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vml" ContentType="application/vnd.openxmlformats-officedocument.vmlDrawing"/>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1"/>
  </p:sldMasterIdLst>
  <p:notesMasterIdLst>
    <p:notesMasterId r:id="rId87"/>
  </p:notesMasterIdLst>
  <p:sldIdLst>
    <p:sldId id="256" r:id="rId2"/>
    <p:sldId id="440" r:id="rId3"/>
    <p:sldId id="354" r:id="rId4"/>
    <p:sldId id="432" r:id="rId5"/>
    <p:sldId id="355" r:id="rId6"/>
    <p:sldId id="356" r:id="rId7"/>
    <p:sldId id="433" r:id="rId8"/>
    <p:sldId id="263" r:id="rId9"/>
    <p:sldId id="395" r:id="rId10"/>
    <p:sldId id="396" r:id="rId11"/>
    <p:sldId id="357" r:id="rId12"/>
    <p:sldId id="358" r:id="rId13"/>
    <p:sldId id="359" r:id="rId14"/>
    <p:sldId id="360" r:id="rId15"/>
    <p:sldId id="361" r:id="rId16"/>
    <p:sldId id="271" r:id="rId17"/>
    <p:sldId id="362" r:id="rId18"/>
    <p:sldId id="273" r:id="rId19"/>
    <p:sldId id="363" r:id="rId20"/>
    <p:sldId id="434" r:id="rId21"/>
    <p:sldId id="370" r:id="rId22"/>
    <p:sldId id="371" r:id="rId23"/>
    <p:sldId id="372" r:id="rId24"/>
    <p:sldId id="373" r:id="rId25"/>
    <p:sldId id="374" r:id="rId26"/>
    <p:sldId id="375" r:id="rId27"/>
    <p:sldId id="376" r:id="rId28"/>
    <p:sldId id="283" r:id="rId29"/>
    <p:sldId id="377" r:id="rId30"/>
    <p:sldId id="435" r:id="rId31"/>
    <p:sldId id="378" r:id="rId32"/>
    <p:sldId id="379" r:id="rId33"/>
    <p:sldId id="397" r:id="rId34"/>
    <p:sldId id="380" r:id="rId35"/>
    <p:sldId id="381" r:id="rId36"/>
    <p:sldId id="382" r:id="rId37"/>
    <p:sldId id="383" r:id="rId38"/>
    <p:sldId id="400" r:id="rId39"/>
    <p:sldId id="384" r:id="rId40"/>
    <p:sldId id="401" r:id="rId41"/>
    <p:sldId id="385" r:id="rId42"/>
    <p:sldId id="402" r:id="rId43"/>
    <p:sldId id="398" r:id="rId44"/>
    <p:sldId id="399" r:id="rId45"/>
    <p:sldId id="403" r:id="rId46"/>
    <p:sldId id="404" r:id="rId47"/>
    <p:sldId id="302" r:id="rId48"/>
    <p:sldId id="394" r:id="rId49"/>
    <p:sldId id="436" r:id="rId50"/>
    <p:sldId id="386" r:id="rId51"/>
    <p:sldId id="405" r:id="rId52"/>
    <p:sldId id="413" r:id="rId53"/>
    <p:sldId id="414" r:id="rId54"/>
    <p:sldId id="406" r:id="rId55"/>
    <p:sldId id="415" r:id="rId56"/>
    <p:sldId id="416" r:id="rId57"/>
    <p:sldId id="407" r:id="rId58"/>
    <p:sldId id="408" r:id="rId59"/>
    <p:sldId id="417" r:id="rId60"/>
    <p:sldId id="418" r:id="rId61"/>
    <p:sldId id="419" r:id="rId62"/>
    <p:sldId id="420" r:id="rId63"/>
    <p:sldId id="421" r:id="rId64"/>
    <p:sldId id="410" r:id="rId65"/>
    <p:sldId id="387" r:id="rId66"/>
    <p:sldId id="437" r:id="rId67"/>
    <p:sldId id="388" r:id="rId68"/>
    <p:sldId id="389" r:id="rId69"/>
    <p:sldId id="411" r:id="rId70"/>
    <p:sldId id="422" r:id="rId71"/>
    <p:sldId id="423" r:id="rId72"/>
    <p:sldId id="412" r:id="rId73"/>
    <p:sldId id="424" r:id="rId74"/>
    <p:sldId id="425" r:id="rId75"/>
    <p:sldId id="426" r:id="rId76"/>
    <p:sldId id="427" r:id="rId77"/>
    <p:sldId id="428" r:id="rId78"/>
    <p:sldId id="429" r:id="rId79"/>
    <p:sldId id="390" r:id="rId80"/>
    <p:sldId id="430" r:id="rId81"/>
    <p:sldId id="431" r:id="rId82"/>
    <p:sldId id="391" r:id="rId83"/>
    <p:sldId id="439" r:id="rId84"/>
    <p:sldId id="392" r:id="rId85"/>
    <p:sldId id="393" r:id="rId86"/>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CC00"/>
    <a:srgbClr val="5A87C6"/>
    <a:srgbClr val="66FF33"/>
    <a:srgbClr val="FF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p:cViewPr>
        <p:scale>
          <a:sx n="75" d="100"/>
          <a:sy n="75" d="100"/>
        </p:scale>
        <p:origin x="-732"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charset="0"/>
              </a:defRPr>
            </a:lvl1pPr>
          </a:lstStyle>
          <a:p>
            <a:pPr>
              <a:defRPr/>
            </a:pPr>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a:p>
        </p:txBody>
      </p:sp>
      <p:sp>
        <p:nvSpPr>
          <p:cNvPr id="901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charset="0"/>
              </a:defRPr>
            </a:lvl1pPr>
          </a:lstStyle>
          <a:p>
            <a:pPr>
              <a:defRPr/>
            </a:pPr>
            <a:fld id="{76B764A0-6C41-4D74-BA88-F2345866633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798860D3-DDD5-42FF-AD21-59426A591CE7}" type="slidenum">
              <a:rPr lang="en-US"/>
              <a:pPr/>
              <a:t>9</a:t>
            </a:fld>
            <a:endParaRPr lang="en-US"/>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r>
              <a:rPr lang="en-US" smtClean="0"/>
              <a:t>If there is a life cycle, also illustrate this at the beginning of the training. These objects and colors are available for you to copy/paste into a life cycle flow in your training presentation.</a:t>
            </a:r>
          </a:p>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9566E25F-AA59-4EB0-94F1-EC17A67ABF2A}" type="slidenum">
              <a:rPr lang="en-US"/>
              <a:pPr/>
              <a:t>10</a:t>
            </a:fld>
            <a:endParaRPr lang="en-US"/>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r>
              <a:rPr lang="en-US" smtClean="0"/>
              <a:t>If there is a life cycle, also illustrate this at the beginning of the training. These objects and colors are available for you to copy/paste into a life cycle flow in your training presentation.</a:t>
            </a:r>
          </a:p>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BC1C581E-82CB-4166-91E6-157D3FABD24B}" type="slidenum">
              <a:rPr lang="en-US"/>
              <a:pPr/>
              <a:t>16</a:t>
            </a:fld>
            <a:endParaRPr lang="en-US"/>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xfrm>
            <a:off x="457200" y="4343400"/>
            <a:ext cx="5943600" cy="4343400"/>
          </a:xfrm>
          <a:noFill/>
          <a:ln/>
        </p:spPr>
        <p:txBody>
          <a:bodyPr/>
          <a:lstStyle/>
          <a:p>
            <a:pPr eaLnBrk="1" hangingPunct="1"/>
            <a:r>
              <a:rPr lang="en-US" smtClean="0"/>
              <a:t>Show who the audience is for this new eB2 functionality. What actions will they take in the software? Ship product? Close an Order? Are there financial concerns running in the background?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61949A83-A146-4A16-9E30-7C0759BA6865}" type="slidenum">
              <a:rPr lang="en-US"/>
              <a:pPr/>
              <a:t>33</a:t>
            </a:fld>
            <a:endParaRPr lang="en-US"/>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r>
              <a:rPr lang="en-US" smtClean="0"/>
              <a:t>If you are doing a “Setup” chapter, you should show the order in which different menu numbers/titles have setup steps, and which setup steps are optional. </a:t>
            </a:r>
          </a:p>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F5B8E2E4-F7C7-499F-BED3-512903CDCDC5}" type="slidenum">
              <a:rPr lang="en-US"/>
              <a:pPr/>
              <a:t>43</a:t>
            </a:fld>
            <a:endParaRPr lang="en-US"/>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r>
              <a:rPr lang="en-US" smtClean="0"/>
              <a:t>If you are doing a “Setup” chapter, you should show the order in which different menu numbers/titles have setup steps, and which setup steps are optional. </a:t>
            </a:r>
          </a:p>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2008-CI-SCI-</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2008-CI-SCI-</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2008-CI-SCI-</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2008-CI-SCI-</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2008-CI-SCI-</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2008-CI-SCI-</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5123" name="Rectangle 3"/>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8"/>
          <p:cNvSpPr>
            <a:spLocks noGrp="1" noChangeArrowheads="1"/>
          </p:cNvSpPr>
          <p:nvPr>
            <p:ph type="ftr" sz="quarter" idx="10"/>
          </p:nvPr>
        </p:nvSpPr>
        <p:spPr>
          <a:ln/>
        </p:spPr>
        <p:txBody>
          <a:bodyPr/>
          <a:lstStyle>
            <a:lvl1pPr>
              <a:defRPr/>
            </a:lvl1pPr>
          </a:lstStyle>
          <a:p>
            <a:pPr>
              <a:defRPr/>
            </a:pPr>
            <a:r>
              <a:rPr lang="en-US"/>
              <a:t>2008-CI-SCI-</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2008-CI-SCI-</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5.xml"/><Relationship Id="rId1" Type="http://schemas.openxmlformats.org/officeDocument/2006/relationships/vmlDrawing" Target="../drawings/vmlDrawing6.v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5.xml"/><Relationship Id="rId1" Type="http://schemas.openxmlformats.org/officeDocument/2006/relationships/vmlDrawing" Target="../drawings/vmlDrawing7.v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5.xml"/><Relationship Id="rId1" Type="http://schemas.openxmlformats.org/officeDocument/2006/relationships/vmlDrawing" Target="../drawings/vmlDrawing8.v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Supplier Consignment</a:t>
            </a:r>
            <a:endParaRPr lang="en-US" dirty="0"/>
          </a:p>
        </p:txBody>
      </p:sp>
      <p:sp>
        <p:nvSpPr>
          <p:cNvPr id="5" name="Text Placeholder 4"/>
          <p:cNvSpPr>
            <a:spLocks noGrp="1"/>
          </p:cNvSpPr>
          <p:nvPr>
            <p:ph type="body" sz="quarter" idx="10"/>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457200" y="152400"/>
            <a:ext cx="8229600" cy="708730"/>
          </a:xfrm>
        </p:spPr>
        <p:txBody>
          <a:bodyPr/>
          <a:lstStyle/>
          <a:p>
            <a:pPr eaLnBrk="1" hangingPunct="1"/>
            <a:r>
              <a:rPr lang="en-US" smtClean="0"/>
              <a:t>Life Cycle Flowchart </a:t>
            </a:r>
            <a:r>
              <a:rPr lang="en-US" sz="1800" smtClean="0"/>
              <a:t>Con’t</a:t>
            </a:r>
            <a:endParaRPr lang="en-US" smtClean="0"/>
          </a:p>
        </p:txBody>
      </p:sp>
      <p:sp>
        <p:nvSpPr>
          <p:cNvPr id="20482" name="Footer Placeholder 3"/>
          <p:cNvSpPr>
            <a:spLocks noGrp="1"/>
          </p:cNvSpPr>
          <p:nvPr>
            <p:ph type="ftr" sz="quarter" idx="10"/>
          </p:nvPr>
        </p:nvSpPr>
        <p:spPr>
          <a:noFill/>
        </p:spPr>
        <p:txBody>
          <a:bodyPr/>
          <a:lstStyle/>
          <a:p>
            <a:r>
              <a:rPr lang="en-US"/>
              <a:t>CI-SCI-090</a:t>
            </a:r>
          </a:p>
        </p:txBody>
      </p:sp>
      <p:sp>
        <p:nvSpPr>
          <p:cNvPr id="192516" name="AutoShape 4"/>
          <p:cNvSpPr>
            <a:spLocks noChangeArrowheads="1"/>
          </p:cNvSpPr>
          <p:nvPr/>
        </p:nvSpPr>
        <p:spPr bwMode="auto">
          <a:xfrm>
            <a:off x="1691640" y="1935480"/>
            <a:ext cx="1737360" cy="10668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Notify </a:t>
            </a:r>
            <a:endParaRPr kumimoji="1" lang="en-US" sz="1600" dirty="0" smtClean="0">
              <a:latin typeface="+mj-lt"/>
            </a:endParaRPr>
          </a:p>
          <a:p>
            <a:pPr eaLnBrk="0" hangingPunct="0">
              <a:defRPr/>
            </a:pPr>
            <a:r>
              <a:rPr kumimoji="1" lang="en-US" sz="1600" dirty="0" smtClean="0">
                <a:latin typeface="+mj-lt"/>
              </a:rPr>
              <a:t>Supplier </a:t>
            </a:r>
            <a:r>
              <a:rPr kumimoji="1" lang="en-US" sz="1600" dirty="0">
                <a:latin typeface="+mj-lt"/>
              </a:rPr>
              <a:t>by Paper</a:t>
            </a:r>
          </a:p>
        </p:txBody>
      </p:sp>
      <p:sp>
        <p:nvSpPr>
          <p:cNvPr id="192517" name="Oval 5"/>
          <p:cNvSpPr>
            <a:spLocks noChangeArrowheads="1"/>
          </p:cNvSpPr>
          <p:nvPr/>
        </p:nvSpPr>
        <p:spPr bwMode="auto">
          <a:xfrm>
            <a:off x="577215" y="1533525"/>
            <a:ext cx="533400" cy="533400"/>
          </a:xfrm>
          <a:prstGeom prst="ellipse">
            <a:avLst/>
          </a:prstGeom>
          <a:solidFill>
            <a:schemeClr val="accent1"/>
          </a:solidFill>
          <a:ln w="38100" algn="ctr">
            <a:solidFill>
              <a:srgbClr val="5A87C6"/>
            </a:solidFill>
            <a:round/>
            <a:headEnd/>
            <a:tailEnd/>
          </a:ln>
          <a:effectLst>
            <a:outerShdw dist="107763" dir="2700000" algn="ctr" rotWithShape="0">
              <a:srgbClr val="5A87C6">
                <a:alpha val="50000"/>
              </a:srgbClr>
            </a:outerShdw>
          </a:effectLst>
        </p:spPr>
        <p:txBody>
          <a:bodyPr wrap="none" tIns="91440" bIns="91440" anchor="ctr"/>
          <a:lstStyle/>
          <a:p>
            <a:pPr>
              <a:defRPr/>
            </a:pPr>
            <a:endParaRPr lang="en-US">
              <a:latin typeface="+mj-lt"/>
            </a:endParaRPr>
          </a:p>
        </p:txBody>
      </p:sp>
      <p:sp>
        <p:nvSpPr>
          <p:cNvPr id="20486" name="Text Box 6"/>
          <p:cNvSpPr txBox="1">
            <a:spLocks noChangeArrowheads="1"/>
          </p:cNvSpPr>
          <p:nvPr/>
        </p:nvSpPr>
        <p:spPr bwMode="auto">
          <a:xfrm>
            <a:off x="643890" y="1524000"/>
            <a:ext cx="381000" cy="549275"/>
          </a:xfrm>
          <a:prstGeom prst="rect">
            <a:avLst/>
          </a:prstGeom>
          <a:noFill/>
          <a:ln w="9525" algn="ctr">
            <a:noFill/>
            <a:miter lim="800000"/>
            <a:headEnd/>
            <a:tailEnd/>
          </a:ln>
        </p:spPr>
        <p:txBody>
          <a:bodyPr tIns="91440" bIns="91440">
            <a:spAutoFit/>
          </a:bodyPr>
          <a:lstStyle/>
          <a:p>
            <a:pPr>
              <a:spcBef>
                <a:spcPct val="50000"/>
              </a:spcBef>
            </a:pPr>
            <a:r>
              <a:rPr lang="en-US" sz="2400">
                <a:latin typeface="+mj-lt"/>
              </a:rPr>
              <a:t>A</a:t>
            </a:r>
          </a:p>
        </p:txBody>
      </p:sp>
      <p:sp>
        <p:nvSpPr>
          <p:cNvPr id="192519" name="AutoShape 7"/>
          <p:cNvSpPr>
            <a:spLocks noChangeArrowheads="1"/>
          </p:cNvSpPr>
          <p:nvPr/>
        </p:nvSpPr>
        <p:spPr bwMode="auto">
          <a:xfrm>
            <a:off x="1691640" y="3307080"/>
            <a:ext cx="1737360" cy="10668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Notify </a:t>
            </a:r>
            <a:endParaRPr kumimoji="1" lang="en-US" sz="1600" dirty="0" smtClean="0">
              <a:latin typeface="+mj-lt"/>
            </a:endParaRPr>
          </a:p>
          <a:p>
            <a:pPr eaLnBrk="0" hangingPunct="0">
              <a:defRPr/>
            </a:pPr>
            <a:r>
              <a:rPr kumimoji="1" lang="en-US" sz="1600" dirty="0" smtClean="0">
                <a:latin typeface="+mj-lt"/>
              </a:rPr>
              <a:t>Supplier </a:t>
            </a:r>
            <a:r>
              <a:rPr kumimoji="1" lang="en-US" sz="1600" dirty="0">
                <a:latin typeface="+mj-lt"/>
              </a:rPr>
              <a:t>by </a:t>
            </a:r>
            <a:endParaRPr kumimoji="1" lang="en-US" sz="1600" dirty="0" smtClean="0">
              <a:latin typeface="+mj-lt"/>
            </a:endParaRPr>
          </a:p>
          <a:p>
            <a:pPr eaLnBrk="0" hangingPunct="0">
              <a:defRPr/>
            </a:pPr>
            <a:r>
              <a:rPr kumimoji="1" lang="en-US" sz="1600" dirty="0" smtClean="0">
                <a:latin typeface="+mj-lt"/>
              </a:rPr>
              <a:t>EDI</a:t>
            </a:r>
            <a:endParaRPr kumimoji="1" lang="en-US" sz="1600" dirty="0">
              <a:latin typeface="+mj-lt"/>
            </a:endParaRPr>
          </a:p>
        </p:txBody>
      </p:sp>
      <p:cxnSp>
        <p:nvCxnSpPr>
          <p:cNvPr id="20488" name="AutoShape 8"/>
          <p:cNvCxnSpPr>
            <a:cxnSpLocks noChangeShapeType="1"/>
            <a:stCxn id="20486" idx="2"/>
            <a:endCxn id="192516" idx="1"/>
          </p:cNvCxnSpPr>
          <p:nvPr/>
        </p:nvCxnSpPr>
        <p:spPr bwMode="auto">
          <a:xfrm rot="16200000" flipH="1">
            <a:off x="1065213" y="1842452"/>
            <a:ext cx="395605" cy="857250"/>
          </a:xfrm>
          <a:prstGeom prst="bentConnector2">
            <a:avLst/>
          </a:prstGeom>
          <a:noFill/>
          <a:ln w="38100">
            <a:solidFill>
              <a:srgbClr val="5A87C6"/>
            </a:solidFill>
            <a:miter lim="800000"/>
            <a:headEnd/>
            <a:tailEnd type="triangle" w="med" len="med"/>
          </a:ln>
        </p:spPr>
      </p:cxnSp>
      <p:cxnSp>
        <p:nvCxnSpPr>
          <p:cNvPr id="20489" name="AutoShape 9"/>
          <p:cNvCxnSpPr>
            <a:cxnSpLocks noChangeShapeType="1"/>
            <a:stCxn id="20486" idx="2"/>
            <a:endCxn id="192519" idx="1"/>
          </p:cNvCxnSpPr>
          <p:nvPr/>
        </p:nvCxnSpPr>
        <p:spPr bwMode="auto">
          <a:xfrm rot="16200000" flipH="1">
            <a:off x="379413" y="2528252"/>
            <a:ext cx="1767205" cy="857250"/>
          </a:xfrm>
          <a:prstGeom prst="bentConnector2">
            <a:avLst/>
          </a:prstGeom>
          <a:noFill/>
          <a:ln w="38100">
            <a:solidFill>
              <a:srgbClr val="5A87C6"/>
            </a:solidFill>
            <a:miter lim="800000"/>
            <a:headEnd/>
            <a:tailEnd type="triangle" w="med" len="med"/>
          </a:ln>
        </p:spPr>
      </p:cxnSp>
      <p:sp>
        <p:nvSpPr>
          <p:cNvPr id="192522" name="AutoShape 10"/>
          <p:cNvSpPr>
            <a:spLocks noChangeArrowheads="1"/>
          </p:cNvSpPr>
          <p:nvPr/>
        </p:nvSpPr>
        <p:spPr bwMode="auto">
          <a:xfrm>
            <a:off x="4892040" y="20574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Invoicing</a:t>
            </a:r>
          </a:p>
        </p:txBody>
      </p:sp>
      <p:sp>
        <p:nvSpPr>
          <p:cNvPr id="192523" name="AutoShape 11"/>
          <p:cNvSpPr>
            <a:spLocks noChangeArrowheads="1"/>
          </p:cNvSpPr>
          <p:nvPr/>
        </p:nvSpPr>
        <p:spPr bwMode="auto">
          <a:xfrm>
            <a:off x="4892040" y="34290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ERS</a:t>
            </a:r>
          </a:p>
        </p:txBody>
      </p:sp>
      <p:cxnSp>
        <p:nvCxnSpPr>
          <p:cNvPr id="20492" name="AutoShape 12"/>
          <p:cNvCxnSpPr>
            <a:cxnSpLocks noChangeShapeType="1"/>
            <a:stCxn id="192516" idx="3"/>
            <a:endCxn id="192522" idx="1"/>
          </p:cNvCxnSpPr>
          <p:nvPr/>
        </p:nvCxnSpPr>
        <p:spPr bwMode="auto">
          <a:xfrm>
            <a:off x="3429000" y="2468880"/>
            <a:ext cx="1463040" cy="7620"/>
          </a:xfrm>
          <a:prstGeom prst="straightConnector1">
            <a:avLst/>
          </a:prstGeom>
          <a:noFill/>
          <a:ln w="38100">
            <a:solidFill>
              <a:srgbClr val="5A87C6"/>
            </a:solidFill>
            <a:round/>
            <a:headEnd/>
            <a:tailEnd type="triangle" w="med" len="med"/>
          </a:ln>
        </p:spPr>
      </p:cxnSp>
      <p:cxnSp>
        <p:nvCxnSpPr>
          <p:cNvPr id="20493" name="AutoShape 13"/>
          <p:cNvCxnSpPr>
            <a:cxnSpLocks noChangeShapeType="1"/>
            <a:stCxn id="192516" idx="3"/>
            <a:endCxn id="192523" idx="1"/>
          </p:cNvCxnSpPr>
          <p:nvPr/>
        </p:nvCxnSpPr>
        <p:spPr bwMode="auto">
          <a:xfrm>
            <a:off x="3429000" y="2468880"/>
            <a:ext cx="1463040" cy="1379220"/>
          </a:xfrm>
          <a:prstGeom prst="bentConnector3">
            <a:avLst>
              <a:gd name="adj1" fmla="val 50000"/>
            </a:avLst>
          </a:prstGeom>
          <a:noFill/>
          <a:ln w="38100">
            <a:solidFill>
              <a:srgbClr val="5A87C6"/>
            </a:solidFill>
            <a:miter lim="800000"/>
            <a:headEnd/>
            <a:tailEnd type="triangle" w="med" len="med"/>
          </a:ln>
        </p:spPr>
      </p:cxnSp>
      <p:cxnSp>
        <p:nvCxnSpPr>
          <p:cNvPr id="20494" name="AutoShape 17"/>
          <p:cNvCxnSpPr>
            <a:cxnSpLocks noChangeShapeType="1"/>
            <a:stCxn id="192519" idx="3"/>
            <a:endCxn id="192522" idx="1"/>
          </p:cNvCxnSpPr>
          <p:nvPr/>
        </p:nvCxnSpPr>
        <p:spPr bwMode="auto">
          <a:xfrm flipV="1">
            <a:off x="3429000" y="2476500"/>
            <a:ext cx="1463040" cy="1363980"/>
          </a:xfrm>
          <a:prstGeom prst="bentConnector3">
            <a:avLst>
              <a:gd name="adj1" fmla="val 50000"/>
            </a:avLst>
          </a:prstGeom>
          <a:noFill/>
          <a:ln w="38100">
            <a:solidFill>
              <a:srgbClr val="5A87C6"/>
            </a:solidFill>
            <a:miter lim="800000"/>
            <a:headEnd/>
            <a:tailEnd type="triangle" w="med" len="med"/>
          </a:ln>
        </p:spPr>
      </p:cxnSp>
      <p:sp>
        <p:nvSpPr>
          <p:cNvPr id="20495" name="Text Box 18"/>
          <p:cNvSpPr txBox="1">
            <a:spLocks noChangeArrowheads="1"/>
          </p:cNvSpPr>
          <p:nvPr/>
        </p:nvSpPr>
        <p:spPr bwMode="auto">
          <a:xfrm>
            <a:off x="2628265" y="4724400"/>
            <a:ext cx="2882900" cy="428625"/>
          </a:xfrm>
          <a:prstGeom prst="rect">
            <a:avLst/>
          </a:prstGeom>
          <a:noFill/>
          <a:ln w="9525" algn="ctr">
            <a:noFill/>
            <a:miter lim="800000"/>
            <a:headEnd/>
            <a:tailEnd/>
          </a:ln>
        </p:spPr>
        <p:txBody>
          <a:bodyPr wrap="none" tIns="91440" bIns="91440">
            <a:spAutoFit/>
          </a:bodyPr>
          <a:lstStyle/>
          <a:p>
            <a:r>
              <a:rPr lang="en-US" sz="1600" dirty="0">
                <a:latin typeface="+mj-lt"/>
              </a:rPr>
              <a:t>Select One of Two Options</a:t>
            </a:r>
          </a:p>
        </p:txBody>
      </p:sp>
      <p:sp>
        <p:nvSpPr>
          <p:cNvPr id="192531" name="AutoShape 19"/>
          <p:cNvSpPr>
            <a:spLocks noChangeArrowheads="1"/>
          </p:cNvSpPr>
          <p:nvPr/>
        </p:nvSpPr>
        <p:spPr bwMode="auto">
          <a:xfrm>
            <a:off x="7025640" y="20574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Voucher</a:t>
            </a:r>
          </a:p>
        </p:txBody>
      </p:sp>
      <p:cxnSp>
        <p:nvCxnSpPr>
          <p:cNvPr id="20497" name="AutoShape 20"/>
          <p:cNvCxnSpPr>
            <a:cxnSpLocks noChangeShapeType="1"/>
            <a:stCxn id="192522" idx="3"/>
            <a:endCxn id="192531" idx="1"/>
          </p:cNvCxnSpPr>
          <p:nvPr/>
        </p:nvCxnSpPr>
        <p:spPr bwMode="auto">
          <a:xfrm>
            <a:off x="6435090" y="2476500"/>
            <a:ext cx="571500" cy="0"/>
          </a:xfrm>
          <a:prstGeom prst="straightConnector1">
            <a:avLst/>
          </a:prstGeom>
          <a:noFill/>
          <a:ln w="38100">
            <a:solidFill>
              <a:srgbClr val="5A87C6"/>
            </a:solidFill>
            <a:round/>
            <a:headEnd/>
            <a:tailEnd type="triangle" w="med" len="med"/>
          </a:ln>
        </p:spPr>
      </p:cxnSp>
      <p:sp>
        <p:nvSpPr>
          <p:cNvPr id="192533" name="AutoShape 21"/>
          <p:cNvSpPr>
            <a:spLocks noChangeArrowheads="1"/>
          </p:cNvSpPr>
          <p:nvPr/>
        </p:nvSpPr>
        <p:spPr bwMode="auto">
          <a:xfrm>
            <a:off x="7025640" y="46482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Payment</a:t>
            </a:r>
          </a:p>
        </p:txBody>
      </p:sp>
      <p:cxnSp>
        <p:nvCxnSpPr>
          <p:cNvPr id="20499" name="AutoShape 23"/>
          <p:cNvCxnSpPr>
            <a:cxnSpLocks noChangeShapeType="1"/>
            <a:stCxn id="192531" idx="2"/>
            <a:endCxn id="192533" idx="0"/>
          </p:cNvCxnSpPr>
          <p:nvPr/>
        </p:nvCxnSpPr>
        <p:spPr bwMode="auto">
          <a:xfrm rot="5400000">
            <a:off x="6930390" y="3771900"/>
            <a:ext cx="1714500" cy="0"/>
          </a:xfrm>
          <a:prstGeom prst="straightConnector1">
            <a:avLst/>
          </a:prstGeom>
          <a:noFill/>
          <a:ln w="38100">
            <a:solidFill>
              <a:srgbClr val="5A87C6"/>
            </a:solidFill>
            <a:round/>
            <a:headEnd/>
            <a:tailEnd type="triangle" w="med" len="med"/>
          </a:ln>
        </p:spPr>
      </p:cxnSp>
      <p:cxnSp>
        <p:nvCxnSpPr>
          <p:cNvPr id="20500" name="AutoShape 24"/>
          <p:cNvCxnSpPr>
            <a:cxnSpLocks noChangeShapeType="1"/>
            <a:stCxn id="192523" idx="3"/>
            <a:endCxn id="192533" idx="1"/>
          </p:cNvCxnSpPr>
          <p:nvPr/>
        </p:nvCxnSpPr>
        <p:spPr bwMode="auto">
          <a:xfrm>
            <a:off x="6435090" y="3848100"/>
            <a:ext cx="571500" cy="1219200"/>
          </a:xfrm>
          <a:prstGeom prst="bentConnector3">
            <a:avLst>
              <a:gd name="adj1" fmla="val 50000"/>
            </a:avLst>
          </a:prstGeom>
          <a:noFill/>
          <a:ln w="38100">
            <a:solidFill>
              <a:srgbClr val="5A87C6"/>
            </a:solidFill>
            <a:miter lim="800000"/>
            <a:headEnd/>
            <a:tailEnd type="triangle" w="med" len="med"/>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3"/>
          <p:cNvSpPr>
            <a:spLocks noGrp="1" noChangeArrowheads="1"/>
          </p:cNvSpPr>
          <p:nvPr>
            <p:ph idx="1"/>
          </p:nvPr>
        </p:nvSpPr>
        <p:spPr/>
        <p:txBody>
          <a:bodyPr/>
          <a:lstStyle/>
          <a:p>
            <a:pPr eaLnBrk="1" hangingPunct="1"/>
            <a:r>
              <a:rPr lang="en-US" sz="2400" smtClean="0"/>
              <a:t>Supplier Consignment Inventory</a:t>
            </a:r>
          </a:p>
          <a:p>
            <a:pPr eaLnBrk="1" hangingPunct="1"/>
            <a:r>
              <a:rPr lang="en-US" sz="2400" smtClean="0"/>
              <a:t>Usage </a:t>
            </a:r>
          </a:p>
          <a:p>
            <a:pPr eaLnBrk="1" hangingPunct="1"/>
            <a:r>
              <a:rPr lang="en-US" sz="2400" smtClean="0"/>
              <a:t>Batch ID </a:t>
            </a:r>
          </a:p>
          <a:p>
            <a:pPr eaLnBrk="1" hangingPunct="1"/>
            <a:r>
              <a:rPr lang="en-US" sz="2400" smtClean="0"/>
              <a:t>Maximum Aging Days</a:t>
            </a:r>
          </a:p>
          <a:p>
            <a:pPr eaLnBrk="1" hangingPunct="1"/>
            <a:r>
              <a:rPr lang="en-US" sz="2400" smtClean="0"/>
              <a:t>Age Date</a:t>
            </a:r>
          </a:p>
        </p:txBody>
      </p:sp>
      <p:sp>
        <p:nvSpPr>
          <p:cNvPr id="1028" name="Rectangle 2"/>
          <p:cNvSpPr>
            <a:spLocks noGrp="1" noChangeArrowheads="1"/>
          </p:cNvSpPr>
          <p:nvPr>
            <p:ph type="title"/>
          </p:nvPr>
        </p:nvSpPr>
        <p:spPr/>
        <p:txBody>
          <a:bodyPr/>
          <a:lstStyle/>
          <a:p>
            <a:pPr eaLnBrk="1" hangingPunct="1"/>
            <a:r>
              <a:rPr lang="en-US" smtClean="0"/>
              <a:t>Terminology</a:t>
            </a:r>
          </a:p>
        </p:txBody>
      </p:sp>
      <p:sp>
        <p:nvSpPr>
          <p:cNvPr id="1027" name="Footer Placeholder 4"/>
          <p:cNvSpPr>
            <a:spLocks noGrp="1"/>
          </p:cNvSpPr>
          <p:nvPr>
            <p:ph type="ftr" sz="quarter" idx="10"/>
          </p:nvPr>
        </p:nvSpPr>
        <p:spPr>
          <a:noFill/>
        </p:spPr>
        <p:txBody>
          <a:bodyPr/>
          <a:lstStyle/>
          <a:p>
            <a:r>
              <a:rPr lang="en-US"/>
              <a:t>CI-SCI-100</a:t>
            </a:r>
          </a:p>
        </p:txBody>
      </p:sp>
      <p:graphicFrame>
        <p:nvGraphicFramePr>
          <p:cNvPr id="1026" name="Object 4"/>
          <p:cNvGraphicFramePr>
            <a:graphicFrameLocks noChangeAspect="1"/>
          </p:cNvGraphicFramePr>
          <p:nvPr>
            <p:ph type="clipArt" sz="half" idx="4294967295"/>
          </p:nvPr>
        </p:nvGraphicFramePr>
        <p:xfrm>
          <a:off x="5867400" y="3914775"/>
          <a:ext cx="2753624" cy="1343025"/>
        </p:xfrm>
        <a:graphic>
          <a:graphicData uri="http://schemas.openxmlformats.org/presentationml/2006/ole">
            <p:oleObj spid="_x0000_s1026" name="Clip" r:id="rId3" imgW="1035720" imgH="504720" progId="">
              <p:embed/>
            </p:oleObj>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3"/>
          <p:cNvSpPr>
            <a:spLocks noGrp="1" noChangeArrowheads="1"/>
          </p:cNvSpPr>
          <p:nvPr>
            <p:ph idx="1"/>
          </p:nvPr>
        </p:nvSpPr>
        <p:spPr/>
        <p:txBody>
          <a:bodyPr/>
          <a:lstStyle/>
          <a:p>
            <a:pPr eaLnBrk="1" hangingPunct="1"/>
            <a:r>
              <a:rPr lang="en-US" sz="2400" smtClean="0"/>
              <a:t>Usage</a:t>
            </a:r>
          </a:p>
          <a:p>
            <a:pPr lvl="1" eaLnBrk="1" hangingPunct="1"/>
            <a:r>
              <a:rPr lang="en-US" sz="2000" smtClean="0"/>
              <a:t>The recognition of the customer using the consigned inventory. Usage data is captured and fed to the A/P system for invoicing.</a:t>
            </a:r>
          </a:p>
          <a:p>
            <a:pPr lvl="1" eaLnBrk="1" hangingPunct="1"/>
            <a:r>
              <a:rPr lang="en-US" sz="2000" smtClean="0"/>
              <a:t>The customer periodically conveys to the supplier how much inventory has been used.</a:t>
            </a:r>
          </a:p>
        </p:txBody>
      </p:sp>
      <p:sp>
        <p:nvSpPr>
          <p:cNvPr id="2052" name="Rectangle 2"/>
          <p:cNvSpPr>
            <a:spLocks noGrp="1" noChangeArrowheads="1"/>
          </p:cNvSpPr>
          <p:nvPr>
            <p:ph type="title"/>
          </p:nvPr>
        </p:nvSpPr>
        <p:spPr/>
        <p:txBody>
          <a:bodyPr/>
          <a:lstStyle/>
          <a:p>
            <a:pPr eaLnBrk="1" hangingPunct="1"/>
            <a:r>
              <a:rPr lang="en-US" smtClean="0"/>
              <a:t>Terminology</a:t>
            </a:r>
          </a:p>
        </p:txBody>
      </p:sp>
      <p:sp>
        <p:nvSpPr>
          <p:cNvPr id="2051" name="Footer Placeholder 4"/>
          <p:cNvSpPr>
            <a:spLocks noGrp="1"/>
          </p:cNvSpPr>
          <p:nvPr>
            <p:ph type="ftr" sz="quarter" idx="10"/>
          </p:nvPr>
        </p:nvSpPr>
        <p:spPr>
          <a:noFill/>
        </p:spPr>
        <p:txBody>
          <a:bodyPr/>
          <a:lstStyle/>
          <a:p>
            <a:r>
              <a:rPr lang="en-US"/>
              <a:t>CI-SCI-110</a:t>
            </a:r>
          </a:p>
        </p:txBody>
      </p:sp>
      <p:graphicFrame>
        <p:nvGraphicFramePr>
          <p:cNvPr id="2050" name="Object 4"/>
          <p:cNvGraphicFramePr>
            <a:graphicFrameLocks noChangeAspect="1"/>
          </p:cNvGraphicFramePr>
          <p:nvPr>
            <p:ph type="clipArt" sz="half" idx="4294967295"/>
          </p:nvPr>
        </p:nvGraphicFramePr>
        <p:xfrm>
          <a:off x="6096000" y="4243126"/>
          <a:ext cx="2178050" cy="1062300"/>
        </p:xfrm>
        <a:graphic>
          <a:graphicData uri="http://schemas.openxmlformats.org/presentationml/2006/ole">
            <p:oleObj spid="_x0000_s2050" name="Clip" r:id="rId3" imgW="1035720" imgH="504720" progId="">
              <p:embed/>
            </p:oleObj>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3"/>
          <p:cNvSpPr>
            <a:spLocks noGrp="1" noChangeArrowheads="1"/>
          </p:cNvSpPr>
          <p:nvPr>
            <p:ph idx="1"/>
          </p:nvPr>
        </p:nvSpPr>
        <p:spPr/>
        <p:txBody>
          <a:bodyPr/>
          <a:lstStyle/>
          <a:p>
            <a:pPr eaLnBrk="1" hangingPunct="1"/>
            <a:r>
              <a:rPr lang="en-US" sz="2400" smtClean="0"/>
              <a:t>Batch ID</a:t>
            </a:r>
          </a:p>
          <a:p>
            <a:pPr lvl="1" eaLnBrk="1" hangingPunct="1"/>
            <a:r>
              <a:rPr lang="en-US" sz="2000" smtClean="0"/>
              <a:t>An audit ID created by the QAD Enterprise Applications when the customer conveys the reporting of inventory usage to the supplier. </a:t>
            </a:r>
          </a:p>
          <a:p>
            <a:pPr lvl="1" eaLnBrk="1" hangingPunct="1"/>
            <a:r>
              <a:rPr lang="en-US" sz="2000" smtClean="0"/>
              <a:t>The batch ID is used to identify the communication between customer and supplier.</a:t>
            </a:r>
          </a:p>
        </p:txBody>
      </p:sp>
      <p:sp>
        <p:nvSpPr>
          <p:cNvPr id="3076" name="Rectangle 2"/>
          <p:cNvSpPr>
            <a:spLocks noGrp="1" noChangeArrowheads="1"/>
          </p:cNvSpPr>
          <p:nvPr>
            <p:ph type="title"/>
          </p:nvPr>
        </p:nvSpPr>
        <p:spPr/>
        <p:txBody>
          <a:bodyPr/>
          <a:lstStyle/>
          <a:p>
            <a:pPr eaLnBrk="1" hangingPunct="1"/>
            <a:r>
              <a:rPr lang="en-US" smtClean="0"/>
              <a:t>Terminology</a:t>
            </a:r>
          </a:p>
        </p:txBody>
      </p:sp>
      <p:sp>
        <p:nvSpPr>
          <p:cNvPr id="3075" name="Footer Placeholder 4"/>
          <p:cNvSpPr>
            <a:spLocks noGrp="1"/>
          </p:cNvSpPr>
          <p:nvPr>
            <p:ph type="ftr" sz="quarter" idx="10"/>
          </p:nvPr>
        </p:nvSpPr>
        <p:spPr>
          <a:noFill/>
        </p:spPr>
        <p:txBody>
          <a:bodyPr/>
          <a:lstStyle/>
          <a:p>
            <a:r>
              <a:rPr lang="en-US"/>
              <a:t>CI-SCI-120</a:t>
            </a:r>
          </a:p>
        </p:txBody>
      </p:sp>
      <p:graphicFrame>
        <p:nvGraphicFramePr>
          <p:cNvPr id="3074" name="Object 4"/>
          <p:cNvGraphicFramePr>
            <a:graphicFrameLocks noChangeAspect="1"/>
          </p:cNvGraphicFramePr>
          <p:nvPr>
            <p:ph type="clipArt" sz="half" idx="4294967295"/>
          </p:nvPr>
        </p:nvGraphicFramePr>
        <p:xfrm>
          <a:off x="5562600" y="3867734"/>
          <a:ext cx="2635250" cy="1285291"/>
        </p:xfrm>
        <a:graphic>
          <a:graphicData uri="http://schemas.openxmlformats.org/presentationml/2006/ole">
            <p:oleObj spid="_x0000_s3074" name="Clip" r:id="rId3" imgW="1035720" imgH="504720" progId="">
              <p:embed/>
            </p:oleObj>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3"/>
          <p:cNvSpPr>
            <a:spLocks noGrp="1" noChangeArrowheads="1"/>
          </p:cNvSpPr>
          <p:nvPr>
            <p:ph idx="1"/>
          </p:nvPr>
        </p:nvSpPr>
        <p:spPr/>
        <p:txBody>
          <a:bodyPr/>
          <a:lstStyle/>
          <a:p>
            <a:pPr eaLnBrk="1" hangingPunct="1"/>
            <a:r>
              <a:rPr lang="en-US" sz="2400" smtClean="0"/>
              <a:t>Maximum Aging Days</a:t>
            </a:r>
          </a:p>
          <a:p>
            <a:pPr lvl="1" eaLnBrk="1" hangingPunct="1"/>
            <a:r>
              <a:rPr lang="en-US" sz="2000" smtClean="0"/>
              <a:t>The number of days the consigned material is allowed to reside unused at the customer facility.</a:t>
            </a:r>
          </a:p>
          <a:p>
            <a:pPr lvl="1" eaLnBrk="1" hangingPunct="1"/>
            <a:r>
              <a:rPr lang="en-US" sz="2000" smtClean="0"/>
              <a:t>Used by the supplier to ensure the customer uses the inventory in a timely fashion.</a:t>
            </a:r>
          </a:p>
          <a:p>
            <a:pPr lvl="1" eaLnBrk="1" hangingPunct="1"/>
            <a:r>
              <a:rPr lang="en-US" sz="2000" smtClean="0"/>
              <a:t>Measured in calendar days</a:t>
            </a:r>
          </a:p>
        </p:txBody>
      </p:sp>
      <p:sp>
        <p:nvSpPr>
          <p:cNvPr id="4100" name="Rectangle 2"/>
          <p:cNvSpPr>
            <a:spLocks noGrp="1" noChangeArrowheads="1"/>
          </p:cNvSpPr>
          <p:nvPr>
            <p:ph type="title"/>
          </p:nvPr>
        </p:nvSpPr>
        <p:spPr/>
        <p:txBody>
          <a:bodyPr/>
          <a:lstStyle/>
          <a:p>
            <a:pPr eaLnBrk="1" hangingPunct="1"/>
            <a:r>
              <a:rPr lang="en-US" smtClean="0"/>
              <a:t>Terminology</a:t>
            </a:r>
          </a:p>
        </p:txBody>
      </p:sp>
      <p:sp>
        <p:nvSpPr>
          <p:cNvPr id="4099" name="Footer Placeholder 4"/>
          <p:cNvSpPr>
            <a:spLocks noGrp="1"/>
          </p:cNvSpPr>
          <p:nvPr>
            <p:ph type="ftr" sz="quarter" idx="10"/>
          </p:nvPr>
        </p:nvSpPr>
        <p:spPr>
          <a:noFill/>
        </p:spPr>
        <p:txBody>
          <a:bodyPr/>
          <a:lstStyle/>
          <a:p>
            <a:r>
              <a:rPr lang="en-US"/>
              <a:t>CI-SCI-130</a:t>
            </a:r>
          </a:p>
        </p:txBody>
      </p:sp>
      <p:graphicFrame>
        <p:nvGraphicFramePr>
          <p:cNvPr id="4098" name="Object 4"/>
          <p:cNvGraphicFramePr>
            <a:graphicFrameLocks noChangeAspect="1"/>
          </p:cNvGraphicFramePr>
          <p:nvPr>
            <p:ph type="clipArt" sz="half" idx="4294967295"/>
          </p:nvPr>
        </p:nvGraphicFramePr>
        <p:xfrm>
          <a:off x="6069162" y="4191000"/>
          <a:ext cx="2128688" cy="1038225"/>
        </p:xfrm>
        <a:graphic>
          <a:graphicData uri="http://schemas.openxmlformats.org/presentationml/2006/ole">
            <p:oleObj spid="_x0000_s4098" name="Clip" r:id="rId3" imgW="1035720" imgH="504720" progId="">
              <p:embed/>
            </p:oleObj>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3"/>
          <p:cNvSpPr>
            <a:spLocks noGrp="1" noChangeArrowheads="1"/>
          </p:cNvSpPr>
          <p:nvPr>
            <p:ph idx="1"/>
          </p:nvPr>
        </p:nvSpPr>
        <p:spPr/>
        <p:txBody>
          <a:bodyPr/>
          <a:lstStyle/>
          <a:p>
            <a:pPr eaLnBrk="1" hangingPunct="1"/>
            <a:r>
              <a:rPr lang="en-US" sz="2400" smtClean="0"/>
              <a:t>Age Date</a:t>
            </a:r>
          </a:p>
          <a:p>
            <a:pPr lvl="1" eaLnBrk="1" hangingPunct="1"/>
            <a:r>
              <a:rPr lang="en-US" sz="2000" smtClean="0"/>
              <a:t>The date calculated by the system to as to when the consigned material should be used.</a:t>
            </a:r>
          </a:p>
          <a:p>
            <a:pPr lvl="1" eaLnBrk="1" hangingPunct="1"/>
            <a:r>
              <a:rPr lang="en-US" sz="2000" smtClean="0"/>
              <a:t>Age Date = Material Receipt Date + Maximum Aging Days</a:t>
            </a:r>
          </a:p>
        </p:txBody>
      </p:sp>
      <p:sp>
        <p:nvSpPr>
          <p:cNvPr id="5124" name="Rectangle 2"/>
          <p:cNvSpPr>
            <a:spLocks noGrp="1" noChangeArrowheads="1"/>
          </p:cNvSpPr>
          <p:nvPr>
            <p:ph type="title"/>
          </p:nvPr>
        </p:nvSpPr>
        <p:spPr/>
        <p:txBody>
          <a:bodyPr/>
          <a:lstStyle/>
          <a:p>
            <a:pPr eaLnBrk="1" hangingPunct="1"/>
            <a:r>
              <a:rPr lang="en-US" smtClean="0"/>
              <a:t>Terminology</a:t>
            </a:r>
          </a:p>
        </p:txBody>
      </p:sp>
      <p:sp>
        <p:nvSpPr>
          <p:cNvPr id="5123" name="Footer Placeholder 4"/>
          <p:cNvSpPr>
            <a:spLocks noGrp="1"/>
          </p:cNvSpPr>
          <p:nvPr>
            <p:ph type="ftr" sz="quarter" idx="10"/>
          </p:nvPr>
        </p:nvSpPr>
        <p:spPr>
          <a:noFill/>
        </p:spPr>
        <p:txBody>
          <a:bodyPr/>
          <a:lstStyle/>
          <a:p>
            <a:r>
              <a:rPr lang="en-US"/>
              <a:t>CI-SCI-140</a:t>
            </a:r>
          </a:p>
        </p:txBody>
      </p:sp>
      <p:graphicFrame>
        <p:nvGraphicFramePr>
          <p:cNvPr id="5122" name="Object 4"/>
          <p:cNvGraphicFramePr>
            <a:graphicFrameLocks noChangeAspect="1"/>
          </p:cNvGraphicFramePr>
          <p:nvPr>
            <p:ph type="clipArt" sz="half" idx="4294967295"/>
          </p:nvPr>
        </p:nvGraphicFramePr>
        <p:xfrm>
          <a:off x="5131758" y="3733800"/>
          <a:ext cx="3066092" cy="1495425"/>
        </p:xfrm>
        <a:graphic>
          <a:graphicData uri="http://schemas.openxmlformats.org/presentationml/2006/ole">
            <p:oleObj spid="_x0000_s5122" name="Clip" r:id="rId3" imgW="1035720" imgH="504720" progId="">
              <p:embed/>
            </p:oleObj>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pPr eaLnBrk="1" hangingPunct="1"/>
            <a:r>
              <a:rPr lang="en-US" dirty="0" smtClean="0">
                <a:solidFill>
                  <a:schemeClr val="tx1"/>
                </a:solidFill>
              </a:rPr>
              <a:t>Supplier Consignment Users</a:t>
            </a:r>
          </a:p>
        </p:txBody>
      </p:sp>
      <p:sp>
        <p:nvSpPr>
          <p:cNvPr id="21506" name="Footer Placeholder 2"/>
          <p:cNvSpPr>
            <a:spLocks noGrp="1"/>
          </p:cNvSpPr>
          <p:nvPr>
            <p:ph type="ftr" sz="quarter" idx="10"/>
          </p:nvPr>
        </p:nvSpPr>
        <p:spPr>
          <a:noFill/>
        </p:spPr>
        <p:txBody>
          <a:bodyPr/>
          <a:lstStyle/>
          <a:p>
            <a:r>
              <a:rPr lang="en-US"/>
              <a:t>CI-SCI-150</a:t>
            </a:r>
          </a:p>
        </p:txBody>
      </p:sp>
      <p:sp>
        <p:nvSpPr>
          <p:cNvPr id="21508" name="AutoShape 4"/>
          <p:cNvSpPr>
            <a:spLocks noChangeArrowheads="1"/>
          </p:cNvSpPr>
          <p:nvPr/>
        </p:nvSpPr>
        <p:spPr bwMode="auto">
          <a:xfrm>
            <a:off x="4811322" y="826843"/>
            <a:ext cx="3105150" cy="5497757"/>
          </a:xfrm>
          <a:prstGeom prst="roundRect">
            <a:avLst>
              <a:gd name="adj" fmla="val 6773"/>
            </a:avLst>
          </a:prstGeom>
          <a:noFill/>
          <a:ln w="38100">
            <a:solidFill>
              <a:schemeClr val="tx1"/>
            </a:solidFill>
            <a:round/>
            <a:headEnd/>
            <a:tailEnd/>
          </a:ln>
        </p:spPr>
        <p:txBody>
          <a:bodyPr wrap="none" lIns="91418" tIns="45711" rIns="91418" bIns="45711" anchorCtr="1"/>
          <a:lstStyle/>
          <a:p>
            <a:pPr eaLnBrk="0" hangingPunct="0"/>
            <a:r>
              <a:rPr kumimoji="1" lang="en-US" sz="1600" b="1">
                <a:latin typeface="+mj-lt"/>
              </a:rPr>
              <a:t>QAD Enterprise Applications </a:t>
            </a:r>
          </a:p>
        </p:txBody>
      </p:sp>
      <p:sp>
        <p:nvSpPr>
          <p:cNvPr id="34835" name="Oval 19"/>
          <p:cNvSpPr>
            <a:spLocks noChangeArrowheads="1"/>
          </p:cNvSpPr>
          <p:nvPr/>
        </p:nvSpPr>
        <p:spPr bwMode="auto">
          <a:xfrm>
            <a:off x="5290747" y="1243185"/>
            <a:ext cx="2225675" cy="738015"/>
          </a:xfrm>
          <a:prstGeom prst="ellipse">
            <a:avLst/>
          </a:prstGeom>
          <a:solidFill>
            <a:schemeClr val="bg1"/>
          </a:solidFill>
          <a:ln w="9525">
            <a:solidFill>
              <a:schemeClr val="tx1"/>
            </a:solidFill>
            <a:round/>
            <a:headEnd/>
            <a:tailEnd/>
          </a:ln>
          <a:effectLst>
            <a:outerShdw dist="107763" dir="2700000" algn="ctr" rotWithShape="0">
              <a:schemeClr val="accent1"/>
            </a:outerShdw>
          </a:effectLst>
        </p:spPr>
        <p:txBody>
          <a:bodyPr wrap="none" lIns="87307" tIns="44448" rIns="87307" bIns="44448" anchor="ctr"/>
          <a:lstStyle/>
          <a:p>
            <a:pPr defTabSz="825500" eaLnBrk="0" hangingPunct="0">
              <a:defRPr/>
            </a:pPr>
            <a:r>
              <a:rPr kumimoji="1" lang="en-US" sz="1400">
                <a:latin typeface="+mj-lt"/>
              </a:rPr>
              <a:t>Establish Contract</a:t>
            </a:r>
          </a:p>
        </p:txBody>
      </p:sp>
      <p:sp>
        <p:nvSpPr>
          <p:cNvPr id="34837" name="Oval 21"/>
          <p:cNvSpPr>
            <a:spLocks noChangeArrowheads="1"/>
          </p:cNvSpPr>
          <p:nvPr/>
        </p:nvSpPr>
        <p:spPr bwMode="auto">
          <a:xfrm>
            <a:off x="5249472" y="2057400"/>
            <a:ext cx="2228850" cy="607622"/>
          </a:xfrm>
          <a:prstGeom prst="ellipse">
            <a:avLst/>
          </a:prstGeom>
          <a:solidFill>
            <a:schemeClr val="bg1"/>
          </a:solidFill>
          <a:ln w="9525">
            <a:solidFill>
              <a:schemeClr val="tx1"/>
            </a:solidFill>
            <a:round/>
            <a:headEnd/>
            <a:tailEnd/>
          </a:ln>
          <a:effectLst>
            <a:outerShdw dist="107763" dir="2700000" algn="ctr" rotWithShape="0">
              <a:srgbClr val="FFCC00"/>
            </a:outerShdw>
          </a:effectLst>
        </p:spPr>
        <p:txBody>
          <a:bodyPr wrap="none" lIns="87307" tIns="44448" rIns="87307" bIns="44448" anchor="ctr"/>
          <a:lstStyle/>
          <a:p>
            <a:pPr defTabSz="825500" eaLnBrk="0" hangingPunct="0">
              <a:defRPr/>
            </a:pPr>
            <a:r>
              <a:rPr kumimoji="1" lang="en-US" sz="1400">
                <a:latin typeface="+mj-lt"/>
              </a:rPr>
              <a:t>Receive/Inspect</a:t>
            </a:r>
          </a:p>
        </p:txBody>
      </p:sp>
      <p:sp>
        <p:nvSpPr>
          <p:cNvPr id="34839" name="Oval 23"/>
          <p:cNvSpPr>
            <a:spLocks noChangeArrowheads="1"/>
          </p:cNvSpPr>
          <p:nvPr/>
        </p:nvSpPr>
        <p:spPr bwMode="auto">
          <a:xfrm>
            <a:off x="5274872" y="4151211"/>
            <a:ext cx="2225675" cy="573189"/>
          </a:xfrm>
          <a:prstGeom prst="ellipse">
            <a:avLst/>
          </a:prstGeom>
          <a:solidFill>
            <a:schemeClr val="bg1"/>
          </a:solidFill>
          <a:ln w="9525">
            <a:solidFill>
              <a:schemeClr val="tx1"/>
            </a:solidFill>
            <a:round/>
            <a:headEnd/>
            <a:tailEnd/>
          </a:ln>
          <a:effectLst>
            <a:outerShdw dist="107763" dir="2700000" algn="ctr" rotWithShape="0">
              <a:schemeClr val="accent2"/>
            </a:outerShdw>
          </a:effectLst>
        </p:spPr>
        <p:txBody>
          <a:bodyPr wrap="none" lIns="87307" tIns="44448" rIns="87307" bIns="44448" anchor="ctr"/>
          <a:lstStyle/>
          <a:p>
            <a:pPr defTabSz="825500" eaLnBrk="0" hangingPunct="0">
              <a:defRPr/>
            </a:pPr>
            <a:r>
              <a:rPr kumimoji="1" lang="en-US" sz="1400">
                <a:latin typeface="+mj-lt"/>
              </a:rPr>
              <a:t>Backflush</a:t>
            </a:r>
          </a:p>
        </p:txBody>
      </p:sp>
      <p:sp>
        <p:nvSpPr>
          <p:cNvPr id="34841" name="Oval 25"/>
          <p:cNvSpPr>
            <a:spLocks noChangeArrowheads="1"/>
          </p:cNvSpPr>
          <p:nvPr/>
        </p:nvSpPr>
        <p:spPr bwMode="auto">
          <a:xfrm>
            <a:off x="5285984" y="5560528"/>
            <a:ext cx="2214563" cy="611672"/>
          </a:xfrm>
          <a:prstGeom prst="ellipse">
            <a:avLst/>
          </a:prstGeom>
          <a:solidFill>
            <a:schemeClr val="bg1"/>
          </a:solidFill>
          <a:ln w="9525">
            <a:solidFill>
              <a:schemeClr val="tx1"/>
            </a:solidFill>
            <a:round/>
            <a:headEnd/>
            <a:tailEnd/>
          </a:ln>
          <a:effectLst>
            <a:outerShdw dist="107763" dir="2700000" algn="ctr" rotWithShape="0">
              <a:srgbClr val="009900"/>
            </a:outerShdw>
          </a:effectLst>
        </p:spPr>
        <p:txBody>
          <a:bodyPr wrap="none" lIns="87307" tIns="44448" rIns="87307" bIns="44448" anchor="ctr"/>
          <a:lstStyle/>
          <a:p>
            <a:pPr defTabSz="825500" eaLnBrk="0" hangingPunct="0">
              <a:defRPr/>
            </a:pPr>
            <a:r>
              <a:rPr kumimoji="1" lang="en-US" sz="1400">
                <a:latin typeface="+mj-lt"/>
              </a:rPr>
              <a:t>Voucher Usage</a:t>
            </a:r>
          </a:p>
        </p:txBody>
      </p:sp>
      <p:sp>
        <p:nvSpPr>
          <p:cNvPr id="34843" name="Text Box 27"/>
          <p:cNvSpPr txBox="1">
            <a:spLocks noChangeArrowheads="1"/>
          </p:cNvSpPr>
          <p:nvPr/>
        </p:nvSpPr>
        <p:spPr bwMode="auto">
          <a:xfrm>
            <a:off x="312347" y="1327739"/>
            <a:ext cx="1612900" cy="362005"/>
          </a:xfrm>
          <a:prstGeom prst="rect">
            <a:avLst/>
          </a:prstGeom>
          <a:solidFill>
            <a:schemeClr val="bg1"/>
          </a:solidFill>
          <a:ln w="12700">
            <a:solidFill>
              <a:schemeClr val="tx1"/>
            </a:solidFill>
            <a:miter lim="800000"/>
            <a:headEnd/>
            <a:tailEnd/>
          </a:ln>
          <a:effectLst>
            <a:outerShdw dist="63500" dir="2700000" algn="ctr" rotWithShape="0">
              <a:schemeClr val="bg1">
                <a:lumMod val="75000"/>
              </a:schemeClr>
            </a:outerShdw>
          </a:effectLst>
        </p:spPr>
        <p:txBody>
          <a:bodyPr wrap="square" lIns="91435" tIns="45718" rIns="91435" bIns="45718">
            <a:spAutoFit/>
          </a:bodyPr>
          <a:lstStyle/>
          <a:p>
            <a:pPr eaLnBrk="0" hangingPunct="0">
              <a:lnSpc>
                <a:spcPct val="90000"/>
              </a:lnSpc>
              <a:defRPr/>
            </a:pPr>
            <a:r>
              <a:rPr kumimoji="1" lang="en-US" sz="1900" b="1" dirty="0">
                <a:latin typeface="+mj-lt"/>
              </a:rPr>
              <a:t>Buyer</a:t>
            </a:r>
          </a:p>
        </p:txBody>
      </p:sp>
      <p:sp>
        <p:nvSpPr>
          <p:cNvPr id="34844" name="Text Box 28"/>
          <p:cNvSpPr txBox="1">
            <a:spLocks noChangeArrowheads="1"/>
          </p:cNvSpPr>
          <p:nvPr/>
        </p:nvSpPr>
        <p:spPr bwMode="auto">
          <a:xfrm>
            <a:off x="394897" y="2185993"/>
            <a:ext cx="1438275" cy="362005"/>
          </a:xfrm>
          <a:prstGeom prst="rect">
            <a:avLst/>
          </a:prstGeom>
          <a:solidFill>
            <a:schemeClr val="bg1"/>
          </a:solidFill>
          <a:ln w="12700">
            <a:solidFill>
              <a:schemeClr val="tx1"/>
            </a:solidFill>
            <a:miter lim="800000"/>
            <a:headEnd/>
            <a:tailEnd/>
          </a:ln>
          <a:effectLst>
            <a:outerShdw dist="63500" dir="2700000" algn="ctr" rotWithShape="0">
              <a:schemeClr val="bg1">
                <a:lumMod val="75000"/>
              </a:schemeClr>
            </a:outerShdw>
          </a:effectLst>
        </p:spPr>
        <p:txBody>
          <a:bodyPr wrap="square" lIns="91435" tIns="45718" rIns="91435" bIns="45718">
            <a:spAutoFit/>
          </a:bodyPr>
          <a:lstStyle/>
          <a:p>
            <a:pPr eaLnBrk="0" hangingPunct="0">
              <a:lnSpc>
                <a:spcPct val="90000"/>
              </a:lnSpc>
              <a:defRPr/>
            </a:pPr>
            <a:r>
              <a:rPr kumimoji="1" lang="en-US" sz="1900" b="1">
                <a:latin typeface="+mj-lt"/>
              </a:rPr>
              <a:t>Receiving</a:t>
            </a:r>
          </a:p>
        </p:txBody>
      </p:sp>
      <p:sp>
        <p:nvSpPr>
          <p:cNvPr id="34845" name="Text Box 29"/>
          <p:cNvSpPr txBox="1">
            <a:spLocks noChangeArrowheads="1"/>
          </p:cNvSpPr>
          <p:nvPr/>
        </p:nvSpPr>
        <p:spPr bwMode="auto">
          <a:xfrm>
            <a:off x="1529959" y="5343264"/>
            <a:ext cx="1312863" cy="620130"/>
          </a:xfrm>
          <a:prstGeom prst="rect">
            <a:avLst/>
          </a:prstGeom>
          <a:solidFill>
            <a:schemeClr val="bg1"/>
          </a:solidFill>
          <a:ln w="12700">
            <a:solidFill>
              <a:schemeClr val="tx1"/>
            </a:solidFill>
            <a:miter lim="800000"/>
            <a:headEnd/>
            <a:tailEnd/>
          </a:ln>
          <a:effectLst>
            <a:outerShdw dist="63500" dir="2700000" algn="ctr" rotWithShape="0">
              <a:schemeClr val="bg1">
                <a:lumMod val="75000"/>
              </a:schemeClr>
            </a:outerShdw>
          </a:effectLst>
        </p:spPr>
        <p:txBody>
          <a:bodyPr wrap="square" lIns="91435" tIns="45718" rIns="91435" bIns="45718">
            <a:spAutoFit/>
          </a:bodyPr>
          <a:lstStyle/>
          <a:p>
            <a:pPr eaLnBrk="0" hangingPunct="0">
              <a:lnSpc>
                <a:spcPct val="90000"/>
              </a:lnSpc>
              <a:defRPr/>
            </a:pPr>
            <a:r>
              <a:rPr kumimoji="1" lang="en-US" sz="1900" b="1">
                <a:latin typeface="+mj-lt"/>
              </a:rPr>
              <a:t>Accounts Payable</a:t>
            </a:r>
          </a:p>
        </p:txBody>
      </p:sp>
      <p:grpSp>
        <p:nvGrpSpPr>
          <p:cNvPr id="21516" name="Group 37"/>
          <p:cNvGrpSpPr>
            <a:grpSpLocks/>
          </p:cNvGrpSpPr>
          <p:nvPr/>
        </p:nvGrpSpPr>
        <p:grpSpPr bwMode="auto">
          <a:xfrm>
            <a:off x="8008547" y="926402"/>
            <a:ext cx="814387" cy="5171953"/>
            <a:chOff x="5077" y="762"/>
            <a:chExt cx="513" cy="3285"/>
          </a:xfrm>
        </p:grpSpPr>
        <p:sp>
          <p:nvSpPr>
            <p:cNvPr id="21530" name="Line 38"/>
            <p:cNvSpPr>
              <a:spLocks noChangeShapeType="1"/>
            </p:cNvSpPr>
            <p:nvPr/>
          </p:nvSpPr>
          <p:spPr bwMode="auto">
            <a:xfrm>
              <a:off x="5077" y="762"/>
              <a:ext cx="0" cy="3285"/>
            </a:xfrm>
            <a:prstGeom prst="line">
              <a:avLst/>
            </a:prstGeom>
            <a:noFill/>
            <a:ln w="38100">
              <a:solidFill>
                <a:srgbClr val="008000"/>
              </a:solidFill>
              <a:prstDash val="dash"/>
              <a:round/>
              <a:headEnd/>
              <a:tailEnd type="triangle" w="med" len="med"/>
            </a:ln>
          </p:spPr>
          <p:txBody>
            <a:bodyPr lIns="67663" tIns="33832" rIns="67663" bIns="33832" anchor="ctr">
              <a:spAutoFit/>
            </a:bodyPr>
            <a:lstStyle/>
            <a:p>
              <a:endParaRPr lang="en-US">
                <a:latin typeface="+mj-lt"/>
              </a:endParaRPr>
            </a:p>
          </p:txBody>
        </p:sp>
        <p:sp>
          <p:nvSpPr>
            <p:cNvPr id="21531" name="Rectangle 39"/>
            <p:cNvSpPr>
              <a:spLocks noChangeArrowheads="1"/>
            </p:cNvSpPr>
            <p:nvPr/>
          </p:nvSpPr>
          <p:spPr bwMode="auto">
            <a:xfrm rot="5400000">
              <a:off x="4205" y="2221"/>
              <a:ext cx="2336" cy="434"/>
            </a:xfrm>
            <a:prstGeom prst="rect">
              <a:avLst/>
            </a:prstGeom>
            <a:solidFill>
              <a:schemeClr val="bg1"/>
            </a:solidFill>
            <a:ln w="19050">
              <a:solidFill>
                <a:srgbClr val="008000"/>
              </a:solidFill>
              <a:prstDash val="dash"/>
              <a:miter lim="800000"/>
              <a:headEnd/>
              <a:tailEnd/>
            </a:ln>
          </p:spPr>
          <p:txBody>
            <a:bodyPr lIns="96657" tIns="48329" rIns="96657" bIns="48329" anchor="ctr">
              <a:spAutoFit/>
            </a:bodyPr>
            <a:lstStyle/>
            <a:p>
              <a:pPr defTabSz="966788" eaLnBrk="0" hangingPunct="0"/>
              <a:r>
                <a:rPr kumimoji="1" lang="en-US" sz="1900">
                  <a:latin typeface="+mj-lt"/>
                </a:rPr>
                <a:t>Consignment Transactions</a:t>
              </a:r>
            </a:p>
            <a:p>
              <a:pPr defTabSz="966788" eaLnBrk="0" hangingPunct="0"/>
              <a:r>
                <a:rPr kumimoji="1" lang="en-US" sz="1900">
                  <a:latin typeface="+mj-lt"/>
                </a:rPr>
                <a:t>capture account bookings</a:t>
              </a:r>
            </a:p>
          </p:txBody>
        </p:sp>
      </p:grpSp>
      <p:sp>
        <p:nvSpPr>
          <p:cNvPr id="34856" name="Text Box 40"/>
          <p:cNvSpPr txBox="1">
            <a:spLocks noChangeArrowheads="1"/>
          </p:cNvSpPr>
          <p:nvPr/>
        </p:nvSpPr>
        <p:spPr bwMode="auto">
          <a:xfrm>
            <a:off x="471097" y="4144013"/>
            <a:ext cx="1917700" cy="362005"/>
          </a:xfrm>
          <a:prstGeom prst="rect">
            <a:avLst/>
          </a:prstGeom>
          <a:solidFill>
            <a:schemeClr val="bg1"/>
          </a:solidFill>
          <a:ln w="12700">
            <a:solidFill>
              <a:schemeClr val="tx1"/>
            </a:solidFill>
            <a:miter lim="800000"/>
            <a:headEnd/>
            <a:tailEnd/>
          </a:ln>
          <a:effectLst>
            <a:outerShdw dist="63500" dir="2700000" algn="ctr" rotWithShape="0">
              <a:schemeClr val="bg1">
                <a:lumMod val="75000"/>
              </a:schemeClr>
            </a:outerShdw>
          </a:effectLst>
        </p:spPr>
        <p:txBody>
          <a:bodyPr wrap="square" lIns="0" tIns="45718" rIns="0" bIns="45718">
            <a:spAutoFit/>
          </a:bodyPr>
          <a:lstStyle/>
          <a:p>
            <a:pPr eaLnBrk="0" hangingPunct="0">
              <a:lnSpc>
                <a:spcPct val="90000"/>
              </a:lnSpc>
              <a:defRPr/>
            </a:pPr>
            <a:r>
              <a:rPr kumimoji="1" lang="en-US" sz="1900" b="1">
                <a:latin typeface="+mj-lt"/>
              </a:rPr>
              <a:t>Manufacturing</a:t>
            </a:r>
          </a:p>
        </p:txBody>
      </p:sp>
      <p:sp>
        <p:nvSpPr>
          <p:cNvPr id="34864" name="Oval 48"/>
          <p:cNvSpPr>
            <a:spLocks noChangeArrowheads="1"/>
          </p:cNvSpPr>
          <p:nvPr/>
        </p:nvSpPr>
        <p:spPr bwMode="auto">
          <a:xfrm>
            <a:off x="5249472" y="2771286"/>
            <a:ext cx="2228850" cy="571165"/>
          </a:xfrm>
          <a:prstGeom prst="ellipse">
            <a:avLst/>
          </a:prstGeom>
          <a:solidFill>
            <a:schemeClr val="bg1"/>
          </a:solidFill>
          <a:ln w="9525">
            <a:solidFill>
              <a:schemeClr val="tx1"/>
            </a:solidFill>
            <a:round/>
            <a:headEnd/>
            <a:tailEnd/>
          </a:ln>
          <a:effectLst>
            <a:outerShdw dist="107763" dir="2700000" algn="ctr" rotWithShape="0">
              <a:schemeClr val="accent2"/>
            </a:outerShdw>
          </a:effectLst>
        </p:spPr>
        <p:txBody>
          <a:bodyPr wrap="none" lIns="87307" tIns="44448" rIns="87307" bIns="44448" anchor="ctr"/>
          <a:lstStyle/>
          <a:p>
            <a:pPr defTabSz="825500" eaLnBrk="0" hangingPunct="0">
              <a:defRPr/>
            </a:pPr>
            <a:r>
              <a:rPr kumimoji="1" lang="en-US" sz="1400">
                <a:latin typeface="+mj-lt"/>
              </a:rPr>
              <a:t>Transfer</a:t>
            </a:r>
          </a:p>
        </p:txBody>
      </p:sp>
      <p:sp>
        <p:nvSpPr>
          <p:cNvPr id="34865" name="Oval 49"/>
          <p:cNvSpPr>
            <a:spLocks noChangeArrowheads="1"/>
          </p:cNvSpPr>
          <p:nvPr/>
        </p:nvSpPr>
        <p:spPr bwMode="auto">
          <a:xfrm>
            <a:off x="5249472" y="3465410"/>
            <a:ext cx="2228850" cy="573190"/>
          </a:xfrm>
          <a:prstGeom prst="ellipse">
            <a:avLst/>
          </a:prstGeom>
          <a:solidFill>
            <a:schemeClr val="bg1"/>
          </a:solidFill>
          <a:ln w="9525">
            <a:solidFill>
              <a:schemeClr val="tx1"/>
            </a:solidFill>
            <a:round/>
            <a:headEnd/>
            <a:tailEnd/>
          </a:ln>
          <a:effectLst>
            <a:outerShdw dist="107763" dir="2700000" algn="ctr" rotWithShape="0">
              <a:schemeClr val="accent2"/>
            </a:outerShdw>
          </a:effectLst>
        </p:spPr>
        <p:txBody>
          <a:bodyPr wrap="none" lIns="87307" tIns="44448" rIns="87307" bIns="44448" anchor="ctr"/>
          <a:lstStyle/>
          <a:p>
            <a:pPr defTabSz="825500" eaLnBrk="0" hangingPunct="0">
              <a:defRPr/>
            </a:pPr>
            <a:r>
              <a:rPr kumimoji="1" lang="en-US" sz="1400">
                <a:latin typeface="+mj-lt"/>
              </a:rPr>
              <a:t>Issue</a:t>
            </a:r>
          </a:p>
        </p:txBody>
      </p:sp>
      <p:sp>
        <p:nvSpPr>
          <p:cNvPr id="34882" name="Text Box 66"/>
          <p:cNvSpPr txBox="1">
            <a:spLocks noChangeArrowheads="1"/>
          </p:cNvSpPr>
          <p:nvPr/>
        </p:nvSpPr>
        <p:spPr bwMode="auto">
          <a:xfrm>
            <a:off x="1512497" y="3134834"/>
            <a:ext cx="1435100" cy="362005"/>
          </a:xfrm>
          <a:prstGeom prst="rect">
            <a:avLst/>
          </a:prstGeom>
          <a:solidFill>
            <a:schemeClr val="bg1"/>
          </a:solidFill>
          <a:ln w="12700">
            <a:solidFill>
              <a:schemeClr val="tx1"/>
            </a:solidFill>
            <a:miter lim="800000"/>
            <a:headEnd/>
            <a:tailEnd/>
          </a:ln>
          <a:effectLst>
            <a:outerShdw dist="63500" dir="2700000" algn="ctr" rotWithShape="0">
              <a:schemeClr val="bg1">
                <a:lumMod val="75000"/>
              </a:schemeClr>
            </a:outerShdw>
          </a:effectLst>
        </p:spPr>
        <p:txBody>
          <a:bodyPr wrap="square" lIns="0" tIns="45718" rIns="0" bIns="45718">
            <a:spAutoFit/>
          </a:bodyPr>
          <a:lstStyle/>
          <a:p>
            <a:pPr eaLnBrk="0" hangingPunct="0">
              <a:lnSpc>
                <a:spcPct val="90000"/>
              </a:lnSpc>
              <a:defRPr/>
            </a:pPr>
            <a:r>
              <a:rPr kumimoji="1" lang="en-US" sz="1900" b="1">
                <a:latin typeface="+mj-lt"/>
              </a:rPr>
              <a:t>Stockroom</a:t>
            </a:r>
          </a:p>
        </p:txBody>
      </p:sp>
      <p:sp>
        <p:nvSpPr>
          <p:cNvPr id="34883" name="Text Box 67"/>
          <p:cNvSpPr txBox="1">
            <a:spLocks noChangeArrowheads="1"/>
          </p:cNvSpPr>
          <p:nvPr/>
        </p:nvSpPr>
        <p:spPr bwMode="auto">
          <a:xfrm>
            <a:off x="466334" y="4643324"/>
            <a:ext cx="1401763" cy="620130"/>
          </a:xfrm>
          <a:prstGeom prst="rect">
            <a:avLst/>
          </a:prstGeom>
          <a:solidFill>
            <a:schemeClr val="bg1"/>
          </a:solidFill>
          <a:ln w="12700">
            <a:solidFill>
              <a:schemeClr val="tx1"/>
            </a:solidFill>
            <a:miter lim="800000"/>
            <a:headEnd/>
            <a:tailEnd/>
          </a:ln>
          <a:effectLst>
            <a:outerShdw dist="63500" dir="2700000" algn="ctr" rotWithShape="0">
              <a:schemeClr val="bg1">
                <a:lumMod val="75000"/>
              </a:schemeClr>
            </a:outerShdw>
          </a:effectLst>
        </p:spPr>
        <p:txBody>
          <a:bodyPr wrap="square" lIns="91435" tIns="45718" rIns="91435" bIns="45718">
            <a:spAutoFit/>
          </a:bodyPr>
          <a:lstStyle/>
          <a:p>
            <a:pPr eaLnBrk="0" hangingPunct="0">
              <a:lnSpc>
                <a:spcPct val="90000"/>
              </a:lnSpc>
              <a:defRPr/>
            </a:pPr>
            <a:r>
              <a:rPr kumimoji="1" lang="en-US" sz="1900" b="1">
                <a:latin typeface="+mj-lt"/>
              </a:rPr>
              <a:t>Materials Manager</a:t>
            </a:r>
          </a:p>
        </p:txBody>
      </p:sp>
      <p:sp>
        <p:nvSpPr>
          <p:cNvPr id="34884" name="Oval 68"/>
          <p:cNvSpPr>
            <a:spLocks noChangeArrowheads="1"/>
          </p:cNvSpPr>
          <p:nvPr/>
        </p:nvSpPr>
        <p:spPr bwMode="auto">
          <a:xfrm>
            <a:off x="5282809" y="4847059"/>
            <a:ext cx="2230438" cy="573189"/>
          </a:xfrm>
          <a:prstGeom prst="ellipse">
            <a:avLst/>
          </a:prstGeom>
          <a:solidFill>
            <a:schemeClr val="bg1"/>
          </a:solidFill>
          <a:ln w="9525">
            <a:solidFill>
              <a:schemeClr val="tx1"/>
            </a:solidFill>
            <a:round/>
            <a:headEnd/>
            <a:tailEnd/>
          </a:ln>
          <a:effectLst>
            <a:outerShdw dist="107763" dir="2700000" algn="ctr" rotWithShape="0">
              <a:srgbClr val="FF6600"/>
            </a:outerShdw>
          </a:effectLst>
        </p:spPr>
        <p:txBody>
          <a:bodyPr wrap="none" lIns="87307" tIns="44448" rIns="87307" bIns="44448" anchor="ctr"/>
          <a:lstStyle/>
          <a:p>
            <a:pPr defTabSz="825500" eaLnBrk="0" hangingPunct="0">
              <a:defRPr/>
            </a:pPr>
            <a:r>
              <a:rPr kumimoji="1" lang="en-US" sz="1400">
                <a:latin typeface="+mj-lt"/>
              </a:rPr>
              <a:t>Reporting</a:t>
            </a:r>
          </a:p>
        </p:txBody>
      </p:sp>
      <p:cxnSp>
        <p:nvCxnSpPr>
          <p:cNvPr id="21523" name="AutoShape 70"/>
          <p:cNvCxnSpPr>
            <a:cxnSpLocks noChangeShapeType="1"/>
            <a:stCxn id="34843" idx="3"/>
            <a:endCxn id="34835" idx="2"/>
          </p:cNvCxnSpPr>
          <p:nvPr/>
        </p:nvCxnSpPr>
        <p:spPr bwMode="auto">
          <a:xfrm>
            <a:off x="1925247" y="1508742"/>
            <a:ext cx="3365500" cy="103451"/>
          </a:xfrm>
          <a:prstGeom prst="bentConnector3">
            <a:avLst>
              <a:gd name="adj1" fmla="val 50000"/>
            </a:avLst>
          </a:prstGeom>
          <a:noFill/>
          <a:ln w="28575">
            <a:solidFill>
              <a:schemeClr val="accent1"/>
            </a:solidFill>
            <a:miter lim="800000"/>
            <a:headEnd/>
            <a:tailEnd type="triangle" w="med" len="med"/>
          </a:ln>
        </p:spPr>
      </p:cxnSp>
      <p:cxnSp>
        <p:nvCxnSpPr>
          <p:cNvPr id="21524" name="AutoShape 71"/>
          <p:cNvCxnSpPr>
            <a:cxnSpLocks noChangeShapeType="1"/>
            <a:stCxn id="34844" idx="3"/>
            <a:endCxn id="34837" idx="2"/>
          </p:cNvCxnSpPr>
          <p:nvPr/>
        </p:nvCxnSpPr>
        <p:spPr bwMode="auto">
          <a:xfrm flipV="1">
            <a:off x="1833172" y="2361211"/>
            <a:ext cx="3416300" cy="5785"/>
          </a:xfrm>
          <a:prstGeom prst="straightConnector1">
            <a:avLst/>
          </a:prstGeom>
          <a:noFill/>
          <a:ln w="28575">
            <a:solidFill>
              <a:srgbClr val="FFCC99"/>
            </a:solidFill>
            <a:round/>
            <a:headEnd/>
            <a:tailEnd type="triangle" w="med" len="med"/>
          </a:ln>
        </p:spPr>
      </p:cxnSp>
      <p:cxnSp>
        <p:nvCxnSpPr>
          <p:cNvPr id="21525" name="AutoShape 72"/>
          <p:cNvCxnSpPr>
            <a:cxnSpLocks noChangeShapeType="1"/>
            <a:stCxn id="34882" idx="3"/>
            <a:endCxn id="34864" idx="2"/>
          </p:cNvCxnSpPr>
          <p:nvPr/>
        </p:nvCxnSpPr>
        <p:spPr bwMode="auto">
          <a:xfrm flipV="1">
            <a:off x="2947597" y="3056869"/>
            <a:ext cx="2301875" cy="258968"/>
          </a:xfrm>
          <a:prstGeom prst="bentConnector3">
            <a:avLst>
              <a:gd name="adj1" fmla="val 50000"/>
            </a:avLst>
          </a:prstGeom>
          <a:noFill/>
          <a:ln w="28575">
            <a:solidFill>
              <a:srgbClr val="66FF33"/>
            </a:solidFill>
            <a:miter lim="800000"/>
            <a:headEnd/>
            <a:tailEnd type="triangle" w="med" len="med"/>
          </a:ln>
        </p:spPr>
      </p:cxnSp>
      <p:cxnSp>
        <p:nvCxnSpPr>
          <p:cNvPr id="21526" name="AutoShape 73"/>
          <p:cNvCxnSpPr>
            <a:cxnSpLocks noChangeShapeType="1"/>
            <a:stCxn id="34882" idx="3"/>
            <a:endCxn id="34865" idx="2"/>
          </p:cNvCxnSpPr>
          <p:nvPr/>
        </p:nvCxnSpPr>
        <p:spPr bwMode="auto">
          <a:xfrm>
            <a:off x="2947597" y="3315837"/>
            <a:ext cx="2301875" cy="436168"/>
          </a:xfrm>
          <a:prstGeom prst="bentConnector3">
            <a:avLst>
              <a:gd name="adj1" fmla="val 50000"/>
            </a:avLst>
          </a:prstGeom>
          <a:noFill/>
          <a:ln w="28575">
            <a:solidFill>
              <a:srgbClr val="66FF33"/>
            </a:solidFill>
            <a:miter lim="800000"/>
            <a:headEnd/>
            <a:tailEnd type="triangle" w="med" len="med"/>
          </a:ln>
        </p:spPr>
      </p:cxnSp>
      <p:cxnSp>
        <p:nvCxnSpPr>
          <p:cNvPr id="21527" name="AutoShape 74"/>
          <p:cNvCxnSpPr>
            <a:cxnSpLocks noChangeShapeType="1"/>
            <a:stCxn id="34856" idx="3"/>
            <a:endCxn id="34839" idx="2"/>
          </p:cNvCxnSpPr>
          <p:nvPr/>
        </p:nvCxnSpPr>
        <p:spPr bwMode="auto">
          <a:xfrm>
            <a:off x="2388797" y="4325016"/>
            <a:ext cx="2886075" cy="112790"/>
          </a:xfrm>
          <a:prstGeom prst="bentConnector3">
            <a:avLst>
              <a:gd name="adj1" fmla="val 50000"/>
            </a:avLst>
          </a:prstGeom>
          <a:noFill/>
          <a:ln w="28575">
            <a:solidFill>
              <a:srgbClr val="339966"/>
            </a:solidFill>
            <a:miter lim="800000"/>
            <a:headEnd/>
            <a:tailEnd type="triangle" w="med" len="med"/>
          </a:ln>
        </p:spPr>
      </p:cxnSp>
      <p:cxnSp>
        <p:nvCxnSpPr>
          <p:cNvPr id="21528" name="AutoShape 75"/>
          <p:cNvCxnSpPr>
            <a:cxnSpLocks noChangeShapeType="1"/>
            <a:stCxn id="34883" idx="3"/>
            <a:endCxn id="34884" idx="2"/>
          </p:cNvCxnSpPr>
          <p:nvPr/>
        </p:nvCxnSpPr>
        <p:spPr bwMode="auto">
          <a:xfrm>
            <a:off x="1868097" y="4953389"/>
            <a:ext cx="3414712" cy="180265"/>
          </a:xfrm>
          <a:prstGeom prst="bentConnector3">
            <a:avLst>
              <a:gd name="adj1" fmla="val 50000"/>
            </a:avLst>
          </a:prstGeom>
          <a:noFill/>
          <a:ln w="28575">
            <a:solidFill>
              <a:srgbClr val="FF6600"/>
            </a:solidFill>
            <a:miter lim="800000"/>
            <a:headEnd/>
            <a:tailEnd type="triangle" w="med" len="med"/>
          </a:ln>
        </p:spPr>
      </p:cxnSp>
      <p:cxnSp>
        <p:nvCxnSpPr>
          <p:cNvPr id="21529" name="AutoShape 76"/>
          <p:cNvCxnSpPr>
            <a:cxnSpLocks noChangeShapeType="1"/>
            <a:stCxn id="34845" idx="3"/>
            <a:endCxn id="34841" idx="2"/>
          </p:cNvCxnSpPr>
          <p:nvPr/>
        </p:nvCxnSpPr>
        <p:spPr bwMode="auto">
          <a:xfrm>
            <a:off x="2842822" y="5653329"/>
            <a:ext cx="2443162" cy="213035"/>
          </a:xfrm>
          <a:prstGeom prst="bentConnector3">
            <a:avLst>
              <a:gd name="adj1" fmla="val 50000"/>
            </a:avLst>
          </a:prstGeom>
          <a:noFill/>
          <a:ln w="28575">
            <a:solidFill>
              <a:schemeClr val="accent2"/>
            </a:solidFill>
            <a:miter lim="800000"/>
            <a:headEnd/>
            <a:tailEnd type="triangle" w="med" len="med"/>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lstStyle/>
          <a:p>
            <a:pPr eaLnBrk="1" hangingPunct="1"/>
            <a:r>
              <a:rPr lang="en-US" smtClean="0"/>
              <a:t>Business Objectives</a:t>
            </a:r>
          </a:p>
          <a:p>
            <a:pPr lvl="1" eaLnBrk="1" hangingPunct="1"/>
            <a:r>
              <a:rPr lang="en-US" smtClean="0"/>
              <a:t>Receive normally</a:t>
            </a:r>
          </a:p>
          <a:p>
            <a:pPr lvl="1" eaLnBrk="1" hangingPunct="1"/>
            <a:r>
              <a:rPr lang="en-US" smtClean="0"/>
              <a:t>Defer ownership of material</a:t>
            </a:r>
          </a:p>
          <a:p>
            <a:pPr lvl="1" eaLnBrk="1" hangingPunct="1"/>
            <a:r>
              <a:rPr lang="en-US" smtClean="0"/>
              <a:t>Defer voucher and A/P activity</a:t>
            </a:r>
          </a:p>
          <a:p>
            <a:pPr lvl="1" eaLnBrk="1" hangingPunct="1"/>
            <a:r>
              <a:rPr lang="en-US" smtClean="0"/>
              <a:t>Satisfy MRP requirements</a:t>
            </a:r>
          </a:p>
          <a:p>
            <a:pPr lvl="1" eaLnBrk="1" hangingPunct="1"/>
            <a:r>
              <a:rPr lang="en-US" smtClean="0"/>
              <a:t>Manage Consignment Inventory accounts</a:t>
            </a:r>
          </a:p>
          <a:p>
            <a:pPr lvl="1" eaLnBrk="1" hangingPunct="1"/>
            <a:r>
              <a:rPr lang="en-US" smtClean="0"/>
              <a:t>Recognize “usage”</a:t>
            </a:r>
          </a:p>
          <a:p>
            <a:pPr lvl="2" eaLnBrk="1" hangingPunct="1"/>
            <a:r>
              <a:rPr lang="en-US" smtClean="0"/>
              <a:t>Multiple points of usage (Issue, Transfer)</a:t>
            </a:r>
          </a:p>
          <a:p>
            <a:pPr lvl="2" eaLnBrk="1" hangingPunct="1"/>
            <a:r>
              <a:rPr lang="en-US" smtClean="0"/>
              <a:t>Create audit trail</a:t>
            </a:r>
          </a:p>
          <a:p>
            <a:pPr lvl="2" eaLnBrk="1" hangingPunct="1"/>
            <a:r>
              <a:rPr lang="en-US" smtClean="0"/>
              <a:t>Trigger Voucher, ERS</a:t>
            </a:r>
          </a:p>
          <a:p>
            <a:pPr eaLnBrk="1" hangingPunct="1"/>
            <a:endParaRPr lang="en-US" smtClean="0"/>
          </a:p>
        </p:txBody>
      </p:sp>
      <p:sp>
        <p:nvSpPr>
          <p:cNvPr id="22531" name="Rectangle 2"/>
          <p:cNvSpPr>
            <a:spLocks noGrp="1" noChangeArrowheads="1"/>
          </p:cNvSpPr>
          <p:nvPr>
            <p:ph type="title"/>
          </p:nvPr>
        </p:nvSpPr>
        <p:spPr/>
        <p:txBody>
          <a:bodyPr/>
          <a:lstStyle/>
          <a:p>
            <a:pPr eaLnBrk="1" hangingPunct="1"/>
            <a:r>
              <a:rPr lang="en-US" smtClean="0"/>
              <a:t>Overview</a:t>
            </a:r>
          </a:p>
        </p:txBody>
      </p:sp>
      <p:sp>
        <p:nvSpPr>
          <p:cNvPr id="22530" name="Footer Placeholder 3"/>
          <p:cNvSpPr>
            <a:spLocks noGrp="1"/>
          </p:cNvSpPr>
          <p:nvPr>
            <p:ph type="ftr" sz="quarter" idx="10"/>
          </p:nvPr>
        </p:nvSpPr>
        <p:spPr>
          <a:noFill/>
        </p:spPr>
        <p:txBody>
          <a:bodyPr/>
          <a:lstStyle/>
          <a:p>
            <a:r>
              <a:rPr lang="en-US"/>
              <a:t>CI-SCI-160</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p:nvPr>
        </p:nvSpPr>
        <p:spPr/>
        <p:txBody>
          <a:bodyPr>
            <a:normAutofit fontScale="90000"/>
          </a:bodyPr>
          <a:lstStyle/>
          <a:p>
            <a:pPr eaLnBrk="1" hangingPunct="1"/>
            <a:r>
              <a:rPr lang="en-US" sz="4200" smtClean="0"/>
              <a:t>Questions</a:t>
            </a:r>
            <a:r>
              <a:rPr lang="en-US" sz="3400" smtClean="0"/>
              <a:t>?</a:t>
            </a:r>
          </a:p>
        </p:txBody>
      </p:sp>
      <p:sp>
        <p:nvSpPr>
          <p:cNvPr id="6147" name="Footer Placeholder 2"/>
          <p:cNvSpPr>
            <a:spLocks noGrp="1"/>
          </p:cNvSpPr>
          <p:nvPr>
            <p:ph type="ftr" sz="quarter" idx="10"/>
          </p:nvPr>
        </p:nvSpPr>
        <p:spPr>
          <a:noFill/>
        </p:spPr>
        <p:txBody>
          <a:bodyPr/>
          <a:lstStyle/>
          <a:p>
            <a:r>
              <a:rPr lang="en-US"/>
              <a:t>CI-SCI-170</a:t>
            </a:r>
          </a:p>
        </p:txBody>
      </p:sp>
      <p:graphicFrame>
        <p:nvGraphicFramePr>
          <p:cNvPr id="6146" name="Object 3"/>
          <p:cNvGraphicFramePr>
            <a:graphicFrameLocks noChangeAspect="1"/>
          </p:cNvGraphicFramePr>
          <p:nvPr/>
        </p:nvGraphicFramePr>
        <p:xfrm>
          <a:off x="3556000" y="2286000"/>
          <a:ext cx="2033588" cy="3390900"/>
        </p:xfrm>
        <a:graphic>
          <a:graphicData uri="http://schemas.openxmlformats.org/presentationml/2006/ole">
            <p:oleObj spid="_x0000_s6146" name="Clip" r:id="rId3" imgW="2033280" imgH="3390840" progId="">
              <p:embed/>
            </p:oleObj>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p:txBody>
          <a:bodyPr/>
          <a:lstStyle/>
          <a:p>
            <a:pPr eaLnBrk="1" hangingPunct="1"/>
            <a:r>
              <a:rPr lang="en-US" dirty="0" smtClean="0"/>
              <a:t>Course Overview</a:t>
            </a:r>
          </a:p>
          <a:p>
            <a:pPr lvl="1" eaLnBrk="1" hangingPunct="1"/>
            <a:r>
              <a:rPr lang="en-US" dirty="0" smtClean="0"/>
              <a:t>Introduction and Business Overview 	</a:t>
            </a:r>
          </a:p>
          <a:p>
            <a:pPr eaLnBrk="1" hangingPunct="1"/>
            <a:r>
              <a:rPr lang="en-US" dirty="0" smtClean="0">
                <a:solidFill>
                  <a:schemeClr val="folHlink"/>
                </a:solidFill>
              </a:rPr>
              <a:t>Design Considerations</a:t>
            </a:r>
          </a:p>
          <a:p>
            <a:pPr eaLnBrk="1" hangingPunct="1"/>
            <a:r>
              <a:rPr lang="en-US" dirty="0" smtClean="0">
                <a:solidFill>
                  <a:schemeClr val="folHlink"/>
                </a:solidFill>
              </a:rPr>
              <a:t>Set Up and Controls</a:t>
            </a:r>
          </a:p>
          <a:p>
            <a:pPr eaLnBrk="1" hangingPunct="1"/>
            <a:r>
              <a:rPr lang="en-US" dirty="0" smtClean="0">
                <a:solidFill>
                  <a:schemeClr val="folHlink"/>
                </a:solidFill>
              </a:rPr>
              <a:t>Common Functionality</a:t>
            </a:r>
          </a:p>
          <a:p>
            <a:pPr eaLnBrk="1" hangingPunct="1"/>
            <a:r>
              <a:rPr lang="en-US" dirty="0" smtClean="0">
                <a:solidFill>
                  <a:schemeClr val="folHlink"/>
                </a:solidFill>
              </a:rPr>
              <a:t>Additional Functionality</a:t>
            </a:r>
          </a:p>
          <a:p>
            <a:pPr eaLnBrk="1" hangingPunct="1"/>
            <a:r>
              <a:rPr lang="en-US" dirty="0" smtClean="0">
                <a:solidFill>
                  <a:schemeClr val="folHlink"/>
                </a:solidFill>
              </a:rPr>
              <a:t>Summary</a:t>
            </a:r>
          </a:p>
        </p:txBody>
      </p:sp>
      <p:sp>
        <p:nvSpPr>
          <p:cNvPr id="23555" name="Rectangle 2"/>
          <p:cNvSpPr>
            <a:spLocks noGrp="1" noChangeArrowheads="1"/>
          </p:cNvSpPr>
          <p:nvPr>
            <p:ph type="title"/>
          </p:nvPr>
        </p:nvSpPr>
        <p:spPr/>
        <p:txBody>
          <a:bodyPr/>
          <a:lstStyle/>
          <a:p>
            <a:pPr eaLnBrk="1" hangingPunct="1"/>
            <a:r>
              <a:rPr lang="en-US" smtClean="0"/>
              <a:t>Summary</a:t>
            </a:r>
          </a:p>
        </p:txBody>
      </p:sp>
      <p:sp>
        <p:nvSpPr>
          <p:cNvPr id="23554" name="Footer Placeholder 3"/>
          <p:cNvSpPr>
            <a:spLocks noGrp="1"/>
          </p:cNvSpPr>
          <p:nvPr>
            <p:ph type="ftr" sz="quarter" idx="10"/>
          </p:nvPr>
        </p:nvSpPr>
        <p:spPr>
          <a:noFill/>
        </p:spPr>
        <p:txBody>
          <a:bodyPr/>
          <a:lstStyle/>
          <a:p>
            <a:r>
              <a:rPr lang="en-US"/>
              <a:t>CI-SCI-180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eaLnBrk="1" hangingPunct="1"/>
            <a:r>
              <a:rPr lang="en-US" dirty="0" smtClean="0"/>
              <a:t>Course Overview</a:t>
            </a:r>
          </a:p>
          <a:p>
            <a:pPr eaLnBrk="1" hangingPunct="1"/>
            <a:r>
              <a:rPr lang="en-US" dirty="0" smtClean="0"/>
              <a:t>Introduction and Business Overview 	</a:t>
            </a:r>
          </a:p>
          <a:p>
            <a:pPr eaLnBrk="1" hangingPunct="1"/>
            <a:r>
              <a:rPr lang="en-US" dirty="0" smtClean="0"/>
              <a:t>Design Considerations</a:t>
            </a:r>
          </a:p>
          <a:p>
            <a:pPr eaLnBrk="1" hangingPunct="1"/>
            <a:r>
              <a:rPr lang="en-US" b="1" dirty="0" smtClean="0"/>
              <a:t>Set 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 Topic</a:t>
            </a:r>
          </a:p>
        </p:txBody>
      </p:sp>
      <p:sp>
        <p:nvSpPr>
          <p:cNvPr id="24581" name="Rectangle 4"/>
          <p:cNvSpPr>
            <a:spLocks noGrp="1" noChangeArrowheads="1"/>
          </p:cNvSpPr>
          <p:nvPr>
            <p:ph type="title"/>
          </p:nvPr>
        </p:nvSpPr>
        <p:spPr/>
        <p:txBody>
          <a:bodyPr/>
          <a:lstStyle/>
          <a:p>
            <a:pPr eaLnBrk="1" hangingPunct="1"/>
            <a:r>
              <a:rPr lang="en-US" smtClean="0"/>
              <a:t>Supplier Consignment Inventory</a:t>
            </a:r>
          </a:p>
        </p:txBody>
      </p:sp>
      <p:sp>
        <p:nvSpPr>
          <p:cNvPr id="24578" name="Footer Placeholder 3"/>
          <p:cNvSpPr>
            <a:spLocks noGrp="1"/>
          </p:cNvSpPr>
          <p:nvPr>
            <p:ph type="ftr" sz="quarter" idx="10"/>
          </p:nvPr>
        </p:nvSpPr>
        <p:spPr>
          <a:noFill/>
        </p:spPr>
        <p:txBody>
          <a:bodyPr/>
          <a:lstStyle/>
          <a:p>
            <a:r>
              <a:rPr lang="en-US"/>
              <a:t>CI-SCI-190</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pPr eaLnBrk="1" hangingPunct="1"/>
            <a:r>
              <a:rPr lang="en-US" smtClean="0"/>
              <a:t>Inventory Locations</a:t>
            </a:r>
          </a:p>
          <a:p>
            <a:pPr eaLnBrk="1" hangingPunct="1"/>
            <a:r>
              <a:rPr lang="en-US" smtClean="0"/>
              <a:t>Accounting</a:t>
            </a:r>
          </a:p>
          <a:p>
            <a:pPr eaLnBrk="1" hangingPunct="1"/>
            <a:r>
              <a:rPr lang="en-US" smtClean="0"/>
              <a:t>Deferring Voucher Processes</a:t>
            </a:r>
          </a:p>
          <a:p>
            <a:pPr eaLnBrk="1" hangingPunct="1"/>
            <a:r>
              <a:rPr lang="en-US" smtClean="0"/>
              <a:t>Transaction History</a:t>
            </a:r>
          </a:p>
          <a:p>
            <a:pPr eaLnBrk="1" hangingPunct="1"/>
            <a:r>
              <a:rPr lang="en-US" smtClean="0"/>
              <a:t>Added Features</a:t>
            </a:r>
          </a:p>
        </p:txBody>
      </p:sp>
      <p:sp>
        <p:nvSpPr>
          <p:cNvPr id="25603" name="Rectangle 2"/>
          <p:cNvSpPr>
            <a:spLocks noGrp="1" noChangeArrowheads="1"/>
          </p:cNvSpPr>
          <p:nvPr>
            <p:ph type="title"/>
          </p:nvPr>
        </p:nvSpPr>
        <p:spPr/>
        <p:txBody>
          <a:bodyPr/>
          <a:lstStyle/>
          <a:p>
            <a:pPr eaLnBrk="1" hangingPunct="1"/>
            <a:r>
              <a:rPr lang="en-US" smtClean="0"/>
              <a:t>Design Considerations</a:t>
            </a:r>
          </a:p>
        </p:txBody>
      </p:sp>
      <p:sp>
        <p:nvSpPr>
          <p:cNvPr id="25602" name="Footer Placeholder 3"/>
          <p:cNvSpPr>
            <a:spLocks noGrp="1"/>
          </p:cNvSpPr>
          <p:nvPr>
            <p:ph type="ftr" sz="quarter" idx="10"/>
          </p:nvPr>
        </p:nvSpPr>
        <p:spPr>
          <a:noFill/>
        </p:spPr>
        <p:txBody>
          <a:bodyPr/>
          <a:lstStyle/>
          <a:p>
            <a:r>
              <a:rPr lang="en-US"/>
              <a:t>CI-SCI-200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lstStyle/>
          <a:p>
            <a:pPr eaLnBrk="1" hangingPunct="1"/>
            <a:r>
              <a:rPr lang="en-US" smtClean="0"/>
              <a:t>Multiple Ownership Transfer Points</a:t>
            </a:r>
          </a:p>
          <a:p>
            <a:pPr lvl="1" eaLnBrk="1" hangingPunct="1"/>
            <a:r>
              <a:rPr lang="en-US" smtClean="0"/>
              <a:t>Component Issue/Backflush</a:t>
            </a:r>
          </a:p>
          <a:p>
            <a:pPr lvl="1" eaLnBrk="1" hangingPunct="1"/>
            <a:r>
              <a:rPr lang="en-US" smtClean="0"/>
              <a:t>Sales Order Issue/Final Assembly Issue</a:t>
            </a:r>
          </a:p>
          <a:p>
            <a:pPr lvl="1" eaLnBrk="1" hangingPunct="1"/>
            <a:r>
              <a:rPr lang="en-US" smtClean="0"/>
              <a:t>Transfer</a:t>
            </a:r>
          </a:p>
          <a:p>
            <a:pPr lvl="1" eaLnBrk="1" hangingPunct="1"/>
            <a:r>
              <a:rPr lang="en-US" smtClean="0"/>
              <a:t>Unplanned Issue</a:t>
            </a:r>
          </a:p>
          <a:p>
            <a:pPr eaLnBrk="1" hangingPunct="1"/>
            <a:r>
              <a:rPr lang="en-US" smtClean="0"/>
              <a:t>New Location Attribute</a:t>
            </a:r>
          </a:p>
          <a:p>
            <a:pPr lvl="1" eaLnBrk="1" hangingPunct="1"/>
            <a:r>
              <a:rPr lang="en-US" smtClean="0"/>
              <a:t>Accept Consigned Material?</a:t>
            </a:r>
          </a:p>
          <a:p>
            <a:pPr lvl="2" eaLnBrk="1" hangingPunct="1"/>
            <a:r>
              <a:rPr lang="en-US" smtClean="0"/>
              <a:t>No, then transfer ownership</a:t>
            </a:r>
          </a:p>
        </p:txBody>
      </p:sp>
      <p:sp>
        <p:nvSpPr>
          <p:cNvPr id="26627" name="Rectangle 2"/>
          <p:cNvSpPr>
            <a:spLocks noGrp="1" noChangeArrowheads="1"/>
          </p:cNvSpPr>
          <p:nvPr>
            <p:ph type="title"/>
          </p:nvPr>
        </p:nvSpPr>
        <p:spPr/>
        <p:txBody>
          <a:bodyPr/>
          <a:lstStyle/>
          <a:p>
            <a:pPr eaLnBrk="1" hangingPunct="1"/>
            <a:r>
              <a:rPr lang="en-US" smtClean="0"/>
              <a:t>Inventory Locations</a:t>
            </a:r>
          </a:p>
        </p:txBody>
      </p:sp>
      <p:sp>
        <p:nvSpPr>
          <p:cNvPr id="26626" name="Footer Placeholder 3"/>
          <p:cNvSpPr>
            <a:spLocks noGrp="1"/>
          </p:cNvSpPr>
          <p:nvPr>
            <p:ph type="ftr" sz="quarter" idx="10"/>
          </p:nvPr>
        </p:nvSpPr>
        <p:spPr>
          <a:noFill/>
        </p:spPr>
        <p:txBody>
          <a:bodyPr/>
          <a:lstStyle/>
          <a:p>
            <a:r>
              <a:rPr lang="en-US"/>
              <a:t>CI-SCI-210</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lstStyle/>
          <a:p>
            <a:pPr eaLnBrk="1" hangingPunct="1"/>
            <a:r>
              <a:rPr lang="en-US" smtClean="0"/>
              <a:t>New Accounts</a:t>
            </a:r>
          </a:p>
          <a:p>
            <a:pPr lvl="1" eaLnBrk="1" hangingPunct="1"/>
            <a:r>
              <a:rPr lang="en-US" smtClean="0"/>
              <a:t>Consigned Inventory Account</a:t>
            </a:r>
          </a:p>
          <a:p>
            <a:pPr lvl="1" eaLnBrk="1" hangingPunct="1"/>
            <a:r>
              <a:rPr lang="en-US" smtClean="0"/>
              <a:t>Consigned Offset Account</a:t>
            </a:r>
          </a:p>
          <a:p>
            <a:pPr eaLnBrk="1" hangingPunct="1"/>
            <a:r>
              <a:rPr lang="en-US" smtClean="0"/>
              <a:t>System/Account Control File</a:t>
            </a:r>
          </a:p>
          <a:p>
            <a:pPr eaLnBrk="1" hangingPunct="1"/>
            <a:r>
              <a:rPr lang="en-US" smtClean="0"/>
              <a:t>Product Line Maintenance</a:t>
            </a:r>
          </a:p>
          <a:p>
            <a:pPr eaLnBrk="1" hangingPunct="1"/>
            <a:r>
              <a:rPr lang="en-US" smtClean="0"/>
              <a:t>Purchase Account Maintenance (EIDG)</a:t>
            </a:r>
          </a:p>
          <a:p>
            <a:pPr eaLnBrk="1" hangingPunct="1"/>
            <a:endParaRPr lang="en-US" smtClean="0"/>
          </a:p>
        </p:txBody>
      </p:sp>
      <p:sp>
        <p:nvSpPr>
          <p:cNvPr id="27651" name="Rectangle 2"/>
          <p:cNvSpPr>
            <a:spLocks noGrp="1" noChangeArrowheads="1"/>
          </p:cNvSpPr>
          <p:nvPr>
            <p:ph type="title"/>
          </p:nvPr>
        </p:nvSpPr>
        <p:spPr/>
        <p:txBody>
          <a:bodyPr/>
          <a:lstStyle/>
          <a:p>
            <a:pPr eaLnBrk="1" hangingPunct="1"/>
            <a:r>
              <a:rPr lang="en-US" smtClean="0"/>
              <a:t>Accounting</a:t>
            </a:r>
          </a:p>
        </p:txBody>
      </p:sp>
      <p:sp>
        <p:nvSpPr>
          <p:cNvPr id="27650" name="Footer Placeholder 3"/>
          <p:cNvSpPr>
            <a:spLocks noGrp="1"/>
          </p:cNvSpPr>
          <p:nvPr>
            <p:ph type="ftr" sz="quarter" idx="10"/>
          </p:nvPr>
        </p:nvSpPr>
        <p:spPr>
          <a:noFill/>
        </p:spPr>
        <p:txBody>
          <a:bodyPr/>
          <a:lstStyle/>
          <a:p>
            <a:r>
              <a:rPr lang="en-US"/>
              <a:t>CI-SCI-220</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en-US" smtClean="0"/>
              <a:t>Pending Voucher File</a:t>
            </a:r>
          </a:p>
          <a:p>
            <a:pPr lvl="1" eaLnBrk="1" hangingPunct="1"/>
            <a:r>
              <a:rPr lang="en-US" smtClean="0"/>
              <a:t>Contains open qty to voucher</a:t>
            </a:r>
          </a:p>
          <a:p>
            <a:pPr lvl="1" eaLnBrk="1" hangingPunct="1"/>
            <a:r>
              <a:rPr lang="en-US" smtClean="0"/>
              <a:t>Separates PO Receipt History and Vouchering</a:t>
            </a:r>
          </a:p>
          <a:p>
            <a:pPr lvl="2" eaLnBrk="1" hangingPunct="1"/>
            <a:r>
              <a:rPr lang="en-US" smtClean="0"/>
              <a:t>Required for consignment</a:t>
            </a:r>
          </a:p>
          <a:p>
            <a:pPr eaLnBrk="1" hangingPunct="1"/>
            <a:r>
              <a:rPr lang="en-US" smtClean="0"/>
              <a:t>Simplifies ERS processing</a:t>
            </a:r>
          </a:p>
          <a:p>
            <a:pPr lvl="2" eaLnBrk="1" hangingPunct="1"/>
            <a:r>
              <a:rPr lang="en-US" smtClean="0"/>
              <a:t>Single source of data</a:t>
            </a:r>
          </a:p>
          <a:p>
            <a:pPr eaLnBrk="1" hangingPunct="1"/>
            <a:r>
              <a:rPr lang="en-US" smtClean="0"/>
              <a:t>When do you create a Pending Voucher? </a:t>
            </a:r>
          </a:p>
          <a:p>
            <a:pPr lvl="2" eaLnBrk="1" hangingPunct="1"/>
            <a:r>
              <a:rPr lang="en-US" smtClean="0"/>
              <a:t>Receipt – non-consigned activity</a:t>
            </a:r>
          </a:p>
          <a:p>
            <a:pPr lvl="2" eaLnBrk="1" hangingPunct="1"/>
            <a:r>
              <a:rPr lang="en-US" smtClean="0"/>
              <a:t>Usage – consigned activity</a:t>
            </a:r>
          </a:p>
        </p:txBody>
      </p:sp>
      <p:sp>
        <p:nvSpPr>
          <p:cNvPr id="28675" name="Rectangle 2"/>
          <p:cNvSpPr>
            <a:spLocks noGrp="1" noChangeArrowheads="1"/>
          </p:cNvSpPr>
          <p:nvPr>
            <p:ph type="title"/>
          </p:nvPr>
        </p:nvSpPr>
        <p:spPr/>
        <p:txBody>
          <a:bodyPr/>
          <a:lstStyle/>
          <a:p>
            <a:pPr eaLnBrk="1" hangingPunct="1"/>
            <a:r>
              <a:rPr lang="en-US" smtClean="0"/>
              <a:t>Vouchering</a:t>
            </a:r>
          </a:p>
        </p:txBody>
      </p:sp>
      <p:sp>
        <p:nvSpPr>
          <p:cNvPr id="28674" name="Footer Placeholder 3"/>
          <p:cNvSpPr>
            <a:spLocks noGrp="1"/>
          </p:cNvSpPr>
          <p:nvPr>
            <p:ph type="ftr" sz="quarter" idx="10"/>
          </p:nvPr>
        </p:nvSpPr>
        <p:spPr>
          <a:noFill/>
        </p:spPr>
        <p:txBody>
          <a:bodyPr/>
          <a:lstStyle/>
          <a:p>
            <a:r>
              <a:rPr lang="en-US"/>
              <a:t>CI-SCI-230</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lstStyle/>
          <a:p>
            <a:pPr eaLnBrk="1" hangingPunct="1"/>
            <a:r>
              <a:rPr lang="en-US" dirty="0" smtClean="0"/>
              <a:t>New Consignment Transactions</a:t>
            </a:r>
          </a:p>
          <a:p>
            <a:pPr lvl="1" eaLnBrk="1" hangingPunct="1"/>
            <a:r>
              <a:rPr lang="en-US" dirty="0" smtClean="0"/>
              <a:t>CN-RCT 	- Receipt</a:t>
            </a:r>
          </a:p>
          <a:p>
            <a:pPr lvl="1" eaLnBrk="1" hangingPunct="1"/>
            <a:r>
              <a:rPr lang="en-US" dirty="0" smtClean="0"/>
              <a:t>CN-ISS		- Issue</a:t>
            </a:r>
          </a:p>
          <a:p>
            <a:pPr lvl="1" eaLnBrk="1" hangingPunct="1"/>
            <a:r>
              <a:rPr lang="en-US" dirty="0" smtClean="0"/>
              <a:t>CN-CNT	- Inventory Counts (Cycle, Physical)</a:t>
            </a:r>
          </a:p>
          <a:p>
            <a:pPr lvl="1" eaLnBrk="1" hangingPunct="1"/>
            <a:r>
              <a:rPr lang="en-US" dirty="0" smtClean="0"/>
              <a:t>CN-ADJ	- Adjustments</a:t>
            </a:r>
          </a:p>
          <a:p>
            <a:pPr eaLnBrk="1" hangingPunct="1"/>
            <a:r>
              <a:rPr lang="en-US" dirty="0" smtClean="0"/>
              <a:t>Appends to Existing Transactions</a:t>
            </a:r>
          </a:p>
          <a:p>
            <a:pPr eaLnBrk="1" hangingPunct="1"/>
            <a:endParaRPr lang="en-US" dirty="0" smtClean="0"/>
          </a:p>
        </p:txBody>
      </p:sp>
      <p:sp>
        <p:nvSpPr>
          <p:cNvPr id="29699" name="Rectangle 2"/>
          <p:cNvSpPr>
            <a:spLocks noGrp="1" noChangeArrowheads="1"/>
          </p:cNvSpPr>
          <p:nvPr>
            <p:ph type="title"/>
          </p:nvPr>
        </p:nvSpPr>
        <p:spPr/>
        <p:txBody>
          <a:bodyPr/>
          <a:lstStyle/>
          <a:p>
            <a:pPr eaLnBrk="1" hangingPunct="1"/>
            <a:r>
              <a:rPr lang="en-US" smtClean="0"/>
              <a:t>Transaction History</a:t>
            </a:r>
          </a:p>
        </p:txBody>
      </p:sp>
      <p:sp>
        <p:nvSpPr>
          <p:cNvPr id="29698" name="Footer Placeholder 3"/>
          <p:cNvSpPr>
            <a:spLocks noGrp="1"/>
          </p:cNvSpPr>
          <p:nvPr>
            <p:ph type="ftr" sz="quarter" idx="10"/>
          </p:nvPr>
        </p:nvSpPr>
        <p:spPr>
          <a:noFill/>
        </p:spPr>
        <p:txBody>
          <a:bodyPr/>
          <a:lstStyle/>
          <a:p>
            <a:r>
              <a:rPr lang="en-US"/>
              <a:t>CI-SCI-240</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3"/>
          <p:cNvSpPr>
            <a:spLocks noGrp="1" noChangeArrowheads="1"/>
          </p:cNvSpPr>
          <p:nvPr>
            <p:ph idx="1"/>
          </p:nvPr>
        </p:nvSpPr>
        <p:spPr/>
        <p:txBody>
          <a:bodyPr/>
          <a:lstStyle/>
          <a:p>
            <a:pPr eaLnBrk="1" hangingPunct="1"/>
            <a:r>
              <a:rPr lang="en-US" smtClean="0"/>
              <a:t>Receipt (RCT-PO Deferred)</a:t>
            </a:r>
          </a:p>
          <a:p>
            <a:pPr lvl="1" eaLnBrk="1" hangingPunct="1"/>
            <a:r>
              <a:rPr lang="en-US" smtClean="0"/>
              <a:t>CN-RCT</a:t>
            </a:r>
          </a:p>
          <a:p>
            <a:pPr eaLnBrk="1" hangingPunct="1"/>
            <a:r>
              <a:rPr lang="en-US" smtClean="0"/>
              <a:t>Usage</a:t>
            </a:r>
          </a:p>
          <a:p>
            <a:pPr lvl="1" eaLnBrk="1" hangingPunct="1"/>
            <a:r>
              <a:rPr lang="en-US" smtClean="0"/>
              <a:t>RCT-PO</a:t>
            </a:r>
          </a:p>
          <a:p>
            <a:pPr lvl="1" eaLnBrk="1" hangingPunct="1"/>
            <a:r>
              <a:rPr lang="en-US" smtClean="0"/>
              <a:t>CN-ISS</a:t>
            </a:r>
          </a:p>
          <a:p>
            <a:pPr lvl="1" eaLnBrk="1" hangingPunct="1"/>
            <a:r>
              <a:rPr lang="en-US" smtClean="0"/>
              <a:t>ISS-WO, or ISS-DO, or ISS-SO, or ISS-TR</a:t>
            </a:r>
          </a:p>
          <a:p>
            <a:pPr eaLnBrk="1" hangingPunct="1"/>
            <a:r>
              <a:rPr lang="en-US" smtClean="0"/>
              <a:t>Aging</a:t>
            </a:r>
          </a:p>
          <a:p>
            <a:pPr lvl="1" eaLnBrk="1" hangingPunct="1"/>
            <a:r>
              <a:rPr lang="en-US" smtClean="0"/>
              <a:t>CN-ADJ</a:t>
            </a:r>
          </a:p>
          <a:p>
            <a:pPr lvl="1" eaLnBrk="1" hangingPunct="1"/>
            <a:r>
              <a:rPr lang="en-US" smtClean="0"/>
              <a:t>RCT-PO</a:t>
            </a:r>
          </a:p>
          <a:p>
            <a:pPr eaLnBrk="1" hangingPunct="1"/>
            <a:endParaRPr lang="en-US" smtClean="0"/>
          </a:p>
        </p:txBody>
      </p:sp>
      <p:sp>
        <p:nvSpPr>
          <p:cNvPr id="30723" name="Rectangle 2"/>
          <p:cNvSpPr>
            <a:spLocks noGrp="1" noChangeArrowheads="1"/>
          </p:cNvSpPr>
          <p:nvPr>
            <p:ph type="title"/>
          </p:nvPr>
        </p:nvSpPr>
        <p:spPr/>
        <p:txBody>
          <a:bodyPr/>
          <a:lstStyle/>
          <a:p>
            <a:pPr eaLnBrk="1" hangingPunct="1"/>
            <a:r>
              <a:rPr lang="en-US" smtClean="0"/>
              <a:t>Transaction History </a:t>
            </a:r>
            <a:r>
              <a:rPr lang="en-US" sz="2000" smtClean="0"/>
              <a:t>Con’t</a:t>
            </a:r>
          </a:p>
        </p:txBody>
      </p:sp>
      <p:sp>
        <p:nvSpPr>
          <p:cNvPr id="30722" name="Footer Placeholder 3"/>
          <p:cNvSpPr>
            <a:spLocks noGrp="1"/>
          </p:cNvSpPr>
          <p:nvPr>
            <p:ph type="ftr" sz="quarter" idx="10"/>
          </p:nvPr>
        </p:nvSpPr>
        <p:spPr>
          <a:noFill/>
        </p:spPr>
        <p:txBody>
          <a:bodyPr/>
          <a:lstStyle/>
          <a:p>
            <a:r>
              <a:rPr lang="en-US"/>
              <a:t>CI-SCI-250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3"/>
          <p:cNvSpPr>
            <a:spLocks noGrp="1" noChangeArrowheads="1"/>
          </p:cNvSpPr>
          <p:nvPr>
            <p:ph idx="1"/>
          </p:nvPr>
        </p:nvSpPr>
        <p:spPr/>
        <p:txBody>
          <a:bodyPr/>
          <a:lstStyle/>
          <a:p>
            <a:pPr eaLnBrk="1" hangingPunct="1"/>
            <a:r>
              <a:rPr lang="en-US" smtClean="0"/>
              <a:t>Establish Contract Defaults</a:t>
            </a:r>
          </a:p>
          <a:p>
            <a:pPr eaLnBrk="1" hangingPunct="1"/>
            <a:r>
              <a:rPr lang="en-US" smtClean="0"/>
              <a:t>Usage Reporting to Supplier</a:t>
            </a:r>
          </a:p>
          <a:p>
            <a:pPr lvl="1" eaLnBrk="1" hangingPunct="1"/>
            <a:r>
              <a:rPr lang="en-US" smtClean="0"/>
              <a:t>Via ECommerce</a:t>
            </a:r>
          </a:p>
          <a:p>
            <a:pPr lvl="1" eaLnBrk="1" hangingPunct="1"/>
            <a:r>
              <a:rPr lang="en-US" smtClean="0"/>
              <a:t>Manually (Phone, Fax, etc.)</a:t>
            </a:r>
          </a:p>
          <a:p>
            <a:pPr eaLnBrk="1" hangingPunct="1"/>
            <a:r>
              <a:rPr lang="en-US" smtClean="0"/>
              <a:t>Aging</a:t>
            </a:r>
          </a:p>
          <a:p>
            <a:pPr eaLnBrk="1" hangingPunct="1"/>
            <a:r>
              <a:rPr lang="en-US" smtClean="0"/>
              <a:t>Inventory Reporting</a:t>
            </a:r>
          </a:p>
          <a:p>
            <a:pPr lvl="1" eaLnBrk="1" hangingPunct="1"/>
            <a:r>
              <a:rPr lang="en-US" smtClean="0"/>
              <a:t>Include/Exclude/Only Consigned Material</a:t>
            </a:r>
          </a:p>
          <a:p>
            <a:pPr eaLnBrk="1" hangingPunct="1"/>
            <a:r>
              <a:rPr lang="en-US" smtClean="0"/>
              <a:t>Unconfirmed PO Shipper Report</a:t>
            </a:r>
          </a:p>
          <a:p>
            <a:pPr lvl="1" eaLnBrk="1" hangingPunct="1"/>
            <a:r>
              <a:rPr lang="en-US" smtClean="0"/>
              <a:t>ASN’s received but not arrived</a:t>
            </a:r>
          </a:p>
          <a:p>
            <a:pPr eaLnBrk="1" hangingPunct="1"/>
            <a:endParaRPr lang="en-US" smtClean="0"/>
          </a:p>
        </p:txBody>
      </p:sp>
      <p:sp>
        <p:nvSpPr>
          <p:cNvPr id="31747" name="Rectangle 2"/>
          <p:cNvSpPr>
            <a:spLocks noGrp="1" noChangeArrowheads="1"/>
          </p:cNvSpPr>
          <p:nvPr>
            <p:ph type="title"/>
          </p:nvPr>
        </p:nvSpPr>
        <p:spPr/>
        <p:txBody>
          <a:bodyPr/>
          <a:lstStyle/>
          <a:p>
            <a:pPr eaLnBrk="1" hangingPunct="1"/>
            <a:r>
              <a:rPr lang="en-US" smtClean="0"/>
              <a:t>Added Features</a:t>
            </a:r>
          </a:p>
        </p:txBody>
      </p:sp>
      <p:sp>
        <p:nvSpPr>
          <p:cNvPr id="31746" name="Footer Placeholder 3"/>
          <p:cNvSpPr>
            <a:spLocks noGrp="1"/>
          </p:cNvSpPr>
          <p:nvPr>
            <p:ph type="ftr" sz="quarter" idx="10"/>
          </p:nvPr>
        </p:nvSpPr>
        <p:spPr>
          <a:noFill/>
        </p:spPr>
        <p:txBody>
          <a:bodyPr/>
          <a:lstStyle/>
          <a:p>
            <a:r>
              <a:rPr lang="en-US"/>
              <a:t>CI-SCI-260</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2"/>
          <p:cNvSpPr>
            <a:spLocks noGrp="1" noChangeArrowheads="1"/>
          </p:cNvSpPr>
          <p:nvPr>
            <p:ph type="title"/>
          </p:nvPr>
        </p:nvSpPr>
        <p:spPr/>
        <p:txBody>
          <a:bodyPr>
            <a:normAutofit fontScale="90000"/>
          </a:bodyPr>
          <a:lstStyle/>
          <a:p>
            <a:pPr eaLnBrk="1" hangingPunct="1"/>
            <a:r>
              <a:rPr lang="en-US" sz="4600" smtClean="0"/>
              <a:t>Questions?</a:t>
            </a:r>
          </a:p>
        </p:txBody>
      </p:sp>
      <p:sp>
        <p:nvSpPr>
          <p:cNvPr id="7171" name="Footer Placeholder 2"/>
          <p:cNvSpPr>
            <a:spLocks noGrp="1"/>
          </p:cNvSpPr>
          <p:nvPr>
            <p:ph type="ftr" sz="quarter" idx="10"/>
          </p:nvPr>
        </p:nvSpPr>
        <p:spPr>
          <a:noFill/>
        </p:spPr>
        <p:txBody>
          <a:bodyPr/>
          <a:lstStyle/>
          <a:p>
            <a:r>
              <a:rPr lang="en-US"/>
              <a:t>CI-SCI-270</a:t>
            </a:r>
          </a:p>
        </p:txBody>
      </p:sp>
      <p:graphicFrame>
        <p:nvGraphicFramePr>
          <p:cNvPr id="7170" name="Object 3"/>
          <p:cNvGraphicFramePr>
            <a:graphicFrameLocks noChangeAspect="1"/>
          </p:cNvGraphicFramePr>
          <p:nvPr/>
        </p:nvGraphicFramePr>
        <p:xfrm>
          <a:off x="3556000" y="2286000"/>
          <a:ext cx="2033588" cy="3390900"/>
        </p:xfrm>
        <a:graphic>
          <a:graphicData uri="http://schemas.openxmlformats.org/presentationml/2006/ole">
            <p:oleObj spid="_x0000_s7170" name="Clip" r:id="rId3" imgW="2033280" imgH="3390840" progId="">
              <p:embed/>
            </p:oleObj>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lstStyle/>
          <a:p>
            <a:pPr eaLnBrk="1" hangingPunct="1"/>
            <a:r>
              <a:rPr lang="en-US" dirty="0" smtClean="0"/>
              <a:t>Course Overview</a:t>
            </a:r>
          </a:p>
          <a:p>
            <a:pPr lvl="1" eaLnBrk="1" hangingPunct="1"/>
            <a:r>
              <a:rPr lang="en-US" dirty="0" smtClean="0"/>
              <a:t>Introduction and Business Overview 	</a:t>
            </a:r>
          </a:p>
          <a:p>
            <a:pPr lvl="1" eaLnBrk="1" hangingPunct="1"/>
            <a:r>
              <a:rPr lang="en-US" dirty="0" smtClean="0"/>
              <a:t>Design Considerations</a:t>
            </a:r>
          </a:p>
          <a:p>
            <a:pPr eaLnBrk="1" hangingPunct="1"/>
            <a:r>
              <a:rPr lang="en-US" dirty="0" smtClean="0">
                <a:solidFill>
                  <a:schemeClr val="folHlink"/>
                </a:solidFill>
              </a:rPr>
              <a:t>Set Up and Controls</a:t>
            </a:r>
          </a:p>
          <a:p>
            <a:pPr eaLnBrk="1" hangingPunct="1"/>
            <a:r>
              <a:rPr lang="en-US" dirty="0" smtClean="0">
                <a:solidFill>
                  <a:schemeClr val="folHlink"/>
                </a:solidFill>
              </a:rPr>
              <a:t>Common Functionality</a:t>
            </a:r>
          </a:p>
          <a:p>
            <a:pPr eaLnBrk="1" hangingPunct="1"/>
            <a:r>
              <a:rPr lang="en-US" dirty="0" smtClean="0">
                <a:solidFill>
                  <a:schemeClr val="folHlink"/>
                </a:solidFill>
              </a:rPr>
              <a:t>Additional Functionality</a:t>
            </a:r>
          </a:p>
          <a:p>
            <a:pPr eaLnBrk="1" hangingPunct="1"/>
            <a:r>
              <a:rPr lang="en-US" dirty="0" smtClean="0">
                <a:solidFill>
                  <a:schemeClr val="folHlink"/>
                </a:solidFill>
              </a:rPr>
              <a:t>Summary</a:t>
            </a:r>
          </a:p>
          <a:p>
            <a:pPr eaLnBrk="1" hangingPunct="1"/>
            <a:endParaRPr lang="en-US" dirty="0" smtClean="0">
              <a:solidFill>
                <a:schemeClr val="folHlink"/>
              </a:solidFill>
            </a:endParaRPr>
          </a:p>
        </p:txBody>
      </p:sp>
      <p:sp>
        <p:nvSpPr>
          <p:cNvPr id="32771" name="Rectangle 2"/>
          <p:cNvSpPr>
            <a:spLocks noGrp="1" noChangeArrowheads="1"/>
          </p:cNvSpPr>
          <p:nvPr>
            <p:ph type="title"/>
          </p:nvPr>
        </p:nvSpPr>
        <p:spPr/>
        <p:txBody>
          <a:bodyPr/>
          <a:lstStyle/>
          <a:p>
            <a:pPr eaLnBrk="1" hangingPunct="1"/>
            <a:r>
              <a:rPr lang="en-US" smtClean="0"/>
              <a:t>Summary</a:t>
            </a:r>
          </a:p>
        </p:txBody>
      </p:sp>
      <p:sp>
        <p:nvSpPr>
          <p:cNvPr id="32770" name="Footer Placeholder 3"/>
          <p:cNvSpPr>
            <a:spLocks noGrp="1"/>
          </p:cNvSpPr>
          <p:nvPr>
            <p:ph type="ftr" sz="quarter" idx="10"/>
          </p:nvPr>
        </p:nvSpPr>
        <p:spPr>
          <a:noFill/>
        </p:spPr>
        <p:txBody>
          <a:bodyPr/>
          <a:lstStyle/>
          <a:p>
            <a:r>
              <a:rPr lang="en-US"/>
              <a:t>CI-SCI-280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eaLnBrk="1" hangingPunct="1"/>
            <a:r>
              <a:rPr lang="en-US" b="1" dirty="0" smtClean="0"/>
              <a:t>Course Overview</a:t>
            </a:r>
          </a:p>
          <a:p>
            <a:pPr eaLnBrk="1" hangingPunct="1"/>
            <a:r>
              <a:rPr lang="en-US" dirty="0" smtClean="0"/>
              <a:t>Introduction and Business Overview 	</a:t>
            </a:r>
          </a:p>
          <a:p>
            <a:pPr eaLnBrk="1" hangingPunct="1"/>
            <a:r>
              <a:rPr lang="en-US" dirty="0" smtClean="0"/>
              <a:t>Design Considerations</a:t>
            </a:r>
          </a:p>
          <a:p>
            <a:pPr eaLnBrk="1" hangingPunct="1"/>
            <a:r>
              <a:rPr lang="en-US" dirty="0" smtClean="0"/>
              <a:t>Set 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a:t>
            </a:r>
          </a:p>
          <a:p>
            <a:pPr eaLnBrk="1" hangingPunct="1"/>
            <a:endParaRPr lang="en-US" dirty="0" smtClean="0"/>
          </a:p>
        </p:txBody>
      </p:sp>
      <p:sp>
        <p:nvSpPr>
          <p:cNvPr id="13315" name="Rectangle 2"/>
          <p:cNvSpPr>
            <a:spLocks noGrp="1" noChangeArrowheads="1"/>
          </p:cNvSpPr>
          <p:nvPr>
            <p:ph type="title"/>
          </p:nvPr>
        </p:nvSpPr>
        <p:spPr/>
        <p:txBody>
          <a:bodyPr/>
          <a:lstStyle/>
          <a:p>
            <a:pPr eaLnBrk="1" hangingPunct="1"/>
            <a:r>
              <a:rPr lang="en-US" smtClean="0"/>
              <a:t>Supplier Consignment Inventory</a:t>
            </a:r>
          </a:p>
        </p:txBody>
      </p:sp>
      <p:sp>
        <p:nvSpPr>
          <p:cNvPr id="13314" name="Footer Placeholder 3"/>
          <p:cNvSpPr>
            <a:spLocks noGrp="1"/>
          </p:cNvSpPr>
          <p:nvPr>
            <p:ph type="ftr" sz="quarter" idx="10"/>
          </p:nvPr>
        </p:nvSpPr>
        <p:spPr>
          <a:noFill/>
        </p:spPr>
        <p:txBody>
          <a:bodyPr/>
          <a:lstStyle/>
          <a:p>
            <a:r>
              <a:rPr lang="en-US"/>
              <a:t>CI-SCI-030</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p:txBody>
          <a:bodyPr/>
          <a:lstStyle/>
          <a:p>
            <a:pPr eaLnBrk="1" hangingPunct="1"/>
            <a:r>
              <a:rPr lang="en-US" dirty="0" smtClean="0"/>
              <a:t>Course Overview</a:t>
            </a:r>
          </a:p>
          <a:p>
            <a:pPr eaLnBrk="1" hangingPunct="1"/>
            <a:r>
              <a:rPr lang="en-US" dirty="0" smtClean="0"/>
              <a:t>Introduction and Business Overview 	</a:t>
            </a:r>
          </a:p>
          <a:p>
            <a:pPr eaLnBrk="1" hangingPunct="1"/>
            <a:r>
              <a:rPr lang="en-US" dirty="0" smtClean="0"/>
              <a:t>Design Considerations</a:t>
            </a:r>
          </a:p>
          <a:p>
            <a:pPr eaLnBrk="1" hangingPunct="1"/>
            <a:r>
              <a:rPr lang="en-US" dirty="0" smtClean="0"/>
              <a:t>Set Up and Controls</a:t>
            </a:r>
          </a:p>
          <a:p>
            <a:pPr eaLnBrk="1" hangingPunct="1"/>
            <a:r>
              <a:rPr lang="en-US" b="1" dirty="0" smtClean="0"/>
              <a:t>Common Functionality</a:t>
            </a:r>
          </a:p>
          <a:p>
            <a:pPr eaLnBrk="1" hangingPunct="1"/>
            <a:r>
              <a:rPr lang="en-US" dirty="0" smtClean="0"/>
              <a:t>Additional Functionality</a:t>
            </a:r>
          </a:p>
          <a:p>
            <a:pPr eaLnBrk="1" hangingPunct="1"/>
            <a:r>
              <a:rPr lang="en-US" dirty="0" smtClean="0"/>
              <a:t>Summary Topic</a:t>
            </a:r>
          </a:p>
        </p:txBody>
      </p:sp>
      <p:sp>
        <p:nvSpPr>
          <p:cNvPr id="33797" name="Rectangle 4"/>
          <p:cNvSpPr>
            <a:spLocks noGrp="1" noChangeArrowheads="1"/>
          </p:cNvSpPr>
          <p:nvPr>
            <p:ph type="title"/>
          </p:nvPr>
        </p:nvSpPr>
        <p:spPr/>
        <p:txBody>
          <a:bodyPr/>
          <a:lstStyle/>
          <a:p>
            <a:pPr eaLnBrk="1" hangingPunct="1"/>
            <a:r>
              <a:rPr lang="en-US" smtClean="0"/>
              <a:t>Supplier Consignment Inventory</a:t>
            </a:r>
          </a:p>
        </p:txBody>
      </p:sp>
      <p:sp>
        <p:nvSpPr>
          <p:cNvPr id="33794" name="Footer Placeholder 3"/>
          <p:cNvSpPr>
            <a:spLocks noGrp="1"/>
          </p:cNvSpPr>
          <p:nvPr>
            <p:ph type="ftr" sz="quarter" idx="10"/>
          </p:nvPr>
        </p:nvSpPr>
        <p:spPr>
          <a:noFill/>
        </p:spPr>
        <p:txBody>
          <a:bodyPr/>
          <a:lstStyle/>
          <a:p>
            <a:r>
              <a:rPr lang="en-US"/>
              <a:t>CI-SCI-290</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3"/>
          <p:cNvSpPr>
            <a:spLocks noGrp="1" noChangeArrowheads="1"/>
          </p:cNvSpPr>
          <p:nvPr>
            <p:ph idx="1"/>
          </p:nvPr>
        </p:nvSpPr>
        <p:spPr/>
        <p:txBody>
          <a:bodyPr/>
          <a:lstStyle/>
          <a:p>
            <a:pPr eaLnBrk="1" hangingPunct="1"/>
            <a:r>
              <a:rPr lang="en-US" smtClean="0"/>
              <a:t>Determine Business Processes</a:t>
            </a:r>
          </a:p>
          <a:p>
            <a:pPr eaLnBrk="1" hangingPunct="1"/>
            <a:r>
              <a:rPr lang="en-US" smtClean="0"/>
              <a:t>Activate System</a:t>
            </a:r>
          </a:p>
          <a:p>
            <a:pPr eaLnBrk="1" hangingPunct="1"/>
            <a:r>
              <a:rPr lang="en-US" smtClean="0"/>
              <a:t>Create Defaults Settings</a:t>
            </a:r>
          </a:p>
          <a:p>
            <a:pPr eaLnBrk="1" hangingPunct="1"/>
            <a:endParaRPr lang="en-US" smtClean="0"/>
          </a:p>
        </p:txBody>
      </p:sp>
      <p:sp>
        <p:nvSpPr>
          <p:cNvPr id="34819" name="Rectangle 2"/>
          <p:cNvSpPr>
            <a:spLocks noGrp="1" noChangeArrowheads="1"/>
          </p:cNvSpPr>
          <p:nvPr>
            <p:ph type="title"/>
          </p:nvPr>
        </p:nvSpPr>
        <p:spPr/>
        <p:txBody>
          <a:bodyPr/>
          <a:lstStyle/>
          <a:p>
            <a:pPr eaLnBrk="1" hangingPunct="1"/>
            <a:r>
              <a:rPr lang="en-US" smtClean="0"/>
              <a:t>Set Up and Controls</a:t>
            </a:r>
          </a:p>
        </p:txBody>
      </p:sp>
      <p:sp>
        <p:nvSpPr>
          <p:cNvPr id="34818" name="Footer Placeholder 3"/>
          <p:cNvSpPr>
            <a:spLocks noGrp="1"/>
          </p:cNvSpPr>
          <p:nvPr>
            <p:ph type="ftr" sz="quarter" idx="10"/>
          </p:nvPr>
        </p:nvSpPr>
        <p:spPr>
          <a:noFill/>
        </p:spPr>
        <p:txBody>
          <a:bodyPr/>
          <a:lstStyle/>
          <a:p>
            <a:r>
              <a:rPr lang="en-US"/>
              <a:t>CI-SCI-300</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idx="1"/>
          </p:nvPr>
        </p:nvSpPr>
        <p:spPr/>
        <p:txBody>
          <a:bodyPr/>
          <a:lstStyle/>
          <a:p>
            <a:pPr eaLnBrk="1" hangingPunct="1"/>
            <a:r>
              <a:rPr lang="en-US" smtClean="0"/>
              <a:t>Accounts and Accounting Options</a:t>
            </a:r>
          </a:p>
          <a:p>
            <a:pPr eaLnBrk="1" hangingPunct="1"/>
            <a:r>
              <a:rPr lang="en-US" smtClean="0"/>
              <a:t>Tax Options</a:t>
            </a:r>
          </a:p>
          <a:p>
            <a:pPr eaLnBrk="1" hangingPunct="1"/>
            <a:r>
              <a:rPr lang="en-US" smtClean="0"/>
              <a:t>Transfer Ownership Options</a:t>
            </a:r>
          </a:p>
          <a:p>
            <a:pPr lvl="1" eaLnBrk="1" hangingPunct="1"/>
            <a:r>
              <a:rPr lang="en-US" smtClean="0"/>
              <a:t>Inventory Locations Settings</a:t>
            </a:r>
          </a:p>
          <a:p>
            <a:pPr eaLnBrk="1" hangingPunct="1"/>
            <a:r>
              <a:rPr lang="en-US" smtClean="0"/>
              <a:t>Terms of the Contract</a:t>
            </a:r>
          </a:p>
          <a:p>
            <a:pPr lvl="1" eaLnBrk="1" hangingPunct="1"/>
            <a:r>
              <a:rPr lang="en-US" smtClean="0"/>
              <a:t>Maximum Aging Days</a:t>
            </a:r>
          </a:p>
          <a:p>
            <a:pPr lvl="1" eaLnBrk="1" hangingPunct="1"/>
            <a:r>
              <a:rPr lang="en-US" smtClean="0"/>
              <a:t>Supplier Default Settings</a:t>
            </a:r>
          </a:p>
          <a:p>
            <a:pPr eaLnBrk="1" hangingPunct="1"/>
            <a:endParaRPr lang="en-US" smtClean="0"/>
          </a:p>
        </p:txBody>
      </p:sp>
      <p:sp>
        <p:nvSpPr>
          <p:cNvPr id="35843" name="Rectangle 2"/>
          <p:cNvSpPr>
            <a:spLocks noGrp="1" noChangeArrowheads="1"/>
          </p:cNvSpPr>
          <p:nvPr>
            <p:ph type="title"/>
          </p:nvPr>
        </p:nvSpPr>
        <p:spPr/>
        <p:txBody>
          <a:bodyPr/>
          <a:lstStyle/>
          <a:p>
            <a:pPr eaLnBrk="1" hangingPunct="1"/>
            <a:r>
              <a:rPr lang="en-US" smtClean="0"/>
              <a:t>Determine Business Procedures</a:t>
            </a:r>
          </a:p>
        </p:txBody>
      </p:sp>
      <p:sp>
        <p:nvSpPr>
          <p:cNvPr id="35842" name="Footer Placeholder 3"/>
          <p:cNvSpPr>
            <a:spLocks noGrp="1"/>
          </p:cNvSpPr>
          <p:nvPr>
            <p:ph type="ftr" sz="quarter" idx="10"/>
          </p:nvPr>
        </p:nvSpPr>
        <p:spPr>
          <a:noFill/>
        </p:spPr>
        <p:txBody>
          <a:bodyPr/>
          <a:lstStyle/>
          <a:p>
            <a:r>
              <a:rPr lang="en-US"/>
              <a:t>CI-SCI-310</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828800" y="891610"/>
            <a:ext cx="6858000" cy="5424523"/>
          </a:xfrm>
        </p:spPr>
        <p:txBody>
          <a:bodyPr/>
          <a:lstStyle/>
          <a:p>
            <a:r>
              <a:rPr lang="en-US" dirty="0" smtClean="0"/>
              <a:t>Determine Business Process</a:t>
            </a:r>
          </a:p>
          <a:p>
            <a:r>
              <a:rPr lang="en-US" dirty="0" smtClean="0"/>
              <a:t>Accounts and Accounting Options </a:t>
            </a:r>
          </a:p>
          <a:p>
            <a:r>
              <a:rPr lang="en-US" dirty="0" smtClean="0"/>
              <a:t>Tax Options</a:t>
            </a:r>
          </a:p>
          <a:p>
            <a:r>
              <a:rPr lang="en-US" dirty="0" smtClean="0"/>
              <a:t>Transfer Ownership Options</a:t>
            </a:r>
          </a:p>
          <a:p>
            <a:r>
              <a:rPr lang="en-US" dirty="0" smtClean="0"/>
              <a:t>Contract Options</a:t>
            </a:r>
          </a:p>
          <a:p>
            <a:r>
              <a:rPr lang="en-US" dirty="0" smtClean="0"/>
              <a:t>Activate System</a:t>
            </a:r>
          </a:p>
          <a:p>
            <a:r>
              <a:rPr lang="en-US" dirty="0" smtClean="0"/>
              <a:t>Create Contracts</a:t>
            </a:r>
          </a:p>
          <a:p>
            <a:endParaRPr lang="en-US" dirty="0"/>
          </a:p>
        </p:txBody>
      </p:sp>
      <p:sp>
        <p:nvSpPr>
          <p:cNvPr id="36868" name="Rectangle 2"/>
          <p:cNvSpPr>
            <a:spLocks noGrp="1" noChangeArrowheads="1"/>
          </p:cNvSpPr>
          <p:nvPr>
            <p:ph type="title"/>
          </p:nvPr>
        </p:nvSpPr>
        <p:spPr/>
        <p:txBody>
          <a:bodyPr/>
          <a:lstStyle/>
          <a:p>
            <a:pPr eaLnBrk="1" hangingPunct="1"/>
            <a:r>
              <a:rPr lang="en-US" smtClean="0"/>
              <a:t>Set Up and Controls Flow</a:t>
            </a:r>
          </a:p>
        </p:txBody>
      </p:sp>
      <p:sp>
        <p:nvSpPr>
          <p:cNvPr id="36866" name="Footer Placeholder 3"/>
          <p:cNvSpPr>
            <a:spLocks noGrp="1"/>
          </p:cNvSpPr>
          <p:nvPr>
            <p:ph type="ftr" sz="quarter" idx="10"/>
          </p:nvPr>
        </p:nvSpPr>
        <p:spPr>
          <a:noFill/>
        </p:spPr>
        <p:txBody>
          <a:bodyPr/>
          <a:lstStyle/>
          <a:p>
            <a:r>
              <a:rPr lang="en-US"/>
              <a:t>CI-SCI-320</a:t>
            </a:r>
          </a:p>
        </p:txBody>
      </p:sp>
      <p:sp>
        <p:nvSpPr>
          <p:cNvPr id="194566" name="Line 6"/>
          <p:cNvSpPr>
            <a:spLocks noChangeShapeType="1"/>
          </p:cNvSpPr>
          <p:nvPr/>
        </p:nvSpPr>
        <p:spPr bwMode="auto">
          <a:xfrm>
            <a:off x="1104900" y="72180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3"/>
          <p:cNvSpPr>
            <a:spLocks noGrp="1" noChangeArrowheads="1"/>
          </p:cNvSpPr>
          <p:nvPr>
            <p:ph idx="1"/>
          </p:nvPr>
        </p:nvSpPr>
        <p:spPr/>
        <p:txBody>
          <a:bodyPr/>
          <a:lstStyle/>
          <a:p>
            <a:pPr eaLnBrk="1" hangingPunct="1"/>
            <a:r>
              <a:rPr lang="en-US" smtClean="0"/>
              <a:t>Accounting Procedure</a:t>
            </a:r>
          </a:p>
          <a:p>
            <a:pPr lvl="1" eaLnBrk="1" hangingPunct="1"/>
            <a:r>
              <a:rPr lang="en-US" smtClean="0"/>
              <a:t>Receipt</a:t>
            </a:r>
          </a:p>
          <a:p>
            <a:pPr lvl="2" eaLnBrk="1" hangingPunct="1"/>
            <a:r>
              <a:rPr lang="en-US" smtClean="0"/>
              <a:t>Debit (+) Consigned Inventory Account</a:t>
            </a:r>
          </a:p>
          <a:p>
            <a:pPr lvl="2" eaLnBrk="1" hangingPunct="1"/>
            <a:r>
              <a:rPr lang="en-US" smtClean="0"/>
              <a:t>Credit (-) Consigned Offset Account</a:t>
            </a:r>
          </a:p>
          <a:p>
            <a:pPr lvl="1" eaLnBrk="1" hangingPunct="1"/>
            <a:r>
              <a:rPr lang="en-US" smtClean="0"/>
              <a:t>Usage</a:t>
            </a:r>
          </a:p>
          <a:p>
            <a:pPr lvl="2" eaLnBrk="1" hangingPunct="1"/>
            <a:r>
              <a:rPr lang="en-US" smtClean="0"/>
              <a:t>Debit (+) Consigned Offset Account</a:t>
            </a:r>
          </a:p>
          <a:p>
            <a:pPr lvl="2" eaLnBrk="1" hangingPunct="1"/>
            <a:r>
              <a:rPr lang="en-US" smtClean="0"/>
              <a:t>Credit (-) Consigned Inventory Account</a:t>
            </a:r>
          </a:p>
          <a:p>
            <a:pPr eaLnBrk="1" hangingPunct="1"/>
            <a:endParaRPr lang="en-US" smtClean="0"/>
          </a:p>
        </p:txBody>
      </p:sp>
      <p:sp>
        <p:nvSpPr>
          <p:cNvPr id="37891" name="Rectangle 2"/>
          <p:cNvSpPr>
            <a:spLocks noGrp="1" noChangeArrowheads="1"/>
          </p:cNvSpPr>
          <p:nvPr>
            <p:ph type="title"/>
          </p:nvPr>
        </p:nvSpPr>
        <p:spPr/>
        <p:txBody>
          <a:bodyPr/>
          <a:lstStyle/>
          <a:p>
            <a:pPr eaLnBrk="1" hangingPunct="1"/>
            <a:r>
              <a:rPr lang="en-US" smtClean="0"/>
              <a:t>Accounts and Accounting Options</a:t>
            </a:r>
          </a:p>
        </p:txBody>
      </p:sp>
      <p:sp>
        <p:nvSpPr>
          <p:cNvPr id="37890" name="Footer Placeholder 3"/>
          <p:cNvSpPr>
            <a:spLocks noGrp="1"/>
          </p:cNvSpPr>
          <p:nvPr>
            <p:ph type="ftr" sz="quarter" idx="10"/>
          </p:nvPr>
        </p:nvSpPr>
        <p:spPr>
          <a:noFill/>
        </p:spPr>
        <p:txBody>
          <a:bodyPr/>
          <a:lstStyle/>
          <a:p>
            <a:r>
              <a:rPr lang="en-US"/>
              <a:t>CI-SCI-330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Rectangle 3"/>
          <p:cNvSpPr>
            <a:spLocks noGrp="1" noChangeArrowheads="1"/>
          </p:cNvSpPr>
          <p:nvPr>
            <p:ph idx="1"/>
          </p:nvPr>
        </p:nvSpPr>
        <p:spPr/>
        <p:txBody>
          <a:bodyPr/>
          <a:lstStyle/>
          <a:p>
            <a:pPr eaLnBrk="1" hangingPunct="1"/>
            <a:r>
              <a:rPr lang="en-US" smtClean="0"/>
              <a:t>Include Consignment within Inventory</a:t>
            </a:r>
          </a:p>
          <a:p>
            <a:pPr lvl="2" eaLnBrk="1" hangingPunct="1"/>
            <a:r>
              <a:rPr lang="en-US" smtClean="0"/>
              <a:t>Set Consigned Inventory Account = Inventory Account</a:t>
            </a:r>
          </a:p>
          <a:p>
            <a:pPr lvl="2" eaLnBrk="1" hangingPunct="1"/>
            <a:r>
              <a:rPr lang="en-US" smtClean="0"/>
              <a:t>Set Consigned Offset Account = new asset account</a:t>
            </a:r>
          </a:p>
          <a:p>
            <a:pPr lvl="1" eaLnBrk="1" hangingPunct="1"/>
            <a:r>
              <a:rPr lang="en-US" smtClean="0"/>
              <a:t>Benefits?</a:t>
            </a:r>
          </a:p>
          <a:p>
            <a:pPr lvl="2" eaLnBrk="1" hangingPunct="1"/>
            <a:r>
              <a:rPr lang="en-US" smtClean="0"/>
              <a:t>Inventory Account Balance contains consignment</a:t>
            </a:r>
          </a:p>
          <a:p>
            <a:pPr lvl="2" eaLnBrk="1" hangingPunct="1"/>
            <a:r>
              <a:rPr lang="en-US" smtClean="0"/>
              <a:t>Offset account ensures 0 effect on Balance Sheet</a:t>
            </a:r>
          </a:p>
          <a:p>
            <a:pPr lvl="2" eaLnBrk="1" hangingPunct="1"/>
            <a:r>
              <a:rPr lang="en-US" smtClean="0"/>
              <a:t>Inventory Account Balance = Inventory Valuation, when “Include Supplier Consignment: Yes”</a:t>
            </a:r>
          </a:p>
          <a:p>
            <a:pPr eaLnBrk="1" hangingPunct="1"/>
            <a:endParaRPr lang="en-US" smtClean="0"/>
          </a:p>
        </p:txBody>
      </p:sp>
      <p:sp>
        <p:nvSpPr>
          <p:cNvPr id="38915" name="Rectangle 2"/>
          <p:cNvSpPr>
            <a:spLocks noGrp="1" noChangeArrowheads="1"/>
          </p:cNvSpPr>
          <p:nvPr>
            <p:ph type="title"/>
          </p:nvPr>
        </p:nvSpPr>
        <p:spPr/>
        <p:txBody>
          <a:bodyPr/>
          <a:lstStyle/>
          <a:p>
            <a:pPr eaLnBrk="1" hangingPunct="1"/>
            <a:r>
              <a:rPr lang="en-US" smtClean="0"/>
              <a:t>Accounting Option #1</a:t>
            </a:r>
          </a:p>
        </p:txBody>
      </p:sp>
      <p:sp>
        <p:nvSpPr>
          <p:cNvPr id="38914" name="Footer Placeholder 3"/>
          <p:cNvSpPr>
            <a:spLocks noGrp="1"/>
          </p:cNvSpPr>
          <p:nvPr>
            <p:ph type="ftr" sz="quarter" idx="10"/>
          </p:nvPr>
        </p:nvSpPr>
        <p:spPr>
          <a:noFill/>
        </p:spPr>
        <p:txBody>
          <a:bodyPr/>
          <a:lstStyle/>
          <a:p>
            <a:r>
              <a:rPr lang="en-US"/>
              <a:t>CI-SCI-340</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3"/>
          <p:cNvSpPr>
            <a:spLocks noGrp="1" noChangeArrowheads="1"/>
          </p:cNvSpPr>
          <p:nvPr>
            <p:ph idx="1"/>
          </p:nvPr>
        </p:nvSpPr>
        <p:spPr/>
        <p:txBody>
          <a:bodyPr/>
          <a:lstStyle/>
          <a:p>
            <a:pPr eaLnBrk="1" hangingPunct="1"/>
            <a:r>
              <a:rPr lang="en-US" smtClean="0"/>
              <a:t>Define Consignment within Total Assets, but not Inventory</a:t>
            </a:r>
          </a:p>
          <a:p>
            <a:pPr lvl="2" eaLnBrk="1" hangingPunct="1"/>
            <a:r>
              <a:rPr lang="en-US" smtClean="0"/>
              <a:t>Set Consigned Inventory Account = new asset account</a:t>
            </a:r>
          </a:p>
          <a:p>
            <a:pPr lvl="2" eaLnBrk="1" hangingPunct="1"/>
            <a:r>
              <a:rPr lang="en-US" smtClean="0"/>
              <a:t>Set Consigned Offset Account = new asset account</a:t>
            </a:r>
          </a:p>
          <a:p>
            <a:pPr lvl="1" eaLnBrk="1" hangingPunct="1"/>
            <a:r>
              <a:rPr lang="en-US" smtClean="0"/>
              <a:t>Benefits?</a:t>
            </a:r>
          </a:p>
          <a:p>
            <a:pPr lvl="2" eaLnBrk="1" hangingPunct="1"/>
            <a:r>
              <a:rPr lang="en-US" smtClean="0"/>
              <a:t>Inventory Account does not contain consignment, Total Assets contains Inventory and Consignment</a:t>
            </a:r>
          </a:p>
          <a:p>
            <a:pPr lvl="2" eaLnBrk="1" hangingPunct="1"/>
            <a:r>
              <a:rPr lang="en-US" smtClean="0"/>
              <a:t>Offset account ensures 0 effect on Balance Sheet</a:t>
            </a:r>
          </a:p>
          <a:p>
            <a:pPr lvl="2" eaLnBrk="1" hangingPunct="1"/>
            <a:r>
              <a:rPr lang="en-US" smtClean="0"/>
              <a:t>Inventory Account Balance = Inventory Valuation, when “Include Supplier Consignment: No”</a:t>
            </a:r>
          </a:p>
          <a:p>
            <a:pPr eaLnBrk="1" hangingPunct="1"/>
            <a:endParaRPr lang="en-US" smtClean="0"/>
          </a:p>
        </p:txBody>
      </p:sp>
      <p:sp>
        <p:nvSpPr>
          <p:cNvPr id="39939" name="Rectangle 2"/>
          <p:cNvSpPr>
            <a:spLocks noGrp="1" noChangeArrowheads="1"/>
          </p:cNvSpPr>
          <p:nvPr>
            <p:ph type="title"/>
          </p:nvPr>
        </p:nvSpPr>
        <p:spPr/>
        <p:txBody>
          <a:bodyPr/>
          <a:lstStyle/>
          <a:p>
            <a:pPr eaLnBrk="1" hangingPunct="1"/>
            <a:r>
              <a:rPr lang="en-US" smtClean="0"/>
              <a:t>Accounting Option #2</a:t>
            </a:r>
          </a:p>
        </p:txBody>
      </p:sp>
      <p:sp>
        <p:nvSpPr>
          <p:cNvPr id="39938" name="Footer Placeholder 3"/>
          <p:cNvSpPr>
            <a:spLocks noGrp="1"/>
          </p:cNvSpPr>
          <p:nvPr>
            <p:ph type="ftr" sz="quarter" idx="10"/>
          </p:nvPr>
        </p:nvSpPr>
        <p:spPr>
          <a:noFill/>
        </p:spPr>
        <p:txBody>
          <a:bodyPr/>
          <a:lstStyle/>
          <a:p>
            <a:r>
              <a:rPr lang="en-US"/>
              <a:t>CI-SCI-350</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3"/>
          <p:cNvSpPr>
            <a:spLocks noGrp="1" noChangeArrowheads="1"/>
          </p:cNvSpPr>
          <p:nvPr>
            <p:ph idx="1"/>
          </p:nvPr>
        </p:nvSpPr>
        <p:spPr/>
        <p:txBody>
          <a:bodyPr/>
          <a:lstStyle/>
          <a:p>
            <a:pPr eaLnBrk="1" hangingPunct="1"/>
            <a:r>
              <a:rPr lang="en-US" smtClean="0"/>
              <a:t>Define Consignment within Total Assets, but not Inventory </a:t>
            </a:r>
          </a:p>
          <a:p>
            <a:pPr lvl="2" eaLnBrk="1" hangingPunct="1"/>
            <a:r>
              <a:rPr lang="en-US" smtClean="0"/>
              <a:t>Set Consigned Inventory Account = new asset account</a:t>
            </a:r>
          </a:p>
          <a:p>
            <a:pPr eaLnBrk="1" hangingPunct="1"/>
            <a:r>
              <a:rPr lang="en-US" smtClean="0"/>
              <a:t>Define Offset within Liabilities</a:t>
            </a:r>
          </a:p>
          <a:p>
            <a:pPr lvl="2" eaLnBrk="1" hangingPunct="1"/>
            <a:r>
              <a:rPr lang="en-US" smtClean="0"/>
              <a:t>Set Consigned Offset Account = new liability account</a:t>
            </a:r>
          </a:p>
          <a:p>
            <a:pPr lvl="1" eaLnBrk="1" hangingPunct="1"/>
            <a:r>
              <a:rPr lang="en-US" smtClean="0"/>
              <a:t>Benefits?</a:t>
            </a:r>
          </a:p>
          <a:p>
            <a:pPr lvl="2" eaLnBrk="1" hangingPunct="1"/>
            <a:r>
              <a:rPr lang="en-US" smtClean="0"/>
              <a:t>Total Assets contains Inventory and Consignment</a:t>
            </a:r>
          </a:p>
          <a:p>
            <a:pPr lvl="2" eaLnBrk="1" hangingPunct="1"/>
            <a:r>
              <a:rPr lang="en-US" smtClean="0"/>
              <a:t>Total Liabilities contains Payables and Consignment</a:t>
            </a:r>
          </a:p>
          <a:p>
            <a:pPr lvl="2" eaLnBrk="1" hangingPunct="1"/>
            <a:r>
              <a:rPr lang="en-US" smtClean="0"/>
              <a:t>Offset account ensures 0 effect on Balance Sheet</a:t>
            </a:r>
          </a:p>
          <a:p>
            <a:pPr eaLnBrk="1" hangingPunct="1"/>
            <a:endParaRPr lang="en-US" smtClean="0"/>
          </a:p>
        </p:txBody>
      </p:sp>
      <p:sp>
        <p:nvSpPr>
          <p:cNvPr id="40963" name="Rectangle 2"/>
          <p:cNvSpPr>
            <a:spLocks noGrp="1" noChangeArrowheads="1"/>
          </p:cNvSpPr>
          <p:nvPr>
            <p:ph type="title"/>
          </p:nvPr>
        </p:nvSpPr>
        <p:spPr/>
        <p:txBody>
          <a:bodyPr/>
          <a:lstStyle/>
          <a:p>
            <a:pPr eaLnBrk="1" hangingPunct="1"/>
            <a:r>
              <a:rPr lang="en-US" smtClean="0"/>
              <a:t>Accounting Option #3</a:t>
            </a:r>
          </a:p>
        </p:txBody>
      </p:sp>
      <p:sp>
        <p:nvSpPr>
          <p:cNvPr id="40962" name="Footer Placeholder 3"/>
          <p:cNvSpPr>
            <a:spLocks noGrp="1"/>
          </p:cNvSpPr>
          <p:nvPr>
            <p:ph type="ftr" sz="quarter" idx="10"/>
          </p:nvPr>
        </p:nvSpPr>
        <p:spPr>
          <a:noFill/>
        </p:spPr>
        <p:txBody>
          <a:bodyPr/>
          <a:lstStyle/>
          <a:p>
            <a:r>
              <a:rPr lang="en-US"/>
              <a:t>CI-SCI-360</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2"/>
          <p:cNvSpPr>
            <a:spLocks noGrp="1" noChangeArrowheads="1"/>
          </p:cNvSpPr>
          <p:nvPr>
            <p:ph type="title"/>
          </p:nvPr>
        </p:nvSpPr>
        <p:spPr/>
        <p:txBody>
          <a:bodyPr/>
          <a:lstStyle/>
          <a:p>
            <a:pPr eaLnBrk="1" hangingPunct="1"/>
            <a:r>
              <a:rPr lang="en-US" smtClean="0"/>
              <a:t>Product Line Maintenance</a:t>
            </a:r>
          </a:p>
        </p:txBody>
      </p:sp>
      <p:sp>
        <p:nvSpPr>
          <p:cNvPr id="41986" name="Footer Placeholder 3"/>
          <p:cNvSpPr>
            <a:spLocks noGrp="1"/>
          </p:cNvSpPr>
          <p:nvPr>
            <p:ph type="ftr" sz="quarter" idx="10"/>
          </p:nvPr>
        </p:nvSpPr>
        <p:spPr>
          <a:noFill/>
        </p:spPr>
        <p:txBody>
          <a:bodyPr/>
          <a:lstStyle/>
          <a:p>
            <a:r>
              <a:rPr lang="en-US"/>
              <a:t>CI-SCI-370</a:t>
            </a:r>
          </a:p>
        </p:txBody>
      </p:sp>
      <p:grpSp>
        <p:nvGrpSpPr>
          <p:cNvPr id="11" name="Group 10"/>
          <p:cNvGrpSpPr/>
          <p:nvPr/>
        </p:nvGrpSpPr>
        <p:grpSpPr>
          <a:xfrm>
            <a:off x="182544" y="1070840"/>
            <a:ext cx="8763000" cy="4872760"/>
            <a:chOff x="152400" y="1524000"/>
            <a:chExt cx="8763000" cy="4872760"/>
          </a:xfrm>
        </p:grpSpPr>
        <p:pic>
          <p:nvPicPr>
            <p:cNvPr id="41988" name="Picture 4" descr="Region Capture"/>
            <p:cNvPicPr>
              <a:picLocks noChangeAspect="1" noChangeArrowheads="1"/>
            </p:cNvPicPr>
            <p:nvPr/>
          </p:nvPicPr>
          <p:blipFill>
            <a:blip r:embed="rId2" cstate="print"/>
            <a:srcRect/>
            <a:stretch>
              <a:fillRect/>
            </a:stretch>
          </p:blipFill>
          <p:spPr bwMode="auto">
            <a:xfrm>
              <a:off x="152400" y="1524000"/>
              <a:ext cx="7237413" cy="4048125"/>
            </a:xfrm>
            <a:prstGeom prst="rect">
              <a:avLst/>
            </a:prstGeom>
            <a:noFill/>
            <a:ln w="9525">
              <a:noFill/>
              <a:miter lim="800000"/>
              <a:headEnd/>
              <a:tailEnd/>
            </a:ln>
          </p:spPr>
        </p:pic>
        <p:pic>
          <p:nvPicPr>
            <p:cNvPr id="41989" name="Picture 5" descr="Region Capture"/>
            <p:cNvPicPr>
              <a:picLocks noChangeAspect="1" noChangeArrowheads="1"/>
            </p:cNvPicPr>
            <p:nvPr/>
          </p:nvPicPr>
          <p:blipFill>
            <a:blip r:embed="rId3" cstate="print"/>
            <a:srcRect/>
            <a:stretch>
              <a:fillRect/>
            </a:stretch>
          </p:blipFill>
          <p:spPr bwMode="auto">
            <a:xfrm>
              <a:off x="3381375" y="2438400"/>
              <a:ext cx="5534025" cy="3924300"/>
            </a:xfrm>
            <a:prstGeom prst="rect">
              <a:avLst/>
            </a:prstGeom>
            <a:noFill/>
            <a:ln w="9525">
              <a:noFill/>
              <a:miter lim="800000"/>
              <a:headEnd/>
              <a:tailEnd/>
            </a:ln>
          </p:spPr>
        </p:pic>
        <p:sp>
          <p:nvSpPr>
            <p:cNvPr id="199686" name="Rectangle 6"/>
            <p:cNvSpPr>
              <a:spLocks noChangeArrowheads="1"/>
            </p:cNvSpPr>
            <p:nvPr/>
          </p:nvSpPr>
          <p:spPr bwMode="auto">
            <a:xfrm>
              <a:off x="746125" y="5688878"/>
              <a:ext cx="2120900" cy="707882"/>
            </a:xfrm>
            <a:prstGeom prst="rect">
              <a:avLst/>
            </a:prstGeom>
            <a:solidFill>
              <a:schemeClr val="bg1"/>
            </a:solidFill>
            <a:ln w="12700">
              <a:solidFill>
                <a:schemeClr val="tx1"/>
              </a:solidFill>
              <a:miter lim="800000"/>
              <a:headEnd/>
              <a:tailEnd/>
            </a:ln>
            <a:effectLst>
              <a:outerShdw dist="71842" dir="2700000" algn="ctr" rotWithShape="0">
                <a:schemeClr val="bg1">
                  <a:lumMod val="75000"/>
                </a:schemeClr>
              </a:outerShdw>
            </a:effectLst>
          </p:spPr>
          <p:txBody>
            <a:bodyPr lIns="91435" tIns="45718" rIns="91435" bIns="45718" anchor="ctr">
              <a:spAutoFit/>
            </a:bodyPr>
            <a:lstStyle/>
            <a:p>
              <a:pPr eaLnBrk="0" hangingPunct="0">
                <a:defRPr/>
              </a:pPr>
              <a:r>
                <a:rPr kumimoji="1" lang="en-US" sz="2000">
                  <a:latin typeface="+mj-lt"/>
                </a:rPr>
                <a:t>Define Accounts</a:t>
              </a:r>
            </a:p>
          </p:txBody>
        </p:sp>
        <p:sp>
          <p:nvSpPr>
            <p:cNvPr id="41991" name="Rectangle 7"/>
            <p:cNvSpPr>
              <a:spLocks noChangeArrowheads="1"/>
            </p:cNvSpPr>
            <p:nvPr/>
          </p:nvSpPr>
          <p:spPr bwMode="auto">
            <a:xfrm>
              <a:off x="3505200" y="5715000"/>
              <a:ext cx="4876800" cy="457200"/>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41992" name="Rectangle 8"/>
            <p:cNvSpPr>
              <a:spLocks noChangeArrowheads="1"/>
            </p:cNvSpPr>
            <p:nvPr/>
          </p:nvSpPr>
          <p:spPr bwMode="auto">
            <a:xfrm>
              <a:off x="838200" y="2286000"/>
              <a:ext cx="2362200" cy="457200"/>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cxnSp>
          <p:nvCxnSpPr>
            <p:cNvPr id="41993" name="AutoShape 9"/>
            <p:cNvCxnSpPr>
              <a:cxnSpLocks noChangeShapeType="1"/>
              <a:stCxn id="199686" idx="1"/>
              <a:endCxn id="41992" idx="1"/>
            </p:cNvCxnSpPr>
            <p:nvPr/>
          </p:nvCxnSpPr>
          <p:spPr bwMode="auto">
            <a:xfrm rot="10800000" flipH="1">
              <a:off x="746124" y="2514601"/>
              <a:ext cx="92075" cy="3528219"/>
            </a:xfrm>
            <a:prstGeom prst="bentConnector3">
              <a:avLst>
                <a:gd name="adj1" fmla="val -248276"/>
              </a:avLst>
            </a:prstGeom>
            <a:noFill/>
            <a:ln w="28575">
              <a:solidFill>
                <a:srgbClr val="FF3300"/>
              </a:solidFill>
              <a:miter lim="800000"/>
              <a:headEnd/>
              <a:tailEnd type="triangle" w="med" len="med"/>
            </a:ln>
          </p:spPr>
        </p:cxnSp>
        <p:cxnSp>
          <p:nvCxnSpPr>
            <p:cNvPr id="41994" name="AutoShape 10"/>
            <p:cNvCxnSpPr>
              <a:cxnSpLocks noChangeShapeType="1"/>
              <a:stCxn id="199686" idx="3"/>
              <a:endCxn id="41991" idx="1"/>
            </p:cNvCxnSpPr>
            <p:nvPr/>
          </p:nvCxnSpPr>
          <p:spPr bwMode="auto">
            <a:xfrm flipV="1">
              <a:off x="2867025" y="5943600"/>
              <a:ext cx="638175" cy="99219"/>
            </a:xfrm>
            <a:prstGeom prst="bentConnector3">
              <a:avLst>
                <a:gd name="adj1" fmla="val 50000"/>
              </a:avLst>
            </a:prstGeom>
            <a:noFill/>
            <a:ln w="28575">
              <a:solidFill>
                <a:srgbClr val="FF3300"/>
              </a:solidFill>
              <a:miter lim="800000"/>
              <a:headEnd/>
              <a:tailEnd type="triangle" w="med" len="med"/>
            </a:ln>
          </p:spPr>
        </p:cxn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pPr eaLnBrk="1" hangingPunct="1"/>
            <a:r>
              <a:rPr lang="en-US" smtClean="0"/>
              <a:t>Tax Accrual</a:t>
            </a:r>
          </a:p>
          <a:p>
            <a:pPr lvl="1" eaLnBrk="1" hangingPunct="1"/>
            <a:r>
              <a:rPr lang="en-US" smtClean="0"/>
              <a:t>Accrue Tax at Receipt</a:t>
            </a:r>
          </a:p>
          <a:p>
            <a:pPr lvl="2" eaLnBrk="1" hangingPunct="1"/>
            <a:r>
              <a:rPr lang="en-US" smtClean="0"/>
              <a:t>Yes = Accrue Tax @ Receipt</a:t>
            </a:r>
          </a:p>
          <a:p>
            <a:pPr lvl="2" eaLnBrk="1" hangingPunct="1"/>
            <a:r>
              <a:rPr lang="en-US" smtClean="0"/>
              <a:t>No = Accrue Tax @ Voucher</a:t>
            </a:r>
          </a:p>
          <a:p>
            <a:pPr eaLnBrk="1" hangingPunct="1"/>
            <a:r>
              <a:rPr lang="en-US" smtClean="0"/>
              <a:t>New Option for Consignment</a:t>
            </a:r>
          </a:p>
          <a:p>
            <a:pPr lvl="1" eaLnBrk="1" hangingPunct="1"/>
            <a:r>
              <a:rPr lang="en-US" smtClean="0"/>
              <a:t>Accrue Tax at Usage</a:t>
            </a:r>
          </a:p>
          <a:p>
            <a:pPr lvl="2" eaLnBrk="1" hangingPunct="1"/>
            <a:r>
              <a:rPr lang="en-US" smtClean="0"/>
              <a:t>Yes = Accrue Tax @ Usage</a:t>
            </a:r>
          </a:p>
          <a:p>
            <a:pPr lvl="2" eaLnBrk="1" hangingPunct="1"/>
            <a:r>
              <a:rPr lang="en-US" smtClean="0"/>
              <a:t>No = (Refer to Accrue Tax at Receipt)</a:t>
            </a:r>
          </a:p>
          <a:p>
            <a:pPr eaLnBrk="1" hangingPunct="1"/>
            <a:endParaRPr lang="en-US" smtClean="0"/>
          </a:p>
        </p:txBody>
      </p:sp>
      <p:sp>
        <p:nvSpPr>
          <p:cNvPr id="43011" name="Rectangle 2"/>
          <p:cNvSpPr>
            <a:spLocks noGrp="1" noChangeArrowheads="1"/>
          </p:cNvSpPr>
          <p:nvPr>
            <p:ph type="title"/>
          </p:nvPr>
        </p:nvSpPr>
        <p:spPr/>
        <p:txBody>
          <a:bodyPr/>
          <a:lstStyle/>
          <a:p>
            <a:pPr eaLnBrk="1" hangingPunct="1"/>
            <a:r>
              <a:rPr lang="en-US" smtClean="0"/>
              <a:t>Tax Options (Global Tax Management)</a:t>
            </a:r>
          </a:p>
        </p:txBody>
      </p:sp>
      <p:sp>
        <p:nvSpPr>
          <p:cNvPr id="43010" name="Footer Placeholder 3"/>
          <p:cNvSpPr>
            <a:spLocks noGrp="1"/>
          </p:cNvSpPr>
          <p:nvPr>
            <p:ph type="ftr" sz="quarter" idx="10"/>
          </p:nvPr>
        </p:nvSpPr>
        <p:spPr>
          <a:noFill/>
        </p:spPr>
        <p:txBody>
          <a:bodyPr/>
          <a:lstStyle/>
          <a:p>
            <a:r>
              <a:rPr lang="en-US"/>
              <a:t>CI-SCI-380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3"/>
          <p:cNvSpPr>
            <a:spLocks noGrp="1" noChangeArrowheads="1"/>
          </p:cNvSpPr>
          <p:nvPr>
            <p:ph idx="1"/>
          </p:nvPr>
        </p:nvSpPr>
        <p:spPr/>
        <p:txBody>
          <a:bodyPr/>
          <a:lstStyle/>
          <a:p>
            <a:pPr eaLnBrk="1" hangingPunct="1"/>
            <a:r>
              <a:rPr lang="en-US" dirty="0" smtClean="0"/>
              <a:t>Course Overview</a:t>
            </a:r>
          </a:p>
          <a:p>
            <a:pPr eaLnBrk="1" hangingPunct="1"/>
            <a:r>
              <a:rPr lang="en-US" b="1" dirty="0" smtClean="0"/>
              <a:t>Introduction and Business Overview </a:t>
            </a:r>
            <a:r>
              <a:rPr lang="en-US" dirty="0" smtClean="0"/>
              <a:t>	</a:t>
            </a:r>
          </a:p>
          <a:p>
            <a:pPr eaLnBrk="1" hangingPunct="1"/>
            <a:r>
              <a:rPr lang="en-US" dirty="0" smtClean="0"/>
              <a:t>Design Considerations</a:t>
            </a:r>
          </a:p>
          <a:p>
            <a:pPr eaLnBrk="1" hangingPunct="1"/>
            <a:r>
              <a:rPr lang="en-US" dirty="0" smtClean="0"/>
              <a:t>Set 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 Topic</a:t>
            </a:r>
          </a:p>
        </p:txBody>
      </p:sp>
      <p:sp>
        <p:nvSpPr>
          <p:cNvPr id="14340" name="Rectangle 2"/>
          <p:cNvSpPr>
            <a:spLocks noGrp="1" noChangeArrowheads="1"/>
          </p:cNvSpPr>
          <p:nvPr>
            <p:ph type="title"/>
          </p:nvPr>
        </p:nvSpPr>
        <p:spPr/>
        <p:txBody>
          <a:bodyPr/>
          <a:lstStyle/>
          <a:p>
            <a:pPr eaLnBrk="1" hangingPunct="1"/>
            <a:r>
              <a:rPr lang="en-US" smtClean="0"/>
              <a:t>Supplier Consignment Inventory</a:t>
            </a:r>
          </a:p>
        </p:txBody>
      </p:sp>
      <p:sp>
        <p:nvSpPr>
          <p:cNvPr id="14338" name="Footer Placeholder 3"/>
          <p:cNvSpPr>
            <a:spLocks noGrp="1"/>
          </p:cNvSpPr>
          <p:nvPr>
            <p:ph type="ftr" sz="quarter" idx="10"/>
          </p:nvPr>
        </p:nvSpPr>
        <p:spPr>
          <a:noFill/>
        </p:spPr>
        <p:txBody>
          <a:bodyPr/>
          <a:lstStyle/>
          <a:p>
            <a:r>
              <a:rPr lang="en-US"/>
              <a:t>CI-SCI-040</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
          <p:cNvSpPr>
            <a:spLocks noGrp="1" noChangeArrowheads="1"/>
          </p:cNvSpPr>
          <p:nvPr>
            <p:ph type="title"/>
          </p:nvPr>
        </p:nvSpPr>
        <p:spPr/>
        <p:txBody>
          <a:bodyPr/>
          <a:lstStyle/>
          <a:p>
            <a:pPr eaLnBrk="1" hangingPunct="1"/>
            <a:r>
              <a:rPr lang="en-US" smtClean="0"/>
              <a:t>Tax Rate Maintenance</a:t>
            </a:r>
          </a:p>
        </p:txBody>
      </p:sp>
      <p:sp>
        <p:nvSpPr>
          <p:cNvPr id="44034" name="Footer Placeholder 3"/>
          <p:cNvSpPr>
            <a:spLocks noGrp="1"/>
          </p:cNvSpPr>
          <p:nvPr>
            <p:ph type="ftr" sz="quarter" idx="10"/>
          </p:nvPr>
        </p:nvSpPr>
        <p:spPr>
          <a:xfrm>
            <a:off x="8153400" y="5952744"/>
            <a:ext cx="914400" cy="219456"/>
          </a:xfrm>
          <a:noFill/>
        </p:spPr>
        <p:txBody>
          <a:bodyPr/>
          <a:lstStyle/>
          <a:p>
            <a:r>
              <a:rPr lang="en-US"/>
              <a:t>CI-SCI-390</a:t>
            </a:r>
          </a:p>
        </p:txBody>
      </p:sp>
      <p:pic>
        <p:nvPicPr>
          <p:cNvPr id="44036" name="Picture 4" descr="Region Capture"/>
          <p:cNvPicPr>
            <a:picLocks noChangeAspect="1" noChangeArrowheads="1"/>
          </p:cNvPicPr>
          <p:nvPr/>
        </p:nvPicPr>
        <p:blipFill>
          <a:blip r:embed="rId2" cstate="print"/>
          <a:srcRect/>
          <a:stretch>
            <a:fillRect/>
          </a:stretch>
        </p:blipFill>
        <p:spPr bwMode="auto">
          <a:xfrm>
            <a:off x="76200" y="762000"/>
            <a:ext cx="7227888" cy="4410075"/>
          </a:xfrm>
          <a:prstGeom prst="rect">
            <a:avLst/>
          </a:prstGeom>
          <a:noFill/>
          <a:ln w="9525">
            <a:noFill/>
            <a:miter lim="800000"/>
            <a:headEnd/>
            <a:tailEnd/>
          </a:ln>
        </p:spPr>
      </p:pic>
      <p:pic>
        <p:nvPicPr>
          <p:cNvPr id="44037" name="Picture 5" descr="Region Capture"/>
          <p:cNvPicPr>
            <a:picLocks noChangeAspect="1" noChangeArrowheads="1"/>
          </p:cNvPicPr>
          <p:nvPr/>
        </p:nvPicPr>
        <p:blipFill>
          <a:blip r:embed="rId3" cstate="print"/>
          <a:srcRect/>
          <a:stretch>
            <a:fillRect/>
          </a:stretch>
        </p:blipFill>
        <p:spPr bwMode="auto">
          <a:xfrm>
            <a:off x="2362200" y="2667000"/>
            <a:ext cx="7313613" cy="4419600"/>
          </a:xfrm>
          <a:prstGeom prst="rect">
            <a:avLst/>
          </a:prstGeom>
          <a:noFill/>
          <a:ln w="9525">
            <a:noFill/>
            <a:miter lim="800000"/>
            <a:headEnd/>
            <a:tailEnd/>
          </a:ln>
        </p:spPr>
      </p:pic>
      <p:sp>
        <p:nvSpPr>
          <p:cNvPr id="44038" name="Rectangle 6"/>
          <p:cNvSpPr>
            <a:spLocks noChangeArrowheads="1"/>
          </p:cNvSpPr>
          <p:nvPr/>
        </p:nvSpPr>
        <p:spPr bwMode="auto">
          <a:xfrm>
            <a:off x="7239000" y="5200650"/>
            <a:ext cx="1828800" cy="381000"/>
          </a:xfrm>
          <a:prstGeom prst="rect">
            <a:avLst/>
          </a:prstGeom>
          <a:noFill/>
          <a:ln w="28575" algn="ctr">
            <a:solidFill>
              <a:srgbClr val="FF3300"/>
            </a:solidFill>
            <a:miter lim="800000"/>
            <a:headEnd/>
            <a:tailEnd/>
          </a:ln>
        </p:spPr>
        <p:txBody>
          <a:bodyPr wrap="none" tIns="91440" bIns="91440" anchor="ctr"/>
          <a:lstStyle/>
          <a:p>
            <a:endParaRPr lang="en-US"/>
          </a:p>
        </p:txBody>
      </p:sp>
      <p:sp>
        <p:nvSpPr>
          <p:cNvPr id="44039" name="Rectangle 7"/>
          <p:cNvSpPr>
            <a:spLocks noChangeArrowheads="1"/>
          </p:cNvSpPr>
          <p:nvPr/>
        </p:nvSpPr>
        <p:spPr bwMode="auto">
          <a:xfrm>
            <a:off x="914400" y="2743200"/>
            <a:ext cx="1447800" cy="381000"/>
          </a:xfrm>
          <a:prstGeom prst="rect">
            <a:avLst/>
          </a:prstGeom>
          <a:noFill/>
          <a:ln w="28575" algn="ctr">
            <a:solidFill>
              <a:srgbClr val="FF3300"/>
            </a:solidFill>
            <a:miter lim="800000"/>
            <a:headEnd/>
            <a:tailEnd/>
          </a:ln>
        </p:spPr>
        <p:txBody>
          <a:bodyPr wrap="none" tIns="91440" bIns="91440" anchor="ctr"/>
          <a:lstStyle/>
          <a:p>
            <a:endParaRPr lang="en-US"/>
          </a:p>
        </p:txBody>
      </p:sp>
      <p:sp>
        <p:nvSpPr>
          <p:cNvPr id="200712" name="Rectangle 8"/>
          <p:cNvSpPr>
            <a:spLocks noChangeArrowheads="1"/>
          </p:cNvSpPr>
          <p:nvPr/>
        </p:nvSpPr>
        <p:spPr bwMode="auto">
          <a:xfrm>
            <a:off x="504825" y="5002213"/>
            <a:ext cx="3000375" cy="407987"/>
          </a:xfrm>
          <a:prstGeom prst="rect">
            <a:avLst/>
          </a:prstGeom>
          <a:solidFill>
            <a:schemeClr val="bg1"/>
          </a:solidFill>
          <a:ln w="12700">
            <a:solidFill>
              <a:schemeClr val="tx1"/>
            </a:solidFill>
            <a:miter lim="800000"/>
            <a:headEnd/>
            <a:tailEnd/>
          </a:ln>
          <a:effectLst>
            <a:outerShdw dist="71842" dir="2700000" algn="ctr" rotWithShape="0">
              <a:schemeClr val="bg1">
                <a:lumMod val="75000"/>
              </a:schemeClr>
            </a:outerShdw>
          </a:effectLst>
        </p:spPr>
        <p:txBody>
          <a:bodyPr lIns="91435" tIns="45718" rIns="91435" bIns="45718" anchor="ctr">
            <a:spAutoFit/>
          </a:bodyPr>
          <a:lstStyle/>
          <a:p>
            <a:pPr eaLnBrk="0" hangingPunct="0">
              <a:defRPr/>
            </a:pPr>
            <a:r>
              <a:rPr kumimoji="1" lang="en-US" sz="2000" b="1">
                <a:latin typeface="+mj-lt"/>
              </a:rPr>
              <a:t>Accrue Tax Settings</a:t>
            </a:r>
          </a:p>
        </p:txBody>
      </p:sp>
      <p:cxnSp>
        <p:nvCxnSpPr>
          <p:cNvPr id="44041" name="AutoShape 9"/>
          <p:cNvCxnSpPr>
            <a:cxnSpLocks noChangeShapeType="1"/>
            <a:stCxn id="200712" idx="1"/>
            <a:endCxn id="44039" idx="1"/>
          </p:cNvCxnSpPr>
          <p:nvPr/>
        </p:nvCxnSpPr>
        <p:spPr bwMode="auto">
          <a:xfrm rot="10800000" flipH="1">
            <a:off x="504825" y="2933700"/>
            <a:ext cx="395288" cy="2273300"/>
          </a:xfrm>
          <a:prstGeom prst="bentConnector3">
            <a:avLst>
              <a:gd name="adj1" fmla="val -57833"/>
            </a:avLst>
          </a:prstGeom>
          <a:noFill/>
          <a:ln w="28575">
            <a:solidFill>
              <a:srgbClr val="FF3300"/>
            </a:solidFill>
            <a:miter lim="800000"/>
            <a:headEnd/>
            <a:tailEnd type="triangle" w="med" len="med"/>
          </a:ln>
        </p:spPr>
      </p:cxnSp>
      <p:cxnSp>
        <p:nvCxnSpPr>
          <p:cNvPr id="44042" name="AutoShape 10"/>
          <p:cNvCxnSpPr>
            <a:cxnSpLocks noChangeShapeType="1"/>
            <a:stCxn id="200712" idx="3"/>
            <a:endCxn id="44038" idx="1"/>
          </p:cNvCxnSpPr>
          <p:nvPr/>
        </p:nvCxnSpPr>
        <p:spPr bwMode="auto">
          <a:xfrm>
            <a:off x="3505200" y="5207000"/>
            <a:ext cx="3719513" cy="184150"/>
          </a:xfrm>
          <a:prstGeom prst="bentConnector3">
            <a:avLst>
              <a:gd name="adj1" fmla="val 50190"/>
            </a:avLst>
          </a:prstGeom>
          <a:noFill/>
          <a:ln w="28575">
            <a:solidFill>
              <a:srgbClr val="FF3300"/>
            </a:solidFill>
            <a:miter lim="800000"/>
            <a:headEnd/>
            <a:tailEnd type="triangle" w="med" len="med"/>
          </a:ln>
        </p:spPr>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3"/>
          <p:cNvSpPr>
            <a:spLocks noGrp="1" noChangeArrowheads="1"/>
          </p:cNvSpPr>
          <p:nvPr>
            <p:ph idx="1"/>
          </p:nvPr>
        </p:nvSpPr>
        <p:spPr/>
        <p:txBody>
          <a:bodyPr/>
          <a:lstStyle/>
          <a:p>
            <a:pPr eaLnBrk="1" hangingPunct="1"/>
            <a:r>
              <a:rPr lang="en-US" smtClean="0"/>
              <a:t>Determined by “receipt” location</a:t>
            </a:r>
          </a:p>
          <a:p>
            <a:pPr eaLnBrk="1" hangingPunct="1"/>
            <a:r>
              <a:rPr lang="en-US" smtClean="0"/>
              <a:t>Inventory Transfer</a:t>
            </a:r>
          </a:p>
          <a:p>
            <a:pPr lvl="1" eaLnBrk="1" hangingPunct="1"/>
            <a:r>
              <a:rPr lang="en-US" smtClean="0"/>
              <a:t>“To” Location</a:t>
            </a:r>
          </a:p>
          <a:p>
            <a:pPr eaLnBrk="1" hangingPunct="1"/>
            <a:r>
              <a:rPr lang="en-US" smtClean="0"/>
              <a:t>Distributed Order Shipment</a:t>
            </a:r>
          </a:p>
          <a:p>
            <a:pPr lvl="1" eaLnBrk="1" hangingPunct="1"/>
            <a:r>
              <a:rPr lang="en-US" smtClean="0"/>
              <a:t>“GIT” Location</a:t>
            </a:r>
          </a:p>
          <a:p>
            <a:pPr eaLnBrk="1" hangingPunct="1"/>
            <a:r>
              <a:rPr lang="en-US" smtClean="0"/>
              <a:t>Distributed Order Receipt</a:t>
            </a:r>
          </a:p>
          <a:p>
            <a:pPr lvl="1" eaLnBrk="1" hangingPunct="1"/>
            <a:r>
              <a:rPr lang="en-US" smtClean="0"/>
              <a:t>“Receiving Site” Location</a:t>
            </a:r>
          </a:p>
          <a:p>
            <a:pPr eaLnBrk="1" hangingPunct="1"/>
            <a:endParaRPr lang="en-US" smtClean="0"/>
          </a:p>
        </p:txBody>
      </p:sp>
      <p:sp>
        <p:nvSpPr>
          <p:cNvPr id="45059" name="Rectangle 2"/>
          <p:cNvSpPr>
            <a:spLocks noGrp="1" noChangeArrowheads="1"/>
          </p:cNvSpPr>
          <p:nvPr>
            <p:ph type="title"/>
          </p:nvPr>
        </p:nvSpPr>
        <p:spPr/>
        <p:txBody>
          <a:bodyPr/>
          <a:lstStyle/>
          <a:p>
            <a:pPr eaLnBrk="1" hangingPunct="1"/>
            <a:r>
              <a:rPr lang="en-US" smtClean="0"/>
              <a:t>Transfer Ownership Options</a:t>
            </a:r>
          </a:p>
        </p:txBody>
      </p:sp>
      <p:sp>
        <p:nvSpPr>
          <p:cNvPr id="45058" name="Footer Placeholder 3"/>
          <p:cNvSpPr>
            <a:spLocks noGrp="1"/>
          </p:cNvSpPr>
          <p:nvPr>
            <p:ph type="ftr" sz="quarter" idx="10"/>
          </p:nvPr>
        </p:nvSpPr>
        <p:spPr>
          <a:noFill/>
        </p:spPr>
        <p:txBody>
          <a:bodyPr/>
          <a:lstStyle/>
          <a:p>
            <a:r>
              <a:rPr lang="en-US"/>
              <a:t>CI-SCI-400</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p:nvPr>
        </p:nvSpPr>
        <p:spPr/>
        <p:txBody>
          <a:bodyPr/>
          <a:lstStyle/>
          <a:p>
            <a:pPr eaLnBrk="1" hangingPunct="1"/>
            <a:r>
              <a:rPr lang="en-US" smtClean="0"/>
              <a:t>Location Maintenance</a:t>
            </a:r>
          </a:p>
        </p:txBody>
      </p:sp>
      <p:sp>
        <p:nvSpPr>
          <p:cNvPr id="46082" name="Footer Placeholder 3"/>
          <p:cNvSpPr>
            <a:spLocks noGrp="1"/>
          </p:cNvSpPr>
          <p:nvPr>
            <p:ph type="ftr" sz="quarter" idx="10"/>
          </p:nvPr>
        </p:nvSpPr>
        <p:spPr>
          <a:noFill/>
        </p:spPr>
        <p:txBody>
          <a:bodyPr/>
          <a:lstStyle/>
          <a:p>
            <a:r>
              <a:rPr lang="en-US"/>
              <a:t>CI-SCI-410</a:t>
            </a:r>
          </a:p>
        </p:txBody>
      </p:sp>
      <p:grpSp>
        <p:nvGrpSpPr>
          <p:cNvPr id="11" name="Group 10"/>
          <p:cNvGrpSpPr/>
          <p:nvPr/>
        </p:nvGrpSpPr>
        <p:grpSpPr>
          <a:xfrm>
            <a:off x="304800" y="1166813"/>
            <a:ext cx="8534400" cy="4852987"/>
            <a:chOff x="152400" y="1576388"/>
            <a:chExt cx="8534400" cy="4852987"/>
          </a:xfrm>
        </p:grpSpPr>
        <p:pic>
          <p:nvPicPr>
            <p:cNvPr id="46084" name="Picture 4" descr="Region Capture"/>
            <p:cNvPicPr>
              <a:picLocks noChangeAspect="1" noChangeArrowheads="1"/>
            </p:cNvPicPr>
            <p:nvPr/>
          </p:nvPicPr>
          <p:blipFill>
            <a:blip r:embed="rId2" cstate="print"/>
            <a:srcRect/>
            <a:stretch>
              <a:fillRect/>
            </a:stretch>
          </p:blipFill>
          <p:spPr bwMode="auto">
            <a:xfrm>
              <a:off x="152400" y="1576388"/>
              <a:ext cx="7208838" cy="3705225"/>
            </a:xfrm>
            <a:prstGeom prst="rect">
              <a:avLst/>
            </a:prstGeom>
            <a:noFill/>
            <a:ln w="9525">
              <a:noFill/>
              <a:miter lim="800000"/>
              <a:headEnd/>
              <a:tailEnd/>
            </a:ln>
          </p:spPr>
        </p:pic>
        <p:pic>
          <p:nvPicPr>
            <p:cNvPr id="46085" name="Picture 5" descr="Region Capture"/>
            <p:cNvPicPr>
              <a:picLocks noChangeAspect="1" noChangeArrowheads="1"/>
            </p:cNvPicPr>
            <p:nvPr/>
          </p:nvPicPr>
          <p:blipFill>
            <a:blip r:embed="rId3" cstate="print"/>
            <a:srcRect/>
            <a:stretch>
              <a:fillRect/>
            </a:stretch>
          </p:blipFill>
          <p:spPr bwMode="auto">
            <a:xfrm>
              <a:off x="3143250" y="2590800"/>
              <a:ext cx="5543550" cy="3838575"/>
            </a:xfrm>
            <a:prstGeom prst="rect">
              <a:avLst/>
            </a:prstGeom>
            <a:noFill/>
            <a:ln w="9525">
              <a:noFill/>
              <a:miter lim="800000"/>
              <a:headEnd/>
              <a:tailEnd/>
            </a:ln>
          </p:spPr>
        </p:pic>
        <p:sp>
          <p:nvSpPr>
            <p:cNvPr id="201734" name="Rectangle 6"/>
            <p:cNvSpPr>
              <a:spLocks noChangeArrowheads="1"/>
            </p:cNvSpPr>
            <p:nvPr/>
          </p:nvSpPr>
          <p:spPr bwMode="auto">
            <a:xfrm>
              <a:off x="436563" y="5534025"/>
              <a:ext cx="2459037" cy="409575"/>
            </a:xfrm>
            <a:prstGeom prst="rect">
              <a:avLst/>
            </a:prstGeom>
            <a:solidFill>
              <a:schemeClr val="bg1"/>
            </a:solidFill>
            <a:ln w="12700">
              <a:solidFill>
                <a:schemeClr val="tx1"/>
              </a:solidFill>
              <a:miter lim="800000"/>
              <a:headEnd/>
              <a:tailEnd/>
            </a:ln>
            <a:effectLst>
              <a:outerShdw dist="71842" dir="2700000" algn="ctr" rotWithShape="0">
                <a:schemeClr val="bg1">
                  <a:lumMod val="75000"/>
                </a:schemeClr>
              </a:outerShdw>
            </a:effectLst>
          </p:spPr>
          <p:txBody>
            <a:bodyPr lIns="91435" tIns="45718" rIns="91435" bIns="45718" anchor="ctr">
              <a:spAutoFit/>
            </a:bodyPr>
            <a:lstStyle/>
            <a:p>
              <a:pPr eaLnBrk="0" hangingPunct="0">
                <a:defRPr/>
              </a:pPr>
              <a:r>
                <a:rPr kumimoji="1" lang="en-US" sz="2000" b="1">
                  <a:latin typeface="+mj-lt"/>
                </a:rPr>
                <a:t>Control Options</a:t>
              </a:r>
            </a:p>
          </p:txBody>
        </p:sp>
        <p:sp>
          <p:nvSpPr>
            <p:cNvPr id="46087" name="Rectangle 7"/>
            <p:cNvSpPr>
              <a:spLocks noChangeArrowheads="1"/>
            </p:cNvSpPr>
            <p:nvPr/>
          </p:nvSpPr>
          <p:spPr bwMode="auto">
            <a:xfrm>
              <a:off x="381000" y="4857750"/>
              <a:ext cx="1447800" cy="228600"/>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46088" name="Rectangle 8"/>
            <p:cNvSpPr>
              <a:spLocks noChangeArrowheads="1"/>
            </p:cNvSpPr>
            <p:nvPr/>
          </p:nvSpPr>
          <p:spPr bwMode="auto">
            <a:xfrm>
              <a:off x="3276600" y="5867400"/>
              <a:ext cx="1447800" cy="228600"/>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cxnSp>
          <p:nvCxnSpPr>
            <p:cNvPr id="46089" name="AutoShape 9"/>
            <p:cNvCxnSpPr>
              <a:cxnSpLocks noChangeShapeType="1"/>
              <a:stCxn id="201734" idx="1"/>
              <a:endCxn id="46087" idx="1"/>
            </p:cNvCxnSpPr>
            <p:nvPr/>
          </p:nvCxnSpPr>
          <p:spPr bwMode="auto">
            <a:xfrm rot="10800000">
              <a:off x="366713" y="4972050"/>
              <a:ext cx="69850" cy="766763"/>
            </a:xfrm>
            <a:prstGeom prst="bentConnector3">
              <a:avLst>
                <a:gd name="adj1" fmla="val 406819"/>
              </a:avLst>
            </a:prstGeom>
            <a:noFill/>
            <a:ln w="28575">
              <a:solidFill>
                <a:srgbClr val="FF3300"/>
              </a:solidFill>
              <a:miter lim="800000"/>
              <a:headEnd/>
              <a:tailEnd type="triangle" w="med" len="med"/>
            </a:ln>
          </p:spPr>
        </p:cxnSp>
        <p:cxnSp>
          <p:nvCxnSpPr>
            <p:cNvPr id="46090" name="AutoShape 10"/>
            <p:cNvCxnSpPr>
              <a:cxnSpLocks noChangeShapeType="1"/>
              <a:stCxn id="201734" idx="3"/>
              <a:endCxn id="46088" idx="1"/>
            </p:cNvCxnSpPr>
            <p:nvPr/>
          </p:nvCxnSpPr>
          <p:spPr bwMode="auto">
            <a:xfrm>
              <a:off x="2895600" y="5738813"/>
              <a:ext cx="366713" cy="242887"/>
            </a:xfrm>
            <a:prstGeom prst="bentConnector3">
              <a:avLst>
                <a:gd name="adj1" fmla="val 51514"/>
              </a:avLst>
            </a:prstGeom>
            <a:noFill/>
            <a:ln w="28575">
              <a:solidFill>
                <a:srgbClr val="FF3300"/>
              </a:solidFill>
              <a:miter lim="800000"/>
              <a:headEnd/>
              <a:tailEnd type="triangle" w="med" len="med"/>
            </a:ln>
          </p:spPr>
        </p:cxn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ChangeArrowheads="1"/>
          </p:cNvSpPr>
          <p:nvPr>
            <p:ph type="title"/>
          </p:nvPr>
        </p:nvSpPr>
        <p:spPr/>
        <p:txBody>
          <a:bodyPr/>
          <a:lstStyle/>
          <a:p>
            <a:pPr eaLnBrk="1" hangingPunct="1"/>
            <a:r>
              <a:rPr lang="en-US" smtClean="0"/>
              <a:t>Set Up and Controls</a:t>
            </a:r>
          </a:p>
        </p:txBody>
      </p:sp>
      <p:sp>
        <p:nvSpPr>
          <p:cNvPr id="47106" name="Footer Placeholder 3"/>
          <p:cNvSpPr>
            <a:spLocks noGrp="1"/>
          </p:cNvSpPr>
          <p:nvPr>
            <p:ph type="ftr" sz="quarter" idx="10"/>
          </p:nvPr>
        </p:nvSpPr>
        <p:spPr>
          <a:noFill/>
        </p:spPr>
        <p:txBody>
          <a:bodyPr/>
          <a:lstStyle/>
          <a:p>
            <a:r>
              <a:rPr lang="en-US" dirty="0"/>
              <a:t>CI-SCI-420</a:t>
            </a:r>
          </a:p>
        </p:txBody>
      </p:sp>
      <p:sp>
        <p:nvSpPr>
          <p:cNvPr id="196612" name="AutoShape 4"/>
          <p:cNvSpPr>
            <a:spLocks noChangeArrowheads="1"/>
          </p:cNvSpPr>
          <p:nvPr/>
        </p:nvSpPr>
        <p:spPr bwMode="auto">
          <a:xfrm>
            <a:off x="1732504" y="2133600"/>
            <a:ext cx="2169608"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Supplier Consignment Control </a:t>
            </a:r>
          </a:p>
        </p:txBody>
      </p:sp>
      <p:sp>
        <p:nvSpPr>
          <p:cNvPr id="196613" name="AutoShape 5"/>
          <p:cNvSpPr>
            <a:spLocks noChangeArrowheads="1"/>
          </p:cNvSpPr>
          <p:nvPr/>
        </p:nvSpPr>
        <p:spPr bwMode="auto">
          <a:xfrm>
            <a:off x="1732504" y="3962400"/>
            <a:ext cx="2169608"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smtClean="0">
                <a:latin typeface="+mj-lt"/>
              </a:rPr>
              <a:t>Supplier/Item </a:t>
            </a:r>
          </a:p>
          <a:p>
            <a:pPr eaLnBrk="0" hangingPunct="0">
              <a:defRPr/>
            </a:pPr>
            <a:r>
              <a:rPr kumimoji="1" lang="en-US" sz="1600" dirty="0" smtClean="0">
                <a:latin typeface="+mj-lt"/>
              </a:rPr>
              <a:t>Controls </a:t>
            </a:r>
            <a:r>
              <a:rPr kumimoji="1" lang="en-US" sz="1600" dirty="0">
                <a:latin typeface="+mj-lt"/>
              </a:rPr>
              <a:t>Maintenance</a:t>
            </a:r>
          </a:p>
        </p:txBody>
      </p:sp>
      <p:sp>
        <p:nvSpPr>
          <p:cNvPr id="196614" name="AutoShape 6"/>
          <p:cNvSpPr>
            <a:spLocks noChangeArrowheads="1"/>
          </p:cNvSpPr>
          <p:nvPr/>
        </p:nvSpPr>
        <p:spPr bwMode="auto">
          <a:xfrm>
            <a:off x="5883312" y="39624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Establish Contract</a:t>
            </a:r>
          </a:p>
        </p:txBody>
      </p:sp>
      <p:cxnSp>
        <p:nvCxnSpPr>
          <p:cNvPr id="47111" name="AutoShape 7"/>
          <p:cNvCxnSpPr>
            <a:cxnSpLocks noChangeShapeType="1"/>
            <a:stCxn id="196612" idx="3"/>
            <a:endCxn id="196614" idx="0"/>
          </p:cNvCxnSpPr>
          <p:nvPr/>
        </p:nvCxnSpPr>
        <p:spPr bwMode="auto">
          <a:xfrm>
            <a:off x="3902112" y="2552700"/>
            <a:ext cx="2743200" cy="1409700"/>
          </a:xfrm>
          <a:prstGeom prst="bentConnector2">
            <a:avLst/>
          </a:prstGeom>
          <a:noFill/>
          <a:ln w="38100">
            <a:solidFill>
              <a:srgbClr val="5A87C6"/>
            </a:solidFill>
            <a:miter lim="800000"/>
            <a:headEnd/>
            <a:tailEnd type="triangle" w="med" len="med"/>
          </a:ln>
        </p:spPr>
      </p:cxnSp>
      <p:cxnSp>
        <p:nvCxnSpPr>
          <p:cNvPr id="47112" name="AutoShape 8"/>
          <p:cNvCxnSpPr>
            <a:cxnSpLocks noChangeShapeType="1"/>
            <a:stCxn id="196612" idx="2"/>
            <a:endCxn id="196613" idx="0"/>
          </p:cNvCxnSpPr>
          <p:nvPr/>
        </p:nvCxnSpPr>
        <p:spPr bwMode="auto">
          <a:xfrm rot="5400000">
            <a:off x="2322008" y="3467100"/>
            <a:ext cx="990600" cy="1588"/>
          </a:xfrm>
          <a:prstGeom prst="straightConnector1">
            <a:avLst/>
          </a:prstGeom>
          <a:noFill/>
          <a:ln w="38100">
            <a:solidFill>
              <a:srgbClr val="5A87C6"/>
            </a:solidFill>
            <a:round/>
            <a:headEnd/>
            <a:tailEnd type="triangle" w="med" len="med"/>
          </a:ln>
        </p:spPr>
      </p:cxnSp>
      <p:cxnSp>
        <p:nvCxnSpPr>
          <p:cNvPr id="47113" name="AutoShape 9"/>
          <p:cNvCxnSpPr>
            <a:cxnSpLocks noChangeShapeType="1"/>
            <a:stCxn id="196613" idx="3"/>
            <a:endCxn id="196614" idx="1"/>
          </p:cNvCxnSpPr>
          <p:nvPr/>
        </p:nvCxnSpPr>
        <p:spPr bwMode="auto">
          <a:xfrm>
            <a:off x="3902112" y="4381500"/>
            <a:ext cx="1981200" cy="1588"/>
          </a:xfrm>
          <a:prstGeom prst="straightConnector1">
            <a:avLst/>
          </a:prstGeom>
          <a:noFill/>
          <a:ln w="38100">
            <a:solidFill>
              <a:srgbClr val="5A87C6"/>
            </a:solidFill>
            <a:prstDash val="lgDashDotDot"/>
            <a:round/>
            <a:headEnd/>
            <a:tailEnd type="triangle" w="med" len="med"/>
          </a:ln>
        </p:spPr>
      </p:cxn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p:txBody>
          <a:bodyPr/>
          <a:lstStyle/>
          <a:p>
            <a:pPr eaLnBrk="1" hangingPunct="1"/>
            <a:r>
              <a:rPr lang="en-US" smtClean="0"/>
              <a:t>Supplier Consignment Inventory</a:t>
            </a:r>
          </a:p>
        </p:txBody>
      </p:sp>
      <p:sp>
        <p:nvSpPr>
          <p:cNvPr id="48130" name="Footer Placeholder 3"/>
          <p:cNvSpPr>
            <a:spLocks noGrp="1"/>
          </p:cNvSpPr>
          <p:nvPr>
            <p:ph type="ftr" sz="quarter" idx="10"/>
          </p:nvPr>
        </p:nvSpPr>
        <p:spPr>
          <a:noFill/>
        </p:spPr>
        <p:txBody>
          <a:bodyPr/>
          <a:lstStyle/>
          <a:p>
            <a:r>
              <a:rPr lang="en-US"/>
              <a:t>CI-SCI-430</a:t>
            </a:r>
          </a:p>
        </p:txBody>
      </p:sp>
      <p:grpSp>
        <p:nvGrpSpPr>
          <p:cNvPr id="6" name="Group 5"/>
          <p:cNvGrpSpPr/>
          <p:nvPr/>
        </p:nvGrpSpPr>
        <p:grpSpPr>
          <a:xfrm>
            <a:off x="2305050" y="952500"/>
            <a:ext cx="4516438" cy="5143500"/>
            <a:chOff x="2305050" y="914400"/>
            <a:chExt cx="4516438" cy="5143500"/>
          </a:xfrm>
        </p:grpSpPr>
        <p:pic>
          <p:nvPicPr>
            <p:cNvPr id="48132" name="Picture 4" descr="Region Capture"/>
            <p:cNvPicPr>
              <a:picLocks noChangeAspect="1" noChangeArrowheads="1"/>
            </p:cNvPicPr>
            <p:nvPr/>
          </p:nvPicPr>
          <p:blipFill>
            <a:blip r:embed="rId2" cstate="print"/>
            <a:srcRect/>
            <a:stretch>
              <a:fillRect/>
            </a:stretch>
          </p:blipFill>
          <p:spPr bwMode="auto">
            <a:xfrm>
              <a:off x="2305050" y="914400"/>
              <a:ext cx="4516438" cy="5143500"/>
            </a:xfrm>
            <a:prstGeom prst="rect">
              <a:avLst/>
            </a:prstGeom>
            <a:noFill/>
            <a:ln w="9525">
              <a:noFill/>
              <a:miter lim="800000"/>
              <a:headEnd/>
              <a:tailEnd/>
            </a:ln>
          </p:spPr>
        </p:pic>
        <p:sp>
          <p:nvSpPr>
            <p:cNvPr id="48133" name="Rectangle 5"/>
            <p:cNvSpPr>
              <a:spLocks noChangeArrowheads="1"/>
            </p:cNvSpPr>
            <p:nvPr/>
          </p:nvSpPr>
          <p:spPr bwMode="auto">
            <a:xfrm>
              <a:off x="2362200" y="1524000"/>
              <a:ext cx="4114800" cy="3048000"/>
            </a:xfrm>
            <a:prstGeom prst="rect">
              <a:avLst/>
            </a:prstGeom>
            <a:noFill/>
            <a:ln w="28575" algn="ctr">
              <a:solidFill>
                <a:srgbClr val="FF6600"/>
              </a:solidFill>
              <a:miter lim="800000"/>
              <a:headEnd/>
              <a:tailEnd/>
            </a:ln>
          </p:spPr>
          <p:txBody>
            <a:bodyPr wrap="none" tIns="91440" bIns="91440" anchor="ctr"/>
            <a:lstStyle/>
            <a:p>
              <a:endParaRPr lang="en-US"/>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p:nvPr>
        </p:nvSpPr>
        <p:spPr/>
        <p:txBody>
          <a:bodyPr/>
          <a:lstStyle/>
          <a:p>
            <a:pPr eaLnBrk="1" hangingPunct="1"/>
            <a:r>
              <a:rPr lang="en-US" dirty="0" smtClean="0"/>
              <a:t>Supplier Consignment Control</a:t>
            </a:r>
          </a:p>
        </p:txBody>
      </p:sp>
      <p:sp>
        <p:nvSpPr>
          <p:cNvPr id="49154" name="Footer Placeholder 3"/>
          <p:cNvSpPr>
            <a:spLocks noGrp="1"/>
          </p:cNvSpPr>
          <p:nvPr>
            <p:ph type="ftr" sz="quarter" idx="10"/>
          </p:nvPr>
        </p:nvSpPr>
        <p:spPr>
          <a:noFill/>
        </p:spPr>
        <p:txBody>
          <a:bodyPr/>
          <a:lstStyle/>
          <a:p>
            <a:r>
              <a:rPr lang="en-US" dirty="0"/>
              <a:t>CI-SCI-440</a:t>
            </a:r>
          </a:p>
        </p:txBody>
      </p:sp>
      <p:grpSp>
        <p:nvGrpSpPr>
          <p:cNvPr id="11" name="Group 10"/>
          <p:cNvGrpSpPr/>
          <p:nvPr/>
        </p:nvGrpSpPr>
        <p:grpSpPr>
          <a:xfrm>
            <a:off x="904875" y="1828800"/>
            <a:ext cx="7321550" cy="3363913"/>
            <a:chOff x="904875" y="2286000"/>
            <a:chExt cx="7321550" cy="3363913"/>
          </a:xfrm>
        </p:grpSpPr>
        <p:pic>
          <p:nvPicPr>
            <p:cNvPr id="49155" name="Picture 7" descr="Region Capture"/>
            <p:cNvPicPr>
              <a:picLocks noChangeAspect="1" noChangeArrowheads="1"/>
            </p:cNvPicPr>
            <p:nvPr/>
          </p:nvPicPr>
          <p:blipFill>
            <a:blip r:embed="rId2" cstate="print"/>
            <a:srcRect/>
            <a:stretch>
              <a:fillRect/>
            </a:stretch>
          </p:blipFill>
          <p:spPr bwMode="auto">
            <a:xfrm>
              <a:off x="904875" y="2286000"/>
              <a:ext cx="7321550" cy="3363913"/>
            </a:xfrm>
            <a:prstGeom prst="rect">
              <a:avLst/>
            </a:prstGeom>
            <a:noFill/>
            <a:ln w="9525">
              <a:noFill/>
              <a:miter lim="800000"/>
              <a:headEnd/>
              <a:tailEnd/>
            </a:ln>
          </p:spPr>
        </p:pic>
        <p:sp>
          <p:nvSpPr>
            <p:cNvPr id="202758" name="Rectangle 6"/>
            <p:cNvSpPr>
              <a:spLocks noChangeArrowheads="1"/>
            </p:cNvSpPr>
            <p:nvPr/>
          </p:nvSpPr>
          <p:spPr bwMode="auto">
            <a:xfrm>
              <a:off x="1219200" y="4816475"/>
              <a:ext cx="2895600" cy="593725"/>
            </a:xfrm>
            <a:prstGeom prst="rect">
              <a:avLst/>
            </a:prstGeom>
            <a:solidFill>
              <a:schemeClr val="bg1"/>
            </a:solidFill>
            <a:ln w="12700">
              <a:solidFill>
                <a:schemeClr val="tx1"/>
              </a:solidFill>
              <a:miter lim="800000"/>
              <a:headEnd/>
              <a:tailEnd/>
            </a:ln>
            <a:effectLst>
              <a:outerShdw dist="71842" dir="2700000" algn="ctr" rotWithShape="0">
                <a:schemeClr val="bg1">
                  <a:lumMod val="75000"/>
                </a:schemeClr>
              </a:outerShdw>
            </a:effectLst>
          </p:spPr>
          <p:txBody>
            <a:bodyPr lIns="91435" tIns="45718" rIns="91435" bIns="45718" anchor="ctr">
              <a:spAutoFit/>
            </a:bodyPr>
            <a:lstStyle/>
            <a:p>
              <a:pPr eaLnBrk="0" hangingPunct="0">
                <a:defRPr/>
              </a:pPr>
              <a:r>
                <a:rPr kumimoji="1" lang="en-US" sz="1600" b="1">
                  <a:latin typeface="+mj-lt"/>
                </a:rPr>
                <a:t>First, Last, or Default to Inventory Picking Order</a:t>
              </a:r>
            </a:p>
          </p:txBody>
        </p:sp>
        <p:sp>
          <p:nvSpPr>
            <p:cNvPr id="49158" name="Rectangle 9"/>
            <p:cNvSpPr>
              <a:spLocks noChangeArrowheads="1"/>
            </p:cNvSpPr>
            <p:nvPr/>
          </p:nvSpPr>
          <p:spPr bwMode="auto">
            <a:xfrm>
              <a:off x="1485900" y="4019550"/>
              <a:ext cx="2514600" cy="228600"/>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cxnSp>
          <p:nvCxnSpPr>
            <p:cNvPr id="49159" name="AutoShape 10"/>
            <p:cNvCxnSpPr>
              <a:cxnSpLocks noChangeShapeType="1"/>
              <a:stCxn id="202758" idx="1"/>
              <a:endCxn id="49158" idx="1"/>
            </p:cNvCxnSpPr>
            <p:nvPr/>
          </p:nvCxnSpPr>
          <p:spPr bwMode="auto">
            <a:xfrm rot="10800000" flipH="1">
              <a:off x="1219200" y="4133850"/>
              <a:ext cx="252413" cy="979488"/>
            </a:xfrm>
            <a:prstGeom prst="bentConnector3">
              <a:avLst>
                <a:gd name="adj1" fmla="val -90565"/>
              </a:avLst>
            </a:prstGeom>
            <a:noFill/>
            <a:ln w="28575">
              <a:solidFill>
                <a:srgbClr val="FF3300"/>
              </a:solidFill>
              <a:miter lim="800000"/>
              <a:headEnd/>
              <a:tailEnd type="triangle" w="med" len="med"/>
            </a:ln>
          </p:spPr>
        </p:cxnSp>
        <p:sp>
          <p:nvSpPr>
            <p:cNvPr id="202763" name="Rectangle 11"/>
            <p:cNvSpPr>
              <a:spLocks noChangeArrowheads="1"/>
            </p:cNvSpPr>
            <p:nvPr/>
          </p:nvSpPr>
          <p:spPr bwMode="auto">
            <a:xfrm>
              <a:off x="5556250" y="4403725"/>
              <a:ext cx="1835150" cy="593725"/>
            </a:xfrm>
            <a:prstGeom prst="rect">
              <a:avLst/>
            </a:prstGeom>
            <a:solidFill>
              <a:schemeClr val="bg1"/>
            </a:solidFill>
            <a:ln w="12700">
              <a:solidFill>
                <a:schemeClr val="tx1"/>
              </a:solidFill>
              <a:miter lim="800000"/>
              <a:headEnd/>
              <a:tailEnd/>
            </a:ln>
            <a:effectLst>
              <a:outerShdw dist="71842" dir="2700000" algn="ctr" rotWithShape="0">
                <a:schemeClr val="bg1">
                  <a:lumMod val="75000"/>
                </a:schemeClr>
              </a:outerShdw>
            </a:effectLst>
          </p:spPr>
          <p:txBody>
            <a:bodyPr lIns="91435" tIns="45718" rIns="91435" bIns="45718" anchor="ctr">
              <a:spAutoFit/>
            </a:bodyPr>
            <a:lstStyle/>
            <a:p>
              <a:pPr eaLnBrk="0" hangingPunct="0">
                <a:defRPr/>
              </a:pPr>
              <a:r>
                <a:rPr kumimoji="1" lang="en-US" sz="1600" b="1">
                  <a:latin typeface="+mj-lt"/>
                </a:rPr>
                <a:t>Single Option (future use)</a:t>
              </a:r>
            </a:p>
          </p:txBody>
        </p:sp>
        <p:sp>
          <p:nvSpPr>
            <p:cNvPr id="49161" name="Rectangle 13"/>
            <p:cNvSpPr>
              <a:spLocks noChangeArrowheads="1"/>
            </p:cNvSpPr>
            <p:nvPr/>
          </p:nvSpPr>
          <p:spPr bwMode="auto">
            <a:xfrm>
              <a:off x="1485900" y="4238625"/>
              <a:ext cx="2514600" cy="228600"/>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cxnSp>
          <p:nvCxnSpPr>
            <p:cNvPr id="49162" name="AutoShape 17"/>
            <p:cNvCxnSpPr>
              <a:cxnSpLocks noChangeShapeType="1"/>
              <a:stCxn id="202763" idx="1"/>
              <a:endCxn id="49161" idx="1"/>
            </p:cNvCxnSpPr>
            <p:nvPr/>
          </p:nvCxnSpPr>
          <p:spPr bwMode="auto">
            <a:xfrm rot="10800000">
              <a:off x="1471613" y="4352925"/>
              <a:ext cx="4084637" cy="347663"/>
            </a:xfrm>
            <a:prstGeom prst="bentConnector3">
              <a:avLst>
                <a:gd name="adj1" fmla="val 105245"/>
              </a:avLst>
            </a:prstGeom>
            <a:noFill/>
            <a:ln w="28575">
              <a:solidFill>
                <a:srgbClr val="FF3300"/>
              </a:solidFill>
              <a:miter lim="800000"/>
              <a:headEnd/>
              <a:tailEnd type="triangle" w="med" len="med"/>
            </a:ln>
          </p:spPr>
        </p:cxn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p:txBody>
          <a:bodyPr/>
          <a:lstStyle/>
          <a:p>
            <a:pPr eaLnBrk="1" hangingPunct="1"/>
            <a:r>
              <a:rPr lang="en-US" smtClean="0"/>
              <a:t>Supplier/Item Controls Maintenance</a:t>
            </a:r>
          </a:p>
        </p:txBody>
      </p:sp>
      <p:sp>
        <p:nvSpPr>
          <p:cNvPr id="50178" name="Footer Placeholder 3"/>
          <p:cNvSpPr>
            <a:spLocks noGrp="1"/>
          </p:cNvSpPr>
          <p:nvPr>
            <p:ph type="ftr" sz="quarter" idx="10"/>
          </p:nvPr>
        </p:nvSpPr>
        <p:spPr>
          <a:noFill/>
        </p:spPr>
        <p:txBody>
          <a:bodyPr/>
          <a:lstStyle/>
          <a:p>
            <a:r>
              <a:rPr lang="en-US"/>
              <a:t>CI-SCI-450</a:t>
            </a:r>
          </a:p>
        </p:txBody>
      </p:sp>
      <p:grpSp>
        <p:nvGrpSpPr>
          <p:cNvPr id="8" name="Group 7"/>
          <p:cNvGrpSpPr/>
          <p:nvPr/>
        </p:nvGrpSpPr>
        <p:grpSpPr>
          <a:xfrm>
            <a:off x="836613" y="1617663"/>
            <a:ext cx="7450137" cy="3563937"/>
            <a:chOff x="836613" y="2151063"/>
            <a:chExt cx="7450137" cy="3563937"/>
          </a:xfrm>
        </p:grpSpPr>
        <p:pic>
          <p:nvPicPr>
            <p:cNvPr id="50180" name="Picture 4" descr="Region Capture"/>
            <p:cNvPicPr>
              <a:picLocks noChangeAspect="1" noChangeArrowheads="1"/>
            </p:cNvPicPr>
            <p:nvPr/>
          </p:nvPicPr>
          <p:blipFill>
            <a:blip r:embed="rId2" cstate="print"/>
            <a:srcRect/>
            <a:stretch>
              <a:fillRect/>
            </a:stretch>
          </p:blipFill>
          <p:spPr bwMode="auto">
            <a:xfrm>
              <a:off x="836613" y="2151063"/>
              <a:ext cx="7450137" cy="3563937"/>
            </a:xfrm>
            <a:prstGeom prst="rect">
              <a:avLst/>
            </a:prstGeom>
            <a:noFill/>
            <a:ln w="9525">
              <a:noFill/>
              <a:miter lim="800000"/>
              <a:headEnd/>
              <a:tailEnd/>
            </a:ln>
          </p:spPr>
        </p:pic>
        <p:sp>
          <p:nvSpPr>
            <p:cNvPr id="203781" name="Rectangle 5"/>
            <p:cNvSpPr>
              <a:spLocks noChangeArrowheads="1"/>
            </p:cNvSpPr>
            <p:nvPr/>
          </p:nvSpPr>
          <p:spPr bwMode="auto">
            <a:xfrm>
              <a:off x="1885950" y="4724400"/>
              <a:ext cx="2381250" cy="593725"/>
            </a:xfrm>
            <a:prstGeom prst="rect">
              <a:avLst/>
            </a:prstGeom>
            <a:solidFill>
              <a:schemeClr val="bg1"/>
            </a:solidFill>
            <a:ln w="12700">
              <a:solidFill>
                <a:schemeClr val="tx1"/>
              </a:solidFill>
              <a:miter lim="800000"/>
              <a:headEnd/>
              <a:tailEnd/>
            </a:ln>
            <a:effectLst>
              <a:outerShdw dist="71842" dir="2700000" algn="ctr" rotWithShape="0">
                <a:schemeClr val="bg1">
                  <a:lumMod val="75000"/>
                </a:schemeClr>
              </a:outerShdw>
            </a:effectLst>
          </p:spPr>
          <p:txBody>
            <a:bodyPr lIns="91435" tIns="45718" rIns="91435" bIns="45718" anchor="ctr">
              <a:spAutoFit/>
            </a:bodyPr>
            <a:lstStyle/>
            <a:p>
              <a:pPr eaLnBrk="0" hangingPunct="0">
                <a:defRPr/>
              </a:pPr>
              <a:r>
                <a:rPr kumimoji="1" lang="en-US" sz="1600" b="1">
                  <a:latin typeface="+mj-lt"/>
                </a:rPr>
                <a:t>Supercedes Control </a:t>
              </a:r>
            </a:p>
            <a:p>
              <a:pPr eaLnBrk="0" hangingPunct="0">
                <a:defRPr/>
              </a:pPr>
              <a:r>
                <a:rPr kumimoji="1" lang="en-US" sz="1600" b="1">
                  <a:latin typeface="+mj-lt"/>
                </a:rPr>
                <a:t>File Settings</a:t>
              </a:r>
            </a:p>
          </p:txBody>
        </p:sp>
        <p:sp>
          <p:nvSpPr>
            <p:cNvPr id="50182" name="Rectangle 6"/>
            <p:cNvSpPr>
              <a:spLocks noChangeArrowheads="1"/>
            </p:cNvSpPr>
            <p:nvPr/>
          </p:nvSpPr>
          <p:spPr bwMode="auto">
            <a:xfrm>
              <a:off x="1933575" y="3657600"/>
              <a:ext cx="1752600" cy="457200"/>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cxnSp>
          <p:nvCxnSpPr>
            <p:cNvPr id="50183" name="AutoShape 7"/>
            <p:cNvCxnSpPr>
              <a:cxnSpLocks noChangeShapeType="1"/>
              <a:stCxn id="203781" idx="1"/>
              <a:endCxn id="50182" idx="1"/>
            </p:cNvCxnSpPr>
            <p:nvPr/>
          </p:nvCxnSpPr>
          <p:spPr bwMode="auto">
            <a:xfrm rot="10800000" flipH="1">
              <a:off x="1885950" y="3886200"/>
              <a:ext cx="33338" cy="1135063"/>
            </a:xfrm>
            <a:prstGeom prst="bentConnector3">
              <a:avLst>
                <a:gd name="adj1" fmla="val -685713"/>
              </a:avLst>
            </a:prstGeom>
            <a:noFill/>
            <a:ln w="28575">
              <a:solidFill>
                <a:srgbClr val="FF3300"/>
              </a:solidFill>
              <a:miter lim="800000"/>
              <a:headEnd/>
              <a:tailEnd type="triangle" w="med" len="med"/>
            </a:ln>
          </p:spPr>
        </p:cxn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2"/>
          <p:cNvSpPr>
            <a:spLocks noGrp="1" noChangeArrowheads="1"/>
          </p:cNvSpPr>
          <p:nvPr>
            <p:ph type="title"/>
          </p:nvPr>
        </p:nvSpPr>
        <p:spPr/>
        <p:txBody>
          <a:bodyPr>
            <a:normAutofit fontScale="90000"/>
          </a:bodyPr>
          <a:lstStyle/>
          <a:p>
            <a:pPr eaLnBrk="1" hangingPunct="1"/>
            <a:r>
              <a:rPr lang="en-US" sz="4200" smtClean="0"/>
              <a:t>Questions</a:t>
            </a:r>
            <a:r>
              <a:rPr lang="en-US" sz="3400" smtClean="0"/>
              <a:t>?</a:t>
            </a:r>
          </a:p>
        </p:txBody>
      </p:sp>
      <p:sp>
        <p:nvSpPr>
          <p:cNvPr id="8195" name="Footer Placeholder 2"/>
          <p:cNvSpPr>
            <a:spLocks noGrp="1"/>
          </p:cNvSpPr>
          <p:nvPr>
            <p:ph type="ftr" sz="quarter" idx="10"/>
          </p:nvPr>
        </p:nvSpPr>
        <p:spPr>
          <a:noFill/>
        </p:spPr>
        <p:txBody>
          <a:bodyPr/>
          <a:lstStyle/>
          <a:p>
            <a:r>
              <a:rPr lang="en-US"/>
              <a:t>CI-SCI-460</a:t>
            </a:r>
          </a:p>
        </p:txBody>
      </p:sp>
      <p:graphicFrame>
        <p:nvGraphicFramePr>
          <p:cNvPr id="8194" name="Object 3"/>
          <p:cNvGraphicFramePr>
            <a:graphicFrameLocks noChangeAspect="1"/>
          </p:cNvGraphicFramePr>
          <p:nvPr/>
        </p:nvGraphicFramePr>
        <p:xfrm>
          <a:off x="3556000" y="2286000"/>
          <a:ext cx="2033588" cy="3390900"/>
        </p:xfrm>
        <a:graphic>
          <a:graphicData uri="http://schemas.openxmlformats.org/presentationml/2006/ole">
            <p:oleObj spid="_x0000_s8194" name="Clip" r:id="rId3" imgW="2033280" imgH="3390840" progId="">
              <p:embed/>
            </p:oleObj>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lstStyle/>
          <a:p>
            <a:pPr eaLnBrk="1" hangingPunct="1"/>
            <a:r>
              <a:rPr lang="en-US" dirty="0" smtClean="0"/>
              <a:t>Course Overview</a:t>
            </a:r>
          </a:p>
          <a:p>
            <a:pPr lvl="1" eaLnBrk="1" hangingPunct="1"/>
            <a:r>
              <a:rPr lang="en-US" dirty="0" smtClean="0"/>
              <a:t>Introduction and Business Overview 	</a:t>
            </a:r>
          </a:p>
          <a:p>
            <a:pPr lvl="1" eaLnBrk="1" hangingPunct="1"/>
            <a:r>
              <a:rPr lang="en-US" dirty="0" smtClean="0"/>
              <a:t>Design Considerations</a:t>
            </a:r>
          </a:p>
          <a:p>
            <a:pPr lvl="1" eaLnBrk="1" hangingPunct="1"/>
            <a:r>
              <a:rPr lang="en-US" dirty="0" smtClean="0"/>
              <a:t>Set Up and Controls</a:t>
            </a:r>
          </a:p>
          <a:p>
            <a:pPr eaLnBrk="1" hangingPunct="1"/>
            <a:r>
              <a:rPr lang="en-US" dirty="0" smtClean="0">
                <a:solidFill>
                  <a:schemeClr val="folHlink"/>
                </a:solidFill>
              </a:rPr>
              <a:t>Common Functionality</a:t>
            </a:r>
          </a:p>
          <a:p>
            <a:pPr eaLnBrk="1" hangingPunct="1"/>
            <a:r>
              <a:rPr lang="en-US" dirty="0" smtClean="0">
                <a:solidFill>
                  <a:schemeClr val="folHlink"/>
                </a:solidFill>
              </a:rPr>
              <a:t>Features and Options</a:t>
            </a:r>
          </a:p>
          <a:p>
            <a:pPr eaLnBrk="1" hangingPunct="1"/>
            <a:r>
              <a:rPr lang="en-US" dirty="0" smtClean="0">
                <a:solidFill>
                  <a:schemeClr val="folHlink"/>
                </a:solidFill>
              </a:rPr>
              <a:t>Summary</a:t>
            </a:r>
          </a:p>
          <a:p>
            <a:pPr eaLnBrk="1" hangingPunct="1"/>
            <a:endParaRPr lang="en-US" dirty="0" smtClean="0"/>
          </a:p>
        </p:txBody>
      </p:sp>
      <p:sp>
        <p:nvSpPr>
          <p:cNvPr id="51203" name="Rectangle 2"/>
          <p:cNvSpPr>
            <a:spLocks noGrp="1" noChangeArrowheads="1"/>
          </p:cNvSpPr>
          <p:nvPr>
            <p:ph type="title"/>
          </p:nvPr>
        </p:nvSpPr>
        <p:spPr/>
        <p:txBody>
          <a:bodyPr/>
          <a:lstStyle/>
          <a:p>
            <a:pPr eaLnBrk="1" hangingPunct="1"/>
            <a:r>
              <a:rPr lang="en-US" smtClean="0"/>
              <a:t>Summary</a:t>
            </a:r>
          </a:p>
        </p:txBody>
      </p:sp>
      <p:sp>
        <p:nvSpPr>
          <p:cNvPr id="51202" name="Footer Placeholder 3"/>
          <p:cNvSpPr>
            <a:spLocks noGrp="1"/>
          </p:cNvSpPr>
          <p:nvPr>
            <p:ph type="ftr" sz="quarter" idx="10"/>
          </p:nvPr>
        </p:nvSpPr>
        <p:spPr>
          <a:noFill/>
        </p:spPr>
        <p:txBody>
          <a:bodyPr/>
          <a:lstStyle/>
          <a:p>
            <a:r>
              <a:rPr lang="en-US"/>
              <a:t>CI-SCI-470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3"/>
          <p:cNvSpPr>
            <a:spLocks noGrp="1" noChangeArrowheads="1"/>
          </p:cNvSpPr>
          <p:nvPr>
            <p:ph idx="1"/>
          </p:nvPr>
        </p:nvSpPr>
        <p:spPr/>
        <p:txBody>
          <a:bodyPr/>
          <a:lstStyle/>
          <a:p>
            <a:pPr eaLnBrk="1" hangingPunct="1"/>
            <a:r>
              <a:rPr lang="en-US" dirty="0" smtClean="0"/>
              <a:t>Course Overview</a:t>
            </a:r>
          </a:p>
          <a:p>
            <a:pPr eaLnBrk="1" hangingPunct="1"/>
            <a:r>
              <a:rPr lang="en-US" dirty="0" smtClean="0"/>
              <a:t>Introduction and Business Overview 	</a:t>
            </a:r>
          </a:p>
          <a:p>
            <a:pPr eaLnBrk="1" hangingPunct="1"/>
            <a:r>
              <a:rPr lang="en-US" dirty="0" smtClean="0"/>
              <a:t>Design Considerations</a:t>
            </a:r>
          </a:p>
          <a:p>
            <a:pPr eaLnBrk="1" hangingPunct="1"/>
            <a:r>
              <a:rPr lang="en-US" dirty="0" smtClean="0"/>
              <a:t>Set Up and Controls</a:t>
            </a:r>
          </a:p>
          <a:p>
            <a:pPr eaLnBrk="1" hangingPunct="1"/>
            <a:r>
              <a:rPr lang="en-US" dirty="0" smtClean="0"/>
              <a:t>Common Functionality</a:t>
            </a:r>
          </a:p>
          <a:p>
            <a:pPr eaLnBrk="1" hangingPunct="1"/>
            <a:r>
              <a:rPr lang="en-US" b="1" dirty="0" smtClean="0"/>
              <a:t>Additional Functionality</a:t>
            </a:r>
          </a:p>
          <a:p>
            <a:pPr eaLnBrk="1" hangingPunct="1"/>
            <a:r>
              <a:rPr lang="en-US" dirty="0" smtClean="0"/>
              <a:t>Summary Topic</a:t>
            </a:r>
          </a:p>
        </p:txBody>
      </p:sp>
      <p:sp>
        <p:nvSpPr>
          <p:cNvPr id="52229" name="Rectangle 4"/>
          <p:cNvSpPr>
            <a:spLocks noGrp="1" noChangeArrowheads="1"/>
          </p:cNvSpPr>
          <p:nvPr>
            <p:ph type="title"/>
          </p:nvPr>
        </p:nvSpPr>
        <p:spPr/>
        <p:txBody>
          <a:bodyPr/>
          <a:lstStyle/>
          <a:p>
            <a:pPr eaLnBrk="1" hangingPunct="1"/>
            <a:r>
              <a:rPr lang="en-US" smtClean="0"/>
              <a:t>Supplier Consignment Inventory</a:t>
            </a:r>
          </a:p>
        </p:txBody>
      </p:sp>
      <p:sp>
        <p:nvSpPr>
          <p:cNvPr id="52226" name="Footer Placeholder 3"/>
          <p:cNvSpPr>
            <a:spLocks noGrp="1"/>
          </p:cNvSpPr>
          <p:nvPr>
            <p:ph type="ftr" sz="quarter" idx="10"/>
          </p:nvPr>
        </p:nvSpPr>
        <p:spPr>
          <a:noFill/>
        </p:spPr>
        <p:txBody>
          <a:bodyPr/>
          <a:lstStyle/>
          <a:p>
            <a:r>
              <a:rPr lang="en-US"/>
              <a:t>CI-SCI-480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smtClean="0"/>
              <a:t>What is Consignment Inventory?</a:t>
            </a:r>
          </a:p>
          <a:p>
            <a:pPr lvl="1" eaLnBrk="1" hangingPunct="1"/>
            <a:r>
              <a:rPr lang="en-US" smtClean="0"/>
              <a:t>Inventories, generally of finished goods, that are in the possession of customers ... but remain the property of the manufacturer by agreement with those in possession.</a:t>
            </a:r>
          </a:p>
          <a:p>
            <a:pPr lvl="1" eaLnBrk="1" hangingPunct="1"/>
            <a:r>
              <a:rPr lang="en-US" smtClean="0"/>
              <a:t>The process of a supplier placing goods at a customer location without receiving payment until after the goods are used or sold.</a:t>
            </a:r>
          </a:p>
          <a:p>
            <a:pPr lvl="2" eaLnBrk="1" hangingPunct="1"/>
            <a:r>
              <a:rPr lang="en-US" smtClean="0"/>
              <a:t>APICS Dictionary (Tenth Edition, 2002)</a:t>
            </a:r>
          </a:p>
          <a:p>
            <a:pPr eaLnBrk="1" hangingPunct="1"/>
            <a:endParaRPr lang="en-US" smtClean="0"/>
          </a:p>
        </p:txBody>
      </p:sp>
      <p:sp>
        <p:nvSpPr>
          <p:cNvPr id="15363" name="Rectangle 2"/>
          <p:cNvSpPr>
            <a:spLocks noGrp="1" noChangeArrowheads="1"/>
          </p:cNvSpPr>
          <p:nvPr>
            <p:ph type="title"/>
          </p:nvPr>
        </p:nvSpPr>
        <p:spPr/>
        <p:txBody>
          <a:bodyPr/>
          <a:lstStyle/>
          <a:p>
            <a:pPr eaLnBrk="1" hangingPunct="1"/>
            <a:r>
              <a:rPr lang="en-US" smtClean="0"/>
              <a:t>Introduction</a:t>
            </a:r>
          </a:p>
        </p:txBody>
      </p:sp>
      <p:sp>
        <p:nvSpPr>
          <p:cNvPr id="15362" name="Footer Placeholder 3"/>
          <p:cNvSpPr>
            <a:spLocks noGrp="1"/>
          </p:cNvSpPr>
          <p:nvPr>
            <p:ph type="ftr" sz="quarter" idx="10"/>
          </p:nvPr>
        </p:nvSpPr>
        <p:spPr>
          <a:noFill/>
        </p:spPr>
        <p:txBody>
          <a:bodyPr/>
          <a:lstStyle/>
          <a:p>
            <a:r>
              <a:rPr lang="en-US"/>
              <a:t>CI-SCI-050</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3"/>
          <p:cNvSpPr>
            <a:spLocks noGrp="1" noChangeArrowheads="1"/>
          </p:cNvSpPr>
          <p:nvPr>
            <p:ph idx="1"/>
          </p:nvPr>
        </p:nvSpPr>
        <p:spPr/>
        <p:txBody>
          <a:bodyPr/>
          <a:lstStyle/>
          <a:p>
            <a:pPr eaLnBrk="1" hangingPunct="1"/>
            <a:r>
              <a:rPr lang="en-US" smtClean="0"/>
              <a:t>Establish Contracts</a:t>
            </a:r>
          </a:p>
          <a:p>
            <a:pPr lvl="1" eaLnBrk="1" hangingPunct="1"/>
            <a:r>
              <a:rPr lang="en-US" smtClean="0"/>
              <a:t>Purchase Orders, Blanket Orders</a:t>
            </a:r>
          </a:p>
          <a:p>
            <a:pPr lvl="1" eaLnBrk="1" hangingPunct="1"/>
            <a:r>
              <a:rPr lang="en-US" smtClean="0"/>
              <a:t>Scheduled Orders</a:t>
            </a:r>
          </a:p>
          <a:p>
            <a:pPr eaLnBrk="1" hangingPunct="1"/>
            <a:r>
              <a:rPr lang="en-US" smtClean="0"/>
              <a:t>Receiving</a:t>
            </a:r>
          </a:p>
          <a:p>
            <a:pPr eaLnBrk="1" hangingPunct="1"/>
            <a:r>
              <a:rPr lang="en-US" smtClean="0"/>
              <a:t>Usage </a:t>
            </a:r>
          </a:p>
          <a:p>
            <a:pPr eaLnBrk="1" hangingPunct="1"/>
            <a:r>
              <a:rPr lang="en-US" smtClean="0"/>
              <a:t>Reporting</a:t>
            </a:r>
          </a:p>
          <a:p>
            <a:pPr eaLnBrk="1" hangingPunct="1"/>
            <a:r>
              <a:rPr lang="en-US" smtClean="0"/>
              <a:t>Vouchering</a:t>
            </a:r>
          </a:p>
          <a:p>
            <a:pPr eaLnBrk="1" hangingPunct="1"/>
            <a:endParaRPr lang="en-US" smtClean="0"/>
          </a:p>
        </p:txBody>
      </p:sp>
      <p:sp>
        <p:nvSpPr>
          <p:cNvPr id="53251" name="Rectangle 2"/>
          <p:cNvSpPr>
            <a:spLocks noGrp="1" noChangeArrowheads="1"/>
          </p:cNvSpPr>
          <p:nvPr>
            <p:ph type="title"/>
          </p:nvPr>
        </p:nvSpPr>
        <p:spPr/>
        <p:txBody>
          <a:bodyPr/>
          <a:lstStyle/>
          <a:p>
            <a:pPr eaLnBrk="1" hangingPunct="1"/>
            <a:r>
              <a:rPr lang="en-US" smtClean="0"/>
              <a:t>Common Functionality</a:t>
            </a:r>
          </a:p>
        </p:txBody>
      </p:sp>
      <p:sp>
        <p:nvSpPr>
          <p:cNvPr id="53250" name="Footer Placeholder 3"/>
          <p:cNvSpPr>
            <a:spLocks noGrp="1"/>
          </p:cNvSpPr>
          <p:nvPr>
            <p:ph type="ftr" sz="quarter" idx="10"/>
          </p:nvPr>
        </p:nvSpPr>
        <p:spPr>
          <a:noFill/>
        </p:spPr>
        <p:txBody>
          <a:bodyPr/>
          <a:lstStyle/>
          <a:p>
            <a:r>
              <a:rPr lang="en-US"/>
              <a:t>CI-SCI-490</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2"/>
          <p:cNvSpPr>
            <a:spLocks noGrp="1" noChangeArrowheads="1"/>
          </p:cNvSpPr>
          <p:nvPr>
            <p:ph type="title"/>
          </p:nvPr>
        </p:nvSpPr>
        <p:spPr/>
        <p:txBody>
          <a:bodyPr/>
          <a:lstStyle/>
          <a:p>
            <a:pPr eaLnBrk="1" hangingPunct="1"/>
            <a:r>
              <a:rPr lang="en-US" smtClean="0"/>
              <a:t>Purchase Order Maintenance</a:t>
            </a:r>
          </a:p>
        </p:txBody>
      </p:sp>
      <p:sp>
        <p:nvSpPr>
          <p:cNvPr id="54274" name="Footer Placeholder 3"/>
          <p:cNvSpPr>
            <a:spLocks noGrp="1"/>
          </p:cNvSpPr>
          <p:nvPr>
            <p:ph type="ftr" sz="quarter" idx="10"/>
          </p:nvPr>
        </p:nvSpPr>
        <p:spPr>
          <a:noFill/>
        </p:spPr>
        <p:txBody>
          <a:bodyPr/>
          <a:lstStyle/>
          <a:p>
            <a:r>
              <a:rPr lang="en-US"/>
              <a:t>CI-SCI-500</a:t>
            </a:r>
          </a:p>
        </p:txBody>
      </p:sp>
      <p:pic>
        <p:nvPicPr>
          <p:cNvPr id="54275" name="Picture 9" descr="Region Capture"/>
          <p:cNvPicPr>
            <a:picLocks noChangeAspect="1" noChangeArrowheads="1"/>
          </p:cNvPicPr>
          <p:nvPr/>
        </p:nvPicPr>
        <p:blipFill>
          <a:blip r:embed="rId2" cstate="print"/>
          <a:srcRect/>
          <a:stretch>
            <a:fillRect/>
          </a:stretch>
        </p:blipFill>
        <p:spPr bwMode="auto">
          <a:xfrm>
            <a:off x="487344" y="914400"/>
            <a:ext cx="8162925" cy="5175250"/>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2"/>
          <p:cNvSpPr>
            <a:spLocks noGrp="1" noChangeArrowheads="1"/>
          </p:cNvSpPr>
          <p:nvPr>
            <p:ph type="title"/>
          </p:nvPr>
        </p:nvSpPr>
        <p:spPr/>
        <p:txBody>
          <a:bodyPr/>
          <a:lstStyle/>
          <a:p>
            <a:pPr eaLnBrk="1" hangingPunct="1"/>
            <a:r>
              <a:rPr lang="en-US" smtClean="0"/>
              <a:t>Receipt History Report</a:t>
            </a:r>
          </a:p>
        </p:txBody>
      </p:sp>
      <p:sp>
        <p:nvSpPr>
          <p:cNvPr id="55298" name="Footer Placeholder 3"/>
          <p:cNvSpPr>
            <a:spLocks noGrp="1"/>
          </p:cNvSpPr>
          <p:nvPr>
            <p:ph type="ftr" sz="quarter" idx="10"/>
          </p:nvPr>
        </p:nvSpPr>
        <p:spPr>
          <a:noFill/>
        </p:spPr>
        <p:txBody>
          <a:bodyPr/>
          <a:lstStyle/>
          <a:p>
            <a:r>
              <a:rPr lang="en-US"/>
              <a:t>CI-SCI-511</a:t>
            </a:r>
          </a:p>
        </p:txBody>
      </p:sp>
      <p:pic>
        <p:nvPicPr>
          <p:cNvPr id="55300" name="Picture 4"/>
          <p:cNvPicPr>
            <a:picLocks noChangeAspect="1" noChangeArrowheads="1"/>
          </p:cNvPicPr>
          <p:nvPr/>
        </p:nvPicPr>
        <p:blipFill>
          <a:blip r:embed="rId2" cstate="print"/>
          <a:srcRect/>
          <a:stretch>
            <a:fillRect/>
          </a:stretch>
        </p:blipFill>
        <p:spPr bwMode="auto">
          <a:xfrm>
            <a:off x="1114425" y="2462213"/>
            <a:ext cx="6915150" cy="1933575"/>
          </a:xfrm>
          <a:prstGeom prst="rect">
            <a:avLst/>
          </a:prstGeom>
          <a:noFill/>
          <a:ln w="9525" algn="ctr">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Grp="1" noChangeArrowheads="1"/>
          </p:cNvSpPr>
          <p:nvPr>
            <p:ph type="title"/>
          </p:nvPr>
        </p:nvSpPr>
        <p:spPr/>
        <p:txBody>
          <a:bodyPr/>
          <a:lstStyle/>
          <a:p>
            <a:pPr eaLnBrk="1" hangingPunct="1"/>
            <a:r>
              <a:rPr lang="en-US" smtClean="0"/>
              <a:t>Transaction Detail Inquiry</a:t>
            </a:r>
          </a:p>
        </p:txBody>
      </p:sp>
      <p:sp>
        <p:nvSpPr>
          <p:cNvPr id="56322" name="Footer Placeholder 3"/>
          <p:cNvSpPr>
            <a:spLocks noGrp="1"/>
          </p:cNvSpPr>
          <p:nvPr>
            <p:ph type="ftr" sz="quarter" idx="10"/>
          </p:nvPr>
        </p:nvSpPr>
        <p:spPr>
          <a:noFill/>
        </p:spPr>
        <p:txBody>
          <a:bodyPr/>
          <a:lstStyle/>
          <a:p>
            <a:r>
              <a:rPr lang="en-US"/>
              <a:t>CI-SCI-512</a:t>
            </a:r>
          </a:p>
        </p:txBody>
      </p:sp>
      <p:pic>
        <p:nvPicPr>
          <p:cNvPr id="56324" name="Picture 4"/>
          <p:cNvPicPr>
            <a:picLocks noChangeAspect="1" noChangeArrowheads="1"/>
          </p:cNvPicPr>
          <p:nvPr/>
        </p:nvPicPr>
        <p:blipFill>
          <a:blip r:embed="rId2" cstate="print"/>
          <a:srcRect/>
          <a:stretch>
            <a:fillRect/>
          </a:stretch>
        </p:blipFill>
        <p:spPr bwMode="auto">
          <a:xfrm>
            <a:off x="1676400" y="1143000"/>
            <a:ext cx="5772150" cy="4705350"/>
          </a:xfrm>
          <a:prstGeom prst="rect">
            <a:avLst/>
          </a:prstGeom>
          <a:noFill/>
          <a:ln w="9525" algn="ctr">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p:txBody>
          <a:bodyPr/>
          <a:lstStyle/>
          <a:p>
            <a:pPr eaLnBrk="1" hangingPunct="1"/>
            <a:r>
              <a:rPr lang="en-US" smtClean="0"/>
              <a:t>Consignment Inventory Report</a:t>
            </a:r>
          </a:p>
        </p:txBody>
      </p:sp>
      <p:sp>
        <p:nvSpPr>
          <p:cNvPr id="57346" name="Footer Placeholder 3"/>
          <p:cNvSpPr>
            <a:spLocks noGrp="1"/>
          </p:cNvSpPr>
          <p:nvPr>
            <p:ph type="ftr" sz="quarter" idx="10"/>
          </p:nvPr>
        </p:nvSpPr>
        <p:spPr>
          <a:noFill/>
        </p:spPr>
        <p:txBody>
          <a:bodyPr/>
          <a:lstStyle/>
          <a:p>
            <a:r>
              <a:rPr lang="en-US"/>
              <a:t>CI-SCI-510</a:t>
            </a:r>
          </a:p>
        </p:txBody>
      </p:sp>
      <p:pic>
        <p:nvPicPr>
          <p:cNvPr id="57348" name="Picture 9" descr="Region Capture"/>
          <p:cNvPicPr>
            <a:picLocks noChangeAspect="1" noChangeArrowheads="1"/>
          </p:cNvPicPr>
          <p:nvPr/>
        </p:nvPicPr>
        <p:blipFill>
          <a:blip r:embed="rId2" cstate="print"/>
          <a:srcRect/>
          <a:stretch>
            <a:fillRect/>
          </a:stretch>
        </p:blipFill>
        <p:spPr bwMode="auto">
          <a:xfrm>
            <a:off x="647700" y="1066800"/>
            <a:ext cx="7827963" cy="4829175"/>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Grp="1" noChangeArrowheads="1"/>
          </p:cNvSpPr>
          <p:nvPr>
            <p:ph type="title"/>
          </p:nvPr>
        </p:nvSpPr>
        <p:spPr/>
        <p:txBody>
          <a:bodyPr/>
          <a:lstStyle/>
          <a:p>
            <a:pPr eaLnBrk="1" hangingPunct="1"/>
            <a:r>
              <a:rPr lang="en-US" smtClean="0"/>
              <a:t>Consignment Inventory Report</a:t>
            </a:r>
          </a:p>
        </p:txBody>
      </p:sp>
      <p:sp>
        <p:nvSpPr>
          <p:cNvPr id="58370" name="Footer Placeholder 3"/>
          <p:cNvSpPr>
            <a:spLocks noGrp="1"/>
          </p:cNvSpPr>
          <p:nvPr>
            <p:ph type="ftr" sz="quarter" idx="10"/>
          </p:nvPr>
        </p:nvSpPr>
        <p:spPr>
          <a:noFill/>
        </p:spPr>
        <p:txBody>
          <a:bodyPr/>
          <a:lstStyle/>
          <a:p>
            <a:r>
              <a:rPr lang="en-US"/>
              <a:t>CI-SCI-513</a:t>
            </a:r>
          </a:p>
        </p:txBody>
      </p:sp>
      <p:pic>
        <p:nvPicPr>
          <p:cNvPr id="58372" name="Picture 5" descr="Region Capture"/>
          <p:cNvPicPr>
            <a:picLocks noChangeAspect="1" noChangeArrowheads="1"/>
          </p:cNvPicPr>
          <p:nvPr/>
        </p:nvPicPr>
        <p:blipFill>
          <a:blip r:embed="rId2" cstate="print"/>
          <a:srcRect/>
          <a:stretch>
            <a:fillRect/>
          </a:stretch>
        </p:blipFill>
        <p:spPr bwMode="auto">
          <a:xfrm>
            <a:off x="752475" y="2057400"/>
            <a:ext cx="7618413" cy="2933700"/>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ChangeArrowheads="1"/>
          </p:cNvSpPr>
          <p:nvPr>
            <p:ph type="title"/>
          </p:nvPr>
        </p:nvSpPr>
        <p:spPr/>
        <p:txBody>
          <a:bodyPr/>
          <a:lstStyle/>
          <a:p>
            <a:pPr eaLnBrk="1" hangingPunct="1"/>
            <a:r>
              <a:rPr lang="en-US" smtClean="0"/>
              <a:t>Consignment Inventory by Order</a:t>
            </a:r>
          </a:p>
        </p:txBody>
      </p:sp>
      <p:sp>
        <p:nvSpPr>
          <p:cNvPr id="59394" name="Footer Placeholder 3"/>
          <p:cNvSpPr>
            <a:spLocks noGrp="1"/>
          </p:cNvSpPr>
          <p:nvPr>
            <p:ph type="ftr" sz="quarter" idx="10"/>
          </p:nvPr>
        </p:nvSpPr>
        <p:spPr>
          <a:noFill/>
        </p:spPr>
        <p:txBody>
          <a:bodyPr/>
          <a:lstStyle/>
          <a:p>
            <a:r>
              <a:rPr lang="en-US"/>
              <a:t>CI-SCI-514</a:t>
            </a:r>
          </a:p>
        </p:txBody>
      </p:sp>
      <p:pic>
        <p:nvPicPr>
          <p:cNvPr id="59396" name="Picture 5" descr="Region Capture"/>
          <p:cNvPicPr>
            <a:picLocks noChangeAspect="1" noChangeArrowheads="1"/>
          </p:cNvPicPr>
          <p:nvPr/>
        </p:nvPicPr>
        <p:blipFill>
          <a:blip r:embed="rId2" cstate="print"/>
          <a:srcRect/>
          <a:stretch>
            <a:fillRect/>
          </a:stretch>
        </p:blipFill>
        <p:spPr bwMode="auto">
          <a:xfrm>
            <a:off x="866775" y="2133600"/>
            <a:ext cx="7389813" cy="2571750"/>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2"/>
          <p:cNvSpPr>
            <a:spLocks noGrp="1" noChangeArrowheads="1"/>
          </p:cNvSpPr>
          <p:nvPr>
            <p:ph type="title"/>
          </p:nvPr>
        </p:nvSpPr>
        <p:spPr/>
        <p:txBody>
          <a:bodyPr/>
          <a:lstStyle/>
          <a:p>
            <a:pPr eaLnBrk="1" hangingPunct="1"/>
            <a:r>
              <a:rPr lang="en-US" smtClean="0"/>
              <a:t>Transactions Detail Inquiry</a:t>
            </a:r>
          </a:p>
        </p:txBody>
      </p:sp>
      <p:sp>
        <p:nvSpPr>
          <p:cNvPr id="60418" name="Footer Placeholder 3"/>
          <p:cNvSpPr>
            <a:spLocks noGrp="1"/>
          </p:cNvSpPr>
          <p:nvPr>
            <p:ph type="ftr" sz="quarter" idx="10"/>
          </p:nvPr>
        </p:nvSpPr>
        <p:spPr>
          <a:noFill/>
        </p:spPr>
        <p:txBody>
          <a:bodyPr/>
          <a:lstStyle/>
          <a:p>
            <a:r>
              <a:rPr lang="en-US"/>
              <a:t>CI-SCI-520</a:t>
            </a:r>
          </a:p>
        </p:txBody>
      </p:sp>
      <p:pic>
        <p:nvPicPr>
          <p:cNvPr id="60420" name="Picture 10" descr="Region Capture"/>
          <p:cNvPicPr>
            <a:picLocks noChangeAspect="1" noChangeArrowheads="1"/>
          </p:cNvPicPr>
          <p:nvPr/>
        </p:nvPicPr>
        <p:blipFill>
          <a:blip r:embed="rId2" cstate="print"/>
          <a:srcRect/>
          <a:stretch>
            <a:fillRect/>
          </a:stretch>
        </p:blipFill>
        <p:spPr bwMode="auto">
          <a:xfrm>
            <a:off x="1581150" y="1066800"/>
            <a:ext cx="5962650" cy="4886325"/>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p:txBody>
          <a:bodyPr/>
          <a:lstStyle/>
          <a:p>
            <a:pPr eaLnBrk="1" hangingPunct="1"/>
            <a:r>
              <a:rPr lang="en-US" smtClean="0"/>
              <a:t>Transactions Detail Inquiry</a:t>
            </a:r>
          </a:p>
        </p:txBody>
      </p:sp>
      <p:sp>
        <p:nvSpPr>
          <p:cNvPr id="61442" name="Footer Placeholder 3"/>
          <p:cNvSpPr>
            <a:spLocks noGrp="1"/>
          </p:cNvSpPr>
          <p:nvPr>
            <p:ph type="ftr" sz="quarter" idx="10"/>
          </p:nvPr>
        </p:nvSpPr>
        <p:spPr>
          <a:noFill/>
        </p:spPr>
        <p:txBody>
          <a:bodyPr/>
          <a:lstStyle/>
          <a:p>
            <a:r>
              <a:rPr lang="en-US"/>
              <a:t>CI-SCI-530</a:t>
            </a:r>
          </a:p>
        </p:txBody>
      </p:sp>
      <p:pic>
        <p:nvPicPr>
          <p:cNvPr id="61444" name="Picture 10" descr="Region Capture"/>
          <p:cNvPicPr>
            <a:picLocks noChangeAspect="1" noChangeArrowheads="1"/>
          </p:cNvPicPr>
          <p:nvPr/>
        </p:nvPicPr>
        <p:blipFill>
          <a:blip r:embed="rId2" cstate="print"/>
          <a:srcRect/>
          <a:stretch>
            <a:fillRect/>
          </a:stretch>
        </p:blipFill>
        <p:spPr bwMode="auto">
          <a:xfrm>
            <a:off x="1600200" y="1066800"/>
            <a:ext cx="5924550" cy="4876800"/>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lstStyle/>
          <a:p>
            <a:pPr eaLnBrk="1" hangingPunct="1"/>
            <a:r>
              <a:rPr lang="en-US" smtClean="0"/>
              <a:t>Transactions Detail Inquiry</a:t>
            </a:r>
          </a:p>
        </p:txBody>
      </p:sp>
      <p:sp>
        <p:nvSpPr>
          <p:cNvPr id="62466" name="Footer Placeholder 3"/>
          <p:cNvSpPr>
            <a:spLocks noGrp="1"/>
          </p:cNvSpPr>
          <p:nvPr>
            <p:ph type="ftr" sz="quarter" idx="10"/>
          </p:nvPr>
        </p:nvSpPr>
        <p:spPr>
          <a:noFill/>
        </p:spPr>
        <p:txBody>
          <a:bodyPr/>
          <a:lstStyle/>
          <a:p>
            <a:r>
              <a:rPr lang="en-US"/>
              <a:t>CI-SCI-550</a:t>
            </a:r>
          </a:p>
        </p:txBody>
      </p:sp>
      <p:pic>
        <p:nvPicPr>
          <p:cNvPr id="62468" name="Picture 5" descr="Region Capture"/>
          <p:cNvPicPr>
            <a:picLocks noChangeAspect="1" noChangeArrowheads="1"/>
          </p:cNvPicPr>
          <p:nvPr/>
        </p:nvPicPr>
        <p:blipFill>
          <a:blip r:embed="rId2" cstate="print"/>
          <a:srcRect/>
          <a:stretch>
            <a:fillRect/>
          </a:stretch>
        </p:blipFill>
        <p:spPr bwMode="auto">
          <a:xfrm>
            <a:off x="1547813" y="1143000"/>
            <a:ext cx="6029325" cy="47910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r>
              <a:rPr lang="en-US" smtClean="0"/>
              <a:t>Pay only for what’s been used </a:t>
            </a:r>
          </a:p>
          <a:p>
            <a:pPr eaLnBrk="1" hangingPunct="1"/>
            <a:r>
              <a:rPr lang="en-US" smtClean="0"/>
              <a:t>Decrease inventory investment</a:t>
            </a:r>
          </a:p>
          <a:p>
            <a:pPr eaLnBrk="1" hangingPunct="1"/>
            <a:r>
              <a:rPr lang="en-US" smtClean="0"/>
              <a:t>Less inventory obsolescence</a:t>
            </a:r>
          </a:p>
          <a:p>
            <a:pPr eaLnBrk="1" hangingPunct="1"/>
            <a:r>
              <a:rPr lang="en-US" smtClean="0"/>
              <a:t>More supplier responsiveness</a:t>
            </a:r>
          </a:p>
          <a:p>
            <a:pPr eaLnBrk="1" hangingPunct="1"/>
            <a:r>
              <a:rPr lang="en-US" smtClean="0"/>
              <a:t>Suppliers manage their own inventory</a:t>
            </a:r>
          </a:p>
        </p:txBody>
      </p:sp>
      <p:sp>
        <p:nvSpPr>
          <p:cNvPr id="16387" name="Rectangle 2"/>
          <p:cNvSpPr>
            <a:spLocks noGrp="1" noChangeArrowheads="1"/>
          </p:cNvSpPr>
          <p:nvPr>
            <p:ph type="title"/>
          </p:nvPr>
        </p:nvSpPr>
        <p:spPr/>
        <p:txBody>
          <a:bodyPr/>
          <a:lstStyle/>
          <a:p>
            <a:pPr eaLnBrk="1" hangingPunct="1"/>
            <a:r>
              <a:rPr lang="en-US" smtClean="0"/>
              <a:t>Why consignment inventory?</a:t>
            </a:r>
          </a:p>
        </p:txBody>
      </p:sp>
      <p:sp>
        <p:nvSpPr>
          <p:cNvPr id="16386" name="Footer Placeholder 3"/>
          <p:cNvSpPr>
            <a:spLocks noGrp="1"/>
          </p:cNvSpPr>
          <p:nvPr>
            <p:ph type="ftr" sz="quarter" idx="10"/>
          </p:nvPr>
        </p:nvSpPr>
        <p:spPr>
          <a:noFill/>
        </p:spPr>
        <p:txBody>
          <a:bodyPr/>
          <a:lstStyle/>
          <a:p>
            <a:r>
              <a:rPr lang="en-US"/>
              <a:t>CI-SCI-060</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ChangeArrowheads="1"/>
          </p:cNvSpPr>
          <p:nvPr>
            <p:ph type="title"/>
          </p:nvPr>
        </p:nvSpPr>
        <p:spPr/>
        <p:txBody>
          <a:bodyPr/>
          <a:lstStyle/>
          <a:p>
            <a:pPr eaLnBrk="1" hangingPunct="1"/>
            <a:r>
              <a:rPr lang="en-US" smtClean="0"/>
              <a:t>Consignment Usage Report</a:t>
            </a:r>
          </a:p>
        </p:txBody>
      </p:sp>
      <p:sp>
        <p:nvSpPr>
          <p:cNvPr id="63490" name="Footer Placeholder 3"/>
          <p:cNvSpPr>
            <a:spLocks noGrp="1"/>
          </p:cNvSpPr>
          <p:nvPr>
            <p:ph type="ftr" sz="quarter" idx="10"/>
          </p:nvPr>
        </p:nvSpPr>
        <p:spPr>
          <a:noFill/>
        </p:spPr>
        <p:txBody>
          <a:bodyPr/>
          <a:lstStyle/>
          <a:p>
            <a:r>
              <a:rPr lang="en-US"/>
              <a:t>CI-SCI-560</a:t>
            </a:r>
          </a:p>
        </p:txBody>
      </p:sp>
      <p:pic>
        <p:nvPicPr>
          <p:cNvPr id="63492" name="Picture 5" descr="Region Capture"/>
          <p:cNvPicPr>
            <a:picLocks noChangeAspect="1" noChangeArrowheads="1"/>
          </p:cNvPicPr>
          <p:nvPr/>
        </p:nvPicPr>
        <p:blipFill>
          <a:blip r:embed="rId2" cstate="print"/>
          <a:srcRect/>
          <a:stretch>
            <a:fillRect/>
          </a:stretch>
        </p:blipFill>
        <p:spPr bwMode="auto">
          <a:xfrm>
            <a:off x="800100" y="2286000"/>
            <a:ext cx="7523163" cy="2371725"/>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2"/>
          <p:cNvSpPr>
            <a:spLocks noGrp="1" noChangeArrowheads="1"/>
          </p:cNvSpPr>
          <p:nvPr>
            <p:ph type="title"/>
          </p:nvPr>
        </p:nvSpPr>
        <p:spPr/>
        <p:txBody>
          <a:bodyPr/>
          <a:lstStyle/>
          <a:p>
            <a:pPr eaLnBrk="1" hangingPunct="1"/>
            <a:r>
              <a:rPr lang="en-US" smtClean="0"/>
              <a:t>Voucher Maintenance</a:t>
            </a:r>
          </a:p>
        </p:txBody>
      </p:sp>
      <p:sp>
        <p:nvSpPr>
          <p:cNvPr id="64514" name="Footer Placeholder 3"/>
          <p:cNvSpPr>
            <a:spLocks noGrp="1"/>
          </p:cNvSpPr>
          <p:nvPr>
            <p:ph type="ftr" sz="quarter" idx="10"/>
          </p:nvPr>
        </p:nvSpPr>
        <p:spPr>
          <a:noFill/>
        </p:spPr>
        <p:txBody>
          <a:bodyPr/>
          <a:lstStyle/>
          <a:p>
            <a:r>
              <a:rPr lang="en-US"/>
              <a:t>CI-SCI-570</a:t>
            </a:r>
          </a:p>
        </p:txBody>
      </p:sp>
      <p:pic>
        <p:nvPicPr>
          <p:cNvPr id="64516" name="Picture 6" descr="Region Capture"/>
          <p:cNvPicPr>
            <a:picLocks noChangeAspect="1" noChangeArrowheads="1"/>
          </p:cNvPicPr>
          <p:nvPr/>
        </p:nvPicPr>
        <p:blipFill>
          <a:blip r:embed="rId2" cstate="print"/>
          <a:srcRect/>
          <a:stretch>
            <a:fillRect/>
          </a:stretch>
        </p:blipFill>
        <p:spPr bwMode="auto">
          <a:xfrm>
            <a:off x="647700" y="1066800"/>
            <a:ext cx="7827963" cy="4829175"/>
          </a:xfrm>
          <a:prstGeom prst="rect">
            <a:avLst/>
          </a:prstGeom>
          <a:noFill/>
          <a:ln w="9525">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p:cNvSpPr>
            <a:spLocks noGrp="1" noChangeArrowheads="1"/>
          </p:cNvSpPr>
          <p:nvPr>
            <p:ph type="title"/>
          </p:nvPr>
        </p:nvSpPr>
        <p:spPr/>
        <p:txBody>
          <a:bodyPr/>
          <a:lstStyle/>
          <a:p>
            <a:pPr eaLnBrk="1" hangingPunct="1"/>
            <a:r>
              <a:rPr lang="en-US" smtClean="0"/>
              <a:t>Consignment Usage Export</a:t>
            </a:r>
          </a:p>
        </p:txBody>
      </p:sp>
      <p:sp>
        <p:nvSpPr>
          <p:cNvPr id="65538" name="Footer Placeholder 3"/>
          <p:cNvSpPr>
            <a:spLocks noGrp="1"/>
          </p:cNvSpPr>
          <p:nvPr>
            <p:ph type="ftr" sz="quarter" idx="10"/>
          </p:nvPr>
        </p:nvSpPr>
        <p:spPr>
          <a:noFill/>
        </p:spPr>
        <p:txBody>
          <a:bodyPr/>
          <a:lstStyle/>
          <a:p>
            <a:r>
              <a:rPr lang="en-US"/>
              <a:t>CI-SCI-580</a:t>
            </a:r>
          </a:p>
        </p:txBody>
      </p:sp>
      <p:pic>
        <p:nvPicPr>
          <p:cNvPr id="65540" name="Picture 4" descr="Region Capture"/>
          <p:cNvPicPr>
            <a:picLocks noChangeAspect="1" noChangeArrowheads="1"/>
          </p:cNvPicPr>
          <p:nvPr/>
        </p:nvPicPr>
        <p:blipFill>
          <a:blip r:embed="rId2" cstate="print"/>
          <a:srcRect/>
          <a:stretch>
            <a:fillRect/>
          </a:stretch>
        </p:blipFill>
        <p:spPr bwMode="auto">
          <a:xfrm>
            <a:off x="647700" y="1104900"/>
            <a:ext cx="7827963" cy="4838700"/>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2"/>
          <p:cNvSpPr>
            <a:spLocks noGrp="1" noChangeArrowheads="1"/>
          </p:cNvSpPr>
          <p:nvPr>
            <p:ph type="title"/>
          </p:nvPr>
        </p:nvSpPr>
        <p:spPr/>
        <p:txBody>
          <a:bodyPr/>
          <a:lstStyle/>
          <a:p>
            <a:pPr eaLnBrk="1" hangingPunct="1"/>
            <a:r>
              <a:rPr lang="en-US" smtClean="0"/>
              <a:t>Consignment Usage Export Report</a:t>
            </a:r>
          </a:p>
        </p:txBody>
      </p:sp>
      <p:sp>
        <p:nvSpPr>
          <p:cNvPr id="66562" name="Footer Placeholder 3"/>
          <p:cNvSpPr>
            <a:spLocks noGrp="1"/>
          </p:cNvSpPr>
          <p:nvPr>
            <p:ph type="ftr" sz="quarter" idx="10"/>
          </p:nvPr>
        </p:nvSpPr>
        <p:spPr>
          <a:noFill/>
        </p:spPr>
        <p:txBody>
          <a:bodyPr/>
          <a:lstStyle/>
          <a:p>
            <a:r>
              <a:rPr lang="en-US"/>
              <a:t>CI-SCI-590</a:t>
            </a:r>
          </a:p>
        </p:txBody>
      </p:sp>
      <p:pic>
        <p:nvPicPr>
          <p:cNvPr id="66564" name="Picture 4" descr="Region Capture"/>
          <p:cNvPicPr>
            <a:picLocks noChangeAspect="1" noChangeArrowheads="1"/>
          </p:cNvPicPr>
          <p:nvPr/>
        </p:nvPicPr>
        <p:blipFill>
          <a:blip r:embed="rId2" cstate="print"/>
          <a:srcRect/>
          <a:stretch>
            <a:fillRect/>
          </a:stretch>
        </p:blipFill>
        <p:spPr bwMode="auto">
          <a:xfrm>
            <a:off x="642938" y="1085850"/>
            <a:ext cx="7837487" cy="4857750"/>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p:txBody>
          <a:bodyPr/>
          <a:lstStyle/>
          <a:p>
            <a:pPr eaLnBrk="1" hangingPunct="1"/>
            <a:r>
              <a:rPr lang="en-US" smtClean="0"/>
              <a:t>Backflush Transaction</a:t>
            </a:r>
          </a:p>
        </p:txBody>
      </p:sp>
      <p:sp>
        <p:nvSpPr>
          <p:cNvPr id="67586" name="Footer Placeholder 3"/>
          <p:cNvSpPr>
            <a:spLocks noGrp="1"/>
          </p:cNvSpPr>
          <p:nvPr>
            <p:ph type="ftr" sz="quarter" idx="10"/>
          </p:nvPr>
        </p:nvSpPr>
        <p:spPr>
          <a:noFill/>
        </p:spPr>
        <p:txBody>
          <a:bodyPr/>
          <a:lstStyle/>
          <a:p>
            <a:r>
              <a:rPr lang="en-US"/>
              <a:t>CI-SCI-630</a:t>
            </a:r>
          </a:p>
        </p:txBody>
      </p:sp>
      <p:grpSp>
        <p:nvGrpSpPr>
          <p:cNvPr id="6" name="Group 5"/>
          <p:cNvGrpSpPr/>
          <p:nvPr/>
        </p:nvGrpSpPr>
        <p:grpSpPr>
          <a:xfrm>
            <a:off x="428625" y="1163638"/>
            <a:ext cx="8272463" cy="4551362"/>
            <a:chOff x="428625" y="1697038"/>
            <a:chExt cx="8272463" cy="4551362"/>
          </a:xfrm>
        </p:grpSpPr>
        <p:pic>
          <p:nvPicPr>
            <p:cNvPr id="67588" name="Picture 4" descr="Region Capture"/>
            <p:cNvPicPr>
              <a:picLocks noChangeAspect="1" noChangeArrowheads="1"/>
            </p:cNvPicPr>
            <p:nvPr/>
          </p:nvPicPr>
          <p:blipFill>
            <a:blip r:embed="rId2" cstate="print"/>
            <a:srcRect/>
            <a:stretch>
              <a:fillRect/>
            </a:stretch>
          </p:blipFill>
          <p:spPr bwMode="auto">
            <a:xfrm>
              <a:off x="428625" y="1697038"/>
              <a:ext cx="8272463" cy="4551362"/>
            </a:xfrm>
            <a:prstGeom prst="rect">
              <a:avLst/>
            </a:prstGeom>
            <a:noFill/>
            <a:ln w="9525">
              <a:noFill/>
              <a:miter lim="800000"/>
              <a:headEnd/>
              <a:tailEnd/>
            </a:ln>
          </p:spPr>
        </p:pic>
        <p:sp>
          <p:nvSpPr>
            <p:cNvPr id="67589" name="Rectangle 6"/>
            <p:cNvSpPr>
              <a:spLocks noChangeArrowheads="1"/>
            </p:cNvSpPr>
            <p:nvPr/>
          </p:nvSpPr>
          <p:spPr bwMode="auto">
            <a:xfrm>
              <a:off x="609600" y="4676775"/>
              <a:ext cx="2514600" cy="228600"/>
            </a:xfrm>
            <a:prstGeom prst="rect">
              <a:avLst/>
            </a:prstGeom>
            <a:noFill/>
            <a:ln w="28575" algn="ctr">
              <a:solidFill>
                <a:srgbClr val="FF3300"/>
              </a:solidFill>
              <a:miter lim="800000"/>
              <a:headEnd/>
              <a:tailEnd/>
            </a:ln>
          </p:spPr>
          <p:txBody>
            <a:bodyPr wrap="none" tIns="91440" bIns="91440" anchor="ctr"/>
            <a:lstStyle/>
            <a:p>
              <a:endParaRPr lang="en-US"/>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3"/>
          <p:cNvSpPr>
            <a:spLocks noGrp="1" noChangeArrowheads="1"/>
          </p:cNvSpPr>
          <p:nvPr>
            <p:ph idx="1"/>
          </p:nvPr>
        </p:nvSpPr>
        <p:spPr/>
        <p:txBody>
          <a:bodyPr/>
          <a:lstStyle/>
          <a:p>
            <a:pPr eaLnBrk="1" hangingPunct="1"/>
            <a:r>
              <a:rPr lang="en-US" dirty="0" smtClean="0"/>
              <a:t>Course Overview</a:t>
            </a:r>
          </a:p>
          <a:p>
            <a:pPr lvl="1" eaLnBrk="1" hangingPunct="1"/>
            <a:r>
              <a:rPr lang="en-US" dirty="0" smtClean="0"/>
              <a:t>Introduction and Business Overview 	</a:t>
            </a:r>
          </a:p>
          <a:p>
            <a:pPr lvl="1" eaLnBrk="1" hangingPunct="1"/>
            <a:r>
              <a:rPr lang="en-US" dirty="0" smtClean="0"/>
              <a:t>Design Considerations</a:t>
            </a:r>
          </a:p>
          <a:p>
            <a:pPr lvl="1" eaLnBrk="1" hangingPunct="1"/>
            <a:r>
              <a:rPr lang="en-US" dirty="0" smtClean="0"/>
              <a:t>Set Up and Controls</a:t>
            </a:r>
          </a:p>
          <a:p>
            <a:pPr lvl="1" eaLnBrk="1" hangingPunct="1"/>
            <a:r>
              <a:rPr lang="en-US" dirty="0" smtClean="0"/>
              <a:t>Common Functionality</a:t>
            </a:r>
          </a:p>
          <a:p>
            <a:pPr eaLnBrk="1" hangingPunct="1"/>
            <a:r>
              <a:rPr lang="en-US" dirty="0" smtClean="0">
                <a:solidFill>
                  <a:schemeClr val="folHlink"/>
                </a:solidFill>
              </a:rPr>
              <a:t>Additional Functionality</a:t>
            </a:r>
          </a:p>
          <a:p>
            <a:pPr eaLnBrk="1" hangingPunct="1"/>
            <a:r>
              <a:rPr lang="en-US" dirty="0" smtClean="0">
                <a:solidFill>
                  <a:schemeClr val="folHlink"/>
                </a:solidFill>
              </a:rPr>
              <a:t>Summary</a:t>
            </a:r>
          </a:p>
          <a:p>
            <a:pPr eaLnBrk="1" hangingPunct="1"/>
            <a:endParaRPr lang="en-US" dirty="0" smtClean="0">
              <a:solidFill>
                <a:schemeClr val="folHlink"/>
              </a:solidFill>
            </a:endParaRPr>
          </a:p>
        </p:txBody>
      </p:sp>
      <p:sp>
        <p:nvSpPr>
          <p:cNvPr id="68611" name="Rectangle 2"/>
          <p:cNvSpPr>
            <a:spLocks noGrp="1" noChangeArrowheads="1"/>
          </p:cNvSpPr>
          <p:nvPr>
            <p:ph type="title"/>
          </p:nvPr>
        </p:nvSpPr>
        <p:spPr/>
        <p:txBody>
          <a:bodyPr/>
          <a:lstStyle/>
          <a:p>
            <a:pPr eaLnBrk="1" hangingPunct="1"/>
            <a:r>
              <a:rPr lang="en-US" smtClean="0"/>
              <a:t>Summary</a:t>
            </a:r>
          </a:p>
        </p:txBody>
      </p:sp>
      <p:sp>
        <p:nvSpPr>
          <p:cNvPr id="68610" name="Footer Placeholder 3"/>
          <p:cNvSpPr>
            <a:spLocks noGrp="1"/>
          </p:cNvSpPr>
          <p:nvPr>
            <p:ph type="ftr" sz="quarter" idx="10"/>
          </p:nvPr>
        </p:nvSpPr>
        <p:spPr>
          <a:noFill/>
        </p:spPr>
        <p:txBody>
          <a:bodyPr/>
          <a:lstStyle/>
          <a:p>
            <a:r>
              <a:rPr lang="en-US"/>
              <a:t>CI-SCI-750</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3"/>
          <p:cNvSpPr>
            <a:spLocks noGrp="1" noChangeArrowheads="1"/>
          </p:cNvSpPr>
          <p:nvPr>
            <p:ph idx="1"/>
          </p:nvPr>
        </p:nvSpPr>
        <p:spPr/>
        <p:txBody>
          <a:bodyPr/>
          <a:lstStyle/>
          <a:p>
            <a:pPr eaLnBrk="1" hangingPunct="1"/>
            <a:r>
              <a:rPr lang="en-US" dirty="0" smtClean="0"/>
              <a:t>Course Overview</a:t>
            </a:r>
          </a:p>
          <a:p>
            <a:pPr eaLnBrk="1" hangingPunct="1"/>
            <a:r>
              <a:rPr lang="en-US" dirty="0" smtClean="0"/>
              <a:t>Introduction and Business Overview 	</a:t>
            </a:r>
          </a:p>
          <a:p>
            <a:pPr eaLnBrk="1" hangingPunct="1"/>
            <a:r>
              <a:rPr lang="en-US" dirty="0" smtClean="0"/>
              <a:t>Design Considerations</a:t>
            </a:r>
          </a:p>
          <a:p>
            <a:pPr eaLnBrk="1" hangingPunct="1"/>
            <a:r>
              <a:rPr lang="en-US" dirty="0" smtClean="0"/>
              <a:t>Set Up and Controls</a:t>
            </a:r>
          </a:p>
          <a:p>
            <a:pPr eaLnBrk="1" hangingPunct="1"/>
            <a:r>
              <a:rPr lang="en-US" dirty="0" smtClean="0"/>
              <a:t>Common Functionality</a:t>
            </a:r>
          </a:p>
          <a:p>
            <a:pPr eaLnBrk="1" hangingPunct="1"/>
            <a:r>
              <a:rPr lang="en-US" dirty="0" smtClean="0"/>
              <a:t>Additional Functionality</a:t>
            </a:r>
          </a:p>
          <a:p>
            <a:pPr eaLnBrk="1" hangingPunct="1"/>
            <a:r>
              <a:rPr lang="en-US" b="1" dirty="0" smtClean="0"/>
              <a:t>Summary Topic</a:t>
            </a:r>
          </a:p>
        </p:txBody>
      </p:sp>
      <p:sp>
        <p:nvSpPr>
          <p:cNvPr id="69637" name="Rectangle 4"/>
          <p:cNvSpPr>
            <a:spLocks noGrp="1" noChangeArrowheads="1"/>
          </p:cNvSpPr>
          <p:nvPr>
            <p:ph type="title"/>
          </p:nvPr>
        </p:nvSpPr>
        <p:spPr/>
        <p:txBody>
          <a:bodyPr/>
          <a:lstStyle/>
          <a:p>
            <a:pPr eaLnBrk="1" hangingPunct="1"/>
            <a:r>
              <a:rPr lang="en-US" smtClean="0"/>
              <a:t>Supplier Consignment Inventory</a:t>
            </a:r>
          </a:p>
        </p:txBody>
      </p:sp>
      <p:sp>
        <p:nvSpPr>
          <p:cNvPr id="69634" name="Footer Placeholder 3"/>
          <p:cNvSpPr>
            <a:spLocks noGrp="1"/>
          </p:cNvSpPr>
          <p:nvPr>
            <p:ph type="ftr" sz="quarter" idx="10"/>
          </p:nvPr>
        </p:nvSpPr>
        <p:spPr>
          <a:noFill/>
        </p:spPr>
        <p:txBody>
          <a:bodyPr/>
          <a:lstStyle/>
          <a:p>
            <a:r>
              <a:rPr lang="en-US"/>
              <a:t>CI-SCI-760</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3"/>
          <p:cNvSpPr>
            <a:spLocks noGrp="1" noChangeArrowheads="1"/>
          </p:cNvSpPr>
          <p:nvPr>
            <p:ph idx="1"/>
          </p:nvPr>
        </p:nvSpPr>
        <p:spPr/>
        <p:txBody>
          <a:bodyPr/>
          <a:lstStyle/>
          <a:p>
            <a:pPr eaLnBrk="1" hangingPunct="1"/>
            <a:r>
              <a:rPr lang="en-US" smtClean="0"/>
              <a:t>Inventory Reports</a:t>
            </a:r>
          </a:p>
          <a:p>
            <a:pPr eaLnBrk="1" hangingPunct="1"/>
            <a:r>
              <a:rPr lang="en-US" smtClean="0"/>
              <a:t>Adjustments</a:t>
            </a:r>
          </a:p>
          <a:p>
            <a:pPr lvl="1" eaLnBrk="1" hangingPunct="1"/>
            <a:r>
              <a:rPr lang="en-US" smtClean="0"/>
              <a:t>Cycle Counts</a:t>
            </a:r>
          </a:p>
          <a:p>
            <a:pPr lvl="1" eaLnBrk="1" hangingPunct="1"/>
            <a:r>
              <a:rPr lang="en-US" smtClean="0"/>
              <a:t>Physical Counts</a:t>
            </a:r>
          </a:p>
          <a:p>
            <a:pPr lvl="1" eaLnBrk="1" hangingPunct="1"/>
            <a:r>
              <a:rPr lang="en-US" smtClean="0"/>
              <a:t>Consignment Balance</a:t>
            </a:r>
          </a:p>
          <a:p>
            <a:pPr eaLnBrk="1" hangingPunct="1"/>
            <a:r>
              <a:rPr lang="en-US" smtClean="0"/>
              <a:t>Aging </a:t>
            </a:r>
          </a:p>
          <a:p>
            <a:pPr eaLnBrk="1" hangingPunct="1"/>
            <a:endParaRPr lang="en-US" smtClean="0"/>
          </a:p>
        </p:txBody>
      </p:sp>
      <p:sp>
        <p:nvSpPr>
          <p:cNvPr id="70659" name="Rectangle 2"/>
          <p:cNvSpPr>
            <a:spLocks noGrp="1" noChangeArrowheads="1"/>
          </p:cNvSpPr>
          <p:nvPr>
            <p:ph type="title"/>
          </p:nvPr>
        </p:nvSpPr>
        <p:spPr/>
        <p:txBody>
          <a:bodyPr/>
          <a:lstStyle/>
          <a:p>
            <a:pPr eaLnBrk="1" hangingPunct="1"/>
            <a:r>
              <a:rPr lang="en-US" smtClean="0"/>
              <a:t>Additional Functionality</a:t>
            </a:r>
          </a:p>
        </p:txBody>
      </p:sp>
      <p:sp>
        <p:nvSpPr>
          <p:cNvPr id="70658" name="Footer Placeholder 3"/>
          <p:cNvSpPr>
            <a:spLocks noGrp="1"/>
          </p:cNvSpPr>
          <p:nvPr>
            <p:ph type="ftr" sz="quarter" idx="10"/>
          </p:nvPr>
        </p:nvSpPr>
        <p:spPr>
          <a:noFill/>
        </p:spPr>
        <p:txBody>
          <a:bodyPr/>
          <a:lstStyle/>
          <a:p>
            <a:r>
              <a:rPr lang="en-US"/>
              <a:t>CI-SCI-770</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3"/>
          <p:cNvSpPr>
            <a:spLocks noGrp="1" noChangeArrowheads="1"/>
          </p:cNvSpPr>
          <p:nvPr>
            <p:ph idx="1"/>
          </p:nvPr>
        </p:nvSpPr>
        <p:spPr/>
        <p:txBody>
          <a:bodyPr/>
          <a:lstStyle/>
          <a:p>
            <a:pPr eaLnBrk="1" hangingPunct="1"/>
            <a:r>
              <a:rPr lang="en-US" smtClean="0"/>
              <a:t>Valuation Reports</a:t>
            </a:r>
          </a:p>
          <a:p>
            <a:pPr eaLnBrk="1" hangingPunct="1"/>
            <a:r>
              <a:rPr lang="en-US" smtClean="0"/>
              <a:t>Cycle Count Worksheet</a:t>
            </a:r>
          </a:p>
          <a:p>
            <a:pPr eaLnBrk="1" hangingPunct="1"/>
            <a:r>
              <a:rPr lang="en-US" smtClean="0"/>
              <a:t>Physical Tag Create</a:t>
            </a:r>
          </a:p>
          <a:p>
            <a:pPr eaLnBrk="1" hangingPunct="1"/>
            <a:r>
              <a:rPr lang="en-US" smtClean="0"/>
              <a:t>New Options</a:t>
            </a:r>
          </a:p>
          <a:p>
            <a:pPr lvl="1" eaLnBrk="1" hangingPunct="1"/>
            <a:r>
              <a:rPr lang="en-US" smtClean="0"/>
              <a:t>Exclude Consigned Receipts</a:t>
            </a:r>
          </a:p>
          <a:p>
            <a:pPr lvl="1" eaLnBrk="1" hangingPunct="1"/>
            <a:r>
              <a:rPr lang="en-US" smtClean="0"/>
              <a:t>Include Consigned Receipts</a:t>
            </a:r>
          </a:p>
          <a:p>
            <a:pPr lvl="1" eaLnBrk="1" hangingPunct="1"/>
            <a:r>
              <a:rPr lang="en-US" smtClean="0"/>
              <a:t>Only Consigned Receipts</a:t>
            </a:r>
          </a:p>
          <a:p>
            <a:pPr eaLnBrk="1" hangingPunct="1"/>
            <a:endParaRPr lang="en-US" smtClean="0"/>
          </a:p>
        </p:txBody>
      </p:sp>
      <p:sp>
        <p:nvSpPr>
          <p:cNvPr id="71683" name="Rectangle 2"/>
          <p:cNvSpPr>
            <a:spLocks noGrp="1" noChangeArrowheads="1"/>
          </p:cNvSpPr>
          <p:nvPr>
            <p:ph type="title"/>
          </p:nvPr>
        </p:nvSpPr>
        <p:spPr/>
        <p:txBody>
          <a:bodyPr/>
          <a:lstStyle/>
          <a:p>
            <a:pPr eaLnBrk="1" hangingPunct="1"/>
            <a:r>
              <a:rPr lang="en-US" smtClean="0"/>
              <a:t>Inventory Reports</a:t>
            </a:r>
          </a:p>
        </p:txBody>
      </p:sp>
      <p:sp>
        <p:nvSpPr>
          <p:cNvPr id="71682" name="Footer Placeholder 3"/>
          <p:cNvSpPr>
            <a:spLocks noGrp="1"/>
          </p:cNvSpPr>
          <p:nvPr>
            <p:ph type="ftr" sz="quarter" idx="10"/>
          </p:nvPr>
        </p:nvSpPr>
        <p:spPr>
          <a:noFill/>
        </p:spPr>
        <p:txBody>
          <a:bodyPr/>
          <a:lstStyle/>
          <a:p>
            <a:r>
              <a:rPr lang="en-US"/>
              <a:t>CI-SCI-780</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2"/>
          <p:cNvSpPr>
            <a:spLocks noGrp="1" noChangeArrowheads="1"/>
          </p:cNvSpPr>
          <p:nvPr>
            <p:ph type="title"/>
          </p:nvPr>
        </p:nvSpPr>
        <p:spPr/>
        <p:txBody>
          <a:bodyPr/>
          <a:lstStyle/>
          <a:p>
            <a:pPr eaLnBrk="1" hangingPunct="1"/>
            <a:r>
              <a:rPr lang="en-US" smtClean="0"/>
              <a:t>Consignment Usage Report</a:t>
            </a:r>
          </a:p>
        </p:txBody>
      </p:sp>
      <p:sp>
        <p:nvSpPr>
          <p:cNvPr id="72706" name="Footer Placeholder 3"/>
          <p:cNvSpPr>
            <a:spLocks noGrp="1"/>
          </p:cNvSpPr>
          <p:nvPr>
            <p:ph type="ftr" sz="quarter" idx="10"/>
          </p:nvPr>
        </p:nvSpPr>
        <p:spPr>
          <a:noFill/>
        </p:spPr>
        <p:txBody>
          <a:bodyPr/>
          <a:lstStyle/>
          <a:p>
            <a:r>
              <a:rPr lang="en-US"/>
              <a:t>CI-SCI-710</a:t>
            </a:r>
          </a:p>
        </p:txBody>
      </p:sp>
      <p:pic>
        <p:nvPicPr>
          <p:cNvPr id="72708" name="Picture 4" descr="Region Capture"/>
          <p:cNvPicPr>
            <a:picLocks noChangeAspect="1" noChangeArrowheads="1"/>
          </p:cNvPicPr>
          <p:nvPr/>
        </p:nvPicPr>
        <p:blipFill>
          <a:blip r:embed="rId2" cstate="print"/>
          <a:srcRect/>
          <a:stretch>
            <a:fillRect/>
          </a:stretch>
        </p:blipFill>
        <p:spPr bwMode="auto">
          <a:xfrm>
            <a:off x="581025" y="1524000"/>
            <a:ext cx="7953375" cy="385762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idx="1"/>
          </p:nvPr>
        </p:nvSpPr>
        <p:spPr/>
        <p:txBody>
          <a:bodyPr/>
          <a:lstStyle/>
          <a:p>
            <a:pPr eaLnBrk="1" hangingPunct="1"/>
            <a:r>
              <a:rPr lang="en-US" dirty="0" smtClean="0"/>
              <a:t>Course Overview</a:t>
            </a:r>
          </a:p>
          <a:p>
            <a:pPr eaLnBrk="1" hangingPunct="1"/>
            <a:r>
              <a:rPr lang="en-US" dirty="0" smtClean="0"/>
              <a:t>Introduction and Business Overview 	</a:t>
            </a:r>
          </a:p>
          <a:p>
            <a:pPr eaLnBrk="1" hangingPunct="1"/>
            <a:r>
              <a:rPr lang="en-US" b="1" dirty="0" smtClean="0"/>
              <a:t>Design Considerations</a:t>
            </a:r>
          </a:p>
          <a:p>
            <a:pPr eaLnBrk="1" hangingPunct="1"/>
            <a:r>
              <a:rPr lang="en-US" dirty="0" smtClean="0"/>
              <a:t>Set 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 Topic</a:t>
            </a:r>
          </a:p>
        </p:txBody>
      </p:sp>
      <p:sp>
        <p:nvSpPr>
          <p:cNvPr id="17413" name="Rectangle 3"/>
          <p:cNvSpPr>
            <a:spLocks noGrp="1" noChangeArrowheads="1"/>
          </p:cNvSpPr>
          <p:nvPr>
            <p:ph type="title"/>
          </p:nvPr>
        </p:nvSpPr>
        <p:spPr/>
        <p:txBody>
          <a:bodyPr/>
          <a:lstStyle/>
          <a:p>
            <a:pPr eaLnBrk="1" hangingPunct="1"/>
            <a:r>
              <a:rPr lang="en-US" smtClean="0"/>
              <a:t>Supplier Consignment Inventory</a:t>
            </a:r>
          </a:p>
        </p:txBody>
      </p:sp>
      <p:sp>
        <p:nvSpPr>
          <p:cNvPr id="17410" name="Footer Placeholder 3"/>
          <p:cNvSpPr>
            <a:spLocks noGrp="1"/>
          </p:cNvSpPr>
          <p:nvPr>
            <p:ph type="ftr" sz="quarter" idx="10"/>
          </p:nvPr>
        </p:nvSpPr>
        <p:spPr>
          <a:noFill/>
        </p:spPr>
        <p:txBody>
          <a:bodyPr/>
          <a:lstStyle/>
          <a:p>
            <a:r>
              <a:rPr lang="en-US"/>
              <a:t>CI-SCI-065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2"/>
          <p:cNvSpPr>
            <a:spLocks noGrp="1" noChangeArrowheads="1"/>
          </p:cNvSpPr>
          <p:nvPr>
            <p:ph type="title"/>
          </p:nvPr>
        </p:nvSpPr>
        <p:spPr/>
        <p:txBody>
          <a:bodyPr/>
          <a:lstStyle/>
          <a:p>
            <a:pPr eaLnBrk="1" hangingPunct="1"/>
            <a:r>
              <a:rPr lang="en-US" smtClean="0"/>
              <a:t>Cycle Count Worksheet Print</a:t>
            </a:r>
          </a:p>
        </p:txBody>
      </p:sp>
      <p:sp>
        <p:nvSpPr>
          <p:cNvPr id="73730" name="Footer Placeholder 3"/>
          <p:cNvSpPr>
            <a:spLocks noGrp="1"/>
          </p:cNvSpPr>
          <p:nvPr>
            <p:ph type="ftr" sz="quarter" idx="10"/>
          </p:nvPr>
        </p:nvSpPr>
        <p:spPr>
          <a:noFill/>
        </p:spPr>
        <p:txBody>
          <a:bodyPr/>
          <a:lstStyle/>
          <a:p>
            <a:r>
              <a:rPr lang="en-US"/>
              <a:t>CI-SCI-640</a:t>
            </a:r>
          </a:p>
        </p:txBody>
      </p:sp>
      <p:grpSp>
        <p:nvGrpSpPr>
          <p:cNvPr id="6" name="Group 5"/>
          <p:cNvGrpSpPr/>
          <p:nvPr/>
        </p:nvGrpSpPr>
        <p:grpSpPr>
          <a:xfrm>
            <a:off x="657225" y="914400"/>
            <a:ext cx="7818438" cy="5038725"/>
            <a:chOff x="657225" y="1485900"/>
            <a:chExt cx="7818438" cy="5038725"/>
          </a:xfrm>
        </p:grpSpPr>
        <p:pic>
          <p:nvPicPr>
            <p:cNvPr id="73732" name="Picture 4" descr="Region Capture"/>
            <p:cNvPicPr>
              <a:picLocks noChangeAspect="1" noChangeArrowheads="1"/>
            </p:cNvPicPr>
            <p:nvPr/>
          </p:nvPicPr>
          <p:blipFill>
            <a:blip r:embed="rId2" cstate="print"/>
            <a:srcRect/>
            <a:stretch>
              <a:fillRect/>
            </a:stretch>
          </p:blipFill>
          <p:spPr bwMode="auto">
            <a:xfrm>
              <a:off x="657225" y="1485900"/>
              <a:ext cx="7818438" cy="5038725"/>
            </a:xfrm>
            <a:prstGeom prst="rect">
              <a:avLst/>
            </a:prstGeom>
            <a:noFill/>
            <a:ln w="9525">
              <a:noFill/>
              <a:miter lim="800000"/>
              <a:headEnd/>
              <a:tailEnd/>
            </a:ln>
          </p:spPr>
        </p:pic>
        <p:sp>
          <p:nvSpPr>
            <p:cNvPr id="73733" name="Rectangle 6"/>
            <p:cNvSpPr>
              <a:spLocks noChangeArrowheads="1"/>
            </p:cNvSpPr>
            <p:nvPr/>
          </p:nvSpPr>
          <p:spPr bwMode="auto">
            <a:xfrm>
              <a:off x="4067175" y="4381500"/>
              <a:ext cx="2362200" cy="228600"/>
            </a:xfrm>
            <a:prstGeom prst="rect">
              <a:avLst/>
            </a:prstGeom>
            <a:noFill/>
            <a:ln w="28575" algn="ctr">
              <a:solidFill>
                <a:srgbClr val="FF6600"/>
              </a:solidFill>
              <a:miter lim="800000"/>
              <a:headEnd/>
              <a:tailEnd/>
            </a:ln>
          </p:spPr>
          <p:txBody>
            <a:bodyPr wrap="none" tIns="91440" bIns="91440" anchor="ctr"/>
            <a:lstStyle/>
            <a:p>
              <a:endParaRPr lang="en-US"/>
            </a:p>
          </p:txBody>
        </p:sp>
      </p:gr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2"/>
          <p:cNvSpPr>
            <a:spLocks noGrp="1" noChangeArrowheads="1"/>
          </p:cNvSpPr>
          <p:nvPr>
            <p:ph type="title"/>
          </p:nvPr>
        </p:nvSpPr>
        <p:spPr/>
        <p:txBody>
          <a:bodyPr/>
          <a:lstStyle/>
          <a:p>
            <a:pPr eaLnBrk="1" hangingPunct="1"/>
            <a:r>
              <a:rPr lang="en-US" smtClean="0"/>
              <a:t>Item Tag Create</a:t>
            </a:r>
          </a:p>
        </p:txBody>
      </p:sp>
      <p:sp>
        <p:nvSpPr>
          <p:cNvPr id="74754" name="Footer Placeholder 3"/>
          <p:cNvSpPr>
            <a:spLocks noGrp="1"/>
          </p:cNvSpPr>
          <p:nvPr>
            <p:ph type="ftr" sz="quarter" idx="10"/>
          </p:nvPr>
        </p:nvSpPr>
        <p:spPr>
          <a:noFill/>
        </p:spPr>
        <p:txBody>
          <a:bodyPr/>
          <a:lstStyle/>
          <a:p>
            <a:r>
              <a:rPr lang="en-US"/>
              <a:t>CI-SCI-650</a:t>
            </a:r>
          </a:p>
        </p:txBody>
      </p:sp>
      <p:grpSp>
        <p:nvGrpSpPr>
          <p:cNvPr id="6" name="Group 5"/>
          <p:cNvGrpSpPr/>
          <p:nvPr/>
        </p:nvGrpSpPr>
        <p:grpSpPr>
          <a:xfrm>
            <a:off x="647700" y="1095375"/>
            <a:ext cx="7827963" cy="4848225"/>
            <a:chOff x="647700" y="1628775"/>
            <a:chExt cx="7827963" cy="4848225"/>
          </a:xfrm>
        </p:grpSpPr>
        <p:pic>
          <p:nvPicPr>
            <p:cNvPr id="74756" name="Picture 4" descr="Region Capture"/>
            <p:cNvPicPr>
              <a:picLocks noChangeAspect="1" noChangeArrowheads="1"/>
            </p:cNvPicPr>
            <p:nvPr/>
          </p:nvPicPr>
          <p:blipFill>
            <a:blip r:embed="rId2" cstate="print"/>
            <a:srcRect/>
            <a:stretch>
              <a:fillRect/>
            </a:stretch>
          </p:blipFill>
          <p:spPr bwMode="auto">
            <a:xfrm>
              <a:off x="647700" y="1628775"/>
              <a:ext cx="7827963" cy="4848225"/>
            </a:xfrm>
            <a:prstGeom prst="rect">
              <a:avLst/>
            </a:prstGeom>
            <a:noFill/>
            <a:ln w="9525">
              <a:noFill/>
              <a:miter lim="800000"/>
              <a:headEnd/>
              <a:tailEnd/>
            </a:ln>
          </p:spPr>
        </p:pic>
        <p:sp>
          <p:nvSpPr>
            <p:cNvPr id="74757" name="Rectangle 6"/>
            <p:cNvSpPr>
              <a:spLocks noChangeArrowheads="1"/>
            </p:cNvSpPr>
            <p:nvPr/>
          </p:nvSpPr>
          <p:spPr bwMode="auto">
            <a:xfrm>
              <a:off x="1600200" y="4314825"/>
              <a:ext cx="2362200" cy="228600"/>
            </a:xfrm>
            <a:prstGeom prst="rect">
              <a:avLst/>
            </a:prstGeom>
            <a:noFill/>
            <a:ln w="28575" algn="ctr">
              <a:solidFill>
                <a:srgbClr val="FF6600"/>
              </a:solidFill>
              <a:miter lim="800000"/>
              <a:headEnd/>
              <a:tailEnd/>
            </a:ln>
          </p:spPr>
          <p:txBody>
            <a:bodyPr wrap="none" tIns="91440" bIns="91440" anchor="ctr"/>
            <a:lstStyle/>
            <a:p>
              <a:endParaRPr lang="en-US"/>
            </a:p>
          </p:txBody>
        </p:sp>
      </p:gr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2"/>
          <p:cNvSpPr>
            <a:spLocks noGrp="1" noChangeArrowheads="1"/>
          </p:cNvSpPr>
          <p:nvPr>
            <p:ph type="title"/>
          </p:nvPr>
        </p:nvSpPr>
        <p:spPr/>
        <p:txBody>
          <a:bodyPr/>
          <a:lstStyle/>
          <a:p>
            <a:pPr eaLnBrk="1" hangingPunct="1"/>
            <a:r>
              <a:rPr lang="en-US" smtClean="0"/>
              <a:t>Cycle Count Flow</a:t>
            </a:r>
          </a:p>
        </p:txBody>
      </p:sp>
      <p:sp>
        <p:nvSpPr>
          <p:cNvPr id="75778" name="Footer Placeholder 3"/>
          <p:cNvSpPr>
            <a:spLocks noGrp="1"/>
          </p:cNvSpPr>
          <p:nvPr>
            <p:ph type="ftr" sz="quarter" idx="10"/>
          </p:nvPr>
        </p:nvSpPr>
        <p:spPr>
          <a:noFill/>
        </p:spPr>
        <p:txBody>
          <a:bodyPr/>
          <a:lstStyle/>
          <a:p>
            <a:r>
              <a:rPr lang="en-US"/>
              <a:t>CI-SCI-840</a:t>
            </a:r>
          </a:p>
        </p:txBody>
      </p:sp>
      <p:grpSp>
        <p:nvGrpSpPr>
          <p:cNvPr id="16" name="Group 15"/>
          <p:cNvGrpSpPr/>
          <p:nvPr/>
        </p:nvGrpSpPr>
        <p:grpSpPr>
          <a:xfrm>
            <a:off x="1098624" y="1371600"/>
            <a:ext cx="6934200" cy="4343400"/>
            <a:chOff x="990600" y="1828800"/>
            <a:chExt cx="6934200" cy="4343400"/>
          </a:xfrm>
        </p:grpSpPr>
        <p:sp>
          <p:nvSpPr>
            <p:cNvPr id="211972" name="AutoShape 4"/>
            <p:cNvSpPr>
              <a:spLocks noChangeArrowheads="1"/>
            </p:cNvSpPr>
            <p:nvPr/>
          </p:nvSpPr>
          <p:spPr bwMode="auto">
            <a:xfrm>
              <a:off x="990600" y="1828800"/>
              <a:ext cx="1752600" cy="10668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Determine </a:t>
              </a:r>
              <a:endParaRPr kumimoji="1" lang="en-US" sz="1600" dirty="0" smtClean="0">
                <a:latin typeface="+mj-lt"/>
              </a:endParaRPr>
            </a:p>
            <a:p>
              <a:pPr eaLnBrk="0" hangingPunct="0">
                <a:defRPr/>
              </a:pPr>
              <a:r>
                <a:rPr kumimoji="1" lang="en-US" sz="1600" dirty="0" smtClean="0">
                  <a:latin typeface="+mj-lt"/>
                </a:rPr>
                <a:t>Items </a:t>
              </a:r>
              <a:r>
                <a:rPr kumimoji="1" lang="en-US" sz="1600" dirty="0">
                  <a:latin typeface="+mj-lt"/>
                </a:rPr>
                <a:t>to </a:t>
              </a:r>
              <a:endParaRPr kumimoji="1" lang="en-US" sz="1600" dirty="0" smtClean="0">
                <a:latin typeface="+mj-lt"/>
              </a:endParaRPr>
            </a:p>
            <a:p>
              <a:pPr eaLnBrk="0" hangingPunct="0">
                <a:defRPr/>
              </a:pPr>
              <a:r>
                <a:rPr kumimoji="1" lang="en-US" sz="1600" dirty="0" smtClean="0">
                  <a:latin typeface="+mj-lt"/>
                </a:rPr>
                <a:t>Count</a:t>
              </a:r>
              <a:endParaRPr kumimoji="1" lang="en-US" sz="1600" dirty="0">
                <a:latin typeface="+mj-lt"/>
              </a:endParaRPr>
            </a:p>
          </p:txBody>
        </p:sp>
        <p:sp>
          <p:nvSpPr>
            <p:cNvPr id="211973" name="AutoShape 5"/>
            <p:cNvSpPr>
              <a:spLocks noChangeArrowheads="1"/>
            </p:cNvSpPr>
            <p:nvPr/>
          </p:nvSpPr>
          <p:spPr bwMode="auto">
            <a:xfrm>
              <a:off x="3571875" y="1828800"/>
              <a:ext cx="1752600" cy="10668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Create Worksheet</a:t>
              </a:r>
            </a:p>
          </p:txBody>
        </p:sp>
        <p:sp>
          <p:nvSpPr>
            <p:cNvPr id="211974" name="AutoShape 6"/>
            <p:cNvSpPr>
              <a:spLocks noChangeArrowheads="1"/>
            </p:cNvSpPr>
            <p:nvPr/>
          </p:nvSpPr>
          <p:spPr bwMode="auto">
            <a:xfrm>
              <a:off x="6172200" y="1828800"/>
              <a:ext cx="1752600" cy="10668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Count </a:t>
              </a:r>
              <a:endParaRPr kumimoji="1" lang="en-US" sz="1600" dirty="0" smtClean="0">
                <a:latin typeface="+mj-lt"/>
              </a:endParaRPr>
            </a:p>
            <a:p>
              <a:pPr eaLnBrk="0" hangingPunct="0">
                <a:defRPr/>
              </a:pPr>
              <a:r>
                <a:rPr kumimoji="1" lang="en-US" sz="1600" dirty="0" smtClean="0">
                  <a:latin typeface="+mj-lt"/>
                </a:rPr>
                <a:t>Items</a:t>
              </a:r>
              <a:endParaRPr kumimoji="1" lang="en-US" sz="1600" dirty="0">
                <a:latin typeface="+mj-lt"/>
              </a:endParaRPr>
            </a:p>
          </p:txBody>
        </p:sp>
        <p:sp>
          <p:nvSpPr>
            <p:cNvPr id="211975" name="AutoShape 7"/>
            <p:cNvSpPr>
              <a:spLocks noChangeArrowheads="1"/>
            </p:cNvSpPr>
            <p:nvPr/>
          </p:nvSpPr>
          <p:spPr bwMode="auto">
            <a:xfrm>
              <a:off x="990600" y="3657600"/>
              <a:ext cx="1752600" cy="10668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Enter Count Results</a:t>
              </a:r>
            </a:p>
          </p:txBody>
        </p:sp>
        <p:sp>
          <p:nvSpPr>
            <p:cNvPr id="211976" name="AutoShape 8"/>
            <p:cNvSpPr>
              <a:spLocks noChangeArrowheads="1"/>
            </p:cNvSpPr>
            <p:nvPr/>
          </p:nvSpPr>
          <p:spPr bwMode="auto">
            <a:xfrm>
              <a:off x="3571875" y="3657600"/>
              <a:ext cx="1752600" cy="1066800"/>
            </a:xfrm>
            <a:prstGeom prst="flowChartAlternateProcess">
              <a:avLst/>
            </a:prstGeom>
            <a:solidFill>
              <a:schemeClr val="accent6"/>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Enter </a:t>
              </a:r>
              <a:endParaRPr kumimoji="1" lang="en-US" sz="1600" dirty="0" smtClean="0">
                <a:latin typeface="+mj-lt"/>
              </a:endParaRPr>
            </a:p>
            <a:p>
              <a:pPr eaLnBrk="0" hangingPunct="0">
                <a:defRPr/>
              </a:pPr>
              <a:r>
                <a:rPr kumimoji="1" lang="en-US" sz="1600" dirty="0" smtClean="0">
                  <a:latin typeface="+mj-lt"/>
                </a:rPr>
                <a:t>Recount </a:t>
              </a:r>
            </a:p>
            <a:p>
              <a:pPr eaLnBrk="0" hangingPunct="0">
                <a:defRPr/>
              </a:pPr>
              <a:r>
                <a:rPr kumimoji="1" lang="en-US" sz="1600" dirty="0" smtClean="0">
                  <a:latin typeface="+mj-lt"/>
                </a:rPr>
                <a:t>Results</a:t>
              </a:r>
              <a:endParaRPr kumimoji="1" lang="en-US" sz="1600" dirty="0">
                <a:latin typeface="+mj-lt"/>
              </a:endParaRPr>
            </a:p>
          </p:txBody>
        </p:sp>
        <p:sp>
          <p:nvSpPr>
            <p:cNvPr id="211977" name="AutoShape 9"/>
            <p:cNvSpPr>
              <a:spLocks noChangeArrowheads="1"/>
            </p:cNvSpPr>
            <p:nvPr/>
          </p:nvSpPr>
          <p:spPr bwMode="auto">
            <a:xfrm>
              <a:off x="6172200" y="5105400"/>
              <a:ext cx="1752600" cy="10668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Update Inventory Balances</a:t>
              </a:r>
            </a:p>
          </p:txBody>
        </p:sp>
        <p:cxnSp>
          <p:nvCxnSpPr>
            <p:cNvPr id="75786" name="AutoShape 10"/>
            <p:cNvCxnSpPr>
              <a:cxnSpLocks noChangeShapeType="1"/>
              <a:stCxn id="211972" idx="3"/>
              <a:endCxn id="211973" idx="1"/>
            </p:cNvCxnSpPr>
            <p:nvPr/>
          </p:nvCxnSpPr>
          <p:spPr bwMode="auto">
            <a:xfrm>
              <a:off x="2743200" y="2362200"/>
              <a:ext cx="828675" cy="1588"/>
            </a:xfrm>
            <a:prstGeom prst="straightConnector1">
              <a:avLst/>
            </a:prstGeom>
            <a:noFill/>
            <a:ln w="38100">
              <a:solidFill>
                <a:srgbClr val="5A87C6"/>
              </a:solidFill>
              <a:round/>
              <a:headEnd/>
              <a:tailEnd type="triangle" w="med" len="med"/>
            </a:ln>
          </p:spPr>
        </p:cxnSp>
        <p:cxnSp>
          <p:nvCxnSpPr>
            <p:cNvPr id="75787" name="AutoShape 11"/>
            <p:cNvCxnSpPr>
              <a:cxnSpLocks noChangeShapeType="1"/>
              <a:stCxn id="211973" idx="3"/>
              <a:endCxn id="211974" idx="1"/>
            </p:cNvCxnSpPr>
            <p:nvPr/>
          </p:nvCxnSpPr>
          <p:spPr bwMode="auto">
            <a:xfrm>
              <a:off x="5324475" y="2362200"/>
              <a:ext cx="847725" cy="1588"/>
            </a:xfrm>
            <a:prstGeom prst="straightConnector1">
              <a:avLst/>
            </a:prstGeom>
            <a:noFill/>
            <a:ln w="38100">
              <a:solidFill>
                <a:srgbClr val="5A87C6"/>
              </a:solidFill>
              <a:round/>
              <a:headEnd/>
              <a:tailEnd type="triangle" w="med" len="med"/>
            </a:ln>
          </p:spPr>
        </p:cxnSp>
        <p:cxnSp>
          <p:nvCxnSpPr>
            <p:cNvPr id="75788" name="AutoShape 13"/>
            <p:cNvCxnSpPr>
              <a:cxnSpLocks noChangeShapeType="1"/>
              <a:stCxn id="211974" idx="3"/>
              <a:endCxn id="211975" idx="1"/>
            </p:cNvCxnSpPr>
            <p:nvPr/>
          </p:nvCxnSpPr>
          <p:spPr bwMode="auto">
            <a:xfrm flipH="1">
              <a:off x="990600" y="2362200"/>
              <a:ext cx="6934200" cy="1828800"/>
            </a:xfrm>
            <a:prstGeom prst="bentConnector5">
              <a:avLst>
                <a:gd name="adj1" fmla="val -3297"/>
                <a:gd name="adj2" fmla="val 50000"/>
                <a:gd name="adj3" fmla="val 103297"/>
              </a:avLst>
            </a:prstGeom>
            <a:noFill/>
            <a:ln w="38100">
              <a:solidFill>
                <a:srgbClr val="5A87C6"/>
              </a:solidFill>
              <a:miter lim="800000"/>
              <a:headEnd/>
              <a:tailEnd type="triangle" w="med" len="med"/>
            </a:ln>
          </p:spPr>
        </p:cxnSp>
        <p:cxnSp>
          <p:nvCxnSpPr>
            <p:cNvPr id="75789" name="AutoShape 16"/>
            <p:cNvCxnSpPr>
              <a:cxnSpLocks noChangeShapeType="1"/>
              <a:stCxn id="211975" idx="3"/>
              <a:endCxn id="211976" idx="1"/>
            </p:cNvCxnSpPr>
            <p:nvPr/>
          </p:nvCxnSpPr>
          <p:spPr bwMode="auto">
            <a:xfrm>
              <a:off x="2743200" y="4191000"/>
              <a:ext cx="828675" cy="1588"/>
            </a:xfrm>
            <a:prstGeom prst="straightConnector1">
              <a:avLst/>
            </a:prstGeom>
            <a:noFill/>
            <a:ln w="38100">
              <a:solidFill>
                <a:srgbClr val="5A87C6"/>
              </a:solidFill>
              <a:prstDash val="dashDot"/>
              <a:round/>
              <a:headEnd/>
              <a:tailEnd type="triangle" w="med" len="med"/>
            </a:ln>
          </p:spPr>
        </p:cxnSp>
        <p:cxnSp>
          <p:nvCxnSpPr>
            <p:cNvPr id="75790" name="AutoShape 17"/>
            <p:cNvCxnSpPr>
              <a:cxnSpLocks noChangeShapeType="1"/>
              <a:stCxn id="211976" idx="3"/>
              <a:endCxn id="211977" idx="0"/>
            </p:cNvCxnSpPr>
            <p:nvPr/>
          </p:nvCxnSpPr>
          <p:spPr bwMode="auto">
            <a:xfrm>
              <a:off x="5324475" y="4191000"/>
              <a:ext cx="1724025" cy="914400"/>
            </a:xfrm>
            <a:prstGeom prst="bentConnector2">
              <a:avLst/>
            </a:prstGeom>
            <a:noFill/>
            <a:ln w="38100">
              <a:solidFill>
                <a:srgbClr val="5A87C6"/>
              </a:solidFill>
              <a:prstDash val="dashDot"/>
              <a:miter lim="800000"/>
              <a:headEnd/>
              <a:tailEnd type="triangle" w="med" len="med"/>
            </a:ln>
          </p:spPr>
        </p:cxnSp>
        <p:cxnSp>
          <p:nvCxnSpPr>
            <p:cNvPr id="75791" name="AutoShape 18"/>
            <p:cNvCxnSpPr>
              <a:cxnSpLocks noChangeShapeType="1"/>
              <a:stCxn id="211975" idx="2"/>
              <a:endCxn id="211977" idx="1"/>
            </p:cNvCxnSpPr>
            <p:nvPr/>
          </p:nvCxnSpPr>
          <p:spPr bwMode="auto">
            <a:xfrm rot="16200000" flipH="1">
              <a:off x="3562350" y="3028950"/>
              <a:ext cx="914400" cy="4305300"/>
            </a:xfrm>
            <a:prstGeom prst="bentConnector2">
              <a:avLst/>
            </a:prstGeom>
            <a:noFill/>
            <a:ln w="38100">
              <a:solidFill>
                <a:srgbClr val="5A87C6"/>
              </a:solidFill>
              <a:miter lim="800000"/>
              <a:headEnd/>
              <a:tailEnd type="triangle" w="med" len="med"/>
            </a:ln>
          </p:spPr>
        </p:cxn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Rectangle 2"/>
          <p:cNvSpPr>
            <a:spLocks noGrp="1" noChangeArrowheads="1"/>
          </p:cNvSpPr>
          <p:nvPr>
            <p:ph type="title"/>
          </p:nvPr>
        </p:nvSpPr>
        <p:spPr/>
        <p:txBody>
          <a:bodyPr/>
          <a:lstStyle/>
          <a:p>
            <a:pPr eaLnBrk="1" hangingPunct="1"/>
            <a:r>
              <a:rPr lang="en-US" smtClean="0"/>
              <a:t>Cycle Count Results Entry</a:t>
            </a:r>
          </a:p>
        </p:txBody>
      </p:sp>
      <p:sp>
        <p:nvSpPr>
          <p:cNvPr id="76802" name="Footer Placeholder 3"/>
          <p:cNvSpPr>
            <a:spLocks noGrp="1"/>
          </p:cNvSpPr>
          <p:nvPr>
            <p:ph type="ftr" sz="quarter" idx="10"/>
          </p:nvPr>
        </p:nvSpPr>
        <p:spPr>
          <a:noFill/>
        </p:spPr>
        <p:txBody>
          <a:bodyPr/>
          <a:lstStyle/>
          <a:p>
            <a:r>
              <a:rPr lang="en-US"/>
              <a:t>CI-SCI-850</a:t>
            </a:r>
          </a:p>
        </p:txBody>
      </p:sp>
      <p:grpSp>
        <p:nvGrpSpPr>
          <p:cNvPr id="8" name="Group 7"/>
          <p:cNvGrpSpPr/>
          <p:nvPr/>
        </p:nvGrpSpPr>
        <p:grpSpPr>
          <a:xfrm>
            <a:off x="600075" y="1066800"/>
            <a:ext cx="7923213" cy="4838700"/>
            <a:chOff x="600075" y="1638300"/>
            <a:chExt cx="7923213" cy="4838700"/>
          </a:xfrm>
        </p:grpSpPr>
        <p:pic>
          <p:nvPicPr>
            <p:cNvPr id="76803" name="Picture 9" descr="Region Capture"/>
            <p:cNvPicPr>
              <a:picLocks noChangeAspect="1" noChangeArrowheads="1"/>
            </p:cNvPicPr>
            <p:nvPr/>
          </p:nvPicPr>
          <p:blipFill>
            <a:blip r:embed="rId2" cstate="print"/>
            <a:srcRect/>
            <a:stretch>
              <a:fillRect/>
            </a:stretch>
          </p:blipFill>
          <p:spPr bwMode="auto">
            <a:xfrm>
              <a:off x="600075" y="1638300"/>
              <a:ext cx="7923213" cy="4838700"/>
            </a:xfrm>
            <a:prstGeom prst="rect">
              <a:avLst/>
            </a:prstGeom>
            <a:noFill/>
            <a:ln w="9525">
              <a:noFill/>
              <a:miter lim="800000"/>
              <a:headEnd/>
              <a:tailEnd/>
            </a:ln>
          </p:spPr>
        </p:pic>
        <p:sp>
          <p:nvSpPr>
            <p:cNvPr id="76805" name="Rectangle 7"/>
            <p:cNvSpPr>
              <a:spLocks noChangeArrowheads="1"/>
            </p:cNvSpPr>
            <p:nvPr/>
          </p:nvSpPr>
          <p:spPr bwMode="auto">
            <a:xfrm>
              <a:off x="685800" y="4152900"/>
              <a:ext cx="2743200" cy="228600"/>
            </a:xfrm>
            <a:prstGeom prst="rect">
              <a:avLst/>
            </a:prstGeom>
            <a:noFill/>
            <a:ln w="28575" algn="ctr">
              <a:solidFill>
                <a:srgbClr val="FF6600"/>
              </a:solidFill>
              <a:miter lim="800000"/>
              <a:headEnd/>
              <a:tailEnd/>
            </a:ln>
          </p:spPr>
          <p:txBody>
            <a:bodyPr wrap="none" tIns="91440" bIns="91440" anchor="ctr"/>
            <a:lstStyle/>
            <a:p>
              <a:endParaRPr lang="en-US"/>
            </a:p>
          </p:txBody>
        </p:sp>
        <p:sp>
          <p:nvSpPr>
            <p:cNvPr id="76806" name="Text Box 10"/>
            <p:cNvSpPr txBox="1">
              <a:spLocks noChangeArrowheads="1"/>
            </p:cNvSpPr>
            <p:nvPr/>
          </p:nvSpPr>
          <p:spPr bwMode="auto">
            <a:xfrm>
              <a:off x="6886575" y="3717925"/>
              <a:ext cx="584200" cy="320675"/>
            </a:xfrm>
            <a:prstGeom prst="rect">
              <a:avLst/>
            </a:prstGeom>
            <a:solidFill>
              <a:schemeClr val="bg1"/>
            </a:solidFill>
            <a:ln w="9525" algn="ctr">
              <a:noFill/>
              <a:miter lim="800000"/>
              <a:headEnd/>
              <a:tailEnd/>
            </a:ln>
          </p:spPr>
          <p:txBody>
            <a:bodyPr wrap="none" tIns="91440" bIns="91440">
              <a:spAutoFit/>
            </a:bodyPr>
            <a:lstStyle/>
            <a:p>
              <a:r>
                <a:rPr lang="en-US" sz="900" b="1">
                  <a:latin typeface="Times New Roman" pitchFamily="18" charset="0"/>
                </a:rPr>
                <a:t>95,940.0</a:t>
              </a:r>
            </a:p>
          </p:txBody>
        </p:sp>
        <p:sp>
          <p:nvSpPr>
            <p:cNvPr id="76807" name="Rectangle 8"/>
            <p:cNvSpPr>
              <a:spLocks noChangeArrowheads="1"/>
            </p:cNvSpPr>
            <p:nvPr/>
          </p:nvSpPr>
          <p:spPr bwMode="auto">
            <a:xfrm>
              <a:off x="5257800" y="3771900"/>
              <a:ext cx="2362200" cy="228600"/>
            </a:xfrm>
            <a:prstGeom prst="rect">
              <a:avLst/>
            </a:prstGeom>
            <a:noFill/>
            <a:ln w="28575" algn="ctr">
              <a:solidFill>
                <a:srgbClr val="FF6600"/>
              </a:solidFill>
              <a:miter lim="800000"/>
              <a:headEnd/>
              <a:tailEnd/>
            </a:ln>
          </p:spPr>
          <p:txBody>
            <a:bodyPr wrap="none" tIns="91440" bIns="91440" anchor="ctr"/>
            <a:lstStyle/>
            <a:p>
              <a:endParaRPr lang="en-US"/>
            </a:p>
          </p:txBody>
        </p:sp>
      </p:gr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2"/>
          <p:cNvSpPr>
            <a:spLocks noGrp="1" noChangeArrowheads="1"/>
          </p:cNvSpPr>
          <p:nvPr>
            <p:ph type="title"/>
          </p:nvPr>
        </p:nvSpPr>
        <p:spPr/>
        <p:txBody>
          <a:bodyPr/>
          <a:lstStyle/>
          <a:p>
            <a:pPr eaLnBrk="1" hangingPunct="1"/>
            <a:r>
              <a:rPr lang="en-US" smtClean="0"/>
              <a:t>Transactions Detail Inquiry</a:t>
            </a:r>
          </a:p>
        </p:txBody>
      </p:sp>
      <p:sp>
        <p:nvSpPr>
          <p:cNvPr id="77826" name="Footer Placeholder 3"/>
          <p:cNvSpPr>
            <a:spLocks noGrp="1"/>
          </p:cNvSpPr>
          <p:nvPr>
            <p:ph type="ftr" sz="quarter" idx="10"/>
          </p:nvPr>
        </p:nvSpPr>
        <p:spPr>
          <a:noFill/>
        </p:spPr>
        <p:txBody>
          <a:bodyPr/>
          <a:lstStyle/>
          <a:p>
            <a:r>
              <a:rPr lang="en-US"/>
              <a:t>CI-SCI-860</a:t>
            </a:r>
          </a:p>
        </p:txBody>
      </p:sp>
      <p:pic>
        <p:nvPicPr>
          <p:cNvPr id="77828" name="Picture 4"/>
          <p:cNvPicPr>
            <a:picLocks noChangeAspect="1" noChangeArrowheads="1"/>
          </p:cNvPicPr>
          <p:nvPr/>
        </p:nvPicPr>
        <p:blipFill>
          <a:blip r:embed="rId2" cstate="print"/>
          <a:srcRect/>
          <a:stretch>
            <a:fillRect/>
          </a:stretch>
        </p:blipFill>
        <p:spPr bwMode="auto">
          <a:xfrm>
            <a:off x="1685925" y="1143000"/>
            <a:ext cx="5753100" cy="4714875"/>
          </a:xfrm>
          <a:prstGeom prst="rect">
            <a:avLst/>
          </a:prstGeom>
          <a:noFill/>
          <a:ln w="9525" algn="ctr">
            <a:noFill/>
            <a:miter lim="800000"/>
            <a:headEnd/>
            <a:tailEnd/>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2"/>
          <p:cNvSpPr>
            <a:spLocks noGrp="1" noChangeArrowheads="1"/>
          </p:cNvSpPr>
          <p:nvPr>
            <p:ph type="title"/>
          </p:nvPr>
        </p:nvSpPr>
        <p:spPr/>
        <p:txBody>
          <a:bodyPr/>
          <a:lstStyle/>
          <a:p>
            <a:pPr eaLnBrk="1" hangingPunct="1"/>
            <a:r>
              <a:rPr lang="en-US" smtClean="0"/>
              <a:t>Transactions Detail Inquiry</a:t>
            </a:r>
          </a:p>
        </p:txBody>
      </p:sp>
      <p:sp>
        <p:nvSpPr>
          <p:cNvPr id="78850" name="Footer Placeholder 3"/>
          <p:cNvSpPr>
            <a:spLocks noGrp="1"/>
          </p:cNvSpPr>
          <p:nvPr>
            <p:ph type="ftr" sz="quarter" idx="10"/>
          </p:nvPr>
        </p:nvSpPr>
        <p:spPr>
          <a:noFill/>
        </p:spPr>
        <p:txBody>
          <a:bodyPr/>
          <a:lstStyle/>
          <a:p>
            <a:r>
              <a:rPr lang="en-US"/>
              <a:t>CI-SCI-870</a:t>
            </a:r>
          </a:p>
        </p:txBody>
      </p:sp>
      <p:pic>
        <p:nvPicPr>
          <p:cNvPr id="78852" name="Picture 4"/>
          <p:cNvPicPr>
            <a:picLocks noChangeAspect="1" noChangeArrowheads="1"/>
          </p:cNvPicPr>
          <p:nvPr/>
        </p:nvPicPr>
        <p:blipFill>
          <a:blip r:embed="rId2" cstate="print"/>
          <a:srcRect/>
          <a:stretch>
            <a:fillRect/>
          </a:stretch>
        </p:blipFill>
        <p:spPr bwMode="auto">
          <a:xfrm>
            <a:off x="1700213" y="1219200"/>
            <a:ext cx="5724525" cy="4676775"/>
          </a:xfrm>
          <a:prstGeom prst="rect">
            <a:avLst/>
          </a:prstGeom>
          <a:noFill/>
          <a:ln w="9525" algn="ctr">
            <a:noFill/>
            <a:miter lim="800000"/>
            <a:headEnd/>
            <a:tailEnd/>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2"/>
          <p:cNvSpPr>
            <a:spLocks noGrp="1" noChangeArrowheads="1"/>
          </p:cNvSpPr>
          <p:nvPr>
            <p:ph type="title"/>
          </p:nvPr>
        </p:nvSpPr>
        <p:spPr/>
        <p:txBody>
          <a:bodyPr/>
          <a:lstStyle/>
          <a:p>
            <a:pPr eaLnBrk="1" hangingPunct="1"/>
            <a:r>
              <a:rPr lang="en-US" smtClean="0"/>
              <a:t>Transactions Detail Inquiry</a:t>
            </a:r>
          </a:p>
        </p:txBody>
      </p:sp>
      <p:sp>
        <p:nvSpPr>
          <p:cNvPr id="79874" name="Footer Placeholder 3"/>
          <p:cNvSpPr>
            <a:spLocks noGrp="1"/>
          </p:cNvSpPr>
          <p:nvPr>
            <p:ph type="ftr" sz="quarter" idx="10"/>
          </p:nvPr>
        </p:nvSpPr>
        <p:spPr>
          <a:noFill/>
        </p:spPr>
        <p:txBody>
          <a:bodyPr/>
          <a:lstStyle/>
          <a:p>
            <a:r>
              <a:rPr lang="en-US"/>
              <a:t>CI-SCI-880</a:t>
            </a:r>
          </a:p>
        </p:txBody>
      </p:sp>
      <p:pic>
        <p:nvPicPr>
          <p:cNvPr id="79876" name="Picture 4"/>
          <p:cNvPicPr>
            <a:picLocks noChangeAspect="1" noChangeArrowheads="1"/>
          </p:cNvPicPr>
          <p:nvPr/>
        </p:nvPicPr>
        <p:blipFill>
          <a:blip r:embed="rId2" cstate="print"/>
          <a:srcRect/>
          <a:stretch>
            <a:fillRect/>
          </a:stretch>
        </p:blipFill>
        <p:spPr bwMode="auto">
          <a:xfrm>
            <a:off x="1703406" y="1143000"/>
            <a:ext cx="5734050" cy="4686300"/>
          </a:xfrm>
          <a:prstGeom prst="rect">
            <a:avLst/>
          </a:prstGeom>
          <a:noFill/>
          <a:ln w="9525" algn="ctr">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2"/>
          <p:cNvSpPr>
            <a:spLocks noGrp="1" noChangeArrowheads="1"/>
          </p:cNvSpPr>
          <p:nvPr>
            <p:ph type="title"/>
          </p:nvPr>
        </p:nvSpPr>
        <p:spPr/>
        <p:txBody>
          <a:bodyPr/>
          <a:lstStyle/>
          <a:p>
            <a:pPr eaLnBrk="1" hangingPunct="1"/>
            <a:r>
              <a:rPr lang="en-US" smtClean="0"/>
              <a:t>Consignment Inventory Adjustment</a:t>
            </a:r>
          </a:p>
        </p:txBody>
      </p:sp>
      <p:sp>
        <p:nvSpPr>
          <p:cNvPr id="80898" name="Footer Placeholder 3"/>
          <p:cNvSpPr>
            <a:spLocks noGrp="1"/>
          </p:cNvSpPr>
          <p:nvPr>
            <p:ph type="ftr" sz="quarter" idx="10"/>
          </p:nvPr>
        </p:nvSpPr>
        <p:spPr>
          <a:noFill/>
        </p:spPr>
        <p:txBody>
          <a:bodyPr/>
          <a:lstStyle/>
          <a:p>
            <a:r>
              <a:rPr lang="en-US"/>
              <a:t>CI-SCI-885</a:t>
            </a:r>
          </a:p>
        </p:txBody>
      </p:sp>
      <p:pic>
        <p:nvPicPr>
          <p:cNvPr id="80900" name="Picture 4" descr="Region Capture"/>
          <p:cNvPicPr>
            <a:picLocks noChangeAspect="1" noChangeArrowheads="1"/>
          </p:cNvPicPr>
          <p:nvPr/>
        </p:nvPicPr>
        <p:blipFill>
          <a:blip r:embed="rId2" cstate="print"/>
          <a:srcRect/>
          <a:stretch>
            <a:fillRect/>
          </a:stretch>
        </p:blipFill>
        <p:spPr bwMode="auto">
          <a:xfrm>
            <a:off x="642938" y="1066800"/>
            <a:ext cx="7837487" cy="5038725"/>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2"/>
          <p:cNvSpPr>
            <a:spLocks noGrp="1" noChangeArrowheads="1"/>
          </p:cNvSpPr>
          <p:nvPr>
            <p:ph type="title"/>
          </p:nvPr>
        </p:nvSpPr>
        <p:spPr/>
        <p:txBody>
          <a:bodyPr/>
          <a:lstStyle/>
          <a:p>
            <a:pPr eaLnBrk="1" hangingPunct="1"/>
            <a:r>
              <a:rPr lang="en-US" smtClean="0"/>
              <a:t>Transactions Detail Inquiry</a:t>
            </a:r>
          </a:p>
        </p:txBody>
      </p:sp>
      <p:sp>
        <p:nvSpPr>
          <p:cNvPr id="81922" name="Footer Placeholder 3"/>
          <p:cNvSpPr>
            <a:spLocks noGrp="1"/>
          </p:cNvSpPr>
          <p:nvPr>
            <p:ph type="ftr" sz="quarter" idx="10"/>
          </p:nvPr>
        </p:nvSpPr>
        <p:spPr>
          <a:noFill/>
        </p:spPr>
        <p:txBody>
          <a:bodyPr/>
          <a:lstStyle/>
          <a:p>
            <a:r>
              <a:rPr lang="en-US"/>
              <a:t>CI-SCI-886</a:t>
            </a:r>
          </a:p>
        </p:txBody>
      </p:sp>
      <p:pic>
        <p:nvPicPr>
          <p:cNvPr id="81924" name="Picture 4"/>
          <p:cNvPicPr>
            <a:picLocks noChangeAspect="1" noChangeArrowheads="1"/>
          </p:cNvPicPr>
          <p:nvPr/>
        </p:nvPicPr>
        <p:blipFill>
          <a:blip r:embed="rId2" cstate="print"/>
          <a:srcRect/>
          <a:stretch>
            <a:fillRect/>
          </a:stretch>
        </p:blipFill>
        <p:spPr bwMode="auto">
          <a:xfrm>
            <a:off x="1662113" y="1143000"/>
            <a:ext cx="5800725" cy="4714875"/>
          </a:xfrm>
          <a:prstGeom prst="rect">
            <a:avLst/>
          </a:prstGeom>
          <a:noFill/>
          <a:ln w="9525" algn="ctr">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3"/>
          <p:cNvSpPr>
            <a:spLocks noGrp="1" noChangeArrowheads="1"/>
          </p:cNvSpPr>
          <p:nvPr>
            <p:ph idx="1"/>
          </p:nvPr>
        </p:nvSpPr>
        <p:spPr/>
        <p:txBody>
          <a:bodyPr/>
          <a:lstStyle/>
          <a:p>
            <a:pPr eaLnBrk="1" hangingPunct="1"/>
            <a:r>
              <a:rPr lang="en-US" smtClean="0"/>
              <a:t>Maintain Dates</a:t>
            </a:r>
          </a:p>
          <a:p>
            <a:pPr lvl="1" eaLnBrk="1" hangingPunct="1"/>
            <a:r>
              <a:rPr lang="en-US" smtClean="0"/>
              <a:t># of Days</a:t>
            </a:r>
          </a:p>
          <a:p>
            <a:pPr lvl="1" eaLnBrk="1" hangingPunct="1"/>
            <a:r>
              <a:rPr lang="en-US" smtClean="0"/>
              <a:t>New Date</a:t>
            </a:r>
          </a:p>
          <a:p>
            <a:pPr eaLnBrk="1" hangingPunct="1"/>
            <a:r>
              <a:rPr lang="en-US" smtClean="0"/>
              <a:t>Change ownership status</a:t>
            </a:r>
          </a:p>
          <a:p>
            <a:pPr eaLnBrk="1" hangingPunct="1"/>
            <a:r>
              <a:rPr lang="en-US" smtClean="0"/>
              <a:t>Reporting</a:t>
            </a:r>
          </a:p>
          <a:p>
            <a:pPr eaLnBrk="1" hangingPunct="1"/>
            <a:endParaRPr lang="en-US" smtClean="0"/>
          </a:p>
        </p:txBody>
      </p:sp>
      <p:sp>
        <p:nvSpPr>
          <p:cNvPr id="82947" name="Rectangle 2"/>
          <p:cNvSpPr>
            <a:spLocks noGrp="1" noChangeArrowheads="1"/>
          </p:cNvSpPr>
          <p:nvPr>
            <p:ph type="title"/>
          </p:nvPr>
        </p:nvSpPr>
        <p:spPr/>
        <p:txBody>
          <a:bodyPr/>
          <a:lstStyle/>
          <a:p>
            <a:pPr eaLnBrk="1" hangingPunct="1"/>
            <a:r>
              <a:rPr lang="en-US" smtClean="0"/>
              <a:t>Aging</a:t>
            </a:r>
          </a:p>
        </p:txBody>
      </p:sp>
      <p:sp>
        <p:nvSpPr>
          <p:cNvPr id="82946" name="Footer Placeholder 3"/>
          <p:cNvSpPr>
            <a:spLocks noGrp="1"/>
          </p:cNvSpPr>
          <p:nvPr>
            <p:ph type="ftr" sz="quarter" idx="10"/>
          </p:nvPr>
        </p:nvSpPr>
        <p:spPr>
          <a:noFill/>
        </p:spPr>
        <p:txBody>
          <a:bodyPr/>
          <a:lstStyle/>
          <a:p>
            <a:r>
              <a:rPr lang="en-US"/>
              <a:t>CI-SCI-890</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eaLnBrk="1" hangingPunct="1"/>
            <a:r>
              <a:rPr lang="en-US" sz="3000" smtClean="0"/>
              <a:t>Life Cycle</a:t>
            </a:r>
          </a:p>
        </p:txBody>
      </p:sp>
      <p:sp>
        <p:nvSpPr>
          <p:cNvPr id="18434" name="Footer Placeholder 2"/>
          <p:cNvSpPr>
            <a:spLocks noGrp="1"/>
          </p:cNvSpPr>
          <p:nvPr>
            <p:ph type="ftr" sz="quarter" idx="10"/>
          </p:nvPr>
        </p:nvSpPr>
        <p:spPr>
          <a:noFill/>
        </p:spPr>
        <p:txBody>
          <a:bodyPr/>
          <a:lstStyle/>
          <a:p>
            <a:r>
              <a:rPr lang="en-US"/>
              <a:t>CI-SCI-070</a:t>
            </a:r>
          </a:p>
        </p:txBody>
      </p:sp>
      <p:grpSp>
        <p:nvGrpSpPr>
          <p:cNvPr id="18436" name="Group 3"/>
          <p:cNvGrpSpPr>
            <a:grpSpLocks/>
          </p:cNvGrpSpPr>
          <p:nvPr/>
        </p:nvGrpSpPr>
        <p:grpSpPr bwMode="auto">
          <a:xfrm>
            <a:off x="455613" y="914400"/>
            <a:ext cx="8259767" cy="5302468"/>
            <a:chOff x="273" y="565"/>
            <a:chExt cx="5202" cy="3680"/>
          </a:xfrm>
        </p:grpSpPr>
        <p:sp>
          <p:nvSpPr>
            <p:cNvPr id="18437" name="Freeform 4"/>
            <p:cNvSpPr>
              <a:spLocks/>
            </p:cNvSpPr>
            <p:nvPr/>
          </p:nvSpPr>
          <p:spPr bwMode="auto">
            <a:xfrm>
              <a:off x="2533" y="2374"/>
              <a:ext cx="419" cy="846"/>
            </a:xfrm>
            <a:custGeom>
              <a:avLst/>
              <a:gdLst>
                <a:gd name="T0" fmla="*/ 442 w 442"/>
                <a:gd name="T1" fmla="*/ 893 h 893"/>
                <a:gd name="T2" fmla="*/ 442 w 442"/>
                <a:gd name="T3" fmla="*/ 0 h 893"/>
                <a:gd name="T4" fmla="*/ 0 w 442"/>
                <a:gd name="T5" fmla="*/ 0 h 893"/>
                <a:gd name="T6" fmla="*/ 0 60000 65536"/>
                <a:gd name="T7" fmla="*/ 0 60000 65536"/>
                <a:gd name="T8" fmla="*/ 0 60000 65536"/>
                <a:gd name="T9" fmla="*/ 0 w 442"/>
                <a:gd name="T10" fmla="*/ 0 h 893"/>
                <a:gd name="T11" fmla="*/ 442 w 442"/>
                <a:gd name="T12" fmla="*/ 893 h 893"/>
              </a:gdLst>
              <a:ahLst/>
              <a:cxnLst>
                <a:cxn ang="T6">
                  <a:pos x="T0" y="T1"/>
                </a:cxn>
                <a:cxn ang="T7">
                  <a:pos x="T2" y="T3"/>
                </a:cxn>
                <a:cxn ang="T8">
                  <a:pos x="T4" y="T5"/>
                </a:cxn>
              </a:cxnLst>
              <a:rect l="T9" t="T10" r="T11" b="T12"/>
              <a:pathLst>
                <a:path w="442" h="893">
                  <a:moveTo>
                    <a:pt x="442" y="893"/>
                  </a:moveTo>
                  <a:lnTo>
                    <a:pt x="442" y="0"/>
                  </a:lnTo>
                  <a:lnTo>
                    <a:pt x="0" y="0"/>
                  </a:lnTo>
                </a:path>
              </a:pathLst>
            </a:custGeom>
            <a:noFill/>
            <a:ln w="28575" cap="flat" cmpd="sng">
              <a:solidFill>
                <a:schemeClr val="tx1"/>
              </a:solidFill>
              <a:prstDash val="sysDot"/>
              <a:round/>
              <a:headEnd type="none" w="med" len="med"/>
              <a:tailEnd type="triangle" w="med" len="med"/>
            </a:ln>
          </p:spPr>
          <p:txBody>
            <a:bodyPr wrap="none" lIns="0" tIns="0" rIns="0" bIns="0">
              <a:spAutoFit/>
            </a:bodyPr>
            <a:lstStyle/>
            <a:p>
              <a:endParaRPr lang="en-US"/>
            </a:p>
          </p:txBody>
        </p:sp>
        <p:grpSp>
          <p:nvGrpSpPr>
            <p:cNvPr id="18438" name="Group 5"/>
            <p:cNvGrpSpPr>
              <a:grpSpLocks/>
            </p:cNvGrpSpPr>
            <p:nvPr/>
          </p:nvGrpSpPr>
          <p:grpSpPr bwMode="auto">
            <a:xfrm>
              <a:off x="273" y="1317"/>
              <a:ext cx="636" cy="225"/>
              <a:chOff x="1133" y="822"/>
              <a:chExt cx="671" cy="237"/>
            </a:xfrm>
          </p:grpSpPr>
          <p:sp>
            <p:nvSpPr>
              <p:cNvPr id="18725" name="Rectangle 6"/>
              <p:cNvSpPr>
                <a:spLocks noChangeArrowheads="1"/>
              </p:cNvSpPr>
              <p:nvPr/>
            </p:nvSpPr>
            <p:spPr bwMode="auto">
              <a:xfrm>
                <a:off x="1337" y="1019"/>
                <a:ext cx="168" cy="14"/>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726" name="Freeform 7"/>
              <p:cNvSpPr>
                <a:spLocks/>
              </p:cNvSpPr>
              <p:nvPr/>
            </p:nvSpPr>
            <p:spPr bwMode="auto">
              <a:xfrm>
                <a:off x="1133" y="881"/>
                <a:ext cx="204" cy="152"/>
              </a:xfrm>
              <a:custGeom>
                <a:avLst/>
                <a:gdLst>
                  <a:gd name="T0" fmla="*/ 204 w 204"/>
                  <a:gd name="T1" fmla="*/ 152 h 152"/>
                  <a:gd name="T2" fmla="*/ 0 w 204"/>
                  <a:gd name="T3" fmla="*/ 152 h 152"/>
                  <a:gd name="T4" fmla="*/ 0 w 204"/>
                  <a:gd name="T5" fmla="*/ 61 h 152"/>
                  <a:gd name="T6" fmla="*/ 79 w 204"/>
                  <a:gd name="T7" fmla="*/ 61 h 152"/>
                  <a:gd name="T8" fmla="*/ 113 w 204"/>
                  <a:gd name="T9" fmla="*/ 0 h 152"/>
                  <a:gd name="T10" fmla="*/ 204 w 204"/>
                  <a:gd name="T11" fmla="*/ 0 h 152"/>
                  <a:gd name="T12" fmla="*/ 204 w 204"/>
                  <a:gd name="T13" fmla="*/ 152 h 152"/>
                  <a:gd name="T14" fmla="*/ 0 60000 65536"/>
                  <a:gd name="T15" fmla="*/ 0 60000 65536"/>
                  <a:gd name="T16" fmla="*/ 0 60000 65536"/>
                  <a:gd name="T17" fmla="*/ 0 60000 65536"/>
                  <a:gd name="T18" fmla="*/ 0 60000 65536"/>
                  <a:gd name="T19" fmla="*/ 0 60000 65536"/>
                  <a:gd name="T20" fmla="*/ 0 60000 65536"/>
                  <a:gd name="T21" fmla="*/ 0 w 204"/>
                  <a:gd name="T22" fmla="*/ 0 h 152"/>
                  <a:gd name="T23" fmla="*/ 204 w 204"/>
                  <a:gd name="T24" fmla="*/ 152 h 1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4" h="152">
                    <a:moveTo>
                      <a:pt x="204" y="152"/>
                    </a:moveTo>
                    <a:lnTo>
                      <a:pt x="0" y="152"/>
                    </a:lnTo>
                    <a:lnTo>
                      <a:pt x="0" y="61"/>
                    </a:lnTo>
                    <a:lnTo>
                      <a:pt x="79" y="61"/>
                    </a:lnTo>
                    <a:lnTo>
                      <a:pt x="113" y="0"/>
                    </a:lnTo>
                    <a:lnTo>
                      <a:pt x="204" y="0"/>
                    </a:lnTo>
                    <a:lnTo>
                      <a:pt x="204" y="152"/>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27" name="Freeform 8"/>
              <p:cNvSpPr>
                <a:spLocks/>
              </p:cNvSpPr>
              <p:nvPr/>
            </p:nvSpPr>
            <p:spPr bwMode="auto">
              <a:xfrm>
                <a:off x="1168" y="994"/>
                <a:ext cx="70" cy="65"/>
              </a:xfrm>
              <a:custGeom>
                <a:avLst/>
                <a:gdLst>
                  <a:gd name="T0" fmla="*/ 0 w 70"/>
                  <a:gd name="T1" fmla="*/ 32 h 65"/>
                  <a:gd name="T2" fmla="*/ 3 w 70"/>
                  <a:gd name="T3" fmla="*/ 20 h 65"/>
                  <a:gd name="T4" fmla="*/ 8 w 70"/>
                  <a:gd name="T5" fmla="*/ 12 h 65"/>
                  <a:gd name="T6" fmla="*/ 17 w 70"/>
                  <a:gd name="T7" fmla="*/ 4 h 65"/>
                  <a:gd name="T8" fmla="*/ 30 w 70"/>
                  <a:gd name="T9" fmla="*/ 0 h 65"/>
                  <a:gd name="T10" fmla="*/ 42 w 70"/>
                  <a:gd name="T11" fmla="*/ 0 h 65"/>
                  <a:gd name="T12" fmla="*/ 52 w 70"/>
                  <a:gd name="T13" fmla="*/ 4 h 65"/>
                  <a:gd name="T14" fmla="*/ 62 w 70"/>
                  <a:gd name="T15" fmla="*/ 12 h 65"/>
                  <a:gd name="T16" fmla="*/ 69 w 70"/>
                  <a:gd name="T17" fmla="*/ 20 h 65"/>
                  <a:gd name="T18" fmla="*/ 70 w 70"/>
                  <a:gd name="T19" fmla="*/ 32 h 65"/>
                  <a:gd name="T20" fmla="*/ 69 w 70"/>
                  <a:gd name="T21" fmla="*/ 43 h 65"/>
                  <a:gd name="T22" fmla="*/ 62 w 70"/>
                  <a:gd name="T23" fmla="*/ 53 h 65"/>
                  <a:gd name="T24" fmla="*/ 52 w 70"/>
                  <a:gd name="T25" fmla="*/ 61 h 65"/>
                  <a:gd name="T26" fmla="*/ 42 w 70"/>
                  <a:gd name="T27" fmla="*/ 65 h 65"/>
                  <a:gd name="T28" fmla="*/ 30 w 70"/>
                  <a:gd name="T29" fmla="*/ 65 h 65"/>
                  <a:gd name="T30" fmla="*/ 17 w 70"/>
                  <a:gd name="T31" fmla="*/ 61 h 65"/>
                  <a:gd name="T32" fmla="*/ 8 w 70"/>
                  <a:gd name="T33" fmla="*/ 53 h 65"/>
                  <a:gd name="T34" fmla="*/ 3 w 70"/>
                  <a:gd name="T35" fmla="*/ 43 h 65"/>
                  <a:gd name="T36" fmla="*/ 0 w 70"/>
                  <a:gd name="T37" fmla="*/ 32 h 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0"/>
                  <a:gd name="T58" fmla="*/ 0 h 65"/>
                  <a:gd name="T59" fmla="*/ 70 w 70"/>
                  <a:gd name="T60" fmla="*/ 65 h 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0" h="65">
                    <a:moveTo>
                      <a:pt x="0" y="32"/>
                    </a:moveTo>
                    <a:lnTo>
                      <a:pt x="3" y="20"/>
                    </a:lnTo>
                    <a:lnTo>
                      <a:pt x="8" y="12"/>
                    </a:lnTo>
                    <a:lnTo>
                      <a:pt x="17" y="4"/>
                    </a:lnTo>
                    <a:lnTo>
                      <a:pt x="30" y="0"/>
                    </a:lnTo>
                    <a:lnTo>
                      <a:pt x="42" y="0"/>
                    </a:lnTo>
                    <a:lnTo>
                      <a:pt x="52" y="4"/>
                    </a:lnTo>
                    <a:lnTo>
                      <a:pt x="62" y="12"/>
                    </a:lnTo>
                    <a:lnTo>
                      <a:pt x="69" y="20"/>
                    </a:lnTo>
                    <a:lnTo>
                      <a:pt x="70" y="32"/>
                    </a:lnTo>
                    <a:lnTo>
                      <a:pt x="69" y="43"/>
                    </a:lnTo>
                    <a:lnTo>
                      <a:pt x="62" y="53"/>
                    </a:lnTo>
                    <a:lnTo>
                      <a:pt x="52" y="61"/>
                    </a:lnTo>
                    <a:lnTo>
                      <a:pt x="42" y="65"/>
                    </a:lnTo>
                    <a:lnTo>
                      <a:pt x="30" y="65"/>
                    </a:lnTo>
                    <a:lnTo>
                      <a:pt x="17" y="61"/>
                    </a:lnTo>
                    <a:lnTo>
                      <a:pt x="8" y="53"/>
                    </a:lnTo>
                    <a:lnTo>
                      <a:pt x="3" y="43"/>
                    </a:lnTo>
                    <a:lnTo>
                      <a:pt x="0" y="32"/>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28" name="Rectangle 9"/>
              <p:cNvSpPr>
                <a:spLocks noChangeArrowheads="1"/>
              </p:cNvSpPr>
              <p:nvPr/>
            </p:nvSpPr>
            <p:spPr bwMode="auto">
              <a:xfrm>
                <a:off x="1354" y="822"/>
                <a:ext cx="450" cy="170"/>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729" name="Freeform 10"/>
              <p:cNvSpPr>
                <a:spLocks/>
              </p:cNvSpPr>
              <p:nvPr/>
            </p:nvSpPr>
            <p:spPr bwMode="auto">
              <a:xfrm>
                <a:off x="1358" y="994"/>
                <a:ext cx="69" cy="65"/>
              </a:xfrm>
              <a:custGeom>
                <a:avLst/>
                <a:gdLst>
                  <a:gd name="T0" fmla="*/ 0 w 69"/>
                  <a:gd name="T1" fmla="*/ 32 h 65"/>
                  <a:gd name="T2" fmla="*/ 1 w 69"/>
                  <a:gd name="T3" fmla="*/ 20 h 65"/>
                  <a:gd name="T4" fmla="*/ 8 w 69"/>
                  <a:gd name="T5" fmla="*/ 12 h 65"/>
                  <a:gd name="T6" fmla="*/ 17 w 69"/>
                  <a:gd name="T7" fmla="*/ 4 h 65"/>
                  <a:gd name="T8" fmla="*/ 28 w 69"/>
                  <a:gd name="T9" fmla="*/ 0 h 65"/>
                  <a:gd name="T10" fmla="*/ 40 w 69"/>
                  <a:gd name="T11" fmla="*/ 0 h 65"/>
                  <a:gd name="T12" fmla="*/ 52 w 69"/>
                  <a:gd name="T13" fmla="*/ 4 h 65"/>
                  <a:gd name="T14" fmla="*/ 61 w 69"/>
                  <a:gd name="T15" fmla="*/ 12 h 65"/>
                  <a:gd name="T16" fmla="*/ 67 w 69"/>
                  <a:gd name="T17" fmla="*/ 20 h 65"/>
                  <a:gd name="T18" fmla="*/ 69 w 69"/>
                  <a:gd name="T19" fmla="*/ 32 h 65"/>
                  <a:gd name="T20" fmla="*/ 67 w 69"/>
                  <a:gd name="T21" fmla="*/ 43 h 65"/>
                  <a:gd name="T22" fmla="*/ 61 w 69"/>
                  <a:gd name="T23" fmla="*/ 53 h 65"/>
                  <a:gd name="T24" fmla="*/ 52 w 69"/>
                  <a:gd name="T25" fmla="*/ 61 h 65"/>
                  <a:gd name="T26" fmla="*/ 40 w 69"/>
                  <a:gd name="T27" fmla="*/ 65 h 65"/>
                  <a:gd name="T28" fmla="*/ 28 w 69"/>
                  <a:gd name="T29" fmla="*/ 65 h 65"/>
                  <a:gd name="T30" fmla="*/ 17 w 69"/>
                  <a:gd name="T31" fmla="*/ 61 h 65"/>
                  <a:gd name="T32" fmla="*/ 8 w 69"/>
                  <a:gd name="T33" fmla="*/ 53 h 65"/>
                  <a:gd name="T34" fmla="*/ 1 w 69"/>
                  <a:gd name="T35" fmla="*/ 43 h 65"/>
                  <a:gd name="T36" fmla="*/ 0 w 69"/>
                  <a:gd name="T37" fmla="*/ 32 h 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
                  <a:gd name="T58" fmla="*/ 0 h 65"/>
                  <a:gd name="T59" fmla="*/ 69 w 69"/>
                  <a:gd name="T60" fmla="*/ 65 h 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 h="65">
                    <a:moveTo>
                      <a:pt x="0" y="32"/>
                    </a:moveTo>
                    <a:lnTo>
                      <a:pt x="1" y="20"/>
                    </a:lnTo>
                    <a:lnTo>
                      <a:pt x="8" y="12"/>
                    </a:lnTo>
                    <a:lnTo>
                      <a:pt x="17" y="4"/>
                    </a:lnTo>
                    <a:lnTo>
                      <a:pt x="28" y="0"/>
                    </a:lnTo>
                    <a:lnTo>
                      <a:pt x="40" y="0"/>
                    </a:lnTo>
                    <a:lnTo>
                      <a:pt x="52" y="4"/>
                    </a:lnTo>
                    <a:lnTo>
                      <a:pt x="61" y="12"/>
                    </a:lnTo>
                    <a:lnTo>
                      <a:pt x="67" y="20"/>
                    </a:lnTo>
                    <a:lnTo>
                      <a:pt x="69" y="32"/>
                    </a:lnTo>
                    <a:lnTo>
                      <a:pt x="67" y="43"/>
                    </a:lnTo>
                    <a:lnTo>
                      <a:pt x="61" y="53"/>
                    </a:lnTo>
                    <a:lnTo>
                      <a:pt x="52" y="61"/>
                    </a:lnTo>
                    <a:lnTo>
                      <a:pt x="40" y="65"/>
                    </a:lnTo>
                    <a:lnTo>
                      <a:pt x="28" y="65"/>
                    </a:lnTo>
                    <a:lnTo>
                      <a:pt x="17" y="61"/>
                    </a:lnTo>
                    <a:lnTo>
                      <a:pt x="8" y="53"/>
                    </a:lnTo>
                    <a:lnTo>
                      <a:pt x="1" y="43"/>
                    </a:lnTo>
                    <a:lnTo>
                      <a:pt x="0" y="32"/>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30" name="Freeform 11"/>
              <p:cNvSpPr>
                <a:spLocks/>
              </p:cNvSpPr>
              <p:nvPr/>
            </p:nvSpPr>
            <p:spPr bwMode="auto">
              <a:xfrm>
                <a:off x="1434" y="994"/>
                <a:ext cx="70" cy="65"/>
              </a:xfrm>
              <a:custGeom>
                <a:avLst/>
                <a:gdLst>
                  <a:gd name="T0" fmla="*/ 0 w 70"/>
                  <a:gd name="T1" fmla="*/ 32 h 65"/>
                  <a:gd name="T2" fmla="*/ 2 w 70"/>
                  <a:gd name="T3" fmla="*/ 20 h 65"/>
                  <a:gd name="T4" fmla="*/ 8 w 70"/>
                  <a:gd name="T5" fmla="*/ 12 h 65"/>
                  <a:gd name="T6" fmla="*/ 18 w 70"/>
                  <a:gd name="T7" fmla="*/ 4 h 65"/>
                  <a:gd name="T8" fmla="*/ 28 w 70"/>
                  <a:gd name="T9" fmla="*/ 0 h 65"/>
                  <a:gd name="T10" fmla="*/ 41 w 70"/>
                  <a:gd name="T11" fmla="*/ 0 h 65"/>
                  <a:gd name="T12" fmla="*/ 53 w 70"/>
                  <a:gd name="T13" fmla="*/ 4 h 65"/>
                  <a:gd name="T14" fmla="*/ 62 w 70"/>
                  <a:gd name="T15" fmla="*/ 12 h 65"/>
                  <a:gd name="T16" fmla="*/ 67 w 70"/>
                  <a:gd name="T17" fmla="*/ 20 h 65"/>
                  <a:gd name="T18" fmla="*/ 70 w 70"/>
                  <a:gd name="T19" fmla="*/ 32 h 65"/>
                  <a:gd name="T20" fmla="*/ 67 w 70"/>
                  <a:gd name="T21" fmla="*/ 43 h 65"/>
                  <a:gd name="T22" fmla="*/ 62 w 70"/>
                  <a:gd name="T23" fmla="*/ 53 h 65"/>
                  <a:gd name="T24" fmla="*/ 53 w 70"/>
                  <a:gd name="T25" fmla="*/ 61 h 65"/>
                  <a:gd name="T26" fmla="*/ 41 w 70"/>
                  <a:gd name="T27" fmla="*/ 65 h 65"/>
                  <a:gd name="T28" fmla="*/ 28 w 70"/>
                  <a:gd name="T29" fmla="*/ 65 h 65"/>
                  <a:gd name="T30" fmla="*/ 18 w 70"/>
                  <a:gd name="T31" fmla="*/ 61 h 65"/>
                  <a:gd name="T32" fmla="*/ 8 w 70"/>
                  <a:gd name="T33" fmla="*/ 53 h 65"/>
                  <a:gd name="T34" fmla="*/ 2 w 70"/>
                  <a:gd name="T35" fmla="*/ 43 h 65"/>
                  <a:gd name="T36" fmla="*/ 0 w 70"/>
                  <a:gd name="T37" fmla="*/ 32 h 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0"/>
                  <a:gd name="T58" fmla="*/ 0 h 65"/>
                  <a:gd name="T59" fmla="*/ 70 w 70"/>
                  <a:gd name="T60" fmla="*/ 65 h 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0" h="65">
                    <a:moveTo>
                      <a:pt x="0" y="32"/>
                    </a:moveTo>
                    <a:lnTo>
                      <a:pt x="2" y="20"/>
                    </a:lnTo>
                    <a:lnTo>
                      <a:pt x="8" y="12"/>
                    </a:lnTo>
                    <a:lnTo>
                      <a:pt x="18" y="4"/>
                    </a:lnTo>
                    <a:lnTo>
                      <a:pt x="28" y="0"/>
                    </a:lnTo>
                    <a:lnTo>
                      <a:pt x="41" y="0"/>
                    </a:lnTo>
                    <a:lnTo>
                      <a:pt x="53" y="4"/>
                    </a:lnTo>
                    <a:lnTo>
                      <a:pt x="62" y="12"/>
                    </a:lnTo>
                    <a:lnTo>
                      <a:pt x="67" y="20"/>
                    </a:lnTo>
                    <a:lnTo>
                      <a:pt x="70" y="32"/>
                    </a:lnTo>
                    <a:lnTo>
                      <a:pt x="67" y="43"/>
                    </a:lnTo>
                    <a:lnTo>
                      <a:pt x="62" y="53"/>
                    </a:lnTo>
                    <a:lnTo>
                      <a:pt x="53" y="61"/>
                    </a:lnTo>
                    <a:lnTo>
                      <a:pt x="41" y="65"/>
                    </a:lnTo>
                    <a:lnTo>
                      <a:pt x="28" y="65"/>
                    </a:lnTo>
                    <a:lnTo>
                      <a:pt x="18" y="61"/>
                    </a:lnTo>
                    <a:lnTo>
                      <a:pt x="8" y="53"/>
                    </a:lnTo>
                    <a:lnTo>
                      <a:pt x="2" y="43"/>
                    </a:lnTo>
                    <a:lnTo>
                      <a:pt x="0" y="32"/>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31" name="Freeform 12"/>
              <p:cNvSpPr>
                <a:spLocks/>
              </p:cNvSpPr>
              <p:nvPr/>
            </p:nvSpPr>
            <p:spPr bwMode="auto">
              <a:xfrm>
                <a:off x="1636" y="994"/>
                <a:ext cx="70" cy="65"/>
              </a:xfrm>
              <a:custGeom>
                <a:avLst/>
                <a:gdLst>
                  <a:gd name="T0" fmla="*/ 0 w 70"/>
                  <a:gd name="T1" fmla="*/ 32 h 65"/>
                  <a:gd name="T2" fmla="*/ 1 w 70"/>
                  <a:gd name="T3" fmla="*/ 20 h 65"/>
                  <a:gd name="T4" fmla="*/ 8 w 70"/>
                  <a:gd name="T5" fmla="*/ 12 h 65"/>
                  <a:gd name="T6" fmla="*/ 17 w 70"/>
                  <a:gd name="T7" fmla="*/ 4 h 65"/>
                  <a:gd name="T8" fmla="*/ 28 w 70"/>
                  <a:gd name="T9" fmla="*/ 0 h 65"/>
                  <a:gd name="T10" fmla="*/ 40 w 70"/>
                  <a:gd name="T11" fmla="*/ 0 h 65"/>
                  <a:gd name="T12" fmla="*/ 52 w 70"/>
                  <a:gd name="T13" fmla="*/ 4 h 65"/>
                  <a:gd name="T14" fmla="*/ 62 w 70"/>
                  <a:gd name="T15" fmla="*/ 12 h 65"/>
                  <a:gd name="T16" fmla="*/ 67 w 70"/>
                  <a:gd name="T17" fmla="*/ 20 h 65"/>
                  <a:gd name="T18" fmla="*/ 70 w 70"/>
                  <a:gd name="T19" fmla="*/ 32 h 65"/>
                  <a:gd name="T20" fmla="*/ 67 w 70"/>
                  <a:gd name="T21" fmla="*/ 43 h 65"/>
                  <a:gd name="T22" fmla="*/ 62 w 70"/>
                  <a:gd name="T23" fmla="*/ 53 h 65"/>
                  <a:gd name="T24" fmla="*/ 52 w 70"/>
                  <a:gd name="T25" fmla="*/ 61 h 65"/>
                  <a:gd name="T26" fmla="*/ 40 w 70"/>
                  <a:gd name="T27" fmla="*/ 65 h 65"/>
                  <a:gd name="T28" fmla="*/ 28 w 70"/>
                  <a:gd name="T29" fmla="*/ 65 h 65"/>
                  <a:gd name="T30" fmla="*/ 17 w 70"/>
                  <a:gd name="T31" fmla="*/ 61 h 65"/>
                  <a:gd name="T32" fmla="*/ 8 w 70"/>
                  <a:gd name="T33" fmla="*/ 53 h 65"/>
                  <a:gd name="T34" fmla="*/ 1 w 70"/>
                  <a:gd name="T35" fmla="*/ 43 h 65"/>
                  <a:gd name="T36" fmla="*/ 0 w 70"/>
                  <a:gd name="T37" fmla="*/ 32 h 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0"/>
                  <a:gd name="T58" fmla="*/ 0 h 65"/>
                  <a:gd name="T59" fmla="*/ 70 w 70"/>
                  <a:gd name="T60" fmla="*/ 65 h 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0" h="65">
                    <a:moveTo>
                      <a:pt x="0" y="32"/>
                    </a:moveTo>
                    <a:lnTo>
                      <a:pt x="1" y="20"/>
                    </a:lnTo>
                    <a:lnTo>
                      <a:pt x="8" y="12"/>
                    </a:lnTo>
                    <a:lnTo>
                      <a:pt x="17" y="4"/>
                    </a:lnTo>
                    <a:lnTo>
                      <a:pt x="28" y="0"/>
                    </a:lnTo>
                    <a:lnTo>
                      <a:pt x="40" y="0"/>
                    </a:lnTo>
                    <a:lnTo>
                      <a:pt x="52" y="4"/>
                    </a:lnTo>
                    <a:lnTo>
                      <a:pt x="62" y="12"/>
                    </a:lnTo>
                    <a:lnTo>
                      <a:pt x="67" y="20"/>
                    </a:lnTo>
                    <a:lnTo>
                      <a:pt x="70" y="32"/>
                    </a:lnTo>
                    <a:lnTo>
                      <a:pt x="67" y="43"/>
                    </a:lnTo>
                    <a:lnTo>
                      <a:pt x="62" y="53"/>
                    </a:lnTo>
                    <a:lnTo>
                      <a:pt x="52" y="61"/>
                    </a:lnTo>
                    <a:lnTo>
                      <a:pt x="40" y="65"/>
                    </a:lnTo>
                    <a:lnTo>
                      <a:pt x="28" y="65"/>
                    </a:lnTo>
                    <a:lnTo>
                      <a:pt x="17" y="61"/>
                    </a:lnTo>
                    <a:lnTo>
                      <a:pt x="8" y="53"/>
                    </a:lnTo>
                    <a:lnTo>
                      <a:pt x="1" y="43"/>
                    </a:lnTo>
                    <a:lnTo>
                      <a:pt x="0" y="32"/>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32" name="Freeform 13"/>
              <p:cNvSpPr>
                <a:spLocks/>
              </p:cNvSpPr>
              <p:nvPr/>
            </p:nvSpPr>
            <p:spPr bwMode="auto">
              <a:xfrm>
                <a:off x="1712" y="994"/>
                <a:ext cx="69" cy="65"/>
              </a:xfrm>
              <a:custGeom>
                <a:avLst/>
                <a:gdLst>
                  <a:gd name="T0" fmla="*/ 0 w 69"/>
                  <a:gd name="T1" fmla="*/ 32 h 65"/>
                  <a:gd name="T2" fmla="*/ 2 w 69"/>
                  <a:gd name="T3" fmla="*/ 20 h 65"/>
                  <a:gd name="T4" fmla="*/ 8 w 69"/>
                  <a:gd name="T5" fmla="*/ 12 h 65"/>
                  <a:gd name="T6" fmla="*/ 17 w 69"/>
                  <a:gd name="T7" fmla="*/ 4 h 65"/>
                  <a:gd name="T8" fmla="*/ 28 w 69"/>
                  <a:gd name="T9" fmla="*/ 0 h 65"/>
                  <a:gd name="T10" fmla="*/ 41 w 69"/>
                  <a:gd name="T11" fmla="*/ 0 h 65"/>
                  <a:gd name="T12" fmla="*/ 52 w 69"/>
                  <a:gd name="T13" fmla="*/ 4 h 65"/>
                  <a:gd name="T14" fmla="*/ 61 w 69"/>
                  <a:gd name="T15" fmla="*/ 12 h 65"/>
                  <a:gd name="T16" fmla="*/ 67 w 69"/>
                  <a:gd name="T17" fmla="*/ 20 h 65"/>
                  <a:gd name="T18" fmla="*/ 69 w 69"/>
                  <a:gd name="T19" fmla="*/ 32 h 65"/>
                  <a:gd name="T20" fmla="*/ 67 w 69"/>
                  <a:gd name="T21" fmla="*/ 43 h 65"/>
                  <a:gd name="T22" fmla="*/ 61 w 69"/>
                  <a:gd name="T23" fmla="*/ 53 h 65"/>
                  <a:gd name="T24" fmla="*/ 52 w 69"/>
                  <a:gd name="T25" fmla="*/ 61 h 65"/>
                  <a:gd name="T26" fmla="*/ 41 w 69"/>
                  <a:gd name="T27" fmla="*/ 65 h 65"/>
                  <a:gd name="T28" fmla="*/ 28 w 69"/>
                  <a:gd name="T29" fmla="*/ 65 h 65"/>
                  <a:gd name="T30" fmla="*/ 17 w 69"/>
                  <a:gd name="T31" fmla="*/ 61 h 65"/>
                  <a:gd name="T32" fmla="*/ 8 w 69"/>
                  <a:gd name="T33" fmla="*/ 53 h 65"/>
                  <a:gd name="T34" fmla="*/ 2 w 69"/>
                  <a:gd name="T35" fmla="*/ 43 h 65"/>
                  <a:gd name="T36" fmla="*/ 0 w 69"/>
                  <a:gd name="T37" fmla="*/ 32 h 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
                  <a:gd name="T58" fmla="*/ 0 h 65"/>
                  <a:gd name="T59" fmla="*/ 69 w 69"/>
                  <a:gd name="T60" fmla="*/ 65 h 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 h="65">
                    <a:moveTo>
                      <a:pt x="0" y="32"/>
                    </a:moveTo>
                    <a:lnTo>
                      <a:pt x="2" y="20"/>
                    </a:lnTo>
                    <a:lnTo>
                      <a:pt x="8" y="12"/>
                    </a:lnTo>
                    <a:lnTo>
                      <a:pt x="17" y="4"/>
                    </a:lnTo>
                    <a:lnTo>
                      <a:pt x="28" y="0"/>
                    </a:lnTo>
                    <a:lnTo>
                      <a:pt x="41" y="0"/>
                    </a:lnTo>
                    <a:lnTo>
                      <a:pt x="52" y="4"/>
                    </a:lnTo>
                    <a:lnTo>
                      <a:pt x="61" y="12"/>
                    </a:lnTo>
                    <a:lnTo>
                      <a:pt x="67" y="20"/>
                    </a:lnTo>
                    <a:lnTo>
                      <a:pt x="69" y="32"/>
                    </a:lnTo>
                    <a:lnTo>
                      <a:pt x="67" y="43"/>
                    </a:lnTo>
                    <a:lnTo>
                      <a:pt x="61" y="53"/>
                    </a:lnTo>
                    <a:lnTo>
                      <a:pt x="52" y="61"/>
                    </a:lnTo>
                    <a:lnTo>
                      <a:pt x="41" y="65"/>
                    </a:lnTo>
                    <a:lnTo>
                      <a:pt x="28" y="65"/>
                    </a:lnTo>
                    <a:lnTo>
                      <a:pt x="17" y="61"/>
                    </a:lnTo>
                    <a:lnTo>
                      <a:pt x="8" y="53"/>
                    </a:lnTo>
                    <a:lnTo>
                      <a:pt x="2" y="43"/>
                    </a:lnTo>
                    <a:lnTo>
                      <a:pt x="0" y="32"/>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39" name="Group 14"/>
            <p:cNvGrpSpPr>
              <a:grpSpLocks/>
            </p:cNvGrpSpPr>
            <p:nvPr/>
          </p:nvGrpSpPr>
          <p:grpSpPr bwMode="auto">
            <a:xfrm>
              <a:off x="1896" y="702"/>
              <a:ext cx="250" cy="359"/>
              <a:chOff x="2813" y="775"/>
              <a:chExt cx="263" cy="379"/>
            </a:xfrm>
          </p:grpSpPr>
          <p:sp>
            <p:nvSpPr>
              <p:cNvPr id="18721" name="Freeform 15"/>
              <p:cNvSpPr>
                <a:spLocks/>
              </p:cNvSpPr>
              <p:nvPr/>
            </p:nvSpPr>
            <p:spPr bwMode="auto">
              <a:xfrm>
                <a:off x="2967" y="832"/>
                <a:ext cx="109" cy="96"/>
              </a:xfrm>
              <a:custGeom>
                <a:avLst/>
                <a:gdLst>
                  <a:gd name="T0" fmla="*/ 3 w 109"/>
                  <a:gd name="T1" fmla="*/ 96 h 96"/>
                  <a:gd name="T2" fmla="*/ 109 w 109"/>
                  <a:gd name="T3" fmla="*/ 92 h 96"/>
                  <a:gd name="T4" fmla="*/ 105 w 109"/>
                  <a:gd name="T5" fmla="*/ 0 h 96"/>
                  <a:gd name="T6" fmla="*/ 0 w 109"/>
                  <a:gd name="T7" fmla="*/ 4 h 96"/>
                  <a:gd name="T8" fmla="*/ 3 w 109"/>
                  <a:gd name="T9" fmla="*/ 96 h 96"/>
                  <a:gd name="T10" fmla="*/ 0 60000 65536"/>
                  <a:gd name="T11" fmla="*/ 0 60000 65536"/>
                  <a:gd name="T12" fmla="*/ 0 60000 65536"/>
                  <a:gd name="T13" fmla="*/ 0 60000 65536"/>
                  <a:gd name="T14" fmla="*/ 0 60000 65536"/>
                  <a:gd name="T15" fmla="*/ 0 w 109"/>
                  <a:gd name="T16" fmla="*/ 0 h 96"/>
                  <a:gd name="T17" fmla="*/ 109 w 109"/>
                  <a:gd name="T18" fmla="*/ 96 h 96"/>
                </a:gdLst>
                <a:ahLst/>
                <a:cxnLst>
                  <a:cxn ang="T10">
                    <a:pos x="T0" y="T1"/>
                  </a:cxn>
                  <a:cxn ang="T11">
                    <a:pos x="T2" y="T3"/>
                  </a:cxn>
                  <a:cxn ang="T12">
                    <a:pos x="T4" y="T5"/>
                  </a:cxn>
                  <a:cxn ang="T13">
                    <a:pos x="T6" y="T7"/>
                  </a:cxn>
                  <a:cxn ang="T14">
                    <a:pos x="T8" y="T9"/>
                  </a:cxn>
                </a:cxnLst>
                <a:rect l="T15" t="T16" r="T17" b="T18"/>
                <a:pathLst>
                  <a:path w="109" h="96">
                    <a:moveTo>
                      <a:pt x="3" y="96"/>
                    </a:moveTo>
                    <a:lnTo>
                      <a:pt x="109" y="92"/>
                    </a:lnTo>
                    <a:lnTo>
                      <a:pt x="105" y="0"/>
                    </a:lnTo>
                    <a:lnTo>
                      <a:pt x="0" y="4"/>
                    </a:lnTo>
                    <a:lnTo>
                      <a:pt x="3" y="9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22" name="Freeform 16"/>
              <p:cNvSpPr>
                <a:spLocks/>
              </p:cNvSpPr>
              <p:nvPr/>
            </p:nvSpPr>
            <p:spPr bwMode="auto">
              <a:xfrm>
                <a:off x="2813" y="969"/>
                <a:ext cx="97" cy="185"/>
              </a:xfrm>
              <a:custGeom>
                <a:avLst/>
                <a:gdLst>
                  <a:gd name="T0" fmla="*/ 97 w 97"/>
                  <a:gd name="T1" fmla="*/ 45 h 185"/>
                  <a:gd name="T2" fmla="*/ 30 w 97"/>
                  <a:gd name="T3" fmla="*/ 185 h 185"/>
                  <a:gd name="T4" fmla="*/ 0 w 97"/>
                  <a:gd name="T5" fmla="*/ 149 h 185"/>
                  <a:gd name="T6" fmla="*/ 76 w 97"/>
                  <a:gd name="T7" fmla="*/ 0 h 185"/>
                  <a:gd name="T8" fmla="*/ 97 w 97"/>
                  <a:gd name="T9" fmla="*/ 45 h 185"/>
                  <a:gd name="T10" fmla="*/ 0 60000 65536"/>
                  <a:gd name="T11" fmla="*/ 0 60000 65536"/>
                  <a:gd name="T12" fmla="*/ 0 60000 65536"/>
                  <a:gd name="T13" fmla="*/ 0 60000 65536"/>
                  <a:gd name="T14" fmla="*/ 0 60000 65536"/>
                  <a:gd name="T15" fmla="*/ 0 w 97"/>
                  <a:gd name="T16" fmla="*/ 0 h 185"/>
                  <a:gd name="T17" fmla="*/ 97 w 97"/>
                  <a:gd name="T18" fmla="*/ 185 h 185"/>
                </a:gdLst>
                <a:ahLst/>
                <a:cxnLst>
                  <a:cxn ang="T10">
                    <a:pos x="T0" y="T1"/>
                  </a:cxn>
                  <a:cxn ang="T11">
                    <a:pos x="T2" y="T3"/>
                  </a:cxn>
                  <a:cxn ang="T12">
                    <a:pos x="T4" y="T5"/>
                  </a:cxn>
                  <a:cxn ang="T13">
                    <a:pos x="T6" y="T7"/>
                  </a:cxn>
                  <a:cxn ang="T14">
                    <a:pos x="T8" y="T9"/>
                  </a:cxn>
                </a:cxnLst>
                <a:rect l="T15" t="T16" r="T17" b="T18"/>
                <a:pathLst>
                  <a:path w="97" h="185">
                    <a:moveTo>
                      <a:pt x="97" y="45"/>
                    </a:moveTo>
                    <a:lnTo>
                      <a:pt x="30" y="185"/>
                    </a:lnTo>
                    <a:lnTo>
                      <a:pt x="0" y="149"/>
                    </a:lnTo>
                    <a:lnTo>
                      <a:pt x="76" y="0"/>
                    </a:lnTo>
                    <a:lnTo>
                      <a:pt x="97" y="45"/>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23" name="Freeform 17"/>
              <p:cNvSpPr>
                <a:spLocks/>
              </p:cNvSpPr>
              <p:nvPr/>
            </p:nvSpPr>
            <p:spPr bwMode="auto">
              <a:xfrm>
                <a:off x="2890" y="850"/>
                <a:ext cx="180" cy="304"/>
              </a:xfrm>
              <a:custGeom>
                <a:avLst/>
                <a:gdLst>
                  <a:gd name="T0" fmla="*/ 25 w 180"/>
                  <a:gd name="T1" fmla="*/ 164 h 304"/>
                  <a:gd name="T2" fmla="*/ 4 w 180"/>
                  <a:gd name="T3" fmla="*/ 119 h 304"/>
                  <a:gd name="T4" fmla="*/ 4 w 180"/>
                  <a:gd name="T5" fmla="*/ 119 h 304"/>
                  <a:gd name="T6" fmla="*/ 0 w 180"/>
                  <a:gd name="T7" fmla="*/ 9 h 304"/>
                  <a:gd name="T8" fmla="*/ 180 w 180"/>
                  <a:gd name="T9" fmla="*/ 0 h 304"/>
                  <a:gd name="T10" fmla="*/ 180 w 180"/>
                  <a:gd name="T11" fmla="*/ 26 h 304"/>
                  <a:gd name="T12" fmla="*/ 69 w 180"/>
                  <a:gd name="T13" fmla="*/ 35 h 304"/>
                  <a:gd name="T14" fmla="*/ 73 w 180"/>
                  <a:gd name="T15" fmla="*/ 145 h 304"/>
                  <a:gd name="T16" fmla="*/ 103 w 180"/>
                  <a:gd name="T17" fmla="*/ 220 h 304"/>
                  <a:gd name="T18" fmla="*/ 143 w 180"/>
                  <a:gd name="T19" fmla="*/ 304 h 304"/>
                  <a:gd name="T20" fmla="*/ 94 w 180"/>
                  <a:gd name="T21" fmla="*/ 304 h 304"/>
                  <a:gd name="T22" fmla="*/ 25 w 180"/>
                  <a:gd name="T23" fmla="*/ 164 h 3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0"/>
                  <a:gd name="T37" fmla="*/ 0 h 304"/>
                  <a:gd name="T38" fmla="*/ 180 w 180"/>
                  <a:gd name="T39" fmla="*/ 304 h 3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0" h="304">
                    <a:moveTo>
                      <a:pt x="25" y="164"/>
                    </a:moveTo>
                    <a:lnTo>
                      <a:pt x="4" y="119"/>
                    </a:lnTo>
                    <a:lnTo>
                      <a:pt x="0" y="9"/>
                    </a:lnTo>
                    <a:lnTo>
                      <a:pt x="180" y="0"/>
                    </a:lnTo>
                    <a:lnTo>
                      <a:pt x="180" y="26"/>
                    </a:lnTo>
                    <a:lnTo>
                      <a:pt x="69" y="35"/>
                    </a:lnTo>
                    <a:lnTo>
                      <a:pt x="73" y="145"/>
                    </a:lnTo>
                    <a:lnTo>
                      <a:pt x="103" y="220"/>
                    </a:lnTo>
                    <a:lnTo>
                      <a:pt x="143" y="304"/>
                    </a:lnTo>
                    <a:lnTo>
                      <a:pt x="94" y="304"/>
                    </a:lnTo>
                    <a:lnTo>
                      <a:pt x="25" y="164"/>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24" name="Freeform 18"/>
              <p:cNvSpPr>
                <a:spLocks/>
              </p:cNvSpPr>
              <p:nvPr/>
            </p:nvSpPr>
            <p:spPr bwMode="auto">
              <a:xfrm>
                <a:off x="2898" y="775"/>
                <a:ext cx="67" cy="70"/>
              </a:xfrm>
              <a:custGeom>
                <a:avLst/>
                <a:gdLst>
                  <a:gd name="T0" fmla="*/ 0 w 67"/>
                  <a:gd name="T1" fmla="*/ 34 h 70"/>
                  <a:gd name="T2" fmla="*/ 2 w 67"/>
                  <a:gd name="T3" fmla="*/ 23 h 70"/>
                  <a:gd name="T4" fmla="*/ 8 w 67"/>
                  <a:gd name="T5" fmla="*/ 11 h 70"/>
                  <a:gd name="T6" fmla="*/ 17 w 67"/>
                  <a:gd name="T7" fmla="*/ 4 h 70"/>
                  <a:gd name="T8" fmla="*/ 28 w 67"/>
                  <a:gd name="T9" fmla="*/ 0 h 70"/>
                  <a:gd name="T10" fmla="*/ 39 w 67"/>
                  <a:gd name="T11" fmla="*/ 0 h 70"/>
                  <a:gd name="T12" fmla="*/ 49 w 67"/>
                  <a:gd name="T13" fmla="*/ 4 h 70"/>
                  <a:gd name="T14" fmla="*/ 59 w 67"/>
                  <a:gd name="T15" fmla="*/ 11 h 70"/>
                  <a:gd name="T16" fmla="*/ 64 w 67"/>
                  <a:gd name="T17" fmla="*/ 23 h 70"/>
                  <a:gd name="T18" fmla="*/ 67 w 67"/>
                  <a:gd name="T19" fmla="*/ 34 h 70"/>
                  <a:gd name="T20" fmla="*/ 64 w 67"/>
                  <a:gd name="T21" fmla="*/ 47 h 70"/>
                  <a:gd name="T22" fmla="*/ 59 w 67"/>
                  <a:gd name="T23" fmla="*/ 57 h 70"/>
                  <a:gd name="T24" fmla="*/ 49 w 67"/>
                  <a:gd name="T25" fmla="*/ 65 h 70"/>
                  <a:gd name="T26" fmla="*/ 39 w 67"/>
                  <a:gd name="T27" fmla="*/ 70 h 70"/>
                  <a:gd name="T28" fmla="*/ 28 w 67"/>
                  <a:gd name="T29" fmla="*/ 70 h 70"/>
                  <a:gd name="T30" fmla="*/ 17 w 67"/>
                  <a:gd name="T31" fmla="*/ 65 h 70"/>
                  <a:gd name="T32" fmla="*/ 8 w 67"/>
                  <a:gd name="T33" fmla="*/ 57 h 70"/>
                  <a:gd name="T34" fmla="*/ 2 w 67"/>
                  <a:gd name="T35" fmla="*/ 47 h 70"/>
                  <a:gd name="T36" fmla="*/ 0 w 67"/>
                  <a:gd name="T37" fmla="*/ 34 h 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7"/>
                  <a:gd name="T58" fmla="*/ 0 h 70"/>
                  <a:gd name="T59" fmla="*/ 67 w 67"/>
                  <a:gd name="T60" fmla="*/ 70 h 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7" h="70">
                    <a:moveTo>
                      <a:pt x="0" y="34"/>
                    </a:moveTo>
                    <a:lnTo>
                      <a:pt x="2" y="23"/>
                    </a:lnTo>
                    <a:lnTo>
                      <a:pt x="8" y="11"/>
                    </a:lnTo>
                    <a:lnTo>
                      <a:pt x="17" y="4"/>
                    </a:lnTo>
                    <a:lnTo>
                      <a:pt x="28" y="0"/>
                    </a:lnTo>
                    <a:lnTo>
                      <a:pt x="39" y="0"/>
                    </a:lnTo>
                    <a:lnTo>
                      <a:pt x="49" y="4"/>
                    </a:lnTo>
                    <a:lnTo>
                      <a:pt x="59" y="11"/>
                    </a:lnTo>
                    <a:lnTo>
                      <a:pt x="64" y="23"/>
                    </a:lnTo>
                    <a:lnTo>
                      <a:pt x="67" y="34"/>
                    </a:lnTo>
                    <a:lnTo>
                      <a:pt x="64" y="47"/>
                    </a:lnTo>
                    <a:lnTo>
                      <a:pt x="59" y="57"/>
                    </a:lnTo>
                    <a:lnTo>
                      <a:pt x="49" y="65"/>
                    </a:lnTo>
                    <a:lnTo>
                      <a:pt x="39" y="70"/>
                    </a:lnTo>
                    <a:lnTo>
                      <a:pt x="28" y="70"/>
                    </a:lnTo>
                    <a:lnTo>
                      <a:pt x="17" y="65"/>
                    </a:lnTo>
                    <a:lnTo>
                      <a:pt x="8" y="57"/>
                    </a:lnTo>
                    <a:lnTo>
                      <a:pt x="2" y="47"/>
                    </a:lnTo>
                    <a:lnTo>
                      <a:pt x="0" y="34"/>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40" name="Group 19"/>
            <p:cNvGrpSpPr>
              <a:grpSpLocks/>
            </p:cNvGrpSpPr>
            <p:nvPr/>
          </p:nvGrpSpPr>
          <p:grpSpPr bwMode="auto">
            <a:xfrm>
              <a:off x="274" y="616"/>
              <a:ext cx="383" cy="361"/>
              <a:chOff x="1339" y="14"/>
              <a:chExt cx="405" cy="380"/>
            </a:xfrm>
          </p:grpSpPr>
          <p:sp>
            <p:nvSpPr>
              <p:cNvPr id="18708" name="Freeform 20"/>
              <p:cNvSpPr>
                <a:spLocks/>
              </p:cNvSpPr>
              <p:nvPr/>
            </p:nvSpPr>
            <p:spPr bwMode="auto">
              <a:xfrm>
                <a:off x="1339" y="14"/>
                <a:ext cx="405" cy="380"/>
              </a:xfrm>
              <a:custGeom>
                <a:avLst/>
                <a:gdLst>
                  <a:gd name="T0" fmla="*/ 0 w 404"/>
                  <a:gd name="T1" fmla="*/ 190 h 380"/>
                  <a:gd name="T2" fmla="*/ 3 w 404"/>
                  <a:gd name="T3" fmla="*/ 160 h 380"/>
                  <a:gd name="T4" fmla="*/ 10 w 404"/>
                  <a:gd name="T5" fmla="*/ 131 h 380"/>
                  <a:gd name="T6" fmla="*/ 22 w 404"/>
                  <a:gd name="T7" fmla="*/ 103 h 380"/>
                  <a:gd name="T8" fmla="*/ 38 w 404"/>
                  <a:gd name="T9" fmla="*/ 78 h 380"/>
                  <a:gd name="T10" fmla="*/ 60 w 404"/>
                  <a:gd name="T11" fmla="*/ 55 h 380"/>
                  <a:gd name="T12" fmla="*/ 82 w 404"/>
                  <a:gd name="T13" fmla="*/ 36 h 380"/>
                  <a:gd name="T14" fmla="*/ 111 w 404"/>
                  <a:gd name="T15" fmla="*/ 21 h 380"/>
                  <a:gd name="T16" fmla="*/ 139 w 404"/>
                  <a:gd name="T17" fmla="*/ 10 h 380"/>
                  <a:gd name="T18" fmla="*/ 170 w 404"/>
                  <a:gd name="T19" fmla="*/ 2 h 380"/>
                  <a:gd name="T20" fmla="*/ 202 w 404"/>
                  <a:gd name="T21" fmla="*/ 0 h 380"/>
                  <a:gd name="T22" fmla="*/ 233 w 404"/>
                  <a:gd name="T23" fmla="*/ 2 h 380"/>
                  <a:gd name="T24" fmla="*/ 264 w 404"/>
                  <a:gd name="T25" fmla="*/ 10 h 380"/>
                  <a:gd name="T26" fmla="*/ 293 w 404"/>
                  <a:gd name="T27" fmla="*/ 21 h 380"/>
                  <a:gd name="T28" fmla="*/ 320 w 404"/>
                  <a:gd name="T29" fmla="*/ 36 h 380"/>
                  <a:gd name="T30" fmla="*/ 345 w 404"/>
                  <a:gd name="T31" fmla="*/ 55 h 380"/>
                  <a:gd name="T32" fmla="*/ 365 w 404"/>
                  <a:gd name="T33" fmla="*/ 78 h 380"/>
                  <a:gd name="T34" fmla="*/ 381 w 404"/>
                  <a:gd name="T35" fmla="*/ 103 h 380"/>
                  <a:gd name="T36" fmla="*/ 393 w 404"/>
                  <a:gd name="T37" fmla="*/ 131 h 380"/>
                  <a:gd name="T38" fmla="*/ 401 w 404"/>
                  <a:gd name="T39" fmla="*/ 160 h 380"/>
                  <a:gd name="T40" fmla="*/ 404 w 404"/>
                  <a:gd name="T41" fmla="*/ 190 h 380"/>
                  <a:gd name="T42" fmla="*/ 401 w 404"/>
                  <a:gd name="T43" fmla="*/ 220 h 380"/>
                  <a:gd name="T44" fmla="*/ 393 w 404"/>
                  <a:gd name="T45" fmla="*/ 249 h 380"/>
                  <a:gd name="T46" fmla="*/ 381 w 404"/>
                  <a:gd name="T47" fmla="*/ 276 h 380"/>
                  <a:gd name="T48" fmla="*/ 365 w 404"/>
                  <a:gd name="T49" fmla="*/ 302 h 380"/>
                  <a:gd name="T50" fmla="*/ 345 w 404"/>
                  <a:gd name="T51" fmla="*/ 324 h 380"/>
                  <a:gd name="T52" fmla="*/ 320 w 404"/>
                  <a:gd name="T53" fmla="*/ 344 h 380"/>
                  <a:gd name="T54" fmla="*/ 293 w 404"/>
                  <a:gd name="T55" fmla="*/ 359 h 380"/>
                  <a:gd name="T56" fmla="*/ 264 w 404"/>
                  <a:gd name="T57" fmla="*/ 371 h 380"/>
                  <a:gd name="T58" fmla="*/ 233 w 404"/>
                  <a:gd name="T59" fmla="*/ 377 h 380"/>
                  <a:gd name="T60" fmla="*/ 202 w 404"/>
                  <a:gd name="T61" fmla="*/ 380 h 380"/>
                  <a:gd name="T62" fmla="*/ 170 w 404"/>
                  <a:gd name="T63" fmla="*/ 377 h 380"/>
                  <a:gd name="T64" fmla="*/ 139 w 404"/>
                  <a:gd name="T65" fmla="*/ 371 h 380"/>
                  <a:gd name="T66" fmla="*/ 111 w 404"/>
                  <a:gd name="T67" fmla="*/ 359 h 380"/>
                  <a:gd name="T68" fmla="*/ 82 w 404"/>
                  <a:gd name="T69" fmla="*/ 344 h 380"/>
                  <a:gd name="T70" fmla="*/ 60 w 404"/>
                  <a:gd name="T71" fmla="*/ 324 h 380"/>
                  <a:gd name="T72" fmla="*/ 38 w 404"/>
                  <a:gd name="T73" fmla="*/ 302 h 380"/>
                  <a:gd name="T74" fmla="*/ 22 w 404"/>
                  <a:gd name="T75" fmla="*/ 276 h 380"/>
                  <a:gd name="T76" fmla="*/ 10 w 404"/>
                  <a:gd name="T77" fmla="*/ 249 h 380"/>
                  <a:gd name="T78" fmla="*/ 3 w 404"/>
                  <a:gd name="T79" fmla="*/ 220 h 380"/>
                  <a:gd name="T80" fmla="*/ 0 w 404"/>
                  <a:gd name="T81" fmla="*/ 190 h 3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04"/>
                  <a:gd name="T124" fmla="*/ 0 h 380"/>
                  <a:gd name="T125" fmla="*/ 404 w 404"/>
                  <a:gd name="T126" fmla="*/ 380 h 38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04" h="380">
                    <a:moveTo>
                      <a:pt x="0" y="190"/>
                    </a:moveTo>
                    <a:lnTo>
                      <a:pt x="3" y="160"/>
                    </a:lnTo>
                    <a:lnTo>
                      <a:pt x="10" y="131"/>
                    </a:lnTo>
                    <a:lnTo>
                      <a:pt x="22" y="103"/>
                    </a:lnTo>
                    <a:lnTo>
                      <a:pt x="38" y="78"/>
                    </a:lnTo>
                    <a:lnTo>
                      <a:pt x="60" y="55"/>
                    </a:lnTo>
                    <a:lnTo>
                      <a:pt x="82" y="36"/>
                    </a:lnTo>
                    <a:lnTo>
                      <a:pt x="111" y="21"/>
                    </a:lnTo>
                    <a:lnTo>
                      <a:pt x="139" y="10"/>
                    </a:lnTo>
                    <a:lnTo>
                      <a:pt x="170" y="2"/>
                    </a:lnTo>
                    <a:lnTo>
                      <a:pt x="202" y="0"/>
                    </a:lnTo>
                    <a:lnTo>
                      <a:pt x="233" y="2"/>
                    </a:lnTo>
                    <a:lnTo>
                      <a:pt x="264" y="10"/>
                    </a:lnTo>
                    <a:lnTo>
                      <a:pt x="293" y="21"/>
                    </a:lnTo>
                    <a:lnTo>
                      <a:pt x="320" y="36"/>
                    </a:lnTo>
                    <a:lnTo>
                      <a:pt x="345" y="55"/>
                    </a:lnTo>
                    <a:lnTo>
                      <a:pt x="365" y="78"/>
                    </a:lnTo>
                    <a:lnTo>
                      <a:pt x="381" y="103"/>
                    </a:lnTo>
                    <a:lnTo>
                      <a:pt x="393" y="131"/>
                    </a:lnTo>
                    <a:lnTo>
                      <a:pt x="401" y="160"/>
                    </a:lnTo>
                    <a:lnTo>
                      <a:pt x="404" y="190"/>
                    </a:lnTo>
                    <a:lnTo>
                      <a:pt x="401" y="220"/>
                    </a:lnTo>
                    <a:lnTo>
                      <a:pt x="393" y="249"/>
                    </a:lnTo>
                    <a:lnTo>
                      <a:pt x="381" y="276"/>
                    </a:lnTo>
                    <a:lnTo>
                      <a:pt x="365" y="302"/>
                    </a:lnTo>
                    <a:lnTo>
                      <a:pt x="345" y="324"/>
                    </a:lnTo>
                    <a:lnTo>
                      <a:pt x="320" y="344"/>
                    </a:lnTo>
                    <a:lnTo>
                      <a:pt x="293" y="359"/>
                    </a:lnTo>
                    <a:lnTo>
                      <a:pt x="264" y="371"/>
                    </a:lnTo>
                    <a:lnTo>
                      <a:pt x="233" y="377"/>
                    </a:lnTo>
                    <a:lnTo>
                      <a:pt x="202" y="380"/>
                    </a:lnTo>
                    <a:lnTo>
                      <a:pt x="170" y="377"/>
                    </a:lnTo>
                    <a:lnTo>
                      <a:pt x="139" y="371"/>
                    </a:lnTo>
                    <a:lnTo>
                      <a:pt x="111" y="359"/>
                    </a:lnTo>
                    <a:lnTo>
                      <a:pt x="82" y="344"/>
                    </a:lnTo>
                    <a:lnTo>
                      <a:pt x="60" y="324"/>
                    </a:lnTo>
                    <a:lnTo>
                      <a:pt x="38" y="302"/>
                    </a:lnTo>
                    <a:lnTo>
                      <a:pt x="22" y="276"/>
                    </a:lnTo>
                    <a:lnTo>
                      <a:pt x="10" y="249"/>
                    </a:lnTo>
                    <a:lnTo>
                      <a:pt x="3" y="220"/>
                    </a:lnTo>
                    <a:lnTo>
                      <a:pt x="0" y="19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09" name="Freeform 21"/>
              <p:cNvSpPr>
                <a:spLocks/>
              </p:cNvSpPr>
              <p:nvPr/>
            </p:nvSpPr>
            <p:spPr bwMode="auto">
              <a:xfrm>
                <a:off x="1359" y="63"/>
                <a:ext cx="364" cy="298"/>
              </a:xfrm>
              <a:custGeom>
                <a:avLst/>
                <a:gdLst>
                  <a:gd name="T0" fmla="*/ 23 w 363"/>
                  <a:gd name="T1" fmla="*/ 48 h 298"/>
                  <a:gd name="T2" fmla="*/ 42 w 363"/>
                  <a:gd name="T3" fmla="*/ 46 h 298"/>
                  <a:gd name="T4" fmla="*/ 58 w 363"/>
                  <a:gd name="T5" fmla="*/ 53 h 298"/>
                  <a:gd name="T6" fmla="*/ 82 w 363"/>
                  <a:gd name="T7" fmla="*/ 51 h 298"/>
                  <a:gd name="T8" fmla="*/ 102 w 363"/>
                  <a:gd name="T9" fmla="*/ 42 h 298"/>
                  <a:gd name="T10" fmla="*/ 78 w 363"/>
                  <a:gd name="T11" fmla="*/ 42 h 298"/>
                  <a:gd name="T12" fmla="*/ 93 w 363"/>
                  <a:gd name="T13" fmla="*/ 35 h 298"/>
                  <a:gd name="T14" fmla="*/ 102 w 363"/>
                  <a:gd name="T15" fmla="*/ 28 h 298"/>
                  <a:gd name="T16" fmla="*/ 122 w 363"/>
                  <a:gd name="T17" fmla="*/ 42 h 298"/>
                  <a:gd name="T18" fmla="*/ 121 w 363"/>
                  <a:gd name="T19" fmla="*/ 57 h 298"/>
                  <a:gd name="T20" fmla="*/ 144 w 363"/>
                  <a:gd name="T21" fmla="*/ 71 h 298"/>
                  <a:gd name="T22" fmla="*/ 145 w 363"/>
                  <a:gd name="T23" fmla="*/ 57 h 298"/>
                  <a:gd name="T24" fmla="*/ 148 w 363"/>
                  <a:gd name="T25" fmla="*/ 38 h 298"/>
                  <a:gd name="T26" fmla="*/ 133 w 363"/>
                  <a:gd name="T27" fmla="*/ 34 h 298"/>
                  <a:gd name="T28" fmla="*/ 122 w 363"/>
                  <a:gd name="T29" fmla="*/ 25 h 298"/>
                  <a:gd name="T30" fmla="*/ 133 w 363"/>
                  <a:gd name="T31" fmla="*/ 19 h 298"/>
                  <a:gd name="T32" fmla="*/ 157 w 363"/>
                  <a:gd name="T33" fmla="*/ 34 h 298"/>
                  <a:gd name="T34" fmla="*/ 165 w 363"/>
                  <a:gd name="T35" fmla="*/ 42 h 298"/>
                  <a:gd name="T36" fmla="*/ 184 w 363"/>
                  <a:gd name="T37" fmla="*/ 39 h 298"/>
                  <a:gd name="T38" fmla="*/ 203 w 363"/>
                  <a:gd name="T39" fmla="*/ 51 h 298"/>
                  <a:gd name="T40" fmla="*/ 188 w 363"/>
                  <a:gd name="T41" fmla="*/ 61 h 298"/>
                  <a:gd name="T42" fmla="*/ 203 w 363"/>
                  <a:gd name="T43" fmla="*/ 70 h 298"/>
                  <a:gd name="T44" fmla="*/ 191 w 363"/>
                  <a:gd name="T45" fmla="*/ 87 h 298"/>
                  <a:gd name="T46" fmla="*/ 198 w 363"/>
                  <a:gd name="T47" fmla="*/ 123 h 298"/>
                  <a:gd name="T48" fmla="*/ 200 w 363"/>
                  <a:gd name="T49" fmla="*/ 146 h 298"/>
                  <a:gd name="T50" fmla="*/ 172 w 363"/>
                  <a:gd name="T51" fmla="*/ 142 h 298"/>
                  <a:gd name="T52" fmla="*/ 168 w 363"/>
                  <a:gd name="T53" fmla="*/ 176 h 298"/>
                  <a:gd name="T54" fmla="*/ 195 w 363"/>
                  <a:gd name="T55" fmla="*/ 173 h 298"/>
                  <a:gd name="T56" fmla="*/ 210 w 363"/>
                  <a:gd name="T57" fmla="*/ 172 h 298"/>
                  <a:gd name="T58" fmla="*/ 223 w 363"/>
                  <a:gd name="T59" fmla="*/ 182 h 298"/>
                  <a:gd name="T60" fmla="*/ 241 w 363"/>
                  <a:gd name="T61" fmla="*/ 177 h 298"/>
                  <a:gd name="T62" fmla="*/ 261 w 363"/>
                  <a:gd name="T63" fmla="*/ 160 h 298"/>
                  <a:gd name="T64" fmla="*/ 286 w 363"/>
                  <a:gd name="T65" fmla="*/ 147 h 298"/>
                  <a:gd name="T66" fmla="*/ 312 w 363"/>
                  <a:gd name="T67" fmla="*/ 142 h 298"/>
                  <a:gd name="T68" fmla="*/ 335 w 363"/>
                  <a:gd name="T69" fmla="*/ 141 h 298"/>
                  <a:gd name="T70" fmla="*/ 360 w 363"/>
                  <a:gd name="T71" fmla="*/ 157 h 298"/>
                  <a:gd name="T72" fmla="*/ 356 w 363"/>
                  <a:gd name="T73" fmla="*/ 204 h 298"/>
                  <a:gd name="T74" fmla="*/ 329 w 363"/>
                  <a:gd name="T75" fmla="*/ 250 h 298"/>
                  <a:gd name="T76" fmla="*/ 308 w 363"/>
                  <a:gd name="T77" fmla="*/ 280 h 298"/>
                  <a:gd name="T78" fmla="*/ 290 w 363"/>
                  <a:gd name="T79" fmla="*/ 296 h 298"/>
                  <a:gd name="T80" fmla="*/ 296 w 363"/>
                  <a:gd name="T81" fmla="*/ 244 h 298"/>
                  <a:gd name="T82" fmla="*/ 257 w 363"/>
                  <a:gd name="T83" fmla="*/ 236 h 298"/>
                  <a:gd name="T84" fmla="*/ 247 w 363"/>
                  <a:gd name="T85" fmla="*/ 205 h 298"/>
                  <a:gd name="T86" fmla="*/ 230 w 363"/>
                  <a:gd name="T87" fmla="*/ 195 h 298"/>
                  <a:gd name="T88" fmla="*/ 193 w 363"/>
                  <a:gd name="T89" fmla="*/ 192 h 298"/>
                  <a:gd name="T90" fmla="*/ 168 w 363"/>
                  <a:gd name="T91" fmla="*/ 201 h 298"/>
                  <a:gd name="T92" fmla="*/ 138 w 363"/>
                  <a:gd name="T93" fmla="*/ 199 h 298"/>
                  <a:gd name="T94" fmla="*/ 117 w 363"/>
                  <a:gd name="T95" fmla="*/ 175 h 298"/>
                  <a:gd name="T96" fmla="*/ 95 w 363"/>
                  <a:gd name="T97" fmla="*/ 171 h 298"/>
                  <a:gd name="T98" fmla="*/ 116 w 363"/>
                  <a:gd name="T99" fmla="*/ 189 h 298"/>
                  <a:gd name="T100" fmla="*/ 91 w 363"/>
                  <a:gd name="T101" fmla="*/ 184 h 298"/>
                  <a:gd name="T102" fmla="*/ 70 w 363"/>
                  <a:gd name="T103" fmla="*/ 152 h 298"/>
                  <a:gd name="T104" fmla="*/ 63 w 363"/>
                  <a:gd name="T105" fmla="*/ 123 h 298"/>
                  <a:gd name="T106" fmla="*/ 47 w 363"/>
                  <a:gd name="T107" fmla="*/ 101 h 298"/>
                  <a:gd name="T108" fmla="*/ 56 w 363"/>
                  <a:gd name="T109" fmla="*/ 101 h 298"/>
                  <a:gd name="T110" fmla="*/ 50 w 363"/>
                  <a:gd name="T111" fmla="*/ 87 h 298"/>
                  <a:gd name="T112" fmla="*/ 25 w 363"/>
                  <a:gd name="T113" fmla="*/ 82 h 298"/>
                  <a:gd name="T114" fmla="*/ 19 w 363"/>
                  <a:gd name="T115" fmla="*/ 70 h 298"/>
                  <a:gd name="T116" fmla="*/ 13 w 363"/>
                  <a:gd name="T117" fmla="*/ 56 h 298"/>
                  <a:gd name="T118" fmla="*/ 7 w 363"/>
                  <a:gd name="T119" fmla="*/ 43 h 29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63"/>
                  <a:gd name="T181" fmla="*/ 0 h 298"/>
                  <a:gd name="T182" fmla="*/ 363 w 363"/>
                  <a:gd name="T183" fmla="*/ 298 h 29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63" h="298">
                    <a:moveTo>
                      <a:pt x="47" y="0"/>
                    </a:moveTo>
                    <a:lnTo>
                      <a:pt x="44" y="4"/>
                    </a:lnTo>
                    <a:lnTo>
                      <a:pt x="42" y="8"/>
                    </a:lnTo>
                    <a:lnTo>
                      <a:pt x="38" y="11"/>
                    </a:lnTo>
                    <a:lnTo>
                      <a:pt x="34" y="15"/>
                    </a:lnTo>
                    <a:lnTo>
                      <a:pt x="29" y="20"/>
                    </a:lnTo>
                    <a:lnTo>
                      <a:pt x="27" y="25"/>
                    </a:lnTo>
                    <a:lnTo>
                      <a:pt x="25" y="30"/>
                    </a:lnTo>
                    <a:lnTo>
                      <a:pt x="25" y="35"/>
                    </a:lnTo>
                    <a:lnTo>
                      <a:pt x="25" y="43"/>
                    </a:lnTo>
                    <a:lnTo>
                      <a:pt x="23" y="48"/>
                    </a:lnTo>
                    <a:lnTo>
                      <a:pt x="23" y="51"/>
                    </a:lnTo>
                    <a:lnTo>
                      <a:pt x="25" y="52"/>
                    </a:lnTo>
                    <a:lnTo>
                      <a:pt x="27" y="51"/>
                    </a:lnTo>
                    <a:lnTo>
                      <a:pt x="28" y="51"/>
                    </a:lnTo>
                    <a:lnTo>
                      <a:pt x="29" y="51"/>
                    </a:lnTo>
                    <a:lnTo>
                      <a:pt x="31" y="49"/>
                    </a:lnTo>
                    <a:lnTo>
                      <a:pt x="32" y="48"/>
                    </a:lnTo>
                    <a:lnTo>
                      <a:pt x="34" y="48"/>
                    </a:lnTo>
                    <a:lnTo>
                      <a:pt x="36" y="47"/>
                    </a:lnTo>
                    <a:lnTo>
                      <a:pt x="39" y="46"/>
                    </a:lnTo>
                    <a:lnTo>
                      <a:pt x="42" y="46"/>
                    </a:lnTo>
                    <a:lnTo>
                      <a:pt x="43" y="44"/>
                    </a:lnTo>
                    <a:lnTo>
                      <a:pt x="44" y="44"/>
                    </a:lnTo>
                    <a:lnTo>
                      <a:pt x="46" y="46"/>
                    </a:lnTo>
                    <a:lnTo>
                      <a:pt x="46" y="47"/>
                    </a:lnTo>
                    <a:lnTo>
                      <a:pt x="47" y="47"/>
                    </a:lnTo>
                    <a:lnTo>
                      <a:pt x="48" y="49"/>
                    </a:lnTo>
                    <a:lnTo>
                      <a:pt x="50" y="51"/>
                    </a:lnTo>
                    <a:lnTo>
                      <a:pt x="52" y="52"/>
                    </a:lnTo>
                    <a:lnTo>
                      <a:pt x="54" y="52"/>
                    </a:lnTo>
                    <a:lnTo>
                      <a:pt x="56" y="53"/>
                    </a:lnTo>
                    <a:lnTo>
                      <a:pt x="58" y="53"/>
                    </a:lnTo>
                    <a:lnTo>
                      <a:pt x="60" y="53"/>
                    </a:lnTo>
                    <a:lnTo>
                      <a:pt x="62" y="53"/>
                    </a:lnTo>
                    <a:lnTo>
                      <a:pt x="66" y="53"/>
                    </a:lnTo>
                    <a:lnTo>
                      <a:pt x="68" y="52"/>
                    </a:lnTo>
                    <a:lnTo>
                      <a:pt x="72" y="52"/>
                    </a:lnTo>
                    <a:lnTo>
                      <a:pt x="74" y="51"/>
                    </a:lnTo>
                    <a:lnTo>
                      <a:pt x="77" y="51"/>
                    </a:lnTo>
                    <a:lnTo>
                      <a:pt x="78" y="51"/>
                    </a:lnTo>
                    <a:lnTo>
                      <a:pt x="81" y="51"/>
                    </a:lnTo>
                    <a:lnTo>
                      <a:pt x="82" y="51"/>
                    </a:lnTo>
                    <a:lnTo>
                      <a:pt x="86" y="51"/>
                    </a:lnTo>
                    <a:lnTo>
                      <a:pt x="90" y="51"/>
                    </a:lnTo>
                    <a:lnTo>
                      <a:pt x="94" y="51"/>
                    </a:lnTo>
                    <a:lnTo>
                      <a:pt x="97" y="49"/>
                    </a:lnTo>
                    <a:lnTo>
                      <a:pt x="99" y="49"/>
                    </a:lnTo>
                    <a:lnTo>
                      <a:pt x="102" y="49"/>
                    </a:lnTo>
                    <a:lnTo>
                      <a:pt x="103" y="48"/>
                    </a:lnTo>
                    <a:lnTo>
                      <a:pt x="103" y="47"/>
                    </a:lnTo>
                    <a:lnTo>
                      <a:pt x="103" y="44"/>
                    </a:lnTo>
                    <a:lnTo>
                      <a:pt x="102" y="42"/>
                    </a:lnTo>
                    <a:lnTo>
                      <a:pt x="99" y="42"/>
                    </a:lnTo>
                    <a:lnTo>
                      <a:pt x="95" y="43"/>
                    </a:lnTo>
                    <a:lnTo>
                      <a:pt x="93" y="43"/>
                    </a:lnTo>
                    <a:lnTo>
                      <a:pt x="90" y="44"/>
                    </a:lnTo>
                    <a:lnTo>
                      <a:pt x="89" y="46"/>
                    </a:lnTo>
                    <a:lnTo>
                      <a:pt x="87" y="46"/>
                    </a:lnTo>
                    <a:lnTo>
                      <a:pt x="85" y="47"/>
                    </a:lnTo>
                    <a:lnTo>
                      <a:pt x="83" y="47"/>
                    </a:lnTo>
                    <a:lnTo>
                      <a:pt x="82" y="46"/>
                    </a:lnTo>
                    <a:lnTo>
                      <a:pt x="79" y="44"/>
                    </a:lnTo>
                    <a:lnTo>
                      <a:pt x="78" y="42"/>
                    </a:lnTo>
                    <a:lnTo>
                      <a:pt x="75" y="40"/>
                    </a:lnTo>
                    <a:lnTo>
                      <a:pt x="74" y="39"/>
                    </a:lnTo>
                    <a:lnTo>
                      <a:pt x="72" y="39"/>
                    </a:lnTo>
                    <a:lnTo>
                      <a:pt x="72" y="38"/>
                    </a:lnTo>
                    <a:lnTo>
                      <a:pt x="74" y="38"/>
                    </a:lnTo>
                    <a:lnTo>
                      <a:pt x="77" y="37"/>
                    </a:lnTo>
                    <a:lnTo>
                      <a:pt x="79" y="37"/>
                    </a:lnTo>
                    <a:lnTo>
                      <a:pt x="83" y="37"/>
                    </a:lnTo>
                    <a:lnTo>
                      <a:pt x="87" y="37"/>
                    </a:lnTo>
                    <a:lnTo>
                      <a:pt x="90" y="35"/>
                    </a:lnTo>
                    <a:lnTo>
                      <a:pt x="93" y="35"/>
                    </a:lnTo>
                    <a:lnTo>
                      <a:pt x="94" y="35"/>
                    </a:lnTo>
                    <a:lnTo>
                      <a:pt x="95" y="34"/>
                    </a:lnTo>
                    <a:lnTo>
                      <a:pt x="97" y="33"/>
                    </a:lnTo>
                    <a:lnTo>
                      <a:pt x="98" y="32"/>
                    </a:lnTo>
                    <a:lnTo>
                      <a:pt x="98" y="29"/>
                    </a:lnTo>
                    <a:lnTo>
                      <a:pt x="98" y="28"/>
                    </a:lnTo>
                    <a:lnTo>
                      <a:pt x="98" y="27"/>
                    </a:lnTo>
                    <a:lnTo>
                      <a:pt x="99" y="27"/>
                    </a:lnTo>
                    <a:lnTo>
                      <a:pt x="102" y="28"/>
                    </a:lnTo>
                    <a:lnTo>
                      <a:pt x="105" y="29"/>
                    </a:lnTo>
                    <a:lnTo>
                      <a:pt x="109" y="30"/>
                    </a:lnTo>
                    <a:lnTo>
                      <a:pt x="110" y="32"/>
                    </a:lnTo>
                    <a:lnTo>
                      <a:pt x="110" y="34"/>
                    </a:lnTo>
                    <a:lnTo>
                      <a:pt x="111" y="37"/>
                    </a:lnTo>
                    <a:lnTo>
                      <a:pt x="111" y="38"/>
                    </a:lnTo>
                    <a:lnTo>
                      <a:pt x="113" y="39"/>
                    </a:lnTo>
                    <a:lnTo>
                      <a:pt x="116" y="40"/>
                    </a:lnTo>
                    <a:lnTo>
                      <a:pt x="120" y="40"/>
                    </a:lnTo>
                    <a:lnTo>
                      <a:pt x="122" y="42"/>
                    </a:lnTo>
                    <a:lnTo>
                      <a:pt x="125" y="43"/>
                    </a:lnTo>
                    <a:lnTo>
                      <a:pt x="128" y="44"/>
                    </a:lnTo>
                    <a:lnTo>
                      <a:pt x="129" y="46"/>
                    </a:lnTo>
                    <a:lnTo>
                      <a:pt x="130" y="47"/>
                    </a:lnTo>
                    <a:lnTo>
                      <a:pt x="129" y="49"/>
                    </a:lnTo>
                    <a:lnTo>
                      <a:pt x="128" y="51"/>
                    </a:lnTo>
                    <a:lnTo>
                      <a:pt x="126" y="53"/>
                    </a:lnTo>
                    <a:lnTo>
                      <a:pt x="124" y="54"/>
                    </a:lnTo>
                    <a:lnTo>
                      <a:pt x="122" y="56"/>
                    </a:lnTo>
                    <a:lnTo>
                      <a:pt x="121" y="56"/>
                    </a:lnTo>
                    <a:lnTo>
                      <a:pt x="121" y="57"/>
                    </a:lnTo>
                    <a:lnTo>
                      <a:pt x="121" y="58"/>
                    </a:lnTo>
                    <a:lnTo>
                      <a:pt x="121" y="59"/>
                    </a:lnTo>
                    <a:lnTo>
                      <a:pt x="122" y="62"/>
                    </a:lnTo>
                    <a:lnTo>
                      <a:pt x="125" y="65"/>
                    </a:lnTo>
                    <a:lnTo>
                      <a:pt x="128" y="67"/>
                    </a:lnTo>
                    <a:lnTo>
                      <a:pt x="130" y="67"/>
                    </a:lnTo>
                    <a:lnTo>
                      <a:pt x="132" y="68"/>
                    </a:lnTo>
                    <a:lnTo>
                      <a:pt x="136" y="68"/>
                    </a:lnTo>
                    <a:lnTo>
                      <a:pt x="138" y="70"/>
                    </a:lnTo>
                    <a:lnTo>
                      <a:pt x="141" y="70"/>
                    </a:lnTo>
                    <a:lnTo>
                      <a:pt x="144" y="71"/>
                    </a:lnTo>
                    <a:lnTo>
                      <a:pt x="146" y="72"/>
                    </a:lnTo>
                    <a:lnTo>
                      <a:pt x="149" y="73"/>
                    </a:lnTo>
                    <a:lnTo>
                      <a:pt x="152" y="73"/>
                    </a:lnTo>
                    <a:lnTo>
                      <a:pt x="155" y="73"/>
                    </a:lnTo>
                    <a:lnTo>
                      <a:pt x="156" y="72"/>
                    </a:lnTo>
                    <a:lnTo>
                      <a:pt x="156" y="70"/>
                    </a:lnTo>
                    <a:lnTo>
                      <a:pt x="156" y="67"/>
                    </a:lnTo>
                    <a:lnTo>
                      <a:pt x="153" y="63"/>
                    </a:lnTo>
                    <a:lnTo>
                      <a:pt x="150" y="61"/>
                    </a:lnTo>
                    <a:lnTo>
                      <a:pt x="148" y="58"/>
                    </a:lnTo>
                    <a:lnTo>
                      <a:pt x="145" y="57"/>
                    </a:lnTo>
                    <a:lnTo>
                      <a:pt x="144" y="56"/>
                    </a:lnTo>
                    <a:lnTo>
                      <a:pt x="141" y="54"/>
                    </a:lnTo>
                    <a:lnTo>
                      <a:pt x="140" y="53"/>
                    </a:lnTo>
                    <a:lnTo>
                      <a:pt x="140" y="52"/>
                    </a:lnTo>
                    <a:lnTo>
                      <a:pt x="140" y="49"/>
                    </a:lnTo>
                    <a:lnTo>
                      <a:pt x="140" y="47"/>
                    </a:lnTo>
                    <a:lnTo>
                      <a:pt x="141" y="46"/>
                    </a:lnTo>
                    <a:lnTo>
                      <a:pt x="142" y="44"/>
                    </a:lnTo>
                    <a:lnTo>
                      <a:pt x="145" y="42"/>
                    </a:lnTo>
                    <a:lnTo>
                      <a:pt x="146" y="39"/>
                    </a:lnTo>
                    <a:lnTo>
                      <a:pt x="148" y="38"/>
                    </a:lnTo>
                    <a:lnTo>
                      <a:pt x="148" y="37"/>
                    </a:lnTo>
                    <a:lnTo>
                      <a:pt x="149" y="37"/>
                    </a:lnTo>
                    <a:lnTo>
                      <a:pt x="148" y="37"/>
                    </a:lnTo>
                    <a:lnTo>
                      <a:pt x="146" y="37"/>
                    </a:lnTo>
                    <a:lnTo>
                      <a:pt x="144" y="37"/>
                    </a:lnTo>
                    <a:lnTo>
                      <a:pt x="140" y="37"/>
                    </a:lnTo>
                    <a:lnTo>
                      <a:pt x="136" y="37"/>
                    </a:lnTo>
                    <a:lnTo>
                      <a:pt x="134" y="37"/>
                    </a:lnTo>
                    <a:lnTo>
                      <a:pt x="133" y="37"/>
                    </a:lnTo>
                    <a:lnTo>
                      <a:pt x="133" y="35"/>
                    </a:lnTo>
                    <a:lnTo>
                      <a:pt x="133" y="34"/>
                    </a:lnTo>
                    <a:lnTo>
                      <a:pt x="134" y="33"/>
                    </a:lnTo>
                    <a:lnTo>
                      <a:pt x="134" y="32"/>
                    </a:lnTo>
                    <a:lnTo>
                      <a:pt x="133" y="29"/>
                    </a:lnTo>
                    <a:lnTo>
                      <a:pt x="133" y="27"/>
                    </a:lnTo>
                    <a:lnTo>
                      <a:pt x="132" y="25"/>
                    </a:lnTo>
                    <a:lnTo>
                      <a:pt x="130" y="24"/>
                    </a:lnTo>
                    <a:lnTo>
                      <a:pt x="129" y="24"/>
                    </a:lnTo>
                    <a:lnTo>
                      <a:pt x="128" y="24"/>
                    </a:lnTo>
                    <a:lnTo>
                      <a:pt x="126" y="24"/>
                    </a:lnTo>
                    <a:lnTo>
                      <a:pt x="124" y="25"/>
                    </a:lnTo>
                    <a:lnTo>
                      <a:pt x="122" y="25"/>
                    </a:lnTo>
                    <a:lnTo>
                      <a:pt x="120" y="24"/>
                    </a:lnTo>
                    <a:lnTo>
                      <a:pt x="118" y="23"/>
                    </a:lnTo>
                    <a:lnTo>
                      <a:pt x="118" y="20"/>
                    </a:lnTo>
                    <a:lnTo>
                      <a:pt x="121" y="18"/>
                    </a:lnTo>
                    <a:lnTo>
                      <a:pt x="124" y="16"/>
                    </a:lnTo>
                    <a:lnTo>
                      <a:pt x="125" y="16"/>
                    </a:lnTo>
                    <a:lnTo>
                      <a:pt x="126" y="16"/>
                    </a:lnTo>
                    <a:lnTo>
                      <a:pt x="128" y="16"/>
                    </a:lnTo>
                    <a:lnTo>
                      <a:pt x="129" y="16"/>
                    </a:lnTo>
                    <a:lnTo>
                      <a:pt x="130" y="18"/>
                    </a:lnTo>
                    <a:lnTo>
                      <a:pt x="133" y="19"/>
                    </a:lnTo>
                    <a:lnTo>
                      <a:pt x="137" y="20"/>
                    </a:lnTo>
                    <a:lnTo>
                      <a:pt x="140" y="21"/>
                    </a:lnTo>
                    <a:lnTo>
                      <a:pt x="142" y="23"/>
                    </a:lnTo>
                    <a:lnTo>
                      <a:pt x="145" y="24"/>
                    </a:lnTo>
                    <a:lnTo>
                      <a:pt x="148" y="25"/>
                    </a:lnTo>
                    <a:lnTo>
                      <a:pt x="149" y="27"/>
                    </a:lnTo>
                    <a:lnTo>
                      <a:pt x="152" y="27"/>
                    </a:lnTo>
                    <a:lnTo>
                      <a:pt x="153" y="28"/>
                    </a:lnTo>
                    <a:lnTo>
                      <a:pt x="155" y="29"/>
                    </a:lnTo>
                    <a:lnTo>
                      <a:pt x="157" y="32"/>
                    </a:lnTo>
                    <a:lnTo>
                      <a:pt x="157" y="34"/>
                    </a:lnTo>
                    <a:lnTo>
                      <a:pt x="156" y="35"/>
                    </a:lnTo>
                    <a:lnTo>
                      <a:pt x="156" y="39"/>
                    </a:lnTo>
                    <a:lnTo>
                      <a:pt x="157" y="42"/>
                    </a:lnTo>
                    <a:lnTo>
                      <a:pt x="159" y="44"/>
                    </a:lnTo>
                    <a:lnTo>
                      <a:pt x="160" y="46"/>
                    </a:lnTo>
                    <a:lnTo>
                      <a:pt x="160" y="47"/>
                    </a:lnTo>
                    <a:lnTo>
                      <a:pt x="160" y="46"/>
                    </a:lnTo>
                    <a:lnTo>
                      <a:pt x="161" y="46"/>
                    </a:lnTo>
                    <a:lnTo>
                      <a:pt x="163" y="44"/>
                    </a:lnTo>
                    <a:lnTo>
                      <a:pt x="163" y="43"/>
                    </a:lnTo>
                    <a:lnTo>
                      <a:pt x="165" y="42"/>
                    </a:lnTo>
                    <a:lnTo>
                      <a:pt x="167" y="40"/>
                    </a:lnTo>
                    <a:lnTo>
                      <a:pt x="168" y="39"/>
                    </a:lnTo>
                    <a:lnTo>
                      <a:pt x="171" y="38"/>
                    </a:lnTo>
                    <a:lnTo>
                      <a:pt x="173" y="38"/>
                    </a:lnTo>
                    <a:lnTo>
                      <a:pt x="175" y="37"/>
                    </a:lnTo>
                    <a:lnTo>
                      <a:pt x="176" y="37"/>
                    </a:lnTo>
                    <a:lnTo>
                      <a:pt x="177" y="37"/>
                    </a:lnTo>
                    <a:lnTo>
                      <a:pt x="179" y="37"/>
                    </a:lnTo>
                    <a:lnTo>
                      <a:pt x="180" y="37"/>
                    </a:lnTo>
                    <a:lnTo>
                      <a:pt x="183" y="38"/>
                    </a:lnTo>
                    <a:lnTo>
                      <a:pt x="184" y="39"/>
                    </a:lnTo>
                    <a:lnTo>
                      <a:pt x="187" y="40"/>
                    </a:lnTo>
                    <a:lnTo>
                      <a:pt x="189" y="40"/>
                    </a:lnTo>
                    <a:lnTo>
                      <a:pt x="192" y="42"/>
                    </a:lnTo>
                    <a:lnTo>
                      <a:pt x="195" y="42"/>
                    </a:lnTo>
                    <a:lnTo>
                      <a:pt x="196" y="43"/>
                    </a:lnTo>
                    <a:lnTo>
                      <a:pt x="199" y="43"/>
                    </a:lnTo>
                    <a:lnTo>
                      <a:pt x="200" y="43"/>
                    </a:lnTo>
                    <a:lnTo>
                      <a:pt x="203" y="44"/>
                    </a:lnTo>
                    <a:lnTo>
                      <a:pt x="204" y="46"/>
                    </a:lnTo>
                    <a:lnTo>
                      <a:pt x="204" y="48"/>
                    </a:lnTo>
                    <a:lnTo>
                      <a:pt x="203" y="51"/>
                    </a:lnTo>
                    <a:lnTo>
                      <a:pt x="202" y="52"/>
                    </a:lnTo>
                    <a:lnTo>
                      <a:pt x="193" y="52"/>
                    </a:lnTo>
                    <a:lnTo>
                      <a:pt x="192" y="52"/>
                    </a:lnTo>
                    <a:lnTo>
                      <a:pt x="191" y="52"/>
                    </a:lnTo>
                    <a:lnTo>
                      <a:pt x="189" y="52"/>
                    </a:lnTo>
                    <a:lnTo>
                      <a:pt x="187" y="53"/>
                    </a:lnTo>
                    <a:lnTo>
                      <a:pt x="187" y="54"/>
                    </a:lnTo>
                    <a:lnTo>
                      <a:pt x="187" y="57"/>
                    </a:lnTo>
                    <a:lnTo>
                      <a:pt x="188" y="61"/>
                    </a:lnTo>
                    <a:lnTo>
                      <a:pt x="189" y="63"/>
                    </a:lnTo>
                    <a:lnTo>
                      <a:pt x="189" y="65"/>
                    </a:lnTo>
                    <a:lnTo>
                      <a:pt x="195" y="65"/>
                    </a:lnTo>
                    <a:lnTo>
                      <a:pt x="198" y="65"/>
                    </a:lnTo>
                    <a:lnTo>
                      <a:pt x="200" y="65"/>
                    </a:lnTo>
                    <a:lnTo>
                      <a:pt x="202" y="65"/>
                    </a:lnTo>
                    <a:lnTo>
                      <a:pt x="203" y="65"/>
                    </a:lnTo>
                    <a:lnTo>
                      <a:pt x="204" y="66"/>
                    </a:lnTo>
                    <a:lnTo>
                      <a:pt x="204" y="67"/>
                    </a:lnTo>
                    <a:lnTo>
                      <a:pt x="204" y="68"/>
                    </a:lnTo>
                    <a:lnTo>
                      <a:pt x="203" y="70"/>
                    </a:lnTo>
                    <a:lnTo>
                      <a:pt x="203" y="72"/>
                    </a:lnTo>
                    <a:lnTo>
                      <a:pt x="200" y="73"/>
                    </a:lnTo>
                    <a:lnTo>
                      <a:pt x="199" y="75"/>
                    </a:lnTo>
                    <a:lnTo>
                      <a:pt x="198" y="76"/>
                    </a:lnTo>
                    <a:lnTo>
                      <a:pt x="195" y="77"/>
                    </a:lnTo>
                    <a:lnTo>
                      <a:pt x="193" y="78"/>
                    </a:lnTo>
                    <a:lnTo>
                      <a:pt x="192" y="80"/>
                    </a:lnTo>
                    <a:lnTo>
                      <a:pt x="192" y="81"/>
                    </a:lnTo>
                    <a:lnTo>
                      <a:pt x="191" y="85"/>
                    </a:lnTo>
                    <a:lnTo>
                      <a:pt x="191" y="86"/>
                    </a:lnTo>
                    <a:lnTo>
                      <a:pt x="191" y="87"/>
                    </a:lnTo>
                    <a:lnTo>
                      <a:pt x="193" y="89"/>
                    </a:lnTo>
                    <a:lnTo>
                      <a:pt x="195" y="91"/>
                    </a:lnTo>
                    <a:lnTo>
                      <a:pt x="193" y="92"/>
                    </a:lnTo>
                    <a:lnTo>
                      <a:pt x="193" y="94"/>
                    </a:lnTo>
                    <a:lnTo>
                      <a:pt x="196" y="99"/>
                    </a:lnTo>
                    <a:lnTo>
                      <a:pt x="200" y="104"/>
                    </a:lnTo>
                    <a:lnTo>
                      <a:pt x="202" y="108"/>
                    </a:lnTo>
                    <a:lnTo>
                      <a:pt x="200" y="110"/>
                    </a:lnTo>
                    <a:lnTo>
                      <a:pt x="199" y="114"/>
                    </a:lnTo>
                    <a:lnTo>
                      <a:pt x="199" y="119"/>
                    </a:lnTo>
                    <a:lnTo>
                      <a:pt x="198" y="123"/>
                    </a:lnTo>
                    <a:lnTo>
                      <a:pt x="198" y="127"/>
                    </a:lnTo>
                    <a:lnTo>
                      <a:pt x="199" y="130"/>
                    </a:lnTo>
                    <a:lnTo>
                      <a:pt x="202" y="133"/>
                    </a:lnTo>
                    <a:lnTo>
                      <a:pt x="202" y="135"/>
                    </a:lnTo>
                    <a:lnTo>
                      <a:pt x="202" y="138"/>
                    </a:lnTo>
                    <a:lnTo>
                      <a:pt x="202" y="141"/>
                    </a:lnTo>
                    <a:lnTo>
                      <a:pt x="203" y="142"/>
                    </a:lnTo>
                    <a:lnTo>
                      <a:pt x="202" y="144"/>
                    </a:lnTo>
                    <a:lnTo>
                      <a:pt x="202" y="146"/>
                    </a:lnTo>
                    <a:lnTo>
                      <a:pt x="200" y="146"/>
                    </a:lnTo>
                    <a:lnTo>
                      <a:pt x="199" y="144"/>
                    </a:lnTo>
                    <a:lnTo>
                      <a:pt x="196" y="143"/>
                    </a:lnTo>
                    <a:lnTo>
                      <a:pt x="192" y="141"/>
                    </a:lnTo>
                    <a:lnTo>
                      <a:pt x="188" y="139"/>
                    </a:lnTo>
                    <a:lnTo>
                      <a:pt x="185" y="139"/>
                    </a:lnTo>
                    <a:lnTo>
                      <a:pt x="183" y="138"/>
                    </a:lnTo>
                    <a:lnTo>
                      <a:pt x="180" y="139"/>
                    </a:lnTo>
                    <a:lnTo>
                      <a:pt x="177" y="139"/>
                    </a:lnTo>
                    <a:lnTo>
                      <a:pt x="175" y="141"/>
                    </a:lnTo>
                    <a:lnTo>
                      <a:pt x="173" y="141"/>
                    </a:lnTo>
                    <a:lnTo>
                      <a:pt x="172" y="142"/>
                    </a:lnTo>
                    <a:lnTo>
                      <a:pt x="169" y="143"/>
                    </a:lnTo>
                    <a:lnTo>
                      <a:pt x="168" y="143"/>
                    </a:lnTo>
                    <a:lnTo>
                      <a:pt x="167" y="144"/>
                    </a:lnTo>
                    <a:lnTo>
                      <a:pt x="164" y="149"/>
                    </a:lnTo>
                    <a:lnTo>
                      <a:pt x="163" y="152"/>
                    </a:lnTo>
                    <a:lnTo>
                      <a:pt x="160" y="157"/>
                    </a:lnTo>
                    <a:lnTo>
                      <a:pt x="159" y="161"/>
                    </a:lnTo>
                    <a:lnTo>
                      <a:pt x="159" y="165"/>
                    </a:lnTo>
                    <a:lnTo>
                      <a:pt x="160" y="170"/>
                    </a:lnTo>
                    <a:lnTo>
                      <a:pt x="163" y="173"/>
                    </a:lnTo>
                    <a:lnTo>
                      <a:pt x="168" y="176"/>
                    </a:lnTo>
                    <a:lnTo>
                      <a:pt x="176" y="180"/>
                    </a:lnTo>
                    <a:lnTo>
                      <a:pt x="177" y="177"/>
                    </a:lnTo>
                    <a:lnTo>
                      <a:pt x="180" y="175"/>
                    </a:lnTo>
                    <a:lnTo>
                      <a:pt x="181" y="173"/>
                    </a:lnTo>
                    <a:lnTo>
                      <a:pt x="184" y="171"/>
                    </a:lnTo>
                    <a:lnTo>
                      <a:pt x="185" y="170"/>
                    </a:lnTo>
                    <a:lnTo>
                      <a:pt x="187" y="170"/>
                    </a:lnTo>
                    <a:lnTo>
                      <a:pt x="189" y="168"/>
                    </a:lnTo>
                    <a:lnTo>
                      <a:pt x="191" y="168"/>
                    </a:lnTo>
                    <a:lnTo>
                      <a:pt x="193" y="171"/>
                    </a:lnTo>
                    <a:lnTo>
                      <a:pt x="195" y="173"/>
                    </a:lnTo>
                    <a:lnTo>
                      <a:pt x="195" y="175"/>
                    </a:lnTo>
                    <a:lnTo>
                      <a:pt x="193" y="176"/>
                    </a:lnTo>
                    <a:lnTo>
                      <a:pt x="195" y="176"/>
                    </a:lnTo>
                    <a:lnTo>
                      <a:pt x="196" y="176"/>
                    </a:lnTo>
                    <a:lnTo>
                      <a:pt x="198" y="176"/>
                    </a:lnTo>
                    <a:lnTo>
                      <a:pt x="199" y="176"/>
                    </a:lnTo>
                    <a:lnTo>
                      <a:pt x="202" y="176"/>
                    </a:lnTo>
                    <a:lnTo>
                      <a:pt x="204" y="175"/>
                    </a:lnTo>
                    <a:lnTo>
                      <a:pt x="207" y="173"/>
                    </a:lnTo>
                    <a:lnTo>
                      <a:pt x="210" y="172"/>
                    </a:lnTo>
                    <a:lnTo>
                      <a:pt x="212" y="172"/>
                    </a:lnTo>
                    <a:lnTo>
                      <a:pt x="214" y="173"/>
                    </a:lnTo>
                    <a:lnTo>
                      <a:pt x="214" y="175"/>
                    </a:lnTo>
                    <a:lnTo>
                      <a:pt x="215" y="176"/>
                    </a:lnTo>
                    <a:lnTo>
                      <a:pt x="215" y="177"/>
                    </a:lnTo>
                    <a:lnTo>
                      <a:pt x="216" y="180"/>
                    </a:lnTo>
                    <a:lnTo>
                      <a:pt x="218" y="181"/>
                    </a:lnTo>
                    <a:lnTo>
                      <a:pt x="220" y="181"/>
                    </a:lnTo>
                    <a:lnTo>
                      <a:pt x="222" y="182"/>
                    </a:lnTo>
                    <a:lnTo>
                      <a:pt x="223" y="182"/>
                    </a:lnTo>
                    <a:lnTo>
                      <a:pt x="224" y="182"/>
                    </a:lnTo>
                    <a:lnTo>
                      <a:pt x="226" y="181"/>
                    </a:lnTo>
                    <a:lnTo>
                      <a:pt x="228" y="181"/>
                    </a:lnTo>
                    <a:lnTo>
                      <a:pt x="230" y="181"/>
                    </a:lnTo>
                    <a:lnTo>
                      <a:pt x="232" y="180"/>
                    </a:lnTo>
                    <a:lnTo>
                      <a:pt x="234" y="181"/>
                    </a:lnTo>
                    <a:lnTo>
                      <a:pt x="235" y="181"/>
                    </a:lnTo>
                    <a:lnTo>
                      <a:pt x="237" y="181"/>
                    </a:lnTo>
                    <a:lnTo>
                      <a:pt x="238" y="180"/>
                    </a:lnTo>
                    <a:lnTo>
                      <a:pt x="239" y="180"/>
                    </a:lnTo>
                    <a:lnTo>
                      <a:pt x="241" y="177"/>
                    </a:lnTo>
                    <a:lnTo>
                      <a:pt x="243" y="176"/>
                    </a:lnTo>
                    <a:lnTo>
                      <a:pt x="245" y="173"/>
                    </a:lnTo>
                    <a:lnTo>
                      <a:pt x="246" y="170"/>
                    </a:lnTo>
                    <a:lnTo>
                      <a:pt x="246" y="167"/>
                    </a:lnTo>
                    <a:lnTo>
                      <a:pt x="247" y="166"/>
                    </a:lnTo>
                    <a:lnTo>
                      <a:pt x="247" y="163"/>
                    </a:lnTo>
                    <a:lnTo>
                      <a:pt x="249" y="162"/>
                    </a:lnTo>
                    <a:lnTo>
                      <a:pt x="250" y="161"/>
                    </a:lnTo>
                    <a:lnTo>
                      <a:pt x="254" y="161"/>
                    </a:lnTo>
                    <a:lnTo>
                      <a:pt x="257" y="160"/>
                    </a:lnTo>
                    <a:lnTo>
                      <a:pt x="261" y="160"/>
                    </a:lnTo>
                    <a:lnTo>
                      <a:pt x="265" y="160"/>
                    </a:lnTo>
                    <a:lnTo>
                      <a:pt x="267" y="158"/>
                    </a:lnTo>
                    <a:lnTo>
                      <a:pt x="270" y="158"/>
                    </a:lnTo>
                    <a:lnTo>
                      <a:pt x="273" y="156"/>
                    </a:lnTo>
                    <a:lnTo>
                      <a:pt x="276" y="154"/>
                    </a:lnTo>
                    <a:lnTo>
                      <a:pt x="278" y="151"/>
                    </a:lnTo>
                    <a:lnTo>
                      <a:pt x="280" y="148"/>
                    </a:lnTo>
                    <a:lnTo>
                      <a:pt x="282" y="147"/>
                    </a:lnTo>
                    <a:lnTo>
                      <a:pt x="284" y="147"/>
                    </a:lnTo>
                    <a:lnTo>
                      <a:pt x="285" y="146"/>
                    </a:lnTo>
                    <a:lnTo>
                      <a:pt x="286" y="147"/>
                    </a:lnTo>
                    <a:lnTo>
                      <a:pt x="288" y="147"/>
                    </a:lnTo>
                    <a:lnTo>
                      <a:pt x="289" y="147"/>
                    </a:lnTo>
                    <a:lnTo>
                      <a:pt x="292" y="148"/>
                    </a:lnTo>
                    <a:lnTo>
                      <a:pt x="294" y="147"/>
                    </a:lnTo>
                    <a:lnTo>
                      <a:pt x="297" y="147"/>
                    </a:lnTo>
                    <a:lnTo>
                      <a:pt x="300" y="146"/>
                    </a:lnTo>
                    <a:lnTo>
                      <a:pt x="304" y="144"/>
                    </a:lnTo>
                    <a:lnTo>
                      <a:pt x="306" y="143"/>
                    </a:lnTo>
                    <a:lnTo>
                      <a:pt x="310" y="143"/>
                    </a:lnTo>
                    <a:lnTo>
                      <a:pt x="312" y="142"/>
                    </a:lnTo>
                    <a:lnTo>
                      <a:pt x="313" y="142"/>
                    </a:lnTo>
                    <a:lnTo>
                      <a:pt x="314" y="142"/>
                    </a:lnTo>
                    <a:lnTo>
                      <a:pt x="317" y="143"/>
                    </a:lnTo>
                    <a:lnTo>
                      <a:pt x="319" y="143"/>
                    </a:lnTo>
                    <a:lnTo>
                      <a:pt x="321" y="143"/>
                    </a:lnTo>
                    <a:lnTo>
                      <a:pt x="324" y="144"/>
                    </a:lnTo>
                    <a:lnTo>
                      <a:pt x="327" y="144"/>
                    </a:lnTo>
                    <a:lnTo>
                      <a:pt x="331" y="143"/>
                    </a:lnTo>
                    <a:lnTo>
                      <a:pt x="335" y="141"/>
                    </a:lnTo>
                    <a:lnTo>
                      <a:pt x="337" y="138"/>
                    </a:lnTo>
                    <a:lnTo>
                      <a:pt x="341" y="135"/>
                    </a:lnTo>
                    <a:lnTo>
                      <a:pt x="345" y="133"/>
                    </a:lnTo>
                    <a:lnTo>
                      <a:pt x="349" y="132"/>
                    </a:lnTo>
                    <a:lnTo>
                      <a:pt x="353" y="132"/>
                    </a:lnTo>
                    <a:lnTo>
                      <a:pt x="358" y="133"/>
                    </a:lnTo>
                    <a:lnTo>
                      <a:pt x="360" y="137"/>
                    </a:lnTo>
                    <a:lnTo>
                      <a:pt x="362" y="142"/>
                    </a:lnTo>
                    <a:lnTo>
                      <a:pt x="362" y="147"/>
                    </a:lnTo>
                    <a:lnTo>
                      <a:pt x="362" y="152"/>
                    </a:lnTo>
                    <a:lnTo>
                      <a:pt x="360" y="157"/>
                    </a:lnTo>
                    <a:lnTo>
                      <a:pt x="360" y="162"/>
                    </a:lnTo>
                    <a:lnTo>
                      <a:pt x="362" y="166"/>
                    </a:lnTo>
                    <a:lnTo>
                      <a:pt x="363" y="170"/>
                    </a:lnTo>
                    <a:lnTo>
                      <a:pt x="363" y="172"/>
                    </a:lnTo>
                    <a:lnTo>
                      <a:pt x="362" y="176"/>
                    </a:lnTo>
                    <a:lnTo>
                      <a:pt x="360" y="182"/>
                    </a:lnTo>
                    <a:lnTo>
                      <a:pt x="360" y="186"/>
                    </a:lnTo>
                    <a:lnTo>
                      <a:pt x="359" y="191"/>
                    </a:lnTo>
                    <a:lnTo>
                      <a:pt x="359" y="195"/>
                    </a:lnTo>
                    <a:lnTo>
                      <a:pt x="358" y="200"/>
                    </a:lnTo>
                    <a:lnTo>
                      <a:pt x="356" y="204"/>
                    </a:lnTo>
                    <a:lnTo>
                      <a:pt x="355" y="209"/>
                    </a:lnTo>
                    <a:lnTo>
                      <a:pt x="353" y="213"/>
                    </a:lnTo>
                    <a:lnTo>
                      <a:pt x="349" y="218"/>
                    </a:lnTo>
                    <a:lnTo>
                      <a:pt x="347" y="222"/>
                    </a:lnTo>
                    <a:lnTo>
                      <a:pt x="344" y="225"/>
                    </a:lnTo>
                    <a:lnTo>
                      <a:pt x="343" y="229"/>
                    </a:lnTo>
                    <a:lnTo>
                      <a:pt x="340" y="232"/>
                    </a:lnTo>
                    <a:lnTo>
                      <a:pt x="339" y="236"/>
                    </a:lnTo>
                    <a:lnTo>
                      <a:pt x="336" y="239"/>
                    </a:lnTo>
                    <a:lnTo>
                      <a:pt x="332" y="244"/>
                    </a:lnTo>
                    <a:lnTo>
                      <a:pt x="329" y="250"/>
                    </a:lnTo>
                    <a:lnTo>
                      <a:pt x="325" y="256"/>
                    </a:lnTo>
                    <a:lnTo>
                      <a:pt x="323" y="260"/>
                    </a:lnTo>
                    <a:lnTo>
                      <a:pt x="321" y="262"/>
                    </a:lnTo>
                    <a:lnTo>
                      <a:pt x="320" y="265"/>
                    </a:lnTo>
                    <a:lnTo>
                      <a:pt x="319" y="267"/>
                    </a:lnTo>
                    <a:lnTo>
                      <a:pt x="317" y="270"/>
                    </a:lnTo>
                    <a:lnTo>
                      <a:pt x="314" y="271"/>
                    </a:lnTo>
                    <a:lnTo>
                      <a:pt x="312" y="274"/>
                    </a:lnTo>
                    <a:lnTo>
                      <a:pt x="310" y="276"/>
                    </a:lnTo>
                    <a:lnTo>
                      <a:pt x="309" y="277"/>
                    </a:lnTo>
                    <a:lnTo>
                      <a:pt x="308" y="280"/>
                    </a:lnTo>
                    <a:lnTo>
                      <a:pt x="306" y="281"/>
                    </a:lnTo>
                    <a:lnTo>
                      <a:pt x="305" y="284"/>
                    </a:lnTo>
                    <a:lnTo>
                      <a:pt x="305" y="285"/>
                    </a:lnTo>
                    <a:lnTo>
                      <a:pt x="304" y="286"/>
                    </a:lnTo>
                    <a:lnTo>
                      <a:pt x="301" y="288"/>
                    </a:lnTo>
                    <a:lnTo>
                      <a:pt x="300" y="289"/>
                    </a:lnTo>
                    <a:lnTo>
                      <a:pt x="297" y="291"/>
                    </a:lnTo>
                    <a:lnTo>
                      <a:pt x="294" y="293"/>
                    </a:lnTo>
                    <a:lnTo>
                      <a:pt x="293" y="294"/>
                    </a:lnTo>
                    <a:lnTo>
                      <a:pt x="292" y="295"/>
                    </a:lnTo>
                    <a:lnTo>
                      <a:pt x="290" y="296"/>
                    </a:lnTo>
                    <a:lnTo>
                      <a:pt x="289" y="298"/>
                    </a:lnTo>
                    <a:lnTo>
                      <a:pt x="290" y="286"/>
                    </a:lnTo>
                    <a:lnTo>
                      <a:pt x="292" y="279"/>
                    </a:lnTo>
                    <a:lnTo>
                      <a:pt x="293" y="271"/>
                    </a:lnTo>
                    <a:lnTo>
                      <a:pt x="294" y="262"/>
                    </a:lnTo>
                    <a:lnTo>
                      <a:pt x="294" y="257"/>
                    </a:lnTo>
                    <a:lnTo>
                      <a:pt x="294" y="253"/>
                    </a:lnTo>
                    <a:lnTo>
                      <a:pt x="296" y="250"/>
                    </a:lnTo>
                    <a:lnTo>
                      <a:pt x="296" y="247"/>
                    </a:lnTo>
                    <a:lnTo>
                      <a:pt x="296" y="244"/>
                    </a:lnTo>
                    <a:lnTo>
                      <a:pt x="294" y="242"/>
                    </a:lnTo>
                    <a:lnTo>
                      <a:pt x="292" y="241"/>
                    </a:lnTo>
                    <a:lnTo>
                      <a:pt x="288" y="239"/>
                    </a:lnTo>
                    <a:lnTo>
                      <a:pt x="282" y="239"/>
                    </a:lnTo>
                    <a:lnTo>
                      <a:pt x="278" y="239"/>
                    </a:lnTo>
                    <a:lnTo>
                      <a:pt x="276" y="239"/>
                    </a:lnTo>
                    <a:lnTo>
                      <a:pt x="271" y="239"/>
                    </a:lnTo>
                    <a:lnTo>
                      <a:pt x="269" y="238"/>
                    </a:lnTo>
                    <a:lnTo>
                      <a:pt x="265" y="238"/>
                    </a:lnTo>
                    <a:lnTo>
                      <a:pt x="261" y="237"/>
                    </a:lnTo>
                    <a:lnTo>
                      <a:pt x="257" y="236"/>
                    </a:lnTo>
                    <a:lnTo>
                      <a:pt x="253" y="233"/>
                    </a:lnTo>
                    <a:lnTo>
                      <a:pt x="250" y="233"/>
                    </a:lnTo>
                    <a:lnTo>
                      <a:pt x="249" y="233"/>
                    </a:lnTo>
                    <a:lnTo>
                      <a:pt x="247" y="232"/>
                    </a:lnTo>
                    <a:lnTo>
                      <a:pt x="247" y="231"/>
                    </a:lnTo>
                    <a:lnTo>
                      <a:pt x="247" y="229"/>
                    </a:lnTo>
                    <a:lnTo>
                      <a:pt x="247" y="225"/>
                    </a:lnTo>
                    <a:lnTo>
                      <a:pt x="247" y="220"/>
                    </a:lnTo>
                    <a:lnTo>
                      <a:pt x="246" y="214"/>
                    </a:lnTo>
                    <a:lnTo>
                      <a:pt x="246" y="209"/>
                    </a:lnTo>
                    <a:lnTo>
                      <a:pt x="247" y="205"/>
                    </a:lnTo>
                    <a:lnTo>
                      <a:pt x="247" y="201"/>
                    </a:lnTo>
                    <a:lnTo>
                      <a:pt x="247" y="199"/>
                    </a:lnTo>
                    <a:lnTo>
                      <a:pt x="246" y="196"/>
                    </a:lnTo>
                    <a:lnTo>
                      <a:pt x="245" y="195"/>
                    </a:lnTo>
                    <a:lnTo>
                      <a:pt x="242" y="194"/>
                    </a:lnTo>
                    <a:lnTo>
                      <a:pt x="239" y="192"/>
                    </a:lnTo>
                    <a:lnTo>
                      <a:pt x="237" y="192"/>
                    </a:lnTo>
                    <a:lnTo>
                      <a:pt x="235" y="192"/>
                    </a:lnTo>
                    <a:lnTo>
                      <a:pt x="234" y="194"/>
                    </a:lnTo>
                    <a:lnTo>
                      <a:pt x="232" y="194"/>
                    </a:lnTo>
                    <a:lnTo>
                      <a:pt x="230" y="195"/>
                    </a:lnTo>
                    <a:lnTo>
                      <a:pt x="227" y="195"/>
                    </a:lnTo>
                    <a:lnTo>
                      <a:pt x="223" y="195"/>
                    </a:lnTo>
                    <a:lnTo>
                      <a:pt x="219" y="195"/>
                    </a:lnTo>
                    <a:lnTo>
                      <a:pt x="216" y="195"/>
                    </a:lnTo>
                    <a:lnTo>
                      <a:pt x="214" y="196"/>
                    </a:lnTo>
                    <a:lnTo>
                      <a:pt x="211" y="196"/>
                    </a:lnTo>
                    <a:lnTo>
                      <a:pt x="208" y="196"/>
                    </a:lnTo>
                    <a:lnTo>
                      <a:pt x="206" y="196"/>
                    </a:lnTo>
                    <a:lnTo>
                      <a:pt x="202" y="195"/>
                    </a:lnTo>
                    <a:lnTo>
                      <a:pt x="198" y="194"/>
                    </a:lnTo>
                    <a:lnTo>
                      <a:pt x="193" y="192"/>
                    </a:lnTo>
                    <a:lnTo>
                      <a:pt x="191" y="191"/>
                    </a:lnTo>
                    <a:lnTo>
                      <a:pt x="188" y="190"/>
                    </a:lnTo>
                    <a:lnTo>
                      <a:pt x="187" y="189"/>
                    </a:lnTo>
                    <a:lnTo>
                      <a:pt x="185" y="189"/>
                    </a:lnTo>
                    <a:lnTo>
                      <a:pt x="183" y="190"/>
                    </a:lnTo>
                    <a:lnTo>
                      <a:pt x="181" y="191"/>
                    </a:lnTo>
                    <a:lnTo>
                      <a:pt x="177" y="192"/>
                    </a:lnTo>
                    <a:lnTo>
                      <a:pt x="175" y="195"/>
                    </a:lnTo>
                    <a:lnTo>
                      <a:pt x="172" y="198"/>
                    </a:lnTo>
                    <a:lnTo>
                      <a:pt x="171" y="199"/>
                    </a:lnTo>
                    <a:lnTo>
                      <a:pt x="168" y="201"/>
                    </a:lnTo>
                    <a:lnTo>
                      <a:pt x="167" y="203"/>
                    </a:lnTo>
                    <a:lnTo>
                      <a:pt x="165" y="203"/>
                    </a:lnTo>
                    <a:lnTo>
                      <a:pt x="163" y="203"/>
                    </a:lnTo>
                    <a:lnTo>
                      <a:pt x="159" y="203"/>
                    </a:lnTo>
                    <a:lnTo>
                      <a:pt x="155" y="201"/>
                    </a:lnTo>
                    <a:lnTo>
                      <a:pt x="152" y="201"/>
                    </a:lnTo>
                    <a:lnTo>
                      <a:pt x="148" y="201"/>
                    </a:lnTo>
                    <a:lnTo>
                      <a:pt x="145" y="201"/>
                    </a:lnTo>
                    <a:lnTo>
                      <a:pt x="142" y="201"/>
                    </a:lnTo>
                    <a:lnTo>
                      <a:pt x="140" y="201"/>
                    </a:lnTo>
                    <a:lnTo>
                      <a:pt x="138" y="199"/>
                    </a:lnTo>
                    <a:lnTo>
                      <a:pt x="136" y="195"/>
                    </a:lnTo>
                    <a:lnTo>
                      <a:pt x="133" y="191"/>
                    </a:lnTo>
                    <a:lnTo>
                      <a:pt x="132" y="189"/>
                    </a:lnTo>
                    <a:lnTo>
                      <a:pt x="130" y="186"/>
                    </a:lnTo>
                    <a:lnTo>
                      <a:pt x="129" y="185"/>
                    </a:lnTo>
                    <a:lnTo>
                      <a:pt x="128" y="182"/>
                    </a:lnTo>
                    <a:lnTo>
                      <a:pt x="126" y="181"/>
                    </a:lnTo>
                    <a:lnTo>
                      <a:pt x="124" y="180"/>
                    </a:lnTo>
                    <a:lnTo>
                      <a:pt x="121" y="179"/>
                    </a:lnTo>
                    <a:lnTo>
                      <a:pt x="118" y="176"/>
                    </a:lnTo>
                    <a:lnTo>
                      <a:pt x="117" y="175"/>
                    </a:lnTo>
                    <a:lnTo>
                      <a:pt x="116" y="173"/>
                    </a:lnTo>
                    <a:lnTo>
                      <a:pt x="114" y="173"/>
                    </a:lnTo>
                    <a:lnTo>
                      <a:pt x="113" y="173"/>
                    </a:lnTo>
                    <a:lnTo>
                      <a:pt x="110" y="172"/>
                    </a:lnTo>
                    <a:lnTo>
                      <a:pt x="109" y="172"/>
                    </a:lnTo>
                    <a:lnTo>
                      <a:pt x="106" y="172"/>
                    </a:lnTo>
                    <a:lnTo>
                      <a:pt x="103" y="171"/>
                    </a:lnTo>
                    <a:lnTo>
                      <a:pt x="101" y="171"/>
                    </a:lnTo>
                    <a:lnTo>
                      <a:pt x="98" y="171"/>
                    </a:lnTo>
                    <a:lnTo>
                      <a:pt x="97" y="171"/>
                    </a:lnTo>
                    <a:lnTo>
                      <a:pt x="95" y="171"/>
                    </a:lnTo>
                    <a:lnTo>
                      <a:pt x="94" y="172"/>
                    </a:lnTo>
                    <a:lnTo>
                      <a:pt x="94" y="173"/>
                    </a:lnTo>
                    <a:lnTo>
                      <a:pt x="95" y="175"/>
                    </a:lnTo>
                    <a:lnTo>
                      <a:pt x="98" y="177"/>
                    </a:lnTo>
                    <a:lnTo>
                      <a:pt x="101" y="180"/>
                    </a:lnTo>
                    <a:lnTo>
                      <a:pt x="103" y="182"/>
                    </a:lnTo>
                    <a:lnTo>
                      <a:pt x="106" y="185"/>
                    </a:lnTo>
                    <a:lnTo>
                      <a:pt x="109" y="186"/>
                    </a:lnTo>
                    <a:lnTo>
                      <a:pt x="110" y="186"/>
                    </a:lnTo>
                    <a:lnTo>
                      <a:pt x="113" y="187"/>
                    </a:lnTo>
                    <a:lnTo>
                      <a:pt x="116" y="189"/>
                    </a:lnTo>
                    <a:lnTo>
                      <a:pt x="117" y="190"/>
                    </a:lnTo>
                    <a:lnTo>
                      <a:pt x="117" y="191"/>
                    </a:lnTo>
                    <a:lnTo>
                      <a:pt x="114" y="192"/>
                    </a:lnTo>
                    <a:lnTo>
                      <a:pt x="113" y="194"/>
                    </a:lnTo>
                    <a:lnTo>
                      <a:pt x="109" y="191"/>
                    </a:lnTo>
                    <a:lnTo>
                      <a:pt x="105" y="190"/>
                    </a:lnTo>
                    <a:lnTo>
                      <a:pt x="101" y="189"/>
                    </a:lnTo>
                    <a:lnTo>
                      <a:pt x="98" y="187"/>
                    </a:lnTo>
                    <a:lnTo>
                      <a:pt x="95" y="186"/>
                    </a:lnTo>
                    <a:lnTo>
                      <a:pt x="94" y="185"/>
                    </a:lnTo>
                    <a:lnTo>
                      <a:pt x="91" y="184"/>
                    </a:lnTo>
                    <a:lnTo>
                      <a:pt x="89" y="182"/>
                    </a:lnTo>
                    <a:lnTo>
                      <a:pt x="86" y="180"/>
                    </a:lnTo>
                    <a:lnTo>
                      <a:pt x="85" y="176"/>
                    </a:lnTo>
                    <a:lnTo>
                      <a:pt x="83" y="172"/>
                    </a:lnTo>
                    <a:lnTo>
                      <a:pt x="83" y="167"/>
                    </a:lnTo>
                    <a:lnTo>
                      <a:pt x="83" y="162"/>
                    </a:lnTo>
                    <a:lnTo>
                      <a:pt x="83" y="161"/>
                    </a:lnTo>
                    <a:lnTo>
                      <a:pt x="81" y="158"/>
                    </a:lnTo>
                    <a:lnTo>
                      <a:pt x="75" y="156"/>
                    </a:lnTo>
                    <a:lnTo>
                      <a:pt x="72" y="153"/>
                    </a:lnTo>
                    <a:lnTo>
                      <a:pt x="70" y="152"/>
                    </a:lnTo>
                    <a:lnTo>
                      <a:pt x="68" y="151"/>
                    </a:lnTo>
                    <a:lnTo>
                      <a:pt x="67" y="149"/>
                    </a:lnTo>
                    <a:lnTo>
                      <a:pt x="66" y="148"/>
                    </a:lnTo>
                    <a:lnTo>
                      <a:pt x="64" y="147"/>
                    </a:lnTo>
                    <a:lnTo>
                      <a:pt x="64" y="146"/>
                    </a:lnTo>
                    <a:lnTo>
                      <a:pt x="63" y="144"/>
                    </a:lnTo>
                    <a:lnTo>
                      <a:pt x="63" y="141"/>
                    </a:lnTo>
                    <a:lnTo>
                      <a:pt x="64" y="137"/>
                    </a:lnTo>
                    <a:lnTo>
                      <a:pt x="64" y="132"/>
                    </a:lnTo>
                    <a:lnTo>
                      <a:pt x="64" y="127"/>
                    </a:lnTo>
                    <a:lnTo>
                      <a:pt x="63" y="123"/>
                    </a:lnTo>
                    <a:lnTo>
                      <a:pt x="62" y="120"/>
                    </a:lnTo>
                    <a:lnTo>
                      <a:pt x="60" y="119"/>
                    </a:lnTo>
                    <a:lnTo>
                      <a:pt x="59" y="116"/>
                    </a:lnTo>
                    <a:lnTo>
                      <a:pt x="56" y="115"/>
                    </a:lnTo>
                    <a:lnTo>
                      <a:pt x="55" y="114"/>
                    </a:lnTo>
                    <a:lnTo>
                      <a:pt x="54" y="111"/>
                    </a:lnTo>
                    <a:lnTo>
                      <a:pt x="52" y="109"/>
                    </a:lnTo>
                    <a:lnTo>
                      <a:pt x="51" y="106"/>
                    </a:lnTo>
                    <a:lnTo>
                      <a:pt x="50" y="105"/>
                    </a:lnTo>
                    <a:lnTo>
                      <a:pt x="48" y="103"/>
                    </a:lnTo>
                    <a:lnTo>
                      <a:pt x="47" y="101"/>
                    </a:lnTo>
                    <a:lnTo>
                      <a:pt x="46" y="100"/>
                    </a:lnTo>
                    <a:lnTo>
                      <a:pt x="46" y="99"/>
                    </a:lnTo>
                    <a:lnTo>
                      <a:pt x="47" y="99"/>
                    </a:lnTo>
                    <a:lnTo>
                      <a:pt x="50" y="99"/>
                    </a:lnTo>
                    <a:lnTo>
                      <a:pt x="51" y="100"/>
                    </a:lnTo>
                    <a:lnTo>
                      <a:pt x="52" y="101"/>
                    </a:lnTo>
                    <a:lnTo>
                      <a:pt x="54" y="101"/>
                    </a:lnTo>
                    <a:lnTo>
                      <a:pt x="55" y="101"/>
                    </a:lnTo>
                    <a:lnTo>
                      <a:pt x="56" y="101"/>
                    </a:lnTo>
                    <a:lnTo>
                      <a:pt x="58" y="100"/>
                    </a:lnTo>
                    <a:lnTo>
                      <a:pt x="59" y="95"/>
                    </a:lnTo>
                    <a:lnTo>
                      <a:pt x="60" y="91"/>
                    </a:lnTo>
                    <a:lnTo>
                      <a:pt x="59" y="89"/>
                    </a:lnTo>
                    <a:lnTo>
                      <a:pt x="56" y="87"/>
                    </a:lnTo>
                    <a:lnTo>
                      <a:pt x="55" y="87"/>
                    </a:lnTo>
                    <a:lnTo>
                      <a:pt x="54" y="87"/>
                    </a:lnTo>
                    <a:lnTo>
                      <a:pt x="52" y="87"/>
                    </a:lnTo>
                    <a:lnTo>
                      <a:pt x="51" y="87"/>
                    </a:lnTo>
                    <a:lnTo>
                      <a:pt x="50" y="87"/>
                    </a:lnTo>
                    <a:lnTo>
                      <a:pt x="48" y="87"/>
                    </a:lnTo>
                    <a:lnTo>
                      <a:pt x="47" y="87"/>
                    </a:lnTo>
                    <a:lnTo>
                      <a:pt x="44" y="89"/>
                    </a:lnTo>
                    <a:lnTo>
                      <a:pt x="43" y="87"/>
                    </a:lnTo>
                    <a:lnTo>
                      <a:pt x="39" y="85"/>
                    </a:lnTo>
                    <a:lnTo>
                      <a:pt x="36" y="84"/>
                    </a:lnTo>
                    <a:lnTo>
                      <a:pt x="34" y="82"/>
                    </a:lnTo>
                    <a:lnTo>
                      <a:pt x="31" y="82"/>
                    </a:lnTo>
                    <a:lnTo>
                      <a:pt x="28" y="82"/>
                    </a:lnTo>
                    <a:lnTo>
                      <a:pt x="25" y="82"/>
                    </a:lnTo>
                    <a:lnTo>
                      <a:pt x="23" y="82"/>
                    </a:lnTo>
                    <a:lnTo>
                      <a:pt x="20" y="84"/>
                    </a:lnTo>
                    <a:lnTo>
                      <a:pt x="17" y="84"/>
                    </a:lnTo>
                    <a:lnTo>
                      <a:pt x="13" y="84"/>
                    </a:lnTo>
                    <a:lnTo>
                      <a:pt x="11" y="84"/>
                    </a:lnTo>
                    <a:lnTo>
                      <a:pt x="11" y="81"/>
                    </a:lnTo>
                    <a:lnTo>
                      <a:pt x="12" y="77"/>
                    </a:lnTo>
                    <a:lnTo>
                      <a:pt x="15" y="75"/>
                    </a:lnTo>
                    <a:lnTo>
                      <a:pt x="16" y="72"/>
                    </a:lnTo>
                    <a:lnTo>
                      <a:pt x="17" y="71"/>
                    </a:lnTo>
                    <a:lnTo>
                      <a:pt x="19" y="70"/>
                    </a:lnTo>
                    <a:lnTo>
                      <a:pt x="20" y="70"/>
                    </a:lnTo>
                    <a:lnTo>
                      <a:pt x="21" y="67"/>
                    </a:lnTo>
                    <a:lnTo>
                      <a:pt x="23" y="66"/>
                    </a:lnTo>
                    <a:lnTo>
                      <a:pt x="23" y="63"/>
                    </a:lnTo>
                    <a:lnTo>
                      <a:pt x="24" y="59"/>
                    </a:lnTo>
                    <a:lnTo>
                      <a:pt x="24" y="56"/>
                    </a:lnTo>
                    <a:lnTo>
                      <a:pt x="23" y="54"/>
                    </a:lnTo>
                    <a:lnTo>
                      <a:pt x="19" y="54"/>
                    </a:lnTo>
                    <a:lnTo>
                      <a:pt x="16" y="54"/>
                    </a:lnTo>
                    <a:lnTo>
                      <a:pt x="15" y="54"/>
                    </a:lnTo>
                    <a:lnTo>
                      <a:pt x="13" y="56"/>
                    </a:lnTo>
                    <a:lnTo>
                      <a:pt x="11" y="56"/>
                    </a:lnTo>
                    <a:lnTo>
                      <a:pt x="9" y="57"/>
                    </a:lnTo>
                    <a:lnTo>
                      <a:pt x="8" y="57"/>
                    </a:lnTo>
                    <a:lnTo>
                      <a:pt x="7" y="58"/>
                    </a:lnTo>
                    <a:lnTo>
                      <a:pt x="4" y="57"/>
                    </a:lnTo>
                    <a:lnTo>
                      <a:pt x="3" y="57"/>
                    </a:lnTo>
                    <a:lnTo>
                      <a:pt x="1" y="57"/>
                    </a:lnTo>
                    <a:lnTo>
                      <a:pt x="0" y="57"/>
                    </a:lnTo>
                    <a:lnTo>
                      <a:pt x="3" y="51"/>
                    </a:lnTo>
                    <a:lnTo>
                      <a:pt x="7" y="43"/>
                    </a:lnTo>
                    <a:lnTo>
                      <a:pt x="13" y="34"/>
                    </a:lnTo>
                    <a:lnTo>
                      <a:pt x="20" y="25"/>
                    </a:lnTo>
                    <a:lnTo>
                      <a:pt x="27" y="16"/>
                    </a:lnTo>
                    <a:lnTo>
                      <a:pt x="35" y="9"/>
                    </a:lnTo>
                    <a:lnTo>
                      <a:pt x="42" y="4"/>
                    </a:lnTo>
                    <a:lnTo>
                      <a:pt x="47" y="0"/>
                    </a:lnTo>
                    <a:close/>
                  </a:path>
                </a:pathLst>
              </a:custGeom>
              <a:solidFill>
                <a:srgbClr val="C0C0C0"/>
              </a:solidFill>
              <a:ln w="9525">
                <a:solidFill>
                  <a:schemeClr val="tx1"/>
                </a:solidFill>
                <a:round/>
                <a:headEnd/>
                <a:tailEnd/>
              </a:ln>
            </p:spPr>
            <p:txBody>
              <a:bodyPr wrap="none" lIns="0" tIns="0" rIns="0" bIns="0">
                <a:spAutoFit/>
              </a:bodyPr>
              <a:lstStyle/>
              <a:p>
                <a:endParaRPr lang="en-US"/>
              </a:p>
            </p:txBody>
          </p:sp>
          <p:sp>
            <p:nvSpPr>
              <p:cNvPr id="18710" name="Freeform 22"/>
              <p:cNvSpPr>
                <a:spLocks/>
              </p:cNvSpPr>
              <p:nvPr/>
            </p:nvSpPr>
            <p:spPr bwMode="auto">
              <a:xfrm>
                <a:off x="1466" y="46"/>
                <a:ext cx="76" cy="38"/>
              </a:xfrm>
              <a:custGeom>
                <a:avLst/>
                <a:gdLst>
                  <a:gd name="T0" fmla="*/ 2 w 76"/>
                  <a:gd name="T1" fmla="*/ 28 h 38"/>
                  <a:gd name="T2" fmla="*/ 6 w 76"/>
                  <a:gd name="T3" fmla="*/ 26 h 38"/>
                  <a:gd name="T4" fmla="*/ 10 w 76"/>
                  <a:gd name="T5" fmla="*/ 25 h 38"/>
                  <a:gd name="T6" fmla="*/ 15 w 76"/>
                  <a:gd name="T7" fmla="*/ 23 h 38"/>
                  <a:gd name="T8" fmla="*/ 19 w 76"/>
                  <a:gd name="T9" fmla="*/ 23 h 38"/>
                  <a:gd name="T10" fmla="*/ 25 w 76"/>
                  <a:gd name="T11" fmla="*/ 25 h 38"/>
                  <a:gd name="T12" fmla="*/ 29 w 76"/>
                  <a:gd name="T13" fmla="*/ 26 h 38"/>
                  <a:gd name="T14" fmla="*/ 34 w 76"/>
                  <a:gd name="T15" fmla="*/ 27 h 38"/>
                  <a:gd name="T16" fmla="*/ 38 w 76"/>
                  <a:gd name="T17" fmla="*/ 28 h 38"/>
                  <a:gd name="T18" fmla="*/ 43 w 76"/>
                  <a:gd name="T19" fmla="*/ 31 h 38"/>
                  <a:gd name="T20" fmla="*/ 50 w 76"/>
                  <a:gd name="T21" fmla="*/ 33 h 38"/>
                  <a:gd name="T22" fmla="*/ 56 w 76"/>
                  <a:gd name="T23" fmla="*/ 36 h 38"/>
                  <a:gd name="T24" fmla="*/ 64 w 76"/>
                  <a:gd name="T25" fmla="*/ 37 h 38"/>
                  <a:gd name="T26" fmla="*/ 69 w 76"/>
                  <a:gd name="T27" fmla="*/ 38 h 38"/>
                  <a:gd name="T28" fmla="*/ 73 w 76"/>
                  <a:gd name="T29" fmla="*/ 38 h 38"/>
                  <a:gd name="T30" fmla="*/ 76 w 76"/>
                  <a:gd name="T31" fmla="*/ 36 h 38"/>
                  <a:gd name="T32" fmla="*/ 76 w 76"/>
                  <a:gd name="T33" fmla="*/ 33 h 38"/>
                  <a:gd name="T34" fmla="*/ 73 w 76"/>
                  <a:gd name="T35" fmla="*/ 28 h 38"/>
                  <a:gd name="T36" fmla="*/ 70 w 76"/>
                  <a:gd name="T37" fmla="*/ 25 h 38"/>
                  <a:gd name="T38" fmla="*/ 68 w 76"/>
                  <a:gd name="T39" fmla="*/ 22 h 38"/>
                  <a:gd name="T40" fmla="*/ 65 w 76"/>
                  <a:gd name="T41" fmla="*/ 19 h 38"/>
                  <a:gd name="T42" fmla="*/ 62 w 76"/>
                  <a:gd name="T43" fmla="*/ 17 h 38"/>
                  <a:gd name="T44" fmla="*/ 60 w 76"/>
                  <a:gd name="T45" fmla="*/ 14 h 38"/>
                  <a:gd name="T46" fmla="*/ 58 w 76"/>
                  <a:gd name="T47" fmla="*/ 12 h 38"/>
                  <a:gd name="T48" fmla="*/ 57 w 76"/>
                  <a:gd name="T49" fmla="*/ 8 h 38"/>
                  <a:gd name="T50" fmla="*/ 56 w 76"/>
                  <a:gd name="T51" fmla="*/ 6 h 38"/>
                  <a:gd name="T52" fmla="*/ 54 w 76"/>
                  <a:gd name="T53" fmla="*/ 4 h 38"/>
                  <a:gd name="T54" fmla="*/ 54 w 76"/>
                  <a:gd name="T55" fmla="*/ 4 h 38"/>
                  <a:gd name="T56" fmla="*/ 53 w 76"/>
                  <a:gd name="T57" fmla="*/ 4 h 38"/>
                  <a:gd name="T58" fmla="*/ 52 w 76"/>
                  <a:gd name="T59" fmla="*/ 4 h 38"/>
                  <a:gd name="T60" fmla="*/ 50 w 76"/>
                  <a:gd name="T61" fmla="*/ 4 h 38"/>
                  <a:gd name="T62" fmla="*/ 46 w 76"/>
                  <a:gd name="T63" fmla="*/ 4 h 38"/>
                  <a:gd name="T64" fmla="*/ 42 w 76"/>
                  <a:gd name="T65" fmla="*/ 4 h 38"/>
                  <a:gd name="T66" fmla="*/ 38 w 76"/>
                  <a:gd name="T67" fmla="*/ 4 h 38"/>
                  <a:gd name="T68" fmla="*/ 34 w 76"/>
                  <a:gd name="T69" fmla="*/ 3 h 38"/>
                  <a:gd name="T70" fmla="*/ 30 w 76"/>
                  <a:gd name="T71" fmla="*/ 3 h 38"/>
                  <a:gd name="T72" fmla="*/ 27 w 76"/>
                  <a:gd name="T73" fmla="*/ 2 h 38"/>
                  <a:gd name="T74" fmla="*/ 23 w 76"/>
                  <a:gd name="T75" fmla="*/ 2 h 38"/>
                  <a:gd name="T76" fmla="*/ 22 w 76"/>
                  <a:gd name="T77" fmla="*/ 2 h 38"/>
                  <a:gd name="T78" fmla="*/ 19 w 76"/>
                  <a:gd name="T79" fmla="*/ 2 h 38"/>
                  <a:gd name="T80" fmla="*/ 17 w 76"/>
                  <a:gd name="T81" fmla="*/ 2 h 38"/>
                  <a:gd name="T82" fmla="*/ 15 w 76"/>
                  <a:gd name="T83" fmla="*/ 2 h 38"/>
                  <a:gd name="T84" fmla="*/ 14 w 76"/>
                  <a:gd name="T85" fmla="*/ 0 h 38"/>
                  <a:gd name="T86" fmla="*/ 11 w 76"/>
                  <a:gd name="T87" fmla="*/ 0 h 38"/>
                  <a:gd name="T88" fmla="*/ 10 w 76"/>
                  <a:gd name="T89" fmla="*/ 0 h 38"/>
                  <a:gd name="T90" fmla="*/ 9 w 76"/>
                  <a:gd name="T91" fmla="*/ 2 h 38"/>
                  <a:gd name="T92" fmla="*/ 9 w 76"/>
                  <a:gd name="T93" fmla="*/ 3 h 38"/>
                  <a:gd name="T94" fmla="*/ 7 w 76"/>
                  <a:gd name="T95" fmla="*/ 6 h 38"/>
                  <a:gd name="T96" fmla="*/ 6 w 76"/>
                  <a:gd name="T97" fmla="*/ 8 h 38"/>
                  <a:gd name="T98" fmla="*/ 3 w 76"/>
                  <a:gd name="T99" fmla="*/ 13 h 38"/>
                  <a:gd name="T100" fmla="*/ 2 w 76"/>
                  <a:gd name="T101" fmla="*/ 16 h 38"/>
                  <a:gd name="T102" fmla="*/ 0 w 76"/>
                  <a:gd name="T103" fmla="*/ 17 h 38"/>
                  <a:gd name="T104" fmla="*/ 2 w 76"/>
                  <a:gd name="T105" fmla="*/ 22 h 38"/>
                  <a:gd name="T106" fmla="*/ 2 w 76"/>
                  <a:gd name="T107" fmla="*/ 27 h 38"/>
                  <a:gd name="T108" fmla="*/ 2 w 76"/>
                  <a:gd name="T109" fmla="*/ 28 h 38"/>
                  <a:gd name="T110" fmla="*/ 2 w 76"/>
                  <a:gd name="T111" fmla="*/ 28 h 38"/>
                  <a:gd name="T112" fmla="*/ 2 w 76"/>
                  <a:gd name="T113" fmla="*/ 28 h 3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
                  <a:gd name="T172" fmla="*/ 0 h 38"/>
                  <a:gd name="T173" fmla="*/ 76 w 76"/>
                  <a:gd name="T174" fmla="*/ 38 h 3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 h="38">
                    <a:moveTo>
                      <a:pt x="2" y="28"/>
                    </a:moveTo>
                    <a:lnTo>
                      <a:pt x="6" y="26"/>
                    </a:lnTo>
                    <a:lnTo>
                      <a:pt x="10" y="25"/>
                    </a:lnTo>
                    <a:lnTo>
                      <a:pt x="15" y="23"/>
                    </a:lnTo>
                    <a:lnTo>
                      <a:pt x="19" y="23"/>
                    </a:lnTo>
                    <a:lnTo>
                      <a:pt x="25" y="25"/>
                    </a:lnTo>
                    <a:lnTo>
                      <a:pt x="29" y="26"/>
                    </a:lnTo>
                    <a:lnTo>
                      <a:pt x="34" y="27"/>
                    </a:lnTo>
                    <a:lnTo>
                      <a:pt x="38" y="28"/>
                    </a:lnTo>
                    <a:lnTo>
                      <a:pt x="43" y="31"/>
                    </a:lnTo>
                    <a:lnTo>
                      <a:pt x="50" y="33"/>
                    </a:lnTo>
                    <a:lnTo>
                      <a:pt x="56" y="36"/>
                    </a:lnTo>
                    <a:lnTo>
                      <a:pt x="64" y="37"/>
                    </a:lnTo>
                    <a:lnTo>
                      <a:pt x="69" y="38"/>
                    </a:lnTo>
                    <a:lnTo>
                      <a:pt x="73" y="38"/>
                    </a:lnTo>
                    <a:lnTo>
                      <a:pt x="76" y="36"/>
                    </a:lnTo>
                    <a:lnTo>
                      <a:pt x="76" y="33"/>
                    </a:lnTo>
                    <a:lnTo>
                      <a:pt x="73" y="28"/>
                    </a:lnTo>
                    <a:lnTo>
                      <a:pt x="70" y="25"/>
                    </a:lnTo>
                    <a:lnTo>
                      <a:pt x="68" y="22"/>
                    </a:lnTo>
                    <a:lnTo>
                      <a:pt x="65" y="19"/>
                    </a:lnTo>
                    <a:lnTo>
                      <a:pt x="62" y="17"/>
                    </a:lnTo>
                    <a:lnTo>
                      <a:pt x="60" y="14"/>
                    </a:lnTo>
                    <a:lnTo>
                      <a:pt x="58" y="12"/>
                    </a:lnTo>
                    <a:lnTo>
                      <a:pt x="57" y="8"/>
                    </a:lnTo>
                    <a:lnTo>
                      <a:pt x="56" y="6"/>
                    </a:lnTo>
                    <a:lnTo>
                      <a:pt x="54" y="4"/>
                    </a:lnTo>
                    <a:lnTo>
                      <a:pt x="53" y="4"/>
                    </a:lnTo>
                    <a:lnTo>
                      <a:pt x="52" y="4"/>
                    </a:lnTo>
                    <a:lnTo>
                      <a:pt x="50" y="4"/>
                    </a:lnTo>
                    <a:lnTo>
                      <a:pt x="46" y="4"/>
                    </a:lnTo>
                    <a:lnTo>
                      <a:pt x="42" y="4"/>
                    </a:lnTo>
                    <a:lnTo>
                      <a:pt x="38" y="4"/>
                    </a:lnTo>
                    <a:lnTo>
                      <a:pt x="34" y="3"/>
                    </a:lnTo>
                    <a:lnTo>
                      <a:pt x="30" y="3"/>
                    </a:lnTo>
                    <a:lnTo>
                      <a:pt x="27" y="2"/>
                    </a:lnTo>
                    <a:lnTo>
                      <a:pt x="23" y="2"/>
                    </a:lnTo>
                    <a:lnTo>
                      <a:pt x="22" y="2"/>
                    </a:lnTo>
                    <a:lnTo>
                      <a:pt x="19" y="2"/>
                    </a:lnTo>
                    <a:lnTo>
                      <a:pt x="17" y="2"/>
                    </a:lnTo>
                    <a:lnTo>
                      <a:pt x="15" y="2"/>
                    </a:lnTo>
                    <a:lnTo>
                      <a:pt x="14" y="0"/>
                    </a:lnTo>
                    <a:lnTo>
                      <a:pt x="11" y="0"/>
                    </a:lnTo>
                    <a:lnTo>
                      <a:pt x="10" y="0"/>
                    </a:lnTo>
                    <a:lnTo>
                      <a:pt x="9" y="2"/>
                    </a:lnTo>
                    <a:lnTo>
                      <a:pt x="9" y="3"/>
                    </a:lnTo>
                    <a:lnTo>
                      <a:pt x="7" y="6"/>
                    </a:lnTo>
                    <a:lnTo>
                      <a:pt x="6" y="8"/>
                    </a:lnTo>
                    <a:lnTo>
                      <a:pt x="3" y="13"/>
                    </a:lnTo>
                    <a:lnTo>
                      <a:pt x="2" y="16"/>
                    </a:lnTo>
                    <a:lnTo>
                      <a:pt x="0" y="17"/>
                    </a:lnTo>
                    <a:lnTo>
                      <a:pt x="2" y="22"/>
                    </a:lnTo>
                    <a:lnTo>
                      <a:pt x="2" y="27"/>
                    </a:lnTo>
                    <a:lnTo>
                      <a:pt x="2" y="28"/>
                    </a:lnTo>
                    <a:close/>
                  </a:path>
                </a:pathLst>
              </a:custGeom>
              <a:solidFill>
                <a:srgbClr val="C0C0C0"/>
              </a:solidFill>
              <a:ln w="9525">
                <a:solidFill>
                  <a:schemeClr val="tx1"/>
                </a:solidFill>
                <a:round/>
                <a:headEnd/>
                <a:tailEnd/>
              </a:ln>
            </p:spPr>
            <p:txBody>
              <a:bodyPr wrap="none" lIns="0" tIns="0" rIns="0" bIns="0">
                <a:spAutoFit/>
              </a:bodyPr>
              <a:lstStyle/>
              <a:p>
                <a:endParaRPr lang="en-US"/>
              </a:p>
            </p:txBody>
          </p:sp>
          <p:sp>
            <p:nvSpPr>
              <p:cNvPr id="18711" name="Freeform 23"/>
              <p:cNvSpPr>
                <a:spLocks/>
              </p:cNvSpPr>
              <p:nvPr/>
            </p:nvSpPr>
            <p:spPr bwMode="auto">
              <a:xfrm>
                <a:off x="1532" y="44"/>
                <a:ext cx="15" cy="18"/>
              </a:xfrm>
              <a:custGeom>
                <a:avLst/>
                <a:gdLst>
                  <a:gd name="T0" fmla="*/ 2 w 15"/>
                  <a:gd name="T1" fmla="*/ 1 h 18"/>
                  <a:gd name="T2" fmla="*/ 3 w 15"/>
                  <a:gd name="T3" fmla="*/ 0 h 18"/>
                  <a:gd name="T4" fmla="*/ 6 w 15"/>
                  <a:gd name="T5" fmla="*/ 0 h 18"/>
                  <a:gd name="T6" fmla="*/ 7 w 15"/>
                  <a:gd name="T7" fmla="*/ 1 h 18"/>
                  <a:gd name="T8" fmla="*/ 8 w 15"/>
                  <a:gd name="T9" fmla="*/ 1 h 18"/>
                  <a:gd name="T10" fmla="*/ 10 w 15"/>
                  <a:gd name="T11" fmla="*/ 2 h 18"/>
                  <a:gd name="T12" fmla="*/ 11 w 15"/>
                  <a:gd name="T13" fmla="*/ 2 h 18"/>
                  <a:gd name="T14" fmla="*/ 12 w 15"/>
                  <a:gd name="T15" fmla="*/ 2 h 18"/>
                  <a:gd name="T16" fmla="*/ 14 w 15"/>
                  <a:gd name="T17" fmla="*/ 4 h 18"/>
                  <a:gd name="T18" fmla="*/ 15 w 15"/>
                  <a:gd name="T19" fmla="*/ 5 h 18"/>
                  <a:gd name="T20" fmla="*/ 15 w 15"/>
                  <a:gd name="T21" fmla="*/ 8 h 18"/>
                  <a:gd name="T22" fmla="*/ 15 w 15"/>
                  <a:gd name="T23" fmla="*/ 10 h 18"/>
                  <a:gd name="T24" fmla="*/ 14 w 15"/>
                  <a:gd name="T25" fmla="*/ 11 h 18"/>
                  <a:gd name="T26" fmla="*/ 7 w 15"/>
                  <a:gd name="T27" fmla="*/ 18 h 18"/>
                  <a:gd name="T28" fmla="*/ 6 w 15"/>
                  <a:gd name="T29" fmla="*/ 18 h 18"/>
                  <a:gd name="T30" fmla="*/ 4 w 15"/>
                  <a:gd name="T31" fmla="*/ 16 h 18"/>
                  <a:gd name="T32" fmla="*/ 2 w 15"/>
                  <a:gd name="T33" fmla="*/ 15 h 18"/>
                  <a:gd name="T34" fmla="*/ 0 w 15"/>
                  <a:gd name="T35" fmla="*/ 11 h 18"/>
                  <a:gd name="T36" fmla="*/ 0 w 15"/>
                  <a:gd name="T37" fmla="*/ 8 h 18"/>
                  <a:gd name="T38" fmla="*/ 0 w 15"/>
                  <a:gd name="T39" fmla="*/ 4 h 18"/>
                  <a:gd name="T40" fmla="*/ 2 w 15"/>
                  <a:gd name="T41" fmla="*/ 1 h 18"/>
                  <a:gd name="T42" fmla="*/ 2 w 15"/>
                  <a:gd name="T43" fmla="*/ 1 h 1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
                  <a:gd name="T67" fmla="*/ 0 h 18"/>
                  <a:gd name="T68" fmla="*/ 15 w 15"/>
                  <a:gd name="T69" fmla="*/ 18 h 1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 h="18">
                    <a:moveTo>
                      <a:pt x="2" y="1"/>
                    </a:moveTo>
                    <a:lnTo>
                      <a:pt x="3" y="0"/>
                    </a:lnTo>
                    <a:lnTo>
                      <a:pt x="6" y="0"/>
                    </a:lnTo>
                    <a:lnTo>
                      <a:pt x="7" y="1"/>
                    </a:lnTo>
                    <a:lnTo>
                      <a:pt x="8" y="1"/>
                    </a:lnTo>
                    <a:lnTo>
                      <a:pt x="10" y="2"/>
                    </a:lnTo>
                    <a:lnTo>
                      <a:pt x="11" y="2"/>
                    </a:lnTo>
                    <a:lnTo>
                      <a:pt x="12" y="2"/>
                    </a:lnTo>
                    <a:lnTo>
                      <a:pt x="14" y="4"/>
                    </a:lnTo>
                    <a:lnTo>
                      <a:pt x="15" y="5"/>
                    </a:lnTo>
                    <a:lnTo>
                      <a:pt x="15" y="8"/>
                    </a:lnTo>
                    <a:lnTo>
                      <a:pt x="15" y="10"/>
                    </a:lnTo>
                    <a:lnTo>
                      <a:pt x="14" y="11"/>
                    </a:lnTo>
                    <a:lnTo>
                      <a:pt x="7" y="18"/>
                    </a:lnTo>
                    <a:lnTo>
                      <a:pt x="6" y="18"/>
                    </a:lnTo>
                    <a:lnTo>
                      <a:pt x="4" y="16"/>
                    </a:lnTo>
                    <a:lnTo>
                      <a:pt x="2" y="15"/>
                    </a:lnTo>
                    <a:lnTo>
                      <a:pt x="0" y="11"/>
                    </a:lnTo>
                    <a:lnTo>
                      <a:pt x="0" y="8"/>
                    </a:lnTo>
                    <a:lnTo>
                      <a:pt x="0" y="4"/>
                    </a:lnTo>
                    <a:lnTo>
                      <a:pt x="2" y="1"/>
                    </a:lnTo>
                    <a:close/>
                  </a:path>
                </a:pathLst>
              </a:custGeom>
              <a:solidFill>
                <a:srgbClr val="C0C0C0"/>
              </a:solidFill>
              <a:ln w="9525">
                <a:solidFill>
                  <a:schemeClr val="tx1"/>
                </a:solidFill>
                <a:round/>
                <a:headEnd/>
                <a:tailEnd/>
              </a:ln>
            </p:spPr>
            <p:txBody>
              <a:bodyPr wrap="none" lIns="0" tIns="0" rIns="0" bIns="0">
                <a:spAutoFit/>
              </a:bodyPr>
              <a:lstStyle/>
              <a:p>
                <a:endParaRPr lang="en-US"/>
              </a:p>
            </p:txBody>
          </p:sp>
          <p:sp>
            <p:nvSpPr>
              <p:cNvPr id="18712" name="Freeform 24"/>
              <p:cNvSpPr>
                <a:spLocks/>
              </p:cNvSpPr>
              <p:nvPr/>
            </p:nvSpPr>
            <p:spPr bwMode="auto">
              <a:xfrm>
                <a:off x="1489" y="14"/>
                <a:ext cx="225" cy="106"/>
              </a:xfrm>
              <a:custGeom>
                <a:avLst/>
                <a:gdLst>
                  <a:gd name="T0" fmla="*/ 222 w 225"/>
                  <a:gd name="T1" fmla="*/ 106 h 106"/>
                  <a:gd name="T2" fmla="*/ 215 w 225"/>
                  <a:gd name="T3" fmla="*/ 105 h 106"/>
                  <a:gd name="T4" fmla="*/ 209 w 225"/>
                  <a:gd name="T5" fmla="*/ 101 h 106"/>
                  <a:gd name="T6" fmla="*/ 202 w 225"/>
                  <a:gd name="T7" fmla="*/ 95 h 106"/>
                  <a:gd name="T8" fmla="*/ 197 w 225"/>
                  <a:gd name="T9" fmla="*/ 86 h 106"/>
                  <a:gd name="T10" fmla="*/ 193 w 225"/>
                  <a:gd name="T11" fmla="*/ 82 h 106"/>
                  <a:gd name="T12" fmla="*/ 190 w 225"/>
                  <a:gd name="T13" fmla="*/ 82 h 106"/>
                  <a:gd name="T14" fmla="*/ 184 w 225"/>
                  <a:gd name="T15" fmla="*/ 83 h 106"/>
                  <a:gd name="T16" fmla="*/ 180 w 225"/>
                  <a:gd name="T17" fmla="*/ 79 h 106"/>
                  <a:gd name="T18" fmla="*/ 178 w 225"/>
                  <a:gd name="T19" fmla="*/ 74 h 106"/>
                  <a:gd name="T20" fmla="*/ 174 w 225"/>
                  <a:gd name="T21" fmla="*/ 68 h 106"/>
                  <a:gd name="T22" fmla="*/ 170 w 225"/>
                  <a:gd name="T23" fmla="*/ 59 h 106"/>
                  <a:gd name="T24" fmla="*/ 164 w 225"/>
                  <a:gd name="T25" fmla="*/ 51 h 106"/>
                  <a:gd name="T26" fmla="*/ 158 w 225"/>
                  <a:gd name="T27" fmla="*/ 46 h 106"/>
                  <a:gd name="T28" fmla="*/ 148 w 225"/>
                  <a:gd name="T29" fmla="*/ 44 h 106"/>
                  <a:gd name="T30" fmla="*/ 136 w 225"/>
                  <a:gd name="T31" fmla="*/ 43 h 106"/>
                  <a:gd name="T32" fmla="*/ 124 w 225"/>
                  <a:gd name="T33" fmla="*/ 40 h 106"/>
                  <a:gd name="T34" fmla="*/ 119 w 225"/>
                  <a:gd name="T35" fmla="*/ 38 h 106"/>
                  <a:gd name="T36" fmla="*/ 119 w 225"/>
                  <a:gd name="T37" fmla="*/ 35 h 106"/>
                  <a:gd name="T38" fmla="*/ 120 w 225"/>
                  <a:gd name="T39" fmla="*/ 30 h 106"/>
                  <a:gd name="T40" fmla="*/ 117 w 225"/>
                  <a:gd name="T41" fmla="*/ 22 h 106"/>
                  <a:gd name="T42" fmla="*/ 117 w 225"/>
                  <a:gd name="T43" fmla="*/ 21 h 106"/>
                  <a:gd name="T44" fmla="*/ 115 w 225"/>
                  <a:gd name="T45" fmla="*/ 16 h 106"/>
                  <a:gd name="T46" fmla="*/ 112 w 225"/>
                  <a:gd name="T47" fmla="*/ 21 h 106"/>
                  <a:gd name="T48" fmla="*/ 108 w 225"/>
                  <a:gd name="T49" fmla="*/ 25 h 106"/>
                  <a:gd name="T50" fmla="*/ 105 w 225"/>
                  <a:gd name="T51" fmla="*/ 30 h 106"/>
                  <a:gd name="T52" fmla="*/ 98 w 225"/>
                  <a:gd name="T53" fmla="*/ 36 h 106"/>
                  <a:gd name="T54" fmla="*/ 94 w 225"/>
                  <a:gd name="T55" fmla="*/ 39 h 106"/>
                  <a:gd name="T56" fmla="*/ 90 w 225"/>
                  <a:gd name="T57" fmla="*/ 39 h 106"/>
                  <a:gd name="T58" fmla="*/ 88 w 225"/>
                  <a:gd name="T59" fmla="*/ 36 h 106"/>
                  <a:gd name="T60" fmla="*/ 84 w 225"/>
                  <a:gd name="T61" fmla="*/ 34 h 106"/>
                  <a:gd name="T62" fmla="*/ 80 w 225"/>
                  <a:gd name="T63" fmla="*/ 30 h 106"/>
                  <a:gd name="T64" fmla="*/ 76 w 225"/>
                  <a:gd name="T65" fmla="*/ 26 h 106"/>
                  <a:gd name="T66" fmla="*/ 70 w 225"/>
                  <a:gd name="T67" fmla="*/ 21 h 106"/>
                  <a:gd name="T68" fmla="*/ 65 w 225"/>
                  <a:gd name="T69" fmla="*/ 16 h 106"/>
                  <a:gd name="T70" fmla="*/ 61 w 225"/>
                  <a:gd name="T71" fmla="*/ 13 h 106"/>
                  <a:gd name="T72" fmla="*/ 54 w 225"/>
                  <a:gd name="T73" fmla="*/ 13 h 106"/>
                  <a:gd name="T74" fmla="*/ 47 w 225"/>
                  <a:gd name="T75" fmla="*/ 13 h 106"/>
                  <a:gd name="T76" fmla="*/ 38 w 225"/>
                  <a:gd name="T77" fmla="*/ 12 h 106"/>
                  <a:gd name="T78" fmla="*/ 34 w 225"/>
                  <a:gd name="T79" fmla="*/ 11 h 106"/>
                  <a:gd name="T80" fmla="*/ 30 w 225"/>
                  <a:gd name="T81" fmla="*/ 11 h 106"/>
                  <a:gd name="T82" fmla="*/ 26 w 225"/>
                  <a:gd name="T83" fmla="*/ 11 h 106"/>
                  <a:gd name="T84" fmla="*/ 18 w 225"/>
                  <a:gd name="T85" fmla="*/ 12 h 106"/>
                  <a:gd name="T86" fmla="*/ 8 w 225"/>
                  <a:gd name="T87" fmla="*/ 11 h 106"/>
                  <a:gd name="T88" fmla="*/ 2 w 225"/>
                  <a:gd name="T89" fmla="*/ 10 h 106"/>
                  <a:gd name="T90" fmla="*/ 2 w 225"/>
                  <a:gd name="T91" fmla="*/ 8 h 106"/>
                  <a:gd name="T92" fmla="*/ 11 w 225"/>
                  <a:gd name="T93" fmla="*/ 5 h 106"/>
                  <a:gd name="T94" fmla="*/ 27 w 225"/>
                  <a:gd name="T95" fmla="*/ 2 h 106"/>
                  <a:gd name="T96" fmla="*/ 45 w 225"/>
                  <a:gd name="T97" fmla="*/ 1 h 106"/>
                  <a:gd name="T98" fmla="*/ 62 w 225"/>
                  <a:gd name="T99" fmla="*/ 1 h 106"/>
                  <a:gd name="T100" fmla="*/ 80 w 225"/>
                  <a:gd name="T101" fmla="*/ 2 h 106"/>
                  <a:gd name="T102" fmla="*/ 96 w 225"/>
                  <a:gd name="T103" fmla="*/ 5 h 106"/>
                  <a:gd name="T104" fmla="*/ 112 w 225"/>
                  <a:gd name="T105" fmla="*/ 8 h 106"/>
                  <a:gd name="T106" fmla="*/ 127 w 225"/>
                  <a:gd name="T107" fmla="*/ 13 h 106"/>
                  <a:gd name="T108" fmla="*/ 140 w 225"/>
                  <a:gd name="T109" fmla="*/ 20 h 106"/>
                  <a:gd name="T110" fmla="*/ 154 w 225"/>
                  <a:gd name="T111" fmla="*/ 27 h 106"/>
                  <a:gd name="T112" fmla="*/ 167 w 225"/>
                  <a:gd name="T113" fmla="*/ 38 h 106"/>
                  <a:gd name="T114" fmla="*/ 180 w 225"/>
                  <a:gd name="T115" fmla="*/ 48 h 106"/>
                  <a:gd name="T116" fmla="*/ 194 w 225"/>
                  <a:gd name="T117" fmla="*/ 59 h 106"/>
                  <a:gd name="T118" fmla="*/ 206 w 225"/>
                  <a:gd name="T119" fmla="*/ 72 h 106"/>
                  <a:gd name="T120" fmla="*/ 215 w 225"/>
                  <a:gd name="T121" fmla="*/ 84 h 106"/>
                  <a:gd name="T122" fmla="*/ 222 w 225"/>
                  <a:gd name="T123" fmla="*/ 98 h 10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5"/>
                  <a:gd name="T187" fmla="*/ 0 h 106"/>
                  <a:gd name="T188" fmla="*/ 225 w 225"/>
                  <a:gd name="T189" fmla="*/ 106 h 10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5" h="106">
                    <a:moveTo>
                      <a:pt x="225" y="105"/>
                    </a:moveTo>
                    <a:lnTo>
                      <a:pt x="222" y="106"/>
                    </a:lnTo>
                    <a:lnTo>
                      <a:pt x="219" y="106"/>
                    </a:lnTo>
                    <a:lnTo>
                      <a:pt x="215" y="105"/>
                    </a:lnTo>
                    <a:lnTo>
                      <a:pt x="213" y="103"/>
                    </a:lnTo>
                    <a:lnTo>
                      <a:pt x="209" y="101"/>
                    </a:lnTo>
                    <a:lnTo>
                      <a:pt x="205" y="98"/>
                    </a:lnTo>
                    <a:lnTo>
                      <a:pt x="202" y="95"/>
                    </a:lnTo>
                    <a:lnTo>
                      <a:pt x="199" y="89"/>
                    </a:lnTo>
                    <a:lnTo>
                      <a:pt x="197" y="86"/>
                    </a:lnTo>
                    <a:lnTo>
                      <a:pt x="195" y="83"/>
                    </a:lnTo>
                    <a:lnTo>
                      <a:pt x="193" y="82"/>
                    </a:lnTo>
                    <a:lnTo>
                      <a:pt x="191" y="82"/>
                    </a:lnTo>
                    <a:lnTo>
                      <a:pt x="190" y="82"/>
                    </a:lnTo>
                    <a:lnTo>
                      <a:pt x="187" y="83"/>
                    </a:lnTo>
                    <a:lnTo>
                      <a:pt x="184" y="83"/>
                    </a:lnTo>
                    <a:lnTo>
                      <a:pt x="183" y="82"/>
                    </a:lnTo>
                    <a:lnTo>
                      <a:pt x="180" y="79"/>
                    </a:lnTo>
                    <a:lnTo>
                      <a:pt x="179" y="77"/>
                    </a:lnTo>
                    <a:lnTo>
                      <a:pt x="178" y="74"/>
                    </a:lnTo>
                    <a:lnTo>
                      <a:pt x="176" y="72"/>
                    </a:lnTo>
                    <a:lnTo>
                      <a:pt x="174" y="68"/>
                    </a:lnTo>
                    <a:lnTo>
                      <a:pt x="172" y="64"/>
                    </a:lnTo>
                    <a:lnTo>
                      <a:pt x="170" y="59"/>
                    </a:lnTo>
                    <a:lnTo>
                      <a:pt x="168" y="55"/>
                    </a:lnTo>
                    <a:lnTo>
                      <a:pt x="164" y="51"/>
                    </a:lnTo>
                    <a:lnTo>
                      <a:pt x="162" y="49"/>
                    </a:lnTo>
                    <a:lnTo>
                      <a:pt x="158" y="46"/>
                    </a:lnTo>
                    <a:lnTo>
                      <a:pt x="152" y="45"/>
                    </a:lnTo>
                    <a:lnTo>
                      <a:pt x="148" y="44"/>
                    </a:lnTo>
                    <a:lnTo>
                      <a:pt x="143" y="44"/>
                    </a:lnTo>
                    <a:lnTo>
                      <a:pt x="136" y="43"/>
                    </a:lnTo>
                    <a:lnTo>
                      <a:pt x="129" y="41"/>
                    </a:lnTo>
                    <a:lnTo>
                      <a:pt x="124" y="40"/>
                    </a:lnTo>
                    <a:lnTo>
                      <a:pt x="121" y="39"/>
                    </a:lnTo>
                    <a:lnTo>
                      <a:pt x="119" y="38"/>
                    </a:lnTo>
                    <a:lnTo>
                      <a:pt x="119" y="36"/>
                    </a:lnTo>
                    <a:lnTo>
                      <a:pt x="119" y="35"/>
                    </a:lnTo>
                    <a:lnTo>
                      <a:pt x="120" y="32"/>
                    </a:lnTo>
                    <a:lnTo>
                      <a:pt x="120" y="30"/>
                    </a:lnTo>
                    <a:lnTo>
                      <a:pt x="119" y="27"/>
                    </a:lnTo>
                    <a:lnTo>
                      <a:pt x="117" y="22"/>
                    </a:lnTo>
                    <a:lnTo>
                      <a:pt x="117" y="21"/>
                    </a:lnTo>
                    <a:lnTo>
                      <a:pt x="116" y="19"/>
                    </a:lnTo>
                    <a:lnTo>
                      <a:pt x="115" y="16"/>
                    </a:lnTo>
                    <a:lnTo>
                      <a:pt x="113" y="17"/>
                    </a:lnTo>
                    <a:lnTo>
                      <a:pt x="112" y="21"/>
                    </a:lnTo>
                    <a:lnTo>
                      <a:pt x="109" y="24"/>
                    </a:lnTo>
                    <a:lnTo>
                      <a:pt x="108" y="25"/>
                    </a:lnTo>
                    <a:lnTo>
                      <a:pt x="107" y="27"/>
                    </a:lnTo>
                    <a:lnTo>
                      <a:pt x="105" y="30"/>
                    </a:lnTo>
                    <a:lnTo>
                      <a:pt x="101" y="35"/>
                    </a:lnTo>
                    <a:lnTo>
                      <a:pt x="98" y="36"/>
                    </a:lnTo>
                    <a:lnTo>
                      <a:pt x="96" y="39"/>
                    </a:lnTo>
                    <a:lnTo>
                      <a:pt x="94" y="39"/>
                    </a:lnTo>
                    <a:lnTo>
                      <a:pt x="93" y="39"/>
                    </a:lnTo>
                    <a:lnTo>
                      <a:pt x="90" y="39"/>
                    </a:lnTo>
                    <a:lnTo>
                      <a:pt x="89" y="38"/>
                    </a:lnTo>
                    <a:lnTo>
                      <a:pt x="88" y="36"/>
                    </a:lnTo>
                    <a:lnTo>
                      <a:pt x="86" y="35"/>
                    </a:lnTo>
                    <a:lnTo>
                      <a:pt x="84" y="34"/>
                    </a:lnTo>
                    <a:lnTo>
                      <a:pt x="82" y="31"/>
                    </a:lnTo>
                    <a:lnTo>
                      <a:pt x="80" y="30"/>
                    </a:lnTo>
                    <a:lnTo>
                      <a:pt x="78" y="29"/>
                    </a:lnTo>
                    <a:lnTo>
                      <a:pt x="76" y="26"/>
                    </a:lnTo>
                    <a:lnTo>
                      <a:pt x="73" y="24"/>
                    </a:lnTo>
                    <a:lnTo>
                      <a:pt x="70" y="21"/>
                    </a:lnTo>
                    <a:lnTo>
                      <a:pt x="68" y="19"/>
                    </a:lnTo>
                    <a:lnTo>
                      <a:pt x="65" y="16"/>
                    </a:lnTo>
                    <a:lnTo>
                      <a:pt x="63" y="15"/>
                    </a:lnTo>
                    <a:lnTo>
                      <a:pt x="61" y="13"/>
                    </a:lnTo>
                    <a:lnTo>
                      <a:pt x="58" y="13"/>
                    </a:lnTo>
                    <a:lnTo>
                      <a:pt x="54" y="13"/>
                    </a:lnTo>
                    <a:lnTo>
                      <a:pt x="51" y="13"/>
                    </a:lnTo>
                    <a:lnTo>
                      <a:pt x="47" y="13"/>
                    </a:lnTo>
                    <a:lnTo>
                      <a:pt x="43" y="12"/>
                    </a:lnTo>
                    <a:lnTo>
                      <a:pt x="38" y="12"/>
                    </a:lnTo>
                    <a:lnTo>
                      <a:pt x="35" y="12"/>
                    </a:lnTo>
                    <a:lnTo>
                      <a:pt x="34" y="11"/>
                    </a:lnTo>
                    <a:lnTo>
                      <a:pt x="33" y="11"/>
                    </a:lnTo>
                    <a:lnTo>
                      <a:pt x="30" y="11"/>
                    </a:lnTo>
                    <a:lnTo>
                      <a:pt x="29" y="11"/>
                    </a:lnTo>
                    <a:lnTo>
                      <a:pt x="26" y="11"/>
                    </a:lnTo>
                    <a:lnTo>
                      <a:pt x="22" y="12"/>
                    </a:lnTo>
                    <a:lnTo>
                      <a:pt x="18" y="12"/>
                    </a:lnTo>
                    <a:lnTo>
                      <a:pt x="14" y="12"/>
                    </a:lnTo>
                    <a:lnTo>
                      <a:pt x="8" y="11"/>
                    </a:lnTo>
                    <a:lnTo>
                      <a:pt x="4" y="11"/>
                    </a:lnTo>
                    <a:lnTo>
                      <a:pt x="2" y="10"/>
                    </a:lnTo>
                    <a:lnTo>
                      <a:pt x="0" y="8"/>
                    </a:lnTo>
                    <a:lnTo>
                      <a:pt x="2" y="8"/>
                    </a:lnTo>
                    <a:lnTo>
                      <a:pt x="4" y="7"/>
                    </a:lnTo>
                    <a:lnTo>
                      <a:pt x="11" y="5"/>
                    </a:lnTo>
                    <a:lnTo>
                      <a:pt x="19" y="3"/>
                    </a:lnTo>
                    <a:lnTo>
                      <a:pt x="27" y="2"/>
                    </a:lnTo>
                    <a:lnTo>
                      <a:pt x="35" y="1"/>
                    </a:lnTo>
                    <a:lnTo>
                      <a:pt x="45" y="1"/>
                    </a:lnTo>
                    <a:lnTo>
                      <a:pt x="53" y="0"/>
                    </a:lnTo>
                    <a:lnTo>
                      <a:pt x="62" y="1"/>
                    </a:lnTo>
                    <a:lnTo>
                      <a:pt x="70" y="1"/>
                    </a:lnTo>
                    <a:lnTo>
                      <a:pt x="80" y="2"/>
                    </a:lnTo>
                    <a:lnTo>
                      <a:pt x="88" y="3"/>
                    </a:lnTo>
                    <a:lnTo>
                      <a:pt x="96" y="5"/>
                    </a:lnTo>
                    <a:lnTo>
                      <a:pt x="104" y="6"/>
                    </a:lnTo>
                    <a:lnTo>
                      <a:pt x="112" y="8"/>
                    </a:lnTo>
                    <a:lnTo>
                      <a:pt x="120" y="11"/>
                    </a:lnTo>
                    <a:lnTo>
                      <a:pt x="127" y="13"/>
                    </a:lnTo>
                    <a:lnTo>
                      <a:pt x="133" y="16"/>
                    </a:lnTo>
                    <a:lnTo>
                      <a:pt x="140" y="20"/>
                    </a:lnTo>
                    <a:lnTo>
                      <a:pt x="147" y="24"/>
                    </a:lnTo>
                    <a:lnTo>
                      <a:pt x="154" y="27"/>
                    </a:lnTo>
                    <a:lnTo>
                      <a:pt x="160" y="32"/>
                    </a:lnTo>
                    <a:lnTo>
                      <a:pt x="167" y="38"/>
                    </a:lnTo>
                    <a:lnTo>
                      <a:pt x="174" y="43"/>
                    </a:lnTo>
                    <a:lnTo>
                      <a:pt x="180" y="48"/>
                    </a:lnTo>
                    <a:lnTo>
                      <a:pt x="189" y="54"/>
                    </a:lnTo>
                    <a:lnTo>
                      <a:pt x="194" y="59"/>
                    </a:lnTo>
                    <a:lnTo>
                      <a:pt x="201" y="65"/>
                    </a:lnTo>
                    <a:lnTo>
                      <a:pt x="206" y="72"/>
                    </a:lnTo>
                    <a:lnTo>
                      <a:pt x="211" y="78"/>
                    </a:lnTo>
                    <a:lnTo>
                      <a:pt x="215" y="84"/>
                    </a:lnTo>
                    <a:lnTo>
                      <a:pt x="219" y="92"/>
                    </a:lnTo>
                    <a:lnTo>
                      <a:pt x="222" y="98"/>
                    </a:lnTo>
                    <a:lnTo>
                      <a:pt x="225" y="105"/>
                    </a:lnTo>
                    <a:close/>
                  </a:path>
                </a:pathLst>
              </a:custGeom>
              <a:solidFill>
                <a:srgbClr val="C0C0C0"/>
              </a:solidFill>
              <a:ln w="9525">
                <a:solidFill>
                  <a:schemeClr val="tx1"/>
                </a:solidFill>
                <a:round/>
                <a:headEnd/>
                <a:tailEnd/>
              </a:ln>
            </p:spPr>
            <p:txBody>
              <a:bodyPr wrap="none" lIns="0" tIns="0" rIns="0" bIns="0">
                <a:spAutoFit/>
              </a:bodyPr>
              <a:lstStyle/>
              <a:p>
                <a:endParaRPr lang="en-US"/>
              </a:p>
            </p:txBody>
          </p:sp>
          <p:sp>
            <p:nvSpPr>
              <p:cNvPr id="18713" name="Freeform 25"/>
              <p:cNvSpPr>
                <a:spLocks/>
              </p:cNvSpPr>
              <p:nvPr/>
            </p:nvSpPr>
            <p:spPr bwMode="auto">
              <a:xfrm>
                <a:off x="1552" y="190"/>
                <a:ext cx="80" cy="33"/>
              </a:xfrm>
              <a:custGeom>
                <a:avLst/>
                <a:gdLst>
                  <a:gd name="T0" fmla="*/ 0 w 80"/>
                  <a:gd name="T1" fmla="*/ 31 h 33"/>
                  <a:gd name="T2" fmla="*/ 0 w 80"/>
                  <a:gd name="T3" fmla="*/ 29 h 33"/>
                  <a:gd name="T4" fmla="*/ 6 w 80"/>
                  <a:gd name="T5" fmla="*/ 24 h 33"/>
                  <a:gd name="T6" fmla="*/ 13 w 80"/>
                  <a:gd name="T7" fmla="*/ 20 h 33"/>
                  <a:gd name="T8" fmla="*/ 18 w 80"/>
                  <a:gd name="T9" fmla="*/ 20 h 33"/>
                  <a:gd name="T10" fmla="*/ 22 w 80"/>
                  <a:gd name="T11" fmla="*/ 20 h 33"/>
                  <a:gd name="T12" fmla="*/ 25 w 80"/>
                  <a:gd name="T13" fmla="*/ 21 h 33"/>
                  <a:gd name="T14" fmla="*/ 29 w 80"/>
                  <a:gd name="T15" fmla="*/ 22 h 33"/>
                  <a:gd name="T16" fmla="*/ 34 w 80"/>
                  <a:gd name="T17" fmla="*/ 22 h 33"/>
                  <a:gd name="T18" fmla="*/ 39 w 80"/>
                  <a:gd name="T19" fmla="*/ 21 h 33"/>
                  <a:gd name="T20" fmla="*/ 42 w 80"/>
                  <a:gd name="T21" fmla="*/ 20 h 33"/>
                  <a:gd name="T22" fmla="*/ 45 w 80"/>
                  <a:gd name="T23" fmla="*/ 19 h 33"/>
                  <a:gd name="T24" fmla="*/ 48 w 80"/>
                  <a:gd name="T25" fmla="*/ 16 h 33"/>
                  <a:gd name="T26" fmla="*/ 49 w 80"/>
                  <a:gd name="T27" fmla="*/ 17 h 33"/>
                  <a:gd name="T28" fmla="*/ 52 w 80"/>
                  <a:gd name="T29" fmla="*/ 21 h 33"/>
                  <a:gd name="T30" fmla="*/ 56 w 80"/>
                  <a:gd name="T31" fmla="*/ 16 h 33"/>
                  <a:gd name="T32" fmla="*/ 60 w 80"/>
                  <a:gd name="T33" fmla="*/ 10 h 33"/>
                  <a:gd name="T34" fmla="*/ 62 w 80"/>
                  <a:gd name="T35" fmla="*/ 5 h 33"/>
                  <a:gd name="T36" fmla="*/ 65 w 80"/>
                  <a:gd name="T37" fmla="*/ 2 h 33"/>
                  <a:gd name="T38" fmla="*/ 69 w 80"/>
                  <a:gd name="T39" fmla="*/ 1 h 33"/>
                  <a:gd name="T40" fmla="*/ 77 w 80"/>
                  <a:gd name="T41" fmla="*/ 0 h 33"/>
                  <a:gd name="T42" fmla="*/ 78 w 80"/>
                  <a:gd name="T43" fmla="*/ 3 h 33"/>
                  <a:gd name="T44" fmla="*/ 74 w 80"/>
                  <a:gd name="T45" fmla="*/ 8 h 33"/>
                  <a:gd name="T46" fmla="*/ 70 w 80"/>
                  <a:gd name="T47" fmla="*/ 11 h 33"/>
                  <a:gd name="T48" fmla="*/ 65 w 80"/>
                  <a:gd name="T49" fmla="*/ 14 h 33"/>
                  <a:gd name="T50" fmla="*/ 62 w 80"/>
                  <a:gd name="T51" fmla="*/ 15 h 33"/>
                  <a:gd name="T52" fmla="*/ 61 w 80"/>
                  <a:gd name="T53" fmla="*/ 16 h 33"/>
                  <a:gd name="T54" fmla="*/ 58 w 80"/>
                  <a:gd name="T55" fmla="*/ 17 h 33"/>
                  <a:gd name="T56" fmla="*/ 54 w 80"/>
                  <a:gd name="T57" fmla="*/ 20 h 33"/>
                  <a:gd name="T58" fmla="*/ 52 w 80"/>
                  <a:gd name="T59" fmla="*/ 22 h 33"/>
                  <a:gd name="T60" fmla="*/ 48 w 80"/>
                  <a:gd name="T61" fmla="*/ 24 h 33"/>
                  <a:gd name="T62" fmla="*/ 44 w 80"/>
                  <a:gd name="T63" fmla="*/ 26 h 33"/>
                  <a:gd name="T64" fmla="*/ 41 w 80"/>
                  <a:gd name="T65" fmla="*/ 29 h 33"/>
                  <a:gd name="T66" fmla="*/ 37 w 80"/>
                  <a:gd name="T67" fmla="*/ 31 h 33"/>
                  <a:gd name="T68" fmla="*/ 34 w 80"/>
                  <a:gd name="T69" fmla="*/ 33 h 33"/>
                  <a:gd name="T70" fmla="*/ 31 w 80"/>
                  <a:gd name="T71" fmla="*/ 33 h 33"/>
                  <a:gd name="T72" fmla="*/ 25 w 80"/>
                  <a:gd name="T73" fmla="*/ 31 h 33"/>
                  <a:gd name="T74" fmla="*/ 23 w 80"/>
                  <a:gd name="T75" fmla="*/ 27 h 33"/>
                  <a:gd name="T76" fmla="*/ 27 w 80"/>
                  <a:gd name="T77" fmla="*/ 24 h 33"/>
                  <a:gd name="T78" fmla="*/ 27 w 80"/>
                  <a:gd name="T79" fmla="*/ 24 h 33"/>
                  <a:gd name="T80" fmla="*/ 25 w 80"/>
                  <a:gd name="T81" fmla="*/ 24 h 33"/>
                  <a:gd name="T82" fmla="*/ 21 w 80"/>
                  <a:gd name="T83" fmla="*/ 25 h 33"/>
                  <a:gd name="T84" fmla="*/ 15 w 80"/>
                  <a:gd name="T85" fmla="*/ 27 h 33"/>
                  <a:gd name="T86" fmla="*/ 13 w 80"/>
                  <a:gd name="T87" fmla="*/ 29 h 33"/>
                  <a:gd name="T88" fmla="*/ 9 w 80"/>
                  <a:gd name="T89" fmla="*/ 30 h 33"/>
                  <a:gd name="T90" fmla="*/ 5 w 80"/>
                  <a:gd name="T91" fmla="*/ 31 h 3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0"/>
                  <a:gd name="T139" fmla="*/ 0 h 33"/>
                  <a:gd name="T140" fmla="*/ 80 w 80"/>
                  <a:gd name="T141" fmla="*/ 33 h 3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0" h="33">
                    <a:moveTo>
                      <a:pt x="3" y="31"/>
                    </a:moveTo>
                    <a:lnTo>
                      <a:pt x="0" y="31"/>
                    </a:lnTo>
                    <a:lnTo>
                      <a:pt x="0" y="30"/>
                    </a:lnTo>
                    <a:lnTo>
                      <a:pt x="0" y="29"/>
                    </a:lnTo>
                    <a:lnTo>
                      <a:pt x="2" y="26"/>
                    </a:lnTo>
                    <a:lnTo>
                      <a:pt x="6" y="24"/>
                    </a:lnTo>
                    <a:lnTo>
                      <a:pt x="9" y="22"/>
                    </a:lnTo>
                    <a:lnTo>
                      <a:pt x="13" y="20"/>
                    </a:lnTo>
                    <a:lnTo>
                      <a:pt x="15" y="20"/>
                    </a:lnTo>
                    <a:lnTo>
                      <a:pt x="18" y="20"/>
                    </a:lnTo>
                    <a:lnTo>
                      <a:pt x="21" y="20"/>
                    </a:lnTo>
                    <a:lnTo>
                      <a:pt x="22" y="20"/>
                    </a:lnTo>
                    <a:lnTo>
                      <a:pt x="23" y="21"/>
                    </a:lnTo>
                    <a:lnTo>
                      <a:pt x="25" y="21"/>
                    </a:lnTo>
                    <a:lnTo>
                      <a:pt x="26" y="22"/>
                    </a:lnTo>
                    <a:lnTo>
                      <a:pt x="29" y="22"/>
                    </a:lnTo>
                    <a:lnTo>
                      <a:pt x="31" y="22"/>
                    </a:lnTo>
                    <a:lnTo>
                      <a:pt x="34" y="22"/>
                    </a:lnTo>
                    <a:lnTo>
                      <a:pt x="37" y="22"/>
                    </a:lnTo>
                    <a:lnTo>
                      <a:pt x="39" y="21"/>
                    </a:lnTo>
                    <a:lnTo>
                      <a:pt x="41" y="21"/>
                    </a:lnTo>
                    <a:lnTo>
                      <a:pt x="42" y="20"/>
                    </a:lnTo>
                    <a:lnTo>
                      <a:pt x="44" y="19"/>
                    </a:lnTo>
                    <a:lnTo>
                      <a:pt x="45" y="19"/>
                    </a:lnTo>
                    <a:lnTo>
                      <a:pt x="45" y="17"/>
                    </a:lnTo>
                    <a:lnTo>
                      <a:pt x="48" y="16"/>
                    </a:lnTo>
                    <a:lnTo>
                      <a:pt x="49" y="16"/>
                    </a:lnTo>
                    <a:lnTo>
                      <a:pt x="49" y="17"/>
                    </a:lnTo>
                    <a:lnTo>
                      <a:pt x="50" y="20"/>
                    </a:lnTo>
                    <a:lnTo>
                      <a:pt x="52" y="21"/>
                    </a:lnTo>
                    <a:lnTo>
                      <a:pt x="53" y="20"/>
                    </a:lnTo>
                    <a:lnTo>
                      <a:pt x="56" y="16"/>
                    </a:lnTo>
                    <a:lnTo>
                      <a:pt x="58" y="12"/>
                    </a:lnTo>
                    <a:lnTo>
                      <a:pt x="60" y="10"/>
                    </a:lnTo>
                    <a:lnTo>
                      <a:pt x="61" y="7"/>
                    </a:lnTo>
                    <a:lnTo>
                      <a:pt x="62" y="5"/>
                    </a:lnTo>
                    <a:lnTo>
                      <a:pt x="64" y="3"/>
                    </a:lnTo>
                    <a:lnTo>
                      <a:pt x="65" y="2"/>
                    </a:lnTo>
                    <a:lnTo>
                      <a:pt x="66" y="2"/>
                    </a:lnTo>
                    <a:lnTo>
                      <a:pt x="69" y="1"/>
                    </a:lnTo>
                    <a:lnTo>
                      <a:pt x="72" y="0"/>
                    </a:lnTo>
                    <a:lnTo>
                      <a:pt x="77" y="0"/>
                    </a:lnTo>
                    <a:lnTo>
                      <a:pt x="80" y="1"/>
                    </a:lnTo>
                    <a:lnTo>
                      <a:pt x="78" y="3"/>
                    </a:lnTo>
                    <a:lnTo>
                      <a:pt x="77" y="6"/>
                    </a:lnTo>
                    <a:lnTo>
                      <a:pt x="74" y="8"/>
                    </a:lnTo>
                    <a:lnTo>
                      <a:pt x="73" y="10"/>
                    </a:lnTo>
                    <a:lnTo>
                      <a:pt x="70" y="11"/>
                    </a:lnTo>
                    <a:lnTo>
                      <a:pt x="68" y="14"/>
                    </a:lnTo>
                    <a:lnTo>
                      <a:pt x="65" y="14"/>
                    </a:lnTo>
                    <a:lnTo>
                      <a:pt x="64" y="15"/>
                    </a:lnTo>
                    <a:lnTo>
                      <a:pt x="62" y="15"/>
                    </a:lnTo>
                    <a:lnTo>
                      <a:pt x="61" y="16"/>
                    </a:lnTo>
                    <a:lnTo>
                      <a:pt x="60" y="16"/>
                    </a:lnTo>
                    <a:lnTo>
                      <a:pt x="58" y="17"/>
                    </a:lnTo>
                    <a:lnTo>
                      <a:pt x="57" y="19"/>
                    </a:lnTo>
                    <a:lnTo>
                      <a:pt x="54" y="20"/>
                    </a:lnTo>
                    <a:lnTo>
                      <a:pt x="53" y="21"/>
                    </a:lnTo>
                    <a:lnTo>
                      <a:pt x="52" y="22"/>
                    </a:lnTo>
                    <a:lnTo>
                      <a:pt x="50" y="24"/>
                    </a:lnTo>
                    <a:lnTo>
                      <a:pt x="48" y="24"/>
                    </a:lnTo>
                    <a:lnTo>
                      <a:pt x="46" y="25"/>
                    </a:lnTo>
                    <a:lnTo>
                      <a:pt x="44" y="26"/>
                    </a:lnTo>
                    <a:lnTo>
                      <a:pt x="42" y="27"/>
                    </a:lnTo>
                    <a:lnTo>
                      <a:pt x="41" y="29"/>
                    </a:lnTo>
                    <a:lnTo>
                      <a:pt x="38" y="30"/>
                    </a:lnTo>
                    <a:lnTo>
                      <a:pt x="37" y="31"/>
                    </a:lnTo>
                    <a:lnTo>
                      <a:pt x="35" y="31"/>
                    </a:lnTo>
                    <a:lnTo>
                      <a:pt x="34" y="33"/>
                    </a:lnTo>
                    <a:lnTo>
                      <a:pt x="33" y="33"/>
                    </a:lnTo>
                    <a:lnTo>
                      <a:pt x="31" y="33"/>
                    </a:lnTo>
                    <a:lnTo>
                      <a:pt x="29" y="33"/>
                    </a:lnTo>
                    <a:lnTo>
                      <a:pt x="25" y="31"/>
                    </a:lnTo>
                    <a:lnTo>
                      <a:pt x="23" y="30"/>
                    </a:lnTo>
                    <a:lnTo>
                      <a:pt x="23" y="27"/>
                    </a:lnTo>
                    <a:lnTo>
                      <a:pt x="26" y="25"/>
                    </a:lnTo>
                    <a:lnTo>
                      <a:pt x="27" y="24"/>
                    </a:lnTo>
                    <a:lnTo>
                      <a:pt x="26" y="24"/>
                    </a:lnTo>
                    <a:lnTo>
                      <a:pt x="25" y="24"/>
                    </a:lnTo>
                    <a:lnTo>
                      <a:pt x="22" y="25"/>
                    </a:lnTo>
                    <a:lnTo>
                      <a:pt x="21" y="25"/>
                    </a:lnTo>
                    <a:lnTo>
                      <a:pt x="18" y="26"/>
                    </a:lnTo>
                    <a:lnTo>
                      <a:pt x="15" y="27"/>
                    </a:lnTo>
                    <a:lnTo>
                      <a:pt x="14" y="29"/>
                    </a:lnTo>
                    <a:lnTo>
                      <a:pt x="13" y="29"/>
                    </a:lnTo>
                    <a:lnTo>
                      <a:pt x="10" y="30"/>
                    </a:lnTo>
                    <a:lnTo>
                      <a:pt x="9" y="30"/>
                    </a:lnTo>
                    <a:lnTo>
                      <a:pt x="7" y="30"/>
                    </a:lnTo>
                    <a:lnTo>
                      <a:pt x="5" y="31"/>
                    </a:lnTo>
                    <a:lnTo>
                      <a:pt x="3" y="31"/>
                    </a:lnTo>
                    <a:close/>
                  </a:path>
                </a:pathLst>
              </a:custGeom>
              <a:solidFill>
                <a:srgbClr val="C0C0C0"/>
              </a:solidFill>
              <a:ln w="9525">
                <a:solidFill>
                  <a:schemeClr val="tx1"/>
                </a:solidFill>
                <a:round/>
                <a:headEnd/>
                <a:tailEnd/>
              </a:ln>
            </p:spPr>
            <p:txBody>
              <a:bodyPr wrap="none" lIns="0" tIns="0" rIns="0" bIns="0">
                <a:spAutoFit/>
              </a:bodyPr>
              <a:lstStyle/>
              <a:p>
                <a:endParaRPr lang="en-US"/>
              </a:p>
            </p:txBody>
          </p:sp>
          <p:sp>
            <p:nvSpPr>
              <p:cNvPr id="18714" name="Freeform 26"/>
              <p:cNvSpPr>
                <a:spLocks/>
              </p:cNvSpPr>
              <p:nvPr/>
            </p:nvSpPr>
            <p:spPr bwMode="auto">
              <a:xfrm>
                <a:off x="1414" y="335"/>
                <a:ext cx="77" cy="45"/>
              </a:xfrm>
              <a:custGeom>
                <a:avLst/>
                <a:gdLst>
                  <a:gd name="T0" fmla="*/ 17 w 77"/>
                  <a:gd name="T1" fmla="*/ 3 h 45"/>
                  <a:gd name="T2" fmla="*/ 22 w 77"/>
                  <a:gd name="T3" fmla="*/ 0 h 45"/>
                  <a:gd name="T4" fmla="*/ 26 w 77"/>
                  <a:gd name="T5" fmla="*/ 0 h 45"/>
                  <a:gd name="T6" fmla="*/ 30 w 77"/>
                  <a:gd name="T7" fmla="*/ 0 h 45"/>
                  <a:gd name="T8" fmla="*/ 36 w 77"/>
                  <a:gd name="T9" fmla="*/ 4 h 45"/>
                  <a:gd name="T10" fmla="*/ 42 w 77"/>
                  <a:gd name="T11" fmla="*/ 7 h 45"/>
                  <a:gd name="T12" fmla="*/ 44 w 77"/>
                  <a:gd name="T13" fmla="*/ 10 h 45"/>
                  <a:gd name="T14" fmla="*/ 46 w 77"/>
                  <a:gd name="T15" fmla="*/ 14 h 45"/>
                  <a:gd name="T16" fmla="*/ 47 w 77"/>
                  <a:gd name="T17" fmla="*/ 19 h 45"/>
                  <a:gd name="T18" fmla="*/ 46 w 77"/>
                  <a:gd name="T19" fmla="*/ 23 h 45"/>
                  <a:gd name="T20" fmla="*/ 46 w 77"/>
                  <a:gd name="T21" fmla="*/ 27 h 45"/>
                  <a:gd name="T22" fmla="*/ 50 w 77"/>
                  <a:gd name="T23" fmla="*/ 29 h 45"/>
                  <a:gd name="T24" fmla="*/ 58 w 77"/>
                  <a:gd name="T25" fmla="*/ 31 h 45"/>
                  <a:gd name="T26" fmla="*/ 66 w 77"/>
                  <a:gd name="T27" fmla="*/ 33 h 45"/>
                  <a:gd name="T28" fmla="*/ 73 w 77"/>
                  <a:gd name="T29" fmla="*/ 36 h 45"/>
                  <a:gd name="T30" fmla="*/ 77 w 77"/>
                  <a:gd name="T31" fmla="*/ 36 h 45"/>
                  <a:gd name="T32" fmla="*/ 77 w 77"/>
                  <a:gd name="T33" fmla="*/ 37 h 45"/>
                  <a:gd name="T34" fmla="*/ 74 w 77"/>
                  <a:gd name="T35" fmla="*/ 37 h 45"/>
                  <a:gd name="T36" fmla="*/ 69 w 77"/>
                  <a:gd name="T37" fmla="*/ 42 h 45"/>
                  <a:gd name="T38" fmla="*/ 65 w 77"/>
                  <a:gd name="T39" fmla="*/ 45 h 45"/>
                  <a:gd name="T40" fmla="*/ 61 w 77"/>
                  <a:gd name="T41" fmla="*/ 45 h 45"/>
                  <a:gd name="T42" fmla="*/ 55 w 77"/>
                  <a:gd name="T43" fmla="*/ 43 h 45"/>
                  <a:gd name="T44" fmla="*/ 46 w 77"/>
                  <a:gd name="T45" fmla="*/ 40 h 45"/>
                  <a:gd name="T46" fmla="*/ 36 w 77"/>
                  <a:gd name="T47" fmla="*/ 36 h 45"/>
                  <a:gd name="T48" fmla="*/ 28 w 77"/>
                  <a:gd name="T49" fmla="*/ 32 h 45"/>
                  <a:gd name="T50" fmla="*/ 23 w 77"/>
                  <a:gd name="T51" fmla="*/ 29 h 45"/>
                  <a:gd name="T52" fmla="*/ 17 w 77"/>
                  <a:gd name="T53" fmla="*/ 26 h 45"/>
                  <a:gd name="T54" fmla="*/ 12 w 77"/>
                  <a:gd name="T55" fmla="*/ 22 h 45"/>
                  <a:gd name="T56" fmla="*/ 7 w 77"/>
                  <a:gd name="T57" fmla="*/ 19 h 45"/>
                  <a:gd name="T58" fmla="*/ 3 w 77"/>
                  <a:gd name="T59" fmla="*/ 17 h 45"/>
                  <a:gd name="T60" fmla="*/ 0 w 77"/>
                  <a:gd name="T61" fmla="*/ 13 h 45"/>
                  <a:gd name="T62" fmla="*/ 3 w 77"/>
                  <a:gd name="T63" fmla="*/ 9 h 45"/>
                  <a:gd name="T64" fmla="*/ 9 w 77"/>
                  <a:gd name="T65" fmla="*/ 7 h 45"/>
                  <a:gd name="T66" fmla="*/ 13 w 77"/>
                  <a:gd name="T67" fmla="*/ 4 h 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7"/>
                  <a:gd name="T103" fmla="*/ 0 h 45"/>
                  <a:gd name="T104" fmla="*/ 77 w 77"/>
                  <a:gd name="T105" fmla="*/ 45 h 4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7" h="45">
                    <a:moveTo>
                      <a:pt x="15" y="4"/>
                    </a:moveTo>
                    <a:lnTo>
                      <a:pt x="17" y="3"/>
                    </a:lnTo>
                    <a:lnTo>
                      <a:pt x="20" y="2"/>
                    </a:lnTo>
                    <a:lnTo>
                      <a:pt x="22" y="0"/>
                    </a:lnTo>
                    <a:lnTo>
                      <a:pt x="23" y="0"/>
                    </a:lnTo>
                    <a:lnTo>
                      <a:pt x="26" y="0"/>
                    </a:lnTo>
                    <a:lnTo>
                      <a:pt x="27" y="0"/>
                    </a:lnTo>
                    <a:lnTo>
                      <a:pt x="30" y="0"/>
                    </a:lnTo>
                    <a:lnTo>
                      <a:pt x="32" y="3"/>
                    </a:lnTo>
                    <a:lnTo>
                      <a:pt x="36" y="4"/>
                    </a:lnTo>
                    <a:lnTo>
                      <a:pt x="39" y="5"/>
                    </a:lnTo>
                    <a:lnTo>
                      <a:pt x="42" y="7"/>
                    </a:lnTo>
                    <a:lnTo>
                      <a:pt x="43" y="8"/>
                    </a:lnTo>
                    <a:lnTo>
                      <a:pt x="44" y="10"/>
                    </a:lnTo>
                    <a:lnTo>
                      <a:pt x="46" y="12"/>
                    </a:lnTo>
                    <a:lnTo>
                      <a:pt x="46" y="14"/>
                    </a:lnTo>
                    <a:lnTo>
                      <a:pt x="47" y="17"/>
                    </a:lnTo>
                    <a:lnTo>
                      <a:pt x="47" y="19"/>
                    </a:lnTo>
                    <a:lnTo>
                      <a:pt x="47" y="22"/>
                    </a:lnTo>
                    <a:lnTo>
                      <a:pt x="46" y="23"/>
                    </a:lnTo>
                    <a:lnTo>
                      <a:pt x="46" y="26"/>
                    </a:lnTo>
                    <a:lnTo>
                      <a:pt x="46" y="27"/>
                    </a:lnTo>
                    <a:lnTo>
                      <a:pt x="47" y="28"/>
                    </a:lnTo>
                    <a:lnTo>
                      <a:pt x="50" y="29"/>
                    </a:lnTo>
                    <a:lnTo>
                      <a:pt x="52" y="29"/>
                    </a:lnTo>
                    <a:lnTo>
                      <a:pt x="58" y="31"/>
                    </a:lnTo>
                    <a:lnTo>
                      <a:pt x="62" y="32"/>
                    </a:lnTo>
                    <a:lnTo>
                      <a:pt x="66" y="33"/>
                    </a:lnTo>
                    <a:lnTo>
                      <a:pt x="70" y="35"/>
                    </a:lnTo>
                    <a:lnTo>
                      <a:pt x="73" y="36"/>
                    </a:lnTo>
                    <a:lnTo>
                      <a:pt x="75" y="36"/>
                    </a:lnTo>
                    <a:lnTo>
                      <a:pt x="77" y="36"/>
                    </a:lnTo>
                    <a:lnTo>
                      <a:pt x="77" y="37"/>
                    </a:lnTo>
                    <a:lnTo>
                      <a:pt x="75" y="37"/>
                    </a:lnTo>
                    <a:lnTo>
                      <a:pt x="74" y="37"/>
                    </a:lnTo>
                    <a:lnTo>
                      <a:pt x="70" y="40"/>
                    </a:lnTo>
                    <a:lnTo>
                      <a:pt x="69" y="42"/>
                    </a:lnTo>
                    <a:lnTo>
                      <a:pt x="66" y="43"/>
                    </a:lnTo>
                    <a:lnTo>
                      <a:pt x="65" y="45"/>
                    </a:lnTo>
                    <a:lnTo>
                      <a:pt x="62" y="45"/>
                    </a:lnTo>
                    <a:lnTo>
                      <a:pt x="61" y="45"/>
                    </a:lnTo>
                    <a:lnTo>
                      <a:pt x="58" y="43"/>
                    </a:lnTo>
                    <a:lnTo>
                      <a:pt x="55" y="43"/>
                    </a:lnTo>
                    <a:lnTo>
                      <a:pt x="51" y="42"/>
                    </a:lnTo>
                    <a:lnTo>
                      <a:pt x="46" y="40"/>
                    </a:lnTo>
                    <a:lnTo>
                      <a:pt x="42" y="38"/>
                    </a:lnTo>
                    <a:lnTo>
                      <a:pt x="36" y="36"/>
                    </a:lnTo>
                    <a:lnTo>
                      <a:pt x="32" y="35"/>
                    </a:lnTo>
                    <a:lnTo>
                      <a:pt x="28" y="32"/>
                    </a:lnTo>
                    <a:lnTo>
                      <a:pt x="26" y="31"/>
                    </a:lnTo>
                    <a:lnTo>
                      <a:pt x="23" y="29"/>
                    </a:lnTo>
                    <a:lnTo>
                      <a:pt x="20" y="27"/>
                    </a:lnTo>
                    <a:lnTo>
                      <a:pt x="17" y="26"/>
                    </a:lnTo>
                    <a:lnTo>
                      <a:pt x="15" y="23"/>
                    </a:lnTo>
                    <a:lnTo>
                      <a:pt x="12" y="22"/>
                    </a:lnTo>
                    <a:lnTo>
                      <a:pt x="9" y="21"/>
                    </a:lnTo>
                    <a:lnTo>
                      <a:pt x="7" y="19"/>
                    </a:lnTo>
                    <a:lnTo>
                      <a:pt x="4" y="18"/>
                    </a:lnTo>
                    <a:lnTo>
                      <a:pt x="3" y="17"/>
                    </a:lnTo>
                    <a:lnTo>
                      <a:pt x="1" y="16"/>
                    </a:lnTo>
                    <a:lnTo>
                      <a:pt x="0" y="13"/>
                    </a:lnTo>
                    <a:lnTo>
                      <a:pt x="1" y="12"/>
                    </a:lnTo>
                    <a:lnTo>
                      <a:pt x="3" y="9"/>
                    </a:lnTo>
                    <a:lnTo>
                      <a:pt x="7" y="8"/>
                    </a:lnTo>
                    <a:lnTo>
                      <a:pt x="9" y="7"/>
                    </a:lnTo>
                    <a:lnTo>
                      <a:pt x="12" y="5"/>
                    </a:lnTo>
                    <a:lnTo>
                      <a:pt x="13" y="4"/>
                    </a:lnTo>
                    <a:lnTo>
                      <a:pt x="15" y="4"/>
                    </a:lnTo>
                    <a:close/>
                  </a:path>
                </a:pathLst>
              </a:custGeom>
              <a:solidFill>
                <a:srgbClr val="C0C0C0"/>
              </a:solidFill>
              <a:ln w="9525">
                <a:solidFill>
                  <a:schemeClr val="tx1"/>
                </a:solidFill>
                <a:round/>
                <a:headEnd/>
                <a:tailEnd/>
              </a:ln>
            </p:spPr>
            <p:txBody>
              <a:bodyPr wrap="none" lIns="0" tIns="0" rIns="0" bIns="0">
                <a:spAutoFit/>
              </a:bodyPr>
              <a:lstStyle/>
              <a:p>
                <a:endParaRPr lang="en-US"/>
              </a:p>
            </p:txBody>
          </p:sp>
          <p:sp>
            <p:nvSpPr>
              <p:cNvPr id="18715" name="Freeform 27"/>
              <p:cNvSpPr>
                <a:spLocks/>
              </p:cNvSpPr>
              <p:nvPr/>
            </p:nvSpPr>
            <p:spPr bwMode="auto">
              <a:xfrm>
                <a:off x="1409" y="76"/>
                <a:ext cx="47" cy="43"/>
              </a:xfrm>
              <a:custGeom>
                <a:avLst/>
                <a:gdLst>
                  <a:gd name="T0" fmla="*/ 0 w 47"/>
                  <a:gd name="T1" fmla="*/ 21 h 43"/>
                  <a:gd name="T2" fmla="*/ 2 w 47"/>
                  <a:gd name="T3" fmla="*/ 12 h 43"/>
                  <a:gd name="T4" fmla="*/ 9 w 47"/>
                  <a:gd name="T5" fmla="*/ 3 h 43"/>
                  <a:gd name="T6" fmla="*/ 18 w 47"/>
                  <a:gd name="T7" fmla="*/ 0 h 43"/>
                  <a:gd name="T8" fmla="*/ 28 w 47"/>
                  <a:gd name="T9" fmla="*/ 0 h 43"/>
                  <a:gd name="T10" fmla="*/ 37 w 47"/>
                  <a:gd name="T11" fmla="*/ 3 h 43"/>
                  <a:gd name="T12" fmla="*/ 44 w 47"/>
                  <a:gd name="T13" fmla="*/ 12 h 43"/>
                  <a:gd name="T14" fmla="*/ 47 w 47"/>
                  <a:gd name="T15" fmla="*/ 21 h 43"/>
                  <a:gd name="T16" fmla="*/ 44 w 47"/>
                  <a:gd name="T17" fmla="*/ 31 h 43"/>
                  <a:gd name="T18" fmla="*/ 37 w 47"/>
                  <a:gd name="T19" fmla="*/ 39 h 43"/>
                  <a:gd name="T20" fmla="*/ 28 w 47"/>
                  <a:gd name="T21" fmla="*/ 43 h 43"/>
                  <a:gd name="T22" fmla="*/ 18 w 47"/>
                  <a:gd name="T23" fmla="*/ 43 h 43"/>
                  <a:gd name="T24" fmla="*/ 9 w 47"/>
                  <a:gd name="T25" fmla="*/ 39 h 43"/>
                  <a:gd name="T26" fmla="*/ 2 w 47"/>
                  <a:gd name="T27" fmla="*/ 31 h 43"/>
                  <a:gd name="T28" fmla="*/ 0 w 47"/>
                  <a:gd name="T29" fmla="*/ 21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43"/>
                  <a:gd name="T47" fmla="*/ 47 w 47"/>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43">
                    <a:moveTo>
                      <a:pt x="0" y="21"/>
                    </a:moveTo>
                    <a:lnTo>
                      <a:pt x="2" y="12"/>
                    </a:lnTo>
                    <a:lnTo>
                      <a:pt x="9" y="3"/>
                    </a:lnTo>
                    <a:lnTo>
                      <a:pt x="18" y="0"/>
                    </a:lnTo>
                    <a:lnTo>
                      <a:pt x="28" y="0"/>
                    </a:lnTo>
                    <a:lnTo>
                      <a:pt x="37" y="3"/>
                    </a:lnTo>
                    <a:lnTo>
                      <a:pt x="44" y="12"/>
                    </a:lnTo>
                    <a:lnTo>
                      <a:pt x="47" y="21"/>
                    </a:lnTo>
                    <a:lnTo>
                      <a:pt x="44" y="31"/>
                    </a:lnTo>
                    <a:lnTo>
                      <a:pt x="37" y="39"/>
                    </a:lnTo>
                    <a:lnTo>
                      <a:pt x="28" y="43"/>
                    </a:lnTo>
                    <a:lnTo>
                      <a:pt x="18" y="43"/>
                    </a:lnTo>
                    <a:lnTo>
                      <a:pt x="9" y="39"/>
                    </a:lnTo>
                    <a:lnTo>
                      <a:pt x="2" y="31"/>
                    </a:lnTo>
                    <a:lnTo>
                      <a:pt x="0" y="21"/>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16" name="Freeform 28"/>
              <p:cNvSpPr>
                <a:spLocks/>
              </p:cNvSpPr>
              <p:nvPr/>
            </p:nvSpPr>
            <p:spPr bwMode="auto">
              <a:xfrm>
                <a:off x="1379" y="196"/>
                <a:ext cx="55" cy="110"/>
              </a:xfrm>
              <a:custGeom>
                <a:avLst/>
                <a:gdLst>
                  <a:gd name="T0" fmla="*/ 55 w 55"/>
                  <a:gd name="T1" fmla="*/ 24 h 110"/>
                  <a:gd name="T2" fmla="*/ 19 w 55"/>
                  <a:gd name="T3" fmla="*/ 110 h 110"/>
                  <a:gd name="T4" fmla="*/ 0 w 55"/>
                  <a:gd name="T5" fmla="*/ 87 h 110"/>
                  <a:gd name="T6" fmla="*/ 37 w 55"/>
                  <a:gd name="T7" fmla="*/ 0 h 110"/>
                  <a:gd name="T8" fmla="*/ 55 w 55"/>
                  <a:gd name="T9" fmla="*/ 24 h 110"/>
                  <a:gd name="T10" fmla="*/ 0 60000 65536"/>
                  <a:gd name="T11" fmla="*/ 0 60000 65536"/>
                  <a:gd name="T12" fmla="*/ 0 60000 65536"/>
                  <a:gd name="T13" fmla="*/ 0 60000 65536"/>
                  <a:gd name="T14" fmla="*/ 0 60000 65536"/>
                  <a:gd name="T15" fmla="*/ 0 w 55"/>
                  <a:gd name="T16" fmla="*/ 0 h 110"/>
                  <a:gd name="T17" fmla="*/ 55 w 55"/>
                  <a:gd name="T18" fmla="*/ 110 h 110"/>
                </a:gdLst>
                <a:ahLst/>
                <a:cxnLst>
                  <a:cxn ang="T10">
                    <a:pos x="T0" y="T1"/>
                  </a:cxn>
                  <a:cxn ang="T11">
                    <a:pos x="T2" y="T3"/>
                  </a:cxn>
                  <a:cxn ang="T12">
                    <a:pos x="T4" y="T5"/>
                  </a:cxn>
                  <a:cxn ang="T13">
                    <a:pos x="T6" y="T7"/>
                  </a:cxn>
                  <a:cxn ang="T14">
                    <a:pos x="T8" y="T9"/>
                  </a:cxn>
                </a:cxnLst>
                <a:rect l="T15" t="T16" r="T17" b="T18"/>
                <a:pathLst>
                  <a:path w="55" h="110">
                    <a:moveTo>
                      <a:pt x="55" y="24"/>
                    </a:moveTo>
                    <a:lnTo>
                      <a:pt x="19" y="110"/>
                    </a:lnTo>
                    <a:lnTo>
                      <a:pt x="0" y="87"/>
                    </a:lnTo>
                    <a:lnTo>
                      <a:pt x="37" y="0"/>
                    </a:lnTo>
                    <a:lnTo>
                      <a:pt x="55" y="24"/>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17" name="Freeform 29"/>
              <p:cNvSpPr>
                <a:spLocks/>
              </p:cNvSpPr>
              <p:nvPr/>
            </p:nvSpPr>
            <p:spPr bwMode="auto">
              <a:xfrm>
                <a:off x="1417" y="121"/>
                <a:ext cx="116" cy="185"/>
              </a:xfrm>
              <a:custGeom>
                <a:avLst/>
                <a:gdLst>
                  <a:gd name="T0" fmla="*/ 0 w 116"/>
                  <a:gd name="T1" fmla="*/ 0 h 185"/>
                  <a:gd name="T2" fmla="*/ 0 w 116"/>
                  <a:gd name="T3" fmla="*/ 75 h 185"/>
                  <a:gd name="T4" fmla="*/ 18 w 116"/>
                  <a:gd name="T5" fmla="*/ 99 h 185"/>
                  <a:gd name="T6" fmla="*/ 47 w 116"/>
                  <a:gd name="T7" fmla="*/ 185 h 185"/>
                  <a:gd name="T8" fmla="*/ 77 w 116"/>
                  <a:gd name="T9" fmla="*/ 185 h 185"/>
                  <a:gd name="T10" fmla="*/ 37 w 116"/>
                  <a:gd name="T11" fmla="*/ 70 h 185"/>
                  <a:gd name="T12" fmla="*/ 37 w 116"/>
                  <a:gd name="T13" fmla="*/ 29 h 185"/>
                  <a:gd name="T14" fmla="*/ 116 w 116"/>
                  <a:gd name="T15" fmla="*/ 58 h 185"/>
                  <a:gd name="T16" fmla="*/ 116 w 116"/>
                  <a:gd name="T17" fmla="*/ 38 h 185"/>
                  <a:gd name="T18" fmla="*/ 25 w 116"/>
                  <a:gd name="T19" fmla="*/ 1 h 185"/>
                  <a:gd name="T20" fmla="*/ 0 w 116"/>
                  <a:gd name="T21" fmla="*/ 0 h 18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6"/>
                  <a:gd name="T34" fmla="*/ 0 h 185"/>
                  <a:gd name="T35" fmla="*/ 116 w 116"/>
                  <a:gd name="T36" fmla="*/ 185 h 18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6" h="185">
                    <a:moveTo>
                      <a:pt x="0" y="0"/>
                    </a:moveTo>
                    <a:lnTo>
                      <a:pt x="0" y="75"/>
                    </a:lnTo>
                    <a:lnTo>
                      <a:pt x="18" y="99"/>
                    </a:lnTo>
                    <a:lnTo>
                      <a:pt x="47" y="185"/>
                    </a:lnTo>
                    <a:lnTo>
                      <a:pt x="77" y="185"/>
                    </a:lnTo>
                    <a:lnTo>
                      <a:pt x="37" y="70"/>
                    </a:lnTo>
                    <a:lnTo>
                      <a:pt x="37" y="29"/>
                    </a:lnTo>
                    <a:lnTo>
                      <a:pt x="116" y="58"/>
                    </a:lnTo>
                    <a:lnTo>
                      <a:pt x="116" y="38"/>
                    </a:lnTo>
                    <a:lnTo>
                      <a:pt x="25" y="1"/>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18" name="Freeform 30"/>
              <p:cNvSpPr>
                <a:spLocks/>
              </p:cNvSpPr>
              <p:nvPr/>
            </p:nvSpPr>
            <p:spPr bwMode="auto">
              <a:xfrm>
                <a:off x="1618" y="76"/>
                <a:ext cx="47" cy="43"/>
              </a:xfrm>
              <a:custGeom>
                <a:avLst/>
                <a:gdLst>
                  <a:gd name="T0" fmla="*/ 47 w 47"/>
                  <a:gd name="T1" fmla="*/ 21 h 43"/>
                  <a:gd name="T2" fmla="*/ 45 w 47"/>
                  <a:gd name="T3" fmla="*/ 12 h 43"/>
                  <a:gd name="T4" fmla="*/ 39 w 47"/>
                  <a:gd name="T5" fmla="*/ 3 h 43"/>
                  <a:gd name="T6" fmla="*/ 29 w 47"/>
                  <a:gd name="T7" fmla="*/ 0 h 43"/>
                  <a:gd name="T8" fmla="*/ 19 w 47"/>
                  <a:gd name="T9" fmla="*/ 0 h 43"/>
                  <a:gd name="T10" fmla="*/ 9 w 47"/>
                  <a:gd name="T11" fmla="*/ 3 h 43"/>
                  <a:gd name="T12" fmla="*/ 2 w 47"/>
                  <a:gd name="T13" fmla="*/ 12 h 43"/>
                  <a:gd name="T14" fmla="*/ 0 w 47"/>
                  <a:gd name="T15" fmla="*/ 21 h 43"/>
                  <a:gd name="T16" fmla="*/ 2 w 47"/>
                  <a:gd name="T17" fmla="*/ 31 h 43"/>
                  <a:gd name="T18" fmla="*/ 9 w 47"/>
                  <a:gd name="T19" fmla="*/ 39 h 43"/>
                  <a:gd name="T20" fmla="*/ 19 w 47"/>
                  <a:gd name="T21" fmla="*/ 43 h 43"/>
                  <a:gd name="T22" fmla="*/ 29 w 47"/>
                  <a:gd name="T23" fmla="*/ 43 h 43"/>
                  <a:gd name="T24" fmla="*/ 39 w 47"/>
                  <a:gd name="T25" fmla="*/ 39 h 43"/>
                  <a:gd name="T26" fmla="*/ 45 w 47"/>
                  <a:gd name="T27" fmla="*/ 31 h 43"/>
                  <a:gd name="T28" fmla="*/ 47 w 47"/>
                  <a:gd name="T29" fmla="*/ 21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43"/>
                  <a:gd name="T47" fmla="*/ 47 w 47"/>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43">
                    <a:moveTo>
                      <a:pt x="47" y="21"/>
                    </a:moveTo>
                    <a:lnTo>
                      <a:pt x="45" y="12"/>
                    </a:lnTo>
                    <a:lnTo>
                      <a:pt x="39" y="3"/>
                    </a:lnTo>
                    <a:lnTo>
                      <a:pt x="29" y="0"/>
                    </a:lnTo>
                    <a:lnTo>
                      <a:pt x="19" y="0"/>
                    </a:lnTo>
                    <a:lnTo>
                      <a:pt x="9" y="3"/>
                    </a:lnTo>
                    <a:lnTo>
                      <a:pt x="2" y="12"/>
                    </a:lnTo>
                    <a:lnTo>
                      <a:pt x="0" y="21"/>
                    </a:lnTo>
                    <a:lnTo>
                      <a:pt x="2" y="31"/>
                    </a:lnTo>
                    <a:lnTo>
                      <a:pt x="9" y="39"/>
                    </a:lnTo>
                    <a:lnTo>
                      <a:pt x="19" y="43"/>
                    </a:lnTo>
                    <a:lnTo>
                      <a:pt x="29" y="43"/>
                    </a:lnTo>
                    <a:lnTo>
                      <a:pt x="39" y="39"/>
                    </a:lnTo>
                    <a:lnTo>
                      <a:pt x="45" y="31"/>
                    </a:lnTo>
                    <a:lnTo>
                      <a:pt x="47" y="21"/>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19" name="Freeform 31"/>
              <p:cNvSpPr>
                <a:spLocks/>
              </p:cNvSpPr>
              <p:nvPr/>
            </p:nvSpPr>
            <p:spPr bwMode="auto">
              <a:xfrm>
                <a:off x="1639" y="196"/>
                <a:ext cx="55" cy="110"/>
              </a:xfrm>
              <a:custGeom>
                <a:avLst/>
                <a:gdLst>
                  <a:gd name="T0" fmla="*/ 0 w 55"/>
                  <a:gd name="T1" fmla="*/ 24 h 110"/>
                  <a:gd name="T2" fmla="*/ 36 w 55"/>
                  <a:gd name="T3" fmla="*/ 110 h 110"/>
                  <a:gd name="T4" fmla="*/ 55 w 55"/>
                  <a:gd name="T5" fmla="*/ 87 h 110"/>
                  <a:gd name="T6" fmla="*/ 18 w 55"/>
                  <a:gd name="T7" fmla="*/ 0 h 110"/>
                  <a:gd name="T8" fmla="*/ 0 w 55"/>
                  <a:gd name="T9" fmla="*/ 24 h 110"/>
                  <a:gd name="T10" fmla="*/ 0 60000 65536"/>
                  <a:gd name="T11" fmla="*/ 0 60000 65536"/>
                  <a:gd name="T12" fmla="*/ 0 60000 65536"/>
                  <a:gd name="T13" fmla="*/ 0 60000 65536"/>
                  <a:gd name="T14" fmla="*/ 0 60000 65536"/>
                  <a:gd name="T15" fmla="*/ 0 w 55"/>
                  <a:gd name="T16" fmla="*/ 0 h 110"/>
                  <a:gd name="T17" fmla="*/ 55 w 55"/>
                  <a:gd name="T18" fmla="*/ 110 h 110"/>
                </a:gdLst>
                <a:ahLst/>
                <a:cxnLst>
                  <a:cxn ang="T10">
                    <a:pos x="T0" y="T1"/>
                  </a:cxn>
                  <a:cxn ang="T11">
                    <a:pos x="T2" y="T3"/>
                  </a:cxn>
                  <a:cxn ang="T12">
                    <a:pos x="T4" y="T5"/>
                  </a:cxn>
                  <a:cxn ang="T13">
                    <a:pos x="T6" y="T7"/>
                  </a:cxn>
                  <a:cxn ang="T14">
                    <a:pos x="T8" y="T9"/>
                  </a:cxn>
                </a:cxnLst>
                <a:rect l="T15" t="T16" r="T17" b="T18"/>
                <a:pathLst>
                  <a:path w="55" h="110">
                    <a:moveTo>
                      <a:pt x="0" y="24"/>
                    </a:moveTo>
                    <a:lnTo>
                      <a:pt x="36" y="110"/>
                    </a:lnTo>
                    <a:lnTo>
                      <a:pt x="55" y="87"/>
                    </a:lnTo>
                    <a:lnTo>
                      <a:pt x="18" y="0"/>
                    </a:lnTo>
                    <a:lnTo>
                      <a:pt x="0" y="24"/>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20" name="Freeform 32"/>
              <p:cNvSpPr>
                <a:spLocks/>
              </p:cNvSpPr>
              <p:nvPr/>
            </p:nvSpPr>
            <p:spPr bwMode="auto">
              <a:xfrm>
                <a:off x="1540" y="121"/>
                <a:ext cx="117" cy="185"/>
              </a:xfrm>
              <a:custGeom>
                <a:avLst/>
                <a:gdLst>
                  <a:gd name="T0" fmla="*/ 117 w 117"/>
                  <a:gd name="T1" fmla="*/ 0 h 185"/>
                  <a:gd name="T2" fmla="*/ 117 w 117"/>
                  <a:gd name="T3" fmla="*/ 75 h 185"/>
                  <a:gd name="T4" fmla="*/ 99 w 117"/>
                  <a:gd name="T5" fmla="*/ 99 h 185"/>
                  <a:gd name="T6" fmla="*/ 69 w 117"/>
                  <a:gd name="T7" fmla="*/ 185 h 185"/>
                  <a:gd name="T8" fmla="*/ 39 w 117"/>
                  <a:gd name="T9" fmla="*/ 185 h 185"/>
                  <a:gd name="T10" fmla="*/ 80 w 117"/>
                  <a:gd name="T11" fmla="*/ 70 h 185"/>
                  <a:gd name="T12" fmla="*/ 80 w 117"/>
                  <a:gd name="T13" fmla="*/ 29 h 185"/>
                  <a:gd name="T14" fmla="*/ 0 w 117"/>
                  <a:gd name="T15" fmla="*/ 58 h 185"/>
                  <a:gd name="T16" fmla="*/ 0 w 117"/>
                  <a:gd name="T17" fmla="*/ 38 h 185"/>
                  <a:gd name="T18" fmla="*/ 92 w 117"/>
                  <a:gd name="T19" fmla="*/ 1 h 185"/>
                  <a:gd name="T20" fmla="*/ 117 w 117"/>
                  <a:gd name="T21" fmla="*/ 0 h 18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7"/>
                  <a:gd name="T34" fmla="*/ 0 h 185"/>
                  <a:gd name="T35" fmla="*/ 117 w 117"/>
                  <a:gd name="T36" fmla="*/ 185 h 18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7" h="185">
                    <a:moveTo>
                      <a:pt x="117" y="0"/>
                    </a:moveTo>
                    <a:lnTo>
                      <a:pt x="117" y="75"/>
                    </a:lnTo>
                    <a:lnTo>
                      <a:pt x="99" y="99"/>
                    </a:lnTo>
                    <a:lnTo>
                      <a:pt x="69" y="185"/>
                    </a:lnTo>
                    <a:lnTo>
                      <a:pt x="39" y="185"/>
                    </a:lnTo>
                    <a:lnTo>
                      <a:pt x="80" y="70"/>
                    </a:lnTo>
                    <a:lnTo>
                      <a:pt x="80" y="29"/>
                    </a:lnTo>
                    <a:lnTo>
                      <a:pt x="0" y="58"/>
                    </a:lnTo>
                    <a:lnTo>
                      <a:pt x="0" y="38"/>
                    </a:lnTo>
                    <a:lnTo>
                      <a:pt x="92" y="1"/>
                    </a:lnTo>
                    <a:lnTo>
                      <a:pt x="117"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41" name="Group 33"/>
            <p:cNvGrpSpPr>
              <a:grpSpLocks/>
            </p:cNvGrpSpPr>
            <p:nvPr/>
          </p:nvGrpSpPr>
          <p:grpSpPr bwMode="auto">
            <a:xfrm>
              <a:off x="4818" y="3308"/>
              <a:ext cx="520" cy="361"/>
              <a:chOff x="5673" y="3246"/>
              <a:chExt cx="550" cy="381"/>
            </a:xfrm>
          </p:grpSpPr>
          <p:sp>
            <p:nvSpPr>
              <p:cNvPr id="18693" name="Rectangle 34"/>
              <p:cNvSpPr>
                <a:spLocks noChangeArrowheads="1"/>
              </p:cNvSpPr>
              <p:nvPr/>
            </p:nvSpPr>
            <p:spPr bwMode="auto">
              <a:xfrm>
                <a:off x="5988" y="3342"/>
                <a:ext cx="88" cy="95"/>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694" name="Freeform 35"/>
              <p:cNvSpPr>
                <a:spLocks/>
              </p:cNvSpPr>
              <p:nvPr/>
            </p:nvSpPr>
            <p:spPr bwMode="auto">
              <a:xfrm>
                <a:off x="5998" y="3356"/>
                <a:ext cx="17" cy="16"/>
              </a:xfrm>
              <a:custGeom>
                <a:avLst/>
                <a:gdLst>
                  <a:gd name="T0" fmla="*/ 0 w 17"/>
                  <a:gd name="T1" fmla="*/ 7 h 16"/>
                  <a:gd name="T2" fmla="*/ 2 w 17"/>
                  <a:gd name="T3" fmla="*/ 2 h 16"/>
                  <a:gd name="T4" fmla="*/ 6 w 17"/>
                  <a:gd name="T5" fmla="*/ 0 h 16"/>
                  <a:gd name="T6" fmla="*/ 11 w 17"/>
                  <a:gd name="T7" fmla="*/ 0 h 16"/>
                  <a:gd name="T8" fmla="*/ 15 w 17"/>
                  <a:gd name="T9" fmla="*/ 2 h 16"/>
                  <a:gd name="T10" fmla="*/ 17 w 17"/>
                  <a:gd name="T11" fmla="*/ 7 h 16"/>
                  <a:gd name="T12" fmla="*/ 15 w 17"/>
                  <a:gd name="T13" fmla="*/ 12 h 16"/>
                  <a:gd name="T14" fmla="*/ 11 w 17"/>
                  <a:gd name="T15" fmla="*/ 16 h 16"/>
                  <a:gd name="T16" fmla="*/ 6 w 17"/>
                  <a:gd name="T17" fmla="*/ 16 h 16"/>
                  <a:gd name="T18" fmla="*/ 2 w 17"/>
                  <a:gd name="T19" fmla="*/ 12 h 16"/>
                  <a:gd name="T20" fmla="*/ 0 w 17"/>
                  <a:gd name="T21" fmla="*/ 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16"/>
                  <a:gd name="T35" fmla="*/ 17 w 17"/>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16">
                    <a:moveTo>
                      <a:pt x="0" y="7"/>
                    </a:moveTo>
                    <a:lnTo>
                      <a:pt x="2" y="2"/>
                    </a:lnTo>
                    <a:lnTo>
                      <a:pt x="6" y="0"/>
                    </a:lnTo>
                    <a:lnTo>
                      <a:pt x="11" y="0"/>
                    </a:lnTo>
                    <a:lnTo>
                      <a:pt x="15" y="2"/>
                    </a:lnTo>
                    <a:lnTo>
                      <a:pt x="17" y="7"/>
                    </a:lnTo>
                    <a:lnTo>
                      <a:pt x="15" y="12"/>
                    </a:lnTo>
                    <a:lnTo>
                      <a:pt x="11" y="16"/>
                    </a:lnTo>
                    <a:lnTo>
                      <a:pt x="6" y="16"/>
                    </a:lnTo>
                    <a:lnTo>
                      <a:pt x="2" y="12"/>
                    </a:lnTo>
                    <a:lnTo>
                      <a:pt x="0" y="7"/>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695" name="Freeform 36"/>
              <p:cNvSpPr>
                <a:spLocks/>
              </p:cNvSpPr>
              <p:nvPr/>
            </p:nvSpPr>
            <p:spPr bwMode="auto">
              <a:xfrm>
                <a:off x="5998" y="3377"/>
                <a:ext cx="17" cy="16"/>
              </a:xfrm>
              <a:custGeom>
                <a:avLst/>
                <a:gdLst>
                  <a:gd name="T0" fmla="*/ 0 w 17"/>
                  <a:gd name="T1" fmla="*/ 7 h 16"/>
                  <a:gd name="T2" fmla="*/ 2 w 17"/>
                  <a:gd name="T3" fmla="*/ 2 h 16"/>
                  <a:gd name="T4" fmla="*/ 6 w 17"/>
                  <a:gd name="T5" fmla="*/ 0 h 16"/>
                  <a:gd name="T6" fmla="*/ 11 w 17"/>
                  <a:gd name="T7" fmla="*/ 0 h 16"/>
                  <a:gd name="T8" fmla="*/ 15 w 17"/>
                  <a:gd name="T9" fmla="*/ 2 h 16"/>
                  <a:gd name="T10" fmla="*/ 17 w 17"/>
                  <a:gd name="T11" fmla="*/ 7 h 16"/>
                  <a:gd name="T12" fmla="*/ 15 w 17"/>
                  <a:gd name="T13" fmla="*/ 13 h 16"/>
                  <a:gd name="T14" fmla="*/ 11 w 17"/>
                  <a:gd name="T15" fmla="*/ 16 h 16"/>
                  <a:gd name="T16" fmla="*/ 6 w 17"/>
                  <a:gd name="T17" fmla="*/ 16 h 16"/>
                  <a:gd name="T18" fmla="*/ 2 w 17"/>
                  <a:gd name="T19" fmla="*/ 13 h 16"/>
                  <a:gd name="T20" fmla="*/ 0 w 17"/>
                  <a:gd name="T21" fmla="*/ 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16"/>
                  <a:gd name="T35" fmla="*/ 17 w 17"/>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16">
                    <a:moveTo>
                      <a:pt x="0" y="7"/>
                    </a:moveTo>
                    <a:lnTo>
                      <a:pt x="2" y="2"/>
                    </a:lnTo>
                    <a:lnTo>
                      <a:pt x="6" y="0"/>
                    </a:lnTo>
                    <a:lnTo>
                      <a:pt x="11" y="0"/>
                    </a:lnTo>
                    <a:lnTo>
                      <a:pt x="15" y="2"/>
                    </a:lnTo>
                    <a:lnTo>
                      <a:pt x="17" y="7"/>
                    </a:lnTo>
                    <a:lnTo>
                      <a:pt x="15" y="13"/>
                    </a:lnTo>
                    <a:lnTo>
                      <a:pt x="11" y="16"/>
                    </a:lnTo>
                    <a:lnTo>
                      <a:pt x="6" y="16"/>
                    </a:lnTo>
                    <a:lnTo>
                      <a:pt x="2" y="13"/>
                    </a:lnTo>
                    <a:lnTo>
                      <a:pt x="0" y="7"/>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696" name="Freeform 37"/>
              <p:cNvSpPr>
                <a:spLocks/>
              </p:cNvSpPr>
              <p:nvPr/>
            </p:nvSpPr>
            <p:spPr bwMode="auto">
              <a:xfrm>
                <a:off x="5898" y="3436"/>
                <a:ext cx="44" cy="46"/>
              </a:xfrm>
              <a:custGeom>
                <a:avLst/>
                <a:gdLst>
                  <a:gd name="T0" fmla="*/ 0 w 44"/>
                  <a:gd name="T1" fmla="*/ 23 h 46"/>
                  <a:gd name="T2" fmla="*/ 2 w 44"/>
                  <a:gd name="T3" fmla="*/ 13 h 46"/>
                  <a:gd name="T4" fmla="*/ 8 w 44"/>
                  <a:gd name="T5" fmla="*/ 4 h 46"/>
                  <a:gd name="T6" fmla="*/ 17 w 44"/>
                  <a:gd name="T7" fmla="*/ 0 h 46"/>
                  <a:gd name="T8" fmla="*/ 27 w 44"/>
                  <a:gd name="T9" fmla="*/ 0 h 46"/>
                  <a:gd name="T10" fmla="*/ 36 w 44"/>
                  <a:gd name="T11" fmla="*/ 4 h 46"/>
                  <a:gd name="T12" fmla="*/ 43 w 44"/>
                  <a:gd name="T13" fmla="*/ 13 h 46"/>
                  <a:gd name="T14" fmla="*/ 44 w 44"/>
                  <a:gd name="T15" fmla="*/ 23 h 46"/>
                  <a:gd name="T16" fmla="*/ 43 w 44"/>
                  <a:gd name="T17" fmla="*/ 33 h 46"/>
                  <a:gd name="T18" fmla="*/ 36 w 44"/>
                  <a:gd name="T19" fmla="*/ 42 h 46"/>
                  <a:gd name="T20" fmla="*/ 27 w 44"/>
                  <a:gd name="T21" fmla="*/ 46 h 46"/>
                  <a:gd name="T22" fmla="*/ 17 w 44"/>
                  <a:gd name="T23" fmla="*/ 46 h 46"/>
                  <a:gd name="T24" fmla="*/ 8 w 44"/>
                  <a:gd name="T25" fmla="*/ 42 h 46"/>
                  <a:gd name="T26" fmla="*/ 2 w 44"/>
                  <a:gd name="T27" fmla="*/ 33 h 46"/>
                  <a:gd name="T28" fmla="*/ 0 w 44"/>
                  <a:gd name="T29" fmla="*/ 23 h 4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46"/>
                  <a:gd name="T47" fmla="*/ 44 w 44"/>
                  <a:gd name="T48" fmla="*/ 46 h 4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46">
                    <a:moveTo>
                      <a:pt x="0" y="23"/>
                    </a:moveTo>
                    <a:lnTo>
                      <a:pt x="2" y="13"/>
                    </a:lnTo>
                    <a:lnTo>
                      <a:pt x="8" y="4"/>
                    </a:lnTo>
                    <a:lnTo>
                      <a:pt x="17" y="0"/>
                    </a:lnTo>
                    <a:lnTo>
                      <a:pt x="27" y="0"/>
                    </a:lnTo>
                    <a:lnTo>
                      <a:pt x="36" y="4"/>
                    </a:lnTo>
                    <a:lnTo>
                      <a:pt x="43" y="13"/>
                    </a:lnTo>
                    <a:lnTo>
                      <a:pt x="44" y="23"/>
                    </a:lnTo>
                    <a:lnTo>
                      <a:pt x="43" y="33"/>
                    </a:lnTo>
                    <a:lnTo>
                      <a:pt x="36" y="42"/>
                    </a:lnTo>
                    <a:lnTo>
                      <a:pt x="27" y="46"/>
                    </a:lnTo>
                    <a:lnTo>
                      <a:pt x="17" y="46"/>
                    </a:lnTo>
                    <a:lnTo>
                      <a:pt x="8" y="42"/>
                    </a:lnTo>
                    <a:lnTo>
                      <a:pt x="2" y="33"/>
                    </a:lnTo>
                    <a:lnTo>
                      <a:pt x="0" y="23"/>
                    </a:lnTo>
                    <a:close/>
                  </a:path>
                </a:pathLst>
              </a:custGeom>
              <a:solidFill>
                <a:srgbClr val="FFFFFF"/>
              </a:solidFill>
              <a:ln w="12700">
                <a:solidFill>
                  <a:schemeClr val="tx1"/>
                </a:solidFill>
                <a:prstDash val="solid"/>
                <a:round/>
                <a:headEnd/>
                <a:tailEnd/>
              </a:ln>
            </p:spPr>
            <p:txBody>
              <a:bodyPr wrap="none" lIns="0" tIns="0" rIns="0" bIns="0">
                <a:spAutoFit/>
              </a:bodyPr>
              <a:lstStyle/>
              <a:p>
                <a:endParaRPr lang="en-US"/>
              </a:p>
            </p:txBody>
          </p:sp>
          <p:sp>
            <p:nvSpPr>
              <p:cNvPr id="18697" name="Freeform 38"/>
              <p:cNvSpPr>
                <a:spLocks/>
              </p:cNvSpPr>
              <p:nvPr/>
            </p:nvSpPr>
            <p:spPr bwMode="auto">
              <a:xfrm>
                <a:off x="6177" y="3436"/>
                <a:ext cx="46" cy="46"/>
              </a:xfrm>
              <a:custGeom>
                <a:avLst/>
                <a:gdLst>
                  <a:gd name="T0" fmla="*/ 0 w 46"/>
                  <a:gd name="T1" fmla="*/ 23 h 46"/>
                  <a:gd name="T2" fmla="*/ 3 w 46"/>
                  <a:gd name="T3" fmla="*/ 13 h 46"/>
                  <a:gd name="T4" fmla="*/ 10 w 46"/>
                  <a:gd name="T5" fmla="*/ 4 h 46"/>
                  <a:gd name="T6" fmla="*/ 18 w 46"/>
                  <a:gd name="T7" fmla="*/ 0 h 46"/>
                  <a:gd name="T8" fmla="*/ 29 w 46"/>
                  <a:gd name="T9" fmla="*/ 0 h 46"/>
                  <a:gd name="T10" fmla="*/ 37 w 46"/>
                  <a:gd name="T11" fmla="*/ 4 h 46"/>
                  <a:gd name="T12" fmla="*/ 43 w 46"/>
                  <a:gd name="T13" fmla="*/ 13 h 46"/>
                  <a:gd name="T14" fmla="*/ 46 w 46"/>
                  <a:gd name="T15" fmla="*/ 23 h 46"/>
                  <a:gd name="T16" fmla="*/ 43 w 46"/>
                  <a:gd name="T17" fmla="*/ 33 h 46"/>
                  <a:gd name="T18" fmla="*/ 37 w 46"/>
                  <a:gd name="T19" fmla="*/ 42 h 46"/>
                  <a:gd name="T20" fmla="*/ 29 w 46"/>
                  <a:gd name="T21" fmla="*/ 46 h 46"/>
                  <a:gd name="T22" fmla="*/ 18 w 46"/>
                  <a:gd name="T23" fmla="*/ 46 h 46"/>
                  <a:gd name="T24" fmla="*/ 10 w 46"/>
                  <a:gd name="T25" fmla="*/ 42 h 46"/>
                  <a:gd name="T26" fmla="*/ 3 w 46"/>
                  <a:gd name="T27" fmla="*/ 33 h 46"/>
                  <a:gd name="T28" fmla="*/ 0 w 46"/>
                  <a:gd name="T29" fmla="*/ 23 h 4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46"/>
                  <a:gd name="T47" fmla="*/ 46 w 46"/>
                  <a:gd name="T48" fmla="*/ 46 h 4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46">
                    <a:moveTo>
                      <a:pt x="0" y="23"/>
                    </a:moveTo>
                    <a:lnTo>
                      <a:pt x="3" y="13"/>
                    </a:lnTo>
                    <a:lnTo>
                      <a:pt x="10" y="4"/>
                    </a:lnTo>
                    <a:lnTo>
                      <a:pt x="18" y="0"/>
                    </a:lnTo>
                    <a:lnTo>
                      <a:pt x="29" y="0"/>
                    </a:lnTo>
                    <a:lnTo>
                      <a:pt x="37" y="4"/>
                    </a:lnTo>
                    <a:lnTo>
                      <a:pt x="43" y="13"/>
                    </a:lnTo>
                    <a:lnTo>
                      <a:pt x="46" y="23"/>
                    </a:lnTo>
                    <a:lnTo>
                      <a:pt x="43" y="33"/>
                    </a:lnTo>
                    <a:lnTo>
                      <a:pt x="37" y="42"/>
                    </a:lnTo>
                    <a:lnTo>
                      <a:pt x="29" y="46"/>
                    </a:lnTo>
                    <a:lnTo>
                      <a:pt x="18" y="46"/>
                    </a:lnTo>
                    <a:lnTo>
                      <a:pt x="10" y="42"/>
                    </a:lnTo>
                    <a:lnTo>
                      <a:pt x="3" y="33"/>
                    </a:lnTo>
                    <a:lnTo>
                      <a:pt x="0" y="23"/>
                    </a:lnTo>
                    <a:close/>
                  </a:path>
                </a:pathLst>
              </a:custGeom>
              <a:solidFill>
                <a:srgbClr val="FFFFFF"/>
              </a:solidFill>
              <a:ln w="12700">
                <a:solidFill>
                  <a:schemeClr val="tx1"/>
                </a:solidFill>
                <a:prstDash val="solid"/>
                <a:round/>
                <a:headEnd/>
                <a:tailEnd/>
              </a:ln>
            </p:spPr>
            <p:txBody>
              <a:bodyPr wrap="none" lIns="0" tIns="0" rIns="0" bIns="0">
                <a:spAutoFit/>
              </a:bodyPr>
              <a:lstStyle/>
              <a:p>
                <a:endParaRPr lang="en-US"/>
              </a:p>
            </p:txBody>
          </p:sp>
          <p:sp>
            <p:nvSpPr>
              <p:cNvPr id="18698" name="Line 39"/>
              <p:cNvSpPr>
                <a:spLocks noChangeShapeType="1"/>
              </p:cNvSpPr>
              <p:nvPr/>
            </p:nvSpPr>
            <p:spPr bwMode="auto">
              <a:xfrm>
                <a:off x="5905" y="3434"/>
                <a:ext cx="279"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99" name="Line 40"/>
              <p:cNvSpPr>
                <a:spLocks noChangeShapeType="1"/>
              </p:cNvSpPr>
              <p:nvPr/>
            </p:nvSpPr>
            <p:spPr bwMode="auto">
              <a:xfrm>
                <a:off x="5905" y="3482"/>
                <a:ext cx="279"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700" name="Rectangle 41"/>
              <p:cNvSpPr>
                <a:spLocks noChangeArrowheads="1"/>
              </p:cNvSpPr>
              <p:nvPr/>
            </p:nvSpPr>
            <p:spPr bwMode="auto">
              <a:xfrm>
                <a:off x="5907" y="3450"/>
                <a:ext cx="23" cy="177"/>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701" name="Freeform 42"/>
              <p:cNvSpPr>
                <a:spLocks/>
              </p:cNvSpPr>
              <p:nvPr/>
            </p:nvSpPr>
            <p:spPr bwMode="auto">
              <a:xfrm>
                <a:off x="5914" y="3453"/>
                <a:ext cx="11" cy="13"/>
              </a:xfrm>
              <a:custGeom>
                <a:avLst/>
                <a:gdLst>
                  <a:gd name="T0" fmla="*/ 0 w 11"/>
                  <a:gd name="T1" fmla="*/ 6 h 13"/>
                  <a:gd name="T2" fmla="*/ 1 w 11"/>
                  <a:gd name="T3" fmla="*/ 2 h 13"/>
                  <a:gd name="T4" fmla="*/ 6 w 11"/>
                  <a:gd name="T5" fmla="*/ 0 h 13"/>
                  <a:gd name="T6" fmla="*/ 10 w 11"/>
                  <a:gd name="T7" fmla="*/ 2 h 13"/>
                  <a:gd name="T8" fmla="*/ 11 w 11"/>
                  <a:gd name="T9" fmla="*/ 6 h 13"/>
                  <a:gd name="T10" fmla="*/ 10 w 11"/>
                  <a:gd name="T11" fmla="*/ 10 h 13"/>
                  <a:gd name="T12" fmla="*/ 6 w 11"/>
                  <a:gd name="T13" fmla="*/ 13 h 13"/>
                  <a:gd name="T14" fmla="*/ 1 w 11"/>
                  <a:gd name="T15" fmla="*/ 10 h 13"/>
                  <a:gd name="T16" fmla="*/ 0 w 11"/>
                  <a:gd name="T17" fmla="*/ 6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3"/>
                  <a:gd name="T29" fmla="*/ 11 w 11"/>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3">
                    <a:moveTo>
                      <a:pt x="0" y="6"/>
                    </a:moveTo>
                    <a:lnTo>
                      <a:pt x="1" y="2"/>
                    </a:lnTo>
                    <a:lnTo>
                      <a:pt x="6" y="0"/>
                    </a:lnTo>
                    <a:lnTo>
                      <a:pt x="10" y="2"/>
                    </a:lnTo>
                    <a:lnTo>
                      <a:pt x="11" y="6"/>
                    </a:lnTo>
                    <a:lnTo>
                      <a:pt x="10" y="10"/>
                    </a:lnTo>
                    <a:lnTo>
                      <a:pt x="6" y="13"/>
                    </a:lnTo>
                    <a:lnTo>
                      <a:pt x="1" y="10"/>
                    </a:lnTo>
                    <a:lnTo>
                      <a:pt x="0" y="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02" name="Rectangle 43"/>
              <p:cNvSpPr>
                <a:spLocks noChangeArrowheads="1"/>
              </p:cNvSpPr>
              <p:nvPr/>
            </p:nvSpPr>
            <p:spPr bwMode="auto">
              <a:xfrm>
                <a:off x="6184" y="3448"/>
                <a:ext cx="22" cy="177"/>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703" name="Freeform 44"/>
              <p:cNvSpPr>
                <a:spLocks/>
              </p:cNvSpPr>
              <p:nvPr/>
            </p:nvSpPr>
            <p:spPr bwMode="auto">
              <a:xfrm>
                <a:off x="6184" y="3453"/>
                <a:ext cx="11" cy="13"/>
              </a:xfrm>
              <a:custGeom>
                <a:avLst/>
                <a:gdLst>
                  <a:gd name="T0" fmla="*/ 0 w 11"/>
                  <a:gd name="T1" fmla="*/ 6 h 13"/>
                  <a:gd name="T2" fmla="*/ 1 w 11"/>
                  <a:gd name="T3" fmla="*/ 2 h 13"/>
                  <a:gd name="T4" fmla="*/ 5 w 11"/>
                  <a:gd name="T5" fmla="*/ 0 h 13"/>
                  <a:gd name="T6" fmla="*/ 9 w 11"/>
                  <a:gd name="T7" fmla="*/ 2 h 13"/>
                  <a:gd name="T8" fmla="*/ 11 w 11"/>
                  <a:gd name="T9" fmla="*/ 6 h 13"/>
                  <a:gd name="T10" fmla="*/ 9 w 11"/>
                  <a:gd name="T11" fmla="*/ 10 h 13"/>
                  <a:gd name="T12" fmla="*/ 5 w 11"/>
                  <a:gd name="T13" fmla="*/ 13 h 13"/>
                  <a:gd name="T14" fmla="*/ 1 w 11"/>
                  <a:gd name="T15" fmla="*/ 10 h 13"/>
                  <a:gd name="T16" fmla="*/ 0 w 11"/>
                  <a:gd name="T17" fmla="*/ 6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3"/>
                  <a:gd name="T29" fmla="*/ 11 w 11"/>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3">
                    <a:moveTo>
                      <a:pt x="0" y="6"/>
                    </a:moveTo>
                    <a:lnTo>
                      <a:pt x="1" y="2"/>
                    </a:lnTo>
                    <a:lnTo>
                      <a:pt x="5" y="0"/>
                    </a:lnTo>
                    <a:lnTo>
                      <a:pt x="9" y="2"/>
                    </a:lnTo>
                    <a:lnTo>
                      <a:pt x="11" y="6"/>
                    </a:lnTo>
                    <a:lnTo>
                      <a:pt x="9" y="10"/>
                    </a:lnTo>
                    <a:lnTo>
                      <a:pt x="5" y="13"/>
                    </a:lnTo>
                    <a:lnTo>
                      <a:pt x="1" y="10"/>
                    </a:lnTo>
                    <a:lnTo>
                      <a:pt x="0" y="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04" name="Freeform 45"/>
              <p:cNvSpPr>
                <a:spLocks/>
              </p:cNvSpPr>
              <p:nvPr/>
            </p:nvSpPr>
            <p:spPr bwMode="auto">
              <a:xfrm>
                <a:off x="5760" y="3246"/>
                <a:ext cx="78" cy="80"/>
              </a:xfrm>
              <a:custGeom>
                <a:avLst/>
                <a:gdLst>
                  <a:gd name="T0" fmla="*/ 78 w 78"/>
                  <a:gd name="T1" fmla="*/ 41 h 80"/>
                  <a:gd name="T2" fmla="*/ 76 w 78"/>
                  <a:gd name="T3" fmla="*/ 27 h 80"/>
                  <a:gd name="T4" fmla="*/ 69 w 78"/>
                  <a:gd name="T5" fmla="*/ 14 h 80"/>
                  <a:gd name="T6" fmla="*/ 58 w 78"/>
                  <a:gd name="T7" fmla="*/ 5 h 80"/>
                  <a:gd name="T8" fmla="*/ 46 w 78"/>
                  <a:gd name="T9" fmla="*/ 0 h 80"/>
                  <a:gd name="T10" fmla="*/ 33 w 78"/>
                  <a:gd name="T11" fmla="*/ 0 h 80"/>
                  <a:gd name="T12" fmla="*/ 20 w 78"/>
                  <a:gd name="T13" fmla="*/ 5 h 80"/>
                  <a:gd name="T14" fmla="*/ 10 w 78"/>
                  <a:gd name="T15" fmla="*/ 14 h 80"/>
                  <a:gd name="T16" fmla="*/ 3 w 78"/>
                  <a:gd name="T17" fmla="*/ 27 h 80"/>
                  <a:gd name="T18" fmla="*/ 0 w 78"/>
                  <a:gd name="T19" fmla="*/ 41 h 80"/>
                  <a:gd name="T20" fmla="*/ 3 w 78"/>
                  <a:gd name="T21" fmla="*/ 55 h 80"/>
                  <a:gd name="T22" fmla="*/ 10 w 78"/>
                  <a:gd name="T23" fmla="*/ 66 h 80"/>
                  <a:gd name="T24" fmla="*/ 20 w 78"/>
                  <a:gd name="T25" fmla="*/ 75 h 80"/>
                  <a:gd name="T26" fmla="*/ 33 w 78"/>
                  <a:gd name="T27" fmla="*/ 80 h 80"/>
                  <a:gd name="T28" fmla="*/ 46 w 78"/>
                  <a:gd name="T29" fmla="*/ 80 h 80"/>
                  <a:gd name="T30" fmla="*/ 58 w 78"/>
                  <a:gd name="T31" fmla="*/ 75 h 80"/>
                  <a:gd name="T32" fmla="*/ 69 w 78"/>
                  <a:gd name="T33" fmla="*/ 66 h 80"/>
                  <a:gd name="T34" fmla="*/ 76 w 78"/>
                  <a:gd name="T35" fmla="*/ 55 h 80"/>
                  <a:gd name="T36" fmla="*/ 78 w 78"/>
                  <a:gd name="T37" fmla="*/ 41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8"/>
                  <a:gd name="T58" fmla="*/ 0 h 80"/>
                  <a:gd name="T59" fmla="*/ 78 w 78"/>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8" h="80">
                    <a:moveTo>
                      <a:pt x="78" y="41"/>
                    </a:moveTo>
                    <a:lnTo>
                      <a:pt x="76" y="27"/>
                    </a:lnTo>
                    <a:lnTo>
                      <a:pt x="69" y="14"/>
                    </a:lnTo>
                    <a:lnTo>
                      <a:pt x="58" y="5"/>
                    </a:lnTo>
                    <a:lnTo>
                      <a:pt x="46" y="0"/>
                    </a:lnTo>
                    <a:lnTo>
                      <a:pt x="33" y="0"/>
                    </a:lnTo>
                    <a:lnTo>
                      <a:pt x="20" y="5"/>
                    </a:lnTo>
                    <a:lnTo>
                      <a:pt x="10" y="14"/>
                    </a:lnTo>
                    <a:lnTo>
                      <a:pt x="3" y="27"/>
                    </a:lnTo>
                    <a:lnTo>
                      <a:pt x="0" y="41"/>
                    </a:lnTo>
                    <a:lnTo>
                      <a:pt x="3" y="55"/>
                    </a:lnTo>
                    <a:lnTo>
                      <a:pt x="10" y="66"/>
                    </a:lnTo>
                    <a:lnTo>
                      <a:pt x="20" y="75"/>
                    </a:lnTo>
                    <a:lnTo>
                      <a:pt x="33" y="80"/>
                    </a:lnTo>
                    <a:lnTo>
                      <a:pt x="46" y="80"/>
                    </a:lnTo>
                    <a:lnTo>
                      <a:pt x="58" y="75"/>
                    </a:lnTo>
                    <a:lnTo>
                      <a:pt x="69" y="66"/>
                    </a:lnTo>
                    <a:lnTo>
                      <a:pt x="76" y="55"/>
                    </a:lnTo>
                    <a:lnTo>
                      <a:pt x="78" y="41"/>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05" name="Freeform 46"/>
              <p:cNvSpPr>
                <a:spLocks/>
              </p:cNvSpPr>
              <p:nvPr/>
            </p:nvSpPr>
            <p:spPr bwMode="auto">
              <a:xfrm>
                <a:off x="5673" y="3447"/>
                <a:ext cx="77" cy="178"/>
              </a:xfrm>
              <a:custGeom>
                <a:avLst/>
                <a:gdLst>
                  <a:gd name="T0" fmla="*/ 77 w 77"/>
                  <a:gd name="T1" fmla="*/ 87 h 178"/>
                  <a:gd name="T2" fmla="*/ 38 w 77"/>
                  <a:gd name="T3" fmla="*/ 178 h 178"/>
                  <a:gd name="T4" fmla="*/ 0 w 77"/>
                  <a:gd name="T5" fmla="*/ 178 h 178"/>
                  <a:gd name="T6" fmla="*/ 38 w 77"/>
                  <a:gd name="T7" fmla="*/ 67 h 178"/>
                  <a:gd name="T8" fmla="*/ 38 w 77"/>
                  <a:gd name="T9" fmla="*/ 0 h 178"/>
                  <a:gd name="T10" fmla="*/ 77 w 77"/>
                  <a:gd name="T11" fmla="*/ 87 h 178"/>
                  <a:gd name="T12" fmla="*/ 0 60000 65536"/>
                  <a:gd name="T13" fmla="*/ 0 60000 65536"/>
                  <a:gd name="T14" fmla="*/ 0 60000 65536"/>
                  <a:gd name="T15" fmla="*/ 0 60000 65536"/>
                  <a:gd name="T16" fmla="*/ 0 60000 65536"/>
                  <a:gd name="T17" fmla="*/ 0 60000 65536"/>
                  <a:gd name="T18" fmla="*/ 0 w 77"/>
                  <a:gd name="T19" fmla="*/ 0 h 178"/>
                  <a:gd name="T20" fmla="*/ 77 w 77"/>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77" h="178">
                    <a:moveTo>
                      <a:pt x="77" y="87"/>
                    </a:moveTo>
                    <a:lnTo>
                      <a:pt x="38" y="178"/>
                    </a:lnTo>
                    <a:lnTo>
                      <a:pt x="0" y="178"/>
                    </a:lnTo>
                    <a:lnTo>
                      <a:pt x="38" y="67"/>
                    </a:lnTo>
                    <a:lnTo>
                      <a:pt x="38" y="0"/>
                    </a:lnTo>
                    <a:lnTo>
                      <a:pt x="77" y="87"/>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06" name="Freeform 47"/>
              <p:cNvSpPr>
                <a:spLocks/>
              </p:cNvSpPr>
              <p:nvPr/>
            </p:nvSpPr>
            <p:spPr bwMode="auto">
              <a:xfrm>
                <a:off x="5711" y="3321"/>
                <a:ext cx="200" cy="304"/>
              </a:xfrm>
              <a:custGeom>
                <a:avLst/>
                <a:gdLst>
                  <a:gd name="T0" fmla="*/ 27 w 200"/>
                  <a:gd name="T1" fmla="*/ 0 h 304"/>
                  <a:gd name="T2" fmla="*/ 0 w 200"/>
                  <a:gd name="T3" fmla="*/ 126 h 304"/>
                  <a:gd name="T4" fmla="*/ 75 w 200"/>
                  <a:gd name="T5" fmla="*/ 304 h 304"/>
                  <a:gd name="T6" fmla="*/ 122 w 200"/>
                  <a:gd name="T7" fmla="*/ 304 h 304"/>
                  <a:gd name="T8" fmla="*/ 67 w 200"/>
                  <a:gd name="T9" fmla="*/ 141 h 304"/>
                  <a:gd name="T10" fmla="*/ 91 w 200"/>
                  <a:gd name="T11" fmla="*/ 57 h 304"/>
                  <a:gd name="T12" fmla="*/ 189 w 200"/>
                  <a:gd name="T13" fmla="*/ 86 h 304"/>
                  <a:gd name="T14" fmla="*/ 200 w 200"/>
                  <a:gd name="T15" fmla="*/ 52 h 304"/>
                  <a:gd name="T16" fmla="*/ 27 w 200"/>
                  <a:gd name="T17" fmla="*/ 0 h 3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
                  <a:gd name="T28" fmla="*/ 0 h 304"/>
                  <a:gd name="T29" fmla="*/ 200 w 200"/>
                  <a:gd name="T30" fmla="*/ 304 h 3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 h="304">
                    <a:moveTo>
                      <a:pt x="27" y="0"/>
                    </a:moveTo>
                    <a:lnTo>
                      <a:pt x="0" y="126"/>
                    </a:lnTo>
                    <a:lnTo>
                      <a:pt x="75" y="304"/>
                    </a:lnTo>
                    <a:lnTo>
                      <a:pt x="122" y="304"/>
                    </a:lnTo>
                    <a:lnTo>
                      <a:pt x="67" y="141"/>
                    </a:lnTo>
                    <a:lnTo>
                      <a:pt x="91" y="57"/>
                    </a:lnTo>
                    <a:lnTo>
                      <a:pt x="189" y="86"/>
                    </a:lnTo>
                    <a:lnTo>
                      <a:pt x="200" y="52"/>
                    </a:lnTo>
                    <a:lnTo>
                      <a:pt x="27"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07" name="Freeform 48"/>
              <p:cNvSpPr>
                <a:spLocks/>
              </p:cNvSpPr>
              <p:nvPr/>
            </p:nvSpPr>
            <p:spPr bwMode="auto">
              <a:xfrm>
                <a:off x="5890" y="3353"/>
                <a:ext cx="96" cy="45"/>
              </a:xfrm>
              <a:custGeom>
                <a:avLst/>
                <a:gdLst>
                  <a:gd name="T0" fmla="*/ 92 w 96"/>
                  <a:gd name="T1" fmla="*/ 6 h 45"/>
                  <a:gd name="T2" fmla="*/ 82 w 96"/>
                  <a:gd name="T3" fmla="*/ 9 h 45"/>
                  <a:gd name="T4" fmla="*/ 80 w 96"/>
                  <a:gd name="T5" fmla="*/ 15 h 45"/>
                  <a:gd name="T6" fmla="*/ 82 w 96"/>
                  <a:gd name="T7" fmla="*/ 21 h 45"/>
                  <a:gd name="T8" fmla="*/ 87 w 96"/>
                  <a:gd name="T9" fmla="*/ 26 h 45"/>
                  <a:gd name="T10" fmla="*/ 96 w 96"/>
                  <a:gd name="T11" fmla="*/ 24 h 45"/>
                  <a:gd name="T12" fmla="*/ 95 w 96"/>
                  <a:gd name="T13" fmla="*/ 30 h 45"/>
                  <a:gd name="T14" fmla="*/ 88 w 96"/>
                  <a:gd name="T15" fmla="*/ 35 h 45"/>
                  <a:gd name="T16" fmla="*/ 80 w 96"/>
                  <a:gd name="T17" fmla="*/ 34 h 45"/>
                  <a:gd name="T18" fmla="*/ 75 w 96"/>
                  <a:gd name="T19" fmla="*/ 29 h 45"/>
                  <a:gd name="T20" fmla="*/ 10 w 96"/>
                  <a:gd name="T21" fmla="*/ 45 h 45"/>
                  <a:gd name="T22" fmla="*/ 5 w 96"/>
                  <a:gd name="T23" fmla="*/ 45 h 45"/>
                  <a:gd name="T24" fmla="*/ 1 w 96"/>
                  <a:gd name="T25" fmla="*/ 42 h 45"/>
                  <a:gd name="T26" fmla="*/ 0 w 96"/>
                  <a:gd name="T27" fmla="*/ 37 h 45"/>
                  <a:gd name="T28" fmla="*/ 1 w 96"/>
                  <a:gd name="T29" fmla="*/ 31 h 45"/>
                  <a:gd name="T30" fmla="*/ 5 w 96"/>
                  <a:gd name="T31" fmla="*/ 29 h 45"/>
                  <a:gd name="T32" fmla="*/ 70 w 96"/>
                  <a:gd name="T33" fmla="*/ 12 h 45"/>
                  <a:gd name="T34" fmla="*/ 71 w 96"/>
                  <a:gd name="T35" fmla="*/ 6 h 45"/>
                  <a:gd name="T36" fmla="*/ 76 w 96"/>
                  <a:gd name="T37" fmla="*/ 1 h 45"/>
                  <a:gd name="T38" fmla="*/ 82 w 96"/>
                  <a:gd name="T39" fmla="*/ 0 h 45"/>
                  <a:gd name="T40" fmla="*/ 88 w 96"/>
                  <a:gd name="T41" fmla="*/ 2 h 45"/>
                  <a:gd name="T42" fmla="*/ 92 w 96"/>
                  <a:gd name="T43" fmla="*/ 6 h 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45"/>
                  <a:gd name="T68" fmla="*/ 96 w 96"/>
                  <a:gd name="T69" fmla="*/ 45 h 4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45">
                    <a:moveTo>
                      <a:pt x="92" y="6"/>
                    </a:moveTo>
                    <a:lnTo>
                      <a:pt x="82" y="9"/>
                    </a:lnTo>
                    <a:lnTo>
                      <a:pt x="80" y="15"/>
                    </a:lnTo>
                    <a:lnTo>
                      <a:pt x="82" y="21"/>
                    </a:lnTo>
                    <a:lnTo>
                      <a:pt x="87" y="26"/>
                    </a:lnTo>
                    <a:lnTo>
                      <a:pt x="96" y="24"/>
                    </a:lnTo>
                    <a:lnTo>
                      <a:pt x="95" y="30"/>
                    </a:lnTo>
                    <a:lnTo>
                      <a:pt x="88" y="35"/>
                    </a:lnTo>
                    <a:lnTo>
                      <a:pt x="80" y="34"/>
                    </a:lnTo>
                    <a:lnTo>
                      <a:pt x="75" y="29"/>
                    </a:lnTo>
                    <a:lnTo>
                      <a:pt x="10" y="45"/>
                    </a:lnTo>
                    <a:lnTo>
                      <a:pt x="5" y="45"/>
                    </a:lnTo>
                    <a:lnTo>
                      <a:pt x="1" y="42"/>
                    </a:lnTo>
                    <a:lnTo>
                      <a:pt x="0" y="37"/>
                    </a:lnTo>
                    <a:lnTo>
                      <a:pt x="1" y="31"/>
                    </a:lnTo>
                    <a:lnTo>
                      <a:pt x="5" y="29"/>
                    </a:lnTo>
                    <a:lnTo>
                      <a:pt x="70" y="12"/>
                    </a:lnTo>
                    <a:lnTo>
                      <a:pt x="71" y="6"/>
                    </a:lnTo>
                    <a:lnTo>
                      <a:pt x="76" y="1"/>
                    </a:lnTo>
                    <a:lnTo>
                      <a:pt x="82" y="0"/>
                    </a:lnTo>
                    <a:lnTo>
                      <a:pt x="88" y="2"/>
                    </a:lnTo>
                    <a:lnTo>
                      <a:pt x="92" y="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42" name="Group 49"/>
            <p:cNvGrpSpPr>
              <a:grpSpLocks/>
            </p:cNvGrpSpPr>
            <p:nvPr/>
          </p:nvGrpSpPr>
          <p:grpSpPr bwMode="auto">
            <a:xfrm>
              <a:off x="4813" y="1850"/>
              <a:ext cx="574" cy="404"/>
              <a:chOff x="5556" y="1913"/>
              <a:chExt cx="604" cy="426"/>
            </a:xfrm>
          </p:grpSpPr>
          <p:sp>
            <p:nvSpPr>
              <p:cNvPr id="18684" name="Freeform 50"/>
              <p:cNvSpPr>
                <a:spLocks/>
              </p:cNvSpPr>
              <p:nvPr/>
            </p:nvSpPr>
            <p:spPr bwMode="auto">
              <a:xfrm>
                <a:off x="5778" y="2127"/>
                <a:ext cx="382" cy="161"/>
              </a:xfrm>
              <a:custGeom>
                <a:avLst/>
                <a:gdLst>
                  <a:gd name="T0" fmla="*/ 0 w 383"/>
                  <a:gd name="T1" fmla="*/ 161 h 161"/>
                  <a:gd name="T2" fmla="*/ 335 w 383"/>
                  <a:gd name="T3" fmla="*/ 161 h 161"/>
                  <a:gd name="T4" fmla="*/ 383 w 383"/>
                  <a:gd name="T5" fmla="*/ 106 h 161"/>
                  <a:gd name="T6" fmla="*/ 383 w 383"/>
                  <a:gd name="T7" fmla="*/ 0 h 161"/>
                  <a:gd name="T8" fmla="*/ 0 w 383"/>
                  <a:gd name="T9" fmla="*/ 0 h 161"/>
                  <a:gd name="T10" fmla="*/ 0 w 383"/>
                  <a:gd name="T11" fmla="*/ 161 h 161"/>
                  <a:gd name="T12" fmla="*/ 0 60000 65536"/>
                  <a:gd name="T13" fmla="*/ 0 60000 65536"/>
                  <a:gd name="T14" fmla="*/ 0 60000 65536"/>
                  <a:gd name="T15" fmla="*/ 0 60000 65536"/>
                  <a:gd name="T16" fmla="*/ 0 60000 65536"/>
                  <a:gd name="T17" fmla="*/ 0 60000 65536"/>
                  <a:gd name="T18" fmla="*/ 0 w 383"/>
                  <a:gd name="T19" fmla="*/ 0 h 161"/>
                  <a:gd name="T20" fmla="*/ 383 w 383"/>
                  <a:gd name="T21" fmla="*/ 161 h 161"/>
                </a:gdLst>
                <a:ahLst/>
                <a:cxnLst>
                  <a:cxn ang="T12">
                    <a:pos x="T0" y="T1"/>
                  </a:cxn>
                  <a:cxn ang="T13">
                    <a:pos x="T2" y="T3"/>
                  </a:cxn>
                  <a:cxn ang="T14">
                    <a:pos x="T4" y="T5"/>
                  </a:cxn>
                  <a:cxn ang="T15">
                    <a:pos x="T6" y="T7"/>
                  </a:cxn>
                  <a:cxn ang="T16">
                    <a:pos x="T8" y="T9"/>
                  </a:cxn>
                  <a:cxn ang="T17">
                    <a:pos x="T10" y="T11"/>
                  </a:cxn>
                </a:cxnLst>
                <a:rect l="T18" t="T19" r="T20" b="T21"/>
                <a:pathLst>
                  <a:path w="383" h="161">
                    <a:moveTo>
                      <a:pt x="0" y="161"/>
                    </a:moveTo>
                    <a:lnTo>
                      <a:pt x="335" y="161"/>
                    </a:lnTo>
                    <a:lnTo>
                      <a:pt x="383" y="106"/>
                    </a:lnTo>
                    <a:lnTo>
                      <a:pt x="383" y="0"/>
                    </a:lnTo>
                    <a:lnTo>
                      <a:pt x="0" y="0"/>
                    </a:lnTo>
                    <a:lnTo>
                      <a:pt x="0" y="161"/>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85" name="Rectangle 51"/>
              <p:cNvSpPr>
                <a:spLocks noChangeArrowheads="1"/>
              </p:cNvSpPr>
              <p:nvPr/>
            </p:nvSpPr>
            <p:spPr bwMode="auto">
              <a:xfrm>
                <a:off x="5772" y="1985"/>
                <a:ext cx="6" cy="303"/>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686" name="Freeform 52"/>
              <p:cNvSpPr>
                <a:spLocks/>
              </p:cNvSpPr>
              <p:nvPr/>
            </p:nvSpPr>
            <p:spPr bwMode="auto">
              <a:xfrm>
                <a:off x="5778" y="1913"/>
                <a:ext cx="263" cy="214"/>
              </a:xfrm>
              <a:custGeom>
                <a:avLst/>
                <a:gdLst>
                  <a:gd name="T0" fmla="*/ 0 w 264"/>
                  <a:gd name="T1" fmla="*/ 214 h 214"/>
                  <a:gd name="T2" fmla="*/ 16 w 264"/>
                  <a:gd name="T3" fmla="*/ 196 h 214"/>
                  <a:gd name="T4" fmla="*/ 65 w 264"/>
                  <a:gd name="T5" fmla="*/ 18 h 214"/>
                  <a:gd name="T6" fmla="*/ 81 w 264"/>
                  <a:gd name="T7" fmla="*/ 0 h 214"/>
                  <a:gd name="T8" fmla="*/ 264 w 264"/>
                  <a:gd name="T9" fmla="*/ 0 h 214"/>
                  <a:gd name="T10" fmla="*/ 264 w 264"/>
                  <a:gd name="T11" fmla="*/ 214 h 214"/>
                  <a:gd name="T12" fmla="*/ 256 w 264"/>
                  <a:gd name="T13" fmla="*/ 214 h 214"/>
                  <a:gd name="T14" fmla="*/ 256 w 264"/>
                  <a:gd name="T15" fmla="*/ 9 h 214"/>
                  <a:gd name="T16" fmla="*/ 81 w 264"/>
                  <a:gd name="T17" fmla="*/ 9 h 214"/>
                  <a:gd name="T18" fmla="*/ 73 w 264"/>
                  <a:gd name="T19" fmla="*/ 18 h 214"/>
                  <a:gd name="T20" fmla="*/ 24 w 264"/>
                  <a:gd name="T21" fmla="*/ 196 h 214"/>
                  <a:gd name="T22" fmla="*/ 8 w 264"/>
                  <a:gd name="T23" fmla="*/ 214 h 214"/>
                  <a:gd name="T24" fmla="*/ 0 w 264"/>
                  <a:gd name="T25" fmla="*/ 214 h 2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4"/>
                  <a:gd name="T40" fmla="*/ 0 h 214"/>
                  <a:gd name="T41" fmla="*/ 264 w 264"/>
                  <a:gd name="T42" fmla="*/ 214 h 2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4" h="214">
                    <a:moveTo>
                      <a:pt x="0" y="214"/>
                    </a:moveTo>
                    <a:lnTo>
                      <a:pt x="16" y="196"/>
                    </a:lnTo>
                    <a:lnTo>
                      <a:pt x="65" y="18"/>
                    </a:lnTo>
                    <a:lnTo>
                      <a:pt x="81" y="0"/>
                    </a:lnTo>
                    <a:lnTo>
                      <a:pt x="264" y="0"/>
                    </a:lnTo>
                    <a:lnTo>
                      <a:pt x="264" y="214"/>
                    </a:lnTo>
                    <a:lnTo>
                      <a:pt x="256" y="214"/>
                    </a:lnTo>
                    <a:lnTo>
                      <a:pt x="256" y="9"/>
                    </a:lnTo>
                    <a:lnTo>
                      <a:pt x="81" y="9"/>
                    </a:lnTo>
                    <a:lnTo>
                      <a:pt x="73" y="18"/>
                    </a:lnTo>
                    <a:lnTo>
                      <a:pt x="24" y="196"/>
                    </a:lnTo>
                    <a:lnTo>
                      <a:pt x="8" y="214"/>
                    </a:lnTo>
                    <a:lnTo>
                      <a:pt x="0" y="214"/>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87" name="Freeform 53"/>
              <p:cNvSpPr>
                <a:spLocks/>
              </p:cNvSpPr>
              <p:nvPr/>
            </p:nvSpPr>
            <p:spPr bwMode="auto">
              <a:xfrm>
                <a:off x="6046" y="2029"/>
                <a:ext cx="79" cy="89"/>
              </a:xfrm>
              <a:custGeom>
                <a:avLst/>
                <a:gdLst>
                  <a:gd name="T0" fmla="*/ 0 w 79"/>
                  <a:gd name="T1" fmla="*/ 45 h 89"/>
                  <a:gd name="T2" fmla="*/ 1 w 79"/>
                  <a:gd name="T3" fmla="*/ 31 h 89"/>
                  <a:gd name="T4" fmla="*/ 7 w 79"/>
                  <a:gd name="T5" fmla="*/ 18 h 89"/>
                  <a:gd name="T6" fmla="*/ 16 w 79"/>
                  <a:gd name="T7" fmla="*/ 8 h 89"/>
                  <a:gd name="T8" fmla="*/ 27 w 79"/>
                  <a:gd name="T9" fmla="*/ 2 h 89"/>
                  <a:gd name="T10" fmla="*/ 39 w 79"/>
                  <a:gd name="T11" fmla="*/ 0 h 89"/>
                  <a:gd name="T12" fmla="*/ 52 w 79"/>
                  <a:gd name="T13" fmla="*/ 2 h 89"/>
                  <a:gd name="T14" fmla="*/ 63 w 79"/>
                  <a:gd name="T15" fmla="*/ 8 h 89"/>
                  <a:gd name="T16" fmla="*/ 71 w 79"/>
                  <a:gd name="T17" fmla="*/ 18 h 89"/>
                  <a:gd name="T18" fmla="*/ 78 w 79"/>
                  <a:gd name="T19" fmla="*/ 31 h 89"/>
                  <a:gd name="T20" fmla="*/ 79 w 79"/>
                  <a:gd name="T21" fmla="*/ 45 h 89"/>
                  <a:gd name="T22" fmla="*/ 78 w 79"/>
                  <a:gd name="T23" fmla="*/ 59 h 89"/>
                  <a:gd name="T24" fmla="*/ 71 w 79"/>
                  <a:gd name="T25" fmla="*/ 71 h 89"/>
                  <a:gd name="T26" fmla="*/ 63 w 79"/>
                  <a:gd name="T27" fmla="*/ 80 h 89"/>
                  <a:gd name="T28" fmla="*/ 52 w 79"/>
                  <a:gd name="T29" fmla="*/ 87 h 89"/>
                  <a:gd name="T30" fmla="*/ 39 w 79"/>
                  <a:gd name="T31" fmla="*/ 89 h 89"/>
                  <a:gd name="T32" fmla="*/ 27 w 79"/>
                  <a:gd name="T33" fmla="*/ 87 h 89"/>
                  <a:gd name="T34" fmla="*/ 16 w 79"/>
                  <a:gd name="T35" fmla="*/ 80 h 89"/>
                  <a:gd name="T36" fmla="*/ 7 w 79"/>
                  <a:gd name="T37" fmla="*/ 71 h 89"/>
                  <a:gd name="T38" fmla="*/ 1 w 79"/>
                  <a:gd name="T39" fmla="*/ 59 h 89"/>
                  <a:gd name="T40" fmla="*/ 0 w 79"/>
                  <a:gd name="T41" fmla="*/ 45 h 8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9"/>
                  <a:gd name="T64" fmla="*/ 0 h 89"/>
                  <a:gd name="T65" fmla="*/ 79 w 79"/>
                  <a:gd name="T66" fmla="*/ 89 h 8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9" h="89">
                    <a:moveTo>
                      <a:pt x="0" y="45"/>
                    </a:moveTo>
                    <a:lnTo>
                      <a:pt x="1" y="31"/>
                    </a:lnTo>
                    <a:lnTo>
                      <a:pt x="7" y="18"/>
                    </a:lnTo>
                    <a:lnTo>
                      <a:pt x="16" y="8"/>
                    </a:lnTo>
                    <a:lnTo>
                      <a:pt x="27" y="2"/>
                    </a:lnTo>
                    <a:lnTo>
                      <a:pt x="39" y="0"/>
                    </a:lnTo>
                    <a:lnTo>
                      <a:pt x="52" y="2"/>
                    </a:lnTo>
                    <a:lnTo>
                      <a:pt x="63" y="8"/>
                    </a:lnTo>
                    <a:lnTo>
                      <a:pt x="71" y="18"/>
                    </a:lnTo>
                    <a:lnTo>
                      <a:pt x="78" y="31"/>
                    </a:lnTo>
                    <a:lnTo>
                      <a:pt x="79" y="45"/>
                    </a:lnTo>
                    <a:lnTo>
                      <a:pt x="78" y="59"/>
                    </a:lnTo>
                    <a:lnTo>
                      <a:pt x="71" y="71"/>
                    </a:lnTo>
                    <a:lnTo>
                      <a:pt x="63" y="80"/>
                    </a:lnTo>
                    <a:lnTo>
                      <a:pt x="52" y="87"/>
                    </a:lnTo>
                    <a:lnTo>
                      <a:pt x="39" y="89"/>
                    </a:lnTo>
                    <a:lnTo>
                      <a:pt x="27" y="87"/>
                    </a:lnTo>
                    <a:lnTo>
                      <a:pt x="16" y="80"/>
                    </a:lnTo>
                    <a:lnTo>
                      <a:pt x="7" y="71"/>
                    </a:lnTo>
                    <a:lnTo>
                      <a:pt x="1" y="59"/>
                    </a:lnTo>
                    <a:lnTo>
                      <a:pt x="0" y="45"/>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88" name="Line 54"/>
              <p:cNvSpPr>
                <a:spLocks noChangeShapeType="1"/>
              </p:cNvSpPr>
              <p:nvPr/>
            </p:nvSpPr>
            <p:spPr bwMode="auto">
              <a:xfrm>
                <a:off x="6109" y="2128"/>
                <a:ext cx="1" cy="161"/>
              </a:xfrm>
              <a:prstGeom prst="line">
                <a:avLst/>
              </a:prstGeom>
              <a:noFill/>
              <a:ln w="4763">
                <a:solidFill>
                  <a:schemeClr val="tx1"/>
                </a:solidFill>
                <a:round/>
                <a:headEnd/>
                <a:tailEnd/>
              </a:ln>
            </p:spPr>
            <p:txBody>
              <a:bodyPr wrap="none" lIns="0" tIns="0" rIns="0" bIns="0">
                <a:spAutoFit/>
              </a:bodyPr>
              <a:lstStyle/>
              <a:p>
                <a:endParaRPr lang="en-US"/>
              </a:p>
            </p:txBody>
          </p:sp>
          <p:sp>
            <p:nvSpPr>
              <p:cNvPr id="18689" name="Freeform 55"/>
              <p:cNvSpPr>
                <a:spLocks noEditPoints="1"/>
              </p:cNvSpPr>
              <p:nvPr/>
            </p:nvSpPr>
            <p:spPr bwMode="auto">
              <a:xfrm>
                <a:off x="5556" y="2060"/>
                <a:ext cx="207" cy="230"/>
              </a:xfrm>
              <a:custGeom>
                <a:avLst/>
                <a:gdLst>
                  <a:gd name="T0" fmla="*/ 191 w 207"/>
                  <a:gd name="T1" fmla="*/ 230 h 230"/>
                  <a:gd name="T2" fmla="*/ 207 w 207"/>
                  <a:gd name="T3" fmla="*/ 230 h 230"/>
                  <a:gd name="T4" fmla="*/ 207 w 207"/>
                  <a:gd name="T5" fmla="*/ 0 h 230"/>
                  <a:gd name="T6" fmla="*/ 191 w 207"/>
                  <a:gd name="T7" fmla="*/ 0 h 230"/>
                  <a:gd name="T8" fmla="*/ 191 w 207"/>
                  <a:gd name="T9" fmla="*/ 230 h 230"/>
                  <a:gd name="T10" fmla="*/ 0 w 207"/>
                  <a:gd name="T11" fmla="*/ 216 h 230"/>
                  <a:gd name="T12" fmla="*/ 191 w 207"/>
                  <a:gd name="T13" fmla="*/ 230 h 230"/>
                  <a:gd name="T14" fmla="*/ 191 w 207"/>
                  <a:gd name="T15" fmla="*/ 222 h 230"/>
                  <a:gd name="T16" fmla="*/ 0 w 207"/>
                  <a:gd name="T17" fmla="*/ 211 h 230"/>
                  <a:gd name="T18" fmla="*/ 0 w 207"/>
                  <a:gd name="T19" fmla="*/ 216 h 2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7"/>
                  <a:gd name="T31" fmla="*/ 0 h 230"/>
                  <a:gd name="T32" fmla="*/ 207 w 207"/>
                  <a:gd name="T33" fmla="*/ 230 h 2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7" h="230">
                    <a:moveTo>
                      <a:pt x="191" y="230"/>
                    </a:moveTo>
                    <a:lnTo>
                      <a:pt x="207" y="230"/>
                    </a:lnTo>
                    <a:lnTo>
                      <a:pt x="207" y="0"/>
                    </a:lnTo>
                    <a:lnTo>
                      <a:pt x="191" y="0"/>
                    </a:lnTo>
                    <a:lnTo>
                      <a:pt x="191" y="230"/>
                    </a:lnTo>
                    <a:close/>
                    <a:moveTo>
                      <a:pt x="0" y="216"/>
                    </a:moveTo>
                    <a:lnTo>
                      <a:pt x="191" y="230"/>
                    </a:lnTo>
                    <a:lnTo>
                      <a:pt x="191" y="222"/>
                    </a:lnTo>
                    <a:lnTo>
                      <a:pt x="0" y="211"/>
                    </a:lnTo>
                    <a:lnTo>
                      <a:pt x="0" y="21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90" name="Freeform 56"/>
              <p:cNvSpPr>
                <a:spLocks noEditPoints="1"/>
              </p:cNvSpPr>
              <p:nvPr/>
            </p:nvSpPr>
            <p:spPr bwMode="auto">
              <a:xfrm>
                <a:off x="5785" y="2021"/>
                <a:ext cx="86" cy="106"/>
              </a:xfrm>
              <a:custGeom>
                <a:avLst/>
                <a:gdLst>
                  <a:gd name="T0" fmla="*/ 25 w 86"/>
                  <a:gd name="T1" fmla="*/ 53 h 106"/>
                  <a:gd name="T2" fmla="*/ 41 w 86"/>
                  <a:gd name="T3" fmla="*/ 53 h 106"/>
                  <a:gd name="T4" fmla="*/ 57 w 86"/>
                  <a:gd name="T5" fmla="*/ 71 h 106"/>
                  <a:gd name="T6" fmla="*/ 41 w 86"/>
                  <a:gd name="T7" fmla="*/ 106 h 106"/>
                  <a:gd name="T8" fmla="*/ 0 w 86"/>
                  <a:gd name="T9" fmla="*/ 106 h 106"/>
                  <a:gd name="T10" fmla="*/ 16 w 86"/>
                  <a:gd name="T11" fmla="*/ 88 h 106"/>
                  <a:gd name="T12" fmla="*/ 25 w 86"/>
                  <a:gd name="T13" fmla="*/ 53 h 106"/>
                  <a:gd name="T14" fmla="*/ 45 w 86"/>
                  <a:gd name="T15" fmla="*/ 57 h 106"/>
                  <a:gd name="T16" fmla="*/ 65 w 86"/>
                  <a:gd name="T17" fmla="*/ 12 h 106"/>
                  <a:gd name="T18" fmla="*/ 73 w 86"/>
                  <a:gd name="T19" fmla="*/ 21 h 106"/>
                  <a:gd name="T20" fmla="*/ 53 w 86"/>
                  <a:gd name="T21" fmla="*/ 65 h 106"/>
                  <a:gd name="T22" fmla="*/ 45 w 86"/>
                  <a:gd name="T23" fmla="*/ 57 h 106"/>
                  <a:gd name="T24" fmla="*/ 86 w 86"/>
                  <a:gd name="T25" fmla="*/ 35 h 106"/>
                  <a:gd name="T26" fmla="*/ 86 w 86"/>
                  <a:gd name="T27" fmla="*/ 30 h 106"/>
                  <a:gd name="T28" fmla="*/ 58 w 86"/>
                  <a:gd name="T29" fmla="*/ 0 h 106"/>
                  <a:gd name="T30" fmla="*/ 54 w 86"/>
                  <a:gd name="T31" fmla="*/ 0 h 106"/>
                  <a:gd name="T32" fmla="*/ 86 w 86"/>
                  <a:gd name="T33" fmla="*/ 35 h 1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6"/>
                  <a:gd name="T52" fmla="*/ 0 h 106"/>
                  <a:gd name="T53" fmla="*/ 86 w 86"/>
                  <a:gd name="T54" fmla="*/ 106 h 10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6" h="106">
                    <a:moveTo>
                      <a:pt x="25" y="53"/>
                    </a:moveTo>
                    <a:lnTo>
                      <a:pt x="41" y="53"/>
                    </a:lnTo>
                    <a:lnTo>
                      <a:pt x="57" y="71"/>
                    </a:lnTo>
                    <a:lnTo>
                      <a:pt x="41" y="106"/>
                    </a:lnTo>
                    <a:lnTo>
                      <a:pt x="0" y="106"/>
                    </a:lnTo>
                    <a:lnTo>
                      <a:pt x="16" y="88"/>
                    </a:lnTo>
                    <a:lnTo>
                      <a:pt x="25" y="53"/>
                    </a:lnTo>
                    <a:close/>
                    <a:moveTo>
                      <a:pt x="45" y="57"/>
                    </a:moveTo>
                    <a:lnTo>
                      <a:pt x="65" y="12"/>
                    </a:lnTo>
                    <a:lnTo>
                      <a:pt x="73" y="21"/>
                    </a:lnTo>
                    <a:lnTo>
                      <a:pt x="53" y="65"/>
                    </a:lnTo>
                    <a:lnTo>
                      <a:pt x="45" y="57"/>
                    </a:lnTo>
                    <a:close/>
                    <a:moveTo>
                      <a:pt x="86" y="35"/>
                    </a:moveTo>
                    <a:lnTo>
                      <a:pt x="86" y="30"/>
                    </a:lnTo>
                    <a:lnTo>
                      <a:pt x="58" y="0"/>
                    </a:lnTo>
                    <a:lnTo>
                      <a:pt x="54" y="0"/>
                    </a:lnTo>
                    <a:lnTo>
                      <a:pt x="86" y="35"/>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91" name="Freeform 57"/>
              <p:cNvSpPr>
                <a:spLocks noEditPoints="1"/>
              </p:cNvSpPr>
              <p:nvPr/>
            </p:nvSpPr>
            <p:spPr bwMode="auto">
              <a:xfrm>
                <a:off x="5874" y="2003"/>
                <a:ext cx="79" cy="124"/>
              </a:xfrm>
              <a:custGeom>
                <a:avLst/>
                <a:gdLst>
                  <a:gd name="T0" fmla="*/ 0 w 79"/>
                  <a:gd name="T1" fmla="*/ 89 h 124"/>
                  <a:gd name="T2" fmla="*/ 79 w 79"/>
                  <a:gd name="T3" fmla="*/ 89 h 124"/>
                  <a:gd name="T4" fmla="*/ 79 w 79"/>
                  <a:gd name="T5" fmla="*/ 71 h 124"/>
                  <a:gd name="T6" fmla="*/ 0 w 79"/>
                  <a:gd name="T7" fmla="*/ 71 h 124"/>
                  <a:gd name="T8" fmla="*/ 0 w 79"/>
                  <a:gd name="T9" fmla="*/ 89 h 124"/>
                  <a:gd name="T10" fmla="*/ 63 w 79"/>
                  <a:gd name="T11" fmla="*/ 71 h 124"/>
                  <a:gd name="T12" fmla="*/ 79 w 79"/>
                  <a:gd name="T13" fmla="*/ 71 h 124"/>
                  <a:gd name="T14" fmla="*/ 79 w 79"/>
                  <a:gd name="T15" fmla="*/ 0 h 124"/>
                  <a:gd name="T16" fmla="*/ 63 w 79"/>
                  <a:gd name="T17" fmla="*/ 0 h 124"/>
                  <a:gd name="T18" fmla="*/ 63 w 79"/>
                  <a:gd name="T19" fmla="*/ 71 h 124"/>
                  <a:gd name="T20" fmla="*/ 23 w 79"/>
                  <a:gd name="T21" fmla="*/ 89 h 124"/>
                  <a:gd name="T22" fmla="*/ 7 w 79"/>
                  <a:gd name="T23" fmla="*/ 124 h 124"/>
                  <a:gd name="T24" fmla="*/ 47 w 79"/>
                  <a:gd name="T25" fmla="*/ 124 h 124"/>
                  <a:gd name="T26" fmla="*/ 63 w 79"/>
                  <a:gd name="T27" fmla="*/ 89 h 124"/>
                  <a:gd name="T28" fmla="*/ 23 w 79"/>
                  <a:gd name="T29" fmla="*/ 89 h 1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
                  <a:gd name="T46" fmla="*/ 0 h 124"/>
                  <a:gd name="T47" fmla="*/ 79 w 79"/>
                  <a:gd name="T48" fmla="*/ 124 h 1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 h="124">
                    <a:moveTo>
                      <a:pt x="0" y="89"/>
                    </a:moveTo>
                    <a:lnTo>
                      <a:pt x="79" y="89"/>
                    </a:lnTo>
                    <a:lnTo>
                      <a:pt x="79" y="71"/>
                    </a:lnTo>
                    <a:lnTo>
                      <a:pt x="0" y="71"/>
                    </a:lnTo>
                    <a:lnTo>
                      <a:pt x="0" y="89"/>
                    </a:lnTo>
                    <a:close/>
                    <a:moveTo>
                      <a:pt x="63" y="71"/>
                    </a:moveTo>
                    <a:lnTo>
                      <a:pt x="79" y="71"/>
                    </a:lnTo>
                    <a:lnTo>
                      <a:pt x="79" y="0"/>
                    </a:lnTo>
                    <a:lnTo>
                      <a:pt x="63" y="0"/>
                    </a:lnTo>
                    <a:lnTo>
                      <a:pt x="63" y="71"/>
                    </a:lnTo>
                    <a:close/>
                    <a:moveTo>
                      <a:pt x="23" y="89"/>
                    </a:moveTo>
                    <a:lnTo>
                      <a:pt x="7" y="124"/>
                    </a:lnTo>
                    <a:lnTo>
                      <a:pt x="47" y="124"/>
                    </a:lnTo>
                    <a:lnTo>
                      <a:pt x="63" y="89"/>
                    </a:lnTo>
                    <a:lnTo>
                      <a:pt x="23" y="89"/>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92" name="Freeform 58"/>
              <p:cNvSpPr>
                <a:spLocks noEditPoints="1"/>
              </p:cNvSpPr>
              <p:nvPr/>
            </p:nvSpPr>
            <p:spPr bwMode="auto">
              <a:xfrm>
                <a:off x="5793" y="2234"/>
                <a:ext cx="302" cy="105"/>
              </a:xfrm>
              <a:custGeom>
                <a:avLst/>
                <a:gdLst>
                  <a:gd name="T0" fmla="*/ 0 w 303"/>
                  <a:gd name="T1" fmla="*/ 53 h 105"/>
                  <a:gd name="T2" fmla="*/ 3 w 303"/>
                  <a:gd name="T3" fmla="*/ 38 h 105"/>
                  <a:gd name="T4" fmla="*/ 8 w 303"/>
                  <a:gd name="T5" fmla="*/ 24 h 105"/>
                  <a:gd name="T6" fmla="*/ 18 w 303"/>
                  <a:gd name="T7" fmla="*/ 12 h 105"/>
                  <a:gd name="T8" fmla="*/ 29 w 303"/>
                  <a:gd name="T9" fmla="*/ 3 h 105"/>
                  <a:gd name="T10" fmla="*/ 42 w 303"/>
                  <a:gd name="T11" fmla="*/ 0 h 105"/>
                  <a:gd name="T12" fmla="*/ 55 w 303"/>
                  <a:gd name="T13" fmla="*/ 0 h 105"/>
                  <a:gd name="T14" fmla="*/ 69 w 303"/>
                  <a:gd name="T15" fmla="*/ 3 h 105"/>
                  <a:gd name="T16" fmla="*/ 80 w 303"/>
                  <a:gd name="T17" fmla="*/ 12 h 105"/>
                  <a:gd name="T18" fmla="*/ 89 w 303"/>
                  <a:gd name="T19" fmla="*/ 24 h 105"/>
                  <a:gd name="T20" fmla="*/ 94 w 303"/>
                  <a:gd name="T21" fmla="*/ 38 h 105"/>
                  <a:gd name="T22" fmla="*/ 96 w 303"/>
                  <a:gd name="T23" fmla="*/ 53 h 105"/>
                  <a:gd name="T24" fmla="*/ 94 w 303"/>
                  <a:gd name="T25" fmla="*/ 68 h 105"/>
                  <a:gd name="T26" fmla="*/ 89 w 303"/>
                  <a:gd name="T27" fmla="*/ 81 h 105"/>
                  <a:gd name="T28" fmla="*/ 80 w 303"/>
                  <a:gd name="T29" fmla="*/ 93 h 105"/>
                  <a:gd name="T30" fmla="*/ 69 w 303"/>
                  <a:gd name="T31" fmla="*/ 101 h 105"/>
                  <a:gd name="T32" fmla="*/ 55 w 303"/>
                  <a:gd name="T33" fmla="*/ 105 h 105"/>
                  <a:gd name="T34" fmla="*/ 42 w 303"/>
                  <a:gd name="T35" fmla="*/ 105 h 105"/>
                  <a:gd name="T36" fmla="*/ 29 w 303"/>
                  <a:gd name="T37" fmla="*/ 101 h 105"/>
                  <a:gd name="T38" fmla="*/ 18 w 303"/>
                  <a:gd name="T39" fmla="*/ 93 h 105"/>
                  <a:gd name="T40" fmla="*/ 8 w 303"/>
                  <a:gd name="T41" fmla="*/ 81 h 105"/>
                  <a:gd name="T42" fmla="*/ 3 w 303"/>
                  <a:gd name="T43" fmla="*/ 68 h 105"/>
                  <a:gd name="T44" fmla="*/ 0 w 303"/>
                  <a:gd name="T45" fmla="*/ 53 h 105"/>
                  <a:gd name="T46" fmla="*/ 207 w 303"/>
                  <a:gd name="T47" fmla="*/ 53 h 105"/>
                  <a:gd name="T48" fmla="*/ 210 w 303"/>
                  <a:gd name="T49" fmla="*/ 38 h 105"/>
                  <a:gd name="T50" fmla="*/ 215 w 303"/>
                  <a:gd name="T51" fmla="*/ 24 h 105"/>
                  <a:gd name="T52" fmla="*/ 225 w 303"/>
                  <a:gd name="T53" fmla="*/ 12 h 105"/>
                  <a:gd name="T54" fmla="*/ 236 w 303"/>
                  <a:gd name="T55" fmla="*/ 3 h 105"/>
                  <a:gd name="T56" fmla="*/ 249 w 303"/>
                  <a:gd name="T57" fmla="*/ 0 h 105"/>
                  <a:gd name="T58" fmla="*/ 263 w 303"/>
                  <a:gd name="T59" fmla="*/ 0 h 105"/>
                  <a:gd name="T60" fmla="*/ 276 w 303"/>
                  <a:gd name="T61" fmla="*/ 3 h 105"/>
                  <a:gd name="T62" fmla="*/ 287 w 303"/>
                  <a:gd name="T63" fmla="*/ 12 h 105"/>
                  <a:gd name="T64" fmla="*/ 296 w 303"/>
                  <a:gd name="T65" fmla="*/ 24 h 105"/>
                  <a:gd name="T66" fmla="*/ 302 w 303"/>
                  <a:gd name="T67" fmla="*/ 38 h 105"/>
                  <a:gd name="T68" fmla="*/ 303 w 303"/>
                  <a:gd name="T69" fmla="*/ 53 h 105"/>
                  <a:gd name="T70" fmla="*/ 302 w 303"/>
                  <a:gd name="T71" fmla="*/ 68 h 105"/>
                  <a:gd name="T72" fmla="*/ 296 w 303"/>
                  <a:gd name="T73" fmla="*/ 81 h 105"/>
                  <a:gd name="T74" fmla="*/ 287 w 303"/>
                  <a:gd name="T75" fmla="*/ 93 h 105"/>
                  <a:gd name="T76" fmla="*/ 276 w 303"/>
                  <a:gd name="T77" fmla="*/ 101 h 105"/>
                  <a:gd name="T78" fmla="*/ 263 w 303"/>
                  <a:gd name="T79" fmla="*/ 105 h 105"/>
                  <a:gd name="T80" fmla="*/ 249 w 303"/>
                  <a:gd name="T81" fmla="*/ 105 h 105"/>
                  <a:gd name="T82" fmla="*/ 236 w 303"/>
                  <a:gd name="T83" fmla="*/ 101 h 105"/>
                  <a:gd name="T84" fmla="*/ 225 w 303"/>
                  <a:gd name="T85" fmla="*/ 93 h 105"/>
                  <a:gd name="T86" fmla="*/ 215 w 303"/>
                  <a:gd name="T87" fmla="*/ 81 h 105"/>
                  <a:gd name="T88" fmla="*/ 210 w 303"/>
                  <a:gd name="T89" fmla="*/ 68 h 105"/>
                  <a:gd name="T90" fmla="*/ 207 w 303"/>
                  <a:gd name="T91" fmla="*/ 53 h 1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03"/>
                  <a:gd name="T139" fmla="*/ 0 h 105"/>
                  <a:gd name="T140" fmla="*/ 303 w 303"/>
                  <a:gd name="T141" fmla="*/ 105 h 1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03" h="105">
                    <a:moveTo>
                      <a:pt x="0" y="53"/>
                    </a:moveTo>
                    <a:lnTo>
                      <a:pt x="3" y="38"/>
                    </a:lnTo>
                    <a:lnTo>
                      <a:pt x="8" y="24"/>
                    </a:lnTo>
                    <a:lnTo>
                      <a:pt x="18" y="12"/>
                    </a:lnTo>
                    <a:lnTo>
                      <a:pt x="29" y="3"/>
                    </a:lnTo>
                    <a:lnTo>
                      <a:pt x="42" y="0"/>
                    </a:lnTo>
                    <a:lnTo>
                      <a:pt x="55" y="0"/>
                    </a:lnTo>
                    <a:lnTo>
                      <a:pt x="69" y="3"/>
                    </a:lnTo>
                    <a:lnTo>
                      <a:pt x="80" y="12"/>
                    </a:lnTo>
                    <a:lnTo>
                      <a:pt x="89" y="24"/>
                    </a:lnTo>
                    <a:lnTo>
                      <a:pt x="94" y="38"/>
                    </a:lnTo>
                    <a:lnTo>
                      <a:pt x="96" y="53"/>
                    </a:lnTo>
                    <a:lnTo>
                      <a:pt x="94" y="68"/>
                    </a:lnTo>
                    <a:lnTo>
                      <a:pt x="89" y="81"/>
                    </a:lnTo>
                    <a:lnTo>
                      <a:pt x="80" y="93"/>
                    </a:lnTo>
                    <a:lnTo>
                      <a:pt x="69" y="101"/>
                    </a:lnTo>
                    <a:lnTo>
                      <a:pt x="55" y="105"/>
                    </a:lnTo>
                    <a:lnTo>
                      <a:pt x="42" y="105"/>
                    </a:lnTo>
                    <a:lnTo>
                      <a:pt x="29" y="101"/>
                    </a:lnTo>
                    <a:lnTo>
                      <a:pt x="18" y="93"/>
                    </a:lnTo>
                    <a:lnTo>
                      <a:pt x="8" y="81"/>
                    </a:lnTo>
                    <a:lnTo>
                      <a:pt x="3" y="68"/>
                    </a:lnTo>
                    <a:lnTo>
                      <a:pt x="0" y="53"/>
                    </a:lnTo>
                    <a:close/>
                    <a:moveTo>
                      <a:pt x="207" y="53"/>
                    </a:moveTo>
                    <a:lnTo>
                      <a:pt x="210" y="38"/>
                    </a:lnTo>
                    <a:lnTo>
                      <a:pt x="215" y="24"/>
                    </a:lnTo>
                    <a:lnTo>
                      <a:pt x="225" y="12"/>
                    </a:lnTo>
                    <a:lnTo>
                      <a:pt x="236" y="3"/>
                    </a:lnTo>
                    <a:lnTo>
                      <a:pt x="249" y="0"/>
                    </a:lnTo>
                    <a:lnTo>
                      <a:pt x="263" y="0"/>
                    </a:lnTo>
                    <a:lnTo>
                      <a:pt x="276" y="3"/>
                    </a:lnTo>
                    <a:lnTo>
                      <a:pt x="287" y="12"/>
                    </a:lnTo>
                    <a:lnTo>
                      <a:pt x="296" y="24"/>
                    </a:lnTo>
                    <a:lnTo>
                      <a:pt x="302" y="38"/>
                    </a:lnTo>
                    <a:lnTo>
                      <a:pt x="303" y="53"/>
                    </a:lnTo>
                    <a:lnTo>
                      <a:pt x="302" y="68"/>
                    </a:lnTo>
                    <a:lnTo>
                      <a:pt x="296" y="81"/>
                    </a:lnTo>
                    <a:lnTo>
                      <a:pt x="287" y="93"/>
                    </a:lnTo>
                    <a:lnTo>
                      <a:pt x="276" y="101"/>
                    </a:lnTo>
                    <a:lnTo>
                      <a:pt x="263" y="105"/>
                    </a:lnTo>
                    <a:lnTo>
                      <a:pt x="249" y="105"/>
                    </a:lnTo>
                    <a:lnTo>
                      <a:pt x="236" y="101"/>
                    </a:lnTo>
                    <a:lnTo>
                      <a:pt x="225" y="93"/>
                    </a:lnTo>
                    <a:lnTo>
                      <a:pt x="215" y="81"/>
                    </a:lnTo>
                    <a:lnTo>
                      <a:pt x="210" y="68"/>
                    </a:lnTo>
                    <a:lnTo>
                      <a:pt x="207" y="53"/>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43" name="Group 59"/>
            <p:cNvGrpSpPr>
              <a:grpSpLocks/>
            </p:cNvGrpSpPr>
            <p:nvPr/>
          </p:nvGrpSpPr>
          <p:grpSpPr bwMode="auto">
            <a:xfrm>
              <a:off x="3866" y="3603"/>
              <a:ext cx="571" cy="406"/>
              <a:chOff x="4767" y="3624"/>
              <a:chExt cx="602" cy="428"/>
            </a:xfrm>
          </p:grpSpPr>
          <p:sp>
            <p:nvSpPr>
              <p:cNvPr id="18659" name="Freeform 60"/>
              <p:cNvSpPr>
                <a:spLocks/>
              </p:cNvSpPr>
              <p:nvPr/>
            </p:nvSpPr>
            <p:spPr bwMode="auto">
              <a:xfrm>
                <a:off x="4823" y="3679"/>
                <a:ext cx="484" cy="311"/>
              </a:xfrm>
              <a:custGeom>
                <a:avLst/>
                <a:gdLst>
                  <a:gd name="T0" fmla="*/ 0 w 484"/>
                  <a:gd name="T1" fmla="*/ 155 h 311"/>
                  <a:gd name="T2" fmla="*/ 2 w 484"/>
                  <a:gd name="T3" fmla="*/ 134 h 311"/>
                  <a:gd name="T4" fmla="*/ 10 w 484"/>
                  <a:gd name="T5" fmla="*/ 111 h 311"/>
                  <a:gd name="T6" fmla="*/ 22 w 484"/>
                  <a:gd name="T7" fmla="*/ 91 h 311"/>
                  <a:gd name="T8" fmla="*/ 38 w 484"/>
                  <a:gd name="T9" fmla="*/ 72 h 311"/>
                  <a:gd name="T10" fmla="*/ 59 w 484"/>
                  <a:gd name="T11" fmla="*/ 54 h 311"/>
                  <a:gd name="T12" fmla="*/ 84 w 484"/>
                  <a:gd name="T13" fmla="*/ 38 h 311"/>
                  <a:gd name="T14" fmla="*/ 110 w 484"/>
                  <a:gd name="T15" fmla="*/ 25 h 311"/>
                  <a:gd name="T16" fmla="*/ 141 w 484"/>
                  <a:gd name="T17" fmla="*/ 14 h 311"/>
                  <a:gd name="T18" fmla="*/ 174 w 484"/>
                  <a:gd name="T19" fmla="*/ 6 h 311"/>
                  <a:gd name="T20" fmla="*/ 207 w 484"/>
                  <a:gd name="T21" fmla="*/ 2 h 311"/>
                  <a:gd name="T22" fmla="*/ 242 w 484"/>
                  <a:gd name="T23" fmla="*/ 0 h 311"/>
                  <a:gd name="T24" fmla="*/ 276 w 484"/>
                  <a:gd name="T25" fmla="*/ 2 h 311"/>
                  <a:gd name="T26" fmla="*/ 309 w 484"/>
                  <a:gd name="T27" fmla="*/ 6 h 311"/>
                  <a:gd name="T28" fmla="*/ 342 w 484"/>
                  <a:gd name="T29" fmla="*/ 14 h 311"/>
                  <a:gd name="T30" fmla="*/ 373 w 484"/>
                  <a:gd name="T31" fmla="*/ 25 h 311"/>
                  <a:gd name="T32" fmla="*/ 401 w 484"/>
                  <a:gd name="T33" fmla="*/ 38 h 311"/>
                  <a:gd name="T34" fmla="*/ 425 w 484"/>
                  <a:gd name="T35" fmla="*/ 54 h 311"/>
                  <a:gd name="T36" fmla="*/ 445 w 484"/>
                  <a:gd name="T37" fmla="*/ 72 h 311"/>
                  <a:gd name="T38" fmla="*/ 461 w 484"/>
                  <a:gd name="T39" fmla="*/ 91 h 311"/>
                  <a:gd name="T40" fmla="*/ 473 w 484"/>
                  <a:gd name="T41" fmla="*/ 111 h 311"/>
                  <a:gd name="T42" fmla="*/ 482 w 484"/>
                  <a:gd name="T43" fmla="*/ 134 h 311"/>
                  <a:gd name="T44" fmla="*/ 484 w 484"/>
                  <a:gd name="T45" fmla="*/ 155 h 311"/>
                  <a:gd name="T46" fmla="*/ 482 w 484"/>
                  <a:gd name="T47" fmla="*/ 177 h 311"/>
                  <a:gd name="T48" fmla="*/ 473 w 484"/>
                  <a:gd name="T49" fmla="*/ 200 h 311"/>
                  <a:gd name="T50" fmla="*/ 461 w 484"/>
                  <a:gd name="T51" fmla="*/ 220 h 311"/>
                  <a:gd name="T52" fmla="*/ 445 w 484"/>
                  <a:gd name="T53" fmla="*/ 239 h 311"/>
                  <a:gd name="T54" fmla="*/ 425 w 484"/>
                  <a:gd name="T55" fmla="*/ 257 h 311"/>
                  <a:gd name="T56" fmla="*/ 401 w 484"/>
                  <a:gd name="T57" fmla="*/ 273 h 311"/>
                  <a:gd name="T58" fmla="*/ 373 w 484"/>
                  <a:gd name="T59" fmla="*/ 286 h 311"/>
                  <a:gd name="T60" fmla="*/ 342 w 484"/>
                  <a:gd name="T61" fmla="*/ 297 h 311"/>
                  <a:gd name="T62" fmla="*/ 309 w 484"/>
                  <a:gd name="T63" fmla="*/ 305 h 311"/>
                  <a:gd name="T64" fmla="*/ 276 w 484"/>
                  <a:gd name="T65" fmla="*/ 309 h 311"/>
                  <a:gd name="T66" fmla="*/ 242 w 484"/>
                  <a:gd name="T67" fmla="*/ 311 h 311"/>
                  <a:gd name="T68" fmla="*/ 207 w 484"/>
                  <a:gd name="T69" fmla="*/ 309 h 311"/>
                  <a:gd name="T70" fmla="*/ 174 w 484"/>
                  <a:gd name="T71" fmla="*/ 305 h 311"/>
                  <a:gd name="T72" fmla="*/ 141 w 484"/>
                  <a:gd name="T73" fmla="*/ 297 h 311"/>
                  <a:gd name="T74" fmla="*/ 110 w 484"/>
                  <a:gd name="T75" fmla="*/ 286 h 311"/>
                  <a:gd name="T76" fmla="*/ 84 w 484"/>
                  <a:gd name="T77" fmla="*/ 273 h 311"/>
                  <a:gd name="T78" fmla="*/ 59 w 484"/>
                  <a:gd name="T79" fmla="*/ 257 h 311"/>
                  <a:gd name="T80" fmla="*/ 38 w 484"/>
                  <a:gd name="T81" fmla="*/ 239 h 311"/>
                  <a:gd name="T82" fmla="*/ 22 w 484"/>
                  <a:gd name="T83" fmla="*/ 220 h 311"/>
                  <a:gd name="T84" fmla="*/ 10 w 484"/>
                  <a:gd name="T85" fmla="*/ 200 h 311"/>
                  <a:gd name="T86" fmla="*/ 2 w 484"/>
                  <a:gd name="T87" fmla="*/ 177 h 311"/>
                  <a:gd name="T88" fmla="*/ 0 w 484"/>
                  <a:gd name="T89" fmla="*/ 155 h 31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84"/>
                  <a:gd name="T136" fmla="*/ 0 h 311"/>
                  <a:gd name="T137" fmla="*/ 484 w 484"/>
                  <a:gd name="T138" fmla="*/ 311 h 31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84" h="311">
                    <a:moveTo>
                      <a:pt x="0" y="155"/>
                    </a:moveTo>
                    <a:lnTo>
                      <a:pt x="2" y="134"/>
                    </a:lnTo>
                    <a:lnTo>
                      <a:pt x="10" y="111"/>
                    </a:lnTo>
                    <a:lnTo>
                      <a:pt x="22" y="91"/>
                    </a:lnTo>
                    <a:lnTo>
                      <a:pt x="38" y="72"/>
                    </a:lnTo>
                    <a:lnTo>
                      <a:pt x="59" y="54"/>
                    </a:lnTo>
                    <a:lnTo>
                      <a:pt x="84" y="38"/>
                    </a:lnTo>
                    <a:lnTo>
                      <a:pt x="110" y="25"/>
                    </a:lnTo>
                    <a:lnTo>
                      <a:pt x="141" y="14"/>
                    </a:lnTo>
                    <a:lnTo>
                      <a:pt x="174" y="6"/>
                    </a:lnTo>
                    <a:lnTo>
                      <a:pt x="207" y="2"/>
                    </a:lnTo>
                    <a:lnTo>
                      <a:pt x="242" y="0"/>
                    </a:lnTo>
                    <a:lnTo>
                      <a:pt x="276" y="2"/>
                    </a:lnTo>
                    <a:lnTo>
                      <a:pt x="309" y="6"/>
                    </a:lnTo>
                    <a:lnTo>
                      <a:pt x="342" y="14"/>
                    </a:lnTo>
                    <a:lnTo>
                      <a:pt x="373" y="25"/>
                    </a:lnTo>
                    <a:lnTo>
                      <a:pt x="401" y="38"/>
                    </a:lnTo>
                    <a:lnTo>
                      <a:pt x="425" y="54"/>
                    </a:lnTo>
                    <a:lnTo>
                      <a:pt x="445" y="72"/>
                    </a:lnTo>
                    <a:lnTo>
                      <a:pt x="461" y="91"/>
                    </a:lnTo>
                    <a:lnTo>
                      <a:pt x="473" y="111"/>
                    </a:lnTo>
                    <a:lnTo>
                      <a:pt x="482" y="134"/>
                    </a:lnTo>
                    <a:lnTo>
                      <a:pt x="484" y="155"/>
                    </a:lnTo>
                    <a:lnTo>
                      <a:pt x="482" y="177"/>
                    </a:lnTo>
                    <a:lnTo>
                      <a:pt x="473" y="200"/>
                    </a:lnTo>
                    <a:lnTo>
                      <a:pt x="461" y="220"/>
                    </a:lnTo>
                    <a:lnTo>
                      <a:pt x="445" y="239"/>
                    </a:lnTo>
                    <a:lnTo>
                      <a:pt x="425" y="257"/>
                    </a:lnTo>
                    <a:lnTo>
                      <a:pt x="401" y="273"/>
                    </a:lnTo>
                    <a:lnTo>
                      <a:pt x="373" y="286"/>
                    </a:lnTo>
                    <a:lnTo>
                      <a:pt x="342" y="297"/>
                    </a:lnTo>
                    <a:lnTo>
                      <a:pt x="309" y="305"/>
                    </a:lnTo>
                    <a:lnTo>
                      <a:pt x="276" y="309"/>
                    </a:lnTo>
                    <a:lnTo>
                      <a:pt x="242" y="311"/>
                    </a:lnTo>
                    <a:lnTo>
                      <a:pt x="207" y="309"/>
                    </a:lnTo>
                    <a:lnTo>
                      <a:pt x="174" y="305"/>
                    </a:lnTo>
                    <a:lnTo>
                      <a:pt x="141" y="297"/>
                    </a:lnTo>
                    <a:lnTo>
                      <a:pt x="110" y="286"/>
                    </a:lnTo>
                    <a:lnTo>
                      <a:pt x="84" y="273"/>
                    </a:lnTo>
                    <a:lnTo>
                      <a:pt x="59" y="257"/>
                    </a:lnTo>
                    <a:lnTo>
                      <a:pt x="38" y="239"/>
                    </a:lnTo>
                    <a:lnTo>
                      <a:pt x="22" y="220"/>
                    </a:lnTo>
                    <a:lnTo>
                      <a:pt x="10" y="200"/>
                    </a:lnTo>
                    <a:lnTo>
                      <a:pt x="2" y="177"/>
                    </a:lnTo>
                    <a:lnTo>
                      <a:pt x="0" y="155"/>
                    </a:lnTo>
                    <a:close/>
                  </a:path>
                </a:pathLst>
              </a:custGeom>
              <a:solidFill>
                <a:srgbClr val="FFFFFF"/>
              </a:solidFill>
              <a:ln w="12700">
                <a:solidFill>
                  <a:schemeClr val="tx1"/>
                </a:solidFill>
                <a:prstDash val="solid"/>
                <a:round/>
                <a:headEnd/>
                <a:tailEnd/>
              </a:ln>
            </p:spPr>
            <p:txBody>
              <a:bodyPr wrap="none" lIns="0" tIns="0" rIns="0" bIns="0">
                <a:spAutoFit/>
              </a:bodyPr>
              <a:lstStyle/>
              <a:p>
                <a:endParaRPr lang="en-US"/>
              </a:p>
            </p:txBody>
          </p:sp>
          <p:sp>
            <p:nvSpPr>
              <p:cNvPr id="18660" name="Line 61"/>
              <p:cNvSpPr>
                <a:spLocks noChangeShapeType="1"/>
              </p:cNvSpPr>
              <p:nvPr/>
            </p:nvSpPr>
            <p:spPr bwMode="auto">
              <a:xfrm flipV="1">
                <a:off x="5064" y="3662"/>
                <a:ext cx="1" cy="17"/>
              </a:xfrm>
              <a:prstGeom prst="line">
                <a:avLst/>
              </a:prstGeom>
              <a:noFill/>
              <a:ln w="4763">
                <a:solidFill>
                  <a:schemeClr val="tx1"/>
                </a:solidFill>
                <a:round/>
                <a:headEnd/>
                <a:tailEnd/>
              </a:ln>
            </p:spPr>
            <p:txBody>
              <a:bodyPr wrap="none" lIns="0" tIns="0" rIns="0" bIns="0">
                <a:spAutoFit/>
              </a:bodyPr>
              <a:lstStyle/>
              <a:p>
                <a:endParaRPr lang="en-US"/>
              </a:p>
            </p:txBody>
          </p:sp>
          <p:sp>
            <p:nvSpPr>
              <p:cNvPr id="18661" name="Freeform 62"/>
              <p:cNvSpPr>
                <a:spLocks/>
              </p:cNvSpPr>
              <p:nvPr/>
            </p:nvSpPr>
            <p:spPr bwMode="auto">
              <a:xfrm>
                <a:off x="5042" y="3624"/>
                <a:ext cx="46" cy="43"/>
              </a:xfrm>
              <a:custGeom>
                <a:avLst/>
                <a:gdLst>
                  <a:gd name="T0" fmla="*/ 0 w 46"/>
                  <a:gd name="T1" fmla="*/ 43 h 43"/>
                  <a:gd name="T2" fmla="*/ 23 w 46"/>
                  <a:gd name="T3" fmla="*/ 0 h 43"/>
                  <a:gd name="T4" fmla="*/ 46 w 46"/>
                  <a:gd name="T5" fmla="*/ 43 h 43"/>
                  <a:gd name="T6" fmla="*/ 0 w 46"/>
                  <a:gd name="T7" fmla="*/ 43 h 43"/>
                  <a:gd name="T8" fmla="*/ 0 60000 65536"/>
                  <a:gd name="T9" fmla="*/ 0 60000 65536"/>
                  <a:gd name="T10" fmla="*/ 0 60000 65536"/>
                  <a:gd name="T11" fmla="*/ 0 60000 65536"/>
                  <a:gd name="T12" fmla="*/ 0 w 46"/>
                  <a:gd name="T13" fmla="*/ 0 h 43"/>
                  <a:gd name="T14" fmla="*/ 46 w 46"/>
                  <a:gd name="T15" fmla="*/ 43 h 43"/>
                </a:gdLst>
                <a:ahLst/>
                <a:cxnLst>
                  <a:cxn ang="T8">
                    <a:pos x="T0" y="T1"/>
                  </a:cxn>
                  <a:cxn ang="T9">
                    <a:pos x="T2" y="T3"/>
                  </a:cxn>
                  <a:cxn ang="T10">
                    <a:pos x="T4" y="T5"/>
                  </a:cxn>
                  <a:cxn ang="T11">
                    <a:pos x="T6" y="T7"/>
                  </a:cxn>
                </a:cxnLst>
                <a:rect l="T12" t="T13" r="T14" b="T15"/>
                <a:pathLst>
                  <a:path w="46" h="43">
                    <a:moveTo>
                      <a:pt x="0" y="43"/>
                    </a:moveTo>
                    <a:lnTo>
                      <a:pt x="23" y="0"/>
                    </a:lnTo>
                    <a:lnTo>
                      <a:pt x="46" y="43"/>
                    </a:lnTo>
                    <a:lnTo>
                      <a:pt x="0" y="43"/>
                    </a:lnTo>
                    <a:close/>
                  </a:path>
                </a:pathLst>
              </a:custGeom>
              <a:solidFill>
                <a:srgbClr val="000000"/>
              </a:solidFill>
              <a:ln w="9525">
                <a:solidFill>
                  <a:schemeClr val="tx1"/>
                </a:solidFill>
                <a:round/>
                <a:headEnd/>
                <a:tailEnd/>
              </a:ln>
            </p:spPr>
            <p:txBody>
              <a:bodyPr wrap="none" lIns="0" tIns="0" rIns="0" bIns="0">
                <a:spAutoFit/>
              </a:bodyPr>
              <a:lstStyle/>
              <a:p>
                <a:endParaRPr lang="en-US"/>
              </a:p>
            </p:txBody>
          </p:sp>
          <p:sp>
            <p:nvSpPr>
              <p:cNvPr id="18662" name="Line 63"/>
              <p:cNvSpPr>
                <a:spLocks noChangeShapeType="1"/>
              </p:cNvSpPr>
              <p:nvPr/>
            </p:nvSpPr>
            <p:spPr bwMode="auto">
              <a:xfrm>
                <a:off x="5305" y="3838"/>
                <a:ext cx="19"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63" name="Freeform 64"/>
              <p:cNvSpPr>
                <a:spLocks/>
              </p:cNvSpPr>
              <p:nvPr/>
            </p:nvSpPr>
            <p:spPr bwMode="auto">
              <a:xfrm>
                <a:off x="5323" y="3816"/>
                <a:ext cx="46" cy="43"/>
              </a:xfrm>
              <a:custGeom>
                <a:avLst/>
                <a:gdLst>
                  <a:gd name="T0" fmla="*/ 0 w 46"/>
                  <a:gd name="T1" fmla="*/ 0 h 43"/>
                  <a:gd name="T2" fmla="*/ 46 w 46"/>
                  <a:gd name="T3" fmla="*/ 21 h 43"/>
                  <a:gd name="T4" fmla="*/ 0 w 46"/>
                  <a:gd name="T5" fmla="*/ 43 h 43"/>
                  <a:gd name="T6" fmla="*/ 0 w 46"/>
                  <a:gd name="T7" fmla="*/ 0 h 43"/>
                  <a:gd name="T8" fmla="*/ 0 60000 65536"/>
                  <a:gd name="T9" fmla="*/ 0 60000 65536"/>
                  <a:gd name="T10" fmla="*/ 0 60000 65536"/>
                  <a:gd name="T11" fmla="*/ 0 60000 65536"/>
                  <a:gd name="T12" fmla="*/ 0 w 46"/>
                  <a:gd name="T13" fmla="*/ 0 h 43"/>
                  <a:gd name="T14" fmla="*/ 46 w 46"/>
                  <a:gd name="T15" fmla="*/ 43 h 43"/>
                </a:gdLst>
                <a:ahLst/>
                <a:cxnLst>
                  <a:cxn ang="T8">
                    <a:pos x="T0" y="T1"/>
                  </a:cxn>
                  <a:cxn ang="T9">
                    <a:pos x="T2" y="T3"/>
                  </a:cxn>
                  <a:cxn ang="T10">
                    <a:pos x="T4" y="T5"/>
                  </a:cxn>
                  <a:cxn ang="T11">
                    <a:pos x="T6" y="T7"/>
                  </a:cxn>
                </a:cxnLst>
                <a:rect l="T12" t="T13" r="T14" b="T15"/>
                <a:pathLst>
                  <a:path w="46" h="43">
                    <a:moveTo>
                      <a:pt x="0" y="0"/>
                    </a:moveTo>
                    <a:lnTo>
                      <a:pt x="46" y="21"/>
                    </a:lnTo>
                    <a:lnTo>
                      <a:pt x="0" y="43"/>
                    </a:lnTo>
                    <a:lnTo>
                      <a:pt x="0" y="0"/>
                    </a:lnTo>
                    <a:close/>
                  </a:path>
                </a:pathLst>
              </a:custGeom>
              <a:solidFill>
                <a:srgbClr val="000000"/>
              </a:solidFill>
              <a:ln w="9525">
                <a:solidFill>
                  <a:schemeClr val="tx1"/>
                </a:solidFill>
                <a:round/>
                <a:headEnd/>
                <a:tailEnd/>
              </a:ln>
            </p:spPr>
            <p:txBody>
              <a:bodyPr wrap="none" lIns="0" tIns="0" rIns="0" bIns="0">
                <a:spAutoFit/>
              </a:bodyPr>
              <a:lstStyle/>
              <a:p>
                <a:endParaRPr lang="en-US"/>
              </a:p>
            </p:txBody>
          </p:sp>
          <p:sp>
            <p:nvSpPr>
              <p:cNvPr id="18664" name="Line 65"/>
              <p:cNvSpPr>
                <a:spLocks noChangeShapeType="1"/>
              </p:cNvSpPr>
              <p:nvPr/>
            </p:nvSpPr>
            <p:spPr bwMode="auto">
              <a:xfrm>
                <a:off x="5064" y="3990"/>
                <a:ext cx="1" cy="24"/>
              </a:xfrm>
              <a:prstGeom prst="line">
                <a:avLst/>
              </a:prstGeom>
              <a:noFill/>
              <a:ln w="4763">
                <a:solidFill>
                  <a:schemeClr val="tx1"/>
                </a:solidFill>
                <a:round/>
                <a:headEnd/>
                <a:tailEnd/>
              </a:ln>
            </p:spPr>
            <p:txBody>
              <a:bodyPr wrap="none" lIns="0" tIns="0" rIns="0" bIns="0">
                <a:spAutoFit/>
              </a:bodyPr>
              <a:lstStyle/>
              <a:p>
                <a:endParaRPr lang="en-US"/>
              </a:p>
            </p:txBody>
          </p:sp>
          <p:sp>
            <p:nvSpPr>
              <p:cNvPr id="18665" name="Freeform 66"/>
              <p:cNvSpPr>
                <a:spLocks/>
              </p:cNvSpPr>
              <p:nvPr/>
            </p:nvSpPr>
            <p:spPr bwMode="auto">
              <a:xfrm>
                <a:off x="5046" y="4009"/>
                <a:ext cx="46" cy="43"/>
              </a:xfrm>
              <a:custGeom>
                <a:avLst/>
                <a:gdLst>
                  <a:gd name="T0" fmla="*/ 46 w 46"/>
                  <a:gd name="T1" fmla="*/ 0 h 43"/>
                  <a:gd name="T2" fmla="*/ 23 w 46"/>
                  <a:gd name="T3" fmla="*/ 43 h 43"/>
                  <a:gd name="T4" fmla="*/ 0 w 46"/>
                  <a:gd name="T5" fmla="*/ 0 h 43"/>
                  <a:gd name="T6" fmla="*/ 46 w 46"/>
                  <a:gd name="T7" fmla="*/ 0 h 43"/>
                  <a:gd name="T8" fmla="*/ 0 60000 65536"/>
                  <a:gd name="T9" fmla="*/ 0 60000 65536"/>
                  <a:gd name="T10" fmla="*/ 0 60000 65536"/>
                  <a:gd name="T11" fmla="*/ 0 60000 65536"/>
                  <a:gd name="T12" fmla="*/ 0 w 46"/>
                  <a:gd name="T13" fmla="*/ 0 h 43"/>
                  <a:gd name="T14" fmla="*/ 46 w 46"/>
                  <a:gd name="T15" fmla="*/ 43 h 43"/>
                </a:gdLst>
                <a:ahLst/>
                <a:cxnLst>
                  <a:cxn ang="T8">
                    <a:pos x="T0" y="T1"/>
                  </a:cxn>
                  <a:cxn ang="T9">
                    <a:pos x="T2" y="T3"/>
                  </a:cxn>
                  <a:cxn ang="T10">
                    <a:pos x="T4" y="T5"/>
                  </a:cxn>
                  <a:cxn ang="T11">
                    <a:pos x="T6" y="T7"/>
                  </a:cxn>
                </a:cxnLst>
                <a:rect l="T12" t="T13" r="T14" b="T15"/>
                <a:pathLst>
                  <a:path w="46" h="43">
                    <a:moveTo>
                      <a:pt x="46" y="0"/>
                    </a:moveTo>
                    <a:lnTo>
                      <a:pt x="23" y="43"/>
                    </a:lnTo>
                    <a:lnTo>
                      <a:pt x="0" y="0"/>
                    </a:lnTo>
                    <a:lnTo>
                      <a:pt x="46" y="0"/>
                    </a:lnTo>
                    <a:close/>
                  </a:path>
                </a:pathLst>
              </a:custGeom>
              <a:solidFill>
                <a:srgbClr val="000000"/>
              </a:solidFill>
              <a:ln w="9525">
                <a:solidFill>
                  <a:schemeClr val="tx1"/>
                </a:solidFill>
                <a:round/>
                <a:headEnd/>
                <a:tailEnd/>
              </a:ln>
            </p:spPr>
            <p:txBody>
              <a:bodyPr wrap="none" lIns="0" tIns="0" rIns="0" bIns="0">
                <a:spAutoFit/>
              </a:bodyPr>
              <a:lstStyle/>
              <a:p>
                <a:endParaRPr lang="en-US"/>
              </a:p>
            </p:txBody>
          </p:sp>
          <p:sp>
            <p:nvSpPr>
              <p:cNvPr id="18666" name="Line 67"/>
              <p:cNvSpPr>
                <a:spLocks noChangeShapeType="1"/>
              </p:cNvSpPr>
              <p:nvPr/>
            </p:nvSpPr>
            <p:spPr bwMode="auto">
              <a:xfrm flipH="1">
                <a:off x="4801" y="3838"/>
                <a:ext cx="20"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67" name="Freeform 68"/>
              <p:cNvSpPr>
                <a:spLocks/>
              </p:cNvSpPr>
              <p:nvPr/>
            </p:nvSpPr>
            <p:spPr bwMode="auto">
              <a:xfrm>
                <a:off x="4767" y="3817"/>
                <a:ext cx="45" cy="43"/>
              </a:xfrm>
              <a:custGeom>
                <a:avLst/>
                <a:gdLst>
                  <a:gd name="T0" fmla="*/ 45 w 45"/>
                  <a:gd name="T1" fmla="*/ 43 h 43"/>
                  <a:gd name="T2" fmla="*/ 0 w 45"/>
                  <a:gd name="T3" fmla="*/ 21 h 43"/>
                  <a:gd name="T4" fmla="*/ 45 w 45"/>
                  <a:gd name="T5" fmla="*/ 0 h 43"/>
                  <a:gd name="T6" fmla="*/ 45 w 45"/>
                  <a:gd name="T7" fmla="*/ 43 h 43"/>
                  <a:gd name="T8" fmla="*/ 0 60000 65536"/>
                  <a:gd name="T9" fmla="*/ 0 60000 65536"/>
                  <a:gd name="T10" fmla="*/ 0 60000 65536"/>
                  <a:gd name="T11" fmla="*/ 0 60000 65536"/>
                  <a:gd name="T12" fmla="*/ 0 w 45"/>
                  <a:gd name="T13" fmla="*/ 0 h 43"/>
                  <a:gd name="T14" fmla="*/ 45 w 45"/>
                  <a:gd name="T15" fmla="*/ 43 h 43"/>
                </a:gdLst>
                <a:ahLst/>
                <a:cxnLst>
                  <a:cxn ang="T8">
                    <a:pos x="T0" y="T1"/>
                  </a:cxn>
                  <a:cxn ang="T9">
                    <a:pos x="T2" y="T3"/>
                  </a:cxn>
                  <a:cxn ang="T10">
                    <a:pos x="T4" y="T5"/>
                  </a:cxn>
                  <a:cxn ang="T11">
                    <a:pos x="T6" y="T7"/>
                  </a:cxn>
                </a:cxnLst>
                <a:rect l="T12" t="T13" r="T14" b="T15"/>
                <a:pathLst>
                  <a:path w="45" h="43">
                    <a:moveTo>
                      <a:pt x="45" y="43"/>
                    </a:moveTo>
                    <a:lnTo>
                      <a:pt x="0" y="21"/>
                    </a:lnTo>
                    <a:lnTo>
                      <a:pt x="45" y="0"/>
                    </a:lnTo>
                    <a:lnTo>
                      <a:pt x="45" y="43"/>
                    </a:lnTo>
                    <a:close/>
                  </a:path>
                </a:pathLst>
              </a:custGeom>
              <a:solidFill>
                <a:srgbClr val="000000"/>
              </a:solidFill>
              <a:ln w="9525">
                <a:solidFill>
                  <a:schemeClr val="tx1"/>
                </a:solidFill>
                <a:round/>
                <a:headEnd/>
                <a:tailEnd/>
              </a:ln>
            </p:spPr>
            <p:txBody>
              <a:bodyPr wrap="none" lIns="0" tIns="0" rIns="0" bIns="0">
                <a:spAutoFit/>
              </a:bodyPr>
              <a:lstStyle/>
              <a:p>
                <a:endParaRPr lang="en-US"/>
              </a:p>
            </p:txBody>
          </p:sp>
          <p:sp>
            <p:nvSpPr>
              <p:cNvPr id="18668" name="Line 69"/>
              <p:cNvSpPr>
                <a:spLocks noChangeShapeType="1"/>
              </p:cNvSpPr>
              <p:nvPr/>
            </p:nvSpPr>
            <p:spPr bwMode="auto">
              <a:xfrm flipV="1">
                <a:off x="5215" y="3695"/>
                <a:ext cx="9" cy="15"/>
              </a:xfrm>
              <a:prstGeom prst="line">
                <a:avLst/>
              </a:prstGeom>
              <a:noFill/>
              <a:ln w="4763">
                <a:solidFill>
                  <a:schemeClr val="tx1"/>
                </a:solidFill>
                <a:round/>
                <a:headEnd/>
                <a:tailEnd/>
              </a:ln>
            </p:spPr>
            <p:txBody>
              <a:bodyPr wrap="none" lIns="0" tIns="0" rIns="0" bIns="0">
                <a:spAutoFit/>
              </a:bodyPr>
              <a:lstStyle/>
              <a:p>
                <a:endParaRPr lang="en-US"/>
              </a:p>
            </p:txBody>
          </p:sp>
          <p:sp>
            <p:nvSpPr>
              <p:cNvPr id="18669" name="Freeform 70"/>
              <p:cNvSpPr>
                <a:spLocks/>
              </p:cNvSpPr>
              <p:nvPr/>
            </p:nvSpPr>
            <p:spPr bwMode="auto">
              <a:xfrm>
                <a:off x="5206" y="3663"/>
                <a:ext cx="45" cy="49"/>
              </a:xfrm>
              <a:custGeom>
                <a:avLst/>
                <a:gdLst>
                  <a:gd name="T0" fmla="*/ 0 w 45"/>
                  <a:gd name="T1" fmla="*/ 26 h 49"/>
                  <a:gd name="T2" fmla="*/ 45 w 45"/>
                  <a:gd name="T3" fmla="*/ 0 h 49"/>
                  <a:gd name="T4" fmla="*/ 39 w 45"/>
                  <a:gd name="T5" fmla="*/ 49 h 49"/>
                  <a:gd name="T6" fmla="*/ 0 w 45"/>
                  <a:gd name="T7" fmla="*/ 26 h 49"/>
                  <a:gd name="T8" fmla="*/ 0 60000 65536"/>
                  <a:gd name="T9" fmla="*/ 0 60000 65536"/>
                  <a:gd name="T10" fmla="*/ 0 60000 65536"/>
                  <a:gd name="T11" fmla="*/ 0 60000 65536"/>
                  <a:gd name="T12" fmla="*/ 0 w 45"/>
                  <a:gd name="T13" fmla="*/ 0 h 49"/>
                  <a:gd name="T14" fmla="*/ 45 w 45"/>
                  <a:gd name="T15" fmla="*/ 49 h 49"/>
                </a:gdLst>
                <a:ahLst/>
                <a:cxnLst>
                  <a:cxn ang="T8">
                    <a:pos x="T0" y="T1"/>
                  </a:cxn>
                  <a:cxn ang="T9">
                    <a:pos x="T2" y="T3"/>
                  </a:cxn>
                  <a:cxn ang="T10">
                    <a:pos x="T4" y="T5"/>
                  </a:cxn>
                  <a:cxn ang="T11">
                    <a:pos x="T6" y="T7"/>
                  </a:cxn>
                </a:cxnLst>
                <a:rect l="T12" t="T13" r="T14" b="T15"/>
                <a:pathLst>
                  <a:path w="45" h="49">
                    <a:moveTo>
                      <a:pt x="0" y="26"/>
                    </a:moveTo>
                    <a:lnTo>
                      <a:pt x="45" y="0"/>
                    </a:lnTo>
                    <a:lnTo>
                      <a:pt x="39" y="49"/>
                    </a:lnTo>
                    <a:lnTo>
                      <a:pt x="0" y="26"/>
                    </a:lnTo>
                    <a:close/>
                  </a:path>
                </a:pathLst>
              </a:custGeom>
              <a:solidFill>
                <a:srgbClr val="000000"/>
              </a:solidFill>
              <a:ln w="9525">
                <a:solidFill>
                  <a:schemeClr val="tx1"/>
                </a:solidFill>
                <a:round/>
                <a:headEnd/>
                <a:tailEnd/>
              </a:ln>
            </p:spPr>
            <p:txBody>
              <a:bodyPr wrap="none" lIns="0" tIns="0" rIns="0" bIns="0">
                <a:spAutoFit/>
              </a:bodyPr>
              <a:lstStyle/>
              <a:p>
                <a:endParaRPr lang="en-US"/>
              </a:p>
            </p:txBody>
          </p:sp>
          <p:sp>
            <p:nvSpPr>
              <p:cNvPr id="18670" name="Line 71"/>
              <p:cNvSpPr>
                <a:spLocks noChangeShapeType="1"/>
              </p:cNvSpPr>
              <p:nvPr/>
            </p:nvSpPr>
            <p:spPr bwMode="auto">
              <a:xfrm flipH="1">
                <a:off x="4903" y="3959"/>
                <a:ext cx="9" cy="15"/>
              </a:xfrm>
              <a:prstGeom prst="line">
                <a:avLst/>
              </a:prstGeom>
              <a:noFill/>
              <a:ln w="4763">
                <a:solidFill>
                  <a:schemeClr val="tx1"/>
                </a:solidFill>
                <a:round/>
                <a:headEnd/>
                <a:tailEnd/>
              </a:ln>
            </p:spPr>
            <p:txBody>
              <a:bodyPr wrap="none" lIns="0" tIns="0" rIns="0" bIns="0">
                <a:spAutoFit/>
              </a:bodyPr>
              <a:lstStyle/>
              <a:p>
                <a:endParaRPr lang="en-US"/>
              </a:p>
            </p:txBody>
          </p:sp>
          <p:sp>
            <p:nvSpPr>
              <p:cNvPr id="18671" name="Freeform 72"/>
              <p:cNvSpPr>
                <a:spLocks/>
              </p:cNvSpPr>
              <p:nvPr/>
            </p:nvSpPr>
            <p:spPr bwMode="auto">
              <a:xfrm>
                <a:off x="4888" y="3957"/>
                <a:ext cx="43" cy="49"/>
              </a:xfrm>
              <a:custGeom>
                <a:avLst/>
                <a:gdLst>
                  <a:gd name="T0" fmla="*/ 43 w 43"/>
                  <a:gd name="T1" fmla="*/ 23 h 49"/>
                  <a:gd name="T2" fmla="*/ 0 w 43"/>
                  <a:gd name="T3" fmla="*/ 49 h 49"/>
                  <a:gd name="T4" fmla="*/ 4 w 43"/>
                  <a:gd name="T5" fmla="*/ 0 h 49"/>
                  <a:gd name="T6" fmla="*/ 43 w 43"/>
                  <a:gd name="T7" fmla="*/ 23 h 49"/>
                  <a:gd name="T8" fmla="*/ 0 60000 65536"/>
                  <a:gd name="T9" fmla="*/ 0 60000 65536"/>
                  <a:gd name="T10" fmla="*/ 0 60000 65536"/>
                  <a:gd name="T11" fmla="*/ 0 60000 65536"/>
                  <a:gd name="T12" fmla="*/ 0 w 43"/>
                  <a:gd name="T13" fmla="*/ 0 h 49"/>
                  <a:gd name="T14" fmla="*/ 43 w 43"/>
                  <a:gd name="T15" fmla="*/ 49 h 49"/>
                </a:gdLst>
                <a:ahLst/>
                <a:cxnLst>
                  <a:cxn ang="T8">
                    <a:pos x="T0" y="T1"/>
                  </a:cxn>
                  <a:cxn ang="T9">
                    <a:pos x="T2" y="T3"/>
                  </a:cxn>
                  <a:cxn ang="T10">
                    <a:pos x="T4" y="T5"/>
                  </a:cxn>
                  <a:cxn ang="T11">
                    <a:pos x="T6" y="T7"/>
                  </a:cxn>
                </a:cxnLst>
                <a:rect l="T12" t="T13" r="T14" b="T15"/>
                <a:pathLst>
                  <a:path w="43" h="49">
                    <a:moveTo>
                      <a:pt x="43" y="23"/>
                    </a:moveTo>
                    <a:lnTo>
                      <a:pt x="0" y="49"/>
                    </a:lnTo>
                    <a:lnTo>
                      <a:pt x="4" y="0"/>
                    </a:lnTo>
                    <a:lnTo>
                      <a:pt x="43" y="23"/>
                    </a:lnTo>
                    <a:close/>
                  </a:path>
                </a:pathLst>
              </a:custGeom>
              <a:solidFill>
                <a:srgbClr val="000000"/>
              </a:solidFill>
              <a:ln w="9525">
                <a:solidFill>
                  <a:schemeClr val="tx1"/>
                </a:solidFill>
                <a:round/>
                <a:headEnd/>
                <a:tailEnd/>
              </a:ln>
            </p:spPr>
            <p:txBody>
              <a:bodyPr wrap="none" lIns="0" tIns="0" rIns="0" bIns="0">
                <a:spAutoFit/>
              </a:bodyPr>
              <a:lstStyle/>
              <a:p>
                <a:endParaRPr lang="en-US"/>
              </a:p>
            </p:txBody>
          </p:sp>
          <p:sp>
            <p:nvSpPr>
              <p:cNvPr id="18672" name="Line 73"/>
              <p:cNvSpPr>
                <a:spLocks noChangeShapeType="1"/>
              </p:cNvSpPr>
              <p:nvPr/>
            </p:nvSpPr>
            <p:spPr bwMode="auto">
              <a:xfrm flipH="1" flipV="1">
                <a:off x="4903" y="3695"/>
                <a:ext cx="9" cy="15"/>
              </a:xfrm>
              <a:prstGeom prst="line">
                <a:avLst/>
              </a:prstGeom>
              <a:noFill/>
              <a:ln w="4763">
                <a:solidFill>
                  <a:schemeClr val="tx1"/>
                </a:solidFill>
                <a:round/>
                <a:headEnd/>
                <a:tailEnd/>
              </a:ln>
            </p:spPr>
            <p:txBody>
              <a:bodyPr wrap="none" lIns="0" tIns="0" rIns="0" bIns="0">
                <a:spAutoFit/>
              </a:bodyPr>
              <a:lstStyle/>
              <a:p>
                <a:endParaRPr lang="en-US"/>
              </a:p>
            </p:txBody>
          </p:sp>
          <p:sp>
            <p:nvSpPr>
              <p:cNvPr id="18673" name="Freeform 74"/>
              <p:cNvSpPr>
                <a:spLocks/>
              </p:cNvSpPr>
              <p:nvPr/>
            </p:nvSpPr>
            <p:spPr bwMode="auto">
              <a:xfrm>
                <a:off x="4888" y="3663"/>
                <a:ext cx="43" cy="49"/>
              </a:xfrm>
              <a:custGeom>
                <a:avLst/>
                <a:gdLst>
                  <a:gd name="T0" fmla="*/ 43 w 43"/>
                  <a:gd name="T1" fmla="*/ 26 h 49"/>
                  <a:gd name="T2" fmla="*/ 0 w 43"/>
                  <a:gd name="T3" fmla="*/ 0 h 49"/>
                  <a:gd name="T4" fmla="*/ 4 w 43"/>
                  <a:gd name="T5" fmla="*/ 49 h 49"/>
                  <a:gd name="T6" fmla="*/ 43 w 43"/>
                  <a:gd name="T7" fmla="*/ 26 h 49"/>
                  <a:gd name="T8" fmla="*/ 0 60000 65536"/>
                  <a:gd name="T9" fmla="*/ 0 60000 65536"/>
                  <a:gd name="T10" fmla="*/ 0 60000 65536"/>
                  <a:gd name="T11" fmla="*/ 0 60000 65536"/>
                  <a:gd name="T12" fmla="*/ 0 w 43"/>
                  <a:gd name="T13" fmla="*/ 0 h 49"/>
                  <a:gd name="T14" fmla="*/ 43 w 43"/>
                  <a:gd name="T15" fmla="*/ 49 h 49"/>
                </a:gdLst>
                <a:ahLst/>
                <a:cxnLst>
                  <a:cxn ang="T8">
                    <a:pos x="T0" y="T1"/>
                  </a:cxn>
                  <a:cxn ang="T9">
                    <a:pos x="T2" y="T3"/>
                  </a:cxn>
                  <a:cxn ang="T10">
                    <a:pos x="T4" y="T5"/>
                  </a:cxn>
                  <a:cxn ang="T11">
                    <a:pos x="T6" y="T7"/>
                  </a:cxn>
                </a:cxnLst>
                <a:rect l="T12" t="T13" r="T14" b="T15"/>
                <a:pathLst>
                  <a:path w="43" h="49">
                    <a:moveTo>
                      <a:pt x="43" y="26"/>
                    </a:moveTo>
                    <a:lnTo>
                      <a:pt x="0" y="0"/>
                    </a:lnTo>
                    <a:lnTo>
                      <a:pt x="4" y="49"/>
                    </a:lnTo>
                    <a:lnTo>
                      <a:pt x="43" y="26"/>
                    </a:lnTo>
                    <a:close/>
                  </a:path>
                </a:pathLst>
              </a:custGeom>
              <a:solidFill>
                <a:srgbClr val="000000"/>
              </a:solidFill>
              <a:ln w="9525">
                <a:solidFill>
                  <a:schemeClr val="tx1"/>
                </a:solidFill>
                <a:round/>
                <a:headEnd/>
                <a:tailEnd/>
              </a:ln>
            </p:spPr>
            <p:txBody>
              <a:bodyPr wrap="none" lIns="0" tIns="0" rIns="0" bIns="0">
                <a:spAutoFit/>
              </a:bodyPr>
              <a:lstStyle/>
              <a:p>
                <a:endParaRPr lang="en-US"/>
              </a:p>
            </p:txBody>
          </p:sp>
          <p:sp>
            <p:nvSpPr>
              <p:cNvPr id="18674" name="Line 75"/>
              <p:cNvSpPr>
                <a:spLocks noChangeShapeType="1"/>
              </p:cNvSpPr>
              <p:nvPr/>
            </p:nvSpPr>
            <p:spPr bwMode="auto">
              <a:xfrm>
                <a:off x="5215" y="3959"/>
                <a:ext cx="9" cy="15"/>
              </a:xfrm>
              <a:prstGeom prst="line">
                <a:avLst/>
              </a:prstGeom>
              <a:noFill/>
              <a:ln w="4763">
                <a:solidFill>
                  <a:schemeClr val="tx1"/>
                </a:solidFill>
                <a:round/>
                <a:headEnd/>
                <a:tailEnd/>
              </a:ln>
            </p:spPr>
            <p:txBody>
              <a:bodyPr wrap="none" lIns="0" tIns="0" rIns="0" bIns="0">
                <a:spAutoFit/>
              </a:bodyPr>
              <a:lstStyle/>
              <a:p>
                <a:endParaRPr lang="en-US"/>
              </a:p>
            </p:txBody>
          </p:sp>
          <p:sp>
            <p:nvSpPr>
              <p:cNvPr id="18675" name="Freeform 76"/>
              <p:cNvSpPr>
                <a:spLocks/>
              </p:cNvSpPr>
              <p:nvPr/>
            </p:nvSpPr>
            <p:spPr bwMode="auto">
              <a:xfrm>
                <a:off x="5206" y="3957"/>
                <a:ext cx="45" cy="49"/>
              </a:xfrm>
              <a:custGeom>
                <a:avLst/>
                <a:gdLst>
                  <a:gd name="T0" fmla="*/ 0 w 45"/>
                  <a:gd name="T1" fmla="*/ 23 h 49"/>
                  <a:gd name="T2" fmla="*/ 45 w 45"/>
                  <a:gd name="T3" fmla="*/ 49 h 49"/>
                  <a:gd name="T4" fmla="*/ 39 w 45"/>
                  <a:gd name="T5" fmla="*/ 0 h 49"/>
                  <a:gd name="T6" fmla="*/ 0 w 45"/>
                  <a:gd name="T7" fmla="*/ 23 h 49"/>
                  <a:gd name="T8" fmla="*/ 0 60000 65536"/>
                  <a:gd name="T9" fmla="*/ 0 60000 65536"/>
                  <a:gd name="T10" fmla="*/ 0 60000 65536"/>
                  <a:gd name="T11" fmla="*/ 0 60000 65536"/>
                  <a:gd name="T12" fmla="*/ 0 w 45"/>
                  <a:gd name="T13" fmla="*/ 0 h 49"/>
                  <a:gd name="T14" fmla="*/ 45 w 45"/>
                  <a:gd name="T15" fmla="*/ 49 h 49"/>
                </a:gdLst>
                <a:ahLst/>
                <a:cxnLst>
                  <a:cxn ang="T8">
                    <a:pos x="T0" y="T1"/>
                  </a:cxn>
                  <a:cxn ang="T9">
                    <a:pos x="T2" y="T3"/>
                  </a:cxn>
                  <a:cxn ang="T10">
                    <a:pos x="T4" y="T5"/>
                  </a:cxn>
                  <a:cxn ang="T11">
                    <a:pos x="T6" y="T7"/>
                  </a:cxn>
                </a:cxnLst>
                <a:rect l="T12" t="T13" r="T14" b="T15"/>
                <a:pathLst>
                  <a:path w="45" h="49">
                    <a:moveTo>
                      <a:pt x="0" y="23"/>
                    </a:moveTo>
                    <a:lnTo>
                      <a:pt x="45" y="49"/>
                    </a:lnTo>
                    <a:lnTo>
                      <a:pt x="39" y="0"/>
                    </a:lnTo>
                    <a:lnTo>
                      <a:pt x="0" y="23"/>
                    </a:lnTo>
                    <a:close/>
                  </a:path>
                </a:pathLst>
              </a:custGeom>
              <a:solidFill>
                <a:srgbClr val="000000"/>
              </a:solidFill>
              <a:ln w="9525">
                <a:solidFill>
                  <a:schemeClr val="tx1"/>
                </a:solidFill>
                <a:round/>
                <a:headEnd/>
                <a:tailEnd/>
              </a:ln>
            </p:spPr>
            <p:txBody>
              <a:bodyPr wrap="none" lIns="0" tIns="0" rIns="0" bIns="0">
                <a:spAutoFit/>
              </a:bodyPr>
              <a:lstStyle/>
              <a:p>
                <a:endParaRPr lang="en-US"/>
              </a:p>
            </p:txBody>
          </p:sp>
          <p:sp>
            <p:nvSpPr>
              <p:cNvPr id="18676" name="Rectangle 77"/>
              <p:cNvSpPr>
                <a:spLocks noChangeArrowheads="1"/>
              </p:cNvSpPr>
              <p:nvPr/>
            </p:nvSpPr>
            <p:spPr bwMode="auto">
              <a:xfrm>
                <a:off x="4999" y="3873"/>
                <a:ext cx="77" cy="7"/>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677" name="Freeform 78"/>
              <p:cNvSpPr>
                <a:spLocks/>
              </p:cNvSpPr>
              <p:nvPr/>
            </p:nvSpPr>
            <p:spPr bwMode="auto">
              <a:xfrm>
                <a:off x="4915" y="3812"/>
                <a:ext cx="84" cy="68"/>
              </a:xfrm>
              <a:custGeom>
                <a:avLst/>
                <a:gdLst>
                  <a:gd name="T0" fmla="*/ 84 w 84"/>
                  <a:gd name="T1" fmla="*/ 68 h 68"/>
                  <a:gd name="T2" fmla="*/ 0 w 84"/>
                  <a:gd name="T3" fmla="*/ 68 h 68"/>
                  <a:gd name="T4" fmla="*/ 0 w 84"/>
                  <a:gd name="T5" fmla="*/ 28 h 68"/>
                  <a:gd name="T6" fmla="*/ 33 w 84"/>
                  <a:gd name="T7" fmla="*/ 28 h 68"/>
                  <a:gd name="T8" fmla="*/ 47 w 84"/>
                  <a:gd name="T9" fmla="*/ 0 h 68"/>
                  <a:gd name="T10" fmla="*/ 84 w 84"/>
                  <a:gd name="T11" fmla="*/ 0 h 68"/>
                  <a:gd name="T12" fmla="*/ 84 w 84"/>
                  <a:gd name="T13" fmla="*/ 68 h 68"/>
                  <a:gd name="T14" fmla="*/ 0 60000 65536"/>
                  <a:gd name="T15" fmla="*/ 0 60000 65536"/>
                  <a:gd name="T16" fmla="*/ 0 60000 65536"/>
                  <a:gd name="T17" fmla="*/ 0 60000 65536"/>
                  <a:gd name="T18" fmla="*/ 0 60000 65536"/>
                  <a:gd name="T19" fmla="*/ 0 60000 65536"/>
                  <a:gd name="T20" fmla="*/ 0 60000 65536"/>
                  <a:gd name="T21" fmla="*/ 0 w 84"/>
                  <a:gd name="T22" fmla="*/ 0 h 68"/>
                  <a:gd name="T23" fmla="*/ 84 w 84"/>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4" h="68">
                    <a:moveTo>
                      <a:pt x="84" y="68"/>
                    </a:moveTo>
                    <a:lnTo>
                      <a:pt x="0" y="68"/>
                    </a:lnTo>
                    <a:lnTo>
                      <a:pt x="0" y="28"/>
                    </a:lnTo>
                    <a:lnTo>
                      <a:pt x="33" y="28"/>
                    </a:lnTo>
                    <a:lnTo>
                      <a:pt x="47" y="0"/>
                    </a:lnTo>
                    <a:lnTo>
                      <a:pt x="84" y="0"/>
                    </a:lnTo>
                    <a:lnTo>
                      <a:pt x="84" y="68"/>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78" name="Freeform 79"/>
              <p:cNvSpPr>
                <a:spLocks/>
              </p:cNvSpPr>
              <p:nvPr/>
            </p:nvSpPr>
            <p:spPr bwMode="auto">
              <a:xfrm>
                <a:off x="4923" y="3860"/>
                <a:ext cx="32" cy="33"/>
              </a:xfrm>
              <a:custGeom>
                <a:avLst/>
                <a:gdLst>
                  <a:gd name="T0" fmla="*/ 0 w 32"/>
                  <a:gd name="T1" fmla="*/ 16 h 33"/>
                  <a:gd name="T2" fmla="*/ 1 w 32"/>
                  <a:gd name="T3" fmla="*/ 7 h 33"/>
                  <a:gd name="T4" fmla="*/ 8 w 32"/>
                  <a:gd name="T5" fmla="*/ 2 h 33"/>
                  <a:gd name="T6" fmla="*/ 16 w 32"/>
                  <a:gd name="T7" fmla="*/ 0 h 33"/>
                  <a:gd name="T8" fmla="*/ 24 w 32"/>
                  <a:gd name="T9" fmla="*/ 2 h 33"/>
                  <a:gd name="T10" fmla="*/ 29 w 32"/>
                  <a:gd name="T11" fmla="*/ 7 h 33"/>
                  <a:gd name="T12" fmla="*/ 32 w 32"/>
                  <a:gd name="T13" fmla="*/ 16 h 33"/>
                  <a:gd name="T14" fmla="*/ 29 w 32"/>
                  <a:gd name="T15" fmla="*/ 25 h 33"/>
                  <a:gd name="T16" fmla="*/ 24 w 32"/>
                  <a:gd name="T17" fmla="*/ 32 h 33"/>
                  <a:gd name="T18" fmla="*/ 16 w 32"/>
                  <a:gd name="T19" fmla="*/ 33 h 33"/>
                  <a:gd name="T20" fmla="*/ 8 w 32"/>
                  <a:gd name="T21" fmla="*/ 32 h 33"/>
                  <a:gd name="T22" fmla="*/ 1 w 32"/>
                  <a:gd name="T23" fmla="*/ 25 h 33"/>
                  <a:gd name="T24" fmla="*/ 0 w 32"/>
                  <a:gd name="T25" fmla="*/ 16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
                  <a:gd name="T40" fmla="*/ 0 h 33"/>
                  <a:gd name="T41" fmla="*/ 32 w 32"/>
                  <a:gd name="T42" fmla="*/ 33 h 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 h="33">
                    <a:moveTo>
                      <a:pt x="0" y="16"/>
                    </a:moveTo>
                    <a:lnTo>
                      <a:pt x="1" y="7"/>
                    </a:lnTo>
                    <a:lnTo>
                      <a:pt x="8" y="2"/>
                    </a:lnTo>
                    <a:lnTo>
                      <a:pt x="16" y="0"/>
                    </a:lnTo>
                    <a:lnTo>
                      <a:pt x="24" y="2"/>
                    </a:lnTo>
                    <a:lnTo>
                      <a:pt x="29" y="7"/>
                    </a:lnTo>
                    <a:lnTo>
                      <a:pt x="32" y="16"/>
                    </a:lnTo>
                    <a:lnTo>
                      <a:pt x="29" y="25"/>
                    </a:lnTo>
                    <a:lnTo>
                      <a:pt x="24" y="32"/>
                    </a:lnTo>
                    <a:lnTo>
                      <a:pt x="16" y="33"/>
                    </a:lnTo>
                    <a:lnTo>
                      <a:pt x="8" y="32"/>
                    </a:lnTo>
                    <a:lnTo>
                      <a:pt x="1" y="25"/>
                    </a:lnTo>
                    <a:lnTo>
                      <a:pt x="0" y="1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79" name="Rectangle 80"/>
              <p:cNvSpPr>
                <a:spLocks noChangeArrowheads="1"/>
              </p:cNvSpPr>
              <p:nvPr/>
            </p:nvSpPr>
            <p:spPr bwMode="auto">
              <a:xfrm>
                <a:off x="5007" y="3785"/>
                <a:ext cx="215" cy="74"/>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680" name="Freeform 81"/>
              <p:cNvSpPr>
                <a:spLocks/>
              </p:cNvSpPr>
              <p:nvPr/>
            </p:nvSpPr>
            <p:spPr bwMode="auto">
              <a:xfrm>
                <a:off x="5009" y="3860"/>
                <a:ext cx="32" cy="33"/>
              </a:xfrm>
              <a:custGeom>
                <a:avLst/>
                <a:gdLst>
                  <a:gd name="T0" fmla="*/ 0 w 32"/>
                  <a:gd name="T1" fmla="*/ 16 h 33"/>
                  <a:gd name="T2" fmla="*/ 2 w 32"/>
                  <a:gd name="T3" fmla="*/ 7 h 33"/>
                  <a:gd name="T4" fmla="*/ 8 w 32"/>
                  <a:gd name="T5" fmla="*/ 2 h 33"/>
                  <a:gd name="T6" fmla="*/ 16 w 32"/>
                  <a:gd name="T7" fmla="*/ 0 h 33"/>
                  <a:gd name="T8" fmla="*/ 24 w 32"/>
                  <a:gd name="T9" fmla="*/ 2 h 33"/>
                  <a:gd name="T10" fmla="*/ 29 w 32"/>
                  <a:gd name="T11" fmla="*/ 7 h 33"/>
                  <a:gd name="T12" fmla="*/ 32 w 32"/>
                  <a:gd name="T13" fmla="*/ 16 h 33"/>
                  <a:gd name="T14" fmla="*/ 29 w 32"/>
                  <a:gd name="T15" fmla="*/ 25 h 33"/>
                  <a:gd name="T16" fmla="*/ 24 w 32"/>
                  <a:gd name="T17" fmla="*/ 32 h 33"/>
                  <a:gd name="T18" fmla="*/ 16 w 32"/>
                  <a:gd name="T19" fmla="*/ 33 h 33"/>
                  <a:gd name="T20" fmla="*/ 8 w 32"/>
                  <a:gd name="T21" fmla="*/ 32 h 33"/>
                  <a:gd name="T22" fmla="*/ 2 w 32"/>
                  <a:gd name="T23" fmla="*/ 25 h 33"/>
                  <a:gd name="T24" fmla="*/ 0 w 32"/>
                  <a:gd name="T25" fmla="*/ 16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
                  <a:gd name="T40" fmla="*/ 0 h 33"/>
                  <a:gd name="T41" fmla="*/ 32 w 32"/>
                  <a:gd name="T42" fmla="*/ 33 h 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 h="33">
                    <a:moveTo>
                      <a:pt x="0" y="16"/>
                    </a:moveTo>
                    <a:lnTo>
                      <a:pt x="2" y="7"/>
                    </a:lnTo>
                    <a:lnTo>
                      <a:pt x="8" y="2"/>
                    </a:lnTo>
                    <a:lnTo>
                      <a:pt x="16" y="0"/>
                    </a:lnTo>
                    <a:lnTo>
                      <a:pt x="24" y="2"/>
                    </a:lnTo>
                    <a:lnTo>
                      <a:pt x="29" y="7"/>
                    </a:lnTo>
                    <a:lnTo>
                      <a:pt x="32" y="16"/>
                    </a:lnTo>
                    <a:lnTo>
                      <a:pt x="29" y="25"/>
                    </a:lnTo>
                    <a:lnTo>
                      <a:pt x="24" y="32"/>
                    </a:lnTo>
                    <a:lnTo>
                      <a:pt x="16" y="33"/>
                    </a:lnTo>
                    <a:lnTo>
                      <a:pt x="8" y="32"/>
                    </a:lnTo>
                    <a:lnTo>
                      <a:pt x="2" y="25"/>
                    </a:lnTo>
                    <a:lnTo>
                      <a:pt x="0" y="1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81" name="Freeform 82"/>
              <p:cNvSpPr>
                <a:spLocks/>
              </p:cNvSpPr>
              <p:nvPr/>
            </p:nvSpPr>
            <p:spPr bwMode="auto">
              <a:xfrm>
                <a:off x="5044" y="3860"/>
                <a:ext cx="32" cy="33"/>
              </a:xfrm>
              <a:custGeom>
                <a:avLst/>
                <a:gdLst>
                  <a:gd name="T0" fmla="*/ 0 w 32"/>
                  <a:gd name="T1" fmla="*/ 16 h 33"/>
                  <a:gd name="T2" fmla="*/ 2 w 32"/>
                  <a:gd name="T3" fmla="*/ 7 h 33"/>
                  <a:gd name="T4" fmla="*/ 8 w 32"/>
                  <a:gd name="T5" fmla="*/ 2 h 33"/>
                  <a:gd name="T6" fmla="*/ 16 w 32"/>
                  <a:gd name="T7" fmla="*/ 0 h 33"/>
                  <a:gd name="T8" fmla="*/ 24 w 32"/>
                  <a:gd name="T9" fmla="*/ 2 h 33"/>
                  <a:gd name="T10" fmla="*/ 29 w 32"/>
                  <a:gd name="T11" fmla="*/ 7 h 33"/>
                  <a:gd name="T12" fmla="*/ 32 w 32"/>
                  <a:gd name="T13" fmla="*/ 16 h 33"/>
                  <a:gd name="T14" fmla="*/ 29 w 32"/>
                  <a:gd name="T15" fmla="*/ 25 h 33"/>
                  <a:gd name="T16" fmla="*/ 24 w 32"/>
                  <a:gd name="T17" fmla="*/ 32 h 33"/>
                  <a:gd name="T18" fmla="*/ 16 w 32"/>
                  <a:gd name="T19" fmla="*/ 33 h 33"/>
                  <a:gd name="T20" fmla="*/ 8 w 32"/>
                  <a:gd name="T21" fmla="*/ 32 h 33"/>
                  <a:gd name="T22" fmla="*/ 2 w 32"/>
                  <a:gd name="T23" fmla="*/ 25 h 33"/>
                  <a:gd name="T24" fmla="*/ 0 w 32"/>
                  <a:gd name="T25" fmla="*/ 16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
                  <a:gd name="T40" fmla="*/ 0 h 33"/>
                  <a:gd name="T41" fmla="*/ 32 w 32"/>
                  <a:gd name="T42" fmla="*/ 33 h 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 h="33">
                    <a:moveTo>
                      <a:pt x="0" y="16"/>
                    </a:moveTo>
                    <a:lnTo>
                      <a:pt x="2" y="7"/>
                    </a:lnTo>
                    <a:lnTo>
                      <a:pt x="8" y="2"/>
                    </a:lnTo>
                    <a:lnTo>
                      <a:pt x="16" y="0"/>
                    </a:lnTo>
                    <a:lnTo>
                      <a:pt x="24" y="2"/>
                    </a:lnTo>
                    <a:lnTo>
                      <a:pt x="29" y="7"/>
                    </a:lnTo>
                    <a:lnTo>
                      <a:pt x="32" y="16"/>
                    </a:lnTo>
                    <a:lnTo>
                      <a:pt x="29" y="25"/>
                    </a:lnTo>
                    <a:lnTo>
                      <a:pt x="24" y="32"/>
                    </a:lnTo>
                    <a:lnTo>
                      <a:pt x="16" y="33"/>
                    </a:lnTo>
                    <a:lnTo>
                      <a:pt x="8" y="32"/>
                    </a:lnTo>
                    <a:lnTo>
                      <a:pt x="2" y="25"/>
                    </a:lnTo>
                    <a:lnTo>
                      <a:pt x="0" y="1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82" name="Freeform 83"/>
              <p:cNvSpPr>
                <a:spLocks/>
              </p:cNvSpPr>
              <p:nvPr/>
            </p:nvSpPr>
            <p:spPr bwMode="auto">
              <a:xfrm>
                <a:off x="5149" y="3860"/>
                <a:ext cx="32" cy="33"/>
              </a:xfrm>
              <a:custGeom>
                <a:avLst/>
                <a:gdLst>
                  <a:gd name="T0" fmla="*/ 0 w 32"/>
                  <a:gd name="T1" fmla="*/ 16 h 33"/>
                  <a:gd name="T2" fmla="*/ 2 w 32"/>
                  <a:gd name="T3" fmla="*/ 7 h 33"/>
                  <a:gd name="T4" fmla="*/ 8 w 32"/>
                  <a:gd name="T5" fmla="*/ 2 h 33"/>
                  <a:gd name="T6" fmla="*/ 16 w 32"/>
                  <a:gd name="T7" fmla="*/ 0 h 33"/>
                  <a:gd name="T8" fmla="*/ 24 w 32"/>
                  <a:gd name="T9" fmla="*/ 2 h 33"/>
                  <a:gd name="T10" fmla="*/ 29 w 32"/>
                  <a:gd name="T11" fmla="*/ 7 h 33"/>
                  <a:gd name="T12" fmla="*/ 32 w 32"/>
                  <a:gd name="T13" fmla="*/ 16 h 33"/>
                  <a:gd name="T14" fmla="*/ 29 w 32"/>
                  <a:gd name="T15" fmla="*/ 25 h 33"/>
                  <a:gd name="T16" fmla="*/ 24 w 32"/>
                  <a:gd name="T17" fmla="*/ 32 h 33"/>
                  <a:gd name="T18" fmla="*/ 16 w 32"/>
                  <a:gd name="T19" fmla="*/ 33 h 33"/>
                  <a:gd name="T20" fmla="*/ 8 w 32"/>
                  <a:gd name="T21" fmla="*/ 32 h 33"/>
                  <a:gd name="T22" fmla="*/ 2 w 32"/>
                  <a:gd name="T23" fmla="*/ 25 h 33"/>
                  <a:gd name="T24" fmla="*/ 0 w 32"/>
                  <a:gd name="T25" fmla="*/ 16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
                  <a:gd name="T40" fmla="*/ 0 h 33"/>
                  <a:gd name="T41" fmla="*/ 32 w 32"/>
                  <a:gd name="T42" fmla="*/ 33 h 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 h="33">
                    <a:moveTo>
                      <a:pt x="0" y="16"/>
                    </a:moveTo>
                    <a:lnTo>
                      <a:pt x="2" y="7"/>
                    </a:lnTo>
                    <a:lnTo>
                      <a:pt x="8" y="2"/>
                    </a:lnTo>
                    <a:lnTo>
                      <a:pt x="16" y="0"/>
                    </a:lnTo>
                    <a:lnTo>
                      <a:pt x="24" y="2"/>
                    </a:lnTo>
                    <a:lnTo>
                      <a:pt x="29" y="7"/>
                    </a:lnTo>
                    <a:lnTo>
                      <a:pt x="32" y="16"/>
                    </a:lnTo>
                    <a:lnTo>
                      <a:pt x="29" y="25"/>
                    </a:lnTo>
                    <a:lnTo>
                      <a:pt x="24" y="32"/>
                    </a:lnTo>
                    <a:lnTo>
                      <a:pt x="16" y="33"/>
                    </a:lnTo>
                    <a:lnTo>
                      <a:pt x="8" y="32"/>
                    </a:lnTo>
                    <a:lnTo>
                      <a:pt x="2" y="25"/>
                    </a:lnTo>
                    <a:lnTo>
                      <a:pt x="0" y="1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83" name="Freeform 84"/>
              <p:cNvSpPr>
                <a:spLocks/>
              </p:cNvSpPr>
              <p:nvPr/>
            </p:nvSpPr>
            <p:spPr bwMode="auto">
              <a:xfrm>
                <a:off x="5184" y="3860"/>
                <a:ext cx="32" cy="33"/>
              </a:xfrm>
              <a:custGeom>
                <a:avLst/>
                <a:gdLst>
                  <a:gd name="T0" fmla="*/ 0 w 32"/>
                  <a:gd name="T1" fmla="*/ 16 h 33"/>
                  <a:gd name="T2" fmla="*/ 2 w 32"/>
                  <a:gd name="T3" fmla="*/ 7 h 33"/>
                  <a:gd name="T4" fmla="*/ 8 w 32"/>
                  <a:gd name="T5" fmla="*/ 2 h 33"/>
                  <a:gd name="T6" fmla="*/ 16 w 32"/>
                  <a:gd name="T7" fmla="*/ 0 h 33"/>
                  <a:gd name="T8" fmla="*/ 24 w 32"/>
                  <a:gd name="T9" fmla="*/ 2 h 33"/>
                  <a:gd name="T10" fmla="*/ 30 w 32"/>
                  <a:gd name="T11" fmla="*/ 7 h 33"/>
                  <a:gd name="T12" fmla="*/ 32 w 32"/>
                  <a:gd name="T13" fmla="*/ 16 h 33"/>
                  <a:gd name="T14" fmla="*/ 30 w 32"/>
                  <a:gd name="T15" fmla="*/ 25 h 33"/>
                  <a:gd name="T16" fmla="*/ 24 w 32"/>
                  <a:gd name="T17" fmla="*/ 32 h 33"/>
                  <a:gd name="T18" fmla="*/ 16 w 32"/>
                  <a:gd name="T19" fmla="*/ 33 h 33"/>
                  <a:gd name="T20" fmla="*/ 8 w 32"/>
                  <a:gd name="T21" fmla="*/ 32 h 33"/>
                  <a:gd name="T22" fmla="*/ 2 w 32"/>
                  <a:gd name="T23" fmla="*/ 25 h 33"/>
                  <a:gd name="T24" fmla="*/ 0 w 32"/>
                  <a:gd name="T25" fmla="*/ 16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
                  <a:gd name="T40" fmla="*/ 0 h 33"/>
                  <a:gd name="T41" fmla="*/ 32 w 32"/>
                  <a:gd name="T42" fmla="*/ 33 h 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 h="33">
                    <a:moveTo>
                      <a:pt x="0" y="16"/>
                    </a:moveTo>
                    <a:lnTo>
                      <a:pt x="2" y="7"/>
                    </a:lnTo>
                    <a:lnTo>
                      <a:pt x="8" y="2"/>
                    </a:lnTo>
                    <a:lnTo>
                      <a:pt x="16" y="0"/>
                    </a:lnTo>
                    <a:lnTo>
                      <a:pt x="24" y="2"/>
                    </a:lnTo>
                    <a:lnTo>
                      <a:pt x="30" y="7"/>
                    </a:lnTo>
                    <a:lnTo>
                      <a:pt x="32" y="16"/>
                    </a:lnTo>
                    <a:lnTo>
                      <a:pt x="30" y="25"/>
                    </a:lnTo>
                    <a:lnTo>
                      <a:pt x="24" y="32"/>
                    </a:lnTo>
                    <a:lnTo>
                      <a:pt x="16" y="33"/>
                    </a:lnTo>
                    <a:lnTo>
                      <a:pt x="8" y="32"/>
                    </a:lnTo>
                    <a:lnTo>
                      <a:pt x="2" y="25"/>
                    </a:lnTo>
                    <a:lnTo>
                      <a:pt x="0" y="1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44" name="Group 85"/>
            <p:cNvGrpSpPr>
              <a:grpSpLocks/>
            </p:cNvGrpSpPr>
            <p:nvPr/>
          </p:nvGrpSpPr>
          <p:grpSpPr bwMode="auto">
            <a:xfrm>
              <a:off x="3816" y="2582"/>
              <a:ext cx="382" cy="359"/>
              <a:chOff x="4063" y="2482"/>
              <a:chExt cx="403" cy="379"/>
            </a:xfrm>
          </p:grpSpPr>
          <p:sp>
            <p:nvSpPr>
              <p:cNvPr id="18655" name="Freeform 86"/>
              <p:cNvSpPr>
                <a:spLocks/>
              </p:cNvSpPr>
              <p:nvPr/>
            </p:nvSpPr>
            <p:spPr bwMode="auto">
              <a:xfrm>
                <a:off x="4314" y="2517"/>
                <a:ext cx="152" cy="139"/>
              </a:xfrm>
              <a:custGeom>
                <a:avLst/>
                <a:gdLst>
                  <a:gd name="T0" fmla="*/ 49 w 152"/>
                  <a:gd name="T1" fmla="*/ 139 h 139"/>
                  <a:gd name="T2" fmla="*/ 152 w 152"/>
                  <a:gd name="T3" fmla="*/ 90 h 139"/>
                  <a:gd name="T4" fmla="*/ 103 w 152"/>
                  <a:gd name="T5" fmla="*/ 0 h 139"/>
                  <a:gd name="T6" fmla="*/ 0 w 152"/>
                  <a:gd name="T7" fmla="*/ 49 h 139"/>
                  <a:gd name="T8" fmla="*/ 49 w 152"/>
                  <a:gd name="T9" fmla="*/ 139 h 139"/>
                  <a:gd name="T10" fmla="*/ 0 60000 65536"/>
                  <a:gd name="T11" fmla="*/ 0 60000 65536"/>
                  <a:gd name="T12" fmla="*/ 0 60000 65536"/>
                  <a:gd name="T13" fmla="*/ 0 60000 65536"/>
                  <a:gd name="T14" fmla="*/ 0 60000 65536"/>
                  <a:gd name="T15" fmla="*/ 0 w 152"/>
                  <a:gd name="T16" fmla="*/ 0 h 139"/>
                  <a:gd name="T17" fmla="*/ 152 w 152"/>
                  <a:gd name="T18" fmla="*/ 139 h 139"/>
                </a:gdLst>
                <a:ahLst/>
                <a:cxnLst>
                  <a:cxn ang="T10">
                    <a:pos x="T0" y="T1"/>
                  </a:cxn>
                  <a:cxn ang="T11">
                    <a:pos x="T2" y="T3"/>
                  </a:cxn>
                  <a:cxn ang="T12">
                    <a:pos x="T4" y="T5"/>
                  </a:cxn>
                  <a:cxn ang="T13">
                    <a:pos x="T6" y="T7"/>
                  </a:cxn>
                  <a:cxn ang="T14">
                    <a:pos x="T8" y="T9"/>
                  </a:cxn>
                </a:cxnLst>
                <a:rect l="T15" t="T16" r="T17" b="T18"/>
                <a:pathLst>
                  <a:path w="152" h="139">
                    <a:moveTo>
                      <a:pt x="49" y="139"/>
                    </a:moveTo>
                    <a:lnTo>
                      <a:pt x="152" y="90"/>
                    </a:lnTo>
                    <a:lnTo>
                      <a:pt x="103" y="0"/>
                    </a:lnTo>
                    <a:lnTo>
                      <a:pt x="0" y="49"/>
                    </a:lnTo>
                    <a:lnTo>
                      <a:pt x="49" y="139"/>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56" name="Freeform 87"/>
              <p:cNvSpPr>
                <a:spLocks/>
              </p:cNvSpPr>
              <p:nvPr/>
            </p:nvSpPr>
            <p:spPr bwMode="auto">
              <a:xfrm>
                <a:off x="4063" y="2686"/>
                <a:ext cx="140" cy="152"/>
              </a:xfrm>
              <a:custGeom>
                <a:avLst/>
                <a:gdLst>
                  <a:gd name="T0" fmla="*/ 106 w 140"/>
                  <a:gd name="T1" fmla="*/ 0 h 152"/>
                  <a:gd name="T2" fmla="*/ 50 w 140"/>
                  <a:gd name="T3" fmla="*/ 114 h 152"/>
                  <a:gd name="T4" fmla="*/ 0 w 140"/>
                  <a:gd name="T5" fmla="*/ 114 h 152"/>
                  <a:gd name="T6" fmla="*/ 0 w 140"/>
                  <a:gd name="T7" fmla="*/ 152 h 152"/>
                  <a:gd name="T8" fmla="*/ 83 w 140"/>
                  <a:gd name="T9" fmla="*/ 151 h 152"/>
                  <a:gd name="T10" fmla="*/ 140 w 140"/>
                  <a:gd name="T11" fmla="*/ 34 h 152"/>
                  <a:gd name="T12" fmla="*/ 106 w 140"/>
                  <a:gd name="T13" fmla="*/ 0 h 152"/>
                  <a:gd name="T14" fmla="*/ 0 60000 65536"/>
                  <a:gd name="T15" fmla="*/ 0 60000 65536"/>
                  <a:gd name="T16" fmla="*/ 0 60000 65536"/>
                  <a:gd name="T17" fmla="*/ 0 60000 65536"/>
                  <a:gd name="T18" fmla="*/ 0 60000 65536"/>
                  <a:gd name="T19" fmla="*/ 0 60000 65536"/>
                  <a:gd name="T20" fmla="*/ 0 60000 65536"/>
                  <a:gd name="T21" fmla="*/ 0 w 140"/>
                  <a:gd name="T22" fmla="*/ 0 h 152"/>
                  <a:gd name="T23" fmla="*/ 140 w 140"/>
                  <a:gd name="T24" fmla="*/ 152 h 1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0" h="152">
                    <a:moveTo>
                      <a:pt x="106" y="0"/>
                    </a:moveTo>
                    <a:lnTo>
                      <a:pt x="50" y="114"/>
                    </a:lnTo>
                    <a:lnTo>
                      <a:pt x="0" y="114"/>
                    </a:lnTo>
                    <a:lnTo>
                      <a:pt x="0" y="152"/>
                    </a:lnTo>
                    <a:lnTo>
                      <a:pt x="83" y="151"/>
                    </a:lnTo>
                    <a:lnTo>
                      <a:pt x="140" y="34"/>
                    </a:lnTo>
                    <a:lnTo>
                      <a:pt x="106"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57" name="Freeform 88"/>
              <p:cNvSpPr>
                <a:spLocks/>
              </p:cNvSpPr>
              <p:nvPr/>
            </p:nvSpPr>
            <p:spPr bwMode="auto">
              <a:xfrm>
                <a:off x="4160" y="2538"/>
                <a:ext cx="241" cy="323"/>
              </a:xfrm>
              <a:custGeom>
                <a:avLst/>
                <a:gdLst>
                  <a:gd name="T0" fmla="*/ 0 w 241"/>
                  <a:gd name="T1" fmla="*/ 143 h 323"/>
                  <a:gd name="T2" fmla="*/ 118 w 241"/>
                  <a:gd name="T3" fmla="*/ 261 h 323"/>
                  <a:gd name="T4" fmla="*/ 118 w 241"/>
                  <a:gd name="T5" fmla="*/ 323 h 323"/>
                  <a:gd name="T6" fmla="*/ 165 w 241"/>
                  <a:gd name="T7" fmla="*/ 323 h 323"/>
                  <a:gd name="T8" fmla="*/ 164 w 241"/>
                  <a:gd name="T9" fmla="*/ 247 h 323"/>
                  <a:gd name="T10" fmla="*/ 90 w 241"/>
                  <a:gd name="T11" fmla="*/ 168 h 323"/>
                  <a:gd name="T12" fmla="*/ 130 w 241"/>
                  <a:gd name="T13" fmla="*/ 103 h 323"/>
                  <a:gd name="T14" fmla="*/ 153 w 241"/>
                  <a:gd name="T15" fmla="*/ 103 h 323"/>
                  <a:gd name="T16" fmla="*/ 241 w 241"/>
                  <a:gd name="T17" fmla="*/ 70 h 323"/>
                  <a:gd name="T18" fmla="*/ 227 w 241"/>
                  <a:gd name="T19" fmla="*/ 47 h 323"/>
                  <a:gd name="T20" fmla="*/ 171 w 241"/>
                  <a:gd name="T21" fmla="*/ 67 h 323"/>
                  <a:gd name="T22" fmla="*/ 130 w 241"/>
                  <a:gd name="T23" fmla="*/ 9 h 323"/>
                  <a:gd name="T24" fmla="*/ 85 w 241"/>
                  <a:gd name="T25" fmla="*/ 0 h 323"/>
                  <a:gd name="T26" fmla="*/ 0 w 241"/>
                  <a:gd name="T27" fmla="*/ 143 h 32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1"/>
                  <a:gd name="T43" fmla="*/ 0 h 323"/>
                  <a:gd name="T44" fmla="*/ 241 w 241"/>
                  <a:gd name="T45" fmla="*/ 323 h 32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1" h="323">
                    <a:moveTo>
                      <a:pt x="0" y="143"/>
                    </a:moveTo>
                    <a:lnTo>
                      <a:pt x="118" y="261"/>
                    </a:lnTo>
                    <a:lnTo>
                      <a:pt x="118" y="323"/>
                    </a:lnTo>
                    <a:lnTo>
                      <a:pt x="165" y="323"/>
                    </a:lnTo>
                    <a:lnTo>
                      <a:pt x="164" y="247"/>
                    </a:lnTo>
                    <a:lnTo>
                      <a:pt x="90" y="168"/>
                    </a:lnTo>
                    <a:lnTo>
                      <a:pt x="130" y="103"/>
                    </a:lnTo>
                    <a:lnTo>
                      <a:pt x="153" y="103"/>
                    </a:lnTo>
                    <a:lnTo>
                      <a:pt x="241" y="70"/>
                    </a:lnTo>
                    <a:lnTo>
                      <a:pt x="227" y="47"/>
                    </a:lnTo>
                    <a:lnTo>
                      <a:pt x="171" y="67"/>
                    </a:lnTo>
                    <a:lnTo>
                      <a:pt x="130" y="9"/>
                    </a:lnTo>
                    <a:lnTo>
                      <a:pt x="85" y="0"/>
                    </a:lnTo>
                    <a:lnTo>
                      <a:pt x="0" y="143"/>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58" name="Freeform 89"/>
              <p:cNvSpPr>
                <a:spLocks/>
              </p:cNvSpPr>
              <p:nvPr/>
            </p:nvSpPr>
            <p:spPr bwMode="auto">
              <a:xfrm>
                <a:off x="4231" y="2482"/>
                <a:ext cx="79" cy="74"/>
              </a:xfrm>
              <a:custGeom>
                <a:avLst/>
                <a:gdLst>
                  <a:gd name="T0" fmla="*/ 0 w 79"/>
                  <a:gd name="T1" fmla="*/ 37 h 74"/>
                  <a:gd name="T2" fmla="*/ 3 w 79"/>
                  <a:gd name="T3" fmla="*/ 24 h 74"/>
                  <a:gd name="T4" fmla="*/ 10 w 79"/>
                  <a:gd name="T5" fmla="*/ 13 h 74"/>
                  <a:gd name="T6" fmla="*/ 20 w 79"/>
                  <a:gd name="T7" fmla="*/ 4 h 74"/>
                  <a:gd name="T8" fmla="*/ 32 w 79"/>
                  <a:gd name="T9" fmla="*/ 0 h 74"/>
                  <a:gd name="T10" fmla="*/ 47 w 79"/>
                  <a:gd name="T11" fmla="*/ 0 h 74"/>
                  <a:gd name="T12" fmla="*/ 59 w 79"/>
                  <a:gd name="T13" fmla="*/ 4 h 74"/>
                  <a:gd name="T14" fmla="*/ 70 w 79"/>
                  <a:gd name="T15" fmla="*/ 13 h 74"/>
                  <a:gd name="T16" fmla="*/ 77 w 79"/>
                  <a:gd name="T17" fmla="*/ 24 h 74"/>
                  <a:gd name="T18" fmla="*/ 79 w 79"/>
                  <a:gd name="T19" fmla="*/ 37 h 74"/>
                  <a:gd name="T20" fmla="*/ 77 w 79"/>
                  <a:gd name="T21" fmla="*/ 50 h 74"/>
                  <a:gd name="T22" fmla="*/ 70 w 79"/>
                  <a:gd name="T23" fmla="*/ 61 h 74"/>
                  <a:gd name="T24" fmla="*/ 59 w 79"/>
                  <a:gd name="T25" fmla="*/ 69 h 74"/>
                  <a:gd name="T26" fmla="*/ 47 w 79"/>
                  <a:gd name="T27" fmla="*/ 74 h 74"/>
                  <a:gd name="T28" fmla="*/ 32 w 79"/>
                  <a:gd name="T29" fmla="*/ 74 h 74"/>
                  <a:gd name="T30" fmla="*/ 20 w 79"/>
                  <a:gd name="T31" fmla="*/ 69 h 74"/>
                  <a:gd name="T32" fmla="*/ 10 w 79"/>
                  <a:gd name="T33" fmla="*/ 61 h 74"/>
                  <a:gd name="T34" fmla="*/ 3 w 79"/>
                  <a:gd name="T35" fmla="*/ 50 h 74"/>
                  <a:gd name="T36" fmla="*/ 0 w 79"/>
                  <a:gd name="T37" fmla="*/ 37 h 7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9"/>
                  <a:gd name="T58" fmla="*/ 0 h 74"/>
                  <a:gd name="T59" fmla="*/ 79 w 79"/>
                  <a:gd name="T60" fmla="*/ 74 h 7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9" h="74">
                    <a:moveTo>
                      <a:pt x="0" y="37"/>
                    </a:moveTo>
                    <a:lnTo>
                      <a:pt x="3" y="24"/>
                    </a:lnTo>
                    <a:lnTo>
                      <a:pt x="10" y="13"/>
                    </a:lnTo>
                    <a:lnTo>
                      <a:pt x="20" y="4"/>
                    </a:lnTo>
                    <a:lnTo>
                      <a:pt x="32" y="0"/>
                    </a:lnTo>
                    <a:lnTo>
                      <a:pt x="47" y="0"/>
                    </a:lnTo>
                    <a:lnTo>
                      <a:pt x="59" y="4"/>
                    </a:lnTo>
                    <a:lnTo>
                      <a:pt x="70" y="13"/>
                    </a:lnTo>
                    <a:lnTo>
                      <a:pt x="77" y="24"/>
                    </a:lnTo>
                    <a:lnTo>
                      <a:pt x="79" y="37"/>
                    </a:lnTo>
                    <a:lnTo>
                      <a:pt x="77" y="50"/>
                    </a:lnTo>
                    <a:lnTo>
                      <a:pt x="70" y="61"/>
                    </a:lnTo>
                    <a:lnTo>
                      <a:pt x="59" y="69"/>
                    </a:lnTo>
                    <a:lnTo>
                      <a:pt x="47" y="74"/>
                    </a:lnTo>
                    <a:lnTo>
                      <a:pt x="32" y="74"/>
                    </a:lnTo>
                    <a:lnTo>
                      <a:pt x="20" y="69"/>
                    </a:lnTo>
                    <a:lnTo>
                      <a:pt x="10" y="61"/>
                    </a:lnTo>
                    <a:lnTo>
                      <a:pt x="3" y="50"/>
                    </a:lnTo>
                    <a:lnTo>
                      <a:pt x="0" y="37"/>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45" name="Group 90"/>
            <p:cNvGrpSpPr>
              <a:grpSpLocks/>
            </p:cNvGrpSpPr>
            <p:nvPr/>
          </p:nvGrpSpPr>
          <p:grpSpPr bwMode="auto">
            <a:xfrm>
              <a:off x="4935" y="2602"/>
              <a:ext cx="514" cy="361"/>
              <a:chOff x="5730" y="2535"/>
              <a:chExt cx="542" cy="380"/>
            </a:xfrm>
          </p:grpSpPr>
          <p:sp>
            <p:nvSpPr>
              <p:cNvPr id="18644" name="Rectangle 91"/>
              <p:cNvSpPr>
                <a:spLocks noChangeArrowheads="1"/>
              </p:cNvSpPr>
              <p:nvPr/>
            </p:nvSpPr>
            <p:spPr bwMode="auto">
              <a:xfrm>
                <a:off x="5984" y="2771"/>
                <a:ext cx="164" cy="144"/>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645" name="Freeform 92"/>
              <p:cNvSpPr>
                <a:spLocks/>
              </p:cNvSpPr>
              <p:nvPr/>
            </p:nvSpPr>
            <p:spPr bwMode="auto">
              <a:xfrm>
                <a:off x="5984" y="2697"/>
                <a:ext cx="246" cy="74"/>
              </a:xfrm>
              <a:custGeom>
                <a:avLst/>
                <a:gdLst>
                  <a:gd name="T0" fmla="*/ 0 w 246"/>
                  <a:gd name="T1" fmla="*/ 74 h 74"/>
                  <a:gd name="T2" fmla="*/ 82 w 246"/>
                  <a:gd name="T3" fmla="*/ 0 h 74"/>
                  <a:gd name="T4" fmla="*/ 246 w 246"/>
                  <a:gd name="T5" fmla="*/ 0 h 74"/>
                  <a:gd name="T6" fmla="*/ 164 w 246"/>
                  <a:gd name="T7" fmla="*/ 74 h 74"/>
                  <a:gd name="T8" fmla="*/ 0 w 246"/>
                  <a:gd name="T9" fmla="*/ 74 h 74"/>
                  <a:gd name="T10" fmla="*/ 0 60000 65536"/>
                  <a:gd name="T11" fmla="*/ 0 60000 65536"/>
                  <a:gd name="T12" fmla="*/ 0 60000 65536"/>
                  <a:gd name="T13" fmla="*/ 0 60000 65536"/>
                  <a:gd name="T14" fmla="*/ 0 60000 65536"/>
                  <a:gd name="T15" fmla="*/ 0 w 246"/>
                  <a:gd name="T16" fmla="*/ 0 h 74"/>
                  <a:gd name="T17" fmla="*/ 246 w 246"/>
                  <a:gd name="T18" fmla="*/ 74 h 74"/>
                </a:gdLst>
                <a:ahLst/>
                <a:cxnLst>
                  <a:cxn ang="T10">
                    <a:pos x="T0" y="T1"/>
                  </a:cxn>
                  <a:cxn ang="T11">
                    <a:pos x="T2" y="T3"/>
                  </a:cxn>
                  <a:cxn ang="T12">
                    <a:pos x="T4" y="T5"/>
                  </a:cxn>
                  <a:cxn ang="T13">
                    <a:pos x="T6" y="T7"/>
                  </a:cxn>
                  <a:cxn ang="T14">
                    <a:pos x="T8" y="T9"/>
                  </a:cxn>
                </a:cxnLst>
                <a:rect l="T15" t="T16" r="T17" b="T18"/>
                <a:pathLst>
                  <a:path w="246" h="74">
                    <a:moveTo>
                      <a:pt x="0" y="74"/>
                    </a:moveTo>
                    <a:lnTo>
                      <a:pt x="82" y="0"/>
                    </a:lnTo>
                    <a:lnTo>
                      <a:pt x="246" y="0"/>
                    </a:lnTo>
                    <a:lnTo>
                      <a:pt x="164" y="74"/>
                    </a:lnTo>
                    <a:lnTo>
                      <a:pt x="0" y="74"/>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646" name="Freeform 93"/>
              <p:cNvSpPr>
                <a:spLocks/>
              </p:cNvSpPr>
              <p:nvPr/>
            </p:nvSpPr>
            <p:spPr bwMode="auto">
              <a:xfrm>
                <a:off x="6148" y="2697"/>
                <a:ext cx="82" cy="218"/>
              </a:xfrm>
              <a:custGeom>
                <a:avLst/>
                <a:gdLst>
                  <a:gd name="T0" fmla="*/ 0 w 82"/>
                  <a:gd name="T1" fmla="*/ 218 h 218"/>
                  <a:gd name="T2" fmla="*/ 82 w 82"/>
                  <a:gd name="T3" fmla="*/ 146 h 218"/>
                  <a:gd name="T4" fmla="*/ 82 w 82"/>
                  <a:gd name="T5" fmla="*/ 0 h 218"/>
                  <a:gd name="T6" fmla="*/ 0 w 82"/>
                  <a:gd name="T7" fmla="*/ 74 h 218"/>
                  <a:gd name="T8" fmla="*/ 0 w 82"/>
                  <a:gd name="T9" fmla="*/ 218 h 218"/>
                  <a:gd name="T10" fmla="*/ 0 60000 65536"/>
                  <a:gd name="T11" fmla="*/ 0 60000 65536"/>
                  <a:gd name="T12" fmla="*/ 0 60000 65536"/>
                  <a:gd name="T13" fmla="*/ 0 60000 65536"/>
                  <a:gd name="T14" fmla="*/ 0 60000 65536"/>
                  <a:gd name="T15" fmla="*/ 0 w 82"/>
                  <a:gd name="T16" fmla="*/ 0 h 218"/>
                  <a:gd name="T17" fmla="*/ 82 w 82"/>
                  <a:gd name="T18" fmla="*/ 218 h 218"/>
                </a:gdLst>
                <a:ahLst/>
                <a:cxnLst>
                  <a:cxn ang="T10">
                    <a:pos x="T0" y="T1"/>
                  </a:cxn>
                  <a:cxn ang="T11">
                    <a:pos x="T2" y="T3"/>
                  </a:cxn>
                  <a:cxn ang="T12">
                    <a:pos x="T4" y="T5"/>
                  </a:cxn>
                  <a:cxn ang="T13">
                    <a:pos x="T6" y="T7"/>
                  </a:cxn>
                  <a:cxn ang="T14">
                    <a:pos x="T8" y="T9"/>
                  </a:cxn>
                </a:cxnLst>
                <a:rect l="T15" t="T16" r="T17" b="T18"/>
                <a:pathLst>
                  <a:path w="82" h="218">
                    <a:moveTo>
                      <a:pt x="0" y="218"/>
                    </a:moveTo>
                    <a:lnTo>
                      <a:pt x="82" y="146"/>
                    </a:lnTo>
                    <a:lnTo>
                      <a:pt x="82" y="0"/>
                    </a:lnTo>
                    <a:lnTo>
                      <a:pt x="0" y="74"/>
                    </a:lnTo>
                    <a:lnTo>
                      <a:pt x="0" y="218"/>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647" name="Freeform 94"/>
              <p:cNvSpPr>
                <a:spLocks/>
              </p:cNvSpPr>
              <p:nvPr/>
            </p:nvSpPr>
            <p:spPr bwMode="auto">
              <a:xfrm>
                <a:off x="6149" y="2680"/>
                <a:ext cx="123" cy="91"/>
              </a:xfrm>
              <a:custGeom>
                <a:avLst/>
                <a:gdLst>
                  <a:gd name="T0" fmla="*/ 0 w 123"/>
                  <a:gd name="T1" fmla="*/ 91 h 91"/>
                  <a:gd name="T2" fmla="*/ 56 w 123"/>
                  <a:gd name="T3" fmla="*/ 63 h 91"/>
                  <a:gd name="T4" fmla="*/ 123 w 123"/>
                  <a:gd name="T5" fmla="*/ 0 h 91"/>
                  <a:gd name="T6" fmla="*/ 82 w 123"/>
                  <a:gd name="T7" fmla="*/ 17 h 91"/>
                  <a:gd name="T8" fmla="*/ 0 w 123"/>
                  <a:gd name="T9" fmla="*/ 91 h 91"/>
                  <a:gd name="T10" fmla="*/ 0 60000 65536"/>
                  <a:gd name="T11" fmla="*/ 0 60000 65536"/>
                  <a:gd name="T12" fmla="*/ 0 60000 65536"/>
                  <a:gd name="T13" fmla="*/ 0 60000 65536"/>
                  <a:gd name="T14" fmla="*/ 0 60000 65536"/>
                  <a:gd name="T15" fmla="*/ 0 w 123"/>
                  <a:gd name="T16" fmla="*/ 0 h 91"/>
                  <a:gd name="T17" fmla="*/ 123 w 123"/>
                  <a:gd name="T18" fmla="*/ 91 h 91"/>
                </a:gdLst>
                <a:ahLst/>
                <a:cxnLst>
                  <a:cxn ang="T10">
                    <a:pos x="T0" y="T1"/>
                  </a:cxn>
                  <a:cxn ang="T11">
                    <a:pos x="T2" y="T3"/>
                  </a:cxn>
                  <a:cxn ang="T12">
                    <a:pos x="T4" y="T5"/>
                  </a:cxn>
                  <a:cxn ang="T13">
                    <a:pos x="T6" y="T7"/>
                  </a:cxn>
                  <a:cxn ang="T14">
                    <a:pos x="T8" y="T9"/>
                  </a:cxn>
                </a:cxnLst>
                <a:rect l="T15" t="T16" r="T17" b="T18"/>
                <a:pathLst>
                  <a:path w="123" h="91">
                    <a:moveTo>
                      <a:pt x="0" y="91"/>
                    </a:moveTo>
                    <a:lnTo>
                      <a:pt x="56" y="63"/>
                    </a:lnTo>
                    <a:lnTo>
                      <a:pt x="123" y="0"/>
                    </a:lnTo>
                    <a:lnTo>
                      <a:pt x="82" y="17"/>
                    </a:lnTo>
                    <a:lnTo>
                      <a:pt x="0" y="91"/>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648" name="Freeform 95"/>
              <p:cNvSpPr>
                <a:spLocks/>
              </p:cNvSpPr>
              <p:nvPr/>
            </p:nvSpPr>
            <p:spPr bwMode="auto">
              <a:xfrm>
                <a:off x="5944" y="2680"/>
                <a:ext cx="123" cy="91"/>
              </a:xfrm>
              <a:custGeom>
                <a:avLst/>
                <a:gdLst>
                  <a:gd name="T0" fmla="*/ 123 w 123"/>
                  <a:gd name="T1" fmla="*/ 17 h 91"/>
                  <a:gd name="T2" fmla="*/ 82 w 123"/>
                  <a:gd name="T3" fmla="*/ 0 h 91"/>
                  <a:gd name="T4" fmla="*/ 0 w 123"/>
                  <a:gd name="T5" fmla="*/ 72 h 91"/>
                  <a:gd name="T6" fmla="*/ 41 w 123"/>
                  <a:gd name="T7" fmla="*/ 91 h 91"/>
                  <a:gd name="T8" fmla="*/ 123 w 123"/>
                  <a:gd name="T9" fmla="*/ 17 h 91"/>
                  <a:gd name="T10" fmla="*/ 0 60000 65536"/>
                  <a:gd name="T11" fmla="*/ 0 60000 65536"/>
                  <a:gd name="T12" fmla="*/ 0 60000 65536"/>
                  <a:gd name="T13" fmla="*/ 0 60000 65536"/>
                  <a:gd name="T14" fmla="*/ 0 60000 65536"/>
                  <a:gd name="T15" fmla="*/ 0 w 123"/>
                  <a:gd name="T16" fmla="*/ 0 h 91"/>
                  <a:gd name="T17" fmla="*/ 123 w 123"/>
                  <a:gd name="T18" fmla="*/ 91 h 91"/>
                </a:gdLst>
                <a:ahLst/>
                <a:cxnLst>
                  <a:cxn ang="T10">
                    <a:pos x="T0" y="T1"/>
                  </a:cxn>
                  <a:cxn ang="T11">
                    <a:pos x="T2" y="T3"/>
                  </a:cxn>
                  <a:cxn ang="T12">
                    <a:pos x="T4" y="T5"/>
                  </a:cxn>
                  <a:cxn ang="T13">
                    <a:pos x="T6" y="T7"/>
                  </a:cxn>
                  <a:cxn ang="T14">
                    <a:pos x="T8" y="T9"/>
                  </a:cxn>
                </a:cxnLst>
                <a:rect l="T15" t="T16" r="T17" b="T18"/>
                <a:pathLst>
                  <a:path w="123" h="91">
                    <a:moveTo>
                      <a:pt x="123" y="17"/>
                    </a:moveTo>
                    <a:lnTo>
                      <a:pt x="82" y="0"/>
                    </a:lnTo>
                    <a:lnTo>
                      <a:pt x="0" y="72"/>
                    </a:lnTo>
                    <a:lnTo>
                      <a:pt x="41" y="91"/>
                    </a:lnTo>
                    <a:lnTo>
                      <a:pt x="123" y="17"/>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649" name="Freeform 96"/>
              <p:cNvSpPr>
                <a:spLocks/>
              </p:cNvSpPr>
              <p:nvPr/>
            </p:nvSpPr>
            <p:spPr bwMode="auto">
              <a:xfrm>
                <a:off x="6067" y="2697"/>
                <a:ext cx="164" cy="74"/>
              </a:xfrm>
              <a:custGeom>
                <a:avLst/>
                <a:gdLst>
                  <a:gd name="T0" fmla="*/ 0 w 164"/>
                  <a:gd name="T1" fmla="*/ 0 h 74"/>
                  <a:gd name="T2" fmla="*/ 82 w 164"/>
                  <a:gd name="T3" fmla="*/ 74 h 74"/>
                  <a:gd name="T4" fmla="*/ 164 w 164"/>
                  <a:gd name="T5" fmla="*/ 0 h 74"/>
                  <a:gd name="T6" fmla="*/ 0 w 164"/>
                  <a:gd name="T7" fmla="*/ 0 h 74"/>
                  <a:gd name="T8" fmla="*/ 0 60000 65536"/>
                  <a:gd name="T9" fmla="*/ 0 60000 65536"/>
                  <a:gd name="T10" fmla="*/ 0 60000 65536"/>
                  <a:gd name="T11" fmla="*/ 0 60000 65536"/>
                  <a:gd name="T12" fmla="*/ 0 w 164"/>
                  <a:gd name="T13" fmla="*/ 0 h 74"/>
                  <a:gd name="T14" fmla="*/ 164 w 164"/>
                  <a:gd name="T15" fmla="*/ 74 h 74"/>
                </a:gdLst>
                <a:ahLst/>
                <a:cxnLst>
                  <a:cxn ang="T8">
                    <a:pos x="T0" y="T1"/>
                  </a:cxn>
                  <a:cxn ang="T9">
                    <a:pos x="T2" y="T3"/>
                  </a:cxn>
                  <a:cxn ang="T10">
                    <a:pos x="T4" y="T5"/>
                  </a:cxn>
                  <a:cxn ang="T11">
                    <a:pos x="T6" y="T7"/>
                  </a:cxn>
                </a:cxnLst>
                <a:rect l="T12" t="T13" r="T14" b="T15"/>
                <a:pathLst>
                  <a:path w="164" h="74">
                    <a:moveTo>
                      <a:pt x="0" y="0"/>
                    </a:moveTo>
                    <a:lnTo>
                      <a:pt x="82" y="74"/>
                    </a:lnTo>
                    <a:lnTo>
                      <a:pt x="164" y="0"/>
                    </a:lnTo>
                    <a:lnTo>
                      <a:pt x="0" y="0"/>
                    </a:lnTo>
                    <a:close/>
                  </a:path>
                </a:pathLst>
              </a:custGeom>
              <a:solidFill>
                <a:srgbClr val="C0C0C0"/>
              </a:solidFill>
              <a:ln w="9525">
                <a:solidFill>
                  <a:schemeClr val="tx1"/>
                </a:solidFill>
                <a:round/>
                <a:headEnd/>
                <a:tailEnd/>
              </a:ln>
            </p:spPr>
            <p:txBody>
              <a:bodyPr wrap="none" lIns="0" tIns="0" rIns="0" bIns="0">
                <a:spAutoFit/>
              </a:bodyPr>
              <a:lstStyle/>
              <a:p>
                <a:endParaRPr lang="en-US"/>
              </a:p>
            </p:txBody>
          </p:sp>
          <p:sp>
            <p:nvSpPr>
              <p:cNvPr id="18650" name="Freeform 97"/>
              <p:cNvSpPr>
                <a:spLocks/>
              </p:cNvSpPr>
              <p:nvPr/>
            </p:nvSpPr>
            <p:spPr bwMode="auto">
              <a:xfrm>
                <a:off x="5964" y="2734"/>
                <a:ext cx="185" cy="37"/>
              </a:xfrm>
              <a:custGeom>
                <a:avLst/>
                <a:gdLst>
                  <a:gd name="T0" fmla="*/ 21 w 185"/>
                  <a:gd name="T1" fmla="*/ 37 h 37"/>
                  <a:gd name="T2" fmla="*/ 0 w 185"/>
                  <a:gd name="T3" fmla="*/ 0 h 37"/>
                  <a:gd name="T4" fmla="*/ 159 w 185"/>
                  <a:gd name="T5" fmla="*/ 0 h 37"/>
                  <a:gd name="T6" fmla="*/ 185 w 185"/>
                  <a:gd name="T7" fmla="*/ 37 h 37"/>
                  <a:gd name="T8" fmla="*/ 21 w 185"/>
                  <a:gd name="T9" fmla="*/ 37 h 37"/>
                  <a:gd name="T10" fmla="*/ 0 60000 65536"/>
                  <a:gd name="T11" fmla="*/ 0 60000 65536"/>
                  <a:gd name="T12" fmla="*/ 0 60000 65536"/>
                  <a:gd name="T13" fmla="*/ 0 60000 65536"/>
                  <a:gd name="T14" fmla="*/ 0 60000 65536"/>
                  <a:gd name="T15" fmla="*/ 0 w 185"/>
                  <a:gd name="T16" fmla="*/ 0 h 37"/>
                  <a:gd name="T17" fmla="*/ 185 w 185"/>
                  <a:gd name="T18" fmla="*/ 37 h 37"/>
                </a:gdLst>
                <a:ahLst/>
                <a:cxnLst>
                  <a:cxn ang="T10">
                    <a:pos x="T0" y="T1"/>
                  </a:cxn>
                  <a:cxn ang="T11">
                    <a:pos x="T2" y="T3"/>
                  </a:cxn>
                  <a:cxn ang="T12">
                    <a:pos x="T4" y="T5"/>
                  </a:cxn>
                  <a:cxn ang="T13">
                    <a:pos x="T6" y="T7"/>
                  </a:cxn>
                  <a:cxn ang="T14">
                    <a:pos x="T8" y="T9"/>
                  </a:cxn>
                </a:cxnLst>
                <a:rect l="T15" t="T16" r="T17" b="T18"/>
                <a:pathLst>
                  <a:path w="185" h="37">
                    <a:moveTo>
                      <a:pt x="21" y="37"/>
                    </a:moveTo>
                    <a:lnTo>
                      <a:pt x="0" y="0"/>
                    </a:lnTo>
                    <a:lnTo>
                      <a:pt x="159" y="0"/>
                    </a:lnTo>
                    <a:lnTo>
                      <a:pt x="185" y="37"/>
                    </a:lnTo>
                    <a:lnTo>
                      <a:pt x="21" y="37"/>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651" name="Freeform 98"/>
              <p:cNvSpPr>
                <a:spLocks/>
              </p:cNvSpPr>
              <p:nvPr/>
            </p:nvSpPr>
            <p:spPr bwMode="auto">
              <a:xfrm>
                <a:off x="6067" y="2662"/>
                <a:ext cx="184" cy="35"/>
              </a:xfrm>
              <a:custGeom>
                <a:avLst/>
                <a:gdLst>
                  <a:gd name="T0" fmla="*/ 164 w 184"/>
                  <a:gd name="T1" fmla="*/ 35 h 35"/>
                  <a:gd name="T2" fmla="*/ 184 w 184"/>
                  <a:gd name="T3" fmla="*/ 0 h 35"/>
                  <a:gd name="T4" fmla="*/ 21 w 184"/>
                  <a:gd name="T5" fmla="*/ 0 h 35"/>
                  <a:gd name="T6" fmla="*/ 0 w 184"/>
                  <a:gd name="T7" fmla="*/ 35 h 35"/>
                  <a:gd name="T8" fmla="*/ 164 w 184"/>
                  <a:gd name="T9" fmla="*/ 35 h 35"/>
                  <a:gd name="T10" fmla="*/ 0 60000 65536"/>
                  <a:gd name="T11" fmla="*/ 0 60000 65536"/>
                  <a:gd name="T12" fmla="*/ 0 60000 65536"/>
                  <a:gd name="T13" fmla="*/ 0 60000 65536"/>
                  <a:gd name="T14" fmla="*/ 0 60000 65536"/>
                  <a:gd name="T15" fmla="*/ 0 w 184"/>
                  <a:gd name="T16" fmla="*/ 0 h 35"/>
                  <a:gd name="T17" fmla="*/ 184 w 184"/>
                  <a:gd name="T18" fmla="*/ 35 h 35"/>
                </a:gdLst>
                <a:ahLst/>
                <a:cxnLst>
                  <a:cxn ang="T10">
                    <a:pos x="T0" y="T1"/>
                  </a:cxn>
                  <a:cxn ang="T11">
                    <a:pos x="T2" y="T3"/>
                  </a:cxn>
                  <a:cxn ang="T12">
                    <a:pos x="T4" y="T5"/>
                  </a:cxn>
                  <a:cxn ang="T13">
                    <a:pos x="T6" y="T7"/>
                  </a:cxn>
                  <a:cxn ang="T14">
                    <a:pos x="T8" y="T9"/>
                  </a:cxn>
                </a:cxnLst>
                <a:rect l="T15" t="T16" r="T17" b="T18"/>
                <a:pathLst>
                  <a:path w="184" h="35">
                    <a:moveTo>
                      <a:pt x="164" y="35"/>
                    </a:moveTo>
                    <a:lnTo>
                      <a:pt x="184" y="0"/>
                    </a:lnTo>
                    <a:lnTo>
                      <a:pt x="21" y="0"/>
                    </a:lnTo>
                    <a:lnTo>
                      <a:pt x="0" y="35"/>
                    </a:lnTo>
                    <a:lnTo>
                      <a:pt x="164" y="35"/>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652" name="Freeform 99"/>
              <p:cNvSpPr>
                <a:spLocks/>
              </p:cNvSpPr>
              <p:nvPr/>
            </p:nvSpPr>
            <p:spPr bwMode="auto">
              <a:xfrm>
                <a:off x="5889" y="2535"/>
                <a:ext cx="97" cy="85"/>
              </a:xfrm>
              <a:custGeom>
                <a:avLst/>
                <a:gdLst>
                  <a:gd name="T0" fmla="*/ 97 w 97"/>
                  <a:gd name="T1" fmla="*/ 42 h 85"/>
                  <a:gd name="T2" fmla="*/ 94 w 97"/>
                  <a:gd name="T3" fmla="*/ 29 h 85"/>
                  <a:gd name="T4" fmla="*/ 87 w 97"/>
                  <a:gd name="T5" fmla="*/ 18 h 85"/>
                  <a:gd name="T6" fmla="*/ 77 w 97"/>
                  <a:gd name="T7" fmla="*/ 8 h 85"/>
                  <a:gd name="T8" fmla="*/ 63 w 97"/>
                  <a:gd name="T9" fmla="*/ 1 h 85"/>
                  <a:gd name="T10" fmla="*/ 48 w 97"/>
                  <a:gd name="T11" fmla="*/ 0 h 85"/>
                  <a:gd name="T12" fmla="*/ 34 w 97"/>
                  <a:gd name="T13" fmla="*/ 1 h 85"/>
                  <a:gd name="T14" fmla="*/ 20 w 97"/>
                  <a:gd name="T15" fmla="*/ 8 h 85"/>
                  <a:gd name="T16" fmla="*/ 9 w 97"/>
                  <a:gd name="T17" fmla="*/ 18 h 85"/>
                  <a:gd name="T18" fmla="*/ 3 w 97"/>
                  <a:gd name="T19" fmla="*/ 29 h 85"/>
                  <a:gd name="T20" fmla="*/ 0 w 97"/>
                  <a:gd name="T21" fmla="*/ 42 h 85"/>
                  <a:gd name="T22" fmla="*/ 3 w 97"/>
                  <a:gd name="T23" fmla="*/ 55 h 85"/>
                  <a:gd name="T24" fmla="*/ 9 w 97"/>
                  <a:gd name="T25" fmla="*/ 67 h 85"/>
                  <a:gd name="T26" fmla="*/ 20 w 97"/>
                  <a:gd name="T27" fmla="*/ 76 h 85"/>
                  <a:gd name="T28" fmla="*/ 34 w 97"/>
                  <a:gd name="T29" fmla="*/ 82 h 85"/>
                  <a:gd name="T30" fmla="*/ 48 w 97"/>
                  <a:gd name="T31" fmla="*/ 85 h 85"/>
                  <a:gd name="T32" fmla="*/ 63 w 97"/>
                  <a:gd name="T33" fmla="*/ 82 h 85"/>
                  <a:gd name="T34" fmla="*/ 77 w 97"/>
                  <a:gd name="T35" fmla="*/ 76 h 85"/>
                  <a:gd name="T36" fmla="*/ 87 w 97"/>
                  <a:gd name="T37" fmla="*/ 67 h 85"/>
                  <a:gd name="T38" fmla="*/ 94 w 97"/>
                  <a:gd name="T39" fmla="*/ 55 h 85"/>
                  <a:gd name="T40" fmla="*/ 97 w 97"/>
                  <a:gd name="T41" fmla="*/ 42 h 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
                  <a:gd name="T64" fmla="*/ 0 h 85"/>
                  <a:gd name="T65" fmla="*/ 97 w 97"/>
                  <a:gd name="T66" fmla="*/ 85 h 8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 h="85">
                    <a:moveTo>
                      <a:pt x="97" y="42"/>
                    </a:moveTo>
                    <a:lnTo>
                      <a:pt x="94" y="29"/>
                    </a:lnTo>
                    <a:lnTo>
                      <a:pt x="87" y="18"/>
                    </a:lnTo>
                    <a:lnTo>
                      <a:pt x="77" y="8"/>
                    </a:lnTo>
                    <a:lnTo>
                      <a:pt x="63" y="1"/>
                    </a:lnTo>
                    <a:lnTo>
                      <a:pt x="48" y="0"/>
                    </a:lnTo>
                    <a:lnTo>
                      <a:pt x="34" y="1"/>
                    </a:lnTo>
                    <a:lnTo>
                      <a:pt x="20" y="8"/>
                    </a:lnTo>
                    <a:lnTo>
                      <a:pt x="9" y="18"/>
                    </a:lnTo>
                    <a:lnTo>
                      <a:pt x="3" y="29"/>
                    </a:lnTo>
                    <a:lnTo>
                      <a:pt x="0" y="42"/>
                    </a:lnTo>
                    <a:lnTo>
                      <a:pt x="3" y="55"/>
                    </a:lnTo>
                    <a:lnTo>
                      <a:pt x="9" y="67"/>
                    </a:lnTo>
                    <a:lnTo>
                      <a:pt x="20" y="76"/>
                    </a:lnTo>
                    <a:lnTo>
                      <a:pt x="34" y="82"/>
                    </a:lnTo>
                    <a:lnTo>
                      <a:pt x="48" y="85"/>
                    </a:lnTo>
                    <a:lnTo>
                      <a:pt x="63" y="82"/>
                    </a:lnTo>
                    <a:lnTo>
                      <a:pt x="77" y="76"/>
                    </a:lnTo>
                    <a:lnTo>
                      <a:pt x="87" y="67"/>
                    </a:lnTo>
                    <a:lnTo>
                      <a:pt x="94" y="55"/>
                    </a:lnTo>
                    <a:lnTo>
                      <a:pt x="97" y="42"/>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53" name="Freeform 100"/>
              <p:cNvSpPr>
                <a:spLocks/>
              </p:cNvSpPr>
              <p:nvPr/>
            </p:nvSpPr>
            <p:spPr bwMode="auto">
              <a:xfrm>
                <a:off x="5730" y="2730"/>
                <a:ext cx="96" cy="185"/>
              </a:xfrm>
              <a:custGeom>
                <a:avLst/>
                <a:gdLst>
                  <a:gd name="T0" fmla="*/ 96 w 96"/>
                  <a:gd name="T1" fmla="*/ 90 h 185"/>
                  <a:gd name="T2" fmla="*/ 48 w 96"/>
                  <a:gd name="T3" fmla="*/ 185 h 185"/>
                  <a:gd name="T4" fmla="*/ 0 w 96"/>
                  <a:gd name="T5" fmla="*/ 185 h 185"/>
                  <a:gd name="T6" fmla="*/ 48 w 96"/>
                  <a:gd name="T7" fmla="*/ 69 h 185"/>
                  <a:gd name="T8" fmla="*/ 48 w 96"/>
                  <a:gd name="T9" fmla="*/ 0 h 185"/>
                  <a:gd name="T10" fmla="*/ 96 w 96"/>
                  <a:gd name="T11" fmla="*/ 90 h 185"/>
                  <a:gd name="T12" fmla="*/ 0 60000 65536"/>
                  <a:gd name="T13" fmla="*/ 0 60000 65536"/>
                  <a:gd name="T14" fmla="*/ 0 60000 65536"/>
                  <a:gd name="T15" fmla="*/ 0 60000 65536"/>
                  <a:gd name="T16" fmla="*/ 0 60000 65536"/>
                  <a:gd name="T17" fmla="*/ 0 60000 65536"/>
                  <a:gd name="T18" fmla="*/ 0 w 96"/>
                  <a:gd name="T19" fmla="*/ 0 h 185"/>
                  <a:gd name="T20" fmla="*/ 96 w 96"/>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96" h="185">
                    <a:moveTo>
                      <a:pt x="96" y="90"/>
                    </a:moveTo>
                    <a:lnTo>
                      <a:pt x="48" y="185"/>
                    </a:lnTo>
                    <a:lnTo>
                      <a:pt x="0" y="185"/>
                    </a:lnTo>
                    <a:lnTo>
                      <a:pt x="48" y="69"/>
                    </a:lnTo>
                    <a:lnTo>
                      <a:pt x="48" y="0"/>
                    </a:lnTo>
                    <a:lnTo>
                      <a:pt x="96" y="9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54" name="Freeform 101"/>
              <p:cNvSpPr>
                <a:spLocks/>
              </p:cNvSpPr>
              <p:nvPr/>
            </p:nvSpPr>
            <p:spPr bwMode="auto">
              <a:xfrm>
                <a:off x="5782" y="2598"/>
                <a:ext cx="221" cy="317"/>
              </a:xfrm>
              <a:custGeom>
                <a:avLst/>
                <a:gdLst>
                  <a:gd name="T0" fmla="*/ 95 w 221"/>
                  <a:gd name="T1" fmla="*/ 0 h 317"/>
                  <a:gd name="T2" fmla="*/ 0 w 221"/>
                  <a:gd name="T3" fmla="*/ 132 h 317"/>
                  <a:gd name="T4" fmla="*/ 94 w 221"/>
                  <a:gd name="T5" fmla="*/ 317 h 317"/>
                  <a:gd name="T6" fmla="*/ 151 w 221"/>
                  <a:gd name="T7" fmla="*/ 317 h 317"/>
                  <a:gd name="T8" fmla="*/ 83 w 221"/>
                  <a:gd name="T9" fmla="*/ 149 h 317"/>
                  <a:gd name="T10" fmla="*/ 131 w 221"/>
                  <a:gd name="T11" fmla="*/ 85 h 317"/>
                  <a:gd name="T12" fmla="*/ 203 w 221"/>
                  <a:gd name="T13" fmla="*/ 137 h 317"/>
                  <a:gd name="T14" fmla="*/ 221 w 221"/>
                  <a:gd name="T15" fmla="*/ 106 h 317"/>
                  <a:gd name="T16" fmla="*/ 95 w 221"/>
                  <a:gd name="T17" fmla="*/ 0 h 3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1"/>
                  <a:gd name="T28" fmla="*/ 0 h 317"/>
                  <a:gd name="T29" fmla="*/ 221 w 221"/>
                  <a:gd name="T30" fmla="*/ 317 h 3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1" h="317">
                    <a:moveTo>
                      <a:pt x="95" y="0"/>
                    </a:moveTo>
                    <a:lnTo>
                      <a:pt x="0" y="132"/>
                    </a:lnTo>
                    <a:lnTo>
                      <a:pt x="94" y="317"/>
                    </a:lnTo>
                    <a:lnTo>
                      <a:pt x="151" y="317"/>
                    </a:lnTo>
                    <a:lnTo>
                      <a:pt x="83" y="149"/>
                    </a:lnTo>
                    <a:lnTo>
                      <a:pt x="131" y="85"/>
                    </a:lnTo>
                    <a:lnTo>
                      <a:pt x="203" y="137"/>
                    </a:lnTo>
                    <a:lnTo>
                      <a:pt x="221" y="106"/>
                    </a:lnTo>
                    <a:lnTo>
                      <a:pt x="95"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46" name="Group 102"/>
            <p:cNvGrpSpPr>
              <a:grpSpLocks/>
            </p:cNvGrpSpPr>
            <p:nvPr/>
          </p:nvGrpSpPr>
          <p:grpSpPr bwMode="auto">
            <a:xfrm>
              <a:off x="2097" y="2224"/>
              <a:ext cx="377" cy="482"/>
              <a:chOff x="2743" y="2104"/>
              <a:chExt cx="397" cy="508"/>
            </a:xfrm>
          </p:grpSpPr>
          <p:sp>
            <p:nvSpPr>
              <p:cNvPr id="18639" name="Freeform 103"/>
              <p:cNvSpPr>
                <a:spLocks noEditPoints="1"/>
              </p:cNvSpPr>
              <p:nvPr/>
            </p:nvSpPr>
            <p:spPr bwMode="auto">
              <a:xfrm>
                <a:off x="2899" y="2104"/>
                <a:ext cx="241" cy="338"/>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40" name="Freeform 104"/>
              <p:cNvSpPr>
                <a:spLocks noEditPoints="1"/>
              </p:cNvSpPr>
              <p:nvPr/>
            </p:nvSpPr>
            <p:spPr bwMode="auto">
              <a:xfrm>
                <a:off x="2862" y="2147"/>
                <a:ext cx="242" cy="337"/>
              </a:xfrm>
              <a:custGeom>
                <a:avLst/>
                <a:gdLst>
                  <a:gd name="T0" fmla="*/ 182 w 242"/>
                  <a:gd name="T1" fmla="*/ 0 h 337"/>
                  <a:gd name="T2" fmla="*/ 182 w 242"/>
                  <a:gd name="T3" fmla="*/ 63 h 337"/>
                  <a:gd name="T4" fmla="*/ 242 w 242"/>
                  <a:gd name="T5" fmla="*/ 63 h 337"/>
                  <a:gd name="T6" fmla="*/ 182 w 242"/>
                  <a:gd name="T7" fmla="*/ 0 h 337"/>
                  <a:gd name="T8" fmla="*/ 0 w 242"/>
                  <a:gd name="T9" fmla="*/ 0 h 337"/>
                  <a:gd name="T10" fmla="*/ 0 w 242"/>
                  <a:gd name="T11" fmla="*/ 337 h 337"/>
                  <a:gd name="T12" fmla="*/ 242 w 242"/>
                  <a:gd name="T13" fmla="*/ 337 h 337"/>
                  <a:gd name="T14" fmla="*/ 242 w 242"/>
                  <a:gd name="T15" fmla="*/ 63 h 337"/>
                  <a:gd name="T16" fmla="*/ 182 w 242"/>
                  <a:gd name="T17" fmla="*/ 63 h 337"/>
                  <a:gd name="T18" fmla="*/ 182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2" y="0"/>
                    </a:moveTo>
                    <a:lnTo>
                      <a:pt x="182" y="63"/>
                    </a:lnTo>
                    <a:lnTo>
                      <a:pt x="242" y="63"/>
                    </a:lnTo>
                    <a:lnTo>
                      <a:pt x="182" y="0"/>
                    </a:lnTo>
                    <a:close/>
                    <a:moveTo>
                      <a:pt x="0" y="0"/>
                    </a:moveTo>
                    <a:lnTo>
                      <a:pt x="0" y="337"/>
                    </a:lnTo>
                    <a:lnTo>
                      <a:pt x="242" y="337"/>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41" name="Freeform 105"/>
              <p:cNvSpPr>
                <a:spLocks noEditPoints="1"/>
              </p:cNvSpPr>
              <p:nvPr/>
            </p:nvSpPr>
            <p:spPr bwMode="auto">
              <a:xfrm>
                <a:off x="2819" y="2189"/>
                <a:ext cx="241" cy="338"/>
              </a:xfrm>
              <a:custGeom>
                <a:avLst/>
                <a:gdLst>
                  <a:gd name="T0" fmla="*/ 181 w 242"/>
                  <a:gd name="T1" fmla="*/ 0 h 338"/>
                  <a:gd name="T2" fmla="*/ 181 w 242"/>
                  <a:gd name="T3" fmla="*/ 63 h 338"/>
                  <a:gd name="T4" fmla="*/ 242 w 242"/>
                  <a:gd name="T5" fmla="*/ 63 h 338"/>
                  <a:gd name="T6" fmla="*/ 181 w 242"/>
                  <a:gd name="T7" fmla="*/ 0 h 338"/>
                  <a:gd name="T8" fmla="*/ 0 w 242"/>
                  <a:gd name="T9" fmla="*/ 0 h 338"/>
                  <a:gd name="T10" fmla="*/ 0 w 242"/>
                  <a:gd name="T11" fmla="*/ 338 h 338"/>
                  <a:gd name="T12" fmla="*/ 242 w 242"/>
                  <a:gd name="T13" fmla="*/ 338 h 338"/>
                  <a:gd name="T14" fmla="*/ 242 w 242"/>
                  <a:gd name="T15" fmla="*/ 63 h 338"/>
                  <a:gd name="T16" fmla="*/ 181 w 242"/>
                  <a:gd name="T17" fmla="*/ 63 h 338"/>
                  <a:gd name="T18" fmla="*/ 181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1" y="0"/>
                    </a:moveTo>
                    <a:lnTo>
                      <a:pt x="181" y="63"/>
                    </a:lnTo>
                    <a:lnTo>
                      <a:pt x="242" y="63"/>
                    </a:lnTo>
                    <a:lnTo>
                      <a:pt x="181" y="0"/>
                    </a:lnTo>
                    <a:close/>
                    <a:moveTo>
                      <a:pt x="0" y="0"/>
                    </a:moveTo>
                    <a:lnTo>
                      <a:pt x="0" y="338"/>
                    </a:lnTo>
                    <a:lnTo>
                      <a:pt x="242" y="338"/>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42" name="Freeform 106"/>
              <p:cNvSpPr>
                <a:spLocks noEditPoints="1"/>
              </p:cNvSpPr>
              <p:nvPr/>
            </p:nvSpPr>
            <p:spPr bwMode="auto">
              <a:xfrm>
                <a:off x="2778" y="2231"/>
                <a:ext cx="241" cy="338"/>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43" name="Freeform 107"/>
              <p:cNvSpPr>
                <a:spLocks noEditPoints="1"/>
              </p:cNvSpPr>
              <p:nvPr/>
            </p:nvSpPr>
            <p:spPr bwMode="auto">
              <a:xfrm>
                <a:off x="2743" y="2275"/>
                <a:ext cx="242" cy="337"/>
              </a:xfrm>
              <a:custGeom>
                <a:avLst/>
                <a:gdLst>
                  <a:gd name="T0" fmla="*/ 182 w 242"/>
                  <a:gd name="T1" fmla="*/ 0 h 337"/>
                  <a:gd name="T2" fmla="*/ 182 w 242"/>
                  <a:gd name="T3" fmla="*/ 63 h 337"/>
                  <a:gd name="T4" fmla="*/ 242 w 242"/>
                  <a:gd name="T5" fmla="*/ 63 h 337"/>
                  <a:gd name="T6" fmla="*/ 182 w 242"/>
                  <a:gd name="T7" fmla="*/ 0 h 337"/>
                  <a:gd name="T8" fmla="*/ 0 w 242"/>
                  <a:gd name="T9" fmla="*/ 0 h 337"/>
                  <a:gd name="T10" fmla="*/ 0 w 242"/>
                  <a:gd name="T11" fmla="*/ 337 h 337"/>
                  <a:gd name="T12" fmla="*/ 242 w 242"/>
                  <a:gd name="T13" fmla="*/ 337 h 337"/>
                  <a:gd name="T14" fmla="*/ 242 w 242"/>
                  <a:gd name="T15" fmla="*/ 63 h 337"/>
                  <a:gd name="T16" fmla="*/ 182 w 242"/>
                  <a:gd name="T17" fmla="*/ 63 h 337"/>
                  <a:gd name="T18" fmla="*/ 182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2" y="0"/>
                    </a:moveTo>
                    <a:lnTo>
                      <a:pt x="182" y="63"/>
                    </a:lnTo>
                    <a:lnTo>
                      <a:pt x="242" y="63"/>
                    </a:lnTo>
                    <a:lnTo>
                      <a:pt x="182" y="0"/>
                    </a:lnTo>
                    <a:close/>
                    <a:moveTo>
                      <a:pt x="0" y="0"/>
                    </a:moveTo>
                    <a:lnTo>
                      <a:pt x="0" y="337"/>
                    </a:lnTo>
                    <a:lnTo>
                      <a:pt x="242" y="337"/>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sp>
          <p:nvSpPr>
            <p:cNvPr id="18447" name="Freeform 108"/>
            <p:cNvSpPr>
              <a:spLocks/>
            </p:cNvSpPr>
            <p:nvPr/>
          </p:nvSpPr>
          <p:spPr bwMode="auto">
            <a:xfrm>
              <a:off x="1054" y="1447"/>
              <a:ext cx="191" cy="405"/>
            </a:xfrm>
            <a:custGeom>
              <a:avLst/>
              <a:gdLst>
                <a:gd name="T0" fmla="*/ 0 w 201"/>
                <a:gd name="T1" fmla="*/ 0 h 427"/>
                <a:gd name="T2" fmla="*/ 49 w 201"/>
                <a:gd name="T3" fmla="*/ 339 h 427"/>
                <a:gd name="T4" fmla="*/ 147 w 201"/>
                <a:gd name="T5" fmla="*/ 220 h 427"/>
                <a:gd name="T6" fmla="*/ 201 w 201"/>
                <a:gd name="T7" fmla="*/ 427 h 427"/>
                <a:gd name="T8" fmla="*/ 151 w 201"/>
                <a:gd name="T9" fmla="*/ 89 h 427"/>
                <a:gd name="T10" fmla="*/ 53 w 201"/>
                <a:gd name="T11" fmla="*/ 208 h 427"/>
                <a:gd name="T12" fmla="*/ 0 w 201"/>
                <a:gd name="T13" fmla="*/ 0 h 427"/>
                <a:gd name="T14" fmla="*/ 0 60000 65536"/>
                <a:gd name="T15" fmla="*/ 0 60000 65536"/>
                <a:gd name="T16" fmla="*/ 0 60000 65536"/>
                <a:gd name="T17" fmla="*/ 0 60000 65536"/>
                <a:gd name="T18" fmla="*/ 0 60000 65536"/>
                <a:gd name="T19" fmla="*/ 0 60000 65536"/>
                <a:gd name="T20" fmla="*/ 0 60000 65536"/>
                <a:gd name="T21" fmla="*/ 0 w 201"/>
                <a:gd name="T22" fmla="*/ 0 h 427"/>
                <a:gd name="T23" fmla="*/ 201 w 201"/>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1" h="427">
                  <a:moveTo>
                    <a:pt x="0" y="0"/>
                  </a:moveTo>
                  <a:lnTo>
                    <a:pt x="49" y="339"/>
                  </a:lnTo>
                  <a:lnTo>
                    <a:pt x="147" y="220"/>
                  </a:lnTo>
                  <a:lnTo>
                    <a:pt x="201" y="427"/>
                  </a:lnTo>
                  <a:lnTo>
                    <a:pt x="151" y="89"/>
                  </a:lnTo>
                  <a:lnTo>
                    <a:pt x="53" y="208"/>
                  </a:lnTo>
                  <a:lnTo>
                    <a:pt x="0" y="0"/>
                  </a:lnTo>
                  <a:close/>
                </a:path>
              </a:pathLst>
            </a:custGeom>
            <a:solidFill>
              <a:schemeClr val="tx1"/>
            </a:solidFill>
            <a:ln w="4763">
              <a:solidFill>
                <a:schemeClr val="tx1"/>
              </a:solidFill>
              <a:prstDash val="solid"/>
              <a:round/>
              <a:headEnd/>
              <a:tailEnd/>
            </a:ln>
          </p:spPr>
          <p:txBody>
            <a:bodyPr wrap="none" lIns="0" tIns="0" rIns="0" bIns="0">
              <a:spAutoFit/>
            </a:bodyPr>
            <a:lstStyle/>
            <a:p>
              <a:endParaRPr lang="en-US"/>
            </a:p>
          </p:txBody>
        </p:sp>
        <p:grpSp>
          <p:nvGrpSpPr>
            <p:cNvPr id="18448" name="Group 109"/>
            <p:cNvGrpSpPr>
              <a:grpSpLocks/>
            </p:cNvGrpSpPr>
            <p:nvPr/>
          </p:nvGrpSpPr>
          <p:grpSpPr bwMode="auto">
            <a:xfrm>
              <a:off x="2765" y="3291"/>
              <a:ext cx="377" cy="481"/>
              <a:chOff x="2953" y="3149"/>
              <a:chExt cx="397" cy="508"/>
            </a:xfrm>
          </p:grpSpPr>
          <p:sp>
            <p:nvSpPr>
              <p:cNvPr id="18634" name="Freeform 110"/>
              <p:cNvSpPr>
                <a:spLocks noEditPoints="1"/>
              </p:cNvSpPr>
              <p:nvPr/>
            </p:nvSpPr>
            <p:spPr bwMode="auto">
              <a:xfrm>
                <a:off x="3109" y="3149"/>
                <a:ext cx="241" cy="338"/>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35" name="Freeform 111"/>
              <p:cNvSpPr>
                <a:spLocks noEditPoints="1"/>
              </p:cNvSpPr>
              <p:nvPr/>
            </p:nvSpPr>
            <p:spPr bwMode="auto">
              <a:xfrm>
                <a:off x="3072" y="3192"/>
                <a:ext cx="242" cy="337"/>
              </a:xfrm>
              <a:custGeom>
                <a:avLst/>
                <a:gdLst>
                  <a:gd name="T0" fmla="*/ 181 w 242"/>
                  <a:gd name="T1" fmla="*/ 0 h 337"/>
                  <a:gd name="T2" fmla="*/ 181 w 242"/>
                  <a:gd name="T3" fmla="*/ 64 h 337"/>
                  <a:gd name="T4" fmla="*/ 242 w 242"/>
                  <a:gd name="T5" fmla="*/ 64 h 337"/>
                  <a:gd name="T6" fmla="*/ 181 w 242"/>
                  <a:gd name="T7" fmla="*/ 0 h 337"/>
                  <a:gd name="T8" fmla="*/ 0 w 242"/>
                  <a:gd name="T9" fmla="*/ 0 h 337"/>
                  <a:gd name="T10" fmla="*/ 0 w 242"/>
                  <a:gd name="T11" fmla="*/ 337 h 337"/>
                  <a:gd name="T12" fmla="*/ 242 w 242"/>
                  <a:gd name="T13" fmla="*/ 337 h 337"/>
                  <a:gd name="T14" fmla="*/ 242 w 242"/>
                  <a:gd name="T15" fmla="*/ 64 h 337"/>
                  <a:gd name="T16" fmla="*/ 181 w 242"/>
                  <a:gd name="T17" fmla="*/ 64 h 337"/>
                  <a:gd name="T18" fmla="*/ 181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1" y="0"/>
                    </a:moveTo>
                    <a:lnTo>
                      <a:pt x="181" y="64"/>
                    </a:lnTo>
                    <a:lnTo>
                      <a:pt x="242" y="64"/>
                    </a:lnTo>
                    <a:lnTo>
                      <a:pt x="181" y="0"/>
                    </a:lnTo>
                    <a:close/>
                    <a:moveTo>
                      <a:pt x="0" y="0"/>
                    </a:moveTo>
                    <a:lnTo>
                      <a:pt x="0" y="337"/>
                    </a:lnTo>
                    <a:lnTo>
                      <a:pt x="242" y="337"/>
                    </a:lnTo>
                    <a:lnTo>
                      <a:pt x="242" y="64"/>
                    </a:lnTo>
                    <a:lnTo>
                      <a:pt x="181" y="64"/>
                    </a:lnTo>
                    <a:lnTo>
                      <a:pt x="181"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36" name="Freeform 112"/>
              <p:cNvSpPr>
                <a:spLocks noEditPoints="1"/>
              </p:cNvSpPr>
              <p:nvPr/>
            </p:nvSpPr>
            <p:spPr bwMode="auto">
              <a:xfrm>
                <a:off x="3029" y="3234"/>
                <a:ext cx="241" cy="338"/>
              </a:xfrm>
              <a:custGeom>
                <a:avLst/>
                <a:gdLst>
                  <a:gd name="T0" fmla="*/ 181 w 242"/>
                  <a:gd name="T1" fmla="*/ 0 h 338"/>
                  <a:gd name="T2" fmla="*/ 181 w 242"/>
                  <a:gd name="T3" fmla="*/ 63 h 338"/>
                  <a:gd name="T4" fmla="*/ 242 w 242"/>
                  <a:gd name="T5" fmla="*/ 63 h 338"/>
                  <a:gd name="T6" fmla="*/ 181 w 242"/>
                  <a:gd name="T7" fmla="*/ 0 h 338"/>
                  <a:gd name="T8" fmla="*/ 0 w 242"/>
                  <a:gd name="T9" fmla="*/ 0 h 338"/>
                  <a:gd name="T10" fmla="*/ 0 w 242"/>
                  <a:gd name="T11" fmla="*/ 338 h 338"/>
                  <a:gd name="T12" fmla="*/ 242 w 242"/>
                  <a:gd name="T13" fmla="*/ 338 h 338"/>
                  <a:gd name="T14" fmla="*/ 242 w 242"/>
                  <a:gd name="T15" fmla="*/ 63 h 338"/>
                  <a:gd name="T16" fmla="*/ 181 w 242"/>
                  <a:gd name="T17" fmla="*/ 63 h 338"/>
                  <a:gd name="T18" fmla="*/ 181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1" y="0"/>
                    </a:moveTo>
                    <a:lnTo>
                      <a:pt x="181" y="63"/>
                    </a:lnTo>
                    <a:lnTo>
                      <a:pt x="242" y="63"/>
                    </a:lnTo>
                    <a:lnTo>
                      <a:pt x="181" y="0"/>
                    </a:lnTo>
                    <a:close/>
                    <a:moveTo>
                      <a:pt x="0" y="0"/>
                    </a:moveTo>
                    <a:lnTo>
                      <a:pt x="0" y="338"/>
                    </a:lnTo>
                    <a:lnTo>
                      <a:pt x="242" y="338"/>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37" name="Freeform 113"/>
              <p:cNvSpPr>
                <a:spLocks noEditPoints="1"/>
              </p:cNvSpPr>
              <p:nvPr/>
            </p:nvSpPr>
            <p:spPr bwMode="auto">
              <a:xfrm>
                <a:off x="2988" y="3276"/>
                <a:ext cx="241" cy="338"/>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38" name="Freeform 114"/>
              <p:cNvSpPr>
                <a:spLocks noEditPoints="1"/>
              </p:cNvSpPr>
              <p:nvPr/>
            </p:nvSpPr>
            <p:spPr bwMode="auto">
              <a:xfrm>
                <a:off x="2953" y="3320"/>
                <a:ext cx="242" cy="337"/>
              </a:xfrm>
              <a:custGeom>
                <a:avLst/>
                <a:gdLst>
                  <a:gd name="T0" fmla="*/ 181 w 242"/>
                  <a:gd name="T1" fmla="*/ 0 h 337"/>
                  <a:gd name="T2" fmla="*/ 181 w 242"/>
                  <a:gd name="T3" fmla="*/ 63 h 337"/>
                  <a:gd name="T4" fmla="*/ 242 w 242"/>
                  <a:gd name="T5" fmla="*/ 63 h 337"/>
                  <a:gd name="T6" fmla="*/ 181 w 242"/>
                  <a:gd name="T7" fmla="*/ 0 h 337"/>
                  <a:gd name="T8" fmla="*/ 0 w 242"/>
                  <a:gd name="T9" fmla="*/ 0 h 337"/>
                  <a:gd name="T10" fmla="*/ 0 w 242"/>
                  <a:gd name="T11" fmla="*/ 337 h 337"/>
                  <a:gd name="T12" fmla="*/ 242 w 242"/>
                  <a:gd name="T13" fmla="*/ 337 h 337"/>
                  <a:gd name="T14" fmla="*/ 242 w 242"/>
                  <a:gd name="T15" fmla="*/ 63 h 337"/>
                  <a:gd name="T16" fmla="*/ 181 w 242"/>
                  <a:gd name="T17" fmla="*/ 63 h 337"/>
                  <a:gd name="T18" fmla="*/ 181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1" y="0"/>
                    </a:moveTo>
                    <a:lnTo>
                      <a:pt x="181" y="63"/>
                    </a:lnTo>
                    <a:lnTo>
                      <a:pt x="242" y="63"/>
                    </a:lnTo>
                    <a:lnTo>
                      <a:pt x="181" y="0"/>
                    </a:lnTo>
                    <a:close/>
                    <a:moveTo>
                      <a:pt x="0" y="0"/>
                    </a:moveTo>
                    <a:lnTo>
                      <a:pt x="0" y="337"/>
                    </a:lnTo>
                    <a:lnTo>
                      <a:pt x="242" y="337"/>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49" name="Group 115"/>
            <p:cNvGrpSpPr>
              <a:grpSpLocks/>
            </p:cNvGrpSpPr>
            <p:nvPr/>
          </p:nvGrpSpPr>
          <p:grpSpPr bwMode="auto">
            <a:xfrm>
              <a:off x="1413" y="3590"/>
              <a:ext cx="382" cy="360"/>
              <a:chOff x="2140" y="3424"/>
              <a:chExt cx="403" cy="378"/>
            </a:xfrm>
          </p:grpSpPr>
          <p:sp>
            <p:nvSpPr>
              <p:cNvPr id="18624" name="Freeform 116"/>
              <p:cNvSpPr>
                <a:spLocks/>
              </p:cNvSpPr>
              <p:nvPr/>
            </p:nvSpPr>
            <p:spPr bwMode="auto">
              <a:xfrm>
                <a:off x="2181" y="3518"/>
                <a:ext cx="206" cy="182"/>
              </a:xfrm>
              <a:custGeom>
                <a:avLst/>
                <a:gdLst>
                  <a:gd name="T0" fmla="*/ 0 w 206"/>
                  <a:gd name="T1" fmla="*/ 0 h 182"/>
                  <a:gd name="T2" fmla="*/ 0 w 206"/>
                  <a:gd name="T3" fmla="*/ 182 h 182"/>
                  <a:gd name="T4" fmla="*/ 179 w 206"/>
                  <a:gd name="T5" fmla="*/ 182 h 182"/>
                  <a:gd name="T6" fmla="*/ 179 w 206"/>
                  <a:gd name="T7" fmla="*/ 145 h 182"/>
                  <a:gd name="T8" fmla="*/ 97 w 206"/>
                  <a:gd name="T9" fmla="*/ 145 h 182"/>
                  <a:gd name="T10" fmla="*/ 97 w 206"/>
                  <a:gd name="T11" fmla="*/ 37 h 182"/>
                  <a:gd name="T12" fmla="*/ 179 w 206"/>
                  <a:gd name="T13" fmla="*/ 73 h 182"/>
                  <a:gd name="T14" fmla="*/ 206 w 206"/>
                  <a:gd name="T15" fmla="*/ 49 h 182"/>
                  <a:gd name="T16" fmla="*/ 97 w 206"/>
                  <a:gd name="T17" fmla="*/ 0 h 182"/>
                  <a:gd name="T18" fmla="*/ 0 w 206"/>
                  <a:gd name="T19" fmla="*/ 0 h 1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6"/>
                  <a:gd name="T31" fmla="*/ 0 h 182"/>
                  <a:gd name="T32" fmla="*/ 206 w 206"/>
                  <a:gd name="T33" fmla="*/ 182 h 1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6" h="182">
                    <a:moveTo>
                      <a:pt x="0" y="0"/>
                    </a:moveTo>
                    <a:lnTo>
                      <a:pt x="0" y="182"/>
                    </a:lnTo>
                    <a:lnTo>
                      <a:pt x="179" y="182"/>
                    </a:lnTo>
                    <a:lnTo>
                      <a:pt x="179" y="145"/>
                    </a:lnTo>
                    <a:lnTo>
                      <a:pt x="97" y="145"/>
                    </a:lnTo>
                    <a:lnTo>
                      <a:pt x="97" y="37"/>
                    </a:lnTo>
                    <a:lnTo>
                      <a:pt x="179" y="73"/>
                    </a:lnTo>
                    <a:lnTo>
                      <a:pt x="206" y="49"/>
                    </a:lnTo>
                    <a:lnTo>
                      <a:pt x="97"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25" name="Rectangle 117"/>
              <p:cNvSpPr>
                <a:spLocks noChangeArrowheads="1"/>
              </p:cNvSpPr>
              <p:nvPr/>
            </p:nvSpPr>
            <p:spPr bwMode="auto">
              <a:xfrm>
                <a:off x="2141" y="3565"/>
                <a:ext cx="35" cy="133"/>
              </a:xfrm>
              <a:prstGeom prst="rect">
                <a:avLst/>
              </a:prstGeom>
              <a:solidFill>
                <a:srgbClr val="C0C0C0"/>
              </a:solidFill>
              <a:ln w="4763">
                <a:solidFill>
                  <a:schemeClr val="tx1"/>
                </a:solidFill>
                <a:miter lim="800000"/>
                <a:headEnd/>
                <a:tailEnd/>
              </a:ln>
            </p:spPr>
            <p:txBody>
              <a:bodyPr wrap="none" lIns="0" tIns="0" rIns="0" bIns="0">
                <a:spAutoFit/>
              </a:bodyPr>
              <a:lstStyle/>
              <a:p>
                <a:endParaRPr lang="en-US"/>
              </a:p>
            </p:txBody>
          </p:sp>
          <p:sp>
            <p:nvSpPr>
              <p:cNvPr id="18626" name="Rectangle 118"/>
              <p:cNvSpPr>
                <a:spLocks noChangeArrowheads="1"/>
              </p:cNvSpPr>
              <p:nvPr/>
            </p:nvSpPr>
            <p:spPr bwMode="auto">
              <a:xfrm>
                <a:off x="2140" y="3698"/>
                <a:ext cx="172" cy="32"/>
              </a:xfrm>
              <a:prstGeom prst="rect">
                <a:avLst/>
              </a:prstGeom>
              <a:solidFill>
                <a:srgbClr val="C0C0C0"/>
              </a:solidFill>
              <a:ln w="4763">
                <a:solidFill>
                  <a:schemeClr val="tx1"/>
                </a:solidFill>
                <a:miter lim="800000"/>
                <a:headEnd/>
                <a:tailEnd/>
              </a:ln>
            </p:spPr>
            <p:txBody>
              <a:bodyPr wrap="none" lIns="0" tIns="0" rIns="0" bIns="0">
                <a:spAutoFit/>
              </a:bodyPr>
              <a:lstStyle/>
              <a:p>
                <a:endParaRPr lang="en-US"/>
              </a:p>
            </p:txBody>
          </p:sp>
          <p:sp>
            <p:nvSpPr>
              <p:cNvPr id="18627" name="Rectangle 119"/>
              <p:cNvSpPr>
                <a:spLocks noChangeArrowheads="1"/>
              </p:cNvSpPr>
              <p:nvPr/>
            </p:nvSpPr>
            <p:spPr bwMode="auto">
              <a:xfrm>
                <a:off x="2291" y="3610"/>
                <a:ext cx="252" cy="191"/>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628" name="Rectangle 120"/>
              <p:cNvSpPr>
                <a:spLocks noChangeArrowheads="1"/>
              </p:cNvSpPr>
              <p:nvPr/>
            </p:nvSpPr>
            <p:spPr bwMode="auto">
              <a:xfrm>
                <a:off x="2209" y="3728"/>
                <a:ext cx="40" cy="61"/>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629" name="Rectangle 121"/>
              <p:cNvSpPr>
                <a:spLocks noChangeArrowheads="1"/>
              </p:cNvSpPr>
              <p:nvPr/>
            </p:nvSpPr>
            <p:spPr bwMode="auto">
              <a:xfrm>
                <a:off x="2167" y="3791"/>
                <a:ext cx="124" cy="11"/>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630" name="Freeform 122"/>
              <p:cNvSpPr>
                <a:spLocks noEditPoints="1"/>
              </p:cNvSpPr>
              <p:nvPr/>
            </p:nvSpPr>
            <p:spPr bwMode="auto">
              <a:xfrm>
                <a:off x="2361" y="3551"/>
                <a:ext cx="123" cy="60"/>
              </a:xfrm>
              <a:custGeom>
                <a:avLst/>
                <a:gdLst>
                  <a:gd name="T0" fmla="*/ 0 w 123"/>
                  <a:gd name="T1" fmla="*/ 60 h 60"/>
                  <a:gd name="T2" fmla="*/ 0 w 123"/>
                  <a:gd name="T3" fmla="*/ 48 h 60"/>
                  <a:gd name="T4" fmla="*/ 109 w 123"/>
                  <a:gd name="T5" fmla="*/ 0 h 60"/>
                  <a:gd name="T6" fmla="*/ 123 w 123"/>
                  <a:gd name="T7" fmla="*/ 12 h 60"/>
                  <a:gd name="T8" fmla="*/ 123 w 123"/>
                  <a:gd name="T9" fmla="*/ 60 h 60"/>
                  <a:gd name="T10" fmla="*/ 0 w 123"/>
                  <a:gd name="T11" fmla="*/ 60 h 60"/>
                  <a:gd name="T12" fmla="*/ 96 w 123"/>
                  <a:gd name="T13" fmla="*/ 18 h 60"/>
                  <a:gd name="T14" fmla="*/ 97 w 123"/>
                  <a:gd name="T15" fmla="*/ 14 h 60"/>
                  <a:gd name="T16" fmla="*/ 102 w 123"/>
                  <a:gd name="T17" fmla="*/ 12 h 60"/>
                  <a:gd name="T18" fmla="*/ 108 w 123"/>
                  <a:gd name="T19" fmla="*/ 14 h 60"/>
                  <a:gd name="T20" fmla="*/ 109 w 123"/>
                  <a:gd name="T21" fmla="*/ 18 h 60"/>
                  <a:gd name="T22" fmla="*/ 108 w 123"/>
                  <a:gd name="T23" fmla="*/ 22 h 60"/>
                  <a:gd name="T24" fmla="*/ 102 w 123"/>
                  <a:gd name="T25" fmla="*/ 24 h 60"/>
                  <a:gd name="T26" fmla="*/ 97 w 123"/>
                  <a:gd name="T27" fmla="*/ 22 h 60"/>
                  <a:gd name="T28" fmla="*/ 96 w 123"/>
                  <a:gd name="T29" fmla="*/ 18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3"/>
                  <a:gd name="T46" fmla="*/ 0 h 60"/>
                  <a:gd name="T47" fmla="*/ 123 w 123"/>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3" h="60">
                    <a:moveTo>
                      <a:pt x="0" y="60"/>
                    </a:moveTo>
                    <a:lnTo>
                      <a:pt x="0" y="48"/>
                    </a:lnTo>
                    <a:lnTo>
                      <a:pt x="109" y="0"/>
                    </a:lnTo>
                    <a:lnTo>
                      <a:pt x="123" y="12"/>
                    </a:lnTo>
                    <a:lnTo>
                      <a:pt x="123" y="60"/>
                    </a:lnTo>
                    <a:lnTo>
                      <a:pt x="0" y="60"/>
                    </a:lnTo>
                    <a:close/>
                    <a:moveTo>
                      <a:pt x="96" y="18"/>
                    </a:moveTo>
                    <a:lnTo>
                      <a:pt x="97" y="14"/>
                    </a:lnTo>
                    <a:lnTo>
                      <a:pt x="102" y="12"/>
                    </a:lnTo>
                    <a:lnTo>
                      <a:pt x="108" y="14"/>
                    </a:lnTo>
                    <a:lnTo>
                      <a:pt x="109" y="18"/>
                    </a:lnTo>
                    <a:lnTo>
                      <a:pt x="108" y="22"/>
                    </a:lnTo>
                    <a:lnTo>
                      <a:pt x="102" y="24"/>
                    </a:lnTo>
                    <a:lnTo>
                      <a:pt x="97" y="22"/>
                    </a:lnTo>
                    <a:lnTo>
                      <a:pt x="96" y="18"/>
                    </a:lnTo>
                    <a:close/>
                  </a:path>
                </a:pathLst>
              </a:custGeom>
              <a:solidFill>
                <a:srgbClr val="000000"/>
              </a:solidFill>
              <a:ln w="4763">
                <a:solidFill>
                  <a:schemeClr val="tx1"/>
                </a:solidFill>
                <a:prstDash val="solid"/>
                <a:round/>
                <a:headEnd/>
                <a:tailEnd/>
              </a:ln>
            </p:spPr>
            <p:txBody>
              <a:bodyPr wrap="none" lIns="0" tIns="0" rIns="0" bIns="0">
                <a:spAutoFit/>
              </a:bodyPr>
              <a:lstStyle/>
              <a:p>
                <a:endParaRPr lang="en-US"/>
              </a:p>
            </p:txBody>
          </p:sp>
          <p:sp>
            <p:nvSpPr>
              <p:cNvPr id="18631" name="Freeform 123"/>
              <p:cNvSpPr>
                <a:spLocks/>
              </p:cNvSpPr>
              <p:nvPr/>
            </p:nvSpPr>
            <p:spPr bwMode="auto">
              <a:xfrm>
                <a:off x="2180" y="3424"/>
                <a:ext cx="91" cy="86"/>
              </a:xfrm>
              <a:custGeom>
                <a:avLst/>
                <a:gdLst>
                  <a:gd name="T0" fmla="*/ 91 w 91"/>
                  <a:gd name="T1" fmla="*/ 47 h 86"/>
                  <a:gd name="T2" fmla="*/ 90 w 91"/>
                  <a:gd name="T3" fmla="*/ 34 h 86"/>
                  <a:gd name="T4" fmla="*/ 84 w 91"/>
                  <a:gd name="T5" fmla="*/ 22 h 86"/>
                  <a:gd name="T6" fmla="*/ 75 w 91"/>
                  <a:gd name="T7" fmla="*/ 12 h 86"/>
                  <a:gd name="T8" fmla="*/ 63 w 91"/>
                  <a:gd name="T9" fmla="*/ 4 h 86"/>
                  <a:gd name="T10" fmla="*/ 49 w 91"/>
                  <a:gd name="T11" fmla="*/ 0 h 86"/>
                  <a:gd name="T12" fmla="*/ 35 w 91"/>
                  <a:gd name="T13" fmla="*/ 1 h 86"/>
                  <a:gd name="T14" fmla="*/ 21 w 91"/>
                  <a:gd name="T15" fmla="*/ 6 h 86"/>
                  <a:gd name="T16" fmla="*/ 10 w 91"/>
                  <a:gd name="T17" fmla="*/ 15 h 86"/>
                  <a:gd name="T18" fmla="*/ 2 w 91"/>
                  <a:gd name="T19" fmla="*/ 27 h 86"/>
                  <a:gd name="T20" fmla="*/ 0 w 91"/>
                  <a:gd name="T21" fmla="*/ 39 h 86"/>
                  <a:gd name="T22" fmla="*/ 0 w 91"/>
                  <a:gd name="T23" fmla="*/ 53 h 86"/>
                  <a:gd name="T24" fmla="*/ 5 w 91"/>
                  <a:gd name="T25" fmla="*/ 66 h 86"/>
                  <a:gd name="T26" fmla="*/ 14 w 91"/>
                  <a:gd name="T27" fmla="*/ 76 h 86"/>
                  <a:gd name="T28" fmla="*/ 27 w 91"/>
                  <a:gd name="T29" fmla="*/ 83 h 86"/>
                  <a:gd name="T30" fmla="*/ 41 w 91"/>
                  <a:gd name="T31" fmla="*/ 86 h 86"/>
                  <a:gd name="T32" fmla="*/ 56 w 91"/>
                  <a:gd name="T33" fmla="*/ 85 h 86"/>
                  <a:gd name="T34" fmla="*/ 70 w 91"/>
                  <a:gd name="T35" fmla="*/ 80 h 86"/>
                  <a:gd name="T36" fmla="*/ 80 w 91"/>
                  <a:gd name="T37" fmla="*/ 71 h 86"/>
                  <a:gd name="T38" fmla="*/ 87 w 91"/>
                  <a:gd name="T39" fmla="*/ 60 h 86"/>
                  <a:gd name="T40" fmla="*/ 91 w 91"/>
                  <a:gd name="T41" fmla="*/ 47 h 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1"/>
                  <a:gd name="T64" fmla="*/ 0 h 86"/>
                  <a:gd name="T65" fmla="*/ 91 w 91"/>
                  <a:gd name="T66" fmla="*/ 86 h 8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1" h="86">
                    <a:moveTo>
                      <a:pt x="91" y="47"/>
                    </a:moveTo>
                    <a:lnTo>
                      <a:pt x="90" y="34"/>
                    </a:lnTo>
                    <a:lnTo>
                      <a:pt x="84" y="22"/>
                    </a:lnTo>
                    <a:lnTo>
                      <a:pt x="75" y="12"/>
                    </a:lnTo>
                    <a:lnTo>
                      <a:pt x="63" y="4"/>
                    </a:lnTo>
                    <a:lnTo>
                      <a:pt x="49" y="0"/>
                    </a:lnTo>
                    <a:lnTo>
                      <a:pt x="35" y="1"/>
                    </a:lnTo>
                    <a:lnTo>
                      <a:pt x="21" y="6"/>
                    </a:lnTo>
                    <a:lnTo>
                      <a:pt x="10" y="15"/>
                    </a:lnTo>
                    <a:lnTo>
                      <a:pt x="2" y="27"/>
                    </a:lnTo>
                    <a:lnTo>
                      <a:pt x="0" y="39"/>
                    </a:lnTo>
                    <a:lnTo>
                      <a:pt x="0" y="53"/>
                    </a:lnTo>
                    <a:lnTo>
                      <a:pt x="5" y="66"/>
                    </a:lnTo>
                    <a:lnTo>
                      <a:pt x="14" y="76"/>
                    </a:lnTo>
                    <a:lnTo>
                      <a:pt x="27" y="83"/>
                    </a:lnTo>
                    <a:lnTo>
                      <a:pt x="41" y="86"/>
                    </a:lnTo>
                    <a:lnTo>
                      <a:pt x="56" y="85"/>
                    </a:lnTo>
                    <a:lnTo>
                      <a:pt x="70" y="80"/>
                    </a:lnTo>
                    <a:lnTo>
                      <a:pt x="80" y="71"/>
                    </a:lnTo>
                    <a:lnTo>
                      <a:pt x="87" y="60"/>
                    </a:lnTo>
                    <a:lnTo>
                      <a:pt x="91" y="47"/>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32" name="Freeform 124"/>
              <p:cNvSpPr>
                <a:spLocks/>
              </p:cNvSpPr>
              <p:nvPr/>
            </p:nvSpPr>
            <p:spPr bwMode="auto">
              <a:xfrm>
                <a:off x="2267" y="3447"/>
                <a:ext cx="26" cy="18"/>
              </a:xfrm>
              <a:custGeom>
                <a:avLst/>
                <a:gdLst>
                  <a:gd name="T0" fmla="*/ 0 w 26"/>
                  <a:gd name="T1" fmla="*/ 6 h 18"/>
                  <a:gd name="T2" fmla="*/ 0 w 26"/>
                  <a:gd name="T3" fmla="*/ 0 h 18"/>
                  <a:gd name="T4" fmla="*/ 26 w 26"/>
                  <a:gd name="T5" fmla="*/ 15 h 18"/>
                  <a:gd name="T6" fmla="*/ 23 w 26"/>
                  <a:gd name="T7" fmla="*/ 18 h 18"/>
                  <a:gd name="T8" fmla="*/ 0 w 26"/>
                  <a:gd name="T9" fmla="*/ 6 h 18"/>
                  <a:gd name="T10" fmla="*/ 0 60000 65536"/>
                  <a:gd name="T11" fmla="*/ 0 60000 65536"/>
                  <a:gd name="T12" fmla="*/ 0 60000 65536"/>
                  <a:gd name="T13" fmla="*/ 0 60000 65536"/>
                  <a:gd name="T14" fmla="*/ 0 60000 65536"/>
                  <a:gd name="T15" fmla="*/ 0 w 26"/>
                  <a:gd name="T16" fmla="*/ 0 h 18"/>
                  <a:gd name="T17" fmla="*/ 26 w 26"/>
                  <a:gd name="T18" fmla="*/ 18 h 18"/>
                </a:gdLst>
                <a:ahLst/>
                <a:cxnLst>
                  <a:cxn ang="T10">
                    <a:pos x="T0" y="T1"/>
                  </a:cxn>
                  <a:cxn ang="T11">
                    <a:pos x="T2" y="T3"/>
                  </a:cxn>
                  <a:cxn ang="T12">
                    <a:pos x="T4" y="T5"/>
                  </a:cxn>
                  <a:cxn ang="T13">
                    <a:pos x="T6" y="T7"/>
                  </a:cxn>
                  <a:cxn ang="T14">
                    <a:pos x="T8" y="T9"/>
                  </a:cxn>
                </a:cxnLst>
                <a:rect l="T15" t="T16" r="T17" b="T18"/>
                <a:pathLst>
                  <a:path w="26" h="18">
                    <a:moveTo>
                      <a:pt x="0" y="6"/>
                    </a:moveTo>
                    <a:lnTo>
                      <a:pt x="0" y="0"/>
                    </a:lnTo>
                    <a:lnTo>
                      <a:pt x="26" y="15"/>
                    </a:lnTo>
                    <a:lnTo>
                      <a:pt x="23" y="18"/>
                    </a:lnTo>
                    <a:lnTo>
                      <a:pt x="0" y="6"/>
                    </a:lnTo>
                    <a:close/>
                  </a:path>
                </a:pathLst>
              </a:custGeom>
              <a:solidFill>
                <a:srgbClr val="00FF00"/>
              </a:solidFill>
              <a:ln w="4763">
                <a:solidFill>
                  <a:schemeClr val="tx1"/>
                </a:solidFill>
                <a:prstDash val="solid"/>
                <a:round/>
                <a:headEnd/>
                <a:tailEnd/>
              </a:ln>
            </p:spPr>
            <p:txBody>
              <a:bodyPr wrap="none" lIns="0" tIns="0" rIns="0" bIns="0">
                <a:spAutoFit/>
              </a:bodyPr>
              <a:lstStyle/>
              <a:p>
                <a:endParaRPr lang="en-US"/>
              </a:p>
            </p:txBody>
          </p:sp>
          <p:sp>
            <p:nvSpPr>
              <p:cNvPr id="18633" name="Freeform 125"/>
              <p:cNvSpPr>
                <a:spLocks/>
              </p:cNvSpPr>
              <p:nvPr/>
            </p:nvSpPr>
            <p:spPr bwMode="auto">
              <a:xfrm>
                <a:off x="2184" y="3441"/>
                <a:ext cx="83" cy="12"/>
              </a:xfrm>
              <a:custGeom>
                <a:avLst/>
                <a:gdLst>
                  <a:gd name="T0" fmla="*/ 0 w 83"/>
                  <a:gd name="T1" fmla="*/ 6 h 12"/>
                  <a:gd name="T2" fmla="*/ 83 w 83"/>
                  <a:gd name="T3" fmla="*/ 12 h 12"/>
                  <a:gd name="T4" fmla="*/ 83 w 83"/>
                  <a:gd name="T5" fmla="*/ 6 h 12"/>
                  <a:gd name="T6" fmla="*/ 0 w 83"/>
                  <a:gd name="T7" fmla="*/ 0 h 12"/>
                  <a:gd name="T8" fmla="*/ 0 w 83"/>
                  <a:gd name="T9" fmla="*/ 6 h 12"/>
                  <a:gd name="T10" fmla="*/ 0 60000 65536"/>
                  <a:gd name="T11" fmla="*/ 0 60000 65536"/>
                  <a:gd name="T12" fmla="*/ 0 60000 65536"/>
                  <a:gd name="T13" fmla="*/ 0 60000 65536"/>
                  <a:gd name="T14" fmla="*/ 0 60000 65536"/>
                  <a:gd name="T15" fmla="*/ 0 w 83"/>
                  <a:gd name="T16" fmla="*/ 0 h 12"/>
                  <a:gd name="T17" fmla="*/ 83 w 83"/>
                  <a:gd name="T18" fmla="*/ 12 h 12"/>
                </a:gdLst>
                <a:ahLst/>
                <a:cxnLst>
                  <a:cxn ang="T10">
                    <a:pos x="T0" y="T1"/>
                  </a:cxn>
                  <a:cxn ang="T11">
                    <a:pos x="T2" y="T3"/>
                  </a:cxn>
                  <a:cxn ang="T12">
                    <a:pos x="T4" y="T5"/>
                  </a:cxn>
                  <a:cxn ang="T13">
                    <a:pos x="T6" y="T7"/>
                  </a:cxn>
                  <a:cxn ang="T14">
                    <a:pos x="T8" y="T9"/>
                  </a:cxn>
                </a:cxnLst>
                <a:rect l="T15" t="T16" r="T17" b="T18"/>
                <a:pathLst>
                  <a:path w="83" h="12">
                    <a:moveTo>
                      <a:pt x="0" y="6"/>
                    </a:moveTo>
                    <a:lnTo>
                      <a:pt x="83" y="12"/>
                    </a:lnTo>
                    <a:lnTo>
                      <a:pt x="83" y="6"/>
                    </a:lnTo>
                    <a:lnTo>
                      <a:pt x="0" y="0"/>
                    </a:lnTo>
                    <a:lnTo>
                      <a:pt x="0" y="6"/>
                    </a:lnTo>
                    <a:close/>
                  </a:path>
                </a:pathLst>
              </a:custGeom>
              <a:solidFill>
                <a:srgbClr val="000000"/>
              </a:solidFill>
              <a:ln w="9525">
                <a:solidFill>
                  <a:schemeClr val="tx1"/>
                </a:solidFill>
                <a:round/>
                <a:headEnd/>
                <a:tailEnd/>
              </a:ln>
            </p:spPr>
            <p:txBody>
              <a:bodyPr wrap="none" lIns="0" tIns="0" rIns="0" bIns="0">
                <a:spAutoFit/>
              </a:bodyPr>
              <a:lstStyle/>
              <a:p>
                <a:endParaRPr lang="en-US"/>
              </a:p>
            </p:txBody>
          </p:sp>
        </p:grpSp>
        <p:grpSp>
          <p:nvGrpSpPr>
            <p:cNvPr id="18450" name="Group 126"/>
            <p:cNvGrpSpPr>
              <a:grpSpLocks/>
            </p:cNvGrpSpPr>
            <p:nvPr/>
          </p:nvGrpSpPr>
          <p:grpSpPr bwMode="auto">
            <a:xfrm>
              <a:off x="501" y="3578"/>
              <a:ext cx="285" cy="356"/>
              <a:chOff x="1175" y="3441"/>
              <a:chExt cx="299" cy="377"/>
            </a:xfrm>
          </p:grpSpPr>
          <p:sp>
            <p:nvSpPr>
              <p:cNvPr id="18619" name="Freeform 127"/>
              <p:cNvSpPr>
                <a:spLocks noEditPoints="1"/>
              </p:cNvSpPr>
              <p:nvPr/>
            </p:nvSpPr>
            <p:spPr bwMode="auto">
              <a:xfrm>
                <a:off x="1293" y="3441"/>
                <a:ext cx="181" cy="255"/>
              </a:xfrm>
              <a:custGeom>
                <a:avLst/>
                <a:gdLst>
                  <a:gd name="T0" fmla="*/ 136 w 182"/>
                  <a:gd name="T1" fmla="*/ 0 h 254"/>
                  <a:gd name="T2" fmla="*/ 136 w 182"/>
                  <a:gd name="T3" fmla="*/ 48 h 254"/>
                  <a:gd name="T4" fmla="*/ 182 w 182"/>
                  <a:gd name="T5" fmla="*/ 48 h 254"/>
                  <a:gd name="T6" fmla="*/ 136 w 182"/>
                  <a:gd name="T7" fmla="*/ 0 h 254"/>
                  <a:gd name="T8" fmla="*/ 0 w 182"/>
                  <a:gd name="T9" fmla="*/ 0 h 254"/>
                  <a:gd name="T10" fmla="*/ 0 w 182"/>
                  <a:gd name="T11" fmla="*/ 254 h 254"/>
                  <a:gd name="T12" fmla="*/ 182 w 182"/>
                  <a:gd name="T13" fmla="*/ 254 h 254"/>
                  <a:gd name="T14" fmla="*/ 182 w 182"/>
                  <a:gd name="T15" fmla="*/ 48 h 254"/>
                  <a:gd name="T16" fmla="*/ 136 w 182"/>
                  <a:gd name="T17" fmla="*/ 48 h 254"/>
                  <a:gd name="T18" fmla="*/ 136 w 182"/>
                  <a:gd name="T19" fmla="*/ 0 h 254"/>
                  <a:gd name="T20" fmla="*/ 0 w 182"/>
                  <a:gd name="T21" fmla="*/ 0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2"/>
                  <a:gd name="T34" fmla="*/ 0 h 254"/>
                  <a:gd name="T35" fmla="*/ 182 w 182"/>
                  <a:gd name="T36" fmla="*/ 254 h 2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2" h="254">
                    <a:moveTo>
                      <a:pt x="136" y="0"/>
                    </a:moveTo>
                    <a:lnTo>
                      <a:pt x="136" y="48"/>
                    </a:lnTo>
                    <a:lnTo>
                      <a:pt x="182" y="48"/>
                    </a:lnTo>
                    <a:lnTo>
                      <a:pt x="136" y="0"/>
                    </a:lnTo>
                    <a:close/>
                    <a:moveTo>
                      <a:pt x="0" y="0"/>
                    </a:moveTo>
                    <a:lnTo>
                      <a:pt x="0" y="254"/>
                    </a:lnTo>
                    <a:lnTo>
                      <a:pt x="182" y="254"/>
                    </a:lnTo>
                    <a:lnTo>
                      <a:pt x="182" y="48"/>
                    </a:lnTo>
                    <a:lnTo>
                      <a:pt x="136" y="48"/>
                    </a:lnTo>
                    <a:lnTo>
                      <a:pt x="136"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20" name="Freeform 128"/>
              <p:cNvSpPr>
                <a:spLocks noEditPoints="1"/>
              </p:cNvSpPr>
              <p:nvPr/>
            </p:nvSpPr>
            <p:spPr bwMode="auto">
              <a:xfrm>
                <a:off x="1267" y="3473"/>
                <a:ext cx="180" cy="254"/>
              </a:xfrm>
              <a:custGeom>
                <a:avLst/>
                <a:gdLst>
                  <a:gd name="T0" fmla="*/ 136 w 181"/>
                  <a:gd name="T1" fmla="*/ 0 h 253"/>
                  <a:gd name="T2" fmla="*/ 136 w 181"/>
                  <a:gd name="T3" fmla="*/ 48 h 253"/>
                  <a:gd name="T4" fmla="*/ 181 w 181"/>
                  <a:gd name="T5" fmla="*/ 48 h 253"/>
                  <a:gd name="T6" fmla="*/ 136 w 181"/>
                  <a:gd name="T7" fmla="*/ 0 h 253"/>
                  <a:gd name="T8" fmla="*/ 0 w 181"/>
                  <a:gd name="T9" fmla="*/ 0 h 253"/>
                  <a:gd name="T10" fmla="*/ 0 w 181"/>
                  <a:gd name="T11" fmla="*/ 253 h 253"/>
                  <a:gd name="T12" fmla="*/ 181 w 181"/>
                  <a:gd name="T13" fmla="*/ 253 h 253"/>
                  <a:gd name="T14" fmla="*/ 181 w 181"/>
                  <a:gd name="T15" fmla="*/ 48 h 253"/>
                  <a:gd name="T16" fmla="*/ 136 w 181"/>
                  <a:gd name="T17" fmla="*/ 48 h 253"/>
                  <a:gd name="T18" fmla="*/ 136 w 181"/>
                  <a:gd name="T19" fmla="*/ 0 h 253"/>
                  <a:gd name="T20" fmla="*/ 0 w 181"/>
                  <a:gd name="T21" fmla="*/ 0 h 2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1"/>
                  <a:gd name="T34" fmla="*/ 0 h 253"/>
                  <a:gd name="T35" fmla="*/ 181 w 181"/>
                  <a:gd name="T36" fmla="*/ 253 h 2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1" h="253">
                    <a:moveTo>
                      <a:pt x="136" y="0"/>
                    </a:moveTo>
                    <a:lnTo>
                      <a:pt x="136" y="48"/>
                    </a:lnTo>
                    <a:lnTo>
                      <a:pt x="181" y="48"/>
                    </a:lnTo>
                    <a:lnTo>
                      <a:pt x="136" y="0"/>
                    </a:lnTo>
                    <a:close/>
                    <a:moveTo>
                      <a:pt x="0" y="0"/>
                    </a:moveTo>
                    <a:lnTo>
                      <a:pt x="0" y="253"/>
                    </a:lnTo>
                    <a:lnTo>
                      <a:pt x="181" y="253"/>
                    </a:lnTo>
                    <a:lnTo>
                      <a:pt x="181" y="48"/>
                    </a:lnTo>
                    <a:lnTo>
                      <a:pt x="136" y="48"/>
                    </a:lnTo>
                    <a:lnTo>
                      <a:pt x="136"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21" name="Freeform 129"/>
              <p:cNvSpPr>
                <a:spLocks noEditPoints="1"/>
              </p:cNvSpPr>
              <p:nvPr/>
            </p:nvSpPr>
            <p:spPr bwMode="auto">
              <a:xfrm>
                <a:off x="1238" y="3505"/>
                <a:ext cx="181" cy="255"/>
              </a:xfrm>
              <a:custGeom>
                <a:avLst/>
                <a:gdLst>
                  <a:gd name="T0" fmla="*/ 136 w 181"/>
                  <a:gd name="T1" fmla="*/ 0 h 254"/>
                  <a:gd name="T2" fmla="*/ 136 w 181"/>
                  <a:gd name="T3" fmla="*/ 49 h 254"/>
                  <a:gd name="T4" fmla="*/ 181 w 181"/>
                  <a:gd name="T5" fmla="*/ 49 h 254"/>
                  <a:gd name="T6" fmla="*/ 136 w 181"/>
                  <a:gd name="T7" fmla="*/ 0 h 254"/>
                  <a:gd name="T8" fmla="*/ 0 w 181"/>
                  <a:gd name="T9" fmla="*/ 0 h 254"/>
                  <a:gd name="T10" fmla="*/ 0 w 181"/>
                  <a:gd name="T11" fmla="*/ 254 h 254"/>
                  <a:gd name="T12" fmla="*/ 181 w 181"/>
                  <a:gd name="T13" fmla="*/ 254 h 254"/>
                  <a:gd name="T14" fmla="*/ 181 w 181"/>
                  <a:gd name="T15" fmla="*/ 49 h 254"/>
                  <a:gd name="T16" fmla="*/ 136 w 181"/>
                  <a:gd name="T17" fmla="*/ 49 h 254"/>
                  <a:gd name="T18" fmla="*/ 136 w 181"/>
                  <a:gd name="T19" fmla="*/ 0 h 254"/>
                  <a:gd name="T20" fmla="*/ 0 w 181"/>
                  <a:gd name="T21" fmla="*/ 0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1"/>
                  <a:gd name="T34" fmla="*/ 0 h 254"/>
                  <a:gd name="T35" fmla="*/ 181 w 181"/>
                  <a:gd name="T36" fmla="*/ 254 h 2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1" h="254">
                    <a:moveTo>
                      <a:pt x="136" y="0"/>
                    </a:moveTo>
                    <a:lnTo>
                      <a:pt x="136" y="49"/>
                    </a:lnTo>
                    <a:lnTo>
                      <a:pt x="181" y="49"/>
                    </a:lnTo>
                    <a:lnTo>
                      <a:pt x="136" y="0"/>
                    </a:lnTo>
                    <a:close/>
                    <a:moveTo>
                      <a:pt x="0" y="0"/>
                    </a:moveTo>
                    <a:lnTo>
                      <a:pt x="0" y="254"/>
                    </a:lnTo>
                    <a:lnTo>
                      <a:pt x="181" y="254"/>
                    </a:lnTo>
                    <a:lnTo>
                      <a:pt x="181" y="49"/>
                    </a:lnTo>
                    <a:lnTo>
                      <a:pt x="136" y="49"/>
                    </a:lnTo>
                    <a:lnTo>
                      <a:pt x="136"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22" name="Freeform 130"/>
              <p:cNvSpPr>
                <a:spLocks noEditPoints="1"/>
              </p:cNvSpPr>
              <p:nvPr/>
            </p:nvSpPr>
            <p:spPr bwMode="auto">
              <a:xfrm>
                <a:off x="1208" y="3532"/>
                <a:ext cx="182" cy="254"/>
              </a:xfrm>
              <a:custGeom>
                <a:avLst/>
                <a:gdLst>
                  <a:gd name="T0" fmla="*/ 136 w 182"/>
                  <a:gd name="T1" fmla="*/ 0 h 254"/>
                  <a:gd name="T2" fmla="*/ 136 w 182"/>
                  <a:gd name="T3" fmla="*/ 48 h 254"/>
                  <a:gd name="T4" fmla="*/ 182 w 182"/>
                  <a:gd name="T5" fmla="*/ 48 h 254"/>
                  <a:gd name="T6" fmla="*/ 136 w 182"/>
                  <a:gd name="T7" fmla="*/ 0 h 254"/>
                  <a:gd name="T8" fmla="*/ 0 w 182"/>
                  <a:gd name="T9" fmla="*/ 0 h 254"/>
                  <a:gd name="T10" fmla="*/ 0 w 182"/>
                  <a:gd name="T11" fmla="*/ 254 h 254"/>
                  <a:gd name="T12" fmla="*/ 182 w 182"/>
                  <a:gd name="T13" fmla="*/ 254 h 254"/>
                  <a:gd name="T14" fmla="*/ 182 w 182"/>
                  <a:gd name="T15" fmla="*/ 48 h 254"/>
                  <a:gd name="T16" fmla="*/ 136 w 182"/>
                  <a:gd name="T17" fmla="*/ 48 h 254"/>
                  <a:gd name="T18" fmla="*/ 136 w 182"/>
                  <a:gd name="T19" fmla="*/ 0 h 254"/>
                  <a:gd name="T20" fmla="*/ 0 w 182"/>
                  <a:gd name="T21" fmla="*/ 0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2"/>
                  <a:gd name="T34" fmla="*/ 0 h 254"/>
                  <a:gd name="T35" fmla="*/ 182 w 182"/>
                  <a:gd name="T36" fmla="*/ 254 h 2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2" h="254">
                    <a:moveTo>
                      <a:pt x="136" y="0"/>
                    </a:moveTo>
                    <a:lnTo>
                      <a:pt x="136" y="48"/>
                    </a:lnTo>
                    <a:lnTo>
                      <a:pt x="182" y="48"/>
                    </a:lnTo>
                    <a:lnTo>
                      <a:pt x="136" y="0"/>
                    </a:lnTo>
                    <a:close/>
                    <a:moveTo>
                      <a:pt x="0" y="0"/>
                    </a:moveTo>
                    <a:lnTo>
                      <a:pt x="0" y="254"/>
                    </a:lnTo>
                    <a:lnTo>
                      <a:pt x="182" y="254"/>
                    </a:lnTo>
                    <a:lnTo>
                      <a:pt x="182" y="48"/>
                    </a:lnTo>
                    <a:lnTo>
                      <a:pt x="136" y="48"/>
                    </a:lnTo>
                    <a:lnTo>
                      <a:pt x="136"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23" name="Freeform 131"/>
              <p:cNvSpPr>
                <a:spLocks noEditPoints="1"/>
              </p:cNvSpPr>
              <p:nvPr/>
            </p:nvSpPr>
            <p:spPr bwMode="auto">
              <a:xfrm>
                <a:off x="1175" y="3565"/>
                <a:ext cx="181" cy="253"/>
              </a:xfrm>
              <a:custGeom>
                <a:avLst/>
                <a:gdLst>
                  <a:gd name="T0" fmla="*/ 136 w 182"/>
                  <a:gd name="T1" fmla="*/ 0 h 253"/>
                  <a:gd name="T2" fmla="*/ 136 w 182"/>
                  <a:gd name="T3" fmla="*/ 48 h 253"/>
                  <a:gd name="T4" fmla="*/ 182 w 182"/>
                  <a:gd name="T5" fmla="*/ 48 h 253"/>
                  <a:gd name="T6" fmla="*/ 136 w 182"/>
                  <a:gd name="T7" fmla="*/ 0 h 253"/>
                  <a:gd name="T8" fmla="*/ 0 w 182"/>
                  <a:gd name="T9" fmla="*/ 0 h 253"/>
                  <a:gd name="T10" fmla="*/ 0 w 182"/>
                  <a:gd name="T11" fmla="*/ 253 h 253"/>
                  <a:gd name="T12" fmla="*/ 182 w 182"/>
                  <a:gd name="T13" fmla="*/ 253 h 253"/>
                  <a:gd name="T14" fmla="*/ 182 w 182"/>
                  <a:gd name="T15" fmla="*/ 48 h 253"/>
                  <a:gd name="T16" fmla="*/ 136 w 182"/>
                  <a:gd name="T17" fmla="*/ 48 h 253"/>
                  <a:gd name="T18" fmla="*/ 136 w 182"/>
                  <a:gd name="T19" fmla="*/ 0 h 253"/>
                  <a:gd name="T20" fmla="*/ 0 w 182"/>
                  <a:gd name="T21" fmla="*/ 0 h 2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2"/>
                  <a:gd name="T34" fmla="*/ 0 h 253"/>
                  <a:gd name="T35" fmla="*/ 182 w 182"/>
                  <a:gd name="T36" fmla="*/ 253 h 2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2" h="253">
                    <a:moveTo>
                      <a:pt x="136" y="0"/>
                    </a:moveTo>
                    <a:lnTo>
                      <a:pt x="136" y="48"/>
                    </a:lnTo>
                    <a:lnTo>
                      <a:pt x="182" y="48"/>
                    </a:lnTo>
                    <a:lnTo>
                      <a:pt x="136" y="0"/>
                    </a:lnTo>
                    <a:close/>
                    <a:moveTo>
                      <a:pt x="0" y="0"/>
                    </a:moveTo>
                    <a:lnTo>
                      <a:pt x="0" y="253"/>
                    </a:lnTo>
                    <a:lnTo>
                      <a:pt x="182" y="253"/>
                    </a:lnTo>
                    <a:lnTo>
                      <a:pt x="182" y="48"/>
                    </a:lnTo>
                    <a:lnTo>
                      <a:pt x="136" y="48"/>
                    </a:lnTo>
                    <a:lnTo>
                      <a:pt x="136"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51" name="Group 132"/>
            <p:cNvGrpSpPr>
              <a:grpSpLocks/>
            </p:cNvGrpSpPr>
            <p:nvPr/>
          </p:nvGrpSpPr>
          <p:grpSpPr bwMode="auto">
            <a:xfrm>
              <a:off x="975" y="2006"/>
              <a:ext cx="573" cy="271"/>
              <a:chOff x="909" y="1874"/>
              <a:chExt cx="605" cy="285"/>
            </a:xfrm>
          </p:grpSpPr>
          <p:sp>
            <p:nvSpPr>
              <p:cNvPr id="18611" name="Rectangle 133"/>
              <p:cNvSpPr>
                <a:spLocks noChangeArrowheads="1"/>
              </p:cNvSpPr>
              <p:nvPr/>
            </p:nvSpPr>
            <p:spPr bwMode="auto">
              <a:xfrm>
                <a:off x="909" y="1874"/>
                <a:ext cx="605" cy="285"/>
              </a:xfrm>
              <a:prstGeom prst="rect">
                <a:avLst/>
              </a:prstGeom>
              <a:solidFill>
                <a:srgbClr val="FFFFFF"/>
              </a:solidFill>
              <a:ln w="12700">
                <a:solidFill>
                  <a:schemeClr val="tx1"/>
                </a:solidFill>
                <a:miter lim="800000"/>
                <a:headEnd/>
                <a:tailEnd/>
              </a:ln>
            </p:spPr>
            <p:txBody>
              <a:bodyPr wrap="none" lIns="0" tIns="0" rIns="0" bIns="0">
                <a:spAutoFit/>
              </a:bodyPr>
              <a:lstStyle/>
              <a:p>
                <a:endParaRPr lang="en-US"/>
              </a:p>
            </p:txBody>
          </p:sp>
          <p:sp>
            <p:nvSpPr>
              <p:cNvPr id="18612" name="Line 134"/>
              <p:cNvSpPr>
                <a:spLocks noChangeShapeType="1"/>
              </p:cNvSpPr>
              <p:nvPr/>
            </p:nvSpPr>
            <p:spPr bwMode="auto">
              <a:xfrm>
                <a:off x="933" y="2044"/>
                <a:ext cx="555"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13" name="Rectangle 135"/>
              <p:cNvSpPr>
                <a:spLocks noChangeArrowheads="1"/>
              </p:cNvSpPr>
              <p:nvPr/>
            </p:nvSpPr>
            <p:spPr bwMode="auto">
              <a:xfrm>
                <a:off x="931" y="1962"/>
                <a:ext cx="96" cy="40"/>
              </a:xfrm>
              <a:prstGeom prst="rect">
                <a:avLst/>
              </a:prstGeom>
              <a:noFill/>
              <a:ln w="9525">
                <a:noFill/>
                <a:miter lim="800000"/>
                <a:headEnd/>
                <a:tailEnd/>
              </a:ln>
            </p:spPr>
            <p:txBody>
              <a:bodyPr wrap="none" lIns="0" tIns="0" rIns="0" bIns="0">
                <a:spAutoFit/>
              </a:bodyPr>
              <a:lstStyle/>
              <a:p>
                <a:pPr algn="l" eaLnBrk="0" hangingPunct="0"/>
                <a:r>
                  <a:rPr kumimoji="1" lang="en-US" sz="400">
                    <a:latin typeface="Arial" charset="0"/>
                  </a:rPr>
                  <a:t>Pay to</a:t>
                </a:r>
                <a:endParaRPr kumimoji="1" lang="en-US" sz="2400">
                  <a:latin typeface="Times New Roman" pitchFamily="18" charset="0"/>
                </a:endParaRPr>
              </a:p>
            </p:txBody>
          </p:sp>
          <p:sp>
            <p:nvSpPr>
              <p:cNvPr id="18614" name="Line 136"/>
              <p:cNvSpPr>
                <a:spLocks noChangeShapeType="1"/>
              </p:cNvSpPr>
              <p:nvPr/>
            </p:nvSpPr>
            <p:spPr bwMode="auto">
              <a:xfrm>
                <a:off x="1047" y="2007"/>
                <a:ext cx="315"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15" name="Freeform 137"/>
              <p:cNvSpPr>
                <a:spLocks noEditPoints="1"/>
              </p:cNvSpPr>
              <p:nvPr/>
            </p:nvSpPr>
            <p:spPr bwMode="auto">
              <a:xfrm>
                <a:off x="933" y="2134"/>
                <a:ext cx="555" cy="1"/>
              </a:xfrm>
              <a:custGeom>
                <a:avLst/>
                <a:gdLst>
                  <a:gd name="T0" fmla="*/ 227 w 555"/>
                  <a:gd name="T1" fmla="*/ 0 h 1"/>
                  <a:gd name="T2" fmla="*/ 0 w 555"/>
                  <a:gd name="T3" fmla="*/ 0 h 1"/>
                  <a:gd name="T4" fmla="*/ 555 w 555"/>
                  <a:gd name="T5" fmla="*/ 0 h 1"/>
                  <a:gd name="T6" fmla="*/ 328 w 555"/>
                  <a:gd name="T7" fmla="*/ 0 h 1"/>
                  <a:gd name="T8" fmla="*/ 0 60000 65536"/>
                  <a:gd name="T9" fmla="*/ 0 60000 65536"/>
                  <a:gd name="T10" fmla="*/ 0 60000 65536"/>
                  <a:gd name="T11" fmla="*/ 0 60000 65536"/>
                  <a:gd name="T12" fmla="*/ 0 w 555"/>
                  <a:gd name="T13" fmla="*/ 0 h 1"/>
                  <a:gd name="T14" fmla="*/ 555 w 555"/>
                  <a:gd name="T15" fmla="*/ 1 h 1"/>
                </a:gdLst>
                <a:ahLst/>
                <a:cxnLst>
                  <a:cxn ang="T8">
                    <a:pos x="T0" y="T1"/>
                  </a:cxn>
                  <a:cxn ang="T9">
                    <a:pos x="T2" y="T3"/>
                  </a:cxn>
                  <a:cxn ang="T10">
                    <a:pos x="T4" y="T5"/>
                  </a:cxn>
                  <a:cxn ang="T11">
                    <a:pos x="T6" y="T7"/>
                  </a:cxn>
                </a:cxnLst>
                <a:rect l="T12" t="T13" r="T14" b="T15"/>
                <a:pathLst>
                  <a:path w="555" h="1">
                    <a:moveTo>
                      <a:pt x="227" y="0"/>
                    </a:moveTo>
                    <a:lnTo>
                      <a:pt x="0" y="0"/>
                    </a:lnTo>
                    <a:moveTo>
                      <a:pt x="555" y="0"/>
                    </a:moveTo>
                    <a:lnTo>
                      <a:pt x="328" y="0"/>
                    </a:lnTo>
                  </a:path>
                </a:pathLst>
              </a:custGeom>
              <a:noFill/>
              <a:ln w="4763">
                <a:solidFill>
                  <a:schemeClr val="tx1"/>
                </a:solidFill>
                <a:prstDash val="solid"/>
                <a:round/>
                <a:headEnd/>
                <a:tailEnd/>
              </a:ln>
            </p:spPr>
            <p:txBody>
              <a:bodyPr wrap="none" lIns="0" tIns="0" rIns="0" bIns="0">
                <a:spAutoFit/>
              </a:bodyPr>
              <a:lstStyle/>
              <a:p>
                <a:endParaRPr lang="en-US"/>
              </a:p>
            </p:txBody>
          </p:sp>
          <p:sp>
            <p:nvSpPr>
              <p:cNvPr id="18616" name="Freeform 138"/>
              <p:cNvSpPr>
                <a:spLocks noEditPoints="1"/>
              </p:cNvSpPr>
              <p:nvPr/>
            </p:nvSpPr>
            <p:spPr bwMode="auto">
              <a:xfrm>
                <a:off x="958" y="1908"/>
                <a:ext cx="479" cy="190"/>
              </a:xfrm>
              <a:custGeom>
                <a:avLst/>
                <a:gdLst>
                  <a:gd name="T0" fmla="*/ 0 w 479"/>
                  <a:gd name="T1" fmla="*/ 0 h 190"/>
                  <a:gd name="T2" fmla="*/ 152 w 479"/>
                  <a:gd name="T3" fmla="*/ 0 h 190"/>
                  <a:gd name="T4" fmla="*/ 115 w 479"/>
                  <a:gd name="T5" fmla="*/ 24 h 190"/>
                  <a:gd name="T6" fmla="*/ 139 w 479"/>
                  <a:gd name="T7" fmla="*/ 24 h 190"/>
                  <a:gd name="T8" fmla="*/ 14 w 479"/>
                  <a:gd name="T9" fmla="*/ 24 h 190"/>
                  <a:gd name="T10" fmla="*/ 101 w 479"/>
                  <a:gd name="T11" fmla="*/ 24 h 190"/>
                  <a:gd name="T12" fmla="*/ 0 w 479"/>
                  <a:gd name="T13" fmla="*/ 13 h 190"/>
                  <a:gd name="T14" fmla="*/ 152 w 479"/>
                  <a:gd name="T15" fmla="*/ 13 h 190"/>
                  <a:gd name="T16" fmla="*/ 26 w 479"/>
                  <a:gd name="T17" fmla="*/ 168 h 190"/>
                  <a:gd name="T18" fmla="*/ 177 w 479"/>
                  <a:gd name="T19" fmla="*/ 168 h 190"/>
                  <a:gd name="T20" fmla="*/ 127 w 479"/>
                  <a:gd name="T21" fmla="*/ 190 h 190"/>
                  <a:gd name="T22" fmla="*/ 152 w 479"/>
                  <a:gd name="T23" fmla="*/ 190 h 190"/>
                  <a:gd name="T24" fmla="*/ 26 w 479"/>
                  <a:gd name="T25" fmla="*/ 190 h 190"/>
                  <a:gd name="T26" fmla="*/ 115 w 479"/>
                  <a:gd name="T27" fmla="*/ 190 h 190"/>
                  <a:gd name="T28" fmla="*/ 26 w 479"/>
                  <a:gd name="T29" fmla="*/ 179 h 190"/>
                  <a:gd name="T30" fmla="*/ 177 w 479"/>
                  <a:gd name="T31" fmla="*/ 179 h 190"/>
                  <a:gd name="T32" fmla="*/ 441 w 479"/>
                  <a:gd name="T33" fmla="*/ 13 h 190"/>
                  <a:gd name="T34" fmla="*/ 479 w 479"/>
                  <a:gd name="T35" fmla="*/ 13 h 190"/>
                  <a:gd name="T36" fmla="*/ 354 w 479"/>
                  <a:gd name="T37" fmla="*/ 13 h 190"/>
                  <a:gd name="T38" fmla="*/ 429 w 479"/>
                  <a:gd name="T39" fmla="*/ 13 h 19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9"/>
                  <a:gd name="T61" fmla="*/ 0 h 190"/>
                  <a:gd name="T62" fmla="*/ 479 w 479"/>
                  <a:gd name="T63" fmla="*/ 190 h 19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9" h="190">
                    <a:moveTo>
                      <a:pt x="0" y="0"/>
                    </a:moveTo>
                    <a:lnTo>
                      <a:pt x="152" y="0"/>
                    </a:lnTo>
                    <a:moveTo>
                      <a:pt x="115" y="24"/>
                    </a:moveTo>
                    <a:lnTo>
                      <a:pt x="139" y="24"/>
                    </a:lnTo>
                    <a:moveTo>
                      <a:pt x="14" y="24"/>
                    </a:moveTo>
                    <a:lnTo>
                      <a:pt x="101" y="24"/>
                    </a:lnTo>
                    <a:moveTo>
                      <a:pt x="0" y="13"/>
                    </a:moveTo>
                    <a:lnTo>
                      <a:pt x="152" y="13"/>
                    </a:lnTo>
                    <a:moveTo>
                      <a:pt x="26" y="168"/>
                    </a:moveTo>
                    <a:lnTo>
                      <a:pt x="177" y="168"/>
                    </a:lnTo>
                    <a:moveTo>
                      <a:pt x="127" y="190"/>
                    </a:moveTo>
                    <a:lnTo>
                      <a:pt x="152" y="190"/>
                    </a:lnTo>
                    <a:moveTo>
                      <a:pt x="26" y="190"/>
                    </a:moveTo>
                    <a:lnTo>
                      <a:pt x="115" y="190"/>
                    </a:lnTo>
                    <a:moveTo>
                      <a:pt x="26" y="179"/>
                    </a:moveTo>
                    <a:lnTo>
                      <a:pt x="177" y="179"/>
                    </a:lnTo>
                    <a:moveTo>
                      <a:pt x="441" y="13"/>
                    </a:moveTo>
                    <a:lnTo>
                      <a:pt x="479" y="13"/>
                    </a:lnTo>
                    <a:moveTo>
                      <a:pt x="354" y="13"/>
                    </a:moveTo>
                    <a:lnTo>
                      <a:pt x="429" y="13"/>
                    </a:lnTo>
                  </a:path>
                </a:pathLst>
              </a:custGeom>
              <a:noFill/>
              <a:ln w="9525" cmpd="sng">
                <a:solidFill>
                  <a:schemeClr val="tx1"/>
                </a:solidFill>
                <a:prstDash val="solid"/>
                <a:round/>
                <a:headEnd/>
                <a:tailEnd/>
              </a:ln>
            </p:spPr>
            <p:txBody>
              <a:bodyPr wrap="none" lIns="0" tIns="0" rIns="0" bIns="0">
                <a:spAutoFit/>
              </a:bodyPr>
              <a:lstStyle/>
              <a:p>
                <a:endParaRPr lang="en-US"/>
              </a:p>
            </p:txBody>
          </p:sp>
          <p:sp>
            <p:nvSpPr>
              <p:cNvPr id="18617" name="Rectangle 139"/>
              <p:cNvSpPr>
                <a:spLocks noChangeArrowheads="1"/>
              </p:cNvSpPr>
              <p:nvPr/>
            </p:nvSpPr>
            <p:spPr bwMode="auto">
              <a:xfrm>
                <a:off x="1373" y="1986"/>
                <a:ext cx="125" cy="36"/>
              </a:xfrm>
              <a:prstGeom prst="rect">
                <a:avLst/>
              </a:prstGeom>
              <a:solidFill>
                <a:srgbClr val="FFFFFF"/>
              </a:solidFill>
              <a:ln w="9525">
                <a:solidFill>
                  <a:schemeClr val="tx1"/>
                </a:solidFill>
                <a:miter lim="800000"/>
                <a:headEnd/>
                <a:tailEnd/>
              </a:ln>
            </p:spPr>
            <p:txBody>
              <a:bodyPr wrap="none" lIns="0" tIns="0" rIns="0" bIns="0">
                <a:spAutoFit/>
              </a:bodyPr>
              <a:lstStyle/>
              <a:p>
                <a:endParaRPr lang="en-US"/>
              </a:p>
            </p:txBody>
          </p:sp>
          <p:sp>
            <p:nvSpPr>
              <p:cNvPr id="18618" name="Rectangle 140"/>
              <p:cNvSpPr>
                <a:spLocks noChangeArrowheads="1"/>
              </p:cNvSpPr>
              <p:nvPr/>
            </p:nvSpPr>
            <p:spPr bwMode="auto">
              <a:xfrm>
                <a:off x="1392" y="1986"/>
                <a:ext cx="19" cy="39"/>
              </a:xfrm>
              <a:prstGeom prst="rect">
                <a:avLst/>
              </a:prstGeom>
              <a:noFill/>
              <a:ln w="9525">
                <a:noFill/>
                <a:miter lim="800000"/>
                <a:headEnd/>
                <a:tailEnd/>
              </a:ln>
            </p:spPr>
            <p:txBody>
              <a:bodyPr wrap="none" lIns="0" tIns="0" rIns="0" bIns="0">
                <a:spAutoFit/>
              </a:bodyPr>
              <a:lstStyle/>
              <a:p>
                <a:pPr algn="l" eaLnBrk="0" hangingPunct="0"/>
                <a:r>
                  <a:rPr kumimoji="1" lang="en-US" sz="400">
                    <a:latin typeface="Arial" charset="0"/>
                  </a:rPr>
                  <a:t>$</a:t>
                </a:r>
                <a:endParaRPr kumimoji="1" lang="en-US" sz="2400">
                  <a:latin typeface="Times New Roman" pitchFamily="18" charset="0"/>
                </a:endParaRPr>
              </a:p>
            </p:txBody>
          </p:sp>
        </p:grpSp>
        <p:sp>
          <p:nvSpPr>
            <p:cNvPr id="18452" name="Text Box 141"/>
            <p:cNvSpPr txBox="1">
              <a:spLocks noChangeArrowheads="1"/>
            </p:cNvSpPr>
            <p:nvPr/>
          </p:nvSpPr>
          <p:spPr bwMode="auto">
            <a:xfrm>
              <a:off x="630" y="824"/>
              <a:ext cx="481" cy="150"/>
            </a:xfrm>
            <a:prstGeom prst="rect">
              <a:avLst/>
            </a:prstGeom>
            <a:noFill/>
            <a:ln w="38100">
              <a:noFill/>
              <a:miter lim="800000"/>
              <a:headEnd/>
              <a:tailEnd/>
            </a:ln>
          </p:spPr>
          <p:txBody>
            <a:bodyPr wrap="none" lIns="0" tIns="0" rIns="0" bIns="0">
              <a:spAutoFit/>
            </a:bodyPr>
            <a:lstStyle/>
            <a:p>
              <a:pPr algn="l" eaLnBrk="0" hangingPunct="0"/>
              <a:r>
                <a:rPr kumimoji="1" lang="en-US" sz="1400" b="1" dirty="0">
                  <a:latin typeface="+mj-lt"/>
                </a:rPr>
                <a:t>Contract</a:t>
              </a:r>
            </a:p>
          </p:txBody>
        </p:sp>
        <p:sp>
          <p:nvSpPr>
            <p:cNvPr id="18453" name="Oval 142"/>
            <p:cNvSpPr>
              <a:spLocks noChangeArrowheads="1"/>
            </p:cNvSpPr>
            <p:nvPr/>
          </p:nvSpPr>
          <p:spPr bwMode="auto">
            <a:xfrm>
              <a:off x="748" y="610"/>
              <a:ext cx="77" cy="158"/>
            </a:xfrm>
            <a:prstGeom prst="ellipse">
              <a:avLst/>
            </a:prstGeom>
            <a:solidFill>
              <a:schemeClr val="bg1"/>
            </a:solidFill>
            <a:ln w="12700">
              <a:solidFill>
                <a:schemeClr val="tx1"/>
              </a:solidFill>
              <a:round/>
              <a:headEnd/>
              <a:tailEnd/>
            </a:ln>
          </p:spPr>
          <p:txBody>
            <a:bodyPr wrap="none" lIns="0" tIns="0" rIns="0" bIns="0">
              <a:spAutoFit/>
            </a:bodyPr>
            <a:lstStyle/>
            <a:p>
              <a:pPr eaLnBrk="0" hangingPunct="0"/>
              <a:r>
                <a:rPr kumimoji="1" lang="en-US" sz="1100" b="1">
                  <a:latin typeface="Arial" charset="0"/>
                </a:rPr>
                <a:t>1</a:t>
              </a:r>
            </a:p>
          </p:txBody>
        </p:sp>
        <p:sp>
          <p:nvSpPr>
            <p:cNvPr id="18454" name="Line 143"/>
            <p:cNvSpPr>
              <a:spLocks noChangeShapeType="1"/>
            </p:cNvSpPr>
            <p:nvPr/>
          </p:nvSpPr>
          <p:spPr bwMode="auto">
            <a:xfrm>
              <a:off x="482" y="1014"/>
              <a:ext cx="0" cy="253"/>
            </a:xfrm>
            <a:prstGeom prst="line">
              <a:avLst/>
            </a:prstGeom>
            <a:noFill/>
            <a:ln w="19050">
              <a:solidFill>
                <a:schemeClr val="tx1"/>
              </a:solidFill>
              <a:round/>
              <a:headEnd/>
              <a:tailEnd type="triangle" w="med" len="med"/>
            </a:ln>
          </p:spPr>
          <p:txBody>
            <a:bodyPr wrap="none" lIns="0" tIns="0" rIns="0" bIns="0">
              <a:spAutoFit/>
            </a:bodyPr>
            <a:lstStyle/>
            <a:p>
              <a:endParaRPr lang="en-US"/>
            </a:p>
          </p:txBody>
        </p:sp>
        <p:sp>
          <p:nvSpPr>
            <p:cNvPr id="18455" name="Text Box 144"/>
            <p:cNvSpPr txBox="1">
              <a:spLocks noChangeArrowheads="1"/>
            </p:cNvSpPr>
            <p:nvPr/>
          </p:nvSpPr>
          <p:spPr bwMode="auto">
            <a:xfrm>
              <a:off x="274" y="1537"/>
              <a:ext cx="439"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Supplier</a:t>
              </a:r>
            </a:p>
          </p:txBody>
        </p:sp>
        <p:sp>
          <p:nvSpPr>
            <p:cNvPr id="18456" name="Line 145"/>
            <p:cNvSpPr>
              <a:spLocks noChangeShapeType="1"/>
            </p:cNvSpPr>
            <p:nvPr/>
          </p:nvSpPr>
          <p:spPr bwMode="auto">
            <a:xfrm flipV="1">
              <a:off x="864" y="1608"/>
              <a:ext cx="0" cy="610"/>
            </a:xfrm>
            <a:prstGeom prst="line">
              <a:avLst/>
            </a:prstGeom>
            <a:noFill/>
            <a:ln w="19050">
              <a:solidFill>
                <a:schemeClr val="tx1"/>
              </a:solidFill>
              <a:round/>
              <a:headEnd/>
              <a:tailEnd type="triangle" w="med" len="med"/>
            </a:ln>
          </p:spPr>
          <p:txBody>
            <a:bodyPr wrap="none" lIns="0" tIns="0" rIns="0" bIns="0">
              <a:spAutoFit/>
            </a:bodyPr>
            <a:lstStyle/>
            <a:p>
              <a:endParaRPr lang="en-US"/>
            </a:p>
          </p:txBody>
        </p:sp>
        <p:sp>
          <p:nvSpPr>
            <p:cNvPr id="18457" name="Line 146"/>
            <p:cNvSpPr>
              <a:spLocks noChangeShapeType="1"/>
            </p:cNvSpPr>
            <p:nvPr/>
          </p:nvSpPr>
          <p:spPr bwMode="auto">
            <a:xfrm>
              <a:off x="797" y="1610"/>
              <a:ext cx="0" cy="1932"/>
            </a:xfrm>
            <a:prstGeom prst="line">
              <a:avLst/>
            </a:prstGeom>
            <a:noFill/>
            <a:ln w="19050">
              <a:solidFill>
                <a:schemeClr val="tx1"/>
              </a:solidFill>
              <a:round/>
              <a:headEnd/>
              <a:tailEnd type="triangle" w="med" len="med"/>
            </a:ln>
          </p:spPr>
          <p:txBody>
            <a:bodyPr wrap="none" lIns="0" tIns="0" rIns="0" bIns="0">
              <a:spAutoFit/>
            </a:bodyPr>
            <a:lstStyle/>
            <a:p>
              <a:endParaRPr lang="en-US"/>
            </a:p>
          </p:txBody>
        </p:sp>
        <p:sp>
          <p:nvSpPr>
            <p:cNvPr id="18458" name="Text Box 147"/>
            <p:cNvSpPr txBox="1">
              <a:spLocks noChangeArrowheads="1"/>
            </p:cNvSpPr>
            <p:nvPr/>
          </p:nvSpPr>
          <p:spPr bwMode="auto">
            <a:xfrm>
              <a:off x="388" y="3952"/>
              <a:ext cx="457"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Invoices</a:t>
              </a:r>
            </a:p>
          </p:txBody>
        </p:sp>
        <p:sp>
          <p:nvSpPr>
            <p:cNvPr id="18459" name="Text Box 148"/>
            <p:cNvSpPr txBox="1">
              <a:spLocks noChangeArrowheads="1"/>
            </p:cNvSpPr>
            <p:nvPr/>
          </p:nvSpPr>
          <p:spPr bwMode="auto">
            <a:xfrm>
              <a:off x="1021" y="2297"/>
              <a:ext cx="366" cy="150"/>
            </a:xfrm>
            <a:prstGeom prst="rect">
              <a:avLst/>
            </a:prstGeom>
            <a:noFill/>
            <a:ln w="38100">
              <a:noFill/>
              <a:miter lim="800000"/>
              <a:headEnd/>
              <a:tailEnd/>
            </a:ln>
          </p:spPr>
          <p:txBody>
            <a:bodyPr wrap="none" lIns="0" tIns="0" rIns="0" bIns="0">
              <a:spAutoFit/>
            </a:bodyPr>
            <a:lstStyle/>
            <a:p>
              <a:pPr eaLnBrk="0" hangingPunct="0"/>
              <a:r>
                <a:rPr kumimoji="1" lang="en-US" sz="1400" b="1">
                  <a:latin typeface="+mj-lt"/>
                </a:rPr>
                <a:t>Check</a:t>
              </a:r>
            </a:p>
          </p:txBody>
        </p:sp>
        <p:sp>
          <p:nvSpPr>
            <p:cNvPr id="18460" name="Oval 149"/>
            <p:cNvSpPr>
              <a:spLocks noChangeArrowheads="1"/>
            </p:cNvSpPr>
            <p:nvPr/>
          </p:nvSpPr>
          <p:spPr bwMode="auto">
            <a:xfrm>
              <a:off x="1296" y="1641"/>
              <a:ext cx="152" cy="165"/>
            </a:xfrm>
            <a:prstGeom prst="ellipse">
              <a:avLst/>
            </a:prstGeom>
            <a:solidFill>
              <a:schemeClr val="bg1"/>
            </a:solidFill>
            <a:ln w="12700">
              <a:solidFill>
                <a:schemeClr val="tx1"/>
              </a:solidFill>
              <a:round/>
              <a:headEnd/>
              <a:tailEnd/>
            </a:ln>
          </p:spPr>
          <p:txBody>
            <a:bodyPr wrap="none" lIns="0" tIns="0" rIns="0" bIns="0">
              <a:spAutoFit/>
            </a:bodyPr>
            <a:lstStyle/>
            <a:p>
              <a:pPr eaLnBrk="0" hangingPunct="0"/>
              <a:r>
                <a:rPr kumimoji="1" lang="en-US" sz="1100" b="1">
                  <a:latin typeface="+mj-lt"/>
                </a:rPr>
                <a:t>6a</a:t>
              </a:r>
            </a:p>
          </p:txBody>
        </p:sp>
        <p:sp>
          <p:nvSpPr>
            <p:cNvPr id="18461" name="Line 150"/>
            <p:cNvSpPr>
              <a:spLocks noChangeShapeType="1"/>
            </p:cNvSpPr>
            <p:nvPr/>
          </p:nvSpPr>
          <p:spPr bwMode="auto">
            <a:xfrm>
              <a:off x="1259" y="909"/>
              <a:ext cx="523" cy="0"/>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62" name="Text Box 151"/>
            <p:cNvSpPr txBox="1">
              <a:spLocks noChangeArrowheads="1"/>
            </p:cNvSpPr>
            <p:nvPr/>
          </p:nvSpPr>
          <p:spPr bwMode="auto">
            <a:xfrm>
              <a:off x="1732" y="1074"/>
              <a:ext cx="544"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Receiving</a:t>
              </a:r>
            </a:p>
          </p:txBody>
        </p:sp>
        <p:sp>
          <p:nvSpPr>
            <p:cNvPr id="18463" name="Line 152"/>
            <p:cNvSpPr>
              <a:spLocks noChangeShapeType="1"/>
            </p:cNvSpPr>
            <p:nvPr/>
          </p:nvSpPr>
          <p:spPr bwMode="auto">
            <a:xfrm>
              <a:off x="2339" y="912"/>
              <a:ext cx="523" cy="0"/>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grpSp>
          <p:nvGrpSpPr>
            <p:cNvPr id="18464" name="Group 153"/>
            <p:cNvGrpSpPr>
              <a:grpSpLocks/>
            </p:cNvGrpSpPr>
            <p:nvPr/>
          </p:nvGrpSpPr>
          <p:grpSpPr bwMode="auto">
            <a:xfrm>
              <a:off x="3098" y="657"/>
              <a:ext cx="511" cy="360"/>
              <a:chOff x="3963" y="584"/>
              <a:chExt cx="540" cy="380"/>
            </a:xfrm>
          </p:grpSpPr>
          <p:sp>
            <p:nvSpPr>
              <p:cNvPr id="18572" name="Rectangle 154"/>
              <p:cNvSpPr>
                <a:spLocks noChangeArrowheads="1"/>
              </p:cNvSpPr>
              <p:nvPr/>
            </p:nvSpPr>
            <p:spPr bwMode="auto">
              <a:xfrm>
                <a:off x="3963" y="812"/>
                <a:ext cx="135" cy="152"/>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73" name="Rectangle 155"/>
              <p:cNvSpPr>
                <a:spLocks noChangeArrowheads="1"/>
              </p:cNvSpPr>
              <p:nvPr/>
            </p:nvSpPr>
            <p:spPr bwMode="auto">
              <a:xfrm>
                <a:off x="4098" y="812"/>
                <a:ext cx="134" cy="152"/>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74" name="Rectangle 156"/>
              <p:cNvSpPr>
                <a:spLocks noChangeArrowheads="1"/>
              </p:cNvSpPr>
              <p:nvPr/>
            </p:nvSpPr>
            <p:spPr bwMode="auto">
              <a:xfrm>
                <a:off x="4232" y="812"/>
                <a:ext cx="134" cy="152"/>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75" name="Freeform 157"/>
              <p:cNvSpPr>
                <a:spLocks/>
              </p:cNvSpPr>
              <p:nvPr/>
            </p:nvSpPr>
            <p:spPr bwMode="auto">
              <a:xfrm>
                <a:off x="3964" y="736"/>
                <a:ext cx="202" cy="76"/>
              </a:xfrm>
              <a:custGeom>
                <a:avLst/>
                <a:gdLst>
                  <a:gd name="T0" fmla="*/ 0 w 202"/>
                  <a:gd name="T1" fmla="*/ 76 h 76"/>
                  <a:gd name="T2" fmla="*/ 135 w 202"/>
                  <a:gd name="T3" fmla="*/ 76 h 76"/>
                  <a:gd name="T4" fmla="*/ 202 w 202"/>
                  <a:gd name="T5" fmla="*/ 0 h 76"/>
                  <a:gd name="T6" fmla="*/ 67 w 202"/>
                  <a:gd name="T7" fmla="*/ 0 h 76"/>
                  <a:gd name="T8" fmla="*/ 0 w 202"/>
                  <a:gd name="T9" fmla="*/ 76 h 76"/>
                  <a:gd name="T10" fmla="*/ 0 60000 65536"/>
                  <a:gd name="T11" fmla="*/ 0 60000 65536"/>
                  <a:gd name="T12" fmla="*/ 0 60000 65536"/>
                  <a:gd name="T13" fmla="*/ 0 60000 65536"/>
                  <a:gd name="T14" fmla="*/ 0 60000 65536"/>
                  <a:gd name="T15" fmla="*/ 0 w 202"/>
                  <a:gd name="T16" fmla="*/ 0 h 76"/>
                  <a:gd name="T17" fmla="*/ 202 w 202"/>
                  <a:gd name="T18" fmla="*/ 76 h 76"/>
                </a:gdLst>
                <a:ahLst/>
                <a:cxnLst>
                  <a:cxn ang="T10">
                    <a:pos x="T0" y="T1"/>
                  </a:cxn>
                  <a:cxn ang="T11">
                    <a:pos x="T2" y="T3"/>
                  </a:cxn>
                  <a:cxn ang="T12">
                    <a:pos x="T4" y="T5"/>
                  </a:cxn>
                  <a:cxn ang="T13">
                    <a:pos x="T6" y="T7"/>
                  </a:cxn>
                  <a:cxn ang="T14">
                    <a:pos x="T8" y="T9"/>
                  </a:cxn>
                </a:cxnLst>
                <a:rect l="T15" t="T16" r="T17" b="T18"/>
                <a:pathLst>
                  <a:path w="202" h="76">
                    <a:moveTo>
                      <a:pt x="0" y="76"/>
                    </a:moveTo>
                    <a:lnTo>
                      <a:pt x="135" y="76"/>
                    </a:lnTo>
                    <a:lnTo>
                      <a:pt x="202" y="0"/>
                    </a:lnTo>
                    <a:lnTo>
                      <a:pt x="67" y="0"/>
                    </a:lnTo>
                    <a:lnTo>
                      <a:pt x="0" y="76"/>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76" name="Freeform 158"/>
              <p:cNvSpPr>
                <a:spLocks/>
              </p:cNvSpPr>
              <p:nvPr/>
            </p:nvSpPr>
            <p:spPr bwMode="auto">
              <a:xfrm>
                <a:off x="4233" y="736"/>
                <a:ext cx="202" cy="76"/>
              </a:xfrm>
              <a:custGeom>
                <a:avLst/>
                <a:gdLst>
                  <a:gd name="T0" fmla="*/ 0 w 202"/>
                  <a:gd name="T1" fmla="*/ 76 h 76"/>
                  <a:gd name="T2" fmla="*/ 134 w 202"/>
                  <a:gd name="T3" fmla="*/ 76 h 76"/>
                  <a:gd name="T4" fmla="*/ 202 w 202"/>
                  <a:gd name="T5" fmla="*/ 0 h 76"/>
                  <a:gd name="T6" fmla="*/ 67 w 202"/>
                  <a:gd name="T7" fmla="*/ 0 h 76"/>
                  <a:gd name="T8" fmla="*/ 0 w 202"/>
                  <a:gd name="T9" fmla="*/ 76 h 76"/>
                  <a:gd name="T10" fmla="*/ 0 60000 65536"/>
                  <a:gd name="T11" fmla="*/ 0 60000 65536"/>
                  <a:gd name="T12" fmla="*/ 0 60000 65536"/>
                  <a:gd name="T13" fmla="*/ 0 60000 65536"/>
                  <a:gd name="T14" fmla="*/ 0 60000 65536"/>
                  <a:gd name="T15" fmla="*/ 0 w 202"/>
                  <a:gd name="T16" fmla="*/ 0 h 76"/>
                  <a:gd name="T17" fmla="*/ 202 w 202"/>
                  <a:gd name="T18" fmla="*/ 76 h 76"/>
                </a:gdLst>
                <a:ahLst/>
                <a:cxnLst>
                  <a:cxn ang="T10">
                    <a:pos x="T0" y="T1"/>
                  </a:cxn>
                  <a:cxn ang="T11">
                    <a:pos x="T2" y="T3"/>
                  </a:cxn>
                  <a:cxn ang="T12">
                    <a:pos x="T4" y="T5"/>
                  </a:cxn>
                  <a:cxn ang="T13">
                    <a:pos x="T6" y="T7"/>
                  </a:cxn>
                  <a:cxn ang="T14">
                    <a:pos x="T8" y="T9"/>
                  </a:cxn>
                </a:cxnLst>
                <a:rect l="T15" t="T16" r="T17" b="T18"/>
                <a:pathLst>
                  <a:path w="202" h="76">
                    <a:moveTo>
                      <a:pt x="0" y="76"/>
                    </a:moveTo>
                    <a:lnTo>
                      <a:pt x="134" y="76"/>
                    </a:lnTo>
                    <a:lnTo>
                      <a:pt x="202" y="0"/>
                    </a:lnTo>
                    <a:lnTo>
                      <a:pt x="67" y="0"/>
                    </a:lnTo>
                    <a:lnTo>
                      <a:pt x="0" y="76"/>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77" name="Freeform 159"/>
              <p:cNvSpPr>
                <a:spLocks/>
              </p:cNvSpPr>
              <p:nvPr/>
            </p:nvSpPr>
            <p:spPr bwMode="auto">
              <a:xfrm>
                <a:off x="4368" y="736"/>
                <a:ext cx="68" cy="228"/>
              </a:xfrm>
              <a:custGeom>
                <a:avLst/>
                <a:gdLst>
                  <a:gd name="T0" fmla="*/ 0 w 68"/>
                  <a:gd name="T1" fmla="*/ 228 h 228"/>
                  <a:gd name="T2" fmla="*/ 68 w 68"/>
                  <a:gd name="T3" fmla="*/ 152 h 228"/>
                  <a:gd name="T4" fmla="*/ 68 w 68"/>
                  <a:gd name="T5" fmla="*/ 0 h 228"/>
                  <a:gd name="T6" fmla="*/ 0 w 68"/>
                  <a:gd name="T7" fmla="*/ 76 h 228"/>
                  <a:gd name="T8" fmla="*/ 0 w 68"/>
                  <a:gd name="T9" fmla="*/ 228 h 228"/>
                  <a:gd name="T10" fmla="*/ 0 60000 65536"/>
                  <a:gd name="T11" fmla="*/ 0 60000 65536"/>
                  <a:gd name="T12" fmla="*/ 0 60000 65536"/>
                  <a:gd name="T13" fmla="*/ 0 60000 65536"/>
                  <a:gd name="T14" fmla="*/ 0 60000 65536"/>
                  <a:gd name="T15" fmla="*/ 0 w 68"/>
                  <a:gd name="T16" fmla="*/ 0 h 228"/>
                  <a:gd name="T17" fmla="*/ 68 w 68"/>
                  <a:gd name="T18" fmla="*/ 228 h 228"/>
                </a:gdLst>
                <a:ahLst/>
                <a:cxnLst>
                  <a:cxn ang="T10">
                    <a:pos x="T0" y="T1"/>
                  </a:cxn>
                  <a:cxn ang="T11">
                    <a:pos x="T2" y="T3"/>
                  </a:cxn>
                  <a:cxn ang="T12">
                    <a:pos x="T4" y="T5"/>
                  </a:cxn>
                  <a:cxn ang="T13">
                    <a:pos x="T6" y="T7"/>
                  </a:cxn>
                  <a:cxn ang="T14">
                    <a:pos x="T8" y="T9"/>
                  </a:cxn>
                </a:cxnLst>
                <a:rect l="T15" t="T16" r="T17" b="T18"/>
                <a:pathLst>
                  <a:path w="68" h="228">
                    <a:moveTo>
                      <a:pt x="0" y="228"/>
                    </a:moveTo>
                    <a:lnTo>
                      <a:pt x="68" y="152"/>
                    </a:lnTo>
                    <a:lnTo>
                      <a:pt x="68" y="0"/>
                    </a:lnTo>
                    <a:lnTo>
                      <a:pt x="0" y="76"/>
                    </a:lnTo>
                    <a:lnTo>
                      <a:pt x="0" y="228"/>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578" name="Rectangle 160"/>
              <p:cNvSpPr>
                <a:spLocks noChangeArrowheads="1"/>
              </p:cNvSpPr>
              <p:nvPr/>
            </p:nvSpPr>
            <p:spPr bwMode="auto">
              <a:xfrm>
                <a:off x="4099" y="660"/>
                <a:ext cx="134" cy="152"/>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79" name="Freeform 161"/>
              <p:cNvSpPr>
                <a:spLocks/>
              </p:cNvSpPr>
              <p:nvPr/>
            </p:nvSpPr>
            <p:spPr bwMode="auto">
              <a:xfrm>
                <a:off x="4099" y="584"/>
                <a:ext cx="201" cy="76"/>
              </a:xfrm>
              <a:custGeom>
                <a:avLst/>
                <a:gdLst>
                  <a:gd name="T0" fmla="*/ 0 w 201"/>
                  <a:gd name="T1" fmla="*/ 76 h 76"/>
                  <a:gd name="T2" fmla="*/ 134 w 201"/>
                  <a:gd name="T3" fmla="*/ 76 h 76"/>
                  <a:gd name="T4" fmla="*/ 201 w 201"/>
                  <a:gd name="T5" fmla="*/ 0 h 76"/>
                  <a:gd name="T6" fmla="*/ 67 w 201"/>
                  <a:gd name="T7" fmla="*/ 0 h 76"/>
                  <a:gd name="T8" fmla="*/ 0 w 201"/>
                  <a:gd name="T9" fmla="*/ 76 h 76"/>
                  <a:gd name="T10" fmla="*/ 0 60000 65536"/>
                  <a:gd name="T11" fmla="*/ 0 60000 65536"/>
                  <a:gd name="T12" fmla="*/ 0 60000 65536"/>
                  <a:gd name="T13" fmla="*/ 0 60000 65536"/>
                  <a:gd name="T14" fmla="*/ 0 60000 65536"/>
                  <a:gd name="T15" fmla="*/ 0 w 201"/>
                  <a:gd name="T16" fmla="*/ 0 h 76"/>
                  <a:gd name="T17" fmla="*/ 201 w 201"/>
                  <a:gd name="T18" fmla="*/ 76 h 76"/>
                </a:gdLst>
                <a:ahLst/>
                <a:cxnLst>
                  <a:cxn ang="T10">
                    <a:pos x="T0" y="T1"/>
                  </a:cxn>
                  <a:cxn ang="T11">
                    <a:pos x="T2" y="T3"/>
                  </a:cxn>
                  <a:cxn ang="T12">
                    <a:pos x="T4" y="T5"/>
                  </a:cxn>
                  <a:cxn ang="T13">
                    <a:pos x="T6" y="T7"/>
                  </a:cxn>
                  <a:cxn ang="T14">
                    <a:pos x="T8" y="T9"/>
                  </a:cxn>
                </a:cxnLst>
                <a:rect l="T15" t="T16" r="T17" b="T18"/>
                <a:pathLst>
                  <a:path w="201" h="76">
                    <a:moveTo>
                      <a:pt x="0" y="76"/>
                    </a:moveTo>
                    <a:lnTo>
                      <a:pt x="134" y="76"/>
                    </a:lnTo>
                    <a:lnTo>
                      <a:pt x="201" y="0"/>
                    </a:lnTo>
                    <a:lnTo>
                      <a:pt x="67" y="0"/>
                    </a:lnTo>
                    <a:lnTo>
                      <a:pt x="0" y="76"/>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80" name="Freeform 162"/>
              <p:cNvSpPr>
                <a:spLocks/>
              </p:cNvSpPr>
              <p:nvPr/>
            </p:nvSpPr>
            <p:spPr bwMode="auto">
              <a:xfrm>
                <a:off x="4233" y="584"/>
                <a:ext cx="67" cy="228"/>
              </a:xfrm>
              <a:custGeom>
                <a:avLst/>
                <a:gdLst>
                  <a:gd name="T0" fmla="*/ 0 w 67"/>
                  <a:gd name="T1" fmla="*/ 228 h 228"/>
                  <a:gd name="T2" fmla="*/ 67 w 67"/>
                  <a:gd name="T3" fmla="*/ 152 h 228"/>
                  <a:gd name="T4" fmla="*/ 67 w 67"/>
                  <a:gd name="T5" fmla="*/ 0 h 228"/>
                  <a:gd name="T6" fmla="*/ 0 w 67"/>
                  <a:gd name="T7" fmla="*/ 76 h 228"/>
                  <a:gd name="T8" fmla="*/ 0 w 67"/>
                  <a:gd name="T9" fmla="*/ 228 h 228"/>
                  <a:gd name="T10" fmla="*/ 0 60000 65536"/>
                  <a:gd name="T11" fmla="*/ 0 60000 65536"/>
                  <a:gd name="T12" fmla="*/ 0 60000 65536"/>
                  <a:gd name="T13" fmla="*/ 0 60000 65536"/>
                  <a:gd name="T14" fmla="*/ 0 60000 65536"/>
                  <a:gd name="T15" fmla="*/ 0 w 67"/>
                  <a:gd name="T16" fmla="*/ 0 h 228"/>
                  <a:gd name="T17" fmla="*/ 67 w 67"/>
                  <a:gd name="T18" fmla="*/ 228 h 228"/>
                </a:gdLst>
                <a:ahLst/>
                <a:cxnLst>
                  <a:cxn ang="T10">
                    <a:pos x="T0" y="T1"/>
                  </a:cxn>
                  <a:cxn ang="T11">
                    <a:pos x="T2" y="T3"/>
                  </a:cxn>
                  <a:cxn ang="T12">
                    <a:pos x="T4" y="T5"/>
                  </a:cxn>
                  <a:cxn ang="T13">
                    <a:pos x="T6" y="T7"/>
                  </a:cxn>
                  <a:cxn ang="T14">
                    <a:pos x="T8" y="T9"/>
                  </a:cxn>
                </a:cxnLst>
                <a:rect l="T15" t="T16" r="T17" b="T18"/>
                <a:pathLst>
                  <a:path w="67" h="228">
                    <a:moveTo>
                      <a:pt x="0" y="228"/>
                    </a:moveTo>
                    <a:lnTo>
                      <a:pt x="67" y="152"/>
                    </a:lnTo>
                    <a:lnTo>
                      <a:pt x="67" y="0"/>
                    </a:lnTo>
                    <a:lnTo>
                      <a:pt x="0" y="76"/>
                    </a:lnTo>
                    <a:lnTo>
                      <a:pt x="0" y="228"/>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581" name="Freeform 163"/>
              <p:cNvSpPr>
                <a:spLocks/>
              </p:cNvSpPr>
              <p:nvPr/>
            </p:nvSpPr>
            <p:spPr bwMode="auto">
              <a:xfrm>
                <a:off x="4301" y="660"/>
                <a:ext cx="202" cy="76"/>
              </a:xfrm>
              <a:custGeom>
                <a:avLst/>
                <a:gdLst>
                  <a:gd name="T0" fmla="*/ 135 w 202"/>
                  <a:gd name="T1" fmla="*/ 76 h 76"/>
                  <a:gd name="T2" fmla="*/ 202 w 202"/>
                  <a:gd name="T3" fmla="*/ 0 h 76"/>
                  <a:gd name="T4" fmla="*/ 67 w 202"/>
                  <a:gd name="T5" fmla="*/ 0 h 76"/>
                  <a:gd name="T6" fmla="*/ 0 w 202"/>
                  <a:gd name="T7" fmla="*/ 76 h 76"/>
                  <a:gd name="T8" fmla="*/ 135 w 202"/>
                  <a:gd name="T9" fmla="*/ 76 h 76"/>
                  <a:gd name="T10" fmla="*/ 0 60000 65536"/>
                  <a:gd name="T11" fmla="*/ 0 60000 65536"/>
                  <a:gd name="T12" fmla="*/ 0 60000 65536"/>
                  <a:gd name="T13" fmla="*/ 0 60000 65536"/>
                  <a:gd name="T14" fmla="*/ 0 60000 65536"/>
                  <a:gd name="T15" fmla="*/ 0 w 202"/>
                  <a:gd name="T16" fmla="*/ 0 h 76"/>
                  <a:gd name="T17" fmla="*/ 202 w 202"/>
                  <a:gd name="T18" fmla="*/ 76 h 76"/>
                </a:gdLst>
                <a:ahLst/>
                <a:cxnLst>
                  <a:cxn ang="T10">
                    <a:pos x="T0" y="T1"/>
                  </a:cxn>
                  <a:cxn ang="T11">
                    <a:pos x="T2" y="T3"/>
                  </a:cxn>
                  <a:cxn ang="T12">
                    <a:pos x="T4" y="T5"/>
                  </a:cxn>
                  <a:cxn ang="T13">
                    <a:pos x="T6" y="T7"/>
                  </a:cxn>
                  <a:cxn ang="T14">
                    <a:pos x="T8" y="T9"/>
                  </a:cxn>
                </a:cxnLst>
                <a:rect l="T15" t="T16" r="T17" b="T18"/>
                <a:pathLst>
                  <a:path w="202" h="76">
                    <a:moveTo>
                      <a:pt x="135" y="76"/>
                    </a:moveTo>
                    <a:lnTo>
                      <a:pt x="202" y="0"/>
                    </a:lnTo>
                    <a:lnTo>
                      <a:pt x="67" y="0"/>
                    </a:lnTo>
                    <a:lnTo>
                      <a:pt x="0" y="76"/>
                    </a:lnTo>
                    <a:lnTo>
                      <a:pt x="135" y="76"/>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82" name="Freeform 164"/>
              <p:cNvSpPr>
                <a:spLocks/>
              </p:cNvSpPr>
              <p:nvPr/>
            </p:nvSpPr>
            <p:spPr bwMode="auto">
              <a:xfrm>
                <a:off x="4436" y="660"/>
                <a:ext cx="67" cy="228"/>
              </a:xfrm>
              <a:custGeom>
                <a:avLst/>
                <a:gdLst>
                  <a:gd name="T0" fmla="*/ 0 w 67"/>
                  <a:gd name="T1" fmla="*/ 228 h 228"/>
                  <a:gd name="T2" fmla="*/ 67 w 67"/>
                  <a:gd name="T3" fmla="*/ 152 h 228"/>
                  <a:gd name="T4" fmla="*/ 67 w 67"/>
                  <a:gd name="T5" fmla="*/ 0 h 228"/>
                  <a:gd name="T6" fmla="*/ 0 w 67"/>
                  <a:gd name="T7" fmla="*/ 76 h 228"/>
                  <a:gd name="T8" fmla="*/ 0 w 67"/>
                  <a:gd name="T9" fmla="*/ 228 h 228"/>
                  <a:gd name="T10" fmla="*/ 0 60000 65536"/>
                  <a:gd name="T11" fmla="*/ 0 60000 65536"/>
                  <a:gd name="T12" fmla="*/ 0 60000 65536"/>
                  <a:gd name="T13" fmla="*/ 0 60000 65536"/>
                  <a:gd name="T14" fmla="*/ 0 60000 65536"/>
                  <a:gd name="T15" fmla="*/ 0 w 67"/>
                  <a:gd name="T16" fmla="*/ 0 h 228"/>
                  <a:gd name="T17" fmla="*/ 67 w 67"/>
                  <a:gd name="T18" fmla="*/ 228 h 228"/>
                </a:gdLst>
                <a:ahLst/>
                <a:cxnLst>
                  <a:cxn ang="T10">
                    <a:pos x="T0" y="T1"/>
                  </a:cxn>
                  <a:cxn ang="T11">
                    <a:pos x="T2" y="T3"/>
                  </a:cxn>
                  <a:cxn ang="T12">
                    <a:pos x="T4" y="T5"/>
                  </a:cxn>
                  <a:cxn ang="T13">
                    <a:pos x="T6" y="T7"/>
                  </a:cxn>
                  <a:cxn ang="T14">
                    <a:pos x="T8" y="T9"/>
                  </a:cxn>
                </a:cxnLst>
                <a:rect l="T15" t="T16" r="T17" b="T18"/>
                <a:pathLst>
                  <a:path w="67" h="228">
                    <a:moveTo>
                      <a:pt x="0" y="228"/>
                    </a:moveTo>
                    <a:lnTo>
                      <a:pt x="67" y="152"/>
                    </a:lnTo>
                    <a:lnTo>
                      <a:pt x="67" y="0"/>
                    </a:lnTo>
                    <a:lnTo>
                      <a:pt x="0" y="76"/>
                    </a:lnTo>
                    <a:lnTo>
                      <a:pt x="0" y="228"/>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583" name="Freeform 165"/>
              <p:cNvSpPr>
                <a:spLocks/>
              </p:cNvSpPr>
              <p:nvPr/>
            </p:nvSpPr>
            <p:spPr bwMode="auto">
              <a:xfrm>
                <a:off x="4301" y="660"/>
                <a:ext cx="67" cy="76"/>
              </a:xfrm>
              <a:custGeom>
                <a:avLst/>
                <a:gdLst>
                  <a:gd name="T0" fmla="*/ 67 w 67"/>
                  <a:gd name="T1" fmla="*/ 0 h 76"/>
                  <a:gd name="T2" fmla="*/ 0 w 67"/>
                  <a:gd name="T3" fmla="*/ 0 h 76"/>
                  <a:gd name="T4" fmla="*/ 0 w 67"/>
                  <a:gd name="T5" fmla="*/ 76 h 76"/>
                  <a:gd name="T6" fmla="*/ 67 w 67"/>
                  <a:gd name="T7" fmla="*/ 0 h 76"/>
                  <a:gd name="T8" fmla="*/ 0 60000 65536"/>
                  <a:gd name="T9" fmla="*/ 0 60000 65536"/>
                  <a:gd name="T10" fmla="*/ 0 60000 65536"/>
                  <a:gd name="T11" fmla="*/ 0 60000 65536"/>
                  <a:gd name="T12" fmla="*/ 0 w 67"/>
                  <a:gd name="T13" fmla="*/ 0 h 76"/>
                  <a:gd name="T14" fmla="*/ 67 w 67"/>
                  <a:gd name="T15" fmla="*/ 76 h 76"/>
                </a:gdLst>
                <a:ahLst/>
                <a:cxnLst>
                  <a:cxn ang="T8">
                    <a:pos x="T0" y="T1"/>
                  </a:cxn>
                  <a:cxn ang="T9">
                    <a:pos x="T2" y="T3"/>
                  </a:cxn>
                  <a:cxn ang="T10">
                    <a:pos x="T4" y="T5"/>
                  </a:cxn>
                  <a:cxn ang="T11">
                    <a:pos x="T6" y="T7"/>
                  </a:cxn>
                </a:cxnLst>
                <a:rect l="T12" t="T13" r="T14" b="T15"/>
                <a:pathLst>
                  <a:path w="67" h="76">
                    <a:moveTo>
                      <a:pt x="67" y="0"/>
                    </a:moveTo>
                    <a:lnTo>
                      <a:pt x="0" y="0"/>
                    </a:lnTo>
                    <a:lnTo>
                      <a:pt x="0" y="76"/>
                    </a:lnTo>
                    <a:lnTo>
                      <a:pt x="67" y="0"/>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84" name="Line 166"/>
              <p:cNvSpPr>
                <a:spLocks noChangeShapeType="1"/>
              </p:cNvSpPr>
              <p:nvPr/>
            </p:nvSpPr>
            <p:spPr bwMode="auto">
              <a:xfrm flipH="1">
                <a:off x="4223" y="584"/>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85" name="Line 167"/>
              <p:cNvSpPr>
                <a:spLocks noChangeShapeType="1"/>
              </p:cNvSpPr>
              <p:nvPr/>
            </p:nvSpPr>
            <p:spPr bwMode="auto">
              <a:xfrm flipH="1">
                <a:off x="4212" y="595"/>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86" name="Line 168"/>
              <p:cNvSpPr>
                <a:spLocks noChangeShapeType="1"/>
              </p:cNvSpPr>
              <p:nvPr/>
            </p:nvSpPr>
            <p:spPr bwMode="auto">
              <a:xfrm flipH="1">
                <a:off x="4201" y="608"/>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87" name="Line 169"/>
              <p:cNvSpPr>
                <a:spLocks noChangeShapeType="1"/>
              </p:cNvSpPr>
              <p:nvPr/>
            </p:nvSpPr>
            <p:spPr bwMode="auto">
              <a:xfrm flipH="1">
                <a:off x="4190" y="619"/>
                <a:ext cx="2"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88" name="Line 170"/>
              <p:cNvSpPr>
                <a:spLocks noChangeShapeType="1"/>
              </p:cNvSpPr>
              <p:nvPr/>
            </p:nvSpPr>
            <p:spPr bwMode="auto">
              <a:xfrm flipH="1">
                <a:off x="4180" y="632"/>
                <a:ext cx="2"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89" name="Line 171"/>
              <p:cNvSpPr>
                <a:spLocks noChangeShapeType="1"/>
              </p:cNvSpPr>
              <p:nvPr/>
            </p:nvSpPr>
            <p:spPr bwMode="auto">
              <a:xfrm flipH="1">
                <a:off x="4170" y="643"/>
                <a:ext cx="2"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90" name="Line 172"/>
              <p:cNvSpPr>
                <a:spLocks noChangeShapeType="1"/>
              </p:cNvSpPr>
              <p:nvPr/>
            </p:nvSpPr>
            <p:spPr bwMode="auto">
              <a:xfrm flipH="1">
                <a:off x="4159" y="655"/>
                <a:ext cx="3"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91" name="Line 173"/>
              <p:cNvSpPr>
                <a:spLocks noChangeShapeType="1"/>
              </p:cNvSpPr>
              <p:nvPr/>
            </p:nvSpPr>
            <p:spPr bwMode="auto">
              <a:xfrm flipH="1">
                <a:off x="4088" y="736"/>
                <a:ext cx="2"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92" name="Line 174"/>
              <p:cNvSpPr>
                <a:spLocks noChangeShapeType="1"/>
              </p:cNvSpPr>
              <p:nvPr/>
            </p:nvSpPr>
            <p:spPr bwMode="auto">
              <a:xfrm flipH="1">
                <a:off x="4079" y="748"/>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93" name="Line 175"/>
              <p:cNvSpPr>
                <a:spLocks noChangeShapeType="1"/>
              </p:cNvSpPr>
              <p:nvPr/>
            </p:nvSpPr>
            <p:spPr bwMode="auto">
              <a:xfrm flipH="1">
                <a:off x="4071" y="762"/>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94" name="Line 176"/>
              <p:cNvSpPr>
                <a:spLocks noChangeShapeType="1"/>
              </p:cNvSpPr>
              <p:nvPr/>
            </p:nvSpPr>
            <p:spPr bwMode="auto">
              <a:xfrm flipH="1">
                <a:off x="4061" y="775"/>
                <a:ext cx="2"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95" name="Line 177"/>
              <p:cNvSpPr>
                <a:spLocks noChangeShapeType="1"/>
              </p:cNvSpPr>
              <p:nvPr/>
            </p:nvSpPr>
            <p:spPr bwMode="auto">
              <a:xfrm flipH="1">
                <a:off x="4053" y="788"/>
                <a:ext cx="2"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96" name="Line 178"/>
              <p:cNvSpPr>
                <a:spLocks noChangeShapeType="1"/>
              </p:cNvSpPr>
              <p:nvPr/>
            </p:nvSpPr>
            <p:spPr bwMode="auto">
              <a:xfrm flipH="1">
                <a:off x="4044" y="800"/>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97" name="Line 179"/>
              <p:cNvSpPr>
                <a:spLocks noChangeShapeType="1"/>
              </p:cNvSpPr>
              <p:nvPr/>
            </p:nvSpPr>
            <p:spPr bwMode="auto">
              <a:xfrm flipH="1">
                <a:off x="4424" y="660"/>
                <a:ext cx="2"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98" name="Line 180"/>
              <p:cNvSpPr>
                <a:spLocks noChangeShapeType="1"/>
              </p:cNvSpPr>
              <p:nvPr/>
            </p:nvSpPr>
            <p:spPr bwMode="auto">
              <a:xfrm flipH="1">
                <a:off x="4414" y="671"/>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99" name="Line 181"/>
              <p:cNvSpPr>
                <a:spLocks noChangeShapeType="1"/>
              </p:cNvSpPr>
              <p:nvPr/>
            </p:nvSpPr>
            <p:spPr bwMode="auto">
              <a:xfrm flipH="1">
                <a:off x="4403" y="684"/>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600" name="Line 182"/>
              <p:cNvSpPr>
                <a:spLocks noChangeShapeType="1"/>
              </p:cNvSpPr>
              <p:nvPr/>
            </p:nvSpPr>
            <p:spPr bwMode="auto">
              <a:xfrm flipH="1">
                <a:off x="4392" y="695"/>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601" name="Line 183"/>
              <p:cNvSpPr>
                <a:spLocks noChangeShapeType="1"/>
              </p:cNvSpPr>
              <p:nvPr/>
            </p:nvSpPr>
            <p:spPr bwMode="auto">
              <a:xfrm flipH="1">
                <a:off x="4381" y="708"/>
                <a:ext cx="3"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02" name="Line 184"/>
              <p:cNvSpPr>
                <a:spLocks noChangeShapeType="1"/>
              </p:cNvSpPr>
              <p:nvPr/>
            </p:nvSpPr>
            <p:spPr bwMode="auto">
              <a:xfrm flipH="1">
                <a:off x="4372" y="719"/>
                <a:ext cx="1"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03" name="Line 185"/>
              <p:cNvSpPr>
                <a:spLocks noChangeShapeType="1"/>
              </p:cNvSpPr>
              <p:nvPr/>
            </p:nvSpPr>
            <p:spPr bwMode="auto">
              <a:xfrm flipH="1">
                <a:off x="4361" y="731"/>
                <a:ext cx="3"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04" name="Line 186"/>
              <p:cNvSpPr>
                <a:spLocks noChangeShapeType="1"/>
              </p:cNvSpPr>
              <p:nvPr/>
            </p:nvSpPr>
            <p:spPr bwMode="auto">
              <a:xfrm flipH="1">
                <a:off x="4352" y="742"/>
                <a:ext cx="1"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05" name="Line 187"/>
              <p:cNvSpPr>
                <a:spLocks noChangeShapeType="1"/>
              </p:cNvSpPr>
              <p:nvPr/>
            </p:nvSpPr>
            <p:spPr bwMode="auto">
              <a:xfrm flipH="1">
                <a:off x="4341" y="753"/>
                <a:ext cx="3"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606" name="Line 188"/>
              <p:cNvSpPr>
                <a:spLocks noChangeShapeType="1"/>
              </p:cNvSpPr>
              <p:nvPr/>
            </p:nvSpPr>
            <p:spPr bwMode="auto">
              <a:xfrm flipH="1">
                <a:off x="4332" y="765"/>
                <a:ext cx="1"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07" name="Line 189"/>
              <p:cNvSpPr>
                <a:spLocks noChangeShapeType="1"/>
              </p:cNvSpPr>
              <p:nvPr/>
            </p:nvSpPr>
            <p:spPr bwMode="auto">
              <a:xfrm flipH="1">
                <a:off x="4321" y="776"/>
                <a:ext cx="2"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08" name="Line 190"/>
              <p:cNvSpPr>
                <a:spLocks noChangeShapeType="1"/>
              </p:cNvSpPr>
              <p:nvPr/>
            </p:nvSpPr>
            <p:spPr bwMode="auto">
              <a:xfrm flipH="1">
                <a:off x="4311" y="788"/>
                <a:ext cx="2"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09" name="Line 191"/>
              <p:cNvSpPr>
                <a:spLocks noChangeShapeType="1"/>
              </p:cNvSpPr>
              <p:nvPr/>
            </p:nvSpPr>
            <p:spPr bwMode="auto">
              <a:xfrm flipH="1">
                <a:off x="4301" y="799"/>
                <a:ext cx="2"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10" name="Line 192"/>
              <p:cNvSpPr>
                <a:spLocks noChangeShapeType="1"/>
              </p:cNvSpPr>
              <p:nvPr/>
            </p:nvSpPr>
            <p:spPr bwMode="auto">
              <a:xfrm flipH="1">
                <a:off x="4291" y="810"/>
                <a:ext cx="2" cy="2"/>
              </a:xfrm>
              <a:prstGeom prst="line">
                <a:avLst/>
              </a:prstGeom>
              <a:noFill/>
              <a:ln w="4763">
                <a:solidFill>
                  <a:schemeClr val="tx1"/>
                </a:solidFill>
                <a:round/>
                <a:headEnd/>
                <a:tailEnd/>
              </a:ln>
            </p:spPr>
            <p:txBody>
              <a:bodyPr wrap="none" lIns="0" tIns="0" rIns="0" bIns="0">
                <a:spAutoFit/>
              </a:bodyPr>
              <a:lstStyle/>
              <a:p>
                <a:endParaRPr lang="en-US"/>
              </a:p>
            </p:txBody>
          </p:sp>
        </p:grpSp>
        <p:grpSp>
          <p:nvGrpSpPr>
            <p:cNvPr id="18465" name="Group 193"/>
            <p:cNvGrpSpPr>
              <a:grpSpLocks/>
            </p:cNvGrpSpPr>
            <p:nvPr/>
          </p:nvGrpSpPr>
          <p:grpSpPr bwMode="auto">
            <a:xfrm>
              <a:off x="3847" y="1141"/>
              <a:ext cx="417" cy="292"/>
              <a:chOff x="4549" y="1036"/>
              <a:chExt cx="438" cy="308"/>
            </a:xfrm>
          </p:grpSpPr>
          <p:sp>
            <p:nvSpPr>
              <p:cNvPr id="18538" name="Rectangle 194"/>
              <p:cNvSpPr>
                <a:spLocks noChangeArrowheads="1"/>
              </p:cNvSpPr>
              <p:nvPr/>
            </p:nvSpPr>
            <p:spPr bwMode="auto">
              <a:xfrm>
                <a:off x="4549" y="1221"/>
                <a:ext cx="109" cy="123"/>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39" name="Rectangle 195"/>
              <p:cNvSpPr>
                <a:spLocks noChangeArrowheads="1"/>
              </p:cNvSpPr>
              <p:nvPr/>
            </p:nvSpPr>
            <p:spPr bwMode="auto">
              <a:xfrm>
                <a:off x="4658" y="1221"/>
                <a:ext cx="109" cy="123"/>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40" name="Rectangle 196"/>
              <p:cNvSpPr>
                <a:spLocks noChangeArrowheads="1"/>
              </p:cNvSpPr>
              <p:nvPr/>
            </p:nvSpPr>
            <p:spPr bwMode="auto">
              <a:xfrm>
                <a:off x="4766" y="1221"/>
                <a:ext cx="109" cy="123"/>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41" name="Freeform 197"/>
              <p:cNvSpPr>
                <a:spLocks/>
              </p:cNvSpPr>
              <p:nvPr/>
            </p:nvSpPr>
            <p:spPr bwMode="auto">
              <a:xfrm>
                <a:off x="4550" y="1159"/>
                <a:ext cx="164" cy="62"/>
              </a:xfrm>
              <a:custGeom>
                <a:avLst/>
                <a:gdLst>
                  <a:gd name="T0" fmla="*/ 0 w 164"/>
                  <a:gd name="T1" fmla="*/ 62 h 62"/>
                  <a:gd name="T2" fmla="*/ 109 w 164"/>
                  <a:gd name="T3" fmla="*/ 62 h 62"/>
                  <a:gd name="T4" fmla="*/ 164 w 164"/>
                  <a:gd name="T5" fmla="*/ 0 h 62"/>
                  <a:gd name="T6" fmla="*/ 54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4" y="0"/>
                    </a:lnTo>
                    <a:lnTo>
                      <a:pt x="0" y="62"/>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42" name="Freeform 198"/>
              <p:cNvSpPr>
                <a:spLocks/>
              </p:cNvSpPr>
              <p:nvPr/>
            </p:nvSpPr>
            <p:spPr bwMode="auto">
              <a:xfrm>
                <a:off x="4767" y="1159"/>
                <a:ext cx="164" cy="62"/>
              </a:xfrm>
              <a:custGeom>
                <a:avLst/>
                <a:gdLst>
                  <a:gd name="T0" fmla="*/ 0 w 164"/>
                  <a:gd name="T1" fmla="*/ 62 h 62"/>
                  <a:gd name="T2" fmla="*/ 109 w 164"/>
                  <a:gd name="T3" fmla="*/ 62 h 62"/>
                  <a:gd name="T4" fmla="*/ 164 w 164"/>
                  <a:gd name="T5" fmla="*/ 0 h 62"/>
                  <a:gd name="T6" fmla="*/ 55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5" y="0"/>
                    </a:lnTo>
                    <a:lnTo>
                      <a:pt x="0" y="62"/>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43" name="Freeform 199"/>
              <p:cNvSpPr>
                <a:spLocks/>
              </p:cNvSpPr>
              <p:nvPr/>
            </p:nvSpPr>
            <p:spPr bwMode="auto">
              <a:xfrm>
                <a:off x="4876" y="1159"/>
                <a:ext cx="55" cy="185"/>
              </a:xfrm>
              <a:custGeom>
                <a:avLst/>
                <a:gdLst>
                  <a:gd name="T0" fmla="*/ 0 w 55"/>
                  <a:gd name="T1" fmla="*/ 185 h 185"/>
                  <a:gd name="T2" fmla="*/ 55 w 55"/>
                  <a:gd name="T3" fmla="*/ 124 h 185"/>
                  <a:gd name="T4" fmla="*/ 55 w 55"/>
                  <a:gd name="T5" fmla="*/ 0 h 185"/>
                  <a:gd name="T6" fmla="*/ 0 w 55"/>
                  <a:gd name="T7" fmla="*/ 62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4"/>
                    </a:lnTo>
                    <a:lnTo>
                      <a:pt x="55" y="0"/>
                    </a:lnTo>
                    <a:lnTo>
                      <a:pt x="0" y="62"/>
                    </a:lnTo>
                    <a:lnTo>
                      <a:pt x="0" y="185"/>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544" name="Rectangle 200"/>
              <p:cNvSpPr>
                <a:spLocks noChangeArrowheads="1"/>
              </p:cNvSpPr>
              <p:nvPr/>
            </p:nvSpPr>
            <p:spPr bwMode="auto">
              <a:xfrm>
                <a:off x="4659" y="1097"/>
                <a:ext cx="109" cy="124"/>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45" name="Freeform 201"/>
              <p:cNvSpPr>
                <a:spLocks/>
              </p:cNvSpPr>
              <p:nvPr/>
            </p:nvSpPr>
            <p:spPr bwMode="auto">
              <a:xfrm>
                <a:off x="4659" y="1036"/>
                <a:ext cx="164" cy="61"/>
              </a:xfrm>
              <a:custGeom>
                <a:avLst/>
                <a:gdLst>
                  <a:gd name="T0" fmla="*/ 0 w 164"/>
                  <a:gd name="T1" fmla="*/ 61 h 61"/>
                  <a:gd name="T2" fmla="*/ 109 w 164"/>
                  <a:gd name="T3" fmla="*/ 61 h 61"/>
                  <a:gd name="T4" fmla="*/ 164 w 164"/>
                  <a:gd name="T5" fmla="*/ 0 h 61"/>
                  <a:gd name="T6" fmla="*/ 55 w 164"/>
                  <a:gd name="T7" fmla="*/ 0 h 61"/>
                  <a:gd name="T8" fmla="*/ 0 w 164"/>
                  <a:gd name="T9" fmla="*/ 61 h 61"/>
                  <a:gd name="T10" fmla="*/ 0 60000 65536"/>
                  <a:gd name="T11" fmla="*/ 0 60000 65536"/>
                  <a:gd name="T12" fmla="*/ 0 60000 65536"/>
                  <a:gd name="T13" fmla="*/ 0 60000 65536"/>
                  <a:gd name="T14" fmla="*/ 0 60000 65536"/>
                  <a:gd name="T15" fmla="*/ 0 w 164"/>
                  <a:gd name="T16" fmla="*/ 0 h 61"/>
                  <a:gd name="T17" fmla="*/ 164 w 164"/>
                  <a:gd name="T18" fmla="*/ 61 h 61"/>
                </a:gdLst>
                <a:ahLst/>
                <a:cxnLst>
                  <a:cxn ang="T10">
                    <a:pos x="T0" y="T1"/>
                  </a:cxn>
                  <a:cxn ang="T11">
                    <a:pos x="T2" y="T3"/>
                  </a:cxn>
                  <a:cxn ang="T12">
                    <a:pos x="T4" y="T5"/>
                  </a:cxn>
                  <a:cxn ang="T13">
                    <a:pos x="T6" y="T7"/>
                  </a:cxn>
                  <a:cxn ang="T14">
                    <a:pos x="T8" y="T9"/>
                  </a:cxn>
                </a:cxnLst>
                <a:rect l="T15" t="T16" r="T17" b="T18"/>
                <a:pathLst>
                  <a:path w="164" h="61">
                    <a:moveTo>
                      <a:pt x="0" y="61"/>
                    </a:moveTo>
                    <a:lnTo>
                      <a:pt x="109" y="61"/>
                    </a:lnTo>
                    <a:lnTo>
                      <a:pt x="164" y="0"/>
                    </a:lnTo>
                    <a:lnTo>
                      <a:pt x="55" y="0"/>
                    </a:lnTo>
                    <a:lnTo>
                      <a:pt x="0" y="61"/>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46" name="Freeform 202"/>
              <p:cNvSpPr>
                <a:spLocks/>
              </p:cNvSpPr>
              <p:nvPr/>
            </p:nvSpPr>
            <p:spPr bwMode="auto">
              <a:xfrm>
                <a:off x="4767" y="1036"/>
                <a:ext cx="55" cy="185"/>
              </a:xfrm>
              <a:custGeom>
                <a:avLst/>
                <a:gdLst>
                  <a:gd name="T0" fmla="*/ 0 w 55"/>
                  <a:gd name="T1" fmla="*/ 185 h 185"/>
                  <a:gd name="T2" fmla="*/ 55 w 55"/>
                  <a:gd name="T3" fmla="*/ 123 h 185"/>
                  <a:gd name="T4" fmla="*/ 55 w 55"/>
                  <a:gd name="T5" fmla="*/ 0 h 185"/>
                  <a:gd name="T6" fmla="*/ 0 w 55"/>
                  <a:gd name="T7" fmla="*/ 61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3"/>
                    </a:lnTo>
                    <a:lnTo>
                      <a:pt x="55" y="0"/>
                    </a:lnTo>
                    <a:lnTo>
                      <a:pt x="0" y="61"/>
                    </a:lnTo>
                    <a:lnTo>
                      <a:pt x="0" y="185"/>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547" name="Freeform 203"/>
              <p:cNvSpPr>
                <a:spLocks/>
              </p:cNvSpPr>
              <p:nvPr/>
            </p:nvSpPr>
            <p:spPr bwMode="auto">
              <a:xfrm>
                <a:off x="4822" y="1097"/>
                <a:ext cx="164" cy="62"/>
              </a:xfrm>
              <a:custGeom>
                <a:avLst/>
                <a:gdLst>
                  <a:gd name="T0" fmla="*/ 109 w 164"/>
                  <a:gd name="T1" fmla="*/ 62 h 62"/>
                  <a:gd name="T2" fmla="*/ 164 w 164"/>
                  <a:gd name="T3" fmla="*/ 0 h 62"/>
                  <a:gd name="T4" fmla="*/ 54 w 164"/>
                  <a:gd name="T5" fmla="*/ 0 h 62"/>
                  <a:gd name="T6" fmla="*/ 0 w 164"/>
                  <a:gd name="T7" fmla="*/ 62 h 62"/>
                  <a:gd name="T8" fmla="*/ 109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109" y="62"/>
                    </a:moveTo>
                    <a:lnTo>
                      <a:pt x="164" y="0"/>
                    </a:lnTo>
                    <a:lnTo>
                      <a:pt x="54" y="0"/>
                    </a:lnTo>
                    <a:lnTo>
                      <a:pt x="0" y="62"/>
                    </a:lnTo>
                    <a:lnTo>
                      <a:pt x="109" y="62"/>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48" name="Freeform 204"/>
              <p:cNvSpPr>
                <a:spLocks/>
              </p:cNvSpPr>
              <p:nvPr/>
            </p:nvSpPr>
            <p:spPr bwMode="auto">
              <a:xfrm>
                <a:off x="4932" y="1097"/>
                <a:ext cx="55" cy="186"/>
              </a:xfrm>
              <a:custGeom>
                <a:avLst/>
                <a:gdLst>
                  <a:gd name="T0" fmla="*/ 0 w 55"/>
                  <a:gd name="T1" fmla="*/ 186 h 186"/>
                  <a:gd name="T2" fmla="*/ 55 w 55"/>
                  <a:gd name="T3" fmla="*/ 124 h 186"/>
                  <a:gd name="T4" fmla="*/ 55 w 55"/>
                  <a:gd name="T5" fmla="*/ 0 h 186"/>
                  <a:gd name="T6" fmla="*/ 0 w 55"/>
                  <a:gd name="T7" fmla="*/ 62 h 186"/>
                  <a:gd name="T8" fmla="*/ 0 w 55"/>
                  <a:gd name="T9" fmla="*/ 186 h 186"/>
                  <a:gd name="T10" fmla="*/ 0 60000 65536"/>
                  <a:gd name="T11" fmla="*/ 0 60000 65536"/>
                  <a:gd name="T12" fmla="*/ 0 60000 65536"/>
                  <a:gd name="T13" fmla="*/ 0 60000 65536"/>
                  <a:gd name="T14" fmla="*/ 0 60000 65536"/>
                  <a:gd name="T15" fmla="*/ 0 w 55"/>
                  <a:gd name="T16" fmla="*/ 0 h 186"/>
                  <a:gd name="T17" fmla="*/ 55 w 55"/>
                  <a:gd name="T18" fmla="*/ 186 h 186"/>
                </a:gdLst>
                <a:ahLst/>
                <a:cxnLst>
                  <a:cxn ang="T10">
                    <a:pos x="T0" y="T1"/>
                  </a:cxn>
                  <a:cxn ang="T11">
                    <a:pos x="T2" y="T3"/>
                  </a:cxn>
                  <a:cxn ang="T12">
                    <a:pos x="T4" y="T5"/>
                  </a:cxn>
                  <a:cxn ang="T13">
                    <a:pos x="T6" y="T7"/>
                  </a:cxn>
                  <a:cxn ang="T14">
                    <a:pos x="T8" y="T9"/>
                  </a:cxn>
                </a:cxnLst>
                <a:rect l="T15" t="T16" r="T17" b="T18"/>
                <a:pathLst>
                  <a:path w="55" h="186">
                    <a:moveTo>
                      <a:pt x="0" y="186"/>
                    </a:moveTo>
                    <a:lnTo>
                      <a:pt x="55" y="124"/>
                    </a:lnTo>
                    <a:lnTo>
                      <a:pt x="55" y="0"/>
                    </a:lnTo>
                    <a:lnTo>
                      <a:pt x="0" y="62"/>
                    </a:lnTo>
                    <a:lnTo>
                      <a:pt x="0" y="186"/>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549" name="Freeform 205"/>
              <p:cNvSpPr>
                <a:spLocks/>
              </p:cNvSpPr>
              <p:nvPr/>
            </p:nvSpPr>
            <p:spPr bwMode="auto">
              <a:xfrm>
                <a:off x="4823" y="1097"/>
                <a:ext cx="54" cy="62"/>
              </a:xfrm>
              <a:custGeom>
                <a:avLst/>
                <a:gdLst>
                  <a:gd name="T0" fmla="*/ 54 w 54"/>
                  <a:gd name="T1" fmla="*/ 0 h 62"/>
                  <a:gd name="T2" fmla="*/ 0 w 54"/>
                  <a:gd name="T3" fmla="*/ 0 h 62"/>
                  <a:gd name="T4" fmla="*/ 0 w 54"/>
                  <a:gd name="T5" fmla="*/ 62 h 62"/>
                  <a:gd name="T6" fmla="*/ 54 w 54"/>
                  <a:gd name="T7" fmla="*/ 0 h 62"/>
                  <a:gd name="T8" fmla="*/ 0 60000 65536"/>
                  <a:gd name="T9" fmla="*/ 0 60000 65536"/>
                  <a:gd name="T10" fmla="*/ 0 60000 65536"/>
                  <a:gd name="T11" fmla="*/ 0 60000 65536"/>
                  <a:gd name="T12" fmla="*/ 0 w 54"/>
                  <a:gd name="T13" fmla="*/ 0 h 62"/>
                  <a:gd name="T14" fmla="*/ 54 w 54"/>
                  <a:gd name="T15" fmla="*/ 62 h 62"/>
                </a:gdLst>
                <a:ahLst/>
                <a:cxnLst>
                  <a:cxn ang="T8">
                    <a:pos x="T0" y="T1"/>
                  </a:cxn>
                  <a:cxn ang="T9">
                    <a:pos x="T2" y="T3"/>
                  </a:cxn>
                  <a:cxn ang="T10">
                    <a:pos x="T4" y="T5"/>
                  </a:cxn>
                  <a:cxn ang="T11">
                    <a:pos x="T6" y="T7"/>
                  </a:cxn>
                </a:cxnLst>
                <a:rect l="T12" t="T13" r="T14" b="T15"/>
                <a:pathLst>
                  <a:path w="54" h="62">
                    <a:moveTo>
                      <a:pt x="54" y="0"/>
                    </a:moveTo>
                    <a:lnTo>
                      <a:pt x="0" y="0"/>
                    </a:lnTo>
                    <a:lnTo>
                      <a:pt x="0" y="62"/>
                    </a:lnTo>
                    <a:lnTo>
                      <a:pt x="54" y="0"/>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50" name="Line 206"/>
              <p:cNvSpPr>
                <a:spLocks noChangeShapeType="1"/>
              </p:cNvSpPr>
              <p:nvPr/>
            </p:nvSpPr>
            <p:spPr bwMode="auto">
              <a:xfrm flipH="1">
                <a:off x="4777" y="1036"/>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51" name="Line 207"/>
              <p:cNvSpPr>
                <a:spLocks noChangeShapeType="1"/>
              </p:cNvSpPr>
              <p:nvPr/>
            </p:nvSpPr>
            <p:spPr bwMode="auto">
              <a:xfrm flipH="1">
                <a:off x="4766" y="1047"/>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52" name="Line 208"/>
              <p:cNvSpPr>
                <a:spLocks noChangeShapeType="1"/>
              </p:cNvSpPr>
              <p:nvPr/>
            </p:nvSpPr>
            <p:spPr bwMode="auto">
              <a:xfrm flipH="1">
                <a:off x="4755" y="1060"/>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53" name="Line 209"/>
              <p:cNvSpPr>
                <a:spLocks noChangeShapeType="1"/>
              </p:cNvSpPr>
              <p:nvPr/>
            </p:nvSpPr>
            <p:spPr bwMode="auto">
              <a:xfrm flipH="1">
                <a:off x="4744" y="1071"/>
                <a:ext cx="2"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54" name="Line 210"/>
              <p:cNvSpPr>
                <a:spLocks noChangeShapeType="1"/>
              </p:cNvSpPr>
              <p:nvPr/>
            </p:nvSpPr>
            <p:spPr bwMode="auto">
              <a:xfrm flipH="1">
                <a:off x="4733" y="1084"/>
                <a:ext cx="3"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55" name="Line 211"/>
              <p:cNvSpPr>
                <a:spLocks noChangeShapeType="1"/>
              </p:cNvSpPr>
              <p:nvPr/>
            </p:nvSpPr>
            <p:spPr bwMode="auto">
              <a:xfrm flipH="1">
                <a:off x="4724" y="1095"/>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56" name="Line 212"/>
              <p:cNvSpPr>
                <a:spLocks noChangeShapeType="1"/>
              </p:cNvSpPr>
              <p:nvPr/>
            </p:nvSpPr>
            <p:spPr bwMode="auto">
              <a:xfrm flipH="1">
                <a:off x="4668" y="1159"/>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57" name="Line 213"/>
              <p:cNvSpPr>
                <a:spLocks noChangeShapeType="1"/>
              </p:cNvSpPr>
              <p:nvPr/>
            </p:nvSpPr>
            <p:spPr bwMode="auto">
              <a:xfrm flipH="1">
                <a:off x="4658" y="1171"/>
                <a:ext cx="2"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58" name="Line 214"/>
              <p:cNvSpPr>
                <a:spLocks noChangeShapeType="1"/>
              </p:cNvSpPr>
              <p:nvPr/>
            </p:nvSpPr>
            <p:spPr bwMode="auto">
              <a:xfrm flipH="1">
                <a:off x="4650" y="1185"/>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59" name="Line 215"/>
              <p:cNvSpPr>
                <a:spLocks noChangeShapeType="1"/>
              </p:cNvSpPr>
              <p:nvPr/>
            </p:nvSpPr>
            <p:spPr bwMode="auto">
              <a:xfrm flipH="1">
                <a:off x="4641" y="1198"/>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60" name="Line 216"/>
              <p:cNvSpPr>
                <a:spLocks noChangeShapeType="1"/>
              </p:cNvSpPr>
              <p:nvPr/>
            </p:nvSpPr>
            <p:spPr bwMode="auto">
              <a:xfrm flipH="1">
                <a:off x="4633" y="1212"/>
                <a:ext cx="1"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61" name="Line 217"/>
              <p:cNvSpPr>
                <a:spLocks noChangeShapeType="1"/>
              </p:cNvSpPr>
              <p:nvPr/>
            </p:nvSpPr>
            <p:spPr bwMode="auto">
              <a:xfrm flipH="1">
                <a:off x="4941" y="1097"/>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62" name="Line 218"/>
              <p:cNvSpPr>
                <a:spLocks noChangeShapeType="1"/>
              </p:cNvSpPr>
              <p:nvPr/>
            </p:nvSpPr>
            <p:spPr bwMode="auto">
              <a:xfrm flipH="1">
                <a:off x="4930" y="1108"/>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63" name="Line 219"/>
              <p:cNvSpPr>
                <a:spLocks noChangeShapeType="1"/>
              </p:cNvSpPr>
              <p:nvPr/>
            </p:nvSpPr>
            <p:spPr bwMode="auto">
              <a:xfrm flipH="1">
                <a:off x="4919" y="1121"/>
                <a:ext cx="3"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64" name="Line 220"/>
              <p:cNvSpPr>
                <a:spLocks noChangeShapeType="1"/>
              </p:cNvSpPr>
              <p:nvPr/>
            </p:nvSpPr>
            <p:spPr bwMode="auto">
              <a:xfrm flipH="1">
                <a:off x="4910" y="1132"/>
                <a:ext cx="1"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65" name="Line 221"/>
              <p:cNvSpPr>
                <a:spLocks noChangeShapeType="1"/>
              </p:cNvSpPr>
              <p:nvPr/>
            </p:nvSpPr>
            <p:spPr bwMode="auto">
              <a:xfrm flipH="1">
                <a:off x="4899" y="1144"/>
                <a:ext cx="3"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66" name="Line 222"/>
              <p:cNvSpPr>
                <a:spLocks noChangeShapeType="1"/>
              </p:cNvSpPr>
              <p:nvPr/>
            </p:nvSpPr>
            <p:spPr bwMode="auto">
              <a:xfrm flipH="1">
                <a:off x="4889" y="1155"/>
                <a:ext cx="2"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67" name="Line 223"/>
              <p:cNvSpPr>
                <a:spLocks noChangeShapeType="1"/>
              </p:cNvSpPr>
              <p:nvPr/>
            </p:nvSpPr>
            <p:spPr bwMode="auto">
              <a:xfrm flipH="1">
                <a:off x="4879" y="1166"/>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68" name="Line 224"/>
              <p:cNvSpPr>
                <a:spLocks noChangeShapeType="1"/>
              </p:cNvSpPr>
              <p:nvPr/>
            </p:nvSpPr>
            <p:spPr bwMode="auto">
              <a:xfrm flipH="1">
                <a:off x="4868" y="1179"/>
                <a:ext cx="3"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69" name="Line 225"/>
              <p:cNvSpPr>
                <a:spLocks noChangeShapeType="1"/>
              </p:cNvSpPr>
              <p:nvPr/>
            </p:nvSpPr>
            <p:spPr bwMode="auto">
              <a:xfrm flipH="1">
                <a:off x="4859" y="1190"/>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70" name="Line 226"/>
              <p:cNvSpPr>
                <a:spLocks noChangeShapeType="1"/>
              </p:cNvSpPr>
              <p:nvPr/>
            </p:nvSpPr>
            <p:spPr bwMode="auto">
              <a:xfrm flipH="1">
                <a:off x="4848" y="1202"/>
                <a:ext cx="2"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71" name="Line 227"/>
              <p:cNvSpPr>
                <a:spLocks noChangeShapeType="1"/>
              </p:cNvSpPr>
              <p:nvPr/>
            </p:nvSpPr>
            <p:spPr bwMode="auto">
              <a:xfrm flipH="1">
                <a:off x="4838" y="1213"/>
                <a:ext cx="2" cy="3"/>
              </a:xfrm>
              <a:prstGeom prst="line">
                <a:avLst/>
              </a:prstGeom>
              <a:noFill/>
              <a:ln w="4763">
                <a:solidFill>
                  <a:schemeClr val="tx1"/>
                </a:solidFill>
                <a:round/>
                <a:headEnd/>
                <a:tailEnd/>
              </a:ln>
            </p:spPr>
            <p:txBody>
              <a:bodyPr wrap="none" lIns="0" tIns="0" rIns="0" bIns="0">
                <a:spAutoFit/>
              </a:bodyPr>
              <a:lstStyle/>
              <a:p>
                <a:endParaRPr lang="en-US"/>
              </a:p>
            </p:txBody>
          </p:sp>
        </p:grpSp>
        <p:grpSp>
          <p:nvGrpSpPr>
            <p:cNvPr id="18466" name="Group 228"/>
            <p:cNvGrpSpPr>
              <a:grpSpLocks/>
            </p:cNvGrpSpPr>
            <p:nvPr/>
          </p:nvGrpSpPr>
          <p:grpSpPr bwMode="auto">
            <a:xfrm>
              <a:off x="3217" y="1489"/>
              <a:ext cx="382" cy="271"/>
              <a:chOff x="3945" y="1344"/>
              <a:chExt cx="402" cy="286"/>
            </a:xfrm>
          </p:grpSpPr>
          <p:sp>
            <p:nvSpPr>
              <p:cNvPr id="18506" name="Rectangle 229"/>
              <p:cNvSpPr>
                <a:spLocks noChangeArrowheads="1"/>
              </p:cNvSpPr>
              <p:nvPr/>
            </p:nvSpPr>
            <p:spPr bwMode="auto">
              <a:xfrm>
                <a:off x="3945" y="1516"/>
                <a:ext cx="101" cy="114"/>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07" name="Rectangle 230"/>
              <p:cNvSpPr>
                <a:spLocks noChangeArrowheads="1"/>
              </p:cNvSpPr>
              <p:nvPr/>
            </p:nvSpPr>
            <p:spPr bwMode="auto">
              <a:xfrm>
                <a:off x="4046" y="1516"/>
                <a:ext cx="101" cy="114"/>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08" name="Rectangle 231"/>
              <p:cNvSpPr>
                <a:spLocks noChangeArrowheads="1"/>
              </p:cNvSpPr>
              <p:nvPr/>
            </p:nvSpPr>
            <p:spPr bwMode="auto">
              <a:xfrm>
                <a:off x="4146" y="1516"/>
                <a:ext cx="101" cy="114"/>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09" name="Freeform 232"/>
              <p:cNvSpPr>
                <a:spLocks/>
              </p:cNvSpPr>
              <p:nvPr/>
            </p:nvSpPr>
            <p:spPr bwMode="auto">
              <a:xfrm>
                <a:off x="3945" y="1459"/>
                <a:ext cx="151" cy="57"/>
              </a:xfrm>
              <a:custGeom>
                <a:avLst/>
                <a:gdLst>
                  <a:gd name="T0" fmla="*/ 0 w 151"/>
                  <a:gd name="T1" fmla="*/ 57 h 57"/>
                  <a:gd name="T2" fmla="*/ 101 w 151"/>
                  <a:gd name="T3" fmla="*/ 57 h 57"/>
                  <a:gd name="T4" fmla="*/ 151 w 151"/>
                  <a:gd name="T5" fmla="*/ 0 h 57"/>
                  <a:gd name="T6" fmla="*/ 50 w 151"/>
                  <a:gd name="T7" fmla="*/ 0 h 57"/>
                  <a:gd name="T8" fmla="*/ 0 w 151"/>
                  <a:gd name="T9" fmla="*/ 57 h 57"/>
                  <a:gd name="T10" fmla="*/ 0 60000 65536"/>
                  <a:gd name="T11" fmla="*/ 0 60000 65536"/>
                  <a:gd name="T12" fmla="*/ 0 60000 65536"/>
                  <a:gd name="T13" fmla="*/ 0 60000 65536"/>
                  <a:gd name="T14" fmla="*/ 0 60000 65536"/>
                  <a:gd name="T15" fmla="*/ 0 w 151"/>
                  <a:gd name="T16" fmla="*/ 0 h 57"/>
                  <a:gd name="T17" fmla="*/ 151 w 151"/>
                  <a:gd name="T18" fmla="*/ 57 h 57"/>
                </a:gdLst>
                <a:ahLst/>
                <a:cxnLst>
                  <a:cxn ang="T10">
                    <a:pos x="T0" y="T1"/>
                  </a:cxn>
                  <a:cxn ang="T11">
                    <a:pos x="T2" y="T3"/>
                  </a:cxn>
                  <a:cxn ang="T12">
                    <a:pos x="T4" y="T5"/>
                  </a:cxn>
                  <a:cxn ang="T13">
                    <a:pos x="T6" y="T7"/>
                  </a:cxn>
                  <a:cxn ang="T14">
                    <a:pos x="T8" y="T9"/>
                  </a:cxn>
                </a:cxnLst>
                <a:rect l="T15" t="T16" r="T17" b="T18"/>
                <a:pathLst>
                  <a:path w="151" h="57">
                    <a:moveTo>
                      <a:pt x="0" y="57"/>
                    </a:moveTo>
                    <a:lnTo>
                      <a:pt x="101" y="57"/>
                    </a:lnTo>
                    <a:lnTo>
                      <a:pt x="151" y="0"/>
                    </a:lnTo>
                    <a:lnTo>
                      <a:pt x="50" y="0"/>
                    </a:lnTo>
                    <a:lnTo>
                      <a:pt x="0" y="57"/>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10" name="Freeform 233"/>
              <p:cNvSpPr>
                <a:spLocks/>
              </p:cNvSpPr>
              <p:nvPr/>
            </p:nvSpPr>
            <p:spPr bwMode="auto">
              <a:xfrm>
                <a:off x="4147" y="1459"/>
                <a:ext cx="150" cy="57"/>
              </a:xfrm>
              <a:custGeom>
                <a:avLst/>
                <a:gdLst>
                  <a:gd name="T0" fmla="*/ 0 w 150"/>
                  <a:gd name="T1" fmla="*/ 57 h 57"/>
                  <a:gd name="T2" fmla="*/ 101 w 150"/>
                  <a:gd name="T3" fmla="*/ 57 h 57"/>
                  <a:gd name="T4" fmla="*/ 150 w 150"/>
                  <a:gd name="T5" fmla="*/ 0 h 57"/>
                  <a:gd name="T6" fmla="*/ 49 w 150"/>
                  <a:gd name="T7" fmla="*/ 0 h 57"/>
                  <a:gd name="T8" fmla="*/ 0 w 150"/>
                  <a:gd name="T9" fmla="*/ 57 h 57"/>
                  <a:gd name="T10" fmla="*/ 0 60000 65536"/>
                  <a:gd name="T11" fmla="*/ 0 60000 65536"/>
                  <a:gd name="T12" fmla="*/ 0 60000 65536"/>
                  <a:gd name="T13" fmla="*/ 0 60000 65536"/>
                  <a:gd name="T14" fmla="*/ 0 60000 65536"/>
                  <a:gd name="T15" fmla="*/ 0 w 150"/>
                  <a:gd name="T16" fmla="*/ 0 h 57"/>
                  <a:gd name="T17" fmla="*/ 150 w 150"/>
                  <a:gd name="T18" fmla="*/ 57 h 57"/>
                </a:gdLst>
                <a:ahLst/>
                <a:cxnLst>
                  <a:cxn ang="T10">
                    <a:pos x="T0" y="T1"/>
                  </a:cxn>
                  <a:cxn ang="T11">
                    <a:pos x="T2" y="T3"/>
                  </a:cxn>
                  <a:cxn ang="T12">
                    <a:pos x="T4" y="T5"/>
                  </a:cxn>
                  <a:cxn ang="T13">
                    <a:pos x="T6" y="T7"/>
                  </a:cxn>
                  <a:cxn ang="T14">
                    <a:pos x="T8" y="T9"/>
                  </a:cxn>
                </a:cxnLst>
                <a:rect l="T15" t="T16" r="T17" b="T18"/>
                <a:pathLst>
                  <a:path w="150" h="57">
                    <a:moveTo>
                      <a:pt x="0" y="57"/>
                    </a:moveTo>
                    <a:lnTo>
                      <a:pt x="101" y="57"/>
                    </a:lnTo>
                    <a:lnTo>
                      <a:pt x="150" y="0"/>
                    </a:lnTo>
                    <a:lnTo>
                      <a:pt x="49" y="0"/>
                    </a:lnTo>
                    <a:lnTo>
                      <a:pt x="0" y="57"/>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11" name="Freeform 234"/>
              <p:cNvSpPr>
                <a:spLocks/>
              </p:cNvSpPr>
              <p:nvPr/>
            </p:nvSpPr>
            <p:spPr bwMode="auto">
              <a:xfrm>
                <a:off x="4247" y="1459"/>
                <a:ext cx="49" cy="171"/>
              </a:xfrm>
              <a:custGeom>
                <a:avLst/>
                <a:gdLst>
                  <a:gd name="T0" fmla="*/ 0 w 49"/>
                  <a:gd name="T1" fmla="*/ 171 h 171"/>
                  <a:gd name="T2" fmla="*/ 49 w 49"/>
                  <a:gd name="T3" fmla="*/ 114 h 171"/>
                  <a:gd name="T4" fmla="*/ 49 w 49"/>
                  <a:gd name="T5" fmla="*/ 0 h 171"/>
                  <a:gd name="T6" fmla="*/ 0 w 49"/>
                  <a:gd name="T7" fmla="*/ 57 h 171"/>
                  <a:gd name="T8" fmla="*/ 0 w 49"/>
                  <a:gd name="T9" fmla="*/ 171 h 171"/>
                  <a:gd name="T10" fmla="*/ 0 60000 65536"/>
                  <a:gd name="T11" fmla="*/ 0 60000 65536"/>
                  <a:gd name="T12" fmla="*/ 0 60000 65536"/>
                  <a:gd name="T13" fmla="*/ 0 60000 65536"/>
                  <a:gd name="T14" fmla="*/ 0 60000 65536"/>
                  <a:gd name="T15" fmla="*/ 0 w 49"/>
                  <a:gd name="T16" fmla="*/ 0 h 171"/>
                  <a:gd name="T17" fmla="*/ 49 w 49"/>
                  <a:gd name="T18" fmla="*/ 171 h 171"/>
                </a:gdLst>
                <a:ahLst/>
                <a:cxnLst>
                  <a:cxn ang="T10">
                    <a:pos x="T0" y="T1"/>
                  </a:cxn>
                  <a:cxn ang="T11">
                    <a:pos x="T2" y="T3"/>
                  </a:cxn>
                  <a:cxn ang="T12">
                    <a:pos x="T4" y="T5"/>
                  </a:cxn>
                  <a:cxn ang="T13">
                    <a:pos x="T6" y="T7"/>
                  </a:cxn>
                  <a:cxn ang="T14">
                    <a:pos x="T8" y="T9"/>
                  </a:cxn>
                </a:cxnLst>
                <a:rect l="T15" t="T16" r="T17" b="T18"/>
                <a:pathLst>
                  <a:path w="49" h="171">
                    <a:moveTo>
                      <a:pt x="0" y="171"/>
                    </a:moveTo>
                    <a:lnTo>
                      <a:pt x="49" y="114"/>
                    </a:lnTo>
                    <a:lnTo>
                      <a:pt x="49" y="0"/>
                    </a:lnTo>
                    <a:lnTo>
                      <a:pt x="0" y="57"/>
                    </a:lnTo>
                    <a:lnTo>
                      <a:pt x="0" y="171"/>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512" name="Rectangle 235"/>
              <p:cNvSpPr>
                <a:spLocks noChangeArrowheads="1"/>
              </p:cNvSpPr>
              <p:nvPr/>
            </p:nvSpPr>
            <p:spPr bwMode="auto">
              <a:xfrm>
                <a:off x="4046" y="1402"/>
                <a:ext cx="101" cy="114"/>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13" name="Freeform 236"/>
              <p:cNvSpPr>
                <a:spLocks/>
              </p:cNvSpPr>
              <p:nvPr/>
            </p:nvSpPr>
            <p:spPr bwMode="auto">
              <a:xfrm>
                <a:off x="4046" y="1345"/>
                <a:ext cx="150" cy="57"/>
              </a:xfrm>
              <a:custGeom>
                <a:avLst/>
                <a:gdLst>
                  <a:gd name="T0" fmla="*/ 0 w 150"/>
                  <a:gd name="T1" fmla="*/ 57 h 57"/>
                  <a:gd name="T2" fmla="*/ 101 w 150"/>
                  <a:gd name="T3" fmla="*/ 57 h 57"/>
                  <a:gd name="T4" fmla="*/ 150 w 150"/>
                  <a:gd name="T5" fmla="*/ 0 h 57"/>
                  <a:gd name="T6" fmla="*/ 50 w 150"/>
                  <a:gd name="T7" fmla="*/ 0 h 57"/>
                  <a:gd name="T8" fmla="*/ 0 w 150"/>
                  <a:gd name="T9" fmla="*/ 57 h 57"/>
                  <a:gd name="T10" fmla="*/ 0 60000 65536"/>
                  <a:gd name="T11" fmla="*/ 0 60000 65536"/>
                  <a:gd name="T12" fmla="*/ 0 60000 65536"/>
                  <a:gd name="T13" fmla="*/ 0 60000 65536"/>
                  <a:gd name="T14" fmla="*/ 0 60000 65536"/>
                  <a:gd name="T15" fmla="*/ 0 w 150"/>
                  <a:gd name="T16" fmla="*/ 0 h 57"/>
                  <a:gd name="T17" fmla="*/ 150 w 150"/>
                  <a:gd name="T18" fmla="*/ 57 h 57"/>
                </a:gdLst>
                <a:ahLst/>
                <a:cxnLst>
                  <a:cxn ang="T10">
                    <a:pos x="T0" y="T1"/>
                  </a:cxn>
                  <a:cxn ang="T11">
                    <a:pos x="T2" y="T3"/>
                  </a:cxn>
                  <a:cxn ang="T12">
                    <a:pos x="T4" y="T5"/>
                  </a:cxn>
                  <a:cxn ang="T13">
                    <a:pos x="T6" y="T7"/>
                  </a:cxn>
                  <a:cxn ang="T14">
                    <a:pos x="T8" y="T9"/>
                  </a:cxn>
                </a:cxnLst>
                <a:rect l="T15" t="T16" r="T17" b="T18"/>
                <a:pathLst>
                  <a:path w="150" h="57">
                    <a:moveTo>
                      <a:pt x="0" y="57"/>
                    </a:moveTo>
                    <a:lnTo>
                      <a:pt x="101" y="57"/>
                    </a:lnTo>
                    <a:lnTo>
                      <a:pt x="150" y="0"/>
                    </a:lnTo>
                    <a:lnTo>
                      <a:pt x="50" y="0"/>
                    </a:lnTo>
                    <a:lnTo>
                      <a:pt x="0" y="57"/>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14" name="Freeform 237"/>
              <p:cNvSpPr>
                <a:spLocks/>
              </p:cNvSpPr>
              <p:nvPr/>
            </p:nvSpPr>
            <p:spPr bwMode="auto">
              <a:xfrm>
                <a:off x="4147" y="1345"/>
                <a:ext cx="49" cy="171"/>
              </a:xfrm>
              <a:custGeom>
                <a:avLst/>
                <a:gdLst>
                  <a:gd name="T0" fmla="*/ 0 w 49"/>
                  <a:gd name="T1" fmla="*/ 171 h 171"/>
                  <a:gd name="T2" fmla="*/ 49 w 49"/>
                  <a:gd name="T3" fmla="*/ 114 h 171"/>
                  <a:gd name="T4" fmla="*/ 49 w 49"/>
                  <a:gd name="T5" fmla="*/ 0 h 171"/>
                  <a:gd name="T6" fmla="*/ 0 w 49"/>
                  <a:gd name="T7" fmla="*/ 57 h 171"/>
                  <a:gd name="T8" fmla="*/ 0 w 49"/>
                  <a:gd name="T9" fmla="*/ 171 h 171"/>
                  <a:gd name="T10" fmla="*/ 0 60000 65536"/>
                  <a:gd name="T11" fmla="*/ 0 60000 65536"/>
                  <a:gd name="T12" fmla="*/ 0 60000 65536"/>
                  <a:gd name="T13" fmla="*/ 0 60000 65536"/>
                  <a:gd name="T14" fmla="*/ 0 60000 65536"/>
                  <a:gd name="T15" fmla="*/ 0 w 49"/>
                  <a:gd name="T16" fmla="*/ 0 h 171"/>
                  <a:gd name="T17" fmla="*/ 49 w 49"/>
                  <a:gd name="T18" fmla="*/ 171 h 171"/>
                </a:gdLst>
                <a:ahLst/>
                <a:cxnLst>
                  <a:cxn ang="T10">
                    <a:pos x="T0" y="T1"/>
                  </a:cxn>
                  <a:cxn ang="T11">
                    <a:pos x="T2" y="T3"/>
                  </a:cxn>
                  <a:cxn ang="T12">
                    <a:pos x="T4" y="T5"/>
                  </a:cxn>
                  <a:cxn ang="T13">
                    <a:pos x="T6" y="T7"/>
                  </a:cxn>
                  <a:cxn ang="T14">
                    <a:pos x="T8" y="T9"/>
                  </a:cxn>
                </a:cxnLst>
                <a:rect l="T15" t="T16" r="T17" b="T18"/>
                <a:pathLst>
                  <a:path w="49" h="171">
                    <a:moveTo>
                      <a:pt x="0" y="171"/>
                    </a:moveTo>
                    <a:lnTo>
                      <a:pt x="49" y="114"/>
                    </a:lnTo>
                    <a:lnTo>
                      <a:pt x="49" y="0"/>
                    </a:lnTo>
                    <a:lnTo>
                      <a:pt x="0" y="57"/>
                    </a:lnTo>
                    <a:lnTo>
                      <a:pt x="0" y="171"/>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515" name="Freeform 238"/>
              <p:cNvSpPr>
                <a:spLocks/>
              </p:cNvSpPr>
              <p:nvPr/>
            </p:nvSpPr>
            <p:spPr bwMode="auto">
              <a:xfrm>
                <a:off x="4195" y="1402"/>
                <a:ext cx="152" cy="57"/>
              </a:xfrm>
              <a:custGeom>
                <a:avLst/>
                <a:gdLst>
                  <a:gd name="T0" fmla="*/ 101 w 152"/>
                  <a:gd name="T1" fmla="*/ 57 h 57"/>
                  <a:gd name="T2" fmla="*/ 152 w 152"/>
                  <a:gd name="T3" fmla="*/ 0 h 57"/>
                  <a:gd name="T4" fmla="*/ 52 w 152"/>
                  <a:gd name="T5" fmla="*/ 0 h 57"/>
                  <a:gd name="T6" fmla="*/ 0 w 152"/>
                  <a:gd name="T7" fmla="*/ 57 h 57"/>
                  <a:gd name="T8" fmla="*/ 101 w 152"/>
                  <a:gd name="T9" fmla="*/ 57 h 57"/>
                  <a:gd name="T10" fmla="*/ 0 60000 65536"/>
                  <a:gd name="T11" fmla="*/ 0 60000 65536"/>
                  <a:gd name="T12" fmla="*/ 0 60000 65536"/>
                  <a:gd name="T13" fmla="*/ 0 60000 65536"/>
                  <a:gd name="T14" fmla="*/ 0 60000 65536"/>
                  <a:gd name="T15" fmla="*/ 0 w 152"/>
                  <a:gd name="T16" fmla="*/ 0 h 57"/>
                  <a:gd name="T17" fmla="*/ 152 w 152"/>
                  <a:gd name="T18" fmla="*/ 57 h 57"/>
                </a:gdLst>
                <a:ahLst/>
                <a:cxnLst>
                  <a:cxn ang="T10">
                    <a:pos x="T0" y="T1"/>
                  </a:cxn>
                  <a:cxn ang="T11">
                    <a:pos x="T2" y="T3"/>
                  </a:cxn>
                  <a:cxn ang="T12">
                    <a:pos x="T4" y="T5"/>
                  </a:cxn>
                  <a:cxn ang="T13">
                    <a:pos x="T6" y="T7"/>
                  </a:cxn>
                  <a:cxn ang="T14">
                    <a:pos x="T8" y="T9"/>
                  </a:cxn>
                </a:cxnLst>
                <a:rect l="T15" t="T16" r="T17" b="T18"/>
                <a:pathLst>
                  <a:path w="152" h="57">
                    <a:moveTo>
                      <a:pt x="101" y="57"/>
                    </a:moveTo>
                    <a:lnTo>
                      <a:pt x="152" y="0"/>
                    </a:lnTo>
                    <a:lnTo>
                      <a:pt x="52" y="0"/>
                    </a:lnTo>
                    <a:lnTo>
                      <a:pt x="0" y="57"/>
                    </a:lnTo>
                    <a:lnTo>
                      <a:pt x="101" y="57"/>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16" name="Freeform 239"/>
              <p:cNvSpPr>
                <a:spLocks/>
              </p:cNvSpPr>
              <p:nvPr/>
            </p:nvSpPr>
            <p:spPr bwMode="auto">
              <a:xfrm>
                <a:off x="4296" y="1402"/>
                <a:ext cx="51" cy="171"/>
              </a:xfrm>
              <a:custGeom>
                <a:avLst/>
                <a:gdLst>
                  <a:gd name="T0" fmla="*/ 0 w 51"/>
                  <a:gd name="T1" fmla="*/ 171 h 171"/>
                  <a:gd name="T2" fmla="*/ 51 w 51"/>
                  <a:gd name="T3" fmla="*/ 114 h 171"/>
                  <a:gd name="T4" fmla="*/ 51 w 51"/>
                  <a:gd name="T5" fmla="*/ 0 h 171"/>
                  <a:gd name="T6" fmla="*/ 0 w 51"/>
                  <a:gd name="T7" fmla="*/ 57 h 171"/>
                  <a:gd name="T8" fmla="*/ 0 w 51"/>
                  <a:gd name="T9" fmla="*/ 171 h 171"/>
                  <a:gd name="T10" fmla="*/ 0 60000 65536"/>
                  <a:gd name="T11" fmla="*/ 0 60000 65536"/>
                  <a:gd name="T12" fmla="*/ 0 60000 65536"/>
                  <a:gd name="T13" fmla="*/ 0 60000 65536"/>
                  <a:gd name="T14" fmla="*/ 0 60000 65536"/>
                  <a:gd name="T15" fmla="*/ 0 w 51"/>
                  <a:gd name="T16" fmla="*/ 0 h 171"/>
                  <a:gd name="T17" fmla="*/ 51 w 51"/>
                  <a:gd name="T18" fmla="*/ 171 h 171"/>
                </a:gdLst>
                <a:ahLst/>
                <a:cxnLst>
                  <a:cxn ang="T10">
                    <a:pos x="T0" y="T1"/>
                  </a:cxn>
                  <a:cxn ang="T11">
                    <a:pos x="T2" y="T3"/>
                  </a:cxn>
                  <a:cxn ang="T12">
                    <a:pos x="T4" y="T5"/>
                  </a:cxn>
                  <a:cxn ang="T13">
                    <a:pos x="T6" y="T7"/>
                  </a:cxn>
                  <a:cxn ang="T14">
                    <a:pos x="T8" y="T9"/>
                  </a:cxn>
                </a:cxnLst>
                <a:rect l="T15" t="T16" r="T17" b="T18"/>
                <a:pathLst>
                  <a:path w="51" h="171">
                    <a:moveTo>
                      <a:pt x="0" y="171"/>
                    </a:moveTo>
                    <a:lnTo>
                      <a:pt x="51" y="114"/>
                    </a:lnTo>
                    <a:lnTo>
                      <a:pt x="51" y="0"/>
                    </a:lnTo>
                    <a:lnTo>
                      <a:pt x="0" y="57"/>
                    </a:lnTo>
                    <a:lnTo>
                      <a:pt x="0" y="171"/>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517" name="Freeform 240"/>
              <p:cNvSpPr>
                <a:spLocks/>
              </p:cNvSpPr>
              <p:nvPr/>
            </p:nvSpPr>
            <p:spPr bwMode="auto">
              <a:xfrm>
                <a:off x="4195" y="1402"/>
                <a:ext cx="52" cy="57"/>
              </a:xfrm>
              <a:custGeom>
                <a:avLst/>
                <a:gdLst>
                  <a:gd name="T0" fmla="*/ 52 w 52"/>
                  <a:gd name="T1" fmla="*/ 0 h 57"/>
                  <a:gd name="T2" fmla="*/ 0 w 52"/>
                  <a:gd name="T3" fmla="*/ 0 h 57"/>
                  <a:gd name="T4" fmla="*/ 0 w 52"/>
                  <a:gd name="T5" fmla="*/ 57 h 57"/>
                  <a:gd name="T6" fmla="*/ 52 w 52"/>
                  <a:gd name="T7" fmla="*/ 0 h 57"/>
                  <a:gd name="T8" fmla="*/ 0 60000 65536"/>
                  <a:gd name="T9" fmla="*/ 0 60000 65536"/>
                  <a:gd name="T10" fmla="*/ 0 60000 65536"/>
                  <a:gd name="T11" fmla="*/ 0 60000 65536"/>
                  <a:gd name="T12" fmla="*/ 0 w 52"/>
                  <a:gd name="T13" fmla="*/ 0 h 57"/>
                  <a:gd name="T14" fmla="*/ 52 w 52"/>
                  <a:gd name="T15" fmla="*/ 57 h 57"/>
                </a:gdLst>
                <a:ahLst/>
                <a:cxnLst>
                  <a:cxn ang="T8">
                    <a:pos x="T0" y="T1"/>
                  </a:cxn>
                  <a:cxn ang="T9">
                    <a:pos x="T2" y="T3"/>
                  </a:cxn>
                  <a:cxn ang="T10">
                    <a:pos x="T4" y="T5"/>
                  </a:cxn>
                  <a:cxn ang="T11">
                    <a:pos x="T6" y="T7"/>
                  </a:cxn>
                </a:cxnLst>
                <a:rect l="T12" t="T13" r="T14" b="T15"/>
                <a:pathLst>
                  <a:path w="52" h="57">
                    <a:moveTo>
                      <a:pt x="52" y="0"/>
                    </a:moveTo>
                    <a:lnTo>
                      <a:pt x="0" y="0"/>
                    </a:lnTo>
                    <a:lnTo>
                      <a:pt x="0" y="57"/>
                    </a:lnTo>
                    <a:lnTo>
                      <a:pt x="52" y="0"/>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18" name="Line 241"/>
              <p:cNvSpPr>
                <a:spLocks noChangeShapeType="1"/>
              </p:cNvSpPr>
              <p:nvPr/>
            </p:nvSpPr>
            <p:spPr bwMode="auto">
              <a:xfrm flipH="1">
                <a:off x="4155" y="1344"/>
                <a:ext cx="2"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19" name="Line 242"/>
              <p:cNvSpPr>
                <a:spLocks noChangeShapeType="1"/>
              </p:cNvSpPr>
              <p:nvPr/>
            </p:nvSpPr>
            <p:spPr bwMode="auto">
              <a:xfrm flipH="1">
                <a:off x="4145" y="1355"/>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20" name="Line 243"/>
              <p:cNvSpPr>
                <a:spLocks noChangeShapeType="1"/>
              </p:cNvSpPr>
              <p:nvPr/>
            </p:nvSpPr>
            <p:spPr bwMode="auto">
              <a:xfrm flipH="1">
                <a:off x="4134" y="1367"/>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21" name="Line 244"/>
              <p:cNvSpPr>
                <a:spLocks noChangeShapeType="1"/>
              </p:cNvSpPr>
              <p:nvPr/>
            </p:nvSpPr>
            <p:spPr bwMode="auto">
              <a:xfrm flipH="1">
                <a:off x="4123" y="1379"/>
                <a:ext cx="3"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22" name="Line 245"/>
              <p:cNvSpPr>
                <a:spLocks noChangeShapeType="1"/>
              </p:cNvSpPr>
              <p:nvPr/>
            </p:nvSpPr>
            <p:spPr bwMode="auto">
              <a:xfrm flipH="1">
                <a:off x="4114" y="1391"/>
                <a:ext cx="1"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23" name="Line 246"/>
              <p:cNvSpPr>
                <a:spLocks noChangeShapeType="1"/>
              </p:cNvSpPr>
              <p:nvPr/>
            </p:nvSpPr>
            <p:spPr bwMode="auto">
              <a:xfrm flipH="1">
                <a:off x="4055" y="1458"/>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24" name="Line 247"/>
              <p:cNvSpPr>
                <a:spLocks noChangeShapeType="1"/>
              </p:cNvSpPr>
              <p:nvPr/>
            </p:nvSpPr>
            <p:spPr bwMode="auto">
              <a:xfrm flipH="1">
                <a:off x="4046" y="1470"/>
                <a:ext cx="2"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25" name="Line 248"/>
              <p:cNvSpPr>
                <a:spLocks noChangeShapeType="1"/>
              </p:cNvSpPr>
              <p:nvPr/>
            </p:nvSpPr>
            <p:spPr bwMode="auto">
              <a:xfrm flipH="1">
                <a:off x="4037" y="1483"/>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26" name="Line 249"/>
              <p:cNvSpPr>
                <a:spLocks noChangeShapeType="1"/>
              </p:cNvSpPr>
              <p:nvPr/>
            </p:nvSpPr>
            <p:spPr bwMode="auto">
              <a:xfrm flipH="1">
                <a:off x="4029" y="1497"/>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27" name="Line 250"/>
              <p:cNvSpPr>
                <a:spLocks noChangeShapeType="1"/>
              </p:cNvSpPr>
              <p:nvPr/>
            </p:nvSpPr>
            <p:spPr bwMode="auto">
              <a:xfrm flipH="1">
                <a:off x="4020" y="1510"/>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28" name="Line 251"/>
              <p:cNvSpPr>
                <a:spLocks noChangeShapeType="1"/>
              </p:cNvSpPr>
              <p:nvPr/>
            </p:nvSpPr>
            <p:spPr bwMode="auto">
              <a:xfrm flipH="1">
                <a:off x="4306" y="1401"/>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29" name="Line 252"/>
              <p:cNvSpPr>
                <a:spLocks noChangeShapeType="1"/>
              </p:cNvSpPr>
              <p:nvPr/>
            </p:nvSpPr>
            <p:spPr bwMode="auto">
              <a:xfrm flipH="1">
                <a:off x="4295" y="1412"/>
                <a:ext cx="2"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30" name="Line 253"/>
              <p:cNvSpPr>
                <a:spLocks noChangeShapeType="1"/>
              </p:cNvSpPr>
              <p:nvPr/>
            </p:nvSpPr>
            <p:spPr bwMode="auto">
              <a:xfrm flipH="1">
                <a:off x="4284" y="1425"/>
                <a:ext cx="2"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31" name="Line 254"/>
              <p:cNvSpPr>
                <a:spLocks noChangeShapeType="1"/>
              </p:cNvSpPr>
              <p:nvPr/>
            </p:nvSpPr>
            <p:spPr bwMode="auto">
              <a:xfrm flipH="1">
                <a:off x="4274" y="1436"/>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32" name="Line 255"/>
              <p:cNvSpPr>
                <a:spLocks noChangeShapeType="1"/>
              </p:cNvSpPr>
              <p:nvPr/>
            </p:nvSpPr>
            <p:spPr bwMode="auto">
              <a:xfrm flipH="1">
                <a:off x="4263" y="1449"/>
                <a:ext cx="3"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33" name="Line 256"/>
              <p:cNvSpPr>
                <a:spLocks noChangeShapeType="1"/>
              </p:cNvSpPr>
              <p:nvPr/>
            </p:nvSpPr>
            <p:spPr bwMode="auto">
              <a:xfrm flipH="1">
                <a:off x="4254" y="1460"/>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34" name="Line 257"/>
              <p:cNvSpPr>
                <a:spLocks noChangeShapeType="1"/>
              </p:cNvSpPr>
              <p:nvPr/>
            </p:nvSpPr>
            <p:spPr bwMode="auto">
              <a:xfrm flipH="1">
                <a:off x="4243" y="1472"/>
                <a:ext cx="2"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35" name="Line 258"/>
              <p:cNvSpPr>
                <a:spLocks noChangeShapeType="1"/>
              </p:cNvSpPr>
              <p:nvPr/>
            </p:nvSpPr>
            <p:spPr bwMode="auto">
              <a:xfrm flipH="1">
                <a:off x="4233" y="1483"/>
                <a:ext cx="2"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36" name="Line 259"/>
              <p:cNvSpPr>
                <a:spLocks noChangeShapeType="1"/>
              </p:cNvSpPr>
              <p:nvPr/>
            </p:nvSpPr>
            <p:spPr bwMode="auto">
              <a:xfrm flipH="1">
                <a:off x="4223" y="1495"/>
                <a:ext cx="2"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37" name="Line 260"/>
              <p:cNvSpPr>
                <a:spLocks noChangeShapeType="1"/>
              </p:cNvSpPr>
              <p:nvPr/>
            </p:nvSpPr>
            <p:spPr bwMode="auto">
              <a:xfrm flipH="1">
                <a:off x="4213" y="1506"/>
                <a:ext cx="2" cy="1"/>
              </a:xfrm>
              <a:prstGeom prst="line">
                <a:avLst/>
              </a:prstGeom>
              <a:noFill/>
              <a:ln w="4763">
                <a:solidFill>
                  <a:schemeClr val="tx1"/>
                </a:solidFill>
                <a:round/>
                <a:headEnd/>
                <a:tailEnd/>
              </a:ln>
            </p:spPr>
            <p:txBody>
              <a:bodyPr wrap="none" lIns="0" tIns="0" rIns="0" bIns="0">
                <a:spAutoFit/>
              </a:bodyPr>
              <a:lstStyle/>
              <a:p>
                <a:endParaRPr lang="en-US"/>
              </a:p>
            </p:txBody>
          </p:sp>
        </p:grpSp>
        <p:sp>
          <p:nvSpPr>
            <p:cNvPr id="18467" name="Text Box 261"/>
            <p:cNvSpPr txBox="1">
              <a:spLocks noChangeArrowheads="1"/>
            </p:cNvSpPr>
            <p:nvPr/>
          </p:nvSpPr>
          <p:spPr bwMode="auto">
            <a:xfrm>
              <a:off x="3073" y="989"/>
              <a:ext cx="595" cy="299"/>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Consigned</a:t>
              </a:r>
            </a:p>
            <a:p>
              <a:pPr eaLnBrk="0" hangingPunct="0"/>
              <a:r>
                <a:rPr kumimoji="1" lang="en-US" sz="1400" b="1" dirty="0">
                  <a:latin typeface="+mj-lt"/>
                </a:rPr>
                <a:t>Inventory</a:t>
              </a:r>
            </a:p>
          </p:txBody>
        </p:sp>
        <p:sp>
          <p:nvSpPr>
            <p:cNvPr id="18468" name="Text Box 262"/>
            <p:cNvSpPr txBox="1">
              <a:spLocks noChangeArrowheads="1"/>
            </p:cNvSpPr>
            <p:nvPr/>
          </p:nvSpPr>
          <p:spPr bwMode="auto">
            <a:xfrm>
              <a:off x="3791" y="1434"/>
              <a:ext cx="512" cy="150"/>
            </a:xfrm>
            <a:prstGeom prst="rect">
              <a:avLst/>
            </a:prstGeom>
            <a:noFill/>
            <a:ln w="38100">
              <a:noFill/>
              <a:miter lim="800000"/>
              <a:headEnd/>
              <a:tailEnd/>
            </a:ln>
          </p:spPr>
          <p:txBody>
            <a:bodyPr wrap="none" lIns="0" tIns="0" rIns="0" bIns="0">
              <a:spAutoFit/>
            </a:bodyPr>
            <a:lstStyle/>
            <a:p>
              <a:pPr eaLnBrk="0" hangingPunct="0"/>
              <a:r>
                <a:rPr kumimoji="1" lang="en-US" sz="1400" b="1">
                  <a:latin typeface="+mj-lt"/>
                </a:rPr>
                <a:t>Inventory</a:t>
              </a:r>
            </a:p>
          </p:txBody>
        </p:sp>
        <p:sp>
          <p:nvSpPr>
            <p:cNvPr id="18469" name="Text Box 263"/>
            <p:cNvSpPr txBox="1">
              <a:spLocks noChangeArrowheads="1"/>
            </p:cNvSpPr>
            <p:nvPr/>
          </p:nvSpPr>
          <p:spPr bwMode="auto">
            <a:xfrm>
              <a:off x="3148" y="1739"/>
              <a:ext cx="512"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Inventory</a:t>
              </a:r>
            </a:p>
          </p:txBody>
        </p:sp>
        <p:sp>
          <p:nvSpPr>
            <p:cNvPr id="18470" name="Rectangle 264"/>
            <p:cNvSpPr>
              <a:spLocks noChangeArrowheads="1"/>
            </p:cNvSpPr>
            <p:nvPr/>
          </p:nvSpPr>
          <p:spPr bwMode="auto">
            <a:xfrm>
              <a:off x="2969" y="565"/>
              <a:ext cx="1568" cy="1449"/>
            </a:xfrm>
            <a:prstGeom prst="rect">
              <a:avLst/>
            </a:prstGeom>
            <a:noFill/>
            <a:ln w="12700">
              <a:solidFill>
                <a:schemeClr val="tx1"/>
              </a:solidFill>
              <a:miter lim="800000"/>
              <a:headEnd/>
              <a:tailEnd/>
            </a:ln>
          </p:spPr>
          <p:txBody>
            <a:bodyPr wrap="none" lIns="0" tIns="0" rIns="0" bIns="0">
              <a:spAutoFit/>
            </a:bodyPr>
            <a:lstStyle/>
            <a:p>
              <a:endParaRPr lang="en-US"/>
            </a:p>
          </p:txBody>
        </p:sp>
        <p:sp>
          <p:nvSpPr>
            <p:cNvPr id="18471" name="Text Box 265"/>
            <p:cNvSpPr txBox="1">
              <a:spLocks noChangeArrowheads="1"/>
            </p:cNvSpPr>
            <p:nvPr/>
          </p:nvSpPr>
          <p:spPr bwMode="auto">
            <a:xfrm>
              <a:off x="4794" y="665"/>
              <a:ext cx="592"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Stockroom</a:t>
              </a:r>
            </a:p>
          </p:txBody>
        </p:sp>
        <p:sp>
          <p:nvSpPr>
            <p:cNvPr id="18472" name="Oval 266"/>
            <p:cNvSpPr>
              <a:spLocks noChangeArrowheads="1"/>
            </p:cNvSpPr>
            <p:nvPr/>
          </p:nvSpPr>
          <p:spPr bwMode="auto">
            <a:xfrm>
              <a:off x="3872" y="2081"/>
              <a:ext cx="70" cy="165"/>
            </a:xfrm>
            <a:prstGeom prst="ellipse">
              <a:avLst/>
            </a:prstGeom>
            <a:solidFill>
              <a:schemeClr val="bg1"/>
            </a:solidFill>
            <a:ln w="12700">
              <a:solidFill>
                <a:schemeClr val="tx1"/>
              </a:solidFill>
              <a:round/>
              <a:headEnd/>
              <a:tailEnd/>
            </a:ln>
          </p:spPr>
          <p:txBody>
            <a:bodyPr wrap="none" lIns="0" tIns="0" rIns="0" bIns="0">
              <a:spAutoFit/>
            </a:bodyPr>
            <a:lstStyle/>
            <a:p>
              <a:pPr eaLnBrk="0" hangingPunct="0"/>
              <a:r>
                <a:rPr kumimoji="1" lang="en-US" sz="1100" b="1">
                  <a:latin typeface="+mj-lt"/>
                </a:rPr>
                <a:t>3</a:t>
              </a:r>
            </a:p>
          </p:txBody>
        </p:sp>
        <p:sp>
          <p:nvSpPr>
            <p:cNvPr id="18473" name="Line 267"/>
            <p:cNvSpPr>
              <a:spLocks noChangeShapeType="1"/>
            </p:cNvSpPr>
            <p:nvPr/>
          </p:nvSpPr>
          <p:spPr bwMode="auto">
            <a:xfrm>
              <a:off x="3713" y="2026"/>
              <a:ext cx="0" cy="253"/>
            </a:xfrm>
            <a:prstGeom prst="line">
              <a:avLst/>
            </a:prstGeom>
            <a:noFill/>
            <a:ln w="19050">
              <a:solidFill>
                <a:schemeClr val="tx1"/>
              </a:solidFill>
              <a:round/>
              <a:headEnd/>
              <a:tailEnd type="triangle" w="med" len="med"/>
            </a:ln>
          </p:spPr>
          <p:txBody>
            <a:bodyPr wrap="none" lIns="0" tIns="0" rIns="0" bIns="0">
              <a:spAutoFit/>
            </a:bodyPr>
            <a:lstStyle/>
            <a:p>
              <a:endParaRPr lang="en-US"/>
            </a:p>
          </p:txBody>
        </p:sp>
        <p:sp>
          <p:nvSpPr>
            <p:cNvPr id="18474" name="Text Box 268"/>
            <p:cNvSpPr txBox="1">
              <a:spLocks noChangeArrowheads="1"/>
            </p:cNvSpPr>
            <p:nvPr/>
          </p:nvSpPr>
          <p:spPr bwMode="auto">
            <a:xfrm>
              <a:off x="3776" y="2939"/>
              <a:ext cx="399"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Picking</a:t>
              </a:r>
            </a:p>
          </p:txBody>
        </p:sp>
        <p:sp>
          <p:nvSpPr>
            <p:cNvPr id="18475" name="Line 269"/>
            <p:cNvSpPr>
              <a:spLocks noChangeShapeType="1"/>
            </p:cNvSpPr>
            <p:nvPr/>
          </p:nvSpPr>
          <p:spPr bwMode="auto">
            <a:xfrm flipV="1">
              <a:off x="4291" y="2279"/>
              <a:ext cx="483" cy="269"/>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76" name="Text Box 270"/>
            <p:cNvSpPr txBox="1">
              <a:spLocks noChangeArrowheads="1"/>
            </p:cNvSpPr>
            <p:nvPr/>
          </p:nvSpPr>
          <p:spPr bwMode="auto">
            <a:xfrm>
              <a:off x="4913" y="2297"/>
              <a:ext cx="416"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Transfer</a:t>
              </a:r>
            </a:p>
          </p:txBody>
        </p:sp>
        <p:sp>
          <p:nvSpPr>
            <p:cNvPr id="18477" name="Text Box 271"/>
            <p:cNvSpPr txBox="1">
              <a:spLocks noChangeArrowheads="1"/>
            </p:cNvSpPr>
            <p:nvPr/>
          </p:nvSpPr>
          <p:spPr bwMode="auto">
            <a:xfrm>
              <a:off x="4904" y="2959"/>
              <a:ext cx="472" cy="150"/>
            </a:xfrm>
            <a:prstGeom prst="rect">
              <a:avLst/>
            </a:prstGeom>
            <a:noFill/>
            <a:ln w="38100">
              <a:noFill/>
              <a:miter lim="800000"/>
              <a:headEnd/>
              <a:tailEnd/>
            </a:ln>
          </p:spPr>
          <p:txBody>
            <a:bodyPr wrap="none" lIns="0" tIns="0" rIns="0" bIns="0">
              <a:spAutoFit/>
            </a:bodyPr>
            <a:lstStyle/>
            <a:p>
              <a:pPr eaLnBrk="0" hangingPunct="0"/>
              <a:r>
                <a:rPr kumimoji="1" lang="en-US" sz="1400" b="1">
                  <a:latin typeface="+mj-lt"/>
                </a:rPr>
                <a:t>Shipping</a:t>
              </a:r>
            </a:p>
          </p:txBody>
        </p:sp>
        <p:sp>
          <p:nvSpPr>
            <p:cNvPr id="18478" name="Line 272"/>
            <p:cNvSpPr>
              <a:spLocks noChangeShapeType="1"/>
            </p:cNvSpPr>
            <p:nvPr/>
          </p:nvSpPr>
          <p:spPr bwMode="auto">
            <a:xfrm>
              <a:off x="4358" y="2737"/>
              <a:ext cx="523" cy="0"/>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79" name="Text Box 273"/>
            <p:cNvSpPr txBox="1">
              <a:spLocks noChangeArrowheads="1"/>
            </p:cNvSpPr>
            <p:nvPr/>
          </p:nvSpPr>
          <p:spPr bwMode="auto">
            <a:xfrm>
              <a:off x="4676" y="3675"/>
              <a:ext cx="799"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Manufacturing</a:t>
              </a:r>
            </a:p>
          </p:txBody>
        </p:sp>
        <p:sp>
          <p:nvSpPr>
            <p:cNvPr id="18480" name="Text Box 274"/>
            <p:cNvSpPr txBox="1">
              <a:spLocks noChangeArrowheads="1"/>
            </p:cNvSpPr>
            <p:nvPr/>
          </p:nvSpPr>
          <p:spPr bwMode="auto">
            <a:xfrm>
              <a:off x="3864" y="3994"/>
              <a:ext cx="598"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Distribution</a:t>
              </a:r>
            </a:p>
          </p:txBody>
        </p:sp>
        <p:sp>
          <p:nvSpPr>
            <p:cNvPr id="18481" name="Oval 275"/>
            <p:cNvSpPr>
              <a:spLocks noChangeArrowheads="1"/>
            </p:cNvSpPr>
            <p:nvPr/>
          </p:nvSpPr>
          <p:spPr bwMode="auto">
            <a:xfrm>
              <a:off x="3454" y="3119"/>
              <a:ext cx="70" cy="165"/>
            </a:xfrm>
            <a:prstGeom prst="ellipse">
              <a:avLst/>
            </a:prstGeom>
            <a:solidFill>
              <a:schemeClr val="bg1"/>
            </a:solidFill>
            <a:ln w="12700">
              <a:solidFill>
                <a:schemeClr val="tx1"/>
              </a:solidFill>
              <a:round/>
              <a:headEnd/>
              <a:tailEnd/>
            </a:ln>
          </p:spPr>
          <p:txBody>
            <a:bodyPr wrap="none" lIns="0" tIns="0" rIns="0" bIns="0">
              <a:spAutoFit/>
            </a:bodyPr>
            <a:lstStyle/>
            <a:p>
              <a:pPr eaLnBrk="0" hangingPunct="0"/>
              <a:r>
                <a:rPr kumimoji="1" lang="en-US" sz="1100" b="1" dirty="0" smtClean="0">
                  <a:latin typeface="+mj-lt"/>
                </a:rPr>
                <a:t>4</a:t>
              </a:r>
            </a:p>
          </p:txBody>
        </p:sp>
        <p:sp>
          <p:nvSpPr>
            <p:cNvPr id="18482" name="Line 276"/>
            <p:cNvSpPr>
              <a:spLocks noChangeShapeType="1"/>
            </p:cNvSpPr>
            <p:nvPr/>
          </p:nvSpPr>
          <p:spPr bwMode="auto">
            <a:xfrm>
              <a:off x="4236" y="2835"/>
              <a:ext cx="591" cy="570"/>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83" name="Line 277"/>
            <p:cNvSpPr>
              <a:spLocks noChangeShapeType="1"/>
            </p:cNvSpPr>
            <p:nvPr/>
          </p:nvSpPr>
          <p:spPr bwMode="auto">
            <a:xfrm>
              <a:off x="4045" y="3134"/>
              <a:ext cx="72" cy="435"/>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84" name="Line 278"/>
            <p:cNvSpPr>
              <a:spLocks noChangeShapeType="1"/>
            </p:cNvSpPr>
            <p:nvPr/>
          </p:nvSpPr>
          <p:spPr bwMode="auto">
            <a:xfrm flipH="1">
              <a:off x="3094" y="2822"/>
              <a:ext cx="689" cy="435"/>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85" name="Text Box 279"/>
            <p:cNvSpPr txBox="1">
              <a:spLocks noChangeArrowheads="1"/>
            </p:cNvSpPr>
            <p:nvPr/>
          </p:nvSpPr>
          <p:spPr bwMode="auto">
            <a:xfrm>
              <a:off x="2796" y="3774"/>
              <a:ext cx="395" cy="299"/>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Record</a:t>
              </a:r>
            </a:p>
            <a:p>
              <a:pPr eaLnBrk="0" hangingPunct="0"/>
              <a:r>
                <a:rPr kumimoji="1" lang="en-US" sz="1400" b="1" dirty="0">
                  <a:latin typeface="+mj-lt"/>
                </a:rPr>
                <a:t>Usage</a:t>
              </a:r>
            </a:p>
          </p:txBody>
        </p:sp>
        <p:sp>
          <p:nvSpPr>
            <p:cNvPr id="18486" name="Text Box 280"/>
            <p:cNvSpPr txBox="1">
              <a:spLocks noChangeArrowheads="1"/>
            </p:cNvSpPr>
            <p:nvPr/>
          </p:nvSpPr>
          <p:spPr bwMode="auto">
            <a:xfrm>
              <a:off x="2851" y="2494"/>
              <a:ext cx="192" cy="150"/>
            </a:xfrm>
            <a:prstGeom prst="rect">
              <a:avLst/>
            </a:prstGeom>
            <a:solidFill>
              <a:schemeClr val="bg1"/>
            </a:solidFill>
            <a:ln w="38100">
              <a:noFill/>
              <a:miter lim="800000"/>
              <a:headEnd/>
              <a:tailEnd/>
            </a:ln>
          </p:spPr>
          <p:txBody>
            <a:bodyPr wrap="none" lIns="0" tIns="0" rIns="0" bIns="0">
              <a:spAutoFit/>
            </a:bodyPr>
            <a:lstStyle/>
            <a:p>
              <a:pPr eaLnBrk="0" hangingPunct="0"/>
              <a:r>
                <a:rPr kumimoji="1" lang="en-US" sz="1400" b="1" dirty="0">
                  <a:latin typeface="+mj-lt"/>
                </a:rPr>
                <a:t>Yes</a:t>
              </a:r>
            </a:p>
          </p:txBody>
        </p:sp>
        <p:sp>
          <p:nvSpPr>
            <p:cNvPr id="18487" name="Line 281"/>
            <p:cNvSpPr>
              <a:spLocks noChangeShapeType="1"/>
            </p:cNvSpPr>
            <p:nvPr/>
          </p:nvSpPr>
          <p:spPr bwMode="auto">
            <a:xfrm>
              <a:off x="2249" y="1447"/>
              <a:ext cx="0" cy="729"/>
            </a:xfrm>
            <a:prstGeom prst="line">
              <a:avLst/>
            </a:prstGeom>
            <a:noFill/>
            <a:ln w="28575">
              <a:solidFill>
                <a:schemeClr val="tx1"/>
              </a:solidFill>
              <a:prstDash val="sysDot"/>
              <a:round/>
              <a:headEnd/>
              <a:tailEnd type="triangle" w="med" len="med"/>
            </a:ln>
          </p:spPr>
          <p:txBody>
            <a:bodyPr wrap="none" lIns="0" tIns="0" rIns="0" bIns="0">
              <a:spAutoFit/>
            </a:bodyPr>
            <a:lstStyle/>
            <a:p>
              <a:endParaRPr lang="en-US"/>
            </a:p>
          </p:txBody>
        </p:sp>
        <p:sp>
          <p:nvSpPr>
            <p:cNvPr id="18488" name="Text Box 282"/>
            <p:cNvSpPr txBox="1">
              <a:spLocks noChangeArrowheads="1"/>
            </p:cNvSpPr>
            <p:nvPr/>
          </p:nvSpPr>
          <p:spPr bwMode="auto">
            <a:xfrm>
              <a:off x="2170" y="1707"/>
              <a:ext cx="149" cy="134"/>
            </a:xfrm>
            <a:prstGeom prst="rect">
              <a:avLst/>
            </a:prstGeom>
            <a:solidFill>
              <a:schemeClr val="bg1"/>
            </a:solidFill>
            <a:ln w="38100">
              <a:noFill/>
              <a:miter lim="800000"/>
              <a:headEnd/>
              <a:tailEnd/>
            </a:ln>
          </p:spPr>
          <p:txBody>
            <a:bodyPr wrap="none" lIns="0" tIns="0" rIns="0" bIns="0">
              <a:spAutoFit/>
            </a:bodyPr>
            <a:lstStyle/>
            <a:p>
              <a:pPr eaLnBrk="0" hangingPunct="0"/>
              <a:r>
                <a:rPr kumimoji="1" lang="en-US" sz="1400" b="1">
                  <a:latin typeface="Arial" charset="0"/>
                </a:rPr>
                <a:t>No</a:t>
              </a:r>
            </a:p>
          </p:txBody>
        </p:sp>
        <p:sp>
          <p:nvSpPr>
            <p:cNvPr id="18489" name="Line 283"/>
            <p:cNvSpPr>
              <a:spLocks noChangeShapeType="1"/>
            </p:cNvSpPr>
            <p:nvPr/>
          </p:nvSpPr>
          <p:spPr bwMode="auto">
            <a:xfrm flipH="1">
              <a:off x="1678" y="2339"/>
              <a:ext cx="394" cy="0"/>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90" name="Freeform 284"/>
            <p:cNvSpPr>
              <a:spLocks/>
            </p:cNvSpPr>
            <p:nvPr/>
          </p:nvSpPr>
          <p:spPr bwMode="auto">
            <a:xfrm>
              <a:off x="881" y="2627"/>
              <a:ext cx="190" cy="405"/>
            </a:xfrm>
            <a:custGeom>
              <a:avLst/>
              <a:gdLst>
                <a:gd name="T0" fmla="*/ 0 w 201"/>
                <a:gd name="T1" fmla="*/ 0 h 427"/>
                <a:gd name="T2" fmla="*/ 49 w 201"/>
                <a:gd name="T3" fmla="*/ 339 h 427"/>
                <a:gd name="T4" fmla="*/ 147 w 201"/>
                <a:gd name="T5" fmla="*/ 220 h 427"/>
                <a:gd name="T6" fmla="*/ 201 w 201"/>
                <a:gd name="T7" fmla="*/ 427 h 427"/>
                <a:gd name="T8" fmla="*/ 151 w 201"/>
                <a:gd name="T9" fmla="*/ 89 h 427"/>
                <a:gd name="T10" fmla="*/ 53 w 201"/>
                <a:gd name="T11" fmla="*/ 208 h 427"/>
                <a:gd name="T12" fmla="*/ 0 w 201"/>
                <a:gd name="T13" fmla="*/ 0 h 427"/>
                <a:gd name="T14" fmla="*/ 0 60000 65536"/>
                <a:gd name="T15" fmla="*/ 0 60000 65536"/>
                <a:gd name="T16" fmla="*/ 0 60000 65536"/>
                <a:gd name="T17" fmla="*/ 0 60000 65536"/>
                <a:gd name="T18" fmla="*/ 0 60000 65536"/>
                <a:gd name="T19" fmla="*/ 0 60000 65536"/>
                <a:gd name="T20" fmla="*/ 0 60000 65536"/>
                <a:gd name="T21" fmla="*/ 0 w 201"/>
                <a:gd name="T22" fmla="*/ 0 h 427"/>
                <a:gd name="T23" fmla="*/ 201 w 201"/>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1" h="427">
                  <a:moveTo>
                    <a:pt x="0" y="0"/>
                  </a:moveTo>
                  <a:lnTo>
                    <a:pt x="49" y="339"/>
                  </a:lnTo>
                  <a:lnTo>
                    <a:pt x="147" y="220"/>
                  </a:lnTo>
                  <a:lnTo>
                    <a:pt x="201" y="427"/>
                  </a:lnTo>
                  <a:lnTo>
                    <a:pt x="151" y="89"/>
                  </a:lnTo>
                  <a:lnTo>
                    <a:pt x="53" y="208"/>
                  </a:lnTo>
                  <a:lnTo>
                    <a:pt x="0" y="0"/>
                  </a:lnTo>
                  <a:close/>
                </a:path>
              </a:pathLst>
            </a:custGeom>
            <a:solidFill>
              <a:schemeClr val="tx1"/>
            </a:solidFill>
            <a:ln w="4763">
              <a:solidFill>
                <a:schemeClr val="tx1"/>
              </a:solidFill>
              <a:prstDash val="solid"/>
              <a:round/>
              <a:headEnd/>
              <a:tailEnd/>
            </a:ln>
          </p:spPr>
          <p:txBody>
            <a:bodyPr wrap="none" lIns="0" tIns="0" rIns="0" bIns="0">
              <a:spAutoFit/>
            </a:bodyPr>
            <a:lstStyle/>
            <a:p>
              <a:endParaRPr lang="en-US"/>
            </a:p>
          </p:txBody>
        </p:sp>
        <p:sp>
          <p:nvSpPr>
            <p:cNvPr id="18491" name="Oval 285"/>
            <p:cNvSpPr>
              <a:spLocks noChangeArrowheads="1"/>
            </p:cNvSpPr>
            <p:nvPr/>
          </p:nvSpPr>
          <p:spPr bwMode="auto">
            <a:xfrm>
              <a:off x="2657" y="1456"/>
              <a:ext cx="70" cy="165"/>
            </a:xfrm>
            <a:prstGeom prst="ellipse">
              <a:avLst/>
            </a:prstGeom>
            <a:solidFill>
              <a:schemeClr val="bg1"/>
            </a:solidFill>
            <a:ln w="12700">
              <a:solidFill>
                <a:schemeClr val="tx1"/>
              </a:solidFill>
              <a:round/>
              <a:headEnd/>
              <a:tailEnd/>
            </a:ln>
          </p:spPr>
          <p:txBody>
            <a:bodyPr wrap="none" lIns="0" tIns="0" rIns="0" bIns="0">
              <a:spAutoFit/>
            </a:bodyPr>
            <a:lstStyle/>
            <a:p>
              <a:pPr eaLnBrk="0" hangingPunct="0"/>
              <a:r>
                <a:rPr kumimoji="1" lang="en-US" sz="1100" b="1" dirty="0">
                  <a:latin typeface="+mj-lt"/>
                </a:rPr>
                <a:t>2</a:t>
              </a:r>
            </a:p>
          </p:txBody>
        </p:sp>
        <p:sp>
          <p:nvSpPr>
            <p:cNvPr id="18492" name="Oval 286"/>
            <p:cNvSpPr>
              <a:spLocks noChangeArrowheads="1"/>
            </p:cNvSpPr>
            <p:nvPr/>
          </p:nvSpPr>
          <p:spPr bwMode="auto">
            <a:xfrm>
              <a:off x="1229" y="2774"/>
              <a:ext cx="70" cy="165"/>
            </a:xfrm>
            <a:prstGeom prst="ellipse">
              <a:avLst/>
            </a:prstGeom>
            <a:solidFill>
              <a:schemeClr val="bg1"/>
            </a:solidFill>
            <a:ln w="12700">
              <a:solidFill>
                <a:schemeClr val="tx1"/>
              </a:solidFill>
              <a:round/>
              <a:headEnd/>
              <a:tailEnd/>
            </a:ln>
          </p:spPr>
          <p:txBody>
            <a:bodyPr wrap="none" lIns="0" tIns="0" rIns="0" bIns="0">
              <a:spAutoFit/>
            </a:bodyPr>
            <a:lstStyle/>
            <a:p>
              <a:pPr eaLnBrk="0" hangingPunct="0"/>
              <a:r>
                <a:rPr kumimoji="1" lang="en-US" sz="1100" b="1">
                  <a:latin typeface="+mj-lt"/>
                </a:rPr>
                <a:t>5</a:t>
              </a:r>
            </a:p>
          </p:txBody>
        </p:sp>
        <p:sp>
          <p:nvSpPr>
            <p:cNvPr id="18493" name="Oval 287"/>
            <p:cNvSpPr>
              <a:spLocks noChangeArrowheads="1"/>
            </p:cNvSpPr>
            <p:nvPr/>
          </p:nvSpPr>
          <p:spPr bwMode="auto">
            <a:xfrm>
              <a:off x="894" y="3244"/>
              <a:ext cx="154" cy="158"/>
            </a:xfrm>
            <a:prstGeom prst="ellipse">
              <a:avLst/>
            </a:prstGeom>
            <a:solidFill>
              <a:schemeClr val="bg1"/>
            </a:solidFill>
            <a:ln w="12700">
              <a:solidFill>
                <a:schemeClr val="tx1"/>
              </a:solidFill>
              <a:round/>
              <a:headEnd/>
              <a:tailEnd/>
            </a:ln>
          </p:spPr>
          <p:txBody>
            <a:bodyPr wrap="none" lIns="0" tIns="0" rIns="0" bIns="0">
              <a:spAutoFit/>
            </a:bodyPr>
            <a:lstStyle/>
            <a:p>
              <a:pPr eaLnBrk="0" hangingPunct="0"/>
              <a:r>
                <a:rPr kumimoji="1" lang="en-US" sz="1100" b="1" dirty="0">
                  <a:latin typeface="Arial" charset="0"/>
                </a:rPr>
                <a:t>6b</a:t>
              </a:r>
            </a:p>
          </p:txBody>
        </p:sp>
        <p:sp>
          <p:nvSpPr>
            <p:cNvPr id="18494" name="Line 288"/>
            <p:cNvSpPr>
              <a:spLocks noChangeShapeType="1"/>
            </p:cNvSpPr>
            <p:nvPr/>
          </p:nvSpPr>
          <p:spPr bwMode="auto">
            <a:xfrm>
              <a:off x="841" y="3792"/>
              <a:ext cx="523" cy="0"/>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95" name="Text Box 289"/>
            <p:cNvSpPr txBox="1">
              <a:spLocks noChangeArrowheads="1"/>
            </p:cNvSpPr>
            <p:nvPr/>
          </p:nvSpPr>
          <p:spPr bwMode="auto">
            <a:xfrm>
              <a:off x="1337" y="3946"/>
              <a:ext cx="521" cy="299"/>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Accounts</a:t>
              </a:r>
            </a:p>
            <a:p>
              <a:pPr eaLnBrk="0" hangingPunct="0"/>
              <a:r>
                <a:rPr kumimoji="1" lang="en-US" sz="1400" b="1" dirty="0">
                  <a:latin typeface="+mj-lt"/>
                </a:rPr>
                <a:t>Payable</a:t>
              </a:r>
            </a:p>
          </p:txBody>
        </p:sp>
        <p:sp>
          <p:nvSpPr>
            <p:cNvPr id="18496" name="Line 290"/>
            <p:cNvSpPr>
              <a:spLocks noChangeShapeType="1"/>
            </p:cNvSpPr>
            <p:nvPr/>
          </p:nvSpPr>
          <p:spPr bwMode="auto">
            <a:xfrm>
              <a:off x="1862" y="3792"/>
              <a:ext cx="328" cy="0"/>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97" name="Line 291"/>
            <p:cNvSpPr>
              <a:spLocks noChangeShapeType="1"/>
            </p:cNvSpPr>
            <p:nvPr/>
          </p:nvSpPr>
          <p:spPr bwMode="auto">
            <a:xfrm flipH="1">
              <a:off x="2380" y="3792"/>
              <a:ext cx="308" cy="0"/>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98" name="Line 292"/>
            <p:cNvSpPr>
              <a:spLocks noChangeShapeType="1"/>
            </p:cNvSpPr>
            <p:nvPr/>
          </p:nvSpPr>
          <p:spPr bwMode="auto">
            <a:xfrm flipV="1">
              <a:off x="2282" y="2876"/>
              <a:ext cx="0" cy="911"/>
            </a:xfrm>
            <a:prstGeom prst="line">
              <a:avLst/>
            </a:prstGeom>
            <a:noFill/>
            <a:ln w="19050">
              <a:solidFill>
                <a:schemeClr val="tx1"/>
              </a:solidFill>
              <a:round/>
              <a:headEnd/>
              <a:tailEnd type="triangle" w="med" len="med"/>
            </a:ln>
          </p:spPr>
          <p:txBody>
            <a:bodyPr wrap="none" lIns="0" tIns="0" rIns="0" bIns="0">
              <a:spAutoFit/>
            </a:bodyPr>
            <a:lstStyle/>
            <a:p>
              <a:endParaRPr lang="en-US"/>
            </a:p>
          </p:txBody>
        </p:sp>
        <p:sp>
          <p:nvSpPr>
            <p:cNvPr id="18499" name="Text Box 293"/>
            <p:cNvSpPr txBox="1">
              <a:spLocks noChangeArrowheads="1"/>
            </p:cNvSpPr>
            <p:nvPr/>
          </p:nvSpPr>
          <p:spPr bwMode="auto">
            <a:xfrm>
              <a:off x="2036" y="2733"/>
              <a:ext cx="468"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Voucher</a:t>
              </a:r>
            </a:p>
          </p:txBody>
        </p:sp>
        <p:cxnSp>
          <p:nvCxnSpPr>
            <p:cNvPr id="18500" name="AutoShape 294"/>
            <p:cNvCxnSpPr>
              <a:cxnSpLocks noChangeShapeType="1"/>
              <a:stCxn id="18471" idx="2"/>
              <a:endCxn id="18470" idx="3"/>
            </p:cNvCxnSpPr>
            <p:nvPr/>
          </p:nvCxnSpPr>
          <p:spPr bwMode="auto">
            <a:xfrm rot="5400000">
              <a:off x="4576" y="776"/>
              <a:ext cx="475" cy="553"/>
            </a:xfrm>
            <a:prstGeom prst="straightConnector1">
              <a:avLst/>
            </a:prstGeom>
            <a:noFill/>
            <a:ln w="12700">
              <a:solidFill>
                <a:schemeClr val="tx1"/>
              </a:solidFill>
              <a:round/>
              <a:headEnd/>
              <a:tailEnd/>
            </a:ln>
          </p:spPr>
        </p:cxnSp>
        <p:grpSp>
          <p:nvGrpSpPr>
            <p:cNvPr id="18501" name="Group 295"/>
            <p:cNvGrpSpPr>
              <a:grpSpLocks/>
            </p:cNvGrpSpPr>
            <p:nvPr/>
          </p:nvGrpSpPr>
          <p:grpSpPr bwMode="auto">
            <a:xfrm>
              <a:off x="1275" y="3127"/>
              <a:ext cx="1417" cy="379"/>
              <a:chOff x="1162" y="3056"/>
              <a:chExt cx="1494" cy="400"/>
            </a:xfrm>
          </p:grpSpPr>
          <p:sp>
            <p:nvSpPr>
              <p:cNvPr id="18502" name="Line 296"/>
              <p:cNvSpPr>
                <a:spLocks noChangeShapeType="1"/>
              </p:cNvSpPr>
              <p:nvPr/>
            </p:nvSpPr>
            <p:spPr bwMode="auto">
              <a:xfrm flipH="1" flipV="1">
                <a:off x="1162" y="3056"/>
                <a:ext cx="1494" cy="400"/>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503" name="Line 297"/>
              <p:cNvSpPr>
                <a:spLocks noChangeShapeType="1"/>
              </p:cNvSpPr>
              <p:nvPr/>
            </p:nvSpPr>
            <p:spPr bwMode="auto">
              <a:xfrm>
                <a:off x="2158" y="3328"/>
                <a:ext cx="132" cy="33"/>
              </a:xfrm>
              <a:prstGeom prst="line">
                <a:avLst/>
              </a:prstGeom>
              <a:noFill/>
              <a:ln w="38100">
                <a:solidFill>
                  <a:schemeClr val="bg1"/>
                </a:solidFill>
                <a:round/>
                <a:headEnd/>
                <a:tailEnd/>
              </a:ln>
            </p:spPr>
            <p:txBody>
              <a:bodyPr wrap="none" lIns="0" tIns="0" rIns="0" bIns="0">
                <a:spAutoFit/>
              </a:bodyPr>
              <a:lstStyle/>
              <a:p>
                <a:endParaRPr lang="en-US"/>
              </a:p>
            </p:txBody>
          </p:sp>
          <p:sp>
            <p:nvSpPr>
              <p:cNvPr id="18504" name="Line 298"/>
              <p:cNvSpPr>
                <a:spLocks noChangeShapeType="1"/>
              </p:cNvSpPr>
              <p:nvPr/>
            </p:nvSpPr>
            <p:spPr bwMode="auto">
              <a:xfrm flipH="1">
                <a:off x="2222" y="3280"/>
                <a:ext cx="3" cy="58"/>
              </a:xfrm>
              <a:prstGeom prst="line">
                <a:avLst/>
              </a:prstGeom>
              <a:noFill/>
              <a:ln w="38100">
                <a:solidFill>
                  <a:schemeClr val="bg1"/>
                </a:solidFill>
                <a:round/>
                <a:headEnd/>
                <a:tailEnd/>
              </a:ln>
            </p:spPr>
            <p:txBody>
              <a:bodyPr wrap="none" lIns="0" tIns="0" rIns="0" bIns="0">
                <a:spAutoFit/>
              </a:bodyPr>
              <a:lstStyle/>
              <a:p>
                <a:endParaRPr lang="en-US"/>
              </a:p>
            </p:txBody>
          </p:sp>
          <p:sp>
            <p:nvSpPr>
              <p:cNvPr id="18505" name="Freeform 299"/>
              <p:cNvSpPr>
                <a:spLocks/>
              </p:cNvSpPr>
              <p:nvPr/>
            </p:nvSpPr>
            <p:spPr bwMode="auto">
              <a:xfrm>
                <a:off x="2160" y="3311"/>
                <a:ext cx="132" cy="48"/>
              </a:xfrm>
              <a:custGeom>
                <a:avLst/>
                <a:gdLst>
                  <a:gd name="T0" fmla="*/ 0 w 127"/>
                  <a:gd name="T1" fmla="*/ 14 h 48"/>
                  <a:gd name="T2" fmla="*/ 78 w 127"/>
                  <a:gd name="T3" fmla="*/ 6 h 48"/>
                  <a:gd name="T4" fmla="*/ 127 w 127"/>
                  <a:gd name="T5" fmla="*/ 48 h 48"/>
                  <a:gd name="T6" fmla="*/ 0 60000 65536"/>
                  <a:gd name="T7" fmla="*/ 0 60000 65536"/>
                  <a:gd name="T8" fmla="*/ 0 60000 65536"/>
                  <a:gd name="T9" fmla="*/ 0 w 127"/>
                  <a:gd name="T10" fmla="*/ 0 h 48"/>
                  <a:gd name="T11" fmla="*/ 127 w 127"/>
                  <a:gd name="T12" fmla="*/ 48 h 48"/>
                </a:gdLst>
                <a:ahLst/>
                <a:cxnLst>
                  <a:cxn ang="T6">
                    <a:pos x="T0" y="T1"/>
                  </a:cxn>
                  <a:cxn ang="T7">
                    <a:pos x="T2" y="T3"/>
                  </a:cxn>
                  <a:cxn ang="T8">
                    <a:pos x="T4" y="T5"/>
                  </a:cxn>
                </a:cxnLst>
                <a:rect l="T9" t="T10" r="T11" b="T12"/>
                <a:pathLst>
                  <a:path w="127" h="48">
                    <a:moveTo>
                      <a:pt x="0" y="14"/>
                    </a:moveTo>
                    <a:cubicBezTo>
                      <a:pt x="13" y="13"/>
                      <a:pt x="57" y="0"/>
                      <a:pt x="78" y="6"/>
                    </a:cubicBezTo>
                    <a:cubicBezTo>
                      <a:pt x="99" y="12"/>
                      <a:pt x="117" y="39"/>
                      <a:pt x="127" y="48"/>
                    </a:cubicBezTo>
                  </a:path>
                </a:pathLst>
              </a:custGeom>
              <a:noFill/>
              <a:ln w="12700" cap="flat" cmpd="sng">
                <a:solidFill>
                  <a:schemeClr val="tx1"/>
                </a:solidFill>
                <a:prstDash val="solid"/>
                <a:round/>
                <a:headEnd type="none" w="med" len="med"/>
                <a:tailEnd type="none" w="med" len="med"/>
              </a:ln>
            </p:spPr>
            <p:txBody>
              <a:bodyPr wrap="none" lIns="0" tIns="0" rIns="0" bIns="0">
                <a:spAutoFit/>
              </a:bodyPr>
              <a:lstStyle/>
              <a:p>
                <a:endParaRPr lang="en-US"/>
              </a:p>
            </p:txBody>
          </p:sp>
        </p:grpSp>
      </p:gr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2"/>
          <p:cNvSpPr>
            <a:spLocks noGrp="1" noChangeArrowheads="1"/>
          </p:cNvSpPr>
          <p:nvPr>
            <p:ph type="title"/>
          </p:nvPr>
        </p:nvSpPr>
        <p:spPr/>
        <p:txBody>
          <a:bodyPr/>
          <a:lstStyle/>
          <a:p>
            <a:pPr eaLnBrk="1" hangingPunct="1"/>
            <a:r>
              <a:rPr lang="en-US" smtClean="0"/>
              <a:t>Aging Inventory Update</a:t>
            </a:r>
          </a:p>
        </p:txBody>
      </p:sp>
      <p:sp>
        <p:nvSpPr>
          <p:cNvPr id="83970" name="Footer Placeholder 3"/>
          <p:cNvSpPr>
            <a:spLocks noGrp="1"/>
          </p:cNvSpPr>
          <p:nvPr>
            <p:ph type="ftr" sz="quarter" idx="10"/>
          </p:nvPr>
        </p:nvSpPr>
        <p:spPr>
          <a:noFill/>
        </p:spPr>
        <p:txBody>
          <a:bodyPr/>
          <a:lstStyle/>
          <a:p>
            <a:r>
              <a:rPr lang="en-US"/>
              <a:t>CI-SCI-900</a:t>
            </a:r>
          </a:p>
        </p:txBody>
      </p:sp>
      <p:pic>
        <p:nvPicPr>
          <p:cNvPr id="83972" name="Picture 4" descr="Region Capture"/>
          <p:cNvPicPr>
            <a:picLocks noChangeAspect="1" noChangeArrowheads="1"/>
          </p:cNvPicPr>
          <p:nvPr/>
        </p:nvPicPr>
        <p:blipFill>
          <a:blip r:embed="rId2" cstate="print"/>
          <a:srcRect/>
          <a:stretch>
            <a:fillRect/>
          </a:stretch>
        </p:blipFill>
        <p:spPr bwMode="auto">
          <a:xfrm>
            <a:off x="642938" y="1066800"/>
            <a:ext cx="7837487" cy="4857750"/>
          </a:xfrm>
          <a:prstGeom prst="rect">
            <a:avLst/>
          </a:prstGeom>
          <a:noFill/>
          <a:ln w="9525">
            <a:noFill/>
            <a:miter lim="800000"/>
            <a:headEnd/>
            <a:tailEnd/>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2"/>
          <p:cNvSpPr>
            <a:spLocks noGrp="1" noChangeArrowheads="1"/>
          </p:cNvSpPr>
          <p:nvPr>
            <p:ph type="title"/>
          </p:nvPr>
        </p:nvSpPr>
        <p:spPr/>
        <p:txBody>
          <a:bodyPr/>
          <a:lstStyle/>
          <a:p>
            <a:pPr eaLnBrk="1" hangingPunct="1"/>
            <a:r>
              <a:rPr lang="en-US" smtClean="0"/>
              <a:t>Aging Inventory Report by Order</a:t>
            </a:r>
          </a:p>
        </p:txBody>
      </p:sp>
      <p:sp>
        <p:nvSpPr>
          <p:cNvPr id="84994" name="Footer Placeholder 3"/>
          <p:cNvSpPr>
            <a:spLocks noGrp="1"/>
          </p:cNvSpPr>
          <p:nvPr>
            <p:ph type="ftr" sz="quarter" idx="10"/>
          </p:nvPr>
        </p:nvSpPr>
        <p:spPr>
          <a:noFill/>
        </p:spPr>
        <p:txBody>
          <a:bodyPr/>
          <a:lstStyle/>
          <a:p>
            <a:r>
              <a:rPr lang="en-US"/>
              <a:t>CI-SCI-910</a:t>
            </a:r>
          </a:p>
        </p:txBody>
      </p:sp>
      <p:pic>
        <p:nvPicPr>
          <p:cNvPr id="84996" name="Picture 4" descr="Region Capture"/>
          <p:cNvPicPr>
            <a:picLocks noChangeAspect="1" noChangeArrowheads="1"/>
          </p:cNvPicPr>
          <p:nvPr/>
        </p:nvPicPr>
        <p:blipFill>
          <a:blip r:embed="rId2" cstate="print"/>
          <a:srcRect/>
          <a:stretch>
            <a:fillRect/>
          </a:stretch>
        </p:blipFill>
        <p:spPr bwMode="auto">
          <a:xfrm>
            <a:off x="652463" y="1143000"/>
            <a:ext cx="7818437" cy="4829175"/>
          </a:xfrm>
          <a:prstGeom prst="rect">
            <a:avLst/>
          </a:prstGeom>
          <a:noFill/>
          <a:ln w="9525">
            <a:noFill/>
            <a:miter lim="800000"/>
            <a:headEnd/>
            <a:tailEnd/>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3"/>
          <p:cNvSpPr>
            <a:spLocks noGrp="1" noChangeArrowheads="1"/>
          </p:cNvSpPr>
          <p:nvPr>
            <p:ph idx="1"/>
          </p:nvPr>
        </p:nvSpPr>
        <p:spPr/>
        <p:txBody>
          <a:bodyPr/>
          <a:lstStyle/>
          <a:p>
            <a:pPr eaLnBrk="1" hangingPunct="1"/>
            <a:r>
              <a:rPr lang="en-US" dirty="0" smtClean="0"/>
              <a:t>Course Overview</a:t>
            </a:r>
          </a:p>
          <a:p>
            <a:pPr lvl="1" eaLnBrk="1" hangingPunct="1"/>
            <a:r>
              <a:rPr lang="en-US" dirty="0" smtClean="0"/>
              <a:t>Introduction and Business Overview 	</a:t>
            </a:r>
          </a:p>
          <a:p>
            <a:pPr lvl="1" eaLnBrk="1" hangingPunct="1"/>
            <a:r>
              <a:rPr lang="en-US" dirty="0" smtClean="0"/>
              <a:t>Design Considerations</a:t>
            </a:r>
          </a:p>
          <a:p>
            <a:pPr lvl="1" eaLnBrk="1" hangingPunct="1"/>
            <a:r>
              <a:rPr lang="en-US" dirty="0" smtClean="0"/>
              <a:t>Set Up and Controls</a:t>
            </a:r>
          </a:p>
          <a:p>
            <a:pPr lvl="1" eaLnBrk="1" hangingPunct="1"/>
            <a:r>
              <a:rPr lang="en-US" dirty="0" smtClean="0"/>
              <a:t>Common Functionality</a:t>
            </a:r>
          </a:p>
          <a:p>
            <a:pPr lvl="1" eaLnBrk="1" hangingPunct="1"/>
            <a:r>
              <a:rPr lang="en-US" dirty="0" smtClean="0"/>
              <a:t>Additional Functionality</a:t>
            </a:r>
          </a:p>
          <a:p>
            <a:pPr eaLnBrk="1" hangingPunct="1"/>
            <a:r>
              <a:rPr lang="en-US" dirty="0" smtClean="0">
                <a:solidFill>
                  <a:schemeClr val="folHlink"/>
                </a:solidFill>
              </a:rPr>
              <a:t>Summary</a:t>
            </a:r>
          </a:p>
          <a:p>
            <a:pPr eaLnBrk="1" hangingPunct="1"/>
            <a:endParaRPr lang="en-US" dirty="0" smtClean="0">
              <a:solidFill>
                <a:schemeClr val="folHlink"/>
              </a:solidFill>
            </a:endParaRPr>
          </a:p>
        </p:txBody>
      </p:sp>
      <p:sp>
        <p:nvSpPr>
          <p:cNvPr id="86019" name="Rectangle 2"/>
          <p:cNvSpPr>
            <a:spLocks noGrp="1" noChangeArrowheads="1"/>
          </p:cNvSpPr>
          <p:nvPr>
            <p:ph type="title"/>
          </p:nvPr>
        </p:nvSpPr>
        <p:spPr/>
        <p:txBody>
          <a:bodyPr/>
          <a:lstStyle/>
          <a:p>
            <a:pPr eaLnBrk="1" hangingPunct="1"/>
            <a:r>
              <a:rPr lang="en-US" smtClean="0"/>
              <a:t>Summary</a:t>
            </a:r>
          </a:p>
        </p:txBody>
      </p:sp>
      <p:sp>
        <p:nvSpPr>
          <p:cNvPr id="86018" name="Footer Placeholder 3"/>
          <p:cNvSpPr>
            <a:spLocks noGrp="1"/>
          </p:cNvSpPr>
          <p:nvPr>
            <p:ph type="ftr" sz="quarter" idx="10"/>
          </p:nvPr>
        </p:nvSpPr>
        <p:spPr>
          <a:noFill/>
        </p:spPr>
        <p:txBody>
          <a:bodyPr/>
          <a:lstStyle/>
          <a:p>
            <a:r>
              <a:rPr lang="en-US"/>
              <a:t>CI-SCI-930</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3"/>
          <p:cNvSpPr>
            <a:spLocks noGrp="1" noChangeArrowheads="1"/>
          </p:cNvSpPr>
          <p:nvPr>
            <p:ph idx="1"/>
          </p:nvPr>
        </p:nvSpPr>
        <p:spPr/>
        <p:txBody>
          <a:bodyPr/>
          <a:lstStyle/>
          <a:p>
            <a:pPr eaLnBrk="1" hangingPunct="1"/>
            <a:r>
              <a:rPr lang="en-US" dirty="0" smtClean="0"/>
              <a:t>Course Overview</a:t>
            </a:r>
          </a:p>
          <a:p>
            <a:pPr eaLnBrk="1" hangingPunct="1"/>
            <a:r>
              <a:rPr lang="en-US" dirty="0" smtClean="0"/>
              <a:t>Introduction and Business Overview 	</a:t>
            </a:r>
          </a:p>
          <a:p>
            <a:pPr eaLnBrk="1" hangingPunct="1"/>
            <a:r>
              <a:rPr lang="en-US" dirty="0" smtClean="0"/>
              <a:t>Design Considerations</a:t>
            </a:r>
          </a:p>
          <a:p>
            <a:pPr eaLnBrk="1" hangingPunct="1"/>
            <a:r>
              <a:rPr lang="en-US" dirty="0" smtClean="0"/>
              <a:t>Set 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 Topic</a:t>
            </a:r>
          </a:p>
        </p:txBody>
      </p:sp>
      <p:sp>
        <p:nvSpPr>
          <p:cNvPr id="87045" name="Rectangle 4"/>
          <p:cNvSpPr>
            <a:spLocks noGrp="1" noChangeArrowheads="1"/>
          </p:cNvSpPr>
          <p:nvPr>
            <p:ph type="title"/>
          </p:nvPr>
        </p:nvSpPr>
        <p:spPr/>
        <p:txBody>
          <a:bodyPr/>
          <a:lstStyle/>
          <a:p>
            <a:pPr eaLnBrk="1" hangingPunct="1"/>
            <a:r>
              <a:rPr lang="en-US" smtClean="0"/>
              <a:t>Supplier Consignment Inventory</a:t>
            </a:r>
          </a:p>
        </p:txBody>
      </p:sp>
      <p:sp>
        <p:nvSpPr>
          <p:cNvPr id="87042" name="Footer Placeholder 3"/>
          <p:cNvSpPr>
            <a:spLocks noGrp="1"/>
          </p:cNvSpPr>
          <p:nvPr>
            <p:ph type="ftr" sz="quarter" idx="10"/>
          </p:nvPr>
        </p:nvSpPr>
        <p:spPr>
          <a:noFill/>
        </p:spPr>
        <p:txBody>
          <a:bodyPr/>
          <a:lstStyle/>
          <a:p>
            <a:r>
              <a:rPr lang="en-US"/>
              <a:t>CI-SCI-940</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3"/>
          <p:cNvSpPr>
            <a:spLocks noGrp="1" noChangeArrowheads="1"/>
          </p:cNvSpPr>
          <p:nvPr>
            <p:ph idx="1"/>
          </p:nvPr>
        </p:nvSpPr>
        <p:spPr/>
        <p:txBody>
          <a:bodyPr/>
          <a:lstStyle/>
          <a:p>
            <a:pPr eaLnBrk="1" hangingPunct="1"/>
            <a:r>
              <a:rPr lang="en-US" smtClean="0"/>
              <a:t>Receive normally</a:t>
            </a:r>
          </a:p>
          <a:p>
            <a:pPr eaLnBrk="1" hangingPunct="1"/>
            <a:r>
              <a:rPr lang="en-US" smtClean="0"/>
              <a:t>Defer ownership of material</a:t>
            </a:r>
          </a:p>
          <a:p>
            <a:pPr eaLnBrk="1" hangingPunct="1"/>
            <a:r>
              <a:rPr lang="en-US" smtClean="0"/>
              <a:t>Defer voucher and A/P activity</a:t>
            </a:r>
          </a:p>
          <a:p>
            <a:pPr eaLnBrk="1" hangingPunct="1"/>
            <a:r>
              <a:rPr lang="en-US" smtClean="0"/>
              <a:t>Satisfy MRP requirements</a:t>
            </a:r>
          </a:p>
          <a:p>
            <a:pPr eaLnBrk="1" hangingPunct="1"/>
            <a:r>
              <a:rPr lang="en-US" smtClean="0"/>
              <a:t>Manage Consignment Inventory accounts</a:t>
            </a:r>
          </a:p>
          <a:p>
            <a:pPr eaLnBrk="1" hangingPunct="1"/>
            <a:r>
              <a:rPr lang="en-US" smtClean="0"/>
              <a:t>Recognize “usage”</a:t>
            </a:r>
          </a:p>
          <a:p>
            <a:pPr lvl="1" eaLnBrk="1" hangingPunct="1"/>
            <a:r>
              <a:rPr lang="en-US" smtClean="0"/>
              <a:t>Multiple points of usage (Issue, Transfer)</a:t>
            </a:r>
          </a:p>
          <a:p>
            <a:pPr lvl="1" eaLnBrk="1" hangingPunct="1"/>
            <a:r>
              <a:rPr lang="en-US" smtClean="0"/>
              <a:t>Create audit trail</a:t>
            </a:r>
          </a:p>
          <a:p>
            <a:pPr lvl="1" eaLnBrk="1" hangingPunct="1"/>
            <a:r>
              <a:rPr lang="en-US" smtClean="0"/>
              <a:t>Trigger Voucher, ERS</a:t>
            </a:r>
          </a:p>
          <a:p>
            <a:pPr eaLnBrk="1" hangingPunct="1"/>
            <a:endParaRPr lang="en-US" smtClean="0"/>
          </a:p>
        </p:txBody>
      </p:sp>
      <p:sp>
        <p:nvSpPr>
          <p:cNvPr id="88067" name="Rectangle 2"/>
          <p:cNvSpPr>
            <a:spLocks noGrp="1" noChangeArrowheads="1"/>
          </p:cNvSpPr>
          <p:nvPr>
            <p:ph type="title"/>
          </p:nvPr>
        </p:nvSpPr>
        <p:spPr/>
        <p:txBody>
          <a:bodyPr/>
          <a:lstStyle/>
          <a:p>
            <a:pPr eaLnBrk="1" hangingPunct="1"/>
            <a:r>
              <a:rPr lang="en-US" smtClean="0"/>
              <a:t>Business Objectives</a:t>
            </a:r>
          </a:p>
        </p:txBody>
      </p:sp>
      <p:sp>
        <p:nvSpPr>
          <p:cNvPr id="88066" name="Footer Placeholder 3"/>
          <p:cNvSpPr>
            <a:spLocks noGrp="1"/>
          </p:cNvSpPr>
          <p:nvPr>
            <p:ph type="ftr" sz="quarter" idx="10"/>
          </p:nvPr>
        </p:nvSpPr>
        <p:spPr>
          <a:noFill/>
        </p:spPr>
        <p:txBody>
          <a:bodyPr/>
          <a:lstStyle/>
          <a:p>
            <a:r>
              <a:rPr lang="en-US"/>
              <a:t>CI-SCI-950</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3"/>
          <p:cNvSpPr>
            <a:spLocks noGrp="1" noChangeArrowheads="1"/>
          </p:cNvSpPr>
          <p:nvPr>
            <p:ph idx="1"/>
          </p:nvPr>
        </p:nvSpPr>
        <p:spPr/>
        <p:txBody>
          <a:bodyPr/>
          <a:lstStyle/>
          <a:p>
            <a:pPr eaLnBrk="1" hangingPunct="1"/>
            <a:r>
              <a:rPr lang="en-US" dirty="0" smtClean="0"/>
              <a:t>Course Overview</a:t>
            </a:r>
          </a:p>
          <a:p>
            <a:pPr lvl="1" eaLnBrk="1" hangingPunct="1"/>
            <a:r>
              <a:rPr lang="en-US" dirty="0" smtClean="0"/>
              <a:t>Introduction and Business Overview 	</a:t>
            </a:r>
          </a:p>
          <a:p>
            <a:pPr lvl="1" eaLnBrk="1" hangingPunct="1"/>
            <a:r>
              <a:rPr lang="en-US" dirty="0" smtClean="0"/>
              <a:t>Design Considerations</a:t>
            </a:r>
          </a:p>
          <a:p>
            <a:pPr lvl="1" eaLnBrk="1" hangingPunct="1"/>
            <a:r>
              <a:rPr lang="en-US" dirty="0" smtClean="0"/>
              <a:t>Set Up and Controls</a:t>
            </a:r>
          </a:p>
          <a:p>
            <a:pPr lvl="1" eaLnBrk="1" hangingPunct="1"/>
            <a:r>
              <a:rPr lang="en-US" dirty="0" smtClean="0"/>
              <a:t>Common Functionality</a:t>
            </a:r>
          </a:p>
          <a:p>
            <a:pPr lvl="1" eaLnBrk="1" hangingPunct="1"/>
            <a:r>
              <a:rPr lang="en-US" dirty="0" smtClean="0"/>
              <a:t>Additional Functionality</a:t>
            </a:r>
          </a:p>
          <a:p>
            <a:pPr lvl="1" eaLnBrk="1" hangingPunct="1"/>
            <a:r>
              <a:rPr lang="en-US" dirty="0" smtClean="0"/>
              <a:t>Summary</a:t>
            </a:r>
          </a:p>
          <a:p>
            <a:pPr eaLnBrk="1" hangingPunct="1"/>
            <a:endParaRPr lang="en-US" dirty="0" smtClean="0"/>
          </a:p>
        </p:txBody>
      </p:sp>
      <p:sp>
        <p:nvSpPr>
          <p:cNvPr id="89091" name="Rectangle 2"/>
          <p:cNvSpPr>
            <a:spLocks noGrp="1" noChangeArrowheads="1"/>
          </p:cNvSpPr>
          <p:nvPr>
            <p:ph type="title"/>
          </p:nvPr>
        </p:nvSpPr>
        <p:spPr/>
        <p:txBody>
          <a:bodyPr/>
          <a:lstStyle/>
          <a:p>
            <a:pPr eaLnBrk="1" hangingPunct="1"/>
            <a:r>
              <a:rPr lang="en-US" smtClean="0"/>
              <a:t>Summary</a:t>
            </a:r>
          </a:p>
        </p:txBody>
      </p:sp>
      <p:sp>
        <p:nvSpPr>
          <p:cNvPr id="89090" name="Footer Placeholder 3"/>
          <p:cNvSpPr>
            <a:spLocks noGrp="1"/>
          </p:cNvSpPr>
          <p:nvPr>
            <p:ph type="ftr" sz="quarter" idx="10"/>
          </p:nvPr>
        </p:nvSpPr>
        <p:spPr>
          <a:noFill/>
        </p:spPr>
        <p:txBody>
          <a:bodyPr/>
          <a:lstStyle/>
          <a:p>
            <a:r>
              <a:rPr lang="en-US"/>
              <a:t>CI-SCI-970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pPr eaLnBrk="1" hangingPunct="1"/>
            <a:r>
              <a:rPr lang="en-US" smtClean="0"/>
              <a:t>Life Cycle Flowchart</a:t>
            </a:r>
          </a:p>
        </p:txBody>
      </p:sp>
      <p:sp>
        <p:nvSpPr>
          <p:cNvPr id="19458" name="Footer Placeholder 3"/>
          <p:cNvSpPr>
            <a:spLocks noGrp="1"/>
          </p:cNvSpPr>
          <p:nvPr>
            <p:ph type="ftr" sz="quarter" idx="10"/>
          </p:nvPr>
        </p:nvSpPr>
        <p:spPr>
          <a:noFill/>
        </p:spPr>
        <p:txBody>
          <a:bodyPr/>
          <a:lstStyle/>
          <a:p>
            <a:r>
              <a:rPr lang="en-US"/>
              <a:t>CI-SCI-080</a:t>
            </a:r>
          </a:p>
        </p:txBody>
      </p:sp>
      <p:sp>
        <p:nvSpPr>
          <p:cNvPr id="190468" name="AutoShape 4"/>
          <p:cNvSpPr>
            <a:spLocks noChangeArrowheads="1"/>
          </p:cNvSpPr>
          <p:nvPr/>
        </p:nvSpPr>
        <p:spPr bwMode="auto">
          <a:xfrm>
            <a:off x="264160" y="9906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Sign </a:t>
            </a:r>
            <a:endParaRPr kumimoji="1" lang="en-US" sz="1600" dirty="0" smtClean="0">
              <a:latin typeface="+mj-lt"/>
            </a:endParaRPr>
          </a:p>
          <a:p>
            <a:pPr eaLnBrk="0" hangingPunct="0">
              <a:defRPr/>
            </a:pPr>
            <a:r>
              <a:rPr kumimoji="1" lang="en-US" sz="1600" dirty="0" smtClean="0">
                <a:latin typeface="+mj-lt"/>
              </a:rPr>
              <a:t>Contract</a:t>
            </a:r>
            <a:endParaRPr kumimoji="1" lang="en-US" sz="1600" dirty="0">
              <a:latin typeface="+mj-lt"/>
            </a:endParaRPr>
          </a:p>
        </p:txBody>
      </p:sp>
      <p:sp>
        <p:nvSpPr>
          <p:cNvPr id="190469" name="AutoShape 5"/>
          <p:cNvSpPr>
            <a:spLocks noChangeArrowheads="1"/>
          </p:cNvSpPr>
          <p:nvPr/>
        </p:nvSpPr>
        <p:spPr bwMode="auto">
          <a:xfrm>
            <a:off x="2351723" y="9906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Supplier </a:t>
            </a:r>
            <a:endParaRPr kumimoji="1" lang="en-US" sz="1600" dirty="0" smtClean="0">
              <a:latin typeface="+mj-lt"/>
            </a:endParaRPr>
          </a:p>
          <a:p>
            <a:pPr eaLnBrk="0" hangingPunct="0">
              <a:defRPr/>
            </a:pPr>
            <a:r>
              <a:rPr kumimoji="1" lang="en-US" sz="1600" dirty="0" smtClean="0">
                <a:latin typeface="+mj-lt"/>
              </a:rPr>
              <a:t>Ships </a:t>
            </a:r>
            <a:r>
              <a:rPr kumimoji="1" lang="en-US" sz="1600" dirty="0">
                <a:latin typeface="+mj-lt"/>
              </a:rPr>
              <a:t>Order</a:t>
            </a:r>
          </a:p>
        </p:txBody>
      </p:sp>
      <p:sp>
        <p:nvSpPr>
          <p:cNvPr id="190470" name="AutoShape 6"/>
          <p:cNvSpPr>
            <a:spLocks noChangeArrowheads="1"/>
          </p:cNvSpPr>
          <p:nvPr/>
        </p:nvSpPr>
        <p:spPr bwMode="auto">
          <a:xfrm>
            <a:off x="4542473" y="9906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FFCC00"/>
            </a:outerShdw>
          </a:effectLst>
        </p:spPr>
        <p:txBody>
          <a:bodyPr lIns="0" tIns="45718" rIns="0" bIns="45718" anchor="ctr"/>
          <a:lstStyle/>
          <a:p>
            <a:pPr eaLnBrk="0" hangingPunct="0">
              <a:defRPr/>
            </a:pPr>
            <a:r>
              <a:rPr kumimoji="1" lang="en-US" sz="1600">
                <a:latin typeface="+mj-lt"/>
              </a:rPr>
              <a:t>Receive</a:t>
            </a:r>
          </a:p>
          <a:p>
            <a:pPr eaLnBrk="0" hangingPunct="0">
              <a:defRPr/>
            </a:pPr>
            <a:r>
              <a:rPr kumimoji="1" lang="en-US" sz="1600">
                <a:latin typeface="+mj-lt"/>
              </a:rPr>
              <a:t>ASN</a:t>
            </a:r>
          </a:p>
        </p:txBody>
      </p:sp>
      <p:sp>
        <p:nvSpPr>
          <p:cNvPr id="190471" name="AutoShape 7"/>
          <p:cNvSpPr>
            <a:spLocks noChangeArrowheads="1"/>
          </p:cNvSpPr>
          <p:nvPr/>
        </p:nvSpPr>
        <p:spPr bwMode="auto">
          <a:xfrm>
            <a:off x="6676073" y="9906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Receive Shipment</a:t>
            </a:r>
          </a:p>
        </p:txBody>
      </p:sp>
      <p:cxnSp>
        <p:nvCxnSpPr>
          <p:cNvPr id="19464" name="AutoShape 8"/>
          <p:cNvCxnSpPr>
            <a:cxnSpLocks noChangeShapeType="1"/>
            <a:stCxn id="190468" idx="3"/>
            <a:endCxn id="190469" idx="1"/>
          </p:cNvCxnSpPr>
          <p:nvPr/>
        </p:nvCxnSpPr>
        <p:spPr bwMode="auto">
          <a:xfrm>
            <a:off x="1807210" y="1409700"/>
            <a:ext cx="525463" cy="0"/>
          </a:xfrm>
          <a:prstGeom prst="straightConnector1">
            <a:avLst/>
          </a:prstGeom>
          <a:noFill/>
          <a:ln w="38100">
            <a:solidFill>
              <a:srgbClr val="5A87C6"/>
            </a:solidFill>
            <a:round/>
            <a:headEnd/>
            <a:tailEnd type="triangle" w="med" len="med"/>
          </a:ln>
        </p:spPr>
      </p:cxnSp>
      <p:cxnSp>
        <p:nvCxnSpPr>
          <p:cNvPr id="19465" name="AutoShape 9"/>
          <p:cNvCxnSpPr>
            <a:cxnSpLocks noChangeShapeType="1"/>
            <a:stCxn id="190469" idx="3"/>
            <a:endCxn id="190470" idx="1"/>
          </p:cNvCxnSpPr>
          <p:nvPr/>
        </p:nvCxnSpPr>
        <p:spPr bwMode="auto">
          <a:xfrm>
            <a:off x="3894773" y="1409700"/>
            <a:ext cx="628650" cy="0"/>
          </a:xfrm>
          <a:prstGeom prst="straightConnector1">
            <a:avLst/>
          </a:prstGeom>
          <a:noFill/>
          <a:ln w="38100">
            <a:solidFill>
              <a:srgbClr val="FFCC00"/>
            </a:solidFill>
            <a:round/>
            <a:headEnd/>
            <a:tailEnd type="triangle" w="med" len="med"/>
          </a:ln>
        </p:spPr>
      </p:cxnSp>
      <p:cxnSp>
        <p:nvCxnSpPr>
          <p:cNvPr id="19466" name="AutoShape 10"/>
          <p:cNvCxnSpPr>
            <a:cxnSpLocks noChangeShapeType="1"/>
            <a:stCxn id="190470" idx="3"/>
            <a:endCxn id="190471" idx="1"/>
          </p:cNvCxnSpPr>
          <p:nvPr/>
        </p:nvCxnSpPr>
        <p:spPr bwMode="auto">
          <a:xfrm>
            <a:off x="6085523" y="1409700"/>
            <a:ext cx="571500" cy="0"/>
          </a:xfrm>
          <a:prstGeom prst="straightConnector1">
            <a:avLst/>
          </a:prstGeom>
          <a:noFill/>
          <a:ln w="38100">
            <a:solidFill>
              <a:srgbClr val="5A87C6"/>
            </a:solidFill>
            <a:round/>
            <a:headEnd/>
            <a:tailEnd type="triangle" w="med" len="med"/>
          </a:ln>
        </p:spPr>
      </p:cxnSp>
      <p:sp>
        <p:nvSpPr>
          <p:cNvPr id="190475" name="AutoShape 11"/>
          <p:cNvSpPr>
            <a:spLocks noChangeArrowheads="1"/>
          </p:cNvSpPr>
          <p:nvPr/>
        </p:nvSpPr>
        <p:spPr bwMode="auto">
          <a:xfrm>
            <a:off x="265748" y="25146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Incoming Inspection</a:t>
            </a:r>
          </a:p>
        </p:txBody>
      </p:sp>
      <p:sp>
        <p:nvSpPr>
          <p:cNvPr id="190477" name="AutoShape 13"/>
          <p:cNvSpPr>
            <a:spLocks noChangeArrowheads="1"/>
          </p:cNvSpPr>
          <p:nvPr/>
        </p:nvSpPr>
        <p:spPr bwMode="auto">
          <a:xfrm>
            <a:off x="2351723" y="25146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Inventory </a:t>
            </a:r>
            <a:endParaRPr kumimoji="1" lang="en-US" sz="1600" dirty="0" smtClean="0">
              <a:latin typeface="+mj-lt"/>
            </a:endParaRPr>
          </a:p>
          <a:p>
            <a:pPr eaLnBrk="0" hangingPunct="0">
              <a:defRPr/>
            </a:pPr>
            <a:r>
              <a:rPr kumimoji="1" lang="en-US" sz="1600" dirty="0" smtClean="0">
                <a:latin typeface="+mj-lt"/>
              </a:rPr>
              <a:t>in </a:t>
            </a:r>
          </a:p>
          <a:p>
            <a:pPr eaLnBrk="0" hangingPunct="0">
              <a:defRPr/>
            </a:pPr>
            <a:r>
              <a:rPr kumimoji="1" lang="en-US" sz="1600" dirty="0" smtClean="0">
                <a:latin typeface="+mj-lt"/>
              </a:rPr>
              <a:t>Stockroom</a:t>
            </a:r>
            <a:endParaRPr kumimoji="1" lang="en-US" sz="1600" dirty="0">
              <a:latin typeface="+mj-lt"/>
            </a:endParaRPr>
          </a:p>
        </p:txBody>
      </p:sp>
      <p:cxnSp>
        <p:nvCxnSpPr>
          <p:cNvPr id="19469" name="AutoShape 16"/>
          <p:cNvCxnSpPr>
            <a:cxnSpLocks noChangeShapeType="1"/>
            <a:stCxn id="190471" idx="2"/>
            <a:endCxn id="190475" idx="0"/>
          </p:cNvCxnSpPr>
          <p:nvPr/>
        </p:nvCxnSpPr>
        <p:spPr bwMode="auto">
          <a:xfrm rot="5400000">
            <a:off x="3909061" y="-1033463"/>
            <a:ext cx="647700" cy="6410325"/>
          </a:xfrm>
          <a:prstGeom prst="bentConnector3">
            <a:avLst>
              <a:gd name="adj1" fmla="val 50000"/>
            </a:avLst>
          </a:prstGeom>
          <a:noFill/>
          <a:ln w="38100">
            <a:solidFill>
              <a:srgbClr val="5A87C6"/>
            </a:solidFill>
            <a:miter lim="800000"/>
            <a:headEnd/>
            <a:tailEnd type="triangle" w="med" len="med"/>
          </a:ln>
        </p:spPr>
      </p:cxnSp>
      <p:cxnSp>
        <p:nvCxnSpPr>
          <p:cNvPr id="19470" name="AutoShape 17"/>
          <p:cNvCxnSpPr>
            <a:cxnSpLocks noChangeShapeType="1"/>
            <a:stCxn id="190475" idx="3"/>
            <a:endCxn id="190477" idx="1"/>
          </p:cNvCxnSpPr>
          <p:nvPr/>
        </p:nvCxnSpPr>
        <p:spPr bwMode="auto">
          <a:xfrm>
            <a:off x="1808798" y="2933700"/>
            <a:ext cx="523875" cy="0"/>
          </a:xfrm>
          <a:prstGeom prst="straightConnector1">
            <a:avLst/>
          </a:prstGeom>
          <a:noFill/>
          <a:ln w="38100">
            <a:solidFill>
              <a:srgbClr val="5A87C6"/>
            </a:solidFill>
            <a:prstDash val="sysDot"/>
            <a:round/>
            <a:headEnd/>
            <a:tailEnd type="triangle" w="med" len="med"/>
          </a:ln>
        </p:spPr>
      </p:cxnSp>
      <p:sp>
        <p:nvSpPr>
          <p:cNvPr id="190482" name="AutoShape 18"/>
          <p:cNvSpPr>
            <a:spLocks noChangeArrowheads="1"/>
          </p:cNvSpPr>
          <p:nvPr/>
        </p:nvSpPr>
        <p:spPr bwMode="auto">
          <a:xfrm>
            <a:off x="265748" y="42672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Picking</a:t>
            </a:r>
          </a:p>
        </p:txBody>
      </p:sp>
      <p:cxnSp>
        <p:nvCxnSpPr>
          <p:cNvPr id="19472" name="AutoShape 20"/>
          <p:cNvCxnSpPr>
            <a:cxnSpLocks noChangeShapeType="1"/>
            <a:stCxn id="190477" idx="2"/>
            <a:endCxn id="190482" idx="0"/>
          </p:cNvCxnSpPr>
          <p:nvPr/>
        </p:nvCxnSpPr>
        <p:spPr bwMode="auto">
          <a:xfrm rot="5400000">
            <a:off x="1632586" y="2767012"/>
            <a:ext cx="876300" cy="2085975"/>
          </a:xfrm>
          <a:prstGeom prst="bentConnector3">
            <a:avLst>
              <a:gd name="adj1" fmla="val 50000"/>
            </a:avLst>
          </a:prstGeom>
          <a:noFill/>
          <a:ln w="38100">
            <a:solidFill>
              <a:srgbClr val="5A87C6"/>
            </a:solidFill>
            <a:miter lim="800000"/>
            <a:headEnd/>
            <a:tailEnd type="triangle" w="med" len="med"/>
          </a:ln>
        </p:spPr>
      </p:cxnSp>
      <p:sp>
        <p:nvSpPr>
          <p:cNvPr id="190485" name="AutoShape 21"/>
          <p:cNvSpPr>
            <a:spLocks noChangeArrowheads="1"/>
          </p:cNvSpPr>
          <p:nvPr/>
        </p:nvSpPr>
        <p:spPr bwMode="auto">
          <a:xfrm>
            <a:off x="4694872" y="2286000"/>
            <a:ext cx="1705927"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Material </a:t>
            </a:r>
            <a:endParaRPr kumimoji="1" lang="en-US" sz="1600" dirty="0" smtClean="0">
              <a:latin typeface="+mj-lt"/>
            </a:endParaRPr>
          </a:p>
          <a:p>
            <a:pPr eaLnBrk="0" hangingPunct="0">
              <a:defRPr/>
            </a:pPr>
            <a:r>
              <a:rPr kumimoji="1" lang="en-US" sz="1600" dirty="0" smtClean="0">
                <a:latin typeface="+mj-lt"/>
              </a:rPr>
              <a:t>Transfer</a:t>
            </a:r>
            <a:endParaRPr kumimoji="1" lang="en-US" sz="1600" dirty="0">
              <a:latin typeface="+mj-lt"/>
            </a:endParaRPr>
          </a:p>
        </p:txBody>
      </p:sp>
      <p:sp>
        <p:nvSpPr>
          <p:cNvPr id="190486" name="AutoShape 22"/>
          <p:cNvSpPr>
            <a:spLocks noChangeArrowheads="1"/>
          </p:cNvSpPr>
          <p:nvPr/>
        </p:nvSpPr>
        <p:spPr bwMode="auto">
          <a:xfrm>
            <a:off x="4694872" y="3276600"/>
            <a:ext cx="1705927"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Work </a:t>
            </a:r>
            <a:endParaRPr kumimoji="1" lang="en-US" sz="1600" dirty="0" smtClean="0">
              <a:latin typeface="+mj-lt"/>
            </a:endParaRPr>
          </a:p>
          <a:p>
            <a:pPr eaLnBrk="0" hangingPunct="0">
              <a:defRPr/>
            </a:pPr>
            <a:r>
              <a:rPr kumimoji="1" lang="en-US" sz="1600" dirty="0" smtClean="0">
                <a:latin typeface="+mj-lt"/>
              </a:rPr>
              <a:t>Order </a:t>
            </a:r>
          </a:p>
          <a:p>
            <a:pPr eaLnBrk="0" hangingPunct="0">
              <a:defRPr/>
            </a:pPr>
            <a:r>
              <a:rPr kumimoji="1" lang="en-US" sz="1600" dirty="0" smtClean="0">
                <a:latin typeface="+mj-lt"/>
              </a:rPr>
              <a:t>Issue</a:t>
            </a:r>
            <a:endParaRPr kumimoji="1" lang="en-US" sz="1600" dirty="0">
              <a:latin typeface="+mj-lt"/>
            </a:endParaRPr>
          </a:p>
        </p:txBody>
      </p:sp>
      <p:sp>
        <p:nvSpPr>
          <p:cNvPr id="190487" name="AutoShape 23"/>
          <p:cNvSpPr>
            <a:spLocks noChangeArrowheads="1"/>
          </p:cNvSpPr>
          <p:nvPr/>
        </p:nvSpPr>
        <p:spPr bwMode="auto">
          <a:xfrm>
            <a:off x="4694872" y="4267200"/>
            <a:ext cx="1705927"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Sales </a:t>
            </a:r>
            <a:endParaRPr kumimoji="1" lang="en-US" sz="1600" dirty="0" smtClean="0">
              <a:latin typeface="+mj-lt"/>
            </a:endParaRPr>
          </a:p>
          <a:p>
            <a:pPr eaLnBrk="0" hangingPunct="0">
              <a:defRPr/>
            </a:pPr>
            <a:r>
              <a:rPr kumimoji="1" lang="en-US" sz="1600" dirty="0" smtClean="0">
                <a:latin typeface="+mj-lt"/>
              </a:rPr>
              <a:t>Order</a:t>
            </a:r>
            <a:endParaRPr kumimoji="1" lang="en-US" sz="1600" dirty="0">
              <a:latin typeface="+mj-lt"/>
            </a:endParaRPr>
          </a:p>
        </p:txBody>
      </p:sp>
      <p:sp>
        <p:nvSpPr>
          <p:cNvPr id="190488" name="AutoShape 24"/>
          <p:cNvSpPr>
            <a:spLocks noChangeArrowheads="1"/>
          </p:cNvSpPr>
          <p:nvPr/>
        </p:nvSpPr>
        <p:spPr bwMode="auto">
          <a:xfrm>
            <a:off x="4694872" y="5257800"/>
            <a:ext cx="1705927"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Distribution Order</a:t>
            </a:r>
          </a:p>
        </p:txBody>
      </p:sp>
      <p:cxnSp>
        <p:nvCxnSpPr>
          <p:cNvPr id="19477" name="AutoShape 25"/>
          <p:cNvCxnSpPr>
            <a:cxnSpLocks noChangeShapeType="1"/>
            <a:stCxn id="190482" idx="3"/>
            <a:endCxn id="190488" idx="1"/>
          </p:cNvCxnSpPr>
          <p:nvPr/>
        </p:nvCxnSpPr>
        <p:spPr bwMode="auto">
          <a:xfrm>
            <a:off x="1789748" y="4686300"/>
            <a:ext cx="2905124" cy="990600"/>
          </a:xfrm>
          <a:prstGeom prst="bentConnector3">
            <a:avLst>
              <a:gd name="adj1" fmla="val 82175"/>
            </a:avLst>
          </a:prstGeom>
          <a:noFill/>
          <a:ln w="38100">
            <a:solidFill>
              <a:srgbClr val="5A87C6"/>
            </a:solidFill>
            <a:miter lim="800000"/>
            <a:headEnd/>
            <a:tailEnd type="triangle" w="med" len="med"/>
          </a:ln>
        </p:spPr>
      </p:cxnSp>
      <p:cxnSp>
        <p:nvCxnSpPr>
          <p:cNvPr id="19478" name="AutoShape 26"/>
          <p:cNvCxnSpPr>
            <a:cxnSpLocks noChangeShapeType="1"/>
            <a:stCxn id="190482" idx="3"/>
            <a:endCxn id="190487" idx="1"/>
          </p:cNvCxnSpPr>
          <p:nvPr/>
        </p:nvCxnSpPr>
        <p:spPr bwMode="auto">
          <a:xfrm>
            <a:off x="1789748" y="4686300"/>
            <a:ext cx="2905124" cy="1588"/>
          </a:xfrm>
          <a:prstGeom prst="straightConnector1">
            <a:avLst/>
          </a:prstGeom>
          <a:noFill/>
          <a:ln w="38100">
            <a:solidFill>
              <a:srgbClr val="5A87C6"/>
            </a:solidFill>
            <a:round/>
            <a:headEnd/>
            <a:tailEnd type="triangle" w="med" len="med"/>
          </a:ln>
        </p:spPr>
      </p:cxnSp>
      <p:cxnSp>
        <p:nvCxnSpPr>
          <p:cNvPr id="19479" name="AutoShape 27"/>
          <p:cNvCxnSpPr>
            <a:cxnSpLocks noChangeShapeType="1"/>
            <a:stCxn id="190482" idx="3"/>
            <a:endCxn id="190486" idx="1"/>
          </p:cNvCxnSpPr>
          <p:nvPr/>
        </p:nvCxnSpPr>
        <p:spPr bwMode="auto">
          <a:xfrm flipV="1">
            <a:off x="1789748" y="3695700"/>
            <a:ext cx="2905124" cy="990600"/>
          </a:xfrm>
          <a:prstGeom prst="bentConnector3">
            <a:avLst>
              <a:gd name="adj1" fmla="val 82175"/>
            </a:avLst>
          </a:prstGeom>
          <a:noFill/>
          <a:ln w="38100">
            <a:solidFill>
              <a:srgbClr val="5A87C6"/>
            </a:solidFill>
            <a:miter lim="800000"/>
            <a:headEnd/>
            <a:tailEnd type="triangle" w="med" len="med"/>
          </a:ln>
        </p:spPr>
      </p:cxnSp>
      <p:cxnSp>
        <p:nvCxnSpPr>
          <p:cNvPr id="19480" name="AutoShape 28"/>
          <p:cNvCxnSpPr>
            <a:cxnSpLocks noChangeShapeType="1"/>
            <a:stCxn id="190482" idx="3"/>
            <a:endCxn id="190485" idx="1"/>
          </p:cNvCxnSpPr>
          <p:nvPr/>
        </p:nvCxnSpPr>
        <p:spPr bwMode="auto">
          <a:xfrm flipV="1">
            <a:off x="1789748" y="2705100"/>
            <a:ext cx="2905124" cy="1981200"/>
          </a:xfrm>
          <a:prstGeom prst="bentConnector3">
            <a:avLst>
              <a:gd name="adj1" fmla="val 82175"/>
            </a:avLst>
          </a:prstGeom>
          <a:noFill/>
          <a:ln w="38100">
            <a:solidFill>
              <a:srgbClr val="5A87C6"/>
            </a:solidFill>
            <a:miter lim="800000"/>
            <a:headEnd/>
            <a:tailEnd type="triangle" w="med" len="med"/>
          </a:ln>
        </p:spPr>
      </p:cxnSp>
      <p:sp>
        <p:nvSpPr>
          <p:cNvPr id="190493" name="AutoShape 29"/>
          <p:cNvSpPr>
            <a:spLocks noChangeArrowheads="1"/>
          </p:cNvSpPr>
          <p:nvPr/>
        </p:nvSpPr>
        <p:spPr bwMode="auto">
          <a:xfrm>
            <a:off x="7350760" y="37338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Record </a:t>
            </a:r>
            <a:endParaRPr kumimoji="1" lang="en-US" sz="1600" dirty="0" smtClean="0">
              <a:latin typeface="+mj-lt"/>
            </a:endParaRPr>
          </a:p>
          <a:p>
            <a:pPr eaLnBrk="0" hangingPunct="0">
              <a:defRPr/>
            </a:pPr>
            <a:r>
              <a:rPr kumimoji="1" lang="en-US" sz="1600" dirty="0" smtClean="0">
                <a:latin typeface="+mj-lt"/>
              </a:rPr>
              <a:t>Usage</a:t>
            </a:r>
            <a:endParaRPr kumimoji="1" lang="en-US" sz="1600" dirty="0">
              <a:latin typeface="+mj-lt"/>
            </a:endParaRPr>
          </a:p>
        </p:txBody>
      </p:sp>
      <p:cxnSp>
        <p:nvCxnSpPr>
          <p:cNvPr id="19482" name="AutoShape 30"/>
          <p:cNvCxnSpPr>
            <a:cxnSpLocks noChangeShapeType="1"/>
            <a:stCxn id="190485" idx="3"/>
            <a:endCxn id="190493" idx="1"/>
          </p:cNvCxnSpPr>
          <p:nvPr/>
        </p:nvCxnSpPr>
        <p:spPr bwMode="auto">
          <a:xfrm>
            <a:off x="6400799" y="2705100"/>
            <a:ext cx="949961" cy="1447800"/>
          </a:xfrm>
          <a:prstGeom prst="bentConnector3">
            <a:avLst>
              <a:gd name="adj1" fmla="val 50000"/>
            </a:avLst>
          </a:prstGeom>
          <a:noFill/>
          <a:ln w="38100">
            <a:solidFill>
              <a:srgbClr val="5A87C6"/>
            </a:solidFill>
            <a:miter lim="800000"/>
            <a:headEnd/>
            <a:tailEnd type="triangle" w="med" len="med"/>
          </a:ln>
        </p:spPr>
      </p:cxnSp>
      <p:cxnSp>
        <p:nvCxnSpPr>
          <p:cNvPr id="19483" name="AutoShape 31"/>
          <p:cNvCxnSpPr>
            <a:cxnSpLocks noChangeShapeType="1"/>
            <a:stCxn id="190486" idx="3"/>
            <a:endCxn id="190493" idx="1"/>
          </p:cNvCxnSpPr>
          <p:nvPr/>
        </p:nvCxnSpPr>
        <p:spPr bwMode="auto">
          <a:xfrm>
            <a:off x="6400799" y="3695700"/>
            <a:ext cx="949961" cy="457200"/>
          </a:xfrm>
          <a:prstGeom prst="bentConnector3">
            <a:avLst>
              <a:gd name="adj1" fmla="val 50000"/>
            </a:avLst>
          </a:prstGeom>
          <a:noFill/>
          <a:ln w="38100">
            <a:solidFill>
              <a:srgbClr val="5A87C6"/>
            </a:solidFill>
            <a:miter lim="800000"/>
            <a:headEnd/>
            <a:tailEnd type="triangle" w="med" len="med"/>
          </a:ln>
        </p:spPr>
      </p:cxnSp>
      <p:cxnSp>
        <p:nvCxnSpPr>
          <p:cNvPr id="19484" name="AutoShape 32"/>
          <p:cNvCxnSpPr>
            <a:cxnSpLocks noChangeShapeType="1"/>
            <a:stCxn id="190487" idx="3"/>
            <a:endCxn id="190493" idx="1"/>
          </p:cNvCxnSpPr>
          <p:nvPr/>
        </p:nvCxnSpPr>
        <p:spPr bwMode="auto">
          <a:xfrm flipV="1">
            <a:off x="6400799" y="4152900"/>
            <a:ext cx="949961" cy="533400"/>
          </a:xfrm>
          <a:prstGeom prst="bentConnector3">
            <a:avLst>
              <a:gd name="adj1" fmla="val 50000"/>
            </a:avLst>
          </a:prstGeom>
          <a:noFill/>
          <a:ln w="38100">
            <a:solidFill>
              <a:srgbClr val="5A87C6"/>
            </a:solidFill>
            <a:miter lim="800000"/>
            <a:headEnd/>
            <a:tailEnd type="triangle" w="med" len="med"/>
          </a:ln>
        </p:spPr>
      </p:cxnSp>
      <p:cxnSp>
        <p:nvCxnSpPr>
          <p:cNvPr id="19485" name="AutoShape 33"/>
          <p:cNvCxnSpPr>
            <a:cxnSpLocks noChangeShapeType="1"/>
            <a:stCxn id="190488" idx="3"/>
            <a:endCxn id="190493" idx="1"/>
          </p:cNvCxnSpPr>
          <p:nvPr/>
        </p:nvCxnSpPr>
        <p:spPr bwMode="auto">
          <a:xfrm flipV="1">
            <a:off x="6400799" y="4152900"/>
            <a:ext cx="949961" cy="1524000"/>
          </a:xfrm>
          <a:prstGeom prst="bentConnector3">
            <a:avLst>
              <a:gd name="adj1" fmla="val 50000"/>
            </a:avLst>
          </a:prstGeom>
          <a:noFill/>
          <a:ln w="38100">
            <a:solidFill>
              <a:srgbClr val="5A87C6"/>
            </a:solidFill>
            <a:miter lim="800000"/>
            <a:headEnd/>
            <a:tailEnd type="triangle" w="med" len="med"/>
          </a:ln>
        </p:spPr>
      </p:cxnSp>
      <p:sp>
        <p:nvSpPr>
          <p:cNvPr id="190498" name="Oval 34"/>
          <p:cNvSpPr>
            <a:spLocks noChangeArrowheads="1"/>
          </p:cNvSpPr>
          <p:nvPr/>
        </p:nvSpPr>
        <p:spPr bwMode="auto">
          <a:xfrm>
            <a:off x="7855585" y="5181600"/>
            <a:ext cx="533400" cy="533400"/>
          </a:xfrm>
          <a:prstGeom prst="ellipse">
            <a:avLst/>
          </a:prstGeom>
          <a:solidFill>
            <a:schemeClr val="accent1"/>
          </a:solidFill>
          <a:ln w="38100" algn="ctr">
            <a:solidFill>
              <a:srgbClr val="5A87C6"/>
            </a:solidFill>
            <a:round/>
            <a:headEnd/>
            <a:tailEnd/>
          </a:ln>
          <a:effectLst>
            <a:outerShdw dist="107763" dir="2700000" algn="ctr" rotWithShape="0">
              <a:srgbClr val="5A87C6">
                <a:alpha val="50000"/>
              </a:srgbClr>
            </a:outerShdw>
          </a:effectLst>
        </p:spPr>
        <p:txBody>
          <a:bodyPr wrap="none" tIns="91440" bIns="91440" anchor="ctr"/>
          <a:lstStyle/>
          <a:p>
            <a:pPr>
              <a:defRPr/>
            </a:pPr>
            <a:endParaRPr lang="en-US">
              <a:latin typeface="+mj-lt"/>
            </a:endParaRPr>
          </a:p>
        </p:txBody>
      </p:sp>
      <p:sp>
        <p:nvSpPr>
          <p:cNvPr id="19487" name="Text Box 35"/>
          <p:cNvSpPr txBox="1">
            <a:spLocks noChangeArrowheads="1"/>
          </p:cNvSpPr>
          <p:nvPr/>
        </p:nvSpPr>
        <p:spPr bwMode="auto">
          <a:xfrm>
            <a:off x="7922260" y="5172075"/>
            <a:ext cx="381000" cy="549275"/>
          </a:xfrm>
          <a:prstGeom prst="rect">
            <a:avLst/>
          </a:prstGeom>
          <a:noFill/>
          <a:ln w="9525" algn="ctr">
            <a:noFill/>
            <a:miter lim="800000"/>
            <a:headEnd/>
            <a:tailEnd/>
          </a:ln>
        </p:spPr>
        <p:txBody>
          <a:bodyPr tIns="91440" bIns="91440">
            <a:spAutoFit/>
          </a:bodyPr>
          <a:lstStyle/>
          <a:p>
            <a:pPr>
              <a:spcBef>
                <a:spcPct val="50000"/>
              </a:spcBef>
            </a:pPr>
            <a:r>
              <a:rPr lang="en-US" sz="2400">
                <a:latin typeface="+mj-lt"/>
              </a:rPr>
              <a:t>A</a:t>
            </a:r>
          </a:p>
        </p:txBody>
      </p:sp>
      <p:cxnSp>
        <p:nvCxnSpPr>
          <p:cNvPr id="19488" name="AutoShape 36"/>
          <p:cNvCxnSpPr>
            <a:cxnSpLocks noChangeShapeType="1"/>
            <a:stCxn id="190493" idx="2"/>
            <a:endCxn id="19487" idx="0"/>
          </p:cNvCxnSpPr>
          <p:nvPr/>
        </p:nvCxnSpPr>
        <p:spPr bwMode="auto">
          <a:xfrm rot="5400000">
            <a:off x="7822247" y="4881563"/>
            <a:ext cx="581025" cy="0"/>
          </a:xfrm>
          <a:prstGeom prst="straightConnector1">
            <a:avLst/>
          </a:prstGeom>
          <a:noFill/>
          <a:ln w="38100">
            <a:solidFill>
              <a:srgbClr val="5A87C6"/>
            </a:solidFill>
            <a:round/>
            <a:headEnd/>
            <a:tailEnd type="triangle" w="med" len="med"/>
          </a:ln>
        </p:spPr>
      </p:cxnSp>
      <p:sp>
        <p:nvSpPr>
          <p:cNvPr id="19489" name="Text Box 37"/>
          <p:cNvSpPr txBox="1">
            <a:spLocks noChangeArrowheads="1"/>
          </p:cNvSpPr>
          <p:nvPr/>
        </p:nvSpPr>
        <p:spPr bwMode="auto">
          <a:xfrm>
            <a:off x="2296854" y="4314825"/>
            <a:ext cx="1957587" cy="738664"/>
          </a:xfrm>
          <a:prstGeom prst="rect">
            <a:avLst/>
          </a:prstGeom>
          <a:noFill/>
          <a:ln w="9525" algn="ctr">
            <a:noFill/>
            <a:miter lim="800000"/>
            <a:headEnd/>
            <a:tailEnd/>
          </a:ln>
        </p:spPr>
        <p:txBody>
          <a:bodyPr wrap="none" tIns="91440" bIns="91440">
            <a:spAutoFit/>
          </a:bodyPr>
          <a:lstStyle/>
          <a:p>
            <a:r>
              <a:rPr lang="en-US" sz="1800">
                <a:latin typeface="+mj-lt"/>
              </a:rPr>
              <a:t>Select Only one</a:t>
            </a:r>
          </a:p>
          <a:p>
            <a:r>
              <a:rPr lang="en-US" sz="1800">
                <a:latin typeface="+mj-lt"/>
              </a:rPr>
              <a:t>Of four Options</a:t>
            </a:r>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2080</TotalTime>
  <Words>1767</Words>
  <Application>Microsoft Office PowerPoint</Application>
  <PresentationFormat>On-screen Show (4:3)</PresentationFormat>
  <Paragraphs>579</Paragraphs>
  <Slides>85</Slides>
  <Notes>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85</vt:i4>
      </vt:variant>
    </vt:vector>
  </HeadingPairs>
  <TitlesOfParts>
    <vt:vector size="87" baseType="lpstr">
      <vt:lpstr>QAD 2010 Template</vt:lpstr>
      <vt:lpstr>Clip</vt:lpstr>
      <vt:lpstr>Supplier Consignment</vt:lpstr>
      <vt:lpstr>Slide 2</vt:lpstr>
      <vt:lpstr>Supplier Consignment Inventory</vt:lpstr>
      <vt:lpstr>Supplier Consignment Inventory</vt:lpstr>
      <vt:lpstr>Introduction</vt:lpstr>
      <vt:lpstr>Why consignment inventory?</vt:lpstr>
      <vt:lpstr>Supplier Consignment Inventory</vt:lpstr>
      <vt:lpstr>Life Cycle</vt:lpstr>
      <vt:lpstr>Life Cycle Flowchart</vt:lpstr>
      <vt:lpstr>Life Cycle Flowchart Con’t</vt:lpstr>
      <vt:lpstr>Terminology</vt:lpstr>
      <vt:lpstr>Terminology</vt:lpstr>
      <vt:lpstr>Terminology</vt:lpstr>
      <vt:lpstr>Terminology</vt:lpstr>
      <vt:lpstr>Terminology</vt:lpstr>
      <vt:lpstr>Supplier Consignment Users</vt:lpstr>
      <vt:lpstr>Overview</vt:lpstr>
      <vt:lpstr>Questions?</vt:lpstr>
      <vt:lpstr>Summary</vt:lpstr>
      <vt:lpstr>Supplier Consignment Inventory</vt:lpstr>
      <vt:lpstr>Design Considerations</vt:lpstr>
      <vt:lpstr>Inventory Locations</vt:lpstr>
      <vt:lpstr>Accounting</vt:lpstr>
      <vt:lpstr>Vouchering</vt:lpstr>
      <vt:lpstr>Transaction History</vt:lpstr>
      <vt:lpstr>Transaction History Con’t</vt:lpstr>
      <vt:lpstr>Added Features</vt:lpstr>
      <vt:lpstr>Questions?</vt:lpstr>
      <vt:lpstr>Summary</vt:lpstr>
      <vt:lpstr>Supplier Consignment Inventory</vt:lpstr>
      <vt:lpstr>Set Up and Controls</vt:lpstr>
      <vt:lpstr>Determine Business Procedures</vt:lpstr>
      <vt:lpstr>Set Up and Controls Flow</vt:lpstr>
      <vt:lpstr>Accounts and Accounting Options</vt:lpstr>
      <vt:lpstr>Accounting Option #1</vt:lpstr>
      <vt:lpstr>Accounting Option #2</vt:lpstr>
      <vt:lpstr>Accounting Option #3</vt:lpstr>
      <vt:lpstr>Product Line Maintenance</vt:lpstr>
      <vt:lpstr>Tax Options (Global Tax Management)</vt:lpstr>
      <vt:lpstr>Tax Rate Maintenance</vt:lpstr>
      <vt:lpstr>Transfer Ownership Options</vt:lpstr>
      <vt:lpstr>Location Maintenance</vt:lpstr>
      <vt:lpstr>Set Up and Controls</vt:lpstr>
      <vt:lpstr>Supplier Consignment Inventory</vt:lpstr>
      <vt:lpstr>Supplier Consignment Control</vt:lpstr>
      <vt:lpstr>Supplier/Item Controls Maintenance</vt:lpstr>
      <vt:lpstr>Questions?</vt:lpstr>
      <vt:lpstr>Summary</vt:lpstr>
      <vt:lpstr>Supplier Consignment Inventory</vt:lpstr>
      <vt:lpstr>Common Functionality</vt:lpstr>
      <vt:lpstr>Purchase Order Maintenance</vt:lpstr>
      <vt:lpstr>Receipt History Report</vt:lpstr>
      <vt:lpstr>Transaction Detail Inquiry</vt:lpstr>
      <vt:lpstr>Consignment Inventory Report</vt:lpstr>
      <vt:lpstr>Consignment Inventory Report</vt:lpstr>
      <vt:lpstr>Consignment Inventory by Order</vt:lpstr>
      <vt:lpstr>Transactions Detail Inquiry</vt:lpstr>
      <vt:lpstr>Transactions Detail Inquiry</vt:lpstr>
      <vt:lpstr>Transactions Detail Inquiry</vt:lpstr>
      <vt:lpstr>Consignment Usage Report</vt:lpstr>
      <vt:lpstr>Voucher Maintenance</vt:lpstr>
      <vt:lpstr>Consignment Usage Export</vt:lpstr>
      <vt:lpstr>Consignment Usage Export Report</vt:lpstr>
      <vt:lpstr>Backflush Transaction</vt:lpstr>
      <vt:lpstr>Summary</vt:lpstr>
      <vt:lpstr>Supplier Consignment Inventory</vt:lpstr>
      <vt:lpstr>Additional Functionality</vt:lpstr>
      <vt:lpstr>Inventory Reports</vt:lpstr>
      <vt:lpstr>Consignment Usage Report</vt:lpstr>
      <vt:lpstr>Cycle Count Worksheet Print</vt:lpstr>
      <vt:lpstr>Item Tag Create</vt:lpstr>
      <vt:lpstr>Cycle Count Flow</vt:lpstr>
      <vt:lpstr>Cycle Count Results Entry</vt:lpstr>
      <vt:lpstr>Transactions Detail Inquiry</vt:lpstr>
      <vt:lpstr>Transactions Detail Inquiry</vt:lpstr>
      <vt:lpstr>Transactions Detail Inquiry</vt:lpstr>
      <vt:lpstr>Consignment Inventory Adjustment</vt:lpstr>
      <vt:lpstr>Transactions Detail Inquiry</vt:lpstr>
      <vt:lpstr>Aging</vt:lpstr>
      <vt:lpstr>Aging Inventory Update</vt:lpstr>
      <vt:lpstr>Aging Inventory Report by Order</vt:lpstr>
      <vt:lpstr>Summary</vt:lpstr>
      <vt:lpstr>Supplier Consignment Inventory</vt:lpstr>
      <vt:lpstr>Business Objectives</vt:lpstr>
      <vt:lpstr>Summary</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Michael Forman</dc:creator>
  <cp:lastModifiedBy>Helen Ernst</cp:lastModifiedBy>
  <cp:revision>49</cp:revision>
  <dcterms:created xsi:type="dcterms:W3CDTF">2008-10-13T20:25:23Z</dcterms:created>
  <dcterms:modified xsi:type="dcterms:W3CDTF">2012-08-16T05:13:26Z</dcterms:modified>
</cp:coreProperties>
</file>