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</p:sldMasterIdLst>
  <p:notesMasterIdLst>
    <p:notesMasterId r:id="rId20"/>
  </p:notesMasterIdLst>
  <p:handoutMasterIdLst>
    <p:handoutMasterId r:id="rId21"/>
  </p:handoutMasterIdLst>
  <p:sldIdLst>
    <p:sldId id="305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303" r:id="rId14"/>
    <p:sldId id="299" r:id="rId15"/>
    <p:sldId id="304" r:id="rId16"/>
    <p:sldId id="301" r:id="rId17"/>
    <p:sldId id="302" r:id="rId18"/>
    <p:sldId id="306" r:id="rId19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D1C2EC"/>
    <a:srgbClr val="C1A8E2"/>
    <a:srgbClr val="D7E2F1"/>
    <a:srgbClr val="FF0000"/>
    <a:srgbClr val="5A87C6"/>
    <a:srgbClr val="5F5F5F"/>
    <a:srgbClr val="FFFF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30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488" y="6661150"/>
            <a:ext cx="1306512" cy="1968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FIN11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9941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FIN11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Purchasing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FIN11010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Sites and Entities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73063" y="836613"/>
            <a:ext cx="8380412" cy="5345112"/>
            <a:chOff x="334963" y="1512888"/>
            <a:chExt cx="8380412" cy="5345112"/>
          </a:xfrm>
        </p:grpSpPr>
        <p:pic>
          <p:nvPicPr>
            <p:cNvPr id="5427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4963" y="1512888"/>
              <a:ext cx="6983412" cy="5003800"/>
            </a:xfrm>
            <a:prstGeom prst="rect">
              <a:avLst/>
            </a:prstGeom>
            <a:noFill/>
          </p:spPr>
        </p:pic>
        <p:pic>
          <p:nvPicPr>
            <p:cNvPr id="54283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67200" y="1600200"/>
              <a:ext cx="4448175" cy="5000625"/>
            </a:xfrm>
            <a:prstGeom prst="rect">
              <a:avLst/>
            </a:prstGeom>
            <a:noFill/>
          </p:spPr>
        </p:pic>
        <p:sp>
          <p:nvSpPr>
            <p:cNvPr id="54284" name="Rectangle 12"/>
            <p:cNvSpPr>
              <a:spLocks noChangeArrowheads="1"/>
            </p:cNvSpPr>
            <p:nvPr/>
          </p:nvSpPr>
          <p:spPr bwMode="auto">
            <a:xfrm>
              <a:off x="4600575" y="3667125"/>
              <a:ext cx="457200" cy="4572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6" name="Rectangle 14"/>
            <p:cNvSpPr>
              <a:spLocks noChangeArrowheads="1"/>
            </p:cNvSpPr>
            <p:nvPr/>
          </p:nvSpPr>
          <p:spPr bwMode="auto">
            <a:xfrm>
              <a:off x="2667000" y="5384800"/>
              <a:ext cx="15240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4287" name="Picture 15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5363" y="5645150"/>
              <a:ext cx="6008687" cy="1212850"/>
            </a:xfrm>
            <a:prstGeom prst="rect">
              <a:avLst/>
            </a:prstGeom>
            <a:noFill/>
          </p:spPr>
        </p:pic>
        <p:sp>
          <p:nvSpPr>
            <p:cNvPr id="54288" name="Rectangle 16"/>
            <p:cNvSpPr>
              <a:spLocks noChangeArrowheads="1"/>
            </p:cNvSpPr>
            <p:nvPr/>
          </p:nvSpPr>
          <p:spPr bwMode="auto">
            <a:xfrm>
              <a:off x="1071563" y="6381750"/>
              <a:ext cx="1071562" cy="2540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GL Accounts, Sub-Accounts, and Cost Centers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FIN11110</a:t>
            </a:r>
          </a:p>
        </p:txBody>
      </p:sp>
      <p:pic>
        <p:nvPicPr>
          <p:cNvPr id="5530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988" y="1203325"/>
            <a:ext cx="6799262" cy="4630738"/>
          </a:xfrm>
          <a:prstGeom prst="rect">
            <a:avLst/>
          </a:prstGeom>
          <a:noFill/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4662488" y="4038600"/>
            <a:ext cx="32004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Purchase Order Line Types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FIN11120</a:t>
            </a:r>
            <a:endParaRPr lang="en-US"/>
          </a:p>
        </p:txBody>
      </p:sp>
      <p:graphicFrame>
        <p:nvGraphicFramePr>
          <p:cNvPr id="64632" name="Group 120"/>
          <p:cNvGraphicFramePr>
            <a:graphicFrameLocks noGrp="1"/>
          </p:cNvGraphicFramePr>
          <p:nvPr>
            <p:ph type="tbl" idx="4294967295"/>
          </p:nvPr>
        </p:nvGraphicFramePr>
        <p:xfrm>
          <a:off x="428625" y="1347788"/>
          <a:ext cx="8286750" cy="4524693"/>
        </p:xfrm>
        <a:graphic>
          <a:graphicData uri="http://schemas.openxmlformats.org/drawingml/2006/table">
            <a:tbl>
              <a:tblPr/>
              <a:tblGrid>
                <a:gridCol w="1757363"/>
                <a:gridCol w="835025"/>
                <a:gridCol w="1401762"/>
                <a:gridCol w="2884488"/>
                <a:gridCol w="1408112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Line Item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 Effect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 Entries at Receipt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Receiver?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Inventory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Blank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Inventory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262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Subcontract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Work Order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Work Order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Cost of Production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PO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Cost of Production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PO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WIP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Cost of Production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Expensed (Memo)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   Expensed Receipts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  Expensed Item Receipts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 Receipts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FIN11130</a:t>
            </a:r>
          </a:p>
        </p:txBody>
      </p:sp>
      <p:pic>
        <p:nvPicPr>
          <p:cNvPr id="5734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162050"/>
            <a:ext cx="7542213" cy="463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Price Variance</a:t>
            </a:r>
            <a:endParaRPr lang="en-US" dirty="0"/>
          </a:p>
        </p:txBody>
      </p:sp>
      <p:sp>
        <p:nvSpPr>
          <p:cNvPr id="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FIN11140</a:t>
            </a:r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2124075" y="5902325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66565" name="Picture 5" descr="p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787400"/>
            <a:ext cx="6913562" cy="5410200"/>
          </a:xfrm>
          <a:prstGeom prst="rect">
            <a:avLst/>
          </a:prstGeom>
          <a:noFill/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181225" y="2749550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2095500" y="2797175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4829175" y="2663825"/>
            <a:ext cx="152400" cy="228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7581900" y="2701925"/>
            <a:ext cx="152400" cy="228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7610475" y="5892800"/>
            <a:ext cx="152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4848225" y="2892425"/>
            <a:ext cx="228600" cy="76200"/>
          </a:xfrm>
          <a:prstGeom prst="rect">
            <a:avLst/>
          </a:prstGeom>
          <a:solidFill>
            <a:srgbClr val="EBEBEB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6677025" y="711200"/>
            <a:ext cx="1295400" cy="152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619125" y="4216400"/>
            <a:ext cx="152400" cy="1981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5" name="Rectangle 15"/>
          <p:cNvSpPr>
            <a:spLocks noChangeArrowheads="1"/>
          </p:cNvSpPr>
          <p:nvPr/>
        </p:nvSpPr>
        <p:spPr bwMode="auto">
          <a:xfrm>
            <a:off x="7629525" y="4292600"/>
            <a:ext cx="7620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2105025" y="4416425"/>
            <a:ext cx="152400" cy="76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7" name="Rectangle 17"/>
          <p:cNvSpPr>
            <a:spLocks noChangeArrowheads="1"/>
          </p:cNvSpPr>
          <p:nvPr/>
        </p:nvSpPr>
        <p:spPr bwMode="auto">
          <a:xfrm>
            <a:off x="2247900" y="4397375"/>
            <a:ext cx="228600" cy="76200"/>
          </a:xfrm>
          <a:prstGeom prst="rect">
            <a:avLst/>
          </a:prstGeom>
          <a:solidFill>
            <a:srgbClr val="EBEBEB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>
            <a:off x="2247900" y="4425950"/>
            <a:ext cx="2286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1409700" y="1714500"/>
            <a:ext cx="7558479" cy="67710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wrap="none" tIns="91440" bIns="91440">
            <a:spAutoFit/>
          </a:bodyPr>
          <a:lstStyle/>
          <a:p>
            <a:pPr algn="l"/>
            <a:r>
              <a:rPr lang="en-US" sz="1600">
                <a:latin typeface="+mj-lt"/>
              </a:rPr>
              <a:t>PPV = ((Total FL Cost – This Level Overhead) – PO Cost * Quantity Received</a:t>
            </a:r>
          </a:p>
          <a:p>
            <a:pPr algn="l"/>
            <a:r>
              <a:rPr lang="en-US" sz="1600">
                <a:latin typeface="+mj-lt"/>
              </a:rPr>
              <a:t>PPV = ((2.50 – 0.00) – 2.75) * 100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1948" y="5734050"/>
            <a:ext cx="725711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PPV = [(total GL cost-this level overhead) – PO cost] * quantity received</a:t>
            </a:r>
            <a:endParaRPr lang="en-US" sz="1600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152" y="6019800"/>
            <a:ext cx="326724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PPV = [(2.50 – 0.00) – 2.75] * 100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Correcting Receivers</a:t>
            </a:r>
          </a:p>
        </p:txBody>
      </p:sp>
      <p:sp>
        <p:nvSpPr>
          <p:cNvPr id="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FIN11150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49208" y="5321300"/>
            <a:ext cx="1806586" cy="588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Ln 1 Qty = 100,</a:t>
            </a:r>
          </a:p>
          <a:p>
            <a:pPr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Should Be 10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4320922" y="5443538"/>
            <a:ext cx="1857882" cy="339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800">
                <a:latin typeface="+mj-lt"/>
              </a:rPr>
              <a:t>Ln 1 Qty = –100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7346288" y="5427663"/>
            <a:ext cx="161422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Ln 1 Qty = 10</a:t>
            </a:r>
          </a:p>
        </p:txBody>
      </p:sp>
      <p:grpSp>
        <p:nvGrpSpPr>
          <p:cNvPr id="59415" name="Group 23"/>
          <p:cNvGrpSpPr>
            <a:grpSpLocks/>
          </p:cNvGrpSpPr>
          <p:nvPr/>
        </p:nvGrpSpPr>
        <p:grpSpPr bwMode="auto">
          <a:xfrm>
            <a:off x="147638" y="1068388"/>
            <a:ext cx="1441316" cy="1728787"/>
            <a:chOff x="93" y="475"/>
            <a:chExt cx="991" cy="1189"/>
          </a:xfrm>
        </p:grpSpPr>
        <p:sp>
          <p:nvSpPr>
            <p:cNvPr id="59416" name="Rectangle 24"/>
            <p:cNvSpPr>
              <a:spLocks noChangeArrowheads="1"/>
            </p:cNvSpPr>
            <p:nvPr/>
          </p:nvSpPr>
          <p:spPr bwMode="auto">
            <a:xfrm>
              <a:off x="93" y="475"/>
              <a:ext cx="990" cy="11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17" name="Rectangle 25"/>
            <p:cNvSpPr>
              <a:spLocks noChangeArrowheads="1"/>
            </p:cNvSpPr>
            <p:nvPr/>
          </p:nvSpPr>
          <p:spPr bwMode="auto">
            <a:xfrm>
              <a:off x="138" y="490"/>
              <a:ext cx="946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Receiver #1</a:t>
              </a:r>
            </a:p>
          </p:txBody>
        </p:sp>
        <p:sp>
          <p:nvSpPr>
            <p:cNvPr id="59418" name="Line 26"/>
            <p:cNvSpPr>
              <a:spLocks noChangeShapeType="1"/>
            </p:cNvSpPr>
            <p:nvPr/>
          </p:nvSpPr>
          <p:spPr bwMode="auto">
            <a:xfrm>
              <a:off x="152" y="85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19" name="Line 27"/>
            <p:cNvSpPr>
              <a:spLocks noChangeShapeType="1"/>
            </p:cNvSpPr>
            <p:nvPr/>
          </p:nvSpPr>
          <p:spPr bwMode="auto">
            <a:xfrm>
              <a:off x="152" y="94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0" name="Line 28"/>
            <p:cNvSpPr>
              <a:spLocks noChangeShapeType="1"/>
            </p:cNvSpPr>
            <p:nvPr/>
          </p:nvSpPr>
          <p:spPr bwMode="auto">
            <a:xfrm>
              <a:off x="152" y="102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1" name="Line 29"/>
            <p:cNvSpPr>
              <a:spLocks noChangeShapeType="1"/>
            </p:cNvSpPr>
            <p:nvPr/>
          </p:nvSpPr>
          <p:spPr bwMode="auto">
            <a:xfrm>
              <a:off x="152" y="111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2" name="Line 30"/>
            <p:cNvSpPr>
              <a:spLocks noChangeShapeType="1"/>
            </p:cNvSpPr>
            <p:nvPr/>
          </p:nvSpPr>
          <p:spPr bwMode="auto">
            <a:xfrm>
              <a:off x="152" y="1201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3" name="Line 31"/>
            <p:cNvSpPr>
              <a:spLocks noChangeShapeType="1"/>
            </p:cNvSpPr>
            <p:nvPr/>
          </p:nvSpPr>
          <p:spPr bwMode="auto">
            <a:xfrm>
              <a:off x="152" y="128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4" name="Line 32"/>
            <p:cNvSpPr>
              <a:spLocks noChangeShapeType="1"/>
            </p:cNvSpPr>
            <p:nvPr/>
          </p:nvSpPr>
          <p:spPr bwMode="auto">
            <a:xfrm>
              <a:off x="152" y="137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5" name="Line 33"/>
            <p:cNvSpPr>
              <a:spLocks noChangeShapeType="1"/>
            </p:cNvSpPr>
            <p:nvPr/>
          </p:nvSpPr>
          <p:spPr bwMode="auto">
            <a:xfrm>
              <a:off x="152" y="145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26" name="Line 34"/>
            <p:cNvSpPr>
              <a:spLocks noChangeShapeType="1"/>
            </p:cNvSpPr>
            <p:nvPr/>
          </p:nvSpPr>
          <p:spPr bwMode="auto">
            <a:xfrm>
              <a:off x="152" y="154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59452" name="Rectangle 60"/>
          <p:cNvSpPr>
            <a:spLocks noChangeArrowheads="1"/>
          </p:cNvSpPr>
          <p:nvPr/>
        </p:nvSpPr>
        <p:spPr bwMode="auto">
          <a:xfrm rot="16200000">
            <a:off x="8001000" y="53721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3" name="Rectangle 61"/>
          <p:cNvSpPr>
            <a:spLocks noChangeArrowheads="1"/>
          </p:cNvSpPr>
          <p:nvPr/>
        </p:nvSpPr>
        <p:spPr bwMode="auto">
          <a:xfrm rot="16200000">
            <a:off x="8001000" y="37719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5" name="Rectangle 63"/>
          <p:cNvSpPr>
            <a:spLocks noChangeArrowheads="1"/>
          </p:cNvSpPr>
          <p:nvPr/>
        </p:nvSpPr>
        <p:spPr bwMode="auto">
          <a:xfrm rot="16200000">
            <a:off x="5105400" y="53721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6" name="Rectangle 64"/>
          <p:cNvSpPr>
            <a:spLocks noChangeArrowheads="1"/>
          </p:cNvSpPr>
          <p:nvPr/>
        </p:nvSpPr>
        <p:spPr bwMode="auto">
          <a:xfrm rot="16200000">
            <a:off x="7153275" y="36195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8" name="Rectangle 66"/>
          <p:cNvSpPr>
            <a:spLocks noChangeArrowheads="1"/>
          </p:cNvSpPr>
          <p:nvPr/>
        </p:nvSpPr>
        <p:spPr bwMode="auto">
          <a:xfrm rot="16200000">
            <a:off x="838200" y="53721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59" name="Rectangle 67"/>
          <p:cNvSpPr>
            <a:spLocks noChangeArrowheads="1"/>
          </p:cNvSpPr>
          <p:nvPr/>
        </p:nvSpPr>
        <p:spPr bwMode="auto">
          <a:xfrm rot="16200000">
            <a:off x="838200" y="3771900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2" name="Rectangle 70"/>
          <p:cNvSpPr>
            <a:spLocks noChangeArrowheads="1"/>
          </p:cNvSpPr>
          <p:nvPr/>
        </p:nvSpPr>
        <p:spPr bwMode="auto">
          <a:xfrm>
            <a:off x="13716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3" name="Rectangle 71"/>
          <p:cNvSpPr>
            <a:spLocks noChangeArrowheads="1"/>
          </p:cNvSpPr>
          <p:nvPr/>
        </p:nvSpPr>
        <p:spPr bwMode="auto">
          <a:xfrm>
            <a:off x="2428875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6" name="Rectangle 74"/>
          <p:cNvSpPr>
            <a:spLocks noChangeArrowheads="1"/>
          </p:cNvSpPr>
          <p:nvPr/>
        </p:nvSpPr>
        <p:spPr bwMode="auto">
          <a:xfrm>
            <a:off x="3514725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67" name="Rectangle 75"/>
          <p:cNvSpPr>
            <a:spLocks noChangeArrowheads="1"/>
          </p:cNvSpPr>
          <p:nvPr/>
        </p:nvSpPr>
        <p:spPr bwMode="auto">
          <a:xfrm>
            <a:off x="45720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70" name="Rectangle 78"/>
          <p:cNvSpPr>
            <a:spLocks noChangeArrowheads="1"/>
          </p:cNvSpPr>
          <p:nvPr/>
        </p:nvSpPr>
        <p:spPr bwMode="auto">
          <a:xfrm>
            <a:off x="57150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71" name="Rectangle 79"/>
          <p:cNvSpPr>
            <a:spLocks noChangeArrowheads="1"/>
          </p:cNvSpPr>
          <p:nvPr/>
        </p:nvSpPr>
        <p:spPr bwMode="auto">
          <a:xfrm>
            <a:off x="7543800" y="3343275"/>
            <a:ext cx="1524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9475" name="Group 83"/>
          <p:cNvGrpSpPr>
            <a:grpSpLocks/>
          </p:cNvGrpSpPr>
          <p:nvPr/>
        </p:nvGrpSpPr>
        <p:grpSpPr bwMode="auto">
          <a:xfrm>
            <a:off x="152400" y="3090863"/>
            <a:ext cx="1565275" cy="917575"/>
            <a:chOff x="1312" y="3021"/>
            <a:chExt cx="986" cy="57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9473" name="AutoShape 81"/>
            <p:cNvSpPr>
              <a:spLocks noChangeArrowheads="1"/>
            </p:cNvSpPr>
            <p:nvPr/>
          </p:nvSpPr>
          <p:spPr bwMode="auto">
            <a:xfrm>
              <a:off x="1318" y="3027"/>
              <a:ext cx="980" cy="570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74" name="Text Box 82"/>
            <p:cNvSpPr txBox="1">
              <a:spLocks noChangeArrowheads="1"/>
            </p:cNvSpPr>
            <p:nvPr/>
          </p:nvSpPr>
          <p:spPr bwMode="auto">
            <a:xfrm>
              <a:off x="1312" y="3021"/>
              <a:ext cx="935" cy="578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Wrong Quantity Received</a:t>
              </a:r>
            </a:p>
          </p:txBody>
        </p:sp>
      </p:grpSp>
      <p:grpSp>
        <p:nvGrpSpPr>
          <p:cNvPr id="59479" name="Group 87"/>
          <p:cNvGrpSpPr>
            <a:grpSpLocks/>
          </p:cNvGrpSpPr>
          <p:nvPr/>
        </p:nvGrpSpPr>
        <p:grpSpPr bwMode="auto">
          <a:xfrm>
            <a:off x="2346325" y="3090863"/>
            <a:ext cx="1565275" cy="904875"/>
            <a:chOff x="1024" y="2835"/>
            <a:chExt cx="986" cy="570"/>
          </a:xfrm>
        </p:grpSpPr>
        <p:sp>
          <p:nvSpPr>
            <p:cNvPr id="59477" name="AutoShape 85"/>
            <p:cNvSpPr>
              <a:spLocks noChangeArrowheads="1"/>
            </p:cNvSpPr>
            <p:nvPr/>
          </p:nvSpPr>
          <p:spPr bwMode="auto">
            <a:xfrm>
              <a:off x="1030" y="2835"/>
              <a:ext cx="980" cy="570"/>
            </a:xfrm>
            <a:prstGeom prst="roundRect">
              <a:avLst>
                <a:gd name="adj" fmla="val 16667"/>
              </a:avLst>
            </a:prstGeom>
            <a:solidFill>
              <a:srgbClr val="ECF1F8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78" name="Text Box 86"/>
            <p:cNvSpPr txBox="1">
              <a:spLocks noChangeArrowheads="1"/>
            </p:cNvSpPr>
            <p:nvPr/>
          </p:nvSpPr>
          <p:spPr bwMode="auto">
            <a:xfrm>
              <a:off x="1024" y="2912"/>
              <a:ext cx="935" cy="4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solidFill>
                    <a:srgbClr val="5F5F5F"/>
                  </a:solidFill>
                  <a:latin typeface="+mj-lt"/>
                </a:rPr>
                <a:t>Reopen Closed PO</a:t>
              </a:r>
            </a:p>
          </p:txBody>
        </p:sp>
      </p:grpSp>
      <p:grpSp>
        <p:nvGrpSpPr>
          <p:cNvPr id="59480" name="Group 88"/>
          <p:cNvGrpSpPr>
            <a:grpSpLocks/>
          </p:cNvGrpSpPr>
          <p:nvPr/>
        </p:nvGrpSpPr>
        <p:grpSpPr bwMode="auto">
          <a:xfrm>
            <a:off x="4510088" y="3060700"/>
            <a:ext cx="1565275" cy="917575"/>
            <a:chOff x="1312" y="3021"/>
            <a:chExt cx="986" cy="57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9481" name="AutoShape 89"/>
            <p:cNvSpPr>
              <a:spLocks noChangeArrowheads="1"/>
            </p:cNvSpPr>
            <p:nvPr/>
          </p:nvSpPr>
          <p:spPr bwMode="auto">
            <a:xfrm>
              <a:off x="1318" y="3027"/>
              <a:ext cx="980" cy="570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82" name="Text Box 90"/>
            <p:cNvSpPr txBox="1">
              <a:spLocks noChangeArrowheads="1"/>
            </p:cNvSpPr>
            <p:nvPr/>
          </p:nvSpPr>
          <p:spPr bwMode="auto">
            <a:xfrm>
              <a:off x="1312" y="3021"/>
              <a:ext cx="935" cy="578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Reverse Original Receipt Qty</a:t>
              </a:r>
            </a:p>
          </p:txBody>
        </p:sp>
      </p:grpSp>
      <p:grpSp>
        <p:nvGrpSpPr>
          <p:cNvPr id="59483" name="Group 91"/>
          <p:cNvGrpSpPr>
            <a:grpSpLocks/>
          </p:cNvGrpSpPr>
          <p:nvPr/>
        </p:nvGrpSpPr>
        <p:grpSpPr bwMode="auto">
          <a:xfrm>
            <a:off x="7162800" y="3071813"/>
            <a:ext cx="1565275" cy="917575"/>
            <a:chOff x="1312" y="3021"/>
            <a:chExt cx="986" cy="57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9484" name="AutoShape 92"/>
            <p:cNvSpPr>
              <a:spLocks noChangeArrowheads="1"/>
            </p:cNvSpPr>
            <p:nvPr/>
          </p:nvSpPr>
          <p:spPr bwMode="auto">
            <a:xfrm>
              <a:off x="1318" y="3027"/>
              <a:ext cx="980" cy="570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85" name="Text Box 93"/>
            <p:cNvSpPr txBox="1">
              <a:spLocks noChangeArrowheads="1"/>
            </p:cNvSpPr>
            <p:nvPr/>
          </p:nvSpPr>
          <p:spPr bwMode="auto">
            <a:xfrm>
              <a:off x="1312" y="3021"/>
              <a:ext cx="935" cy="578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Enter Corrected Receipt</a:t>
              </a:r>
            </a:p>
          </p:txBody>
        </p:sp>
      </p:grpSp>
      <p:sp>
        <p:nvSpPr>
          <p:cNvPr id="59486" name="Line 94"/>
          <p:cNvSpPr>
            <a:spLocks noChangeShapeType="1"/>
          </p:cNvSpPr>
          <p:nvPr/>
        </p:nvSpPr>
        <p:spPr bwMode="auto">
          <a:xfrm>
            <a:off x="1717675" y="3527425"/>
            <a:ext cx="619125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87" name="Line 95"/>
          <p:cNvSpPr>
            <a:spLocks noChangeShapeType="1"/>
          </p:cNvSpPr>
          <p:nvPr/>
        </p:nvSpPr>
        <p:spPr bwMode="auto">
          <a:xfrm>
            <a:off x="3902075" y="3538538"/>
            <a:ext cx="619125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88" name="Line 96"/>
          <p:cNvSpPr>
            <a:spLocks noChangeShapeType="1"/>
          </p:cNvSpPr>
          <p:nvPr/>
        </p:nvSpPr>
        <p:spPr bwMode="auto">
          <a:xfrm>
            <a:off x="6086475" y="3559175"/>
            <a:ext cx="1117600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89" name="Line 97"/>
          <p:cNvSpPr>
            <a:spLocks noChangeShapeType="1"/>
          </p:cNvSpPr>
          <p:nvPr/>
        </p:nvSpPr>
        <p:spPr bwMode="auto">
          <a:xfrm flipV="1">
            <a:off x="863600" y="4025900"/>
            <a:ext cx="0" cy="1177925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90" name="Line 98"/>
          <p:cNvSpPr>
            <a:spLocks noChangeShapeType="1"/>
          </p:cNvSpPr>
          <p:nvPr/>
        </p:nvSpPr>
        <p:spPr bwMode="auto">
          <a:xfrm flipV="1">
            <a:off x="5292725" y="3975100"/>
            <a:ext cx="0" cy="1177925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9491" name="Line 99"/>
          <p:cNvSpPr>
            <a:spLocks noChangeShapeType="1"/>
          </p:cNvSpPr>
          <p:nvPr/>
        </p:nvSpPr>
        <p:spPr bwMode="auto">
          <a:xfrm flipV="1">
            <a:off x="7964488" y="3995738"/>
            <a:ext cx="0" cy="1177925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59492" name="Group 100"/>
          <p:cNvGrpSpPr>
            <a:grpSpLocks/>
          </p:cNvGrpSpPr>
          <p:nvPr/>
        </p:nvGrpSpPr>
        <p:grpSpPr bwMode="auto">
          <a:xfrm>
            <a:off x="4557713" y="1068388"/>
            <a:ext cx="1441316" cy="1728787"/>
            <a:chOff x="93" y="475"/>
            <a:chExt cx="991" cy="1189"/>
          </a:xfrm>
        </p:grpSpPr>
        <p:sp>
          <p:nvSpPr>
            <p:cNvPr id="59493" name="Rectangle 101"/>
            <p:cNvSpPr>
              <a:spLocks noChangeArrowheads="1"/>
            </p:cNvSpPr>
            <p:nvPr/>
          </p:nvSpPr>
          <p:spPr bwMode="auto">
            <a:xfrm>
              <a:off x="93" y="475"/>
              <a:ext cx="990" cy="11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4" name="Rectangle 102"/>
            <p:cNvSpPr>
              <a:spLocks noChangeArrowheads="1"/>
            </p:cNvSpPr>
            <p:nvPr/>
          </p:nvSpPr>
          <p:spPr bwMode="auto">
            <a:xfrm>
              <a:off x="138" y="490"/>
              <a:ext cx="946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Receiver #2</a:t>
              </a:r>
            </a:p>
          </p:txBody>
        </p:sp>
        <p:sp>
          <p:nvSpPr>
            <p:cNvPr id="59495" name="Line 103"/>
            <p:cNvSpPr>
              <a:spLocks noChangeShapeType="1"/>
            </p:cNvSpPr>
            <p:nvPr/>
          </p:nvSpPr>
          <p:spPr bwMode="auto">
            <a:xfrm>
              <a:off x="152" y="85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" name="Line 104"/>
            <p:cNvSpPr>
              <a:spLocks noChangeShapeType="1"/>
            </p:cNvSpPr>
            <p:nvPr/>
          </p:nvSpPr>
          <p:spPr bwMode="auto">
            <a:xfrm>
              <a:off x="152" y="94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" name="Line 105"/>
            <p:cNvSpPr>
              <a:spLocks noChangeShapeType="1"/>
            </p:cNvSpPr>
            <p:nvPr/>
          </p:nvSpPr>
          <p:spPr bwMode="auto">
            <a:xfrm>
              <a:off x="152" y="102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8" name="Line 106"/>
            <p:cNvSpPr>
              <a:spLocks noChangeShapeType="1"/>
            </p:cNvSpPr>
            <p:nvPr/>
          </p:nvSpPr>
          <p:spPr bwMode="auto">
            <a:xfrm>
              <a:off x="152" y="111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9" name="Line 107"/>
            <p:cNvSpPr>
              <a:spLocks noChangeShapeType="1"/>
            </p:cNvSpPr>
            <p:nvPr/>
          </p:nvSpPr>
          <p:spPr bwMode="auto">
            <a:xfrm>
              <a:off x="152" y="1201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0" name="Line 108"/>
            <p:cNvSpPr>
              <a:spLocks noChangeShapeType="1"/>
            </p:cNvSpPr>
            <p:nvPr/>
          </p:nvSpPr>
          <p:spPr bwMode="auto">
            <a:xfrm>
              <a:off x="152" y="128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1" name="Line 109"/>
            <p:cNvSpPr>
              <a:spLocks noChangeShapeType="1"/>
            </p:cNvSpPr>
            <p:nvPr/>
          </p:nvSpPr>
          <p:spPr bwMode="auto">
            <a:xfrm>
              <a:off x="152" y="137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2" name="Line 110"/>
            <p:cNvSpPr>
              <a:spLocks noChangeShapeType="1"/>
            </p:cNvSpPr>
            <p:nvPr/>
          </p:nvSpPr>
          <p:spPr bwMode="auto">
            <a:xfrm>
              <a:off x="152" y="145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3" name="Line 111"/>
            <p:cNvSpPr>
              <a:spLocks noChangeShapeType="1"/>
            </p:cNvSpPr>
            <p:nvPr/>
          </p:nvSpPr>
          <p:spPr bwMode="auto">
            <a:xfrm>
              <a:off x="152" y="154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59504" name="Group 112"/>
          <p:cNvGrpSpPr>
            <a:grpSpLocks/>
          </p:cNvGrpSpPr>
          <p:nvPr/>
        </p:nvGrpSpPr>
        <p:grpSpPr bwMode="auto">
          <a:xfrm>
            <a:off x="7199313" y="1068388"/>
            <a:ext cx="1441316" cy="1728787"/>
            <a:chOff x="93" y="475"/>
            <a:chExt cx="991" cy="1189"/>
          </a:xfrm>
        </p:grpSpPr>
        <p:sp>
          <p:nvSpPr>
            <p:cNvPr id="59505" name="Rectangle 113"/>
            <p:cNvSpPr>
              <a:spLocks noChangeArrowheads="1"/>
            </p:cNvSpPr>
            <p:nvPr/>
          </p:nvSpPr>
          <p:spPr bwMode="auto">
            <a:xfrm>
              <a:off x="93" y="475"/>
              <a:ext cx="990" cy="11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6" name="Rectangle 114"/>
            <p:cNvSpPr>
              <a:spLocks noChangeArrowheads="1"/>
            </p:cNvSpPr>
            <p:nvPr/>
          </p:nvSpPr>
          <p:spPr bwMode="auto">
            <a:xfrm>
              <a:off x="138" y="490"/>
              <a:ext cx="946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Receiver #3</a:t>
              </a:r>
            </a:p>
          </p:txBody>
        </p:sp>
        <p:sp>
          <p:nvSpPr>
            <p:cNvPr id="59507" name="Line 115"/>
            <p:cNvSpPr>
              <a:spLocks noChangeShapeType="1"/>
            </p:cNvSpPr>
            <p:nvPr/>
          </p:nvSpPr>
          <p:spPr bwMode="auto">
            <a:xfrm>
              <a:off x="152" y="85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8" name="Line 116"/>
            <p:cNvSpPr>
              <a:spLocks noChangeShapeType="1"/>
            </p:cNvSpPr>
            <p:nvPr/>
          </p:nvSpPr>
          <p:spPr bwMode="auto">
            <a:xfrm>
              <a:off x="152" y="94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09" name="Line 117"/>
            <p:cNvSpPr>
              <a:spLocks noChangeShapeType="1"/>
            </p:cNvSpPr>
            <p:nvPr/>
          </p:nvSpPr>
          <p:spPr bwMode="auto">
            <a:xfrm>
              <a:off x="152" y="102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0" name="Line 118"/>
            <p:cNvSpPr>
              <a:spLocks noChangeShapeType="1"/>
            </p:cNvSpPr>
            <p:nvPr/>
          </p:nvSpPr>
          <p:spPr bwMode="auto">
            <a:xfrm>
              <a:off x="152" y="111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1" name="Line 119"/>
            <p:cNvSpPr>
              <a:spLocks noChangeShapeType="1"/>
            </p:cNvSpPr>
            <p:nvPr/>
          </p:nvSpPr>
          <p:spPr bwMode="auto">
            <a:xfrm>
              <a:off x="152" y="1201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2" name="Line 120"/>
            <p:cNvSpPr>
              <a:spLocks noChangeShapeType="1"/>
            </p:cNvSpPr>
            <p:nvPr/>
          </p:nvSpPr>
          <p:spPr bwMode="auto">
            <a:xfrm>
              <a:off x="152" y="1287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3" name="Line 121"/>
            <p:cNvSpPr>
              <a:spLocks noChangeShapeType="1"/>
            </p:cNvSpPr>
            <p:nvPr/>
          </p:nvSpPr>
          <p:spPr bwMode="auto">
            <a:xfrm>
              <a:off x="152" y="1373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4" name="Line 122"/>
            <p:cNvSpPr>
              <a:spLocks noChangeShapeType="1"/>
            </p:cNvSpPr>
            <p:nvPr/>
          </p:nvSpPr>
          <p:spPr bwMode="auto">
            <a:xfrm>
              <a:off x="152" y="1459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515" name="Line 123"/>
            <p:cNvSpPr>
              <a:spLocks noChangeShapeType="1"/>
            </p:cNvSpPr>
            <p:nvPr/>
          </p:nvSpPr>
          <p:spPr bwMode="auto">
            <a:xfrm>
              <a:off x="152" y="1545"/>
              <a:ext cx="854" cy="0"/>
            </a:xfrm>
            <a:prstGeom prst="line">
              <a:avLst/>
            </a:prstGeom>
            <a:noFill/>
            <a:ln w="762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 Returns</a:t>
            </a:r>
          </a:p>
        </p:txBody>
      </p:sp>
      <p:sp>
        <p:nvSpPr>
          <p:cNvPr id="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FIN11160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58775" y="1671638"/>
            <a:ext cx="8364538" cy="3757612"/>
            <a:chOff x="187325" y="1690688"/>
            <a:chExt cx="8364538" cy="3757612"/>
          </a:xfrm>
        </p:grpSpPr>
        <p:sp>
          <p:nvSpPr>
            <p:cNvPr id="60425" name="Rectangle 9"/>
            <p:cNvSpPr>
              <a:spLocks noChangeArrowheads="1"/>
            </p:cNvSpPr>
            <p:nvPr/>
          </p:nvSpPr>
          <p:spPr bwMode="auto">
            <a:xfrm>
              <a:off x="6629400" y="3763963"/>
              <a:ext cx="1804988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i="1"/>
                <a:t>Receiver Updates:</a:t>
              </a:r>
            </a:p>
          </p:txBody>
        </p:sp>
        <p:grpSp>
          <p:nvGrpSpPr>
            <p:cNvPr id="60436" name="Group 20"/>
            <p:cNvGrpSpPr>
              <a:grpSpLocks/>
            </p:cNvGrpSpPr>
            <p:nvPr/>
          </p:nvGrpSpPr>
          <p:grpSpPr bwMode="auto">
            <a:xfrm>
              <a:off x="187325" y="2693988"/>
              <a:ext cx="1371600" cy="914400"/>
              <a:chOff x="336" y="3360"/>
              <a:chExt cx="864" cy="576"/>
            </a:xfrm>
          </p:grpSpPr>
          <p:sp>
            <p:nvSpPr>
              <p:cNvPr id="60435" name="AutoShape 19"/>
              <p:cNvSpPr>
                <a:spLocks noChangeArrowheads="1"/>
              </p:cNvSpPr>
              <p:nvPr/>
            </p:nvSpPr>
            <p:spPr bwMode="auto">
              <a:xfrm>
                <a:off x="336" y="3360"/>
                <a:ext cx="864" cy="576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20" name="Rectangle 4"/>
              <p:cNvSpPr>
                <a:spLocks noChangeArrowheads="1"/>
              </p:cNvSpPr>
              <p:nvPr/>
            </p:nvSpPr>
            <p:spPr bwMode="auto">
              <a:xfrm>
                <a:off x="407" y="3402"/>
                <a:ext cx="722" cy="4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Items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Returned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to Supplier</a:t>
                </a:r>
              </a:p>
            </p:txBody>
          </p:sp>
        </p:grpSp>
        <p:grpSp>
          <p:nvGrpSpPr>
            <p:cNvPr id="60439" name="Group 23"/>
            <p:cNvGrpSpPr>
              <a:grpSpLocks/>
            </p:cNvGrpSpPr>
            <p:nvPr/>
          </p:nvGrpSpPr>
          <p:grpSpPr bwMode="auto">
            <a:xfrm>
              <a:off x="2060575" y="2620963"/>
              <a:ext cx="1860550" cy="1071562"/>
              <a:chOff x="715" y="3045"/>
              <a:chExt cx="1172" cy="675"/>
            </a:xfrm>
          </p:grpSpPr>
          <p:sp>
            <p:nvSpPr>
              <p:cNvPr id="60437" name="AutoShape 21"/>
              <p:cNvSpPr>
                <a:spLocks noChangeArrowheads="1"/>
              </p:cNvSpPr>
              <p:nvPr/>
            </p:nvSpPr>
            <p:spPr bwMode="auto">
              <a:xfrm>
                <a:off x="715" y="3045"/>
                <a:ext cx="1172" cy="675"/>
              </a:xfrm>
              <a:prstGeom prst="flowChartDecision">
                <a:avLst/>
              </a:prstGeom>
              <a:solidFill>
                <a:srgbClr val="EBEBEB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23" name="Rectangle 7"/>
              <p:cNvSpPr>
                <a:spLocks noChangeArrowheads="1"/>
              </p:cNvSpPr>
              <p:nvPr/>
            </p:nvSpPr>
            <p:spPr bwMode="auto">
              <a:xfrm>
                <a:off x="925" y="3115"/>
                <a:ext cx="749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i="1" dirty="0"/>
                  <a:t>Original PO Available?</a:t>
                </a:r>
              </a:p>
            </p:txBody>
          </p:sp>
        </p:grpSp>
        <p:grpSp>
          <p:nvGrpSpPr>
            <p:cNvPr id="60444" name="Group 28"/>
            <p:cNvGrpSpPr>
              <a:grpSpLocks/>
            </p:cNvGrpSpPr>
            <p:nvPr/>
          </p:nvGrpSpPr>
          <p:grpSpPr bwMode="auto">
            <a:xfrm>
              <a:off x="4465638" y="1690688"/>
              <a:ext cx="1371600" cy="752475"/>
              <a:chOff x="669" y="3175"/>
              <a:chExt cx="864" cy="474"/>
            </a:xfrm>
          </p:grpSpPr>
          <p:sp>
            <p:nvSpPr>
              <p:cNvPr id="60442" name="AutoShape 26"/>
              <p:cNvSpPr>
                <a:spLocks noChangeArrowheads="1"/>
              </p:cNvSpPr>
              <p:nvPr/>
            </p:nvSpPr>
            <p:spPr bwMode="auto">
              <a:xfrm>
                <a:off x="669" y="3175"/>
                <a:ext cx="864" cy="474"/>
              </a:xfrm>
              <a:prstGeom prst="roundRect">
                <a:avLst>
                  <a:gd name="adj" fmla="val 16667"/>
                </a:avLst>
              </a:prstGeom>
              <a:solidFill>
                <a:srgbClr val="D1C2E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43" name="Rectangle 27"/>
              <p:cNvSpPr>
                <a:spLocks noChangeArrowheads="1"/>
              </p:cNvSpPr>
              <p:nvPr/>
            </p:nvSpPr>
            <p:spPr bwMode="auto">
              <a:xfrm>
                <a:off x="693" y="3229"/>
                <a:ext cx="834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Enter Negative PO</a:t>
                </a:r>
              </a:p>
            </p:txBody>
          </p:sp>
        </p:grpSp>
        <p:grpSp>
          <p:nvGrpSpPr>
            <p:cNvPr id="60445" name="Group 29"/>
            <p:cNvGrpSpPr>
              <a:grpSpLocks/>
            </p:cNvGrpSpPr>
            <p:nvPr/>
          </p:nvGrpSpPr>
          <p:grpSpPr bwMode="auto">
            <a:xfrm>
              <a:off x="4465638" y="4403725"/>
              <a:ext cx="1371600" cy="752475"/>
              <a:chOff x="669" y="3175"/>
              <a:chExt cx="864" cy="474"/>
            </a:xfrm>
          </p:grpSpPr>
          <p:sp>
            <p:nvSpPr>
              <p:cNvPr id="60446" name="AutoShape 30"/>
              <p:cNvSpPr>
                <a:spLocks noChangeArrowheads="1"/>
              </p:cNvSpPr>
              <p:nvPr/>
            </p:nvSpPr>
            <p:spPr bwMode="auto">
              <a:xfrm>
                <a:off x="669" y="3175"/>
                <a:ext cx="864" cy="474"/>
              </a:xfrm>
              <a:prstGeom prst="roundRect">
                <a:avLst>
                  <a:gd name="adj" fmla="val 16667"/>
                </a:avLst>
              </a:prstGeom>
              <a:solidFill>
                <a:srgbClr val="D1C2E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47" name="Rectangle 31"/>
              <p:cNvSpPr>
                <a:spLocks noChangeArrowheads="1"/>
              </p:cNvSpPr>
              <p:nvPr/>
            </p:nvSpPr>
            <p:spPr bwMode="auto">
              <a:xfrm>
                <a:off x="693" y="3229"/>
                <a:ext cx="834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Enter PO Return</a:t>
                </a:r>
              </a:p>
            </p:txBody>
          </p:sp>
        </p:grpSp>
        <p:grpSp>
          <p:nvGrpSpPr>
            <p:cNvPr id="60448" name="Group 32"/>
            <p:cNvGrpSpPr>
              <a:grpSpLocks/>
            </p:cNvGrpSpPr>
            <p:nvPr/>
          </p:nvGrpSpPr>
          <p:grpSpPr bwMode="auto">
            <a:xfrm>
              <a:off x="6680200" y="1690688"/>
              <a:ext cx="1371600" cy="752475"/>
              <a:chOff x="669" y="3175"/>
              <a:chExt cx="864" cy="474"/>
            </a:xfrm>
          </p:grpSpPr>
          <p:sp>
            <p:nvSpPr>
              <p:cNvPr id="60449" name="AutoShape 33"/>
              <p:cNvSpPr>
                <a:spLocks noChangeArrowheads="1"/>
              </p:cNvSpPr>
              <p:nvPr/>
            </p:nvSpPr>
            <p:spPr bwMode="auto">
              <a:xfrm>
                <a:off x="669" y="3175"/>
                <a:ext cx="864" cy="474"/>
              </a:xfrm>
              <a:prstGeom prst="roundRect">
                <a:avLst>
                  <a:gd name="adj" fmla="val 16667"/>
                </a:avLst>
              </a:prstGeom>
              <a:solidFill>
                <a:srgbClr val="D1C2E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50" name="Rectangle 34"/>
              <p:cNvSpPr>
                <a:spLocks noChangeArrowheads="1"/>
              </p:cNvSpPr>
              <p:nvPr/>
            </p:nvSpPr>
            <p:spPr bwMode="auto">
              <a:xfrm>
                <a:off x="693" y="3229"/>
                <a:ext cx="834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/>
                  <a:t>Receive Negative PO</a:t>
                </a:r>
              </a:p>
            </p:txBody>
          </p:sp>
        </p:grpSp>
        <p:grpSp>
          <p:nvGrpSpPr>
            <p:cNvPr id="60452" name="Group 36"/>
            <p:cNvGrpSpPr>
              <a:grpSpLocks/>
            </p:cNvGrpSpPr>
            <p:nvPr/>
          </p:nvGrpSpPr>
          <p:grpSpPr bwMode="auto">
            <a:xfrm>
              <a:off x="6643688" y="4148138"/>
              <a:ext cx="1908175" cy="1300162"/>
              <a:chOff x="358" y="2842"/>
              <a:chExt cx="1202" cy="819"/>
            </a:xfrm>
          </p:grpSpPr>
          <p:sp>
            <p:nvSpPr>
              <p:cNvPr id="60451" name="Rectangle 35"/>
              <p:cNvSpPr>
                <a:spLocks noChangeArrowheads="1"/>
              </p:cNvSpPr>
              <p:nvPr/>
            </p:nvSpPr>
            <p:spPr bwMode="auto">
              <a:xfrm>
                <a:off x="358" y="2842"/>
                <a:ext cx="1178" cy="819"/>
              </a:xfrm>
              <a:prstGeom prst="rect">
                <a:avLst/>
              </a:prstGeom>
              <a:solidFill>
                <a:srgbClr val="EBEBEB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60422" name="Rectangle 6"/>
              <p:cNvSpPr>
                <a:spLocks noChangeArrowheads="1"/>
              </p:cNvSpPr>
              <p:nvPr/>
            </p:nvSpPr>
            <p:spPr bwMode="auto">
              <a:xfrm>
                <a:off x="365" y="2878"/>
                <a:ext cx="1195" cy="7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Original PO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PO History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Inventory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Accounts Payable</a:t>
                </a:r>
              </a:p>
              <a:p>
                <a:pPr algn="l" eaLnBrk="0" hangingPunct="0">
                  <a:lnSpc>
                    <a:spcPct val="90000"/>
                  </a:lnSpc>
                  <a:buFontTx/>
                  <a:buChar char="•"/>
                </a:pPr>
                <a:r>
                  <a:rPr lang="en-US" sz="1600"/>
                  <a:t> General Ledger</a:t>
                </a:r>
              </a:p>
            </p:txBody>
          </p:sp>
        </p:grpSp>
        <p:cxnSp>
          <p:nvCxnSpPr>
            <p:cNvPr id="60454" name="AutoShape 38"/>
            <p:cNvCxnSpPr>
              <a:cxnSpLocks noChangeShapeType="1"/>
            </p:cNvCxnSpPr>
            <p:nvPr/>
          </p:nvCxnSpPr>
          <p:spPr bwMode="auto">
            <a:xfrm rot="16200000" flipH="1">
              <a:off x="3184525" y="3498850"/>
              <a:ext cx="1087438" cy="14747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0455" name="AutoShape 39"/>
            <p:cNvCxnSpPr>
              <a:cxnSpLocks noChangeShapeType="1"/>
            </p:cNvCxnSpPr>
            <p:nvPr/>
          </p:nvCxnSpPr>
          <p:spPr bwMode="auto">
            <a:xfrm rot="16200000">
              <a:off x="3451225" y="1606550"/>
              <a:ext cx="554038" cy="14747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0456" name="Text Box 40"/>
            <p:cNvSpPr txBox="1">
              <a:spLocks noChangeArrowheads="1"/>
            </p:cNvSpPr>
            <p:nvPr/>
          </p:nvSpPr>
          <p:spPr bwMode="auto">
            <a:xfrm>
              <a:off x="2673350" y="2309813"/>
              <a:ext cx="1147763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chemeClr val="hlink"/>
                  </a:solidFill>
                </a:rPr>
                <a:t>No</a:t>
              </a:r>
            </a:p>
          </p:txBody>
        </p:sp>
        <p:sp>
          <p:nvSpPr>
            <p:cNvPr id="60457" name="Text Box 41"/>
            <p:cNvSpPr txBox="1">
              <a:spLocks noChangeArrowheads="1"/>
            </p:cNvSpPr>
            <p:nvPr/>
          </p:nvSpPr>
          <p:spPr bwMode="auto">
            <a:xfrm>
              <a:off x="2703513" y="3630613"/>
              <a:ext cx="1147762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chemeClr val="hlink"/>
                  </a:solidFill>
                </a:rPr>
                <a:t>Yes</a:t>
              </a:r>
            </a:p>
          </p:txBody>
        </p:sp>
        <p:sp>
          <p:nvSpPr>
            <p:cNvPr id="60458" name="Line 42"/>
            <p:cNvSpPr>
              <a:spLocks noChangeShapeType="1"/>
            </p:cNvSpPr>
            <p:nvPr/>
          </p:nvSpPr>
          <p:spPr bwMode="auto">
            <a:xfrm>
              <a:off x="1563688" y="3141663"/>
              <a:ext cx="5286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0459" name="Line 43"/>
            <p:cNvSpPr>
              <a:spLocks noChangeShapeType="1"/>
            </p:cNvSpPr>
            <p:nvPr/>
          </p:nvSpPr>
          <p:spPr bwMode="auto">
            <a:xfrm>
              <a:off x="5851525" y="4818063"/>
              <a:ext cx="7731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0460" name="Line 44"/>
            <p:cNvSpPr>
              <a:spLocks noChangeShapeType="1"/>
            </p:cNvSpPr>
            <p:nvPr/>
          </p:nvSpPr>
          <p:spPr bwMode="auto">
            <a:xfrm>
              <a:off x="5851525" y="2074863"/>
              <a:ext cx="812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FIN11170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780" y="409575"/>
            <a:ext cx="7686795" cy="57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Purchasing Life Cycle</a:t>
            </a:r>
          </a:p>
        </p:txBody>
      </p:sp>
      <p:sp>
        <p:nvSpPr>
          <p:cNvPr id="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FIN11020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401763" y="1100138"/>
            <a:ext cx="5567362" cy="5051425"/>
          </a:xfrm>
          <a:prstGeom prst="rect">
            <a:avLst/>
          </a:prstGeom>
          <a:solidFill>
            <a:srgbClr val="F2F2F2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7399338" y="1187450"/>
            <a:ext cx="1592262" cy="3706813"/>
          </a:xfrm>
          <a:prstGeom prst="rect">
            <a:avLst/>
          </a:prstGeom>
          <a:solidFill>
            <a:srgbClr val="ECF1F8"/>
          </a:solidFill>
          <a:ln w="158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7582188" y="1381125"/>
            <a:ext cx="1253549" cy="643766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solidFill>
                  <a:schemeClr val="bg1"/>
                </a:solidFill>
                <a:latin typeface="+mj-lt"/>
              </a:rPr>
              <a:t>Accounts</a:t>
            </a:r>
          </a:p>
          <a:p>
            <a:pPr eaLnBrk="0" hangingPunct="0"/>
            <a:r>
              <a:rPr lang="en-US" sz="1800">
                <a:solidFill>
                  <a:schemeClr val="bg1"/>
                </a:solidFill>
                <a:latin typeface="+mj-lt"/>
              </a:rPr>
              <a:t>Payable</a:t>
            </a: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7377097" y="3114675"/>
            <a:ext cx="1644682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Supplier</a:t>
            </a:r>
          </a:p>
          <a:p>
            <a:pPr eaLnBrk="0" hangingPunct="0"/>
            <a:r>
              <a:rPr lang="en-US" sz="1800">
                <a:latin typeface="+mj-lt"/>
              </a:rPr>
              <a:t>Performance</a:t>
            </a:r>
          </a:p>
          <a:p>
            <a:pPr eaLnBrk="0" hangingPunct="0"/>
            <a:r>
              <a:rPr lang="en-US" sz="1800">
                <a:latin typeface="+mj-lt"/>
              </a:rPr>
              <a:t>History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7595059" y="2224088"/>
            <a:ext cx="121828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Inventory</a:t>
            </a:r>
          </a:p>
          <a:p>
            <a:pPr eaLnBrk="0" hangingPunct="0"/>
            <a:r>
              <a:rPr lang="en-US" sz="1800">
                <a:latin typeface="+mj-lt"/>
              </a:rPr>
              <a:t>Balances</a:t>
            </a:r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 flipH="1">
            <a:off x="6686550" y="1676400"/>
            <a:ext cx="102552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7655957" y="4152900"/>
            <a:ext cx="1099661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>
                <a:latin typeface="+mj-lt"/>
              </a:rPr>
              <a:t>General</a:t>
            </a:r>
          </a:p>
          <a:p>
            <a:pPr eaLnBrk="0" hangingPunct="0"/>
            <a:r>
              <a:rPr lang="en-US" sz="1800">
                <a:latin typeface="+mj-lt"/>
              </a:rPr>
              <a:t>Ledger</a:t>
            </a:r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3298825" y="1103313"/>
            <a:ext cx="14255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Purchasing</a:t>
            </a:r>
          </a:p>
        </p:txBody>
      </p:sp>
      <p:grpSp>
        <p:nvGrpSpPr>
          <p:cNvPr id="46112" name="Group 32"/>
          <p:cNvGrpSpPr>
            <a:grpSpLocks/>
          </p:cNvGrpSpPr>
          <p:nvPr/>
        </p:nvGrpSpPr>
        <p:grpSpPr bwMode="auto">
          <a:xfrm>
            <a:off x="1662113" y="5175250"/>
            <a:ext cx="1504950" cy="844550"/>
            <a:chOff x="1830" y="3302"/>
            <a:chExt cx="948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11" name="AutoShape 31"/>
            <p:cNvSpPr>
              <a:spLocks noChangeArrowheads="1"/>
            </p:cNvSpPr>
            <p:nvPr/>
          </p:nvSpPr>
          <p:spPr bwMode="auto">
            <a:xfrm>
              <a:off x="1830" y="3302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>
              <a:off x="1901" y="3373"/>
              <a:ext cx="793" cy="36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Scheduled</a:t>
              </a:r>
            </a:p>
            <a:p>
              <a:pPr eaLnBrk="0" hangingPunct="0"/>
              <a:r>
                <a:rPr lang="en-US" sz="1600">
                  <a:latin typeface="+mj-lt"/>
                </a:rPr>
                <a:t>Order</a:t>
              </a:r>
            </a:p>
          </p:txBody>
        </p:sp>
      </p:grpSp>
      <p:grpSp>
        <p:nvGrpSpPr>
          <p:cNvPr id="46116" name="Group 36"/>
          <p:cNvGrpSpPr>
            <a:grpSpLocks/>
          </p:cNvGrpSpPr>
          <p:nvPr/>
        </p:nvGrpSpPr>
        <p:grpSpPr bwMode="auto">
          <a:xfrm>
            <a:off x="1662113" y="3195638"/>
            <a:ext cx="1504950" cy="844550"/>
            <a:chOff x="2426" y="3155"/>
            <a:chExt cx="948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14" name="AutoShape 34"/>
            <p:cNvSpPr>
              <a:spLocks noChangeArrowheads="1"/>
            </p:cNvSpPr>
            <p:nvPr/>
          </p:nvSpPr>
          <p:spPr bwMode="auto">
            <a:xfrm>
              <a:off x="2426" y="3155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15" name="Rectangle 35"/>
            <p:cNvSpPr>
              <a:spLocks noChangeArrowheads="1"/>
            </p:cNvSpPr>
            <p:nvPr/>
          </p:nvSpPr>
          <p:spPr bwMode="auto">
            <a:xfrm>
              <a:off x="2508" y="3290"/>
              <a:ext cx="781" cy="212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Requisition</a:t>
              </a:r>
            </a:p>
          </p:txBody>
        </p:sp>
      </p:grpSp>
      <p:grpSp>
        <p:nvGrpSpPr>
          <p:cNvPr id="46118" name="Group 38"/>
          <p:cNvGrpSpPr>
            <a:grpSpLocks/>
          </p:cNvGrpSpPr>
          <p:nvPr/>
        </p:nvGrpSpPr>
        <p:grpSpPr bwMode="auto">
          <a:xfrm>
            <a:off x="122238" y="3216275"/>
            <a:ext cx="1168400" cy="742950"/>
            <a:chOff x="2285" y="3226"/>
            <a:chExt cx="736" cy="46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17" name="AutoShape 37"/>
            <p:cNvSpPr>
              <a:spLocks noChangeArrowheads="1"/>
            </p:cNvSpPr>
            <p:nvPr/>
          </p:nvSpPr>
          <p:spPr bwMode="auto">
            <a:xfrm>
              <a:off x="2285" y="3226"/>
              <a:ext cx="736" cy="468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2" name="Rectangle 12"/>
            <p:cNvSpPr>
              <a:spLocks noChangeArrowheads="1"/>
            </p:cNvSpPr>
            <p:nvPr/>
          </p:nvSpPr>
          <p:spPr bwMode="auto">
            <a:xfrm>
              <a:off x="2456" y="3343"/>
              <a:ext cx="390" cy="212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MRP</a:t>
              </a:r>
            </a:p>
          </p:txBody>
        </p:sp>
      </p:grpSp>
      <p:grpSp>
        <p:nvGrpSpPr>
          <p:cNvPr id="46122" name="Group 42"/>
          <p:cNvGrpSpPr>
            <a:grpSpLocks/>
          </p:cNvGrpSpPr>
          <p:nvPr/>
        </p:nvGrpSpPr>
        <p:grpSpPr bwMode="auto">
          <a:xfrm>
            <a:off x="5119688" y="3195638"/>
            <a:ext cx="1552575" cy="844550"/>
            <a:chOff x="2784" y="2950"/>
            <a:chExt cx="978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20" name="AutoShape 40"/>
            <p:cNvSpPr>
              <a:spLocks noChangeArrowheads="1"/>
            </p:cNvSpPr>
            <p:nvPr/>
          </p:nvSpPr>
          <p:spPr bwMode="auto">
            <a:xfrm>
              <a:off x="2784" y="2950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21" name="Rectangle 41"/>
            <p:cNvSpPr>
              <a:spLocks noChangeArrowheads="1"/>
            </p:cNvSpPr>
            <p:nvPr/>
          </p:nvSpPr>
          <p:spPr bwMode="auto">
            <a:xfrm>
              <a:off x="2801" y="2951"/>
              <a:ext cx="961" cy="518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Receive Purchased</a:t>
              </a:r>
            </a:p>
            <a:p>
              <a:pPr eaLnBrk="0" hangingPunct="0"/>
              <a:r>
                <a:rPr lang="en-US" sz="1600">
                  <a:latin typeface="+mj-lt"/>
                </a:rPr>
                <a:t>Items</a:t>
              </a:r>
            </a:p>
          </p:txBody>
        </p:sp>
      </p:grpSp>
      <p:grpSp>
        <p:nvGrpSpPr>
          <p:cNvPr id="46126" name="Group 46"/>
          <p:cNvGrpSpPr>
            <a:grpSpLocks/>
          </p:cNvGrpSpPr>
          <p:nvPr/>
        </p:nvGrpSpPr>
        <p:grpSpPr bwMode="auto">
          <a:xfrm>
            <a:off x="5210175" y="1323975"/>
            <a:ext cx="1541463" cy="844550"/>
            <a:chOff x="3109" y="3277"/>
            <a:chExt cx="971" cy="532"/>
          </a:xfrm>
        </p:grpSpPr>
        <p:sp>
          <p:nvSpPr>
            <p:cNvPr id="46124" name="AutoShape 44"/>
            <p:cNvSpPr>
              <a:spLocks noChangeArrowheads="1"/>
            </p:cNvSpPr>
            <p:nvPr/>
          </p:nvSpPr>
          <p:spPr bwMode="auto">
            <a:xfrm>
              <a:off x="3109" y="3277"/>
              <a:ext cx="948" cy="532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25" name="Rectangle 45"/>
            <p:cNvSpPr>
              <a:spLocks noChangeArrowheads="1"/>
            </p:cNvSpPr>
            <p:nvPr/>
          </p:nvSpPr>
          <p:spPr bwMode="auto">
            <a:xfrm>
              <a:off x="3119" y="3355"/>
              <a:ext cx="961" cy="3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 dirty="0">
                  <a:latin typeface="+mj-lt"/>
                </a:rPr>
                <a:t>Record PO</a:t>
              </a:r>
            </a:p>
            <a:p>
              <a:pPr eaLnBrk="0" hangingPunct="0"/>
              <a:r>
                <a:rPr lang="en-US" sz="1600" dirty="0">
                  <a:latin typeface="+mj-lt"/>
                </a:rPr>
                <a:t>Return</a:t>
              </a:r>
            </a:p>
          </p:txBody>
        </p:sp>
      </p:grpSp>
      <p:grpSp>
        <p:nvGrpSpPr>
          <p:cNvPr id="46131" name="Group 51"/>
          <p:cNvGrpSpPr>
            <a:grpSpLocks/>
          </p:cNvGrpSpPr>
          <p:nvPr/>
        </p:nvGrpSpPr>
        <p:grpSpPr bwMode="auto">
          <a:xfrm>
            <a:off x="3597275" y="3195638"/>
            <a:ext cx="1208088" cy="923925"/>
            <a:chOff x="3296" y="3302"/>
            <a:chExt cx="845" cy="582"/>
          </a:xfrm>
        </p:grpSpPr>
        <p:sp>
          <p:nvSpPr>
            <p:cNvPr id="46130" name="Rectangle 50"/>
            <p:cNvSpPr>
              <a:spLocks noChangeArrowheads="1"/>
            </p:cNvSpPr>
            <p:nvPr/>
          </p:nvSpPr>
          <p:spPr bwMode="auto">
            <a:xfrm>
              <a:off x="3296" y="3302"/>
              <a:ext cx="845" cy="582"/>
            </a:xfrm>
            <a:prstGeom prst="rect">
              <a:avLst/>
            </a:prstGeom>
            <a:solidFill>
              <a:srgbClr val="D1C2EC"/>
            </a:solidFill>
            <a:ln w="158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29" name="Rectangle 49"/>
            <p:cNvSpPr>
              <a:spLocks noChangeArrowheads="1"/>
            </p:cNvSpPr>
            <p:nvPr/>
          </p:nvSpPr>
          <p:spPr bwMode="auto">
            <a:xfrm>
              <a:off x="3313" y="3309"/>
              <a:ext cx="826" cy="5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Maintain Purchase</a:t>
              </a:r>
            </a:p>
            <a:p>
              <a:pPr eaLnBrk="0" hangingPunct="0"/>
              <a:r>
                <a:rPr lang="en-US" sz="1600">
                  <a:latin typeface="+mj-lt"/>
                </a:rPr>
                <a:t>Order</a:t>
              </a:r>
            </a:p>
          </p:txBody>
        </p:sp>
      </p:grpSp>
      <p:grpSp>
        <p:nvGrpSpPr>
          <p:cNvPr id="46135" name="Group 55"/>
          <p:cNvGrpSpPr>
            <a:grpSpLocks/>
          </p:cNvGrpSpPr>
          <p:nvPr/>
        </p:nvGrpSpPr>
        <p:grpSpPr bwMode="auto">
          <a:xfrm>
            <a:off x="1662113" y="1323975"/>
            <a:ext cx="1525587" cy="844550"/>
            <a:chOff x="3153" y="3219"/>
            <a:chExt cx="961" cy="5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6133" name="AutoShape 53"/>
            <p:cNvSpPr>
              <a:spLocks noChangeArrowheads="1"/>
            </p:cNvSpPr>
            <p:nvPr/>
          </p:nvSpPr>
          <p:spPr bwMode="auto">
            <a:xfrm>
              <a:off x="3155" y="3219"/>
              <a:ext cx="948" cy="532"/>
            </a:xfrm>
            <a:prstGeom prst="roundRect">
              <a:avLst>
                <a:gd name="adj" fmla="val 16667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34" name="Rectangle 54"/>
            <p:cNvSpPr>
              <a:spLocks noChangeArrowheads="1"/>
            </p:cNvSpPr>
            <p:nvPr/>
          </p:nvSpPr>
          <p:spPr bwMode="auto">
            <a:xfrm>
              <a:off x="3153" y="3355"/>
              <a:ext cx="961" cy="36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Blanket Order</a:t>
              </a:r>
            </a:p>
          </p:txBody>
        </p:sp>
      </p:grpSp>
      <p:cxnSp>
        <p:nvCxnSpPr>
          <p:cNvPr id="46136" name="AutoShape 56"/>
          <p:cNvCxnSpPr>
            <a:cxnSpLocks noChangeShapeType="1"/>
          </p:cNvCxnSpPr>
          <p:nvPr/>
        </p:nvCxnSpPr>
        <p:spPr bwMode="auto">
          <a:xfrm rot="16200000" flipH="1">
            <a:off x="365126" y="4300537"/>
            <a:ext cx="1638300" cy="955675"/>
          </a:xfrm>
          <a:prstGeom prst="bentConnector2">
            <a:avLst/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6137" name="AutoShape 57"/>
          <p:cNvCxnSpPr>
            <a:cxnSpLocks noChangeShapeType="1"/>
          </p:cNvCxnSpPr>
          <p:nvPr/>
        </p:nvCxnSpPr>
        <p:spPr bwMode="auto">
          <a:xfrm flipV="1">
            <a:off x="3167063" y="4019550"/>
            <a:ext cx="2743200" cy="1577975"/>
          </a:xfrm>
          <a:prstGeom prst="bentConnector2">
            <a:avLst/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6138" name="AutoShape 58"/>
          <p:cNvCxnSpPr>
            <a:cxnSpLocks noChangeShapeType="1"/>
          </p:cNvCxnSpPr>
          <p:nvPr/>
        </p:nvCxnSpPr>
        <p:spPr bwMode="auto">
          <a:xfrm>
            <a:off x="3187700" y="1706563"/>
            <a:ext cx="1023938" cy="1500187"/>
          </a:xfrm>
          <a:prstGeom prst="bentConnector2">
            <a:avLst/>
          </a:prstGeom>
          <a:noFill/>
          <a:ln w="28575">
            <a:solidFill>
              <a:srgbClr val="00008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46140" name="Line 60"/>
          <p:cNvSpPr>
            <a:spLocks noChangeShapeType="1"/>
          </p:cNvSpPr>
          <p:nvPr/>
        </p:nvSpPr>
        <p:spPr bwMode="auto">
          <a:xfrm flipH="1">
            <a:off x="4216400" y="1701800"/>
            <a:ext cx="985838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1" name="Line 61"/>
          <p:cNvSpPr>
            <a:spLocks noChangeShapeType="1"/>
          </p:cNvSpPr>
          <p:nvPr/>
        </p:nvSpPr>
        <p:spPr bwMode="auto">
          <a:xfrm>
            <a:off x="3170238" y="3632200"/>
            <a:ext cx="446087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2" name="Line 62"/>
          <p:cNvSpPr>
            <a:spLocks noChangeShapeType="1"/>
          </p:cNvSpPr>
          <p:nvPr/>
        </p:nvSpPr>
        <p:spPr bwMode="auto">
          <a:xfrm>
            <a:off x="1290638" y="3611563"/>
            <a:ext cx="36512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3" name="Line 63"/>
          <p:cNvSpPr>
            <a:spLocks noChangeShapeType="1"/>
          </p:cNvSpPr>
          <p:nvPr/>
        </p:nvSpPr>
        <p:spPr bwMode="auto">
          <a:xfrm>
            <a:off x="2417763" y="4038600"/>
            <a:ext cx="0" cy="11271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4" name="Line 64"/>
          <p:cNvSpPr>
            <a:spLocks noChangeShapeType="1"/>
          </p:cNvSpPr>
          <p:nvPr/>
        </p:nvSpPr>
        <p:spPr bwMode="auto">
          <a:xfrm>
            <a:off x="4805363" y="3641725"/>
            <a:ext cx="29527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5" name="Line 65"/>
          <p:cNvSpPr>
            <a:spLocks noChangeShapeType="1"/>
          </p:cNvSpPr>
          <p:nvPr/>
        </p:nvSpPr>
        <p:spPr bwMode="auto">
          <a:xfrm>
            <a:off x="6624638" y="3611563"/>
            <a:ext cx="771525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6146" name="Line 66"/>
          <p:cNvSpPr>
            <a:spLocks noChangeShapeType="1"/>
          </p:cNvSpPr>
          <p:nvPr/>
        </p:nvSpPr>
        <p:spPr bwMode="auto">
          <a:xfrm flipV="1">
            <a:off x="2406650" y="2179638"/>
            <a:ext cx="0" cy="1004887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Purchasing Control File (PO Information)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54038" y="1133475"/>
            <a:ext cx="8037512" cy="4829175"/>
            <a:chOff x="573088" y="1495425"/>
            <a:chExt cx="8037512" cy="4829175"/>
          </a:xfrm>
        </p:grpSpPr>
        <p:pic>
          <p:nvPicPr>
            <p:cNvPr id="4710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3088" y="1495425"/>
              <a:ext cx="7046912" cy="4448175"/>
            </a:xfrm>
            <a:prstGeom prst="rect">
              <a:avLst/>
            </a:prstGeom>
            <a:noFill/>
          </p:spPr>
        </p:pic>
        <p:pic>
          <p:nvPicPr>
            <p:cNvPr id="47110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20913" y="3676650"/>
              <a:ext cx="6389687" cy="26479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Receiving Tolerance Percent/Cost 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FIN11040</a:t>
            </a:r>
          </a:p>
        </p:txBody>
      </p:sp>
      <p:pic>
        <p:nvPicPr>
          <p:cNvPr id="4813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66825"/>
            <a:ext cx="6532563" cy="4476750"/>
          </a:xfrm>
          <a:prstGeom prst="rect">
            <a:avLst/>
          </a:prstGeom>
          <a:noFill/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514475" y="5172075"/>
            <a:ext cx="48768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Purchase Orders</a:t>
            </a:r>
          </a:p>
        </p:txBody>
      </p:sp>
      <p:sp>
        <p:nvSpPr>
          <p:cNvPr id="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FIN11050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98438" y="549275"/>
            <a:ext cx="8737600" cy="5629275"/>
            <a:chOff x="274638" y="1063625"/>
            <a:chExt cx="8737600" cy="5629275"/>
          </a:xfrm>
        </p:grpSpPr>
        <p:pic>
          <p:nvPicPr>
            <p:cNvPr id="4915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617663"/>
              <a:ext cx="6353175" cy="4545012"/>
            </a:xfrm>
            <a:prstGeom prst="rect">
              <a:avLst/>
            </a:prstGeom>
            <a:noFill/>
          </p:spPr>
        </p:pic>
        <p:grpSp>
          <p:nvGrpSpPr>
            <p:cNvPr id="49175" name="Group 23"/>
            <p:cNvGrpSpPr>
              <a:grpSpLocks/>
            </p:cNvGrpSpPr>
            <p:nvPr/>
          </p:nvGrpSpPr>
          <p:grpSpPr bwMode="auto">
            <a:xfrm>
              <a:off x="274638" y="1636713"/>
              <a:ext cx="1752600" cy="736600"/>
              <a:chOff x="173" y="1031"/>
              <a:chExt cx="1104" cy="464"/>
            </a:xfrm>
          </p:grpSpPr>
          <p:sp>
            <p:nvSpPr>
              <p:cNvPr id="49169" name="Line 17"/>
              <p:cNvSpPr>
                <a:spLocks noChangeShapeType="1"/>
              </p:cNvSpPr>
              <p:nvPr/>
            </p:nvSpPr>
            <p:spPr bwMode="auto">
              <a:xfrm flipV="1">
                <a:off x="180" y="1037"/>
                <a:ext cx="0" cy="454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0" name="Line 18"/>
              <p:cNvSpPr>
                <a:spLocks noChangeShapeType="1"/>
              </p:cNvSpPr>
              <p:nvPr/>
            </p:nvSpPr>
            <p:spPr bwMode="auto">
              <a:xfrm>
                <a:off x="173" y="1031"/>
                <a:ext cx="1101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1" name="Line 19"/>
              <p:cNvSpPr>
                <a:spLocks noChangeShapeType="1"/>
              </p:cNvSpPr>
              <p:nvPr/>
            </p:nvSpPr>
            <p:spPr bwMode="auto">
              <a:xfrm>
                <a:off x="1277" y="1034"/>
                <a:ext cx="0" cy="202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2" name="Line 20"/>
              <p:cNvSpPr>
                <a:spLocks noChangeShapeType="1"/>
              </p:cNvSpPr>
              <p:nvPr/>
            </p:nvSpPr>
            <p:spPr bwMode="auto">
              <a:xfrm>
                <a:off x="173" y="1495"/>
                <a:ext cx="333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3" name="Line 21"/>
              <p:cNvSpPr>
                <a:spLocks noChangeShapeType="1"/>
              </p:cNvSpPr>
              <p:nvPr/>
            </p:nvSpPr>
            <p:spPr bwMode="auto">
              <a:xfrm flipV="1">
                <a:off x="506" y="1232"/>
                <a:ext cx="0" cy="259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9174" name="Line 22"/>
              <p:cNvSpPr>
                <a:spLocks noChangeShapeType="1"/>
              </p:cNvSpPr>
              <p:nvPr/>
            </p:nvSpPr>
            <p:spPr bwMode="auto">
              <a:xfrm>
                <a:off x="502" y="1235"/>
                <a:ext cx="772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9199" name="Group 47"/>
            <p:cNvGrpSpPr>
              <a:grpSpLocks/>
            </p:cNvGrpSpPr>
            <p:nvPr/>
          </p:nvGrpSpPr>
          <p:grpSpPr bwMode="auto">
            <a:xfrm>
              <a:off x="1371600" y="2097088"/>
              <a:ext cx="6654800" cy="4532312"/>
              <a:chOff x="864" y="1321"/>
              <a:chExt cx="4192" cy="2855"/>
            </a:xfrm>
          </p:grpSpPr>
          <p:pic>
            <p:nvPicPr>
              <p:cNvPr id="49157" name="Picture 5" descr="Region Captur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64" y="1321"/>
                <a:ext cx="4192" cy="2855"/>
              </a:xfrm>
              <a:prstGeom prst="rect">
                <a:avLst/>
              </a:prstGeom>
              <a:noFill/>
            </p:spPr>
          </p:pic>
          <p:grpSp>
            <p:nvGrpSpPr>
              <p:cNvPr id="49186" name="Group 34"/>
              <p:cNvGrpSpPr>
                <a:grpSpLocks/>
              </p:cNvGrpSpPr>
              <p:nvPr/>
            </p:nvGrpSpPr>
            <p:grpSpPr bwMode="auto">
              <a:xfrm>
                <a:off x="877" y="1331"/>
                <a:ext cx="1104" cy="461"/>
                <a:chOff x="877" y="1331"/>
                <a:chExt cx="1104" cy="461"/>
              </a:xfrm>
            </p:grpSpPr>
            <p:sp>
              <p:nvSpPr>
                <p:cNvPr id="49177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884" y="1337"/>
                  <a:ext cx="0" cy="198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78" name="Line 26"/>
                <p:cNvSpPr>
                  <a:spLocks noChangeShapeType="1"/>
                </p:cNvSpPr>
                <p:nvPr/>
              </p:nvSpPr>
              <p:spPr bwMode="auto">
                <a:xfrm>
                  <a:off x="877" y="1331"/>
                  <a:ext cx="1101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79" name="Line 27"/>
                <p:cNvSpPr>
                  <a:spLocks noChangeShapeType="1"/>
                </p:cNvSpPr>
                <p:nvPr/>
              </p:nvSpPr>
              <p:spPr bwMode="auto">
                <a:xfrm>
                  <a:off x="1981" y="1334"/>
                  <a:ext cx="0" cy="202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0" name="Line 28"/>
                <p:cNvSpPr>
                  <a:spLocks noChangeShapeType="1"/>
                </p:cNvSpPr>
                <p:nvPr/>
              </p:nvSpPr>
              <p:spPr bwMode="auto">
                <a:xfrm>
                  <a:off x="1120" y="1792"/>
                  <a:ext cx="247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1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1366" y="1532"/>
                  <a:ext cx="0" cy="259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2" name="Line 30"/>
                <p:cNvSpPr>
                  <a:spLocks noChangeShapeType="1"/>
                </p:cNvSpPr>
                <p:nvPr/>
              </p:nvSpPr>
              <p:spPr bwMode="auto">
                <a:xfrm>
                  <a:off x="1353" y="1535"/>
                  <a:ext cx="625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3" name="Line 31"/>
                <p:cNvSpPr>
                  <a:spLocks noChangeShapeType="1"/>
                </p:cNvSpPr>
                <p:nvPr/>
              </p:nvSpPr>
              <p:spPr bwMode="auto">
                <a:xfrm>
                  <a:off x="877" y="1533"/>
                  <a:ext cx="246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4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126" y="1526"/>
                  <a:ext cx="0" cy="263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49198" name="Group 46"/>
            <p:cNvGrpSpPr>
              <a:grpSpLocks/>
            </p:cNvGrpSpPr>
            <p:nvPr/>
          </p:nvGrpSpPr>
          <p:grpSpPr bwMode="auto">
            <a:xfrm>
              <a:off x="2936875" y="2709863"/>
              <a:ext cx="5826125" cy="3983037"/>
              <a:chOff x="1850" y="1650"/>
              <a:chExt cx="3670" cy="2509"/>
            </a:xfrm>
          </p:grpSpPr>
          <p:pic>
            <p:nvPicPr>
              <p:cNvPr id="49158" name="Picture 6" descr="Region Captur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852" y="1650"/>
                <a:ext cx="3668" cy="2509"/>
              </a:xfrm>
              <a:prstGeom prst="rect">
                <a:avLst/>
              </a:prstGeom>
              <a:noFill/>
            </p:spPr>
          </p:pic>
          <p:grpSp>
            <p:nvGrpSpPr>
              <p:cNvPr id="49197" name="Group 45"/>
              <p:cNvGrpSpPr>
                <a:grpSpLocks/>
              </p:cNvGrpSpPr>
              <p:nvPr/>
            </p:nvGrpSpPr>
            <p:grpSpPr bwMode="auto">
              <a:xfrm>
                <a:off x="1850" y="1657"/>
                <a:ext cx="1104" cy="461"/>
                <a:chOff x="1850" y="1657"/>
                <a:chExt cx="1104" cy="461"/>
              </a:xfrm>
            </p:grpSpPr>
            <p:sp>
              <p:nvSpPr>
                <p:cNvPr id="49188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1857" y="1663"/>
                  <a:ext cx="0" cy="198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89" name="Line 37"/>
                <p:cNvSpPr>
                  <a:spLocks noChangeShapeType="1"/>
                </p:cNvSpPr>
                <p:nvPr/>
              </p:nvSpPr>
              <p:spPr bwMode="auto">
                <a:xfrm>
                  <a:off x="1850" y="1657"/>
                  <a:ext cx="1101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0" name="Line 38"/>
                <p:cNvSpPr>
                  <a:spLocks noChangeShapeType="1"/>
                </p:cNvSpPr>
                <p:nvPr/>
              </p:nvSpPr>
              <p:spPr bwMode="auto">
                <a:xfrm>
                  <a:off x="2954" y="1660"/>
                  <a:ext cx="0" cy="202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1" name="Line 39"/>
                <p:cNvSpPr>
                  <a:spLocks noChangeShapeType="1"/>
                </p:cNvSpPr>
                <p:nvPr/>
              </p:nvSpPr>
              <p:spPr bwMode="auto">
                <a:xfrm>
                  <a:off x="2336" y="2118"/>
                  <a:ext cx="247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2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2582" y="1858"/>
                  <a:ext cx="0" cy="259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3" name="Line 41"/>
                <p:cNvSpPr>
                  <a:spLocks noChangeShapeType="1"/>
                </p:cNvSpPr>
                <p:nvPr/>
              </p:nvSpPr>
              <p:spPr bwMode="auto">
                <a:xfrm>
                  <a:off x="2589" y="1861"/>
                  <a:ext cx="362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4" name="Line 42"/>
                <p:cNvSpPr>
                  <a:spLocks noChangeShapeType="1"/>
                </p:cNvSpPr>
                <p:nvPr/>
              </p:nvSpPr>
              <p:spPr bwMode="auto">
                <a:xfrm>
                  <a:off x="1850" y="1859"/>
                  <a:ext cx="489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9195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2342" y="1852"/>
                  <a:ext cx="0" cy="263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49160" name="Rectangle 8"/>
            <p:cNvSpPr>
              <a:spLocks noChangeArrowheads="1"/>
            </p:cNvSpPr>
            <p:nvPr/>
          </p:nvSpPr>
          <p:spPr bwMode="auto">
            <a:xfrm>
              <a:off x="8056563" y="2644775"/>
              <a:ext cx="955675" cy="6508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Trailer</a:t>
              </a:r>
            </a:p>
            <a:p>
              <a:pPr eaLnBrk="0" hangingPunct="0"/>
              <a:r>
                <a:rPr lang="en-US" sz="1800" b="1">
                  <a:latin typeface="+mj-lt"/>
                </a:rPr>
                <a:t>Screen</a:t>
              </a:r>
            </a:p>
          </p:txBody>
        </p:sp>
        <p:sp>
          <p:nvSpPr>
            <p:cNvPr id="49161" name="Rectangle 9"/>
            <p:cNvSpPr>
              <a:spLocks noChangeArrowheads="1"/>
            </p:cNvSpPr>
            <p:nvPr/>
          </p:nvSpPr>
          <p:spPr bwMode="auto">
            <a:xfrm>
              <a:off x="7151688" y="1685925"/>
              <a:ext cx="1196975" cy="6508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Line Item</a:t>
              </a:r>
            </a:p>
            <a:p>
              <a:pPr eaLnBrk="0" hangingPunct="0"/>
              <a:r>
                <a:rPr lang="en-US" sz="1800" b="1">
                  <a:latin typeface="+mj-lt"/>
                </a:rPr>
                <a:t>Screen</a:t>
              </a:r>
            </a:p>
          </p:txBody>
        </p:sp>
        <p:sp>
          <p:nvSpPr>
            <p:cNvPr id="49159" name="Rectangle 7"/>
            <p:cNvSpPr>
              <a:spLocks noChangeArrowheads="1"/>
            </p:cNvSpPr>
            <p:nvPr/>
          </p:nvSpPr>
          <p:spPr bwMode="auto">
            <a:xfrm>
              <a:off x="5308600" y="1063625"/>
              <a:ext cx="1508125" cy="6508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 b="1">
                  <a:latin typeface="+mj-lt"/>
                </a:rPr>
                <a:t>Header Screen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Data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30188" y="927100"/>
            <a:ext cx="8677275" cy="5302250"/>
            <a:chOff x="334963" y="1555750"/>
            <a:chExt cx="8677275" cy="5302250"/>
          </a:xfrm>
        </p:grpSpPr>
        <p:pic>
          <p:nvPicPr>
            <p:cNvPr id="5018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4963" y="1555750"/>
              <a:ext cx="7437437" cy="4600575"/>
            </a:xfrm>
            <a:prstGeom prst="rect">
              <a:avLst/>
            </a:prstGeom>
            <a:noFill/>
          </p:spPr>
        </p:pic>
        <p:sp>
          <p:nvSpPr>
            <p:cNvPr id="50193" name="Rectangle 17"/>
            <p:cNvSpPr>
              <a:spLocks noChangeArrowheads="1"/>
            </p:cNvSpPr>
            <p:nvPr/>
          </p:nvSpPr>
          <p:spPr bwMode="auto">
            <a:xfrm>
              <a:off x="7391400" y="3048000"/>
              <a:ext cx="152400" cy="381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50196" name="Picture 2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4888" y="4937125"/>
              <a:ext cx="6503987" cy="1209675"/>
            </a:xfrm>
            <a:prstGeom prst="rect">
              <a:avLst/>
            </a:prstGeom>
            <a:noFill/>
          </p:spPr>
        </p:pic>
        <p:pic>
          <p:nvPicPr>
            <p:cNvPr id="5019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82725" y="5267325"/>
              <a:ext cx="7313613" cy="1590675"/>
            </a:xfrm>
            <a:prstGeom prst="rect">
              <a:avLst/>
            </a:prstGeom>
            <a:noFill/>
          </p:spPr>
        </p:pic>
        <p:pic>
          <p:nvPicPr>
            <p:cNvPr id="50201" name="Picture 25" descr="Region Captur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55750" y="5705475"/>
              <a:ext cx="7456488" cy="8382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Billing Data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FIN11070</a:t>
            </a:r>
          </a:p>
        </p:txBody>
      </p:sp>
      <p:pic>
        <p:nvPicPr>
          <p:cNvPr id="512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942975"/>
            <a:ext cx="7056437" cy="5048250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285875" y="4867275"/>
            <a:ext cx="16764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3238500" y="4667250"/>
            <a:ext cx="1371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 Prices (POs with Price List)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FIN11080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49238" y="1112838"/>
            <a:ext cx="8639175" cy="4935537"/>
            <a:chOff x="363538" y="1579563"/>
            <a:chExt cx="8639175" cy="4935537"/>
          </a:xfrm>
        </p:grpSpPr>
        <p:pic>
          <p:nvPicPr>
            <p:cNvPr id="5222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3538" y="1579563"/>
              <a:ext cx="7246937" cy="4935537"/>
            </a:xfrm>
            <a:prstGeom prst="rect">
              <a:avLst/>
            </a:prstGeom>
            <a:noFill/>
          </p:spPr>
        </p:pic>
        <p:sp>
          <p:nvSpPr>
            <p:cNvPr id="52230" name="Rectangle 6"/>
            <p:cNvSpPr>
              <a:spLocks noChangeArrowheads="1"/>
            </p:cNvSpPr>
            <p:nvPr/>
          </p:nvSpPr>
          <p:spPr bwMode="auto">
            <a:xfrm>
              <a:off x="5653088" y="3797300"/>
              <a:ext cx="533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231" name="Rectangle 7"/>
            <p:cNvSpPr>
              <a:spLocks noChangeArrowheads="1"/>
            </p:cNvSpPr>
            <p:nvPr/>
          </p:nvSpPr>
          <p:spPr bwMode="auto">
            <a:xfrm>
              <a:off x="6858000" y="3806825"/>
              <a:ext cx="533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240" name="Rectangle 16"/>
            <p:cNvSpPr>
              <a:spLocks noChangeArrowheads="1"/>
            </p:cNvSpPr>
            <p:nvPr/>
          </p:nvSpPr>
          <p:spPr bwMode="auto">
            <a:xfrm>
              <a:off x="7604125" y="2460625"/>
              <a:ext cx="1385888" cy="9515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400">
                  <a:latin typeface="+mj-lt"/>
                </a:rPr>
                <a:t>Defaults from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Discounts Type Price List for Supplier</a:t>
              </a:r>
            </a:p>
          </p:txBody>
        </p:sp>
        <p:sp>
          <p:nvSpPr>
            <p:cNvPr id="52242" name="Rectangle 18"/>
            <p:cNvSpPr>
              <a:spLocks noChangeArrowheads="1"/>
            </p:cNvSpPr>
            <p:nvPr/>
          </p:nvSpPr>
          <p:spPr bwMode="auto">
            <a:xfrm>
              <a:off x="7599363" y="3836988"/>
              <a:ext cx="1403350" cy="9515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lang="en-US" sz="1400">
                  <a:latin typeface="+mj-lt"/>
                </a:rPr>
                <a:t>Defaults from</a:t>
              </a:r>
            </a:p>
            <a:p>
              <a:pPr algn="l" eaLnBrk="0" hangingPunct="0"/>
              <a:r>
                <a:rPr lang="en-US" sz="1400">
                  <a:latin typeface="+mj-lt"/>
                </a:rPr>
                <a:t>Price List Code for Supplier</a:t>
              </a:r>
            </a:p>
          </p:txBody>
        </p:sp>
        <p:cxnSp>
          <p:nvCxnSpPr>
            <p:cNvPr id="52243" name="AutoShape 19"/>
            <p:cNvCxnSpPr>
              <a:cxnSpLocks noChangeShapeType="1"/>
              <a:stCxn id="52242" idx="2"/>
              <a:endCxn id="52230" idx="2"/>
            </p:cNvCxnSpPr>
            <p:nvPr/>
          </p:nvCxnSpPr>
          <p:spPr bwMode="auto">
            <a:xfrm rot="5400000" flipH="1">
              <a:off x="6729097" y="3216591"/>
              <a:ext cx="762631" cy="2381250"/>
            </a:xfrm>
            <a:prstGeom prst="bentConnector3">
              <a:avLst>
                <a:gd name="adj1" fmla="val -29975"/>
              </a:avLst>
            </a:prstGeom>
            <a:noFill/>
            <a:ln w="254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52244" name="AutoShape 20"/>
            <p:cNvCxnSpPr>
              <a:cxnSpLocks noChangeShapeType="1"/>
              <a:stCxn id="52240" idx="2"/>
              <a:endCxn id="52231" idx="0"/>
            </p:cNvCxnSpPr>
            <p:nvPr/>
          </p:nvCxnSpPr>
          <p:spPr bwMode="auto">
            <a:xfrm rot="5400000">
              <a:off x="7513557" y="3023312"/>
              <a:ext cx="394657" cy="1172369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Item Prices (POs Without Price List)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FIN11090</a:t>
            </a:r>
          </a:p>
        </p:txBody>
      </p:sp>
      <p:pic>
        <p:nvPicPr>
          <p:cNvPr id="532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977900"/>
            <a:ext cx="7399337" cy="5038725"/>
          </a:xfrm>
          <a:prstGeom prst="rect">
            <a:avLst/>
          </a:prstGeom>
          <a:noFill/>
        </p:spPr>
      </p:pic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6248400" y="2987675"/>
            <a:ext cx="838200" cy="53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552450" y="5149850"/>
            <a:ext cx="8086725" cy="98488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1600" b="1" dirty="0">
                <a:latin typeface="+mj-lt"/>
              </a:rPr>
              <a:t>Default Item Price		</a:t>
            </a:r>
            <a:r>
              <a:rPr lang="en-US" sz="1600" b="1" dirty="0" smtClean="0">
                <a:latin typeface="+mj-lt"/>
              </a:rPr>
              <a:t>From</a:t>
            </a:r>
            <a:r>
              <a:rPr lang="en-US" sz="1600" b="1" dirty="0">
                <a:latin typeface="+mj-lt"/>
              </a:rPr>
              <a:t>			When</a:t>
            </a:r>
          </a:p>
          <a:p>
            <a:pPr algn="l"/>
            <a:r>
              <a:rPr lang="en-US" sz="1400" dirty="0">
                <a:latin typeface="+mj-lt"/>
              </a:rPr>
              <a:t>Supplier Quote		</a:t>
            </a:r>
            <a:r>
              <a:rPr lang="en-US" sz="1400" dirty="0" smtClean="0">
                <a:latin typeface="+mj-lt"/>
              </a:rPr>
              <a:t>Supplier </a:t>
            </a:r>
            <a:r>
              <a:rPr lang="en-US" sz="1400" dirty="0">
                <a:latin typeface="+mj-lt"/>
              </a:rPr>
              <a:t>Item Maintenance 	Supplier quote exists</a:t>
            </a:r>
          </a:p>
          <a:p>
            <a:pPr algn="l"/>
            <a:r>
              <a:rPr lang="en-US" sz="1400" dirty="0">
                <a:latin typeface="+mj-lt"/>
              </a:rPr>
              <a:t>Item-Site GL Material Cost	</a:t>
            </a:r>
            <a:r>
              <a:rPr lang="en-US" sz="1400" dirty="0" smtClean="0">
                <a:latin typeface="+mj-lt"/>
              </a:rPr>
              <a:t>Item-Site </a:t>
            </a:r>
            <a:r>
              <a:rPr lang="en-US" sz="1400" dirty="0">
                <a:latin typeface="+mj-lt"/>
              </a:rPr>
              <a:t>Cost Maintenance 	Item-site cost exists</a:t>
            </a:r>
          </a:p>
          <a:p>
            <a:pPr algn="l"/>
            <a:r>
              <a:rPr lang="en-US" sz="1400" dirty="0">
                <a:latin typeface="+mj-lt"/>
              </a:rPr>
              <a:t>Item Master GL Material Cost	Item Master Maintenance 	Item master cost exists</a:t>
            </a:r>
          </a:p>
        </p:txBody>
      </p:sp>
      <p:cxnSp>
        <p:nvCxnSpPr>
          <p:cNvPr id="53255" name="AutoShape 7"/>
          <p:cNvCxnSpPr>
            <a:cxnSpLocks noChangeShapeType="1"/>
            <a:stCxn id="53254" idx="0"/>
            <a:endCxn id="53253" idx="2"/>
          </p:cNvCxnSpPr>
          <p:nvPr/>
        </p:nvCxnSpPr>
        <p:spPr bwMode="auto">
          <a:xfrm rot="5400000" flipH="1" flipV="1">
            <a:off x="4817269" y="3299620"/>
            <a:ext cx="1628775" cy="207168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1470049595</TotalTime>
  <Pages>17</Pages>
  <Words>413</Words>
  <Application>Microsoft Office PowerPoint</Application>
  <PresentationFormat>On-screen Show (4:3)</PresentationFormat>
  <Paragraphs>169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1_EX06PP_template</vt:lpstr>
      <vt:lpstr>QAD 2010 Template</vt:lpstr>
      <vt:lpstr>QAD Standard Edition Financial Management</vt:lpstr>
      <vt:lpstr>Purchasing Life Cycle</vt:lpstr>
      <vt:lpstr>Purchasing Control File (PO Information)</vt:lpstr>
      <vt:lpstr>Receiving Tolerance Percent/Cost </vt:lpstr>
      <vt:lpstr>Purchase Orders</vt:lpstr>
      <vt:lpstr>Supplier Data</vt:lpstr>
      <vt:lpstr>Billing Data</vt:lpstr>
      <vt:lpstr>Item Prices (POs with Price List)</vt:lpstr>
      <vt:lpstr>Item Prices (POs Without Price List)</vt:lpstr>
      <vt:lpstr>GL Sites and Entities</vt:lpstr>
      <vt:lpstr>GL Accounts, Sub-Accounts, and Cost Centers</vt:lpstr>
      <vt:lpstr>Purchase Order Line Types</vt:lpstr>
      <vt:lpstr>PO Receipts</vt:lpstr>
      <vt:lpstr>Purchase Price Variance</vt:lpstr>
      <vt:lpstr>Correcting Receivers</vt:lpstr>
      <vt:lpstr>PO Returns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74</cp:revision>
  <cp:lastPrinted>1997-01-20T17:29:02Z</cp:lastPrinted>
  <dcterms:created xsi:type="dcterms:W3CDTF">1997-01-20T17:06:54Z</dcterms:created>
  <dcterms:modified xsi:type="dcterms:W3CDTF">2011-02-17T19:17:35Z</dcterms:modified>
</cp:coreProperties>
</file>