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theme/theme4.xml" ContentType="application/vnd.openxmlformats-officedocument.them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9" r:id="rId1"/>
    <p:sldMasterId id="2147483662" r:id="rId2"/>
  </p:sldMasterIdLst>
  <p:notesMasterIdLst>
    <p:notesMasterId r:id="rId25"/>
  </p:notesMasterIdLst>
  <p:handoutMasterIdLst>
    <p:handoutMasterId r:id="rId26"/>
  </p:handoutMasterIdLst>
  <p:sldIdLst>
    <p:sldId id="304" r:id="rId3"/>
    <p:sldId id="300" r:id="rId4"/>
    <p:sldId id="281" r:id="rId5"/>
    <p:sldId id="282" r:id="rId6"/>
    <p:sldId id="283" r:id="rId7"/>
    <p:sldId id="301" r:id="rId8"/>
    <p:sldId id="285" r:id="rId9"/>
    <p:sldId id="286" r:id="rId10"/>
    <p:sldId id="287" r:id="rId11"/>
    <p:sldId id="288" r:id="rId12"/>
    <p:sldId id="303" r:id="rId13"/>
    <p:sldId id="290" r:id="rId14"/>
    <p:sldId id="291" r:id="rId15"/>
    <p:sldId id="292" r:id="rId16"/>
    <p:sldId id="293" r:id="rId17"/>
    <p:sldId id="294" r:id="rId18"/>
    <p:sldId id="295" r:id="rId19"/>
    <p:sldId id="296" r:id="rId20"/>
    <p:sldId id="297" r:id="rId21"/>
    <p:sldId id="302" r:id="rId22"/>
    <p:sldId id="299" r:id="rId23"/>
    <p:sldId id="305" r:id="rId24"/>
  </p:sldIdLst>
  <p:sldSz cx="9144000" cy="6858000" type="screen4x3"/>
  <p:notesSz cx="6858000" cy="9144000"/>
  <p:kinsoku lang="ja-JP" invalStChars="、。，．・：；？！゛゜ヽヾゝゞ々ー’”）〕］｝〉》」』】°‰′″℃￠％ぁぃぅぇぉっゃゅょゎァィゥェォッャュョヮヵヶ!%),.:;?]}｡｣､･ｧｨｩｪｫｬｭｮｯｰﾞﾟ" invalEndChars="‘“（〔［｛〈《「『【￥＄$([\{｢￡"/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chemeClr val="tx1"/>
    </p:penClr>
  </p:showPr>
  <p:clrMru>
    <a:srgbClr val="F7F7F7"/>
    <a:srgbClr val="E1EBFF"/>
    <a:srgbClr val="0033CC"/>
    <a:srgbClr val="EAEAEA"/>
    <a:srgbClr val="FF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 snapToGrid="0">
      <p:cViewPr>
        <p:scale>
          <a:sx n="100" d="100"/>
          <a:sy n="100" d="100"/>
        </p:scale>
        <p:origin x="-288" y="-114"/>
      </p:cViewPr>
      <p:guideLst>
        <p:guide orient="horz" pos="3744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2051" name="Rectangle 3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9350" y="692150"/>
            <a:ext cx="4559300" cy="34163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</p:spPr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 descr="06_corp_ppt_Templat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5843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58888" y="3429000"/>
            <a:ext cx="7467600" cy="762000"/>
          </a:xfrm>
        </p:spPr>
        <p:txBody>
          <a:bodyPr/>
          <a:lstStyle>
            <a:lvl1pPr algn="r"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5844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58888" y="5043488"/>
            <a:ext cx="7467600" cy="762000"/>
          </a:xfrm>
        </p:spPr>
        <p:txBody>
          <a:bodyPr tIns="45720" bIns="45720"/>
          <a:lstStyle>
            <a:lvl1pPr marL="0" indent="0" algn="r">
              <a:spcBef>
                <a:spcPct val="0"/>
              </a:spcBef>
              <a:buFont typeface="Webdings" pitchFamily="18" charset="2"/>
              <a:buNone/>
              <a:defRPr sz="2400"/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FIN19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72250" y="609600"/>
            <a:ext cx="2038350" cy="59436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962650" cy="59436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FIN19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09600"/>
            <a:ext cx="8153400" cy="8810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500188"/>
            <a:ext cx="8153400" cy="5053012"/>
          </a:xfrm>
        </p:spPr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6953250" y="6630988"/>
            <a:ext cx="2190750" cy="227012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FIN19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 cstate="print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FIN19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FIN19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FIN19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71927103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FIN19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23692423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FIN19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29553555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FIN19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706750990"/>
      </p:ext>
    </p:extLst>
  </p:cSld>
  <p:clrMapOvr>
    <a:masterClrMapping/>
  </p:clrMapOvr>
  <p:hf sldNum="0" hd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FIN19</a:t>
            </a: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09600"/>
            <a:ext cx="8153400" cy="8810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500188"/>
            <a:ext cx="8153400" cy="5053012"/>
          </a:xfrm>
        </p:spPr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6953250" y="6630988"/>
            <a:ext cx="2190750" cy="227012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FIN19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FIN19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FIN19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FIN19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FIN19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FIN19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FIN19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FIN19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7.xml"/><Relationship Id="rId10" Type="http://schemas.openxmlformats.org/officeDocument/2006/relationships/image" Target="../media/image3.png"/><Relationship Id="rId4" Type="http://schemas.openxmlformats.org/officeDocument/2006/relationships/slideLayout" Target="../slideLayouts/slideLayout16.xml"/><Relationship Id="rId9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609600"/>
            <a:ext cx="8153400" cy="881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endParaRPr lang="en-US" smtClean="0"/>
          </a:p>
        </p:txBody>
      </p:sp>
      <p:sp>
        <p:nvSpPr>
          <p:cNvPr id="3481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500188"/>
            <a:ext cx="8153400" cy="5053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91440" rIns="91440" bIns="9144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34820" name="Text Box 4"/>
          <p:cNvSpPr txBox="1">
            <a:spLocks noChangeArrowheads="1"/>
          </p:cNvSpPr>
          <p:nvPr/>
        </p:nvSpPr>
        <p:spPr bwMode="auto">
          <a:xfrm>
            <a:off x="0" y="6613525"/>
            <a:ext cx="11430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1000">
                <a:solidFill>
                  <a:schemeClr val="bg2"/>
                </a:solidFill>
              </a:rPr>
              <a:t>QAD Proprietary</a:t>
            </a:r>
          </a:p>
        </p:txBody>
      </p:sp>
      <p:pic>
        <p:nvPicPr>
          <p:cNvPr id="34821" name="Picture 5" descr="pg2_graphic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0" y="0"/>
            <a:ext cx="9144000" cy="571500"/>
          </a:xfrm>
          <a:prstGeom prst="rect">
            <a:avLst/>
          </a:prstGeom>
          <a:noFill/>
        </p:spPr>
      </p:pic>
      <p:sp>
        <p:nvSpPr>
          <p:cNvPr id="34822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6953250" y="6630988"/>
            <a:ext cx="2190750" cy="227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6493" tIns="43247" rIns="86493" bIns="43247" numCol="1" anchor="t" anchorCtr="0" compatLnSpc="1">
            <a:prstTxWarp prst="textNoShape">
              <a:avLst/>
            </a:prstTxWarp>
          </a:bodyPr>
          <a:lstStyle>
            <a:lvl1pPr algn="r" defTabSz="865188" eaLnBrk="0" hangingPunct="0">
              <a:defRPr sz="800">
                <a:latin typeface="Arial" pitchFamily="34" charset="0"/>
              </a:defRPr>
            </a:lvl1pPr>
          </a:lstStyle>
          <a:p>
            <a:r>
              <a:rPr lang="en-US"/>
              <a:t>FIN19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  <p:sldLayoutId id="2147483661" r:id="rId12"/>
  </p:sldLayoutIdLst>
  <p:hf sldNum="0" hdr="0" dt="0"/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9pPr>
    </p:titleStyle>
    <p:bodyStyle>
      <a:lvl1pPr marL="342900" indent="-342900" algn="l" rtl="0" fontAlgn="base">
        <a:lnSpc>
          <a:spcPct val="90000"/>
        </a:lnSpc>
        <a:spcBef>
          <a:spcPct val="30000"/>
        </a:spcBef>
        <a:spcAft>
          <a:spcPct val="0"/>
        </a:spcAft>
        <a:buClr>
          <a:srgbClr val="890C4C"/>
        </a:buClr>
        <a:buFont typeface="Webdings" pitchFamily="18" charset="2"/>
        <a:buChar char="5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lnSpc>
          <a:spcPct val="90000"/>
        </a:lnSpc>
        <a:spcBef>
          <a:spcPct val="2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 sz="2400">
          <a:solidFill>
            <a:schemeClr val="tx1"/>
          </a:solidFill>
          <a:latin typeface="+mn-lt"/>
        </a:defRPr>
      </a:lvl2pPr>
      <a:lvl3pPr marL="1143000" indent="-228600" algn="l" rtl="0" fontAlgn="base">
        <a:lnSpc>
          <a:spcPct val="90000"/>
        </a:lnSpc>
        <a:spcBef>
          <a:spcPct val="20000"/>
        </a:spcBef>
        <a:spcAft>
          <a:spcPct val="0"/>
        </a:spcAft>
        <a:buClr>
          <a:srgbClr val="2461AA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lnSpc>
          <a:spcPct val="85000"/>
        </a:lnSpc>
        <a:spcBef>
          <a:spcPct val="1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5pPr>
      <a:lvl6pPr marL="25146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8229600" y="6638544"/>
            <a:ext cx="9144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FIN19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sz="half" idx="1"/>
          </p:nvPr>
        </p:nvSpPr>
        <p:spPr/>
        <p:txBody>
          <a:bodyPr>
            <a:normAutofit fontScale="70000" lnSpcReduction="20000"/>
          </a:bodyPr>
          <a:lstStyle/>
          <a:p>
            <a:pPr marL="514350" indent="-514350">
              <a:lnSpc>
                <a:spcPct val="120000"/>
              </a:lnSpc>
              <a:buFont typeface="+mj-lt"/>
              <a:buAutoNum type="arabicPeriod"/>
            </a:pPr>
            <a:r>
              <a:rPr lang="en-US" dirty="0" smtClean="0"/>
              <a:t>System Introduction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/>
            </a:pPr>
            <a:r>
              <a:rPr lang="en-US" dirty="0" smtClean="0"/>
              <a:t>Basic Data Setup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/>
            </a:pPr>
            <a:r>
              <a:rPr lang="en-US" dirty="0" smtClean="0"/>
              <a:t>Multinational Setup (Optional)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/>
            </a:pPr>
            <a:r>
              <a:rPr lang="en-US" dirty="0" smtClean="0"/>
              <a:t>Accounts Receivable Data Setup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/>
            </a:pPr>
            <a:r>
              <a:rPr lang="en-US" dirty="0" smtClean="0"/>
              <a:t>Invoicing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/>
            </a:pPr>
            <a:r>
              <a:rPr lang="en-US" dirty="0" smtClean="0"/>
              <a:t>Debit/Credit Memos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/>
            </a:pPr>
            <a:r>
              <a:rPr lang="en-US" dirty="0" smtClean="0"/>
              <a:t>Accounts Receivable Payments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/>
            </a:pPr>
            <a:r>
              <a:rPr lang="en-US" dirty="0" smtClean="0"/>
              <a:t>Draft Management (Optional)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/>
            </a:pPr>
            <a:r>
              <a:rPr lang="en-US" dirty="0" smtClean="0"/>
              <a:t>Multinational AR (Optional)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/>
            </a:pPr>
            <a:r>
              <a:rPr lang="en-US" dirty="0" smtClean="0"/>
              <a:t>Purchasing/AP Data Setup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/>
            </a:pPr>
            <a:r>
              <a:rPr lang="en-US" dirty="0" smtClean="0"/>
              <a:t>Purchasing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/>
            </a:pP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sz="half" idx="2"/>
          </p:nvPr>
        </p:nvSpPr>
        <p:spPr/>
        <p:txBody>
          <a:bodyPr>
            <a:normAutofit fontScale="62500" lnSpcReduction="20000"/>
          </a:bodyPr>
          <a:lstStyle/>
          <a:p>
            <a:pPr marL="514350" indent="-514350">
              <a:lnSpc>
                <a:spcPct val="120000"/>
              </a:lnSpc>
              <a:spcBef>
                <a:spcPts val="500"/>
              </a:spcBef>
              <a:buFont typeface="+mj-lt"/>
              <a:buAutoNum type="arabicPeriod" startAt="12"/>
            </a:pPr>
            <a:r>
              <a:rPr lang="en-US" sz="3000" dirty="0" smtClean="0"/>
              <a:t>Accounts Payable Vouchers</a:t>
            </a:r>
          </a:p>
          <a:p>
            <a:pPr marL="514350" indent="-514350">
              <a:lnSpc>
                <a:spcPct val="120000"/>
              </a:lnSpc>
              <a:spcBef>
                <a:spcPts val="500"/>
              </a:spcBef>
              <a:buFont typeface="+mj-lt"/>
              <a:buAutoNum type="arabicPeriod" startAt="12"/>
            </a:pPr>
            <a:r>
              <a:rPr lang="en-US" sz="3000" dirty="0" smtClean="0"/>
              <a:t>Accounts Payable Payments</a:t>
            </a:r>
          </a:p>
          <a:p>
            <a:pPr marL="514350" indent="-514350">
              <a:lnSpc>
                <a:spcPct val="120000"/>
              </a:lnSpc>
              <a:spcBef>
                <a:spcPts val="500"/>
              </a:spcBef>
              <a:buFont typeface="+mj-lt"/>
              <a:buAutoNum type="arabicPeriod" startAt="12"/>
            </a:pPr>
            <a:r>
              <a:rPr lang="en-US" sz="3000" dirty="0" smtClean="0"/>
              <a:t>1099-MISC Reporting (Optional)</a:t>
            </a:r>
          </a:p>
          <a:p>
            <a:pPr marL="514350" indent="-514350">
              <a:lnSpc>
                <a:spcPct val="120000"/>
              </a:lnSpc>
              <a:spcBef>
                <a:spcPts val="500"/>
              </a:spcBef>
              <a:buFont typeface="+mj-lt"/>
              <a:buAutoNum type="arabicPeriod" startAt="12"/>
            </a:pPr>
            <a:r>
              <a:rPr lang="en-US" sz="3000" dirty="0" smtClean="0"/>
              <a:t>AP Draft Management (Optional)</a:t>
            </a:r>
          </a:p>
          <a:p>
            <a:pPr marL="514350" indent="-514350">
              <a:lnSpc>
                <a:spcPct val="120000"/>
              </a:lnSpc>
              <a:spcBef>
                <a:spcPts val="500"/>
              </a:spcBef>
              <a:buFont typeface="+mj-lt"/>
              <a:buAutoNum type="arabicPeriod" startAt="12"/>
            </a:pPr>
            <a:r>
              <a:rPr lang="en-US" sz="3000" dirty="0" smtClean="0"/>
              <a:t>Multinational AP (Optional)</a:t>
            </a:r>
          </a:p>
          <a:p>
            <a:pPr marL="514350" indent="-514350">
              <a:lnSpc>
                <a:spcPct val="120000"/>
              </a:lnSpc>
              <a:spcBef>
                <a:spcPts val="500"/>
              </a:spcBef>
              <a:buFont typeface="+mj-lt"/>
              <a:buAutoNum type="arabicPeriod" startAt="12"/>
            </a:pPr>
            <a:r>
              <a:rPr lang="en-US" sz="3000" dirty="0" smtClean="0"/>
              <a:t>General Ledger Setup</a:t>
            </a:r>
          </a:p>
          <a:p>
            <a:pPr marL="514350" indent="-514350">
              <a:lnSpc>
                <a:spcPct val="120000"/>
              </a:lnSpc>
              <a:spcBef>
                <a:spcPts val="500"/>
              </a:spcBef>
              <a:buFont typeface="+mj-lt"/>
              <a:buAutoNum type="arabicPeriod" startAt="12"/>
            </a:pPr>
            <a:r>
              <a:rPr lang="en-US" sz="3000" dirty="0" smtClean="0"/>
              <a:t>General Ledger Transactions</a:t>
            </a:r>
          </a:p>
          <a:p>
            <a:pPr marL="514350" indent="-514350">
              <a:lnSpc>
                <a:spcPct val="120000"/>
              </a:lnSpc>
              <a:spcBef>
                <a:spcPts val="500"/>
              </a:spcBef>
              <a:buFont typeface="+mj-lt"/>
              <a:buAutoNum type="arabicPeriod" startAt="12"/>
            </a:pPr>
            <a:r>
              <a:rPr lang="en-US" sz="3000" b="1" dirty="0" smtClean="0"/>
              <a:t>General Ledger Reports</a:t>
            </a:r>
          </a:p>
          <a:p>
            <a:pPr marL="514350" indent="-514350">
              <a:lnSpc>
                <a:spcPct val="120000"/>
              </a:lnSpc>
              <a:spcBef>
                <a:spcPts val="500"/>
              </a:spcBef>
              <a:buFont typeface="+mj-lt"/>
              <a:buAutoNum type="arabicPeriod" startAt="12"/>
            </a:pPr>
            <a:r>
              <a:rPr lang="en-US" sz="3000" dirty="0" smtClean="0"/>
              <a:t>Multiple Entities (Optional)</a:t>
            </a:r>
          </a:p>
          <a:p>
            <a:pPr marL="514350" indent="-514350">
              <a:lnSpc>
                <a:spcPct val="120000"/>
              </a:lnSpc>
              <a:spcBef>
                <a:spcPts val="500"/>
              </a:spcBef>
              <a:buFont typeface="+mj-lt"/>
              <a:buAutoNum type="arabicPeriod" startAt="12"/>
            </a:pPr>
            <a:r>
              <a:rPr lang="en-US" sz="3000" dirty="0" smtClean="0"/>
              <a:t>Multinational GL (Optional)</a:t>
            </a:r>
          </a:p>
          <a:p>
            <a:pPr marL="514350" indent="-514350">
              <a:lnSpc>
                <a:spcPct val="120000"/>
              </a:lnSpc>
              <a:spcBef>
                <a:spcPts val="500"/>
              </a:spcBef>
              <a:buFont typeface="+mj-lt"/>
              <a:buAutoNum type="arabicPeriod" startAt="12"/>
            </a:pPr>
            <a:r>
              <a:rPr lang="en-US" sz="3000" dirty="0" smtClean="0"/>
              <a:t>Currency Dependent Rounding</a:t>
            </a:r>
          </a:p>
          <a:p>
            <a:pPr marL="514350" indent="-514350">
              <a:lnSpc>
                <a:spcPct val="120000"/>
              </a:lnSpc>
              <a:spcBef>
                <a:spcPts val="500"/>
              </a:spcBef>
              <a:buFont typeface="+mj-lt"/>
              <a:buAutoNum type="arabicPeriod" startAt="12"/>
            </a:pPr>
            <a:endParaRPr lang="en-US" dirty="0"/>
          </a:p>
        </p:txBody>
      </p:sp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FR" sz="2800" dirty="0"/>
              <a:t>QAD Standard Edition Financial Management</a:t>
            </a:r>
            <a:endParaRPr lang="en-US" sz="2800" dirty="0"/>
          </a:p>
        </p:txBody>
      </p:sp>
      <p:sp>
        <p:nvSpPr>
          <p:cNvPr id="9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8229600" y="6638544"/>
            <a:ext cx="914400" cy="219456"/>
          </a:xfrm>
        </p:spPr>
        <p:txBody>
          <a:bodyPr/>
          <a:lstStyle/>
          <a:p>
            <a:r>
              <a:rPr lang="en-US" smtClean="0"/>
              <a:t>FIN19010</a:t>
            </a:r>
            <a:endParaRPr 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Budgets</a:t>
            </a:r>
          </a:p>
        </p:txBody>
      </p:sp>
      <p:sp>
        <p:nvSpPr>
          <p:cNvPr id="29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FIN19100</a:t>
            </a:r>
          </a:p>
        </p:txBody>
      </p:sp>
      <p:grpSp>
        <p:nvGrpSpPr>
          <p:cNvPr id="30" name="Group 29"/>
          <p:cNvGrpSpPr/>
          <p:nvPr/>
        </p:nvGrpSpPr>
        <p:grpSpPr>
          <a:xfrm>
            <a:off x="327025" y="1338263"/>
            <a:ext cx="8483600" cy="4338637"/>
            <a:chOff x="346075" y="1614488"/>
            <a:chExt cx="8483600" cy="4338637"/>
          </a:xfrm>
        </p:grpSpPr>
        <p:sp>
          <p:nvSpPr>
            <p:cNvPr id="48171" name="Rectangle 43"/>
            <p:cNvSpPr>
              <a:spLocks noChangeArrowheads="1"/>
            </p:cNvSpPr>
            <p:nvPr/>
          </p:nvSpPr>
          <p:spPr bwMode="auto">
            <a:xfrm>
              <a:off x="346075" y="1616075"/>
              <a:ext cx="1858963" cy="4337050"/>
            </a:xfrm>
            <a:prstGeom prst="rect">
              <a:avLst/>
            </a:prstGeom>
            <a:solidFill>
              <a:srgbClr val="EAEAEA"/>
            </a:solidFill>
            <a:ln w="15875" algn="ctr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48137" name="Line 9"/>
            <p:cNvSpPr>
              <a:spLocks noChangeShapeType="1"/>
            </p:cNvSpPr>
            <p:nvPr/>
          </p:nvSpPr>
          <p:spPr bwMode="auto">
            <a:xfrm flipV="1">
              <a:off x="1590675" y="3960813"/>
              <a:ext cx="419100" cy="1587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 type="triangle" w="med" len="med"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48138" name="Line 10"/>
            <p:cNvSpPr>
              <a:spLocks noChangeShapeType="1"/>
            </p:cNvSpPr>
            <p:nvPr/>
          </p:nvSpPr>
          <p:spPr bwMode="auto">
            <a:xfrm flipH="1">
              <a:off x="7737475" y="3435350"/>
              <a:ext cx="0" cy="1057275"/>
            </a:xfrm>
            <a:prstGeom prst="line">
              <a:avLst/>
            </a:prstGeom>
            <a:noFill/>
            <a:ln w="38100">
              <a:solidFill>
                <a:srgbClr val="000080"/>
              </a:solidFill>
              <a:round/>
              <a:headEnd/>
              <a:tailEnd type="triangle" w="med" len="med"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48139" name="Rectangle 11"/>
            <p:cNvSpPr>
              <a:spLocks noChangeArrowheads="1"/>
            </p:cNvSpPr>
            <p:nvPr/>
          </p:nvSpPr>
          <p:spPr bwMode="auto">
            <a:xfrm>
              <a:off x="2214563" y="1614488"/>
              <a:ext cx="6615112" cy="4338637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 w="158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48140" name="Rectangle 12"/>
            <p:cNvSpPr>
              <a:spLocks noChangeArrowheads="1"/>
            </p:cNvSpPr>
            <p:nvPr/>
          </p:nvSpPr>
          <p:spPr bwMode="auto">
            <a:xfrm>
              <a:off x="352425" y="1628775"/>
              <a:ext cx="1606210" cy="36676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90488" tIns="44450" rIns="90488" bIns="44450">
              <a:spAutoFit/>
            </a:bodyPr>
            <a:lstStyle/>
            <a:p>
              <a:pPr algn="l" eaLnBrk="0" hangingPunct="0"/>
              <a:r>
                <a:rPr lang="en-US" sz="1800" b="1">
                  <a:solidFill>
                    <a:srgbClr val="0033CC"/>
                  </a:solidFill>
                  <a:latin typeface="+mj-lt"/>
                </a:rPr>
                <a:t>Once a Year</a:t>
              </a:r>
            </a:p>
          </p:txBody>
        </p:sp>
        <p:sp>
          <p:nvSpPr>
            <p:cNvPr id="48142" name="Rectangle 14"/>
            <p:cNvSpPr>
              <a:spLocks noChangeArrowheads="1"/>
            </p:cNvSpPr>
            <p:nvPr/>
          </p:nvSpPr>
          <p:spPr bwMode="auto">
            <a:xfrm>
              <a:off x="4892675" y="1625600"/>
              <a:ext cx="1577975" cy="363538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90488" tIns="44450" rIns="90488" bIns="44450">
              <a:spAutoFit/>
            </a:bodyPr>
            <a:lstStyle/>
            <a:p>
              <a:pPr algn="l" eaLnBrk="0" hangingPunct="0"/>
              <a:r>
                <a:rPr lang="en-US" sz="1800" b="1">
                  <a:solidFill>
                    <a:srgbClr val="0033CC"/>
                  </a:solidFill>
                  <a:latin typeface="+mj-lt"/>
                </a:rPr>
                <a:t>Every Period</a:t>
              </a:r>
            </a:p>
          </p:txBody>
        </p:sp>
        <p:sp>
          <p:nvSpPr>
            <p:cNvPr id="48144" name="Rectangle 16"/>
            <p:cNvSpPr>
              <a:spLocks noChangeArrowheads="1"/>
            </p:cNvSpPr>
            <p:nvPr/>
          </p:nvSpPr>
          <p:spPr bwMode="auto">
            <a:xfrm>
              <a:off x="6453188" y="2522538"/>
              <a:ext cx="530225" cy="333375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sz="1600" i="1">
                  <a:latin typeface="+mj-lt"/>
                </a:rPr>
                <a:t>Yes</a:t>
              </a:r>
            </a:p>
          </p:txBody>
        </p:sp>
        <p:sp>
          <p:nvSpPr>
            <p:cNvPr id="48145" name="Rectangle 17"/>
            <p:cNvSpPr>
              <a:spLocks noChangeArrowheads="1"/>
            </p:cNvSpPr>
            <p:nvPr/>
          </p:nvSpPr>
          <p:spPr bwMode="auto">
            <a:xfrm>
              <a:off x="6419850" y="5102225"/>
              <a:ext cx="515938" cy="335989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square" lIns="90488" tIns="44450" rIns="90488" bIns="44450">
              <a:spAutoFit/>
            </a:bodyPr>
            <a:lstStyle/>
            <a:p>
              <a:pPr eaLnBrk="0" hangingPunct="0"/>
              <a:r>
                <a:rPr lang="en-US" sz="1600" i="1" dirty="0">
                  <a:latin typeface="+mj-lt"/>
                </a:rPr>
                <a:t>No</a:t>
              </a:r>
            </a:p>
          </p:txBody>
        </p:sp>
        <p:sp>
          <p:nvSpPr>
            <p:cNvPr id="48151" name="Rectangle 23"/>
            <p:cNvSpPr>
              <a:spLocks noChangeArrowheads="1"/>
            </p:cNvSpPr>
            <p:nvPr/>
          </p:nvSpPr>
          <p:spPr bwMode="auto">
            <a:xfrm>
              <a:off x="5934075" y="4743450"/>
              <a:ext cx="152400" cy="15240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48152" name="Rectangle 24"/>
            <p:cNvSpPr>
              <a:spLocks noChangeArrowheads="1"/>
            </p:cNvSpPr>
            <p:nvPr/>
          </p:nvSpPr>
          <p:spPr bwMode="auto">
            <a:xfrm>
              <a:off x="6772275" y="4743450"/>
              <a:ext cx="152400" cy="15240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48154" name="Rectangle 26"/>
            <p:cNvSpPr>
              <a:spLocks noChangeArrowheads="1"/>
            </p:cNvSpPr>
            <p:nvPr/>
          </p:nvSpPr>
          <p:spPr bwMode="auto">
            <a:xfrm>
              <a:off x="6010275" y="3048000"/>
              <a:ext cx="152400" cy="15240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48155" name="Rectangle 27"/>
            <p:cNvSpPr>
              <a:spLocks noChangeArrowheads="1"/>
            </p:cNvSpPr>
            <p:nvPr/>
          </p:nvSpPr>
          <p:spPr bwMode="auto">
            <a:xfrm>
              <a:off x="6762750" y="3048000"/>
              <a:ext cx="152400" cy="15240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48157" name="AutoShape 29"/>
            <p:cNvSpPr>
              <a:spLocks noChangeArrowheads="1"/>
            </p:cNvSpPr>
            <p:nvPr/>
          </p:nvSpPr>
          <p:spPr bwMode="auto">
            <a:xfrm>
              <a:off x="427038" y="3362325"/>
              <a:ext cx="1600200" cy="990600"/>
            </a:xfrm>
            <a:prstGeom prst="roundRect">
              <a:avLst>
                <a:gd name="adj" fmla="val 16667"/>
              </a:avLst>
            </a:prstGeom>
            <a:solidFill>
              <a:schemeClr val="accent1">
                <a:lumMod val="40000"/>
                <a:lumOff val="60000"/>
              </a:schemeClr>
            </a:solidFill>
            <a:ln w="9525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48132" name="Rectangle 4"/>
            <p:cNvSpPr>
              <a:spLocks noChangeArrowheads="1"/>
            </p:cNvSpPr>
            <p:nvPr/>
          </p:nvSpPr>
          <p:spPr bwMode="auto">
            <a:xfrm>
              <a:off x="465998" y="3533775"/>
              <a:ext cx="1463543" cy="85921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sz="1600">
                  <a:latin typeface="+mj-lt"/>
                </a:rPr>
                <a:t>Enter Budget</a:t>
              </a:r>
            </a:p>
            <a:p>
              <a:pPr eaLnBrk="0" hangingPunct="0"/>
              <a:r>
                <a:rPr lang="en-US" sz="1600">
                  <a:latin typeface="+mj-lt"/>
                </a:rPr>
                <a:t>for Period</a:t>
              </a:r>
            </a:p>
            <a:p>
              <a:pPr eaLnBrk="0" latinLnBrk="1" hangingPunct="0"/>
              <a:endParaRPr lang="en-US" sz="1800" b="1">
                <a:latin typeface="+mj-lt"/>
              </a:endParaRPr>
            </a:p>
          </p:txBody>
        </p:sp>
        <p:grpSp>
          <p:nvGrpSpPr>
            <p:cNvPr id="48159" name="Group 31"/>
            <p:cNvGrpSpPr>
              <a:grpSpLocks/>
            </p:cNvGrpSpPr>
            <p:nvPr/>
          </p:nvGrpSpPr>
          <p:grpSpPr bwMode="auto">
            <a:xfrm>
              <a:off x="2459038" y="3332163"/>
              <a:ext cx="2528887" cy="1128712"/>
              <a:chOff x="1498" y="3136"/>
              <a:chExt cx="1593" cy="711"/>
            </a:xfrm>
          </p:grpSpPr>
          <p:sp>
            <p:nvSpPr>
              <p:cNvPr id="48158" name="AutoShape 30"/>
              <p:cNvSpPr>
                <a:spLocks noChangeArrowheads="1"/>
              </p:cNvSpPr>
              <p:nvPr/>
            </p:nvSpPr>
            <p:spPr bwMode="auto">
              <a:xfrm>
                <a:off x="1498" y="3136"/>
                <a:ext cx="1593" cy="711"/>
              </a:xfrm>
              <a:prstGeom prst="roundRect">
                <a:avLst>
                  <a:gd name="adj" fmla="val 16667"/>
                </a:avLst>
              </a:prstGeom>
              <a:solidFill>
                <a:schemeClr val="accent1">
                  <a:lumMod val="40000"/>
                  <a:lumOff val="60000"/>
                </a:schemeClr>
              </a:solidFill>
              <a:ln w="9525" algn="ctr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tIns="91440" bIns="91440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48143" name="Rectangle 15"/>
              <p:cNvSpPr>
                <a:spLocks noChangeArrowheads="1"/>
              </p:cNvSpPr>
              <p:nvPr/>
            </p:nvSpPr>
            <p:spPr bwMode="auto">
              <a:xfrm>
                <a:off x="1529" y="3141"/>
                <a:ext cx="1538" cy="672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lIns="90488" tIns="44450" rIns="90488" bIns="44450">
                <a:spAutoFit/>
              </a:bodyPr>
              <a:lstStyle/>
              <a:p>
                <a:pPr eaLnBrk="0" hangingPunct="0"/>
                <a:r>
                  <a:rPr lang="en-US" sz="1600" i="1">
                    <a:latin typeface="+mj-lt"/>
                  </a:rPr>
                  <a:t>Budget is based on another Account, Sub-Account, Cost Center, or Format Position?</a:t>
                </a:r>
              </a:p>
            </p:txBody>
          </p:sp>
        </p:grpSp>
        <p:grpSp>
          <p:nvGrpSpPr>
            <p:cNvPr id="48161" name="Group 33"/>
            <p:cNvGrpSpPr>
              <a:grpSpLocks/>
            </p:cNvGrpSpPr>
            <p:nvPr/>
          </p:nvGrpSpPr>
          <p:grpSpPr bwMode="auto">
            <a:xfrm>
              <a:off x="6988175" y="2459038"/>
              <a:ext cx="1600200" cy="990600"/>
              <a:chOff x="1862" y="2925"/>
              <a:chExt cx="1008" cy="624"/>
            </a:xfrm>
          </p:grpSpPr>
          <p:sp>
            <p:nvSpPr>
              <p:cNvPr id="48160" name="AutoShape 32"/>
              <p:cNvSpPr>
                <a:spLocks noChangeArrowheads="1"/>
              </p:cNvSpPr>
              <p:nvPr/>
            </p:nvSpPr>
            <p:spPr bwMode="auto">
              <a:xfrm>
                <a:off x="1862" y="2925"/>
                <a:ext cx="1008" cy="624"/>
              </a:xfrm>
              <a:prstGeom prst="roundRect">
                <a:avLst>
                  <a:gd name="adj" fmla="val 16667"/>
                </a:avLst>
              </a:prstGeom>
              <a:solidFill>
                <a:schemeClr val="accent1">
                  <a:lumMod val="40000"/>
                  <a:lumOff val="60000"/>
                </a:schemeClr>
              </a:solidFill>
              <a:ln w="9525" algn="ctr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tIns="91440" bIns="91440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48133" name="Rectangle 5"/>
              <p:cNvSpPr>
                <a:spLocks noChangeArrowheads="1"/>
              </p:cNvSpPr>
              <p:nvPr/>
            </p:nvSpPr>
            <p:spPr bwMode="auto">
              <a:xfrm>
                <a:off x="1889" y="3030"/>
                <a:ext cx="951" cy="364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lIns="90488" tIns="44450" rIns="90488" bIns="44450">
                <a:spAutoFit/>
              </a:bodyPr>
              <a:lstStyle/>
              <a:p>
                <a:pPr eaLnBrk="0" hangingPunct="0"/>
                <a:r>
                  <a:rPr lang="en-US" sz="1600">
                    <a:latin typeface="+mj-lt"/>
                  </a:rPr>
                  <a:t>Calculate Budget</a:t>
                </a:r>
              </a:p>
            </p:txBody>
          </p:sp>
        </p:grpSp>
        <p:grpSp>
          <p:nvGrpSpPr>
            <p:cNvPr id="48162" name="Group 34"/>
            <p:cNvGrpSpPr>
              <a:grpSpLocks/>
            </p:cNvGrpSpPr>
            <p:nvPr/>
          </p:nvGrpSpPr>
          <p:grpSpPr bwMode="auto">
            <a:xfrm>
              <a:off x="6907213" y="4491038"/>
              <a:ext cx="1600200" cy="990600"/>
              <a:chOff x="1862" y="2925"/>
              <a:chExt cx="1008" cy="624"/>
            </a:xfrm>
          </p:grpSpPr>
          <p:sp>
            <p:nvSpPr>
              <p:cNvPr id="48163" name="AutoShape 35"/>
              <p:cNvSpPr>
                <a:spLocks noChangeArrowheads="1"/>
              </p:cNvSpPr>
              <p:nvPr/>
            </p:nvSpPr>
            <p:spPr bwMode="auto">
              <a:xfrm>
                <a:off x="1862" y="2925"/>
                <a:ext cx="1008" cy="624"/>
              </a:xfrm>
              <a:prstGeom prst="roundRect">
                <a:avLst>
                  <a:gd name="adj" fmla="val 16667"/>
                </a:avLst>
              </a:prstGeom>
              <a:solidFill>
                <a:schemeClr val="accent1">
                  <a:lumMod val="40000"/>
                  <a:lumOff val="60000"/>
                </a:schemeClr>
              </a:solidFill>
              <a:ln w="9525" algn="ctr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tIns="91440" bIns="91440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48164" name="Rectangle 36"/>
              <p:cNvSpPr>
                <a:spLocks noChangeArrowheads="1"/>
              </p:cNvSpPr>
              <p:nvPr/>
            </p:nvSpPr>
            <p:spPr bwMode="auto">
              <a:xfrm>
                <a:off x="1889" y="2982"/>
                <a:ext cx="951" cy="522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12700">
                <a:noFill/>
                <a:miter lim="800000"/>
                <a:headEnd/>
                <a:tailEnd/>
              </a:ln>
              <a:effectLst/>
            </p:spPr>
            <p:txBody>
              <a:bodyPr lIns="90488" tIns="44450" rIns="90488" bIns="44450">
                <a:spAutoFit/>
              </a:bodyPr>
              <a:lstStyle/>
              <a:p>
                <a:pPr eaLnBrk="0" hangingPunct="0"/>
                <a:r>
                  <a:rPr lang="en-US" sz="1600" dirty="0">
                    <a:latin typeface="+mj-lt"/>
                  </a:rPr>
                  <a:t>Print Financial Reports</a:t>
                </a:r>
              </a:p>
            </p:txBody>
          </p:sp>
        </p:grpSp>
        <p:cxnSp>
          <p:nvCxnSpPr>
            <p:cNvPr id="48167" name="AutoShape 39"/>
            <p:cNvCxnSpPr>
              <a:cxnSpLocks noChangeShapeType="1"/>
              <a:stCxn id="48160" idx="1"/>
              <a:endCxn id="48163" idx="1"/>
            </p:cNvCxnSpPr>
            <p:nvPr/>
          </p:nvCxnSpPr>
          <p:spPr bwMode="auto">
            <a:xfrm rot="10800000" flipV="1">
              <a:off x="6907213" y="2954338"/>
              <a:ext cx="80962" cy="2032000"/>
            </a:xfrm>
            <a:prstGeom prst="bentConnector3">
              <a:avLst>
                <a:gd name="adj1" fmla="val 382352"/>
              </a:avLst>
            </a:prstGeom>
            <a:noFill/>
            <a:ln w="38100">
              <a:solidFill>
                <a:srgbClr val="000080"/>
              </a:solidFill>
              <a:miter lim="800000"/>
              <a:headEnd type="triangle" w="med" len="med"/>
              <a:tailEnd type="triangle" w="med" len="med"/>
            </a:ln>
            <a:effectLst/>
          </p:spPr>
        </p:cxnSp>
        <p:sp>
          <p:nvSpPr>
            <p:cNvPr id="48169" name="Line 41"/>
            <p:cNvSpPr>
              <a:spLocks noChangeShapeType="1"/>
            </p:cNvSpPr>
            <p:nvPr/>
          </p:nvSpPr>
          <p:spPr bwMode="auto">
            <a:xfrm>
              <a:off x="4978400" y="3881438"/>
              <a:ext cx="1717675" cy="0"/>
            </a:xfrm>
            <a:prstGeom prst="line">
              <a:avLst/>
            </a:prstGeom>
            <a:noFill/>
            <a:ln w="38100">
              <a:solidFill>
                <a:srgbClr val="000080"/>
              </a:solidFill>
              <a:round/>
              <a:headEnd/>
              <a:tailEnd/>
            </a:ln>
            <a:effectLst/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48170" name="Line 42"/>
            <p:cNvSpPr>
              <a:spLocks noChangeShapeType="1"/>
            </p:cNvSpPr>
            <p:nvPr/>
          </p:nvSpPr>
          <p:spPr bwMode="auto">
            <a:xfrm>
              <a:off x="2011363" y="3851275"/>
              <a:ext cx="447675" cy="0"/>
            </a:xfrm>
            <a:prstGeom prst="line">
              <a:avLst/>
            </a:prstGeom>
            <a:noFill/>
            <a:ln w="38100">
              <a:solidFill>
                <a:srgbClr val="000080"/>
              </a:solidFill>
              <a:round/>
              <a:headEnd/>
              <a:tailEnd type="triangle" w="med" len="med"/>
            </a:ln>
            <a:effectLst/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</p:grp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Budget Allocated Evenly to Each Period</a:t>
            </a:r>
          </a:p>
        </p:txBody>
      </p:sp>
      <p:sp>
        <p:nvSpPr>
          <p:cNvPr id="6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FIN19110</a:t>
            </a:r>
          </a:p>
        </p:txBody>
      </p:sp>
      <p:pic>
        <p:nvPicPr>
          <p:cNvPr id="66564" name="Picture 4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52550" y="1285875"/>
            <a:ext cx="6418263" cy="4476750"/>
          </a:xfrm>
          <a:prstGeom prst="rect">
            <a:avLst/>
          </a:prstGeom>
          <a:noFill/>
        </p:spPr>
      </p:pic>
      <p:sp>
        <p:nvSpPr>
          <p:cNvPr id="66565" name="Rectangle 5"/>
          <p:cNvSpPr>
            <a:spLocks noChangeArrowheads="1"/>
          </p:cNvSpPr>
          <p:nvPr/>
        </p:nvSpPr>
        <p:spPr bwMode="auto">
          <a:xfrm>
            <a:off x="1743075" y="4133850"/>
            <a:ext cx="1143000" cy="304800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66566" name="Rectangle 6"/>
          <p:cNvSpPr>
            <a:spLocks noChangeArrowheads="1"/>
          </p:cNvSpPr>
          <p:nvPr/>
        </p:nvSpPr>
        <p:spPr bwMode="auto">
          <a:xfrm>
            <a:off x="5353050" y="4133850"/>
            <a:ext cx="1676400" cy="304800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Budget Allocated Differently by Period</a:t>
            </a:r>
          </a:p>
        </p:txBody>
      </p:sp>
      <p:sp>
        <p:nvSpPr>
          <p:cNvPr id="7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FIN19120</a:t>
            </a:r>
          </a:p>
        </p:txBody>
      </p:sp>
      <p:pic>
        <p:nvPicPr>
          <p:cNvPr id="50181" name="Picture 5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38250" y="1209675"/>
            <a:ext cx="6646863" cy="4533900"/>
          </a:xfrm>
          <a:prstGeom prst="rect">
            <a:avLst/>
          </a:prstGeom>
          <a:noFill/>
        </p:spPr>
      </p:pic>
      <p:sp>
        <p:nvSpPr>
          <p:cNvPr id="50182" name="Rectangle 6"/>
          <p:cNvSpPr>
            <a:spLocks noChangeArrowheads="1"/>
          </p:cNvSpPr>
          <p:nvPr/>
        </p:nvSpPr>
        <p:spPr bwMode="auto">
          <a:xfrm>
            <a:off x="1743075" y="4724400"/>
            <a:ext cx="838200" cy="838200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0183" name="Rectangle 7"/>
          <p:cNvSpPr>
            <a:spLocks noChangeArrowheads="1"/>
          </p:cNvSpPr>
          <p:nvPr/>
        </p:nvSpPr>
        <p:spPr bwMode="auto">
          <a:xfrm>
            <a:off x="3419475" y="4057650"/>
            <a:ext cx="1143000" cy="304800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0184" name="Rectangle 8"/>
          <p:cNvSpPr>
            <a:spLocks noChangeArrowheads="1"/>
          </p:cNvSpPr>
          <p:nvPr/>
        </p:nvSpPr>
        <p:spPr bwMode="auto">
          <a:xfrm>
            <a:off x="5248275" y="4057650"/>
            <a:ext cx="1600200" cy="304800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Budget Based on a Percentage </a:t>
            </a:r>
          </a:p>
        </p:txBody>
      </p:sp>
      <p:sp>
        <p:nvSpPr>
          <p:cNvPr id="7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FIN19130</a:t>
            </a:r>
          </a:p>
        </p:txBody>
      </p:sp>
      <p:grpSp>
        <p:nvGrpSpPr>
          <p:cNvPr id="8" name="Group 7"/>
          <p:cNvGrpSpPr/>
          <p:nvPr/>
        </p:nvGrpSpPr>
        <p:grpSpPr>
          <a:xfrm>
            <a:off x="436563" y="1114425"/>
            <a:ext cx="8250237" cy="4954588"/>
            <a:chOff x="436563" y="1514475"/>
            <a:chExt cx="8250237" cy="4954588"/>
          </a:xfrm>
        </p:grpSpPr>
        <p:pic>
          <p:nvPicPr>
            <p:cNvPr id="51204" name="Picture 4" descr="Region Capture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457200" y="1543050"/>
              <a:ext cx="6057900" cy="3790950"/>
            </a:xfrm>
            <a:prstGeom prst="rect">
              <a:avLst/>
            </a:prstGeom>
            <a:noFill/>
          </p:spPr>
        </p:pic>
        <p:pic>
          <p:nvPicPr>
            <p:cNvPr id="51206" name="Picture 6" descr="Region Capture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638425" y="2973388"/>
              <a:ext cx="6048375" cy="3495675"/>
            </a:xfrm>
            <a:prstGeom prst="rect">
              <a:avLst/>
            </a:prstGeom>
            <a:noFill/>
          </p:spPr>
        </p:pic>
        <p:sp>
          <p:nvSpPr>
            <p:cNvPr id="51207" name="Rectangle 7"/>
            <p:cNvSpPr>
              <a:spLocks noChangeArrowheads="1"/>
            </p:cNvSpPr>
            <p:nvPr/>
          </p:nvSpPr>
          <p:spPr bwMode="auto">
            <a:xfrm>
              <a:off x="436563" y="1514475"/>
              <a:ext cx="1412875" cy="365125"/>
            </a:xfrm>
            <a:prstGeom prst="rect">
              <a:avLst/>
            </a:prstGeom>
            <a:noFill/>
            <a:ln w="25400" algn="ctr">
              <a:solidFill>
                <a:srgbClr val="FF0000"/>
              </a:solidFill>
              <a:miter lim="800000"/>
              <a:headEnd/>
              <a:tailEnd/>
            </a:ln>
            <a:effectLst/>
          </p:spPr>
          <p:txBody>
            <a:bodyPr wrap="none" tIns="91440" bIns="91440" anchor="ctr"/>
            <a:lstStyle/>
            <a:p>
              <a:endParaRPr lang="en-US"/>
            </a:p>
          </p:txBody>
        </p:sp>
        <p:sp>
          <p:nvSpPr>
            <p:cNvPr id="51208" name="Rectangle 8"/>
            <p:cNvSpPr>
              <a:spLocks noChangeArrowheads="1"/>
            </p:cNvSpPr>
            <p:nvPr/>
          </p:nvSpPr>
          <p:spPr bwMode="auto">
            <a:xfrm>
              <a:off x="2601913" y="2955925"/>
              <a:ext cx="1412875" cy="365125"/>
            </a:xfrm>
            <a:prstGeom prst="rect">
              <a:avLst/>
            </a:prstGeom>
            <a:noFill/>
            <a:ln w="25400" algn="ctr">
              <a:solidFill>
                <a:srgbClr val="FF0000"/>
              </a:solidFill>
              <a:miter lim="800000"/>
              <a:headEnd/>
              <a:tailEnd/>
            </a:ln>
            <a:effectLst/>
          </p:spPr>
          <p:txBody>
            <a:bodyPr wrap="none" tIns="91440" bIns="91440" anchor="ctr"/>
            <a:lstStyle/>
            <a:p>
              <a:endParaRPr lang="en-US"/>
            </a:p>
          </p:txBody>
        </p:sp>
      </p:grp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Custom Reports</a:t>
            </a:r>
          </a:p>
        </p:txBody>
      </p:sp>
      <p:sp>
        <p:nvSpPr>
          <p:cNvPr id="9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FIN19140</a:t>
            </a:r>
          </a:p>
        </p:txBody>
      </p:sp>
      <p:grpSp>
        <p:nvGrpSpPr>
          <p:cNvPr id="10" name="Group 9"/>
          <p:cNvGrpSpPr/>
          <p:nvPr/>
        </p:nvGrpSpPr>
        <p:grpSpPr>
          <a:xfrm>
            <a:off x="114300" y="923925"/>
            <a:ext cx="8898204" cy="5187950"/>
            <a:chOff x="152400" y="1371600"/>
            <a:chExt cx="8898204" cy="5187950"/>
          </a:xfrm>
        </p:grpSpPr>
        <p:pic>
          <p:nvPicPr>
            <p:cNvPr id="52231" name="Picture 7" descr="Region Capture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52400" y="1608138"/>
              <a:ext cx="5164138" cy="3319462"/>
            </a:xfrm>
            <a:prstGeom prst="rect">
              <a:avLst/>
            </a:prstGeom>
            <a:noFill/>
          </p:spPr>
        </p:pic>
        <p:sp>
          <p:nvSpPr>
            <p:cNvPr id="52237" name="Rectangle 13"/>
            <p:cNvSpPr>
              <a:spLocks noChangeArrowheads="1"/>
            </p:cNvSpPr>
            <p:nvPr/>
          </p:nvSpPr>
          <p:spPr bwMode="auto">
            <a:xfrm>
              <a:off x="4307042" y="1371600"/>
              <a:ext cx="2430154" cy="582211"/>
            </a:xfrm>
            <a:prstGeom prst="rect">
              <a:avLst/>
            </a:prstGeom>
            <a:solidFill>
              <a:srgbClr val="F7F7F7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sz="1600">
                  <a:latin typeface="+mj-lt"/>
                </a:rPr>
                <a:t>Set Up Custom Report</a:t>
              </a:r>
            </a:p>
            <a:p>
              <a:pPr eaLnBrk="0" hangingPunct="0"/>
              <a:r>
                <a:rPr lang="en-US" sz="1600">
                  <a:latin typeface="+mj-lt"/>
                </a:rPr>
                <a:t>Code/Format Positions</a:t>
              </a:r>
            </a:p>
          </p:txBody>
        </p:sp>
        <p:pic>
          <p:nvPicPr>
            <p:cNvPr id="52238" name="Picture 14" descr="Region Capture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752600" y="2133600"/>
              <a:ext cx="6370638" cy="3438525"/>
            </a:xfrm>
            <a:prstGeom prst="rect">
              <a:avLst/>
            </a:prstGeom>
            <a:noFill/>
          </p:spPr>
        </p:pic>
        <p:sp>
          <p:nvSpPr>
            <p:cNvPr id="52240" name="Rectangle 16"/>
            <p:cNvSpPr>
              <a:spLocks noChangeArrowheads="1"/>
            </p:cNvSpPr>
            <p:nvPr/>
          </p:nvSpPr>
          <p:spPr bwMode="auto">
            <a:xfrm>
              <a:off x="7026010" y="1939925"/>
              <a:ext cx="2024594" cy="582211"/>
            </a:xfrm>
            <a:prstGeom prst="rect">
              <a:avLst/>
            </a:prstGeom>
            <a:solidFill>
              <a:srgbClr val="F7F7F7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sz="1600">
                  <a:latin typeface="+mj-lt"/>
                </a:rPr>
                <a:t>Assign Accounts</a:t>
              </a:r>
            </a:p>
            <a:p>
              <a:pPr eaLnBrk="0" hangingPunct="0"/>
              <a:r>
                <a:rPr lang="en-US" sz="1600">
                  <a:latin typeface="+mj-lt"/>
                </a:rPr>
                <a:t>to Format Positions</a:t>
              </a:r>
            </a:p>
          </p:txBody>
        </p:sp>
        <p:pic>
          <p:nvPicPr>
            <p:cNvPr id="52241" name="Picture 17" descr="Region Capture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3490913" y="2741613"/>
              <a:ext cx="5197475" cy="3817937"/>
            </a:xfrm>
            <a:prstGeom prst="rect">
              <a:avLst/>
            </a:prstGeom>
            <a:noFill/>
          </p:spPr>
        </p:pic>
        <p:sp>
          <p:nvSpPr>
            <p:cNvPr id="52243" name="Rectangle 19"/>
            <p:cNvSpPr>
              <a:spLocks noChangeArrowheads="1"/>
            </p:cNvSpPr>
            <p:nvPr/>
          </p:nvSpPr>
          <p:spPr bwMode="auto">
            <a:xfrm>
              <a:off x="7960007" y="2879725"/>
              <a:ext cx="926537" cy="582211"/>
            </a:xfrm>
            <a:prstGeom prst="rect">
              <a:avLst/>
            </a:prstGeom>
            <a:solidFill>
              <a:srgbClr val="F7F7F7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sz="1600">
                  <a:latin typeface="+mj-lt"/>
                </a:rPr>
                <a:t>Print</a:t>
              </a:r>
            </a:p>
            <a:p>
              <a:pPr eaLnBrk="0" hangingPunct="0"/>
              <a:r>
                <a:rPr lang="en-US" sz="1600">
                  <a:latin typeface="+mj-lt"/>
                </a:rPr>
                <a:t>Reports</a:t>
              </a:r>
            </a:p>
          </p:txBody>
        </p:sp>
      </p:grp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Custom Reports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FIN19150</a:t>
            </a:r>
          </a:p>
        </p:txBody>
      </p:sp>
      <p:pic>
        <p:nvPicPr>
          <p:cNvPr id="53253" name="Picture 5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95450" y="1647825"/>
            <a:ext cx="5734050" cy="368617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Custom Reports (Continued)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FIN19160</a:t>
            </a:r>
          </a:p>
        </p:txBody>
      </p:sp>
      <p:pic>
        <p:nvPicPr>
          <p:cNvPr id="54276" name="Picture 4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50913" y="1011238"/>
            <a:ext cx="7221537" cy="508476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Closing the GL Calendar to GL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FIN19170</a:t>
            </a:r>
          </a:p>
        </p:txBody>
      </p:sp>
      <p:pic>
        <p:nvPicPr>
          <p:cNvPr id="55301" name="Picture 5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3000" y="1930400"/>
            <a:ext cx="6837363" cy="322897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Year-End Close</a:t>
            </a:r>
          </a:p>
        </p:txBody>
      </p:sp>
      <p:sp>
        <p:nvSpPr>
          <p:cNvPr id="6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FIN19180</a:t>
            </a:r>
          </a:p>
        </p:txBody>
      </p:sp>
      <p:grpSp>
        <p:nvGrpSpPr>
          <p:cNvPr id="7" name="Group 6"/>
          <p:cNvGrpSpPr/>
          <p:nvPr/>
        </p:nvGrpSpPr>
        <p:grpSpPr>
          <a:xfrm>
            <a:off x="619125" y="1063625"/>
            <a:ext cx="7894638" cy="5022850"/>
            <a:chOff x="533400" y="1549400"/>
            <a:chExt cx="7894638" cy="5022850"/>
          </a:xfrm>
        </p:grpSpPr>
        <p:pic>
          <p:nvPicPr>
            <p:cNvPr id="56324" name="Picture 4" descr="Region Capture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533400" y="1549400"/>
              <a:ext cx="6257925" cy="2000250"/>
            </a:xfrm>
            <a:prstGeom prst="rect">
              <a:avLst/>
            </a:prstGeom>
            <a:noFill/>
          </p:spPr>
        </p:pic>
        <p:pic>
          <p:nvPicPr>
            <p:cNvPr id="56326" name="Picture 6" descr="Region Capture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524000" y="3733800"/>
              <a:ext cx="6904038" cy="2838450"/>
            </a:xfrm>
            <a:prstGeom prst="rect">
              <a:avLst/>
            </a:prstGeom>
            <a:noFill/>
          </p:spPr>
        </p:pic>
        <p:pic>
          <p:nvPicPr>
            <p:cNvPr id="56328" name="Picture 8" descr="Region Capture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7086600" y="5991225"/>
              <a:ext cx="219075" cy="209550"/>
            </a:xfrm>
            <a:prstGeom prst="rect">
              <a:avLst/>
            </a:prstGeom>
            <a:noFill/>
          </p:spPr>
        </p:pic>
      </p:grp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Retroactive Transactions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FIN19190</a:t>
            </a:r>
          </a:p>
        </p:txBody>
      </p:sp>
      <p:pic>
        <p:nvPicPr>
          <p:cNvPr id="57349" name="Picture 5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0550" y="1952625"/>
            <a:ext cx="7942263" cy="30861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Title 4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GL Processing Flow</a:t>
            </a:r>
            <a:endParaRPr lang="en-US" dirty="0"/>
          </a:p>
        </p:txBody>
      </p:sp>
      <p:sp>
        <p:nvSpPr>
          <p:cNvPr id="42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FIN19020</a:t>
            </a:r>
          </a:p>
        </p:txBody>
      </p:sp>
      <p:grpSp>
        <p:nvGrpSpPr>
          <p:cNvPr id="44" name="Group 43"/>
          <p:cNvGrpSpPr/>
          <p:nvPr/>
        </p:nvGrpSpPr>
        <p:grpSpPr>
          <a:xfrm>
            <a:off x="1409700" y="981075"/>
            <a:ext cx="6302375" cy="5105400"/>
            <a:chOff x="1371600" y="1600200"/>
            <a:chExt cx="6302375" cy="5105400"/>
          </a:xfrm>
        </p:grpSpPr>
        <p:cxnSp>
          <p:nvCxnSpPr>
            <p:cNvPr id="60421" name="AutoShape 5"/>
            <p:cNvCxnSpPr>
              <a:cxnSpLocks noChangeShapeType="1"/>
            </p:cNvCxnSpPr>
            <p:nvPr/>
          </p:nvCxnSpPr>
          <p:spPr bwMode="auto">
            <a:xfrm flipH="1">
              <a:off x="1371600" y="2400300"/>
              <a:ext cx="6257925" cy="1763713"/>
            </a:xfrm>
            <a:prstGeom prst="bentConnector5">
              <a:avLst>
                <a:gd name="adj1" fmla="val -3653"/>
                <a:gd name="adj2" fmla="val 50134"/>
                <a:gd name="adj3" fmla="val 103653"/>
              </a:avLst>
            </a:prstGeom>
            <a:noFill/>
            <a:ln w="38100">
              <a:solidFill>
                <a:srgbClr val="000080"/>
              </a:solidFill>
              <a:miter lim="800000"/>
              <a:headEnd/>
              <a:tailEnd type="triangle" w="med" len="med"/>
            </a:ln>
            <a:effectLst/>
          </p:spPr>
        </p:cxnSp>
        <p:cxnSp>
          <p:nvCxnSpPr>
            <p:cNvPr id="60422" name="AutoShape 6"/>
            <p:cNvCxnSpPr>
              <a:cxnSpLocks noChangeShapeType="1"/>
            </p:cNvCxnSpPr>
            <p:nvPr/>
          </p:nvCxnSpPr>
          <p:spPr bwMode="auto">
            <a:xfrm flipH="1">
              <a:off x="1371600" y="4164013"/>
              <a:ext cx="6267450" cy="1771650"/>
            </a:xfrm>
            <a:prstGeom prst="bentConnector5">
              <a:avLst>
                <a:gd name="adj1" fmla="val -3648"/>
                <a:gd name="adj2" fmla="val 51880"/>
                <a:gd name="adj3" fmla="val 103648"/>
              </a:avLst>
            </a:prstGeom>
            <a:noFill/>
            <a:ln w="38100">
              <a:solidFill>
                <a:srgbClr val="000080"/>
              </a:solidFill>
              <a:miter lim="800000"/>
              <a:headEnd/>
              <a:tailEnd type="triangle" w="med" len="med"/>
            </a:ln>
            <a:effectLst/>
          </p:spPr>
        </p:cxnSp>
        <p:sp>
          <p:nvSpPr>
            <p:cNvPr id="60423" name="Rectangle 7"/>
            <p:cNvSpPr>
              <a:spLocks noChangeArrowheads="1"/>
            </p:cNvSpPr>
            <p:nvPr/>
          </p:nvSpPr>
          <p:spPr bwMode="auto">
            <a:xfrm>
              <a:off x="1417638" y="1600200"/>
              <a:ext cx="6245225" cy="1543050"/>
            </a:xfrm>
            <a:prstGeom prst="rect">
              <a:avLst/>
            </a:prstGeom>
            <a:solidFill>
              <a:srgbClr val="EAEAEA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0424" name="Rectangle 8"/>
            <p:cNvSpPr>
              <a:spLocks noChangeArrowheads="1"/>
            </p:cNvSpPr>
            <p:nvPr/>
          </p:nvSpPr>
          <p:spPr bwMode="auto">
            <a:xfrm>
              <a:off x="1438275" y="1604963"/>
              <a:ext cx="2426947" cy="335989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90488" tIns="44450" rIns="90488" bIns="44450">
              <a:spAutoFit/>
            </a:bodyPr>
            <a:lstStyle/>
            <a:p>
              <a:pPr algn="l" eaLnBrk="0" hangingPunct="0"/>
              <a:r>
                <a:rPr lang="en-US" sz="1600" i="1">
                  <a:latin typeface="+mj-lt"/>
                </a:rPr>
                <a:t>Transaction Processing</a:t>
              </a:r>
            </a:p>
          </p:txBody>
        </p:sp>
        <p:grpSp>
          <p:nvGrpSpPr>
            <p:cNvPr id="60425" name="Group 9"/>
            <p:cNvGrpSpPr>
              <a:grpSpLocks/>
            </p:cNvGrpSpPr>
            <p:nvPr/>
          </p:nvGrpSpPr>
          <p:grpSpPr bwMode="auto">
            <a:xfrm>
              <a:off x="5953125" y="2054225"/>
              <a:ext cx="1525588" cy="965200"/>
              <a:chOff x="2470" y="1581"/>
              <a:chExt cx="961" cy="761"/>
            </a:xfrm>
          </p:grpSpPr>
          <p:sp>
            <p:nvSpPr>
              <p:cNvPr id="60426" name="AutoShape 10"/>
              <p:cNvSpPr>
                <a:spLocks noChangeArrowheads="1"/>
              </p:cNvSpPr>
              <p:nvPr/>
            </p:nvSpPr>
            <p:spPr bwMode="auto">
              <a:xfrm>
                <a:off x="2470" y="1581"/>
                <a:ext cx="961" cy="761"/>
              </a:xfrm>
              <a:prstGeom prst="roundRect">
                <a:avLst>
                  <a:gd name="adj" fmla="val 16667"/>
                </a:avLst>
              </a:prstGeom>
              <a:solidFill>
                <a:srgbClr val="CDDEFF"/>
              </a:solidFill>
              <a:ln w="9525" algn="ctr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tIns="91440" bIns="91440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60427" name="Rectangle 11"/>
              <p:cNvSpPr>
                <a:spLocks noChangeArrowheads="1"/>
              </p:cNvSpPr>
              <p:nvPr/>
            </p:nvSpPr>
            <p:spPr bwMode="auto">
              <a:xfrm>
                <a:off x="2503" y="1629"/>
                <a:ext cx="883" cy="653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wrap="none" lIns="90488" tIns="44450" rIns="90488" bIns="44450">
                <a:spAutoFit/>
              </a:bodyPr>
              <a:lstStyle/>
              <a:p>
                <a:r>
                  <a:rPr lang="en-US" sz="1600">
                    <a:latin typeface="+mj-lt"/>
                  </a:rPr>
                  <a:t>Process GL</a:t>
                </a:r>
              </a:p>
              <a:p>
                <a:r>
                  <a:rPr lang="en-US" sz="1600">
                    <a:latin typeface="+mj-lt"/>
                  </a:rPr>
                  <a:t>Adjusting</a:t>
                </a:r>
              </a:p>
              <a:p>
                <a:r>
                  <a:rPr lang="en-US" sz="1600">
                    <a:latin typeface="+mj-lt"/>
                  </a:rPr>
                  <a:t>Transactions</a:t>
                </a:r>
              </a:p>
            </p:txBody>
          </p:sp>
        </p:grpSp>
        <p:grpSp>
          <p:nvGrpSpPr>
            <p:cNvPr id="60428" name="Group 12"/>
            <p:cNvGrpSpPr>
              <a:grpSpLocks/>
            </p:cNvGrpSpPr>
            <p:nvPr/>
          </p:nvGrpSpPr>
          <p:grpSpPr bwMode="auto">
            <a:xfrm>
              <a:off x="3768725" y="2054225"/>
              <a:ext cx="1525588" cy="965200"/>
              <a:chOff x="4678" y="1260"/>
              <a:chExt cx="961" cy="608"/>
            </a:xfrm>
          </p:grpSpPr>
          <p:sp>
            <p:nvSpPr>
              <p:cNvPr id="60429" name="AutoShape 13"/>
              <p:cNvSpPr>
                <a:spLocks noChangeArrowheads="1"/>
              </p:cNvSpPr>
              <p:nvPr/>
            </p:nvSpPr>
            <p:spPr bwMode="auto">
              <a:xfrm>
                <a:off x="4678" y="1260"/>
                <a:ext cx="961" cy="608"/>
              </a:xfrm>
              <a:prstGeom prst="roundRect">
                <a:avLst>
                  <a:gd name="adj" fmla="val 16667"/>
                </a:avLst>
              </a:prstGeom>
              <a:solidFill>
                <a:srgbClr val="CDDEFF"/>
              </a:solidFill>
              <a:ln w="9525" algn="ctr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tIns="91440" bIns="91440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60430" name="Rectangle 14"/>
              <p:cNvSpPr>
                <a:spLocks noChangeArrowheads="1"/>
              </p:cNvSpPr>
              <p:nvPr/>
            </p:nvSpPr>
            <p:spPr bwMode="auto">
              <a:xfrm>
                <a:off x="4731" y="1311"/>
                <a:ext cx="896" cy="518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lIns="90488" tIns="44450" rIns="90488" bIns="44450">
                <a:spAutoFit/>
              </a:bodyPr>
              <a:lstStyle/>
              <a:p>
                <a:r>
                  <a:rPr lang="en-US" sz="1600">
                    <a:latin typeface="+mj-lt"/>
                  </a:rPr>
                  <a:t>Close Period to Other Modules</a:t>
                </a:r>
              </a:p>
            </p:txBody>
          </p:sp>
        </p:grpSp>
        <p:grpSp>
          <p:nvGrpSpPr>
            <p:cNvPr id="60431" name="Group 15"/>
            <p:cNvGrpSpPr>
              <a:grpSpLocks/>
            </p:cNvGrpSpPr>
            <p:nvPr/>
          </p:nvGrpSpPr>
          <p:grpSpPr bwMode="auto">
            <a:xfrm>
              <a:off x="1482725" y="2054225"/>
              <a:ext cx="1525588" cy="965200"/>
              <a:chOff x="4678" y="1260"/>
              <a:chExt cx="961" cy="608"/>
            </a:xfrm>
          </p:grpSpPr>
          <p:sp>
            <p:nvSpPr>
              <p:cNvPr id="60432" name="AutoShape 16"/>
              <p:cNvSpPr>
                <a:spLocks noChangeArrowheads="1"/>
              </p:cNvSpPr>
              <p:nvPr/>
            </p:nvSpPr>
            <p:spPr bwMode="auto">
              <a:xfrm>
                <a:off x="4678" y="1260"/>
                <a:ext cx="961" cy="608"/>
              </a:xfrm>
              <a:prstGeom prst="roundRect">
                <a:avLst>
                  <a:gd name="adj" fmla="val 16667"/>
                </a:avLst>
              </a:prstGeom>
              <a:solidFill>
                <a:srgbClr val="CDDEFF"/>
              </a:solidFill>
              <a:ln w="9525" algn="ctr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tIns="91440" bIns="91440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60433" name="Rectangle 17"/>
              <p:cNvSpPr>
                <a:spLocks noChangeArrowheads="1"/>
              </p:cNvSpPr>
              <p:nvPr/>
            </p:nvSpPr>
            <p:spPr bwMode="auto">
              <a:xfrm>
                <a:off x="4731" y="1311"/>
                <a:ext cx="896" cy="518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lIns="90488" tIns="44450" rIns="90488" bIns="44450">
                <a:spAutoFit/>
              </a:bodyPr>
              <a:lstStyle/>
              <a:p>
                <a:r>
                  <a:rPr lang="en-US" sz="1600">
                    <a:latin typeface="+mj-lt"/>
                  </a:rPr>
                  <a:t>Process</a:t>
                </a:r>
              </a:p>
              <a:p>
                <a:r>
                  <a:rPr lang="en-US" sz="1600">
                    <a:latin typeface="+mj-lt"/>
                  </a:rPr>
                  <a:t>Module</a:t>
                </a:r>
              </a:p>
              <a:p>
                <a:r>
                  <a:rPr lang="en-US" sz="1600">
                    <a:latin typeface="+mj-lt"/>
                  </a:rPr>
                  <a:t>Transactions</a:t>
                </a:r>
              </a:p>
            </p:txBody>
          </p:sp>
        </p:grpSp>
        <p:sp>
          <p:nvSpPr>
            <p:cNvPr id="60434" name="Line 18"/>
            <p:cNvSpPr>
              <a:spLocks noChangeShapeType="1"/>
            </p:cNvSpPr>
            <p:nvPr/>
          </p:nvSpPr>
          <p:spPr bwMode="auto">
            <a:xfrm>
              <a:off x="3006725" y="2533650"/>
              <a:ext cx="752475" cy="0"/>
            </a:xfrm>
            <a:prstGeom prst="line">
              <a:avLst/>
            </a:prstGeom>
            <a:noFill/>
            <a:ln w="38100">
              <a:solidFill>
                <a:srgbClr val="333399"/>
              </a:solidFill>
              <a:round/>
              <a:headEnd/>
              <a:tailEnd type="triangle" w="med" len="med"/>
            </a:ln>
            <a:effectLst/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0435" name="Line 19"/>
            <p:cNvSpPr>
              <a:spLocks noChangeShapeType="1"/>
            </p:cNvSpPr>
            <p:nvPr/>
          </p:nvSpPr>
          <p:spPr bwMode="auto">
            <a:xfrm>
              <a:off x="5313363" y="2524125"/>
              <a:ext cx="660400" cy="0"/>
            </a:xfrm>
            <a:prstGeom prst="line">
              <a:avLst/>
            </a:prstGeom>
            <a:noFill/>
            <a:ln w="38100">
              <a:solidFill>
                <a:srgbClr val="333399"/>
              </a:solidFill>
              <a:round/>
              <a:headEnd/>
              <a:tailEnd type="triangle" w="med" len="med"/>
            </a:ln>
            <a:effectLst/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0436" name="Rectangle 20"/>
            <p:cNvSpPr>
              <a:spLocks noChangeArrowheads="1"/>
            </p:cNvSpPr>
            <p:nvPr/>
          </p:nvSpPr>
          <p:spPr bwMode="auto">
            <a:xfrm>
              <a:off x="1417638" y="5181600"/>
              <a:ext cx="6256337" cy="1524000"/>
            </a:xfrm>
            <a:prstGeom prst="rect">
              <a:avLst/>
            </a:prstGeom>
            <a:solidFill>
              <a:srgbClr val="DBDBDB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0437" name="Rectangle 21"/>
            <p:cNvSpPr>
              <a:spLocks noChangeArrowheads="1"/>
            </p:cNvSpPr>
            <p:nvPr/>
          </p:nvSpPr>
          <p:spPr bwMode="auto">
            <a:xfrm>
              <a:off x="1411288" y="5170488"/>
              <a:ext cx="910507" cy="335989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90488" tIns="44450" rIns="90488" bIns="44450">
              <a:spAutoFit/>
            </a:bodyPr>
            <a:lstStyle/>
            <a:p>
              <a:pPr algn="l" eaLnBrk="0" hangingPunct="0"/>
              <a:r>
                <a:rPr lang="en-US" sz="1600" i="1">
                  <a:latin typeface="+mj-lt"/>
                </a:rPr>
                <a:t>Closing</a:t>
              </a:r>
            </a:p>
          </p:txBody>
        </p:sp>
        <p:grpSp>
          <p:nvGrpSpPr>
            <p:cNvPr id="60438" name="Group 22"/>
            <p:cNvGrpSpPr>
              <a:grpSpLocks/>
            </p:cNvGrpSpPr>
            <p:nvPr/>
          </p:nvGrpSpPr>
          <p:grpSpPr bwMode="auto">
            <a:xfrm>
              <a:off x="1482725" y="5586413"/>
              <a:ext cx="1525588" cy="965200"/>
              <a:chOff x="77" y="2546"/>
              <a:chExt cx="961" cy="608"/>
            </a:xfrm>
          </p:grpSpPr>
          <p:sp>
            <p:nvSpPr>
              <p:cNvPr id="60439" name="AutoShape 23"/>
              <p:cNvSpPr>
                <a:spLocks noChangeArrowheads="1"/>
              </p:cNvSpPr>
              <p:nvPr/>
            </p:nvSpPr>
            <p:spPr bwMode="auto">
              <a:xfrm>
                <a:off x="77" y="2546"/>
                <a:ext cx="961" cy="608"/>
              </a:xfrm>
              <a:prstGeom prst="roundRect">
                <a:avLst>
                  <a:gd name="adj" fmla="val 16667"/>
                </a:avLst>
              </a:prstGeom>
              <a:solidFill>
                <a:srgbClr val="E3D3DA"/>
              </a:solidFill>
              <a:ln w="9525" algn="ctr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tIns="91440" bIns="91440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60440" name="Rectangle 24"/>
              <p:cNvSpPr>
                <a:spLocks noChangeArrowheads="1"/>
              </p:cNvSpPr>
              <p:nvPr/>
            </p:nvSpPr>
            <p:spPr bwMode="auto">
              <a:xfrm>
                <a:off x="87" y="2660"/>
                <a:ext cx="918" cy="364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lIns="90488" tIns="44450" rIns="90488" bIns="44450">
                <a:spAutoFit/>
              </a:bodyPr>
              <a:lstStyle/>
              <a:p>
                <a:r>
                  <a:rPr lang="en-US" sz="1600">
                    <a:latin typeface="+mj-lt"/>
                  </a:rPr>
                  <a:t>Close Period to GL</a:t>
                </a:r>
              </a:p>
            </p:txBody>
          </p:sp>
        </p:grpSp>
        <p:grpSp>
          <p:nvGrpSpPr>
            <p:cNvPr id="60441" name="Group 25"/>
            <p:cNvGrpSpPr>
              <a:grpSpLocks/>
            </p:cNvGrpSpPr>
            <p:nvPr/>
          </p:nvGrpSpPr>
          <p:grpSpPr bwMode="auto">
            <a:xfrm>
              <a:off x="3562350" y="5586413"/>
              <a:ext cx="1971674" cy="965200"/>
              <a:chOff x="2244" y="3474"/>
              <a:chExt cx="1242" cy="608"/>
            </a:xfrm>
          </p:grpSpPr>
          <p:sp>
            <p:nvSpPr>
              <p:cNvPr id="60442" name="AutoShape 26"/>
              <p:cNvSpPr>
                <a:spLocks noChangeArrowheads="1"/>
              </p:cNvSpPr>
              <p:nvPr/>
            </p:nvSpPr>
            <p:spPr bwMode="auto">
              <a:xfrm>
                <a:off x="2310" y="3474"/>
                <a:ext cx="1108" cy="608"/>
              </a:xfrm>
              <a:prstGeom prst="roundRect">
                <a:avLst>
                  <a:gd name="adj" fmla="val 16667"/>
                </a:avLst>
              </a:prstGeom>
              <a:solidFill>
                <a:srgbClr val="E3D3DA"/>
              </a:solidFill>
              <a:ln w="9525" algn="ctr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tIns="91440" bIns="91440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60443" name="Rectangle 27"/>
              <p:cNvSpPr>
                <a:spLocks noChangeArrowheads="1"/>
              </p:cNvSpPr>
              <p:nvPr/>
            </p:nvSpPr>
            <p:spPr bwMode="auto">
              <a:xfrm>
                <a:off x="2244" y="3518"/>
                <a:ext cx="1242" cy="522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wrap="square" lIns="90488" tIns="44450" rIns="90488" bIns="44450">
                <a:spAutoFit/>
              </a:bodyPr>
              <a:lstStyle/>
              <a:p>
                <a:r>
                  <a:rPr lang="en-US" sz="1600" dirty="0">
                    <a:latin typeface="+mj-lt"/>
                  </a:rPr>
                  <a:t>Close Year to GL/Update Retained Earnings</a:t>
                </a:r>
              </a:p>
            </p:txBody>
          </p:sp>
        </p:grpSp>
        <p:grpSp>
          <p:nvGrpSpPr>
            <p:cNvPr id="60444" name="Group 28"/>
            <p:cNvGrpSpPr>
              <a:grpSpLocks/>
            </p:cNvGrpSpPr>
            <p:nvPr/>
          </p:nvGrpSpPr>
          <p:grpSpPr bwMode="auto">
            <a:xfrm>
              <a:off x="5915025" y="5586413"/>
              <a:ext cx="1576388" cy="965200"/>
              <a:chOff x="4667" y="3251"/>
              <a:chExt cx="993" cy="608"/>
            </a:xfrm>
          </p:grpSpPr>
          <p:sp>
            <p:nvSpPr>
              <p:cNvPr id="60445" name="AutoShape 29"/>
              <p:cNvSpPr>
                <a:spLocks noChangeArrowheads="1"/>
              </p:cNvSpPr>
              <p:nvPr/>
            </p:nvSpPr>
            <p:spPr bwMode="auto">
              <a:xfrm>
                <a:off x="4691" y="3251"/>
                <a:ext cx="961" cy="608"/>
              </a:xfrm>
              <a:prstGeom prst="roundRect">
                <a:avLst>
                  <a:gd name="adj" fmla="val 16667"/>
                </a:avLst>
              </a:prstGeom>
              <a:solidFill>
                <a:srgbClr val="E3D3DA"/>
              </a:solidFill>
              <a:ln w="9525" algn="ctr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tIns="91440" bIns="91440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60446" name="Rectangle 30"/>
              <p:cNvSpPr>
                <a:spLocks noChangeArrowheads="1"/>
              </p:cNvSpPr>
              <p:nvPr/>
            </p:nvSpPr>
            <p:spPr bwMode="auto">
              <a:xfrm>
                <a:off x="4667" y="3289"/>
                <a:ext cx="993" cy="518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lIns="45720" tIns="44450" rIns="45720" bIns="44450"/>
              <a:lstStyle/>
              <a:p>
                <a:r>
                  <a:rPr lang="en-US" sz="1600" dirty="0">
                    <a:latin typeface="+mj-lt"/>
                  </a:rPr>
                  <a:t>Consolidate Previous Year’s</a:t>
                </a:r>
              </a:p>
              <a:p>
                <a:r>
                  <a:rPr lang="en-US" sz="1600" dirty="0">
                    <a:latin typeface="+mj-lt"/>
                  </a:rPr>
                  <a:t>Transactions</a:t>
                </a:r>
              </a:p>
            </p:txBody>
          </p:sp>
        </p:grpSp>
        <p:sp>
          <p:nvSpPr>
            <p:cNvPr id="60447" name="Line 31"/>
            <p:cNvSpPr>
              <a:spLocks noChangeShapeType="1"/>
            </p:cNvSpPr>
            <p:nvPr/>
          </p:nvSpPr>
          <p:spPr bwMode="auto">
            <a:xfrm>
              <a:off x="3017838" y="6116638"/>
              <a:ext cx="619125" cy="0"/>
            </a:xfrm>
            <a:prstGeom prst="line">
              <a:avLst/>
            </a:prstGeom>
            <a:noFill/>
            <a:ln w="38100">
              <a:solidFill>
                <a:srgbClr val="333399"/>
              </a:solidFill>
              <a:round/>
              <a:headEnd/>
              <a:tailEnd type="triangle" w="med" len="med"/>
            </a:ln>
            <a:effectLst/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0448" name="Line 32"/>
            <p:cNvSpPr>
              <a:spLocks noChangeShapeType="1"/>
            </p:cNvSpPr>
            <p:nvPr/>
          </p:nvSpPr>
          <p:spPr bwMode="auto">
            <a:xfrm>
              <a:off x="5434013" y="6107113"/>
              <a:ext cx="498475" cy="0"/>
            </a:xfrm>
            <a:prstGeom prst="line">
              <a:avLst/>
            </a:prstGeom>
            <a:noFill/>
            <a:ln w="38100">
              <a:solidFill>
                <a:srgbClr val="333399"/>
              </a:solidFill>
              <a:round/>
              <a:headEnd/>
              <a:tailEnd type="triangle" w="med" len="med"/>
            </a:ln>
            <a:effectLst/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0449" name="Rectangle 33"/>
            <p:cNvSpPr>
              <a:spLocks noChangeArrowheads="1"/>
            </p:cNvSpPr>
            <p:nvPr/>
          </p:nvSpPr>
          <p:spPr bwMode="auto">
            <a:xfrm>
              <a:off x="1427163" y="3429000"/>
              <a:ext cx="6246812" cy="1524000"/>
            </a:xfrm>
            <a:prstGeom prst="rect">
              <a:avLst/>
            </a:prstGeom>
            <a:solidFill>
              <a:srgbClr val="EAEAEA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0450" name="Rectangle 34"/>
            <p:cNvSpPr>
              <a:spLocks noChangeArrowheads="1"/>
            </p:cNvSpPr>
            <p:nvPr/>
          </p:nvSpPr>
          <p:spPr bwMode="auto">
            <a:xfrm>
              <a:off x="1436688" y="3416300"/>
              <a:ext cx="1150957" cy="335989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90488" tIns="44450" rIns="90488" bIns="44450">
              <a:spAutoFit/>
            </a:bodyPr>
            <a:lstStyle/>
            <a:p>
              <a:pPr algn="l" eaLnBrk="0" hangingPunct="0"/>
              <a:r>
                <a:rPr lang="en-US" sz="1600" i="1">
                  <a:latin typeface="+mj-lt"/>
                </a:rPr>
                <a:t>Reporting</a:t>
              </a:r>
            </a:p>
          </p:txBody>
        </p:sp>
        <p:grpSp>
          <p:nvGrpSpPr>
            <p:cNvPr id="60461" name="Group 45"/>
            <p:cNvGrpSpPr>
              <a:grpSpLocks/>
            </p:cNvGrpSpPr>
            <p:nvPr/>
          </p:nvGrpSpPr>
          <p:grpSpPr bwMode="auto">
            <a:xfrm>
              <a:off x="5924549" y="3810000"/>
              <a:ext cx="1558924" cy="965200"/>
              <a:chOff x="3732" y="2420"/>
              <a:chExt cx="982" cy="608"/>
            </a:xfrm>
          </p:grpSpPr>
          <p:sp>
            <p:nvSpPr>
              <p:cNvPr id="60451" name="AutoShape 35"/>
              <p:cNvSpPr>
                <a:spLocks noChangeArrowheads="1"/>
              </p:cNvSpPr>
              <p:nvPr/>
            </p:nvSpPr>
            <p:spPr bwMode="auto">
              <a:xfrm>
                <a:off x="3753" y="2420"/>
                <a:ext cx="961" cy="608"/>
              </a:xfrm>
              <a:prstGeom prst="roundRect">
                <a:avLst>
                  <a:gd name="adj" fmla="val 16667"/>
                </a:avLst>
              </a:prstGeom>
              <a:solidFill>
                <a:srgbClr val="DAF4D0"/>
              </a:solidFill>
              <a:ln w="9525" algn="ctr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tIns="91440" bIns="91440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60452" name="Rectangle 36"/>
              <p:cNvSpPr>
                <a:spLocks noChangeArrowheads="1"/>
              </p:cNvSpPr>
              <p:nvPr/>
            </p:nvSpPr>
            <p:spPr bwMode="auto">
              <a:xfrm>
                <a:off x="3732" y="2448"/>
                <a:ext cx="978" cy="518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wrap="square" lIns="90488" tIns="44450" rIns="90488" bIns="44450">
                <a:spAutoFit/>
              </a:bodyPr>
              <a:lstStyle/>
              <a:p>
                <a:r>
                  <a:rPr lang="en-US" sz="1600" dirty="0">
                    <a:latin typeface="+mj-lt"/>
                  </a:rPr>
                  <a:t>Maintain/Print  Custom Reports</a:t>
                </a:r>
              </a:p>
            </p:txBody>
          </p:sp>
        </p:grpSp>
        <p:grpSp>
          <p:nvGrpSpPr>
            <p:cNvPr id="60453" name="Group 37"/>
            <p:cNvGrpSpPr>
              <a:grpSpLocks/>
            </p:cNvGrpSpPr>
            <p:nvPr/>
          </p:nvGrpSpPr>
          <p:grpSpPr bwMode="auto">
            <a:xfrm>
              <a:off x="1482725" y="3810000"/>
              <a:ext cx="1525588" cy="965200"/>
              <a:chOff x="96" y="2264"/>
              <a:chExt cx="961" cy="608"/>
            </a:xfrm>
          </p:grpSpPr>
          <p:sp>
            <p:nvSpPr>
              <p:cNvPr id="60454" name="AutoShape 38"/>
              <p:cNvSpPr>
                <a:spLocks noChangeArrowheads="1"/>
              </p:cNvSpPr>
              <p:nvPr/>
            </p:nvSpPr>
            <p:spPr bwMode="auto">
              <a:xfrm>
                <a:off x="96" y="2264"/>
                <a:ext cx="961" cy="608"/>
              </a:xfrm>
              <a:prstGeom prst="roundRect">
                <a:avLst>
                  <a:gd name="adj" fmla="val 16667"/>
                </a:avLst>
              </a:prstGeom>
              <a:solidFill>
                <a:srgbClr val="DAF4D0"/>
              </a:solidFill>
              <a:ln w="9525" algn="ctr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tIns="91440" bIns="91440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60455" name="Rectangle 39"/>
              <p:cNvSpPr>
                <a:spLocks noChangeArrowheads="1"/>
              </p:cNvSpPr>
              <p:nvPr/>
            </p:nvSpPr>
            <p:spPr bwMode="auto">
              <a:xfrm>
                <a:off x="106" y="2307"/>
                <a:ext cx="918" cy="518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lIns="90488" tIns="44450" rIns="90488" bIns="44450">
                <a:spAutoFit/>
              </a:bodyPr>
              <a:lstStyle/>
              <a:p>
                <a:r>
                  <a:rPr lang="en-US" sz="1600">
                    <a:latin typeface="+mj-lt"/>
                  </a:rPr>
                  <a:t>Print</a:t>
                </a:r>
              </a:p>
              <a:p>
                <a:r>
                  <a:rPr lang="en-US" sz="1600">
                    <a:latin typeface="+mj-lt"/>
                  </a:rPr>
                  <a:t>Financial Statements</a:t>
                </a:r>
              </a:p>
            </p:txBody>
          </p:sp>
        </p:grpSp>
        <p:grpSp>
          <p:nvGrpSpPr>
            <p:cNvPr id="60460" name="Group 44"/>
            <p:cNvGrpSpPr>
              <a:grpSpLocks/>
            </p:cNvGrpSpPr>
            <p:nvPr/>
          </p:nvGrpSpPr>
          <p:grpSpPr bwMode="auto">
            <a:xfrm>
              <a:off x="3638551" y="3810000"/>
              <a:ext cx="1562101" cy="965200"/>
              <a:chOff x="2292" y="2400"/>
              <a:chExt cx="984" cy="608"/>
            </a:xfrm>
          </p:grpSpPr>
          <p:sp>
            <p:nvSpPr>
              <p:cNvPr id="60458" name="AutoShape 42"/>
              <p:cNvSpPr>
                <a:spLocks noChangeArrowheads="1"/>
              </p:cNvSpPr>
              <p:nvPr/>
            </p:nvSpPr>
            <p:spPr bwMode="auto">
              <a:xfrm>
                <a:off x="2304" y="2400"/>
                <a:ext cx="961" cy="608"/>
              </a:xfrm>
              <a:prstGeom prst="roundRect">
                <a:avLst>
                  <a:gd name="adj" fmla="val 16667"/>
                </a:avLst>
              </a:prstGeom>
              <a:solidFill>
                <a:srgbClr val="DAF4D0"/>
              </a:solidFill>
              <a:ln w="9525" algn="ctr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tIns="91440" bIns="91440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60459" name="Rectangle 43"/>
              <p:cNvSpPr>
                <a:spLocks noChangeArrowheads="1"/>
              </p:cNvSpPr>
              <p:nvPr/>
            </p:nvSpPr>
            <p:spPr bwMode="auto">
              <a:xfrm>
                <a:off x="2292" y="2526"/>
                <a:ext cx="984" cy="364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wrap="square" lIns="90488" tIns="44450" rIns="90488" bIns="44450">
                <a:spAutoFit/>
              </a:bodyPr>
              <a:lstStyle/>
              <a:p>
                <a:r>
                  <a:rPr lang="en-US" sz="1600" dirty="0">
                    <a:latin typeface="+mj-lt"/>
                  </a:rPr>
                  <a:t>Maintain/Print Budgets</a:t>
                </a:r>
              </a:p>
            </p:txBody>
          </p:sp>
        </p:grpSp>
      </p:grp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Title 40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Transaction Consolidation</a:t>
            </a:r>
            <a:endParaRPr lang="en-US" dirty="0"/>
          </a:p>
        </p:txBody>
      </p:sp>
      <p:sp>
        <p:nvSpPr>
          <p:cNvPr id="40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FIN19200</a:t>
            </a:r>
            <a:endParaRPr lang="en-US"/>
          </a:p>
        </p:txBody>
      </p:sp>
      <p:grpSp>
        <p:nvGrpSpPr>
          <p:cNvPr id="42" name="Group 41"/>
          <p:cNvGrpSpPr/>
          <p:nvPr/>
        </p:nvGrpSpPr>
        <p:grpSpPr>
          <a:xfrm>
            <a:off x="1397000" y="1065213"/>
            <a:ext cx="6327775" cy="4859337"/>
            <a:chOff x="1206500" y="1731963"/>
            <a:chExt cx="6327775" cy="4859337"/>
          </a:xfrm>
        </p:grpSpPr>
        <p:sp>
          <p:nvSpPr>
            <p:cNvPr id="65595" name="Rectangle 59"/>
            <p:cNvSpPr>
              <a:spLocks noChangeArrowheads="1"/>
            </p:cNvSpPr>
            <p:nvPr/>
          </p:nvSpPr>
          <p:spPr bwMode="auto">
            <a:xfrm>
              <a:off x="1209675" y="1731963"/>
              <a:ext cx="6324600" cy="4859337"/>
            </a:xfrm>
            <a:prstGeom prst="rect">
              <a:avLst/>
            </a:prstGeom>
            <a:solidFill>
              <a:srgbClr val="EAEAEA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5576" name="Rectangle 40"/>
            <p:cNvSpPr>
              <a:spLocks noChangeArrowheads="1"/>
            </p:cNvSpPr>
            <p:nvPr/>
          </p:nvSpPr>
          <p:spPr bwMode="auto">
            <a:xfrm>
              <a:off x="4460875" y="1731963"/>
              <a:ext cx="3073400" cy="4859337"/>
            </a:xfrm>
            <a:prstGeom prst="rect">
              <a:avLst/>
            </a:prstGeom>
            <a:solidFill>
              <a:srgbClr val="E1EBF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5542" name="Rectangle 6"/>
            <p:cNvSpPr>
              <a:spLocks noChangeArrowheads="1"/>
            </p:cNvSpPr>
            <p:nvPr/>
          </p:nvSpPr>
          <p:spPr bwMode="auto">
            <a:xfrm>
              <a:off x="4506580" y="1749425"/>
              <a:ext cx="3023265" cy="643766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kumimoji="1" lang="en-US" sz="1800" i="1">
                  <a:latin typeface="+mj-lt"/>
                </a:rPr>
                <a:t>Unbalanced Transactions</a:t>
              </a:r>
            </a:p>
            <a:p>
              <a:pPr eaLnBrk="0" hangingPunct="0"/>
              <a:r>
                <a:rPr kumimoji="1" lang="en-US" sz="1800" i="1">
                  <a:latin typeface="+mj-lt"/>
                </a:rPr>
                <a:t>After Consolidation</a:t>
              </a:r>
            </a:p>
          </p:txBody>
        </p:sp>
        <p:sp>
          <p:nvSpPr>
            <p:cNvPr id="65561" name="Line 25"/>
            <p:cNvSpPr>
              <a:spLocks noChangeShapeType="1"/>
            </p:cNvSpPr>
            <p:nvPr/>
          </p:nvSpPr>
          <p:spPr bwMode="auto">
            <a:xfrm>
              <a:off x="5532438" y="3062288"/>
              <a:ext cx="981075" cy="0"/>
            </a:xfrm>
            <a:prstGeom prst="line">
              <a:avLst/>
            </a:prstGeom>
            <a:noFill/>
            <a:ln w="12700">
              <a:solidFill>
                <a:srgbClr val="0033CC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5562" name="Line 26"/>
            <p:cNvSpPr>
              <a:spLocks noChangeShapeType="1"/>
            </p:cNvSpPr>
            <p:nvPr/>
          </p:nvSpPr>
          <p:spPr bwMode="auto">
            <a:xfrm>
              <a:off x="6013450" y="3057525"/>
              <a:ext cx="0" cy="692150"/>
            </a:xfrm>
            <a:prstGeom prst="line">
              <a:avLst/>
            </a:prstGeom>
            <a:noFill/>
            <a:ln w="12700">
              <a:solidFill>
                <a:srgbClr val="0033CC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5563" name="Rectangle 27"/>
            <p:cNvSpPr>
              <a:spLocks noChangeArrowheads="1"/>
            </p:cNvSpPr>
            <p:nvPr/>
          </p:nvSpPr>
          <p:spPr bwMode="auto">
            <a:xfrm>
              <a:off x="5724525" y="2751138"/>
              <a:ext cx="695704" cy="36676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90488" tIns="44450" rIns="90488" bIns="44450">
              <a:spAutoFit/>
            </a:bodyPr>
            <a:lstStyle/>
            <a:p>
              <a:pPr algn="l" eaLnBrk="0" hangingPunct="0"/>
              <a:r>
                <a:rPr kumimoji="1" lang="en-US" sz="1800">
                  <a:solidFill>
                    <a:srgbClr val="0033CC"/>
                  </a:solidFill>
                  <a:latin typeface="+mj-lt"/>
                </a:rPr>
                <a:t>1200</a:t>
              </a:r>
            </a:p>
          </p:txBody>
        </p:sp>
        <p:sp>
          <p:nvSpPr>
            <p:cNvPr id="65564" name="Rectangle 28"/>
            <p:cNvSpPr>
              <a:spLocks noChangeArrowheads="1"/>
            </p:cNvSpPr>
            <p:nvPr/>
          </p:nvSpPr>
          <p:spPr bwMode="auto">
            <a:xfrm>
              <a:off x="5499100" y="3059113"/>
              <a:ext cx="567464" cy="36676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90488" tIns="44450" rIns="90488" bIns="44450">
              <a:spAutoFit/>
            </a:bodyPr>
            <a:lstStyle/>
            <a:p>
              <a:pPr algn="l" eaLnBrk="0" hangingPunct="0"/>
              <a:r>
                <a:rPr kumimoji="1" lang="en-US" sz="1800">
                  <a:solidFill>
                    <a:srgbClr val="0033CC"/>
                  </a:solidFill>
                  <a:latin typeface="+mj-lt"/>
                </a:rPr>
                <a:t>300</a:t>
              </a:r>
            </a:p>
          </p:txBody>
        </p:sp>
        <p:sp>
          <p:nvSpPr>
            <p:cNvPr id="65565" name="Rectangle 29"/>
            <p:cNvSpPr>
              <a:spLocks noChangeArrowheads="1"/>
            </p:cNvSpPr>
            <p:nvPr/>
          </p:nvSpPr>
          <p:spPr bwMode="auto">
            <a:xfrm>
              <a:off x="4665663" y="2755900"/>
              <a:ext cx="815975" cy="363538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90488" tIns="44450" rIns="90488" bIns="44450">
              <a:spAutoFit/>
            </a:bodyPr>
            <a:lstStyle/>
            <a:p>
              <a:pPr algn="l" eaLnBrk="0" hangingPunct="0"/>
              <a:r>
                <a:rPr kumimoji="1" lang="en-US" sz="1800" b="1">
                  <a:latin typeface="+mj-lt"/>
                </a:rPr>
                <a:t>CS #1</a:t>
              </a:r>
            </a:p>
          </p:txBody>
        </p:sp>
        <p:sp>
          <p:nvSpPr>
            <p:cNvPr id="65566" name="Line 30"/>
            <p:cNvSpPr>
              <a:spLocks noChangeShapeType="1"/>
            </p:cNvSpPr>
            <p:nvPr/>
          </p:nvSpPr>
          <p:spPr bwMode="auto">
            <a:xfrm>
              <a:off x="5559425" y="4437063"/>
              <a:ext cx="981075" cy="0"/>
            </a:xfrm>
            <a:prstGeom prst="line">
              <a:avLst/>
            </a:prstGeom>
            <a:noFill/>
            <a:ln w="12700">
              <a:solidFill>
                <a:srgbClr val="0033CC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5567" name="Line 31"/>
            <p:cNvSpPr>
              <a:spLocks noChangeShapeType="1"/>
            </p:cNvSpPr>
            <p:nvPr/>
          </p:nvSpPr>
          <p:spPr bwMode="auto">
            <a:xfrm>
              <a:off x="6013450" y="4438650"/>
              <a:ext cx="0" cy="692150"/>
            </a:xfrm>
            <a:prstGeom prst="line">
              <a:avLst/>
            </a:prstGeom>
            <a:noFill/>
            <a:ln w="12700">
              <a:solidFill>
                <a:srgbClr val="0033CC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5568" name="Rectangle 32"/>
            <p:cNvSpPr>
              <a:spLocks noChangeArrowheads="1"/>
            </p:cNvSpPr>
            <p:nvPr/>
          </p:nvSpPr>
          <p:spPr bwMode="auto">
            <a:xfrm>
              <a:off x="5694363" y="4135438"/>
              <a:ext cx="695704" cy="36676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90488" tIns="44450" rIns="90488" bIns="44450">
              <a:spAutoFit/>
            </a:bodyPr>
            <a:lstStyle/>
            <a:p>
              <a:pPr algn="l" eaLnBrk="0" hangingPunct="0"/>
              <a:r>
                <a:rPr kumimoji="1" lang="en-US" sz="1800">
                  <a:solidFill>
                    <a:srgbClr val="0033CC"/>
                  </a:solidFill>
                  <a:latin typeface="+mj-lt"/>
                </a:rPr>
                <a:t>3000</a:t>
              </a:r>
            </a:p>
          </p:txBody>
        </p:sp>
        <p:sp>
          <p:nvSpPr>
            <p:cNvPr id="65569" name="Rectangle 33"/>
            <p:cNvSpPr>
              <a:spLocks noChangeArrowheads="1"/>
            </p:cNvSpPr>
            <p:nvPr/>
          </p:nvSpPr>
          <p:spPr bwMode="auto">
            <a:xfrm>
              <a:off x="6015038" y="4452938"/>
              <a:ext cx="567464" cy="36676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90488" tIns="44450" rIns="90488" bIns="44450">
              <a:spAutoFit/>
            </a:bodyPr>
            <a:lstStyle/>
            <a:p>
              <a:pPr algn="l" eaLnBrk="0" hangingPunct="0"/>
              <a:r>
                <a:rPr kumimoji="1" lang="en-US" sz="1800">
                  <a:solidFill>
                    <a:srgbClr val="0033CC"/>
                  </a:solidFill>
                  <a:latin typeface="+mj-lt"/>
                </a:rPr>
                <a:t>500</a:t>
              </a:r>
            </a:p>
          </p:txBody>
        </p:sp>
        <p:sp>
          <p:nvSpPr>
            <p:cNvPr id="65570" name="Rectangle 34"/>
            <p:cNvSpPr>
              <a:spLocks noChangeArrowheads="1"/>
            </p:cNvSpPr>
            <p:nvPr/>
          </p:nvSpPr>
          <p:spPr bwMode="auto">
            <a:xfrm>
              <a:off x="4668838" y="4132263"/>
              <a:ext cx="815975" cy="36353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90488" tIns="44450" rIns="90488" bIns="44450">
              <a:spAutoFit/>
            </a:bodyPr>
            <a:lstStyle/>
            <a:p>
              <a:pPr algn="l" eaLnBrk="0" hangingPunct="0"/>
              <a:r>
                <a:rPr kumimoji="1" lang="en-US" sz="1800" b="1">
                  <a:latin typeface="+mj-lt"/>
                </a:rPr>
                <a:t>CS #2</a:t>
              </a:r>
            </a:p>
          </p:txBody>
        </p:sp>
        <p:sp>
          <p:nvSpPr>
            <p:cNvPr id="65572" name="Line 36"/>
            <p:cNvSpPr>
              <a:spLocks noChangeShapeType="1"/>
            </p:cNvSpPr>
            <p:nvPr/>
          </p:nvSpPr>
          <p:spPr bwMode="auto">
            <a:xfrm>
              <a:off x="6059488" y="5748338"/>
              <a:ext cx="0" cy="692150"/>
            </a:xfrm>
            <a:prstGeom prst="line">
              <a:avLst/>
            </a:prstGeom>
            <a:noFill/>
            <a:ln w="12700">
              <a:solidFill>
                <a:srgbClr val="0033CC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5573" name="Rectangle 37"/>
            <p:cNvSpPr>
              <a:spLocks noChangeArrowheads="1"/>
            </p:cNvSpPr>
            <p:nvPr/>
          </p:nvSpPr>
          <p:spPr bwMode="auto">
            <a:xfrm>
              <a:off x="5741988" y="5424488"/>
              <a:ext cx="695704" cy="36676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90488" tIns="44450" rIns="90488" bIns="44450">
              <a:spAutoFit/>
            </a:bodyPr>
            <a:lstStyle/>
            <a:p>
              <a:pPr algn="l" eaLnBrk="0" hangingPunct="0"/>
              <a:r>
                <a:rPr kumimoji="1" lang="en-US" sz="1800">
                  <a:solidFill>
                    <a:srgbClr val="0033CC"/>
                  </a:solidFill>
                  <a:latin typeface="+mj-lt"/>
                </a:rPr>
                <a:t>1040</a:t>
              </a:r>
            </a:p>
          </p:txBody>
        </p:sp>
        <p:sp>
          <p:nvSpPr>
            <p:cNvPr id="65574" name="Rectangle 38"/>
            <p:cNvSpPr>
              <a:spLocks noChangeArrowheads="1"/>
            </p:cNvSpPr>
            <p:nvPr/>
          </p:nvSpPr>
          <p:spPr bwMode="auto">
            <a:xfrm>
              <a:off x="5541963" y="5732463"/>
              <a:ext cx="567464" cy="36676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90488" tIns="44450" rIns="90488" bIns="44450">
              <a:spAutoFit/>
            </a:bodyPr>
            <a:lstStyle/>
            <a:p>
              <a:pPr algn="l" eaLnBrk="0" hangingPunct="0"/>
              <a:r>
                <a:rPr kumimoji="1" lang="en-US" sz="1800">
                  <a:solidFill>
                    <a:srgbClr val="0033CC"/>
                  </a:solidFill>
                  <a:latin typeface="+mj-lt"/>
                </a:rPr>
                <a:t>200</a:t>
              </a:r>
            </a:p>
          </p:txBody>
        </p:sp>
        <p:sp>
          <p:nvSpPr>
            <p:cNvPr id="65575" name="Rectangle 39"/>
            <p:cNvSpPr>
              <a:spLocks noChangeArrowheads="1"/>
            </p:cNvSpPr>
            <p:nvPr/>
          </p:nvSpPr>
          <p:spPr bwMode="auto">
            <a:xfrm>
              <a:off x="4659313" y="5419725"/>
              <a:ext cx="815975" cy="363538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90488" tIns="44450" rIns="90488" bIns="44450">
              <a:spAutoFit/>
            </a:bodyPr>
            <a:lstStyle/>
            <a:p>
              <a:pPr algn="l" eaLnBrk="0" hangingPunct="0"/>
              <a:r>
                <a:rPr kumimoji="1" lang="en-US" sz="1800" b="1">
                  <a:latin typeface="+mj-lt"/>
                </a:rPr>
                <a:t>CS #3</a:t>
              </a:r>
            </a:p>
          </p:txBody>
        </p:sp>
        <p:sp>
          <p:nvSpPr>
            <p:cNvPr id="65578" name="Line 42"/>
            <p:cNvSpPr>
              <a:spLocks noChangeShapeType="1"/>
            </p:cNvSpPr>
            <p:nvPr/>
          </p:nvSpPr>
          <p:spPr bwMode="auto">
            <a:xfrm>
              <a:off x="5600700" y="5727700"/>
              <a:ext cx="981075" cy="0"/>
            </a:xfrm>
            <a:prstGeom prst="line">
              <a:avLst/>
            </a:prstGeom>
            <a:noFill/>
            <a:ln w="12700">
              <a:solidFill>
                <a:srgbClr val="0033CC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5579" name="Rectangle 43"/>
            <p:cNvSpPr>
              <a:spLocks noChangeArrowheads="1"/>
            </p:cNvSpPr>
            <p:nvPr/>
          </p:nvSpPr>
          <p:spPr bwMode="auto">
            <a:xfrm>
              <a:off x="1811338" y="1735138"/>
              <a:ext cx="2518319" cy="36676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90488" tIns="44450" rIns="90488" bIns="44450">
              <a:spAutoFit/>
            </a:bodyPr>
            <a:lstStyle/>
            <a:p>
              <a:pPr algn="l" eaLnBrk="0" hangingPunct="0"/>
              <a:r>
                <a:rPr kumimoji="1" lang="en-US" sz="1800" i="1">
                  <a:latin typeface="+mj-lt"/>
                </a:rPr>
                <a:t>Before Consolidation</a:t>
              </a:r>
            </a:p>
          </p:txBody>
        </p:sp>
        <p:sp>
          <p:nvSpPr>
            <p:cNvPr id="65580" name="Line 44"/>
            <p:cNvSpPr>
              <a:spLocks noChangeShapeType="1"/>
            </p:cNvSpPr>
            <p:nvPr/>
          </p:nvSpPr>
          <p:spPr bwMode="auto">
            <a:xfrm>
              <a:off x="2516188" y="3074988"/>
              <a:ext cx="0" cy="692150"/>
            </a:xfrm>
            <a:prstGeom prst="line">
              <a:avLst/>
            </a:prstGeom>
            <a:noFill/>
            <a:ln w="12700">
              <a:solidFill>
                <a:srgbClr val="0033CC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5581" name="Line 45"/>
            <p:cNvSpPr>
              <a:spLocks noChangeShapeType="1"/>
            </p:cNvSpPr>
            <p:nvPr/>
          </p:nvSpPr>
          <p:spPr bwMode="auto">
            <a:xfrm>
              <a:off x="3683000" y="3060700"/>
              <a:ext cx="0" cy="692150"/>
            </a:xfrm>
            <a:prstGeom prst="line">
              <a:avLst/>
            </a:prstGeom>
            <a:noFill/>
            <a:ln w="12700">
              <a:solidFill>
                <a:srgbClr val="0033CC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5582" name="Rectangle 46"/>
            <p:cNvSpPr>
              <a:spLocks noChangeArrowheads="1"/>
            </p:cNvSpPr>
            <p:nvPr/>
          </p:nvSpPr>
          <p:spPr bwMode="auto">
            <a:xfrm>
              <a:off x="2227263" y="2767013"/>
              <a:ext cx="695704" cy="36676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90488" tIns="44450" rIns="90488" bIns="44450">
              <a:spAutoFit/>
            </a:bodyPr>
            <a:lstStyle/>
            <a:p>
              <a:pPr algn="l" eaLnBrk="0" hangingPunct="0"/>
              <a:r>
                <a:rPr kumimoji="1" lang="en-US" sz="1800">
                  <a:solidFill>
                    <a:srgbClr val="0033CC"/>
                  </a:solidFill>
                  <a:latin typeface="+mj-lt"/>
                </a:rPr>
                <a:t>1200</a:t>
              </a:r>
            </a:p>
          </p:txBody>
        </p:sp>
        <p:sp>
          <p:nvSpPr>
            <p:cNvPr id="65583" name="Rectangle 47"/>
            <p:cNvSpPr>
              <a:spLocks noChangeArrowheads="1"/>
            </p:cNvSpPr>
            <p:nvPr/>
          </p:nvSpPr>
          <p:spPr bwMode="auto">
            <a:xfrm>
              <a:off x="3363913" y="2755900"/>
              <a:ext cx="695704" cy="36676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90488" tIns="44450" rIns="90488" bIns="44450">
              <a:spAutoFit/>
            </a:bodyPr>
            <a:lstStyle/>
            <a:p>
              <a:pPr algn="l" eaLnBrk="0" hangingPunct="0"/>
              <a:r>
                <a:rPr kumimoji="1" lang="en-US" sz="1800">
                  <a:solidFill>
                    <a:srgbClr val="0033CC"/>
                  </a:solidFill>
                  <a:latin typeface="+mj-lt"/>
                </a:rPr>
                <a:t>3000</a:t>
              </a:r>
            </a:p>
          </p:txBody>
        </p:sp>
        <p:sp>
          <p:nvSpPr>
            <p:cNvPr id="65584" name="Rectangle 48"/>
            <p:cNvSpPr>
              <a:spLocks noChangeArrowheads="1"/>
            </p:cNvSpPr>
            <p:nvPr/>
          </p:nvSpPr>
          <p:spPr bwMode="auto">
            <a:xfrm>
              <a:off x="2020888" y="3068638"/>
              <a:ext cx="567464" cy="36676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90488" tIns="44450" rIns="90488" bIns="44450">
              <a:spAutoFit/>
            </a:bodyPr>
            <a:lstStyle/>
            <a:p>
              <a:pPr algn="l" eaLnBrk="0" hangingPunct="0"/>
              <a:r>
                <a:rPr kumimoji="1" lang="en-US" sz="1800">
                  <a:solidFill>
                    <a:srgbClr val="0033CC"/>
                  </a:solidFill>
                  <a:latin typeface="+mj-lt"/>
                </a:rPr>
                <a:t>500</a:t>
              </a:r>
            </a:p>
          </p:txBody>
        </p:sp>
        <p:sp>
          <p:nvSpPr>
            <p:cNvPr id="65585" name="Rectangle 49"/>
            <p:cNvSpPr>
              <a:spLocks noChangeArrowheads="1"/>
            </p:cNvSpPr>
            <p:nvPr/>
          </p:nvSpPr>
          <p:spPr bwMode="auto">
            <a:xfrm>
              <a:off x="3689350" y="3055938"/>
              <a:ext cx="567464" cy="36676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90488" tIns="44450" rIns="90488" bIns="44450">
              <a:spAutoFit/>
            </a:bodyPr>
            <a:lstStyle/>
            <a:p>
              <a:pPr algn="l" eaLnBrk="0" hangingPunct="0"/>
              <a:r>
                <a:rPr kumimoji="1" lang="en-US" sz="1800">
                  <a:solidFill>
                    <a:srgbClr val="0033CC"/>
                  </a:solidFill>
                  <a:latin typeface="+mj-lt"/>
                </a:rPr>
                <a:t>500</a:t>
              </a:r>
            </a:p>
          </p:txBody>
        </p:sp>
        <p:sp>
          <p:nvSpPr>
            <p:cNvPr id="65586" name="Rectangle 50"/>
            <p:cNvSpPr>
              <a:spLocks noChangeArrowheads="1"/>
            </p:cNvSpPr>
            <p:nvPr/>
          </p:nvSpPr>
          <p:spPr bwMode="auto">
            <a:xfrm>
              <a:off x="1217613" y="2765425"/>
              <a:ext cx="726162" cy="36676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90488" tIns="44450" rIns="90488" bIns="44450">
              <a:spAutoFit/>
            </a:bodyPr>
            <a:lstStyle/>
            <a:p>
              <a:pPr algn="l" eaLnBrk="0" hangingPunct="0"/>
              <a:r>
                <a:rPr kumimoji="1" lang="en-US" sz="1800" b="1">
                  <a:latin typeface="+mj-lt"/>
                </a:rPr>
                <a:t>JL #1</a:t>
              </a:r>
            </a:p>
          </p:txBody>
        </p:sp>
        <p:sp>
          <p:nvSpPr>
            <p:cNvPr id="65587" name="Line 51"/>
            <p:cNvSpPr>
              <a:spLocks noChangeShapeType="1"/>
            </p:cNvSpPr>
            <p:nvPr/>
          </p:nvSpPr>
          <p:spPr bwMode="auto">
            <a:xfrm>
              <a:off x="2506663" y="4454525"/>
              <a:ext cx="0" cy="692150"/>
            </a:xfrm>
            <a:prstGeom prst="line">
              <a:avLst/>
            </a:prstGeom>
            <a:noFill/>
            <a:ln w="12700">
              <a:solidFill>
                <a:srgbClr val="0033CC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5588" name="Line 52"/>
            <p:cNvSpPr>
              <a:spLocks noChangeShapeType="1"/>
            </p:cNvSpPr>
            <p:nvPr/>
          </p:nvSpPr>
          <p:spPr bwMode="auto">
            <a:xfrm>
              <a:off x="3201988" y="4467225"/>
              <a:ext cx="981075" cy="0"/>
            </a:xfrm>
            <a:prstGeom prst="line">
              <a:avLst/>
            </a:prstGeom>
            <a:noFill/>
            <a:ln w="12700">
              <a:solidFill>
                <a:srgbClr val="0033CC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5589" name="Line 53"/>
            <p:cNvSpPr>
              <a:spLocks noChangeShapeType="1"/>
            </p:cNvSpPr>
            <p:nvPr/>
          </p:nvSpPr>
          <p:spPr bwMode="auto">
            <a:xfrm>
              <a:off x="3681413" y="4462463"/>
              <a:ext cx="0" cy="692150"/>
            </a:xfrm>
            <a:prstGeom prst="line">
              <a:avLst/>
            </a:prstGeom>
            <a:noFill/>
            <a:ln w="12700">
              <a:solidFill>
                <a:srgbClr val="0000FF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5590" name="Rectangle 54"/>
            <p:cNvSpPr>
              <a:spLocks noChangeArrowheads="1"/>
            </p:cNvSpPr>
            <p:nvPr/>
          </p:nvSpPr>
          <p:spPr bwMode="auto">
            <a:xfrm>
              <a:off x="2235200" y="4151313"/>
              <a:ext cx="695704" cy="36676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90488" tIns="44450" rIns="90488" bIns="44450">
              <a:spAutoFit/>
            </a:bodyPr>
            <a:lstStyle/>
            <a:p>
              <a:pPr algn="l" eaLnBrk="0" hangingPunct="0"/>
              <a:r>
                <a:rPr kumimoji="1" lang="en-US" sz="1800">
                  <a:solidFill>
                    <a:srgbClr val="0033CC"/>
                  </a:solidFill>
                  <a:latin typeface="+mj-lt"/>
                </a:rPr>
                <a:t>1040</a:t>
              </a:r>
            </a:p>
          </p:txBody>
        </p:sp>
        <p:sp>
          <p:nvSpPr>
            <p:cNvPr id="65591" name="Rectangle 55"/>
            <p:cNvSpPr>
              <a:spLocks noChangeArrowheads="1"/>
            </p:cNvSpPr>
            <p:nvPr/>
          </p:nvSpPr>
          <p:spPr bwMode="auto">
            <a:xfrm>
              <a:off x="3381375" y="4157663"/>
              <a:ext cx="695704" cy="36676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90488" tIns="44450" rIns="90488" bIns="44450">
              <a:spAutoFit/>
            </a:bodyPr>
            <a:lstStyle/>
            <a:p>
              <a:pPr algn="l" eaLnBrk="0" hangingPunct="0"/>
              <a:r>
                <a:rPr kumimoji="1" lang="en-US" sz="1800">
                  <a:solidFill>
                    <a:srgbClr val="0033CC"/>
                  </a:solidFill>
                  <a:latin typeface="+mj-lt"/>
                </a:rPr>
                <a:t>1200</a:t>
              </a:r>
            </a:p>
          </p:txBody>
        </p:sp>
        <p:sp>
          <p:nvSpPr>
            <p:cNvPr id="65592" name="Rectangle 56"/>
            <p:cNvSpPr>
              <a:spLocks noChangeArrowheads="1"/>
            </p:cNvSpPr>
            <p:nvPr/>
          </p:nvSpPr>
          <p:spPr bwMode="auto">
            <a:xfrm>
              <a:off x="1992313" y="4451350"/>
              <a:ext cx="567464" cy="36676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90488" tIns="44450" rIns="90488" bIns="44450">
              <a:spAutoFit/>
            </a:bodyPr>
            <a:lstStyle/>
            <a:p>
              <a:pPr algn="l" eaLnBrk="0" hangingPunct="0"/>
              <a:r>
                <a:rPr kumimoji="1" lang="en-US" sz="1800">
                  <a:solidFill>
                    <a:srgbClr val="0033CC"/>
                  </a:solidFill>
                  <a:latin typeface="+mj-lt"/>
                </a:rPr>
                <a:t>200</a:t>
              </a:r>
            </a:p>
          </p:txBody>
        </p:sp>
        <p:sp>
          <p:nvSpPr>
            <p:cNvPr id="65593" name="Rectangle 57"/>
            <p:cNvSpPr>
              <a:spLocks noChangeArrowheads="1"/>
            </p:cNvSpPr>
            <p:nvPr/>
          </p:nvSpPr>
          <p:spPr bwMode="auto">
            <a:xfrm>
              <a:off x="3679825" y="4459288"/>
              <a:ext cx="567464" cy="36676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90488" tIns="44450" rIns="90488" bIns="44450">
              <a:spAutoFit/>
            </a:bodyPr>
            <a:lstStyle/>
            <a:p>
              <a:pPr algn="l" eaLnBrk="0" hangingPunct="0"/>
              <a:r>
                <a:rPr kumimoji="1" lang="en-US" sz="1800">
                  <a:solidFill>
                    <a:srgbClr val="0033CC"/>
                  </a:solidFill>
                  <a:latin typeface="+mj-lt"/>
                </a:rPr>
                <a:t>200</a:t>
              </a:r>
            </a:p>
          </p:txBody>
        </p:sp>
        <p:sp>
          <p:nvSpPr>
            <p:cNvPr id="65594" name="Rectangle 58"/>
            <p:cNvSpPr>
              <a:spLocks noChangeArrowheads="1"/>
            </p:cNvSpPr>
            <p:nvPr/>
          </p:nvSpPr>
          <p:spPr bwMode="auto">
            <a:xfrm>
              <a:off x="1206500" y="4151313"/>
              <a:ext cx="726162" cy="36676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90488" tIns="44450" rIns="90488" bIns="44450">
              <a:spAutoFit/>
            </a:bodyPr>
            <a:lstStyle/>
            <a:p>
              <a:pPr algn="l" eaLnBrk="0" hangingPunct="0"/>
              <a:r>
                <a:rPr kumimoji="1" lang="en-US" sz="1800" b="1">
                  <a:latin typeface="+mj-lt"/>
                </a:rPr>
                <a:t>JL #2</a:t>
              </a:r>
            </a:p>
          </p:txBody>
        </p:sp>
        <p:sp>
          <p:nvSpPr>
            <p:cNvPr id="65596" name="Line 60"/>
            <p:cNvSpPr>
              <a:spLocks noChangeShapeType="1"/>
            </p:cNvSpPr>
            <p:nvPr/>
          </p:nvSpPr>
          <p:spPr bwMode="auto">
            <a:xfrm>
              <a:off x="3262313" y="3055938"/>
              <a:ext cx="981075" cy="0"/>
            </a:xfrm>
            <a:prstGeom prst="line">
              <a:avLst/>
            </a:prstGeom>
            <a:noFill/>
            <a:ln w="12700">
              <a:solidFill>
                <a:srgbClr val="0033CC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5597" name="Line 61"/>
            <p:cNvSpPr>
              <a:spLocks noChangeShapeType="1"/>
            </p:cNvSpPr>
            <p:nvPr/>
          </p:nvSpPr>
          <p:spPr bwMode="auto">
            <a:xfrm>
              <a:off x="2084388" y="3065463"/>
              <a:ext cx="981075" cy="0"/>
            </a:xfrm>
            <a:prstGeom prst="line">
              <a:avLst/>
            </a:prstGeom>
            <a:noFill/>
            <a:ln w="12700">
              <a:solidFill>
                <a:srgbClr val="0033CC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5598" name="Line 62"/>
            <p:cNvSpPr>
              <a:spLocks noChangeShapeType="1"/>
            </p:cNvSpPr>
            <p:nvPr/>
          </p:nvSpPr>
          <p:spPr bwMode="auto">
            <a:xfrm>
              <a:off x="2124075" y="4425950"/>
              <a:ext cx="981075" cy="0"/>
            </a:xfrm>
            <a:prstGeom prst="line">
              <a:avLst/>
            </a:prstGeom>
            <a:noFill/>
            <a:ln w="12700">
              <a:solidFill>
                <a:srgbClr val="0033CC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</p:grp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Set Up For…</a:t>
            </a:r>
          </a:p>
          <a:p>
            <a:pPr lvl="1"/>
            <a:r>
              <a:rPr lang="en-US"/>
              <a:t>GL Reports</a:t>
            </a:r>
          </a:p>
          <a:p>
            <a:pPr lvl="1"/>
            <a:r>
              <a:rPr lang="en-US"/>
              <a:t>GL Calendar Maintenance</a:t>
            </a:r>
          </a:p>
          <a:p>
            <a:pPr lvl="1"/>
            <a:r>
              <a:rPr lang="en-US"/>
              <a:t>Transaction Year-End Close</a:t>
            </a:r>
          </a:p>
          <a:p>
            <a:pPr lvl="1"/>
            <a:r>
              <a:rPr lang="en-US"/>
              <a:t>Transaction Consolidation</a:t>
            </a:r>
          </a:p>
          <a:p>
            <a:pPr lvl="1"/>
            <a:r>
              <a:rPr lang="en-US"/>
              <a:t>Retroactive Transaction Maintenance</a:t>
            </a:r>
          </a:p>
          <a:p>
            <a:pPr lvl="1"/>
            <a:r>
              <a:rPr lang="en-US"/>
              <a:t>Year End Adjustment Transaction</a:t>
            </a:r>
          </a:p>
          <a:p>
            <a:endParaRPr lang="en-US"/>
          </a:p>
        </p:txBody>
      </p:sp>
      <p:sp>
        <p:nvSpPr>
          <p:cNvPr id="593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Security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FIN19210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FIN19220</a:t>
            </a:r>
            <a:endParaRPr lang="en-US"/>
          </a:p>
        </p:txBody>
      </p:sp>
      <p:pic>
        <p:nvPicPr>
          <p:cNvPr id="5" name="Picture 4" descr="Region Capture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48190" y="371826"/>
            <a:ext cx="7247620" cy="5619048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GL Reports</a:t>
            </a:r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FIN19030</a:t>
            </a:r>
          </a:p>
        </p:txBody>
      </p:sp>
      <p:pic>
        <p:nvPicPr>
          <p:cNvPr id="40964" name="Picture 4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33700" y="828675"/>
            <a:ext cx="3267075" cy="5372100"/>
          </a:xfrm>
          <a:prstGeom prst="rect">
            <a:avLst/>
          </a:prstGeom>
          <a:noFill/>
        </p:spPr>
      </p:pic>
      <p:sp>
        <p:nvSpPr>
          <p:cNvPr id="40965" name="Rectangle 5"/>
          <p:cNvSpPr>
            <a:spLocks noChangeArrowheads="1"/>
          </p:cNvSpPr>
          <p:nvPr/>
        </p:nvSpPr>
        <p:spPr bwMode="auto">
          <a:xfrm>
            <a:off x="3467100" y="3200400"/>
            <a:ext cx="1981200" cy="1752600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GL Reports (Continued)</a:t>
            </a:r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FIN19040</a:t>
            </a:r>
          </a:p>
        </p:txBody>
      </p:sp>
      <p:pic>
        <p:nvPicPr>
          <p:cNvPr id="41990" name="Picture 6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86100" y="1257300"/>
            <a:ext cx="2952750" cy="4638675"/>
          </a:xfrm>
          <a:prstGeom prst="rect">
            <a:avLst/>
          </a:prstGeom>
          <a:noFill/>
        </p:spPr>
      </p:pic>
      <p:sp>
        <p:nvSpPr>
          <p:cNvPr id="41991" name="Rectangle 7"/>
          <p:cNvSpPr>
            <a:spLocks noChangeArrowheads="1"/>
          </p:cNvSpPr>
          <p:nvPr/>
        </p:nvSpPr>
        <p:spPr bwMode="auto">
          <a:xfrm>
            <a:off x="3733800" y="4010025"/>
            <a:ext cx="1981200" cy="1600200"/>
          </a:xfrm>
          <a:prstGeom prst="rect">
            <a:avLst/>
          </a:prstGeom>
          <a:noFill/>
          <a:ln w="28575" algn="ctr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Reporting Options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FIN19050</a:t>
            </a:r>
          </a:p>
        </p:txBody>
      </p:sp>
      <p:pic>
        <p:nvPicPr>
          <p:cNvPr id="43013" name="Picture 5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04913" y="1314450"/>
            <a:ext cx="6713537" cy="43053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9" name="Rectangle 19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Correcting Balances on Reports</a:t>
            </a:r>
          </a:p>
        </p:txBody>
      </p:sp>
      <p:sp>
        <p:nvSpPr>
          <p:cNvPr id="17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FIN19060</a:t>
            </a:r>
          </a:p>
        </p:txBody>
      </p:sp>
      <p:graphicFrame>
        <p:nvGraphicFramePr>
          <p:cNvPr id="61507" name="Group 67"/>
          <p:cNvGraphicFramePr>
            <a:graphicFrameLocks noGrp="1"/>
          </p:cNvGraphicFramePr>
          <p:nvPr>
            <p:ph type="tbl" idx="4294967295"/>
          </p:nvPr>
        </p:nvGraphicFramePr>
        <p:xfrm>
          <a:off x="676275" y="1685925"/>
          <a:ext cx="7772400" cy="3877056"/>
        </p:xfrm>
        <a:graphic>
          <a:graphicData uri="http://schemas.openxmlformats.org/drawingml/2006/table">
            <a:tbl>
              <a:tblPr/>
              <a:tblGrid>
                <a:gridCol w="3581400"/>
                <a:gridCol w="4191000"/>
              </a:tblGrid>
              <a:tr h="6096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Problem</a:t>
                      </a:r>
                    </a:p>
                  </a:txBody>
                  <a:tcPr marT="91440" marB="9144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Solution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50000"/>
                      </a:schemeClr>
                    </a:solidFill>
                  </a:tcPr>
                </a:tc>
              </a:tr>
              <a:tr h="17526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Journal account has wrong balance.</a:t>
                      </a:r>
                    </a:p>
                  </a:txBody>
                  <a:tcPr marT="91440" marB="9144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Reopen GL calendar for module.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Record adjusting transaction in module.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Post transaction to General Ledger module.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Post transaction in general ledger.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Re-close GL calendar for module.                                                    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>
                        <a:alpha val="50000"/>
                      </a:srgbClr>
                    </a:solidFill>
                  </a:tcPr>
                </a:tc>
              </a:tr>
              <a:tr h="12954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GL account has wrong balance.</a:t>
                      </a:r>
                    </a:p>
                  </a:txBody>
                  <a:tcPr marT="91440" marB="9144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Reopen GL calendar for general ledger.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Record adjusting transaction.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Post transaction in general ledger.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Re-close GL calendar for general ledger.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>
                        <a:alpha val="50000"/>
                      </a:srgb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Drill-Down by GL Reference</a:t>
            </a:r>
          </a:p>
        </p:txBody>
      </p:sp>
      <p:sp>
        <p:nvSpPr>
          <p:cNvPr id="10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FIN19070</a:t>
            </a:r>
          </a:p>
        </p:txBody>
      </p:sp>
      <p:pic>
        <p:nvPicPr>
          <p:cNvPr id="45061" name="Picture 5" descr="drill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55725" y="1060450"/>
            <a:ext cx="6416675" cy="4968875"/>
          </a:xfrm>
          <a:prstGeom prst="rect">
            <a:avLst/>
          </a:prstGeom>
          <a:noFill/>
        </p:spPr>
      </p:pic>
      <p:sp>
        <p:nvSpPr>
          <p:cNvPr id="45064" name="Rectangle 8"/>
          <p:cNvSpPr>
            <a:spLocks noChangeArrowheads="1"/>
          </p:cNvSpPr>
          <p:nvPr/>
        </p:nvSpPr>
        <p:spPr bwMode="auto">
          <a:xfrm>
            <a:off x="1295400" y="1000125"/>
            <a:ext cx="1676400" cy="381000"/>
          </a:xfrm>
          <a:prstGeom prst="rect">
            <a:avLst/>
          </a:prstGeom>
          <a:noFill/>
          <a:ln w="22225" algn="ctr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45065" name="Rectangle 9"/>
          <p:cNvSpPr>
            <a:spLocks noChangeArrowheads="1"/>
          </p:cNvSpPr>
          <p:nvPr/>
        </p:nvSpPr>
        <p:spPr bwMode="auto">
          <a:xfrm>
            <a:off x="1752600" y="2828925"/>
            <a:ext cx="1752600" cy="304800"/>
          </a:xfrm>
          <a:prstGeom prst="rect">
            <a:avLst/>
          </a:prstGeom>
          <a:noFill/>
          <a:ln w="22225" algn="ctr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45063" name="Rectangle 7"/>
          <p:cNvSpPr>
            <a:spLocks noChangeArrowheads="1"/>
          </p:cNvSpPr>
          <p:nvPr/>
        </p:nvSpPr>
        <p:spPr bwMode="auto">
          <a:xfrm>
            <a:off x="7429500" y="990600"/>
            <a:ext cx="990600" cy="304800"/>
          </a:xfrm>
          <a:prstGeom prst="rect">
            <a:avLst/>
          </a:prstGeom>
          <a:solidFill>
            <a:schemeClr val="bg1"/>
          </a:solidFill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5067" name="Rectangle 11"/>
          <p:cNvSpPr>
            <a:spLocks noChangeArrowheads="1"/>
          </p:cNvSpPr>
          <p:nvPr/>
        </p:nvSpPr>
        <p:spPr bwMode="auto">
          <a:xfrm>
            <a:off x="1320800" y="4568825"/>
            <a:ext cx="76200" cy="1663700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45068" name="Rectangle 12"/>
          <p:cNvSpPr>
            <a:spLocks noChangeArrowheads="1"/>
          </p:cNvSpPr>
          <p:nvPr/>
        </p:nvSpPr>
        <p:spPr bwMode="auto">
          <a:xfrm>
            <a:off x="7099300" y="835025"/>
            <a:ext cx="787400" cy="254000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Transaction by Account Inquiry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FIN19080</a:t>
            </a:r>
          </a:p>
        </p:txBody>
      </p:sp>
      <p:pic>
        <p:nvPicPr>
          <p:cNvPr id="46085" name="Picture 5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95388" y="1154113"/>
            <a:ext cx="6732587" cy="47434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/>
              <a:t>Transaction by Account Inquiry Totals Screen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FIN19090</a:t>
            </a:r>
          </a:p>
        </p:txBody>
      </p:sp>
      <p:pic>
        <p:nvPicPr>
          <p:cNvPr id="47108" name="Picture 4" descr="19-20 IMAG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14500" y="2705100"/>
            <a:ext cx="5695950" cy="12001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1_EX06PP_template">
  <a:themeElements>
    <a:clrScheme name="1_EX06PP_template 1">
      <a:dk1>
        <a:srgbClr val="000000"/>
      </a:dk1>
      <a:lt1>
        <a:srgbClr val="FFFFFF"/>
      </a:lt1>
      <a:dk2>
        <a:srgbClr val="5A87C6"/>
      </a:dk2>
      <a:lt2>
        <a:srgbClr val="808080"/>
      </a:lt2>
      <a:accent1>
        <a:srgbClr val="BCCEE8"/>
      </a:accent1>
      <a:accent2>
        <a:srgbClr val="67BFAB"/>
      </a:accent2>
      <a:accent3>
        <a:srgbClr val="FFFFFF"/>
      </a:accent3>
      <a:accent4>
        <a:srgbClr val="000000"/>
      </a:accent4>
      <a:accent5>
        <a:srgbClr val="DAE3F2"/>
      </a:accent5>
      <a:accent6>
        <a:srgbClr val="5DAD9B"/>
      </a:accent6>
      <a:hlink>
        <a:srgbClr val="3F6FB5"/>
      </a:hlink>
      <a:folHlink>
        <a:srgbClr val="D2D2EB"/>
      </a:folHlink>
    </a:clrScheme>
    <a:fontScheme name="1_EX06PP_template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91440" rIns="91440" bIns="9144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91440" rIns="91440" bIns="9144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lnDef>
  </a:objectDefaults>
  <a:extraClrSchemeLst>
    <a:extraClrScheme>
      <a:clrScheme name="1_EX06PP_template 1">
        <a:dk1>
          <a:srgbClr val="000000"/>
        </a:dk1>
        <a:lt1>
          <a:srgbClr val="FFFFFF"/>
        </a:lt1>
        <a:dk2>
          <a:srgbClr val="5A87C6"/>
        </a:dk2>
        <a:lt2>
          <a:srgbClr val="808080"/>
        </a:lt2>
        <a:accent1>
          <a:srgbClr val="BCCEE8"/>
        </a:accent1>
        <a:accent2>
          <a:srgbClr val="67BFAB"/>
        </a:accent2>
        <a:accent3>
          <a:srgbClr val="FFFFFF"/>
        </a:accent3>
        <a:accent4>
          <a:srgbClr val="000000"/>
        </a:accent4>
        <a:accent5>
          <a:srgbClr val="DAE3F2"/>
        </a:accent5>
        <a:accent6>
          <a:srgbClr val="5DAD9B"/>
        </a:accent6>
        <a:hlink>
          <a:srgbClr val="3F6FB5"/>
        </a:hlink>
        <a:folHlink>
          <a:srgbClr val="D2D2E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19191"/>
      </a:lt2>
      <a:accent1>
        <a:srgbClr val="618FFD"/>
      </a:accent1>
      <a:accent2>
        <a:srgbClr val="00AE00"/>
      </a:accent2>
      <a:accent3>
        <a:srgbClr val="FFFFFF"/>
      </a:accent3>
      <a:accent4>
        <a:srgbClr val="000000"/>
      </a:accent4>
      <a:accent5>
        <a:srgbClr val="B7C6FE"/>
      </a:accent5>
      <a:accent6>
        <a:srgbClr val="009D00"/>
      </a:accent6>
      <a:hlink>
        <a:srgbClr val="FC0128"/>
      </a:hlink>
      <a:folHlink>
        <a:srgbClr val="CECEC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19191"/>
      </a:lt2>
      <a:accent1>
        <a:srgbClr val="618FFD"/>
      </a:accent1>
      <a:accent2>
        <a:srgbClr val="00AE00"/>
      </a:accent2>
      <a:accent3>
        <a:srgbClr val="FFFFFF"/>
      </a:accent3>
      <a:accent4>
        <a:srgbClr val="000000"/>
      </a:accent4>
      <a:accent5>
        <a:srgbClr val="B7C6FE"/>
      </a:accent5>
      <a:accent6>
        <a:srgbClr val="009D00"/>
      </a:accent6>
      <a:hlink>
        <a:srgbClr val="FC0128"/>
      </a:hlink>
      <a:folHlink>
        <a:srgbClr val="CECEC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QAD_corporate_presentation_template</Template>
  <TotalTime>1836271413</TotalTime>
  <Pages>21</Pages>
  <Words>382</Words>
  <Application>Microsoft Office PowerPoint</Application>
  <PresentationFormat>On-screen Show (4:3)</PresentationFormat>
  <Paragraphs>140</Paragraphs>
  <Slides>22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22</vt:i4>
      </vt:variant>
    </vt:vector>
  </HeadingPairs>
  <TitlesOfParts>
    <vt:vector size="24" baseType="lpstr">
      <vt:lpstr>1_EX06PP_template</vt:lpstr>
      <vt:lpstr>QAD 2010 Template</vt:lpstr>
      <vt:lpstr>QAD Standard Edition Financial Management</vt:lpstr>
      <vt:lpstr>GL Processing Flow</vt:lpstr>
      <vt:lpstr>GL Reports</vt:lpstr>
      <vt:lpstr>GL Reports (Continued)</vt:lpstr>
      <vt:lpstr>Reporting Options</vt:lpstr>
      <vt:lpstr>Correcting Balances on Reports</vt:lpstr>
      <vt:lpstr>Drill-Down by GL Reference</vt:lpstr>
      <vt:lpstr>Transaction by Account Inquiry</vt:lpstr>
      <vt:lpstr>Transaction by Account Inquiry Totals Screen</vt:lpstr>
      <vt:lpstr>Budgets</vt:lpstr>
      <vt:lpstr>Budget Allocated Evenly to Each Period</vt:lpstr>
      <vt:lpstr>Budget Allocated Differently by Period</vt:lpstr>
      <vt:lpstr>Budget Based on a Percentage </vt:lpstr>
      <vt:lpstr>Custom Reports</vt:lpstr>
      <vt:lpstr>Custom Reports</vt:lpstr>
      <vt:lpstr>Custom Reports (Continued)</vt:lpstr>
      <vt:lpstr>Closing the GL Calendar to GL</vt:lpstr>
      <vt:lpstr>Year-End Close</vt:lpstr>
      <vt:lpstr>Retroactive Transactions</vt:lpstr>
      <vt:lpstr>Transaction Consolidation</vt:lpstr>
      <vt:lpstr>Security</vt:lpstr>
      <vt:lpstr>Slide 22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 Slide Title</dc:title>
  <dc:creator>Barbara Partyka</dc:creator>
  <cp:lastModifiedBy>mdf</cp:lastModifiedBy>
  <cp:revision>71</cp:revision>
  <cp:lastPrinted>1997-01-21T15:03:48Z</cp:lastPrinted>
  <dcterms:created xsi:type="dcterms:W3CDTF">1997-01-21T14:43:04Z</dcterms:created>
  <dcterms:modified xsi:type="dcterms:W3CDTF">2011-02-17T21:31:54Z</dcterms:modified>
</cp:coreProperties>
</file>