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theme/theme4.xml" ContentType="application/vnd.openxmlformats-officedocument.theme+xml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9" r:id="rId1"/>
    <p:sldMasterId id="2147483661" r:id="rId2"/>
  </p:sldMasterIdLst>
  <p:notesMasterIdLst>
    <p:notesMasterId r:id="rId24"/>
  </p:notesMasterIdLst>
  <p:handoutMasterIdLst>
    <p:handoutMasterId r:id="rId25"/>
  </p:handoutMasterIdLst>
  <p:sldIdLst>
    <p:sldId id="312" r:id="rId3"/>
    <p:sldId id="290" r:id="rId4"/>
    <p:sldId id="291" r:id="rId5"/>
    <p:sldId id="292" r:id="rId6"/>
    <p:sldId id="293" r:id="rId7"/>
    <p:sldId id="294" r:id="rId8"/>
    <p:sldId id="295" r:id="rId9"/>
    <p:sldId id="296" r:id="rId10"/>
    <p:sldId id="311" r:id="rId11"/>
    <p:sldId id="299" r:id="rId12"/>
    <p:sldId id="300" r:id="rId13"/>
    <p:sldId id="301" r:id="rId14"/>
    <p:sldId id="302" r:id="rId15"/>
    <p:sldId id="303" r:id="rId16"/>
    <p:sldId id="304" r:id="rId17"/>
    <p:sldId id="305" r:id="rId18"/>
    <p:sldId id="306" r:id="rId19"/>
    <p:sldId id="307" r:id="rId20"/>
    <p:sldId id="308" r:id="rId21"/>
    <p:sldId id="309" r:id="rId22"/>
    <p:sldId id="310" r:id="rId23"/>
  </p:sldIdLst>
  <p:sldSz cx="9144000" cy="6858000" type="screen4x3"/>
  <p:notesSz cx="6858000" cy="9144000"/>
  <p:kinsoku lang="ja-JP" invalStChars="、。，．・：；？！゛゜ヽヾゝゞ々ー’”）〕］｝〉》」』】°‰′″℃￠％ぁぃぅぇぉっゃゅょゎァィゥェォッャュョヮヵヶ!%),.:;?]}｡｣､･ｧｨｩｪｫｬｭｮｯｰﾞﾟ" invalEndChars="‘“（〔［｛〈《「『【￥＄$([\{｢￡"/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chemeClr val="tx1"/>
    </p:penClr>
  </p:showPr>
  <p:clrMru>
    <a:srgbClr val="969696"/>
    <a:srgbClr val="9D9DE7"/>
    <a:srgbClr val="7B5229"/>
    <a:srgbClr val="D5E9F7"/>
    <a:srgbClr val="A8D2EE"/>
    <a:srgbClr val="FFFFC9"/>
    <a:srgbClr val="E7F2E6"/>
    <a:srgbClr val="BEDEB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 snapToGrid="0">
      <p:cViewPr>
        <p:scale>
          <a:sx n="100" d="100"/>
          <a:sy n="100" d="100"/>
        </p:scale>
        <p:origin x="-288" y="-114"/>
      </p:cViewPr>
      <p:guideLst>
        <p:guide orient="horz" pos="2256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2051" name="Rectangle 3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9350" y="692150"/>
            <a:ext cx="4559300" cy="34163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</p:spPr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Picture 2" descr="06_corp_ppt_Templat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4035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58888" y="3429000"/>
            <a:ext cx="7467600" cy="762000"/>
          </a:xfrm>
        </p:spPr>
        <p:txBody>
          <a:bodyPr/>
          <a:lstStyle>
            <a:lvl1pPr algn="r"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4036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58888" y="5043488"/>
            <a:ext cx="7467600" cy="762000"/>
          </a:xfrm>
        </p:spPr>
        <p:txBody>
          <a:bodyPr tIns="45720" bIns="45720"/>
          <a:lstStyle>
            <a:lvl1pPr marL="0" indent="0" algn="r">
              <a:spcBef>
                <a:spcPct val="0"/>
              </a:spcBef>
              <a:buFont typeface="Webdings" pitchFamily="18" charset="2"/>
              <a:buNone/>
              <a:defRPr sz="2400"/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FIN05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72250" y="609600"/>
            <a:ext cx="2038350" cy="59436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962650" cy="59436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FIN05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 cstate="print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FIN05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FIN05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FIN05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71927103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FIN05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23692423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FIN05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29553555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FIN05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706750990"/>
      </p:ext>
    </p:extLst>
  </p:cSld>
  <p:clrMapOvr>
    <a:masterClrMapping/>
  </p:clrMapOvr>
  <p:hf sldNum="0" hd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FIN05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FIN05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FIN05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FIN05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FIN05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FIN05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FIN05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FIN05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9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609600"/>
            <a:ext cx="8153400" cy="881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endParaRPr lang="en-US" smtClean="0"/>
          </a:p>
        </p:txBody>
      </p:sp>
      <p:sp>
        <p:nvSpPr>
          <p:cNvPr id="4301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500188"/>
            <a:ext cx="8153400" cy="5053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91440" rIns="91440" bIns="9144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3012" name="Text Box 4"/>
          <p:cNvSpPr txBox="1">
            <a:spLocks noChangeArrowheads="1"/>
          </p:cNvSpPr>
          <p:nvPr/>
        </p:nvSpPr>
        <p:spPr bwMode="auto">
          <a:xfrm>
            <a:off x="0" y="6613525"/>
            <a:ext cx="11430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1000">
                <a:solidFill>
                  <a:schemeClr val="bg2"/>
                </a:solidFill>
              </a:rPr>
              <a:t>QAD Proprietary</a:t>
            </a:r>
          </a:p>
        </p:txBody>
      </p:sp>
      <p:pic>
        <p:nvPicPr>
          <p:cNvPr id="43013" name="Picture 5" descr="pg2_graphic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9144000" cy="571500"/>
          </a:xfrm>
          <a:prstGeom prst="rect">
            <a:avLst/>
          </a:prstGeom>
          <a:noFill/>
        </p:spPr>
      </p:pic>
      <p:sp>
        <p:nvSpPr>
          <p:cNvPr id="43014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7837488" y="6661150"/>
            <a:ext cx="1306512" cy="19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6493" tIns="43247" rIns="86493" bIns="43247" numCol="1" anchor="t" anchorCtr="0" compatLnSpc="1">
            <a:prstTxWarp prst="textNoShape">
              <a:avLst/>
            </a:prstTxWarp>
          </a:bodyPr>
          <a:lstStyle>
            <a:lvl1pPr algn="r" defTabSz="865188" eaLnBrk="0" hangingPunct="0">
              <a:defRPr sz="800">
                <a:latin typeface="Arial" charset="0"/>
              </a:defRPr>
            </a:lvl1pPr>
          </a:lstStyle>
          <a:p>
            <a:r>
              <a:rPr lang="en-US"/>
              <a:t>FIN05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</p:sldLayoutIdLst>
  <p:hf sldNum="0" hdr="0" dt="0"/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9pPr>
    </p:titleStyle>
    <p:bodyStyle>
      <a:lvl1pPr marL="342900" indent="-342900" algn="l" rtl="0" fontAlgn="base">
        <a:lnSpc>
          <a:spcPct val="90000"/>
        </a:lnSpc>
        <a:spcBef>
          <a:spcPct val="30000"/>
        </a:spcBef>
        <a:spcAft>
          <a:spcPct val="0"/>
        </a:spcAft>
        <a:buClr>
          <a:srgbClr val="890C4C"/>
        </a:buClr>
        <a:buFont typeface="Webdings" pitchFamily="18" charset="2"/>
        <a:buChar char="5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lnSpc>
          <a:spcPct val="90000"/>
        </a:lnSpc>
        <a:spcBef>
          <a:spcPct val="2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 sz="2400">
          <a:solidFill>
            <a:schemeClr val="tx1"/>
          </a:solidFill>
          <a:latin typeface="+mn-lt"/>
        </a:defRPr>
      </a:lvl2pPr>
      <a:lvl3pPr marL="1143000" indent="-228600" algn="l" rtl="0" fontAlgn="base">
        <a:lnSpc>
          <a:spcPct val="90000"/>
        </a:lnSpc>
        <a:spcBef>
          <a:spcPct val="20000"/>
        </a:spcBef>
        <a:spcAft>
          <a:spcPct val="0"/>
        </a:spcAft>
        <a:buClr>
          <a:srgbClr val="2461AA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lnSpc>
          <a:spcPct val="85000"/>
        </a:lnSpc>
        <a:spcBef>
          <a:spcPct val="1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5pPr>
      <a:lvl6pPr marL="25146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8229600" y="6638544"/>
            <a:ext cx="9144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FIN05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1.v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sz="half" idx="1"/>
          </p:nvPr>
        </p:nvSpPr>
        <p:spPr/>
        <p:txBody>
          <a:bodyPr>
            <a:normAutofit fontScale="70000" lnSpcReduction="20000"/>
          </a:bodyPr>
          <a:lstStyle/>
          <a:p>
            <a:pPr marL="514350" indent="-514350">
              <a:lnSpc>
                <a:spcPct val="120000"/>
              </a:lnSpc>
              <a:buFont typeface="+mj-lt"/>
              <a:buAutoNum type="arabicPeriod"/>
            </a:pPr>
            <a:r>
              <a:rPr lang="en-US" dirty="0" smtClean="0"/>
              <a:t>System Introduction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/>
            </a:pPr>
            <a:r>
              <a:rPr lang="en-US" dirty="0" smtClean="0"/>
              <a:t>Basic Data Setup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/>
            </a:pPr>
            <a:r>
              <a:rPr lang="en-US" dirty="0" smtClean="0"/>
              <a:t>Multinational Setup (Optional)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/>
            </a:pPr>
            <a:r>
              <a:rPr lang="en-US" dirty="0" smtClean="0"/>
              <a:t>Accounts Receivable Data Setup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/>
            </a:pPr>
            <a:r>
              <a:rPr lang="en-US" b="1" dirty="0" smtClean="0"/>
              <a:t>Invoicing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/>
            </a:pPr>
            <a:r>
              <a:rPr lang="en-US" dirty="0" smtClean="0"/>
              <a:t>Debit/Credit Memos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/>
            </a:pPr>
            <a:r>
              <a:rPr lang="en-US" dirty="0" smtClean="0"/>
              <a:t>Accounts Receivable Payments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/>
            </a:pPr>
            <a:r>
              <a:rPr lang="en-US" dirty="0" smtClean="0"/>
              <a:t>Draft Management (Optional)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/>
            </a:pPr>
            <a:r>
              <a:rPr lang="en-US" dirty="0" smtClean="0"/>
              <a:t>Multinational AR (Optional)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/>
            </a:pPr>
            <a:r>
              <a:rPr lang="en-US" dirty="0" smtClean="0"/>
              <a:t>Purchasing/AP Data Setup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/>
            </a:pPr>
            <a:r>
              <a:rPr lang="en-US" smtClean="0"/>
              <a:t>Purchasing</a:t>
            </a:r>
            <a:endParaRPr lang="en-US" dirty="0" smtClean="0"/>
          </a:p>
          <a:p>
            <a:pPr marL="514350" indent="-514350">
              <a:lnSpc>
                <a:spcPct val="120000"/>
              </a:lnSpc>
              <a:buFont typeface="+mj-lt"/>
              <a:buAutoNum type="arabicPeriod"/>
            </a:pP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sz="half" idx="2"/>
          </p:nvPr>
        </p:nvSpPr>
        <p:spPr/>
        <p:txBody>
          <a:bodyPr>
            <a:normAutofit fontScale="62500" lnSpcReduction="20000"/>
          </a:bodyPr>
          <a:lstStyle/>
          <a:p>
            <a:pPr marL="514350" indent="-514350">
              <a:lnSpc>
                <a:spcPct val="120000"/>
              </a:lnSpc>
              <a:buFont typeface="+mj-lt"/>
              <a:buAutoNum type="arabicPeriod" startAt="12"/>
            </a:pPr>
            <a:r>
              <a:rPr lang="en-US" sz="3000" dirty="0" smtClean="0"/>
              <a:t>Accounts Payable Vouchers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 startAt="12"/>
            </a:pPr>
            <a:r>
              <a:rPr lang="en-US" sz="3000" dirty="0" smtClean="0"/>
              <a:t>Accounts Payable Payments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 startAt="12"/>
            </a:pPr>
            <a:r>
              <a:rPr lang="en-US" sz="3000" dirty="0" smtClean="0"/>
              <a:t>1099-MISC Reporting (Optional)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 startAt="12"/>
            </a:pPr>
            <a:r>
              <a:rPr lang="en-US" sz="3000" dirty="0" smtClean="0"/>
              <a:t>AP Draft Management (Optional)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 startAt="12"/>
            </a:pPr>
            <a:r>
              <a:rPr lang="en-US" sz="3000" dirty="0" smtClean="0"/>
              <a:t>Multinational AP (Optional)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 startAt="12"/>
            </a:pPr>
            <a:r>
              <a:rPr lang="en-US" sz="3000" dirty="0" smtClean="0"/>
              <a:t>General Ledger Setup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 startAt="12"/>
            </a:pPr>
            <a:r>
              <a:rPr lang="en-US" sz="3000" dirty="0" smtClean="0"/>
              <a:t>General Ledger Transactions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 startAt="12"/>
            </a:pPr>
            <a:r>
              <a:rPr lang="en-US" sz="3000" dirty="0" smtClean="0"/>
              <a:t>General Ledger Reports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 startAt="12"/>
            </a:pPr>
            <a:r>
              <a:rPr lang="en-US" sz="3000" dirty="0" smtClean="0"/>
              <a:t>Multiple Entities (Optional)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 startAt="12"/>
            </a:pPr>
            <a:r>
              <a:rPr lang="en-US" sz="3000" dirty="0" smtClean="0"/>
              <a:t>Multinational GL (Optional)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 startAt="12"/>
            </a:pPr>
            <a:r>
              <a:rPr lang="en-US" sz="3000" dirty="0" smtClean="0"/>
              <a:t>Currency Dependent Rounding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 startAt="12"/>
            </a:pPr>
            <a:endParaRPr lang="en-US" dirty="0"/>
          </a:p>
        </p:txBody>
      </p:sp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FR" sz="2800" dirty="0"/>
              <a:t>QAD Standard Edition Financial Management</a:t>
            </a:r>
            <a:endParaRPr lang="en-US" sz="2800" dirty="0"/>
          </a:p>
        </p:txBody>
      </p:sp>
      <p:sp>
        <p:nvSpPr>
          <p:cNvPr id="9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8229600" y="6638544"/>
            <a:ext cx="914400" cy="219456"/>
          </a:xfrm>
        </p:spPr>
        <p:txBody>
          <a:bodyPr/>
          <a:lstStyle/>
          <a:p>
            <a:r>
              <a:rPr lang="en-US" smtClean="0"/>
              <a:t>FIN05010</a:t>
            </a:r>
            <a:endParaRPr 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Channel and Project</a:t>
            </a:r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FIN05100</a:t>
            </a:r>
          </a:p>
        </p:txBody>
      </p:sp>
      <p:pic>
        <p:nvPicPr>
          <p:cNvPr id="58378" name="Picture 10" descr="SOM-Channel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85875" y="1235075"/>
            <a:ext cx="6556375" cy="4533900"/>
          </a:xfrm>
          <a:prstGeom prst="rect">
            <a:avLst/>
          </a:prstGeom>
          <a:noFill/>
        </p:spPr>
      </p:pic>
      <p:sp>
        <p:nvSpPr>
          <p:cNvPr id="58379" name="Rectangle 11"/>
          <p:cNvSpPr>
            <a:spLocks noChangeArrowheads="1"/>
          </p:cNvSpPr>
          <p:nvPr/>
        </p:nvSpPr>
        <p:spPr bwMode="auto">
          <a:xfrm>
            <a:off x="3611563" y="4737100"/>
            <a:ext cx="842962" cy="427038"/>
          </a:xfrm>
          <a:prstGeom prst="rect">
            <a:avLst/>
          </a:prstGeom>
          <a:noFill/>
          <a:ln w="19050" algn="ctr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Credit Management</a:t>
            </a:r>
          </a:p>
        </p:txBody>
      </p:sp>
      <p:sp>
        <p:nvSpPr>
          <p:cNvPr id="7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FIN05110</a:t>
            </a:r>
          </a:p>
        </p:txBody>
      </p:sp>
      <p:grpSp>
        <p:nvGrpSpPr>
          <p:cNvPr id="8" name="Group 7"/>
          <p:cNvGrpSpPr/>
          <p:nvPr/>
        </p:nvGrpSpPr>
        <p:grpSpPr>
          <a:xfrm>
            <a:off x="104775" y="1057275"/>
            <a:ext cx="8916988" cy="4940300"/>
            <a:chOff x="152400" y="1533525"/>
            <a:chExt cx="8916988" cy="4940300"/>
          </a:xfrm>
        </p:grpSpPr>
        <p:pic>
          <p:nvPicPr>
            <p:cNvPr id="59396" name="Picture 4" descr="Region Capture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971800" y="2552700"/>
              <a:ext cx="6097588" cy="3921125"/>
            </a:xfrm>
            <a:prstGeom prst="rect">
              <a:avLst/>
            </a:prstGeom>
            <a:noFill/>
          </p:spPr>
        </p:pic>
        <p:pic>
          <p:nvPicPr>
            <p:cNvPr id="59397" name="Picture 5" descr="Region Capture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52400" y="1533525"/>
              <a:ext cx="5786438" cy="4105275"/>
            </a:xfrm>
            <a:prstGeom prst="rect">
              <a:avLst/>
            </a:prstGeom>
            <a:noFill/>
          </p:spPr>
        </p:pic>
        <p:sp>
          <p:nvSpPr>
            <p:cNvPr id="59398" name="Rectangle 6"/>
            <p:cNvSpPr>
              <a:spLocks noChangeArrowheads="1"/>
            </p:cNvSpPr>
            <p:nvPr/>
          </p:nvSpPr>
          <p:spPr bwMode="auto">
            <a:xfrm>
              <a:off x="3657600" y="4191000"/>
              <a:ext cx="762000" cy="228600"/>
            </a:xfrm>
            <a:prstGeom prst="rect">
              <a:avLst/>
            </a:prstGeom>
            <a:noFill/>
            <a:ln w="28575">
              <a:solidFill>
                <a:srgbClr val="FF0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9400" name="Rectangle 8"/>
            <p:cNvSpPr>
              <a:spLocks noChangeArrowheads="1"/>
            </p:cNvSpPr>
            <p:nvPr/>
          </p:nvSpPr>
          <p:spPr bwMode="auto">
            <a:xfrm>
              <a:off x="3028950" y="5848350"/>
              <a:ext cx="990600" cy="228600"/>
            </a:xfrm>
            <a:prstGeom prst="rect">
              <a:avLst/>
            </a:prstGeom>
            <a:noFill/>
            <a:ln w="28575">
              <a:solidFill>
                <a:srgbClr val="FF0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Credit Management (Continued)</a:t>
            </a:r>
          </a:p>
        </p:txBody>
      </p:sp>
      <p:sp>
        <p:nvSpPr>
          <p:cNvPr id="8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FIN05120</a:t>
            </a:r>
          </a:p>
        </p:txBody>
      </p:sp>
      <p:sp>
        <p:nvSpPr>
          <p:cNvPr id="60421" name="Rectangle 5"/>
          <p:cNvSpPr>
            <a:spLocks noChangeArrowheads="1"/>
          </p:cNvSpPr>
          <p:nvPr/>
        </p:nvSpPr>
        <p:spPr bwMode="auto">
          <a:xfrm>
            <a:off x="1422400" y="1612900"/>
            <a:ext cx="3181350" cy="206375"/>
          </a:xfrm>
          <a:prstGeom prst="rect">
            <a:avLst/>
          </a:prstGeom>
          <a:solidFill>
            <a:schemeClr val="bg1"/>
          </a:solidFill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60422" name="Rectangle 6"/>
          <p:cNvSpPr>
            <a:spLocks noChangeArrowheads="1"/>
          </p:cNvSpPr>
          <p:nvPr/>
        </p:nvSpPr>
        <p:spPr bwMode="auto">
          <a:xfrm>
            <a:off x="1181100" y="1771650"/>
            <a:ext cx="4010025" cy="209550"/>
          </a:xfrm>
          <a:prstGeom prst="rect">
            <a:avLst/>
          </a:prstGeom>
          <a:solidFill>
            <a:schemeClr val="bg1"/>
          </a:solidFill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pic>
        <p:nvPicPr>
          <p:cNvPr id="60424" name="Picture 8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36650" y="1301750"/>
            <a:ext cx="6864350" cy="4413250"/>
          </a:xfrm>
          <a:prstGeom prst="rect">
            <a:avLst/>
          </a:prstGeom>
          <a:noFill/>
        </p:spPr>
      </p:pic>
      <p:sp>
        <p:nvSpPr>
          <p:cNvPr id="60426" name="Rectangle 10"/>
          <p:cNvSpPr>
            <a:spLocks noChangeArrowheads="1"/>
          </p:cNvSpPr>
          <p:nvPr/>
        </p:nvSpPr>
        <p:spPr bwMode="auto">
          <a:xfrm>
            <a:off x="1219200" y="5029200"/>
            <a:ext cx="1066800" cy="228600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60420" name="Rectangle 4"/>
          <p:cNvSpPr>
            <a:spLocks noChangeArrowheads="1"/>
          </p:cNvSpPr>
          <p:nvPr/>
        </p:nvSpPr>
        <p:spPr bwMode="auto">
          <a:xfrm>
            <a:off x="3303588" y="1604963"/>
            <a:ext cx="4068422" cy="36676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lIns="90488" tIns="44450" rIns="90488" bIns="44450">
            <a:spAutoFit/>
          </a:bodyPr>
          <a:lstStyle/>
          <a:p>
            <a:pPr algn="l" eaLnBrk="0" hangingPunct="0"/>
            <a:r>
              <a:rPr lang="en-US" sz="1800">
                <a:latin typeface="+mj-lt"/>
              </a:rPr>
              <a:t>Hold Orders Over Credit Limit = Yes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Credit Management (Continued)</a:t>
            </a:r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FIN05130</a:t>
            </a:r>
          </a:p>
        </p:txBody>
      </p:sp>
      <p:pic>
        <p:nvPicPr>
          <p:cNvPr id="61444" name="Picture 4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86125" y="1476375"/>
            <a:ext cx="2552700" cy="4095750"/>
          </a:xfrm>
          <a:prstGeom prst="rect">
            <a:avLst/>
          </a:prstGeom>
          <a:noFill/>
        </p:spPr>
      </p:pic>
      <p:sp>
        <p:nvSpPr>
          <p:cNvPr id="61445" name="Rectangle 5"/>
          <p:cNvSpPr>
            <a:spLocks noChangeArrowheads="1"/>
          </p:cNvSpPr>
          <p:nvPr/>
        </p:nvSpPr>
        <p:spPr bwMode="auto">
          <a:xfrm>
            <a:off x="3629025" y="3733800"/>
            <a:ext cx="1981200" cy="838200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Sales Order Shipments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FIN05140</a:t>
            </a:r>
          </a:p>
        </p:txBody>
      </p:sp>
      <p:pic>
        <p:nvPicPr>
          <p:cNvPr id="62469" name="Picture 5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71525" y="1273175"/>
            <a:ext cx="7599363" cy="442912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Shipping/Invoicing Cycle</a:t>
            </a:r>
          </a:p>
        </p:txBody>
      </p:sp>
      <p:sp>
        <p:nvSpPr>
          <p:cNvPr id="37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FIN05150</a:t>
            </a:r>
          </a:p>
        </p:txBody>
      </p:sp>
      <p:grpSp>
        <p:nvGrpSpPr>
          <p:cNvPr id="38" name="Group 37"/>
          <p:cNvGrpSpPr/>
          <p:nvPr/>
        </p:nvGrpSpPr>
        <p:grpSpPr>
          <a:xfrm>
            <a:off x="628650" y="1006475"/>
            <a:ext cx="7881938" cy="5003800"/>
            <a:chOff x="609600" y="1701800"/>
            <a:chExt cx="7881938" cy="5003800"/>
          </a:xfrm>
        </p:grpSpPr>
        <p:grpSp>
          <p:nvGrpSpPr>
            <p:cNvPr id="63492" name="Group 4"/>
            <p:cNvGrpSpPr>
              <a:grpSpLocks/>
            </p:cNvGrpSpPr>
            <p:nvPr/>
          </p:nvGrpSpPr>
          <p:grpSpPr bwMode="auto">
            <a:xfrm>
              <a:off x="6919913" y="4818063"/>
              <a:ext cx="1571625" cy="1887537"/>
              <a:chOff x="4478" y="2493"/>
              <a:chExt cx="990" cy="1189"/>
            </a:xfrm>
          </p:grpSpPr>
          <p:sp>
            <p:nvSpPr>
              <p:cNvPr id="63493" name="Rectangle 5"/>
              <p:cNvSpPr>
                <a:spLocks noChangeArrowheads="1"/>
              </p:cNvSpPr>
              <p:nvPr/>
            </p:nvSpPr>
            <p:spPr bwMode="auto">
              <a:xfrm>
                <a:off x="4478" y="2493"/>
                <a:ext cx="990" cy="1189"/>
              </a:xfrm>
              <a:prstGeom prst="rect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07763" dir="2700000" algn="ctr" rotWithShape="0">
                  <a:schemeClr val="bg2"/>
                </a:outerShdw>
              </a:effectLst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63494" name="Rectangle 6"/>
              <p:cNvSpPr>
                <a:spLocks noChangeArrowheads="1"/>
              </p:cNvSpPr>
              <p:nvPr/>
            </p:nvSpPr>
            <p:spPr bwMode="auto">
              <a:xfrm>
                <a:off x="4670" y="2503"/>
                <a:ext cx="631" cy="231"/>
              </a:xfrm>
              <a:prstGeom prst="rect">
                <a:avLst/>
              </a:prstGeom>
              <a:solidFill>
                <a:schemeClr val="bg1"/>
              </a:solidFill>
              <a:ln w="12700">
                <a:noFill/>
                <a:miter lim="800000"/>
                <a:headEnd/>
                <a:tailEnd/>
              </a:ln>
              <a:effectLst/>
            </p:spPr>
            <p:txBody>
              <a:bodyPr wrap="none" lIns="90488" tIns="44450" rIns="90488" bIns="44450">
                <a:spAutoFit/>
              </a:bodyPr>
              <a:lstStyle/>
              <a:p>
                <a:pPr algn="l" eaLnBrk="0" hangingPunct="0"/>
                <a:r>
                  <a:rPr lang="en-US" sz="1800">
                    <a:latin typeface="+mj-lt"/>
                  </a:rPr>
                  <a:t>Invoice</a:t>
                </a:r>
              </a:p>
            </p:txBody>
          </p:sp>
          <p:sp>
            <p:nvSpPr>
              <p:cNvPr id="63495" name="Line 7"/>
              <p:cNvSpPr>
                <a:spLocks noChangeShapeType="1"/>
              </p:cNvSpPr>
              <p:nvPr/>
            </p:nvSpPr>
            <p:spPr bwMode="auto">
              <a:xfrm>
                <a:off x="4546" y="2848"/>
                <a:ext cx="854" cy="0"/>
              </a:xfrm>
              <a:prstGeom prst="line">
                <a:avLst/>
              </a:prstGeom>
              <a:noFill/>
              <a:ln w="76200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63496" name="Line 8"/>
              <p:cNvSpPr>
                <a:spLocks noChangeShapeType="1"/>
              </p:cNvSpPr>
              <p:nvPr/>
            </p:nvSpPr>
            <p:spPr bwMode="auto">
              <a:xfrm>
                <a:off x="4546" y="2934"/>
                <a:ext cx="854" cy="0"/>
              </a:xfrm>
              <a:prstGeom prst="line">
                <a:avLst/>
              </a:prstGeom>
              <a:noFill/>
              <a:ln w="76200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63497" name="Line 9"/>
              <p:cNvSpPr>
                <a:spLocks noChangeShapeType="1"/>
              </p:cNvSpPr>
              <p:nvPr/>
            </p:nvSpPr>
            <p:spPr bwMode="auto">
              <a:xfrm>
                <a:off x="4546" y="3020"/>
                <a:ext cx="854" cy="0"/>
              </a:xfrm>
              <a:prstGeom prst="line">
                <a:avLst/>
              </a:prstGeom>
              <a:noFill/>
              <a:ln w="76200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63498" name="Line 10"/>
              <p:cNvSpPr>
                <a:spLocks noChangeShapeType="1"/>
              </p:cNvSpPr>
              <p:nvPr/>
            </p:nvSpPr>
            <p:spPr bwMode="auto">
              <a:xfrm>
                <a:off x="4546" y="3106"/>
                <a:ext cx="854" cy="0"/>
              </a:xfrm>
              <a:prstGeom prst="line">
                <a:avLst/>
              </a:prstGeom>
              <a:noFill/>
              <a:ln w="76200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63499" name="Line 11"/>
              <p:cNvSpPr>
                <a:spLocks noChangeShapeType="1"/>
              </p:cNvSpPr>
              <p:nvPr/>
            </p:nvSpPr>
            <p:spPr bwMode="auto">
              <a:xfrm>
                <a:off x="4546" y="3192"/>
                <a:ext cx="854" cy="0"/>
              </a:xfrm>
              <a:prstGeom prst="line">
                <a:avLst/>
              </a:prstGeom>
              <a:noFill/>
              <a:ln w="76200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63500" name="Line 12"/>
              <p:cNvSpPr>
                <a:spLocks noChangeShapeType="1"/>
              </p:cNvSpPr>
              <p:nvPr/>
            </p:nvSpPr>
            <p:spPr bwMode="auto">
              <a:xfrm>
                <a:off x="4546" y="3278"/>
                <a:ext cx="854" cy="0"/>
              </a:xfrm>
              <a:prstGeom prst="line">
                <a:avLst/>
              </a:prstGeom>
              <a:noFill/>
              <a:ln w="76200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63501" name="Line 13"/>
              <p:cNvSpPr>
                <a:spLocks noChangeShapeType="1"/>
              </p:cNvSpPr>
              <p:nvPr/>
            </p:nvSpPr>
            <p:spPr bwMode="auto">
              <a:xfrm>
                <a:off x="4546" y="3364"/>
                <a:ext cx="854" cy="0"/>
              </a:xfrm>
              <a:prstGeom prst="line">
                <a:avLst/>
              </a:prstGeom>
              <a:noFill/>
              <a:ln w="76200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63502" name="Line 14"/>
              <p:cNvSpPr>
                <a:spLocks noChangeShapeType="1"/>
              </p:cNvSpPr>
              <p:nvPr/>
            </p:nvSpPr>
            <p:spPr bwMode="auto">
              <a:xfrm>
                <a:off x="4546" y="3450"/>
                <a:ext cx="854" cy="0"/>
              </a:xfrm>
              <a:prstGeom prst="line">
                <a:avLst/>
              </a:prstGeom>
              <a:noFill/>
              <a:ln w="76200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63503" name="Line 15"/>
              <p:cNvSpPr>
                <a:spLocks noChangeShapeType="1"/>
              </p:cNvSpPr>
              <p:nvPr/>
            </p:nvSpPr>
            <p:spPr bwMode="auto">
              <a:xfrm>
                <a:off x="4546" y="3536"/>
                <a:ext cx="854" cy="0"/>
              </a:xfrm>
              <a:prstGeom prst="line">
                <a:avLst/>
              </a:prstGeom>
              <a:noFill/>
              <a:ln w="76200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</p:grpSp>
        <p:grpSp>
          <p:nvGrpSpPr>
            <p:cNvPr id="63504" name="Group 16"/>
            <p:cNvGrpSpPr>
              <a:grpSpLocks/>
            </p:cNvGrpSpPr>
            <p:nvPr/>
          </p:nvGrpSpPr>
          <p:grpSpPr bwMode="auto">
            <a:xfrm>
              <a:off x="6873875" y="2573338"/>
              <a:ext cx="1571625" cy="1887537"/>
              <a:chOff x="4449" y="1079"/>
              <a:chExt cx="990" cy="1189"/>
            </a:xfrm>
          </p:grpSpPr>
          <p:sp>
            <p:nvSpPr>
              <p:cNvPr id="63505" name="Rectangle 17"/>
              <p:cNvSpPr>
                <a:spLocks noChangeArrowheads="1"/>
              </p:cNvSpPr>
              <p:nvPr/>
            </p:nvSpPr>
            <p:spPr bwMode="auto">
              <a:xfrm>
                <a:off x="4449" y="1079"/>
                <a:ext cx="990" cy="1189"/>
              </a:xfrm>
              <a:prstGeom prst="rect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07763" dir="2700000" algn="ctr" rotWithShape="0">
                  <a:schemeClr val="bg2"/>
                </a:outerShdw>
              </a:effectLst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63506" name="Rectangle 18"/>
              <p:cNvSpPr>
                <a:spLocks noChangeArrowheads="1"/>
              </p:cNvSpPr>
              <p:nvPr/>
            </p:nvSpPr>
            <p:spPr bwMode="auto">
              <a:xfrm>
                <a:off x="4641" y="1089"/>
                <a:ext cx="631" cy="231"/>
              </a:xfrm>
              <a:prstGeom prst="rect">
                <a:avLst/>
              </a:prstGeom>
              <a:solidFill>
                <a:schemeClr val="bg1"/>
              </a:solidFill>
              <a:ln w="12700">
                <a:noFill/>
                <a:miter lim="800000"/>
                <a:headEnd/>
                <a:tailEnd/>
              </a:ln>
              <a:effectLst/>
            </p:spPr>
            <p:txBody>
              <a:bodyPr wrap="none" lIns="90488" tIns="44450" rIns="90488" bIns="44450">
                <a:spAutoFit/>
              </a:bodyPr>
              <a:lstStyle/>
              <a:p>
                <a:pPr algn="l" eaLnBrk="0" hangingPunct="0"/>
                <a:r>
                  <a:rPr lang="en-US" sz="1800">
                    <a:latin typeface="+mj-lt"/>
                  </a:rPr>
                  <a:t>Invoice</a:t>
                </a:r>
              </a:p>
            </p:txBody>
          </p:sp>
          <p:sp>
            <p:nvSpPr>
              <p:cNvPr id="63507" name="Line 19"/>
              <p:cNvSpPr>
                <a:spLocks noChangeShapeType="1"/>
              </p:cNvSpPr>
              <p:nvPr/>
            </p:nvSpPr>
            <p:spPr bwMode="auto">
              <a:xfrm>
                <a:off x="4517" y="1434"/>
                <a:ext cx="854" cy="0"/>
              </a:xfrm>
              <a:prstGeom prst="line">
                <a:avLst/>
              </a:prstGeom>
              <a:noFill/>
              <a:ln w="76200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63508" name="Line 20"/>
              <p:cNvSpPr>
                <a:spLocks noChangeShapeType="1"/>
              </p:cNvSpPr>
              <p:nvPr/>
            </p:nvSpPr>
            <p:spPr bwMode="auto">
              <a:xfrm>
                <a:off x="4517" y="1520"/>
                <a:ext cx="854" cy="0"/>
              </a:xfrm>
              <a:prstGeom prst="line">
                <a:avLst/>
              </a:prstGeom>
              <a:noFill/>
              <a:ln w="76200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63509" name="Line 21"/>
              <p:cNvSpPr>
                <a:spLocks noChangeShapeType="1"/>
              </p:cNvSpPr>
              <p:nvPr/>
            </p:nvSpPr>
            <p:spPr bwMode="auto">
              <a:xfrm>
                <a:off x="4517" y="1606"/>
                <a:ext cx="854" cy="0"/>
              </a:xfrm>
              <a:prstGeom prst="line">
                <a:avLst/>
              </a:prstGeom>
              <a:noFill/>
              <a:ln w="76200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63510" name="Line 22"/>
              <p:cNvSpPr>
                <a:spLocks noChangeShapeType="1"/>
              </p:cNvSpPr>
              <p:nvPr/>
            </p:nvSpPr>
            <p:spPr bwMode="auto">
              <a:xfrm>
                <a:off x="4517" y="1692"/>
                <a:ext cx="854" cy="0"/>
              </a:xfrm>
              <a:prstGeom prst="line">
                <a:avLst/>
              </a:prstGeom>
              <a:noFill/>
              <a:ln w="76200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63511" name="Line 23"/>
              <p:cNvSpPr>
                <a:spLocks noChangeShapeType="1"/>
              </p:cNvSpPr>
              <p:nvPr/>
            </p:nvSpPr>
            <p:spPr bwMode="auto">
              <a:xfrm>
                <a:off x="4517" y="1778"/>
                <a:ext cx="854" cy="0"/>
              </a:xfrm>
              <a:prstGeom prst="line">
                <a:avLst/>
              </a:prstGeom>
              <a:noFill/>
              <a:ln w="76200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63512" name="Line 24"/>
              <p:cNvSpPr>
                <a:spLocks noChangeShapeType="1"/>
              </p:cNvSpPr>
              <p:nvPr/>
            </p:nvSpPr>
            <p:spPr bwMode="auto">
              <a:xfrm>
                <a:off x="4517" y="1864"/>
                <a:ext cx="854" cy="0"/>
              </a:xfrm>
              <a:prstGeom prst="line">
                <a:avLst/>
              </a:prstGeom>
              <a:noFill/>
              <a:ln w="76200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63513" name="Line 25"/>
              <p:cNvSpPr>
                <a:spLocks noChangeShapeType="1"/>
              </p:cNvSpPr>
              <p:nvPr/>
            </p:nvSpPr>
            <p:spPr bwMode="auto">
              <a:xfrm>
                <a:off x="4517" y="1950"/>
                <a:ext cx="854" cy="0"/>
              </a:xfrm>
              <a:prstGeom prst="line">
                <a:avLst/>
              </a:prstGeom>
              <a:noFill/>
              <a:ln w="76200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63514" name="Line 26"/>
              <p:cNvSpPr>
                <a:spLocks noChangeShapeType="1"/>
              </p:cNvSpPr>
              <p:nvPr/>
            </p:nvSpPr>
            <p:spPr bwMode="auto">
              <a:xfrm>
                <a:off x="4517" y="2036"/>
                <a:ext cx="854" cy="0"/>
              </a:xfrm>
              <a:prstGeom prst="line">
                <a:avLst/>
              </a:prstGeom>
              <a:noFill/>
              <a:ln w="76200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63515" name="Line 27"/>
              <p:cNvSpPr>
                <a:spLocks noChangeShapeType="1"/>
              </p:cNvSpPr>
              <p:nvPr/>
            </p:nvSpPr>
            <p:spPr bwMode="auto">
              <a:xfrm>
                <a:off x="4517" y="2122"/>
                <a:ext cx="854" cy="0"/>
              </a:xfrm>
              <a:prstGeom prst="line">
                <a:avLst/>
              </a:prstGeom>
              <a:noFill/>
              <a:ln w="76200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</p:grpSp>
        <p:sp>
          <p:nvSpPr>
            <p:cNvPr id="63516" name="Rectangle 28"/>
            <p:cNvSpPr>
              <a:spLocks noChangeArrowheads="1"/>
            </p:cNvSpPr>
            <p:nvPr/>
          </p:nvSpPr>
          <p:spPr bwMode="auto">
            <a:xfrm>
              <a:off x="5694363" y="3470275"/>
              <a:ext cx="2063750" cy="946150"/>
            </a:xfrm>
            <a:prstGeom prst="rect">
              <a:avLst/>
            </a:prstGeom>
            <a:solidFill>
              <a:srgbClr val="D5E9F7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3517" name="Rectangle 29"/>
            <p:cNvSpPr>
              <a:spLocks noChangeArrowheads="1"/>
            </p:cNvSpPr>
            <p:nvPr/>
          </p:nvSpPr>
          <p:spPr bwMode="auto">
            <a:xfrm>
              <a:off x="5754688" y="3571875"/>
              <a:ext cx="1943100" cy="804863"/>
            </a:xfrm>
            <a:prstGeom prst="rect">
              <a:avLst/>
            </a:prstGeom>
            <a:solidFill>
              <a:srgbClr val="D5E9F7"/>
            </a:solidFill>
            <a:ln w="12700">
              <a:noFill/>
              <a:miter lim="800000"/>
              <a:headEnd/>
              <a:tailEnd/>
            </a:ln>
            <a:effectLst/>
          </p:spPr>
          <p:txBody>
            <a:bodyPr wrap="none" lIns="90488" tIns="44450" rIns="90488" bIns="44450" anchor="ctr"/>
            <a:lstStyle/>
            <a:p>
              <a:pPr eaLnBrk="0" hangingPunct="0">
                <a:lnSpc>
                  <a:spcPct val="90000"/>
                </a:lnSpc>
              </a:pPr>
              <a:endParaRPr lang="en-US" sz="1800" b="1">
                <a:latin typeface="+mj-lt"/>
              </a:endParaRPr>
            </a:p>
            <a:p>
              <a:pPr eaLnBrk="0" hangingPunct="0">
                <a:lnSpc>
                  <a:spcPct val="90000"/>
                </a:lnSpc>
              </a:pPr>
              <a:r>
                <a:rPr lang="en-US" sz="1800" b="1">
                  <a:latin typeface="+mj-lt"/>
                </a:rPr>
                <a:t>Invoice #101</a:t>
              </a:r>
            </a:p>
            <a:p>
              <a:pPr eaLnBrk="0" hangingPunct="0">
                <a:lnSpc>
                  <a:spcPct val="90000"/>
                </a:lnSpc>
              </a:pPr>
              <a:r>
                <a:rPr lang="en-US" sz="1800" b="1">
                  <a:latin typeface="+mj-lt"/>
                </a:rPr>
                <a:t>Invoice Qty = 150</a:t>
              </a:r>
            </a:p>
          </p:txBody>
        </p:sp>
        <p:sp>
          <p:nvSpPr>
            <p:cNvPr id="63518" name="Rectangle 30"/>
            <p:cNvSpPr>
              <a:spLocks noChangeArrowheads="1"/>
            </p:cNvSpPr>
            <p:nvPr/>
          </p:nvSpPr>
          <p:spPr bwMode="auto">
            <a:xfrm>
              <a:off x="609600" y="1701800"/>
              <a:ext cx="1868488" cy="747713"/>
            </a:xfrm>
            <a:prstGeom prst="rect">
              <a:avLst/>
            </a:prstGeom>
            <a:solidFill>
              <a:srgbClr val="E7F2E6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lIns="90488" tIns="44450" rIns="90488" bIns="44450" anchor="ctr"/>
            <a:lstStyle/>
            <a:p>
              <a:pPr eaLnBrk="0" hangingPunct="0">
                <a:lnSpc>
                  <a:spcPct val="90000"/>
                </a:lnSpc>
              </a:pPr>
              <a:r>
                <a:rPr lang="en-US" sz="1800" b="1">
                  <a:latin typeface="+mj-lt"/>
                </a:rPr>
                <a:t>Enter SO #1000</a:t>
              </a:r>
            </a:p>
            <a:p>
              <a:pPr eaLnBrk="0" hangingPunct="0">
                <a:lnSpc>
                  <a:spcPct val="90000"/>
                </a:lnSpc>
              </a:pPr>
              <a:r>
                <a:rPr lang="en-US" sz="1800" b="1">
                  <a:latin typeface="+mj-lt"/>
                </a:rPr>
                <a:t>Item Qty = 200</a:t>
              </a:r>
            </a:p>
          </p:txBody>
        </p:sp>
        <p:sp>
          <p:nvSpPr>
            <p:cNvPr id="63519" name="Rectangle 31"/>
            <p:cNvSpPr>
              <a:spLocks noChangeArrowheads="1"/>
            </p:cNvSpPr>
            <p:nvPr/>
          </p:nvSpPr>
          <p:spPr bwMode="auto">
            <a:xfrm>
              <a:off x="2941638" y="2681288"/>
              <a:ext cx="1868487" cy="747712"/>
            </a:xfrm>
            <a:prstGeom prst="rect">
              <a:avLst/>
            </a:prstGeom>
            <a:solidFill>
              <a:srgbClr val="FFFFC9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lIns="90488" tIns="44450" rIns="90488" bIns="44450" anchor="ctr"/>
            <a:lstStyle/>
            <a:p>
              <a:pPr eaLnBrk="0" hangingPunct="0">
                <a:lnSpc>
                  <a:spcPct val="90000"/>
                </a:lnSpc>
              </a:pPr>
              <a:r>
                <a:rPr lang="en-US" sz="1800" b="1">
                  <a:latin typeface="+mj-lt"/>
                </a:rPr>
                <a:t>Ship SO #1000</a:t>
              </a:r>
            </a:p>
            <a:p>
              <a:pPr eaLnBrk="0" hangingPunct="0">
                <a:lnSpc>
                  <a:spcPct val="90000"/>
                </a:lnSpc>
              </a:pPr>
              <a:r>
                <a:rPr lang="en-US" sz="1800" b="1">
                  <a:latin typeface="+mj-lt"/>
                </a:rPr>
                <a:t>Item Qty = 150</a:t>
              </a:r>
            </a:p>
          </p:txBody>
        </p:sp>
        <p:sp>
          <p:nvSpPr>
            <p:cNvPr id="63520" name="Rectangle 32"/>
            <p:cNvSpPr>
              <a:spLocks noChangeArrowheads="1"/>
            </p:cNvSpPr>
            <p:nvPr/>
          </p:nvSpPr>
          <p:spPr bwMode="auto">
            <a:xfrm>
              <a:off x="6099175" y="3554413"/>
              <a:ext cx="1135063" cy="555625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90488" tIns="44450" rIns="90488" bIns="44450" anchor="ctr"/>
            <a:lstStyle/>
            <a:p>
              <a:pPr eaLnBrk="0" hangingPunct="0">
                <a:lnSpc>
                  <a:spcPct val="90000"/>
                </a:lnSpc>
              </a:pPr>
              <a:r>
                <a:rPr lang="en-US" sz="1800" b="1">
                  <a:latin typeface="+mj-lt"/>
                </a:rPr>
                <a:t>PRINT &amp; POST</a:t>
              </a:r>
            </a:p>
            <a:p>
              <a:pPr eaLnBrk="0" latinLnBrk="1" hangingPunct="0">
                <a:lnSpc>
                  <a:spcPct val="90000"/>
                </a:lnSpc>
              </a:pPr>
              <a:endParaRPr lang="en-US" sz="1800" b="1">
                <a:latin typeface="+mj-lt"/>
              </a:endParaRPr>
            </a:p>
          </p:txBody>
        </p:sp>
        <p:sp>
          <p:nvSpPr>
            <p:cNvPr id="63521" name="Rectangle 33"/>
            <p:cNvSpPr>
              <a:spLocks noChangeArrowheads="1"/>
            </p:cNvSpPr>
            <p:nvPr/>
          </p:nvSpPr>
          <p:spPr bwMode="auto">
            <a:xfrm>
              <a:off x="5721350" y="5549900"/>
              <a:ext cx="1990725" cy="963613"/>
            </a:xfrm>
            <a:prstGeom prst="rect">
              <a:avLst/>
            </a:prstGeom>
            <a:solidFill>
              <a:srgbClr val="D5E9F7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lIns="90488" tIns="44450" rIns="90488" bIns="44450" anchor="ctr"/>
            <a:lstStyle/>
            <a:p>
              <a:pPr eaLnBrk="0" hangingPunct="0">
                <a:lnSpc>
                  <a:spcPct val="90000"/>
                </a:lnSpc>
              </a:pPr>
              <a:r>
                <a:rPr lang="en-US" sz="1800" b="1">
                  <a:latin typeface="+mj-lt"/>
                </a:rPr>
                <a:t>PRINT &amp; POST</a:t>
              </a:r>
            </a:p>
            <a:p>
              <a:pPr eaLnBrk="0" hangingPunct="0">
                <a:lnSpc>
                  <a:spcPct val="90000"/>
                </a:lnSpc>
              </a:pPr>
              <a:r>
                <a:rPr lang="en-US" sz="1800" b="1">
                  <a:latin typeface="+mj-lt"/>
                </a:rPr>
                <a:t>Invoice #102</a:t>
              </a:r>
            </a:p>
            <a:p>
              <a:pPr eaLnBrk="0" hangingPunct="0">
                <a:lnSpc>
                  <a:spcPct val="90000"/>
                </a:lnSpc>
              </a:pPr>
              <a:r>
                <a:rPr lang="en-US" sz="1800" b="1">
                  <a:latin typeface="+mj-lt"/>
                </a:rPr>
                <a:t>Invoice Qty = 50</a:t>
              </a:r>
            </a:p>
          </p:txBody>
        </p:sp>
        <p:sp>
          <p:nvSpPr>
            <p:cNvPr id="63522" name="Rectangle 34"/>
            <p:cNvSpPr>
              <a:spLocks noChangeArrowheads="1"/>
            </p:cNvSpPr>
            <p:nvPr/>
          </p:nvSpPr>
          <p:spPr bwMode="auto">
            <a:xfrm>
              <a:off x="2935288" y="4416425"/>
              <a:ext cx="1868487" cy="747713"/>
            </a:xfrm>
            <a:prstGeom prst="rect">
              <a:avLst/>
            </a:prstGeom>
            <a:solidFill>
              <a:srgbClr val="FFFFC9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lIns="90488" tIns="44450" rIns="90488" bIns="44450" anchor="ctr"/>
            <a:lstStyle/>
            <a:p>
              <a:pPr eaLnBrk="0" hangingPunct="0">
                <a:lnSpc>
                  <a:spcPct val="90000"/>
                </a:lnSpc>
              </a:pPr>
              <a:r>
                <a:rPr lang="en-US" sz="1800" b="1">
                  <a:latin typeface="+mj-lt"/>
                </a:rPr>
                <a:t>Ship SO #1000</a:t>
              </a:r>
            </a:p>
            <a:p>
              <a:pPr eaLnBrk="0" hangingPunct="0">
                <a:lnSpc>
                  <a:spcPct val="90000"/>
                </a:lnSpc>
              </a:pPr>
              <a:r>
                <a:rPr lang="en-US" sz="1800" b="1">
                  <a:latin typeface="+mj-lt"/>
                </a:rPr>
                <a:t>Item Qty = 50</a:t>
              </a:r>
            </a:p>
          </p:txBody>
        </p:sp>
        <p:cxnSp>
          <p:nvCxnSpPr>
            <p:cNvPr id="63526" name="AutoShape 38"/>
            <p:cNvCxnSpPr>
              <a:cxnSpLocks noChangeShapeType="1"/>
              <a:stCxn id="63518" idx="2"/>
              <a:endCxn id="63519" idx="1"/>
            </p:cNvCxnSpPr>
            <p:nvPr/>
          </p:nvCxnSpPr>
          <p:spPr bwMode="auto">
            <a:xfrm rot="16200000" flipH="1">
              <a:off x="1939925" y="2054226"/>
              <a:ext cx="606425" cy="1397000"/>
            </a:xfrm>
            <a:prstGeom prst="bentConnector2">
              <a:avLst/>
            </a:prstGeom>
            <a:noFill/>
            <a:ln w="38100">
              <a:solidFill>
                <a:schemeClr val="tx1"/>
              </a:solidFill>
              <a:miter lim="800000"/>
              <a:headEnd/>
              <a:tailEnd type="triangle" w="med" len="med"/>
            </a:ln>
            <a:effectLst/>
          </p:spPr>
        </p:cxnSp>
        <p:cxnSp>
          <p:nvCxnSpPr>
            <p:cNvPr id="63527" name="AutoShape 39"/>
            <p:cNvCxnSpPr>
              <a:cxnSpLocks noChangeShapeType="1"/>
              <a:stCxn id="63519" idx="2"/>
              <a:endCxn id="63516" idx="1"/>
            </p:cNvCxnSpPr>
            <p:nvPr/>
          </p:nvCxnSpPr>
          <p:spPr bwMode="auto">
            <a:xfrm rot="16200000" flipH="1">
              <a:off x="4528344" y="2777331"/>
              <a:ext cx="514350" cy="1817688"/>
            </a:xfrm>
            <a:prstGeom prst="bentConnector2">
              <a:avLst/>
            </a:prstGeom>
            <a:noFill/>
            <a:ln w="38100">
              <a:solidFill>
                <a:schemeClr val="tx1"/>
              </a:solidFill>
              <a:miter lim="800000"/>
              <a:headEnd/>
              <a:tailEnd type="triangle" w="med" len="med"/>
            </a:ln>
            <a:effectLst/>
          </p:spPr>
        </p:cxnSp>
        <p:cxnSp>
          <p:nvCxnSpPr>
            <p:cNvPr id="63528" name="AutoShape 40"/>
            <p:cNvCxnSpPr>
              <a:cxnSpLocks noChangeShapeType="1"/>
              <a:stCxn id="63522" idx="2"/>
              <a:endCxn id="63521" idx="1"/>
            </p:cNvCxnSpPr>
            <p:nvPr/>
          </p:nvCxnSpPr>
          <p:spPr bwMode="auto">
            <a:xfrm rot="16200000" flipH="1">
              <a:off x="4361657" y="4672806"/>
              <a:ext cx="868362" cy="1851025"/>
            </a:xfrm>
            <a:prstGeom prst="bentConnector2">
              <a:avLst/>
            </a:prstGeom>
            <a:noFill/>
            <a:ln w="38100">
              <a:solidFill>
                <a:schemeClr val="tx1"/>
              </a:solidFill>
              <a:miter lim="800000"/>
              <a:headEnd/>
              <a:tailEnd type="triangle" w="med" len="med"/>
            </a:ln>
            <a:effectLst/>
          </p:spPr>
        </p:cxnSp>
      </p:grp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Pending Invoice Review</a:t>
            </a:r>
          </a:p>
        </p:txBody>
      </p:sp>
      <p:sp>
        <p:nvSpPr>
          <p:cNvPr id="18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FIN05160</a:t>
            </a:r>
          </a:p>
        </p:txBody>
      </p:sp>
      <p:grpSp>
        <p:nvGrpSpPr>
          <p:cNvPr id="19" name="Group 18"/>
          <p:cNvGrpSpPr/>
          <p:nvPr/>
        </p:nvGrpSpPr>
        <p:grpSpPr>
          <a:xfrm>
            <a:off x="219075" y="1624013"/>
            <a:ext cx="8701091" cy="3851032"/>
            <a:chOff x="219075" y="2147888"/>
            <a:chExt cx="8701091" cy="3851032"/>
          </a:xfrm>
        </p:grpSpPr>
        <p:sp>
          <p:nvSpPr>
            <p:cNvPr id="64518" name="Rectangle 6"/>
            <p:cNvSpPr>
              <a:spLocks noChangeArrowheads="1"/>
            </p:cNvSpPr>
            <p:nvPr/>
          </p:nvSpPr>
          <p:spPr bwMode="auto">
            <a:xfrm>
              <a:off x="4803775" y="5170488"/>
              <a:ext cx="3908122" cy="828432"/>
            </a:xfrm>
            <a:prstGeom prst="rect">
              <a:avLst/>
            </a:prstGeom>
            <a:solidFill>
              <a:srgbClr val="DDDDDD"/>
            </a:solidFill>
            <a:ln w="15875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2"/>
              </a:outerShdw>
            </a:effectLst>
          </p:spPr>
          <p:txBody>
            <a:bodyPr wrap="none" lIns="90488" tIns="44450" rIns="90488" bIns="44450">
              <a:spAutoFit/>
            </a:bodyPr>
            <a:lstStyle/>
            <a:p>
              <a:pPr algn="l" eaLnBrk="0" hangingPunct="0">
                <a:tabLst>
                  <a:tab pos="228600" algn="l"/>
                </a:tabLst>
              </a:pPr>
              <a:r>
                <a:rPr lang="en-US" sz="1600">
                  <a:latin typeface="+mj-lt"/>
                </a:rPr>
                <a:t>Review Pending Invoice Register</a:t>
              </a:r>
            </a:p>
            <a:p>
              <a:pPr algn="l" eaLnBrk="0" hangingPunct="0">
                <a:buFontTx/>
                <a:buChar char="•"/>
                <a:tabLst>
                  <a:tab pos="228600" algn="l"/>
                </a:tabLst>
              </a:pPr>
              <a:r>
                <a:rPr lang="en-US" sz="1600">
                  <a:latin typeface="+mj-lt"/>
                </a:rPr>
                <a:t>	Include Ready to Print Invoice = No</a:t>
              </a:r>
            </a:p>
            <a:p>
              <a:pPr algn="l" eaLnBrk="0" hangingPunct="0">
                <a:buFontTx/>
                <a:buChar char="•"/>
                <a:tabLst>
                  <a:tab pos="228600" algn="l"/>
                </a:tabLst>
              </a:pPr>
              <a:r>
                <a:rPr lang="en-US" sz="1600">
                  <a:latin typeface="+mj-lt"/>
                </a:rPr>
                <a:t>	Include Ready to Post = Yes</a:t>
              </a:r>
            </a:p>
          </p:txBody>
        </p:sp>
        <p:sp>
          <p:nvSpPr>
            <p:cNvPr id="64520" name="Rectangle 8"/>
            <p:cNvSpPr>
              <a:spLocks noChangeArrowheads="1"/>
            </p:cNvSpPr>
            <p:nvPr/>
          </p:nvSpPr>
          <p:spPr bwMode="auto">
            <a:xfrm>
              <a:off x="309563" y="5170488"/>
              <a:ext cx="3956212" cy="828432"/>
            </a:xfrm>
            <a:prstGeom prst="rect">
              <a:avLst/>
            </a:prstGeom>
            <a:solidFill>
              <a:srgbClr val="DDDDDD"/>
            </a:solidFill>
            <a:ln w="15875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2"/>
              </a:outerShdw>
            </a:effectLst>
          </p:spPr>
          <p:txBody>
            <a:bodyPr wrap="none" lIns="90488" tIns="44450" rIns="90488" bIns="44450">
              <a:spAutoFit/>
            </a:bodyPr>
            <a:lstStyle/>
            <a:p>
              <a:pPr algn="l" eaLnBrk="0" hangingPunct="0">
                <a:tabLst>
                  <a:tab pos="228600" algn="l"/>
                </a:tabLst>
              </a:pPr>
              <a:r>
                <a:rPr lang="en-US" sz="1600">
                  <a:latin typeface="+mj-lt"/>
                </a:rPr>
                <a:t>Review Pending Invoice Register</a:t>
              </a:r>
            </a:p>
            <a:p>
              <a:pPr algn="l" eaLnBrk="0" hangingPunct="0">
                <a:buFontTx/>
                <a:buChar char="•"/>
                <a:tabLst>
                  <a:tab pos="228600" algn="l"/>
                </a:tabLst>
              </a:pPr>
              <a:r>
                <a:rPr lang="en-US" sz="1600">
                  <a:latin typeface="+mj-lt"/>
                </a:rPr>
                <a:t>	Include Ready to Print Invoice = Yes</a:t>
              </a:r>
            </a:p>
            <a:p>
              <a:pPr algn="l" eaLnBrk="0" hangingPunct="0">
                <a:buFontTx/>
                <a:buChar char="•"/>
                <a:tabLst>
                  <a:tab pos="228600" algn="l"/>
                </a:tabLst>
              </a:pPr>
              <a:r>
                <a:rPr lang="en-US" sz="1600">
                  <a:latin typeface="+mj-lt"/>
                </a:rPr>
                <a:t>	Include Ready to Post = No</a:t>
              </a:r>
            </a:p>
          </p:txBody>
        </p:sp>
        <p:sp>
          <p:nvSpPr>
            <p:cNvPr id="64523" name="Line 11"/>
            <p:cNvSpPr>
              <a:spLocks noChangeShapeType="1"/>
            </p:cNvSpPr>
            <p:nvPr/>
          </p:nvSpPr>
          <p:spPr bwMode="auto">
            <a:xfrm flipV="1">
              <a:off x="2655888" y="2530475"/>
              <a:ext cx="0" cy="2636838"/>
            </a:xfrm>
            <a:prstGeom prst="line">
              <a:avLst/>
            </a:prstGeom>
            <a:noFill/>
            <a:ln w="38100">
              <a:solidFill>
                <a:srgbClr val="333399"/>
              </a:solidFill>
              <a:round/>
              <a:headEnd/>
              <a:tailEnd type="triangle" w="med" len="med"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4524" name="Line 12"/>
            <p:cNvSpPr>
              <a:spLocks noChangeShapeType="1"/>
            </p:cNvSpPr>
            <p:nvPr/>
          </p:nvSpPr>
          <p:spPr bwMode="auto">
            <a:xfrm flipV="1">
              <a:off x="6502400" y="2513013"/>
              <a:ext cx="0" cy="2663825"/>
            </a:xfrm>
            <a:prstGeom prst="line">
              <a:avLst/>
            </a:prstGeom>
            <a:noFill/>
            <a:ln w="38100">
              <a:solidFill>
                <a:srgbClr val="333399"/>
              </a:solidFill>
              <a:round/>
              <a:headEnd/>
              <a:tailEnd type="triangle" w="med" len="med"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grpSp>
          <p:nvGrpSpPr>
            <p:cNvPr id="64537" name="Group 25"/>
            <p:cNvGrpSpPr>
              <a:grpSpLocks/>
            </p:cNvGrpSpPr>
            <p:nvPr/>
          </p:nvGrpSpPr>
          <p:grpSpPr bwMode="auto">
            <a:xfrm>
              <a:off x="219075" y="2147888"/>
              <a:ext cx="1831975" cy="685800"/>
              <a:chOff x="1630" y="2352"/>
              <a:chExt cx="1154" cy="432"/>
            </a:xfrm>
          </p:grpSpPr>
          <p:sp>
            <p:nvSpPr>
              <p:cNvPr id="64529" name="AutoShape 17"/>
              <p:cNvSpPr>
                <a:spLocks noChangeArrowheads="1"/>
              </p:cNvSpPr>
              <p:nvPr/>
            </p:nvSpPr>
            <p:spPr bwMode="auto">
              <a:xfrm>
                <a:off x="1632" y="2352"/>
                <a:ext cx="1152" cy="432"/>
              </a:xfrm>
              <a:prstGeom prst="roundRect">
                <a:avLst>
                  <a:gd name="adj" fmla="val 16667"/>
                </a:avLst>
              </a:prstGeom>
              <a:solidFill>
                <a:schemeClr val="accent1">
                  <a:lumMod val="40000"/>
                  <a:lumOff val="60000"/>
                </a:schemeClr>
              </a:solidFill>
              <a:ln w="9525" algn="ctr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tIns="91440" bIns="91440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64530" name="Text Box 18"/>
              <p:cNvSpPr txBox="1">
                <a:spLocks noChangeArrowheads="1"/>
              </p:cNvSpPr>
              <p:nvPr/>
            </p:nvSpPr>
            <p:spPr bwMode="auto">
              <a:xfrm>
                <a:off x="1630" y="2352"/>
                <a:ext cx="1152" cy="427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wrap="square" tIns="91440" bIns="91440">
                <a:spAutoFit/>
              </a:bodyPr>
              <a:lstStyle/>
              <a:p>
                <a:r>
                  <a:rPr lang="en-US" sz="1600" dirty="0">
                    <a:latin typeface="+mj-lt"/>
                  </a:rPr>
                  <a:t>Shipment or Pending Invoice</a:t>
                </a:r>
              </a:p>
            </p:txBody>
          </p:sp>
        </p:grpSp>
        <p:grpSp>
          <p:nvGrpSpPr>
            <p:cNvPr id="64531" name="Group 19"/>
            <p:cNvGrpSpPr>
              <a:grpSpLocks/>
            </p:cNvGrpSpPr>
            <p:nvPr/>
          </p:nvGrpSpPr>
          <p:grpSpPr bwMode="auto">
            <a:xfrm>
              <a:off x="4000503" y="2179638"/>
              <a:ext cx="998538" cy="685800"/>
              <a:chOff x="3064" y="2352"/>
              <a:chExt cx="629" cy="432"/>
            </a:xfrm>
          </p:grpSpPr>
          <p:sp>
            <p:nvSpPr>
              <p:cNvPr id="64532" name="AutoShape 20"/>
              <p:cNvSpPr>
                <a:spLocks noChangeArrowheads="1"/>
              </p:cNvSpPr>
              <p:nvPr/>
            </p:nvSpPr>
            <p:spPr bwMode="auto">
              <a:xfrm>
                <a:off x="3069" y="2352"/>
                <a:ext cx="624" cy="432"/>
              </a:xfrm>
              <a:prstGeom prst="roundRect">
                <a:avLst>
                  <a:gd name="adj" fmla="val 16667"/>
                </a:avLst>
              </a:prstGeom>
              <a:solidFill>
                <a:schemeClr val="accent2">
                  <a:lumMod val="40000"/>
                  <a:lumOff val="60000"/>
                </a:schemeClr>
              </a:solidFill>
              <a:ln w="9525" algn="ctr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tIns="91440" bIns="91440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64533" name="Rectangle 21"/>
              <p:cNvSpPr>
                <a:spLocks noChangeArrowheads="1"/>
              </p:cNvSpPr>
              <p:nvPr/>
            </p:nvSpPr>
            <p:spPr bwMode="auto">
              <a:xfrm>
                <a:off x="3064" y="2376"/>
                <a:ext cx="624" cy="367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wrap="none" lIns="90488" tIns="44450" rIns="90488" bIns="44450">
                <a:spAutoFit/>
              </a:bodyPr>
              <a:lstStyle/>
              <a:p>
                <a:pPr eaLnBrk="0" hangingPunct="0"/>
                <a:r>
                  <a:rPr lang="en-US" sz="1600">
                    <a:latin typeface="+mj-lt"/>
                  </a:rPr>
                  <a:t>Print</a:t>
                </a:r>
              </a:p>
              <a:p>
                <a:pPr eaLnBrk="0" hangingPunct="0"/>
                <a:r>
                  <a:rPr lang="en-US" sz="1600">
                    <a:latin typeface="+mj-lt"/>
                  </a:rPr>
                  <a:t>Invoices</a:t>
                </a:r>
              </a:p>
            </p:txBody>
          </p:sp>
        </p:grpSp>
        <p:grpSp>
          <p:nvGrpSpPr>
            <p:cNvPr id="64534" name="Group 22"/>
            <p:cNvGrpSpPr>
              <a:grpSpLocks/>
            </p:cNvGrpSpPr>
            <p:nvPr/>
          </p:nvGrpSpPr>
          <p:grpSpPr bwMode="auto">
            <a:xfrm>
              <a:off x="7921628" y="2200275"/>
              <a:ext cx="998538" cy="685800"/>
              <a:chOff x="3064" y="2352"/>
              <a:chExt cx="629" cy="432"/>
            </a:xfrm>
          </p:grpSpPr>
          <p:sp>
            <p:nvSpPr>
              <p:cNvPr id="64535" name="AutoShape 23"/>
              <p:cNvSpPr>
                <a:spLocks noChangeArrowheads="1"/>
              </p:cNvSpPr>
              <p:nvPr/>
            </p:nvSpPr>
            <p:spPr bwMode="auto">
              <a:xfrm>
                <a:off x="3069" y="2352"/>
                <a:ext cx="624" cy="432"/>
              </a:xfrm>
              <a:prstGeom prst="roundRect">
                <a:avLst>
                  <a:gd name="adj" fmla="val 16667"/>
                </a:avLst>
              </a:prstGeom>
              <a:solidFill>
                <a:schemeClr val="accent2">
                  <a:lumMod val="40000"/>
                  <a:lumOff val="60000"/>
                </a:schemeClr>
              </a:solidFill>
              <a:ln w="9525" algn="ctr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tIns="91440" bIns="91440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64536" name="Rectangle 24"/>
              <p:cNvSpPr>
                <a:spLocks noChangeArrowheads="1"/>
              </p:cNvSpPr>
              <p:nvPr/>
            </p:nvSpPr>
            <p:spPr bwMode="auto">
              <a:xfrm>
                <a:off x="3064" y="2376"/>
                <a:ext cx="624" cy="367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wrap="none" lIns="90488" tIns="44450" rIns="90488" bIns="44450">
                <a:spAutoFit/>
              </a:bodyPr>
              <a:lstStyle/>
              <a:p>
                <a:pPr eaLnBrk="0" hangingPunct="0"/>
                <a:r>
                  <a:rPr lang="en-US" sz="1600">
                    <a:latin typeface="+mj-lt"/>
                  </a:rPr>
                  <a:t>Post</a:t>
                </a:r>
              </a:p>
              <a:p>
                <a:pPr eaLnBrk="0" hangingPunct="0"/>
                <a:r>
                  <a:rPr lang="en-US" sz="1600">
                    <a:latin typeface="+mj-lt"/>
                  </a:rPr>
                  <a:t>Invoices</a:t>
                </a:r>
              </a:p>
            </p:txBody>
          </p:sp>
        </p:grpSp>
        <p:sp>
          <p:nvSpPr>
            <p:cNvPr id="64538" name="Line 26"/>
            <p:cNvSpPr>
              <a:spLocks noChangeShapeType="1"/>
            </p:cNvSpPr>
            <p:nvPr/>
          </p:nvSpPr>
          <p:spPr bwMode="auto">
            <a:xfrm>
              <a:off x="2062163" y="2519363"/>
              <a:ext cx="1960562" cy="0"/>
            </a:xfrm>
            <a:prstGeom prst="line">
              <a:avLst/>
            </a:prstGeom>
            <a:noFill/>
            <a:ln w="38100">
              <a:solidFill>
                <a:srgbClr val="333399"/>
              </a:solidFill>
              <a:round/>
              <a:headEnd/>
              <a:tailEnd type="triangle" w="med" len="med"/>
            </a:ln>
            <a:effectLst/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4539" name="Line 27"/>
            <p:cNvSpPr>
              <a:spLocks noChangeShapeType="1"/>
            </p:cNvSpPr>
            <p:nvPr/>
          </p:nvSpPr>
          <p:spPr bwMode="auto">
            <a:xfrm>
              <a:off x="4987925" y="2509838"/>
              <a:ext cx="2946400" cy="0"/>
            </a:xfrm>
            <a:prstGeom prst="line">
              <a:avLst/>
            </a:prstGeom>
            <a:noFill/>
            <a:ln w="38100">
              <a:solidFill>
                <a:srgbClr val="333399"/>
              </a:solidFill>
              <a:round/>
              <a:headEnd/>
              <a:tailEnd type="triangle" w="med" len="med"/>
            </a:ln>
            <a:effectLst/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</p:grp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Invoice Print</a:t>
            </a:r>
          </a:p>
        </p:txBody>
      </p:sp>
      <p:sp>
        <p:nvSpPr>
          <p:cNvPr id="25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FIN05170</a:t>
            </a:r>
          </a:p>
        </p:txBody>
      </p:sp>
      <p:sp>
        <p:nvSpPr>
          <p:cNvPr id="65557" name="Rectangle 21"/>
          <p:cNvSpPr>
            <a:spLocks noChangeArrowheads="1"/>
          </p:cNvSpPr>
          <p:nvPr/>
        </p:nvSpPr>
        <p:spPr bwMode="auto">
          <a:xfrm>
            <a:off x="-228600" y="2314575"/>
            <a:ext cx="152400" cy="2286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grpSp>
        <p:nvGrpSpPr>
          <p:cNvPr id="26" name="Group 25"/>
          <p:cNvGrpSpPr/>
          <p:nvPr/>
        </p:nvGrpSpPr>
        <p:grpSpPr>
          <a:xfrm>
            <a:off x="173038" y="509588"/>
            <a:ext cx="8780462" cy="5491162"/>
            <a:chOff x="211138" y="1138238"/>
            <a:chExt cx="8780462" cy="5491162"/>
          </a:xfrm>
        </p:grpSpPr>
        <p:pic>
          <p:nvPicPr>
            <p:cNvPr id="65540" name="Picture 4" descr="Region Capture"/>
            <p:cNvPicPr preferRelativeResize="0"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3689350" y="1138238"/>
              <a:ext cx="5302250" cy="3357562"/>
            </a:xfrm>
            <a:prstGeom prst="rect">
              <a:avLst/>
            </a:prstGeom>
            <a:noFill/>
          </p:spPr>
        </p:pic>
        <p:pic>
          <p:nvPicPr>
            <p:cNvPr id="65541" name="Picture 5" descr="Region Capture"/>
            <p:cNvPicPr preferRelativeResize="0"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11138" y="3055938"/>
              <a:ext cx="5046662" cy="3573462"/>
            </a:xfrm>
            <a:prstGeom prst="rect">
              <a:avLst/>
            </a:prstGeom>
            <a:noFill/>
          </p:spPr>
        </p:pic>
        <p:grpSp>
          <p:nvGrpSpPr>
            <p:cNvPr id="65542" name="Group 6"/>
            <p:cNvGrpSpPr>
              <a:grpSpLocks/>
            </p:cNvGrpSpPr>
            <p:nvPr/>
          </p:nvGrpSpPr>
          <p:grpSpPr bwMode="auto">
            <a:xfrm>
              <a:off x="6673850" y="5075238"/>
              <a:ext cx="1174750" cy="1096962"/>
              <a:chOff x="4513" y="723"/>
              <a:chExt cx="691" cy="688"/>
            </a:xfrm>
          </p:grpSpPr>
          <p:sp>
            <p:nvSpPr>
              <p:cNvPr id="65543" name="Rectangle 7"/>
              <p:cNvSpPr>
                <a:spLocks noChangeArrowheads="1"/>
              </p:cNvSpPr>
              <p:nvPr/>
            </p:nvSpPr>
            <p:spPr bwMode="auto">
              <a:xfrm>
                <a:off x="4537" y="747"/>
                <a:ext cx="667" cy="664"/>
              </a:xfrm>
              <a:prstGeom prst="rect">
                <a:avLst/>
              </a:prstGeom>
              <a:solidFill>
                <a:srgbClr val="91919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sz="900">
                  <a:latin typeface="+mj-lt"/>
                </a:endParaRPr>
              </a:p>
            </p:txBody>
          </p:sp>
          <p:sp>
            <p:nvSpPr>
              <p:cNvPr id="65544" name="Rectangle 8"/>
              <p:cNvSpPr>
                <a:spLocks noChangeArrowheads="1"/>
              </p:cNvSpPr>
              <p:nvPr/>
            </p:nvSpPr>
            <p:spPr bwMode="auto">
              <a:xfrm>
                <a:off x="4513" y="723"/>
                <a:ext cx="662" cy="659"/>
              </a:xfrm>
              <a:prstGeom prst="rect">
                <a:avLst/>
              </a:prstGeom>
              <a:solidFill>
                <a:srgbClr val="FFFFFF"/>
              </a:solidFill>
              <a:ln w="635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sz="900">
                  <a:latin typeface="+mj-lt"/>
                </a:endParaRPr>
              </a:p>
            </p:txBody>
          </p:sp>
        </p:grpSp>
        <p:grpSp>
          <p:nvGrpSpPr>
            <p:cNvPr id="65545" name="Group 9"/>
            <p:cNvGrpSpPr>
              <a:grpSpLocks/>
            </p:cNvGrpSpPr>
            <p:nvPr/>
          </p:nvGrpSpPr>
          <p:grpSpPr bwMode="auto">
            <a:xfrm>
              <a:off x="6716719" y="5091113"/>
              <a:ext cx="997187" cy="212725"/>
              <a:chOff x="4519" y="730"/>
              <a:chExt cx="631" cy="132"/>
            </a:xfrm>
          </p:grpSpPr>
          <p:sp>
            <p:nvSpPr>
              <p:cNvPr id="65546" name="Rectangle 10"/>
              <p:cNvSpPr>
                <a:spLocks noChangeArrowheads="1"/>
              </p:cNvSpPr>
              <p:nvPr/>
            </p:nvSpPr>
            <p:spPr bwMode="auto">
              <a:xfrm>
                <a:off x="4519" y="730"/>
                <a:ext cx="604" cy="132"/>
              </a:xfrm>
              <a:prstGeom prst="rect">
                <a:avLst/>
              </a:prstGeom>
              <a:solidFill>
                <a:srgbClr val="FFFFF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sz="900">
                  <a:latin typeface="+mj-lt"/>
                </a:endParaRPr>
              </a:p>
            </p:txBody>
          </p:sp>
          <p:sp>
            <p:nvSpPr>
              <p:cNvPr id="65547" name="Rectangle 11"/>
              <p:cNvSpPr>
                <a:spLocks noChangeArrowheads="1"/>
              </p:cNvSpPr>
              <p:nvPr/>
            </p:nvSpPr>
            <p:spPr bwMode="auto">
              <a:xfrm>
                <a:off x="4551" y="746"/>
                <a:ext cx="599" cy="8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pPr algn="l" eaLnBrk="0" hangingPunct="0"/>
                <a:r>
                  <a:rPr lang="en-US" sz="900" dirty="0">
                    <a:solidFill>
                      <a:srgbClr val="000000"/>
                    </a:solidFill>
                    <a:latin typeface="+mj-lt"/>
                  </a:rPr>
                  <a:t>Invoice #</a:t>
                </a:r>
                <a:r>
                  <a:rPr lang="en-US" sz="900" dirty="0" smtClean="0">
                    <a:solidFill>
                      <a:srgbClr val="000000"/>
                    </a:solidFill>
                    <a:latin typeface="+mj-lt"/>
                  </a:rPr>
                  <a:t>00-1004</a:t>
                </a:r>
                <a:endParaRPr lang="en-US" sz="900" dirty="0">
                  <a:latin typeface="+mj-lt"/>
                </a:endParaRPr>
              </a:p>
            </p:txBody>
          </p:sp>
        </p:grpSp>
        <p:sp>
          <p:nvSpPr>
            <p:cNvPr id="65548" name="Line 12"/>
            <p:cNvSpPr>
              <a:spLocks noChangeShapeType="1"/>
            </p:cNvSpPr>
            <p:nvPr/>
          </p:nvSpPr>
          <p:spPr bwMode="auto">
            <a:xfrm>
              <a:off x="6835775" y="5389563"/>
              <a:ext cx="790575" cy="1587"/>
            </a:xfrm>
            <a:prstGeom prst="line">
              <a:avLst/>
            </a:prstGeom>
            <a:noFill/>
            <a:ln w="41275">
              <a:solidFill>
                <a:srgbClr val="5A87C6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900">
                <a:latin typeface="+mj-lt"/>
              </a:endParaRPr>
            </a:p>
          </p:txBody>
        </p:sp>
        <p:sp>
          <p:nvSpPr>
            <p:cNvPr id="65549" name="Line 13"/>
            <p:cNvSpPr>
              <a:spLocks noChangeShapeType="1"/>
            </p:cNvSpPr>
            <p:nvPr/>
          </p:nvSpPr>
          <p:spPr bwMode="auto">
            <a:xfrm>
              <a:off x="6835775" y="5465763"/>
              <a:ext cx="790575" cy="1587"/>
            </a:xfrm>
            <a:prstGeom prst="line">
              <a:avLst/>
            </a:prstGeom>
            <a:noFill/>
            <a:ln w="41275">
              <a:solidFill>
                <a:srgbClr val="5A87C6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900">
                <a:latin typeface="+mj-lt"/>
              </a:endParaRPr>
            </a:p>
          </p:txBody>
        </p:sp>
        <p:sp>
          <p:nvSpPr>
            <p:cNvPr id="65550" name="Line 14"/>
            <p:cNvSpPr>
              <a:spLocks noChangeShapeType="1"/>
            </p:cNvSpPr>
            <p:nvPr/>
          </p:nvSpPr>
          <p:spPr bwMode="auto">
            <a:xfrm>
              <a:off x="6835775" y="5540375"/>
              <a:ext cx="790575" cy="1588"/>
            </a:xfrm>
            <a:prstGeom prst="line">
              <a:avLst/>
            </a:prstGeom>
            <a:noFill/>
            <a:ln w="41275">
              <a:solidFill>
                <a:srgbClr val="5A87C6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900">
                <a:latin typeface="+mj-lt"/>
              </a:endParaRPr>
            </a:p>
          </p:txBody>
        </p:sp>
        <p:sp>
          <p:nvSpPr>
            <p:cNvPr id="65551" name="Line 15"/>
            <p:cNvSpPr>
              <a:spLocks noChangeShapeType="1"/>
            </p:cNvSpPr>
            <p:nvPr/>
          </p:nvSpPr>
          <p:spPr bwMode="auto">
            <a:xfrm>
              <a:off x="6835775" y="5614988"/>
              <a:ext cx="790575" cy="1587"/>
            </a:xfrm>
            <a:prstGeom prst="line">
              <a:avLst/>
            </a:prstGeom>
            <a:noFill/>
            <a:ln w="41275">
              <a:solidFill>
                <a:srgbClr val="5A87C6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900">
                <a:latin typeface="+mj-lt"/>
              </a:endParaRPr>
            </a:p>
          </p:txBody>
        </p:sp>
        <p:sp>
          <p:nvSpPr>
            <p:cNvPr id="65552" name="Line 16"/>
            <p:cNvSpPr>
              <a:spLocks noChangeShapeType="1"/>
            </p:cNvSpPr>
            <p:nvPr/>
          </p:nvSpPr>
          <p:spPr bwMode="auto">
            <a:xfrm>
              <a:off x="6835775" y="5691188"/>
              <a:ext cx="790575" cy="1587"/>
            </a:xfrm>
            <a:prstGeom prst="line">
              <a:avLst/>
            </a:prstGeom>
            <a:noFill/>
            <a:ln w="41275">
              <a:solidFill>
                <a:srgbClr val="5A87C6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900">
                <a:latin typeface="+mj-lt"/>
              </a:endParaRPr>
            </a:p>
          </p:txBody>
        </p:sp>
        <p:sp>
          <p:nvSpPr>
            <p:cNvPr id="65553" name="Line 17"/>
            <p:cNvSpPr>
              <a:spLocks noChangeShapeType="1"/>
            </p:cNvSpPr>
            <p:nvPr/>
          </p:nvSpPr>
          <p:spPr bwMode="auto">
            <a:xfrm>
              <a:off x="6835775" y="5765800"/>
              <a:ext cx="790575" cy="1588"/>
            </a:xfrm>
            <a:prstGeom prst="line">
              <a:avLst/>
            </a:prstGeom>
            <a:noFill/>
            <a:ln w="41275">
              <a:solidFill>
                <a:srgbClr val="5A87C6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900">
                <a:latin typeface="+mj-lt"/>
              </a:endParaRPr>
            </a:p>
          </p:txBody>
        </p:sp>
        <p:sp>
          <p:nvSpPr>
            <p:cNvPr id="65554" name="Line 18"/>
            <p:cNvSpPr>
              <a:spLocks noChangeShapeType="1"/>
            </p:cNvSpPr>
            <p:nvPr/>
          </p:nvSpPr>
          <p:spPr bwMode="auto">
            <a:xfrm>
              <a:off x="6835775" y="5840413"/>
              <a:ext cx="790575" cy="1587"/>
            </a:xfrm>
            <a:prstGeom prst="line">
              <a:avLst/>
            </a:prstGeom>
            <a:noFill/>
            <a:ln w="41275">
              <a:solidFill>
                <a:srgbClr val="5A87C6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900">
                <a:latin typeface="+mj-lt"/>
              </a:endParaRPr>
            </a:p>
          </p:txBody>
        </p:sp>
        <p:sp>
          <p:nvSpPr>
            <p:cNvPr id="65555" name="Line 19"/>
            <p:cNvSpPr>
              <a:spLocks noChangeShapeType="1"/>
            </p:cNvSpPr>
            <p:nvPr/>
          </p:nvSpPr>
          <p:spPr bwMode="auto">
            <a:xfrm>
              <a:off x="6835775" y="5916613"/>
              <a:ext cx="790575" cy="1587"/>
            </a:xfrm>
            <a:prstGeom prst="line">
              <a:avLst/>
            </a:prstGeom>
            <a:noFill/>
            <a:ln w="41275">
              <a:solidFill>
                <a:srgbClr val="5A87C6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900">
                <a:latin typeface="+mj-lt"/>
              </a:endParaRPr>
            </a:p>
          </p:txBody>
        </p:sp>
        <p:sp>
          <p:nvSpPr>
            <p:cNvPr id="65556" name="Line 20"/>
            <p:cNvSpPr>
              <a:spLocks noChangeShapeType="1"/>
            </p:cNvSpPr>
            <p:nvPr/>
          </p:nvSpPr>
          <p:spPr bwMode="auto">
            <a:xfrm>
              <a:off x="6835775" y="5991225"/>
              <a:ext cx="790575" cy="1588"/>
            </a:xfrm>
            <a:prstGeom prst="line">
              <a:avLst/>
            </a:prstGeom>
            <a:noFill/>
            <a:ln w="41275">
              <a:solidFill>
                <a:srgbClr val="5A87C6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900">
                <a:latin typeface="+mj-lt"/>
              </a:endParaRPr>
            </a:p>
          </p:txBody>
        </p:sp>
        <p:sp>
          <p:nvSpPr>
            <p:cNvPr id="65563" name="Rectangle 27"/>
            <p:cNvSpPr>
              <a:spLocks noChangeArrowheads="1"/>
            </p:cNvSpPr>
            <p:nvPr/>
          </p:nvSpPr>
          <p:spPr bwMode="auto">
            <a:xfrm>
              <a:off x="2286000" y="5715000"/>
              <a:ext cx="1676400" cy="533400"/>
            </a:xfrm>
            <a:prstGeom prst="rect">
              <a:avLst/>
            </a:prstGeom>
            <a:noFill/>
            <a:ln w="28575">
              <a:solidFill>
                <a:srgbClr val="FF0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 sz="900">
                <a:latin typeface="+mj-lt"/>
              </a:endParaRPr>
            </a:p>
          </p:txBody>
        </p:sp>
        <p:sp>
          <p:nvSpPr>
            <p:cNvPr id="65564" name="Rectangle 28"/>
            <p:cNvSpPr>
              <a:spLocks noChangeArrowheads="1"/>
            </p:cNvSpPr>
            <p:nvPr/>
          </p:nvSpPr>
          <p:spPr bwMode="auto">
            <a:xfrm>
              <a:off x="8382000" y="2628900"/>
              <a:ext cx="228600" cy="15240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 tIns="91440" bIns="91440" anchor="ctr"/>
            <a:lstStyle/>
            <a:p>
              <a:endParaRPr lang="en-US" sz="900">
                <a:latin typeface="+mj-lt"/>
              </a:endParaRPr>
            </a:p>
          </p:txBody>
        </p:sp>
        <p:cxnSp>
          <p:nvCxnSpPr>
            <p:cNvPr id="65565" name="AutoShape 29"/>
            <p:cNvCxnSpPr>
              <a:cxnSpLocks noChangeShapeType="1"/>
              <a:stCxn id="65564" idx="3"/>
              <a:endCxn id="65544" idx="3"/>
            </p:cNvCxnSpPr>
            <p:nvPr/>
          </p:nvCxnSpPr>
          <p:spPr bwMode="auto">
            <a:xfrm flipH="1">
              <a:off x="7799388" y="2705100"/>
              <a:ext cx="811212" cy="2895600"/>
            </a:xfrm>
            <a:prstGeom prst="bentConnector3">
              <a:avLst>
                <a:gd name="adj1" fmla="val -28181"/>
              </a:avLst>
            </a:prstGeom>
            <a:noFill/>
            <a:ln w="38100">
              <a:solidFill>
                <a:srgbClr val="FF0000"/>
              </a:solidFill>
              <a:miter lim="800000"/>
              <a:headEnd/>
              <a:tailEnd type="triangle" w="med" len="med"/>
            </a:ln>
            <a:effectLst/>
          </p:spPr>
        </p:cxnSp>
        <p:cxnSp>
          <p:nvCxnSpPr>
            <p:cNvPr id="65566" name="AutoShape 30"/>
            <p:cNvCxnSpPr>
              <a:cxnSpLocks noChangeShapeType="1"/>
              <a:stCxn id="65544" idx="1"/>
              <a:endCxn id="0" idx="3"/>
            </p:cNvCxnSpPr>
            <p:nvPr/>
          </p:nvCxnSpPr>
          <p:spPr bwMode="auto">
            <a:xfrm rot="10800000">
              <a:off x="5257800" y="4843463"/>
              <a:ext cx="1416050" cy="757237"/>
            </a:xfrm>
            <a:prstGeom prst="bentConnector3">
              <a:avLst>
                <a:gd name="adj1" fmla="val 50000"/>
              </a:avLst>
            </a:prstGeom>
            <a:noFill/>
            <a:ln w="38100">
              <a:solidFill>
                <a:srgbClr val="FF0000"/>
              </a:solidFill>
              <a:miter lim="800000"/>
              <a:headEnd/>
              <a:tailEnd type="triangle" w="med" len="med"/>
            </a:ln>
            <a:effectLst/>
          </p:spPr>
        </p:cxnSp>
      </p:grp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Invoice Post to Accounts Receivable</a:t>
            </a:r>
          </a:p>
        </p:txBody>
      </p:sp>
      <p:sp>
        <p:nvSpPr>
          <p:cNvPr id="22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FIN05180</a:t>
            </a:r>
          </a:p>
        </p:txBody>
      </p:sp>
      <p:grpSp>
        <p:nvGrpSpPr>
          <p:cNvPr id="66564" name="Group 4"/>
          <p:cNvGrpSpPr>
            <a:grpSpLocks/>
          </p:cNvGrpSpPr>
          <p:nvPr/>
        </p:nvGrpSpPr>
        <p:grpSpPr bwMode="auto">
          <a:xfrm>
            <a:off x="7772400" y="1960563"/>
            <a:ext cx="1174750" cy="1096962"/>
            <a:chOff x="4513" y="723"/>
            <a:chExt cx="691" cy="688"/>
          </a:xfrm>
        </p:grpSpPr>
        <p:sp>
          <p:nvSpPr>
            <p:cNvPr id="66565" name="Rectangle 5"/>
            <p:cNvSpPr>
              <a:spLocks noChangeArrowheads="1"/>
            </p:cNvSpPr>
            <p:nvPr/>
          </p:nvSpPr>
          <p:spPr bwMode="auto">
            <a:xfrm>
              <a:off x="4537" y="747"/>
              <a:ext cx="667" cy="664"/>
            </a:xfrm>
            <a:prstGeom prst="rect">
              <a:avLst/>
            </a:prstGeom>
            <a:solidFill>
              <a:srgbClr val="919191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6566" name="Rectangle 6"/>
            <p:cNvSpPr>
              <a:spLocks noChangeArrowheads="1"/>
            </p:cNvSpPr>
            <p:nvPr/>
          </p:nvSpPr>
          <p:spPr bwMode="auto">
            <a:xfrm>
              <a:off x="4513" y="723"/>
              <a:ext cx="662" cy="659"/>
            </a:xfrm>
            <a:prstGeom prst="rect">
              <a:avLst/>
            </a:prstGeom>
            <a:solidFill>
              <a:srgbClr val="FFFFFF"/>
            </a:solidFill>
            <a:ln w="635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</p:grpSp>
      <p:grpSp>
        <p:nvGrpSpPr>
          <p:cNvPr id="66567" name="Group 7"/>
          <p:cNvGrpSpPr>
            <a:grpSpLocks/>
          </p:cNvGrpSpPr>
          <p:nvPr/>
        </p:nvGrpSpPr>
        <p:grpSpPr bwMode="auto">
          <a:xfrm>
            <a:off x="7815263" y="1976438"/>
            <a:ext cx="1054078" cy="212725"/>
            <a:chOff x="4519" y="730"/>
            <a:chExt cx="667" cy="132"/>
          </a:xfrm>
        </p:grpSpPr>
        <p:sp>
          <p:nvSpPr>
            <p:cNvPr id="66568" name="Rectangle 8"/>
            <p:cNvSpPr>
              <a:spLocks noChangeArrowheads="1"/>
            </p:cNvSpPr>
            <p:nvPr/>
          </p:nvSpPr>
          <p:spPr bwMode="auto">
            <a:xfrm>
              <a:off x="4519" y="730"/>
              <a:ext cx="604" cy="132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6569" name="Rectangle 9"/>
            <p:cNvSpPr>
              <a:spLocks noChangeArrowheads="1"/>
            </p:cNvSpPr>
            <p:nvPr/>
          </p:nvSpPr>
          <p:spPr bwMode="auto">
            <a:xfrm>
              <a:off x="4551" y="746"/>
              <a:ext cx="635" cy="9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l" eaLnBrk="0" hangingPunct="0"/>
              <a:r>
                <a:rPr lang="en-US" sz="900" dirty="0">
                  <a:solidFill>
                    <a:srgbClr val="000000"/>
                  </a:solidFill>
                  <a:latin typeface="+mj-lt"/>
                </a:rPr>
                <a:t>Invoice</a:t>
              </a:r>
              <a:r>
                <a:rPr lang="en-US" sz="1000" dirty="0">
                  <a:solidFill>
                    <a:srgbClr val="000000"/>
                  </a:solidFill>
                  <a:latin typeface="+mj-lt"/>
                </a:rPr>
                <a:t> #</a:t>
              </a:r>
              <a:r>
                <a:rPr lang="en-US" sz="1000" dirty="0" smtClean="0">
                  <a:solidFill>
                    <a:srgbClr val="000000"/>
                  </a:solidFill>
                  <a:latin typeface="+mj-lt"/>
                </a:rPr>
                <a:t>00-1004</a:t>
              </a:r>
              <a:endParaRPr lang="en-US" sz="2400" dirty="0">
                <a:latin typeface="+mj-lt"/>
              </a:endParaRPr>
            </a:p>
          </p:txBody>
        </p:sp>
      </p:grpSp>
      <p:sp>
        <p:nvSpPr>
          <p:cNvPr id="66570" name="Line 10"/>
          <p:cNvSpPr>
            <a:spLocks noChangeShapeType="1"/>
          </p:cNvSpPr>
          <p:nvPr/>
        </p:nvSpPr>
        <p:spPr bwMode="auto">
          <a:xfrm>
            <a:off x="7934325" y="2274888"/>
            <a:ext cx="790575" cy="1587"/>
          </a:xfrm>
          <a:prstGeom prst="line">
            <a:avLst/>
          </a:prstGeom>
          <a:noFill/>
          <a:ln w="41275">
            <a:solidFill>
              <a:srgbClr val="5A87C6"/>
            </a:solidFill>
            <a:round/>
            <a:headEnd/>
            <a:tailEnd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66571" name="Line 11"/>
          <p:cNvSpPr>
            <a:spLocks noChangeShapeType="1"/>
          </p:cNvSpPr>
          <p:nvPr/>
        </p:nvSpPr>
        <p:spPr bwMode="auto">
          <a:xfrm>
            <a:off x="7934325" y="2351088"/>
            <a:ext cx="790575" cy="1587"/>
          </a:xfrm>
          <a:prstGeom prst="line">
            <a:avLst/>
          </a:prstGeom>
          <a:noFill/>
          <a:ln w="41275">
            <a:solidFill>
              <a:srgbClr val="5A87C6"/>
            </a:solidFill>
            <a:round/>
            <a:headEnd/>
            <a:tailEnd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66572" name="Line 12"/>
          <p:cNvSpPr>
            <a:spLocks noChangeShapeType="1"/>
          </p:cNvSpPr>
          <p:nvPr/>
        </p:nvSpPr>
        <p:spPr bwMode="auto">
          <a:xfrm>
            <a:off x="7934325" y="2425700"/>
            <a:ext cx="790575" cy="1588"/>
          </a:xfrm>
          <a:prstGeom prst="line">
            <a:avLst/>
          </a:prstGeom>
          <a:noFill/>
          <a:ln w="41275">
            <a:solidFill>
              <a:srgbClr val="5A87C6"/>
            </a:solidFill>
            <a:round/>
            <a:headEnd/>
            <a:tailEnd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66573" name="Line 13"/>
          <p:cNvSpPr>
            <a:spLocks noChangeShapeType="1"/>
          </p:cNvSpPr>
          <p:nvPr/>
        </p:nvSpPr>
        <p:spPr bwMode="auto">
          <a:xfrm>
            <a:off x="7934325" y="2500313"/>
            <a:ext cx="790575" cy="1587"/>
          </a:xfrm>
          <a:prstGeom prst="line">
            <a:avLst/>
          </a:prstGeom>
          <a:noFill/>
          <a:ln w="41275">
            <a:solidFill>
              <a:srgbClr val="5A87C6"/>
            </a:solidFill>
            <a:round/>
            <a:headEnd/>
            <a:tailEnd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66574" name="Line 14"/>
          <p:cNvSpPr>
            <a:spLocks noChangeShapeType="1"/>
          </p:cNvSpPr>
          <p:nvPr/>
        </p:nvSpPr>
        <p:spPr bwMode="auto">
          <a:xfrm>
            <a:off x="7934325" y="2576513"/>
            <a:ext cx="790575" cy="1587"/>
          </a:xfrm>
          <a:prstGeom prst="line">
            <a:avLst/>
          </a:prstGeom>
          <a:noFill/>
          <a:ln w="41275">
            <a:solidFill>
              <a:srgbClr val="5A87C6"/>
            </a:solidFill>
            <a:round/>
            <a:headEnd/>
            <a:tailEnd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66575" name="Line 15"/>
          <p:cNvSpPr>
            <a:spLocks noChangeShapeType="1"/>
          </p:cNvSpPr>
          <p:nvPr/>
        </p:nvSpPr>
        <p:spPr bwMode="auto">
          <a:xfrm>
            <a:off x="7934325" y="2651125"/>
            <a:ext cx="790575" cy="1588"/>
          </a:xfrm>
          <a:prstGeom prst="line">
            <a:avLst/>
          </a:prstGeom>
          <a:noFill/>
          <a:ln w="41275">
            <a:solidFill>
              <a:srgbClr val="5A87C6"/>
            </a:solidFill>
            <a:round/>
            <a:headEnd/>
            <a:tailEnd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66576" name="Line 16"/>
          <p:cNvSpPr>
            <a:spLocks noChangeShapeType="1"/>
          </p:cNvSpPr>
          <p:nvPr/>
        </p:nvSpPr>
        <p:spPr bwMode="auto">
          <a:xfrm>
            <a:off x="7934325" y="2725738"/>
            <a:ext cx="790575" cy="1587"/>
          </a:xfrm>
          <a:prstGeom prst="line">
            <a:avLst/>
          </a:prstGeom>
          <a:noFill/>
          <a:ln w="41275">
            <a:solidFill>
              <a:srgbClr val="5A87C6"/>
            </a:solidFill>
            <a:round/>
            <a:headEnd/>
            <a:tailEnd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66577" name="Line 17"/>
          <p:cNvSpPr>
            <a:spLocks noChangeShapeType="1"/>
          </p:cNvSpPr>
          <p:nvPr/>
        </p:nvSpPr>
        <p:spPr bwMode="auto">
          <a:xfrm>
            <a:off x="7934325" y="2801938"/>
            <a:ext cx="790575" cy="1587"/>
          </a:xfrm>
          <a:prstGeom prst="line">
            <a:avLst/>
          </a:prstGeom>
          <a:noFill/>
          <a:ln w="41275">
            <a:solidFill>
              <a:srgbClr val="5A87C6"/>
            </a:solidFill>
            <a:round/>
            <a:headEnd/>
            <a:tailEnd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66578" name="Line 18"/>
          <p:cNvSpPr>
            <a:spLocks noChangeShapeType="1"/>
          </p:cNvSpPr>
          <p:nvPr/>
        </p:nvSpPr>
        <p:spPr bwMode="auto">
          <a:xfrm>
            <a:off x="7934325" y="2876550"/>
            <a:ext cx="790575" cy="1588"/>
          </a:xfrm>
          <a:prstGeom prst="line">
            <a:avLst/>
          </a:prstGeom>
          <a:noFill/>
          <a:ln w="41275">
            <a:solidFill>
              <a:srgbClr val="5A87C6"/>
            </a:solidFill>
            <a:round/>
            <a:headEnd/>
            <a:tailEnd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pic>
        <p:nvPicPr>
          <p:cNvPr id="66580" name="Picture 20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" y="887413"/>
            <a:ext cx="6799263" cy="2619375"/>
          </a:xfrm>
          <a:prstGeom prst="rect">
            <a:avLst/>
          </a:prstGeom>
          <a:noFill/>
        </p:spPr>
      </p:pic>
      <p:cxnSp>
        <p:nvCxnSpPr>
          <p:cNvPr id="66581" name="AutoShape 21"/>
          <p:cNvCxnSpPr>
            <a:cxnSpLocks noChangeShapeType="1"/>
          </p:cNvCxnSpPr>
          <p:nvPr/>
        </p:nvCxnSpPr>
        <p:spPr bwMode="auto">
          <a:xfrm>
            <a:off x="6951663" y="2197100"/>
            <a:ext cx="820737" cy="288925"/>
          </a:xfrm>
          <a:prstGeom prst="bentConnector3">
            <a:avLst>
              <a:gd name="adj1" fmla="val 49903"/>
            </a:avLst>
          </a:prstGeom>
          <a:noFill/>
          <a:ln w="38100">
            <a:solidFill>
              <a:srgbClr val="FF0000"/>
            </a:solidFill>
            <a:miter lim="800000"/>
            <a:headEnd/>
            <a:tailEnd type="triangle" w="med" len="med"/>
          </a:ln>
          <a:effectLst/>
        </p:spPr>
      </p:cxnSp>
      <p:pic>
        <p:nvPicPr>
          <p:cNvPr id="66582" name="Picture 22" descr="Region Captur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71600" y="4143375"/>
            <a:ext cx="7513638" cy="1962150"/>
          </a:xfrm>
          <a:prstGeom prst="rect">
            <a:avLst/>
          </a:prstGeom>
          <a:noFill/>
        </p:spPr>
      </p:pic>
      <p:cxnSp>
        <p:nvCxnSpPr>
          <p:cNvPr id="66583" name="AutoShape 23"/>
          <p:cNvCxnSpPr>
            <a:cxnSpLocks noChangeShapeType="1"/>
          </p:cNvCxnSpPr>
          <p:nvPr/>
        </p:nvCxnSpPr>
        <p:spPr bwMode="auto">
          <a:xfrm rot="5400000">
            <a:off x="6166644" y="1974057"/>
            <a:ext cx="1131887" cy="3206750"/>
          </a:xfrm>
          <a:prstGeom prst="bentConnector3">
            <a:avLst>
              <a:gd name="adj1" fmla="val 69282"/>
            </a:avLst>
          </a:prstGeom>
          <a:noFill/>
          <a:ln w="38100">
            <a:solidFill>
              <a:srgbClr val="FF0000"/>
            </a:solidFill>
            <a:miter lim="800000"/>
            <a:headEnd/>
            <a:tailEnd type="triangle" w="med" len="med"/>
          </a:ln>
          <a:effectLst/>
        </p:spPr>
      </p:cxn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Sales Order Returns and Credits</a:t>
            </a:r>
          </a:p>
        </p:txBody>
      </p:sp>
      <p:sp>
        <p:nvSpPr>
          <p:cNvPr id="17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FIN05190</a:t>
            </a:r>
          </a:p>
        </p:txBody>
      </p:sp>
      <p:grpSp>
        <p:nvGrpSpPr>
          <p:cNvPr id="18" name="Group 17"/>
          <p:cNvGrpSpPr/>
          <p:nvPr/>
        </p:nvGrpSpPr>
        <p:grpSpPr>
          <a:xfrm>
            <a:off x="728663" y="1254125"/>
            <a:ext cx="7693025" cy="4498975"/>
            <a:chOff x="747713" y="1749425"/>
            <a:chExt cx="7693025" cy="4498975"/>
          </a:xfrm>
        </p:grpSpPr>
        <p:sp>
          <p:nvSpPr>
            <p:cNvPr id="67588" name="Rectangle 4"/>
            <p:cNvSpPr>
              <a:spLocks noChangeArrowheads="1"/>
            </p:cNvSpPr>
            <p:nvPr/>
          </p:nvSpPr>
          <p:spPr bwMode="auto">
            <a:xfrm>
              <a:off x="3579813" y="1749425"/>
              <a:ext cx="2006600" cy="800100"/>
            </a:xfrm>
            <a:prstGeom prst="rect">
              <a:avLst/>
            </a:prstGeom>
            <a:solidFill>
              <a:srgbClr val="F9F5D7"/>
            </a:solidFill>
            <a:ln w="15875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2"/>
              </a:outerShdw>
            </a:effectLst>
          </p:spPr>
          <p:txBody>
            <a:bodyPr wrap="none" lIns="90488" tIns="44450" rIns="90488" bIns="44450" anchor="ctr"/>
            <a:lstStyle/>
            <a:p>
              <a:pPr eaLnBrk="0" hangingPunct="0"/>
              <a:r>
                <a:rPr lang="en-US" sz="1800">
                  <a:latin typeface="+mj-lt"/>
                </a:rPr>
                <a:t>Customer</a:t>
              </a:r>
            </a:p>
          </p:txBody>
        </p:sp>
        <p:sp>
          <p:nvSpPr>
            <p:cNvPr id="67589" name="Rectangle 5"/>
            <p:cNvSpPr>
              <a:spLocks noChangeArrowheads="1"/>
            </p:cNvSpPr>
            <p:nvPr/>
          </p:nvSpPr>
          <p:spPr bwMode="auto">
            <a:xfrm>
              <a:off x="3573463" y="3695700"/>
              <a:ext cx="2019300" cy="800100"/>
            </a:xfrm>
            <a:prstGeom prst="rect">
              <a:avLst/>
            </a:prstGeom>
            <a:solidFill>
              <a:srgbClr val="A8D8A9"/>
            </a:solidFill>
            <a:ln w="15875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2"/>
              </a:outerShdw>
            </a:effectLst>
          </p:spPr>
          <p:txBody>
            <a:bodyPr wrap="none" lIns="90488" tIns="44450" rIns="90488" bIns="44450" anchor="ctr"/>
            <a:lstStyle/>
            <a:p>
              <a:pPr eaLnBrk="0" hangingPunct="0"/>
              <a:r>
                <a:rPr lang="en-US" sz="1800">
                  <a:latin typeface="+mj-lt"/>
                </a:rPr>
                <a:t>Negative</a:t>
              </a:r>
            </a:p>
            <a:p>
              <a:pPr eaLnBrk="0" hangingPunct="0"/>
              <a:r>
                <a:rPr lang="en-US" sz="1800">
                  <a:latin typeface="+mj-lt"/>
                </a:rPr>
                <a:t>Quantity Invoices</a:t>
              </a:r>
            </a:p>
          </p:txBody>
        </p:sp>
        <p:sp>
          <p:nvSpPr>
            <p:cNvPr id="67590" name="Rectangle 6"/>
            <p:cNvSpPr>
              <a:spLocks noChangeArrowheads="1"/>
            </p:cNvSpPr>
            <p:nvPr/>
          </p:nvSpPr>
          <p:spPr bwMode="auto">
            <a:xfrm>
              <a:off x="3576638" y="5448300"/>
              <a:ext cx="2019300" cy="800100"/>
            </a:xfrm>
            <a:prstGeom prst="rect">
              <a:avLst/>
            </a:prstGeom>
            <a:solidFill>
              <a:srgbClr val="E2C1BC"/>
            </a:solidFill>
            <a:ln w="15875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2"/>
              </a:outerShdw>
            </a:effectLst>
          </p:spPr>
          <p:txBody>
            <a:bodyPr wrap="none" lIns="90488" tIns="44450" rIns="90488" bIns="44450" anchor="ctr"/>
            <a:lstStyle/>
            <a:p>
              <a:pPr eaLnBrk="0" hangingPunct="0"/>
              <a:r>
                <a:rPr lang="en-US" sz="1800">
                  <a:latin typeface="+mj-lt"/>
                </a:rPr>
                <a:t>Decrease</a:t>
              </a:r>
            </a:p>
            <a:p>
              <a:pPr eaLnBrk="0" hangingPunct="0"/>
              <a:r>
                <a:rPr lang="en-US" sz="1800">
                  <a:latin typeface="+mj-lt"/>
                </a:rPr>
                <a:t>Sales Totals</a:t>
              </a:r>
            </a:p>
          </p:txBody>
        </p:sp>
        <p:sp>
          <p:nvSpPr>
            <p:cNvPr id="67591" name="Rectangle 7"/>
            <p:cNvSpPr>
              <a:spLocks noChangeArrowheads="1"/>
            </p:cNvSpPr>
            <p:nvPr/>
          </p:nvSpPr>
          <p:spPr bwMode="auto">
            <a:xfrm>
              <a:off x="747713" y="5445125"/>
              <a:ext cx="2206625" cy="800100"/>
            </a:xfrm>
            <a:prstGeom prst="rect">
              <a:avLst/>
            </a:prstGeom>
            <a:solidFill>
              <a:srgbClr val="E2C1BC"/>
            </a:solidFill>
            <a:ln w="15875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2"/>
              </a:outerShdw>
            </a:effectLst>
          </p:spPr>
          <p:txBody>
            <a:bodyPr wrap="none" lIns="90488" tIns="44450" rIns="90488" bIns="44450" anchor="ctr"/>
            <a:lstStyle/>
            <a:p>
              <a:pPr eaLnBrk="0" hangingPunct="0"/>
              <a:r>
                <a:rPr lang="en-US" sz="1800">
                  <a:latin typeface="+mj-lt"/>
                </a:rPr>
                <a:t>Increase</a:t>
              </a:r>
            </a:p>
            <a:p>
              <a:pPr eaLnBrk="0" hangingPunct="0"/>
              <a:r>
                <a:rPr lang="en-US" sz="1800">
                  <a:latin typeface="+mj-lt"/>
                </a:rPr>
                <a:t>Inventory Balances</a:t>
              </a:r>
            </a:p>
          </p:txBody>
        </p:sp>
        <p:sp>
          <p:nvSpPr>
            <p:cNvPr id="67592" name="Rectangle 8"/>
            <p:cNvSpPr>
              <a:spLocks noChangeArrowheads="1"/>
            </p:cNvSpPr>
            <p:nvPr/>
          </p:nvSpPr>
          <p:spPr bwMode="auto">
            <a:xfrm>
              <a:off x="6319838" y="5445125"/>
              <a:ext cx="2120900" cy="800100"/>
            </a:xfrm>
            <a:prstGeom prst="rect">
              <a:avLst/>
            </a:prstGeom>
            <a:solidFill>
              <a:srgbClr val="E2C1BC"/>
            </a:solidFill>
            <a:ln w="15875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2"/>
              </a:outerShdw>
            </a:effectLst>
          </p:spPr>
          <p:txBody>
            <a:bodyPr wrap="none" lIns="90488" tIns="44450" rIns="90488" bIns="44450" anchor="ctr"/>
            <a:lstStyle/>
            <a:p>
              <a:pPr eaLnBrk="0" hangingPunct="0"/>
              <a:r>
                <a:rPr lang="en-US" sz="1800">
                  <a:latin typeface="+mj-lt"/>
                </a:rPr>
                <a:t>Decrease</a:t>
              </a:r>
            </a:p>
            <a:p>
              <a:pPr eaLnBrk="0" hangingPunct="0"/>
              <a:r>
                <a:rPr lang="en-US" sz="1800">
                  <a:latin typeface="+mj-lt"/>
                </a:rPr>
                <a:t>Account Balances</a:t>
              </a:r>
            </a:p>
          </p:txBody>
        </p:sp>
        <p:sp>
          <p:nvSpPr>
            <p:cNvPr id="67593" name="Rectangle 9"/>
            <p:cNvSpPr>
              <a:spLocks noChangeArrowheads="1"/>
            </p:cNvSpPr>
            <p:nvPr/>
          </p:nvSpPr>
          <p:spPr bwMode="auto">
            <a:xfrm>
              <a:off x="3221038" y="2840038"/>
              <a:ext cx="847989" cy="59247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47625" tIns="19050" rIns="47625" bIns="19050">
              <a:spAutoFit/>
            </a:bodyPr>
            <a:lstStyle/>
            <a:p>
              <a:pPr algn="l" eaLnBrk="0" hangingPunct="0"/>
              <a:r>
                <a:rPr lang="en-US" sz="1800">
                  <a:latin typeface="+mj-lt"/>
                </a:rPr>
                <a:t>Return</a:t>
              </a:r>
            </a:p>
            <a:p>
              <a:pPr algn="l" eaLnBrk="0" hangingPunct="0"/>
              <a:r>
                <a:rPr lang="en-US" sz="1800">
                  <a:latin typeface="+mj-lt"/>
                </a:rPr>
                <a:t>Goods</a:t>
              </a:r>
            </a:p>
          </p:txBody>
        </p:sp>
        <p:sp>
          <p:nvSpPr>
            <p:cNvPr id="67594" name="Rectangle 10"/>
            <p:cNvSpPr>
              <a:spLocks noChangeArrowheads="1"/>
            </p:cNvSpPr>
            <p:nvPr/>
          </p:nvSpPr>
          <p:spPr bwMode="auto">
            <a:xfrm>
              <a:off x="5240338" y="2776538"/>
              <a:ext cx="787075" cy="59247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47625" tIns="19050" rIns="47625" bIns="19050">
              <a:spAutoFit/>
            </a:bodyPr>
            <a:lstStyle/>
            <a:p>
              <a:pPr algn="l" eaLnBrk="0" hangingPunct="0"/>
              <a:r>
                <a:rPr lang="en-US" sz="1800">
                  <a:latin typeface="+mj-lt"/>
                </a:rPr>
                <a:t>Get</a:t>
              </a:r>
            </a:p>
            <a:p>
              <a:pPr algn="l" eaLnBrk="0" hangingPunct="0"/>
              <a:r>
                <a:rPr lang="en-US" sz="1800">
                  <a:latin typeface="+mj-lt"/>
                </a:rPr>
                <a:t>Credit</a:t>
              </a:r>
            </a:p>
          </p:txBody>
        </p:sp>
        <p:sp>
          <p:nvSpPr>
            <p:cNvPr id="67595" name="Rectangle 11"/>
            <p:cNvSpPr>
              <a:spLocks noChangeArrowheads="1"/>
            </p:cNvSpPr>
            <p:nvPr/>
          </p:nvSpPr>
          <p:spPr bwMode="auto">
            <a:xfrm>
              <a:off x="1982788" y="3808413"/>
              <a:ext cx="1415452" cy="315471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47625" tIns="19050" rIns="47625" bIns="19050">
              <a:spAutoFit/>
            </a:bodyPr>
            <a:lstStyle/>
            <a:p>
              <a:pPr algn="l" eaLnBrk="0" hangingPunct="0"/>
              <a:r>
                <a:rPr lang="en-US" sz="1800">
                  <a:latin typeface="+mj-lt"/>
                </a:rPr>
                <a:t>Memo = No</a:t>
              </a:r>
            </a:p>
          </p:txBody>
        </p:sp>
        <p:graphicFrame>
          <p:nvGraphicFramePr>
            <p:cNvPr id="67596" name="Object 12">
              <a:hlinkClick r:id="" action="ppaction://ole?verb=0"/>
            </p:cNvPr>
            <p:cNvGraphicFramePr>
              <a:graphicFrameLocks/>
            </p:cNvGraphicFramePr>
            <p:nvPr/>
          </p:nvGraphicFramePr>
          <p:xfrm>
            <a:off x="2152650" y="2454275"/>
            <a:ext cx="1062038" cy="1184275"/>
          </p:xfrm>
          <a:graphic>
            <a:graphicData uri="http://schemas.openxmlformats.org/presentationml/2006/ole">
              <p:oleObj spid="_x0000_s67596" name="CorelDRAW!" r:id="rId3" imgW="5313240" imgH="5922720" progId="">
                <p:embed/>
              </p:oleObj>
            </a:graphicData>
          </a:graphic>
        </p:graphicFrame>
        <p:sp>
          <p:nvSpPr>
            <p:cNvPr id="67597" name="Rectangle 13"/>
            <p:cNvSpPr>
              <a:spLocks noChangeArrowheads="1"/>
            </p:cNvSpPr>
            <p:nvPr/>
          </p:nvSpPr>
          <p:spPr bwMode="auto">
            <a:xfrm>
              <a:off x="5948363" y="2632075"/>
              <a:ext cx="495329" cy="76687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90488" tIns="44450" rIns="90488" bIns="44450">
              <a:spAutoFit/>
            </a:bodyPr>
            <a:lstStyle/>
            <a:p>
              <a:pPr algn="l" eaLnBrk="0" hangingPunct="0"/>
              <a:r>
                <a:rPr lang="en-US" sz="4400">
                  <a:latin typeface="+mj-lt"/>
                </a:rPr>
                <a:t>$</a:t>
              </a:r>
            </a:p>
          </p:txBody>
        </p:sp>
        <p:cxnSp>
          <p:nvCxnSpPr>
            <p:cNvPr id="67598" name="AutoShape 14"/>
            <p:cNvCxnSpPr>
              <a:cxnSpLocks noChangeShapeType="1"/>
              <a:stCxn id="67588" idx="2"/>
              <a:endCxn id="67589" idx="0"/>
            </p:cNvCxnSpPr>
            <p:nvPr/>
          </p:nvCxnSpPr>
          <p:spPr bwMode="auto">
            <a:xfrm rot="5400000">
              <a:off x="4017963" y="3122613"/>
              <a:ext cx="1130300" cy="0"/>
            </a:xfrm>
            <a:prstGeom prst="straightConnector1">
              <a:avLst/>
            </a:prstGeom>
            <a:noFill/>
            <a:ln w="38100">
              <a:solidFill>
                <a:srgbClr val="7B5229"/>
              </a:solidFill>
              <a:round/>
              <a:headEnd type="triangle" w="med" len="med"/>
              <a:tailEnd type="triangle" w="med" len="med"/>
            </a:ln>
            <a:effectLst/>
          </p:spPr>
        </p:cxnSp>
        <p:cxnSp>
          <p:nvCxnSpPr>
            <p:cNvPr id="67599" name="AutoShape 15"/>
            <p:cNvCxnSpPr>
              <a:cxnSpLocks noChangeShapeType="1"/>
              <a:stCxn id="67589" idx="1"/>
              <a:endCxn id="67591" idx="0"/>
            </p:cNvCxnSpPr>
            <p:nvPr/>
          </p:nvCxnSpPr>
          <p:spPr bwMode="auto">
            <a:xfrm rot="10800000" flipV="1">
              <a:off x="1851025" y="4095750"/>
              <a:ext cx="1714500" cy="1341438"/>
            </a:xfrm>
            <a:prstGeom prst="bentConnector2">
              <a:avLst/>
            </a:prstGeom>
            <a:noFill/>
            <a:ln w="38100">
              <a:solidFill>
                <a:srgbClr val="7B5229"/>
              </a:solidFill>
              <a:miter lim="800000"/>
              <a:headEnd/>
              <a:tailEnd type="triangle" w="med" len="med"/>
            </a:ln>
            <a:effectLst/>
          </p:spPr>
        </p:cxnSp>
        <p:cxnSp>
          <p:nvCxnSpPr>
            <p:cNvPr id="67600" name="AutoShape 16"/>
            <p:cNvCxnSpPr>
              <a:cxnSpLocks noChangeShapeType="1"/>
              <a:stCxn id="67589" idx="2"/>
              <a:endCxn id="67590" idx="0"/>
            </p:cNvCxnSpPr>
            <p:nvPr/>
          </p:nvCxnSpPr>
          <p:spPr bwMode="auto">
            <a:xfrm rot="16200000" flipH="1">
              <a:off x="4116388" y="4970463"/>
              <a:ext cx="936625" cy="3175"/>
            </a:xfrm>
            <a:prstGeom prst="bentConnector3">
              <a:avLst>
                <a:gd name="adj1" fmla="val 50000"/>
              </a:avLst>
            </a:prstGeom>
            <a:noFill/>
            <a:ln w="38100">
              <a:solidFill>
                <a:srgbClr val="7B5229"/>
              </a:solidFill>
              <a:miter lim="800000"/>
              <a:headEnd/>
              <a:tailEnd type="triangle" w="med" len="med"/>
            </a:ln>
            <a:effectLst/>
          </p:spPr>
        </p:cxnSp>
        <p:cxnSp>
          <p:nvCxnSpPr>
            <p:cNvPr id="67601" name="AutoShape 17"/>
            <p:cNvCxnSpPr>
              <a:cxnSpLocks noChangeShapeType="1"/>
              <a:stCxn id="67589" idx="3"/>
              <a:endCxn id="67592" idx="0"/>
            </p:cNvCxnSpPr>
            <p:nvPr/>
          </p:nvCxnSpPr>
          <p:spPr bwMode="auto">
            <a:xfrm>
              <a:off x="5600700" y="4095750"/>
              <a:ext cx="1779588" cy="1341438"/>
            </a:xfrm>
            <a:prstGeom prst="bentConnector2">
              <a:avLst/>
            </a:prstGeom>
            <a:noFill/>
            <a:ln w="38100">
              <a:solidFill>
                <a:srgbClr val="7B5229"/>
              </a:solidFill>
              <a:miter lim="800000"/>
              <a:headEnd/>
              <a:tailEnd type="triangle" w="med" len="med"/>
            </a:ln>
            <a:effectLst/>
          </p:spPr>
        </p:cxn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Sales Order Life Cycle</a:t>
            </a:r>
          </a:p>
        </p:txBody>
      </p:sp>
      <p:sp>
        <p:nvSpPr>
          <p:cNvPr id="3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FIN05020</a:t>
            </a:r>
          </a:p>
        </p:txBody>
      </p:sp>
      <p:grpSp>
        <p:nvGrpSpPr>
          <p:cNvPr id="35" name="Group 34"/>
          <p:cNvGrpSpPr/>
          <p:nvPr/>
        </p:nvGrpSpPr>
        <p:grpSpPr>
          <a:xfrm>
            <a:off x="104775" y="1238250"/>
            <a:ext cx="8905875" cy="4884738"/>
            <a:chOff x="76200" y="1600200"/>
            <a:chExt cx="8905875" cy="4884738"/>
          </a:xfrm>
        </p:grpSpPr>
        <p:sp>
          <p:nvSpPr>
            <p:cNvPr id="47140" name="AutoShape 36"/>
            <p:cNvSpPr>
              <a:spLocks noChangeArrowheads="1"/>
            </p:cNvSpPr>
            <p:nvPr/>
          </p:nvSpPr>
          <p:spPr bwMode="auto">
            <a:xfrm>
              <a:off x="2590800" y="3733800"/>
              <a:ext cx="1828800" cy="685800"/>
            </a:xfrm>
            <a:prstGeom prst="roundRect">
              <a:avLst>
                <a:gd name="adj" fmla="val 16667"/>
              </a:avLst>
            </a:prstGeom>
            <a:solidFill>
              <a:schemeClr val="accent1">
                <a:lumMod val="40000"/>
                <a:lumOff val="60000"/>
              </a:schemeClr>
            </a:solidFill>
            <a:ln w="9525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47141" name="Text Box 37"/>
            <p:cNvSpPr txBox="1">
              <a:spLocks noChangeArrowheads="1"/>
            </p:cNvSpPr>
            <p:nvPr/>
          </p:nvSpPr>
          <p:spPr bwMode="auto">
            <a:xfrm>
              <a:off x="2581276" y="3733800"/>
              <a:ext cx="1766888" cy="67710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square" tIns="91440" bIns="91440">
              <a:spAutoFit/>
            </a:bodyPr>
            <a:lstStyle/>
            <a:p>
              <a:r>
                <a:rPr lang="en-US" sz="1600" dirty="0">
                  <a:latin typeface="+mj-lt"/>
                </a:rPr>
                <a:t>Review Pending Invoice Register</a:t>
              </a:r>
            </a:p>
          </p:txBody>
        </p:sp>
        <p:sp>
          <p:nvSpPr>
            <p:cNvPr id="47108" name="Rectangle 4"/>
            <p:cNvSpPr>
              <a:spLocks noChangeArrowheads="1"/>
            </p:cNvSpPr>
            <p:nvPr/>
          </p:nvSpPr>
          <p:spPr bwMode="auto">
            <a:xfrm>
              <a:off x="152400" y="1600200"/>
              <a:ext cx="7162800" cy="4884738"/>
            </a:xfrm>
            <a:prstGeom prst="rect">
              <a:avLst/>
            </a:prstGeom>
            <a:noFill/>
            <a:ln w="31750">
              <a:solidFill>
                <a:srgbClr val="00008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47113" name="Rectangle 9"/>
            <p:cNvSpPr>
              <a:spLocks noChangeArrowheads="1"/>
            </p:cNvSpPr>
            <p:nvPr/>
          </p:nvSpPr>
          <p:spPr bwMode="auto">
            <a:xfrm>
              <a:off x="7715581" y="2900363"/>
              <a:ext cx="1080426" cy="582211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sz="1600" i="1">
                  <a:solidFill>
                    <a:srgbClr val="333399"/>
                  </a:solidFill>
                  <a:latin typeface="+mj-lt"/>
                </a:rPr>
                <a:t>Updated</a:t>
              </a:r>
            </a:p>
            <a:p>
              <a:pPr eaLnBrk="0" hangingPunct="0"/>
              <a:r>
                <a:rPr lang="en-US" sz="1600" i="1">
                  <a:solidFill>
                    <a:srgbClr val="333399"/>
                  </a:solidFill>
                  <a:latin typeface="+mj-lt"/>
                </a:rPr>
                <a:t>by Post</a:t>
              </a:r>
            </a:p>
          </p:txBody>
        </p:sp>
        <p:sp>
          <p:nvSpPr>
            <p:cNvPr id="47117" name="Rectangle 13"/>
            <p:cNvSpPr>
              <a:spLocks noChangeArrowheads="1"/>
            </p:cNvSpPr>
            <p:nvPr/>
          </p:nvSpPr>
          <p:spPr bwMode="auto">
            <a:xfrm>
              <a:off x="2314575" y="1600200"/>
              <a:ext cx="2603278" cy="36676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90488" tIns="44450" rIns="90488" bIns="44450">
              <a:spAutoFit/>
            </a:bodyPr>
            <a:lstStyle/>
            <a:p>
              <a:pPr algn="l" eaLnBrk="0" hangingPunct="0"/>
              <a:r>
                <a:rPr lang="en-US" sz="1800" b="1">
                  <a:latin typeface="+mj-lt"/>
                </a:rPr>
                <a:t>Sales Orders/Invoices</a:t>
              </a:r>
            </a:p>
          </p:txBody>
        </p:sp>
        <p:grpSp>
          <p:nvGrpSpPr>
            <p:cNvPr id="47131" name="Group 27"/>
            <p:cNvGrpSpPr>
              <a:grpSpLocks/>
            </p:cNvGrpSpPr>
            <p:nvPr/>
          </p:nvGrpSpPr>
          <p:grpSpPr bwMode="auto">
            <a:xfrm>
              <a:off x="219905" y="2438400"/>
              <a:ext cx="1761293" cy="685800"/>
              <a:chOff x="2347" y="3408"/>
              <a:chExt cx="1013" cy="432"/>
            </a:xfrm>
          </p:grpSpPr>
          <p:sp>
            <p:nvSpPr>
              <p:cNvPr id="47129" name="AutoShape 25"/>
              <p:cNvSpPr>
                <a:spLocks noChangeArrowheads="1"/>
              </p:cNvSpPr>
              <p:nvPr/>
            </p:nvSpPr>
            <p:spPr bwMode="auto">
              <a:xfrm>
                <a:off x="2352" y="3408"/>
                <a:ext cx="1008" cy="432"/>
              </a:xfrm>
              <a:prstGeom prst="roundRect">
                <a:avLst>
                  <a:gd name="adj" fmla="val 16667"/>
                </a:avLst>
              </a:prstGeom>
              <a:solidFill>
                <a:schemeClr val="accent1">
                  <a:lumMod val="40000"/>
                  <a:lumOff val="60000"/>
                </a:schemeClr>
              </a:solidFill>
              <a:ln w="9525" algn="ctr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tIns="91440" bIns="91440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47130" name="Text Box 26"/>
              <p:cNvSpPr txBox="1">
                <a:spLocks noChangeArrowheads="1"/>
              </p:cNvSpPr>
              <p:nvPr/>
            </p:nvSpPr>
            <p:spPr bwMode="auto">
              <a:xfrm>
                <a:off x="2347" y="3408"/>
                <a:ext cx="1013" cy="424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wrap="square" tIns="91440" bIns="91440">
                <a:spAutoFit/>
              </a:bodyPr>
              <a:lstStyle/>
              <a:p>
                <a:r>
                  <a:rPr lang="en-US" sz="1600" dirty="0">
                    <a:latin typeface="+mj-lt"/>
                  </a:rPr>
                  <a:t>Maintain Sales Order</a:t>
                </a:r>
              </a:p>
            </p:txBody>
          </p:sp>
        </p:grpSp>
        <p:sp>
          <p:nvSpPr>
            <p:cNvPr id="47133" name="AutoShape 29"/>
            <p:cNvSpPr>
              <a:spLocks noChangeArrowheads="1"/>
            </p:cNvSpPr>
            <p:nvPr/>
          </p:nvSpPr>
          <p:spPr bwMode="auto">
            <a:xfrm>
              <a:off x="228600" y="3733800"/>
              <a:ext cx="1828800" cy="685800"/>
            </a:xfrm>
            <a:prstGeom prst="roundRect">
              <a:avLst>
                <a:gd name="adj" fmla="val 16667"/>
              </a:avLst>
            </a:prstGeom>
            <a:solidFill>
              <a:srgbClr val="DDDDDD"/>
            </a:solidFill>
            <a:ln w="9525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47134" name="Text Box 30"/>
            <p:cNvSpPr txBox="1">
              <a:spLocks noChangeArrowheads="1"/>
            </p:cNvSpPr>
            <p:nvPr/>
          </p:nvSpPr>
          <p:spPr bwMode="auto">
            <a:xfrm>
              <a:off x="76200" y="3733800"/>
              <a:ext cx="2133600" cy="67310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tIns="91440" bIns="91440">
              <a:spAutoFit/>
            </a:bodyPr>
            <a:lstStyle/>
            <a:p>
              <a:r>
                <a:rPr lang="en-US" sz="1600">
                  <a:latin typeface="+mj-lt"/>
                </a:rPr>
                <a:t>Maintain Customer Credit Status</a:t>
              </a:r>
            </a:p>
          </p:txBody>
        </p:sp>
        <p:grpSp>
          <p:nvGrpSpPr>
            <p:cNvPr id="47154" name="Group 50"/>
            <p:cNvGrpSpPr>
              <a:grpSpLocks/>
            </p:cNvGrpSpPr>
            <p:nvPr/>
          </p:nvGrpSpPr>
          <p:grpSpPr bwMode="auto">
            <a:xfrm>
              <a:off x="228600" y="5110163"/>
              <a:ext cx="1828800" cy="706437"/>
              <a:chOff x="144" y="3219"/>
              <a:chExt cx="1152" cy="445"/>
            </a:xfrm>
          </p:grpSpPr>
          <p:sp>
            <p:nvSpPr>
              <p:cNvPr id="47137" name="AutoShape 33"/>
              <p:cNvSpPr>
                <a:spLocks noChangeArrowheads="1"/>
              </p:cNvSpPr>
              <p:nvPr/>
            </p:nvSpPr>
            <p:spPr bwMode="auto">
              <a:xfrm>
                <a:off x="144" y="3232"/>
                <a:ext cx="1152" cy="432"/>
              </a:xfrm>
              <a:prstGeom prst="roundRect">
                <a:avLst>
                  <a:gd name="adj" fmla="val 16667"/>
                </a:avLst>
              </a:prstGeom>
              <a:solidFill>
                <a:schemeClr val="accent1">
                  <a:lumMod val="40000"/>
                  <a:lumOff val="60000"/>
                </a:schemeClr>
              </a:solidFill>
              <a:ln w="9525" algn="ctr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tIns="91440" bIns="91440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47138" name="Text Box 34"/>
              <p:cNvSpPr txBox="1">
                <a:spLocks noChangeArrowheads="1"/>
              </p:cNvSpPr>
              <p:nvPr/>
            </p:nvSpPr>
            <p:spPr bwMode="auto">
              <a:xfrm>
                <a:off x="188" y="3219"/>
                <a:ext cx="1090" cy="424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wrap="square" tIns="91440" bIns="91440">
                <a:spAutoFit/>
              </a:bodyPr>
              <a:lstStyle/>
              <a:p>
                <a:r>
                  <a:rPr lang="en-US" sz="1600" dirty="0">
                    <a:latin typeface="+mj-lt"/>
                  </a:rPr>
                  <a:t>Pending Invoice Record</a:t>
                </a:r>
              </a:p>
            </p:txBody>
          </p:sp>
        </p:grpSp>
        <p:grpSp>
          <p:nvGrpSpPr>
            <p:cNvPr id="47145" name="Group 41"/>
            <p:cNvGrpSpPr>
              <a:grpSpLocks/>
            </p:cNvGrpSpPr>
            <p:nvPr/>
          </p:nvGrpSpPr>
          <p:grpSpPr bwMode="auto">
            <a:xfrm>
              <a:off x="2438400" y="2439988"/>
              <a:ext cx="2133600" cy="685800"/>
              <a:chOff x="1632" y="1537"/>
              <a:chExt cx="1344" cy="432"/>
            </a:xfrm>
          </p:grpSpPr>
          <p:sp>
            <p:nvSpPr>
              <p:cNvPr id="47143" name="AutoShape 39"/>
              <p:cNvSpPr>
                <a:spLocks noChangeArrowheads="1"/>
              </p:cNvSpPr>
              <p:nvPr/>
            </p:nvSpPr>
            <p:spPr bwMode="auto">
              <a:xfrm>
                <a:off x="1725" y="1537"/>
                <a:ext cx="1152" cy="432"/>
              </a:xfrm>
              <a:prstGeom prst="roundRect">
                <a:avLst>
                  <a:gd name="adj" fmla="val 16667"/>
                </a:avLst>
              </a:prstGeom>
              <a:solidFill>
                <a:schemeClr val="accent1">
                  <a:lumMod val="40000"/>
                  <a:lumOff val="60000"/>
                </a:schemeClr>
              </a:solidFill>
              <a:ln w="9525" algn="ctr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tIns="91440" bIns="91440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47144" name="Text Box 40"/>
              <p:cNvSpPr txBox="1">
                <a:spLocks noChangeArrowheads="1"/>
              </p:cNvSpPr>
              <p:nvPr/>
            </p:nvSpPr>
            <p:spPr bwMode="auto">
              <a:xfrm>
                <a:off x="1632" y="1584"/>
                <a:ext cx="1344" cy="270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tIns="91440" bIns="91440">
                <a:spAutoFit/>
              </a:bodyPr>
              <a:lstStyle/>
              <a:p>
                <a:r>
                  <a:rPr lang="en-US" sz="1600">
                    <a:latin typeface="+mj-lt"/>
                  </a:rPr>
                  <a:t>Ship Sales Order</a:t>
                </a:r>
              </a:p>
            </p:txBody>
          </p:sp>
        </p:grpSp>
        <p:sp>
          <p:nvSpPr>
            <p:cNvPr id="47146" name="AutoShape 42"/>
            <p:cNvSpPr>
              <a:spLocks noChangeArrowheads="1"/>
            </p:cNvSpPr>
            <p:nvPr/>
          </p:nvSpPr>
          <p:spPr bwMode="auto">
            <a:xfrm>
              <a:off x="6248400" y="3733800"/>
              <a:ext cx="990600" cy="685800"/>
            </a:xfrm>
            <a:prstGeom prst="roundRect">
              <a:avLst>
                <a:gd name="adj" fmla="val 16667"/>
              </a:avLst>
            </a:prstGeom>
            <a:solidFill>
              <a:schemeClr val="accent2">
                <a:lumMod val="40000"/>
                <a:lumOff val="60000"/>
              </a:schemeClr>
            </a:solidFill>
            <a:ln w="9525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47121" name="Rectangle 17"/>
            <p:cNvSpPr>
              <a:spLocks noChangeArrowheads="1"/>
            </p:cNvSpPr>
            <p:nvPr/>
          </p:nvSpPr>
          <p:spPr bwMode="auto">
            <a:xfrm>
              <a:off x="6281303" y="3763963"/>
              <a:ext cx="910508" cy="582211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sz="1600">
                  <a:latin typeface="+mj-lt"/>
                </a:rPr>
                <a:t>Post</a:t>
              </a:r>
            </a:p>
            <a:p>
              <a:pPr eaLnBrk="0" hangingPunct="0"/>
              <a:r>
                <a:rPr lang="en-US" sz="1600">
                  <a:latin typeface="+mj-lt"/>
                </a:rPr>
                <a:t>Invoice</a:t>
              </a:r>
            </a:p>
          </p:txBody>
        </p:sp>
        <p:grpSp>
          <p:nvGrpSpPr>
            <p:cNvPr id="47163" name="Group 59"/>
            <p:cNvGrpSpPr>
              <a:grpSpLocks/>
            </p:cNvGrpSpPr>
            <p:nvPr/>
          </p:nvGrpSpPr>
          <p:grpSpPr bwMode="auto">
            <a:xfrm>
              <a:off x="4872038" y="3733800"/>
              <a:ext cx="990600" cy="685800"/>
              <a:chOff x="3069" y="2352"/>
              <a:chExt cx="624" cy="432"/>
            </a:xfrm>
          </p:grpSpPr>
          <p:sp>
            <p:nvSpPr>
              <p:cNvPr id="47149" name="AutoShape 45"/>
              <p:cNvSpPr>
                <a:spLocks noChangeArrowheads="1"/>
              </p:cNvSpPr>
              <p:nvPr/>
            </p:nvSpPr>
            <p:spPr bwMode="auto">
              <a:xfrm>
                <a:off x="3069" y="2352"/>
                <a:ext cx="624" cy="432"/>
              </a:xfrm>
              <a:prstGeom prst="roundRect">
                <a:avLst>
                  <a:gd name="adj" fmla="val 16667"/>
                </a:avLst>
              </a:prstGeom>
              <a:solidFill>
                <a:schemeClr val="accent2">
                  <a:lumMod val="40000"/>
                  <a:lumOff val="60000"/>
                </a:schemeClr>
              </a:solidFill>
              <a:ln w="9525" algn="ctr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tIns="91440" bIns="91440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47150" name="Rectangle 46"/>
              <p:cNvSpPr>
                <a:spLocks noChangeArrowheads="1"/>
              </p:cNvSpPr>
              <p:nvPr/>
            </p:nvSpPr>
            <p:spPr bwMode="auto">
              <a:xfrm>
                <a:off x="3090" y="2376"/>
                <a:ext cx="574" cy="367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wrap="none" lIns="90488" tIns="44450" rIns="90488" bIns="44450">
                <a:spAutoFit/>
              </a:bodyPr>
              <a:lstStyle/>
              <a:p>
                <a:pPr eaLnBrk="0" hangingPunct="0"/>
                <a:r>
                  <a:rPr lang="en-US" sz="1600" dirty="0">
                    <a:latin typeface="+mj-lt"/>
                  </a:rPr>
                  <a:t>Print</a:t>
                </a:r>
              </a:p>
              <a:p>
                <a:pPr eaLnBrk="0" hangingPunct="0"/>
                <a:r>
                  <a:rPr lang="en-US" sz="1600" dirty="0">
                    <a:latin typeface="+mj-lt"/>
                  </a:rPr>
                  <a:t>Invoice</a:t>
                </a:r>
              </a:p>
            </p:txBody>
          </p:sp>
        </p:grpSp>
        <p:sp>
          <p:nvSpPr>
            <p:cNvPr id="47151" name="Line 47"/>
            <p:cNvSpPr>
              <a:spLocks noChangeShapeType="1"/>
            </p:cNvSpPr>
            <p:nvPr/>
          </p:nvSpPr>
          <p:spPr bwMode="auto">
            <a:xfrm flipV="1">
              <a:off x="1066800" y="3108325"/>
              <a:ext cx="0" cy="620713"/>
            </a:xfrm>
            <a:prstGeom prst="line">
              <a:avLst/>
            </a:prstGeom>
            <a:noFill/>
            <a:ln w="28575">
              <a:solidFill>
                <a:srgbClr val="777777"/>
              </a:solidFill>
              <a:round/>
              <a:headEnd/>
              <a:tailEnd type="triangle" w="med" len="med"/>
            </a:ln>
            <a:effectLst/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47152" name="Line 48"/>
            <p:cNvSpPr>
              <a:spLocks noChangeShapeType="1"/>
            </p:cNvSpPr>
            <p:nvPr/>
          </p:nvSpPr>
          <p:spPr bwMode="auto">
            <a:xfrm>
              <a:off x="1076325" y="4429125"/>
              <a:ext cx="0" cy="701675"/>
            </a:xfrm>
            <a:prstGeom prst="line">
              <a:avLst/>
            </a:prstGeom>
            <a:noFill/>
            <a:ln w="28575">
              <a:solidFill>
                <a:srgbClr val="777777"/>
              </a:solidFill>
              <a:round/>
              <a:headEnd/>
              <a:tailEnd type="triangle" w="med" len="med"/>
            </a:ln>
            <a:effectLst/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cxnSp>
          <p:nvCxnSpPr>
            <p:cNvPr id="47156" name="AutoShape 52"/>
            <p:cNvCxnSpPr>
              <a:cxnSpLocks noChangeShapeType="1"/>
              <a:stCxn id="47137" idx="3"/>
              <a:endCxn id="47140" idx="1"/>
            </p:cNvCxnSpPr>
            <p:nvPr/>
          </p:nvCxnSpPr>
          <p:spPr bwMode="auto">
            <a:xfrm flipV="1">
              <a:off x="2057400" y="4076700"/>
              <a:ext cx="533400" cy="1397000"/>
            </a:xfrm>
            <a:prstGeom prst="bentConnector3">
              <a:avLst>
                <a:gd name="adj1" fmla="val 50000"/>
              </a:avLst>
            </a:prstGeom>
            <a:noFill/>
            <a:ln w="28575">
              <a:solidFill>
                <a:srgbClr val="333399"/>
              </a:solidFill>
              <a:miter lim="800000"/>
              <a:headEnd/>
              <a:tailEnd type="triangle" w="med" len="med"/>
            </a:ln>
            <a:effectLst/>
          </p:spPr>
        </p:cxnSp>
        <p:sp>
          <p:nvSpPr>
            <p:cNvPr id="47157" name="Line 53"/>
            <p:cNvSpPr>
              <a:spLocks noChangeShapeType="1"/>
            </p:cNvSpPr>
            <p:nvPr/>
          </p:nvSpPr>
          <p:spPr bwMode="auto">
            <a:xfrm>
              <a:off x="1990725" y="2784475"/>
              <a:ext cx="600075" cy="0"/>
            </a:xfrm>
            <a:prstGeom prst="line">
              <a:avLst/>
            </a:prstGeom>
            <a:noFill/>
            <a:ln w="28575">
              <a:solidFill>
                <a:srgbClr val="333399"/>
              </a:solidFill>
              <a:round/>
              <a:headEnd/>
              <a:tailEnd type="triangle" w="med" len="med"/>
            </a:ln>
            <a:effectLst/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47158" name="Line 54"/>
            <p:cNvSpPr>
              <a:spLocks noChangeShapeType="1"/>
            </p:cNvSpPr>
            <p:nvPr/>
          </p:nvSpPr>
          <p:spPr bwMode="auto">
            <a:xfrm>
              <a:off x="3516313" y="3128963"/>
              <a:ext cx="0" cy="588962"/>
            </a:xfrm>
            <a:prstGeom prst="line">
              <a:avLst/>
            </a:prstGeom>
            <a:noFill/>
            <a:ln w="28575">
              <a:solidFill>
                <a:srgbClr val="333399"/>
              </a:solidFill>
              <a:round/>
              <a:headEnd/>
              <a:tailEnd type="triangle" w="med" len="med"/>
            </a:ln>
            <a:effectLst/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47159" name="Line 55"/>
            <p:cNvSpPr>
              <a:spLocks noChangeShapeType="1"/>
            </p:cNvSpPr>
            <p:nvPr/>
          </p:nvSpPr>
          <p:spPr bwMode="auto">
            <a:xfrm>
              <a:off x="4418013" y="4064000"/>
              <a:ext cx="468312" cy="0"/>
            </a:xfrm>
            <a:prstGeom prst="line">
              <a:avLst/>
            </a:prstGeom>
            <a:noFill/>
            <a:ln w="28575">
              <a:solidFill>
                <a:srgbClr val="333399"/>
              </a:solidFill>
              <a:round/>
              <a:headEnd/>
              <a:tailEnd type="triangle" w="med" len="med"/>
            </a:ln>
            <a:effectLst/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47160" name="Line 56"/>
            <p:cNvSpPr>
              <a:spLocks noChangeShapeType="1"/>
            </p:cNvSpPr>
            <p:nvPr/>
          </p:nvSpPr>
          <p:spPr bwMode="auto">
            <a:xfrm>
              <a:off x="5872163" y="4075113"/>
              <a:ext cx="396875" cy="0"/>
            </a:xfrm>
            <a:prstGeom prst="line">
              <a:avLst/>
            </a:prstGeom>
            <a:noFill/>
            <a:ln w="28575">
              <a:solidFill>
                <a:srgbClr val="333399"/>
              </a:solidFill>
              <a:round/>
              <a:headEnd/>
              <a:tailEnd type="triangle" w="med" len="med"/>
            </a:ln>
            <a:effectLst/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47161" name="AutoShape 57"/>
            <p:cNvSpPr>
              <a:spLocks noChangeArrowheads="1"/>
            </p:cNvSpPr>
            <p:nvPr/>
          </p:nvSpPr>
          <p:spPr bwMode="auto">
            <a:xfrm>
              <a:off x="7478713" y="3551238"/>
              <a:ext cx="1503362" cy="919162"/>
            </a:xfrm>
            <a:prstGeom prst="roundRect">
              <a:avLst>
                <a:gd name="adj" fmla="val 16667"/>
              </a:avLst>
            </a:prstGeom>
            <a:solidFill>
              <a:srgbClr val="DDDDDD"/>
            </a:solidFill>
            <a:ln w="9525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47111" name="Rectangle 7"/>
            <p:cNvSpPr>
              <a:spLocks noChangeArrowheads="1"/>
            </p:cNvSpPr>
            <p:nvPr/>
          </p:nvSpPr>
          <p:spPr bwMode="auto">
            <a:xfrm>
              <a:off x="7537450" y="3567113"/>
              <a:ext cx="1350963" cy="822325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lIns="90488" tIns="44450" rIns="90488" bIns="44450">
              <a:spAutoFit/>
            </a:bodyPr>
            <a:lstStyle/>
            <a:p>
              <a:pPr eaLnBrk="0" hangingPunct="0"/>
              <a:r>
                <a:rPr lang="en-US" sz="1600">
                  <a:latin typeface="+mj-lt"/>
                </a:rPr>
                <a:t>AR &amp; Other QAD SE Records</a:t>
              </a:r>
            </a:p>
          </p:txBody>
        </p:sp>
        <p:sp>
          <p:nvSpPr>
            <p:cNvPr id="47162" name="Line 58"/>
            <p:cNvSpPr>
              <a:spLocks noChangeShapeType="1"/>
            </p:cNvSpPr>
            <p:nvPr/>
          </p:nvSpPr>
          <p:spPr bwMode="auto">
            <a:xfrm>
              <a:off x="7223125" y="4033838"/>
              <a:ext cx="265113" cy="0"/>
            </a:xfrm>
            <a:prstGeom prst="line">
              <a:avLst/>
            </a:prstGeom>
            <a:noFill/>
            <a:ln w="28575">
              <a:solidFill>
                <a:srgbClr val="777777"/>
              </a:solidFill>
              <a:round/>
              <a:headEnd/>
              <a:tailEnd type="triangle" w="med" len="med"/>
            </a:ln>
            <a:effectLst/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</p:grp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Return/Credit (Inventory)</a:t>
            </a:r>
          </a:p>
        </p:txBody>
      </p:sp>
      <p:sp>
        <p:nvSpPr>
          <p:cNvPr id="7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FIN05200</a:t>
            </a:r>
          </a:p>
        </p:txBody>
      </p:sp>
      <p:sp>
        <p:nvSpPr>
          <p:cNvPr id="68612" name="Rectangle 4"/>
          <p:cNvSpPr>
            <a:spLocks noChangeArrowheads="1"/>
          </p:cNvSpPr>
          <p:nvPr/>
        </p:nvSpPr>
        <p:spPr bwMode="auto">
          <a:xfrm>
            <a:off x="1390650" y="3611563"/>
            <a:ext cx="1295400" cy="301625"/>
          </a:xfrm>
          <a:prstGeom prst="rect">
            <a:avLst/>
          </a:prstGeom>
          <a:noFill/>
          <a:ln w="12700">
            <a:solidFill>
              <a:schemeClr val="hlink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0" hangingPunct="0"/>
            <a:endParaRPr lang="en-US" sz="2400">
              <a:latin typeface="Times New Roman" pitchFamily="18" charset="0"/>
            </a:endParaRPr>
          </a:p>
        </p:txBody>
      </p:sp>
      <p:pic>
        <p:nvPicPr>
          <p:cNvPr id="68614" name="Picture 6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1050" y="1087438"/>
            <a:ext cx="7570788" cy="4857750"/>
          </a:xfrm>
          <a:prstGeom prst="rect">
            <a:avLst/>
          </a:prstGeom>
          <a:noFill/>
        </p:spPr>
      </p:pic>
      <p:sp>
        <p:nvSpPr>
          <p:cNvPr id="68615" name="Rectangle 7"/>
          <p:cNvSpPr>
            <a:spLocks noChangeArrowheads="1"/>
          </p:cNvSpPr>
          <p:nvPr/>
        </p:nvSpPr>
        <p:spPr bwMode="auto">
          <a:xfrm>
            <a:off x="2076450" y="2925763"/>
            <a:ext cx="838200" cy="304800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68616" name="Rectangle 8"/>
          <p:cNvSpPr>
            <a:spLocks noChangeArrowheads="1"/>
          </p:cNvSpPr>
          <p:nvPr/>
        </p:nvSpPr>
        <p:spPr bwMode="auto">
          <a:xfrm>
            <a:off x="857250" y="4002088"/>
            <a:ext cx="1371600" cy="228600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Return/Credit (Memo)</a:t>
            </a:r>
          </a:p>
        </p:txBody>
      </p:sp>
      <p:sp>
        <p:nvSpPr>
          <p:cNvPr id="12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FIN05210</a:t>
            </a:r>
          </a:p>
        </p:txBody>
      </p:sp>
      <p:grpSp>
        <p:nvGrpSpPr>
          <p:cNvPr id="13" name="Group 12"/>
          <p:cNvGrpSpPr/>
          <p:nvPr/>
        </p:nvGrpSpPr>
        <p:grpSpPr>
          <a:xfrm>
            <a:off x="1000125" y="858838"/>
            <a:ext cx="7266209" cy="5183400"/>
            <a:chOff x="1181100" y="1420813"/>
            <a:chExt cx="7266209" cy="5183400"/>
          </a:xfrm>
        </p:grpSpPr>
        <p:pic>
          <p:nvPicPr>
            <p:cNvPr id="69636" name="Picture 4" descr="fin05190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181100" y="1519238"/>
              <a:ext cx="6780213" cy="4067175"/>
            </a:xfrm>
            <a:prstGeom prst="rect">
              <a:avLst/>
            </a:prstGeom>
            <a:noFill/>
          </p:spPr>
        </p:pic>
        <p:sp>
          <p:nvSpPr>
            <p:cNvPr id="69637" name="Rectangle 5"/>
            <p:cNvSpPr>
              <a:spLocks noChangeArrowheads="1"/>
            </p:cNvSpPr>
            <p:nvPr/>
          </p:nvSpPr>
          <p:spPr bwMode="auto">
            <a:xfrm>
              <a:off x="6454775" y="1420813"/>
              <a:ext cx="1992534" cy="1197764"/>
            </a:xfrm>
            <a:prstGeom prst="rect">
              <a:avLst/>
            </a:prstGeom>
            <a:solidFill>
              <a:srgbClr val="E7F2E6"/>
            </a:solidFill>
            <a:ln w="158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lIns="90488" tIns="44450" rIns="90488" bIns="44450">
              <a:spAutoFit/>
            </a:bodyPr>
            <a:lstStyle/>
            <a:p>
              <a:pPr algn="l" eaLnBrk="0" hangingPunct="0"/>
              <a:r>
                <a:rPr lang="en-US" sz="1800">
                  <a:latin typeface="+mj-lt"/>
                </a:rPr>
                <a:t>Item 02-0005</a:t>
              </a:r>
            </a:p>
            <a:p>
              <a:pPr algn="l" eaLnBrk="0" hangingPunct="0"/>
              <a:r>
                <a:rPr lang="en-US" sz="1800">
                  <a:latin typeface="+mj-lt"/>
                </a:rPr>
                <a:t>Invoice Qty = 10</a:t>
              </a:r>
            </a:p>
            <a:p>
              <a:pPr algn="l" eaLnBrk="0" hangingPunct="0"/>
              <a:r>
                <a:rPr lang="en-US" sz="1800">
                  <a:latin typeface="+mj-lt"/>
                </a:rPr>
                <a:t>List Price = 3.00</a:t>
              </a:r>
            </a:p>
            <a:p>
              <a:pPr algn="l" eaLnBrk="0" hangingPunct="0"/>
              <a:r>
                <a:rPr lang="en-US" sz="1800">
                  <a:latin typeface="+mj-lt"/>
                </a:rPr>
                <a:t>Net Price = 2.50</a:t>
              </a:r>
            </a:p>
          </p:txBody>
        </p:sp>
        <p:sp>
          <p:nvSpPr>
            <p:cNvPr id="69638" name="Rectangle 6"/>
            <p:cNvSpPr>
              <a:spLocks noChangeArrowheads="1"/>
            </p:cNvSpPr>
            <p:nvPr/>
          </p:nvSpPr>
          <p:spPr bwMode="auto">
            <a:xfrm>
              <a:off x="1840019" y="5991225"/>
              <a:ext cx="1947650" cy="582211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sz="1600">
                  <a:latin typeface="+mj-lt"/>
                </a:rPr>
                <a:t>Negative Line for</a:t>
              </a:r>
            </a:p>
            <a:p>
              <a:pPr eaLnBrk="0" hangingPunct="0"/>
              <a:r>
                <a:rPr lang="en-US" sz="1600">
                  <a:latin typeface="+mj-lt"/>
                </a:rPr>
                <a:t>Original Qty/Price</a:t>
              </a:r>
            </a:p>
          </p:txBody>
        </p:sp>
        <p:sp>
          <p:nvSpPr>
            <p:cNvPr id="69639" name="Rectangle 7"/>
            <p:cNvSpPr>
              <a:spLocks noChangeArrowheads="1"/>
            </p:cNvSpPr>
            <p:nvPr/>
          </p:nvSpPr>
          <p:spPr bwMode="auto">
            <a:xfrm>
              <a:off x="5204130" y="5991225"/>
              <a:ext cx="1742466" cy="612988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sz="1600">
                  <a:latin typeface="+mj-lt"/>
                </a:rPr>
                <a:t>Positive Line for </a:t>
              </a:r>
            </a:p>
            <a:p>
              <a:pPr eaLnBrk="0" hangingPunct="0"/>
              <a:r>
                <a:rPr lang="en-US" sz="1600">
                  <a:latin typeface="+mj-lt"/>
                </a:rPr>
                <a:t>New Qty/Price</a:t>
              </a:r>
              <a:r>
                <a:rPr lang="en-US" sz="1800">
                  <a:latin typeface="+mj-lt"/>
                </a:rPr>
                <a:t> </a:t>
              </a:r>
            </a:p>
          </p:txBody>
        </p:sp>
        <p:sp>
          <p:nvSpPr>
            <p:cNvPr id="69641" name="Rectangle 9"/>
            <p:cNvSpPr>
              <a:spLocks noChangeArrowheads="1"/>
            </p:cNvSpPr>
            <p:nvPr/>
          </p:nvSpPr>
          <p:spPr bwMode="auto">
            <a:xfrm>
              <a:off x="1200150" y="3600450"/>
              <a:ext cx="304800" cy="22860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9642" name="Rectangle 10"/>
            <p:cNvSpPr>
              <a:spLocks noChangeArrowheads="1"/>
            </p:cNvSpPr>
            <p:nvPr/>
          </p:nvSpPr>
          <p:spPr bwMode="auto">
            <a:xfrm>
              <a:off x="7086600" y="3810000"/>
              <a:ext cx="304800" cy="22860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cxnSp>
          <p:nvCxnSpPr>
            <p:cNvPr id="69643" name="AutoShape 11"/>
            <p:cNvCxnSpPr>
              <a:cxnSpLocks noChangeShapeType="1"/>
              <a:stCxn id="69638" idx="1"/>
              <a:endCxn id="69641" idx="1"/>
            </p:cNvCxnSpPr>
            <p:nvPr/>
          </p:nvCxnSpPr>
          <p:spPr bwMode="auto">
            <a:xfrm rot="10800000">
              <a:off x="1200151" y="3714751"/>
              <a:ext cx="639869" cy="2567581"/>
            </a:xfrm>
            <a:prstGeom prst="bentConnector3">
              <a:avLst>
                <a:gd name="adj1" fmla="val 135726"/>
              </a:avLst>
            </a:prstGeom>
            <a:noFill/>
            <a:ln w="38100">
              <a:solidFill>
                <a:srgbClr val="FF0000"/>
              </a:solidFill>
              <a:miter lim="800000"/>
              <a:headEnd/>
              <a:tailEnd type="triangle" w="med" len="med"/>
            </a:ln>
            <a:effectLst/>
          </p:spPr>
        </p:cxnSp>
        <p:cxnSp>
          <p:nvCxnSpPr>
            <p:cNvPr id="69644" name="AutoShape 12"/>
            <p:cNvCxnSpPr>
              <a:cxnSpLocks noChangeShapeType="1"/>
              <a:stCxn id="69639" idx="3"/>
              <a:endCxn id="69642" idx="3"/>
            </p:cNvCxnSpPr>
            <p:nvPr/>
          </p:nvCxnSpPr>
          <p:spPr bwMode="auto">
            <a:xfrm flipV="1">
              <a:off x="6946596" y="3924300"/>
              <a:ext cx="444804" cy="2373419"/>
            </a:xfrm>
            <a:prstGeom prst="bentConnector3">
              <a:avLst>
                <a:gd name="adj1" fmla="val 151393"/>
              </a:avLst>
            </a:prstGeom>
            <a:noFill/>
            <a:ln w="38100">
              <a:solidFill>
                <a:srgbClr val="FF0000"/>
              </a:solidFill>
              <a:miter lim="800000"/>
              <a:headEnd/>
              <a:tailEnd type="triangle" w="med" len="med"/>
            </a:ln>
            <a:effectLst/>
          </p:spPr>
        </p:cxnSp>
        <p:sp>
          <p:nvSpPr>
            <p:cNvPr id="69645" name="Rectangle 13"/>
            <p:cNvSpPr>
              <a:spLocks noChangeArrowheads="1"/>
            </p:cNvSpPr>
            <p:nvPr/>
          </p:nvSpPr>
          <p:spPr bwMode="auto">
            <a:xfrm>
              <a:off x="6570169" y="4772025"/>
              <a:ext cx="1086837" cy="643766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sz="1800">
                  <a:latin typeface="+mj-lt"/>
                </a:rPr>
                <a:t>Type M</a:t>
              </a:r>
            </a:p>
            <a:p>
              <a:pPr eaLnBrk="0" hangingPunct="0"/>
              <a:r>
                <a:rPr lang="en-US" sz="1800">
                  <a:latin typeface="+mj-lt"/>
                </a:rPr>
                <a:t>(memo)</a:t>
              </a:r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Sales Order Control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FIN05030</a:t>
            </a:r>
          </a:p>
        </p:txBody>
      </p:sp>
      <p:pic>
        <p:nvPicPr>
          <p:cNvPr id="48134" name="Picture 6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33450" y="1209675"/>
            <a:ext cx="7256463" cy="465772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70000"/>
              </a:lnSpc>
            </a:pPr>
            <a:r>
              <a:rPr lang="en-US" sz="1800" b="1"/>
              <a:t>Order Header</a:t>
            </a:r>
          </a:p>
          <a:p>
            <a:pPr lvl="1">
              <a:lnSpc>
                <a:spcPct val="70000"/>
              </a:lnSpc>
            </a:pPr>
            <a:r>
              <a:rPr lang="en-US" sz="1600"/>
              <a:t>Sold-To/Bill-To/Ship-To	</a:t>
            </a:r>
          </a:p>
          <a:p>
            <a:pPr lvl="1">
              <a:lnSpc>
                <a:spcPct val="70000"/>
              </a:lnSpc>
            </a:pPr>
            <a:r>
              <a:rPr lang="en-US" sz="1600"/>
              <a:t>Order Dates</a:t>
            </a:r>
          </a:p>
          <a:p>
            <a:pPr lvl="1">
              <a:lnSpc>
                <a:spcPct val="70000"/>
              </a:lnSpc>
            </a:pPr>
            <a:r>
              <a:rPr lang="en-US" sz="1600"/>
              <a:t>Ship-From Site</a:t>
            </a:r>
          </a:p>
          <a:p>
            <a:pPr lvl="1">
              <a:lnSpc>
                <a:spcPct val="70000"/>
              </a:lnSpc>
            </a:pPr>
            <a:r>
              <a:rPr lang="en-US" sz="1600"/>
              <a:t>Currency/Language</a:t>
            </a:r>
          </a:p>
          <a:p>
            <a:pPr lvl="1">
              <a:lnSpc>
                <a:spcPct val="70000"/>
              </a:lnSpc>
            </a:pPr>
            <a:r>
              <a:rPr lang="en-US" sz="1600"/>
              <a:t>Taxable Status/Tax Code/Tax Date</a:t>
            </a:r>
          </a:p>
          <a:p>
            <a:pPr lvl="1">
              <a:lnSpc>
                <a:spcPct val="70000"/>
              </a:lnSpc>
            </a:pPr>
            <a:r>
              <a:rPr lang="en-US" sz="1600"/>
              <a:t>Credit Terms</a:t>
            </a:r>
          </a:p>
          <a:p>
            <a:pPr>
              <a:lnSpc>
                <a:spcPct val="70000"/>
              </a:lnSpc>
            </a:pPr>
            <a:endParaRPr lang="en-US" sz="1800"/>
          </a:p>
          <a:p>
            <a:pPr>
              <a:lnSpc>
                <a:spcPct val="70000"/>
              </a:lnSpc>
            </a:pPr>
            <a:r>
              <a:rPr lang="en-US" sz="1800" b="1"/>
              <a:t>Salesperson/Freight Screen</a:t>
            </a:r>
          </a:p>
          <a:p>
            <a:pPr lvl="1">
              <a:lnSpc>
                <a:spcPct val="70000"/>
              </a:lnSpc>
            </a:pPr>
            <a:r>
              <a:rPr lang="en-US" sz="1600"/>
              <a:t>Salespersons/Commissions</a:t>
            </a:r>
          </a:p>
          <a:p>
            <a:pPr lvl="1">
              <a:lnSpc>
                <a:spcPct val="70000"/>
              </a:lnSpc>
            </a:pPr>
            <a:r>
              <a:rPr lang="en-US" sz="1600"/>
              <a:t>Freight Information</a:t>
            </a:r>
          </a:p>
          <a:p>
            <a:pPr>
              <a:lnSpc>
                <a:spcPct val="70000"/>
              </a:lnSpc>
            </a:pPr>
            <a:endParaRPr lang="en-US" sz="1800"/>
          </a:p>
          <a:p>
            <a:pPr>
              <a:lnSpc>
                <a:spcPct val="70000"/>
              </a:lnSpc>
            </a:pPr>
            <a:r>
              <a:rPr lang="en-US" sz="1800" b="1"/>
              <a:t>Line Item Screen</a:t>
            </a:r>
          </a:p>
          <a:p>
            <a:pPr lvl="1">
              <a:lnSpc>
                <a:spcPct val="70000"/>
              </a:lnSpc>
            </a:pPr>
            <a:r>
              <a:rPr lang="en-US" sz="1600"/>
              <a:t>Item Prices &amp; Quantities	</a:t>
            </a:r>
          </a:p>
          <a:p>
            <a:pPr>
              <a:lnSpc>
                <a:spcPct val="70000"/>
              </a:lnSpc>
            </a:pPr>
            <a:endParaRPr lang="en-US" sz="1800"/>
          </a:p>
          <a:p>
            <a:pPr>
              <a:lnSpc>
                <a:spcPct val="70000"/>
              </a:lnSpc>
            </a:pPr>
            <a:r>
              <a:rPr lang="en-US" sz="1800" b="1"/>
              <a:t>Trailer Screen</a:t>
            </a:r>
          </a:p>
          <a:p>
            <a:pPr lvl="1">
              <a:lnSpc>
                <a:spcPct val="70000"/>
              </a:lnSpc>
            </a:pPr>
            <a:r>
              <a:rPr lang="en-US" sz="1600"/>
              <a:t>Freight, Service, Other Trailer Charges</a:t>
            </a:r>
          </a:p>
          <a:p>
            <a:pPr lvl="1">
              <a:lnSpc>
                <a:spcPct val="70000"/>
              </a:lnSpc>
            </a:pPr>
            <a:r>
              <a:rPr lang="en-US" sz="1600"/>
              <a:t>Credit Information</a:t>
            </a:r>
          </a:p>
          <a:p>
            <a:pPr lvl="1">
              <a:lnSpc>
                <a:spcPct val="70000"/>
              </a:lnSpc>
            </a:pPr>
            <a:r>
              <a:rPr lang="en-US" sz="1600"/>
              <a:t>Shipping Information</a:t>
            </a:r>
          </a:p>
        </p:txBody>
      </p:sp>
      <p:sp>
        <p:nvSpPr>
          <p:cNvPr id="501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Sales Orders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FIN05040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Customer Data</a:t>
            </a:r>
          </a:p>
        </p:txBody>
      </p:sp>
      <p:sp>
        <p:nvSpPr>
          <p:cNvPr id="9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FIN05050</a:t>
            </a:r>
          </a:p>
        </p:txBody>
      </p:sp>
      <p:pic>
        <p:nvPicPr>
          <p:cNvPr id="51204" name="Picture 4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52500" y="952500"/>
            <a:ext cx="7237413" cy="5114925"/>
          </a:xfrm>
          <a:prstGeom prst="rect">
            <a:avLst/>
          </a:prstGeom>
          <a:noFill/>
        </p:spPr>
      </p:pic>
      <p:sp>
        <p:nvSpPr>
          <p:cNvPr id="51206" name="Rectangle 6"/>
          <p:cNvSpPr>
            <a:spLocks noChangeArrowheads="1"/>
          </p:cNvSpPr>
          <p:nvPr/>
        </p:nvSpPr>
        <p:spPr bwMode="auto">
          <a:xfrm>
            <a:off x="4600575" y="2171700"/>
            <a:ext cx="2819400" cy="304800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1207" name="Rectangle 7"/>
          <p:cNvSpPr>
            <a:spLocks noChangeArrowheads="1"/>
          </p:cNvSpPr>
          <p:nvPr/>
        </p:nvSpPr>
        <p:spPr bwMode="auto">
          <a:xfrm>
            <a:off x="5410200" y="4476750"/>
            <a:ext cx="1371600" cy="228600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1208" name="Rectangle 8"/>
          <p:cNvSpPr>
            <a:spLocks noChangeArrowheads="1"/>
          </p:cNvSpPr>
          <p:nvPr/>
        </p:nvSpPr>
        <p:spPr bwMode="auto">
          <a:xfrm>
            <a:off x="6858000" y="4476750"/>
            <a:ext cx="1143000" cy="228600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1209" name="Rectangle 9"/>
          <p:cNvSpPr>
            <a:spLocks noChangeArrowheads="1"/>
          </p:cNvSpPr>
          <p:nvPr/>
        </p:nvSpPr>
        <p:spPr bwMode="auto">
          <a:xfrm>
            <a:off x="6172200" y="5095875"/>
            <a:ext cx="1828800" cy="228600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1210" name="Rectangle 10"/>
          <p:cNvSpPr>
            <a:spLocks noChangeArrowheads="1"/>
          </p:cNvSpPr>
          <p:nvPr/>
        </p:nvSpPr>
        <p:spPr bwMode="auto">
          <a:xfrm>
            <a:off x="3886200" y="1762125"/>
            <a:ext cx="838200" cy="228600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Tax Data</a:t>
            </a:r>
          </a:p>
        </p:txBody>
      </p:sp>
      <p:sp>
        <p:nvSpPr>
          <p:cNvPr id="6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FIN05060</a:t>
            </a:r>
          </a:p>
        </p:txBody>
      </p:sp>
      <p:pic>
        <p:nvPicPr>
          <p:cNvPr id="52228" name="Picture 4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6225" y="950913"/>
            <a:ext cx="5786438" cy="4149725"/>
          </a:xfrm>
          <a:prstGeom prst="rect">
            <a:avLst/>
          </a:prstGeom>
          <a:noFill/>
        </p:spPr>
      </p:pic>
      <p:pic>
        <p:nvPicPr>
          <p:cNvPr id="52229" name="Picture 5" descr="Region Captur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86050" y="1876425"/>
            <a:ext cx="6124575" cy="4084638"/>
          </a:xfrm>
          <a:prstGeom prst="rect">
            <a:avLst/>
          </a:prstGeom>
          <a:noFill/>
        </p:spPr>
      </p:pic>
      <p:sp>
        <p:nvSpPr>
          <p:cNvPr id="52232" name="Rectangle 8"/>
          <p:cNvSpPr>
            <a:spLocks noChangeArrowheads="1"/>
          </p:cNvSpPr>
          <p:nvPr/>
        </p:nvSpPr>
        <p:spPr bwMode="auto">
          <a:xfrm>
            <a:off x="7210425" y="5343525"/>
            <a:ext cx="762000" cy="228600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Tax Data - Continued</a:t>
            </a:r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FIN05070</a:t>
            </a:r>
          </a:p>
        </p:txBody>
      </p:sp>
      <p:pic>
        <p:nvPicPr>
          <p:cNvPr id="53252" name="Picture 4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90575" y="1095375"/>
            <a:ext cx="7561263" cy="4876800"/>
          </a:xfrm>
          <a:prstGeom prst="rect">
            <a:avLst/>
          </a:prstGeom>
          <a:noFill/>
        </p:spPr>
      </p:pic>
      <p:sp>
        <p:nvSpPr>
          <p:cNvPr id="53256" name="Rectangle 8"/>
          <p:cNvSpPr>
            <a:spLocks noChangeArrowheads="1"/>
          </p:cNvSpPr>
          <p:nvPr/>
        </p:nvSpPr>
        <p:spPr bwMode="auto">
          <a:xfrm>
            <a:off x="1422400" y="3365500"/>
            <a:ext cx="1798638" cy="274638"/>
          </a:xfrm>
          <a:prstGeom prst="rect">
            <a:avLst/>
          </a:prstGeom>
          <a:noFill/>
          <a:ln w="25400" algn="ctr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GL Sites and Entities</a:t>
            </a:r>
          </a:p>
        </p:txBody>
      </p:sp>
      <p:sp>
        <p:nvSpPr>
          <p:cNvPr id="13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FIN05080</a:t>
            </a:r>
          </a:p>
        </p:txBody>
      </p:sp>
      <p:sp>
        <p:nvSpPr>
          <p:cNvPr id="54276" name="Rectangle 4"/>
          <p:cNvSpPr>
            <a:spLocks noChangeArrowheads="1"/>
          </p:cNvSpPr>
          <p:nvPr/>
        </p:nvSpPr>
        <p:spPr bwMode="auto">
          <a:xfrm>
            <a:off x="3408363" y="576263"/>
            <a:ext cx="2190750" cy="3016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pPr algn="l" eaLnBrk="0" hangingPunct="0"/>
            <a:r>
              <a:rPr lang="en-US" sz="1400">
                <a:solidFill>
                  <a:schemeClr val="bg1"/>
                </a:solidFill>
                <a:latin typeface="Helvetica" pitchFamily="34" charset="0"/>
              </a:rPr>
              <a:t>Sales Order Maintenance</a:t>
            </a:r>
          </a:p>
        </p:txBody>
      </p:sp>
      <p:grpSp>
        <p:nvGrpSpPr>
          <p:cNvPr id="14" name="Group 13"/>
          <p:cNvGrpSpPr/>
          <p:nvPr/>
        </p:nvGrpSpPr>
        <p:grpSpPr>
          <a:xfrm>
            <a:off x="198438" y="1093788"/>
            <a:ext cx="8747125" cy="4903787"/>
            <a:chOff x="198438" y="1655763"/>
            <a:chExt cx="8747125" cy="4903787"/>
          </a:xfrm>
        </p:grpSpPr>
        <p:pic>
          <p:nvPicPr>
            <p:cNvPr id="54280" name="Picture 8" descr="Region Capture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98438" y="1655763"/>
              <a:ext cx="5767387" cy="4084637"/>
            </a:xfrm>
            <a:prstGeom prst="rect">
              <a:avLst/>
            </a:prstGeom>
            <a:noFill/>
          </p:spPr>
        </p:pic>
        <p:sp>
          <p:nvSpPr>
            <p:cNvPr id="54289" name="Rectangle 17"/>
            <p:cNvSpPr>
              <a:spLocks noChangeArrowheads="1"/>
            </p:cNvSpPr>
            <p:nvPr/>
          </p:nvSpPr>
          <p:spPr bwMode="auto">
            <a:xfrm>
              <a:off x="2532063" y="4614863"/>
              <a:ext cx="609600" cy="228600"/>
            </a:xfrm>
            <a:prstGeom prst="rect">
              <a:avLst/>
            </a:prstGeom>
            <a:noFill/>
            <a:ln w="28575">
              <a:solidFill>
                <a:srgbClr val="FF0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pic>
          <p:nvPicPr>
            <p:cNvPr id="54291" name="Picture 19" descr="Region Capture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225800" y="2747963"/>
              <a:ext cx="5719763" cy="3811587"/>
            </a:xfrm>
            <a:prstGeom prst="rect">
              <a:avLst/>
            </a:prstGeom>
            <a:noFill/>
          </p:spPr>
        </p:pic>
        <p:sp>
          <p:nvSpPr>
            <p:cNvPr id="54292" name="Rectangle 20"/>
            <p:cNvSpPr>
              <a:spLocks noChangeArrowheads="1"/>
            </p:cNvSpPr>
            <p:nvPr/>
          </p:nvSpPr>
          <p:spPr bwMode="auto">
            <a:xfrm>
              <a:off x="4465638" y="5059363"/>
              <a:ext cx="609600" cy="228600"/>
            </a:xfrm>
            <a:prstGeom prst="rect">
              <a:avLst/>
            </a:prstGeom>
            <a:noFill/>
            <a:ln w="28575">
              <a:solidFill>
                <a:srgbClr val="FF0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grpSp>
          <p:nvGrpSpPr>
            <p:cNvPr id="54294" name="Group 22"/>
            <p:cNvGrpSpPr>
              <a:grpSpLocks/>
            </p:cNvGrpSpPr>
            <p:nvPr/>
          </p:nvGrpSpPr>
          <p:grpSpPr bwMode="auto">
            <a:xfrm>
              <a:off x="4995863" y="1701800"/>
              <a:ext cx="3919537" cy="928688"/>
              <a:chOff x="3147" y="576"/>
              <a:chExt cx="2469" cy="585"/>
            </a:xfrm>
          </p:grpSpPr>
          <p:sp>
            <p:nvSpPr>
              <p:cNvPr id="54295" name="Rectangle 23"/>
              <p:cNvSpPr>
                <a:spLocks noChangeArrowheads="1"/>
              </p:cNvSpPr>
              <p:nvPr/>
            </p:nvSpPr>
            <p:spPr bwMode="auto">
              <a:xfrm>
                <a:off x="3148" y="576"/>
                <a:ext cx="2468" cy="585"/>
              </a:xfrm>
              <a:prstGeom prst="rect">
                <a:avLst/>
              </a:prstGeom>
              <a:solidFill>
                <a:srgbClr val="EAEAEA"/>
              </a:solidFill>
              <a:ln w="1587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lIns="90488" tIns="44450" rIns="90488" bIns="44450">
                <a:spAutoFit/>
              </a:bodyPr>
              <a:lstStyle/>
              <a:p>
                <a:pPr algn="l" eaLnBrk="0" hangingPunct="0">
                  <a:tabLst>
                    <a:tab pos="2514600" algn="l"/>
                  </a:tabLst>
                </a:pPr>
                <a:r>
                  <a:rPr lang="en-US" sz="1800">
                    <a:latin typeface="+mj-lt"/>
                  </a:rPr>
                  <a:t>Sales Order/Invoice</a:t>
                </a:r>
              </a:p>
              <a:p>
                <a:pPr algn="l" eaLnBrk="0" hangingPunct="0">
                  <a:tabLst>
                    <a:tab pos="2514600" algn="l"/>
                  </a:tabLst>
                </a:pPr>
                <a:r>
                  <a:rPr lang="en-US" sz="1800">
                    <a:latin typeface="+mj-lt"/>
                  </a:rPr>
                  <a:t>Header Site	AR Entity</a:t>
                </a:r>
              </a:p>
              <a:p>
                <a:pPr algn="l" eaLnBrk="0" hangingPunct="0">
                  <a:tabLst>
                    <a:tab pos="2514600" algn="l"/>
                  </a:tabLst>
                </a:pPr>
                <a:r>
                  <a:rPr lang="en-US" sz="1800">
                    <a:latin typeface="+mj-lt"/>
                  </a:rPr>
                  <a:t>Line Item Site(s)	Sales Entity</a:t>
                </a:r>
              </a:p>
            </p:txBody>
          </p:sp>
          <p:sp>
            <p:nvSpPr>
              <p:cNvPr id="54296" name="Line 24"/>
              <p:cNvSpPr>
                <a:spLocks noChangeShapeType="1"/>
              </p:cNvSpPr>
              <p:nvPr/>
            </p:nvSpPr>
            <p:spPr bwMode="auto">
              <a:xfrm>
                <a:off x="3147" y="768"/>
                <a:ext cx="2469" cy="0"/>
              </a:xfrm>
              <a:prstGeom prst="line">
                <a:avLst/>
              </a:prstGeom>
              <a:noFill/>
              <a:ln w="158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54297" name="Line 25"/>
              <p:cNvSpPr>
                <a:spLocks noChangeShapeType="1"/>
              </p:cNvSpPr>
              <p:nvPr/>
            </p:nvSpPr>
            <p:spPr bwMode="auto">
              <a:xfrm>
                <a:off x="4334" y="844"/>
                <a:ext cx="333" cy="0"/>
              </a:xfrm>
              <a:prstGeom prst="line">
                <a:avLst/>
              </a:prstGeom>
              <a:noFill/>
              <a:ln w="15875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54298" name="Line 26"/>
              <p:cNvSpPr>
                <a:spLocks noChangeShapeType="1"/>
              </p:cNvSpPr>
              <p:nvPr/>
            </p:nvSpPr>
            <p:spPr bwMode="auto">
              <a:xfrm>
                <a:off x="4337" y="978"/>
                <a:ext cx="333" cy="0"/>
              </a:xfrm>
              <a:prstGeom prst="line">
                <a:avLst/>
              </a:prstGeom>
              <a:noFill/>
              <a:ln w="15875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</p:grpSp>
      </p:grp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29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GL Accounts, Sub-Accounts, and Cost Centers</a:t>
            </a:r>
            <a:endParaRPr lang="en-US" dirty="0"/>
          </a:p>
        </p:txBody>
      </p:sp>
      <p:sp>
        <p:nvSpPr>
          <p:cNvPr id="29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FIN05090</a:t>
            </a:r>
            <a:endParaRPr lang="en-US"/>
          </a:p>
        </p:txBody>
      </p:sp>
      <p:graphicFrame>
        <p:nvGraphicFramePr>
          <p:cNvPr id="71778" name="Group 98"/>
          <p:cNvGraphicFramePr>
            <a:graphicFrameLocks noGrp="1"/>
          </p:cNvGraphicFramePr>
          <p:nvPr/>
        </p:nvGraphicFramePr>
        <p:xfrm>
          <a:off x="531813" y="1220788"/>
          <a:ext cx="8069262" cy="4464558"/>
        </p:xfrm>
        <a:graphic>
          <a:graphicData uri="http://schemas.openxmlformats.org/drawingml/2006/table">
            <a:tbl>
              <a:tblPr/>
              <a:tblGrid>
                <a:gridCol w="2154237"/>
                <a:gridCol w="2570163"/>
                <a:gridCol w="3344862"/>
              </a:tblGrid>
              <a:tr h="5143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3399"/>
                          </a:solidFill>
                          <a:effectLst/>
                          <a:latin typeface="+mj-lt"/>
                        </a:rPr>
                        <a:t>Account</a:t>
                      </a:r>
                    </a:p>
                  </a:txBody>
                  <a:tcPr marT="91440" marB="9144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99"/>
                          </a:solidFill>
                          <a:effectLst/>
                          <a:latin typeface="+mj-lt"/>
                        </a:rPr>
                        <a:t>Determined By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99"/>
                          </a:solidFill>
                          <a:effectLst/>
                          <a:latin typeface="+mj-lt"/>
                        </a:rPr>
                        <a:t>Menu Functions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>
                        <a:alpha val="50000"/>
                      </a:srgbClr>
                    </a:solidFill>
                  </a:tcPr>
                </a:tc>
              </a:tr>
              <a:tr h="6096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Accounts Receivable</a:t>
                      </a:r>
                    </a:p>
                  </a:txBody>
                  <a:tcPr marT="91440" marB="9144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F5D7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Bill-to Customer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F5D7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Customer Maintenance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F5D7">
                        <a:alpha val="50000"/>
                      </a:srgbClr>
                    </a:solidFill>
                  </a:tcPr>
                </a:tc>
              </a:tr>
              <a:tr h="17367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Sales, Sales Discount</a:t>
                      </a:r>
                    </a:p>
                  </a:txBody>
                  <a:tcPr marT="91440" marB="9144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F5D7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Item product line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Or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Line item site/</a:t>
                      </a:r>
                      <a:b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</a:b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customer site/order panel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F5D7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Product Line Maintenance and Cost of Goods Sold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endParaRPr kumimoji="0" 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endParaRPr kumimoji="0" 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Sales Account Maintenance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F5D7">
                        <a:alpha val="50000"/>
                      </a:srgbClr>
                    </a:solidFill>
                  </a:tcPr>
                </a:tc>
              </a:tr>
              <a:tr h="5286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55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Taxes</a:t>
                      </a:r>
                    </a:p>
                  </a:txBody>
                  <a:tcPr marT="91440" marB="9144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F5D7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55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Customer ship-to address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F5D7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55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Global Tax Management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F5D7">
                        <a:alpha val="50000"/>
                      </a:srgbClr>
                    </a:solidFill>
                  </a:tcPr>
                </a:tc>
              </a:tr>
              <a:tr h="5032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55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Trailer Charges (Freight, Service, etc)</a:t>
                      </a:r>
                    </a:p>
                  </a:txBody>
                  <a:tcPr marT="91440" marB="9144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F5D7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55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Default charges in Sales Order Control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F5D7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55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Trailer Code Maintenance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F5D7">
                        <a:alpha val="50000"/>
                      </a:srgb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1_EX06PP_template">
  <a:themeElements>
    <a:clrScheme name="1_EX06PP_template 1">
      <a:dk1>
        <a:srgbClr val="000000"/>
      </a:dk1>
      <a:lt1>
        <a:srgbClr val="FFFFFF"/>
      </a:lt1>
      <a:dk2>
        <a:srgbClr val="5A87C6"/>
      </a:dk2>
      <a:lt2>
        <a:srgbClr val="808080"/>
      </a:lt2>
      <a:accent1>
        <a:srgbClr val="BCCEE8"/>
      </a:accent1>
      <a:accent2>
        <a:srgbClr val="67BFAB"/>
      </a:accent2>
      <a:accent3>
        <a:srgbClr val="FFFFFF"/>
      </a:accent3>
      <a:accent4>
        <a:srgbClr val="000000"/>
      </a:accent4>
      <a:accent5>
        <a:srgbClr val="DAE3F2"/>
      </a:accent5>
      <a:accent6>
        <a:srgbClr val="5DAD9B"/>
      </a:accent6>
      <a:hlink>
        <a:srgbClr val="3F6FB5"/>
      </a:hlink>
      <a:folHlink>
        <a:srgbClr val="D2D2EB"/>
      </a:folHlink>
    </a:clrScheme>
    <a:fontScheme name="1_EX06PP_template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91440" rIns="91440" bIns="9144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91440" rIns="91440" bIns="9144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lnDef>
  </a:objectDefaults>
  <a:extraClrSchemeLst>
    <a:extraClrScheme>
      <a:clrScheme name="1_EX06PP_template 1">
        <a:dk1>
          <a:srgbClr val="000000"/>
        </a:dk1>
        <a:lt1>
          <a:srgbClr val="FFFFFF"/>
        </a:lt1>
        <a:dk2>
          <a:srgbClr val="5A87C6"/>
        </a:dk2>
        <a:lt2>
          <a:srgbClr val="808080"/>
        </a:lt2>
        <a:accent1>
          <a:srgbClr val="BCCEE8"/>
        </a:accent1>
        <a:accent2>
          <a:srgbClr val="67BFAB"/>
        </a:accent2>
        <a:accent3>
          <a:srgbClr val="FFFFFF"/>
        </a:accent3>
        <a:accent4>
          <a:srgbClr val="000000"/>
        </a:accent4>
        <a:accent5>
          <a:srgbClr val="DAE3F2"/>
        </a:accent5>
        <a:accent6>
          <a:srgbClr val="5DAD9B"/>
        </a:accent6>
        <a:hlink>
          <a:srgbClr val="3F6FB5"/>
        </a:hlink>
        <a:folHlink>
          <a:srgbClr val="D2D2E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19191"/>
      </a:lt2>
      <a:accent1>
        <a:srgbClr val="618FFD"/>
      </a:accent1>
      <a:accent2>
        <a:srgbClr val="00AE00"/>
      </a:accent2>
      <a:accent3>
        <a:srgbClr val="FFFFFF"/>
      </a:accent3>
      <a:accent4>
        <a:srgbClr val="000000"/>
      </a:accent4>
      <a:accent5>
        <a:srgbClr val="B7C6FE"/>
      </a:accent5>
      <a:accent6>
        <a:srgbClr val="009D00"/>
      </a:accent6>
      <a:hlink>
        <a:srgbClr val="FC0128"/>
      </a:hlink>
      <a:folHlink>
        <a:srgbClr val="CECEC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19191"/>
      </a:lt2>
      <a:accent1>
        <a:srgbClr val="618FFD"/>
      </a:accent1>
      <a:accent2>
        <a:srgbClr val="00AE00"/>
      </a:accent2>
      <a:accent3>
        <a:srgbClr val="FFFFFF"/>
      </a:accent3>
      <a:accent4>
        <a:srgbClr val="000000"/>
      </a:accent4>
      <a:accent5>
        <a:srgbClr val="B7C6FE"/>
      </a:accent5>
      <a:accent6>
        <a:srgbClr val="009D00"/>
      </a:accent6>
      <a:hlink>
        <a:srgbClr val="FC0128"/>
      </a:hlink>
      <a:folHlink>
        <a:srgbClr val="CECEC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QAD_corporate_presentation_template</Template>
  <TotalTime>517684684</TotalTime>
  <Pages>21</Pages>
  <Words>402</Words>
  <Application>Microsoft Office PowerPoint</Application>
  <PresentationFormat>On-screen Show (4:3)</PresentationFormat>
  <Paragraphs>176</Paragraphs>
  <Slides>21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2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4" baseType="lpstr">
      <vt:lpstr>1_EX06PP_template</vt:lpstr>
      <vt:lpstr>QAD 2010 Template</vt:lpstr>
      <vt:lpstr>CorelDRAW!</vt:lpstr>
      <vt:lpstr>QAD Standard Edition Financial Management</vt:lpstr>
      <vt:lpstr>Sales Order Life Cycle</vt:lpstr>
      <vt:lpstr>Sales Order Control</vt:lpstr>
      <vt:lpstr>Sales Orders</vt:lpstr>
      <vt:lpstr>Customer Data</vt:lpstr>
      <vt:lpstr>Tax Data</vt:lpstr>
      <vt:lpstr>Tax Data - Continued</vt:lpstr>
      <vt:lpstr>GL Sites and Entities</vt:lpstr>
      <vt:lpstr>GL Accounts, Sub-Accounts, and Cost Centers</vt:lpstr>
      <vt:lpstr>Channel and Project</vt:lpstr>
      <vt:lpstr>Credit Management</vt:lpstr>
      <vt:lpstr>Credit Management (Continued)</vt:lpstr>
      <vt:lpstr>Credit Management (Continued)</vt:lpstr>
      <vt:lpstr>Sales Order Shipments</vt:lpstr>
      <vt:lpstr>Shipping/Invoicing Cycle</vt:lpstr>
      <vt:lpstr>Pending Invoice Review</vt:lpstr>
      <vt:lpstr>Invoice Print</vt:lpstr>
      <vt:lpstr>Invoice Post to Accounts Receivable</vt:lpstr>
      <vt:lpstr>Sales Order Returns and Credits</vt:lpstr>
      <vt:lpstr>Return/Credit (Inventory)</vt:lpstr>
      <vt:lpstr>Return/Credit (Memo)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 Slide Title</dc:title>
  <dc:creator>Barbara Partyka</dc:creator>
  <cp:lastModifiedBy>mdf</cp:lastModifiedBy>
  <cp:revision>84</cp:revision>
  <cp:lastPrinted>1997-01-20T16:05:36Z</cp:lastPrinted>
  <dcterms:created xsi:type="dcterms:W3CDTF">1997-01-20T15:47:06Z</dcterms:created>
  <dcterms:modified xsi:type="dcterms:W3CDTF">2011-02-17T18:35:19Z</dcterms:modified>
</cp:coreProperties>
</file>