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6" r:id="rId1"/>
  </p:sldMasterIdLst>
  <p:notesMasterIdLst>
    <p:notesMasterId r:id="rId13"/>
  </p:notesMasterIdLst>
  <p:handoutMasterIdLst>
    <p:handoutMasterId r:id="rId14"/>
  </p:handoutMasterIdLst>
  <p:sldIdLst>
    <p:sldId id="271" r:id="rId2"/>
    <p:sldId id="272" r:id="rId3"/>
    <p:sldId id="260" r:id="rId4"/>
    <p:sldId id="261" r:id="rId5"/>
    <p:sldId id="262" r:id="rId6"/>
    <p:sldId id="263" r:id="rId7"/>
    <p:sldId id="270" r:id="rId8"/>
    <p:sldId id="265" r:id="rId9"/>
    <p:sldId id="266" r:id="rId10"/>
    <p:sldId id="267" r:id="rId11"/>
    <p:sldId id="268" r:id="rId12"/>
  </p:sldIdLst>
  <p:sldSz cx="9144000" cy="6858000" type="screen4x3"/>
  <p:notesSz cx="6858000" cy="9144000"/>
  <p:defaultTextStyle>
    <a:defPPr>
      <a:defRPr lang="en-US"/>
    </a:defPPr>
    <a:lvl1pPr algn="ctr" rtl="0" fontAlgn="base">
      <a:spcBef>
        <a:spcPct val="0"/>
      </a:spcBef>
      <a:spcAft>
        <a:spcPct val="0"/>
      </a:spcAft>
      <a:defRPr sz="3200" kern="1200">
        <a:solidFill>
          <a:schemeClr val="tx1"/>
        </a:solidFill>
        <a:latin typeface="Tahoma" pitchFamily="34" charset="0"/>
        <a:ea typeface="+mn-ea"/>
        <a:cs typeface="+mn-cs"/>
      </a:defRPr>
    </a:lvl1pPr>
    <a:lvl2pPr marL="457200" algn="ctr" rtl="0" fontAlgn="base">
      <a:spcBef>
        <a:spcPct val="0"/>
      </a:spcBef>
      <a:spcAft>
        <a:spcPct val="0"/>
      </a:spcAft>
      <a:defRPr sz="3200" kern="1200">
        <a:solidFill>
          <a:schemeClr val="tx1"/>
        </a:solidFill>
        <a:latin typeface="Tahoma" pitchFamily="34" charset="0"/>
        <a:ea typeface="+mn-ea"/>
        <a:cs typeface="+mn-cs"/>
      </a:defRPr>
    </a:lvl2pPr>
    <a:lvl3pPr marL="914400" algn="ctr" rtl="0" fontAlgn="base">
      <a:spcBef>
        <a:spcPct val="0"/>
      </a:spcBef>
      <a:spcAft>
        <a:spcPct val="0"/>
      </a:spcAft>
      <a:defRPr sz="3200" kern="1200">
        <a:solidFill>
          <a:schemeClr val="tx1"/>
        </a:solidFill>
        <a:latin typeface="Tahoma" pitchFamily="34" charset="0"/>
        <a:ea typeface="+mn-ea"/>
        <a:cs typeface="+mn-cs"/>
      </a:defRPr>
    </a:lvl3pPr>
    <a:lvl4pPr marL="1371600" algn="ctr" rtl="0" fontAlgn="base">
      <a:spcBef>
        <a:spcPct val="0"/>
      </a:spcBef>
      <a:spcAft>
        <a:spcPct val="0"/>
      </a:spcAft>
      <a:defRPr sz="3200" kern="1200">
        <a:solidFill>
          <a:schemeClr val="tx1"/>
        </a:solidFill>
        <a:latin typeface="Tahoma" pitchFamily="34" charset="0"/>
        <a:ea typeface="+mn-ea"/>
        <a:cs typeface="+mn-cs"/>
      </a:defRPr>
    </a:lvl4pPr>
    <a:lvl5pPr marL="1828800" algn="ctr" rtl="0" fontAlgn="base">
      <a:spcBef>
        <a:spcPct val="0"/>
      </a:spcBef>
      <a:spcAft>
        <a:spcPct val="0"/>
      </a:spcAft>
      <a:defRPr sz="3200" kern="1200">
        <a:solidFill>
          <a:schemeClr val="tx1"/>
        </a:solidFill>
        <a:latin typeface="Tahoma" pitchFamily="34" charset="0"/>
        <a:ea typeface="+mn-ea"/>
        <a:cs typeface="+mn-cs"/>
      </a:defRPr>
    </a:lvl5pPr>
    <a:lvl6pPr marL="2286000" algn="l" defTabSz="914400" rtl="0" eaLnBrk="1" latinLnBrk="0" hangingPunct="1">
      <a:defRPr sz="3200" kern="1200">
        <a:solidFill>
          <a:schemeClr val="tx1"/>
        </a:solidFill>
        <a:latin typeface="Tahoma" pitchFamily="34" charset="0"/>
        <a:ea typeface="+mn-ea"/>
        <a:cs typeface="+mn-cs"/>
      </a:defRPr>
    </a:lvl6pPr>
    <a:lvl7pPr marL="2743200" algn="l" defTabSz="914400" rtl="0" eaLnBrk="1" latinLnBrk="0" hangingPunct="1">
      <a:defRPr sz="3200" kern="1200">
        <a:solidFill>
          <a:schemeClr val="tx1"/>
        </a:solidFill>
        <a:latin typeface="Tahoma" pitchFamily="34" charset="0"/>
        <a:ea typeface="+mn-ea"/>
        <a:cs typeface="+mn-cs"/>
      </a:defRPr>
    </a:lvl7pPr>
    <a:lvl8pPr marL="3200400" algn="l" defTabSz="914400" rtl="0" eaLnBrk="1" latinLnBrk="0" hangingPunct="1">
      <a:defRPr sz="3200" kern="1200">
        <a:solidFill>
          <a:schemeClr val="tx1"/>
        </a:solidFill>
        <a:latin typeface="Tahoma" pitchFamily="34" charset="0"/>
        <a:ea typeface="+mn-ea"/>
        <a:cs typeface="+mn-cs"/>
      </a:defRPr>
    </a:lvl8pPr>
    <a:lvl9pPr marL="3657600" algn="l" defTabSz="914400" rtl="0" eaLnBrk="1" latinLnBrk="0" hangingPunct="1">
      <a:defRPr sz="32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0099FF"/>
    <a:srgbClr val="000099"/>
    <a:srgbClr val="006600"/>
    <a:srgbClr val="FFCC00"/>
    <a:srgbClr val="009900"/>
    <a:srgbClr val="800080"/>
    <a:srgbClr val="FFCCFF"/>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3889" autoAdjust="0"/>
  </p:normalViewPr>
  <p:slideViewPr>
    <p:cSldViewPr>
      <p:cViewPr>
        <p:scale>
          <a:sx n="80" d="100"/>
          <a:sy n="80" d="100"/>
        </p:scale>
        <p:origin x="-102" y="24"/>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fld id="{9900011C-B0FB-47CE-B60C-863DC3BB080D}" type="datetime1">
              <a:rPr lang="en-US"/>
              <a:pPr>
                <a:defRPr/>
              </a:pPr>
              <a:t>8/30/2012</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B0E375C4-BAA2-40FC-83D2-6B6572A54BA2}"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14339"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fld id="{5D602949-2D74-4D0E-BA3D-DA8560257E2A}" type="datetime1">
              <a:rPr lang="en-US"/>
              <a:pPr>
                <a:defRPr/>
              </a:pPr>
              <a:t>8/30/2012</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9E6709D5-6D20-4748-8F5C-0B2FF45CB490}"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xfrm>
            <a:off x="3884613" y="8685213"/>
            <a:ext cx="2971800" cy="457200"/>
          </a:xfrm>
          <a:prstGeom prst="rect">
            <a:avLst/>
          </a:prstGeom>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1"/>
          <p:cNvSpPr>
            <a:spLocks noGrp="1" noChangeArrowheads="1"/>
          </p:cNvSpPr>
          <p:nvPr>
            <p:ph type="dt" sz="quarter" idx="1"/>
          </p:nvPr>
        </p:nvSpPr>
        <p:spPr>
          <a:noFill/>
        </p:spPr>
        <p:txBody>
          <a:bodyPr/>
          <a:lstStyle/>
          <a:p>
            <a:fld id="{EC158E0B-A76B-438E-9202-3EEC2D2E177B}" type="datetime1">
              <a:rPr lang="en-US"/>
              <a:pPr/>
              <a:t>8/30/2012</a:t>
            </a:fld>
            <a:endParaRPr lang="en-US"/>
          </a:p>
        </p:txBody>
      </p:sp>
      <p:sp>
        <p:nvSpPr>
          <p:cNvPr id="15363" name="Rectangle 13"/>
          <p:cNvSpPr>
            <a:spLocks noGrp="1" noChangeArrowheads="1"/>
          </p:cNvSpPr>
          <p:nvPr>
            <p:ph type="sldNum" sz="quarter" idx="5"/>
          </p:nvPr>
        </p:nvSpPr>
        <p:spPr>
          <a:noFill/>
        </p:spPr>
        <p:txBody>
          <a:bodyPr/>
          <a:lstStyle/>
          <a:p>
            <a:fld id="{E12DCCC2-0687-4AA9-BB1D-3AB4C96AD72A}" type="slidenum">
              <a:rPr lang="en-US"/>
              <a:pPr/>
              <a:t>5</a:t>
            </a:fld>
            <a:endParaRPr lang="en-US"/>
          </a:p>
        </p:txBody>
      </p:sp>
      <p:sp>
        <p:nvSpPr>
          <p:cNvPr id="15364" name="Rectangle 2"/>
          <p:cNvSpPr>
            <a:spLocks noGrp="1" noRot="1" noChangeAspect="1" noChangeArrowheads="1" noTextEdit="1"/>
          </p:cNvSpPr>
          <p:nvPr>
            <p:ph type="sldImg"/>
          </p:nvPr>
        </p:nvSpPr>
        <p:spPr>
          <a:ln/>
        </p:spPr>
      </p:sp>
      <p:sp>
        <p:nvSpPr>
          <p:cNvPr id="15365" name="Rectangle 3"/>
          <p:cNvSpPr>
            <a:spLocks noGrp="1" noChangeArrowheads="1"/>
          </p:cNvSpPr>
          <p:nvPr>
            <p:ph type="body" idx="1"/>
          </p:nvPr>
        </p:nvSpPr>
        <p:spPr>
          <a:noFill/>
          <a:ln/>
        </p:spPr>
        <p:txBody>
          <a:bodyPr/>
          <a:lstStyle/>
          <a:p>
            <a:r>
              <a:rPr lang="en-US" smtClean="0"/>
              <a:t> - those tangible assets that are used by a business to produce income. </a:t>
            </a:r>
          </a:p>
          <a:p>
            <a:r>
              <a:rPr lang="en-US" smtClean="0"/>
              <a:t>Share some common characteristics</a:t>
            </a:r>
          </a:p>
          <a:p>
            <a:r>
              <a:rPr lang="en-US" smtClean="0"/>
              <a:t> - Used in production of business income</a:t>
            </a:r>
          </a:p>
          <a:p>
            <a:r>
              <a:rPr lang="en-US" smtClean="0"/>
              <a:t> - Have a useful economic life of at least one year</a:t>
            </a:r>
          </a:p>
          <a:p>
            <a:r>
              <a:rPr lang="en-US" smtClean="0"/>
              <a:t> - used up or wear out over time</a:t>
            </a:r>
          </a:p>
          <a:p>
            <a:r>
              <a:rPr lang="en-US" smtClean="0"/>
              <a:t>Can also be intangible</a:t>
            </a:r>
          </a:p>
          <a:p>
            <a:r>
              <a:rPr lang="en-US" smtClean="0"/>
              <a:t> - copyrights</a:t>
            </a:r>
          </a:p>
          <a:p>
            <a:r>
              <a:rPr lang="en-US" smtClean="0"/>
              <a:t> - patents</a:t>
            </a:r>
          </a:p>
          <a:p>
            <a:r>
              <a:rPr lang="en-US" smtClean="0"/>
              <a:t> - goodwill</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1"/>
          <p:cNvSpPr>
            <a:spLocks noGrp="1" noChangeArrowheads="1"/>
          </p:cNvSpPr>
          <p:nvPr>
            <p:ph type="dt" sz="quarter" idx="1"/>
          </p:nvPr>
        </p:nvSpPr>
        <p:spPr>
          <a:noFill/>
        </p:spPr>
        <p:txBody>
          <a:bodyPr/>
          <a:lstStyle/>
          <a:p>
            <a:fld id="{04F5E95A-03E9-4BF7-BF3D-07051AC03FA4}" type="datetime1">
              <a:rPr lang="en-US"/>
              <a:pPr/>
              <a:t>8/30/2012</a:t>
            </a:fld>
            <a:endParaRPr lang="en-US"/>
          </a:p>
        </p:txBody>
      </p:sp>
      <p:sp>
        <p:nvSpPr>
          <p:cNvPr id="16387" name="Rectangle 13"/>
          <p:cNvSpPr>
            <a:spLocks noGrp="1" noChangeArrowheads="1"/>
          </p:cNvSpPr>
          <p:nvPr>
            <p:ph type="sldNum" sz="quarter" idx="5"/>
          </p:nvPr>
        </p:nvSpPr>
        <p:spPr>
          <a:noFill/>
        </p:spPr>
        <p:txBody>
          <a:bodyPr/>
          <a:lstStyle/>
          <a:p>
            <a:fld id="{91F009AE-5A46-4CF4-8C56-BD9550B0A027}" type="slidenum">
              <a:rPr lang="en-US"/>
              <a:pPr/>
              <a:t>6</a:t>
            </a:fld>
            <a:endParaRPr lang="en-US"/>
          </a:p>
        </p:txBody>
      </p:sp>
      <p:sp>
        <p:nvSpPr>
          <p:cNvPr id="16388" name="Rectangle 2"/>
          <p:cNvSpPr>
            <a:spLocks noGrp="1" noRot="1" noChangeAspect="1" noChangeArrowheads="1" noTextEdit="1"/>
          </p:cNvSpPr>
          <p:nvPr>
            <p:ph type="sldImg"/>
          </p:nvPr>
        </p:nvSpPr>
        <p:spPr>
          <a:ln/>
        </p:spPr>
      </p:sp>
      <p:sp>
        <p:nvSpPr>
          <p:cNvPr id="16389" name="Rectangle 3"/>
          <p:cNvSpPr>
            <a:spLocks noGrp="1" noChangeArrowheads="1"/>
          </p:cNvSpPr>
          <p:nvPr>
            <p:ph type="body" idx="1"/>
          </p:nvPr>
        </p:nvSpPr>
        <p:spPr>
          <a:noFill/>
          <a:ln/>
        </p:spPr>
        <p:txBody>
          <a:bodyPr/>
          <a:lstStyle/>
          <a:p>
            <a:r>
              <a:rPr lang="en-US" smtClean="0"/>
              <a:t>In the usual course of business, there will be assets that do not conform to this basic asset life cycle. </a:t>
            </a:r>
          </a:p>
          <a:p>
            <a:r>
              <a:rPr lang="en-US" smtClean="0"/>
              <a:t>(taken from Requirements Definition PF9703 pg 5.)</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5D602949-2D74-4D0E-BA3D-DA8560257E2A}" type="datetime1">
              <a:rPr lang="en-US" smtClean="0"/>
              <a:pPr>
                <a:defRPr/>
              </a:pPr>
              <a:t>8/30/2012</a:t>
            </a:fld>
            <a:endParaRPr lang="en-US"/>
          </a:p>
        </p:txBody>
      </p:sp>
      <p:sp>
        <p:nvSpPr>
          <p:cNvPr id="5" name="Slide Number Placeholder 4"/>
          <p:cNvSpPr>
            <a:spLocks noGrp="1"/>
          </p:cNvSpPr>
          <p:nvPr>
            <p:ph type="sldNum" sz="quarter" idx="11"/>
          </p:nvPr>
        </p:nvSpPr>
        <p:spPr/>
        <p:txBody>
          <a:bodyPr/>
          <a:lstStyle/>
          <a:p>
            <a:pPr>
              <a:defRPr/>
            </a:pPr>
            <a:fld id="{9E6709D5-6D20-4748-8F5C-0B2FF45CB490}" type="slidenum">
              <a:rPr lang="en-US" smtClean="0"/>
              <a:pPr>
                <a:defRPr/>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5D602949-2D74-4D0E-BA3D-DA8560257E2A}" type="datetime1">
              <a:rPr lang="en-US" smtClean="0"/>
              <a:pPr>
                <a:defRPr/>
              </a:pPr>
              <a:t>8/30/2012</a:t>
            </a:fld>
            <a:endParaRPr lang="en-US"/>
          </a:p>
        </p:txBody>
      </p:sp>
      <p:sp>
        <p:nvSpPr>
          <p:cNvPr id="5" name="Slide Number Placeholder 4"/>
          <p:cNvSpPr>
            <a:spLocks noGrp="1"/>
          </p:cNvSpPr>
          <p:nvPr>
            <p:ph type="sldNum" sz="quarter" idx="11"/>
          </p:nvPr>
        </p:nvSpPr>
        <p:spPr/>
        <p:txBody>
          <a:bodyPr/>
          <a:lstStyle/>
          <a:p>
            <a:pPr>
              <a:defRPr/>
            </a:pPr>
            <a:fld id="{9E6709D5-6D20-4748-8F5C-0B2FF45CB490}"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2008-FA-IN-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2008-FA-IN-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2008-FA-IN-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2008-FA-IN-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2008-FA-IN-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2008-FA-IN-</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43010" name="Rectangle 2"/>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43011" name="Rectangle 3"/>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2008-FA-IN-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Grp="1" noChangeArrowheads="1"/>
          </p:cNvSpPr>
          <p:nvPr>
            <p:ph type="title"/>
          </p:nvPr>
        </p:nvSpPr>
        <p:spPr/>
        <p:txBody>
          <a:bodyPr/>
          <a:lstStyle/>
          <a:p>
            <a:r>
              <a:rPr lang="en-US" dirty="0" smtClean="0"/>
              <a:t>Fixed Assets</a:t>
            </a:r>
            <a:endParaRPr lang="en-US" dirty="0" smtClean="0"/>
          </a:p>
        </p:txBody>
      </p:sp>
      <p:sp>
        <p:nvSpPr>
          <p:cNvPr id="3074" name="Rectangle 5"/>
          <p:cNvSpPr>
            <a:spLocks noGrp="1" noChangeArrowheads="1"/>
          </p:cNvSpPr>
          <p:nvPr>
            <p:ph type="body" sz="quarter" idx="10"/>
          </p:nvPr>
        </p:nvSpPr>
        <p:spPr/>
        <p:txBody>
          <a:bodyPr/>
          <a:lstStyle/>
          <a:p>
            <a:r>
              <a:rPr lang="en-US" sz="2800" dirty="0" smtClean="0"/>
              <a:t>QAD Enterprise </a:t>
            </a:r>
            <a:r>
              <a:rPr lang="en-US" sz="2800" dirty="0" smtClean="0"/>
              <a:t>Applications Standard Edition</a:t>
            </a:r>
            <a:endParaRPr lang="en-US" sz="2800" b="1" dirty="0" smtClean="0"/>
          </a:p>
          <a:p>
            <a:endParaRPr lang="en-US" sz="2800" b="1" dirty="0" smtClean="0"/>
          </a:p>
        </p:txBody>
      </p:sp>
      <p:sp>
        <p:nvSpPr>
          <p:cNvPr id="5" name="Text Placeholder 4"/>
          <p:cNvSpPr>
            <a:spLocks noGrp="1"/>
          </p:cNvSpPr>
          <p:nvPr>
            <p:ph type="body" sz="quarter" idx="11"/>
          </p:nvPr>
        </p:nvSpPr>
        <p:spPr/>
        <p:txBody>
          <a:bodyPr/>
          <a:lstStyle/>
          <a:p>
            <a:r>
              <a:rPr lang="en-US" dirty="0" smtClean="0"/>
              <a:t>Training Guide</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mtClean="0"/>
              <a:t>Related Courses</a:t>
            </a:r>
          </a:p>
        </p:txBody>
      </p:sp>
      <p:sp>
        <p:nvSpPr>
          <p:cNvPr id="12290" name="Footer Placeholder 2"/>
          <p:cNvSpPr>
            <a:spLocks noGrp="1"/>
          </p:cNvSpPr>
          <p:nvPr>
            <p:ph type="ftr" sz="quarter" idx="10"/>
          </p:nvPr>
        </p:nvSpPr>
        <p:spPr>
          <a:noFill/>
        </p:spPr>
        <p:txBody>
          <a:bodyPr/>
          <a:lstStyle/>
          <a:p>
            <a:r>
              <a:rPr lang="en-US"/>
              <a:t>FA-IN-100</a:t>
            </a:r>
          </a:p>
        </p:txBody>
      </p:sp>
      <p:grpSp>
        <p:nvGrpSpPr>
          <p:cNvPr id="2" name="Group 3"/>
          <p:cNvGrpSpPr>
            <a:grpSpLocks/>
          </p:cNvGrpSpPr>
          <p:nvPr/>
        </p:nvGrpSpPr>
        <p:grpSpPr bwMode="auto">
          <a:xfrm>
            <a:off x="183444" y="1066800"/>
            <a:ext cx="2895600" cy="1828800"/>
            <a:chOff x="96" y="576"/>
            <a:chExt cx="1824" cy="1152"/>
          </a:xfrm>
        </p:grpSpPr>
        <p:sp>
          <p:nvSpPr>
            <p:cNvPr id="12299" name="Line 4"/>
            <p:cNvSpPr>
              <a:spLocks noChangeShapeType="1"/>
            </p:cNvSpPr>
            <p:nvPr/>
          </p:nvSpPr>
          <p:spPr bwMode="auto">
            <a:xfrm>
              <a:off x="960" y="1104"/>
              <a:ext cx="960" cy="624"/>
            </a:xfrm>
            <a:prstGeom prst="line">
              <a:avLst/>
            </a:prstGeom>
            <a:noFill/>
            <a:ln w="38100">
              <a:solidFill>
                <a:srgbClr val="5A87C6"/>
              </a:solidFill>
              <a:round/>
              <a:headEnd/>
              <a:tailEnd type="triangle" w="med" len="med"/>
            </a:ln>
          </p:spPr>
          <p:txBody>
            <a:bodyPr wrap="none" anchor="ctr"/>
            <a:lstStyle/>
            <a:p>
              <a:endParaRPr lang="en-US">
                <a:latin typeface="+mj-lt"/>
              </a:endParaRPr>
            </a:p>
          </p:txBody>
        </p:sp>
        <p:sp>
          <p:nvSpPr>
            <p:cNvPr id="33797" name="Oval 5" descr="Small grid"/>
            <p:cNvSpPr>
              <a:spLocks noChangeArrowheads="1"/>
            </p:cNvSpPr>
            <p:nvPr/>
          </p:nvSpPr>
          <p:spPr bwMode="auto">
            <a:xfrm>
              <a:off x="96" y="576"/>
              <a:ext cx="1680" cy="1080"/>
            </a:xfrm>
            <a:prstGeom prst="ellipse">
              <a:avLst/>
            </a:prstGeom>
            <a:pattFill prst="smGrid">
              <a:fgClr>
                <a:srgbClr val="CCECFF"/>
              </a:fgClr>
              <a:bgClr>
                <a:srgbClr val="FFFFFF"/>
              </a:bgClr>
            </a:pattFill>
            <a:ln w="38100">
              <a:solidFill>
                <a:srgbClr val="5A87C6"/>
              </a:solidFill>
              <a:round/>
              <a:headEnd/>
              <a:tailEnd/>
            </a:ln>
            <a:effectLst>
              <a:outerShdw dist="107763" dir="2700000" algn="ctr" rotWithShape="0">
                <a:schemeClr val="hlink"/>
              </a:outerShdw>
            </a:effectLst>
          </p:spPr>
          <p:txBody>
            <a:bodyPr wrap="none" lIns="96661" tIns="48331" rIns="96661" bIns="48331" anchor="ctr" anchorCtr="1"/>
            <a:lstStyle/>
            <a:p>
              <a:pPr defTabSz="966788" eaLnBrk="0" hangingPunct="0">
                <a:defRPr/>
              </a:pPr>
              <a:r>
                <a:rPr kumimoji="1" lang="en-US" sz="2400" b="1">
                  <a:latin typeface="+mj-lt"/>
                </a:rPr>
                <a:t>Initial</a:t>
              </a:r>
            </a:p>
            <a:p>
              <a:pPr defTabSz="966788" eaLnBrk="0" hangingPunct="0">
                <a:defRPr/>
              </a:pPr>
              <a:r>
                <a:rPr kumimoji="1" lang="en-US" sz="2400" b="1">
                  <a:latin typeface="+mj-lt"/>
                </a:rPr>
                <a:t>QAD Enterprise</a:t>
              </a:r>
            </a:p>
            <a:p>
              <a:pPr defTabSz="966788" eaLnBrk="0" hangingPunct="0">
                <a:defRPr/>
              </a:pPr>
              <a:r>
                <a:rPr kumimoji="1" lang="en-US" sz="2400" b="1">
                  <a:latin typeface="+mj-lt"/>
                </a:rPr>
                <a:t>Applications</a:t>
              </a:r>
            </a:p>
            <a:p>
              <a:pPr defTabSz="966788" eaLnBrk="0" hangingPunct="0">
                <a:defRPr/>
              </a:pPr>
              <a:r>
                <a:rPr kumimoji="1" lang="en-US" sz="2400" b="1">
                  <a:latin typeface="+mj-lt"/>
                </a:rPr>
                <a:t>Setup</a:t>
              </a:r>
            </a:p>
          </p:txBody>
        </p:sp>
      </p:grpSp>
      <p:grpSp>
        <p:nvGrpSpPr>
          <p:cNvPr id="12293" name="Group 6"/>
          <p:cNvGrpSpPr>
            <a:grpSpLocks/>
          </p:cNvGrpSpPr>
          <p:nvPr/>
        </p:nvGrpSpPr>
        <p:grpSpPr bwMode="auto">
          <a:xfrm>
            <a:off x="520700" y="4951413"/>
            <a:ext cx="2058988" cy="584200"/>
            <a:chOff x="149" y="3775"/>
            <a:chExt cx="1297" cy="368"/>
          </a:xfrm>
        </p:grpSpPr>
        <p:sp>
          <p:nvSpPr>
            <p:cNvPr id="33799" name="Oval 7" descr="Small grid"/>
            <p:cNvSpPr>
              <a:spLocks noChangeArrowheads="1"/>
            </p:cNvSpPr>
            <p:nvPr/>
          </p:nvSpPr>
          <p:spPr bwMode="auto">
            <a:xfrm>
              <a:off x="149" y="3787"/>
              <a:ext cx="301" cy="153"/>
            </a:xfrm>
            <a:prstGeom prst="ellipse">
              <a:avLst/>
            </a:prstGeom>
            <a:pattFill prst="smGrid">
              <a:fgClr>
                <a:srgbClr val="CCECFF"/>
              </a:fgClr>
              <a:bgClr>
                <a:srgbClr val="FFFFFF"/>
              </a:bgClr>
            </a:pattFill>
            <a:ln w="38100">
              <a:solidFill>
                <a:schemeClr val="accent2"/>
              </a:solidFill>
              <a:round/>
              <a:headEnd/>
              <a:tailEnd/>
            </a:ln>
            <a:effectLst>
              <a:outerShdw dist="107763" dir="2700000" algn="ctr" rotWithShape="0">
                <a:schemeClr val="hlink"/>
              </a:outerShdw>
            </a:effectLst>
          </p:spPr>
          <p:txBody>
            <a:bodyPr wrap="none" lIns="96661" tIns="48331" rIns="96661" bIns="48331" anchor="ctr" anchorCtr="1"/>
            <a:lstStyle/>
            <a:p>
              <a:pPr defTabSz="966788" eaLnBrk="0" hangingPunct="0">
                <a:defRPr/>
              </a:pPr>
              <a:endParaRPr kumimoji="1" lang="en-US" sz="1900" b="1">
                <a:latin typeface="+mj-lt"/>
              </a:endParaRPr>
            </a:p>
          </p:txBody>
        </p:sp>
        <p:sp>
          <p:nvSpPr>
            <p:cNvPr id="12298" name="Text Box 8"/>
            <p:cNvSpPr txBox="1">
              <a:spLocks noChangeArrowheads="1"/>
            </p:cNvSpPr>
            <p:nvPr/>
          </p:nvSpPr>
          <p:spPr bwMode="auto">
            <a:xfrm>
              <a:off x="496" y="3775"/>
              <a:ext cx="950" cy="368"/>
            </a:xfrm>
            <a:prstGeom prst="rect">
              <a:avLst/>
            </a:prstGeom>
            <a:noFill/>
            <a:ln w="38100">
              <a:noFill/>
              <a:miter lim="800000"/>
              <a:headEnd/>
              <a:tailEnd/>
            </a:ln>
          </p:spPr>
          <p:txBody>
            <a:bodyPr wrap="none" anchor="ctr">
              <a:spAutoFit/>
            </a:bodyPr>
            <a:lstStyle/>
            <a:p>
              <a:pPr algn="l" eaLnBrk="0" hangingPunct="0"/>
              <a:r>
                <a:rPr kumimoji="1" lang="en-US" sz="1600">
                  <a:solidFill>
                    <a:schemeClr val="accent2"/>
                  </a:solidFill>
                  <a:latin typeface="+mj-lt"/>
                </a:rPr>
                <a:t>= Prerequisite</a:t>
              </a:r>
            </a:p>
            <a:p>
              <a:pPr algn="l" eaLnBrk="0" hangingPunct="0"/>
              <a:r>
                <a:rPr kumimoji="1" lang="en-US" sz="1600">
                  <a:solidFill>
                    <a:schemeClr val="accent2"/>
                  </a:solidFill>
                  <a:latin typeface="+mj-lt"/>
                </a:rPr>
                <a:t>   Courses</a:t>
              </a:r>
              <a:endParaRPr kumimoji="1" lang="en-US" sz="3400" b="1">
                <a:latin typeface="+mj-lt"/>
              </a:endParaRPr>
            </a:p>
          </p:txBody>
        </p:sp>
      </p:grpSp>
      <p:sp>
        <p:nvSpPr>
          <p:cNvPr id="33802" name="Oval 10"/>
          <p:cNvSpPr>
            <a:spLocks noChangeArrowheads="1"/>
          </p:cNvSpPr>
          <p:nvPr/>
        </p:nvSpPr>
        <p:spPr bwMode="auto">
          <a:xfrm>
            <a:off x="6508044" y="4648200"/>
            <a:ext cx="2286000" cy="1466850"/>
          </a:xfrm>
          <a:prstGeom prst="ellipse">
            <a:avLst/>
          </a:prstGeom>
          <a:solidFill>
            <a:srgbClr val="FFFF99"/>
          </a:solidFill>
          <a:ln w="38100">
            <a:solidFill>
              <a:srgbClr val="5A87C6"/>
            </a:solidFill>
            <a:round/>
            <a:headEnd/>
            <a:tailEnd/>
          </a:ln>
          <a:effectLst>
            <a:outerShdw dist="107763" dir="2700000" algn="ctr" rotWithShape="0">
              <a:schemeClr val="hlink"/>
            </a:outerShdw>
          </a:effectLst>
        </p:spPr>
        <p:txBody>
          <a:bodyPr wrap="none" lIns="96661" tIns="48331" rIns="96661" bIns="48331" anchor="ctr" anchorCtr="1"/>
          <a:lstStyle/>
          <a:p>
            <a:pPr defTabSz="966788" eaLnBrk="0" hangingPunct="0">
              <a:defRPr/>
            </a:pPr>
            <a:r>
              <a:rPr kumimoji="1" lang="en-US" sz="2400" b="1">
                <a:latin typeface="+mj-lt"/>
              </a:rPr>
              <a:t>General</a:t>
            </a:r>
          </a:p>
          <a:p>
            <a:pPr defTabSz="966788" eaLnBrk="0" hangingPunct="0">
              <a:defRPr/>
            </a:pPr>
            <a:r>
              <a:rPr kumimoji="1" lang="en-US" sz="2400" b="1">
                <a:latin typeface="+mj-lt"/>
              </a:rPr>
              <a:t>Ledger</a:t>
            </a:r>
          </a:p>
        </p:txBody>
      </p:sp>
      <p:sp>
        <p:nvSpPr>
          <p:cNvPr id="12295" name="Line 11"/>
          <p:cNvSpPr>
            <a:spLocks noChangeShapeType="1"/>
          </p:cNvSpPr>
          <p:nvPr/>
        </p:nvSpPr>
        <p:spPr bwMode="auto">
          <a:xfrm>
            <a:off x="4603044" y="3582988"/>
            <a:ext cx="1905000" cy="1293812"/>
          </a:xfrm>
          <a:prstGeom prst="line">
            <a:avLst/>
          </a:prstGeom>
          <a:noFill/>
          <a:ln w="38100">
            <a:solidFill>
              <a:srgbClr val="5A87C6"/>
            </a:solidFill>
            <a:round/>
            <a:headEnd/>
            <a:tailEnd type="triangle" w="med" len="med"/>
          </a:ln>
        </p:spPr>
        <p:txBody>
          <a:bodyPr wrap="none" anchor="ctr"/>
          <a:lstStyle/>
          <a:p>
            <a:endParaRPr lang="en-US">
              <a:latin typeface="+mj-lt"/>
            </a:endParaRPr>
          </a:p>
        </p:txBody>
      </p:sp>
      <p:sp>
        <p:nvSpPr>
          <p:cNvPr id="33804" name="Oval 12"/>
          <p:cNvSpPr>
            <a:spLocks noChangeArrowheads="1"/>
          </p:cNvSpPr>
          <p:nvPr/>
        </p:nvSpPr>
        <p:spPr bwMode="auto">
          <a:xfrm>
            <a:off x="2926644" y="2508250"/>
            <a:ext cx="3276600" cy="2139950"/>
          </a:xfrm>
          <a:prstGeom prst="ellipse">
            <a:avLst/>
          </a:prstGeom>
          <a:solidFill>
            <a:srgbClr val="FFFF99"/>
          </a:solidFill>
          <a:ln w="38100">
            <a:solidFill>
              <a:srgbClr val="5A87C6"/>
            </a:solidFill>
            <a:round/>
            <a:headEnd/>
            <a:tailEnd/>
          </a:ln>
          <a:effectLst>
            <a:outerShdw dist="107763" dir="2700000" algn="ctr" rotWithShape="0">
              <a:schemeClr val="hlink"/>
            </a:outerShdw>
          </a:effectLst>
        </p:spPr>
        <p:txBody>
          <a:bodyPr wrap="none" lIns="96661" tIns="48331" rIns="96661" bIns="48331" anchor="ctr" anchorCtr="1"/>
          <a:lstStyle/>
          <a:p>
            <a:pPr defTabSz="966788" eaLnBrk="0" hangingPunct="0">
              <a:defRPr/>
            </a:pPr>
            <a:r>
              <a:rPr kumimoji="1" lang="en-US" sz="2400" b="1">
                <a:latin typeface="+mj-lt"/>
              </a:rPr>
              <a:t>Fixed Assets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p:cNvSpPr>
            <a:spLocks noGrp="1" noChangeArrowheads="1"/>
          </p:cNvSpPr>
          <p:nvPr>
            <p:ph idx="1"/>
          </p:nvPr>
        </p:nvSpPr>
        <p:spPr/>
        <p:txBody>
          <a:bodyPr/>
          <a:lstStyle/>
          <a:p>
            <a:pPr eaLnBrk="1" hangingPunct="1">
              <a:buClr>
                <a:schemeClr val="folHlink"/>
              </a:buClr>
              <a:buSzPct val="125000"/>
              <a:buFont typeface="Wingdings" pitchFamily="2" charset="2"/>
              <a:buChar char="ü"/>
            </a:pPr>
            <a:r>
              <a:rPr lang="en-US" dirty="0" smtClean="0"/>
              <a:t>Introduction to Fixed Assets</a:t>
            </a:r>
          </a:p>
          <a:p>
            <a:pPr eaLnBrk="1" hangingPunct="1"/>
            <a:r>
              <a:rPr lang="en-US" dirty="0" smtClean="0"/>
              <a:t>Business Considerations</a:t>
            </a:r>
          </a:p>
          <a:p>
            <a:pPr eaLnBrk="1" hangingPunct="1"/>
            <a:r>
              <a:rPr lang="en-US" dirty="0" smtClean="0"/>
              <a:t>Set </a:t>
            </a:r>
            <a:r>
              <a:rPr lang="en-US" dirty="0" smtClean="0"/>
              <a:t>Up </a:t>
            </a:r>
            <a:r>
              <a:rPr lang="en-US" dirty="0" smtClean="0"/>
              <a:t>Fixed Assets</a:t>
            </a:r>
          </a:p>
          <a:p>
            <a:pPr eaLnBrk="1" hangingPunct="1"/>
            <a:r>
              <a:rPr lang="en-US" dirty="0" smtClean="0"/>
              <a:t>Process Fixed Assets</a:t>
            </a:r>
          </a:p>
        </p:txBody>
      </p:sp>
      <p:sp>
        <p:nvSpPr>
          <p:cNvPr id="13315" name="Rectangle 3"/>
          <p:cNvSpPr>
            <a:spLocks noGrp="1" noChangeArrowheads="1"/>
          </p:cNvSpPr>
          <p:nvPr>
            <p:ph type="title"/>
          </p:nvPr>
        </p:nvSpPr>
        <p:spPr/>
        <p:txBody>
          <a:bodyPr/>
          <a:lstStyle/>
          <a:p>
            <a:pPr eaLnBrk="1" hangingPunct="1"/>
            <a:r>
              <a:rPr lang="en-US" smtClean="0">
                <a:solidFill>
                  <a:srgbClr val="5788BE"/>
                </a:solidFill>
              </a:rPr>
              <a:t>Course Overview</a:t>
            </a:r>
          </a:p>
        </p:txBody>
      </p:sp>
      <p:sp>
        <p:nvSpPr>
          <p:cNvPr id="13314" name="Footer Placeholder 3"/>
          <p:cNvSpPr>
            <a:spLocks noGrp="1"/>
          </p:cNvSpPr>
          <p:nvPr>
            <p:ph type="ftr" sz="quarter" idx="10"/>
          </p:nvPr>
        </p:nvSpPr>
        <p:spPr>
          <a:noFill/>
        </p:spPr>
        <p:txBody>
          <a:bodyPr/>
          <a:lstStyle/>
          <a:p>
            <a:r>
              <a:rPr lang="en-US"/>
              <a:t>FA-IN-110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itle 69"/>
          <p:cNvSpPr>
            <a:spLocks noGrp="1"/>
          </p:cNvSpPr>
          <p:nvPr>
            <p:ph type="title"/>
          </p:nvPr>
        </p:nvSpPr>
        <p:spPr/>
        <p:txBody>
          <a:bodyPr/>
          <a:lstStyle/>
          <a:p>
            <a:r>
              <a:rPr lang="en-US" dirty="0" smtClean="0"/>
              <a:t>Facilities</a:t>
            </a:r>
            <a:endParaRPr lang="en-US" dirty="0"/>
          </a:p>
        </p:txBody>
      </p:sp>
      <p:sp>
        <p:nvSpPr>
          <p:cNvPr id="8194" name="Footer Placeholder 1"/>
          <p:cNvSpPr>
            <a:spLocks noGrp="1"/>
          </p:cNvSpPr>
          <p:nvPr>
            <p:ph type="ftr" sz="quarter" idx="10"/>
          </p:nvPr>
        </p:nvSpPr>
        <p:spPr>
          <a:noFill/>
        </p:spPr>
        <p:txBody>
          <a:bodyPr/>
          <a:lstStyle/>
          <a:p>
            <a:r>
              <a:rPr lang="en-US"/>
              <a:t>FA-IN-030</a:t>
            </a:r>
          </a:p>
        </p:txBody>
      </p:sp>
      <p:grpSp>
        <p:nvGrpSpPr>
          <p:cNvPr id="8195" name="Group 2"/>
          <p:cNvGrpSpPr>
            <a:grpSpLocks/>
          </p:cNvGrpSpPr>
          <p:nvPr/>
        </p:nvGrpSpPr>
        <p:grpSpPr bwMode="auto">
          <a:xfrm>
            <a:off x="588787" y="914400"/>
            <a:ext cx="7931150" cy="5092700"/>
            <a:chOff x="314" y="729"/>
            <a:chExt cx="4996" cy="3208"/>
          </a:xfrm>
        </p:grpSpPr>
        <p:grpSp>
          <p:nvGrpSpPr>
            <p:cNvPr id="8196" name="Group 3"/>
            <p:cNvGrpSpPr>
              <a:grpSpLocks/>
            </p:cNvGrpSpPr>
            <p:nvPr/>
          </p:nvGrpSpPr>
          <p:grpSpPr bwMode="auto">
            <a:xfrm>
              <a:off x="314" y="729"/>
              <a:ext cx="1167" cy="1000"/>
              <a:chOff x="314" y="912"/>
              <a:chExt cx="1167" cy="1000"/>
            </a:xfrm>
          </p:grpSpPr>
          <p:pic>
            <p:nvPicPr>
              <p:cNvPr id="8258" name="Picture 4"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8259" name="Text Box 5"/>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r>
                  <a:rPr kumimoji="1" lang="en-US" sz="1800" b="1">
                    <a:latin typeface="+mj-lt"/>
                  </a:rPr>
                  <a:t>Telephone/Fax</a:t>
                </a:r>
              </a:p>
            </p:txBody>
          </p:sp>
        </p:grpSp>
        <p:grpSp>
          <p:nvGrpSpPr>
            <p:cNvPr id="8197" name="Group 6"/>
            <p:cNvGrpSpPr>
              <a:grpSpLocks/>
            </p:cNvGrpSpPr>
            <p:nvPr/>
          </p:nvGrpSpPr>
          <p:grpSpPr bwMode="auto">
            <a:xfrm>
              <a:off x="2439" y="767"/>
              <a:ext cx="917" cy="962"/>
              <a:chOff x="2439" y="950"/>
              <a:chExt cx="917" cy="962"/>
            </a:xfrm>
          </p:grpSpPr>
          <p:pic>
            <p:nvPicPr>
              <p:cNvPr id="8256" name="Picture 7"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8257" name="Text Box 8"/>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r>
                  <a:rPr kumimoji="1" lang="en-US" sz="1800" b="1">
                    <a:latin typeface="+mj-lt"/>
                  </a:rPr>
                  <a:t>Class Hours</a:t>
                </a:r>
              </a:p>
            </p:txBody>
          </p:sp>
        </p:grpSp>
        <p:sp>
          <p:nvSpPr>
            <p:cNvPr id="8198"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kumimoji="1" lang="en-US" sz="4800" b="1">
                  <a:solidFill>
                    <a:srgbClr val="FF3300"/>
                  </a:solidFill>
                  <a:latin typeface="+mj-lt"/>
                </a:rPr>
                <a:t>EXIT</a:t>
              </a:r>
            </a:p>
          </p:txBody>
        </p:sp>
        <p:grpSp>
          <p:nvGrpSpPr>
            <p:cNvPr id="8199" name="Group 10"/>
            <p:cNvGrpSpPr>
              <a:grpSpLocks/>
            </p:cNvGrpSpPr>
            <p:nvPr/>
          </p:nvGrpSpPr>
          <p:grpSpPr bwMode="auto">
            <a:xfrm>
              <a:off x="490" y="1872"/>
              <a:ext cx="816" cy="913"/>
              <a:chOff x="490" y="1872"/>
              <a:chExt cx="816" cy="913"/>
            </a:xfrm>
          </p:grpSpPr>
          <p:sp>
            <p:nvSpPr>
              <p:cNvPr id="8249" name="Text Box 11"/>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r>
                  <a:rPr kumimoji="1" lang="en-US" sz="1800" b="1">
                    <a:latin typeface="+mj-lt"/>
                  </a:rPr>
                  <a:t>Messages</a:t>
                </a:r>
              </a:p>
            </p:txBody>
          </p:sp>
          <p:grpSp>
            <p:nvGrpSpPr>
              <p:cNvPr id="8250" name="Group 12"/>
              <p:cNvGrpSpPr>
                <a:grpSpLocks/>
              </p:cNvGrpSpPr>
              <p:nvPr/>
            </p:nvGrpSpPr>
            <p:grpSpPr bwMode="auto">
              <a:xfrm>
                <a:off x="567" y="1872"/>
                <a:ext cx="681" cy="679"/>
                <a:chOff x="567" y="1891"/>
                <a:chExt cx="681" cy="679"/>
              </a:xfrm>
            </p:grpSpPr>
            <p:sp>
              <p:nvSpPr>
                <p:cNvPr id="8251"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8252" name="Group 14"/>
                <p:cNvGrpSpPr>
                  <a:grpSpLocks/>
                </p:cNvGrpSpPr>
                <p:nvPr/>
              </p:nvGrpSpPr>
              <p:grpSpPr bwMode="auto">
                <a:xfrm>
                  <a:off x="658" y="2064"/>
                  <a:ext cx="494" cy="366"/>
                  <a:chOff x="1581" y="2706"/>
                  <a:chExt cx="494" cy="366"/>
                </a:xfrm>
              </p:grpSpPr>
              <p:sp>
                <p:nvSpPr>
                  <p:cNvPr id="8253"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8254"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8255" name="Freeform 17"/>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8200" name="Group 18"/>
            <p:cNvGrpSpPr>
              <a:grpSpLocks/>
            </p:cNvGrpSpPr>
            <p:nvPr/>
          </p:nvGrpSpPr>
          <p:grpSpPr bwMode="auto">
            <a:xfrm>
              <a:off x="2535" y="1872"/>
              <a:ext cx="681" cy="908"/>
              <a:chOff x="2535" y="1872"/>
              <a:chExt cx="681" cy="908"/>
            </a:xfrm>
          </p:grpSpPr>
          <p:sp>
            <p:nvSpPr>
              <p:cNvPr id="8241" name="Text Box 19"/>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kumimoji="1" lang="en-US" sz="1800" b="1">
                    <a:latin typeface="+mj-lt"/>
                  </a:rPr>
                  <a:t>Breaks</a:t>
                </a:r>
              </a:p>
            </p:txBody>
          </p:sp>
          <p:grpSp>
            <p:nvGrpSpPr>
              <p:cNvPr id="8242" name="Group 20"/>
              <p:cNvGrpSpPr>
                <a:grpSpLocks/>
              </p:cNvGrpSpPr>
              <p:nvPr/>
            </p:nvGrpSpPr>
            <p:grpSpPr bwMode="auto">
              <a:xfrm>
                <a:off x="2535" y="1872"/>
                <a:ext cx="681" cy="679"/>
                <a:chOff x="2535" y="1872"/>
                <a:chExt cx="681" cy="679"/>
              </a:xfrm>
            </p:grpSpPr>
            <p:sp>
              <p:nvSpPr>
                <p:cNvPr id="8243"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8244" name="Group 22"/>
                <p:cNvGrpSpPr>
                  <a:grpSpLocks/>
                </p:cNvGrpSpPr>
                <p:nvPr/>
              </p:nvGrpSpPr>
              <p:grpSpPr bwMode="auto">
                <a:xfrm>
                  <a:off x="2615" y="2064"/>
                  <a:ext cx="505" cy="295"/>
                  <a:chOff x="2643" y="2080"/>
                  <a:chExt cx="505" cy="295"/>
                </a:xfrm>
              </p:grpSpPr>
              <p:sp>
                <p:nvSpPr>
                  <p:cNvPr id="8245" name="Freeform 23"/>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8246" name="Group 24"/>
                  <p:cNvGrpSpPr>
                    <a:grpSpLocks/>
                  </p:cNvGrpSpPr>
                  <p:nvPr/>
                </p:nvGrpSpPr>
                <p:grpSpPr bwMode="auto">
                  <a:xfrm>
                    <a:off x="2754" y="2080"/>
                    <a:ext cx="373" cy="234"/>
                    <a:chOff x="2754" y="2080"/>
                    <a:chExt cx="373" cy="234"/>
                  </a:xfrm>
                </p:grpSpPr>
                <p:sp>
                  <p:nvSpPr>
                    <p:cNvPr id="8247" name="Freeform 25"/>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8248" name="Freeform 26"/>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8201" name="Group 27"/>
            <p:cNvGrpSpPr>
              <a:grpSpLocks/>
            </p:cNvGrpSpPr>
            <p:nvPr/>
          </p:nvGrpSpPr>
          <p:grpSpPr bwMode="auto">
            <a:xfrm>
              <a:off x="4389" y="768"/>
              <a:ext cx="921" cy="961"/>
              <a:chOff x="4389" y="768"/>
              <a:chExt cx="921" cy="961"/>
            </a:xfrm>
          </p:grpSpPr>
          <p:sp>
            <p:nvSpPr>
              <p:cNvPr id="8237" name="Text Box 28"/>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r>
                  <a:rPr kumimoji="1" lang="en-US" sz="1800" b="1">
                    <a:latin typeface="+mj-lt"/>
                  </a:rPr>
                  <a:t>Emergency</a:t>
                </a:r>
              </a:p>
            </p:txBody>
          </p:sp>
          <p:grpSp>
            <p:nvGrpSpPr>
              <p:cNvPr id="8238" name="Group 29"/>
              <p:cNvGrpSpPr>
                <a:grpSpLocks/>
              </p:cNvGrpSpPr>
              <p:nvPr/>
            </p:nvGrpSpPr>
            <p:grpSpPr bwMode="auto">
              <a:xfrm>
                <a:off x="4503" y="768"/>
                <a:ext cx="681" cy="679"/>
                <a:chOff x="3639" y="768"/>
                <a:chExt cx="681" cy="679"/>
              </a:xfrm>
            </p:grpSpPr>
            <p:sp>
              <p:nvSpPr>
                <p:cNvPr id="8239"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8240" name="Freeform 31"/>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8202" name="Group 32"/>
            <p:cNvGrpSpPr>
              <a:grpSpLocks/>
            </p:cNvGrpSpPr>
            <p:nvPr/>
          </p:nvGrpSpPr>
          <p:grpSpPr bwMode="auto">
            <a:xfrm>
              <a:off x="4488" y="3000"/>
              <a:ext cx="724" cy="935"/>
              <a:chOff x="4488" y="2928"/>
              <a:chExt cx="724" cy="935"/>
            </a:xfrm>
          </p:grpSpPr>
          <p:sp>
            <p:nvSpPr>
              <p:cNvPr id="8222" name="Text Box 33"/>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kumimoji="1" lang="en-US" sz="1800" b="1">
                    <a:latin typeface="+mj-lt"/>
                  </a:rPr>
                  <a:t>Smoking</a:t>
                </a:r>
              </a:p>
            </p:txBody>
          </p:sp>
          <p:grpSp>
            <p:nvGrpSpPr>
              <p:cNvPr id="8223" name="Group 34"/>
              <p:cNvGrpSpPr>
                <a:grpSpLocks/>
              </p:cNvGrpSpPr>
              <p:nvPr/>
            </p:nvGrpSpPr>
            <p:grpSpPr bwMode="auto">
              <a:xfrm>
                <a:off x="4512" y="2928"/>
                <a:ext cx="681" cy="679"/>
                <a:chOff x="3504" y="3024"/>
                <a:chExt cx="681" cy="679"/>
              </a:xfrm>
            </p:grpSpPr>
            <p:sp>
              <p:nvSpPr>
                <p:cNvPr id="8224" name="AutoShape 35"/>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8225" name="Group 36"/>
                <p:cNvGrpSpPr>
                  <a:grpSpLocks/>
                </p:cNvGrpSpPr>
                <p:nvPr/>
              </p:nvGrpSpPr>
              <p:grpSpPr bwMode="auto">
                <a:xfrm>
                  <a:off x="3587" y="3100"/>
                  <a:ext cx="541" cy="548"/>
                  <a:chOff x="4578" y="3040"/>
                  <a:chExt cx="541" cy="548"/>
                </a:xfrm>
              </p:grpSpPr>
              <p:grpSp>
                <p:nvGrpSpPr>
                  <p:cNvPr id="8226" name="Group 37"/>
                  <p:cNvGrpSpPr>
                    <a:grpSpLocks/>
                  </p:cNvGrpSpPr>
                  <p:nvPr/>
                </p:nvGrpSpPr>
                <p:grpSpPr bwMode="auto">
                  <a:xfrm>
                    <a:off x="4682" y="3171"/>
                    <a:ext cx="337" cy="213"/>
                    <a:chOff x="4682" y="3171"/>
                    <a:chExt cx="337" cy="213"/>
                  </a:xfrm>
                </p:grpSpPr>
                <p:grpSp>
                  <p:nvGrpSpPr>
                    <p:cNvPr id="8230" name="Group 38"/>
                    <p:cNvGrpSpPr>
                      <a:grpSpLocks/>
                    </p:cNvGrpSpPr>
                    <p:nvPr/>
                  </p:nvGrpSpPr>
                  <p:grpSpPr bwMode="auto">
                    <a:xfrm>
                      <a:off x="4682" y="3335"/>
                      <a:ext cx="337" cy="49"/>
                      <a:chOff x="4682" y="3335"/>
                      <a:chExt cx="337" cy="49"/>
                    </a:xfrm>
                  </p:grpSpPr>
                  <p:sp>
                    <p:nvSpPr>
                      <p:cNvPr id="8234" name="Rectangle 39"/>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8235" name="Rectangle 40"/>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8236" name="Rectangle 41"/>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8231" name="Group 42"/>
                    <p:cNvGrpSpPr>
                      <a:grpSpLocks/>
                    </p:cNvGrpSpPr>
                    <p:nvPr/>
                  </p:nvGrpSpPr>
                  <p:grpSpPr bwMode="auto">
                    <a:xfrm>
                      <a:off x="4822" y="3171"/>
                      <a:ext cx="197" cy="158"/>
                      <a:chOff x="4822" y="3171"/>
                      <a:chExt cx="197" cy="158"/>
                    </a:xfrm>
                  </p:grpSpPr>
                  <p:sp>
                    <p:nvSpPr>
                      <p:cNvPr id="8232" name="Freeform 43"/>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8233" name="Freeform 44"/>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8227" name="Group 45"/>
                  <p:cNvGrpSpPr>
                    <a:grpSpLocks/>
                  </p:cNvGrpSpPr>
                  <p:nvPr/>
                </p:nvGrpSpPr>
                <p:grpSpPr bwMode="auto">
                  <a:xfrm>
                    <a:off x="4578" y="3040"/>
                    <a:ext cx="541" cy="548"/>
                    <a:chOff x="4578" y="3040"/>
                    <a:chExt cx="541" cy="548"/>
                  </a:xfrm>
                </p:grpSpPr>
                <p:sp>
                  <p:nvSpPr>
                    <p:cNvPr id="8228" name="Line 46"/>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8229" name="Oval 47"/>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8203" name="Group 48"/>
            <p:cNvGrpSpPr>
              <a:grpSpLocks/>
            </p:cNvGrpSpPr>
            <p:nvPr/>
          </p:nvGrpSpPr>
          <p:grpSpPr bwMode="auto">
            <a:xfrm>
              <a:off x="2544" y="3017"/>
              <a:ext cx="681" cy="918"/>
              <a:chOff x="2544" y="3017"/>
              <a:chExt cx="681" cy="918"/>
            </a:xfrm>
          </p:grpSpPr>
          <p:sp>
            <p:nvSpPr>
              <p:cNvPr id="8216" name="Text Box 49"/>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kumimoji="1" lang="en-US" sz="1800" b="1">
                    <a:latin typeface="+mj-lt"/>
                  </a:rPr>
                  <a:t>Parking</a:t>
                </a:r>
              </a:p>
            </p:txBody>
          </p:sp>
          <p:grpSp>
            <p:nvGrpSpPr>
              <p:cNvPr id="8217" name="Group 50"/>
              <p:cNvGrpSpPr>
                <a:grpSpLocks/>
              </p:cNvGrpSpPr>
              <p:nvPr/>
            </p:nvGrpSpPr>
            <p:grpSpPr bwMode="auto">
              <a:xfrm>
                <a:off x="2544" y="3017"/>
                <a:ext cx="681" cy="679"/>
                <a:chOff x="2544" y="3017"/>
                <a:chExt cx="681" cy="679"/>
              </a:xfrm>
            </p:grpSpPr>
            <p:sp>
              <p:nvSpPr>
                <p:cNvPr id="8218" name="AutoShape 51"/>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8219" name="Group 52"/>
                <p:cNvGrpSpPr>
                  <a:grpSpLocks/>
                </p:cNvGrpSpPr>
                <p:nvPr/>
              </p:nvGrpSpPr>
              <p:grpSpPr bwMode="auto">
                <a:xfrm>
                  <a:off x="2697" y="3120"/>
                  <a:ext cx="375" cy="497"/>
                  <a:chOff x="2712" y="3093"/>
                  <a:chExt cx="375" cy="497"/>
                </a:xfrm>
              </p:grpSpPr>
              <p:sp>
                <p:nvSpPr>
                  <p:cNvPr id="8220" name="Freeform 53"/>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8221" name="Freeform 54"/>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8204" name="Group 55"/>
            <p:cNvGrpSpPr>
              <a:grpSpLocks/>
            </p:cNvGrpSpPr>
            <p:nvPr/>
          </p:nvGrpSpPr>
          <p:grpSpPr bwMode="auto">
            <a:xfrm>
              <a:off x="481" y="3024"/>
              <a:ext cx="833" cy="913"/>
              <a:chOff x="481" y="3024"/>
              <a:chExt cx="833" cy="913"/>
            </a:xfrm>
          </p:grpSpPr>
          <p:sp>
            <p:nvSpPr>
              <p:cNvPr id="8205" name="Text Box 56"/>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r>
                  <a:rPr kumimoji="1" lang="en-US" sz="1800" b="1">
                    <a:latin typeface="+mj-lt"/>
                  </a:rPr>
                  <a:t>Restrooms</a:t>
                </a:r>
              </a:p>
            </p:txBody>
          </p:sp>
          <p:grpSp>
            <p:nvGrpSpPr>
              <p:cNvPr id="8206" name="Group 57"/>
              <p:cNvGrpSpPr>
                <a:grpSpLocks/>
              </p:cNvGrpSpPr>
              <p:nvPr/>
            </p:nvGrpSpPr>
            <p:grpSpPr bwMode="auto">
              <a:xfrm>
                <a:off x="567" y="3024"/>
                <a:ext cx="681" cy="679"/>
                <a:chOff x="1440" y="3024"/>
                <a:chExt cx="681" cy="679"/>
              </a:xfrm>
            </p:grpSpPr>
            <p:sp>
              <p:nvSpPr>
                <p:cNvPr id="8207" name="AutoShape 58"/>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8208" name="Group 59"/>
                <p:cNvGrpSpPr>
                  <a:grpSpLocks/>
                </p:cNvGrpSpPr>
                <p:nvPr/>
              </p:nvGrpSpPr>
              <p:grpSpPr bwMode="auto">
                <a:xfrm>
                  <a:off x="1505" y="3103"/>
                  <a:ext cx="559" cy="545"/>
                  <a:chOff x="625" y="3069"/>
                  <a:chExt cx="559" cy="545"/>
                </a:xfrm>
              </p:grpSpPr>
              <p:grpSp>
                <p:nvGrpSpPr>
                  <p:cNvPr id="8209" name="Group 60"/>
                  <p:cNvGrpSpPr>
                    <a:grpSpLocks/>
                  </p:cNvGrpSpPr>
                  <p:nvPr/>
                </p:nvGrpSpPr>
                <p:grpSpPr bwMode="auto">
                  <a:xfrm>
                    <a:off x="625" y="3075"/>
                    <a:ext cx="209" cy="539"/>
                    <a:chOff x="625" y="3075"/>
                    <a:chExt cx="209" cy="539"/>
                  </a:xfrm>
                </p:grpSpPr>
                <p:sp>
                  <p:nvSpPr>
                    <p:cNvPr id="8214" name="Freeform 61"/>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8215" name="Oval 62"/>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8210" name="Group 63"/>
                  <p:cNvGrpSpPr>
                    <a:grpSpLocks/>
                  </p:cNvGrpSpPr>
                  <p:nvPr/>
                </p:nvGrpSpPr>
                <p:grpSpPr bwMode="auto">
                  <a:xfrm>
                    <a:off x="934" y="3075"/>
                    <a:ext cx="250" cy="538"/>
                    <a:chOff x="934" y="3075"/>
                    <a:chExt cx="250" cy="538"/>
                  </a:xfrm>
                </p:grpSpPr>
                <p:sp>
                  <p:nvSpPr>
                    <p:cNvPr id="8212" name="Freeform 64"/>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8213" name="Oval 65"/>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8211" name="Rectangle 66"/>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idx="1"/>
          </p:nvPr>
        </p:nvSpPr>
        <p:spPr/>
        <p:txBody>
          <a:bodyPr/>
          <a:lstStyle/>
          <a:p>
            <a:pPr eaLnBrk="1" hangingPunct="1"/>
            <a:r>
              <a:rPr lang="en-US" smtClean="0"/>
              <a:t>Introduction to Fixed Assets</a:t>
            </a:r>
          </a:p>
          <a:p>
            <a:pPr eaLnBrk="1" hangingPunct="1"/>
            <a:r>
              <a:rPr lang="en-US" smtClean="0"/>
              <a:t>Business Considerations</a:t>
            </a:r>
          </a:p>
          <a:p>
            <a:pPr eaLnBrk="1" hangingPunct="1"/>
            <a:r>
              <a:rPr lang="en-US" smtClean="0"/>
              <a:t>Set up Fixed Assets</a:t>
            </a:r>
          </a:p>
          <a:p>
            <a:pPr eaLnBrk="1" hangingPunct="1"/>
            <a:r>
              <a:rPr lang="en-US" smtClean="0"/>
              <a:t>Process Fixed Assets</a:t>
            </a:r>
          </a:p>
        </p:txBody>
      </p:sp>
      <p:sp>
        <p:nvSpPr>
          <p:cNvPr id="9219" name="Rectangle 3"/>
          <p:cNvSpPr>
            <a:spLocks noGrp="1" noChangeArrowheads="1"/>
          </p:cNvSpPr>
          <p:nvPr>
            <p:ph type="title"/>
          </p:nvPr>
        </p:nvSpPr>
        <p:spPr/>
        <p:txBody>
          <a:bodyPr/>
          <a:lstStyle/>
          <a:p>
            <a:pPr eaLnBrk="1" hangingPunct="1"/>
            <a:r>
              <a:rPr lang="en-US" smtClean="0">
                <a:solidFill>
                  <a:srgbClr val="5A87C6"/>
                </a:solidFill>
              </a:rPr>
              <a:t>Course Overview</a:t>
            </a:r>
          </a:p>
        </p:txBody>
      </p:sp>
      <p:sp>
        <p:nvSpPr>
          <p:cNvPr id="9218" name="Footer Placeholder 3"/>
          <p:cNvSpPr>
            <a:spLocks noGrp="1"/>
          </p:cNvSpPr>
          <p:nvPr>
            <p:ph type="ftr" sz="quarter" idx="10"/>
          </p:nvPr>
        </p:nvSpPr>
        <p:spPr>
          <a:noFill/>
        </p:spPr>
        <p:txBody>
          <a:bodyPr/>
          <a:lstStyle/>
          <a:p>
            <a:r>
              <a:rPr lang="en-US"/>
              <a:t>FA-IN-040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dirty="0" smtClean="0"/>
              <a:t>What are Fixed Assets</a:t>
            </a:r>
            <a:endParaRPr lang="en-US" dirty="0"/>
          </a:p>
        </p:txBody>
      </p:sp>
      <p:sp>
        <p:nvSpPr>
          <p:cNvPr id="1031" name="Footer Placeholder 1"/>
          <p:cNvSpPr>
            <a:spLocks noGrp="1"/>
          </p:cNvSpPr>
          <p:nvPr>
            <p:ph type="ftr" sz="quarter" idx="10"/>
          </p:nvPr>
        </p:nvSpPr>
        <p:spPr>
          <a:noFill/>
        </p:spPr>
        <p:txBody>
          <a:bodyPr/>
          <a:lstStyle/>
          <a:p>
            <a:r>
              <a:rPr lang="en-US"/>
              <a:t>FA-IN-050</a:t>
            </a:r>
          </a:p>
        </p:txBody>
      </p:sp>
      <p:grpSp>
        <p:nvGrpSpPr>
          <p:cNvPr id="10" name="Group 897"/>
          <p:cNvGrpSpPr>
            <a:grpSpLocks/>
          </p:cNvGrpSpPr>
          <p:nvPr/>
        </p:nvGrpSpPr>
        <p:grpSpPr bwMode="auto">
          <a:xfrm>
            <a:off x="852487" y="1524000"/>
            <a:ext cx="2424113" cy="1825625"/>
            <a:chOff x="2112" y="1058"/>
            <a:chExt cx="1527" cy="1150"/>
          </a:xfrm>
        </p:grpSpPr>
        <p:sp>
          <p:nvSpPr>
            <p:cNvPr id="11" name="laptop"/>
            <p:cNvSpPr>
              <a:spLocks noEditPoints="1" noChangeArrowheads="1"/>
            </p:cNvSpPr>
            <p:nvPr/>
          </p:nvSpPr>
          <p:spPr bwMode="auto">
            <a:xfrm>
              <a:off x="2112" y="1058"/>
              <a:ext cx="1527" cy="1150"/>
            </a:xfrm>
            <a:custGeom>
              <a:avLst/>
              <a:gdLst>
                <a:gd name="T0" fmla="*/ 1 w 21600"/>
                <a:gd name="T1" fmla="*/ 0 h 21600"/>
                <a:gd name="T2" fmla="*/ 1 w 21600"/>
                <a:gd name="T3" fmla="*/ 1 h 21600"/>
                <a:gd name="T4" fmla="*/ 7 w 21600"/>
                <a:gd name="T5" fmla="*/ 0 h 21600"/>
                <a:gd name="T6" fmla="*/ 7 w 21600"/>
                <a:gd name="T7" fmla="*/ 1 h 21600"/>
                <a:gd name="T8" fmla="*/ 4 w 21600"/>
                <a:gd name="T9" fmla="*/ 0 h 21600"/>
                <a:gd name="T10" fmla="*/ 4 w 21600"/>
                <a:gd name="T11" fmla="*/ 3 h 21600"/>
                <a:gd name="T12" fmla="*/ 0 w 21600"/>
                <a:gd name="T13" fmla="*/ 3 h 21600"/>
                <a:gd name="T14" fmla="*/ 8 w 21600"/>
                <a:gd name="T15" fmla="*/ 3 h 21600"/>
                <a:gd name="T16" fmla="*/ 0 60000 65536"/>
                <a:gd name="T17" fmla="*/ 0 60000 65536"/>
                <a:gd name="T18" fmla="*/ 0 60000 65536"/>
                <a:gd name="T19" fmla="*/ 0 60000 65536"/>
                <a:gd name="T20" fmla="*/ 0 60000 65536"/>
                <a:gd name="T21" fmla="*/ 0 60000 65536"/>
                <a:gd name="T22" fmla="*/ 0 60000 65536"/>
                <a:gd name="T23" fmla="*/ 0 60000 65536"/>
                <a:gd name="T24" fmla="*/ 4442 w 21600"/>
                <a:gd name="T25" fmla="*/ 1859 h 21600"/>
                <a:gd name="T26" fmla="*/ 17314 w 21600"/>
                <a:gd name="T27" fmla="*/ 12321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chemeClr val="accent1"/>
            </a:solidFill>
            <a:ln w="9525">
              <a:solidFill>
                <a:srgbClr val="000000"/>
              </a:solidFill>
              <a:miter lim="800000"/>
              <a:headEnd/>
              <a:tailEnd/>
            </a:ln>
          </p:spPr>
          <p:txBody>
            <a:bodyPr/>
            <a:lstStyle/>
            <a:p>
              <a:endParaRPr lang="en-US"/>
            </a:p>
          </p:txBody>
        </p:sp>
        <p:sp>
          <p:nvSpPr>
            <p:cNvPr id="12" name="Rectangle 527"/>
            <p:cNvSpPr>
              <a:spLocks noChangeArrowheads="1"/>
            </p:cNvSpPr>
            <p:nvPr/>
          </p:nvSpPr>
          <p:spPr bwMode="auto">
            <a:xfrm>
              <a:off x="2403" y="1134"/>
              <a:ext cx="952" cy="604"/>
            </a:xfrm>
            <a:prstGeom prst="rect">
              <a:avLst/>
            </a:prstGeom>
            <a:solidFill>
              <a:srgbClr val="E2EAF6"/>
            </a:solidFill>
            <a:ln w="3175" algn="ctr">
              <a:solidFill>
                <a:schemeClr val="tx1"/>
              </a:solidFill>
              <a:miter lim="800000"/>
              <a:headEnd/>
              <a:tailEnd/>
            </a:ln>
          </p:spPr>
          <p:txBody>
            <a:bodyPr wrap="none" tIns="91440" bIns="91440" anchor="ctr"/>
            <a:lstStyle/>
            <a:p>
              <a:endParaRPr lang="en-US"/>
            </a:p>
          </p:txBody>
        </p:sp>
      </p:grpSp>
      <p:grpSp>
        <p:nvGrpSpPr>
          <p:cNvPr id="13" name="Group 1262"/>
          <p:cNvGrpSpPr>
            <a:grpSpLocks/>
          </p:cNvGrpSpPr>
          <p:nvPr/>
        </p:nvGrpSpPr>
        <p:grpSpPr bwMode="auto">
          <a:xfrm>
            <a:off x="1430338" y="4114800"/>
            <a:ext cx="6037262" cy="1776412"/>
            <a:chOff x="1957" y="1053"/>
            <a:chExt cx="3803" cy="1119"/>
          </a:xfrm>
        </p:grpSpPr>
        <p:sp>
          <p:nvSpPr>
            <p:cNvPr id="14" name="Freeform 688"/>
            <p:cNvSpPr>
              <a:spLocks noChangeAspect="1"/>
            </p:cNvSpPr>
            <p:nvPr/>
          </p:nvSpPr>
          <p:spPr bwMode="auto">
            <a:xfrm>
              <a:off x="1974" y="1771"/>
              <a:ext cx="1758" cy="270"/>
            </a:xfrm>
            <a:custGeom>
              <a:avLst/>
              <a:gdLst>
                <a:gd name="T0" fmla="*/ 31 w 951"/>
                <a:gd name="T1" fmla="*/ 181 h 146"/>
                <a:gd name="T2" fmla="*/ 0 w 951"/>
                <a:gd name="T3" fmla="*/ 479 h 146"/>
                <a:gd name="T4" fmla="*/ 161 w 951"/>
                <a:gd name="T5" fmla="*/ 499 h 146"/>
                <a:gd name="T6" fmla="*/ 1325 w 951"/>
                <a:gd name="T7" fmla="*/ 307 h 146"/>
                <a:gd name="T8" fmla="*/ 3168 w 951"/>
                <a:gd name="T9" fmla="*/ 322 h 146"/>
                <a:gd name="T10" fmla="*/ 3250 w 951"/>
                <a:gd name="T11" fmla="*/ 11 h 146"/>
                <a:gd name="T12" fmla="*/ 277 w 951"/>
                <a:gd name="T13" fmla="*/ 0 h 146"/>
                <a:gd name="T14" fmla="*/ 31 w 951"/>
                <a:gd name="T15" fmla="*/ 181 h 146"/>
                <a:gd name="T16" fmla="*/ 0 60000 65536"/>
                <a:gd name="T17" fmla="*/ 0 60000 65536"/>
                <a:gd name="T18" fmla="*/ 0 60000 65536"/>
                <a:gd name="T19" fmla="*/ 0 60000 65536"/>
                <a:gd name="T20" fmla="*/ 0 60000 65536"/>
                <a:gd name="T21" fmla="*/ 0 60000 65536"/>
                <a:gd name="T22" fmla="*/ 0 60000 65536"/>
                <a:gd name="T23" fmla="*/ 0 60000 65536"/>
                <a:gd name="T24" fmla="*/ 0 w 951"/>
                <a:gd name="T25" fmla="*/ 0 h 146"/>
                <a:gd name="T26" fmla="*/ 951 w 951"/>
                <a:gd name="T27" fmla="*/ 146 h 1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51" h="146">
                  <a:moveTo>
                    <a:pt x="9" y="53"/>
                  </a:moveTo>
                  <a:lnTo>
                    <a:pt x="0" y="140"/>
                  </a:lnTo>
                  <a:lnTo>
                    <a:pt x="47" y="146"/>
                  </a:lnTo>
                  <a:lnTo>
                    <a:pt x="388" y="90"/>
                  </a:lnTo>
                  <a:lnTo>
                    <a:pt x="927" y="94"/>
                  </a:lnTo>
                  <a:lnTo>
                    <a:pt x="951" y="3"/>
                  </a:lnTo>
                  <a:lnTo>
                    <a:pt x="81" y="0"/>
                  </a:lnTo>
                  <a:lnTo>
                    <a:pt x="9" y="53"/>
                  </a:lnTo>
                  <a:close/>
                </a:path>
              </a:pathLst>
            </a:custGeom>
            <a:solidFill>
              <a:schemeClr val="tx1"/>
            </a:solidFill>
            <a:ln w="9525">
              <a:noFill/>
              <a:round/>
              <a:headEnd/>
              <a:tailEnd/>
            </a:ln>
          </p:spPr>
          <p:txBody>
            <a:bodyPr/>
            <a:lstStyle/>
            <a:p>
              <a:endParaRPr lang="en-US"/>
            </a:p>
          </p:txBody>
        </p:sp>
        <p:sp>
          <p:nvSpPr>
            <p:cNvPr id="15" name="Freeform 689"/>
            <p:cNvSpPr>
              <a:spLocks noChangeAspect="1"/>
            </p:cNvSpPr>
            <p:nvPr/>
          </p:nvSpPr>
          <p:spPr bwMode="auto">
            <a:xfrm flipH="1">
              <a:off x="5253" y="1787"/>
              <a:ext cx="342" cy="352"/>
            </a:xfrm>
            <a:custGeom>
              <a:avLst/>
              <a:gdLst>
                <a:gd name="T0" fmla="*/ 141 w 374"/>
                <a:gd name="T1" fmla="*/ 1 h 392"/>
                <a:gd name="T2" fmla="*/ 110 w 374"/>
                <a:gd name="T3" fmla="*/ 7 h 392"/>
                <a:gd name="T4" fmla="*/ 82 w 374"/>
                <a:gd name="T5" fmla="*/ 19 h 392"/>
                <a:gd name="T6" fmla="*/ 57 w 374"/>
                <a:gd name="T7" fmla="*/ 36 h 392"/>
                <a:gd name="T8" fmla="*/ 35 w 374"/>
                <a:gd name="T9" fmla="*/ 57 h 392"/>
                <a:gd name="T10" fmla="*/ 19 w 374"/>
                <a:gd name="T11" fmla="*/ 82 h 392"/>
                <a:gd name="T12" fmla="*/ 6 w 374"/>
                <a:gd name="T13" fmla="*/ 110 h 392"/>
                <a:gd name="T14" fmla="*/ 1 w 374"/>
                <a:gd name="T15" fmla="*/ 141 h 392"/>
                <a:gd name="T16" fmla="*/ 1 w 374"/>
                <a:gd name="T17" fmla="*/ 172 h 392"/>
                <a:gd name="T18" fmla="*/ 6 w 374"/>
                <a:gd name="T19" fmla="*/ 204 h 392"/>
                <a:gd name="T20" fmla="*/ 19 w 374"/>
                <a:gd name="T21" fmla="*/ 233 h 392"/>
                <a:gd name="T22" fmla="*/ 35 w 374"/>
                <a:gd name="T23" fmla="*/ 258 h 392"/>
                <a:gd name="T24" fmla="*/ 57 w 374"/>
                <a:gd name="T25" fmla="*/ 280 h 392"/>
                <a:gd name="T26" fmla="*/ 82 w 374"/>
                <a:gd name="T27" fmla="*/ 296 h 392"/>
                <a:gd name="T28" fmla="*/ 110 w 374"/>
                <a:gd name="T29" fmla="*/ 308 h 392"/>
                <a:gd name="T30" fmla="*/ 141 w 374"/>
                <a:gd name="T31" fmla="*/ 314 h 392"/>
                <a:gd name="T32" fmla="*/ 172 w 374"/>
                <a:gd name="T33" fmla="*/ 314 h 392"/>
                <a:gd name="T34" fmla="*/ 202 w 374"/>
                <a:gd name="T35" fmla="*/ 308 h 392"/>
                <a:gd name="T36" fmla="*/ 230 w 374"/>
                <a:gd name="T37" fmla="*/ 296 h 392"/>
                <a:gd name="T38" fmla="*/ 256 w 374"/>
                <a:gd name="T39" fmla="*/ 280 h 392"/>
                <a:gd name="T40" fmla="*/ 277 w 374"/>
                <a:gd name="T41" fmla="*/ 258 h 392"/>
                <a:gd name="T42" fmla="*/ 294 w 374"/>
                <a:gd name="T43" fmla="*/ 233 h 392"/>
                <a:gd name="T44" fmla="*/ 306 w 374"/>
                <a:gd name="T45" fmla="*/ 204 h 392"/>
                <a:gd name="T46" fmla="*/ 312 w 374"/>
                <a:gd name="T47" fmla="*/ 172 h 392"/>
                <a:gd name="T48" fmla="*/ 312 w 374"/>
                <a:gd name="T49" fmla="*/ 141 h 392"/>
                <a:gd name="T50" fmla="*/ 306 w 374"/>
                <a:gd name="T51" fmla="*/ 110 h 392"/>
                <a:gd name="T52" fmla="*/ 294 w 374"/>
                <a:gd name="T53" fmla="*/ 82 h 392"/>
                <a:gd name="T54" fmla="*/ 277 w 374"/>
                <a:gd name="T55" fmla="*/ 57 h 392"/>
                <a:gd name="T56" fmla="*/ 256 w 374"/>
                <a:gd name="T57" fmla="*/ 36 h 392"/>
                <a:gd name="T58" fmla="*/ 230 w 374"/>
                <a:gd name="T59" fmla="*/ 19 h 392"/>
                <a:gd name="T60" fmla="*/ 202 w 374"/>
                <a:gd name="T61" fmla="*/ 7 h 392"/>
                <a:gd name="T62" fmla="*/ 172 w 374"/>
                <a:gd name="T63" fmla="*/ 1 h 3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4"/>
                <a:gd name="T97" fmla="*/ 0 h 392"/>
                <a:gd name="T98" fmla="*/ 374 w 374"/>
                <a:gd name="T99" fmla="*/ 392 h 3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4" h="392">
                  <a:moveTo>
                    <a:pt x="186" y="0"/>
                  </a:moveTo>
                  <a:lnTo>
                    <a:pt x="168" y="1"/>
                  </a:lnTo>
                  <a:lnTo>
                    <a:pt x="148" y="3"/>
                  </a:lnTo>
                  <a:lnTo>
                    <a:pt x="131" y="9"/>
                  </a:lnTo>
                  <a:lnTo>
                    <a:pt x="114" y="15"/>
                  </a:lnTo>
                  <a:lnTo>
                    <a:pt x="98" y="23"/>
                  </a:lnTo>
                  <a:lnTo>
                    <a:pt x="83" y="33"/>
                  </a:lnTo>
                  <a:lnTo>
                    <a:pt x="68" y="44"/>
                  </a:lnTo>
                  <a:lnTo>
                    <a:pt x="55" y="56"/>
                  </a:lnTo>
                  <a:lnTo>
                    <a:pt x="42" y="70"/>
                  </a:lnTo>
                  <a:lnTo>
                    <a:pt x="32" y="85"/>
                  </a:lnTo>
                  <a:lnTo>
                    <a:pt x="23" y="101"/>
                  </a:lnTo>
                  <a:lnTo>
                    <a:pt x="15" y="119"/>
                  </a:lnTo>
                  <a:lnTo>
                    <a:pt x="8" y="136"/>
                  </a:lnTo>
                  <a:lnTo>
                    <a:pt x="3" y="155"/>
                  </a:lnTo>
                  <a:lnTo>
                    <a:pt x="1" y="175"/>
                  </a:lnTo>
                  <a:lnTo>
                    <a:pt x="0" y="195"/>
                  </a:lnTo>
                  <a:lnTo>
                    <a:pt x="1" y="214"/>
                  </a:lnTo>
                  <a:lnTo>
                    <a:pt x="3" y="234"/>
                  </a:lnTo>
                  <a:lnTo>
                    <a:pt x="8" y="253"/>
                  </a:lnTo>
                  <a:lnTo>
                    <a:pt x="15" y="271"/>
                  </a:lnTo>
                  <a:lnTo>
                    <a:pt x="23" y="288"/>
                  </a:lnTo>
                  <a:lnTo>
                    <a:pt x="32" y="304"/>
                  </a:lnTo>
                  <a:lnTo>
                    <a:pt x="42" y="320"/>
                  </a:lnTo>
                  <a:lnTo>
                    <a:pt x="55" y="334"/>
                  </a:lnTo>
                  <a:lnTo>
                    <a:pt x="68" y="347"/>
                  </a:lnTo>
                  <a:lnTo>
                    <a:pt x="83" y="358"/>
                  </a:lnTo>
                  <a:lnTo>
                    <a:pt x="98" y="367"/>
                  </a:lnTo>
                  <a:lnTo>
                    <a:pt x="114" y="376"/>
                  </a:lnTo>
                  <a:lnTo>
                    <a:pt x="131" y="382"/>
                  </a:lnTo>
                  <a:lnTo>
                    <a:pt x="148" y="388"/>
                  </a:lnTo>
                  <a:lnTo>
                    <a:pt x="168" y="390"/>
                  </a:lnTo>
                  <a:lnTo>
                    <a:pt x="186" y="392"/>
                  </a:lnTo>
                  <a:lnTo>
                    <a:pt x="206" y="390"/>
                  </a:lnTo>
                  <a:lnTo>
                    <a:pt x="224" y="388"/>
                  </a:lnTo>
                  <a:lnTo>
                    <a:pt x="242" y="382"/>
                  </a:lnTo>
                  <a:lnTo>
                    <a:pt x="259" y="376"/>
                  </a:lnTo>
                  <a:lnTo>
                    <a:pt x="276" y="367"/>
                  </a:lnTo>
                  <a:lnTo>
                    <a:pt x="291" y="358"/>
                  </a:lnTo>
                  <a:lnTo>
                    <a:pt x="306" y="347"/>
                  </a:lnTo>
                  <a:lnTo>
                    <a:pt x="319" y="334"/>
                  </a:lnTo>
                  <a:lnTo>
                    <a:pt x="331" y="320"/>
                  </a:lnTo>
                  <a:lnTo>
                    <a:pt x="342" y="304"/>
                  </a:lnTo>
                  <a:lnTo>
                    <a:pt x="351" y="288"/>
                  </a:lnTo>
                  <a:lnTo>
                    <a:pt x="359" y="271"/>
                  </a:lnTo>
                  <a:lnTo>
                    <a:pt x="366" y="253"/>
                  </a:lnTo>
                  <a:lnTo>
                    <a:pt x="371" y="234"/>
                  </a:lnTo>
                  <a:lnTo>
                    <a:pt x="373" y="214"/>
                  </a:lnTo>
                  <a:lnTo>
                    <a:pt x="374" y="195"/>
                  </a:lnTo>
                  <a:lnTo>
                    <a:pt x="373" y="175"/>
                  </a:lnTo>
                  <a:lnTo>
                    <a:pt x="371" y="155"/>
                  </a:lnTo>
                  <a:lnTo>
                    <a:pt x="366" y="136"/>
                  </a:lnTo>
                  <a:lnTo>
                    <a:pt x="359" y="119"/>
                  </a:lnTo>
                  <a:lnTo>
                    <a:pt x="351" y="101"/>
                  </a:lnTo>
                  <a:lnTo>
                    <a:pt x="342" y="85"/>
                  </a:lnTo>
                  <a:lnTo>
                    <a:pt x="331" y="70"/>
                  </a:lnTo>
                  <a:lnTo>
                    <a:pt x="319" y="56"/>
                  </a:lnTo>
                  <a:lnTo>
                    <a:pt x="306" y="44"/>
                  </a:lnTo>
                  <a:lnTo>
                    <a:pt x="291" y="33"/>
                  </a:lnTo>
                  <a:lnTo>
                    <a:pt x="276" y="23"/>
                  </a:lnTo>
                  <a:lnTo>
                    <a:pt x="259" y="15"/>
                  </a:lnTo>
                  <a:lnTo>
                    <a:pt x="242" y="9"/>
                  </a:lnTo>
                  <a:lnTo>
                    <a:pt x="224" y="3"/>
                  </a:lnTo>
                  <a:lnTo>
                    <a:pt x="206" y="1"/>
                  </a:lnTo>
                  <a:lnTo>
                    <a:pt x="186" y="0"/>
                  </a:lnTo>
                  <a:close/>
                </a:path>
              </a:pathLst>
            </a:custGeom>
            <a:solidFill>
              <a:schemeClr val="tx1"/>
            </a:solidFill>
            <a:ln w="9525">
              <a:noFill/>
              <a:round/>
              <a:headEnd/>
              <a:tailEnd/>
            </a:ln>
          </p:spPr>
          <p:txBody>
            <a:bodyPr/>
            <a:lstStyle/>
            <a:p>
              <a:endParaRPr lang="en-US"/>
            </a:p>
          </p:txBody>
        </p:sp>
        <p:sp>
          <p:nvSpPr>
            <p:cNvPr id="16" name="Freeform 690"/>
            <p:cNvSpPr>
              <a:spLocks noChangeAspect="1"/>
            </p:cNvSpPr>
            <p:nvPr/>
          </p:nvSpPr>
          <p:spPr bwMode="auto">
            <a:xfrm flipH="1">
              <a:off x="3889" y="1658"/>
              <a:ext cx="266" cy="114"/>
            </a:xfrm>
            <a:custGeom>
              <a:avLst/>
              <a:gdLst>
                <a:gd name="T0" fmla="*/ 190 w 289"/>
                <a:gd name="T1" fmla="*/ 0 h 129"/>
                <a:gd name="T2" fmla="*/ 203 w 289"/>
                <a:gd name="T3" fmla="*/ 57 h 129"/>
                <a:gd name="T4" fmla="*/ 245 w 289"/>
                <a:gd name="T5" fmla="*/ 50 h 129"/>
                <a:gd name="T6" fmla="*/ 245 w 289"/>
                <a:gd name="T7" fmla="*/ 88 h 129"/>
                <a:gd name="T8" fmla="*/ 0 w 289"/>
                <a:gd name="T9" fmla="*/ 101 h 129"/>
                <a:gd name="T10" fmla="*/ 6 w 289"/>
                <a:gd name="T11" fmla="*/ 57 h 129"/>
                <a:gd name="T12" fmla="*/ 54 w 289"/>
                <a:gd name="T13" fmla="*/ 57 h 129"/>
                <a:gd name="T14" fmla="*/ 61 w 289"/>
                <a:gd name="T15" fmla="*/ 6 h 129"/>
                <a:gd name="T16" fmla="*/ 190 w 289"/>
                <a:gd name="T17" fmla="*/ 0 h 1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9"/>
                <a:gd name="T28" fmla="*/ 0 h 129"/>
                <a:gd name="T29" fmla="*/ 289 w 289"/>
                <a:gd name="T30" fmla="*/ 129 h 1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9" h="129">
                  <a:moveTo>
                    <a:pt x="224" y="0"/>
                  </a:moveTo>
                  <a:lnTo>
                    <a:pt x="240" y="72"/>
                  </a:lnTo>
                  <a:lnTo>
                    <a:pt x="289" y="65"/>
                  </a:lnTo>
                  <a:lnTo>
                    <a:pt x="289" y="113"/>
                  </a:lnTo>
                  <a:lnTo>
                    <a:pt x="0" y="129"/>
                  </a:lnTo>
                  <a:lnTo>
                    <a:pt x="8" y="72"/>
                  </a:lnTo>
                  <a:lnTo>
                    <a:pt x="64" y="72"/>
                  </a:lnTo>
                  <a:lnTo>
                    <a:pt x="72" y="8"/>
                  </a:lnTo>
                  <a:lnTo>
                    <a:pt x="224" y="0"/>
                  </a:lnTo>
                  <a:close/>
                </a:path>
              </a:pathLst>
            </a:custGeom>
            <a:solidFill>
              <a:srgbClr val="333D56"/>
            </a:solidFill>
            <a:ln w="9525">
              <a:noFill/>
              <a:round/>
              <a:headEnd/>
              <a:tailEnd/>
            </a:ln>
          </p:spPr>
          <p:txBody>
            <a:bodyPr/>
            <a:lstStyle/>
            <a:p>
              <a:endParaRPr lang="en-US"/>
            </a:p>
          </p:txBody>
        </p:sp>
        <p:sp>
          <p:nvSpPr>
            <p:cNvPr id="17" name="Freeform 691"/>
            <p:cNvSpPr>
              <a:spLocks noChangeAspect="1"/>
            </p:cNvSpPr>
            <p:nvPr/>
          </p:nvSpPr>
          <p:spPr bwMode="auto">
            <a:xfrm flipH="1">
              <a:off x="4135" y="1793"/>
              <a:ext cx="323" cy="333"/>
            </a:xfrm>
            <a:custGeom>
              <a:avLst/>
              <a:gdLst>
                <a:gd name="T0" fmla="*/ 146 w 355"/>
                <a:gd name="T1" fmla="*/ 0 h 370"/>
                <a:gd name="T2" fmla="*/ 116 w 355"/>
                <a:gd name="T3" fmla="*/ 3 h 370"/>
                <a:gd name="T4" fmla="*/ 90 w 355"/>
                <a:gd name="T5" fmla="*/ 12 h 370"/>
                <a:gd name="T6" fmla="*/ 65 w 355"/>
                <a:gd name="T7" fmla="*/ 25 h 370"/>
                <a:gd name="T8" fmla="*/ 44 w 355"/>
                <a:gd name="T9" fmla="*/ 43 h 370"/>
                <a:gd name="T10" fmla="*/ 25 w 355"/>
                <a:gd name="T11" fmla="*/ 66 h 370"/>
                <a:gd name="T12" fmla="*/ 12 w 355"/>
                <a:gd name="T13" fmla="*/ 91 h 370"/>
                <a:gd name="T14" fmla="*/ 3 w 355"/>
                <a:gd name="T15" fmla="*/ 118 h 370"/>
                <a:gd name="T16" fmla="*/ 0 w 355"/>
                <a:gd name="T17" fmla="*/ 149 h 370"/>
                <a:gd name="T18" fmla="*/ 3 w 355"/>
                <a:gd name="T19" fmla="*/ 179 h 370"/>
                <a:gd name="T20" fmla="*/ 12 w 355"/>
                <a:gd name="T21" fmla="*/ 207 h 370"/>
                <a:gd name="T22" fmla="*/ 25 w 355"/>
                <a:gd name="T23" fmla="*/ 232 h 370"/>
                <a:gd name="T24" fmla="*/ 44 w 355"/>
                <a:gd name="T25" fmla="*/ 256 h 370"/>
                <a:gd name="T26" fmla="*/ 65 w 355"/>
                <a:gd name="T27" fmla="*/ 274 h 370"/>
                <a:gd name="T28" fmla="*/ 90 w 355"/>
                <a:gd name="T29" fmla="*/ 288 h 370"/>
                <a:gd name="T30" fmla="*/ 116 w 355"/>
                <a:gd name="T31" fmla="*/ 296 h 370"/>
                <a:gd name="T32" fmla="*/ 146 w 355"/>
                <a:gd name="T33" fmla="*/ 300 h 370"/>
                <a:gd name="T34" fmla="*/ 177 w 355"/>
                <a:gd name="T35" fmla="*/ 296 h 370"/>
                <a:gd name="T36" fmla="*/ 204 w 355"/>
                <a:gd name="T37" fmla="*/ 288 h 370"/>
                <a:gd name="T38" fmla="*/ 228 w 355"/>
                <a:gd name="T39" fmla="*/ 274 h 370"/>
                <a:gd name="T40" fmla="*/ 251 w 355"/>
                <a:gd name="T41" fmla="*/ 256 h 370"/>
                <a:gd name="T42" fmla="*/ 269 w 355"/>
                <a:gd name="T43" fmla="*/ 232 h 370"/>
                <a:gd name="T44" fmla="*/ 282 w 355"/>
                <a:gd name="T45" fmla="*/ 207 h 370"/>
                <a:gd name="T46" fmla="*/ 290 w 355"/>
                <a:gd name="T47" fmla="*/ 179 h 370"/>
                <a:gd name="T48" fmla="*/ 294 w 355"/>
                <a:gd name="T49" fmla="*/ 149 h 370"/>
                <a:gd name="T50" fmla="*/ 290 w 355"/>
                <a:gd name="T51" fmla="*/ 118 h 370"/>
                <a:gd name="T52" fmla="*/ 282 w 355"/>
                <a:gd name="T53" fmla="*/ 91 h 370"/>
                <a:gd name="T54" fmla="*/ 269 w 355"/>
                <a:gd name="T55" fmla="*/ 66 h 370"/>
                <a:gd name="T56" fmla="*/ 251 w 355"/>
                <a:gd name="T57" fmla="*/ 43 h 370"/>
                <a:gd name="T58" fmla="*/ 228 w 355"/>
                <a:gd name="T59" fmla="*/ 25 h 370"/>
                <a:gd name="T60" fmla="*/ 204 w 355"/>
                <a:gd name="T61" fmla="*/ 12 h 370"/>
                <a:gd name="T62" fmla="*/ 177 w 355"/>
                <a:gd name="T63" fmla="*/ 3 h 370"/>
                <a:gd name="T64" fmla="*/ 146 w 355"/>
                <a:gd name="T65" fmla="*/ 0 h 3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70"/>
                <a:gd name="T101" fmla="*/ 355 w 355"/>
                <a:gd name="T102" fmla="*/ 370 h 37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70">
                  <a:moveTo>
                    <a:pt x="177" y="0"/>
                  </a:moveTo>
                  <a:lnTo>
                    <a:pt x="141" y="3"/>
                  </a:lnTo>
                  <a:lnTo>
                    <a:pt x="109" y="14"/>
                  </a:lnTo>
                  <a:lnTo>
                    <a:pt x="78" y="31"/>
                  </a:lnTo>
                  <a:lnTo>
                    <a:pt x="53" y="53"/>
                  </a:lnTo>
                  <a:lnTo>
                    <a:pt x="31" y="81"/>
                  </a:lnTo>
                  <a:lnTo>
                    <a:pt x="14" y="112"/>
                  </a:lnTo>
                  <a:lnTo>
                    <a:pt x="3" y="146"/>
                  </a:lnTo>
                  <a:lnTo>
                    <a:pt x="0" y="183"/>
                  </a:lnTo>
                  <a:lnTo>
                    <a:pt x="3" y="221"/>
                  </a:lnTo>
                  <a:lnTo>
                    <a:pt x="14" y="256"/>
                  </a:lnTo>
                  <a:lnTo>
                    <a:pt x="31" y="287"/>
                  </a:lnTo>
                  <a:lnTo>
                    <a:pt x="53" y="315"/>
                  </a:lnTo>
                  <a:lnTo>
                    <a:pt x="78" y="338"/>
                  </a:lnTo>
                  <a:lnTo>
                    <a:pt x="109" y="355"/>
                  </a:lnTo>
                  <a:lnTo>
                    <a:pt x="141" y="366"/>
                  </a:lnTo>
                  <a:lnTo>
                    <a:pt x="177" y="370"/>
                  </a:lnTo>
                  <a:lnTo>
                    <a:pt x="213" y="366"/>
                  </a:lnTo>
                  <a:lnTo>
                    <a:pt x="246" y="355"/>
                  </a:lnTo>
                  <a:lnTo>
                    <a:pt x="276" y="338"/>
                  </a:lnTo>
                  <a:lnTo>
                    <a:pt x="303" y="315"/>
                  </a:lnTo>
                  <a:lnTo>
                    <a:pt x="325" y="287"/>
                  </a:lnTo>
                  <a:lnTo>
                    <a:pt x="341" y="256"/>
                  </a:lnTo>
                  <a:lnTo>
                    <a:pt x="351" y="221"/>
                  </a:lnTo>
                  <a:lnTo>
                    <a:pt x="355" y="183"/>
                  </a:lnTo>
                  <a:lnTo>
                    <a:pt x="351" y="146"/>
                  </a:lnTo>
                  <a:lnTo>
                    <a:pt x="341" y="112"/>
                  </a:lnTo>
                  <a:lnTo>
                    <a:pt x="325" y="81"/>
                  </a:lnTo>
                  <a:lnTo>
                    <a:pt x="303" y="53"/>
                  </a:lnTo>
                  <a:lnTo>
                    <a:pt x="276" y="31"/>
                  </a:lnTo>
                  <a:lnTo>
                    <a:pt x="246" y="14"/>
                  </a:lnTo>
                  <a:lnTo>
                    <a:pt x="213" y="3"/>
                  </a:lnTo>
                  <a:lnTo>
                    <a:pt x="177" y="0"/>
                  </a:lnTo>
                  <a:close/>
                </a:path>
              </a:pathLst>
            </a:custGeom>
            <a:solidFill>
              <a:schemeClr val="tx1"/>
            </a:solidFill>
            <a:ln w="9525">
              <a:noFill/>
              <a:round/>
              <a:headEnd/>
              <a:tailEnd/>
            </a:ln>
          </p:spPr>
          <p:txBody>
            <a:bodyPr/>
            <a:lstStyle/>
            <a:p>
              <a:endParaRPr lang="en-US"/>
            </a:p>
          </p:txBody>
        </p:sp>
        <p:sp>
          <p:nvSpPr>
            <p:cNvPr id="18" name="Freeform 692"/>
            <p:cNvSpPr>
              <a:spLocks noChangeAspect="1"/>
            </p:cNvSpPr>
            <p:nvPr/>
          </p:nvSpPr>
          <p:spPr bwMode="auto">
            <a:xfrm flipH="1">
              <a:off x="3848" y="1811"/>
              <a:ext cx="322" cy="331"/>
            </a:xfrm>
            <a:custGeom>
              <a:avLst/>
              <a:gdLst>
                <a:gd name="T0" fmla="*/ 146 w 355"/>
                <a:gd name="T1" fmla="*/ 0 h 369"/>
                <a:gd name="T2" fmla="*/ 117 w 355"/>
                <a:gd name="T3" fmla="*/ 3 h 369"/>
                <a:gd name="T4" fmla="*/ 89 w 355"/>
                <a:gd name="T5" fmla="*/ 11 h 369"/>
                <a:gd name="T6" fmla="*/ 65 w 355"/>
                <a:gd name="T7" fmla="*/ 25 h 369"/>
                <a:gd name="T8" fmla="*/ 43 w 355"/>
                <a:gd name="T9" fmla="*/ 43 h 369"/>
                <a:gd name="T10" fmla="*/ 24 w 355"/>
                <a:gd name="T11" fmla="*/ 65 h 369"/>
                <a:gd name="T12" fmla="*/ 12 w 355"/>
                <a:gd name="T13" fmla="*/ 90 h 369"/>
                <a:gd name="T14" fmla="*/ 4 w 355"/>
                <a:gd name="T15" fmla="*/ 118 h 369"/>
                <a:gd name="T16" fmla="*/ 0 w 355"/>
                <a:gd name="T17" fmla="*/ 147 h 369"/>
                <a:gd name="T18" fmla="*/ 4 w 355"/>
                <a:gd name="T19" fmla="*/ 178 h 369"/>
                <a:gd name="T20" fmla="*/ 12 w 355"/>
                <a:gd name="T21" fmla="*/ 205 h 369"/>
                <a:gd name="T22" fmla="*/ 24 w 355"/>
                <a:gd name="T23" fmla="*/ 231 h 369"/>
                <a:gd name="T24" fmla="*/ 43 w 355"/>
                <a:gd name="T25" fmla="*/ 254 h 369"/>
                <a:gd name="T26" fmla="*/ 65 w 355"/>
                <a:gd name="T27" fmla="*/ 271 h 369"/>
                <a:gd name="T28" fmla="*/ 89 w 355"/>
                <a:gd name="T29" fmla="*/ 285 h 369"/>
                <a:gd name="T30" fmla="*/ 117 w 355"/>
                <a:gd name="T31" fmla="*/ 294 h 369"/>
                <a:gd name="T32" fmla="*/ 146 w 355"/>
                <a:gd name="T33" fmla="*/ 297 h 369"/>
                <a:gd name="T34" fmla="*/ 175 w 355"/>
                <a:gd name="T35" fmla="*/ 294 h 369"/>
                <a:gd name="T36" fmla="*/ 203 w 355"/>
                <a:gd name="T37" fmla="*/ 285 h 369"/>
                <a:gd name="T38" fmla="*/ 228 w 355"/>
                <a:gd name="T39" fmla="*/ 271 h 369"/>
                <a:gd name="T40" fmla="*/ 249 w 355"/>
                <a:gd name="T41" fmla="*/ 254 h 369"/>
                <a:gd name="T42" fmla="*/ 268 w 355"/>
                <a:gd name="T43" fmla="*/ 231 h 369"/>
                <a:gd name="T44" fmla="*/ 280 w 355"/>
                <a:gd name="T45" fmla="*/ 205 h 369"/>
                <a:gd name="T46" fmla="*/ 288 w 355"/>
                <a:gd name="T47" fmla="*/ 178 h 369"/>
                <a:gd name="T48" fmla="*/ 292 w 355"/>
                <a:gd name="T49" fmla="*/ 147 h 369"/>
                <a:gd name="T50" fmla="*/ 288 w 355"/>
                <a:gd name="T51" fmla="*/ 118 h 369"/>
                <a:gd name="T52" fmla="*/ 280 w 355"/>
                <a:gd name="T53" fmla="*/ 90 h 369"/>
                <a:gd name="T54" fmla="*/ 268 w 355"/>
                <a:gd name="T55" fmla="*/ 65 h 369"/>
                <a:gd name="T56" fmla="*/ 249 w 355"/>
                <a:gd name="T57" fmla="*/ 43 h 369"/>
                <a:gd name="T58" fmla="*/ 228 w 355"/>
                <a:gd name="T59" fmla="*/ 25 h 369"/>
                <a:gd name="T60" fmla="*/ 203 w 355"/>
                <a:gd name="T61" fmla="*/ 11 h 369"/>
                <a:gd name="T62" fmla="*/ 175 w 355"/>
                <a:gd name="T63" fmla="*/ 3 h 369"/>
                <a:gd name="T64" fmla="*/ 146 w 355"/>
                <a:gd name="T65" fmla="*/ 0 h 3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69"/>
                <a:gd name="T101" fmla="*/ 355 w 355"/>
                <a:gd name="T102" fmla="*/ 369 h 3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69">
                  <a:moveTo>
                    <a:pt x="178" y="0"/>
                  </a:moveTo>
                  <a:lnTo>
                    <a:pt x="142" y="3"/>
                  </a:lnTo>
                  <a:lnTo>
                    <a:pt x="108" y="13"/>
                  </a:lnTo>
                  <a:lnTo>
                    <a:pt x="79" y="31"/>
                  </a:lnTo>
                  <a:lnTo>
                    <a:pt x="52" y="53"/>
                  </a:lnTo>
                  <a:lnTo>
                    <a:pt x="30" y="80"/>
                  </a:lnTo>
                  <a:lnTo>
                    <a:pt x="14" y="111"/>
                  </a:lnTo>
                  <a:lnTo>
                    <a:pt x="4" y="146"/>
                  </a:lnTo>
                  <a:lnTo>
                    <a:pt x="0" y="183"/>
                  </a:lnTo>
                  <a:lnTo>
                    <a:pt x="4" y="221"/>
                  </a:lnTo>
                  <a:lnTo>
                    <a:pt x="14" y="255"/>
                  </a:lnTo>
                  <a:lnTo>
                    <a:pt x="30" y="288"/>
                  </a:lnTo>
                  <a:lnTo>
                    <a:pt x="52" y="315"/>
                  </a:lnTo>
                  <a:lnTo>
                    <a:pt x="79" y="337"/>
                  </a:lnTo>
                  <a:lnTo>
                    <a:pt x="108" y="354"/>
                  </a:lnTo>
                  <a:lnTo>
                    <a:pt x="142" y="366"/>
                  </a:lnTo>
                  <a:lnTo>
                    <a:pt x="178" y="369"/>
                  </a:lnTo>
                  <a:lnTo>
                    <a:pt x="213" y="366"/>
                  </a:lnTo>
                  <a:lnTo>
                    <a:pt x="247" y="354"/>
                  </a:lnTo>
                  <a:lnTo>
                    <a:pt x="277" y="337"/>
                  </a:lnTo>
                  <a:lnTo>
                    <a:pt x="303" y="315"/>
                  </a:lnTo>
                  <a:lnTo>
                    <a:pt x="325" y="288"/>
                  </a:lnTo>
                  <a:lnTo>
                    <a:pt x="341" y="255"/>
                  </a:lnTo>
                  <a:lnTo>
                    <a:pt x="351" y="221"/>
                  </a:lnTo>
                  <a:lnTo>
                    <a:pt x="355" y="183"/>
                  </a:lnTo>
                  <a:lnTo>
                    <a:pt x="351" y="146"/>
                  </a:lnTo>
                  <a:lnTo>
                    <a:pt x="341" y="111"/>
                  </a:lnTo>
                  <a:lnTo>
                    <a:pt x="325" y="80"/>
                  </a:lnTo>
                  <a:lnTo>
                    <a:pt x="303" y="53"/>
                  </a:lnTo>
                  <a:lnTo>
                    <a:pt x="277" y="31"/>
                  </a:lnTo>
                  <a:lnTo>
                    <a:pt x="247" y="13"/>
                  </a:lnTo>
                  <a:lnTo>
                    <a:pt x="213" y="3"/>
                  </a:lnTo>
                  <a:lnTo>
                    <a:pt x="178" y="0"/>
                  </a:lnTo>
                  <a:close/>
                </a:path>
              </a:pathLst>
            </a:custGeom>
            <a:solidFill>
              <a:schemeClr val="tx1"/>
            </a:solidFill>
            <a:ln w="9525">
              <a:noFill/>
              <a:round/>
              <a:headEnd/>
              <a:tailEnd/>
            </a:ln>
          </p:spPr>
          <p:txBody>
            <a:bodyPr/>
            <a:lstStyle/>
            <a:p>
              <a:endParaRPr lang="en-US"/>
            </a:p>
          </p:txBody>
        </p:sp>
        <p:sp>
          <p:nvSpPr>
            <p:cNvPr id="19" name="Freeform 693"/>
            <p:cNvSpPr>
              <a:spLocks noChangeAspect="1"/>
            </p:cNvSpPr>
            <p:nvPr/>
          </p:nvSpPr>
          <p:spPr bwMode="auto">
            <a:xfrm flipH="1">
              <a:off x="3652" y="1059"/>
              <a:ext cx="1588" cy="974"/>
            </a:xfrm>
            <a:custGeom>
              <a:avLst/>
              <a:gdLst>
                <a:gd name="T0" fmla="*/ 0 w 1740"/>
                <a:gd name="T1" fmla="*/ 387 h 1088"/>
                <a:gd name="T2" fmla="*/ 0 w 1740"/>
                <a:gd name="T3" fmla="*/ 864 h 1088"/>
                <a:gd name="T4" fmla="*/ 545 w 1740"/>
                <a:gd name="T5" fmla="*/ 860 h 1088"/>
                <a:gd name="T6" fmla="*/ 550 w 1740"/>
                <a:gd name="T7" fmla="*/ 819 h 1088"/>
                <a:gd name="T8" fmla="*/ 554 w 1740"/>
                <a:gd name="T9" fmla="*/ 811 h 1088"/>
                <a:gd name="T10" fmla="*/ 638 w 1740"/>
                <a:gd name="T11" fmla="*/ 813 h 1088"/>
                <a:gd name="T12" fmla="*/ 646 w 1740"/>
                <a:gd name="T13" fmla="*/ 779 h 1088"/>
                <a:gd name="T14" fmla="*/ 747 w 1740"/>
                <a:gd name="T15" fmla="*/ 780 h 1088"/>
                <a:gd name="T16" fmla="*/ 779 w 1740"/>
                <a:gd name="T17" fmla="*/ 776 h 1088"/>
                <a:gd name="T18" fmla="*/ 787 w 1740"/>
                <a:gd name="T19" fmla="*/ 822 h 1088"/>
                <a:gd name="T20" fmla="*/ 1311 w 1740"/>
                <a:gd name="T21" fmla="*/ 863 h 1088"/>
                <a:gd name="T22" fmla="*/ 1449 w 1740"/>
                <a:gd name="T23" fmla="*/ 872 h 1088"/>
                <a:gd name="T24" fmla="*/ 1435 w 1740"/>
                <a:gd name="T25" fmla="*/ 739 h 1088"/>
                <a:gd name="T26" fmla="*/ 1328 w 1740"/>
                <a:gd name="T27" fmla="*/ 616 h 1088"/>
                <a:gd name="T28" fmla="*/ 715 w 1740"/>
                <a:gd name="T29" fmla="*/ 616 h 1088"/>
                <a:gd name="T30" fmla="*/ 715 w 1740"/>
                <a:gd name="T31" fmla="*/ 17 h 1088"/>
                <a:gd name="T32" fmla="*/ 659 w 1740"/>
                <a:gd name="T33" fmla="*/ 17 h 1088"/>
                <a:gd name="T34" fmla="*/ 653 w 1740"/>
                <a:gd name="T35" fmla="*/ 0 h 1088"/>
                <a:gd name="T36" fmla="*/ 620 w 1740"/>
                <a:gd name="T37" fmla="*/ 4 h 1088"/>
                <a:gd name="T38" fmla="*/ 615 w 1740"/>
                <a:gd name="T39" fmla="*/ 9 h 1088"/>
                <a:gd name="T40" fmla="*/ 547 w 1740"/>
                <a:gd name="T41" fmla="*/ 4 h 1088"/>
                <a:gd name="T42" fmla="*/ 376 w 1740"/>
                <a:gd name="T43" fmla="*/ 42 h 1088"/>
                <a:gd name="T44" fmla="*/ 260 w 1740"/>
                <a:gd name="T45" fmla="*/ 88 h 1088"/>
                <a:gd name="T46" fmla="*/ 113 w 1740"/>
                <a:gd name="T47" fmla="*/ 164 h 1088"/>
                <a:gd name="T48" fmla="*/ 35 w 1740"/>
                <a:gd name="T49" fmla="*/ 235 h 1088"/>
                <a:gd name="T50" fmla="*/ 14 w 1740"/>
                <a:gd name="T51" fmla="*/ 258 h 1088"/>
                <a:gd name="T52" fmla="*/ 4 w 1740"/>
                <a:gd name="T53" fmla="*/ 272 h 1088"/>
                <a:gd name="T54" fmla="*/ 0 w 1740"/>
                <a:gd name="T55" fmla="*/ 275 h 1088"/>
                <a:gd name="T56" fmla="*/ 0 w 1740"/>
                <a:gd name="T57" fmla="*/ 327 h 1088"/>
                <a:gd name="T58" fmla="*/ 18 w 1740"/>
                <a:gd name="T59" fmla="*/ 323 h 1088"/>
                <a:gd name="T60" fmla="*/ 0 w 1740"/>
                <a:gd name="T61" fmla="*/ 387 h 108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40"/>
                <a:gd name="T94" fmla="*/ 0 h 1088"/>
                <a:gd name="T95" fmla="*/ 1740 w 1740"/>
                <a:gd name="T96" fmla="*/ 1088 h 108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40" h="1088">
                  <a:moveTo>
                    <a:pt x="0" y="483"/>
                  </a:moveTo>
                  <a:lnTo>
                    <a:pt x="0" y="1078"/>
                  </a:lnTo>
                  <a:lnTo>
                    <a:pt x="654" y="1074"/>
                  </a:lnTo>
                  <a:lnTo>
                    <a:pt x="661" y="1022"/>
                  </a:lnTo>
                  <a:lnTo>
                    <a:pt x="665" y="1012"/>
                  </a:lnTo>
                  <a:lnTo>
                    <a:pt x="766" y="1014"/>
                  </a:lnTo>
                  <a:lnTo>
                    <a:pt x="776" y="972"/>
                  </a:lnTo>
                  <a:lnTo>
                    <a:pt x="896" y="973"/>
                  </a:lnTo>
                  <a:lnTo>
                    <a:pt x="936" y="968"/>
                  </a:lnTo>
                  <a:lnTo>
                    <a:pt x="945" y="1025"/>
                  </a:lnTo>
                  <a:lnTo>
                    <a:pt x="1575" y="1077"/>
                  </a:lnTo>
                  <a:lnTo>
                    <a:pt x="1740" y="1088"/>
                  </a:lnTo>
                  <a:lnTo>
                    <a:pt x="1723" y="922"/>
                  </a:lnTo>
                  <a:lnTo>
                    <a:pt x="1594" y="768"/>
                  </a:lnTo>
                  <a:lnTo>
                    <a:pt x="858" y="768"/>
                  </a:lnTo>
                  <a:lnTo>
                    <a:pt x="858" y="21"/>
                  </a:lnTo>
                  <a:lnTo>
                    <a:pt x="791" y="21"/>
                  </a:lnTo>
                  <a:lnTo>
                    <a:pt x="785" y="0"/>
                  </a:lnTo>
                  <a:lnTo>
                    <a:pt x="744" y="5"/>
                  </a:lnTo>
                  <a:lnTo>
                    <a:pt x="739" y="11"/>
                  </a:lnTo>
                  <a:lnTo>
                    <a:pt x="656" y="5"/>
                  </a:lnTo>
                  <a:lnTo>
                    <a:pt x="451" y="52"/>
                  </a:lnTo>
                  <a:lnTo>
                    <a:pt x="312" y="110"/>
                  </a:lnTo>
                  <a:lnTo>
                    <a:pt x="136" y="204"/>
                  </a:lnTo>
                  <a:lnTo>
                    <a:pt x="42" y="293"/>
                  </a:lnTo>
                  <a:lnTo>
                    <a:pt x="16" y="322"/>
                  </a:lnTo>
                  <a:lnTo>
                    <a:pt x="4" y="340"/>
                  </a:lnTo>
                  <a:lnTo>
                    <a:pt x="0" y="343"/>
                  </a:lnTo>
                  <a:lnTo>
                    <a:pt x="0" y="408"/>
                  </a:lnTo>
                  <a:lnTo>
                    <a:pt x="22" y="403"/>
                  </a:lnTo>
                  <a:lnTo>
                    <a:pt x="0" y="483"/>
                  </a:lnTo>
                  <a:close/>
                </a:path>
              </a:pathLst>
            </a:custGeom>
            <a:solidFill>
              <a:schemeClr val="tx1"/>
            </a:solidFill>
            <a:ln w="9525">
              <a:noFill/>
              <a:round/>
              <a:headEnd/>
              <a:tailEnd/>
            </a:ln>
          </p:spPr>
          <p:txBody>
            <a:bodyPr/>
            <a:lstStyle/>
            <a:p>
              <a:endParaRPr lang="en-US"/>
            </a:p>
          </p:txBody>
        </p:sp>
        <p:sp>
          <p:nvSpPr>
            <p:cNvPr id="20" name="Freeform 694"/>
            <p:cNvSpPr>
              <a:spLocks noChangeAspect="1"/>
            </p:cNvSpPr>
            <p:nvPr/>
          </p:nvSpPr>
          <p:spPr bwMode="auto">
            <a:xfrm flipH="1">
              <a:off x="5240" y="1366"/>
              <a:ext cx="520" cy="658"/>
            </a:xfrm>
            <a:custGeom>
              <a:avLst/>
              <a:gdLst>
                <a:gd name="T0" fmla="*/ 476 w 568"/>
                <a:gd name="T1" fmla="*/ 52 h 736"/>
                <a:gd name="T2" fmla="*/ 476 w 568"/>
                <a:gd name="T3" fmla="*/ 0 h 736"/>
                <a:gd name="T4" fmla="*/ 458 w 568"/>
                <a:gd name="T5" fmla="*/ 11 h 736"/>
                <a:gd name="T6" fmla="*/ 447 w 568"/>
                <a:gd name="T7" fmla="*/ 34 h 736"/>
                <a:gd name="T8" fmla="*/ 439 w 568"/>
                <a:gd name="T9" fmla="*/ 152 h 736"/>
                <a:gd name="T10" fmla="*/ 265 w 568"/>
                <a:gd name="T11" fmla="*/ 168 h 736"/>
                <a:gd name="T12" fmla="*/ 245 w 568"/>
                <a:gd name="T13" fmla="*/ 173 h 736"/>
                <a:gd name="T14" fmla="*/ 225 w 568"/>
                <a:gd name="T15" fmla="*/ 177 h 736"/>
                <a:gd name="T16" fmla="*/ 206 w 568"/>
                <a:gd name="T17" fmla="*/ 181 h 736"/>
                <a:gd name="T18" fmla="*/ 189 w 568"/>
                <a:gd name="T19" fmla="*/ 185 h 736"/>
                <a:gd name="T20" fmla="*/ 170 w 568"/>
                <a:gd name="T21" fmla="*/ 188 h 736"/>
                <a:gd name="T22" fmla="*/ 153 w 568"/>
                <a:gd name="T23" fmla="*/ 191 h 736"/>
                <a:gd name="T24" fmla="*/ 135 w 568"/>
                <a:gd name="T25" fmla="*/ 196 h 736"/>
                <a:gd name="T26" fmla="*/ 118 w 568"/>
                <a:gd name="T27" fmla="*/ 200 h 736"/>
                <a:gd name="T28" fmla="*/ 102 w 568"/>
                <a:gd name="T29" fmla="*/ 206 h 736"/>
                <a:gd name="T30" fmla="*/ 86 w 568"/>
                <a:gd name="T31" fmla="*/ 212 h 736"/>
                <a:gd name="T32" fmla="*/ 70 w 568"/>
                <a:gd name="T33" fmla="*/ 219 h 736"/>
                <a:gd name="T34" fmla="*/ 55 w 568"/>
                <a:gd name="T35" fmla="*/ 227 h 736"/>
                <a:gd name="T36" fmla="*/ 40 w 568"/>
                <a:gd name="T37" fmla="*/ 237 h 736"/>
                <a:gd name="T38" fmla="*/ 26 w 568"/>
                <a:gd name="T39" fmla="*/ 248 h 736"/>
                <a:gd name="T40" fmla="*/ 13 w 568"/>
                <a:gd name="T41" fmla="*/ 260 h 736"/>
                <a:gd name="T42" fmla="*/ 0 w 568"/>
                <a:gd name="T43" fmla="*/ 275 h 736"/>
                <a:gd name="T44" fmla="*/ 0 w 568"/>
                <a:gd name="T45" fmla="*/ 493 h 736"/>
                <a:gd name="T46" fmla="*/ 47 w 568"/>
                <a:gd name="T47" fmla="*/ 571 h 736"/>
                <a:gd name="T48" fmla="*/ 87 w 568"/>
                <a:gd name="T49" fmla="*/ 588 h 736"/>
                <a:gd name="T50" fmla="*/ 234 w 568"/>
                <a:gd name="T51" fmla="*/ 588 h 736"/>
                <a:gd name="T52" fmla="*/ 476 w 568"/>
                <a:gd name="T53" fmla="*/ 587 h 736"/>
                <a:gd name="T54" fmla="*/ 476 w 568"/>
                <a:gd name="T55" fmla="*/ 112 h 736"/>
                <a:gd name="T56" fmla="*/ 471 w 568"/>
                <a:gd name="T57" fmla="*/ 133 h 736"/>
                <a:gd name="T58" fmla="*/ 459 w 568"/>
                <a:gd name="T59" fmla="*/ 134 h 736"/>
                <a:gd name="T60" fmla="*/ 466 w 568"/>
                <a:gd name="T61" fmla="*/ 55 h 736"/>
                <a:gd name="T62" fmla="*/ 476 w 568"/>
                <a:gd name="T63" fmla="*/ 52 h 7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68"/>
                <a:gd name="T97" fmla="*/ 0 h 736"/>
                <a:gd name="T98" fmla="*/ 568 w 568"/>
                <a:gd name="T99" fmla="*/ 736 h 7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68" h="736">
                  <a:moveTo>
                    <a:pt x="568" y="65"/>
                  </a:moveTo>
                  <a:lnTo>
                    <a:pt x="568" y="0"/>
                  </a:lnTo>
                  <a:lnTo>
                    <a:pt x="546" y="13"/>
                  </a:lnTo>
                  <a:lnTo>
                    <a:pt x="533" y="43"/>
                  </a:lnTo>
                  <a:lnTo>
                    <a:pt x="523" y="190"/>
                  </a:lnTo>
                  <a:lnTo>
                    <a:pt x="316" y="210"/>
                  </a:lnTo>
                  <a:lnTo>
                    <a:pt x="293" y="216"/>
                  </a:lnTo>
                  <a:lnTo>
                    <a:pt x="269" y="222"/>
                  </a:lnTo>
                  <a:lnTo>
                    <a:pt x="246" y="227"/>
                  </a:lnTo>
                  <a:lnTo>
                    <a:pt x="225" y="231"/>
                  </a:lnTo>
                  <a:lnTo>
                    <a:pt x="203" y="235"/>
                  </a:lnTo>
                  <a:lnTo>
                    <a:pt x="182" y="239"/>
                  </a:lnTo>
                  <a:lnTo>
                    <a:pt x="161" y="245"/>
                  </a:lnTo>
                  <a:lnTo>
                    <a:pt x="141" y="251"/>
                  </a:lnTo>
                  <a:lnTo>
                    <a:pt x="121" y="257"/>
                  </a:lnTo>
                  <a:lnTo>
                    <a:pt x="103" y="265"/>
                  </a:lnTo>
                  <a:lnTo>
                    <a:pt x="84" y="274"/>
                  </a:lnTo>
                  <a:lnTo>
                    <a:pt x="66" y="284"/>
                  </a:lnTo>
                  <a:lnTo>
                    <a:pt x="48" y="296"/>
                  </a:lnTo>
                  <a:lnTo>
                    <a:pt x="31" y="310"/>
                  </a:lnTo>
                  <a:lnTo>
                    <a:pt x="15" y="326"/>
                  </a:lnTo>
                  <a:lnTo>
                    <a:pt x="0" y="344"/>
                  </a:lnTo>
                  <a:lnTo>
                    <a:pt x="0" y="616"/>
                  </a:lnTo>
                  <a:lnTo>
                    <a:pt x="56" y="715"/>
                  </a:lnTo>
                  <a:lnTo>
                    <a:pt x="104" y="736"/>
                  </a:lnTo>
                  <a:lnTo>
                    <a:pt x="280" y="736"/>
                  </a:lnTo>
                  <a:lnTo>
                    <a:pt x="568" y="735"/>
                  </a:lnTo>
                  <a:lnTo>
                    <a:pt x="568" y="140"/>
                  </a:lnTo>
                  <a:lnTo>
                    <a:pt x="561" y="167"/>
                  </a:lnTo>
                  <a:lnTo>
                    <a:pt x="547" y="168"/>
                  </a:lnTo>
                  <a:lnTo>
                    <a:pt x="556" y="69"/>
                  </a:lnTo>
                  <a:lnTo>
                    <a:pt x="568" y="65"/>
                  </a:lnTo>
                  <a:close/>
                </a:path>
              </a:pathLst>
            </a:custGeom>
            <a:solidFill>
              <a:schemeClr val="tx1"/>
            </a:solidFill>
            <a:ln w="9525">
              <a:noFill/>
              <a:round/>
              <a:headEnd/>
              <a:tailEnd/>
            </a:ln>
          </p:spPr>
          <p:txBody>
            <a:bodyPr/>
            <a:lstStyle/>
            <a:p>
              <a:endParaRPr lang="en-US"/>
            </a:p>
          </p:txBody>
        </p:sp>
        <p:sp>
          <p:nvSpPr>
            <p:cNvPr id="21" name="Freeform 695"/>
            <p:cNvSpPr>
              <a:spLocks noChangeAspect="1"/>
            </p:cNvSpPr>
            <p:nvPr/>
          </p:nvSpPr>
          <p:spPr bwMode="auto">
            <a:xfrm flipH="1">
              <a:off x="4488" y="1060"/>
              <a:ext cx="337" cy="282"/>
            </a:xfrm>
            <a:custGeom>
              <a:avLst/>
              <a:gdLst>
                <a:gd name="T0" fmla="*/ 309 w 367"/>
                <a:gd name="T1" fmla="*/ 2 h 314"/>
                <a:gd name="T2" fmla="*/ 309 w 367"/>
                <a:gd name="T3" fmla="*/ 253 h 314"/>
                <a:gd name="T4" fmla="*/ 0 w 367"/>
                <a:gd name="T5" fmla="*/ 253 h 314"/>
                <a:gd name="T6" fmla="*/ 1 w 367"/>
                <a:gd name="T7" fmla="*/ 51 h 314"/>
                <a:gd name="T8" fmla="*/ 63 w 367"/>
                <a:gd name="T9" fmla="*/ 33 h 314"/>
                <a:gd name="T10" fmla="*/ 230 w 367"/>
                <a:gd name="T11" fmla="*/ 2 h 314"/>
                <a:gd name="T12" fmla="*/ 232 w 367"/>
                <a:gd name="T13" fmla="*/ 2 h 314"/>
                <a:gd name="T14" fmla="*/ 241 w 367"/>
                <a:gd name="T15" fmla="*/ 1 h 314"/>
                <a:gd name="T16" fmla="*/ 253 w 367"/>
                <a:gd name="T17" fmla="*/ 1 h 314"/>
                <a:gd name="T18" fmla="*/ 268 w 367"/>
                <a:gd name="T19" fmla="*/ 0 h 314"/>
                <a:gd name="T20" fmla="*/ 283 w 367"/>
                <a:gd name="T21" fmla="*/ 0 h 314"/>
                <a:gd name="T22" fmla="*/ 295 w 367"/>
                <a:gd name="T23" fmla="*/ 0 h 314"/>
                <a:gd name="T24" fmla="*/ 304 w 367"/>
                <a:gd name="T25" fmla="*/ 1 h 314"/>
                <a:gd name="T26" fmla="*/ 309 w 367"/>
                <a:gd name="T27" fmla="*/ 2 h 3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7"/>
                <a:gd name="T43" fmla="*/ 0 h 314"/>
                <a:gd name="T44" fmla="*/ 367 w 367"/>
                <a:gd name="T45" fmla="*/ 314 h 3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7" h="314">
                  <a:moveTo>
                    <a:pt x="367" y="2"/>
                  </a:moveTo>
                  <a:lnTo>
                    <a:pt x="367" y="314"/>
                  </a:lnTo>
                  <a:lnTo>
                    <a:pt x="0" y="314"/>
                  </a:lnTo>
                  <a:lnTo>
                    <a:pt x="1" y="63"/>
                  </a:lnTo>
                  <a:lnTo>
                    <a:pt x="75" y="41"/>
                  </a:lnTo>
                  <a:lnTo>
                    <a:pt x="272" y="2"/>
                  </a:lnTo>
                  <a:lnTo>
                    <a:pt x="275" y="2"/>
                  </a:lnTo>
                  <a:lnTo>
                    <a:pt x="285" y="1"/>
                  </a:lnTo>
                  <a:lnTo>
                    <a:pt x="300" y="1"/>
                  </a:lnTo>
                  <a:lnTo>
                    <a:pt x="318" y="0"/>
                  </a:lnTo>
                  <a:lnTo>
                    <a:pt x="335" y="0"/>
                  </a:lnTo>
                  <a:lnTo>
                    <a:pt x="350" y="0"/>
                  </a:lnTo>
                  <a:lnTo>
                    <a:pt x="361" y="1"/>
                  </a:lnTo>
                  <a:lnTo>
                    <a:pt x="367" y="2"/>
                  </a:lnTo>
                  <a:close/>
                </a:path>
              </a:pathLst>
            </a:custGeom>
            <a:solidFill>
              <a:schemeClr val="accent1">
                <a:lumMod val="60000"/>
                <a:lumOff val="40000"/>
              </a:schemeClr>
            </a:solidFill>
            <a:ln w="9525">
              <a:noFill/>
              <a:round/>
              <a:headEnd/>
              <a:tailEnd/>
            </a:ln>
          </p:spPr>
          <p:txBody>
            <a:bodyPr/>
            <a:lstStyle/>
            <a:p>
              <a:endParaRPr lang="en-US"/>
            </a:p>
          </p:txBody>
        </p:sp>
        <p:sp>
          <p:nvSpPr>
            <p:cNvPr id="22" name="Freeform 696"/>
            <p:cNvSpPr>
              <a:spLocks noChangeAspect="1"/>
            </p:cNvSpPr>
            <p:nvPr/>
          </p:nvSpPr>
          <p:spPr bwMode="auto">
            <a:xfrm flipH="1">
              <a:off x="4488" y="1053"/>
              <a:ext cx="344" cy="74"/>
            </a:xfrm>
            <a:custGeom>
              <a:avLst/>
              <a:gdLst>
                <a:gd name="T0" fmla="*/ 306 w 375"/>
                <a:gd name="T1" fmla="*/ 3 h 83"/>
                <a:gd name="T2" fmla="*/ 289 w 375"/>
                <a:gd name="T3" fmla="*/ 1 h 83"/>
                <a:gd name="T4" fmla="*/ 269 w 375"/>
                <a:gd name="T5" fmla="*/ 0 h 83"/>
                <a:gd name="T6" fmla="*/ 249 w 375"/>
                <a:gd name="T7" fmla="*/ 1 h 83"/>
                <a:gd name="T8" fmla="*/ 229 w 375"/>
                <a:gd name="T9" fmla="*/ 2 h 83"/>
                <a:gd name="T10" fmla="*/ 209 w 375"/>
                <a:gd name="T11" fmla="*/ 4 h 83"/>
                <a:gd name="T12" fmla="*/ 193 w 375"/>
                <a:gd name="T13" fmla="*/ 5 h 83"/>
                <a:gd name="T14" fmla="*/ 178 w 375"/>
                <a:gd name="T15" fmla="*/ 7 h 83"/>
                <a:gd name="T16" fmla="*/ 168 w 375"/>
                <a:gd name="T17" fmla="*/ 8 h 83"/>
                <a:gd name="T18" fmla="*/ 161 w 375"/>
                <a:gd name="T19" fmla="*/ 9 h 83"/>
                <a:gd name="T20" fmla="*/ 152 w 375"/>
                <a:gd name="T21" fmla="*/ 11 h 83"/>
                <a:gd name="T22" fmla="*/ 143 w 375"/>
                <a:gd name="T23" fmla="*/ 12 h 83"/>
                <a:gd name="T24" fmla="*/ 135 w 375"/>
                <a:gd name="T25" fmla="*/ 13 h 83"/>
                <a:gd name="T26" fmla="*/ 126 w 375"/>
                <a:gd name="T27" fmla="*/ 15 h 83"/>
                <a:gd name="T28" fmla="*/ 116 w 375"/>
                <a:gd name="T29" fmla="*/ 18 h 83"/>
                <a:gd name="T30" fmla="*/ 105 w 375"/>
                <a:gd name="T31" fmla="*/ 19 h 83"/>
                <a:gd name="T32" fmla="*/ 94 w 375"/>
                <a:gd name="T33" fmla="*/ 21 h 83"/>
                <a:gd name="T34" fmla="*/ 83 w 375"/>
                <a:gd name="T35" fmla="*/ 24 h 83"/>
                <a:gd name="T36" fmla="*/ 72 w 375"/>
                <a:gd name="T37" fmla="*/ 26 h 83"/>
                <a:gd name="T38" fmla="*/ 61 w 375"/>
                <a:gd name="T39" fmla="*/ 29 h 83"/>
                <a:gd name="T40" fmla="*/ 50 w 375"/>
                <a:gd name="T41" fmla="*/ 33 h 83"/>
                <a:gd name="T42" fmla="*/ 37 w 375"/>
                <a:gd name="T43" fmla="*/ 36 h 83"/>
                <a:gd name="T44" fmla="*/ 26 w 375"/>
                <a:gd name="T45" fmla="*/ 39 h 83"/>
                <a:gd name="T46" fmla="*/ 13 w 375"/>
                <a:gd name="T47" fmla="*/ 43 h 83"/>
                <a:gd name="T48" fmla="*/ 0 w 375"/>
                <a:gd name="T49" fmla="*/ 47 h 83"/>
                <a:gd name="T50" fmla="*/ 0 w 375"/>
                <a:gd name="T51" fmla="*/ 66 h 83"/>
                <a:gd name="T52" fmla="*/ 19 w 375"/>
                <a:gd name="T53" fmla="*/ 61 h 83"/>
                <a:gd name="T54" fmla="*/ 39 w 375"/>
                <a:gd name="T55" fmla="*/ 55 h 83"/>
                <a:gd name="T56" fmla="*/ 58 w 375"/>
                <a:gd name="T57" fmla="*/ 50 h 83"/>
                <a:gd name="T58" fmla="*/ 76 w 375"/>
                <a:gd name="T59" fmla="*/ 45 h 83"/>
                <a:gd name="T60" fmla="*/ 96 w 375"/>
                <a:gd name="T61" fmla="*/ 40 h 83"/>
                <a:gd name="T62" fmla="*/ 116 w 375"/>
                <a:gd name="T63" fmla="*/ 37 h 83"/>
                <a:gd name="T64" fmla="*/ 135 w 375"/>
                <a:gd name="T65" fmla="*/ 33 h 83"/>
                <a:gd name="T66" fmla="*/ 155 w 375"/>
                <a:gd name="T67" fmla="*/ 29 h 83"/>
                <a:gd name="T68" fmla="*/ 174 w 375"/>
                <a:gd name="T69" fmla="*/ 26 h 83"/>
                <a:gd name="T70" fmla="*/ 194 w 375"/>
                <a:gd name="T71" fmla="*/ 21 h 83"/>
                <a:gd name="T72" fmla="*/ 214 w 375"/>
                <a:gd name="T73" fmla="*/ 19 h 83"/>
                <a:gd name="T74" fmla="*/ 234 w 375"/>
                <a:gd name="T75" fmla="*/ 16 h 83"/>
                <a:gd name="T76" fmla="*/ 254 w 375"/>
                <a:gd name="T77" fmla="*/ 13 h 83"/>
                <a:gd name="T78" fmla="*/ 274 w 375"/>
                <a:gd name="T79" fmla="*/ 12 h 83"/>
                <a:gd name="T80" fmla="*/ 295 w 375"/>
                <a:gd name="T81" fmla="*/ 9 h 83"/>
                <a:gd name="T82" fmla="*/ 316 w 375"/>
                <a:gd name="T83" fmla="*/ 7 h 83"/>
                <a:gd name="T84" fmla="*/ 306 w 375"/>
                <a:gd name="T85" fmla="*/ 3 h 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75"/>
                <a:gd name="T130" fmla="*/ 0 h 83"/>
                <a:gd name="T131" fmla="*/ 375 w 375"/>
                <a:gd name="T132" fmla="*/ 83 h 8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75" h="83">
                  <a:moveTo>
                    <a:pt x="364" y="3"/>
                  </a:moveTo>
                  <a:lnTo>
                    <a:pt x="343" y="1"/>
                  </a:lnTo>
                  <a:lnTo>
                    <a:pt x="319" y="0"/>
                  </a:lnTo>
                  <a:lnTo>
                    <a:pt x="295" y="1"/>
                  </a:lnTo>
                  <a:lnTo>
                    <a:pt x="272" y="2"/>
                  </a:lnTo>
                  <a:lnTo>
                    <a:pt x="249" y="4"/>
                  </a:lnTo>
                  <a:lnTo>
                    <a:pt x="229" y="7"/>
                  </a:lnTo>
                  <a:lnTo>
                    <a:pt x="212" y="9"/>
                  </a:lnTo>
                  <a:lnTo>
                    <a:pt x="200" y="10"/>
                  </a:lnTo>
                  <a:lnTo>
                    <a:pt x="191" y="11"/>
                  </a:lnTo>
                  <a:lnTo>
                    <a:pt x="181" y="13"/>
                  </a:lnTo>
                  <a:lnTo>
                    <a:pt x="170" y="15"/>
                  </a:lnTo>
                  <a:lnTo>
                    <a:pt x="160" y="17"/>
                  </a:lnTo>
                  <a:lnTo>
                    <a:pt x="149" y="19"/>
                  </a:lnTo>
                  <a:lnTo>
                    <a:pt x="137" y="22"/>
                  </a:lnTo>
                  <a:lnTo>
                    <a:pt x="124" y="24"/>
                  </a:lnTo>
                  <a:lnTo>
                    <a:pt x="112" y="26"/>
                  </a:lnTo>
                  <a:lnTo>
                    <a:pt x="99" y="30"/>
                  </a:lnTo>
                  <a:lnTo>
                    <a:pt x="85" y="33"/>
                  </a:lnTo>
                  <a:lnTo>
                    <a:pt x="73" y="36"/>
                  </a:lnTo>
                  <a:lnTo>
                    <a:pt x="59" y="41"/>
                  </a:lnTo>
                  <a:lnTo>
                    <a:pt x="44" y="45"/>
                  </a:lnTo>
                  <a:lnTo>
                    <a:pt x="30" y="49"/>
                  </a:lnTo>
                  <a:lnTo>
                    <a:pt x="15" y="54"/>
                  </a:lnTo>
                  <a:lnTo>
                    <a:pt x="0" y="60"/>
                  </a:lnTo>
                  <a:lnTo>
                    <a:pt x="0" y="83"/>
                  </a:lnTo>
                  <a:lnTo>
                    <a:pt x="23" y="76"/>
                  </a:lnTo>
                  <a:lnTo>
                    <a:pt x="46" y="69"/>
                  </a:lnTo>
                  <a:lnTo>
                    <a:pt x="69" y="63"/>
                  </a:lnTo>
                  <a:lnTo>
                    <a:pt x="91" y="57"/>
                  </a:lnTo>
                  <a:lnTo>
                    <a:pt x="114" y="51"/>
                  </a:lnTo>
                  <a:lnTo>
                    <a:pt x="137" y="46"/>
                  </a:lnTo>
                  <a:lnTo>
                    <a:pt x="160" y="41"/>
                  </a:lnTo>
                  <a:lnTo>
                    <a:pt x="184" y="36"/>
                  </a:lnTo>
                  <a:lnTo>
                    <a:pt x="207" y="32"/>
                  </a:lnTo>
                  <a:lnTo>
                    <a:pt x="230" y="27"/>
                  </a:lnTo>
                  <a:lnTo>
                    <a:pt x="254" y="24"/>
                  </a:lnTo>
                  <a:lnTo>
                    <a:pt x="278" y="20"/>
                  </a:lnTo>
                  <a:lnTo>
                    <a:pt x="302" y="17"/>
                  </a:lnTo>
                  <a:lnTo>
                    <a:pt x="326" y="15"/>
                  </a:lnTo>
                  <a:lnTo>
                    <a:pt x="351" y="11"/>
                  </a:lnTo>
                  <a:lnTo>
                    <a:pt x="375" y="9"/>
                  </a:lnTo>
                  <a:lnTo>
                    <a:pt x="364" y="3"/>
                  </a:lnTo>
                  <a:close/>
                </a:path>
              </a:pathLst>
            </a:custGeom>
            <a:solidFill>
              <a:schemeClr val="hlink"/>
            </a:solidFill>
            <a:ln w="9525">
              <a:noFill/>
              <a:round/>
              <a:headEnd/>
              <a:tailEnd/>
            </a:ln>
          </p:spPr>
          <p:txBody>
            <a:bodyPr/>
            <a:lstStyle/>
            <a:p>
              <a:endParaRPr lang="en-US"/>
            </a:p>
          </p:txBody>
        </p:sp>
        <p:sp>
          <p:nvSpPr>
            <p:cNvPr id="23" name="Freeform 697"/>
            <p:cNvSpPr>
              <a:spLocks noChangeAspect="1"/>
            </p:cNvSpPr>
            <p:nvPr/>
          </p:nvSpPr>
          <p:spPr bwMode="auto">
            <a:xfrm flipH="1">
              <a:off x="4847" y="1134"/>
              <a:ext cx="303" cy="208"/>
            </a:xfrm>
            <a:custGeom>
              <a:avLst/>
              <a:gdLst>
                <a:gd name="T0" fmla="*/ 277 w 332"/>
                <a:gd name="T1" fmla="*/ 0 h 231"/>
                <a:gd name="T2" fmla="*/ 277 w 332"/>
                <a:gd name="T3" fmla="*/ 186 h 231"/>
                <a:gd name="T4" fmla="*/ 0 w 332"/>
                <a:gd name="T5" fmla="*/ 187 h 231"/>
                <a:gd name="T6" fmla="*/ 5 w 332"/>
                <a:gd name="T7" fmla="*/ 169 h 231"/>
                <a:gd name="T8" fmla="*/ 43 w 332"/>
                <a:gd name="T9" fmla="*/ 129 h 231"/>
                <a:gd name="T10" fmla="*/ 177 w 332"/>
                <a:gd name="T11" fmla="*/ 32 h 231"/>
                <a:gd name="T12" fmla="*/ 183 w 332"/>
                <a:gd name="T13" fmla="*/ 31 h 231"/>
                <a:gd name="T14" fmla="*/ 194 w 332"/>
                <a:gd name="T15" fmla="*/ 27 h 231"/>
                <a:gd name="T16" fmla="*/ 210 w 332"/>
                <a:gd name="T17" fmla="*/ 23 h 231"/>
                <a:gd name="T18" fmla="*/ 228 w 332"/>
                <a:gd name="T19" fmla="*/ 17 h 231"/>
                <a:gd name="T20" fmla="*/ 247 w 332"/>
                <a:gd name="T21" fmla="*/ 12 h 231"/>
                <a:gd name="T22" fmla="*/ 263 w 332"/>
                <a:gd name="T23" fmla="*/ 6 h 231"/>
                <a:gd name="T24" fmla="*/ 273 w 332"/>
                <a:gd name="T25" fmla="*/ 3 h 231"/>
                <a:gd name="T26" fmla="*/ 277 w 332"/>
                <a:gd name="T27" fmla="*/ 0 h 2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2"/>
                <a:gd name="T43" fmla="*/ 0 h 231"/>
                <a:gd name="T44" fmla="*/ 332 w 332"/>
                <a:gd name="T45" fmla="*/ 231 h 2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2" h="231">
                  <a:moveTo>
                    <a:pt x="332" y="0"/>
                  </a:moveTo>
                  <a:lnTo>
                    <a:pt x="332" y="230"/>
                  </a:lnTo>
                  <a:lnTo>
                    <a:pt x="0" y="231"/>
                  </a:lnTo>
                  <a:lnTo>
                    <a:pt x="6" y="209"/>
                  </a:lnTo>
                  <a:lnTo>
                    <a:pt x="51" y="159"/>
                  </a:lnTo>
                  <a:lnTo>
                    <a:pt x="213" y="39"/>
                  </a:lnTo>
                  <a:lnTo>
                    <a:pt x="219" y="38"/>
                  </a:lnTo>
                  <a:lnTo>
                    <a:pt x="233" y="33"/>
                  </a:lnTo>
                  <a:lnTo>
                    <a:pt x="252" y="28"/>
                  </a:lnTo>
                  <a:lnTo>
                    <a:pt x="274" y="21"/>
                  </a:lnTo>
                  <a:lnTo>
                    <a:pt x="297" y="14"/>
                  </a:lnTo>
                  <a:lnTo>
                    <a:pt x="316" y="8"/>
                  </a:lnTo>
                  <a:lnTo>
                    <a:pt x="328" y="3"/>
                  </a:lnTo>
                  <a:lnTo>
                    <a:pt x="332" y="0"/>
                  </a:lnTo>
                  <a:close/>
                </a:path>
              </a:pathLst>
            </a:custGeom>
            <a:solidFill>
              <a:schemeClr val="accent1">
                <a:lumMod val="60000"/>
                <a:lumOff val="40000"/>
              </a:schemeClr>
            </a:solidFill>
            <a:ln w="9525">
              <a:noFill/>
              <a:round/>
              <a:headEnd/>
              <a:tailEnd/>
            </a:ln>
          </p:spPr>
          <p:txBody>
            <a:bodyPr/>
            <a:lstStyle/>
            <a:p>
              <a:endParaRPr lang="en-US"/>
            </a:p>
          </p:txBody>
        </p:sp>
        <p:sp>
          <p:nvSpPr>
            <p:cNvPr id="24" name="Freeform 698"/>
            <p:cNvSpPr>
              <a:spLocks noChangeAspect="1"/>
            </p:cNvSpPr>
            <p:nvPr/>
          </p:nvSpPr>
          <p:spPr bwMode="auto">
            <a:xfrm flipH="1">
              <a:off x="4488" y="1354"/>
              <a:ext cx="312" cy="465"/>
            </a:xfrm>
            <a:custGeom>
              <a:avLst/>
              <a:gdLst>
                <a:gd name="T0" fmla="*/ 285 w 342"/>
                <a:gd name="T1" fmla="*/ 0 h 517"/>
                <a:gd name="T2" fmla="*/ 0 w 342"/>
                <a:gd name="T3" fmla="*/ 4 h 517"/>
                <a:gd name="T4" fmla="*/ 0 w 342"/>
                <a:gd name="T5" fmla="*/ 416 h 517"/>
                <a:gd name="T6" fmla="*/ 159 w 342"/>
                <a:gd name="T7" fmla="*/ 418 h 517"/>
                <a:gd name="T8" fmla="*/ 162 w 342"/>
                <a:gd name="T9" fmla="*/ 378 h 517"/>
                <a:gd name="T10" fmla="*/ 46 w 342"/>
                <a:gd name="T11" fmla="*/ 374 h 517"/>
                <a:gd name="T12" fmla="*/ 46 w 342"/>
                <a:gd name="T13" fmla="*/ 25 h 517"/>
                <a:gd name="T14" fmla="*/ 61 w 342"/>
                <a:gd name="T15" fmla="*/ 30 h 517"/>
                <a:gd name="T16" fmla="*/ 60 w 342"/>
                <a:gd name="T17" fmla="*/ 366 h 517"/>
                <a:gd name="T18" fmla="*/ 224 w 342"/>
                <a:gd name="T19" fmla="*/ 366 h 517"/>
                <a:gd name="T20" fmla="*/ 224 w 342"/>
                <a:gd name="T21" fmla="*/ 402 h 517"/>
                <a:gd name="T22" fmla="*/ 285 w 342"/>
                <a:gd name="T23" fmla="*/ 402 h 517"/>
                <a:gd name="T24" fmla="*/ 285 w 342"/>
                <a:gd name="T25" fmla="*/ 0 h 5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42"/>
                <a:gd name="T40" fmla="*/ 0 h 517"/>
                <a:gd name="T41" fmla="*/ 342 w 342"/>
                <a:gd name="T42" fmla="*/ 517 h 5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42" h="517">
                  <a:moveTo>
                    <a:pt x="342" y="0"/>
                  </a:moveTo>
                  <a:lnTo>
                    <a:pt x="0" y="4"/>
                  </a:lnTo>
                  <a:lnTo>
                    <a:pt x="0" y="514"/>
                  </a:lnTo>
                  <a:lnTo>
                    <a:pt x="191" y="517"/>
                  </a:lnTo>
                  <a:lnTo>
                    <a:pt x="195" y="467"/>
                  </a:lnTo>
                  <a:lnTo>
                    <a:pt x="55" y="463"/>
                  </a:lnTo>
                  <a:lnTo>
                    <a:pt x="55" y="31"/>
                  </a:lnTo>
                  <a:lnTo>
                    <a:pt x="73" y="37"/>
                  </a:lnTo>
                  <a:lnTo>
                    <a:pt x="72" y="452"/>
                  </a:lnTo>
                  <a:lnTo>
                    <a:pt x="269" y="452"/>
                  </a:lnTo>
                  <a:lnTo>
                    <a:pt x="269" y="497"/>
                  </a:lnTo>
                  <a:lnTo>
                    <a:pt x="342" y="497"/>
                  </a:lnTo>
                  <a:lnTo>
                    <a:pt x="342" y="0"/>
                  </a:lnTo>
                  <a:close/>
                </a:path>
              </a:pathLst>
            </a:custGeom>
            <a:solidFill>
              <a:schemeClr val="accent1">
                <a:lumMod val="60000"/>
                <a:lumOff val="40000"/>
              </a:schemeClr>
            </a:solidFill>
            <a:ln w="9525">
              <a:noFill/>
              <a:round/>
              <a:headEnd/>
              <a:tailEnd/>
            </a:ln>
          </p:spPr>
          <p:txBody>
            <a:bodyPr/>
            <a:lstStyle/>
            <a:p>
              <a:endParaRPr lang="en-US"/>
            </a:p>
          </p:txBody>
        </p:sp>
        <p:sp>
          <p:nvSpPr>
            <p:cNvPr id="25" name="Freeform 699"/>
            <p:cNvSpPr>
              <a:spLocks noChangeAspect="1"/>
            </p:cNvSpPr>
            <p:nvPr/>
          </p:nvSpPr>
          <p:spPr bwMode="auto">
            <a:xfrm flipH="1">
              <a:off x="4492" y="1353"/>
              <a:ext cx="316" cy="323"/>
            </a:xfrm>
            <a:custGeom>
              <a:avLst/>
              <a:gdLst>
                <a:gd name="T0" fmla="*/ 238 w 347"/>
                <a:gd name="T1" fmla="*/ 0 h 363"/>
                <a:gd name="T2" fmla="*/ 5 w 347"/>
                <a:gd name="T3" fmla="*/ 256 h 363"/>
                <a:gd name="T4" fmla="*/ 0 w 347"/>
                <a:gd name="T5" fmla="*/ 287 h 363"/>
                <a:gd name="T6" fmla="*/ 85 w 347"/>
                <a:gd name="T7" fmla="*/ 283 h 363"/>
                <a:gd name="T8" fmla="*/ 288 w 347"/>
                <a:gd name="T9" fmla="*/ 49 h 363"/>
                <a:gd name="T10" fmla="*/ 288 w 347"/>
                <a:gd name="T11" fmla="*/ 4 h 363"/>
                <a:gd name="T12" fmla="*/ 238 w 347"/>
                <a:gd name="T13" fmla="*/ 0 h 363"/>
                <a:gd name="T14" fmla="*/ 0 60000 65536"/>
                <a:gd name="T15" fmla="*/ 0 60000 65536"/>
                <a:gd name="T16" fmla="*/ 0 60000 65536"/>
                <a:gd name="T17" fmla="*/ 0 60000 65536"/>
                <a:gd name="T18" fmla="*/ 0 60000 65536"/>
                <a:gd name="T19" fmla="*/ 0 60000 65536"/>
                <a:gd name="T20" fmla="*/ 0 60000 65536"/>
                <a:gd name="T21" fmla="*/ 0 w 347"/>
                <a:gd name="T22" fmla="*/ 0 h 363"/>
                <a:gd name="T23" fmla="*/ 347 w 347"/>
                <a:gd name="T24" fmla="*/ 363 h 3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7" h="363">
                  <a:moveTo>
                    <a:pt x="287" y="0"/>
                  </a:moveTo>
                  <a:lnTo>
                    <a:pt x="7" y="324"/>
                  </a:lnTo>
                  <a:lnTo>
                    <a:pt x="0" y="363"/>
                  </a:lnTo>
                  <a:lnTo>
                    <a:pt x="102" y="357"/>
                  </a:lnTo>
                  <a:lnTo>
                    <a:pt x="347" y="62"/>
                  </a:lnTo>
                  <a:lnTo>
                    <a:pt x="347" y="6"/>
                  </a:lnTo>
                  <a:lnTo>
                    <a:pt x="287" y="0"/>
                  </a:lnTo>
                  <a:close/>
                </a:path>
              </a:pathLst>
            </a:custGeom>
            <a:solidFill>
              <a:schemeClr val="accent1"/>
            </a:solidFill>
            <a:ln w="9525">
              <a:noFill/>
              <a:round/>
              <a:headEnd/>
              <a:tailEnd/>
            </a:ln>
          </p:spPr>
          <p:txBody>
            <a:bodyPr/>
            <a:lstStyle/>
            <a:p>
              <a:endParaRPr lang="en-US"/>
            </a:p>
          </p:txBody>
        </p:sp>
        <p:sp>
          <p:nvSpPr>
            <p:cNvPr id="26" name="Freeform 700"/>
            <p:cNvSpPr>
              <a:spLocks noChangeAspect="1"/>
            </p:cNvSpPr>
            <p:nvPr/>
          </p:nvSpPr>
          <p:spPr bwMode="auto">
            <a:xfrm flipH="1">
              <a:off x="4810" y="1356"/>
              <a:ext cx="898" cy="476"/>
            </a:xfrm>
            <a:custGeom>
              <a:avLst/>
              <a:gdLst>
                <a:gd name="T0" fmla="*/ 819 w 985"/>
                <a:gd name="T1" fmla="*/ 0 h 530"/>
                <a:gd name="T2" fmla="*/ 547 w 985"/>
                <a:gd name="T3" fmla="*/ 0 h 530"/>
                <a:gd name="T4" fmla="*/ 523 w 985"/>
                <a:gd name="T5" fmla="*/ 165 h 530"/>
                <a:gd name="T6" fmla="*/ 485 w 985"/>
                <a:gd name="T7" fmla="*/ 171 h 530"/>
                <a:gd name="T8" fmla="*/ 504 w 985"/>
                <a:gd name="T9" fmla="*/ 289 h 530"/>
                <a:gd name="T10" fmla="*/ 485 w 985"/>
                <a:gd name="T11" fmla="*/ 284 h 530"/>
                <a:gd name="T12" fmla="*/ 0 w 985"/>
                <a:gd name="T13" fmla="*/ 289 h 530"/>
                <a:gd name="T14" fmla="*/ 0 w 985"/>
                <a:gd name="T15" fmla="*/ 395 h 530"/>
                <a:gd name="T16" fmla="*/ 88 w 985"/>
                <a:gd name="T17" fmla="*/ 353 h 530"/>
                <a:gd name="T18" fmla="*/ 196 w 985"/>
                <a:gd name="T19" fmla="*/ 326 h 530"/>
                <a:gd name="T20" fmla="*/ 360 w 985"/>
                <a:gd name="T21" fmla="*/ 322 h 530"/>
                <a:gd name="T22" fmla="*/ 476 w 985"/>
                <a:gd name="T23" fmla="*/ 365 h 530"/>
                <a:gd name="T24" fmla="*/ 552 w 985"/>
                <a:gd name="T25" fmla="*/ 428 h 530"/>
                <a:gd name="T26" fmla="*/ 816 w 985"/>
                <a:gd name="T27" fmla="*/ 424 h 530"/>
                <a:gd name="T28" fmla="*/ 816 w 985"/>
                <a:gd name="T29" fmla="*/ 143 h 530"/>
                <a:gd name="T30" fmla="*/ 819 w 985"/>
                <a:gd name="T31" fmla="*/ 0 h 5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85"/>
                <a:gd name="T49" fmla="*/ 0 h 530"/>
                <a:gd name="T50" fmla="*/ 985 w 985"/>
                <a:gd name="T51" fmla="*/ 530 h 5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85" h="530">
                  <a:moveTo>
                    <a:pt x="985" y="0"/>
                  </a:moveTo>
                  <a:lnTo>
                    <a:pt x="658" y="0"/>
                  </a:lnTo>
                  <a:lnTo>
                    <a:pt x="630" y="205"/>
                  </a:lnTo>
                  <a:lnTo>
                    <a:pt x="584" y="211"/>
                  </a:lnTo>
                  <a:lnTo>
                    <a:pt x="607" y="359"/>
                  </a:lnTo>
                  <a:lnTo>
                    <a:pt x="583" y="352"/>
                  </a:lnTo>
                  <a:lnTo>
                    <a:pt x="0" y="359"/>
                  </a:lnTo>
                  <a:lnTo>
                    <a:pt x="0" y="490"/>
                  </a:lnTo>
                  <a:lnTo>
                    <a:pt x="106" y="438"/>
                  </a:lnTo>
                  <a:lnTo>
                    <a:pt x="236" y="404"/>
                  </a:lnTo>
                  <a:lnTo>
                    <a:pt x="433" y="399"/>
                  </a:lnTo>
                  <a:lnTo>
                    <a:pt x="573" y="452"/>
                  </a:lnTo>
                  <a:lnTo>
                    <a:pt x="664" y="530"/>
                  </a:lnTo>
                  <a:lnTo>
                    <a:pt x="982" y="526"/>
                  </a:lnTo>
                  <a:lnTo>
                    <a:pt x="982" y="177"/>
                  </a:lnTo>
                  <a:lnTo>
                    <a:pt x="985" y="0"/>
                  </a:lnTo>
                  <a:close/>
                </a:path>
              </a:pathLst>
            </a:custGeom>
            <a:solidFill>
              <a:schemeClr val="accent1">
                <a:lumMod val="60000"/>
                <a:lumOff val="40000"/>
              </a:schemeClr>
            </a:solidFill>
            <a:ln w="9525">
              <a:noFill/>
              <a:round/>
              <a:headEnd/>
              <a:tailEnd/>
            </a:ln>
          </p:spPr>
          <p:txBody>
            <a:bodyPr/>
            <a:lstStyle/>
            <a:p>
              <a:endParaRPr lang="en-US"/>
            </a:p>
          </p:txBody>
        </p:sp>
        <p:sp>
          <p:nvSpPr>
            <p:cNvPr id="27" name="Freeform 701"/>
            <p:cNvSpPr>
              <a:spLocks noChangeAspect="1"/>
            </p:cNvSpPr>
            <p:nvPr/>
          </p:nvSpPr>
          <p:spPr bwMode="auto">
            <a:xfrm flipH="1">
              <a:off x="4800" y="1652"/>
              <a:ext cx="919" cy="28"/>
            </a:xfrm>
            <a:custGeom>
              <a:avLst/>
              <a:gdLst>
                <a:gd name="T0" fmla="*/ 835 w 1005"/>
                <a:gd name="T1" fmla="*/ 0 h 32"/>
                <a:gd name="T2" fmla="*/ 3 w 1005"/>
                <a:gd name="T3" fmla="*/ 6 h 32"/>
                <a:gd name="T4" fmla="*/ 0 w 1005"/>
                <a:gd name="T5" fmla="*/ 24 h 32"/>
                <a:gd name="T6" fmla="*/ 840 w 1005"/>
                <a:gd name="T7" fmla="*/ 22 h 32"/>
                <a:gd name="T8" fmla="*/ 839 w 1005"/>
                <a:gd name="T9" fmla="*/ 19 h 32"/>
                <a:gd name="T10" fmla="*/ 836 w 1005"/>
                <a:gd name="T11" fmla="*/ 12 h 32"/>
                <a:gd name="T12" fmla="*/ 834 w 1005"/>
                <a:gd name="T13" fmla="*/ 5 h 32"/>
                <a:gd name="T14" fmla="*/ 835 w 1005"/>
                <a:gd name="T15" fmla="*/ 0 h 32"/>
                <a:gd name="T16" fmla="*/ 0 60000 65536"/>
                <a:gd name="T17" fmla="*/ 0 60000 65536"/>
                <a:gd name="T18" fmla="*/ 0 60000 65536"/>
                <a:gd name="T19" fmla="*/ 0 60000 65536"/>
                <a:gd name="T20" fmla="*/ 0 60000 65536"/>
                <a:gd name="T21" fmla="*/ 0 60000 65536"/>
                <a:gd name="T22" fmla="*/ 0 60000 65536"/>
                <a:gd name="T23" fmla="*/ 0 60000 65536"/>
                <a:gd name="T24" fmla="*/ 0 w 1005"/>
                <a:gd name="T25" fmla="*/ 0 h 32"/>
                <a:gd name="T26" fmla="*/ 1005 w 1005"/>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5" h="32">
                  <a:moveTo>
                    <a:pt x="998" y="0"/>
                  </a:moveTo>
                  <a:lnTo>
                    <a:pt x="3" y="8"/>
                  </a:lnTo>
                  <a:lnTo>
                    <a:pt x="0" y="32"/>
                  </a:lnTo>
                  <a:lnTo>
                    <a:pt x="1005" y="29"/>
                  </a:lnTo>
                  <a:lnTo>
                    <a:pt x="1003" y="25"/>
                  </a:lnTo>
                  <a:lnTo>
                    <a:pt x="999" y="16"/>
                  </a:lnTo>
                  <a:lnTo>
                    <a:pt x="997" y="7"/>
                  </a:lnTo>
                  <a:lnTo>
                    <a:pt x="998" y="0"/>
                  </a:lnTo>
                  <a:close/>
                </a:path>
              </a:pathLst>
            </a:custGeom>
            <a:solidFill>
              <a:schemeClr val="accent1"/>
            </a:solidFill>
            <a:ln w="9525">
              <a:noFill/>
              <a:round/>
              <a:headEnd/>
              <a:tailEnd/>
            </a:ln>
          </p:spPr>
          <p:txBody>
            <a:bodyPr/>
            <a:lstStyle/>
            <a:p>
              <a:endParaRPr lang="en-US"/>
            </a:p>
          </p:txBody>
        </p:sp>
        <p:sp>
          <p:nvSpPr>
            <p:cNvPr id="28" name="Freeform 702"/>
            <p:cNvSpPr>
              <a:spLocks noChangeAspect="1"/>
            </p:cNvSpPr>
            <p:nvPr/>
          </p:nvSpPr>
          <p:spPr bwMode="auto">
            <a:xfrm flipH="1">
              <a:off x="4882" y="1403"/>
              <a:ext cx="201" cy="122"/>
            </a:xfrm>
            <a:custGeom>
              <a:avLst/>
              <a:gdLst>
                <a:gd name="T0" fmla="*/ 182 w 221"/>
                <a:gd name="T1" fmla="*/ 4 h 136"/>
                <a:gd name="T2" fmla="*/ 183 w 221"/>
                <a:gd name="T3" fmla="*/ 109 h 136"/>
                <a:gd name="T4" fmla="*/ 4 w 221"/>
                <a:gd name="T5" fmla="*/ 109 h 136"/>
                <a:gd name="T6" fmla="*/ 0 w 221"/>
                <a:gd name="T7" fmla="*/ 59 h 136"/>
                <a:gd name="T8" fmla="*/ 19 w 221"/>
                <a:gd name="T9" fmla="*/ 4 h 136"/>
                <a:gd name="T10" fmla="*/ 60 w 221"/>
                <a:gd name="T11" fmla="*/ 0 h 136"/>
                <a:gd name="T12" fmla="*/ 182 w 221"/>
                <a:gd name="T13" fmla="*/ 4 h 136"/>
                <a:gd name="T14" fmla="*/ 0 60000 65536"/>
                <a:gd name="T15" fmla="*/ 0 60000 65536"/>
                <a:gd name="T16" fmla="*/ 0 60000 65536"/>
                <a:gd name="T17" fmla="*/ 0 60000 65536"/>
                <a:gd name="T18" fmla="*/ 0 60000 65536"/>
                <a:gd name="T19" fmla="*/ 0 60000 65536"/>
                <a:gd name="T20" fmla="*/ 0 60000 65536"/>
                <a:gd name="T21" fmla="*/ 0 w 221"/>
                <a:gd name="T22" fmla="*/ 0 h 136"/>
                <a:gd name="T23" fmla="*/ 221 w 221"/>
                <a:gd name="T24" fmla="*/ 136 h 1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36">
                  <a:moveTo>
                    <a:pt x="220" y="6"/>
                  </a:moveTo>
                  <a:lnTo>
                    <a:pt x="221" y="135"/>
                  </a:lnTo>
                  <a:lnTo>
                    <a:pt x="4" y="136"/>
                  </a:lnTo>
                  <a:lnTo>
                    <a:pt x="0" y="74"/>
                  </a:lnTo>
                  <a:lnTo>
                    <a:pt x="23" y="6"/>
                  </a:lnTo>
                  <a:lnTo>
                    <a:pt x="73" y="0"/>
                  </a:lnTo>
                  <a:lnTo>
                    <a:pt x="220" y="6"/>
                  </a:lnTo>
                  <a:close/>
                </a:path>
              </a:pathLst>
            </a:custGeom>
            <a:solidFill>
              <a:schemeClr val="tx1"/>
            </a:solidFill>
            <a:ln w="9525">
              <a:noFill/>
              <a:round/>
              <a:headEnd/>
              <a:tailEnd/>
            </a:ln>
          </p:spPr>
          <p:txBody>
            <a:bodyPr/>
            <a:lstStyle/>
            <a:p>
              <a:endParaRPr lang="en-US"/>
            </a:p>
          </p:txBody>
        </p:sp>
        <p:sp>
          <p:nvSpPr>
            <p:cNvPr id="29" name="Freeform 703"/>
            <p:cNvSpPr>
              <a:spLocks noChangeAspect="1"/>
            </p:cNvSpPr>
            <p:nvPr/>
          </p:nvSpPr>
          <p:spPr bwMode="auto">
            <a:xfrm flipH="1">
              <a:off x="4847" y="1362"/>
              <a:ext cx="137" cy="473"/>
            </a:xfrm>
            <a:custGeom>
              <a:avLst/>
              <a:gdLst>
                <a:gd name="T0" fmla="*/ 0 w 150"/>
                <a:gd name="T1" fmla="*/ 412 h 528"/>
                <a:gd name="T2" fmla="*/ 0 w 150"/>
                <a:gd name="T3" fmla="*/ 422 h 528"/>
                <a:gd name="T4" fmla="*/ 125 w 150"/>
                <a:gd name="T5" fmla="*/ 424 h 528"/>
                <a:gd name="T6" fmla="*/ 125 w 150"/>
                <a:gd name="T7" fmla="*/ 0 h 528"/>
                <a:gd name="T8" fmla="*/ 0 w 150"/>
                <a:gd name="T9" fmla="*/ 2 h 528"/>
                <a:gd name="T10" fmla="*/ 0 w 150"/>
                <a:gd name="T11" fmla="*/ 15 h 528"/>
                <a:gd name="T12" fmla="*/ 111 w 150"/>
                <a:gd name="T13" fmla="*/ 13 h 528"/>
                <a:gd name="T14" fmla="*/ 111 w 150"/>
                <a:gd name="T15" fmla="*/ 412 h 528"/>
                <a:gd name="T16" fmla="*/ 0 w 150"/>
                <a:gd name="T17" fmla="*/ 412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
                <a:gd name="T28" fmla="*/ 0 h 528"/>
                <a:gd name="T29" fmla="*/ 150 w 150"/>
                <a:gd name="T30" fmla="*/ 528 h 5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 h="528">
                  <a:moveTo>
                    <a:pt x="0" y="514"/>
                  </a:moveTo>
                  <a:lnTo>
                    <a:pt x="0" y="526"/>
                  </a:lnTo>
                  <a:lnTo>
                    <a:pt x="150" y="528"/>
                  </a:lnTo>
                  <a:lnTo>
                    <a:pt x="150" y="0"/>
                  </a:lnTo>
                  <a:lnTo>
                    <a:pt x="0" y="2"/>
                  </a:lnTo>
                  <a:lnTo>
                    <a:pt x="0" y="19"/>
                  </a:lnTo>
                  <a:lnTo>
                    <a:pt x="132" y="17"/>
                  </a:lnTo>
                  <a:lnTo>
                    <a:pt x="132" y="514"/>
                  </a:lnTo>
                  <a:lnTo>
                    <a:pt x="0" y="514"/>
                  </a:lnTo>
                  <a:close/>
                </a:path>
              </a:pathLst>
            </a:custGeom>
            <a:solidFill>
              <a:schemeClr val="tx1"/>
            </a:solidFill>
            <a:ln w="9525">
              <a:noFill/>
              <a:round/>
              <a:headEnd/>
              <a:tailEnd/>
            </a:ln>
          </p:spPr>
          <p:txBody>
            <a:bodyPr/>
            <a:lstStyle/>
            <a:p>
              <a:endParaRPr lang="en-US"/>
            </a:p>
          </p:txBody>
        </p:sp>
        <p:sp>
          <p:nvSpPr>
            <p:cNvPr id="30" name="Freeform 704"/>
            <p:cNvSpPr>
              <a:spLocks noChangeAspect="1"/>
            </p:cNvSpPr>
            <p:nvPr/>
          </p:nvSpPr>
          <p:spPr bwMode="auto">
            <a:xfrm flipH="1">
              <a:off x="4984" y="1364"/>
              <a:ext cx="129" cy="470"/>
            </a:xfrm>
            <a:custGeom>
              <a:avLst/>
              <a:gdLst>
                <a:gd name="T0" fmla="*/ 116 w 143"/>
                <a:gd name="T1" fmla="*/ 13 h 524"/>
                <a:gd name="T2" fmla="*/ 116 w 143"/>
                <a:gd name="T3" fmla="*/ 0 h 524"/>
                <a:gd name="T4" fmla="*/ 14 w 143"/>
                <a:gd name="T5" fmla="*/ 2 h 524"/>
                <a:gd name="T6" fmla="*/ 0 w 143"/>
                <a:gd name="T7" fmla="*/ 153 h 524"/>
                <a:gd name="T8" fmla="*/ 0 w 143"/>
                <a:gd name="T9" fmla="*/ 420 h 524"/>
                <a:gd name="T10" fmla="*/ 116 w 143"/>
                <a:gd name="T11" fmla="*/ 422 h 524"/>
                <a:gd name="T12" fmla="*/ 116 w 143"/>
                <a:gd name="T13" fmla="*/ 412 h 524"/>
                <a:gd name="T14" fmla="*/ 10 w 143"/>
                <a:gd name="T15" fmla="*/ 413 h 524"/>
                <a:gd name="T16" fmla="*/ 10 w 143"/>
                <a:gd name="T17" fmla="*/ 155 h 524"/>
                <a:gd name="T18" fmla="*/ 26 w 143"/>
                <a:gd name="T19" fmla="*/ 14 h 524"/>
                <a:gd name="T20" fmla="*/ 116 w 143"/>
                <a:gd name="T21" fmla="*/ 13 h 5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3"/>
                <a:gd name="T34" fmla="*/ 0 h 524"/>
                <a:gd name="T35" fmla="*/ 143 w 143"/>
                <a:gd name="T36" fmla="*/ 524 h 5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3" h="524">
                  <a:moveTo>
                    <a:pt x="143" y="17"/>
                  </a:moveTo>
                  <a:lnTo>
                    <a:pt x="143" y="0"/>
                  </a:lnTo>
                  <a:lnTo>
                    <a:pt x="17" y="2"/>
                  </a:lnTo>
                  <a:lnTo>
                    <a:pt x="0" y="191"/>
                  </a:lnTo>
                  <a:lnTo>
                    <a:pt x="0" y="522"/>
                  </a:lnTo>
                  <a:lnTo>
                    <a:pt x="143" y="524"/>
                  </a:lnTo>
                  <a:lnTo>
                    <a:pt x="143" y="512"/>
                  </a:lnTo>
                  <a:lnTo>
                    <a:pt x="12" y="513"/>
                  </a:lnTo>
                  <a:lnTo>
                    <a:pt x="12" y="193"/>
                  </a:lnTo>
                  <a:lnTo>
                    <a:pt x="32" y="18"/>
                  </a:lnTo>
                  <a:lnTo>
                    <a:pt x="143" y="17"/>
                  </a:lnTo>
                  <a:close/>
                </a:path>
              </a:pathLst>
            </a:custGeom>
            <a:solidFill>
              <a:schemeClr val="tx1"/>
            </a:solidFill>
            <a:ln w="9525">
              <a:noFill/>
              <a:round/>
              <a:headEnd/>
              <a:tailEnd/>
            </a:ln>
          </p:spPr>
          <p:txBody>
            <a:bodyPr/>
            <a:lstStyle/>
            <a:p>
              <a:endParaRPr lang="en-US"/>
            </a:p>
          </p:txBody>
        </p:sp>
        <p:sp>
          <p:nvSpPr>
            <p:cNvPr id="31" name="Freeform 705"/>
            <p:cNvSpPr>
              <a:spLocks noChangeAspect="1"/>
            </p:cNvSpPr>
            <p:nvPr/>
          </p:nvSpPr>
          <p:spPr bwMode="auto">
            <a:xfrm flipH="1">
              <a:off x="5109" y="1737"/>
              <a:ext cx="584" cy="161"/>
            </a:xfrm>
            <a:custGeom>
              <a:avLst/>
              <a:gdLst>
                <a:gd name="T0" fmla="*/ 533 w 640"/>
                <a:gd name="T1" fmla="*/ 103 h 177"/>
                <a:gd name="T2" fmla="*/ 503 w 640"/>
                <a:gd name="T3" fmla="*/ 78 h 177"/>
                <a:gd name="T4" fmla="*/ 475 w 640"/>
                <a:gd name="T5" fmla="*/ 58 h 177"/>
                <a:gd name="T6" fmla="*/ 447 w 640"/>
                <a:gd name="T7" fmla="*/ 41 h 177"/>
                <a:gd name="T8" fmla="*/ 420 w 640"/>
                <a:gd name="T9" fmla="*/ 26 h 177"/>
                <a:gd name="T10" fmla="*/ 393 w 640"/>
                <a:gd name="T11" fmla="*/ 15 h 177"/>
                <a:gd name="T12" fmla="*/ 366 w 640"/>
                <a:gd name="T13" fmla="*/ 7 h 177"/>
                <a:gd name="T14" fmla="*/ 339 w 640"/>
                <a:gd name="T15" fmla="*/ 3 h 177"/>
                <a:gd name="T16" fmla="*/ 312 w 640"/>
                <a:gd name="T17" fmla="*/ 0 h 177"/>
                <a:gd name="T18" fmla="*/ 286 w 640"/>
                <a:gd name="T19" fmla="*/ 0 h 177"/>
                <a:gd name="T20" fmla="*/ 256 w 640"/>
                <a:gd name="T21" fmla="*/ 1 h 177"/>
                <a:gd name="T22" fmla="*/ 228 w 640"/>
                <a:gd name="T23" fmla="*/ 5 h 177"/>
                <a:gd name="T24" fmla="*/ 198 w 640"/>
                <a:gd name="T25" fmla="*/ 10 h 177"/>
                <a:gd name="T26" fmla="*/ 167 w 640"/>
                <a:gd name="T27" fmla="*/ 16 h 177"/>
                <a:gd name="T28" fmla="*/ 135 w 640"/>
                <a:gd name="T29" fmla="*/ 25 h 177"/>
                <a:gd name="T30" fmla="*/ 99 w 640"/>
                <a:gd name="T31" fmla="*/ 34 h 177"/>
                <a:gd name="T32" fmla="*/ 65 w 640"/>
                <a:gd name="T33" fmla="*/ 44 h 177"/>
                <a:gd name="T34" fmla="*/ 8 w 640"/>
                <a:gd name="T35" fmla="*/ 76 h 177"/>
                <a:gd name="T36" fmla="*/ 60 w 640"/>
                <a:gd name="T37" fmla="*/ 76 h 177"/>
                <a:gd name="T38" fmla="*/ 59 w 640"/>
                <a:gd name="T39" fmla="*/ 116 h 177"/>
                <a:gd name="T40" fmla="*/ 1 w 640"/>
                <a:gd name="T41" fmla="*/ 116 h 177"/>
                <a:gd name="T42" fmla="*/ 0 w 640"/>
                <a:gd name="T43" fmla="*/ 146 h 177"/>
                <a:gd name="T44" fmla="*/ 92 w 640"/>
                <a:gd name="T45" fmla="*/ 145 h 177"/>
                <a:gd name="T46" fmla="*/ 177 w 640"/>
                <a:gd name="T47" fmla="*/ 145 h 177"/>
                <a:gd name="T48" fmla="*/ 194 w 640"/>
                <a:gd name="T49" fmla="*/ 121 h 177"/>
                <a:gd name="T50" fmla="*/ 212 w 640"/>
                <a:gd name="T51" fmla="*/ 98 h 177"/>
                <a:gd name="T52" fmla="*/ 231 w 640"/>
                <a:gd name="T53" fmla="*/ 81 h 177"/>
                <a:gd name="T54" fmla="*/ 249 w 640"/>
                <a:gd name="T55" fmla="*/ 65 h 177"/>
                <a:gd name="T56" fmla="*/ 269 w 640"/>
                <a:gd name="T57" fmla="*/ 53 h 177"/>
                <a:gd name="T58" fmla="*/ 288 w 640"/>
                <a:gd name="T59" fmla="*/ 44 h 177"/>
                <a:gd name="T60" fmla="*/ 309 w 640"/>
                <a:gd name="T61" fmla="*/ 38 h 177"/>
                <a:gd name="T62" fmla="*/ 329 w 640"/>
                <a:gd name="T63" fmla="*/ 34 h 177"/>
                <a:gd name="T64" fmla="*/ 350 w 640"/>
                <a:gd name="T65" fmla="*/ 34 h 177"/>
                <a:gd name="T66" fmla="*/ 371 w 640"/>
                <a:gd name="T67" fmla="*/ 37 h 177"/>
                <a:gd name="T68" fmla="*/ 393 w 640"/>
                <a:gd name="T69" fmla="*/ 42 h 177"/>
                <a:gd name="T70" fmla="*/ 414 w 640"/>
                <a:gd name="T71" fmla="*/ 51 h 177"/>
                <a:gd name="T72" fmla="*/ 436 w 640"/>
                <a:gd name="T73" fmla="*/ 63 h 177"/>
                <a:gd name="T74" fmla="*/ 457 w 640"/>
                <a:gd name="T75" fmla="*/ 77 h 177"/>
                <a:gd name="T76" fmla="*/ 479 w 640"/>
                <a:gd name="T77" fmla="*/ 96 h 177"/>
                <a:gd name="T78" fmla="*/ 500 w 640"/>
                <a:gd name="T79" fmla="*/ 116 h 177"/>
                <a:gd name="T80" fmla="*/ 502 w 640"/>
                <a:gd name="T81" fmla="*/ 115 h 177"/>
                <a:gd name="T82" fmla="*/ 506 w 640"/>
                <a:gd name="T83" fmla="*/ 113 h 177"/>
                <a:gd name="T84" fmla="*/ 512 w 640"/>
                <a:gd name="T85" fmla="*/ 109 h 177"/>
                <a:gd name="T86" fmla="*/ 518 w 640"/>
                <a:gd name="T87" fmla="*/ 106 h 177"/>
                <a:gd name="T88" fmla="*/ 525 w 640"/>
                <a:gd name="T89" fmla="*/ 103 h 177"/>
                <a:gd name="T90" fmla="*/ 529 w 640"/>
                <a:gd name="T91" fmla="*/ 101 h 177"/>
                <a:gd name="T92" fmla="*/ 533 w 640"/>
                <a:gd name="T93" fmla="*/ 101 h 177"/>
                <a:gd name="T94" fmla="*/ 533 w 640"/>
                <a:gd name="T95" fmla="*/ 103 h 17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0"/>
                <a:gd name="T145" fmla="*/ 0 h 177"/>
                <a:gd name="T146" fmla="*/ 640 w 640"/>
                <a:gd name="T147" fmla="*/ 177 h 17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0" h="177">
                  <a:moveTo>
                    <a:pt x="640" y="124"/>
                  </a:moveTo>
                  <a:lnTo>
                    <a:pt x="604" y="94"/>
                  </a:lnTo>
                  <a:lnTo>
                    <a:pt x="571" y="70"/>
                  </a:lnTo>
                  <a:lnTo>
                    <a:pt x="537" y="49"/>
                  </a:lnTo>
                  <a:lnTo>
                    <a:pt x="504" y="32"/>
                  </a:lnTo>
                  <a:lnTo>
                    <a:pt x="472" y="19"/>
                  </a:lnTo>
                  <a:lnTo>
                    <a:pt x="440" y="9"/>
                  </a:lnTo>
                  <a:lnTo>
                    <a:pt x="407" y="3"/>
                  </a:lnTo>
                  <a:lnTo>
                    <a:pt x="375" y="0"/>
                  </a:lnTo>
                  <a:lnTo>
                    <a:pt x="343" y="0"/>
                  </a:lnTo>
                  <a:lnTo>
                    <a:pt x="308" y="1"/>
                  </a:lnTo>
                  <a:lnTo>
                    <a:pt x="274" y="5"/>
                  </a:lnTo>
                  <a:lnTo>
                    <a:pt x="238" y="12"/>
                  </a:lnTo>
                  <a:lnTo>
                    <a:pt x="201" y="20"/>
                  </a:lnTo>
                  <a:lnTo>
                    <a:pt x="162" y="30"/>
                  </a:lnTo>
                  <a:lnTo>
                    <a:pt x="120" y="41"/>
                  </a:lnTo>
                  <a:lnTo>
                    <a:pt x="78" y="53"/>
                  </a:lnTo>
                  <a:lnTo>
                    <a:pt x="10" y="92"/>
                  </a:lnTo>
                  <a:lnTo>
                    <a:pt x="72" y="92"/>
                  </a:lnTo>
                  <a:lnTo>
                    <a:pt x="71" y="140"/>
                  </a:lnTo>
                  <a:lnTo>
                    <a:pt x="1" y="140"/>
                  </a:lnTo>
                  <a:lnTo>
                    <a:pt x="0" y="177"/>
                  </a:lnTo>
                  <a:lnTo>
                    <a:pt x="111" y="175"/>
                  </a:lnTo>
                  <a:lnTo>
                    <a:pt x="213" y="175"/>
                  </a:lnTo>
                  <a:lnTo>
                    <a:pt x="233" y="146"/>
                  </a:lnTo>
                  <a:lnTo>
                    <a:pt x="254" y="119"/>
                  </a:lnTo>
                  <a:lnTo>
                    <a:pt x="277" y="98"/>
                  </a:lnTo>
                  <a:lnTo>
                    <a:pt x="299" y="79"/>
                  </a:lnTo>
                  <a:lnTo>
                    <a:pt x="323" y="64"/>
                  </a:lnTo>
                  <a:lnTo>
                    <a:pt x="346" y="53"/>
                  </a:lnTo>
                  <a:lnTo>
                    <a:pt x="372" y="46"/>
                  </a:lnTo>
                  <a:lnTo>
                    <a:pt x="396" y="41"/>
                  </a:lnTo>
                  <a:lnTo>
                    <a:pt x="421" y="41"/>
                  </a:lnTo>
                  <a:lnTo>
                    <a:pt x="446" y="45"/>
                  </a:lnTo>
                  <a:lnTo>
                    <a:pt x="472" y="51"/>
                  </a:lnTo>
                  <a:lnTo>
                    <a:pt x="498" y="62"/>
                  </a:lnTo>
                  <a:lnTo>
                    <a:pt x="524" y="76"/>
                  </a:lnTo>
                  <a:lnTo>
                    <a:pt x="549" y="93"/>
                  </a:lnTo>
                  <a:lnTo>
                    <a:pt x="575" y="115"/>
                  </a:lnTo>
                  <a:lnTo>
                    <a:pt x="601" y="140"/>
                  </a:lnTo>
                  <a:lnTo>
                    <a:pt x="603" y="139"/>
                  </a:lnTo>
                  <a:lnTo>
                    <a:pt x="608" y="136"/>
                  </a:lnTo>
                  <a:lnTo>
                    <a:pt x="615" y="132"/>
                  </a:lnTo>
                  <a:lnTo>
                    <a:pt x="623" y="127"/>
                  </a:lnTo>
                  <a:lnTo>
                    <a:pt x="630" y="124"/>
                  </a:lnTo>
                  <a:lnTo>
                    <a:pt x="636" y="122"/>
                  </a:lnTo>
                  <a:lnTo>
                    <a:pt x="640" y="122"/>
                  </a:lnTo>
                  <a:lnTo>
                    <a:pt x="640" y="124"/>
                  </a:lnTo>
                  <a:close/>
                </a:path>
              </a:pathLst>
            </a:custGeom>
            <a:solidFill>
              <a:schemeClr val="tx2"/>
            </a:solidFill>
            <a:ln w="9525">
              <a:noFill/>
              <a:round/>
              <a:headEnd/>
              <a:tailEnd/>
            </a:ln>
          </p:spPr>
          <p:txBody>
            <a:bodyPr/>
            <a:lstStyle/>
            <a:p>
              <a:endParaRPr lang="en-US"/>
            </a:p>
          </p:txBody>
        </p:sp>
        <p:sp>
          <p:nvSpPr>
            <p:cNvPr id="32" name="Freeform 706"/>
            <p:cNvSpPr>
              <a:spLocks noChangeAspect="1"/>
            </p:cNvSpPr>
            <p:nvPr/>
          </p:nvSpPr>
          <p:spPr bwMode="auto">
            <a:xfrm flipH="1">
              <a:off x="5113" y="1700"/>
              <a:ext cx="617" cy="148"/>
            </a:xfrm>
            <a:custGeom>
              <a:avLst/>
              <a:gdLst>
                <a:gd name="T0" fmla="*/ 0 w 675"/>
                <a:gd name="T1" fmla="*/ 82 h 166"/>
                <a:gd name="T2" fmla="*/ 50 w 675"/>
                <a:gd name="T3" fmla="*/ 106 h 166"/>
                <a:gd name="T4" fmla="*/ 86 w 675"/>
                <a:gd name="T5" fmla="*/ 92 h 166"/>
                <a:gd name="T6" fmla="*/ 121 w 675"/>
                <a:gd name="T7" fmla="*/ 78 h 166"/>
                <a:gd name="T8" fmla="*/ 154 w 675"/>
                <a:gd name="T9" fmla="*/ 67 h 166"/>
                <a:gd name="T10" fmla="*/ 188 w 675"/>
                <a:gd name="T11" fmla="*/ 58 h 166"/>
                <a:gd name="T12" fmla="*/ 220 w 675"/>
                <a:gd name="T13" fmla="*/ 50 h 166"/>
                <a:gd name="T14" fmla="*/ 253 w 675"/>
                <a:gd name="T15" fmla="*/ 45 h 166"/>
                <a:gd name="T16" fmla="*/ 285 w 675"/>
                <a:gd name="T17" fmla="*/ 41 h 166"/>
                <a:gd name="T18" fmla="*/ 317 w 675"/>
                <a:gd name="T19" fmla="*/ 40 h 166"/>
                <a:gd name="T20" fmla="*/ 348 w 675"/>
                <a:gd name="T21" fmla="*/ 41 h 166"/>
                <a:gd name="T22" fmla="*/ 380 w 675"/>
                <a:gd name="T23" fmla="*/ 45 h 166"/>
                <a:gd name="T24" fmla="*/ 411 w 675"/>
                <a:gd name="T25" fmla="*/ 53 h 166"/>
                <a:gd name="T26" fmla="*/ 442 w 675"/>
                <a:gd name="T27" fmla="*/ 62 h 166"/>
                <a:gd name="T28" fmla="*/ 473 w 675"/>
                <a:gd name="T29" fmla="*/ 74 h 166"/>
                <a:gd name="T30" fmla="*/ 504 w 675"/>
                <a:gd name="T31" fmla="*/ 90 h 166"/>
                <a:gd name="T32" fmla="*/ 533 w 675"/>
                <a:gd name="T33" fmla="*/ 109 h 166"/>
                <a:gd name="T34" fmla="*/ 564 w 675"/>
                <a:gd name="T35" fmla="*/ 132 h 166"/>
                <a:gd name="T36" fmla="*/ 561 w 675"/>
                <a:gd name="T37" fmla="*/ 106 h 166"/>
                <a:gd name="T38" fmla="*/ 537 w 675"/>
                <a:gd name="T39" fmla="*/ 78 h 166"/>
                <a:gd name="T40" fmla="*/ 507 w 675"/>
                <a:gd name="T41" fmla="*/ 55 h 166"/>
                <a:gd name="T42" fmla="*/ 476 w 675"/>
                <a:gd name="T43" fmla="*/ 36 h 166"/>
                <a:gd name="T44" fmla="*/ 443 w 675"/>
                <a:gd name="T45" fmla="*/ 21 h 166"/>
                <a:gd name="T46" fmla="*/ 409 w 675"/>
                <a:gd name="T47" fmla="*/ 11 h 166"/>
                <a:gd name="T48" fmla="*/ 371 w 675"/>
                <a:gd name="T49" fmla="*/ 4 h 166"/>
                <a:gd name="T50" fmla="*/ 334 w 675"/>
                <a:gd name="T51" fmla="*/ 1 h 166"/>
                <a:gd name="T52" fmla="*/ 294 w 675"/>
                <a:gd name="T53" fmla="*/ 0 h 166"/>
                <a:gd name="T54" fmla="*/ 254 w 675"/>
                <a:gd name="T55" fmla="*/ 4 h 166"/>
                <a:gd name="T56" fmla="*/ 216 w 675"/>
                <a:gd name="T57" fmla="*/ 8 h 166"/>
                <a:gd name="T58" fmla="*/ 176 w 675"/>
                <a:gd name="T59" fmla="*/ 17 h 166"/>
                <a:gd name="T60" fmla="*/ 138 w 675"/>
                <a:gd name="T61" fmla="*/ 27 h 166"/>
                <a:gd name="T62" fmla="*/ 101 w 675"/>
                <a:gd name="T63" fmla="*/ 37 h 166"/>
                <a:gd name="T64" fmla="*/ 66 w 675"/>
                <a:gd name="T65" fmla="*/ 52 h 166"/>
                <a:gd name="T66" fmla="*/ 32 w 675"/>
                <a:gd name="T67" fmla="*/ 66 h 166"/>
                <a:gd name="T68" fmla="*/ 0 w 675"/>
                <a:gd name="T69" fmla="*/ 82 h 1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75"/>
                <a:gd name="T106" fmla="*/ 0 h 166"/>
                <a:gd name="T107" fmla="*/ 675 w 675"/>
                <a:gd name="T108" fmla="*/ 166 h 1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75" h="166">
                  <a:moveTo>
                    <a:pt x="0" y="103"/>
                  </a:moveTo>
                  <a:lnTo>
                    <a:pt x="60" y="133"/>
                  </a:lnTo>
                  <a:lnTo>
                    <a:pt x="103" y="115"/>
                  </a:lnTo>
                  <a:lnTo>
                    <a:pt x="144" y="99"/>
                  </a:lnTo>
                  <a:lnTo>
                    <a:pt x="185" y="84"/>
                  </a:lnTo>
                  <a:lnTo>
                    <a:pt x="225" y="73"/>
                  </a:lnTo>
                  <a:lnTo>
                    <a:pt x="264" y="63"/>
                  </a:lnTo>
                  <a:lnTo>
                    <a:pt x="303" y="57"/>
                  </a:lnTo>
                  <a:lnTo>
                    <a:pt x="341" y="52"/>
                  </a:lnTo>
                  <a:lnTo>
                    <a:pt x="380" y="51"/>
                  </a:lnTo>
                  <a:lnTo>
                    <a:pt x="417" y="52"/>
                  </a:lnTo>
                  <a:lnTo>
                    <a:pt x="455" y="57"/>
                  </a:lnTo>
                  <a:lnTo>
                    <a:pt x="492" y="66"/>
                  </a:lnTo>
                  <a:lnTo>
                    <a:pt x="529" y="77"/>
                  </a:lnTo>
                  <a:lnTo>
                    <a:pt x="566" y="93"/>
                  </a:lnTo>
                  <a:lnTo>
                    <a:pt x="603" y="113"/>
                  </a:lnTo>
                  <a:lnTo>
                    <a:pt x="638" y="137"/>
                  </a:lnTo>
                  <a:lnTo>
                    <a:pt x="675" y="166"/>
                  </a:lnTo>
                  <a:lnTo>
                    <a:pt x="672" y="134"/>
                  </a:lnTo>
                  <a:lnTo>
                    <a:pt x="642" y="98"/>
                  </a:lnTo>
                  <a:lnTo>
                    <a:pt x="607" y="69"/>
                  </a:lnTo>
                  <a:lnTo>
                    <a:pt x="570" y="45"/>
                  </a:lnTo>
                  <a:lnTo>
                    <a:pt x="531" y="27"/>
                  </a:lnTo>
                  <a:lnTo>
                    <a:pt x="489" y="14"/>
                  </a:lnTo>
                  <a:lnTo>
                    <a:pt x="444" y="5"/>
                  </a:lnTo>
                  <a:lnTo>
                    <a:pt x="399" y="1"/>
                  </a:lnTo>
                  <a:lnTo>
                    <a:pt x="352" y="0"/>
                  </a:lnTo>
                  <a:lnTo>
                    <a:pt x="304" y="4"/>
                  </a:lnTo>
                  <a:lnTo>
                    <a:pt x="258" y="10"/>
                  </a:lnTo>
                  <a:lnTo>
                    <a:pt x="211" y="21"/>
                  </a:lnTo>
                  <a:lnTo>
                    <a:pt x="165" y="34"/>
                  </a:lnTo>
                  <a:lnTo>
                    <a:pt x="121" y="47"/>
                  </a:lnTo>
                  <a:lnTo>
                    <a:pt x="79" y="65"/>
                  </a:lnTo>
                  <a:lnTo>
                    <a:pt x="38" y="83"/>
                  </a:lnTo>
                  <a:lnTo>
                    <a:pt x="0" y="103"/>
                  </a:lnTo>
                  <a:close/>
                </a:path>
              </a:pathLst>
            </a:custGeom>
            <a:solidFill>
              <a:schemeClr val="hlink"/>
            </a:solidFill>
            <a:ln w="9525">
              <a:noFill/>
              <a:round/>
              <a:headEnd/>
              <a:tailEnd/>
            </a:ln>
          </p:spPr>
          <p:txBody>
            <a:bodyPr/>
            <a:lstStyle/>
            <a:p>
              <a:endParaRPr lang="en-US"/>
            </a:p>
          </p:txBody>
        </p:sp>
        <p:sp>
          <p:nvSpPr>
            <p:cNvPr id="33" name="Freeform 707"/>
            <p:cNvSpPr>
              <a:spLocks noChangeAspect="1"/>
            </p:cNvSpPr>
            <p:nvPr/>
          </p:nvSpPr>
          <p:spPr bwMode="auto">
            <a:xfrm flipH="1">
              <a:off x="5167" y="1547"/>
              <a:ext cx="541" cy="111"/>
            </a:xfrm>
            <a:custGeom>
              <a:avLst/>
              <a:gdLst>
                <a:gd name="T0" fmla="*/ 469 w 595"/>
                <a:gd name="T1" fmla="*/ 0 h 126"/>
                <a:gd name="T2" fmla="*/ 492 w 595"/>
                <a:gd name="T3" fmla="*/ 96 h 126"/>
                <a:gd name="T4" fmla="*/ 0 w 595"/>
                <a:gd name="T5" fmla="*/ 98 h 126"/>
                <a:gd name="T6" fmla="*/ 55 w 595"/>
                <a:gd name="T7" fmla="*/ 67 h 126"/>
                <a:gd name="T8" fmla="*/ 144 w 595"/>
                <a:gd name="T9" fmla="*/ 44 h 126"/>
                <a:gd name="T10" fmla="*/ 312 w 595"/>
                <a:gd name="T11" fmla="*/ 14 h 126"/>
                <a:gd name="T12" fmla="*/ 469 w 595"/>
                <a:gd name="T13" fmla="*/ 0 h 126"/>
                <a:gd name="T14" fmla="*/ 0 60000 65536"/>
                <a:gd name="T15" fmla="*/ 0 60000 65536"/>
                <a:gd name="T16" fmla="*/ 0 60000 65536"/>
                <a:gd name="T17" fmla="*/ 0 60000 65536"/>
                <a:gd name="T18" fmla="*/ 0 60000 65536"/>
                <a:gd name="T19" fmla="*/ 0 60000 65536"/>
                <a:gd name="T20" fmla="*/ 0 60000 65536"/>
                <a:gd name="T21" fmla="*/ 0 w 595"/>
                <a:gd name="T22" fmla="*/ 0 h 126"/>
                <a:gd name="T23" fmla="*/ 595 w 595"/>
                <a:gd name="T24" fmla="*/ 126 h 1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5" h="126">
                  <a:moveTo>
                    <a:pt x="568" y="0"/>
                  </a:moveTo>
                  <a:lnTo>
                    <a:pt x="595" y="124"/>
                  </a:lnTo>
                  <a:lnTo>
                    <a:pt x="0" y="126"/>
                  </a:lnTo>
                  <a:lnTo>
                    <a:pt x="67" y="86"/>
                  </a:lnTo>
                  <a:lnTo>
                    <a:pt x="174" y="57"/>
                  </a:lnTo>
                  <a:lnTo>
                    <a:pt x="377" y="18"/>
                  </a:lnTo>
                  <a:lnTo>
                    <a:pt x="568" y="0"/>
                  </a:lnTo>
                  <a:close/>
                </a:path>
              </a:pathLst>
            </a:custGeom>
            <a:solidFill>
              <a:schemeClr val="accent1">
                <a:lumMod val="60000"/>
                <a:lumOff val="40000"/>
              </a:schemeClr>
            </a:solidFill>
            <a:ln w="9525">
              <a:noFill/>
              <a:round/>
              <a:headEnd/>
              <a:tailEnd/>
            </a:ln>
          </p:spPr>
          <p:txBody>
            <a:bodyPr/>
            <a:lstStyle/>
            <a:p>
              <a:endParaRPr lang="en-US"/>
            </a:p>
          </p:txBody>
        </p:sp>
        <p:sp>
          <p:nvSpPr>
            <p:cNvPr id="34" name="Rectangle 708"/>
            <p:cNvSpPr>
              <a:spLocks noChangeAspect="1" noChangeArrowheads="1"/>
            </p:cNvSpPr>
            <p:nvPr/>
          </p:nvSpPr>
          <p:spPr bwMode="auto">
            <a:xfrm flipH="1">
              <a:off x="4653" y="1845"/>
              <a:ext cx="440" cy="125"/>
            </a:xfrm>
            <a:prstGeom prst="rect">
              <a:avLst/>
            </a:prstGeom>
            <a:solidFill>
              <a:srgbClr val="59637C"/>
            </a:solidFill>
            <a:ln w="9525">
              <a:noFill/>
              <a:miter lim="800000"/>
              <a:headEnd/>
              <a:tailEnd/>
            </a:ln>
          </p:spPr>
          <p:txBody>
            <a:bodyPr/>
            <a:lstStyle/>
            <a:p>
              <a:endParaRPr lang="en-US"/>
            </a:p>
          </p:txBody>
        </p:sp>
        <p:sp>
          <p:nvSpPr>
            <p:cNvPr id="35" name="Rectangle 709"/>
            <p:cNvSpPr>
              <a:spLocks noChangeAspect="1" noChangeArrowheads="1"/>
            </p:cNvSpPr>
            <p:nvPr/>
          </p:nvSpPr>
          <p:spPr bwMode="auto">
            <a:xfrm flipH="1">
              <a:off x="4697" y="1839"/>
              <a:ext cx="26" cy="139"/>
            </a:xfrm>
            <a:prstGeom prst="rect">
              <a:avLst/>
            </a:prstGeom>
            <a:solidFill>
              <a:srgbClr val="333D56"/>
            </a:solidFill>
            <a:ln w="9525">
              <a:noFill/>
              <a:miter lim="800000"/>
              <a:headEnd/>
              <a:tailEnd/>
            </a:ln>
          </p:spPr>
          <p:txBody>
            <a:bodyPr/>
            <a:lstStyle/>
            <a:p>
              <a:endParaRPr lang="en-US"/>
            </a:p>
          </p:txBody>
        </p:sp>
        <p:sp>
          <p:nvSpPr>
            <p:cNvPr id="36" name="Rectangle 710"/>
            <p:cNvSpPr>
              <a:spLocks noChangeAspect="1" noChangeArrowheads="1"/>
            </p:cNvSpPr>
            <p:nvPr/>
          </p:nvSpPr>
          <p:spPr bwMode="auto">
            <a:xfrm flipH="1">
              <a:off x="4791" y="1839"/>
              <a:ext cx="24" cy="139"/>
            </a:xfrm>
            <a:prstGeom prst="rect">
              <a:avLst/>
            </a:prstGeom>
            <a:solidFill>
              <a:srgbClr val="333D56"/>
            </a:solidFill>
            <a:ln w="9525">
              <a:noFill/>
              <a:miter lim="800000"/>
              <a:headEnd/>
              <a:tailEnd/>
            </a:ln>
          </p:spPr>
          <p:txBody>
            <a:bodyPr/>
            <a:lstStyle/>
            <a:p>
              <a:endParaRPr lang="en-US"/>
            </a:p>
          </p:txBody>
        </p:sp>
        <p:sp>
          <p:nvSpPr>
            <p:cNvPr id="37" name="Rectangle 711"/>
            <p:cNvSpPr>
              <a:spLocks noChangeAspect="1" noChangeArrowheads="1"/>
            </p:cNvSpPr>
            <p:nvPr/>
          </p:nvSpPr>
          <p:spPr bwMode="auto">
            <a:xfrm flipH="1">
              <a:off x="4965" y="1837"/>
              <a:ext cx="24" cy="137"/>
            </a:xfrm>
            <a:prstGeom prst="rect">
              <a:avLst/>
            </a:prstGeom>
            <a:solidFill>
              <a:srgbClr val="333D56"/>
            </a:solidFill>
            <a:ln w="9525">
              <a:noFill/>
              <a:miter lim="800000"/>
              <a:headEnd/>
              <a:tailEnd/>
            </a:ln>
          </p:spPr>
          <p:txBody>
            <a:bodyPr/>
            <a:lstStyle/>
            <a:p>
              <a:endParaRPr lang="en-US"/>
            </a:p>
          </p:txBody>
        </p:sp>
        <p:sp>
          <p:nvSpPr>
            <p:cNvPr id="38" name="Rectangle 712"/>
            <p:cNvSpPr>
              <a:spLocks noChangeAspect="1" noChangeArrowheads="1"/>
            </p:cNvSpPr>
            <p:nvPr/>
          </p:nvSpPr>
          <p:spPr bwMode="auto">
            <a:xfrm flipH="1">
              <a:off x="5026" y="1837"/>
              <a:ext cx="24" cy="137"/>
            </a:xfrm>
            <a:prstGeom prst="rect">
              <a:avLst/>
            </a:prstGeom>
            <a:solidFill>
              <a:srgbClr val="333D56"/>
            </a:solidFill>
            <a:ln w="9525">
              <a:noFill/>
              <a:miter lim="800000"/>
              <a:headEnd/>
              <a:tailEnd/>
            </a:ln>
          </p:spPr>
          <p:txBody>
            <a:bodyPr/>
            <a:lstStyle/>
            <a:p>
              <a:endParaRPr lang="en-US"/>
            </a:p>
          </p:txBody>
        </p:sp>
        <p:sp>
          <p:nvSpPr>
            <p:cNvPr id="39" name="Rectangle 713"/>
            <p:cNvSpPr>
              <a:spLocks noChangeAspect="1" noChangeArrowheads="1"/>
            </p:cNvSpPr>
            <p:nvPr/>
          </p:nvSpPr>
          <p:spPr bwMode="auto">
            <a:xfrm flipH="1">
              <a:off x="4653" y="1869"/>
              <a:ext cx="440" cy="81"/>
            </a:xfrm>
            <a:prstGeom prst="rect">
              <a:avLst/>
            </a:prstGeom>
            <a:solidFill>
              <a:srgbClr val="7577AF"/>
            </a:solidFill>
            <a:ln w="9525">
              <a:noFill/>
              <a:miter lim="800000"/>
              <a:headEnd/>
              <a:tailEnd/>
            </a:ln>
          </p:spPr>
          <p:txBody>
            <a:bodyPr/>
            <a:lstStyle/>
            <a:p>
              <a:endParaRPr lang="en-US"/>
            </a:p>
          </p:txBody>
        </p:sp>
        <p:sp>
          <p:nvSpPr>
            <p:cNvPr id="40" name="Rectangle 714"/>
            <p:cNvSpPr>
              <a:spLocks noChangeAspect="1" noChangeArrowheads="1"/>
            </p:cNvSpPr>
            <p:nvPr/>
          </p:nvSpPr>
          <p:spPr bwMode="auto">
            <a:xfrm flipH="1">
              <a:off x="4697" y="1867"/>
              <a:ext cx="26" cy="89"/>
            </a:xfrm>
            <a:prstGeom prst="rect">
              <a:avLst/>
            </a:prstGeom>
            <a:solidFill>
              <a:srgbClr val="59637C"/>
            </a:solidFill>
            <a:ln w="9525">
              <a:noFill/>
              <a:miter lim="800000"/>
              <a:headEnd/>
              <a:tailEnd/>
            </a:ln>
          </p:spPr>
          <p:txBody>
            <a:bodyPr/>
            <a:lstStyle/>
            <a:p>
              <a:endParaRPr lang="en-US"/>
            </a:p>
          </p:txBody>
        </p:sp>
        <p:sp>
          <p:nvSpPr>
            <p:cNvPr id="41" name="Rectangle 715"/>
            <p:cNvSpPr>
              <a:spLocks noChangeAspect="1" noChangeArrowheads="1"/>
            </p:cNvSpPr>
            <p:nvPr/>
          </p:nvSpPr>
          <p:spPr bwMode="auto">
            <a:xfrm flipH="1">
              <a:off x="4791" y="1867"/>
              <a:ext cx="24" cy="89"/>
            </a:xfrm>
            <a:prstGeom prst="rect">
              <a:avLst/>
            </a:prstGeom>
            <a:solidFill>
              <a:srgbClr val="59637C"/>
            </a:solidFill>
            <a:ln w="9525">
              <a:noFill/>
              <a:miter lim="800000"/>
              <a:headEnd/>
              <a:tailEnd/>
            </a:ln>
          </p:spPr>
          <p:txBody>
            <a:bodyPr/>
            <a:lstStyle/>
            <a:p>
              <a:endParaRPr lang="en-US"/>
            </a:p>
          </p:txBody>
        </p:sp>
        <p:sp>
          <p:nvSpPr>
            <p:cNvPr id="42" name="Rectangle 716"/>
            <p:cNvSpPr>
              <a:spLocks noChangeAspect="1" noChangeArrowheads="1"/>
            </p:cNvSpPr>
            <p:nvPr/>
          </p:nvSpPr>
          <p:spPr bwMode="auto">
            <a:xfrm flipH="1">
              <a:off x="4965" y="1863"/>
              <a:ext cx="24" cy="91"/>
            </a:xfrm>
            <a:prstGeom prst="rect">
              <a:avLst/>
            </a:prstGeom>
            <a:solidFill>
              <a:srgbClr val="59637C"/>
            </a:solidFill>
            <a:ln w="9525">
              <a:noFill/>
              <a:miter lim="800000"/>
              <a:headEnd/>
              <a:tailEnd/>
            </a:ln>
          </p:spPr>
          <p:txBody>
            <a:bodyPr/>
            <a:lstStyle/>
            <a:p>
              <a:endParaRPr lang="en-US"/>
            </a:p>
          </p:txBody>
        </p:sp>
        <p:sp>
          <p:nvSpPr>
            <p:cNvPr id="43" name="Rectangle 717"/>
            <p:cNvSpPr>
              <a:spLocks noChangeAspect="1" noChangeArrowheads="1"/>
            </p:cNvSpPr>
            <p:nvPr/>
          </p:nvSpPr>
          <p:spPr bwMode="auto">
            <a:xfrm flipH="1">
              <a:off x="5026" y="1863"/>
              <a:ext cx="24" cy="91"/>
            </a:xfrm>
            <a:prstGeom prst="rect">
              <a:avLst/>
            </a:prstGeom>
            <a:solidFill>
              <a:srgbClr val="59637C"/>
            </a:solidFill>
            <a:ln w="9525">
              <a:noFill/>
              <a:miter lim="800000"/>
              <a:headEnd/>
              <a:tailEnd/>
            </a:ln>
          </p:spPr>
          <p:txBody>
            <a:bodyPr/>
            <a:lstStyle/>
            <a:p>
              <a:endParaRPr lang="en-US"/>
            </a:p>
          </p:txBody>
        </p:sp>
        <p:sp>
          <p:nvSpPr>
            <p:cNvPr id="44" name="Rectangle 718"/>
            <p:cNvSpPr>
              <a:spLocks noChangeAspect="1" noChangeArrowheads="1"/>
            </p:cNvSpPr>
            <p:nvPr/>
          </p:nvSpPr>
          <p:spPr bwMode="auto">
            <a:xfrm flipH="1">
              <a:off x="4653" y="1885"/>
              <a:ext cx="440" cy="47"/>
            </a:xfrm>
            <a:prstGeom prst="rect">
              <a:avLst/>
            </a:prstGeom>
            <a:solidFill>
              <a:srgbClr val="8989B7"/>
            </a:solidFill>
            <a:ln w="9525">
              <a:noFill/>
              <a:miter lim="800000"/>
              <a:headEnd/>
              <a:tailEnd/>
            </a:ln>
          </p:spPr>
          <p:txBody>
            <a:bodyPr/>
            <a:lstStyle/>
            <a:p>
              <a:endParaRPr lang="en-US"/>
            </a:p>
          </p:txBody>
        </p:sp>
        <p:sp>
          <p:nvSpPr>
            <p:cNvPr id="45" name="Rectangle 719"/>
            <p:cNvSpPr>
              <a:spLocks noChangeAspect="1" noChangeArrowheads="1"/>
            </p:cNvSpPr>
            <p:nvPr/>
          </p:nvSpPr>
          <p:spPr bwMode="auto">
            <a:xfrm flipH="1">
              <a:off x="4697" y="1883"/>
              <a:ext cx="26" cy="50"/>
            </a:xfrm>
            <a:prstGeom prst="rect">
              <a:avLst/>
            </a:prstGeom>
            <a:solidFill>
              <a:srgbClr val="7577AF"/>
            </a:solidFill>
            <a:ln w="9525">
              <a:noFill/>
              <a:miter lim="800000"/>
              <a:headEnd/>
              <a:tailEnd/>
            </a:ln>
          </p:spPr>
          <p:txBody>
            <a:bodyPr/>
            <a:lstStyle/>
            <a:p>
              <a:endParaRPr lang="en-US"/>
            </a:p>
          </p:txBody>
        </p:sp>
        <p:sp>
          <p:nvSpPr>
            <p:cNvPr id="46" name="Rectangle 720"/>
            <p:cNvSpPr>
              <a:spLocks noChangeAspect="1" noChangeArrowheads="1"/>
            </p:cNvSpPr>
            <p:nvPr/>
          </p:nvSpPr>
          <p:spPr bwMode="auto">
            <a:xfrm flipH="1">
              <a:off x="4791" y="1883"/>
              <a:ext cx="24" cy="50"/>
            </a:xfrm>
            <a:prstGeom prst="rect">
              <a:avLst/>
            </a:prstGeom>
            <a:solidFill>
              <a:srgbClr val="7577AF"/>
            </a:solidFill>
            <a:ln w="9525">
              <a:noFill/>
              <a:miter lim="800000"/>
              <a:headEnd/>
              <a:tailEnd/>
            </a:ln>
          </p:spPr>
          <p:txBody>
            <a:bodyPr/>
            <a:lstStyle/>
            <a:p>
              <a:endParaRPr lang="en-US"/>
            </a:p>
          </p:txBody>
        </p:sp>
        <p:sp>
          <p:nvSpPr>
            <p:cNvPr id="47" name="Rectangle 721"/>
            <p:cNvSpPr>
              <a:spLocks noChangeAspect="1" noChangeArrowheads="1"/>
            </p:cNvSpPr>
            <p:nvPr/>
          </p:nvSpPr>
          <p:spPr bwMode="auto">
            <a:xfrm flipH="1">
              <a:off x="4965" y="1880"/>
              <a:ext cx="24" cy="52"/>
            </a:xfrm>
            <a:prstGeom prst="rect">
              <a:avLst/>
            </a:prstGeom>
            <a:solidFill>
              <a:srgbClr val="7577AF"/>
            </a:solidFill>
            <a:ln w="9525">
              <a:noFill/>
              <a:miter lim="800000"/>
              <a:headEnd/>
              <a:tailEnd/>
            </a:ln>
          </p:spPr>
          <p:txBody>
            <a:bodyPr/>
            <a:lstStyle/>
            <a:p>
              <a:endParaRPr lang="en-US"/>
            </a:p>
          </p:txBody>
        </p:sp>
        <p:sp>
          <p:nvSpPr>
            <p:cNvPr id="48" name="Rectangle 722"/>
            <p:cNvSpPr>
              <a:spLocks noChangeAspect="1" noChangeArrowheads="1"/>
            </p:cNvSpPr>
            <p:nvPr/>
          </p:nvSpPr>
          <p:spPr bwMode="auto">
            <a:xfrm flipH="1">
              <a:off x="5026" y="1880"/>
              <a:ext cx="24" cy="52"/>
            </a:xfrm>
            <a:prstGeom prst="rect">
              <a:avLst/>
            </a:prstGeom>
            <a:solidFill>
              <a:srgbClr val="7577AF"/>
            </a:solidFill>
            <a:ln w="9525">
              <a:noFill/>
              <a:miter lim="800000"/>
              <a:headEnd/>
              <a:tailEnd/>
            </a:ln>
          </p:spPr>
          <p:txBody>
            <a:bodyPr/>
            <a:lstStyle/>
            <a:p>
              <a:endParaRPr lang="en-US"/>
            </a:p>
          </p:txBody>
        </p:sp>
        <p:sp>
          <p:nvSpPr>
            <p:cNvPr id="49" name="Rectangle 723"/>
            <p:cNvSpPr>
              <a:spLocks noChangeAspect="1" noChangeArrowheads="1"/>
            </p:cNvSpPr>
            <p:nvPr/>
          </p:nvSpPr>
          <p:spPr bwMode="auto">
            <a:xfrm flipH="1">
              <a:off x="4653" y="1900"/>
              <a:ext cx="438" cy="19"/>
            </a:xfrm>
            <a:prstGeom prst="rect">
              <a:avLst/>
            </a:prstGeom>
            <a:solidFill>
              <a:srgbClr val="B2AFD8"/>
            </a:solidFill>
            <a:ln w="9525">
              <a:noFill/>
              <a:miter lim="800000"/>
              <a:headEnd/>
              <a:tailEnd/>
            </a:ln>
          </p:spPr>
          <p:txBody>
            <a:bodyPr/>
            <a:lstStyle/>
            <a:p>
              <a:endParaRPr lang="en-US"/>
            </a:p>
          </p:txBody>
        </p:sp>
        <p:sp>
          <p:nvSpPr>
            <p:cNvPr id="50" name="Rectangle 724"/>
            <p:cNvSpPr>
              <a:spLocks noChangeAspect="1" noChangeArrowheads="1"/>
            </p:cNvSpPr>
            <p:nvPr/>
          </p:nvSpPr>
          <p:spPr bwMode="auto">
            <a:xfrm flipH="1">
              <a:off x="4697" y="1895"/>
              <a:ext cx="26" cy="27"/>
            </a:xfrm>
            <a:prstGeom prst="rect">
              <a:avLst/>
            </a:prstGeom>
            <a:solidFill>
              <a:srgbClr val="8989B7"/>
            </a:solidFill>
            <a:ln w="9525">
              <a:noFill/>
              <a:miter lim="800000"/>
              <a:headEnd/>
              <a:tailEnd/>
            </a:ln>
          </p:spPr>
          <p:txBody>
            <a:bodyPr/>
            <a:lstStyle/>
            <a:p>
              <a:endParaRPr lang="en-US"/>
            </a:p>
          </p:txBody>
        </p:sp>
        <p:sp>
          <p:nvSpPr>
            <p:cNvPr id="51" name="Rectangle 725"/>
            <p:cNvSpPr>
              <a:spLocks noChangeAspect="1" noChangeArrowheads="1"/>
            </p:cNvSpPr>
            <p:nvPr/>
          </p:nvSpPr>
          <p:spPr bwMode="auto">
            <a:xfrm flipH="1">
              <a:off x="4791" y="1895"/>
              <a:ext cx="24" cy="27"/>
            </a:xfrm>
            <a:prstGeom prst="rect">
              <a:avLst/>
            </a:prstGeom>
            <a:solidFill>
              <a:srgbClr val="8989B7"/>
            </a:solidFill>
            <a:ln w="9525">
              <a:noFill/>
              <a:miter lim="800000"/>
              <a:headEnd/>
              <a:tailEnd/>
            </a:ln>
          </p:spPr>
          <p:txBody>
            <a:bodyPr/>
            <a:lstStyle/>
            <a:p>
              <a:endParaRPr lang="en-US"/>
            </a:p>
          </p:txBody>
        </p:sp>
        <p:sp>
          <p:nvSpPr>
            <p:cNvPr id="52" name="Rectangle 726"/>
            <p:cNvSpPr>
              <a:spLocks noChangeAspect="1" noChangeArrowheads="1"/>
            </p:cNvSpPr>
            <p:nvPr/>
          </p:nvSpPr>
          <p:spPr bwMode="auto">
            <a:xfrm flipH="1">
              <a:off x="4965" y="1893"/>
              <a:ext cx="24" cy="27"/>
            </a:xfrm>
            <a:prstGeom prst="rect">
              <a:avLst/>
            </a:prstGeom>
            <a:solidFill>
              <a:srgbClr val="8989B7"/>
            </a:solidFill>
            <a:ln w="9525">
              <a:noFill/>
              <a:miter lim="800000"/>
              <a:headEnd/>
              <a:tailEnd/>
            </a:ln>
          </p:spPr>
          <p:txBody>
            <a:bodyPr/>
            <a:lstStyle/>
            <a:p>
              <a:endParaRPr lang="en-US"/>
            </a:p>
          </p:txBody>
        </p:sp>
        <p:sp>
          <p:nvSpPr>
            <p:cNvPr id="53" name="Rectangle 727"/>
            <p:cNvSpPr>
              <a:spLocks noChangeAspect="1" noChangeArrowheads="1"/>
            </p:cNvSpPr>
            <p:nvPr/>
          </p:nvSpPr>
          <p:spPr bwMode="auto">
            <a:xfrm flipH="1">
              <a:off x="5026" y="1893"/>
              <a:ext cx="24" cy="27"/>
            </a:xfrm>
            <a:prstGeom prst="rect">
              <a:avLst/>
            </a:prstGeom>
            <a:solidFill>
              <a:srgbClr val="8989B7"/>
            </a:solidFill>
            <a:ln w="9525">
              <a:noFill/>
              <a:miter lim="800000"/>
              <a:headEnd/>
              <a:tailEnd/>
            </a:ln>
          </p:spPr>
          <p:txBody>
            <a:bodyPr/>
            <a:lstStyle/>
            <a:p>
              <a:endParaRPr lang="en-US"/>
            </a:p>
          </p:txBody>
        </p:sp>
        <p:sp>
          <p:nvSpPr>
            <p:cNvPr id="54" name="Freeform 728"/>
            <p:cNvSpPr>
              <a:spLocks noChangeAspect="1"/>
            </p:cNvSpPr>
            <p:nvPr/>
          </p:nvSpPr>
          <p:spPr bwMode="auto">
            <a:xfrm flipH="1">
              <a:off x="3819" y="1750"/>
              <a:ext cx="643" cy="132"/>
            </a:xfrm>
            <a:custGeom>
              <a:avLst/>
              <a:gdLst>
                <a:gd name="T0" fmla="*/ 583 w 704"/>
                <a:gd name="T1" fmla="*/ 0 h 145"/>
                <a:gd name="T2" fmla="*/ 0 w 704"/>
                <a:gd name="T3" fmla="*/ 2 h 145"/>
                <a:gd name="T4" fmla="*/ 0 w 704"/>
                <a:gd name="T5" fmla="*/ 63 h 145"/>
                <a:gd name="T6" fmla="*/ 66 w 704"/>
                <a:gd name="T7" fmla="*/ 67 h 145"/>
                <a:gd name="T8" fmla="*/ 66 w 704"/>
                <a:gd name="T9" fmla="*/ 120 h 145"/>
                <a:gd name="T10" fmla="*/ 125 w 704"/>
                <a:gd name="T11" fmla="*/ 120 h 145"/>
                <a:gd name="T12" fmla="*/ 179 w 704"/>
                <a:gd name="T13" fmla="*/ 46 h 145"/>
                <a:gd name="T14" fmla="*/ 332 w 704"/>
                <a:gd name="T15" fmla="*/ 41 h 145"/>
                <a:gd name="T16" fmla="*/ 392 w 704"/>
                <a:gd name="T17" fmla="*/ 88 h 145"/>
                <a:gd name="T18" fmla="*/ 444 w 704"/>
                <a:gd name="T19" fmla="*/ 41 h 145"/>
                <a:gd name="T20" fmla="*/ 587 w 704"/>
                <a:gd name="T21" fmla="*/ 32 h 145"/>
                <a:gd name="T22" fmla="*/ 583 w 704"/>
                <a:gd name="T23" fmla="*/ 0 h 1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04"/>
                <a:gd name="T37" fmla="*/ 0 h 145"/>
                <a:gd name="T38" fmla="*/ 704 w 704"/>
                <a:gd name="T39" fmla="*/ 145 h 1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04" h="145">
                  <a:moveTo>
                    <a:pt x="699" y="0"/>
                  </a:moveTo>
                  <a:lnTo>
                    <a:pt x="0" y="2"/>
                  </a:lnTo>
                  <a:lnTo>
                    <a:pt x="0" y="76"/>
                  </a:lnTo>
                  <a:lnTo>
                    <a:pt x="79" y="81"/>
                  </a:lnTo>
                  <a:lnTo>
                    <a:pt x="79" y="145"/>
                  </a:lnTo>
                  <a:lnTo>
                    <a:pt x="150" y="145"/>
                  </a:lnTo>
                  <a:lnTo>
                    <a:pt x="215" y="56"/>
                  </a:lnTo>
                  <a:lnTo>
                    <a:pt x="399" y="49"/>
                  </a:lnTo>
                  <a:lnTo>
                    <a:pt x="470" y="107"/>
                  </a:lnTo>
                  <a:lnTo>
                    <a:pt x="532" y="49"/>
                  </a:lnTo>
                  <a:lnTo>
                    <a:pt x="704" y="38"/>
                  </a:lnTo>
                  <a:lnTo>
                    <a:pt x="699" y="0"/>
                  </a:lnTo>
                  <a:close/>
                </a:path>
              </a:pathLst>
            </a:custGeom>
            <a:solidFill>
              <a:schemeClr val="accent1">
                <a:lumMod val="60000"/>
                <a:lumOff val="40000"/>
              </a:schemeClr>
            </a:solidFill>
            <a:ln w="9525">
              <a:noFill/>
              <a:round/>
              <a:headEnd/>
              <a:tailEnd/>
            </a:ln>
          </p:spPr>
          <p:txBody>
            <a:bodyPr/>
            <a:lstStyle/>
            <a:p>
              <a:endParaRPr lang="en-US"/>
            </a:p>
          </p:txBody>
        </p:sp>
        <p:sp>
          <p:nvSpPr>
            <p:cNvPr id="55" name="Freeform 729"/>
            <p:cNvSpPr>
              <a:spLocks noChangeAspect="1"/>
            </p:cNvSpPr>
            <p:nvPr/>
          </p:nvSpPr>
          <p:spPr bwMode="auto">
            <a:xfrm flipH="1">
              <a:off x="5150" y="1822"/>
              <a:ext cx="342" cy="350"/>
            </a:xfrm>
            <a:custGeom>
              <a:avLst/>
              <a:gdLst>
                <a:gd name="T0" fmla="*/ 141 w 374"/>
                <a:gd name="T1" fmla="*/ 1 h 391"/>
                <a:gd name="T2" fmla="*/ 110 w 374"/>
                <a:gd name="T3" fmla="*/ 6 h 391"/>
                <a:gd name="T4" fmla="*/ 82 w 374"/>
                <a:gd name="T5" fmla="*/ 19 h 391"/>
                <a:gd name="T6" fmla="*/ 58 w 374"/>
                <a:gd name="T7" fmla="*/ 35 h 391"/>
                <a:gd name="T8" fmla="*/ 35 w 374"/>
                <a:gd name="T9" fmla="*/ 56 h 391"/>
                <a:gd name="T10" fmla="*/ 19 w 374"/>
                <a:gd name="T11" fmla="*/ 81 h 391"/>
                <a:gd name="T12" fmla="*/ 6 w 374"/>
                <a:gd name="T13" fmla="*/ 109 h 391"/>
                <a:gd name="T14" fmla="*/ 1 w 374"/>
                <a:gd name="T15" fmla="*/ 140 h 391"/>
                <a:gd name="T16" fmla="*/ 1 w 374"/>
                <a:gd name="T17" fmla="*/ 172 h 391"/>
                <a:gd name="T18" fmla="*/ 6 w 374"/>
                <a:gd name="T19" fmla="*/ 202 h 391"/>
                <a:gd name="T20" fmla="*/ 19 w 374"/>
                <a:gd name="T21" fmla="*/ 231 h 391"/>
                <a:gd name="T22" fmla="*/ 35 w 374"/>
                <a:gd name="T23" fmla="*/ 256 h 391"/>
                <a:gd name="T24" fmla="*/ 58 w 374"/>
                <a:gd name="T25" fmla="*/ 277 h 391"/>
                <a:gd name="T26" fmla="*/ 82 w 374"/>
                <a:gd name="T27" fmla="*/ 294 h 391"/>
                <a:gd name="T28" fmla="*/ 110 w 374"/>
                <a:gd name="T29" fmla="*/ 305 h 391"/>
                <a:gd name="T30" fmla="*/ 141 w 374"/>
                <a:gd name="T31" fmla="*/ 312 h 391"/>
                <a:gd name="T32" fmla="*/ 172 w 374"/>
                <a:gd name="T33" fmla="*/ 312 h 391"/>
                <a:gd name="T34" fmla="*/ 202 w 374"/>
                <a:gd name="T35" fmla="*/ 305 h 391"/>
                <a:gd name="T36" fmla="*/ 230 w 374"/>
                <a:gd name="T37" fmla="*/ 294 h 391"/>
                <a:gd name="T38" fmla="*/ 256 w 374"/>
                <a:gd name="T39" fmla="*/ 277 h 391"/>
                <a:gd name="T40" fmla="*/ 277 w 374"/>
                <a:gd name="T41" fmla="*/ 256 h 391"/>
                <a:gd name="T42" fmla="*/ 294 w 374"/>
                <a:gd name="T43" fmla="*/ 231 h 391"/>
                <a:gd name="T44" fmla="*/ 306 w 374"/>
                <a:gd name="T45" fmla="*/ 202 h 391"/>
                <a:gd name="T46" fmla="*/ 312 w 374"/>
                <a:gd name="T47" fmla="*/ 172 h 391"/>
                <a:gd name="T48" fmla="*/ 312 w 374"/>
                <a:gd name="T49" fmla="*/ 140 h 391"/>
                <a:gd name="T50" fmla="*/ 306 w 374"/>
                <a:gd name="T51" fmla="*/ 109 h 391"/>
                <a:gd name="T52" fmla="*/ 294 w 374"/>
                <a:gd name="T53" fmla="*/ 81 h 391"/>
                <a:gd name="T54" fmla="*/ 277 w 374"/>
                <a:gd name="T55" fmla="*/ 56 h 391"/>
                <a:gd name="T56" fmla="*/ 256 w 374"/>
                <a:gd name="T57" fmla="*/ 35 h 391"/>
                <a:gd name="T58" fmla="*/ 230 w 374"/>
                <a:gd name="T59" fmla="*/ 19 h 391"/>
                <a:gd name="T60" fmla="*/ 202 w 374"/>
                <a:gd name="T61" fmla="*/ 6 h 391"/>
                <a:gd name="T62" fmla="*/ 172 w 374"/>
                <a:gd name="T63" fmla="*/ 1 h 39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4"/>
                <a:gd name="T97" fmla="*/ 0 h 391"/>
                <a:gd name="T98" fmla="*/ 374 w 374"/>
                <a:gd name="T99" fmla="*/ 391 h 39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4" h="391">
                  <a:moveTo>
                    <a:pt x="186" y="0"/>
                  </a:moveTo>
                  <a:lnTo>
                    <a:pt x="168" y="1"/>
                  </a:lnTo>
                  <a:lnTo>
                    <a:pt x="149" y="4"/>
                  </a:lnTo>
                  <a:lnTo>
                    <a:pt x="131" y="8"/>
                  </a:lnTo>
                  <a:lnTo>
                    <a:pt x="115" y="15"/>
                  </a:lnTo>
                  <a:lnTo>
                    <a:pt x="98" y="23"/>
                  </a:lnTo>
                  <a:lnTo>
                    <a:pt x="83" y="32"/>
                  </a:lnTo>
                  <a:lnTo>
                    <a:pt x="69" y="44"/>
                  </a:lnTo>
                  <a:lnTo>
                    <a:pt x="55" y="57"/>
                  </a:lnTo>
                  <a:lnTo>
                    <a:pt x="42" y="70"/>
                  </a:lnTo>
                  <a:lnTo>
                    <a:pt x="32" y="85"/>
                  </a:lnTo>
                  <a:lnTo>
                    <a:pt x="23" y="100"/>
                  </a:lnTo>
                  <a:lnTo>
                    <a:pt x="15" y="118"/>
                  </a:lnTo>
                  <a:lnTo>
                    <a:pt x="8" y="136"/>
                  </a:lnTo>
                  <a:lnTo>
                    <a:pt x="3" y="154"/>
                  </a:lnTo>
                  <a:lnTo>
                    <a:pt x="1" y="174"/>
                  </a:lnTo>
                  <a:lnTo>
                    <a:pt x="0" y="194"/>
                  </a:lnTo>
                  <a:lnTo>
                    <a:pt x="1" y="214"/>
                  </a:lnTo>
                  <a:lnTo>
                    <a:pt x="3" y="234"/>
                  </a:lnTo>
                  <a:lnTo>
                    <a:pt x="8" y="252"/>
                  </a:lnTo>
                  <a:lnTo>
                    <a:pt x="15" y="271"/>
                  </a:lnTo>
                  <a:lnTo>
                    <a:pt x="23" y="288"/>
                  </a:lnTo>
                  <a:lnTo>
                    <a:pt x="32" y="304"/>
                  </a:lnTo>
                  <a:lnTo>
                    <a:pt x="42" y="319"/>
                  </a:lnTo>
                  <a:lnTo>
                    <a:pt x="55" y="333"/>
                  </a:lnTo>
                  <a:lnTo>
                    <a:pt x="69" y="346"/>
                  </a:lnTo>
                  <a:lnTo>
                    <a:pt x="83" y="357"/>
                  </a:lnTo>
                  <a:lnTo>
                    <a:pt x="98" y="366"/>
                  </a:lnTo>
                  <a:lnTo>
                    <a:pt x="115" y="376"/>
                  </a:lnTo>
                  <a:lnTo>
                    <a:pt x="131" y="381"/>
                  </a:lnTo>
                  <a:lnTo>
                    <a:pt x="149" y="387"/>
                  </a:lnTo>
                  <a:lnTo>
                    <a:pt x="168" y="390"/>
                  </a:lnTo>
                  <a:lnTo>
                    <a:pt x="186" y="391"/>
                  </a:lnTo>
                  <a:lnTo>
                    <a:pt x="206" y="390"/>
                  </a:lnTo>
                  <a:lnTo>
                    <a:pt x="224" y="387"/>
                  </a:lnTo>
                  <a:lnTo>
                    <a:pt x="242" y="381"/>
                  </a:lnTo>
                  <a:lnTo>
                    <a:pt x="259" y="376"/>
                  </a:lnTo>
                  <a:lnTo>
                    <a:pt x="276" y="366"/>
                  </a:lnTo>
                  <a:lnTo>
                    <a:pt x="291" y="357"/>
                  </a:lnTo>
                  <a:lnTo>
                    <a:pt x="306" y="346"/>
                  </a:lnTo>
                  <a:lnTo>
                    <a:pt x="319" y="333"/>
                  </a:lnTo>
                  <a:lnTo>
                    <a:pt x="331" y="319"/>
                  </a:lnTo>
                  <a:lnTo>
                    <a:pt x="342" y="304"/>
                  </a:lnTo>
                  <a:lnTo>
                    <a:pt x="351" y="288"/>
                  </a:lnTo>
                  <a:lnTo>
                    <a:pt x="359" y="271"/>
                  </a:lnTo>
                  <a:lnTo>
                    <a:pt x="366" y="252"/>
                  </a:lnTo>
                  <a:lnTo>
                    <a:pt x="371" y="234"/>
                  </a:lnTo>
                  <a:lnTo>
                    <a:pt x="373" y="214"/>
                  </a:lnTo>
                  <a:lnTo>
                    <a:pt x="374" y="194"/>
                  </a:lnTo>
                  <a:lnTo>
                    <a:pt x="373" y="174"/>
                  </a:lnTo>
                  <a:lnTo>
                    <a:pt x="371" y="154"/>
                  </a:lnTo>
                  <a:lnTo>
                    <a:pt x="366" y="136"/>
                  </a:lnTo>
                  <a:lnTo>
                    <a:pt x="359" y="118"/>
                  </a:lnTo>
                  <a:lnTo>
                    <a:pt x="351" y="100"/>
                  </a:lnTo>
                  <a:lnTo>
                    <a:pt x="342" y="85"/>
                  </a:lnTo>
                  <a:lnTo>
                    <a:pt x="331" y="70"/>
                  </a:lnTo>
                  <a:lnTo>
                    <a:pt x="319" y="57"/>
                  </a:lnTo>
                  <a:lnTo>
                    <a:pt x="306" y="44"/>
                  </a:lnTo>
                  <a:lnTo>
                    <a:pt x="291" y="32"/>
                  </a:lnTo>
                  <a:lnTo>
                    <a:pt x="276" y="23"/>
                  </a:lnTo>
                  <a:lnTo>
                    <a:pt x="259" y="15"/>
                  </a:lnTo>
                  <a:lnTo>
                    <a:pt x="242" y="8"/>
                  </a:lnTo>
                  <a:lnTo>
                    <a:pt x="224" y="4"/>
                  </a:lnTo>
                  <a:lnTo>
                    <a:pt x="206" y="1"/>
                  </a:lnTo>
                  <a:lnTo>
                    <a:pt x="186" y="0"/>
                  </a:lnTo>
                  <a:close/>
                </a:path>
              </a:pathLst>
            </a:custGeom>
            <a:solidFill>
              <a:srgbClr val="333333"/>
            </a:solidFill>
            <a:ln w="9525">
              <a:noFill/>
              <a:round/>
              <a:headEnd/>
              <a:tailEnd/>
            </a:ln>
          </p:spPr>
          <p:txBody>
            <a:bodyPr/>
            <a:lstStyle/>
            <a:p>
              <a:endParaRPr lang="en-US"/>
            </a:p>
          </p:txBody>
        </p:sp>
        <p:sp>
          <p:nvSpPr>
            <p:cNvPr id="56" name="Freeform 730"/>
            <p:cNvSpPr>
              <a:spLocks noChangeAspect="1"/>
            </p:cNvSpPr>
            <p:nvPr/>
          </p:nvSpPr>
          <p:spPr bwMode="auto">
            <a:xfrm flipH="1">
              <a:off x="4035" y="1826"/>
              <a:ext cx="325" cy="331"/>
            </a:xfrm>
            <a:custGeom>
              <a:avLst/>
              <a:gdLst>
                <a:gd name="T0" fmla="*/ 148 w 355"/>
                <a:gd name="T1" fmla="*/ 0 h 369"/>
                <a:gd name="T2" fmla="*/ 119 w 355"/>
                <a:gd name="T3" fmla="*/ 3 h 369"/>
                <a:gd name="T4" fmla="*/ 91 w 355"/>
                <a:gd name="T5" fmla="*/ 11 h 369"/>
                <a:gd name="T6" fmla="*/ 65 w 355"/>
                <a:gd name="T7" fmla="*/ 25 h 369"/>
                <a:gd name="T8" fmla="*/ 44 w 355"/>
                <a:gd name="T9" fmla="*/ 43 h 369"/>
                <a:gd name="T10" fmla="*/ 25 w 355"/>
                <a:gd name="T11" fmla="*/ 65 h 369"/>
                <a:gd name="T12" fmla="*/ 12 w 355"/>
                <a:gd name="T13" fmla="*/ 90 h 369"/>
                <a:gd name="T14" fmla="*/ 3 w 355"/>
                <a:gd name="T15" fmla="*/ 118 h 369"/>
                <a:gd name="T16" fmla="*/ 0 w 355"/>
                <a:gd name="T17" fmla="*/ 148 h 369"/>
                <a:gd name="T18" fmla="*/ 3 w 355"/>
                <a:gd name="T19" fmla="*/ 178 h 369"/>
                <a:gd name="T20" fmla="*/ 12 w 355"/>
                <a:gd name="T21" fmla="*/ 206 h 369"/>
                <a:gd name="T22" fmla="*/ 25 w 355"/>
                <a:gd name="T23" fmla="*/ 231 h 369"/>
                <a:gd name="T24" fmla="*/ 44 w 355"/>
                <a:gd name="T25" fmla="*/ 254 h 369"/>
                <a:gd name="T26" fmla="*/ 65 w 355"/>
                <a:gd name="T27" fmla="*/ 272 h 369"/>
                <a:gd name="T28" fmla="*/ 91 w 355"/>
                <a:gd name="T29" fmla="*/ 285 h 369"/>
                <a:gd name="T30" fmla="*/ 119 w 355"/>
                <a:gd name="T31" fmla="*/ 294 h 369"/>
                <a:gd name="T32" fmla="*/ 148 w 355"/>
                <a:gd name="T33" fmla="*/ 297 h 369"/>
                <a:gd name="T34" fmla="*/ 179 w 355"/>
                <a:gd name="T35" fmla="*/ 294 h 369"/>
                <a:gd name="T36" fmla="*/ 206 w 355"/>
                <a:gd name="T37" fmla="*/ 285 h 369"/>
                <a:gd name="T38" fmla="*/ 232 w 355"/>
                <a:gd name="T39" fmla="*/ 272 h 369"/>
                <a:gd name="T40" fmla="*/ 254 w 355"/>
                <a:gd name="T41" fmla="*/ 254 h 369"/>
                <a:gd name="T42" fmla="*/ 273 w 355"/>
                <a:gd name="T43" fmla="*/ 231 h 369"/>
                <a:gd name="T44" fmla="*/ 286 w 355"/>
                <a:gd name="T45" fmla="*/ 206 h 369"/>
                <a:gd name="T46" fmla="*/ 294 w 355"/>
                <a:gd name="T47" fmla="*/ 178 h 369"/>
                <a:gd name="T48" fmla="*/ 298 w 355"/>
                <a:gd name="T49" fmla="*/ 148 h 369"/>
                <a:gd name="T50" fmla="*/ 294 w 355"/>
                <a:gd name="T51" fmla="*/ 118 h 369"/>
                <a:gd name="T52" fmla="*/ 286 w 355"/>
                <a:gd name="T53" fmla="*/ 90 h 369"/>
                <a:gd name="T54" fmla="*/ 273 w 355"/>
                <a:gd name="T55" fmla="*/ 65 h 369"/>
                <a:gd name="T56" fmla="*/ 254 w 355"/>
                <a:gd name="T57" fmla="*/ 43 h 369"/>
                <a:gd name="T58" fmla="*/ 232 w 355"/>
                <a:gd name="T59" fmla="*/ 25 h 369"/>
                <a:gd name="T60" fmla="*/ 206 w 355"/>
                <a:gd name="T61" fmla="*/ 11 h 369"/>
                <a:gd name="T62" fmla="*/ 179 w 355"/>
                <a:gd name="T63" fmla="*/ 3 h 369"/>
                <a:gd name="T64" fmla="*/ 148 w 355"/>
                <a:gd name="T65" fmla="*/ 0 h 3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69"/>
                <a:gd name="T101" fmla="*/ 355 w 355"/>
                <a:gd name="T102" fmla="*/ 369 h 3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69">
                  <a:moveTo>
                    <a:pt x="177" y="0"/>
                  </a:moveTo>
                  <a:lnTo>
                    <a:pt x="142" y="3"/>
                  </a:lnTo>
                  <a:lnTo>
                    <a:pt x="108" y="13"/>
                  </a:lnTo>
                  <a:lnTo>
                    <a:pt x="78" y="31"/>
                  </a:lnTo>
                  <a:lnTo>
                    <a:pt x="52" y="53"/>
                  </a:lnTo>
                  <a:lnTo>
                    <a:pt x="30" y="80"/>
                  </a:lnTo>
                  <a:lnTo>
                    <a:pt x="14" y="111"/>
                  </a:lnTo>
                  <a:lnTo>
                    <a:pt x="3" y="146"/>
                  </a:lnTo>
                  <a:lnTo>
                    <a:pt x="0" y="184"/>
                  </a:lnTo>
                  <a:lnTo>
                    <a:pt x="3" y="221"/>
                  </a:lnTo>
                  <a:lnTo>
                    <a:pt x="14" y="256"/>
                  </a:lnTo>
                  <a:lnTo>
                    <a:pt x="30" y="288"/>
                  </a:lnTo>
                  <a:lnTo>
                    <a:pt x="52" y="315"/>
                  </a:lnTo>
                  <a:lnTo>
                    <a:pt x="78" y="338"/>
                  </a:lnTo>
                  <a:lnTo>
                    <a:pt x="108" y="354"/>
                  </a:lnTo>
                  <a:lnTo>
                    <a:pt x="142" y="366"/>
                  </a:lnTo>
                  <a:lnTo>
                    <a:pt x="177" y="369"/>
                  </a:lnTo>
                  <a:lnTo>
                    <a:pt x="213" y="366"/>
                  </a:lnTo>
                  <a:lnTo>
                    <a:pt x="246" y="354"/>
                  </a:lnTo>
                  <a:lnTo>
                    <a:pt x="276" y="338"/>
                  </a:lnTo>
                  <a:lnTo>
                    <a:pt x="303" y="315"/>
                  </a:lnTo>
                  <a:lnTo>
                    <a:pt x="325" y="288"/>
                  </a:lnTo>
                  <a:lnTo>
                    <a:pt x="341" y="256"/>
                  </a:lnTo>
                  <a:lnTo>
                    <a:pt x="351" y="221"/>
                  </a:lnTo>
                  <a:lnTo>
                    <a:pt x="355" y="184"/>
                  </a:lnTo>
                  <a:lnTo>
                    <a:pt x="351" y="146"/>
                  </a:lnTo>
                  <a:lnTo>
                    <a:pt x="341" y="111"/>
                  </a:lnTo>
                  <a:lnTo>
                    <a:pt x="325" y="80"/>
                  </a:lnTo>
                  <a:lnTo>
                    <a:pt x="303" y="53"/>
                  </a:lnTo>
                  <a:lnTo>
                    <a:pt x="276" y="31"/>
                  </a:lnTo>
                  <a:lnTo>
                    <a:pt x="246" y="13"/>
                  </a:lnTo>
                  <a:lnTo>
                    <a:pt x="213" y="3"/>
                  </a:lnTo>
                  <a:lnTo>
                    <a:pt x="177" y="0"/>
                  </a:lnTo>
                  <a:close/>
                </a:path>
              </a:pathLst>
            </a:custGeom>
            <a:solidFill>
              <a:srgbClr val="333333"/>
            </a:solidFill>
            <a:ln w="9525">
              <a:noFill/>
              <a:round/>
              <a:headEnd/>
              <a:tailEnd/>
            </a:ln>
          </p:spPr>
          <p:txBody>
            <a:bodyPr/>
            <a:lstStyle/>
            <a:p>
              <a:endParaRPr lang="en-US"/>
            </a:p>
          </p:txBody>
        </p:sp>
        <p:sp>
          <p:nvSpPr>
            <p:cNvPr id="57" name="Freeform 731"/>
            <p:cNvSpPr>
              <a:spLocks noChangeAspect="1"/>
            </p:cNvSpPr>
            <p:nvPr/>
          </p:nvSpPr>
          <p:spPr bwMode="auto">
            <a:xfrm flipH="1">
              <a:off x="3713" y="1832"/>
              <a:ext cx="322" cy="333"/>
            </a:xfrm>
            <a:custGeom>
              <a:avLst/>
              <a:gdLst>
                <a:gd name="T0" fmla="*/ 146 w 352"/>
                <a:gd name="T1" fmla="*/ 0 h 371"/>
                <a:gd name="T2" fmla="*/ 116 w 352"/>
                <a:gd name="T3" fmla="*/ 4 h 371"/>
                <a:gd name="T4" fmla="*/ 90 w 352"/>
                <a:gd name="T5" fmla="*/ 12 h 371"/>
                <a:gd name="T6" fmla="*/ 64 w 352"/>
                <a:gd name="T7" fmla="*/ 26 h 371"/>
                <a:gd name="T8" fmla="*/ 43 w 352"/>
                <a:gd name="T9" fmla="*/ 44 h 371"/>
                <a:gd name="T10" fmla="*/ 25 w 352"/>
                <a:gd name="T11" fmla="*/ 66 h 371"/>
                <a:gd name="T12" fmla="*/ 11 w 352"/>
                <a:gd name="T13" fmla="*/ 91 h 371"/>
                <a:gd name="T14" fmla="*/ 3 w 352"/>
                <a:gd name="T15" fmla="*/ 120 h 371"/>
                <a:gd name="T16" fmla="*/ 0 w 352"/>
                <a:gd name="T17" fmla="*/ 150 h 371"/>
                <a:gd name="T18" fmla="*/ 3 w 352"/>
                <a:gd name="T19" fmla="*/ 180 h 371"/>
                <a:gd name="T20" fmla="*/ 11 w 352"/>
                <a:gd name="T21" fmla="*/ 208 h 371"/>
                <a:gd name="T22" fmla="*/ 25 w 352"/>
                <a:gd name="T23" fmla="*/ 233 h 371"/>
                <a:gd name="T24" fmla="*/ 43 w 352"/>
                <a:gd name="T25" fmla="*/ 256 h 371"/>
                <a:gd name="T26" fmla="*/ 64 w 352"/>
                <a:gd name="T27" fmla="*/ 274 h 371"/>
                <a:gd name="T28" fmla="*/ 90 w 352"/>
                <a:gd name="T29" fmla="*/ 287 h 371"/>
                <a:gd name="T30" fmla="*/ 116 w 352"/>
                <a:gd name="T31" fmla="*/ 296 h 371"/>
                <a:gd name="T32" fmla="*/ 146 w 352"/>
                <a:gd name="T33" fmla="*/ 299 h 371"/>
                <a:gd name="T34" fmla="*/ 176 w 352"/>
                <a:gd name="T35" fmla="*/ 296 h 371"/>
                <a:gd name="T36" fmla="*/ 204 w 352"/>
                <a:gd name="T37" fmla="*/ 287 h 371"/>
                <a:gd name="T38" fmla="*/ 230 w 352"/>
                <a:gd name="T39" fmla="*/ 274 h 371"/>
                <a:gd name="T40" fmla="*/ 251 w 352"/>
                <a:gd name="T41" fmla="*/ 256 h 371"/>
                <a:gd name="T42" fmla="*/ 270 w 352"/>
                <a:gd name="T43" fmla="*/ 233 h 371"/>
                <a:gd name="T44" fmla="*/ 283 w 352"/>
                <a:gd name="T45" fmla="*/ 208 h 371"/>
                <a:gd name="T46" fmla="*/ 292 w 352"/>
                <a:gd name="T47" fmla="*/ 180 h 371"/>
                <a:gd name="T48" fmla="*/ 295 w 352"/>
                <a:gd name="T49" fmla="*/ 150 h 371"/>
                <a:gd name="T50" fmla="*/ 292 w 352"/>
                <a:gd name="T51" fmla="*/ 120 h 371"/>
                <a:gd name="T52" fmla="*/ 283 w 352"/>
                <a:gd name="T53" fmla="*/ 91 h 371"/>
                <a:gd name="T54" fmla="*/ 270 w 352"/>
                <a:gd name="T55" fmla="*/ 66 h 371"/>
                <a:gd name="T56" fmla="*/ 251 w 352"/>
                <a:gd name="T57" fmla="*/ 44 h 371"/>
                <a:gd name="T58" fmla="*/ 230 w 352"/>
                <a:gd name="T59" fmla="*/ 26 h 371"/>
                <a:gd name="T60" fmla="*/ 204 w 352"/>
                <a:gd name="T61" fmla="*/ 12 h 371"/>
                <a:gd name="T62" fmla="*/ 176 w 352"/>
                <a:gd name="T63" fmla="*/ 4 h 371"/>
                <a:gd name="T64" fmla="*/ 146 w 352"/>
                <a:gd name="T65" fmla="*/ 0 h 3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2"/>
                <a:gd name="T100" fmla="*/ 0 h 371"/>
                <a:gd name="T101" fmla="*/ 352 w 352"/>
                <a:gd name="T102" fmla="*/ 371 h 37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2" h="371">
                  <a:moveTo>
                    <a:pt x="175" y="0"/>
                  </a:moveTo>
                  <a:lnTo>
                    <a:pt x="139" y="4"/>
                  </a:lnTo>
                  <a:lnTo>
                    <a:pt x="107" y="15"/>
                  </a:lnTo>
                  <a:lnTo>
                    <a:pt x="77" y="32"/>
                  </a:lnTo>
                  <a:lnTo>
                    <a:pt x="51" y="55"/>
                  </a:lnTo>
                  <a:lnTo>
                    <a:pt x="30" y="82"/>
                  </a:lnTo>
                  <a:lnTo>
                    <a:pt x="13" y="113"/>
                  </a:lnTo>
                  <a:lnTo>
                    <a:pt x="3" y="149"/>
                  </a:lnTo>
                  <a:lnTo>
                    <a:pt x="0" y="186"/>
                  </a:lnTo>
                  <a:lnTo>
                    <a:pt x="3" y="223"/>
                  </a:lnTo>
                  <a:lnTo>
                    <a:pt x="13" y="259"/>
                  </a:lnTo>
                  <a:lnTo>
                    <a:pt x="30" y="290"/>
                  </a:lnTo>
                  <a:lnTo>
                    <a:pt x="51" y="317"/>
                  </a:lnTo>
                  <a:lnTo>
                    <a:pt x="77" y="340"/>
                  </a:lnTo>
                  <a:lnTo>
                    <a:pt x="107" y="356"/>
                  </a:lnTo>
                  <a:lnTo>
                    <a:pt x="139" y="368"/>
                  </a:lnTo>
                  <a:lnTo>
                    <a:pt x="175" y="371"/>
                  </a:lnTo>
                  <a:lnTo>
                    <a:pt x="210" y="368"/>
                  </a:lnTo>
                  <a:lnTo>
                    <a:pt x="244" y="356"/>
                  </a:lnTo>
                  <a:lnTo>
                    <a:pt x="274" y="340"/>
                  </a:lnTo>
                  <a:lnTo>
                    <a:pt x="300" y="317"/>
                  </a:lnTo>
                  <a:lnTo>
                    <a:pt x="322" y="290"/>
                  </a:lnTo>
                  <a:lnTo>
                    <a:pt x="338" y="259"/>
                  </a:lnTo>
                  <a:lnTo>
                    <a:pt x="349" y="223"/>
                  </a:lnTo>
                  <a:lnTo>
                    <a:pt x="352" y="186"/>
                  </a:lnTo>
                  <a:lnTo>
                    <a:pt x="349" y="149"/>
                  </a:lnTo>
                  <a:lnTo>
                    <a:pt x="338" y="113"/>
                  </a:lnTo>
                  <a:lnTo>
                    <a:pt x="322" y="82"/>
                  </a:lnTo>
                  <a:lnTo>
                    <a:pt x="300" y="55"/>
                  </a:lnTo>
                  <a:lnTo>
                    <a:pt x="274" y="32"/>
                  </a:lnTo>
                  <a:lnTo>
                    <a:pt x="244" y="15"/>
                  </a:lnTo>
                  <a:lnTo>
                    <a:pt x="210" y="4"/>
                  </a:lnTo>
                  <a:lnTo>
                    <a:pt x="175" y="0"/>
                  </a:lnTo>
                  <a:close/>
                </a:path>
              </a:pathLst>
            </a:custGeom>
            <a:solidFill>
              <a:srgbClr val="333333"/>
            </a:solidFill>
            <a:ln w="9525">
              <a:noFill/>
              <a:round/>
              <a:headEnd/>
              <a:tailEnd/>
            </a:ln>
          </p:spPr>
          <p:txBody>
            <a:bodyPr/>
            <a:lstStyle/>
            <a:p>
              <a:endParaRPr lang="en-US"/>
            </a:p>
          </p:txBody>
        </p:sp>
        <p:sp>
          <p:nvSpPr>
            <p:cNvPr id="58" name="Freeform 732"/>
            <p:cNvSpPr>
              <a:spLocks noChangeAspect="1"/>
            </p:cNvSpPr>
            <p:nvPr/>
          </p:nvSpPr>
          <p:spPr bwMode="auto">
            <a:xfrm flipH="1">
              <a:off x="5170" y="1841"/>
              <a:ext cx="302" cy="311"/>
            </a:xfrm>
            <a:custGeom>
              <a:avLst/>
              <a:gdLst>
                <a:gd name="T0" fmla="*/ 137 w 330"/>
                <a:gd name="T1" fmla="*/ 0 h 347"/>
                <a:gd name="T2" fmla="*/ 110 w 330"/>
                <a:gd name="T3" fmla="*/ 3 h 347"/>
                <a:gd name="T4" fmla="*/ 84 w 330"/>
                <a:gd name="T5" fmla="*/ 12 h 347"/>
                <a:gd name="T6" fmla="*/ 60 w 330"/>
                <a:gd name="T7" fmla="*/ 24 h 347"/>
                <a:gd name="T8" fmla="*/ 40 w 330"/>
                <a:gd name="T9" fmla="*/ 40 h 347"/>
                <a:gd name="T10" fmla="*/ 23 w 330"/>
                <a:gd name="T11" fmla="*/ 61 h 347"/>
                <a:gd name="T12" fmla="*/ 10 w 330"/>
                <a:gd name="T13" fmla="*/ 85 h 347"/>
                <a:gd name="T14" fmla="*/ 3 w 330"/>
                <a:gd name="T15" fmla="*/ 111 h 347"/>
                <a:gd name="T16" fmla="*/ 0 w 330"/>
                <a:gd name="T17" fmla="*/ 139 h 347"/>
                <a:gd name="T18" fmla="*/ 3 w 330"/>
                <a:gd name="T19" fmla="*/ 167 h 347"/>
                <a:gd name="T20" fmla="*/ 10 w 330"/>
                <a:gd name="T21" fmla="*/ 194 h 347"/>
                <a:gd name="T22" fmla="*/ 23 w 330"/>
                <a:gd name="T23" fmla="*/ 216 h 347"/>
                <a:gd name="T24" fmla="*/ 40 w 330"/>
                <a:gd name="T25" fmla="*/ 238 h 347"/>
                <a:gd name="T26" fmla="*/ 60 w 330"/>
                <a:gd name="T27" fmla="*/ 255 h 347"/>
                <a:gd name="T28" fmla="*/ 84 w 330"/>
                <a:gd name="T29" fmla="*/ 267 h 347"/>
                <a:gd name="T30" fmla="*/ 110 w 330"/>
                <a:gd name="T31" fmla="*/ 275 h 347"/>
                <a:gd name="T32" fmla="*/ 137 w 330"/>
                <a:gd name="T33" fmla="*/ 279 h 347"/>
                <a:gd name="T34" fmla="*/ 166 w 330"/>
                <a:gd name="T35" fmla="*/ 275 h 347"/>
                <a:gd name="T36" fmla="*/ 192 w 330"/>
                <a:gd name="T37" fmla="*/ 267 h 347"/>
                <a:gd name="T38" fmla="*/ 214 w 330"/>
                <a:gd name="T39" fmla="*/ 255 h 347"/>
                <a:gd name="T40" fmla="*/ 236 w 330"/>
                <a:gd name="T41" fmla="*/ 238 h 347"/>
                <a:gd name="T42" fmla="*/ 252 w 330"/>
                <a:gd name="T43" fmla="*/ 216 h 347"/>
                <a:gd name="T44" fmla="*/ 265 w 330"/>
                <a:gd name="T45" fmla="*/ 194 h 347"/>
                <a:gd name="T46" fmla="*/ 274 w 330"/>
                <a:gd name="T47" fmla="*/ 167 h 347"/>
                <a:gd name="T48" fmla="*/ 276 w 330"/>
                <a:gd name="T49" fmla="*/ 139 h 347"/>
                <a:gd name="T50" fmla="*/ 274 w 330"/>
                <a:gd name="T51" fmla="*/ 111 h 347"/>
                <a:gd name="T52" fmla="*/ 265 w 330"/>
                <a:gd name="T53" fmla="*/ 85 h 347"/>
                <a:gd name="T54" fmla="*/ 252 w 330"/>
                <a:gd name="T55" fmla="*/ 61 h 347"/>
                <a:gd name="T56" fmla="*/ 236 w 330"/>
                <a:gd name="T57" fmla="*/ 40 h 347"/>
                <a:gd name="T58" fmla="*/ 214 w 330"/>
                <a:gd name="T59" fmla="*/ 24 h 347"/>
                <a:gd name="T60" fmla="*/ 192 w 330"/>
                <a:gd name="T61" fmla="*/ 12 h 347"/>
                <a:gd name="T62" fmla="*/ 166 w 330"/>
                <a:gd name="T63" fmla="*/ 3 h 347"/>
                <a:gd name="T64" fmla="*/ 137 w 330"/>
                <a:gd name="T65" fmla="*/ 0 h 3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30"/>
                <a:gd name="T100" fmla="*/ 0 h 347"/>
                <a:gd name="T101" fmla="*/ 330 w 330"/>
                <a:gd name="T102" fmla="*/ 347 h 3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30" h="347">
                  <a:moveTo>
                    <a:pt x="164" y="0"/>
                  </a:moveTo>
                  <a:lnTo>
                    <a:pt x="131" y="3"/>
                  </a:lnTo>
                  <a:lnTo>
                    <a:pt x="100" y="14"/>
                  </a:lnTo>
                  <a:lnTo>
                    <a:pt x="72" y="30"/>
                  </a:lnTo>
                  <a:lnTo>
                    <a:pt x="48" y="50"/>
                  </a:lnTo>
                  <a:lnTo>
                    <a:pt x="27" y="76"/>
                  </a:lnTo>
                  <a:lnTo>
                    <a:pt x="12" y="106"/>
                  </a:lnTo>
                  <a:lnTo>
                    <a:pt x="3" y="138"/>
                  </a:lnTo>
                  <a:lnTo>
                    <a:pt x="0" y="173"/>
                  </a:lnTo>
                  <a:lnTo>
                    <a:pt x="3" y="207"/>
                  </a:lnTo>
                  <a:lnTo>
                    <a:pt x="12" y="241"/>
                  </a:lnTo>
                  <a:lnTo>
                    <a:pt x="27" y="269"/>
                  </a:lnTo>
                  <a:lnTo>
                    <a:pt x="48" y="296"/>
                  </a:lnTo>
                  <a:lnTo>
                    <a:pt x="72" y="317"/>
                  </a:lnTo>
                  <a:lnTo>
                    <a:pt x="100" y="333"/>
                  </a:lnTo>
                  <a:lnTo>
                    <a:pt x="131" y="343"/>
                  </a:lnTo>
                  <a:lnTo>
                    <a:pt x="164" y="347"/>
                  </a:lnTo>
                  <a:lnTo>
                    <a:pt x="198" y="343"/>
                  </a:lnTo>
                  <a:lnTo>
                    <a:pt x="229" y="333"/>
                  </a:lnTo>
                  <a:lnTo>
                    <a:pt x="256" y="317"/>
                  </a:lnTo>
                  <a:lnTo>
                    <a:pt x="282" y="296"/>
                  </a:lnTo>
                  <a:lnTo>
                    <a:pt x="301" y="269"/>
                  </a:lnTo>
                  <a:lnTo>
                    <a:pt x="317" y="241"/>
                  </a:lnTo>
                  <a:lnTo>
                    <a:pt x="327" y="207"/>
                  </a:lnTo>
                  <a:lnTo>
                    <a:pt x="330" y="173"/>
                  </a:lnTo>
                  <a:lnTo>
                    <a:pt x="327" y="138"/>
                  </a:lnTo>
                  <a:lnTo>
                    <a:pt x="317" y="106"/>
                  </a:lnTo>
                  <a:lnTo>
                    <a:pt x="301" y="76"/>
                  </a:lnTo>
                  <a:lnTo>
                    <a:pt x="282" y="50"/>
                  </a:lnTo>
                  <a:lnTo>
                    <a:pt x="256" y="30"/>
                  </a:lnTo>
                  <a:lnTo>
                    <a:pt x="229" y="14"/>
                  </a:lnTo>
                  <a:lnTo>
                    <a:pt x="198" y="3"/>
                  </a:lnTo>
                  <a:lnTo>
                    <a:pt x="164" y="0"/>
                  </a:lnTo>
                  <a:close/>
                </a:path>
              </a:pathLst>
            </a:custGeom>
            <a:solidFill>
              <a:schemeClr val="tx1"/>
            </a:solidFill>
            <a:ln w="9525">
              <a:noFill/>
              <a:round/>
              <a:headEnd/>
              <a:tailEnd/>
            </a:ln>
          </p:spPr>
          <p:txBody>
            <a:bodyPr/>
            <a:lstStyle/>
            <a:p>
              <a:endParaRPr lang="en-US"/>
            </a:p>
          </p:txBody>
        </p:sp>
        <p:sp>
          <p:nvSpPr>
            <p:cNvPr id="59" name="Freeform 733"/>
            <p:cNvSpPr>
              <a:spLocks noChangeAspect="1"/>
            </p:cNvSpPr>
            <p:nvPr/>
          </p:nvSpPr>
          <p:spPr bwMode="auto">
            <a:xfrm flipH="1">
              <a:off x="4055" y="1845"/>
              <a:ext cx="285" cy="294"/>
            </a:xfrm>
            <a:custGeom>
              <a:avLst/>
              <a:gdLst>
                <a:gd name="T0" fmla="*/ 131 w 312"/>
                <a:gd name="T1" fmla="*/ 0 h 328"/>
                <a:gd name="T2" fmla="*/ 104 w 312"/>
                <a:gd name="T3" fmla="*/ 4 h 328"/>
                <a:gd name="T4" fmla="*/ 79 w 312"/>
                <a:gd name="T5" fmla="*/ 11 h 328"/>
                <a:gd name="T6" fmla="*/ 58 w 312"/>
                <a:gd name="T7" fmla="*/ 22 h 328"/>
                <a:gd name="T8" fmla="*/ 38 w 312"/>
                <a:gd name="T9" fmla="*/ 39 h 328"/>
                <a:gd name="T10" fmla="*/ 22 w 312"/>
                <a:gd name="T11" fmla="*/ 58 h 328"/>
                <a:gd name="T12" fmla="*/ 10 w 312"/>
                <a:gd name="T13" fmla="*/ 81 h 328"/>
                <a:gd name="T14" fmla="*/ 3 w 312"/>
                <a:gd name="T15" fmla="*/ 105 h 328"/>
                <a:gd name="T16" fmla="*/ 0 w 312"/>
                <a:gd name="T17" fmla="*/ 132 h 328"/>
                <a:gd name="T18" fmla="*/ 3 w 312"/>
                <a:gd name="T19" fmla="*/ 159 h 328"/>
                <a:gd name="T20" fmla="*/ 10 w 312"/>
                <a:gd name="T21" fmla="*/ 183 h 328"/>
                <a:gd name="T22" fmla="*/ 22 w 312"/>
                <a:gd name="T23" fmla="*/ 205 h 328"/>
                <a:gd name="T24" fmla="*/ 38 w 312"/>
                <a:gd name="T25" fmla="*/ 225 h 328"/>
                <a:gd name="T26" fmla="*/ 58 w 312"/>
                <a:gd name="T27" fmla="*/ 242 h 328"/>
                <a:gd name="T28" fmla="*/ 79 w 312"/>
                <a:gd name="T29" fmla="*/ 254 h 328"/>
                <a:gd name="T30" fmla="*/ 104 w 312"/>
                <a:gd name="T31" fmla="*/ 261 h 328"/>
                <a:gd name="T32" fmla="*/ 131 w 312"/>
                <a:gd name="T33" fmla="*/ 264 h 328"/>
                <a:gd name="T34" fmla="*/ 156 w 312"/>
                <a:gd name="T35" fmla="*/ 261 h 328"/>
                <a:gd name="T36" fmla="*/ 180 w 312"/>
                <a:gd name="T37" fmla="*/ 254 h 328"/>
                <a:gd name="T38" fmla="*/ 203 w 312"/>
                <a:gd name="T39" fmla="*/ 242 h 328"/>
                <a:gd name="T40" fmla="*/ 222 w 312"/>
                <a:gd name="T41" fmla="*/ 225 h 328"/>
                <a:gd name="T42" fmla="*/ 238 w 312"/>
                <a:gd name="T43" fmla="*/ 205 h 328"/>
                <a:gd name="T44" fmla="*/ 249 w 312"/>
                <a:gd name="T45" fmla="*/ 183 h 328"/>
                <a:gd name="T46" fmla="*/ 257 w 312"/>
                <a:gd name="T47" fmla="*/ 159 h 328"/>
                <a:gd name="T48" fmla="*/ 260 w 312"/>
                <a:gd name="T49" fmla="*/ 132 h 328"/>
                <a:gd name="T50" fmla="*/ 257 w 312"/>
                <a:gd name="T51" fmla="*/ 105 h 328"/>
                <a:gd name="T52" fmla="*/ 249 w 312"/>
                <a:gd name="T53" fmla="*/ 81 h 328"/>
                <a:gd name="T54" fmla="*/ 238 w 312"/>
                <a:gd name="T55" fmla="*/ 58 h 328"/>
                <a:gd name="T56" fmla="*/ 222 w 312"/>
                <a:gd name="T57" fmla="*/ 39 h 328"/>
                <a:gd name="T58" fmla="*/ 203 w 312"/>
                <a:gd name="T59" fmla="*/ 22 h 328"/>
                <a:gd name="T60" fmla="*/ 180 w 312"/>
                <a:gd name="T61" fmla="*/ 11 h 328"/>
                <a:gd name="T62" fmla="*/ 156 w 312"/>
                <a:gd name="T63" fmla="*/ 4 h 328"/>
                <a:gd name="T64" fmla="*/ 131 w 312"/>
                <a:gd name="T65" fmla="*/ 0 h 3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2"/>
                <a:gd name="T100" fmla="*/ 0 h 328"/>
                <a:gd name="T101" fmla="*/ 312 w 312"/>
                <a:gd name="T102" fmla="*/ 328 h 3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2" h="328">
                  <a:moveTo>
                    <a:pt x="156" y="0"/>
                  </a:moveTo>
                  <a:lnTo>
                    <a:pt x="125" y="4"/>
                  </a:lnTo>
                  <a:lnTo>
                    <a:pt x="95" y="13"/>
                  </a:lnTo>
                  <a:lnTo>
                    <a:pt x="69" y="28"/>
                  </a:lnTo>
                  <a:lnTo>
                    <a:pt x="46" y="48"/>
                  </a:lnTo>
                  <a:lnTo>
                    <a:pt x="26" y="73"/>
                  </a:lnTo>
                  <a:lnTo>
                    <a:pt x="12" y="100"/>
                  </a:lnTo>
                  <a:lnTo>
                    <a:pt x="3" y="131"/>
                  </a:lnTo>
                  <a:lnTo>
                    <a:pt x="0" y="164"/>
                  </a:lnTo>
                  <a:lnTo>
                    <a:pt x="3" y="197"/>
                  </a:lnTo>
                  <a:lnTo>
                    <a:pt x="12" y="228"/>
                  </a:lnTo>
                  <a:lnTo>
                    <a:pt x="26" y="256"/>
                  </a:lnTo>
                  <a:lnTo>
                    <a:pt x="46" y="280"/>
                  </a:lnTo>
                  <a:lnTo>
                    <a:pt x="69" y="301"/>
                  </a:lnTo>
                  <a:lnTo>
                    <a:pt x="95" y="316"/>
                  </a:lnTo>
                  <a:lnTo>
                    <a:pt x="125" y="325"/>
                  </a:lnTo>
                  <a:lnTo>
                    <a:pt x="156" y="328"/>
                  </a:lnTo>
                  <a:lnTo>
                    <a:pt x="187" y="325"/>
                  </a:lnTo>
                  <a:lnTo>
                    <a:pt x="216" y="316"/>
                  </a:lnTo>
                  <a:lnTo>
                    <a:pt x="243" y="301"/>
                  </a:lnTo>
                  <a:lnTo>
                    <a:pt x="266" y="280"/>
                  </a:lnTo>
                  <a:lnTo>
                    <a:pt x="285" y="256"/>
                  </a:lnTo>
                  <a:lnTo>
                    <a:pt x="299" y="228"/>
                  </a:lnTo>
                  <a:lnTo>
                    <a:pt x="308" y="197"/>
                  </a:lnTo>
                  <a:lnTo>
                    <a:pt x="312" y="164"/>
                  </a:lnTo>
                  <a:lnTo>
                    <a:pt x="308" y="131"/>
                  </a:lnTo>
                  <a:lnTo>
                    <a:pt x="299" y="100"/>
                  </a:lnTo>
                  <a:lnTo>
                    <a:pt x="285" y="73"/>
                  </a:lnTo>
                  <a:lnTo>
                    <a:pt x="266" y="48"/>
                  </a:lnTo>
                  <a:lnTo>
                    <a:pt x="243" y="28"/>
                  </a:lnTo>
                  <a:lnTo>
                    <a:pt x="216" y="13"/>
                  </a:lnTo>
                  <a:lnTo>
                    <a:pt x="187" y="4"/>
                  </a:lnTo>
                  <a:lnTo>
                    <a:pt x="156" y="0"/>
                  </a:lnTo>
                  <a:close/>
                </a:path>
              </a:pathLst>
            </a:custGeom>
            <a:solidFill>
              <a:schemeClr val="tx1"/>
            </a:solidFill>
            <a:ln w="9525">
              <a:noFill/>
              <a:round/>
              <a:headEnd/>
              <a:tailEnd/>
            </a:ln>
          </p:spPr>
          <p:txBody>
            <a:bodyPr/>
            <a:lstStyle/>
            <a:p>
              <a:endParaRPr lang="en-US"/>
            </a:p>
          </p:txBody>
        </p:sp>
        <p:sp>
          <p:nvSpPr>
            <p:cNvPr id="60" name="Freeform 734"/>
            <p:cNvSpPr>
              <a:spLocks noChangeAspect="1"/>
            </p:cNvSpPr>
            <p:nvPr/>
          </p:nvSpPr>
          <p:spPr bwMode="auto">
            <a:xfrm flipH="1">
              <a:off x="3732" y="1850"/>
              <a:ext cx="285" cy="294"/>
            </a:xfrm>
            <a:custGeom>
              <a:avLst/>
              <a:gdLst>
                <a:gd name="T0" fmla="*/ 131 w 312"/>
                <a:gd name="T1" fmla="*/ 0 h 329"/>
                <a:gd name="T2" fmla="*/ 104 w 312"/>
                <a:gd name="T3" fmla="*/ 4 h 329"/>
                <a:gd name="T4" fmla="*/ 80 w 312"/>
                <a:gd name="T5" fmla="*/ 11 h 329"/>
                <a:gd name="T6" fmla="*/ 58 w 312"/>
                <a:gd name="T7" fmla="*/ 22 h 329"/>
                <a:gd name="T8" fmla="*/ 38 w 312"/>
                <a:gd name="T9" fmla="*/ 39 h 329"/>
                <a:gd name="T10" fmla="*/ 23 w 312"/>
                <a:gd name="T11" fmla="*/ 58 h 329"/>
                <a:gd name="T12" fmla="*/ 11 w 312"/>
                <a:gd name="T13" fmla="*/ 80 h 329"/>
                <a:gd name="T14" fmla="*/ 4 w 312"/>
                <a:gd name="T15" fmla="*/ 105 h 329"/>
                <a:gd name="T16" fmla="*/ 0 w 312"/>
                <a:gd name="T17" fmla="*/ 131 h 329"/>
                <a:gd name="T18" fmla="*/ 4 w 312"/>
                <a:gd name="T19" fmla="*/ 157 h 329"/>
                <a:gd name="T20" fmla="*/ 11 w 312"/>
                <a:gd name="T21" fmla="*/ 182 h 329"/>
                <a:gd name="T22" fmla="*/ 23 w 312"/>
                <a:gd name="T23" fmla="*/ 205 h 329"/>
                <a:gd name="T24" fmla="*/ 38 w 312"/>
                <a:gd name="T25" fmla="*/ 223 h 329"/>
                <a:gd name="T26" fmla="*/ 58 w 312"/>
                <a:gd name="T27" fmla="*/ 240 h 329"/>
                <a:gd name="T28" fmla="*/ 80 w 312"/>
                <a:gd name="T29" fmla="*/ 252 h 329"/>
                <a:gd name="T30" fmla="*/ 104 w 312"/>
                <a:gd name="T31" fmla="*/ 259 h 329"/>
                <a:gd name="T32" fmla="*/ 131 w 312"/>
                <a:gd name="T33" fmla="*/ 263 h 329"/>
                <a:gd name="T34" fmla="*/ 156 w 312"/>
                <a:gd name="T35" fmla="*/ 259 h 329"/>
                <a:gd name="T36" fmla="*/ 181 w 312"/>
                <a:gd name="T37" fmla="*/ 252 h 329"/>
                <a:gd name="T38" fmla="*/ 203 w 312"/>
                <a:gd name="T39" fmla="*/ 240 h 329"/>
                <a:gd name="T40" fmla="*/ 222 w 312"/>
                <a:gd name="T41" fmla="*/ 223 h 329"/>
                <a:gd name="T42" fmla="*/ 238 w 312"/>
                <a:gd name="T43" fmla="*/ 205 h 329"/>
                <a:gd name="T44" fmla="*/ 250 w 312"/>
                <a:gd name="T45" fmla="*/ 182 h 329"/>
                <a:gd name="T46" fmla="*/ 258 w 312"/>
                <a:gd name="T47" fmla="*/ 157 h 329"/>
                <a:gd name="T48" fmla="*/ 260 w 312"/>
                <a:gd name="T49" fmla="*/ 131 h 329"/>
                <a:gd name="T50" fmla="*/ 258 w 312"/>
                <a:gd name="T51" fmla="*/ 105 h 329"/>
                <a:gd name="T52" fmla="*/ 250 w 312"/>
                <a:gd name="T53" fmla="*/ 80 h 329"/>
                <a:gd name="T54" fmla="*/ 238 w 312"/>
                <a:gd name="T55" fmla="*/ 58 h 329"/>
                <a:gd name="T56" fmla="*/ 222 w 312"/>
                <a:gd name="T57" fmla="*/ 39 h 329"/>
                <a:gd name="T58" fmla="*/ 203 w 312"/>
                <a:gd name="T59" fmla="*/ 22 h 329"/>
                <a:gd name="T60" fmla="*/ 181 w 312"/>
                <a:gd name="T61" fmla="*/ 11 h 329"/>
                <a:gd name="T62" fmla="*/ 156 w 312"/>
                <a:gd name="T63" fmla="*/ 4 h 329"/>
                <a:gd name="T64" fmla="*/ 131 w 312"/>
                <a:gd name="T65" fmla="*/ 0 h 3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2"/>
                <a:gd name="T100" fmla="*/ 0 h 329"/>
                <a:gd name="T101" fmla="*/ 312 w 312"/>
                <a:gd name="T102" fmla="*/ 329 h 3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2" h="329">
                  <a:moveTo>
                    <a:pt x="156" y="0"/>
                  </a:moveTo>
                  <a:lnTo>
                    <a:pt x="125" y="4"/>
                  </a:lnTo>
                  <a:lnTo>
                    <a:pt x="96" y="13"/>
                  </a:lnTo>
                  <a:lnTo>
                    <a:pt x="69" y="28"/>
                  </a:lnTo>
                  <a:lnTo>
                    <a:pt x="46" y="49"/>
                  </a:lnTo>
                  <a:lnTo>
                    <a:pt x="27" y="73"/>
                  </a:lnTo>
                  <a:lnTo>
                    <a:pt x="13" y="100"/>
                  </a:lnTo>
                  <a:lnTo>
                    <a:pt x="4" y="132"/>
                  </a:lnTo>
                  <a:lnTo>
                    <a:pt x="0" y="164"/>
                  </a:lnTo>
                  <a:lnTo>
                    <a:pt x="4" y="197"/>
                  </a:lnTo>
                  <a:lnTo>
                    <a:pt x="13" y="228"/>
                  </a:lnTo>
                  <a:lnTo>
                    <a:pt x="27" y="256"/>
                  </a:lnTo>
                  <a:lnTo>
                    <a:pt x="46" y="280"/>
                  </a:lnTo>
                  <a:lnTo>
                    <a:pt x="69" y="301"/>
                  </a:lnTo>
                  <a:lnTo>
                    <a:pt x="96" y="316"/>
                  </a:lnTo>
                  <a:lnTo>
                    <a:pt x="125" y="325"/>
                  </a:lnTo>
                  <a:lnTo>
                    <a:pt x="156" y="329"/>
                  </a:lnTo>
                  <a:lnTo>
                    <a:pt x="187" y="325"/>
                  </a:lnTo>
                  <a:lnTo>
                    <a:pt x="217" y="316"/>
                  </a:lnTo>
                  <a:lnTo>
                    <a:pt x="243" y="301"/>
                  </a:lnTo>
                  <a:lnTo>
                    <a:pt x="266" y="280"/>
                  </a:lnTo>
                  <a:lnTo>
                    <a:pt x="286" y="256"/>
                  </a:lnTo>
                  <a:lnTo>
                    <a:pt x="300" y="228"/>
                  </a:lnTo>
                  <a:lnTo>
                    <a:pt x="309" y="197"/>
                  </a:lnTo>
                  <a:lnTo>
                    <a:pt x="312" y="164"/>
                  </a:lnTo>
                  <a:lnTo>
                    <a:pt x="309" y="132"/>
                  </a:lnTo>
                  <a:lnTo>
                    <a:pt x="300" y="100"/>
                  </a:lnTo>
                  <a:lnTo>
                    <a:pt x="286" y="73"/>
                  </a:lnTo>
                  <a:lnTo>
                    <a:pt x="266" y="49"/>
                  </a:lnTo>
                  <a:lnTo>
                    <a:pt x="243" y="28"/>
                  </a:lnTo>
                  <a:lnTo>
                    <a:pt x="217" y="13"/>
                  </a:lnTo>
                  <a:lnTo>
                    <a:pt x="187" y="4"/>
                  </a:lnTo>
                  <a:lnTo>
                    <a:pt x="156" y="0"/>
                  </a:lnTo>
                  <a:close/>
                </a:path>
              </a:pathLst>
            </a:custGeom>
            <a:solidFill>
              <a:schemeClr val="tx1"/>
            </a:solidFill>
            <a:ln w="9525">
              <a:noFill/>
              <a:round/>
              <a:headEnd/>
              <a:tailEnd/>
            </a:ln>
          </p:spPr>
          <p:txBody>
            <a:bodyPr/>
            <a:lstStyle/>
            <a:p>
              <a:endParaRPr lang="en-US"/>
            </a:p>
          </p:txBody>
        </p:sp>
        <p:sp>
          <p:nvSpPr>
            <p:cNvPr id="61" name="Freeform 735"/>
            <p:cNvSpPr>
              <a:spLocks noChangeAspect="1"/>
            </p:cNvSpPr>
            <p:nvPr/>
          </p:nvSpPr>
          <p:spPr bwMode="auto">
            <a:xfrm flipH="1">
              <a:off x="5215" y="1885"/>
              <a:ext cx="216" cy="226"/>
            </a:xfrm>
            <a:custGeom>
              <a:avLst/>
              <a:gdLst>
                <a:gd name="T0" fmla="*/ 98 w 239"/>
                <a:gd name="T1" fmla="*/ 0 h 252"/>
                <a:gd name="T2" fmla="*/ 79 w 239"/>
                <a:gd name="T3" fmla="*/ 3 h 252"/>
                <a:gd name="T4" fmla="*/ 61 w 239"/>
                <a:gd name="T5" fmla="*/ 9 h 252"/>
                <a:gd name="T6" fmla="*/ 43 w 239"/>
                <a:gd name="T7" fmla="*/ 18 h 252"/>
                <a:gd name="T8" fmla="*/ 30 w 239"/>
                <a:gd name="T9" fmla="*/ 30 h 252"/>
                <a:gd name="T10" fmla="*/ 17 w 239"/>
                <a:gd name="T11" fmla="*/ 45 h 252"/>
                <a:gd name="T12" fmla="*/ 8 w 239"/>
                <a:gd name="T13" fmla="*/ 63 h 252"/>
                <a:gd name="T14" fmla="*/ 3 w 239"/>
                <a:gd name="T15" fmla="*/ 82 h 252"/>
                <a:gd name="T16" fmla="*/ 0 w 239"/>
                <a:gd name="T17" fmla="*/ 101 h 252"/>
                <a:gd name="T18" fmla="*/ 3 w 239"/>
                <a:gd name="T19" fmla="*/ 121 h 252"/>
                <a:gd name="T20" fmla="*/ 8 w 239"/>
                <a:gd name="T21" fmla="*/ 140 h 252"/>
                <a:gd name="T22" fmla="*/ 17 w 239"/>
                <a:gd name="T23" fmla="*/ 158 h 252"/>
                <a:gd name="T24" fmla="*/ 30 w 239"/>
                <a:gd name="T25" fmla="*/ 173 h 252"/>
                <a:gd name="T26" fmla="*/ 43 w 239"/>
                <a:gd name="T27" fmla="*/ 185 h 252"/>
                <a:gd name="T28" fmla="*/ 61 w 239"/>
                <a:gd name="T29" fmla="*/ 194 h 252"/>
                <a:gd name="T30" fmla="*/ 79 w 239"/>
                <a:gd name="T31" fmla="*/ 200 h 252"/>
                <a:gd name="T32" fmla="*/ 98 w 239"/>
                <a:gd name="T33" fmla="*/ 203 h 252"/>
                <a:gd name="T34" fmla="*/ 117 w 239"/>
                <a:gd name="T35" fmla="*/ 200 h 252"/>
                <a:gd name="T36" fmla="*/ 136 w 239"/>
                <a:gd name="T37" fmla="*/ 194 h 252"/>
                <a:gd name="T38" fmla="*/ 153 w 239"/>
                <a:gd name="T39" fmla="*/ 185 h 252"/>
                <a:gd name="T40" fmla="*/ 166 w 239"/>
                <a:gd name="T41" fmla="*/ 173 h 252"/>
                <a:gd name="T42" fmla="*/ 179 w 239"/>
                <a:gd name="T43" fmla="*/ 158 h 252"/>
                <a:gd name="T44" fmla="*/ 188 w 239"/>
                <a:gd name="T45" fmla="*/ 140 h 252"/>
                <a:gd name="T46" fmla="*/ 193 w 239"/>
                <a:gd name="T47" fmla="*/ 121 h 252"/>
                <a:gd name="T48" fmla="*/ 195 w 239"/>
                <a:gd name="T49" fmla="*/ 101 h 252"/>
                <a:gd name="T50" fmla="*/ 193 w 239"/>
                <a:gd name="T51" fmla="*/ 82 h 252"/>
                <a:gd name="T52" fmla="*/ 188 w 239"/>
                <a:gd name="T53" fmla="*/ 63 h 252"/>
                <a:gd name="T54" fmla="*/ 179 w 239"/>
                <a:gd name="T55" fmla="*/ 45 h 252"/>
                <a:gd name="T56" fmla="*/ 166 w 239"/>
                <a:gd name="T57" fmla="*/ 30 h 252"/>
                <a:gd name="T58" fmla="*/ 153 w 239"/>
                <a:gd name="T59" fmla="*/ 18 h 252"/>
                <a:gd name="T60" fmla="*/ 136 w 239"/>
                <a:gd name="T61" fmla="*/ 9 h 252"/>
                <a:gd name="T62" fmla="*/ 117 w 239"/>
                <a:gd name="T63" fmla="*/ 3 h 252"/>
                <a:gd name="T64" fmla="*/ 98 w 239"/>
                <a:gd name="T65" fmla="*/ 0 h 2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9"/>
                <a:gd name="T100" fmla="*/ 0 h 252"/>
                <a:gd name="T101" fmla="*/ 239 w 239"/>
                <a:gd name="T102" fmla="*/ 252 h 2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9" h="252">
                  <a:moveTo>
                    <a:pt x="120" y="0"/>
                  </a:moveTo>
                  <a:lnTo>
                    <a:pt x="96" y="3"/>
                  </a:lnTo>
                  <a:lnTo>
                    <a:pt x="74" y="11"/>
                  </a:lnTo>
                  <a:lnTo>
                    <a:pt x="53" y="22"/>
                  </a:lnTo>
                  <a:lnTo>
                    <a:pt x="36" y="37"/>
                  </a:lnTo>
                  <a:lnTo>
                    <a:pt x="21" y="56"/>
                  </a:lnTo>
                  <a:lnTo>
                    <a:pt x="10" y="78"/>
                  </a:lnTo>
                  <a:lnTo>
                    <a:pt x="3" y="101"/>
                  </a:lnTo>
                  <a:lnTo>
                    <a:pt x="0" y="126"/>
                  </a:lnTo>
                  <a:lnTo>
                    <a:pt x="3" y="151"/>
                  </a:lnTo>
                  <a:lnTo>
                    <a:pt x="10" y="174"/>
                  </a:lnTo>
                  <a:lnTo>
                    <a:pt x="21" y="196"/>
                  </a:lnTo>
                  <a:lnTo>
                    <a:pt x="36" y="215"/>
                  </a:lnTo>
                  <a:lnTo>
                    <a:pt x="53" y="230"/>
                  </a:lnTo>
                  <a:lnTo>
                    <a:pt x="74" y="241"/>
                  </a:lnTo>
                  <a:lnTo>
                    <a:pt x="96" y="249"/>
                  </a:lnTo>
                  <a:lnTo>
                    <a:pt x="120" y="252"/>
                  </a:lnTo>
                  <a:lnTo>
                    <a:pt x="144" y="249"/>
                  </a:lnTo>
                  <a:lnTo>
                    <a:pt x="167" y="241"/>
                  </a:lnTo>
                  <a:lnTo>
                    <a:pt x="187" y="230"/>
                  </a:lnTo>
                  <a:lnTo>
                    <a:pt x="204" y="215"/>
                  </a:lnTo>
                  <a:lnTo>
                    <a:pt x="219" y="196"/>
                  </a:lnTo>
                  <a:lnTo>
                    <a:pt x="230" y="174"/>
                  </a:lnTo>
                  <a:lnTo>
                    <a:pt x="236" y="151"/>
                  </a:lnTo>
                  <a:lnTo>
                    <a:pt x="239" y="126"/>
                  </a:lnTo>
                  <a:lnTo>
                    <a:pt x="236" y="101"/>
                  </a:lnTo>
                  <a:lnTo>
                    <a:pt x="230" y="78"/>
                  </a:lnTo>
                  <a:lnTo>
                    <a:pt x="219" y="56"/>
                  </a:lnTo>
                  <a:lnTo>
                    <a:pt x="204" y="37"/>
                  </a:lnTo>
                  <a:lnTo>
                    <a:pt x="187" y="22"/>
                  </a:lnTo>
                  <a:lnTo>
                    <a:pt x="167" y="11"/>
                  </a:lnTo>
                  <a:lnTo>
                    <a:pt x="144" y="3"/>
                  </a:lnTo>
                  <a:lnTo>
                    <a:pt x="120" y="0"/>
                  </a:lnTo>
                  <a:close/>
                </a:path>
              </a:pathLst>
            </a:custGeom>
            <a:solidFill>
              <a:srgbClr val="1C263F"/>
            </a:solidFill>
            <a:ln w="9525">
              <a:noFill/>
              <a:round/>
              <a:headEnd/>
              <a:tailEnd/>
            </a:ln>
          </p:spPr>
          <p:txBody>
            <a:bodyPr/>
            <a:lstStyle/>
            <a:p>
              <a:endParaRPr lang="en-US"/>
            </a:p>
          </p:txBody>
        </p:sp>
        <p:sp>
          <p:nvSpPr>
            <p:cNvPr id="62" name="Freeform 736"/>
            <p:cNvSpPr>
              <a:spLocks noChangeAspect="1"/>
            </p:cNvSpPr>
            <p:nvPr/>
          </p:nvSpPr>
          <p:spPr bwMode="auto">
            <a:xfrm flipH="1">
              <a:off x="4098" y="1885"/>
              <a:ext cx="205" cy="213"/>
            </a:xfrm>
            <a:custGeom>
              <a:avLst/>
              <a:gdLst>
                <a:gd name="T0" fmla="*/ 93 w 226"/>
                <a:gd name="T1" fmla="*/ 0 h 238"/>
                <a:gd name="T2" fmla="*/ 74 w 226"/>
                <a:gd name="T3" fmla="*/ 3 h 238"/>
                <a:gd name="T4" fmla="*/ 57 w 226"/>
                <a:gd name="T5" fmla="*/ 8 h 238"/>
                <a:gd name="T6" fmla="*/ 41 w 226"/>
                <a:gd name="T7" fmla="*/ 17 h 238"/>
                <a:gd name="T8" fmla="*/ 27 w 226"/>
                <a:gd name="T9" fmla="*/ 28 h 238"/>
                <a:gd name="T10" fmla="*/ 16 w 226"/>
                <a:gd name="T11" fmla="*/ 42 h 238"/>
                <a:gd name="T12" fmla="*/ 7 w 226"/>
                <a:gd name="T13" fmla="*/ 58 h 238"/>
                <a:gd name="T14" fmla="*/ 2 w 226"/>
                <a:gd name="T15" fmla="*/ 76 h 238"/>
                <a:gd name="T16" fmla="*/ 0 w 226"/>
                <a:gd name="T17" fmla="*/ 96 h 238"/>
                <a:gd name="T18" fmla="*/ 2 w 226"/>
                <a:gd name="T19" fmla="*/ 115 h 238"/>
                <a:gd name="T20" fmla="*/ 7 w 226"/>
                <a:gd name="T21" fmla="*/ 132 h 238"/>
                <a:gd name="T22" fmla="*/ 16 w 226"/>
                <a:gd name="T23" fmla="*/ 149 h 238"/>
                <a:gd name="T24" fmla="*/ 27 w 226"/>
                <a:gd name="T25" fmla="*/ 163 h 238"/>
                <a:gd name="T26" fmla="*/ 41 w 226"/>
                <a:gd name="T27" fmla="*/ 174 h 238"/>
                <a:gd name="T28" fmla="*/ 57 w 226"/>
                <a:gd name="T29" fmla="*/ 183 h 238"/>
                <a:gd name="T30" fmla="*/ 74 w 226"/>
                <a:gd name="T31" fmla="*/ 188 h 238"/>
                <a:gd name="T32" fmla="*/ 93 w 226"/>
                <a:gd name="T33" fmla="*/ 191 h 238"/>
                <a:gd name="T34" fmla="*/ 112 w 226"/>
                <a:gd name="T35" fmla="*/ 188 h 238"/>
                <a:gd name="T36" fmla="*/ 129 w 226"/>
                <a:gd name="T37" fmla="*/ 183 h 238"/>
                <a:gd name="T38" fmla="*/ 145 w 226"/>
                <a:gd name="T39" fmla="*/ 174 h 238"/>
                <a:gd name="T40" fmla="*/ 158 w 226"/>
                <a:gd name="T41" fmla="*/ 163 h 238"/>
                <a:gd name="T42" fmla="*/ 170 w 226"/>
                <a:gd name="T43" fmla="*/ 149 h 238"/>
                <a:gd name="T44" fmla="*/ 179 w 226"/>
                <a:gd name="T45" fmla="*/ 132 h 238"/>
                <a:gd name="T46" fmla="*/ 184 w 226"/>
                <a:gd name="T47" fmla="*/ 115 h 238"/>
                <a:gd name="T48" fmla="*/ 186 w 226"/>
                <a:gd name="T49" fmla="*/ 96 h 238"/>
                <a:gd name="T50" fmla="*/ 184 w 226"/>
                <a:gd name="T51" fmla="*/ 76 h 238"/>
                <a:gd name="T52" fmla="*/ 179 w 226"/>
                <a:gd name="T53" fmla="*/ 58 h 238"/>
                <a:gd name="T54" fmla="*/ 170 w 226"/>
                <a:gd name="T55" fmla="*/ 42 h 238"/>
                <a:gd name="T56" fmla="*/ 158 w 226"/>
                <a:gd name="T57" fmla="*/ 28 h 238"/>
                <a:gd name="T58" fmla="*/ 145 w 226"/>
                <a:gd name="T59" fmla="*/ 17 h 238"/>
                <a:gd name="T60" fmla="*/ 129 w 226"/>
                <a:gd name="T61" fmla="*/ 8 h 238"/>
                <a:gd name="T62" fmla="*/ 112 w 226"/>
                <a:gd name="T63" fmla="*/ 3 h 238"/>
                <a:gd name="T64" fmla="*/ 93 w 226"/>
                <a:gd name="T65" fmla="*/ 0 h 2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6"/>
                <a:gd name="T100" fmla="*/ 0 h 238"/>
                <a:gd name="T101" fmla="*/ 226 w 226"/>
                <a:gd name="T102" fmla="*/ 238 h 2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6" h="238">
                  <a:moveTo>
                    <a:pt x="113" y="0"/>
                  </a:moveTo>
                  <a:lnTo>
                    <a:pt x="90" y="3"/>
                  </a:lnTo>
                  <a:lnTo>
                    <a:pt x="69" y="10"/>
                  </a:lnTo>
                  <a:lnTo>
                    <a:pt x="50" y="21"/>
                  </a:lnTo>
                  <a:lnTo>
                    <a:pt x="33" y="35"/>
                  </a:lnTo>
                  <a:lnTo>
                    <a:pt x="20" y="52"/>
                  </a:lnTo>
                  <a:lnTo>
                    <a:pt x="9" y="73"/>
                  </a:lnTo>
                  <a:lnTo>
                    <a:pt x="2" y="95"/>
                  </a:lnTo>
                  <a:lnTo>
                    <a:pt x="0" y="119"/>
                  </a:lnTo>
                  <a:lnTo>
                    <a:pt x="2" y="143"/>
                  </a:lnTo>
                  <a:lnTo>
                    <a:pt x="9" y="165"/>
                  </a:lnTo>
                  <a:lnTo>
                    <a:pt x="20" y="186"/>
                  </a:lnTo>
                  <a:lnTo>
                    <a:pt x="33" y="203"/>
                  </a:lnTo>
                  <a:lnTo>
                    <a:pt x="50" y="217"/>
                  </a:lnTo>
                  <a:lnTo>
                    <a:pt x="69" y="228"/>
                  </a:lnTo>
                  <a:lnTo>
                    <a:pt x="90" y="235"/>
                  </a:lnTo>
                  <a:lnTo>
                    <a:pt x="113" y="238"/>
                  </a:lnTo>
                  <a:lnTo>
                    <a:pt x="136" y="235"/>
                  </a:lnTo>
                  <a:lnTo>
                    <a:pt x="157" y="228"/>
                  </a:lnTo>
                  <a:lnTo>
                    <a:pt x="176" y="217"/>
                  </a:lnTo>
                  <a:lnTo>
                    <a:pt x="192" y="203"/>
                  </a:lnTo>
                  <a:lnTo>
                    <a:pt x="206" y="186"/>
                  </a:lnTo>
                  <a:lnTo>
                    <a:pt x="217" y="165"/>
                  </a:lnTo>
                  <a:lnTo>
                    <a:pt x="224" y="143"/>
                  </a:lnTo>
                  <a:lnTo>
                    <a:pt x="226" y="119"/>
                  </a:lnTo>
                  <a:lnTo>
                    <a:pt x="224" y="95"/>
                  </a:lnTo>
                  <a:lnTo>
                    <a:pt x="217" y="73"/>
                  </a:lnTo>
                  <a:lnTo>
                    <a:pt x="206" y="52"/>
                  </a:lnTo>
                  <a:lnTo>
                    <a:pt x="192" y="35"/>
                  </a:lnTo>
                  <a:lnTo>
                    <a:pt x="176" y="21"/>
                  </a:lnTo>
                  <a:lnTo>
                    <a:pt x="157" y="10"/>
                  </a:lnTo>
                  <a:lnTo>
                    <a:pt x="136" y="3"/>
                  </a:lnTo>
                  <a:lnTo>
                    <a:pt x="113" y="0"/>
                  </a:lnTo>
                  <a:close/>
                </a:path>
              </a:pathLst>
            </a:custGeom>
            <a:solidFill>
              <a:srgbClr val="1C263F"/>
            </a:solidFill>
            <a:ln w="9525">
              <a:noFill/>
              <a:round/>
              <a:headEnd/>
              <a:tailEnd/>
            </a:ln>
          </p:spPr>
          <p:txBody>
            <a:bodyPr/>
            <a:lstStyle/>
            <a:p>
              <a:endParaRPr lang="en-US"/>
            </a:p>
          </p:txBody>
        </p:sp>
        <p:sp>
          <p:nvSpPr>
            <p:cNvPr id="63" name="Freeform 737"/>
            <p:cNvSpPr>
              <a:spLocks noChangeAspect="1"/>
            </p:cNvSpPr>
            <p:nvPr/>
          </p:nvSpPr>
          <p:spPr bwMode="auto">
            <a:xfrm flipH="1">
              <a:off x="3774" y="1893"/>
              <a:ext cx="207" cy="212"/>
            </a:xfrm>
            <a:custGeom>
              <a:avLst/>
              <a:gdLst>
                <a:gd name="T0" fmla="*/ 96 w 225"/>
                <a:gd name="T1" fmla="*/ 0 h 238"/>
                <a:gd name="T2" fmla="*/ 76 w 225"/>
                <a:gd name="T3" fmla="*/ 3 h 238"/>
                <a:gd name="T4" fmla="*/ 58 w 225"/>
                <a:gd name="T5" fmla="*/ 8 h 238"/>
                <a:gd name="T6" fmla="*/ 41 w 225"/>
                <a:gd name="T7" fmla="*/ 17 h 238"/>
                <a:gd name="T8" fmla="*/ 28 w 225"/>
                <a:gd name="T9" fmla="*/ 28 h 238"/>
                <a:gd name="T10" fmla="*/ 16 w 225"/>
                <a:gd name="T11" fmla="*/ 41 h 238"/>
                <a:gd name="T12" fmla="*/ 7 w 225"/>
                <a:gd name="T13" fmla="*/ 58 h 238"/>
                <a:gd name="T14" fmla="*/ 2 w 225"/>
                <a:gd name="T15" fmla="*/ 76 h 238"/>
                <a:gd name="T16" fmla="*/ 0 w 225"/>
                <a:gd name="T17" fmla="*/ 94 h 238"/>
                <a:gd name="T18" fmla="*/ 2 w 225"/>
                <a:gd name="T19" fmla="*/ 113 h 238"/>
                <a:gd name="T20" fmla="*/ 7 w 225"/>
                <a:gd name="T21" fmla="*/ 131 h 238"/>
                <a:gd name="T22" fmla="*/ 16 w 225"/>
                <a:gd name="T23" fmla="*/ 148 h 238"/>
                <a:gd name="T24" fmla="*/ 28 w 225"/>
                <a:gd name="T25" fmla="*/ 161 h 238"/>
                <a:gd name="T26" fmla="*/ 41 w 225"/>
                <a:gd name="T27" fmla="*/ 172 h 238"/>
                <a:gd name="T28" fmla="*/ 58 w 225"/>
                <a:gd name="T29" fmla="*/ 182 h 238"/>
                <a:gd name="T30" fmla="*/ 76 w 225"/>
                <a:gd name="T31" fmla="*/ 186 h 238"/>
                <a:gd name="T32" fmla="*/ 96 w 225"/>
                <a:gd name="T33" fmla="*/ 189 h 238"/>
                <a:gd name="T34" fmla="*/ 115 w 225"/>
                <a:gd name="T35" fmla="*/ 186 h 238"/>
                <a:gd name="T36" fmla="*/ 132 w 225"/>
                <a:gd name="T37" fmla="*/ 182 h 238"/>
                <a:gd name="T38" fmla="*/ 149 w 225"/>
                <a:gd name="T39" fmla="*/ 172 h 238"/>
                <a:gd name="T40" fmla="*/ 163 w 225"/>
                <a:gd name="T41" fmla="*/ 161 h 238"/>
                <a:gd name="T42" fmla="*/ 175 w 225"/>
                <a:gd name="T43" fmla="*/ 148 h 238"/>
                <a:gd name="T44" fmla="*/ 183 w 225"/>
                <a:gd name="T45" fmla="*/ 131 h 238"/>
                <a:gd name="T46" fmla="*/ 189 w 225"/>
                <a:gd name="T47" fmla="*/ 113 h 238"/>
                <a:gd name="T48" fmla="*/ 190 w 225"/>
                <a:gd name="T49" fmla="*/ 94 h 238"/>
                <a:gd name="T50" fmla="*/ 189 w 225"/>
                <a:gd name="T51" fmla="*/ 76 h 238"/>
                <a:gd name="T52" fmla="*/ 183 w 225"/>
                <a:gd name="T53" fmla="*/ 58 h 238"/>
                <a:gd name="T54" fmla="*/ 175 w 225"/>
                <a:gd name="T55" fmla="*/ 41 h 238"/>
                <a:gd name="T56" fmla="*/ 163 w 225"/>
                <a:gd name="T57" fmla="*/ 28 h 238"/>
                <a:gd name="T58" fmla="*/ 149 w 225"/>
                <a:gd name="T59" fmla="*/ 17 h 238"/>
                <a:gd name="T60" fmla="*/ 132 w 225"/>
                <a:gd name="T61" fmla="*/ 8 h 238"/>
                <a:gd name="T62" fmla="*/ 115 w 225"/>
                <a:gd name="T63" fmla="*/ 3 h 238"/>
                <a:gd name="T64" fmla="*/ 96 w 225"/>
                <a:gd name="T65" fmla="*/ 0 h 2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5"/>
                <a:gd name="T100" fmla="*/ 0 h 238"/>
                <a:gd name="T101" fmla="*/ 225 w 225"/>
                <a:gd name="T102" fmla="*/ 238 h 2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5" h="238">
                  <a:moveTo>
                    <a:pt x="113" y="0"/>
                  </a:moveTo>
                  <a:lnTo>
                    <a:pt x="90" y="3"/>
                  </a:lnTo>
                  <a:lnTo>
                    <a:pt x="69" y="10"/>
                  </a:lnTo>
                  <a:lnTo>
                    <a:pt x="49" y="21"/>
                  </a:lnTo>
                  <a:lnTo>
                    <a:pt x="33" y="35"/>
                  </a:lnTo>
                  <a:lnTo>
                    <a:pt x="19" y="52"/>
                  </a:lnTo>
                  <a:lnTo>
                    <a:pt x="9" y="73"/>
                  </a:lnTo>
                  <a:lnTo>
                    <a:pt x="2" y="95"/>
                  </a:lnTo>
                  <a:lnTo>
                    <a:pt x="0" y="119"/>
                  </a:lnTo>
                  <a:lnTo>
                    <a:pt x="2" y="143"/>
                  </a:lnTo>
                  <a:lnTo>
                    <a:pt x="9" y="165"/>
                  </a:lnTo>
                  <a:lnTo>
                    <a:pt x="19" y="186"/>
                  </a:lnTo>
                  <a:lnTo>
                    <a:pt x="33" y="203"/>
                  </a:lnTo>
                  <a:lnTo>
                    <a:pt x="49" y="217"/>
                  </a:lnTo>
                  <a:lnTo>
                    <a:pt x="69" y="229"/>
                  </a:lnTo>
                  <a:lnTo>
                    <a:pt x="90" y="235"/>
                  </a:lnTo>
                  <a:lnTo>
                    <a:pt x="113" y="238"/>
                  </a:lnTo>
                  <a:lnTo>
                    <a:pt x="136" y="235"/>
                  </a:lnTo>
                  <a:lnTo>
                    <a:pt x="156" y="229"/>
                  </a:lnTo>
                  <a:lnTo>
                    <a:pt x="176" y="217"/>
                  </a:lnTo>
                  <a:lnTo>
                    <a:pt x="192" y="203"/>
                  </a:lnTo>
                  <a:lnTo>
                    <a:pt x="206" y="186"/>
                  </a:lnTo>
                  <a:lnTo>
                    <a:pt x="216" y="165"/>
                  </a:lnTo>
                  <a:lnTo>
                    <a:pt x="223" y="143"/>
                  </a:lnTo>
                  <a:lnTo>
                    <a:pt x="225" y="119"/>
                  </a:lnTo>
                  <a:lnTo>
                    <a:pt x="223" y="95"/>
                  </a:lnTo>
                  <a:lnTo>
                    <a:pt x="216" y="73"/>
                  </a:lnTo>
                  <a:lnTo>
                    <a:pt x="206" y="52"/>
                  </a:lnTo>
                  <a:lnTo>
                    <a:pt x="192" y="35"/>
                  </a:lnTo>
                  <a:lnTo>
                    <a:pt x="176" y="21"/>
                  </a:lnTo>
                  <a:lnTo>
                    <a:pt x="156" y="10"/>
                  </a:lnTo>
                  <a:lnTo>
                    <a:pt x="136" y="3"/>
                  </a:lnTo>
                  <a:lnTo>
                    <a:pt x="113" y="0"/>
                  </a:lnTo>
                  <a:close/>
                </a:path>
              </a:pathLst>
            </a:custGeom>
            <a:solidFill>
              <a:srgbClr val="1C263F"/>
            </a:solidFill>
            <a:ln w="9525">
              <a:noFill/>
              <a:round/>
              <a:headEnd/>
              <a:tailEnd/>
            </a:ln>
          </p:spPr>
          <p:txBody>
            <a:bodyPr/>
            <a:lstStyle/>
            <a:p>
              <a:endParaRPr lang="en-US"/>
            </a:p>
          </p:txBody>
        </p:sp>
        <p:sp>
          <p:nvSpPr>
            <p:cNvPr id="64" name="Freeform 738"/>
            <p:cNvSpPr>
              <a:spLocks noChangeAspect="1"/>
            </p:cNvSpPr>
            <p:nvPr/>
          </p:nvSpPr>
          <p:spPr bwMode="auto">
            <a:xfrm flipH="1">
              <a:off x="5226" y="1898"/>
              <a:ext cx="188" cy="194"/>
            </a:xfrm>
            <a:custGeom>
              <a:avLst/>
              <a:gdLst>
                <a:gd name="T0" fmla="*/ 85 w 207"/>
                <a:gd name="T1" fmla="*/ 0 h 219"/>
                <a:gd name="T2" fmla="*/ 68 w 207"/>
                <a:gd name="T3" fmla="*/ 2 h 219"/>
                <a:gd name="T4" fmla="*/ 52 w 207"/>
                <a:gd name="T5" fmla="*/ 7 h 219"/>
                <a:gd name="T6" fmla="*/ 38 w 207"/>
                <a:gd name="T7" fmla="*/ 14 h 219"/>
                <a:gd name="T8" fmla="*/ 25 w 207"/>
                <a:gd name="T9" fmla="*/ 25 h 219"/>
                <a:gd name="T10" fmla="*/ 14 w 207"/>
                <a:gd name="T11" fmla="*/ 38 h 219"/>
                <a:gd name="T12" fmla="*/ 6 w 207"/>
                <a:gd name="T13" fmla="*/ 52 h 219"/>
                <a:gd name="T14" fmla="*/ 2 w 207"/>
                <a:gd name="T15" fmla="*/ 69 h 219"/>
                <a:gd name="T16" fmla="*/ 0 w 207"/>
                <a:gd name="T17" fmla="*/ 86 h 219"/>
                <a:gd name="T18" fmla="*/ 2 w 207"/>
                <a:gd name="T19" fmla="*/ 103 h 219"/>
                <a:gd name="T20" fmla="*/ 6 w 207"/>
                <a:gd name="T21" fmla="*/ 120 h 219"/>
                <a:gd name="T22" fmla="*/ 14 w 207"/>
                <a:gd name="T23" fmla="*/ 134 h 219"/>
                <a:gd name="T24" fmla="*/ 25 w 207"/>
                <a:gd name="T25" fmla="*/ 147 h 219"/>
                <a:gd name="T26" fmla="*/ 38 w 207"/>
                <a:gd name="T27" fmla="*/ 158 h 219"/>
                <a:gd name="T28" fmla="*/ 52 w 207"/>
                <a:gd name="T29" fmla="*/ 165 h 219"/>
                <a:gd name="T30" fmla="*/ 68 w 207"/>
                <a:gd name="T31" fmla="*/ 170 h 219"/>
                <a:gd name="T32" fmla="*/ 85 w 207"/>
                <a:gd name="T33" fmla="*/ 172 h 219"/>
                <a:gd name="T34" fmla="*/ 103 w 207"/>
                <a:gd name="T35" fmla="*/ 170 h 219"/>
                <a:gd name="T36" fmla="*/ 119 w 207"/>
                <a:gd name="T37" fmla="*/ 165 h 219"/>
                <a:gd name="T38" fmla="*/ 133 w 207"/>
                <a:gd name="T39" fmla="*/ 158 h 219"/>
                <a:gd name="T40" fmla="*/ 145 w 207"/>
                <a:gd name="T41" fmla="*/ 147 h 219"/>
                <a:gd name="T42" fmla="*/ 156 w 207"/>
                <a:gd name="T43" fmla="*/ 134 h 219"/>
                <a:gd name="T44" fmla="*/ 164 w 207"/>
                <a:gd name="T45" fmla="*/ 120 h 219"/>
                <a:gd name="T46" fmla="*/ 169 w 207"/>
                <a:gd name="T47" fmla="*/ 103 h 219"/>
                <a:gd name="T48" fmla="*/ 171 w 207"/>
                <a:gd name="T49" fmla="*/ 86 h 219"/>
                <a:gd name="T50" fmla="*/ 169 w 207"/>
                <a:gd name="T51" fmla="*/ 69 h 219"/>
                <a:gd name="T52" fmla="*/ 164 w 207"/>
                <a:gd name="T53" fmla="*/ 52 h 219"/>
                <a:gd name="T54" fmla="*/ 156 w 207"/>
                <a:gd name="T55" fmla="*/ 38 h 219"/>
                <a:gd name="T56" fmla="*/ 145 w 207"/>
                <a:gd name="T57" fmla="*/ 25 h 219"/>
                <a:gd name="T58" fmla="*/ 133 w 207"/>
                <a:gd name="T59" fmla="*/ 14 h 219"/>
                <a:gd name="T60" fmla="*/ 119 w 207"/>
                <a:gd name="T61" fmla="*/ 7 h 219"/>
                <a:gd name="T62" fmla="*/ 103 w 207"/>
                <a:gd name="T63" fmla="*/ 2 h 219"/>
                <a:gd name="T64" fmla="*/ 85 w 207"/>
                <a:gd name="T65" fmla="*/ 0 h 2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7"/>
                <a:gd name="T100" fmla="*/ 0 h 219"/>
                <a:gd name="T101" fmla="*/ 207 w 207"/>
                <a:gd name="T102" fmla="*/ 219 h 21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7" h="219">
                  <a:moveTo>
                    <a:pt x="104" y="0"/>
                  </a:moveTo>
                  <a:lnTo>
                    <a:pt x="83" y="2"/>
                  </a:lnTo>
                  <a:lnTo>
                    <a:pt x="63" y="9"/>
                  </a:lnTo>
                  <a:lnTo>
                    <a:pt x="46" y="18"/>
                  </a:lnTo>
                  <a:lnTo>
                    <a:pt x="30" y="32"/>
                  </a:lnTo>
                  <a:lnTo>
                    <a:pt x="17" y="48"/>
                  </a:lnTo>
                  <a:lnTo>
                    <a:pt x="8" y="67"/>
                  </a:lnTo>
                  <a:lnTo>
                    <a:pt x="2" y="88"/>
                  </a:lnTo>
                  <a:lnTo>
                    <a:pt x="0" y="109"/>
                  </a:lnTo>
                  <a:lnTo>
                    <a:pt x="2" y="131"/>
                  </a:lnTo>
                  <a:lnTo>
                    <a:pt x="8" y="152"/>
                  </a:lnTo>
                  <a:lnTo>
                    <a:pt x="17" y="171"/>
                  </a:lnTo>
                  <a:lnTo>
                    <a:pt x="30" y="187"/>
                  </a:lnTo>
                  <a:lnTo>
                    <a:pt x="46" y="201"/>
                  </a:lnTo>
                  <a:lnTo>
                    <a:pt x="63" y="210"/>
                  </a:lnTo>
                  <a:lnTo>
                    <a:pt x="83" y="217"/>
                  </a:lnTo>
                  <a:lnTo>
                    <a:pt x="104" y="219"/>
                  </a:lnTo>
                  <a:lnTo>
                    <a:pt x="124" y="217"/>
                  </a:lnTo>
                  <a:lnTo>
                    <a:pt x="144" y="210"/>
                  </a:lnTo>
                  <a:lnTo>
                    <a:pt x="161" y="201"/>
                  </a:lnTo>
                  <a:lnTo>
                    <a:pt x="176" y="187"/>
                  </a:lnTo>
                  <a:lnTo>
                    <a:pt x="189" y="171"/>
                  </a:lnTo>
                  <a:lnTo>
                    <a:pt x="199" y="152"/>
                  </a:lnTo>
                  <a:lnTo>
                    <a:pt x="205" y="131"/>
                  </a:lnTo>
                  <a:lnTo>
                    <a:pt x="207" y="109"/>
                  </a:lnTo>
                  <a:lnTo>
                    <a:pt x="205" y="88"/>
                  </a:lnTo>
                  <a:lnTo>
                    <a:pt x="199" y="67"/>
                  </a:lnTo>
                  <a:lnTo>
                    <a:pt x="189" y="48"/>
                  </a:lnTo>
                  <a:lnTo>
                    <a:pt x="176" y="32"/>
                  </a:lnTo>
                  <a:lnTo>
                    <a:pt x="161" y="18"/>
                  </a:lnTo>
                  <a:lnTo>
                    <a:pt x="144" y="9"/>
                  </a:lnTo>
                  <a:lnTo>
                    <a:pt x="124" y="2"/>
                  </a:lnTo>
                  <a:lnTo>
                    <a:pt x="104" y="0"/>
                  </a:lnTo>
                  <a:close/>
                </a:path>
              </a:pathLst>
            </a:custGeom>
            <a:solidFill>
              <a:srgbClr val="C0C0C0"/>
            </a:solidFill>
            <a:ln w="9525">
              <a:noFill/>
              <a:round/>
              <a:headEnd/>
              <a:tailEnd/>
            </a:ln>
          </p:spPr>
          <p:txBody>
            <a:bodyPr/>
            <a:lstStyle/>
            <a:p>
              <a:endParaRPr lang="en-US"/>
            </a:p>
          </p:txBody>
        </p:sp>
        <p:sp>
          <p:nvSpPr>
            <p:cNvPr id="65" name="Freeform 739"/>
            <p:cNvSpPr>
              <a:spLocks noChangeAspect="1"/>
            </p:cNvSpPr>
            <p:nvPr/>
          </p:nvSpPr>
          <p:spPr bwMode="auto">
            <a:xfrm flipH="1">
              <a:off x="4107" y="1896"/>
              <a:ext cx="181" cy="187"/>
            </a:xfrm>
            <a:custGeom>
              <a:avLst/>
              <a:gdLst>
                <a:gd name="T0" fmla="*/ 84 w 197"/>
                <a:gd name="T1" fmla="*/ 0 h 207"/>
                <a:gd name="T2" fmla="*/ 68 w 197"/>
                <a:gd name="T3" fmla="*/ 2 h 207"/>
                <a:gd name="T4" fmla="*/ 51 w 197"/>
                <a:gd name="T5" fmla="*/ 6 h 207"/>
                <a:gd name="T6" fmla="*/ 37 w 197"/>
                <a:gd name="T7" fmla="*/ 14 h 207"/>
                <a:gd name="T8" fmla="*/ 25 w 197"/>
                <a:gd name="T9" fmla="*/ 25 h 207"/>
                <a:gd name="T10" fmla="*/ 16 w 197"/>
                <a:gd name="T11" fmla="*/ 38 h 207"/>
                <a:gd name="T12" fmla="*/ 6 w 197"/>
                <a:gd name="T13" fmla="*/ 51 h 207"/>
                <a:gd name="T14" fmla="*/ 3 w 197"/>
                <a:gd name="T15" fmla="*/ 68 h 207"/>
                <a:gd name="T16" fmla="*/ 0 w 197"/>
                <a:gd name="T17" fmla="*/ 85 h 207"/>
                <a:gd name="T18" fmla="*/ 3 w 197"/>
                <a:gd name="T19" fmla="*/ 101 h 207"/>
                <a:gd name="T20" fmla="*/ 6 w 197"/>
                <a:gd name="T21" fmla="*/ 117 h 207"/>
                <a:gd name="T22" fmla="*/ 16 w 197"/>
                <a:gd name="T23" fmla="*/ 131 h 207"/>
                <a:gd name="T24" fmla="*/ 25 w 197"/>
                <a:gd name="T25" fmla="*/ 145 h 207"/>
                <a:gd name="T26" fmla="*/ 37 w 197"/>
                <a:gd name="T27" fmla="*/ 155 h 207"/>
                <a:gd name="T28" fmla="*/ 51 w 197"/>
                <a:gd name="T29" fmla="*/ 163 h 207"/>
                <a:gd name="T30" fmla="*/ 68 w 197"/>
                <a:gd name="T31" fmla="*/ 167 h 207"/>
                <a:gd name="T32" fmla="*/ 84 w 197"/>
                <a:gd name="T33" fmla="*/ 169 h 207"/>
                <a:gd name="T34" fmla="*/ 100 w 197"/>
                <a:gd name="T35" fmla="*/ 167 h 207"/>
                <a:gd name="T36" fmla="*/ 116 w 197"/>
                <a:gd name="T37" fmla="*/ 163 h 207"/>
                <a:gd name="T38" fmla="*/ 130 w 197"/>
                <a:gd name="T39" fmla="*/ 155 h 207"/>
                <a:gd name="T40" fmla="*/ 142 w 197"/>
                <a:gd name="T41" fmla="*/ 145 h 207"/>
                <a:gd name="T42" fmla="*/ 152 w 197"/>
                <a:gd name="T43" fmla="*/ 131 h 207"/>
                <a:gd name="T44" fmla="*/ 160 w 197"/>
                <a:gd name="T45" fmla="*/ 117 h 207"/>
                <a:gd name="T46" fmla="*/ 164 w 197"/>
                <a:gd name="T47" fmla="*/ 101 h 207"/>
                <a:gd name="T48" fmla="*/ 166 w 197"/>
                <a:gd name="T49" fmla="*/ 85 h 207"/>
                <a:gd name="T50" fmla="*/ 164 w 197"/>
                <a:gd name="T51" fmla="*/ 68 h 207"/>
                <a:gd name="T52" fmla="*/ 160 w 197"/>
                <a:gd name="T53" fmla="*/ 51 h 207"/>
                <a:gd name="T54" fmla="*/ 152 w 197"/>
                <a:gd name="T55" fmla="*/ 38 h 207"/>
                <a:gd name="T56" fmla="*/ 142 w 197"/>
                <a:gd name="T57" fmla="*/ 25 h 207"/>
                <a:gd name="T58" fmla="*/ 130 w 197"/>
                <a:gd name="T59" fmla="*/ 14 h 207"/>
                <a:gd name="T60" fmla="*/ 116 w 197"/>
                <a:gd name="T61" fmla="*/ 6 h 207"/>
                <a:gd name="T62" fmla="*/ 100 w 197"/>
                <a:gd name="T63" fmla="*/ 2 h 207"/>
                <a:gd name="T64" fmla="*/ 84 w 197"/>
                <a:gd name="T65" fmla="*/ 0 h 2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7"/>
                <a:gd name="T100" fmla="*/ 0 h 207"/>
                <a:gd name="T101" fmla="*/ 197 w 197"/>
                <a:gd name="T102" fmla="*/ 207 h 2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7" h="207">
                  <a:moveTo>
                    <a:pt x="99" y="0"/>
                  </a:moveTo>
                  <a:lnTo>
                    <a:pt x="80" y="2"/>
                  </a:lnTo>
                  <a:lnTo>
                    <a:pt x="61" y="8"/>
                  </a:lnTo>
                  <a:lnTo>
                    <a:pt x="44" y="18"/>
                  </a:lnTo>
                  <a:lnTo>
                    <a:pt x="29" y="31"/>
                  </a:lnTo>
                  <a:lnTo>
                    <a:pt x="18" y="46"/>
                  </a:lnTo>
                  <a:lnTo>
                    <a:pt x="8" y="63"/>
                  </a:lnTo>
                  <a:lnTo>
                    <a:pt x="3" y="83"/>
                  </a:lnTo>
                  <a:lnTo>
                    <a:pt x="0" y="104"/>
                  </a:lnTo>
                  <a:lnTo>
                    <a:pt x="3" y="124"/>
                  </a:lnTo>
                  <a:lnTo>
                    <a:pt x="8" y="144"/>
                  </a:lnTo>
                  <a:lnTo>
                    <a:pt x="18" y="161"/>
                  </a:lnTo>
                  <a:lnTo>
                    <a:pt x="29" y="177"/>
                  </a:lnTo>
                  <a:lnTo>
                    <a:pt x="44" y="190"/>
                  </a:lnTo>
                  <a:lnTo>
                    <a:pt x="61" y="199"/>
                  </a:lnTo>
                  <a:lnTo>
                    <a:pt x="80" y="205"/>
                  </a:lnTo>
                  <a:lnTo>
                    <a:pt x="99" y="207"/>
                  </a:lnTo>
                  <a:lnTo>
                    <a:pt x="119" y="205"/>
                  </a:lnTo>
                  <a:lnTo>
                    <a:pt x="137" y="199"/>
                  </a:lnTo>
                  <a:lnTo>
                    <a:pt x="155" y="190"/>
                  </a:lnTo>
                  <a:lnTo>
                    <a:pt x="169" y="177"/>
                  </a:lnTo>
                  <a:lnTo>
                    <a:pt x="180" y="161"/>
                  </a:lnTo>
                  <a:lnTo>
                    <a:pt x="189" y="144"/>
                  </a:lnTo>
                  <a:lnTo>
                    <a:pt x="195" y="124"/>
                  </a:lnTo>
                  <a:lnTo>
                    <a:pt x="197" y="104"/>
                  </a:lnTo>
                  <a:lnTo>
                    <a:pt x="195" y="83"/>
                  </a:lnTo>
                  <a:lnTo>
                    <a:pt x="189" y="63"/>
                  </a:lnTo>
                  <a:lnTo>
                    <a:pt x="180" y="46"/>
                  </a:lnTo>
                  <a:lnTo>
                    <a:pt x="169" y="31"/>
                  </a:lnTo>
                  <a:lnTo>
                    <a:pt x="155" y="18"/>
                  </a:lnTo>
                  <a:lnTo>
                    <a:pt x="137" y="8"/>
                  </a:lnTo>
                  <a:lnTo>
                    <a:pt x="119" y="2"/>
                  </a:lnTo>
                  <a:lnTo>
                    <a:pt x="99" y="0"/>
                  </a:lnTo>
                  <a:close/>
                </a:path>
              </a:pathLst>
            </a:custGeom>
            <a:solidFill>
              <a:srgbClr val="C0C0C0"/>
            </a:solidFill>
            <a:ln w="9525">
              <a:noFill/>
              <a:round/>
              <a:headEnd/>
              <a:tailEnd/>
            </a:ln>
          </p:spPr>
          <p:txBody>
            <a:bodyPr/>
            <a:lstStyle/>
            <a:p>
              <a:endParaRPr lang="en-US"/>
            </a:p>
          </p:txBody>
        </p:sp>
        <p:sp>
          <p:nvSpPr>
            <p:cNvPr id="66" name="Freeform 740"/>
            <p:cNvSpPr>
              <a:spLocks noChangeAspect="1"/>
            </p:cNvSpPr>
            <p:nvPr/>
          </p:nvSpPr>
          <p:spPr bwMode="auto">
            <a:xfrm flipH="1">
              <a:off x="3785" y="1904"/>
              <a:ext cx="180" cy="185"/>
            </a:xfrm>
            <a:custGeom>
              <a:avLst/>
              <a:gdLst>
                <a:gd name="T0" fmla="*/ 82 w 197"/>
                <a:gd name="T1" fmla="*/ 0 h 207"/>
                <a:gd name="T2" fmla="*/ 66 w 197"/>
                <a:gd name="T3" fmla="*/ 2 h 207"/>
                <a:gd name="T4" fmla="*/ 50 w 197"/>
                <a:gd name="T5" fmla="*/ 6 h 207"/>
                <a:gd name="T6" fmla="*/ 37 w 197"/>
                <a:gd name="T7" fmla="*/ 14 h 207"/>
                <a:gd name="T8" fmla="*/ 24 w 197"/>
                <a:gd name="T9" fmla="*/ 25 h 207"/>
                <a:gd name="T10" fmla="*/ 15 w 197"/>
                <a:gd name="T11" fmla="*/ 37 h 207"/>
                <a:gd name="T12" fmla="*/ 6 w 197"/>
                <a:gd name="T13" fmla="*/ 50 h 207"/>
                <a:gd name="T14" fmla="*/ 2 w 197"/>
                <a:gd name="T15" fmla="*/ 66 h 207"/>
                <a:gd name="T16" fmla="*/ 0 w 197"/>
                <a:gd name="T17" fmla="*/ 83 h 207"/>
                <a:gd name="T18" fmla="*/ 2 w 197"/>
                <a:gd name="T19" fmla="*/ 99 h 207"/>
                <a:gd name="T20" fmla="*/ 6 w 197"/>
                <a:gd name="T21" fmla="*/ 115 h 207"/>
                <a:gd name="T22" fmla="*/ 15 w 197"/>
                <a:gd name="T23" fmla="*/ 129 h 207"/>
                <a:gd name="T24" fmla="*/ 24 w 197"/>
                <a:gd name="T25" fmla="*/ 141 h 207"/>
                <a:gd name="T26" fmla="*/ 37 w 197"/>
                <a:gd name="T27" fmla="*/ 152 h 207"/>
                <a:gd name="T28" fmla="*/ 50 w 197"/>
                <a:gd name="T29" fmla="*/ 159 h 207"/>
                <a:gd name="T30" fmla="*/ 66 w 197"/>
                <a:gd name="T31" fmla="*/ 164 h 207"/>
                <a:gd name="T32" fmla="*/ 82 w 197"/>
                <a:gd name="T33" fmla="*/ 165 h 207"/>
                <a:gd name="T34" fmla="*/ 100 w 197"/>
                <a:gd name="T35" fmla="*/ 164 h 207"/>
                <a:gd name="T36" fmla="*/ 114 w 197"/>
                <a:gd name="T37" fmla="*/ 159 h 207"/>
                <a:gd name="T38" fmla="*/ 129 w 197"/>
                <a:gd name="T39" fmla="*/ 152 h 207"/>
                <a:gd name="T40" fmla="*/ 141 w 197"/>
                <a:gd name="T41" fmla="*/ 141 h 207"/>
                <a:gd name="T42" fmla="*/ 150 w 197"/>
                <a:gd name="T43" fmla="*/ 129 h 207"/>
                <a:gd name="T44" fmla="*/ 158 w 197"/>
                <a:gd name="T45" fmla="*/ 115 h 207"/>
                <a:gd name="T46" fmla="*/ 163 w 197"/>
                <a:gd name="T47" fmla="*/ 99 h 207"/>
                <a:gd name="T48" fmla="*/ 164 w 197"/>
                <a:gd name="T49" fmla="*/ 83 h 207"/>
                <a:gd name="T50" fmla="*/ 163 w 197"/>
                <a:gd name="T51" fmla="*/ 66 h 207"/>
                <a:gd name="T52" fmla="*/ 158 w 197"/>
                <a:gd name="T53" fmla="*/ 50 h 207"/>
                <a:gd name="T54" fmla="*/ 150 w 197"/>
                <a:gd name="T55" fmla="*/ 37 h 207"/>
                <a:gd name="T56" fmla="*/ 141 w 197"/>
                <a:gd name="T57" fmla="*/ 25 h 207"/>
                <a:gd name="T58" fmla="*/ 129 w 197"/>
                <a:gd name="T59" fmla="*/ 14 h 207"/>
                <a:gd name="T60" fmla="*/ 114 w 197"/>
                <a:gd name="T61" fmla="*/ 6 h 207"/>
                <a:gd name="T62" fmla="*/ 100 w 197"/>
                <a:gd name="T63" fmla="*/ 2 h 207"/>
                <a:gd name="T64" fmla="*/ 82 w 197"/>
                <a:gd name="T65" fmla="*/ 0 h 2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7"/>
                <a:gd name="T100" fmla="*/ 0 h 207"/>
                <a:gd name="T101" fmla="*/ 197 w 197"/>
                <a:gd name="T102" fmla="*/ 207 h 2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7" h="207">
                  <a:moveTo>
                    <a:pt x="99" y="0"/>
                  </a:moveTo>
                  <a:lnTo>
                    <a:pt x="79" y="2"/>
                  </a:lnTo>
                  <a:lnTo>
                    <a:pt x="60" y="8"/>
                  </a:lnTo>
                  <a:lnTo>
                    <a:pt x="44" y="18"/>
                  </a:lnTo>
                  <a:lnTo>
                    <a:pt x="29" y="31"/>
                  </a:lnTo>
                  <a:lnTo>
                    <a:pt x="17" y="46"/>
                  </a:lnTo>
                  <a:lnTo>
                    <a:pt x="8" y="63"/>
                  </a:lnTo>
                  <a:lnTo>
                    <a:pt x="2" y="83"/>
                  </a:lnTo>
                  <a:lnTo>
                    <a:pt x="0" y="104"/>
                  </a:lnTo>
                  <a:lnTo>
                    <a:pt x="2" y="124"/>
                  </a:lnTo>
                  <a:lnTo>
                    <a:pt x="8" y="144"/>
                  </a:lnTo>
                  <a:lnTo>
                    <a:pt x="17" y="161"/>
                  </a:lnTo>
                  <a:lnTo>
                    <a:pt x="29" y="177"/>
                  </a:lnTo>
                  <a:lnTo>
                    <a:pt x="44" y="190"/>
                  </a:lnTo>
                  <a:lnTo>
                    <a:pt x="60" y="199"/>
                  </a:lnTo>
                  <a:lnTo>
                    <a:pt x="79" y="205"/>
                  </a:lnTo>
                  <a:lnTo>
                    <a:pt x="99" y="207"/>
                  </a:lnTo>
                  <a:lnTo>
                    <a:pt x="119" y="205"/>
                  </a:lnTo>
                  <a:lnTo>
                    <a:pt x="137" y="199"/>
                  </a:lnTo>
                  <a:lnTo>
                    <a:pt x="154" y="190"/>
                  </a:lnTo>
                  <a:lnTo>
                    <a:pt x="168" y="177"/>
                  </a:lnTo>
                  <a:lnTo>
                    <a:pt x="180" y="161"/>
                  </a:lnTo>
                  <a:lnTo>
                    <a:pt x="189" y="144"/>
                  </a:lnTo>
                  <a:lnTo>
                    <a:pt x="195" y="124"/>
                  </a:lnTo>
                  <a:lnTo>
                    <a:pt x="197" y="104"/>
                  </a:lnTo>
                  <a:lnTo>
                    <a:pt x="195" y="83"/>
                  </a:lnTo>
                  <a:lnTo>
                    <a:pt x="189" y="63"/>
                  </a:lnTo>
                  <a:lnTo>
                    <a:pt x="180" y="46"/>
                  </a:lnTo>
                  <a:lnTo>
                    <a:pt x="168" y="31"/>
                  </a:lnTo>
                  <a:lnTo>
                    <a:pt x="154" y="18"/>
                  </a:lnTo>
                  <a:lnTo>
                    <a:pt x="137" y="8"/>
                  </a:lnTo>
                  <a:lnTo>
                    <a:pt x="119" y="2"/>
                  </a:lnTo>
                  <a:lnTo>
                    <a:pt x="99" y="0"/>
                  </a:lnTo>
                  <a:close/>
                </a:path>
              </a:pathLst>
            </a:custGeom>
            <a:solidFill>
              <a:srgbClr val="C0C0C0"/>
            </a:solidFill>
            <a:ln w="9525">
              <a:noFill/>
              <a:round/>
              <a:headEnd/>
              <a:tailEnd/>
            </a:ln>
          </p:spPr>
          <p:txBody>
            <a:bodyPr/>
            <a:lstStyle/>
            <a:p>
              <a:endParaRPr lang="en-US"/>
            </a:p>
          </p:txBody>
        </p:sp>
        <p:sp>
          <p:nvSpPr>
            <p:cNvPr id="67" name="Freeform 741"/>
            <p:cNvSpPr>
              <a:spLocks noChangeAspect="1"/>
            </p:cNvSpPr>
            <p:nvPr/>
          </p:nvSpPr>
          <p:spPr bwMode="auto">
            <a:xfrm flipH="1">
              <a:off x="5300" y="1965"/>
              <a:ext cx="59" cy="63"/>
            </a:xfrm>
            <a:custGeom>
              <a:avLst/>
              <a:gdLst>
                <a:gd name="T0" fmla="*/ 28 w 63"/>
                <a:gd name="T1" fmla="*/ 0 h 71"/>
                <a:gd name="T2" fmla="*/ 18 w 63"/>
                <a:gd name="T3" fmla="*/ 2 h 71"/>
                <a:gd name="T4" fmla="*/ 7 w 63"/>
                <a:gd name="T5" fmla="*/ 8 h 71"/>
                <a:gd name="T6" fmla="*/ 2 w 63"/>
                <a:gd name="T7" fmla="*/ 18 h 71"/>
                <a:gd name="T8" fmla="*/ 0 w 63"/>
                <a:gd name="T9" fmla="*/ 28 h 71"/>
                <a:gd name="T10" fmla="*/ 2 w 63"/>
                <a:gd name="T11" fmla="*/ 38 h 71"/>
                <a:gd name="T12" fmla="*/ 7 w 63"/>
                <a:gd name="T13" fmla="*/ 48 h 71"/>
                <a:gd name="T14" fmla="*/ 18 w 63"/>
                <a:gd name="T15" fmla="*/ 54 h 71"/>
                <a:gd name="T16" fmla="*/ 28 w 63"/>
                <a:gd name="T17" fmla="*/ 56 h 71"/>
                <a:gd name="T18" fmla="*/ 39 w 63"/>
                <a:gd name="T19" fmla="*/ 54 h 71"/>
                <a:gd name="T20" fmla="*/ 48 w 63"/>
                <a:gd name="T21" fmla="*/ 48 h 71"/>
                <a:gd name="T22" fmla="*/ 53 w 63"/>
                <a:gd name="T23" fmla="*/ 38 h 71"/>
                <a:gd name="T24" fmla="*/ 55 w 63"/>
                <a:gd name="T25" fmla="*/ 28 h 71"/>
                <a:gd name="T26" fmla="*/ 53 w 63"/>
                <a:gd name="T27" fmla="*/ 18 h 71"/>
                <a:gd name="T28" fmla="*/ 48 w 63"/>
                <a:gd name="T29" fmla="*/ 8 h 71"/>
                <a:gd name="T30" fmla="*/ 39 w 63"/>
                <a:gd name="T31" fmla="*/ 2 h 71"/>
                <a:gd name="T32" fmla="*/ 28 w 63"/>
                <a:gd name="T33" fmla="*/ 0 h 7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
                <a:gd name="T52" fmla="*/ 0 h 71"/>
                <a:gd name="T53" fmla="*/ 63 w 63"/>
                <a:gd name="T54" fmla="*/ 71 h 7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 h="71">
                  <a:moveTo>
                    <a:pt x="32" y="0"/>
                  </a:moveTo>
                  <a:lnTo>
                    <a:pt x="20" y="2"/>
                  </a:lnTo>
                  <a:lnTo>
                    <a:pt x="9" y="10"/>
                  </a:lnTo>
                  <a:lnTo>
                    <a:pt x="2" y="22"/>
                  </a:lnTo>
                  <a:lnTo>
                    <a:pt x="0" y="36"/>
                  </a:lnTo>
                  <a:lnTo>
                    <a:pt x="2" y="49"/>
                  </a:lnTo>
                  <a:lnTo>
                    <a:pt x="9" y="61"/>
                  </a:lnTo>
                  <a:lnTo>
                    <a:pt x="20" y="69"/>
                  </a:lnTo>
                  <a:lnTo>
                    <a:pt x="32" y="71"/>
                  </a:lnTo>
                  <a:lnTo>
                    <a:pt x="45" y="69"/>
                  </a:lnTo>
                  <a:lnTo>
                    <a:pt x="54" y="61"/>
                  </a:lnTo>
                  <a:lnTo>
                    <a:pt x="61" y="49"/>
                  </a:lnTo>
                  <a:lnTo>
                    <a:pt x="63" y="36"/>
                  </a:lnTo>
                  <a:lnTo>
                    <a:pt x="61" y="22"/>
                  </a:lnTo>
                  <a:lnTo>
                    <a:pt x="54" y="10"/>
                  </a:lnTo>
                  <a:lnTo>
                    <a:pt x="45" y="2"/>
                  </a:lnTo>
                  <a:lnTo>
                    <a:pt x="32" y="0"/>
                  </a:lnTo>
                  <a:close/>
                </a:path>
              </a:pathLst>
            </a:custGeom>
            <a:solidFill>
              <a:srgbClr val="333D56"/>
            </a:solidFill>
            <a:ln w="9525">
              <a:noFill/>
              <a:round/>
              <a:headEnd/>
              <a:tailEnd/>
            </a:ln>
          </p:spPr>
          <p:txBody>
            <a:bodyPr/>
            <a:lstStyle/>
            <a:p>
              <a:endParaRPr lang="en-US"/>
            </a:p>
          </p:txBody>
        </p:sp>
        <p:sp>
          <p:nvSpPr>
            <p:cNvPr id="68" name="Freeform 742"/>
            <p:cNvSpPr>
              <a:spLocks noChangeAspect="1"/>
            </p:cNvSpPr>
            <p:nvPr/>
          </p:nvSpPr>
          <p:spPr bwMode="auto">
            <a:xfrm flipH="1">
              <a:off x="4177" y="1959"/>
              <a:ext cx="56" cy="61"/>
            </a:xfrm>
            <a:custGeom>
              <a:avLst/>
              <a:gdLst>
                <a:gd name="T0" fmla="*/ 26 w 60"/>
                <a:gd name="T1" fmla="*/ 0 h 68"/>
                <a:gd name="T2" fmla="*/ 17 w 60"/>
                <a:gd name="T3" fmla="*/ 2 h 68"/>
                <a:gd name="T4" fmla="*/ 7 w 60"/>
                <a:gd name="T5" fmla="*/ 9 h 68"/>
                <a:gd name="T6" fmla="*/ 3 w 60"/>
                <a:gd name="T7" fmla="*/ 18 h 68"/>
                <a:gd name="T8" fmla="*/ 0 w 60"/>
                <a:gd name="T9" fmla="*/ 28 h 68"/>
                <a:gd name="T10" fmla="*/ 3 w 60"/>
                <a:gd name="T11" fmla="*/ 38 h 68"/>
                <a:gd name="T12" fmla="*/ 7 w 60"/>
                <a:gd name="T13" fmla="*/ 47 h 68"/>
                <a:gd name="T14" fmla="*/ 17 w 60"/>
                <a:gd name="T15" fmla="*/ 53 h 68"/>
                <a:gd name="T16" fmla="*/ 26 w 60"/>
                <a:gd name="T17" fmla="*/ 55 h 68"/>
                <a:gd name="T18" fmla="*/ 36 w 60"/>
                <a:gd name="T19" fmla="*/ 53 h 68"/>
                <a:gd name="T20" fmla="*/ 45 w 60"/>
                <a:gd name="T21" fmla="*/ 47 h 68"/>
                <a:gd name="T22" fmla="*/ 50 w 60"/>
                <a:gd name="T23" fmla="*/ 38 h 68"/>
                <a:gd name="T24" fmla="*/ 52 w 60"/>
                <a:gd name="T25" fmla="*/ 28 h 68"/>
                <a:gd name="T26" fmla="*/ 50 w 60"/>
                <a:gd name="T27" fmla="*/ 18 h 68"/>
                <a:gd name="T28" fmla="*/ 45 w 60"/>
                <a:gd name="T29" fmla="*/ 9 h 68"/>
                <a:gd name="T30" fmla="*/ 36 w 60"/>
                <a:gd name="T31" fmla="*/ 2 h 68"/>
                <a:gd name="T32" fmla="*/ 26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9" y="2"/>
                  </a:lnTo>
                  <a:lnTo>
                    <a:pt x="8" y="11"/>
                  </a:lnTo>
                  <a:lnTo>
                    <a:pt x="3" y="22"/>
                  </a:lnTo>
                  <a:lnTo>
                    <a:pt x="0" y="35"/>
                  </a:lnTo>
                  <a:lnTo>
                    <a:pt x="3" y="47"/>
                  </a:lnTo>
                  <a:lnTo>
                    <a:pt x="8" y="58"/>
                  </a:lnTo>
                  <a:lnTo>
                    <a:pt x="19" y="66"/>
                  </a:lnTo>
                  <a:lnTo>
                    <a:pt x="30" y="68"/>
                  </a:lnTo>
                  <a:lnTo>
                    <a:pt x="42" y="66"/>
                  </a:lnTo>
                  <a:lnTo>
                    <a:pt x="51" y="58"/>
                  </a:lnTo>
                  <a:lnTo>
                    <a:pt x="58" y="47"/>
                  </a:lnTo>
                  <a:lnTo>
                    <a:pt x="60" y="35"/>
                  </a:lnTo>
                  <a:lnTo>
                    <a:pt x="58" y="22"/>
                  </a:lnTo>
                  <a:lnTo>
                    <a:pt x="51" y="11"/>
                  </a:lnTo>
                  <a:lnTo>
                    <a:pt x="42" y="2"/>
                  </a:lnTo>
                  <a:lnTo>
                    <a:pt x="30" y="0"/>
                  </a:lnTo>
                  <a:close/>
                </a:path>
              </a:pathLst>
            </a:custGeom>
            <a:solidFill>
              <a:srgbClr val="333D56"/>
            </a:solidFill>
            <a:ln w="9525">
              <a:noFill/>
              <a:round/>
              <a:headEnd/>
              <a:tailEnd/>
            </a:ln>
          </p:spPr>
          <p:txBody>
            <a:bodyPr/>
            <a:lstStyle/>
            <a:p>
              <a:endParaRPr lang="en-US"/>
            </a:p>
          </p:txBody>
        </p:sp>
        <p:sp>
          <p:nvSpPr>
            <p:cNvPr id="69" name="Freeform 743"/>
            <p:cNvSpPr>
              <a:spLocks noChangeAspect="1"/>
            </p:cNvSpPr>
            <p:nvPr/>
          </p:nvSpPr>
          <p:spPr bwMode="auto">
            <a:xfrm flipH="1">
              <a:off x="3858" y="1967"/>
              <a:ext cx="53" cy="59"/>
            </a:xfrm>
            <a:custGeom>
              <a:avLst/>
              <a:gdLst>
                <a:gd name="T0" fmla="*/ 24 w 60"/>
                <a:gd name="T1" fmla="*/ 0 h 68"/>
                <a:gd name="T2" fmla="*/ 14 w 60"/>
                <a:gd name="T3" fmla="*/ 3 h 68"/>
                <a:gd name="T4" fmla="*/ 7 w 60"/>
                <a:gd name="T5" fmla="*/ 9 h 68"/>
                <a:gd name="T6" fmla="*/ 2 w 60"/>
                <a:gd name="T7" fmla="*/ 16 h 68"/>
                <a:gd name="T8" fmla="*/ 0 w 60"/>
                <a:gd name="T9" fmla="*/ 26 h 68"/>
                <a:gd name="T10" fmla="*/ 2 w 60"/>
                <a:gd name="T11" fmla="*/ 36 h 68"/>
                <a:gd name="T12" fmla="*/ 7 w 60"/>
                <a:gd name="T13" fmla="*/ 43 h 68"/>
                <a:gd name="T14" fmla="*/ 14 w 60"/>
                <a:gd name="T15" fmla="*/ 49 h 68"/>
                <a:gd name="T16" fmla="*/ 24 w 60"/>
                <a:gd name="T17" fmla="*/ 51 h 68"/>
                <a:gd name="T18" fmla="*/ 32 w 60"/>
                <a:gd name="T19" fmla="*/ 49 h 68"/>
                <a:gd name="T20" fmla="*/ 41 w 60"/>
                <a:gd name="T21" fmla="*/ 43 h 68"/>
                <a:gd name="T22" fmla="*/ 44 w 60"/>
                <a:gd name="T23" fmla="*/ 36 h 68"/>
                <a:gd name="T24" fmla="*/ 47 w 60"/>
                <a:gd name="T25" fmla="*/ 26 h 68"/>
                <a:gd name="T26" fmla="*/ 44 w 60"/>
                <a:gd name="T27" fmla="*/ 16 h 68"/>
                <a:gd name="T28" fmla="*/ 41 w 60"/>
                <a:gd name="T29" fmla="*/ 9 h 68"/>
                <a:gd name="T30" fmla="*/ 32 w 60"/>
                <a:gd name="T31" fmla="*/ 3 h 68"/>
                <a:gd name="T32" fmla="*/ 24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8" y="3"/>
                  </a:lnTo>
                  <a:lnTo>
                    <a:pt x="9" y="11"/>
                  </a:lnTo>
                  <a:lnTo>
                    <a:pt x="2" y="22"/>
                  </a:lnTo>
                  <a:lnTo>
                    <a:pt x="0" y="35"/>
                  </a:lnTo>
                  <a:lnTo>
                    <a:pt x="2" y="47"/>
                  </a:lnTo>
                  <a:lnTo>
                    <a:pt x="9" y="58"/>
                  </a:lnTo>
                  <a:lnTo>
                    <a:pt x="18" y="66"/>
                  </a:lnTo>
                  <a:lnTo>
                    <a:pt x="30" y="68"/>
                  </a:lnTo>
                  <a:lnTo>
                    <a:pt x="41" y="66"/>
                  </a:lnTo>
                  <a:lnTo>
                    <a:pt x="52" y="58"/>
                  </a:lnTo>
                  <a:lnTo>
                    <a:pt x="57" y="47"/>
                  </a:lnTo>
                  <a:lnTo>
                    <a:pt x="60" y="35"/>
                  </a:lnTo>
                  <a:lnTo>
                    <a:pt x="57" y="22"/>
                  </a:lnTo>
                  <a:lnTo>
                    <a:pt x="52" y="11"/>
                  </a:lnTo>
                  <a:lnTo>
                    <a:pt x="41" y="3"/>
                  </a:lnTo>
                  <a:lnTo>
                    <a:pt x="30" y="0"/>
                  </a:lnTo>
                  <a:close/>
                </a:path>
              </a:pathLst>
            </a:custGeom>
            <a:solidFill>
              <a:srgbClr val="333D56"/>
            </a:solidFill>
            <a:ln w="9525">
              <a:noFill/>
              <a:round/>
              <a:headEnd/>
              <a:tailEnd/>
            </a:ln>
          </p:spPr>
          <p:txBody>
            <a:bodyPr/>
            <a:lstStyle/>
            <a:p>
              <a:endParaRPr lang="en-US"/>
            </a:p>
          </p:txBody>
        </p:sp>
        <p:sp>
          <p:nvSpPr>
            <p:cNvPr id="70" name="Freeform 744"/>
            <p:cNvSpPr>
              <a:spLocks noChangeAspect="1"/>
            </p:cNvSpPr>
            <p:nvPr/>
          </p:nvSpPr>
          <p:spPr bwMode="auto">
            <a:xfrm flipH="1">
              <a:off x="5290" y="1961"/>
              <a:ext cx="58" cy="65"/>
            </a:xfrm>
            <a:custGeom>
              <a:avLst/>
              <a:gdLst>
                <a:gd name="T0" fmla="*/ 27 w 63"/>
                <a:gd name="T1" fmla="*/ 0 h 73"/>
                <a:gd name="T2" fmla="*/ 16 w 63"/>
                <a:gd name="T3" fmla="*/ 3 h 73"/>
                <a:gd name="T4" fmla="*/ 8 w 63"/>
                <a:gd name="T5" fmla="*/ 9 h 73"/>
                <a:gd name="T6" fmla="*/ 3 w 63"/>
                <a:gd name="T7" fmla="*/ 18 h 73"/>
                <a:gd name="T8" fmla="*/ 0 w 63"/>
                <a:gd name="T9" fmla="*/ 29 h 73"/>
                <a:gd name="T10" fmla="*/ 3 w 63"/>
                <a:gd name="T11" fmla="*/ 40 h 73"/>
                <a:gd name="T12" fmla="*/ 8 w 63"/>
                <a:gd name="T13" fmla="*/ 50 h 73"/>
                <a:gd name="T14" fmla="*/ 16 w 63"/>
                <a:gd name="T15" fmla="*/ 56 h 73"/>
                <a:gd name="T16" fmla="*/ 27 w 63"/>
                <a:gd name="T17" fmla="*/ 58 h 73"/>
                <a:gd name="T18" fmla="*/ 38 w 63"/>
                <a:gd name="T19" fmla="*/ 56 h 73"/>
                <a:gd name="T20" fmla="*/ 45 w 63"/>
                <a:gd name="T21" fmla="*/ 50 h 73"/>
                <a:gd name="T22" fmla="*/ 51 w 63"/>
                <a:gd name="T23" fmla="*/ 40 h 73"/>
                <a:gd name="T24" fmla="*/ 53 w 63"/>
                <a:gd name="T25" fmla="*/ 29 h 73"/>
                <a:gd name="T26" fmla="*/ 51 w 63"/>
                <a:gd name="T27" fmla="*/ 18 h 73"/>
                <a:gd name="T28" fmla="*/ 45 w 63"/>
                <a:gd name="T29" fmla="*/ 9 h 73"/>
                <a:gd name="T30" fmla="*/ 38 w 63"/>
                <a:gd name="T31" fmla="*/ 3 h 73"/>
                <a:gd name="T32" fmla="*/ 27 w 63"/>
                <a:gd name="T33" fmla="*/ 0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
                <a:gd name="T52" fmla="*/ 0 h 73"/>
                <a:gd name="T53" fmla="*/ 63 w 63"/>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 h="73">
                  <a:moveTo>
                    <a:pt x="32" y="0"/>
                  </a:moveTo>
                  <a:lnTo>
                    <a:pt x="19" y="3"/>
                  </a:lnTo>
                  <a:lnTo>
                    <a:pt x="10" y="11"/>
                  </a:lnTo>
                  <a:lnTo>
                    <a:pt x="3" y="22"/>
                  </a:lnTo>
                  <a:lnTo>
                    <a:pt x="0" y="37"/>
                  </a:lnTo>
                  <a:lnTo>
                    <a:pt x="3" y="51"/>
                  </a:lnTo>
                  <a:lnTo>
                    <a:pt x="10" y="63"/>
                  </a:lnTo>
                  <a:lnTo>
                    <a:pt x="19" y="71"/>
                  </a:lnTo>
                  <a:lnTo>
                    <a:pt x="32" y="73"/>
                  </a:lnTo>
                  <a:lnTo>
                    <a:pt x="44" y="71"/>
                  </a:lnTo>
                  <a:lnTo>
                    <a:pt x="53" y="63"/>
                  </a:lnTo>
                  <a:lnTo>
                    <a:pt x="60" y="51"/>
                  </a:lnTo>
                  <a:lnTo>
                    <a:pt x="63" y="37"/>
                  </a:lnTo>
                  <a:lnTo>
                    <a:pt x="60" y="22"/>
                  </a:lnTo>
                  <a:lnTo>
                    <a:pt x="53" y="11"/>
                  </a:lnTo>
                  <a:lnTo>
                    <a:pt x="44" y="3"/>
                  </a:lnTo>
                  <a:lnTo>
                    <a:pt x="32" y="0"/>
                  </a:lnTo>
                  <a:close/>
                </a:path>
              </a:pathLst>
            </a:custGeom>
            <a:solidFill>
              <a:srgbClr val="808080"/>
            </a:solidFill>
            <a:ln w="9525">
              <a:noFill/>
              <a:round/>
              <a:headEnd/>
              <a:tailEnd/>
            </a:ln>
          </p:spPr>
          <p:txBody>
            <a:bodyPr/>
            <a:lstStyle/>
            <a:p>
              <a:endParaRPr lang="en-US"/>
            </a:p>
          </p:txBody>
        </p:sp>
        <p:sp>
          <p:nvSpPr>
            <p:cNvPr id="71" name="Freeform 745"/>
            <p:cNvSpPr>
              <a:spLocks noChangeAspect="1"/>
            </p:cNvSpPr>
            <p:nvPr/>
          </p:nvSpPr>
          <p:spPr bwMode="auto">
            <a:xfrm flipH="1">
              <a:off x="4168" y="1957"/>
              <a:ext cx="56" cy="61"/>
            </a:xfrm>
            <a:custGeom>
              <a:avLst/>
              <a:gdLst>
                <a:gd name="T0" fmla="*/ 26 w 60"/>
                <a:gd name="T1" fmla="*/ 0 h 68"/>
                <a:gd name="T2" fmla="*/ 17 w 60"/>
                <a:gd name="T3" fmla="*/ 2 h 68"/>
                <a:gd name="T4" fmla="*/ 8 w 60"/>
                <a:gd name="T5" fmla="*/ 8 h 68"/>
                <a:gd name="T6" fmla="*/ 3 w 60"/>
                <a:gd name="T7" fmla="*/ 17 h 68"/>
                <a:gd name="T8" fmla="*/ 0 w 60"/>
                <a:gd name="T9" fmla="*/ 28 h 68"/>
                <a:gd name="T10" fmla="*/ 3 w 60"/>
                <a:gd name="T11" fmla="*/ 38 h 68"/>
                <a:gd name="T12" fmla="*/ 8 w 60"/>
                <a:gd name="T13" fmla="*/ 46 h 68"/>
                <a:gd name="T14" fmla="*/ 17 w 60"/>
                <a:gd name="T15" fmla="*/ 53 h 68"/>
                <a:gd name="T16" fmla="*/ 26 w 60"/>
                <a:gd name="T17" fmla="*/ 55 h 68"/>
                <a:gd name="T18" fmla="*/ 36 w 60"/>
                <a:gd name="T19" fmla="*/ 53 h 68"/>
                <a:gd name="T20" fmla="*/ 45 w 60"/>
                <a:gd name="T21" fmla="*/ 46 h 68"/>
                <a:gd name="T22" fmla="*/ 50 w 60"/>
                <a:gd name="T23" fmla="*/ 38 h 68"/>
                <a:gd name="T24" fmla="*/ 52 w 60"/>
                <a:gd name="T25" fmla="*/ 28 h 68"/>
                <a:gd name="T26" fmla="*/ 50 w 60"/>
                <a:gd name="T27" fmla="*/ 17 h 68"/>
                <a:gd name="T28" fmla="*/ 45 w 60"/>
                <a:gd name="T29" fmla="*/ 8 h 68"/>
                <a:gd name="T30" fmla="*/ 36 w 60"/>
                <a:gd name="T31" fmla="*/ 2 h 68"/>
                <a:gd name="T32" fmla="*/ 26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9" y="2"/>
                  </a:lnTo>
                  <a:lnTo>
                    <a:pt x="10" y="10"/>
                  </a:lnTo>
                  <a:lnTo>
                    <a:pt x="3" y="21"/>
                  </a:lnTo>
                  <a:lnTo>
                    <a:pt x="0" y="34"/>
                  </a:lnTo>
                  <a:lnTo>
                    <a:pt x="3" y="47"/>
                  </a:lnTo>
                  <a:lnTo>
                    <a:pt x="10" y="57"/>
                  </a:lnTo>
                  <a:lnTo>
                    <a:pt x="19" y="66"/>
                  </a:lnTo>
                  <a:lnTo>
                    <a:pt x="30" y="68"/>
                  </a:lnTo>
                  <a:lnTo>
                    <a:pt x="42" y="66"/>
                  </a:lnTo>
                  <a:lnTo>
                    <a:pt x="51" y="57"/>
                  </a:lnTo>
                  <a:lnTo>
                    <a:pt x="58" y="47"/>
                  </a:lnTo>
                  <a:lnTo>
                    <a:pt x="60" y="34"/>
                  </a:lnTo>
                  <a:lnTo>
                    <a:pt x="58" y="21"/>
                  </a:lnTo>
                  <a:lnTo>
                    <a:pt x="51" y="10"/>
                  </a:lnTo>
                  <a:lnTo>
                    <a:pt x="42" y="2"/>
                  </a:lnTo>
                  <a:lnTo>
                    <a:pt x="30" y="0"/>
                  </a:lnTo>
                  <a:close/>
                </a:path>
              </a:pathLst>
            </a:custGeom>
            <a:solidFill>
              <a:srgbClr val="808080"/>
            </a:solidFill>
            <a:ln w="9525">
              <a:noFill/>
              <a:round/>
              <a:headEnd/>
              <a:tailEnd/>
            </a:ln>
          </p:spPr>
          <p:txBody>
            <a:bodyPr/>
            <a:lstStyle/>
            <a:p>
              <a:endParaRPr lang="en-US"/>
            </a:p>
          </p:txBody>
        </p:sp>
        <p:sp>
          <p:nvSpPr>
            <p:cNvPr id="72" name="Freeform 746"/>
            <p:cNvSpPr>
              <a:spLocks noChangeAspect="1"/>
            </p:cNvSpPr>
            <p:nvPr/>
          </p:nvSpPr>
          <p:spPr bwMode="auto">
            <a:xfrm flipH="1">
              <a:off x="3848" y="1965"/>
              <a:ext cx="54" cy="59"/>
            </a:xfrm>
            <a:custGeom>
              <a:avLst/>
              <a:gdLst>
                <a:gd name="T0" fmla="*/ 24 w 61"/>
                <a:gd name="T1" fmla="*/ 0 h 68"/>
                <a:gd name="T2" fmla="*/ 14 w 61"/>
                <a:gd name="T3" fmla="*/ 2 h 68"/>
                <a:gd name="T4" fmla="*/ 7 w 61"/>
                <a:gd name="T5" fmla="*/ 8 h 68"/>
                <a:gd name="T6" fmla="*/ 2 w 61"/>
                <a:gd name="T7" fmla="*/ 16 h 68"/>
                <a:gd name="T8" fmla="*/ 0 w 61"/>
                <a:gd name="T9" fmla="*/ 26 h 68"/>
                <a:gd name="T10" fmla="*/ 2 w 61"/>
                <a:gd name="T11" fmla="*/ 36 h 68"/>
                <a:gd name="T12" fmla="*/ 7 w 61"/>
                <a:gd name="T13" fmla="*/ 43 h 68"/>
                <a:gd name="T14" fmla="*/ 14 w 61"/>
                <a:gd name="T15" fmla="*/ 49 h 68"/>
                <a:gd name="T16" fmla="*/ 24 w 61"/>
                <a:gd name="T17" fmla="*/ 51 h 68"/>
                <a:gd name="T18" fmla="*/ 34 w 61"/>
                <a:gd name="T19" fmla="*/ 49 h 68"/>
                <a:gd name="T20" fmla="*/ 41 w 61"/>
                <a:gd name="T21" fmla="*/ 43 h 68"/>
                <a:gd name="T22" fmla="*/ 46 w 61"/>
                <a:gd name="T23" fmla="*/ 36 h 68"/>
                <a:gd name="T24" fmla="*/ 48 w 61"/>
                <a:gd name="T25" fmla="*/ 26 h 68"/>
                <a:gd name="T26" fmla="*/ 46 w 61"/>
                <a:gd name="T27" fmla="*/ 16 h 68"/>
                <a:gd name="T28" fmla="*/ 41 w 61"/>
                <a:gd name="T29" fmla="*/ 8 h 68"/>
                <a:gd name="T30" fmla="*/ 34 w 61"/>
                <a:gd name="T31" fmla="*/ 2 h 68"/>
                <a:gd name="T32" fmla="*/ 24 w 61"/>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
                <a:gd name="T52" fmla="*/ 0 h 68"/>
                <a:gd name="T53" fmla="*/ 61 w 61"/>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 h="68">
                  <a:moveTo>
                    <a:pt x="31" y="0"/>
                  </a:moveTo>
                  <a:lnTo>
                    <a:pt x="18" y="2"/>
                  </a:lnTo>
                  <a:lnTo>
                    <a:pt x="9" y="10"/>
                  </a:lnTo>
                  <a:lnTo>
                    <a:pt x="2" y="22"/>
                  </a:lnTo>
                  <a:lnTo>
                    <a:pt x="0" y="34"/>
                  </a:lnTo>
                  <a:lnTo>
                    <a:pt x="2" y="47"/>
                  </a:lnTo>
                  <a:lnTo>
                    <a:pt x="9" y="58"/>
                  </a:lnTo>
                  <a:lnTo>
                    <a:pt x="18" y="66"/>
                  </a:lnTo>
                  <a:lnTo>
                    <a:pt x="31" y="68"/>
                  </a:lnTo>
                  <a:lnTo>
                    <a:pt x="43" y="66"/>
                  </a:lnTo>
                  <a:lnTo>
                    <a:pt x="52" y="58"/>
                  </a:lnTo>
                  <a:lnTo>
                    <a:pt x="59" y="47"/>
                  </a:lnTo>
                  <a:lnTo>
                    <a:pt x="61" y="34"/>
                  </a:lnTo>
                  <a:lnTo>
                    <a:pt x="59" y="22"/>
                  </a:lnTo>
                  <a:lnTo>
                    <a:pt x="52" y="10"/>
                  </a:lnTo>
                  <a:lnTo>
                    <a:pt x="43" y="2"/>
                  </a:lnTo>
                  <a:lnTo>
                    <a:pt x="31" y="0"/>
                  </a:lnTo>
                  <a:close/>
                </a:path>
              </a:pathLst>
            </a:custGeom>
            <a:solidFill>
              <a:srgbClr val="808080"/>
            </a:solidFill>
            <a:ln w="9525">
              <a:noFill/>
              <a:round/>
              <a:headEnd/>
              <a:tailEnd/>
            </a:ln>
          </p:spPr>
          <p:txBody>
            <a:bodyPr/>
            <a:lstStyle/>
            <a:p>
              <a:endParaRPr lang="en-US"/>
            </a:p>
          </p:txBody>
        </p:sp>
        <p:sp>
          <p:nvSpPr>
            <p:cNvPr id="73" name="Freeform 747"/>
            <p:cNvSpPr>
              <a:spLocks noChangeAspect="1"/>
            </p:cNvSpPr>
            <p:nvPr/>
          </p:nvSpPr>
          <p:spPr bwMode="auto">
            <a:xfrm flipH="1">
              <a:off x="5318" y="1935"/>
              <a:ext cx="69" cy="126"/>
            </a:xfrm>
            <a:custGeom>
              <a:avLst/>
              <a:gdLst>
                <a:gd name="T0" fmla="*/ 54 w 76"/>
                <a:gd name="T1" fmla="*/ 0 h 138"/>
                <a:gd name="T2" fmla="*/ 35 w 76"/>
                <a:gd name="T3" fmla="*/ 9 h 138"/>
                <a:gd name="T4" fmla="*/ 23 w 76"/>
                <a:gd name="T5" fmla="*/ 22 h 138"/>
                <a:gd name="T6" fmla="*/ 14 w 76"/>
                <a:gd name="T7" fmla="*/ 35 h 138"/>
                <a:gd name="T8" fmla="*/ 10 w 76"/>
                <a:gd name="T9" fmla="*/ 50 h 138"/>
                <a:gd name="T10" fmla="*/ 13 w 76"/>
                <a:gd name="T11" fmla="*/ 65 h 138"/>
                <a:gd name="T12" fmla="*/ 19 w 76"/>
                <a:gd name="T13" fmla="*/ 81 h 138"/>
                <a:gd name="T14" fmla="*/ 29 w 76"/>
                <a:gd name="T15" fmla="*/ 95 h 138"/>
                <a:gd name="T16" fmla="*/ 45 w 76"/>
                <a:gd name="T17" fmla="*/ 109 h 138"/>
                <a:gd name="T18" fmla="*/ 63 w 76"/>
                <a:gd name="T19" fmla="*/ 110 h 138"/>
                <a:gd name="T20" fmla="*/ 26 w 76"/>
                <a:gd name="T21" fmla="*/ 115 h 138"/>
                <a:gd name="T22" fmla="*/ 14 w 76"/>
                <a:gd name="T23" fmla="*/ 100 h 138"/>
                <a:gd name="T24" fmla="*/ 5 w 76"/>
                <a:gd name="T25" fmla="*/ 82 h 138"/>
                <a:gd name="T26" fmla="*/ 0 w 76"/>
                <a:gd name="T27" fmla="*/ 63 h 138"/>
                <a:gd name="T28" fmla="*/ 0 w 76"/>
                <a:gd name="T29" fmla="*/ 44 h 138"/>
                <a:gd name="T30" fmla="*/ 5 w 76"/>
                <a:gd name="T31" fmla="*/ 26 h 138"/>
                <a:gd name="T32" fmla="*/ 15 w 76"/>
                <a:gd name="T33" fmla="*/ 12 h 138"/>
                <a:gd name="T34" fmla="*/ 33 w 76"/>
                <a:gd name="T35" fmla="*/ 3 h 138"/>
                <a:gd name="T36" fmla="*/ 54 w 76"/>
                <a:gd name="T37" fmla="*/ 0 h 1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6"/>
                <a:gd name="T58" fmla="*/ 0 h 138"/>
                <a:gd name="T59" fmla="*/ 76 w 76"/>
                <a:gd name="T60" fmla="*/ 138 h 1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6" h="138">
                  <a:moveTo>
                    <a:pt x="66" y="0"/>
                  </a:moveTo>
                  <a:lnTo>
                    <a:pt x="43" y="11"/>
                  </a:lnTo>
                  <a:lnTo>
                    <a:pt x="27" y="26"/>
                  </a:lnTo>
                  <a:lnTo>
                    <a:pt x="17" y="42"/>
                  </a:lnTo>
                  <a:lnTo>
                    <a:pt x="12" y="60"/>
                  </a:lnTo>
                  <a:lnTo>
                    <a:pt x="15" y="78"/>
                  </a:lnTo>
                  <a:lnTo>
                    <a:pt x="23" y="97"/>
                  </a:lnTo>
                  <a:lnTo>
                    <a:pt x="35" y="114"/>
                  </a:lnTo>
                  <a:lnTo>
                    <a:pt x="55" y="130"/>
                  </a:lnTo>
                  <a:lnTo>
                    <a:pt x="76" y="133"/>
                  </a:lnTo>
                  <a:lnTo>
                    <a:pt x="32" y="138"/>
                  </a:lnTo>
                  <a:lnTo>
                    <a:pt x="16" y="121"/>
                  </a:lnTo>
                  <a:lnTo>
                    <a:pt x="5" y="99"/>
                  </a:lnTo>
                  <a:lnTo>
                    <a:pt x="0" y="76"/>
                  </a:lnTo>
                  <a:lnTo>
                    <a:pt x="0" y="53"/>
                  </a:lnTo>
                  <a:lnTo>
                    <a:pt x="7" y="31"/>
                  </a:lnTo>
                  <a:lnTo>
                    <a:pt x="19" y="14"/>
                  </a:lnTo>
                  <a:lnTo>
                    <a:pt x="40" y="3"/>
                  </a:lnTo>
                  <a:lnTo>
                    <a:pt x="66" y="0"/>
                  </a:lnTo>
                  <a:close/>
                </a:path>
              </a:pathLst>
            </a:custGeom>
            <a:solidFill>
              <a:srgbClr val="333333"/>
            </a:solidFill>
            <a:ln w="9525">
              <a:noFill/>
              <a:round/>
              <a:headEnd/>
              <a:tailEnd/>
            </a:ln>
          </p:spPr>
          <p:txBody>
            <a:bodyPr/>
            <a:lstStyle/>
            <a:p>
              <a:endParaRPr lang="en-US"/>
            </a:p>
          </p:txBody>
        </p:sp>
        <p:sp>
          <p:nvSpPr>
            <p:cNvPr id="74" name="Freeform 748"/>
            <p:cNvSpPr>
              <a:spLocks noChangeAspect="1"/>
            </p:cNvSpPr>
            <p:nvPr/>
          </p:nvSpPr>
          <p:spPr bwMode="auto">
            <a:xfrm flipH="1">
              <a:off x="4196" y="1933"/>
              <a:ext cx="65" cy="117"/>
            </a:xfrm>
            <a:custGeom>
              <a:avLst/>
              <a:gdLst>
                <a:gd name="T0" fmla="*/ 51 w 72"/>
                <a:gd name="T1" fmla="*/ 0 h 132"/>
                <a:gd name="T2" fmla="*/ 34 w 72"/>
                <a:gd name="T3" fmla="*/ 10 h 132"/>
                <a:gd name="T4" fmla="*/ 21 w 72"/>
                <a:gd name="T5" fmla="*/ 19 h 132"/>
                <a:gd name="T6" fmla="*/ 13 w 72"/>
                <a:gd name="T7" fmla="*/ 32 h 132"/>
                <a:gd name="T8" fmla="*/ 11 w 72"/>
                <a:gd name="T9" fmla="*/ 45 h 132"/>
                <a:gd name="T10" fmla="*/ 12 w 72"/>
                <a:gd name="T11" fmla="*/ 59 h 132"/>
                <a:gd name="T12" fmla="*/ 17 w 72"/>
                <a:gd name="T13" fmla="*/ 73 h 132"/>
                <a:gd name="T14" fmla="*/ 28 w 72"/>
                <a:gd name="T15" fmla="*/ 86 h 132"/>
                <a:gd name="T16" fmla="*/ 42 w 72"/>
                <a:gd name="T17" fmla="*/ 98 h 132"/>
                <a:gd name="T18" fmla="*/ 59 w 72"/>
                <a:gd name="T19" fmla="*/ 100 h 132"/>
                <a:gd name="T20" fmla="*/ 25 w 72"/>
                <a:gd name="T21" fmla="*/ 104 h 132"/>
                <a:gd name="T22" fmla="*/ 13 w 72"/>
                <a:gd name="T23" fmla="*/ 91 h 132"/>
                <a:gd name="T24" fmla="*/ 5 w 72"/>
                <a:gd name="T25" fmla="*/ 74 h 132"/>
                <a:gd name="T26" fmla="*/ 0 w 72"/>
                <a:gd name="T27" fmla="*/ 58 h 132"/>
                <a:gd name="T28" fmla="*/ 0 w 72"/>
                <a:gd name="T29" fmla="*/ 39 h 132"/>
                <a:gd name="T30" fmla="*/ 5 w 72"/>
                <a:gd name="T31" fmla="*/ 24 h 132"/>
                <a:gd name="T32" fmla="*/ 15 w 72"/>
                <a:gd name="T33" fmla="*/ 11 h 132"/>
                <a:gd name="T34" fmla="*/ 30 w 72"/>
                <a:gd name="T35" fmla="*/ 4 h 132"/>
                <a:gd name="T36" fmla="*/ 51 w 72"/>
                <a:gd name="T37" fmla="*/ 0 h 1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132"/>
                <a:gd name="T59" fmla="*/ 72 w 72"/>
                <a:gd name="T60" fmla="*/ 132 h 1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132">
                  <a:moveTo>
                    <a:pt x="62" y="0"/>
                  </a:moveTo>
                  <a:lnTo>
                    <a:pt x="42" y="12"/>
                  </a:lnTo>
                  <a:lnTo>
                    <a:pt x="26" y="25"/>
                  </a:lnTo>
                  <a:lnTo>
                    <a:pt x="16" y="41"/>
                  </a:lnTo>
                  <a:lnTo>
                    <a:pt x="13" y="57"/>
                  </a:lnTo>
                  <a:lnTo>
                    <a:pt x="14" y="75"/>
                  </a:lnTo>
                  <a:lnTo>
                    <a:pt x="21" y="93"/>
                  </a:lnTo>
                  <a:lnTo>
                    <a:pt x="34" y="109"/>
                  </a:lnTo>
                  <a:lnTo>
                    <a:pt x="52" y="125"/>
                  </a:lnTo>
                  <a:lnTo>
                    <a:pt x="72" y="127"/>
                  </a:lnTo>
                  <a:lnTo>
                    <a:pt x="31" y="132"/>
                  </a:lnTo>
                  <a:lnTo>
                    <a:pt x="16" y="116"/>
                  </a:lnTo>
                  <a:lnTo>
                    <a:pt x="6" y="95"/>
                  </a:lnTo>
                  <a:lnTo>
                    <a:pt x="0" y="73"/>
                  </a:lnTo>
                  <a:lnTo>
                    <a:pt x="0" y="50"/>
                  </a:lnTo>
                  <a:lnTo>
                    <a:pt x="7" y="30"/>
                  </a:lnTo>
                  <a:lnTo>
                    <a:pt x="19" y="14"/>
                  </a:lnTo>
                  <a:lnTo>
                    <a:pt x="37" y="4"/>
                  </a:lnTo>
                  <a:lnTo>
                    <a:pt x="62" y="0"/>
                  </a:lnTo>
                  <a:close/>
                </a:path>
              </a:pathLst>
            </a:custGeom>
            <a:solidFill>
              <a:srgbClr val="333333"/>
            </a:solidFill>
            <a:ln w="9525">
              <a:noFill/>
              <a:round/>
              <a:headEnd/>
              <a:tailEnd/>
            </a:ln>
          </p:spPr>
          <p:txBody>
            <a:bodyPr/>
            <a:lstStyle/>
            <a:p>
              <a:endParaRPr lang="en-US"/>
            </a:p>
          </p:txBody>
        </p:sp>
        <p:sp>
          <p:nvSpPr>
            <p:cNvPr id="75" name="Freeform 749"/>
            <p:cNvSpPr>
              <a:spLocks noChangeAspect="1"/>
            </p:cNvSpPr>
            <p:nvPr/>
          </p:nvSpPr>
          <p:spPr bwMode="auto">
            <a:xfrm flipH="1">
              <a:off x="3872" y="1941"/>
              <a:ext cx="67" cy="116"/>
            </a:xfrm>
            <a:custGeom>
              <a:avLst/>
              <a:gdLst>
                <a:gd name="T0" fmla="*/ 54 w 72"/>
                <a:gd name="T1" fmla="*/ 0 h 132"/>
                <a:gd name="T2" fmla="*/ 35 w 72"/>
                <a:gd name="T3" fmla="*/ 10 h 132"/>
                <a:gd name="T4" fmla="*/ 22 w 72"/>
                <a:gd name="T5" fmla="*/ 19 h 132"/>
                <a:gd name="T6" fmla="*/ 15 w 72"/>
                <a:gd name="T7" fmla="*/ 32 h 132"/>
                <a:gd name="T8" fmla="*/ 10 w 72"/>
                <a:gd name="T9" fmla="*/ 44 h 132"/>
                <a:gd name="T10" fmla="*/ 13 w 72"/>
                <a:gd name="T11" fmla="*/ 58 h 132"/>
                <a:gd name="T12" fmla="*/ 19 w 72"/>
                <a:gd name="T13" fmla="*/ 72 h 132"/>
                <a:gd name="T14" fmla="*/ 30 w 72"/>
                <a:gd name="T15" fmla="*/ 84 h 132"/>
                <a:gd name="T16" fmla="*/ 46 w 72"/>
                <a:gd name="T17" fmla="*/ 97 h 132"/>
                <a:gd name="T18" fmla="*/ 62 w 72"/>
                <a:gd name="T19" fmla="*/ 98 h 132"/>
                <a:gd name="T20" fmla="*/ 27 w 72"/>
                <a:gd name="T21" fmla="*/ 102 h 132"/>
                <a:gd name="T22" fmla="*/ 14 w 72"/>
                <a:gd name="T23" fmla="*/ 90 h 132"/>
                <a:gd name="T24" fmla="*/ 5 w 72"/>
                <a:gd name="T25" fmla="*/ 73 h 132"/>
                <a:gd name="T26" fmla="*/ 0 w 72"/>
                <a:gd name="T27" fmla="*/ 56 h 132"/>
                <a:gd name="T28" fmla="*/ 0 w 72"/>
                <a:gd name="T29" fmla="*/ 39 h 132"/>
                <a:gd name="T30" fmla="*/ 6 w 72"/>
                <a:gd name="T31" fmla="*/ 23 h 132"/>
                <a:gd name="T32" fmla="*/ 16 w 72"/>
                <a:gd name="T33" fmla="*/ 11 h 132"/>
                <a:gd name="T34" fmla="*/ 32 w 72"/>
                <a:gd name="T35" fmla="*/ 4 h 132"/>
                <a:gd name="T36" fmla="*/ 54 w 72"/>
                <a:gd name="T37" fmla="*/ 0 h 1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132"/>
                <a:gd name="T59" fmla="*/ 72 w 72"/>
                <a:gd name="T60" fmla="*/ 132 h 1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132">
                  <a:moveTo>
                    <a:pt x="62" y="0"/>
                  </a:moveTo>
                  <a:lnTo>
                    <a:pt x="41" y="12"/>
                  </a:lnTo>
                  <a:lnTo>
                    <a:pt x="26" y="25"/>
                  </a:lnTo>
                  <a:lnTo>
                    <a:pt x="17" y="41"/>
                  </a:lnTo>
                  <a:lnTo>
                    <a:pt x="12" y="57"/>
                  </a:lnTo>
                  <a:lnTo>
                    <a:pt x="15" y="75"/>
                  </a:lnTo>
                  <a:lnTo>
                    <a:pt x="21" y="93"/>
                  </a:lnTo>
                  <a:lnTo>
                    <a:pt x="34" y="109"/>
                  </a:lnTo>
                  <a:lnTo>
                    <a:pt x="53" y="125"/>
                  </a:lnTo>
                  <a:lnTo>
                    <a:pt x="72" y="127"/>
                  </a:lnTo>
                  <a:lnTo>
                    <a:pt x="31" y="132"/>
                  </a:lnTo>
                  <a:lnTo>
                    <a:pt x="16" y="116"/>
                  </a:lnTo>
                  <a:lnTo>
                    <a:pt x="5" y="95"/>
                  </a:lnTo>
                  <a:lnTo>
                    <a:pt x="0" y="73"/>
                  </a:lnTo>
                  <a:lnTo>
                    <a:pt x="0" y="50"/>
                  </a:lnTo>
                  <a:lnTo>
                    <a:pt x="6" y="30"/>
                  </a:lnTo>
                  <a:lnTo>
                    <a:pt x="18" y="14"/>
                  </a:lnTo>
                  <a:lnTo>
                    <a:pt x="36" y="4"/>
                  </a:lnTo>
                  <a:lnTo>
                    <a:pt x="62" y="0"/>
                  </a:lnTo>
                  <a:close/>
                </a:path>
              </a:pathLst>
            </a:custGeom>
            <a:solidFill>
              <a:srgbClr val="333333"/>
            </a:solidFill>
            <a:ln w="9525">
              <a:noFill/>
              <a:round/>
              <a:headEnd/>
              <a:tailEnd/>
            </a:ln>
          </p:spPr>
          <p:txBody>
            <a:bodyPr/>
            <a:lstStyle/>
            <a:p>
              <a:endParaRPr lang="en-US"/>
            </a:p>
          </p:txBody>
        </p:sp>
        <p:sp>
          <p:nvSpPr>
            <p:cNvPr id="76" name="Freeform 750"/>
            <p:cNvSpPr>
              <a:spLocks noChangeAspect="1"/>
            </p:cNvSpPr>
            <p:nvPr/>
          </p:nvSpPr>
          <p:spPr bwMode="auto">
            <a:xfrm flipH="1">
              <a:off x="5237" y="1911"/>
              <a:ext cx="92" cy="170"/>
            </a:xfrm>
            <a:custGeom>
              <a:avLst/>
              <a:gdLst>
                <a:gd name="T0" fmla="*/ 84 w 101"/>
                <a:gd name="T1" fmla="*/ 87 h 188"/>
                <a:gd name="T2" fmla="*/ 78 w 101"/>
                <a:gd name="T3" fmla="*/ 102 h 188"/>
                <a:gd name="T4" fmla="*/ 73 w 101"/>
                <a:gd name="T5" fmla="*/ 115 h 188"/>
                <a:gd name="T6" fmla="*/ 68 w 101"/>
                <a:gd name="T7" fmla="*/ 124 h 188"/>
                <a:gd name="T8" fmla="*/ 62 w 101"/>
                <a:gd name="T9" fmla="*/ 134 h 188"/>
                <a:gd name="T10" fmla="*/ 55 w 101"/>
                <a:gd name="T11" fmla="*/ 141 h 188"/>
                <a:gd name="T12" fmla="*/ 45 w 101"/>
                <a:gd name="T13" fmla="*/ 146 h 188"/>
                <a:gd name="T14" fmla="*/ 33 w 101"/>
                <a:gd name="T15" fmla="*/ 151 h 188"/>
                <a:gd name="T16" fmla="*/ 16 w 101"/>
                <a:gd name="T17" fmla="*/ 154 h 188"/>
                <a:gd name="T18" fmla="*/ 26 w 101"/>
                <a:gd name="T19" fmla="*/ 146 h 188"/>
                <a:gd name="T20" fmla="*/ 33 w 101"/>
                <a:gd name="T21" fmla="*/ 139 h 188"/>
                <a:gd name="T22" fmla="*/ 39 w 101"/>
                <a:gd name="T23" fmla="*/ 132 h 188"/>
                <a:gd name="T24" fmla="*/ 44 w 101"/>
                <a:gd name="T25" fmla="*/ 124 h 188"/>
                <a:gd name="T26" fmla="*/ 49 w 101"/>
                <a:gd name="T27" fmla="*/ 117 h 188"/>
                <a:gd name="T28" fmla="*/ 54 w 101"/>
                <a:gd name="T29" fmla="*/ 109 h 188"/>
                <a:gd name="T30" fmla="*/ 57 w 101"/>
                <a:gd name="T31" fmla="*/ 99 h 188"/>
                <a:gd name="T32" fmla="*/ 63 w 101"/>
                <a:gd name="T33" fmla="*/ 90 h 188"/>
                <a:gd name="T34" fmla="*/ 61 w 101"/>
                <a:gd name="T35" fmla="*/ 71 h 188"/>
                <a:gd name="T36" fmla="*/ 59 w 101"/>
                <a:gd name="T37" fmla="*/ 55 h 188"/>
                <a:gd name="T38" fmla="*/ 56 w 101"/>
                <a:gd name="T39" fmla="*/ 43 h 188"/>
                <a:gd name="T40" fmla="*/ 50 w 101"/>
                <a:gd name="T41" fmla="*/ 34 h 188"/>
                <a:gd name="T42" fmla="*/ 42 w 101"/>
                <a:gd name="T43" fmla="*/ 25 h 188"/>
                <a:gd name="T44" fmla="*/ 31 w 101"/>
                <a:gd name="T45" fmla="*/ 19 h 188"/>
                <a:gd name="T46" fmla="*/ 17 w 101"/>
                <a:gd name="T47" fmla="*/ 12 h 188"/>
                <a:gd name="T48" fmla="*/ 0 w 101"/>
                <a:gd name="T49" fmla="*/ 4 h 188"/>
                <a:gd name="T50" fmla="*/ 23 w 101"/>
                <a:gd name="T51" fmla="*/ 0 h 188"/>
                <a:gd name="T52" fmla="*/ 39 w 101"/>
                <a:gd name="T53" fmla="*/ 4 h 188"/>
                <a:gd name="T54" fmla="*/ 54 w 101"/>
                <a:gd name="T55" fmla="*/ 11 h 188"/>
                <a:gd name="T56" fmla="*/ 65 w 101"/>
                <a:gd name="T57" fmla="*/ 22 h 188"/>
                <a:gd name="T58" fmla="*/ 73 w 101"/>
                <a:gd name="T59" fmla="*/ 36 h 188"/>
                <a:gd name="T60" fmla="*/ 78 w 101"/>
                <a:gd name="T61" fmla="*/ 52 h 188"/>
                <a:gd name="T62" fmla="*/ 82 w 101"/>
                <a:gd name="T63" fmla="*/ 71 h 188"/>
                <a:gd name="T64" fmla="*/ 84 w 101"/>
                <a:gd name="T65" fmla="*/ 87 h 1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1"/>
                <a:gd name="T100" fmla="*/ 0 h 188"/>
                <a:gd name="T101" fmla="*/ 101 w 101"/>
                <a:gd name="T102" fmla="*/ 188 h 18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1" h="188">
                  <a:moveTo>
                    <a:pt x="101" y="106"/>
                  </a:moveTo>
                  <a:lnTo>
                    <a:pt x="94" y="125"/>
                  </a:lnTo>
                  <a:lnTo>
                    <a:pt x="88" y="140"/>
                  </a:lnTo>
                  <a:lnTo>
                    <a:pt x="82" y="152"/>
                  </a:lnTo>
                  <a:lnTo>
                    <a:pt x="75" y="164"/>
                  </a:lnTo>
                  <a:lnTo>
                    <a:pt x="66" y="172"/>
                  </a:lnTo>
                  <a:lnTo>
                    <a:pt x="54" y="179"/>
                  </a:lnTo>
                  <a:lnTo>
                    <a:pt x="39" y="185"/>
                  </a:lnTo>
                  <a:lnTo>
                    <a:pt x="20" y="188"/>
                  </a:lnTo>
                  <a:lnTo>
                    <a:pt x="31" y="179"/>
                  </a:lnTo>
                  <a:lnTo>
                    <a:pt x="40" y="170"/>
                  </a:lnTo>
                  <a:lnTo>
                    <a:pt x="47" y="162"/>
                  </a:lnTo>
                  <a:lnTo>
                    <a:pt x="53" y="152"/>
                  </a:lnTo>
                  <a:lnTo>
                    <a:pt x="59" y="143"/>
                  </a:lnTo>
                  <a:lnTo>
                    <a:pt x="65" y="134"/>
                  </a:lnTo>
                  <a:lnTo>
                    <a:pt x="69" y="122"/>
                  </a:lnTo>
                  <a:lnTo>
                    <a:pt x="76" y="109"/>
                  </a:lnTo>
                  <a:lnTo>
                    <a:pt x="74" y="86"/>
                  </a:lnTo>
                  <a:lnTo>
                    <a:pt x="71" y="67"/>
                  </a:lnTo>
                  <a:lnTo>
                    <a:pt x="67" y="53"/>
                  </a:lnTo>
                  <a:lnTo>
                    <a:pt x="60" y="42"/>
                  </a:lnTo>
                  <a:lnTo>
                    <a:pt x="50" y="31"/>
                  </a:lnTo>
                  <a:lnTo>
                    <a:pt x="37" y="23"/>
                  </a:lnTo>
                  <a:lnTo>
                    <a:pt x="21" y="14"/>
                  </a:lnTo>
                  <a:lnTo>
                    <a:pt x="0" y="4"/>
                  </a:lnTo>
                  <a:lnTo>
                    <a:pt x="27" y="0"/>
                  </a:lnTo>
                  <a:lnTo>
                    <a:pt x="47" y="4"/>
                  </a:lnTo>
                  <a:lnTo>
                    <a:pt x="65" y="13"/>
                  </a:lnTo>
                  <a:lnTo>
                    <a:pt x="78" y="27"/>
                  </a:lnTo>
                  <a:lnTo>
                    <a:pt x="88" y="44"/>
                  </a:lnTo>
                  <a:lnTo>
                    <a:pt x="94" y="64"/>
                  </a:lnTo>
                  <a:lnTo>
                    <a:pt x="99" y="86"/>
                  </a:lnTo>
                  <a:lnTo>
                    <a:pt x="101" y="106"/>
                  </a:lnTo>
                  <a:close/>
                </a:path>
              </a:pathLst>
            </a:custGeom>
            <a:solidFill>
              <a:srgbClr val="333333"/>
            </a:solidFill>
            <a:ln w="9525">
              <a:noFill/>
              <a:round/>
              <a:headEnd/>
              <a:tailEnd/>
            </a:ln>
          </p:spPr>
          <p:txBody>
            <a:bodyPr/>
            <a:lstStyle/>
            <a:p>
              <a:endParaRPr lang="en-US"/>
            </a:p>
          </p:txBody>
        </p:sp>
        <p:sp>
          <p:nvSpPr>
            <p:cNvPr id="77" name="Freeform 751"/>
            <p:cNvSpPr>
              <a:spLocks noChangeAspect="1"/>
            </p:cNvSpPr>
            <p:nvPr/>
          </p:nvSpPr>
          <p:spPr bwMode="auto">
            <a:xfrm flipH="1">
              <a:off x="4120" y="1909"/>
              <a:ext cx="85" cy="161"/>
            </a:xfrm>
            <a:custGeom>
              <a:avLst/>
              <a:gdLst>
                <a:gd name="T0" fmla="*/ 75 w 96"/>
                <a:gd name="T1" fmla="*/ 81 h 179"/>
                <a:gd name="T2" fmla="*/ 70 w 96"/>
                <a:gd name="T3" fmla="*/ 95 h 179"/>
                <a:gd name="T4" fmla="*/ 65 w 96"/>
                <a:gd name="T5" fmla="*/ 108 h 179"/>
                <a:gd name="T6" fmla="*/ 60 w 96"/>
                <a:gd name="T7" fmla="*/ 117 h 179"/>
                <a:gd name="T8" fmla="*/ 55 w 96"/>
                <a:gd name="T9" fmla="*/ 125 h 179"/>
                <a:gd name="T10" fmla="*/ 49 w 96"/>
                <a:gd name="T11" fmla="*/ 133 h 179"/>
                <a:gd name="T12" fmla="*/ 40 w 96"/>
                <a:gd name="T13" fmla="*/ 137 h 179"/>
                <a:gd name="T14" fmla="*/ 29 w 96"/>
                <a:gd name="T15" fmla="*/ 141 h 179"/>
                <a:gd name="T16" fmla="*/ 14 w 96"/>
                <a:gd name="T17" fmla="*/ 145 h 179"/>
                <a:gd name="T18" fmla="*/ 23 w 96"/>
                <a:gd name="T19" fmla="*/ 137 h 179"/>
                <a:gd name="T20" fmla="*/ 29 w 96"/>
                <a:gd name="T21" fmla="*/ 130 h 179"/>
                <a:gd name="T22" fmla="*/ 35 w 96"/>
                <a:gd name="T23" fmla="*/ 123 h 179"/>
                <a:gd name="T24" fmla="*/ 40 w 96"/>
                <a:gd name="T25" fmla="*/ 117 h 179"/>
                <a:gd name="T26" fmla="*/ 43 w 96"/>
                <a:gd name="T27" fmla="*/ 110 h 179"/>
                <a:gd name="T28" fmla="*/ 47 w 96"/>
                <a:gd name="T29" fmla="*/ 103 h 179"/>
                <a:gd name="T30" fmla="*/ 51 w 96"/>
                <a:gd name="T31" fmla="*/ 93 h 179"/>
                <a:gd name="T32" fmla="*/ 56 w 96"/>
                <a:gd name="T33" fmla="*/ 84 h 179"/>
                <a:gd name="T34" fmla="*/ 55 w 96"/>
                <a:gd name="T35" fmla="*/ 66 h 179"/>
                <a:gd name="T36" fmla="*/ 52 w 96"/>
                <a:gd name="T37" fmla="*/ 51 h 179"/>
                <a:gd name="T38" fmla="*/ 49 w 96"/>
                <a:gd name="T39" fmla="*/ 40 h 179"/>
                <a:gd name="T40" fmla="*/ 44 w 96"/>
                <a:gd name="T41" fmla="*/ 31 h 179"/>
                <a:gd name="T42" fmla="*/ 37 w 96"/>
                <a:gd name="T43" fmla="*/ 24 h 179"/>
                <a:gd name="T44" fmla="*/ 27 w 96"/>
                <a:gd name="T45" fmla="*/ 18 h 179"/>
                <a:gd name="T46" fmla="*/ 16 w 96"/>
                <a:gd name="T47" fmla="*/ 11 h 179"/>
                <a:gd name="T48" fmla="*/ 0 w 96"/>
                <a:gd name="T49" fmla="*/ 3 h 179"/>
                <a:gd name="T50" fmla="*/ 19 w 96"/>
                <a:gd name="T51" fmla="*/ 0 h 179"/>
                <a:gd name="T52" fmla="*/ 35 w 96"/>
                <a:gd name="T53" fmla="*/ 3 h 179"/>
                <a:gd name="T54" fmla="*/ 48 w 96"/>
                <a:gd name="T55" fmla="*/ 11 h 179"/>
                <a:gd name="T56" fmla="*/ 58 w 96"/>
                <a:gd name="T57" fmla="*/ 20 h 179"/>
                <a:gd name="T58" fmla="*/ 65 w 96"/>
                <a:gd name="T59" fmla="*/ 33 h 179"/>
                <a:gd name="T60" fmla="*/ 70 w 96"/>
                <a:gd name="T61" fmla="*/ 49 h 179"/>
                <a:gd name="T62" fmla="*/ 73 w 96"/>
                <a:gd name="T63" fmla="*/ 66 h 179"/>
                <a:gd name="T64" fmla="*/ 75 w 96"/>
                <a:gd name="T65" fmla="*/ 81 h 1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6"/>
                <a:gd name="T100" fmla="*/ 0 h 179"/>
                <a:gd name="T101" fmla="*/ 96 w 96"/>
                <a:gd name="T102" fmla="*/ 179 h 1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6" h="179">
                  <a:moveTo>
                    <a:pt x="96" y="100"/>
                  </a:moveTo>
                  <a:lnTo>
                    <a:pt x="89" y="118"/>
                  </a:lnTo>
                  <a:lnTo>
                    <a:pt x="83" y="133"/>
                  </a:lnTo>
                  <a:lnTo>
                    <a:pt x="77" y="145"/>
                  </a:lnTo>
                  <a:lnTo>
                    <a:pt x="70" y="154"/>
                  </a:lnTo>
                  <a:lnTo>
                    <a:pt x="62" y="164"/>
                  </a:lnTo>
                  <a:lnTo>
                    <a:pt x="51" y="169"/>
                  </a:lnTo>
                  <a:lnTo>
                    <a:pt x="37" y="175"/>
                  </a:lnTo>
                  <a:lnTo>
                    <a:pt x="18" y="179"/>
                  </a:lnTo>
                  <a:lnTo>
                    <a:pt x="29" y="169"/>
                  </a:lnTo>
                  <a:lnTo>
                    <a:pt x="37" y="160"/>
                  </a:lnTo>
                  <a:lnTo>
                    <a:pt x="44" y="152"/>
                  </a:lnTo>
                  <a:lnTo>
                    <a:pt x="51" y="144"/>
                  </a:lnTo>
                  <a:lnTo>
                    <a:pt x="55" y="136"/>
                  </a:lnTo>
                  <a:lnTo>
                    <a:pt x="60" y="127"/>
                  </a:lnTo>
                  <a:lnTo>
                    <a:pt x="66" y="115"/>
                  </a:lnTo>
                  <a:lnTo>
                    <a:pt x="71" y="103"/>
                  </a:lnTo>
                  <a:lnTo>
                    <a:pt x="70" y="81"/>
                  </a:lnTo>
                  <a:lnTo>
                    <a:pt x="67" y="63"/>
                  </a:lnTo>
                  <a:lnTo>
                    <a:pt x="62" y="50"/>
                  </a:lnTo>
                  <a:lnTo>
                    <a:pt x="56" y="39"/>
                  </a:lnTo>
                  <a:lnTo>
                    <a:pt x="47" y="30"/>
                  </a:lnTo>
                  <a:lnTo>
                    <a:pt x="35" y="22"/>
                  </a:lnTo>
                  <a:lnTo>
                    <a:pt x="20" y="13"/>
                  </a:lnTo>
                  <a:lnTo>
                    <a:pt x="0" y="3"/>
                  </a:lnTo>
                  <a:lnTo>
                    <a:pt x="24" y="0"/>
                  </a:lnTo>
                  <a:lnTo>
                    <a:pt x="45" y="3"/>
                  </a:lnTo>
                  <a:lnTo>
                    <a:pt x="61" y="13"/>
                  </a:lnTo>
                  <a:lnTo>
                    <a:pt x="74" y="25"/>
                  </a:lnTo>
                  <a:lnTo>
                    <a:pt x="83" y="41"/>
                  </a:lnTo>
                  <a:lnTo>
                    <a:pt x="89" y="61"/>
                  </a:lnTo>
                  <a:lnTo>
                    <a:pt x="93" y="81"/>
                  </a:lnTo>
                  <a:lnTo>
                    <a:pt x="96" y="100"/>
                  </a:lnTo>
                  <a:close/>
                </a:path>
              </a:pathLst>
            </a:custGeom>
            <a:solidFill>
              <a:srgbClr val="333333"/>
            </a:solidFill>
            <a:ln w="9525">
              <a:noFill/>
              <a:round/>
              <a:headEnd/>
              <a:tailEnd/>
            </a:ln>
          </p:spPr>
          <p:txBody>
            <a:bodyPr/>
            <a:lstStyle/>
            <a:p>
              <a:endParaRPr lang="en-US"/>
            </a:p>
          </p:txBody>
        </p:sp>
        <p:sp>
          <p:nvSpPr>
            <p:cNvPr id="78" name="Freeform 752"/>
            <p:cNvSpPr>
              <a:spLocks noChangeAspect="1"/>
            </p:cNvSpPr>
            <p:nvPr/>
          </p:nvSpPr>
          <p:spPr bwMode="auto">
            <a:xfrm flipH="1">
              <a:off x="3797" y="1917"/>
              <a:ext cx="86" cy="161"/>
            </a:xfrm>
            <a:custGeom>
              <a:avLst/>
              <a:gdLst>
                <a:gd name="T0" fmla="*/ 76 w 97"/>
                <a:gd name="T1" fmla="*/ 81 h 179"/>
                <a:gd name="T2" fmla="*/ 71 w 97"/>
                <a:gd name="T3" fmla="*/ 95 h 179"/>
                <a:gd name="T4" fmla="*/ 66 w 97"/>
                <a:gd name="T5" fmla="*/ 108 h 179"/>
                <a:gd name="T6" fmla="*/ 61 w 97"/>
                <a:gd name="T7" fmla="*/ 117 h 179"/>
                <a:gd name="T8" fmla="*/ 56 w 97"/>
                <a:gd name="T9" fmla="*/ 125 h 179"/>
                <a:gd name="T10" fmla="*/ 50 w 97"/>
                <a:gd name="T11" fmla="*/ 133 h 179"/>
                <a:gd name="T12" fmla="*/ 41 w 97"/>
                <a:gd name="T13" fmla="*/ 137 h 179"/>
                <a:gd name="T14" fmla="*/ 30 w 97"/>
                <a:gd name="T15" fmla="*/ 141 h 179"/>
                <a:gd name="T16" fmla="*/ 16 w 97"/>
                <a:gd name="T17" fmla="*/ 145 h 179"/>
                <a:gd name="T18" fmla="*/ 24 w 97"/>
                <a:gd name="T19" fmla="*/ 137 h 179"/>
                <a:gd name="T20" fmla="*/ 30 w 97"/>
                <a:gd name="T21" fmla="*/ 130 h 179"/>
                <a:gd name="T22" fmla="*/ 35 w 97"/>
                <a:gd name="T23" fmla="*/ 123 h 179"/>
                <a:gd name="T24" fmla="*/ 41 w 97"/>
                <a:gd name="T25" fmla="*/ 117 h 179"/>
                <a:gd name="T26" fmla="*/ 45 w 97"/>
                <a:gd name="T27" fmla="*/ 110 h 179"/>
                <a:gd name="T28" fmla="*/ 49 w 97"/>
                <a:gd name="T29" fmla="*/ 103 h 179"/>
                <a:gd name="T30" fmla="*/ 52 w 97"/>
                <a:gd name="T31" fmla="*/ 94 h 179"/>
                <a:gd name="T32" fmla="*/ 58 w 97"/>
                <a:gd name="T33" fmla="*/ 85 h 179"/>
                <a:gd name="T34" fmla="*/ 57 w 97"/>
                <a:gd name="T35" fmla="*/ 67 h 179"/>
                <a:gd name="T36" fmla="*/ 53 w 97"/>
                <a:gd name="T37" fmla="*/ 51 h 179"/>
                <a:gd name="T38" fmla="*/ 51 w 97"/>
                <a:gd name="T39" fmla="*/ 40 h 179"/>
                <a:gd name="T40" fmla="*/ 45 w 97"/>
                <a:gd name="T41" fmla="*/ 31 h 179"/>
                <a:gd name="T42" fmla="*/ 38 w 97"/>
                <a:gd name="T43" fmla="*/ 24 h 179"/>
                <a:gd name="T44" fmla="*/ 28 w 97"/>
                <a:gd name="T45" fmla="*/ 18 h 179"/>
                <a:gd name="T46" fmla="*/ 16 w 97"/>
                <a:gd name="T47" fmla="*/ 11 h 179"/>
                <a:gd name="T48" fmla="*/ 0 w 97"/>
                <a:gd name="T49" fmla="*/ 4 h 179"/>
                <a:gd name="T50" fmla="*/ 20 w 97"/>
                <a:gd name="T51" fmla="*/ 0 h 179"/>
                <a:gd name="T52" fmla="*/ 35 w 97"/>
                <a:gd name="T53" fmla="*/ 4 h 179"/>
                <a:gd name="T54" fmla="*/ 49 w 97"/>
                <a:gd name="T55" fmla="*/ 11 h 179"/>
                <a:gd name="T56" fmla="*/ 59 w 97"/>
                <a:gd name="T57" fmla="*/ 20 h 179"/>
                <a:gd name="T58" fmla="*/ 66 w 97"/>
                <a:gd name="T59" fmla="*/ 34 h 179"/>
                <a:gd name="T60" fmla="*/ 71 w 97"/>
                <a:gd name="T61" fmla="*/ 49 h 179"/>
                <a:gd name="T62" fmla="*/ 74 w 97"/>
                <a:gd name="T63" fmla="*/ 66 h 179"/>
                <a:gd name="T64" fmla="*/ 76 w 97"/>
                <a:gd name="T65" fmla="*/ 81 h 1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7"/>
                <a:gd name="T100" fmla="*/ 0 h 179"/>
                <a:gd name="T101" fmla="*/ 97 w 97"/>
                <a:gd name="T102" fmla="*/ 179 h 1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7" h="179">
                  <a:moveTo>
                    <a:pt x="97" y="100"/>
                  </a:moveTo>
                  <a:lnTo>
                    <a:pt x="90" y="118"/>
                  </a:lnTo>
                  <a:lnTo>
                    <a:pt x="85" y="133"/>
                  </a:lnTo>
                  <a:lnTo>
                    <a:pt x="78" y="145"/>
                  </a:lnTo>
                  <a:lnTo>
                    <a:pt x="71" y="154"/>
                  </a:lnTo>
                  <a:lnTo>
                    <a:pt x="63" y="164"/>
                  </a:lnTo>
                  <a:lnTo>
                    <a:pt x="52" y="169"/>
                  </a:lnTo>
                  <a:lnTo>
                    <a:pt x="38" y="175"/>
                  </a:lnTo>
                  <a:lnTo>
                    <a:pt x="20" y="179"/>
                  </a:lnTo>
                  <a:lnTo>
                    <a:pt x="30" y="169"/>
                  </a:lnTo>
                  <a:lnTo>
                    <a:pt x="38" y="160"/>
                  </a:lnTo>
                  <a:lnTo>
                    <a:pt x="45" y="152"/>
                  </a:lnTo>
                  <a:lnTo>
                    <a:pt x="52" y="144"/>
                  </a:lnTo>
                  <a:lnTo>
                    <a:pt x="57" y="136"/>
                  </a:lnTo>
                  <a:lnTo>
                    <a:pt x="62" y="127"/>
                  </a:lnTo>
                  <a:lnTo>
                    <a:pt x="67" y="116"/>
                  </a:lnTo>
                  <a:lnTo>
                    <a:pt x="73" y="104"/>
                  </a:lnTo>
                  <a:lnTo>
                    <a:pt x="72" y="82"/>
                  </a:lnTo>
                  <a:lnTo>
                    <a:pt x="68" y="63"/>
                  </a:lnTo>
                  <a:lnTo>
                    <a:pt x="64" y="50"/>
                  </a:lnTo>
                  <a:lnTo>
                    <a:pt x="58" y="39"/>
                  </a:lnTo>
                  <a:lnTo>
                    <a:pt x="49" y="30"/>
                  </a:lnTo>
                  <a:lnTo>
                    <a:pt x="36" y="22"/>
                  </a:lnTo>
                  <a:lnTo>
                    <a:pt x="20" y="13"/>
                  </a:lnTo>
                  <a:lnTo>
                    <a:pt x="0" y="4"/>
                  </a:lnTo>
                  <a:lnTo>
                    <a:pt x="26" y="0"/>
                  </a:lnTo>
                  <a:lnTo>
                    <a:pt x="45" y="4"/>
                  </a:lnTo>
                  <a:lnTo>
                    <a:pt x="62" y="13"/>
                  </a:lnTo>
                  <a:lnTo>
                    <a:pt x="74" y="25"/>
                  </a:lnTo>
                  <a:lnTo>
                    <a:pt x="83" y="42"/>
                  </a:lnTo>
                  <a:lnTo>
                    <a:pt x="90" y="61"/>
                  </a:lnTo>
                  <a:lnTo>
                    <a:pt x="95" y="81"/>
                  </a:lnTo>
                  <a:lnTo>
                    <a:pt x="97" y="100"/>
                  </a:lnTo>
                  <a:close/>
                </a:path>
              </a:pathLst>
            </a:custGeom>
            <a:solidFill>
              <a:srgbClr val="333333"/>
            </a:solidFill>
            <a:ln w="9525">
              <a:noFill/>
              <a:round/>
              <a:headEnd/>
              <a:tailEnd/>
            </a:ln>
          </p:spPr>
          <p:txBody>
            <a:bodyPr/>
            <a:lstStyle/>
            <a:p>
              <a:endParaRPr lang="en-US"/>
            </a:p>
          </p:txBody>
        </p:sp>
        <p:sp>
          <p:nvSpPr>
            <p:cNvPr id="79" name="Freeform 753"/>
            <p:cNvSpPr>
              <a:spLocks noChangeAspect="1"/>
            </p:cNvSpPr>
            <p:nvPr/>
          </p:nvSpPr>
          <p:spPr bwMode="auto">
            <a:xfrm flipH="1">
              <a:off x="5326" y="1920"/>
              <a:ext cx="75" cy="161"/>
            </a:xfrm>
            <a:custGeom>
              <a:avLst/>
              <a:gdLst>
                <a:gd name="T0" fmla="*/ 38 w 84"/>
                <a:gd name="T1" fmla="*/ 0 h 177"/>
                <a:gd name="T2" fmla="*/ 25 w 84"/>
                <a:gd name="T3" fmla="*/ 11 h 177"/>
                <a:gd name="T4" fmla="*/ 14 w 84"/>
                <a:gd name="T5" fmla="*/ 22 h 177"/>
                <a:gd name="T6" fmla="*/ 7 w 84"/>
                <a:gd name="T7" fmla="*/ 32 h 177"/>
                <a:gd name="T8" fmla="*/ 3 w 84"/>
                <a:gd name="T9" fmla="*/ 44 h 177"/>
                <a:gd name="T10" fmla="*/ 0 w 84"/>
                <a:gd name="T11" fmla="*/ 55 h 177"/>
                <a:gd name="T12" fmla="*/ 0 w 84"/>
                <a:gd name="T13" fmla="*/ 68 h 177"/>
                <a:gd name="T14" fmla="*/ 2 w 84"/>
                <a:gd name="T15" fmla="*/ 83 h 177"/>
                <a:gd name="T16" fmla="*/ 4 w 84"/>
                <a:gd name="T17" fmla="*/ 100 h 177"/>
                <a:gd name="T18" fmla="*/ 12 w 84"/>
                <a:gd name="T19" fmla="*/ 111 h 177"/>
                <a:gd name="T20" fmla="*/ 19 w 84"/>
                <a:gd name="T21" fmla="*/ 121 h 177"/>
                <a:gd name="T22" fmla="*/ 25 w 84"/>
                <a:gd name="T23" fmla="*/ 128 h 177"/>
                <a:gd name="T24" fmla="*/ 30 w 84"/>
                <a:gd name="T25" fmla="*/ 134 h 177"/>
                <a:gd name="T26" fmla="*/ 37 w 84"/>
                <a:gd name="T27" fmla="*/ 139 h 177"/>
                <a:gd name="T28" fmla="*/ 45 w 84"/>
                <a:gd name="T29" fmla="*/ 142 h 177"/>
                <a:gd name="T30" fmla="*/ 54 w 84"/>
                <a:gd name="T31" fmla="*/ 145 h 177"/>
                <a:gd name="T32" fmla="*/ 67 w 84"/>
                <a:gd name="T33" fmla="*/ 146 h 177"/>
                <a:gd name="T34" fmla="*/ 55 w 84"/>
                <a:gd name="T35" fmla="*/ 142 h 177"/>
                <a:gd name="T36" fmla="*/ 46 w 84"/>
                <a:gd name="T37" fmla="*/ 137 h 177"/>
                <a:gd name="T38" fmla="*/ 38 w 84"/>
                <a:gd name="T39" fmla="*/ 133 h 177"/>
                <a:gd name="T40" fmla="*/ 33 w 84"/>
                <a:gd name="T41" fmla="*/ 127 h 177"/>
                <a:gd name="T42" fmla="*/ 27 w 84"/>
                <a:gd name="T43" fmla="*/ 122 h 177"/>
                <a:gd name="T44" fmla="*/ 22 w 84"/>
                <a:gd name="T45" fmla="*/ 115 h 177"/>
                <a:gd name="T46" fmla="*/ 17 w 84"/>
                <a:gd name="T47" fmla="*/ 106 h 177"/>
                <a:gd name="T48" fmla="*/ 10 w 84"/>
                <a:gd name="T49" fmla="*/ 95 h 177"/>
                <a:gd name="T50" fmla="*/ 7 w 84"/>
                <a:gd name="T51" fmla="*/ 78 h 177"/>
                <a:gd name="T52" fmla="*/ 6 w 84"/>
                <a:gd name="T53" fmla="*/ 65 h 177"/>
                <a:gd name="T54" fmla="*/ 7 w 84"/>
                <a:gd name="T55" fmla="*/ 53 h 177"/>
                <a:gd name="T56" fmla="*/ 10 w 84"/>
                <a:gd name="T57" fmla="*/ 44 h 177"/>
                <a:gd name="T58" fmla="*/ 14 w 84"/>
                <a:gd name="T59" fmla="*/ 34 h 177"/>
                <a:gd name="T60" fmla="*/ 21 w 84"/>
                <a:gd name="T61" fmla="*/ 23 h 177"/>
                <a:gd name="T62" fmla="*/ 28 w 84"/>
                <a:gd name="T63" fmla="*/ 13 h 177"/>
                <a:gd name="T64" fmla="*/ 38 w 84"/>
                <a:gd name="T65" fmla="*/ 0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177"/>
                <a:gd name="T101" fmla="*/ 84 w 84"/>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177">
                  <a:moveTo>
                    <a:pt x="48" y="0"/>
                  </a:moveTo>
                  <a:lnTo>
                    <a:pt x="31" y="13"/>
                  </a:lnTo>
                  <a:lnTo>
                    <a:pt x="18" y="26"/>
                  </a:lnTo>
                  <a:lnTo>
                    <a:pt x="9" y="39"/>
                  </a:lnTo>
                  <a:lnTo>
                    <a:pt x="3" y="53"/>
                  </a:lnTo>
                  <a:lnTo>
                    <a:pt x="0" y="67"/>
                  </a:lnTo>
                  <a:lnTo>
                    <a:pt x="0" y="83"/>
                  </a:lnTo>
                  <a:lnTo>
                    <a:pt x="2" y="100"/>
                  </a:lnTo>
                  <a:lnTo>
                    <a:pt x="5" y="121"/>
                  </a:lnTo>
                  <a:lnTo>
                    <a:pt x="15" y="134"/>
                  </a:lnTo>
                  <a:lnTo>
                    <a:pt x="23" y="146"/>
                  </a:lnTo>
                  <a:lnTo>
                    <a:pt x="31" y="155"/>
                  </a:lnTo>
                  <a:lnTo>
                    <a:pt x="38" y="162"/>
                  </a:lnTo>
                  <a:lnTo>
                    <a:pt x="46" y="168"/>
                  </a:lnTo>
                  <a:lnTo>
                    <a:pt x="56" y="171"/>
                  </a:lnTo>
                  <a:lnTo>
                    <a:pt x="68" y="175"/>
                  </a:lnTo>
                  <a:lnTo>
                    <a:pt x="84" y="177"/>
                  </a:lnTo>
                  <a:lnTo>
                    <a:pt x="69" y="171"/>
                  </a:lnTo>
                  <a:lnTo>
                    <a:pt x="57" y="166"/>
                  </a:lnTo>
                  <a:lnTo>
                    <a:pt x="48" y="160"/>
                  </a:lnTo>
                  <a:lnTo>
                    <a:pt x="41" y="154"/>
                  </a:lnTo>
                  <a:lnTo>
                    <a:pt x="34" y="147"/>
                  </a:lnTo>
                  <a:lnTo>
                    <a:pt x="28" y="139"/>
                  </a:lnTo>
                  <a:lnTo>
                    <a:pt x="21" y="128"/>
                  </a:lnTo>
                  <a:lnTo>
                    <a:pt x="12" y="114"/>
                  </a:lnTo>
                  <a:lnTo>
                    <a:pt x="9" y="94"/>
                  </a:lnTo>
                  <a:lnTo>
                    <a:pt x="8" y="78"/>
                  </a:lnTo>
                  <a:lnTo>
                    <a:pt x="9" y="64"/>
                  </a:lnTo>
                  <a:lnTo>
                    <a:pt x="12" y="53"/>
                  </a:lnTo>
                  <a:lnTo>
                    <a:pt x="18" y="41"/>
                  </a:lnTo>
                  <a:lnTo>
                    <a:pt x="26" y="28"/>
                  </a:lnTo>
                  <a:lnTo>
                    <a:pt x="35" y="15"/>
                  </a:lnTo>
                  <a:lnTo>
                    <a:pt x="48" y="0"/>
                  </a:lnTo>
                  <a:close/>
                </a:path>
              </a:pathLst>
            </a:custGeom>
            <a:solidFill>
              <a:schemeClr val="bg1"/>
            </a:solidFill>
            <a:ln w="9525">
              <a:noFill/>
              <a:round/>
              <a:headEnd/>
              <a:tailEnd/>
            </a:ln>
          </p:spPr>
          <p:txBody>
            <a:bodyPr/>
            <a:lstStyle/>
            <a:p>
              <a:endParaRPr lang="en-US"/>
            </a:p>
          </p:txBody>
        </p:sp>
        <p:sp>
          <p:nvSpPr>
            <p:cNvPr id="80" name="Freeform 754"/>
            <p:cNvSpPr>
              <a:spLocks noChangeAspect="1"/>
            </p:cNvSpPr>
            <p:nvPr/>
          </p:nvSpPr>
          <p:spPr bwMode="auto">
            <a:xfrm flipH="1">
              <a:off x="4201" y="1919"/>
              <a:ext cx="74" cy="151"/>
            </a:xfrm>
            <a:custGeom>
              <a:avLst/>
              <a:gdLst>
                <a:gd name="T0" fmla="*/ 40 w 80"/>
                <a:gd name="T1" fmla="*/ 0 h 169"/>
                <a:gd name="T2" fmla="*/ 26 w 80"/>
                <a:gd name="T3" fmla="*/ 11 h 169"/>
                <a:gd name="T4" fmla="*/ 15 w 80"/>
                <a:gd name="T5" fmla="*/ 21 h 169"/>
                <a:gd name="T6" fmla="*/ 6 w 80"/>
                <a:gd name="T7" fmla="*/ 29 h 169"/>
                <a:gd name="T8" fmla="*/ 4 w 80"/>
                <a:gd name="T9" fmla="*/ 40 h 169"/>
                <a:gd name="T10" fmla="*/ 0 w 80"/>
                <a:gd name="T11" fmla="*/ 51 h 169"/>
                <a:gd name="T12" fmla="*/ 0 w 80"/>
                <a:gd name="T13" fmla="*/ 63 h 169"/>
                <a:gd name="T14" fmla="*/ 1 w 80"/>
                <a:gd name="T15" fmla="*/ 76 h 169"/>
                <a:gd name="T16" fmla="*/ 5 w 80"/>
                <a:gd name="T17" fmla="*/ 91 h 169"/>
                <a:gd name="T18" fmla="*/ 12 w 80"/>
                <a:gd name="T19" fmla="*/ 102 h 169"/>
                <a:gd name="T20" fmla="*/ 19 w 80"/>
                <a:gd name="T21" fmla="*/ 111 h 169"/>
                <a:gd name="T22" fmla="*/ 25 w 80"/>
                <a:gd name="T23" fmla="*/ 118 h 169"/>
                <a:gd name="T24" fmla="*/ 31 w 80"/>
                <a:gd name="T25" fmla="*/ 123 h 169"/>
                <a:gd name="T26" fmla="*/ 37 w 80"/>
                <a:gd name="T27" fmla="*/ 127 h 169"/>
                <a:gd name="T28" fmla="*/ 44 w 80"/>
                <a:gd name="T29" fmla="*/ 130 h 169"/>
                <a:gd name="T30" fmla="*/ 55 w 80"/>
                <a:gd name="T31" fmla="*/ 132 h 169"/>
                <a:gd name="T32" fmla="*/ 68 w 80"/>
                <a:gd name="T33" fmla="*/ 135 h 169"/>
                <a:gd name="T34" fmla="*/ 55 w 80"/>
                <a:gd name="T35" fmla="*/ 130 h 169"/>
                <a:gd name="T36" fmla="*/ 46 w 80"/>
                <a:gd name="T37" fmla="*/ 125 h 169"/>
                <a:gd name="T38" fmla="*/ 39 w 80"/>
                <a:gd name="T39" fmla="*/ 122 h 169"/>
                <a:gd name="T40" fmla="*/ 33 w 80"/>
                <a:gd name="T41" fmla="*/ 117 h 169"/>
                <a:gd name="T42" fmla="*/ 28 w 80"/>
                <a:gd name="T43" fmla="*/ 112 h 169"/>
                <a:gd name="T44" fmla="*/ 23 w 80"/>
                <a:gd name="T45" fmla="*/ 105 h 169"/>
                <a:gd name="T46" fmla="*/ 18 w 80"/>
                <a:gd name="T47" fmla="*/ 96 h 169"/>
                <a:gd name="T48" fmla="*/ 10 w 80"/>
                <a:gd name="T49" fmla="*/ 86 h 169"/>
                <a:gd name="T50" fmla="*/ 6 w 80"/>
                <a:gd name="T51" fmla="*/ 71 h 169"/>
                <a:gd name="T52" fmla="*/ 6 w 80"/>
                <a:gd name="T53" fmla="*/ 59 h 169"/>
                <a:gd name="T54" fmla="*/ 7 w 80"/>
                <a:gd name="T55" fmla="*/ 49 h 169"/>
                <a:gd name="T56" fmla="*/ 10 w 80"/>
                <a:gd name="T57" fmla="*/ 40 h 169"/>
                <a:gd name="T58" fmla="*/ 15 w 80"/>
                <a:gd name="T59" fmla="*/ 32 h 169"/>
                <a:gd name="T60" fmla="*/ 20 w 80"/>
                <a:gd name="T61" fmla="*/ 22 h 169"/>
                <a:gd name="T62" fmla="*/ 30 w 80"/>
                <a:gd name="T63" fmla="*/ 12 h 169"/>
                <a:gd name="T64" fmla="*/ 40 w 80"/>
                <a:gd name="T65" fmla="*/ 0 h 1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0"/>
                <a:gd name="T100" fmla="*/ 0 h 169"/>
                <a:gd name="T101" fmla="*/ 80 w 80"/>
                <a:gd name="T102" fmla="*/ 169 h 1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0" h="169">
                  <a:moveTo>
                    <a:pt x="46" y="0"/>
                  </a:moveTo>
                  <a:lnTo>
                    <a:pt x="30" y="13"/>
                  </a:lnTo>
                  <a:lnTo>
                    <a:pt x="17" y="26"/>
                  </a:lnTo>
                  <a:lnTo>
                    <a:pt x="8" y="37"/>
                  </a:lnTo>
                  <a:lnTo>
                    <a:pt x="4" y="50"/>
                  </a:lnTo>
                  <a:lnTo>
                    <a:pt x="0" y="64"/>
                  </a:lnTo>
                  <a:lnTo>
                    <a:pt x="0" y="79"/>
                  </a:lnTo>
                  <a:lnTo>
                    <a:pt x="1" y="95"/>
                  </a:lnTo>
                  <a:lnTo>
                    <a:pt x="5" y="114"/>
                  </a:lnTo>
                  <a:lnTo>
                    <a:pt x="14" y="128"/>
                  </a:lnTo>
                  <a:lnTo>
                    <a:pt x="22" y="139"/>
                  </a:lnTo>
                  <a:lnTo>
                    <a:pt x="29" y="148"/>
                  </a:lnTo>
                  <a:lnTo>
                    <a:pt x="36" y="154"/>
                  </a:lnTo>
                  <a:lnTo>
                    <a:pt x="43" y="159"/>
                  </a:lnTo>
                  <a:lnTo>
                    <a:pt x="52" y="163"/>
                  </a:lnTo>
                  <a:lnTo>
                    <a:pt x="65" y="166"/>
                  </a:lnTo>
                  <a:lnTo>
                    <a:pt x="80" y="169"/>
                  </a:lnTo>
                  <a:lnTo>
                    <a:pt x="65" y="163"/>
                  </a:lnTo>
                  <a:lnTo>
                    <a:pt x="54" y="157"/>
                  </a:lnTo>
                  <a:lnTo>
                    <a:pt x="45" y="152"/>
                  </a:lnTo>
                  <a:lnTo>
                    <a:pt x="39" y="147"/>
                  </a:lnTo>
                  <a:lnTo>
                    <a:pt x="32" y="140"/>
                  </a:lnTo>
                  <a:lnTo>
                    <a:pt x="27" y="132"/>
                  </a:lnTo>
                  <a:lnTo>
                    <a:pt x="20" y="121"/>
                  </a:lnTo>
                  <a:lnTo>
                    <a:pt x="12" y="108"/>
                  </a:lnTo>
                  <a:lnTo>
                    <a:pt x="8" y="89"/>
                  </a:lnTo>
                  <a:lnTo>
                    <a:pt x="8" y="74"/>
                  </a:lnTo>
                  <a:lnTo>
                    <a:pt x="9" y="61"/>
                  </a:lnTo>
                  <a:lnTo>
                    <a:pt x="12" y="50"/>
                  </a:lnTo>
                  <a:lnTo>
                    <a:pt x="17" y="40"/>
                  </a:lnTo>
                  <a:lnTo>
                    <a:pt x="24" y="28"/>
                  </a:lnTo>
                  <a:lnTo>
                    <a:pt x="35" y="15"/>
                  </a:lnTo>
                  <a:lnTo>
                    <a:pt x="46" y="0"/>
                  </a:lnTo>
                  <a:close/>
                </a:path>
              </a:pathLst>
            </a:custGeom>
            <a:solidFill>
              <a:schemeClr val="bg1"/>
            </a:solidFill>
            <a:ln w="9525">
              <a:noFill/>
              <a:round/>
              <a:headEnd/>
              <a:tailEnd/>
            </a:ln>
          </p:spPr>
          <p:txBody>
            <a:bodyPr/>
            <a:lstStyle/>
            <a:p>
              <a:endParaRPr lang="en-US"/>
            </a:p>
          </p:txBody>
        </p:sp>
        <p:sp>
          <p:nvSpPr>
            <p:cNvPr id="81" name="Freeform 755"/>
            <p:cNvSpPr>
              <a:spLocks noChangeAspect="1"/>
            </p:cNvSpPr>
            <p:nvPr/>
          </p:nvSpPr>
          <p:spPr bwMode="auto">
            <a:xfrm flipH="1">
              <a:off x="3880" y="1926"/>
              <a:ext cx="74" cy="152"/>
            </a:xfrm>
            <a:custGeom>
              <a:avLst/>
              <a:gdLst>
                <a:gd name="T0" fmla="*/ 40 w 79"/>
                <a:gd name="T1" fmla="*/ 0 h 169"/>
                <a:gd name="T2" fmla="*/ 26 w 79"/>
                <a:gd name="T3" fmla="*/ 11 h 169"/>
                <a:gd name="T4" fmla="*/ 15 w 79"/>
                <a:gd name="T5" fmla="*/ 21 h 169"/>
                <a:gd name="T6" fmla="*/ 7 w 79"/>
                <a:gd name="T7" fmla="*/ 30 h 169"/>
                <a:gd name="T8" fmla="*/ 3 w 79"/>
                <a:gd name="T9" fmla="*/ 40 h 169"/>
                <a:gd name="T10" fmla="*/ 1 w 79"/>
                <a:gd name="T11" fmla="*/ 52 h 169"/>
                <a:gd name="T12" fmla="*/ 0 w 79"/>
                <a:gd name="T13" fmla="*/ 64 h 169"/>
                <a:gd name="T14" fmla="*/ 2 w 79"/>
                <a:gd name="T15" fmla="*/ 76 h 169"/>
                <a:gd name="T16" fmla="*/ 5 w 79"/>
                <a:gd name="T17" fmla="*/ 93 h 169"/>
                <a:gd name="T18" fmla="*/ 13 w 79"/>
                <a:gd name="T19" fmla="*/ 103 h 169"/>
                <a:gd name="T20" fmla="*/ 19 w 79"/>
                <a:gd name="T21" fmla="*/ 112 h 169"/>
                <a:gd name="T22" fmla="*/ 24 w 79"/>
                <a:gd name="T23" fmla="*/ 120 h 169"/>
                <a:gd name="T24" fmla="*/ 31 w 79"/>
                <a:gd name="T25" fmla="*/ 125 h 169"/>
                <a:gd name="T26" fmla="*/ 37 w 79"/>
                <a:gd name="T27" fmla="*/ 129 h 169"/>
                <a:gd name="T28" fmla="*/ 45 w 79"/>
                <a:gd name="T29" fmla="*/ 132 h 169"/>
                <a:gd name="T30" fmla="*/ 56 w 79"/>
                <a:gd name="T31" fmla="*/ 134 h 169"/>
                <a:gd name="T32" fmla="*/ 69 w 79"/>
                <a:gd name="T33" fmla="*/ 137 h 169"/>
                <a:gd name="T34" fmla="*/ 56 w 79"/>
                <a:gd name="T35" fmla="*/ 132 h 169"/>
                <a:gd name="T36" fmla="*/ 48 w 79"/>
                <a:gd name="T37" fmla="*/ 127 h 169"/>
                <a:gd name="T38" fmla="*/ 39 w 79"/>
                <a:gd name="T39" fmla="*/ 124 h 169"/>
                <a:gd name="T40" fmla="*/ 35 w 79"/>
                <a:gd name="T41" fmla="*/ 119 h 169"/>
                <a:gd name="T42" fmla="*/ 29 w 79"/>
                <a:gd name="T43" fmla="*/ 113 h 169"/>
                <a:gd name="T44" fmla="*/ 23 w 79"/>
                <a:gd name="T45" fmla="*/ 107 h 169"/>
                <a:gd name="T46" fmla="*/ 18 w 79"/>
                <a:gd name="T47" fmla="*/ 98 h 169"/>
                <a:gd name="T48" fmla="*/ 10 w 79"/>
                <a:gd name="T49" fmla="*/ 87 h 169"/>
                <a:gd name="T50" fmla="*/ 7 w 79"/>
                <a:gd name="T51" fmla="*/ 72 h 169"/>
                <a:gd name="T52" fmla="*/ 7 w 79"/>
                <a:gd name="T53" fmla="*/ 60 h 169"/>
                <a:gd name="T54" fmla="*/ 7 w 79"/>
                <a:gd name="T55" fmla="*/ 50 h 169"/>
                <a:gd name="T56" fmla="*/ 10 w 79"/>
                <a:gd name="T57" fmla="*/ 40 h 169"/>
                <a:gd name="T58" fmla="*/ 15 w 79"/>
                <a:gd name="T59" fmla="*/ 32 h 169"/>
                <a:gd name="T60" fmla="*/ 21 w 79"/>
                <a:gd name="T61" fmla="*/ 22 h 169"/>
                <a:gd name="T62" fmla="*/ 30 w 79"/>
                <a:gd name="T63" fmla="*/ 12 h 169"/>
                <a:gd name="T64" fmla="*/ 40 w 79"/>
                <a:gd name="T65" fmla="*/ 0 h 1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9"/>
                <a:gd name="T100" fmla="*/ 0 h 169"/>
                <a:gd name="T101" fmla="*/ 79 w 79"/>
                <a:gd name="T102" fmla="*/ 169 h 1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9" h="169">
                  <a:moveTo>
                    <a:pt x="46" y="0"/>
                  </a:moveTo>
                  <a:lnTo>
                    <a:pt x="30" y="13"/>
                  </a:lnTo>
                  <a:lnTo>
                    <a:pt x="17" y="26"/>
                  </a:lnTo>
                  <a:lnTo>
                    <a:pt x="9" y="37"/>
                  </a:lnTo>
                  <a:lnTo>
                    <a:pt x="3" y="50"/>
                  </a:lnTo>
                  <a:lnTo>
                    <a:pt x="1" y="64"/>
                  </a:lnTo>
                  <a:lnTo>
                    <a:pt x="0" y="79"/>
                  </a:lnTo>
                  <a:lnTo>
                    <a:pt x="2" y="95"/>
                  </a:lnTo>
                  <a:lnTo>
                    <a:pt x="5" y="115"/>
                  </a:lnTo>
                  <a:lnTo>
                    <a:pt x="15" y="128"/>
                  </a:lnTo>
                  <a:lnTo>
                    <a:pt x="21" y="139"/>
                  </a:lnTo>
                  <a:lnTo>
                    <a:pt x="28" y="148"/>
                  </a:lnTo>
                  <a:lnTo>
                    <a:pt x="35" y="155"/>
                  </a:lnTo>
                  <a:lnTo>
                    <a:pt x="42" y="159"/>
                  </a:lnTo>
                  <a:lnTo>
                    <a:pt x="51" y="163"/>
                  </a:lnTo>
                  <a:lnTo>
                    <a:pt x="64" y="166"/>
                  </a:lnTo>
                  <a:lnTo>
                    <a:pt x="79" y="169"/>
                  </a:lnTo>
                  <a:lnTo>
                    <a:pt x="64" y="163"/>
                  </a:lnTo>
                  <a:lnTo>
                    <a:pt x="54" y="157"/>
                  </a:lnTo>
                  <a:lnTo>
                    <a:pt x="45" y="153"/>
                  </a:lnTo>
                  <a:lnTo>
                    <a:pt x="39" y="147"/>
                  </a:lnTo>
                  <a:lnTo>
                    <a:pt x="33" y="140"/>
                  </a:lnTo>
                  <a:lnTo>
                    <a:pt x="27" y="132"/>
                  </a:lnTo>
                  <a:lnTo>
                    <a:pt x="20" y="121"/>
                  </a:lnTo>
                  <a:lnTo>
                    <a:pt x="12" y="108"/>
                  </a:lnTo>
                  <a:lnTo>
                    <a:pt x="9" y="89"/>
                  </a:lnTo>
                  <a:lnTo>
                    <a:pt x="8" y="74"/>
                  </a:lnTo>
                  <a:lnTo>
                    <a:pt x="9" y="62"/>
                  </a:lnTo>
                  <a:lnTo>
                    <a:pt x="12" y="50"/>
                  </a:lnTo>
                  <a:lnTo>
                    <a:pt x="17" y="40"/>
                  </a:lnTo>
                  <a:lnTo>
                    <a:pt x="24" y="28"/>
                  </a:lnTo>
                  <a:lnTo>
                    <a:pt x="34" y="15"/>
                  </a:lnTo>
                  <a:lnTo>
                    <a:pt x="46" y="0"/>
                  </a:lnTo>
                  <a:close/>
                </a:path>
              </a:pathLst>
            </a:custGeom>
            <a:solidFill>
              <a:schemeClr val="bg1"/>
            </a:solidFill>
            <a:ln w="9525">
              <a:noFill/>
              <a:round/>
              <a:headEnd/>
              <a:tailEnd/>
            </a:ln>
          </p:spPr>
          <p:txBody>
            <a:bodyPr/>
            <a:lstStyle/>
            <a:p>
              <a:endParaRPr lang="en-US"/>
            </a:p>
          </p:txBody>
        </p:sp>
        <p:sp>
          <p:nvSpPr>
            <p:cNvPr id="82" name="Freeform 756"/>
            <p:cNvSpPr>
              <a:spLocks noChangeAspect="1"/>
            </p:cNvSpPr>
            <p:nvPr/>
          </p:nvSpPr>
          <p:spPr bwMode="auto">
            <a:xfrm flipH="1">
              <a:off x="5346" y="1878"/>
              <a:ext cx="98" cy="213"/>
            </a:xfrm>
            <a:custGeom>
              <a:avLst/>
              <a:gdLst>
                <a:gd name="T0" fmla="*/ 89 w 108"/>
                <a:gd name="T1" fmla="*/ 0 h 239"/>
                <a:gd name="T2" fmla="*/ 68 w 108"/>
                <a:gd name="T3" fmla="*/ 9 h 239"/>
                <a:gd name="T4" fmla="*/ 52 w 108"/>
                <a:gd name="T5" fmla="*/ 18 h 239"/>
                <a:gd name="T6" fmla="*/ 40 w 108"/>
                <a:gd name="T7" fmla="*/ 29 h 239"/>
                <a:gd name="T8" fmla="*/ 31 w 108"/>
                <a:gd name="T9" fmla="*/ 42 h 239"/>
                <a:gd name="T10" fmla="*/ 25 w 108"/>
                <a:gd name="T11" fmla="*/ 57 h 239"/>
                <a:gd name="T12" fmla="*/ 20 w 108"/>
                <a:gd name="T13" fmla="*/ 73 h 239"/>
                <a:gd name="T14" fmla="*/ 15 w 108"/>
                <a:gd name="T15" fmla="*/ 92 h 239"/>
                <a:gd name="T16" fmla="*/ 13 w 108"/>
                <a:gd name="T17" fmla="*/ 113 h 239"/>
                <a:gd name="T18" fmla="*/ 22 w 108"/>
                <a:gd name="T19" fmla="*/ 157 h 239"/>
                <a:gd name="T20" fmla="*/ 45 w 108"/>
                <a:gd name="T21" fmla="*/ 190 h 239"/>
                <a:gd name="T22" fmla="*/ 19 w 108"/>
                <a:gd name="T23" fmla="*/ 167 h 239"/>
                <a:gd name="T24" fmla="*/ 0 w 108"/>
                <a:gd name="T25" fmla="*/ 114 h 239"/>
                <a:gd name="T26" fmla="*/ 3 w 108"/>
                <a:gd name="T27" fmla="*/ 93 h 239"/>
                <a:gd name="T28" fmla="*/ 6 w 108"/>
                <a:gd name="T29" fmla="*/ 71 h 239"/>
                <a:gd name="T30" fmla="*/ 11 w 108"/>
                <a:gd name="T31" fmla="*/ 52 h 239"/>
                <a:gd name="T32" fmla="*/ 19 w 108"/>
                <a:gd name="T33" fmla="*/ 35 h 239"/>
                <a:gd name="T34" fmla="*/ 31 w 108"/>
                <a:gd name="T35" fmla="*/ 20 h 239"/>
                <a:gd name="T36" fmla="*/ 44 w 108"/>
                <a:gd name="T37" fmla="*/ 10 h 239"/>
                <a:gd name="T38" fmla="*/ 64 w 108"/>
                <a:gd name="T39" fmla="*/ 4 h 239"/>
                <a:gd name="T40" fmla="*/ 89 w 108"/>
                <a:gd name="T41" fmla="*/ 0 h 2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
                <a:gd name="T64" fmla="*/ 0 h 239"/>
                <a:gd name="T65" fmla="*/ 108 w 108"/>
                <a:gd name="T66" fmla="*/ 239 h 2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 h="239">
                  <a:moveTo>
                    <a:pt x="108" y="0"/>
                  </a:moveTo>
                  <a:lnTo>
                    <a:pt x="83" y="11"/>
                  </a:lnTo>
                  <a:lnTo>
                    <a:pt x="63" y="22"/>
                  </a:lnTo>
                  <a:lnTo>
                    <a:pt x="49" y="37"/>
                  </a:lnTo>
                  <a:lnTo>
                    <a:pt x="38" y="53"/>
                  </a:lnTo>
                  <a:lnTo>
                    <a:pt x="30" y="72"/>
                  </a:lnTo>
                  <a:lnTo>
                    <a:pt x="24" y="92"/>
                  </a:lnTo>
                  <a:lnTo>
                    <a:pt x="19" y="116"/>
                  </a:lnTo>
                  <a:lnTo>
                    <a:pt x="15" y="142"/>
                  </a:lnTo>
                  <a:lnTo>
                    <a:pt x="26" y="197"/>
                  </a:lnTo>
                  <a:lnTo>
                    <a:pt x="55" y="239"/>
                  </a:lnTo>
                  <a:lnTo>
                    <a:pt x="23" y="210"/>
                  </a:lnTo>
                  <a:lnTo>
                    <a:pt x="0" y="144"/>
                  </a:lnTo>
                  <a:lnTo>
                    <a:pt x="3" y="117"/>
                  </a:lnTo>
                  <a:lnTo>
                    <a:pt x="8" y="90"/>
                  </a:lnTo>
                  <a:lnTo>
                    <a:pt x="13" y="65"/>
                  </a:lnTo>
                  <a:lnTo>
                    <a:pt x="23" y="44"/>
                  </a:lnTo>
                  <a:lnTo>
                    <a:pt x="37" y="26"/>
                  </a:lnTo>
                  <a:lnTo>
                    <a:pt x="54" y="12"/>
                  </a:lnTo>
                  <a:lnTo>
                    <a:pt x="78" y="4"/>
                  </a:lnTo>
                  <a:lnTo>
                    <a:pt x="108" y="0"/>
                  </a:lnTo>
                  <a:close/>
                </a:path>
              </a:pathLst>
            </a:custGeom>
            <a:solidFill>
              <a:srgbClr val="808080"/>
            </a:solidFill>
            <a:ln w="9525">
              <a:noFill/>
              <a:round/>
              <a:headEnd/>
              <a:tailEnd/>
            </a:ln>
          </p:spPr>
          <p:txBody>
            <a:bodyPr/>
            <a:lstStyle/>
            <a:p>
              <a:endParaRPr lang="en-US"/>
            </a:p>
          </p:txBody>
        </p:sp>
        <p:sp>
          <p:nvSpPr>
            <p:cNvPr id="83" name="Freeform 757"/>
            <p:cNvSpPr>
              <a:spLocks noChangeAspect="1"/>
            </p:cNvSpPr>
            <p:nvPr/>
          </p:nvSpPr>
          <p:spPr bwMode="auto">
            <a:xfrm flipH="1">
              <a:off x="4233" y="1878"/>
              <a:ext cx="94" cy="203"/>
            </a:xfrm>
            <a:custGeom>
              <a:avLst/>
              <a:gdLst>
                <a:gd name="T0" fmla="*/ 86 w 103"/>
                <a:gd name="T1" fmla="*/ 0 h 226"/>
                <a:gd name="T2" fmla="*/ 66 w 103"/>
                <a:gd name="T3" fmla="*/ 9 h 226"/>
                <a:gd name="T4" fmla="*/ 51 w 103"/>
                <a:gd name="T5" fmla="*/ 18 h 226"/>
                <a:gd name="T6" fmla="*/ 39 w 103"/>
                <a:gd name="T7" fmla="*/ 28 h 226"/>
                <a:gd name="T8" fmla="*/ 30 w 103"/>
                <a:gd name="T9" fmla="*/ 40 h 226"/>
                <a:gd name="T10" fmla="*/ 24 w 103"/>
                <a:gd name="T11" fmla="*/ 54 h 226"/>
                <a:gd name="T12" fmla="*/ 19 w 103"/>
                <a:gd name="T13" fmla="*/ 71 h 226"/>
                <a:gd name="T14" fmla="*/ 15 w 103"/>
                <a:gd name="T15" fmla="*/ 89 h 226"/>
                <a:gd name="T16" fmla="*/ 11 w 103"/>
                <a:gd name="T17" fmla="*/ 108 h 226"/>
                <a:gd name="T18" fmla="*/ 21 w 103"/>
                <a:gd name="T19" fmla="*/ 151 h 226"/>
                <a:gd name="T20" fmla="*/ 44 w 103"/>
                <a:gd name="T21" fmla="*/ 182 h 226"/>
                <a:gd name="T22" fmla="*/ 17 w 103"/>
                <a:gd name="T23" fmla="*/ 160 h 226"/>
                <a:gd name="T24" fmla="*/ 0 w 103"/>
                <a:gd name="T25" fmla="*/ 110 h 226"/>
                <a:gd name="T26" fmla="*/ 3 w 103"/>
                <a:gd name="T27" fmla="*/ 90 h 226"/>
                <a:gd name="T28" fmla="*/ 5 w 103"/>
                <a:gd name="T29" fmla="*/ 69 h 226"/>
                <a:gd name="T30" fmla="*/ 11 w 103"/>
                <a:gd name="T31" fmla="*/ 50 h 226"/>
                <a:gd name="T32" fmla="*/ 19 w 103"/>
                <a:gd name="T33" fmla="*/ 34 h 226"/>
                <a:gd name="T34" fmla="*/ 29 w 103"/>
                <a:gd name="T35" fmla="*/ 20 h 226"/>
                <a:gd name="T36" fmla="*/ 44 w 103"/>
                <a:gd name="T37" fmla="*/ 10 h 226"/>
                <a:gd name="T38" fmla="*/ 62 w 103"/>
                <a:gd name="T39" fmla="*/ 4 h 226"/>
                <a:gd name="T40" fmla="*/ 86 w 103"/>
                <a:gd name="T41" fmla="*/ 0 h 2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226"/>
                <a:gd name="T65" fmla="*/ 103 w 103"/>
                <a:gd name="T66" fmla="*/ 226 h 2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226">
                  <a:moveTo>
                    <a:pt x="103" y="0"/>
                  </a:moveTo>
                  <a:lnTo>
                    <a:pt x="79" y="11"/>
                  </a:lnTo>
                  <a:lnTo>
                    <a:pt x="61" y="22"/>
                  </a:lnTo>
                  <a:lnTo>
                    <a:pt x="47" y="35"/>
                  </a:lnTo>
                  <a:lnTo>
                    <a:pt x="36" y="50"/>
                  </a:lnTo>
                  <a:lnTo>
                    <a:pt x="28" y="67"/>
                  </a:lnTo>
                  <a:lnTo>
                    <a:pt x="23" y="88"/>
                  </a:lnTo>
                  <a:lnTo>
                    <a:pt x="18" y="110"/>
                  </a:lnTo>
                  <a:lnTo>
                    <a:pt x="13" y="134"/>
                  </a:lnTo>
                  <a:lnTo>
                    <a:pt x="25" y="187"/>
                  </a:lnTo>
                  <a:lnTo>
                    <a:pt x="53" y="226"/>
                  </a:lnTo>
                  <a:lnTo>
                    <a:pt x="21" y="198"/>
                  </a:lnTo>
                  <a:lnTo>
                    <a:pt x="0" y="137"/>
                  </a:lnTo>
                  <a:lnTo>
                    <a:pt x="3" y="111"/>
                  </a:lnTo>
                  <a:lnTo>
                    <a:pt x="7" y="86"/>
                  </a:lnTo>
                  <a:lnTo>
                    <a:pt x="13" y="62"/>
                  </a:lnTo>
                  <a:lnTo>
                    <a:pt x="23" y="42"/>
                  </a:lnTo>
                  <a:lnTo>
                    <a:pt x="35" y="24"/>
                  </a:lnTo>
                  <a:lnTo>
                    <a:pt x="53" y="12"/>
                  </a:lnTo>
                  <a:lnTo>
                    <a:pt x="74" y="4"/>
                  </a:lnTo>
                  <a:lnTo>
                    <a:pt x="103" y="0"/>
                  </a:lnTo>
                  <a:close/>
                </a:path>
              </a:pathLst>
            </a:custGeom>
            <a:solidFill>
              <a:srgbClr val="808080"/>
            </a:solidFill>
            <a:ln w="9525">
              <a:noFill/>
              <a:round/>
              <a:headEnd/>
              <a:tailEnd/>
            </a:ln>
          </p:spPr>
          <p:txBody>
            <a:bodyPr/>
            <a:lstStyle/>
            <a:p>
              <a:endParaRPr lang="en-US"/>
            </a:p>
          </p:txBody>
        </p:sp>
        <p:sp>
          <p:nvSpPr>
            <p:cNvPr id="84" name="Freeform 758"/>
            <p:cNvSpPr>
              <a:spLocks noChangeAspect="1"/>
            </p:cNvSpPr>
            <p:nvPr/>
          </p:nvSpPr>
          <p:spPr bwMode="auto">
            <a:xfrm flipH="1">
              <a:off x="3911" y="1885"/>
              <a:ext cx="94" cy="202"/>
            </a:xfrm>
            <a:custGeom>
              <a:avLst/>
              <a:gdLst>
                <a:gd name="T0" fmla="*/ 86 w 103"/>
                <a:gd name="T1" fmla="*/ 0 h 226"/>
                <a:gd name="T2" fmla="*/ 65 w 103"/>
                <a:gd name="T3" fmla="*/ 9 h 226"/>
                <a:gd name="T4" fmla="*/ 50 w 103"/>
                <a:gd name="T5" fmla="*/ 18 h 226"/>
                <a:gd name="T6" fmla="*/ 38 w 103"/>
                <a:gd name="T7" fmla="*/ 28 h 226"/>
                <a:gd name="T8" fmla="*/ 30 w 103"/>
                <a:gd name="T9" fmla="*/ 40 h 226"/>
                <a:gd name="T10" fmla="*/ 24 w 103"/>
                <a:gd name="T11" fmla="*/ 54 h 226"/>
                <a:gd name="T12" fmla="*/ 19 w 103"/>
                <a:gd name="T13" fmla="*/ 71 h 226"/>
                <a:gd name="T14" fmla="*/ 16 w 103"/>
                <a:gd name="T15" fmla="*/ 88 h 226"/>
                <a:gd name="T16" fmla="*/ 12 w 103"/>
                <a:gd name="T17" fmla="*/ 107 h 226"/>
                <a:gd name="T18" fmla="*/ 20 w 103"/>
                <a:gd name="T19" fmla="*/ 149 h 226"/>
                <a:gd name="T20" fmla="*/ 43 w 103"/>
                <a:gd name="T21" fmla="*/ 181 h 226"/>
                <a:gd name="T22" fmla="*/ 18 w 103"/>
                <a:gd name="T23" fmla="*/ 159 h 226"/>
                <a:gd name="T24" fmla="*/ 0 w 103"/>
                <a:gd name="T25" fmla="*/ 109 h 226"/>
                <a:gd name="T26" fmla="*/ 2 w 103"/>
                <a:gd name="T27" fmla="*/ 88 h 226"/>
                <a:gd name="T28" fmla="*/ 5 w 103"/>
                <a:gd name="T29" fmla="*/ 69 h 226"/>
                <a:gd name="T30" fmla="*/ 11 w 103"/>
                <a:gd name="T31" fmla="*/ 50 h 226"/>
                <a:gd name="T32" fmla="*/ 18 w 103"/>
                <a:gd name="T33" fmla="*/ 34 h 226"/>
                <a:gd name="T34" fmla="*/ 29 w 103"/>
                <a:gd name="T35" fmla="*/ 20 h 226"/>
                <a:gd name="T36" fmla="*/ 43 w 103"/>
                <a:gd name="T37" fmla="*/ 10 h 226"/>
                <a:gd name="T38" fmla="*/ 62 w 103"/>
                <a:gd name="T39" fmla="*/ 4 h 226"/>
                <a:gd name="T40" fmla="*/ 86 w 103"/>
                <a:gd name="T41" fmla="*/ 0 h 2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226"/>
                <a:gd name="T65" fmla="*/ 103 w 103"/>
                <a:gd name="T66" fmla="*/ 226 h 2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226">
                  <a:moveTo>
                    <a:pt x="103" y="0"/>
                  </a:moveTo>
                  <a:lnTo>
                    <a:pt x="78" y="11"/>
                  </a:lnTo>
                  <a:lnTo>
                    <a:pt x="60" y="22"/>
                  </a:lnTo>
                  <a:lnTo>
                    <a:pt x="46" y="35"/>
                  </a:lnTo>
                  <a:lnTo>
                    <a:pt x="36" y="50"/>
                  </a:lnTo>
                  <a:lnTo>
                    <a:pt x="28" y="67"/>
                  </a:lnTo>
                  <a:lnTo>
                    <a:pt x="23" y="88"/>
                  </a:lnTo>
                  <a:lnTo>
                    <a:pt x="19" y="110"/>
                  </a:lnTo>
                  <a:lnTo>
                    <a:pt x="14" y="134"/>
                  </a:lnTo>
                  <a:lnTo>
                    <a:pt x="24" y="187"/>
                  </a:lnTo>
                  <a:lnTo>
                    <a:pt x="52" y="226"/>
                  </a:lnTo>
                  <a:lnTo>
                    <a:pt x="22" y="199"/>
                  </a:lnTo>
                  <a:lnTo>
                    <a:pt x="0" y="137"/>
                  </a:lnTo>
                  <a:lnTo>
                    <a:pt x="2" y="111"/>
                  </a:lnTo>
                  <a:lnTo>
                    <a:pt x="7" y="86"/>
                  </a:lnTo>
                  <a:lnTo>
                    <a:pt x="13" y="63"/>
                  </a:lnTo>
                  <a:lnTo>
                    <a:pt x="22" y="42"/>
                  </a:lnTo>
                  <a:lnTo>
                    <a:pt x="35" y="25"/>
                  </a:lnTo>
                  <a:lnTo>
                    <a:pt x="52" y="12"/>
                  </a:lnTo>
                  <a:lnTo>
                    <a:pt x="74" y="4"/>
                  </a:lnTo>
                  <a:lnTo>
                    <a:pt x="103" y="0"/>
                  </a:lnTo>
                  <a:close/>
                </a:path>
              </a:pathLst>
            </a:custGeom>
            <a:solidFill>
              <a:srgbClr val="808080"/>
            </a:solidFill>
            <a:ln w="9525">
              <a:noFill/>
              <a:round/>
              <a:headEnd/>
              <a:tailEnd/>
            </a:ln>
          </p:spPr>
          <p:txBody>
            <a:bodyPr/>
            <a:lstStyle/>
            <a:p>
              <a:endParaRPr lang="en-US"/>
            </a:p>
          </p:txBody>
        </p:sp>
        <p:sp>
          <p:nvSpPr>
            <p:cNvPr id="85" name="Freeform 759"/>
            <p:cNvSpPr>
              <a:spLocks noChangeAspect="1"/>
            </p:cNvSpPr>
            <p:nvPr/>
          </p:nvSpPr>
          <p:spPr bwMode="auto">
            <a:xfrm flipH="1">
              <a:off x="4849" y="1112"/>
              <a:ext cx="382" cy="244"/>
            </a:xfrm>
            <a:custGeom>
              <a:avLst/>
              <a:gdLst>
                <a:gd name="T0" fmla="*/ 347 w 421"/>
                <a:gd name="T1" fmla="*/ 0 h 271"/>
                <a:gd name="T2" fmla="*/ 343 w 421"/>
                <a:gd name="T3" fmla="*/ 26 h 271"/>
                <a:gd name="T4" fmla="*/ 314 w 421"/>
                <a:gd name="T5" fmla="*/ 35 h 271"/>
                <a:gd name="T6" fmla="*/ 298 w 421"/>
                <a:gd name="T7" fmla="*/ 42 h 271"/>
                <a:gd name="T8" fmla="*/ 280 w 421"/>
                <a:gd name="T9" fmla="*/ 50 h 271"/>
                <a:gd name="T10" fmla="*/ 263 w 421"/>
                <a:gd name="T11" fmla="*/ 59 h 271"/>
                <a:gd name="T12" fmla="*/ 247 w 421"/>
                <a:gd name="T13" fmla="*/ 67 h 271"/>
                <a:gd name="T14" fmla="*/ 230 w 421"/>
                <a:gd name="T15" fmla="*/ 76 h 271"/>
                <a:gd name="T16" fmla="*/ 213 w 421"/>
                <a:gd name="T17" fmla="*/ 85 h 271"/>
                <a:gd name="T18" fmla="*/ 197 w 421"/>
                <a:gd name="T19" fmla="*/ 94 h 271"/>
                <a:gd name="T20" fmla="*/ 181 w 421"/>
                <a:gd name="T21" fmla="*/ 104 h 271"/>
                <a:gd name="T22" fmla="*/ 164 w 421"/>
                <a:gd name="T23" fmla="*/ 115 h 271"/>
                <a:gd name="T24" fmla="*/ 149 w 421"/>
                <a:gd name="T25" fmla="*/ 126 h 271"/>
                <a:gd name="T26" fmla="*/ 135 w 421"/>
                <a:gd name="T27" fmla="*/ 139 h 271"/>
                <a:gd name="T28" fmla="*/ 120 w 421"/>
                <a:gd name="T29" fmla="*/ 151 h 271"/>
                <a:gd name="T30" fmla="*/ 108 w 421"/>
                <a:gd name="T31" fmla="*/ 165 h 271"/>
                <a:gd name="T32" fmla="*/ 97 w 421"/>
                <a:gd name="T33" fmla="*/ 179 h 271"/>
                <a:gd name="T34" fmla="*/ 86 w 421"/>
                <a:gd name="T35" fmla="*/ 194 h 271"/>
                <a:gd name="T36" fmla="*/ 78 w 421"/>
                <a:gd name="T37" fmla="*/ 210 h 271"/>
                <a:gd name="T38" fmla="*/ 0 w 421"/>
                <a:gd name="T39" fmla="*/ 220 h 271"/>
                <a:gd name="T40" fmla="*/ 13 w 421"/>
                <a:gd name="T41" fmla="*/ 198 h 271"/>
                <a:gd name="T42" fmla="*/ 28 w 421"/>
                <a:gd name="T43" fmla="*/ 177 h 271"/>
                <a:gd name="T44" fmla="*/ 44 w 421"/>
                <a:gd name="T45" fmla="*/ 158 h 271"/>
                <a:gd name="T46" fmla="*/ 63 w 421"/>
                <a:gd name="T47" fmla="*/ 140 h 271"/>
                <a:gd name="T48" fmla="*/ 84 w 421"/>
                <a:gd name="T49" fmla="*/ 125 h 271"/>
                <a:gd name="T50" fmla="*/ 105 w 421"/>
                <a:gd name="T51" fmla="*/ 109 h 271"/>
                <a:gd name="T52" fmla="*/ 129 w 421"/>
                <a:gd name="T53" fmla="*/ 95 h 271"/>
                <a:gd name="T54" fmla="*/ 152 w 421"/>
                <a:gd name="T55" fmla="*/ 82 h 271"/>
                <a:gd name="T56" fmla="*/ 175 w 421"/>
                <a:gd name="T57" fmla="*/ 69 h 271"/>
                <a:gd name="T58" fmla="*/ 200 w 421"/>
                <a:gd name="T59" fmla="*/ 58 h 271"/>
                <a:gd name="T60" fmla="*/ 226 w 421"/>
                <a:gd name="T61" fmla="*/ 47 h 271"/>
                <a:gd name="T62" fmla="*/ 250 w 421"/>
                <a:gd name="T63" fmla="*/ 37 h 271"/>
                <a:gd name="T64" fmla="*/ 275 w 421"/>
                <a:gd name="T65" fmla="*/ 27 h 271"/>
                <a:gd name="T66" fmla="*/ 299 w 421"/>
                <a:gd name="T67" fmla="*/ 18 h 271"/>
                <a:gd name="T68" fmla="*/ 324 w 421"/>
                <a:gd name="T69" fmla="*/ 9 h 271"/>
                <a:gd name="T70" fmla="*/ 347 w 421"/>
                <a:gd name="T71" fmla="*/ 0 h 2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21"/>
                <a:gd name="T109" fmla="*/ 0 h 271"/>
                <a:gd name="T110" fmla="*/ 421 w 421"/>
                <a:gd name="T111" fmla="*/ 271 h 27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21" h="271">
                  <a:moveTo>
                    <a:pt x="421" y="0"/>
                  </a:moveTo>
                  <a:lnTo>
                    <a:pt x="417" y="32"/>
                  </a:lnTo>
                  <a:lnTo>
                    <a:pt x="381" y="43"/>
                  </a:lnTo>
                  <a:lnTo>
                    <a:pt x="362" y="52"/>
                  </a:lnTo>
                  <a:lnTo>
                    <a:pt x="341" y="62"/>
                  </a:lnTo>
                  <a:lnTo>
                    <a:pt x="320" y="72"/>
                  </a:lnTo>
                  <a:lnTo>
                    <a:pt x="300" y="82"/>
                  </a:lnTo>
                  <a:lnTo>
                    <a:pt x="279" y="93"/>
                  </a:lnTo>
                  <a:lnTo>
                    <a:pt x="259" y="104"/>
                  </a:lnTo>
                  <a:lnTo>
                    <a:pt x="239" y="116"/>
                  </a:lnTo>
                  <a:lnTo>
                    <a:pt x="219" y="128"/>
                  </a:lnTo>
                  <a:lnTo>
                    <a:pt x="199" y="142"/>
                  </a:lnTo>
                  <a:lnTo>
                    <a:pt x="181" y="156"/>
                  </a:lnTo>
                  <a:lnTo>
                    <a:pt x="164" y="171"/>
                  </a:lnTo>
                  <a:lnTo>
                    <a:pt x="146" y="187"/>
                  </a:lnTo>
                  <a:lnTo>
                    <a:pt x="131" y="203"/>
                  </a:lnTo>
                  <a:lnTo>
                    <a:pt x="118" y="221"/>
                  </a:lnTo>
                  <a:lnTo>
                    <a:pt x="105" y="239"/>
                  </a:lnTo>
                  <a:lnTo>
                    <a:pt x="95" y="259"/>
                  </a:lnTo>
                  <a:lnTo>
                    <a:pt x="0" y="271"/>
                  </a:lnTo>
                  <a:lnTo>
                    <a:pt x="15" y="244"/>
                  </a:lnTo>
                  <a:lnTo>
                    <a:pt x="34" y="219"/>
                  </a:lnTo>
                  <a:lnTo>
                    <a:pt x="54" y="195"/>
                  </a:lnTo>
                  <a:lnTo>
                    <a:pt x="76" y="173"/>
                  </a:lnTo>
                  <a:lnTo>
                    <a:pt x="102" y="154"/>
                  </a:lnTo>
                  <a:lnTo>
                    <a:pt x="128" y="134"/>
                  </a:lnTo>
                  <a:lnTo>
                    <a:pt x="156" y="117"/>
                  </a:lnTo>
                  <a:lnTo>
                    <a:pt x="184" y="101"/>
                  </a:lnTo>
                  <a:lnTo>
                    <a:pt x="213" y="86"/>
                  </a:lnTo>
                  <a:lnTo>
                    <a:pt x="243" y="71"/>
                  </a:lnTo>
                  <a:lnTo>
                    <a:pt x="274" y="58"/>
                  </a:lnTo>
                  <a:lnTo>
                    <a:pt x="304" y="45"/>
                  </a:lnTo>
                  <a:lnTo>
                    <a:pt x="334" y="33"/>
                  </a:lnTo>
                  <a:lnTo>
                    <a:pt x="364" y="22"/>
                  </a:lnTo>
                  <a:lnTo>
                    <a:pt x="393" y="11"/>
                  </a:lnTo>
                  <a:lnTo>
                    <a:pt x="421" y="0"/>
                  </a:lnTo>
                  <a:close/>
                </a:path>
              </a:pathLst>
            </a:custGeom>
            <a:solidFill>
              <a:schemeClr val="hlink"/>
            </a:solidFill>
            <a:ln w="9525">
              <a:noFill/>
              <a:round/>
              <a:headEnd/>
              <a:tailEnd/>
            </a:ln>
          </p:spPr>
          <p:txBody>
            <a:bodyPr/>
            <a:lstStyle/>
            <a:p>
              <a:endParaRPr lang="en-US"/>
            </a:p>
          </p:txBody>
        </p:sp>
        <p:sp>
          <p:nvSpPr>
            <p:cNvPr id="86" name="Freeform 760"/>
            <p:cNvSpPr>
              <a:spLocks noChangeAspect="1"/>
            </p:cNvSpPr>
            <p:nvPr/>
          </p:nvSpPr>
          <p:spPr bwMode="auto">
            <a:xfrm flipH="1">
              <a:off x="5189" y="1526"/>
              <a:ext cx="558" cy="137"/>
            </a:xfrm>
            <a:custGeom>
              <a:avLst/>
              <a:gdLst>
                <a:gd name="T0" fmla="*/ 509 w 612"/>
                <a:gd name="T1" fmla="*/ 17 h 150"/>
                <a:gd name="T2" fmla="*/ 283 w 612"/>
                <a:gd name="T3" fmla="*/ 44 h 150"/>
                <a:gd name="T4" fmla="*/ 264 w 612"/>
                <a:gd name="T5" fmla="*/ 47 h 150"/>
                <a:gd name="T6" fmla="*/ 248 w 612"/>
                <a:gd name="T7" fmla="*/ 52 h 150"/>
                <a:gd name="T8" fmla="*/ 231 w 612"/>
                <a:gd name="T9" fmla="*/ 56 h 150"/>
                <a:gd name="T10" fmla="*/ 214 w 612"/>
                <a:gd name="T11" fmla="*/ 60 h 150"/>
                <a:gd name="T12" fmla="*/ 200 w 612"/>
                <a:gd name="T13" fmla="*/ 64 h 150"/>
                <a:gd name="T14" fmla="*/ 183 w 612"/>
                <a:gd name="T15" fmla="*/ 68 h 150"/>
                <a:gd name="T16" fmla="*/ 169 w 612"/>
                <a:gd name="T17" fmla="*/ 72 h 150"/>
                <a:gd name="T18" fmla="*/ 154 w 612"/>
                <a:gd name="T19" fmla="*/ 77 h 150"/>
                <a:gd name="T20" fmla="*/ 140 w 612"/>
                <a:gd name="T21" fmla="*/ 81 h 150"/>
                <a:gd name="T22" fmla="*/ 125 w 612"/>
                <a:gd name="T23" fmla="*/ 86 h 150"/>
                <a:gd name="T24" fmla="*/ 109 w 612"/>
                <a:gd name="T25" fmla="*/ 91 h 150"/>
                <a:gd name="T26" fmla="*/ 96 w 612"/>
                <a:gd name="T27" fmla="*/ 98 h 150"/>
                <a:gd name="T28" fmla="*/ 80 w 612"/>
                <a:gd name="T29" fmla="*/ 103 h 150"/>
                <a:gd name="T30" fmla="*/ 66 w 612"/>
                <a:gd name="T31" fmla="*/ 111 h 150"/>
                <a:gd name="T32" fmla="*/ 50 w 612"/>
                <a:gd name="T33" fmla="*/ 118 h 150"/>
                <a:gd name="T34" fmla="*/ 34 w 612"/>
                <a:gd name="T35" fmla="*/ 125 h 150"/>
                <a:gd name="T36" fmla="*/ 0 w 612"/>
                <a:gd name="T37" fmla="*/ 122 h 150"/>
                <a:gd name="T38" fmla="*/ 17 w 612"/>
                <a:gd name="T39" fmla="*/ 108 h 150"/>
                <a:gd name="T40" fmla="*/ 37 w 612"/>
                <a:gd name="T41" fmla="*/ 91 h 150"/>
                <a:gd name="T42" fmla="*/ 61 w 612"/>
                <a:gd name="T43" fmla="*/ 79 h 150"/>
                <a:gd name="T44" fmla="*/ 85 w 612"/>
                <a:gd name="T45" fmla="*/ 67 h 150"/>
                <a:gd name="T46" fmla="*/ 113 w 612"/>
                <a:gd name="T47" fmla="*/ 55 h 150"/>
                <a:gd name="T48" fmla="*/ 141 w 612"/>
                <a:gd name="T49" fmla="*/ 46 h 150"/>
                <a:gd name="T50" fmla="*/ 171 w 612"/>
                <a:gd name="T51" fmla="*/ 36 h 150"/>
                <a:gd name="T52" fmla="*/ 202 w 612"/>
                <a:gd name="T53" fmla="*/ 28 h 150"/>
                <a:gd name="T54" fmla="*/ 232 w 612"/>
                <a:gd name="T55" fmla="*/ 22 h 150"/>
                <a:gd name="T56" fmla="*/ 264 w 612"/>
                <a:gd name="T57" fmla="*/ 16 h 150"/>
                <a:gd name="T58" fmla="*/ 294 w 612"/>
                <a:gd name="T59" fmla="*/ 11 h 150"/>
                <a:gd name="T60" fmla="*/ 324 w 612"/>
                <a:gd name="T61" fmla="*/ 7 h 150"/>
                <a:gd name="T62" fmla="*/ 352 w 612"/>
                <a:gd name="T63" fmla="*/ 4 h 150"/>
                <a:gd name="T64" fmla="*/ 378 w 612"/>
                <a:gd name="T65" fmla="*/ 2 h 150"/>
                <a:gd name="T66" fmla="*/ 402 w 612"/>
                <a:gd name="T67" fmla="*/ 1 h 150"/>
                <a:gd name="T68" fmla="*/ 424 w 612"/>
                <a:gd name="T69" fmla="*/ 0 h 150"/>
                <a:gd name="T70" fmla="*/ 428 w 612"/>
                <a:gd name="T71" fmla="*/ 1 h 150"/>
                <a:gd name="T72" fmla="*/ 436 w 612"/>
                <a:gd name="T73" fmla="*/ 4 h 150"/>
                <a:gd name="T74" fmla="*/ 448 w 612"/>
                <a:gd name="T75" fmla="*/ 6 h 150"/>
                <a:gd name="T76" fmla="*/ 462 w 612"/>
                <a:gd name="T77" fmla="*/ 10 h 150"/>
                <a:gd name="T78" fmla="*/ 477 w 612"/>
                <a:gd name="T79" fmla="*/ 15 h 150"/>
                <a:gd name="T80" fmla="*/ 491 w 612"/>
                <a:gd name="T81" fmla="*/ 16 h 150"/>
                <a:gd name="T82" fmla="*/ 501 w 612"/>
                <a:gd name="T83" fmla="*/ 17 h 150"/>
                <a:gd name="T84" fmla="*/ 509 w 612"/>
                <a:gd name="T85" fmla="*/ 17 h 15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2"/>
                <a:gd name="T130" fmla="*/ 0 h 150"/>
                <a:gd name="T131" fmla="*/ 612 w 612"/>
                <a:gd name="T132" fmla="*/ 150 h 15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2" h="150">
                  <a:moveTo>
                    <a:pt x="612" y="21"/>
                  </a:moveTo>
                  <a:lnTo>
                    <a:pt x="340" y="53"/>
                  </a:lnTo>
                  <a:lnTo>
                    <a:pt x="318" y="57"/>
                  </a:lnTo>
                  <a:lnTo>
                    <a:pt x="298" y="62"/>
                  </a:lnTo>
                  <a:lnTo>
                    <a:pt x="278" y="67"/>
                  </a:lnTo>
                  <a:lnTo>
                    <a:pt x="258" y="72"/>
                  </a:lnTo>
                  <a:lnTo>
                    <a:pt x="240" y="77"/>
                  </a:lnTo>
                  <a:lnTo>
                    <a:pt x="221" y="81"/>
                  </a:lnTo>
                  <a:lnTo>
                    <a:pt x="203" y="87"/>
                  </a:lnTo>
                  <a:lnTo>
                    <a:pt x="185" y="92"/>
                  </a:lnTo>
                  <a:lnTo>
                    <a:pt x="168" y="97"/>
                  </a:lnTo>
                  <a:lnTo>
                    <a:pt x="150" y="103"/>
                  </a:lnTo>
                  <a:lnTo>
                    <a:pt x="132" y="110"/>
                  </a:lnTo>
                  <a:lnTo>
                    <a:pt x="115" y="117"/>
                  </a:lnTo>
                  <a:lnTo>
                    <a:pt x="97" y="124"/>
                  </a:lnTo>
                  <a:lnTo>
                    <a:pt x="79" y="132"/>
                  </a:lnTo>
                  <a:lnTo>
                    <a:pt x="60" y="141"/>
                  </a:lnTo>
                  <a:lnTo>
                    <a:pt x="41" y="150"/>
                  </a:lnTo>
                  <a:lnTo>
                    <a:pt x="0" y="147"/>
                  </a:lnTo>
                  <a:lnTo>
                    <a:pt x="21" y="129"/>
                  </a:lnTo>
                  <a:lnTo>
                    <a:pt x="45" y="110"/>
                  </a:lnTo>
                  <a:lnTo>
                    <a:pt x="73" y="94"/>
                  </a:lnTo>
                  <a:lnTo>
                    <a:pt x="102" y="80"/>
                  </a:lnTo>
                  <a:lnTo>
                    <a:pt x="136" y="66"/>
                  </a:lnTo>
                  <a:lnTo>
                    <a:pt x="170" y="55"/>
                  </a:lnTo>
                  <a:lnTo>
                    <a:pt x="206" y="43"/>
                  </a:lnTo>
                  <a:lnTo>
                    <a:pt x="243" y="34"/>
                  </a:lnTo>
                  <a:lnTo>
                    <a:pt x="280" y="26"/>
                  </a:lnTo>
                  <a:lnTo>
                    <a:pt x="317" y="19"/>
                  </a:lnTo>
                  <a:lnTo>
                    <a:pt x="354" y="13"/>
                  </a:lnTo>
                  <a:lnTo>
                    <a:pt x="389" y="9"/>
                  </a:lnTo>
                  <a:lnTo>
                    <a:pt x="423" y="4"/>
                  </a:lnTo>
                  <a:lnTo>
                    <a:pt x="455" y="2"/>
                  </a:lnTo>
                  <a:lnTo>
                    <a:pt x="484" y="1"/>
                  </a:lnTo>
                  <a:lnTo>
                    <a:pt x="510" y="0"/>
                  </a:lnTo>
                  <a:lnTo>
                    <a:pt x="514" y="1"/>
                  </a:lnTo>
                  <a:lnTo>
                    <a:pt x="524" y="4"/>
                  </a:lnTo>
                  <a:lnTo>
                    <a:pt x="539" y="8"/>
                  </a:lnTo>
                  <a:lnTo>
                    <a:pt x="556" y="12"/>
                  </a:lnTo>
                  <a:lnTo>
                    <a:pt x="574" y="17"/>
                  </a:lnTo>
                  <a:lnTo>
                    <a:pt x="591" y="20"/>
                  </a:lnTo>
                  <a:lnTo>
                    <a:pt x="603" y="21"/>
                  </a:lnTo>
                  <a:lnTo>
                    <a:pt x="612" y="21"/>
                  </a:lnTo>
                  <a:close/>
                </a:path>
              </a:pathLst>
            </a:custGeom>
            <a:solidFill>
              <a:schemeClr val="hlink"/>
            </a:solidFill>
            <a:ln w="9525">
              <a:noFill/>
              <a:round/>
              <a:headEnd/>
              <a:tailEnd/>
            </a:ln>
          </p:spPr>
          <p:txBody>
            <a:bodyPr/>
            <a:lstStyle/>
            <a:p>
              <a:endParaRPr lang="en-US"/>
            </a:p>
          </p:txBody>
        </p:sp>
        <p:sp>
          <p:nvSpPr>
            <p:cNvPr id="87" name="Rectangle 761"/>
            <p:cNvSpPr>
              <a:spLocks noChangeAspect="1" noChangeArrowheads="1"/>
            </p:cNvSpPr>
            <p:nvPr/>
          </p:nvSpPr>
          <p:spPr bwMode="auto">
            <a:xfrm flipH="1">
              <a:off x="4566" y="1767"/>
              <a:ext cx="59" cy="168"/>
            </a:xfrm>
            <a:prstGeom prst="rect">
              <a:avLst/>
            </a:prstGeom>
            <a:solidFill>
              <a:srgbClr val="333D56"/>
            </a:solidFill>
            <a:ln w="9525">
              <a:noFill/>
              <a:miter lim="800000"/>
              <a:headEnd/>
              <a:tailEnd/>
            </a:ln>
          </p:spPr>
          <p:txBody>
            <a:bodyPr/>
            <a:lstStyle/>
            <a:p>
              <a:endParaRPr lang="en-US"/>
            </a:p>
          </p:txBody>
        </p:sp>
        <p:sp>
          <p:nvSpPr>
            <p:cNvPr id="88" name="Freeform 762"/>
            <p:cNvSpPr>
              <a:spLocks noChangeAspect="1"/>
            </p:cNvSpPr>
            <p:nvPr/>
          </p:nvSpPr>
          <p:spPr bwMode="auto">
            <a:xfrm flipH="1">
              <a:off x="5013" y="1634"/>
              <a:ext cx="59" cy="87"/>
            </a:xfrm>
            <a:custGeom>
              <a:avLst/>
              <a:gdLst>
                <a:gd name="T0" fmla="*/ 41 w 66"/>
                <a:gd name="T1" fmla="*/ 0 h 96"/>
                <a:gd name="T2" fmla="*/ 12 w 66"/>
                <a:gd name="T3" fmla="*/ 0 h 96"/>
                <a:gd name="T4" fmla="*/ 6 w 66"/>
                <a:gd name="T5" fmla="*/ 1 h 96"/>
                <a:gd name="T6" fmla="*/ 4 w 66"/>
                <a:gd name="T7" fmla="*/ 4 h 96"/>
                <a:gd name="T8" fmla="*/ 1 w 66"/>
                <a:gd name="T9" fmla="*/ 6 h 96"/>
                <a:gd name="T10" fmla="*/ 0 w 66"/>
                <a:gd name="T11" fmla="*/ 12 h 96"/>
                <a:gd name="T12" fmla="*/ 0 w 66"/>
                <a:gd name="T13" fmla="*/ 66 h 96"/>
                <a:gd name="T14" fmla="*/ 1 w 66"/>
                <a:gd name="T15" fmla="*/ 72 h 96"/>
                <a:gd name="T16" fmla="*/ 4 w 66"/>
                <a:gd name="T17" fmla="*/ 74 h 96"/>
                <a:gd name="T18" fmla="*/ 6 w 66"/>
                <a:gd name="T19" fmla="*/ 78 h 96"/>
                <a:gd name="T20" fmla="*/ 12 w 66"/>
                <a:gd name="T21" fmla="*/ 79 h 96"/>
                <a:gd name="T22" fmla="*/ 41 w 66"/>
                <a:gd name="T23" fmla="*/ 79 h 96"/>
                <a:gd name="T24" fmla="*/ 46 w 66"/>
                <a:gd name="T25" fmla="*/ 78 h 96"/>
                <a:gd name="T26" fmla="*/ 49 w 66"/>
                <a:gd name="T27" fmla="*/ 74 h 96"/>
                <a:gd name="T28" fmla="*/ 52 w 66"/>
                <a:gd name="T29" fmla="*/ 72 h 96"/>
                <a:gd name="T30" fmla="*/ 53 w 66"/>
                <a:gd name="T31" fmla="*/ 66 h 96"/>
                <a:gd name="T32" fmla="*/ 53 w 66"/>
                <a:gd name="T33" fmla="*/ 12 h 96"/>
                <a:gd name="T34" fmla="*/ 52 w 66"/>
                <a:gd name="T35" fmla="*/ 6 h 96"/>
                <a:gd name="T36" fmla="*/ 49 w 66"/>
                <a:gd name="T37" fmla="*/ 4 h 96"/>
                <a:gd name="T38" fmla="*/ 46 w 66"/>
                <a:gd name="T39" fmla="*/ 1 h 96"/>
                <a:gd name="T40" fmla="*/ 41 w 66"/>
                <a:gd name="T41" fmla="*/ 0 h 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6"/>
                <a:gd name="T64" fmla="*/ 0 h 96"/>
                <a:gd name="T65" fmla="*/ 66 w 66"/>
                <a:gd name="T66" fmla="*/ 96 h 9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6" h="96">
                  <a:moveTo>
                    <a:pt x="52" y="0"/>
                  </a:moveTo>
                  <a:lnTo>
                    <a:pt x="14" y="0"/>
                  </a:lnTo>
                  <a:lnTo>
                    <a:pt x="8" y="1"/>
                  </a:lnTo>
                  <a:lnTo>
                    <a:pt x="4" y="4"/>
                  </a:lnTo>
                  <a:lnTo>
                    <a:pt x="1" y="8"/>
                  </a:lnTo>
                  <a:lnTo>
                    <a:pt x="0" y="14"/>
                  </a:lnTo>
                  <a:lnTo>
                    <a:pt x="0" y="81"/>
                  </a:lnTo>
                  <a:lnTo>
                    <a:pt x="1" y="87"/>
                  </a:lnTo>
                  <a:lnTo>
                    <a:pt x="4" y="91"/>
                  </a:lnTo>
                  <a:lnTo>
                    <a:pt x="8" y="95"/>
                  </a:lnTo>
                  <a:lnTo>
                    <a:pt x="14" y="96"/>
                  </a:lnTo>
                  <a:lnTo>
                    <a:pt x="52" y="96"/>
                  </a:lnTo>
                  <a:lnTo>
                    <a:pt x="57" y="95"/>
                  </a:lnTo>
                  <a:lnTo>
                    <a:pt x="61" y="91"/>
                  </a:lnTo>
                  <a:lnTo>
                    <a:pt x="65" y="87"/>
                  </a:lnTo>
                  <a:lnTo>
                    <a:pt x="66" y="81"/>
                  </a:lnTo>
                  <a:lnTo>
                    <a:pt x="66" y="14"/>
                  </a:lnTo>
                  <a:lnTo>
                    <a:pt x="65" y="8"/>
                  </a:lnTo>
                  <a:lnTo>
                    <a:pt x="61" y="4"/>
                  </a:lnTo>
                  <a:lnTo>
                    <a:pt x="57" y="1"/>
                  </a:lnTo>
                  <a:lnTo>
                    <a:pt x="52" y="0"/>
                  </a:lnTo>
                  <a:close/>
                </a:path>
              </a:pathLst>
            </a:custGeom>
            <a:solidFill>
              <a:srgbClr val="333D56"/>
            </a:solidFill>
            <a:ln w="9525">
              <a:noFill/>
              <a:round/>
              <a:headEnd/>
              <a:tailEnd/>
            </a:ln>
          </p:spPr>
          <p:txBody>
            <a:bodyPr/>
            <a:lstStyle/>
            <a:p>
              <a:endParaRPr lang="en-US"/>
            </a:p>
          </p:txBody>
        </p:sp>
        <p:sp>
          <p:nvSpPr>
            <p:cNvPr id="89" name="Rectangle 763"/>
            <p:cNvSpPr>
              <a:spLocks noChangeAspect="1" noChangeArrowheads="1"/>
            </p:cNvSpPr>
            <p:nvPr/>
          </p:nvSpPr>
          <p:spPr bwMode="auto">
            <a:xfrm flipH="1">
              <a:off x="4891" y="1582"/>
              <a:ext cx="19" cy="48"/>
            </a:xfrm>
            <a:prstGeom prst="rect">
              <a:avLst/>
            </a:prstGeom>
            <a:solidFill>
              <a:srgbClr val="333D56"/>
            </a:solidFill>
            <a:ln w="9525">
              <a:noFill/>
              <a:miter lim="800000"/>
              <a:headEnd/>
              <a:tailEnd/>
            </a:ln>
          </p:spPr>
          <p:txBody>
            <a:bodyPr/>
            <a:lstStyle/>
            <a:p>
              <a:endParaRPr lang="en-US"/>
            </a:p>
          </p:txBody>
        </p:sp>
        <p:sp>
          <p:nvSpPr>
            <p:cNvPr id="90" name="Freeform 764"/>
            <p:cNvSpPr>
              <a:spLocks noChangeAspect="1"/>
            </p:cNvSpPr>
            <p:nvPr/>
          </p:nvSpPr>
          <p:spPr bwMode="auto">
            <a:xfrm flipH="1">
              <a:off x="4995" y="1390"/>
              <a:ext cx="88" cy="166"/>
            </a:xfrm>
            <a:custGeom>
              <a:avLst/>
              <a:gdLst>
                <a:gd name="T0" fmla="*/ 79 w 98"/>
                <a:gd name="T1" fmla="*/ 0 h 186"/>
                <a:gd name="T2" fmla="*/ 79 w 98"/>
                <a:gd name="T3" fmla="*/ 148 h 186"/>
                <a:gd name="T4" fmla="*/ 49 w 98"/>
                <a:gd name="T5" fmla="*/ 148 h 186"/>
                <a:gd name="T6" fmla="*/ 0 w 98"/>
                <a:gd name="T7" fmla="*/ 145 h 186"/>
                <a:gd name="T8" fmla="*/ 20 w 98"/>
                <a:gd name="T9" fmla="*/ 137 h 186"/>
                <a:gd name="T10" fmla="*/ 49 w 98"/>
                <a:gd name="T11" fmla="*/ 145 h 186"/>
                <a:gd name="T12" fmla="*/ 49 w 98"/>
                <a:gd name="T13" fmla="*/ 4 h 186"/>
                <a:gd name="T14" fmla="*/ 79 w 98"/>
                <a:gd name="T15" fmla="*/ 0 h 186"/>
                <a:gd name="T16" fmla="*/ 0 60000 65536"/>
                <a:gd name="T17" fmla="*/ 0 60000 65536"/>
                <a:gd name="T18" fmla="*/ 0 60000 65536"/>
                <a:gd name="T19" fmla="*/ 0 60000 65536"/>
                <a:gd name="T20" fmla="*/ 0 60000 65536"/>
                <a:gd name="T21" fmla="*/ 0 60000 65536"/>
                <a:gd name="T22" fmla="*/ 0 60000 65536"/>
                <a:gd name="T23" fmla="*/ 0 60000 65536"/>
                <a:gd name="T24" fmla="*/ 0 w 98"/>
                <a:gd name="T25" fmla="*/ 0 h 186"/>
                <a:gd name="T26" fmla="*/ 98 w 98"/>
                <a:gd name="T27" fmla="*/ 186 h 1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8" h="186">
                  <a:moveTo>
                    <a:pt x="98" y="0"/>
                  </a:moveTo>
                  <a:lnTo>
                    <a:pt x="98" y="186"/>
                  </a:lnTo>
                  <a:lnTo>
                    <a:pt x="61" y="186"/>
                  </a:lnTo>
                  <a:lnTo>
                    <a:pt x="0" y="181"/>
                  </a:lnTo>
                  <a:lnTo>
                    <a:pt x="25" y="172"/>
                  </a:lnTo>
                  <a:lnTo>
                    <a:pt x="61" y="181"/>
                  </a:lnTo>
                  <a:lnTo>
                    <a:pt x="61" y="5"/>
                  </a:lnTo>
                  <a:lnTo>
                    <a:pt x="98" y="0"/>
                  </a:lnTo>
                  <a:close/>
                </a:path>
              </a:pathLst>
            </a:custGeom>
            <a:solidFill>
              <a:srgbClr val="C0C0C0"/>
            </a:solidFill>
            <a:ln w="9525">
              <a:noFill/>
              <a:round/>
              <a:headEnd/>
              <a:tailEnd/>
            </a:ln>
          </p:spPr>
          <p:txBody>
            <a:bodyPr/>
            <a:lstStyle/>
            <a:p>
              <a:endParaRPr lang="en-US"/>
            </a:p>
          </p:txBody>
        </p:sp>
        <p:sp>
          <p:nvSpPr>
            <p:cNvPr id="91" name="Rectangle 765"/>
            <p:cNvSpPr>
              <a:spLocks noChangeAspect="1" noChangeArrowheads="1"/>
            </p:cNvSpPr>
            <p:nvPr/>
          </p:nvSpPr>
          <p:spPr bwMode="auto">
            <a:xfrm flipH="1">
              <a:off x="5115" y="1887"/>
              <a:ext cx="18" cy="191"/>
            </a:xfrm>
            <a:prstGeom prst="rect">
              <a:avLst/>
            </a:prstGeom>
            <a:solidFill>
              <a:srgbClr val="1C263F"/>
            </a:solidFill>
            <a:ln w="9525">
              <a:noFill/>
              <a:miter lim="800000"/>
              <a:headEnd/>
              <a:tailEnd/>
            </a:ln>
          </p:spPr>
          <p:txBody>
            <a:bodyPr/>
            <a:lstStyle/>
            <a:p>
              <a:endParaRPr lang="en-US"/>
            </a:p>
          </p:txBody>
        </p:sp>
        <p:sp>
          <p:nvSpPr>
            <p:cNvPr id="92" name="Rectangle 766"/>
            <p:cNvSpPr>
              <a:spLocks noChangeAspect="1" noChangeArrowheads="1"/>
            </p:cNvSpPr>
            <p:nvPr/>
          </p:nvSpPr>
          <p:spPr bwMode="auto">
            <a:xfrm flipH="1">
              <a:off x="5636" y="1828"/>
              <a:ext cx="59" cy="28"/>
            </a:xfrm>
            <a:prstGeom prst="rect">
              <a:avLst/>
            </a:prstGeom>
            <a:solidFill>
              <a:srgbClr val="C9BCE5"/>
            </a:solidFill>
            <a:ln w="9525">
              <a:noFill/>
              <a:miter lim="800000"/>
              <a:headEnd/>
              <a:tailEnd/>
            </a:ln>
          </p:spPr>
          <p:txBody>
            <a:bodyPr/>
            <a:lstStyle/>
            <a:p>
              <a:endParaRPr lang="en-US"/>
            </a:p>
          </p:txBody>
        </p:sp>
        <p:sp>
          <p:nvSpPr>
            <p:cNvPr id="93" name="Freeform 767"/>
            <p:cNvSpPr>
              <a:spLocks noChangeAspect="1"/>
            </p:cNvSpPr>
            <p:nvPr/>
          </p:nvSpPr>
          <p:spPr bwMode="auto">
            <a:xfrm flipH="1">
              <a:off x="5595" y="1839"/>
              <a:ext cx="32" cy="50"/>
            </a:xfrm>
            <a:custGeom>
              <a:avLst/>
              <a:gdLst>
                <a:gd name="T0" fmla="*/ 16 w 34"/>
                <a:gd name="T1" fmla="*/ 0 h 56"/>
                <a:gd name="T2" fmla="*/ 9 w 34"/>
                <a:gd name="T3" fmla="*/ 3 h 56"/>
                <a:gd name="T4" fmla="*/ 5 w 34"/>
                <a:gd name="T5" fmla="*/ 7 h 56"/>
                <a:gd name="T6" fmla="*/ 1 w 34"/>
                <a:gd name="T7" fmla="*/ 14 h 56"/>
                <a:gd name="T8" fmla="*/ 0 w 34"/>
                <a:gd name="T9" fmla="*/ 22 h 56"/>
                <a:gd name="T10" fmla="*/ 1 w 34"/>
                <a:gd name="T11" fmla="*/ 31 h 56"/>
                <a:gd name="T12" fmla="*/ 5 w 34"/>
                <a:gd name="T13" fmla="*/ 38 h 56"/>
                <a:gd name="T14" fmla="*/ 9 w 34"/>
                <a:gd name="T15" fmla="*/ 42 h 56"/>
                <a:gd name="T16" fmla="*/ 16 w 34"/>
                <a:gd name="T17" fmla="*/ 45 h 56"/>
                <a:gd name="T18" fmla="*/ 22 w 34"/>
                <a:gd name="T19" fmla="*/ 42 h 56"/>
                <a:gd name="T20" fmla="*/ 25 w 34"/>
                <a:gd name="T21" fmla="*/ 38 h 56"/>
                <a:gd name="T22" fmla="*/ 29 w 34"/>
                <a:gd name="T23" fmla="*/ 31 h 56"/>
                <a:gd name="T24" fmla="*/ 30 w 34"/>
                <a:gd name="T25" fmla="*/ 22 h 56"/>
                <a:gd name="T26" fmla="*/ 29 w 34"/>
                <a:gd name="T27" fmla="*/ 14 h 56"/>
                <a:gd name="T28" fmla="*/ 25 w 34"/>
                <a:gd name="T29" fmla="*/ 7 h 56"/>
                <a:gd name="T30" fmla="*/ 22 w 34"/>
                <a:gd name="T31" fmla="*/ 3 h 56"/>
                <a:gd name="T32" fmla="*/ 16 w 34"/>
                <a:gd name="T33" fmla="*/ 0 h 5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56"/>
                <a:gd name="T53" fmla="*/ 34 w 34"/>
                <a:gd name="T54" fmla="*/ 56 h 5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56">
                  <a:moveTo>
                    <a:pt x="18" y="0"/>
                  </a:moveTo>
                  <a:lnTo>
                    <a:pt x="11" y="3"/>
                  </a:lnTo>
                  <a:lnTo>
                    <a:pt x="5" y="9"/>
                  </a:lnTo>
                  <a:lnTo>
                    <a:pt x="1" y="18"/>
                  </a:lnTo>
                  <a:lnTo>
                    <a:pt x="0" y="28"/>
                  </a:lnTo>
                  <a:lnTo>
                    <a:pt x="1" y="39"/>
                  </a:lnTo>
                  <a:lnTo>
                    <a:pt x="5" y="48"/>
                  </a:lnTo>
                  <a:lnTo>
                    <a:pt x="11" y="53"/>
                  </a:lnTo>
                  <a:lnTo>
                    <a:pt x="18" y="56"/>
                  </a:lnTo>
                  <a:lnTo>
                    <a:pt x="24" y="53"/>
                  </a:lnTo>
                  <a:lnTo>
                    <a:pt x="29" y="48"/>
                  </a:lnTo>
                  <a:lnTo>
                    <a:pt x="33" y="39"/>
                  </a:lnTo>
                  <a:lnTo>
                    <a:pt x="34" y="28"/>
                  </a:lnTo>
                  <a:lnTo>
                    <a:pt x="33" y="18"/>
                  </a:lnTo>
                  <a:lnTo>
                    <a:pt x="29" y="9"/>
                  </a:lnTo>
                  <a:lnTo>
                    <a:pt x="24" y="3"/>
                  </a:lnTo>
                  <a:lnTo>
                    <a:pt x="18" y="0"/>
                  </a:lnTo>
                  <a:close/>
                </a:path>
              </a:pathLst>
            </a:custGeom>
            <a:solidFill>
              <a:srgbClr val="333D56"/>
            </a:solidFill>
            <a:ln w="9525">
              <a:noFill/>
              <a:round/>
              <a:headEnd/>
              <a:tailEnd/>
            </a:ln>
          </p:spPr>
          <p:txBody>
            <a:bodyPr/>
            <a:lstStyle/>
            <a:p>
              <a:endParaRPr lang="en-US"/>
            </a:p>
          </p:txBody>
        </p:sp>
        <p:sp>
          <p:nvSpPr>
            <p:cNvPr id="94" name="Freeform 768"/>
            <p:cNvSpPr>
              <a:spLocks noChangeAspect="1"/>
            </p:cNvSpPr>
            <p:nvPr/>
          </p:nvSpPr>
          <p:spPr bwMode="auto">
            <a:xfrm flipH="1">
              <a:off x="5605" y="1839"/>
              <a:ext cx="22" cy="50"/>
            </a:xfrm>
            <a:custGeom>
              <a:avLst/>
              <a:gdLst>
                <a:gd name="T0" fmla="*/ 10 w 24"/>
                <a:gd name="T1" fmla="*/ 0 h 56"/>
                <a:gd name="T2" fmla="*/ 6 w 24"/>
                <a:gd name="T3" fmla="*/ 3 h 56"/>
                <a:gd name="T4" fmla="*/ 4 w 24"/>
                <a:gd name="T5" fmla="*/ 7 h 56"/>
                <a:gd name="T6" fmla="*/ 1 w 24"/>
                <a:gd name="T7" fmla="*/ 14 h 56"/>
                <a:gd name="T8" fmla="*/ 0 w 24"/>
                <a:gd name="T9" fmla="*/ 22 h 56"/>
                <a:gd name="T10" fmla="*/ 1 w 24"/>
                <a:gd name="T11" fmla="*/ 31 h 56"/>
                <a:gd name="T12" fmla="*/ 4 w 24"/>
                <a:gd name="T13" fmla="*/ 38 h 56"/>
                <a:gd name="T14" fmla="*/ 6 w 24"/>
                <a:gd name="T15" fmla="*/ 42 h 56"/>
                <a:gd name="T16" fmla="*/ 10 w 24"/>
                <a:gd name="T17" fmla="*/ 45 h 56"/>
                <a:gd name="T18" fmla="*/ 14 w 24"/>
                <a:gd name="T19" fmla="*/ 42 h 56"/>
                <a:gd name="T20" fmla="*/ 17 w 24"/>
                <a:gd name="T21" fmla="*/ 38 h 56"/>
                <a:gd name="T22" fmla="*/ 19 w 24"/>
                <a:gd name="T23" fmla="*/ 31 h 56"/>
                <a:gd name="T24" fmla="*/ 20 w 24"/>
                <a:gd name="T25" fmla="*/ 22 h 56"/>
                <a:gd name="T26" fmla="*/ 19 w 24"/>
                <a:gd name="T27" fmla="*/ 14 h 56"/>
                <a:gd name="T28" fmla="*/ 17 w 24"/>
                <a:gd name="T29" fmla="*/ 7 h 56"/>
                <a:gd name="T30" fmla="*/ 14 w 24"/>
                <a:gd name="T31" fmla="*/ 3 h 56"/>
                <a:gd name="T32" fmla="*/ 10 w 24"/>
                <a:gd name="T33" fmla="*/ 0 h 5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56"/>
                <a:gd name="T53" fmla="*/ 24 w 24"/>
                <a:gd name="T54" fmla="*/ 56 h 5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56">
                  <a:moveTo>
                    <a:pt x="12" y="0"/>
                  </a:moveTo>
                  <a:lnTo>
                    <a:pt x="7" y="3"/>
                  </a:lnTo>
                  <a:lnTo>
                    <a:pt x="4" y="9"/>
                  </a:lnTo>
                  <a:lnTo>
                    <a:pt x="1" y="18"/>
                  </a:lnTo>
                  <a:lnTo>
                    <a:pt x="0" y="28"/>
                  </a:lnTo>
                  <a:lnTo>
                    <a:pt x="1" y="39"/>
                  </a:lnTo>
                  <a:lnTo>
                    <a:pt x="4" y="48"/>
                  </a:lnTo>
                  <a:lnTo>
                    <a:pt x="7" y="53"/>
                  </a:lnTo>
                  <a:lnTo>
                    <a:pt x="12" y="56"/>
                  </a:lnTo>
                  <a:lnTo>
                    <a:pt x="16" y="53"/>
                  </a:lnTo>
                  <a:lnTo>
                    <a:pt x="21" y="48"/>
                  </a:lnTo>
                  <a:lnTo>
                    <a:pt x="23" y="39"/>
                  </a:lnTo>
                  <a:lnTo>
                    <a:pt x="24" y="28"/>
                  </a:lnTo>
                  <a:lnTo>
                    <a:pt x="23" y="18"/>
                  </a:lnTo>
                  <a:lnTo>
                    <a:pt x="21" y="9"/>
                  </a:lnTo>
                  <a:lnTo>
                    <a:pt x="16" y="3"/>
                  </a:lnTo>
                  <a:lnTo>
                    <a:pt x="12" y="0"/>
                  </a:lnTo>
                  <a:close/>
                </a:path>
              </a:pathLst>
            </a:custGeom>
            <a:solidFill>
              <a:srgbClr val="C9BCE5"/>
            </a:solidFill>
            <a:ln w="9525">
              <a:noFill/>
              <a:round/>
              <a:headEnd/>
              <a:tailEnd/>
            </a:ln>
          </p:spPr>
          <p:txBody>
            <a:bodyPr/>
            <a:lstStyle/>
            <a:p>
              <a:endParaRPr lang="en-US"/>
            </a:p>
          </p:txBody>
        </p:sp>
        <p:sp>
          <p:nvSpPr>
            <p:cNvPr id="95" name="Freeform 769"/>
            <p:cNvSpPr>
              <a:spLocks noChangeAspect="1"/>
            </p:cNvSpPr>
            <p:nvPr/>
          </p:nvSpPr>
          <p:spPr bwMode="auto">
            <a:xfrm flipH="1">
              <a:off x="5496" y="1902"/>
              <a:ext cx="210" cy="115"/>
            </a:xfrm>
            <a:custGeom>
              <a:avLst/>
              <a:gdLst>
                <a:gd name="T0" fmla="*/ 192 w 230"/>
                <a:gd name="T1" fmla="*/ 0 h 128"/>
                <a:gd name="T2" fmla="*/ 190 w 230"/>
                <a:gd name="T3" fmla="*/ 20 h 128"/>
                <a:gd name="T4" fmla="*/ 187 w 230"/>
                <a:gd name="T5" fmla="*/ 68 h 128"/>
                <a:gd name="T6" fmla="*/ 187 w 230"/>
                <a:gd name="T7" fmla="*/ 99 h 128"/>
                <a:gd name="T8" fmla="*/ 46 w 230"/>
                <a:gd name="T9" fmla="*/ 103 h 128"/>
                <a:gd name="T10" fmla="*/ 14 w 230"/>
                <a:gd name="T11" fmla="*/ 93 h 128"/>
                <a:gd name="T12" fmla="*/ 3 w 230"/>
                <a:gd name="T13" fmla="*/ 75 h 128"/>
                <a:gd name="T14" fmla="*/ 0 w 230"/>
                <a:gd name="T15" fmla="*/ 3 h 128"/>
                <a:gd name="T16" fmla="*/ 192 w 230"/>
                <a:gd name="T17" fmla="*/ 0 h 1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0"/>
                <a:gd name="T28" fmla="*/ 0 h 128"/>
                <a:gd name="T29" fmla="*/ 230 w 230"/>
                <a:gd name="T30" fmla="*/ 128 h 1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0" h="128">
                  <a:moveTo>
                    <a:pt x="230" y="0"/>
                  </a:moveTo>
                  <a:lnTo>
                    <a:pt x="228" y="25"/>
                  </a:lnTo>
                  <a:lnTo>
                    <a:pt x="225" y="85"/>
                  </a:lnTo>
                  <a:lnTo>
                    <a:pt x="225" y="122"/>
                  </a:lnTo>
                  <a:lnTo>
                    <a:pt x="55" y="128"/>
                  </a:lnTo>
                  <a:lnTo>
                    <a:pt x="16" y="116"/>
                  </a:lnTo>
                  <a:lnTo>
                    <a:pt x="3" y="92"/>
                  </a:lnTo>
                  <a:lnTo>
                    <a:pt x="0" y="3"/>
                  </a:lnTo>
                  <a:lnTo>
                    <a:pt x="230" y="0"/>
                  </a:lnTo>
                  <a:close/>
                </a:path>
              </a:pathLst>
            </a:custGeom>
            <a:solidFill>
              <a:schemeClr val="hlink"/>
            </a:solidFill>
            <a:ln w="9525">
              <a:noFill/>
              <a:round/>
              <a:headEnd/>
              <a:tailEnd/>
            </a:ln>
          </p:spPr>
          <p:txBody>
            <a:bodyPr/>
            <a:lstStyle/>
            <a:p>
              <a:endParaRPr lang="en-US"/>
            </a:p>
          </p:txBody>
        </p:sp>
        <p:sp>
          <p:nvSpPr>
            <p:cNvPr id="96" name="Freeform 770"/>
            <p:cNvSpPr>
              <a:spLocks noChangeAspect="1"/>
            </p:cNvSpPr>
            <p:nvPr/>
          </p:nvSpPr>
          <p:spPr bwMode="auto">
            <a:xfrm flipH="1">
              <a:off x="3660" y="1758"/>
              <a:ext cx="177" cy="140"/>
            </a:xfrm>
            <a:custGeom>
              <a:avLst/>
              <a:gdLst>
                <a:gd name="T0" fmla="*/ 97 w 97"/>
                <a:gd name="T1" fmla="*/ 0 h 78"/>
                <a:gd name="T2" fmla="*/ 323 w 97"/>
                <a:gd name="T3" fmla="*/ 228 h 78"/>
                <a:gd name="T4" fmla="*/ 254 w 97"/>
                <a:gd name="T5" fmla="*/ 251 h 78"/>
                <a:gd name="T6" fmla="*/ 69 w 97"/>
                <a:gd name="T7" fmla="*/ 57 h 78"/>
                <a:gd name="T8" fmla="*/ 0 w 97"/>
                <a:gd name="T9" fmla="*/ 57 h 78"/>
                <a:gd name="T10" fmla="*/ 0 w 97"/>
                <a:gd name="T11" fmla="*/ 0 h 78"/>
                <a:gd name="T12" fmla="*/ 97 w 97"/>
                <a:gd name="T13" fmla="*/ 0 h 78"/>
                <a:gd name="T14" fmla="*/ 0 60000 65536"/>
                <a:gd name="T15" fmla="*/ 0 60000 65536"/>
                <a:gd name="T16" fmla="*/ 0 60000 65536"/>
                <a:gd name="T17" fmla="*/ 0 60000 65536"/>
                <a:gd name="T18" fmla="*/ 0 60000 65536"/>
                <a:gd name="T19" fmla="*/ 0 60000 65536"/>
                <a:gd name="T20" fmla="*/ 0 60000 65536"/>
                <a:gd name="T21" fmla="*/ 0 w 97"/>
                <a:gd name="T22" fmla="*/ 0 h 78"/>
                <a:gd name="T23" fmla="*/ 97 w 97"/>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 h="78">
                  <a:moveTo>
                    <a:pt x="29" y="0"/>
                  </a:moveTo>
                  <a:lnTo>
                    <a:pt x="97" y="71"/>
                  </a:lnTo>
                  <a:lnTo>
                    <a:pt x="76" y="78"/>
                  </a:lnTo>
                  <a:lnTo>
                    <a:pt x="21" y="18"/>
                  </a:lnTo>
                  <a:lnTo>
                    <a:pt x="0" y="18"/>
                  </a:lnTo>
                  <a:lnTo>
                    <a:pt x="0" y="0"/>
                  </a:lnTo>
                  <a:lnTo>
                    <a:pt x="29" y="0"/>
                  </a:lnTo>
                  <a:close/>
                </a:path>
              </a:pathLst>
            </a:custGeom>
            <a:solidFill>
              <a:schemeClr val="tx2"/>
            </a:solidFill>
            <a:ln w="9525">
              <a:noFill/>
              <a:round/>
              <a:headEnd/>
              <a:tailEnd/>
            </a:ln>
          </p:spPr>
          <p:txBody>
            <a:bodyPr/>
            <a:lstStyle/>
            <a:p>
              <a:endParaRPr lang="en-US"/>
            </a:p>
          </p:txBody>
        </p:sp>
        <p:sp>
          <p:nvSpPr>
            <p:cNvPr id="97" name="Freeform 771"/>
            <p:cNvSpPr>
              <a:spLocks noChangeAspect="1"/>
            </p:cNvSpPr>
            <p:nvPr/>
          </p:nvSpPr>
          <p:spPr bwMode="auto">
            <a:xfrm flipH="1">
              <a:off x="2440" y="1793"/>
              <a:ext cx="323" cy="333"/>
            </a:xfrm>
            <a:custGeom>
              <a:avLst/>
              <a:gdLst>
                <a:gd name="T0" fmla="*/ 146 w 355"/>
                <a:gd name="T1" fmla="*/ 0 h 370"/>
                <a:gd name="T2" fmla="*/ 116 w 355"/>
                <a:gd name="T3" fmla="*/ 3 h 370"/>
                <a:gd name="T4" fmla="*/ 90 w 355"/>
                <a:gd name="T5" fmla="*/ 12 h 370"/>
                <a:gd name="T6" fmla="*/ 65 w 355"/>
                <a:gd name="T7" fmla="*/ 25 h 370"/>
                <a:gd name="T8" fmla="*/ 44 w 355"/>
                <a:gd name="T9" fmla="*/ 43 h 370"/>
                <a:gd name="T10" fmla="*/ 25 w 355"/>
                <a:gd name="T11" fmla="*/ 66 h 370"/>
                <a:gd name="T12" fmla="*/ 12 w 355"/>
                <a:gd name="T13" fmla="*/ 91 h 370"/>
                <a:gd name="T14" fmla="*/ 3 w 355"/>
                <a:gd name="T15" fmla="*/ 118 h 370"/>
                <a:gd name="T16" fmla="*/ 0 w 355"/>
                <a:gd name="T17" fmla="*/ 149 h 370"/>
                <a:gd name="T18" fmla="*/ 3 w 355"/>
                <a:gd name="T19" fmla="*/ 179 h 370"/>
                <a:gd name="T20" fmla="*/ 12 w 355"/>
                <a:gd name="T21" fmla="*/ 207 h 370"/>
                <a:gd name="T22" fmla="*/ 25 w 355"/>
                <a:gd name="T23" fmla="*/ 232 h 370"/>
                <a:gd name="T24" fmla="*/ 44 w 355"/>
                <a:gd name="T25" fmla="*/ 256 h 370"/>
                <a:gd name="T26" fmla="*/ 65 w 355"/>
                <a:gd name="T27" fmla="*/ 274 h 370"/>
                <a:gd name="T28" fmla="*/ 90 w 355"/>
                <a:gd name="T29" fmla="*/ 288 h 370"/>
                <a:gd name="T30" fmla="*/ 116 w 355"/>
                <a:gd name="T31" fmla="*/ 296 h 370"/>
                <a:gd name="T32" fmla="*/ 146 w 355"/>
                <a:gd name="T33" fmla="*/ 300 h 370"/>
                <a:gd name="T34" fmla="*/ 177 w 355"/>
                <a:gd name="T35" fmla="*/ 296 h 370"/>
                <a:gd name="T36" fmla="*/ 204 w 355"/>
                <a:gd name="T37" fmla="*/ 288 h 370"/>
                <a:gd name="T38" fmla="*/ 228 w 355"/>
                <a:gd name="T39" fmla="*/ 274 h 370"/>
                <a:gd name="T40" fmla="*/ 251 w 355"/>
                <a:gd name="T41" fmla="*/ 256 h 370"/>
                <a:gd name="T42" fmla="*/ 269 w 355"/>
                <a:gd name="T43" fmla="*/ 232 h 370"/>
                <a:gd name="T44" fmla="*/ 282 w 355"/>
                <a:gd name="T45" fmla="*/ 207 h 370"/>
                <a:gd name="T46" fmla="*/ 290 w 355"/>
                <a:gd name="T47" fmla="*/ 179 h 370"/>
                <a:gd name="T48" fmla="*/ 294 w 355"/>
                <a:gd name="T49" fmla="*/ 149 h 370"/>
                <a:gd name="T50" fmla="*/ 290 w 355"/>
                <a:gd name="T51" fmla="*/ 118 h 370"/>
                <a:gd name="T52" fmla="*/ 282 w 355"/>
                <a:gd name="T53" fmla="*/ 91 h 370"/>
                <a:gd name="T54" fmla="*/ 269 w 355"/>
                <a:gd name="T55" fmla="*/ 66 h 370"/>
                <a:gd name="T56" fmla="*/ 251 w 355"/>
                <a:gd name="T57" fmla="*/ 43 h 370"/>
                <a:gd name="T58" fmla="*/ 228 w 355"/>
                <a:gd name="T59" fmla="*/ 25 h 370"/>
                <a:gd name="T60" fmla="*/ 204 w 355"/>
                <a:gd name="T61" fmla="*/ 12 h 370"/>
                <a:gd name="T62" fmla="*/ 177 w 355"/>
                <a:gd name="T63" fmla="*/ 3 h 370"/>
                <a:gd name="T64" fmla="*/ 146 w 355"/>
                <a:gd name="T65" fmla="*/ 0 h 3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70"/>
                <a:gd name="T101" fmla="*/ 355 w 355"/>
                <a:gd name="T102" fmla="*/ 370 h 37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70">
                  <a:moveTo>
                    <a:pt x="177" y="0"/>
                  </a:moveTo>
                  <a:lnTo>
                    <a:pt x="141" y="3"/>
                  </a:lnTo>
                  <a:lnTo>
                    <a:pt x="109" y="14"/>
                  </a:lnTo>
                  <a:lnTo>
                    <a:pt x="78" y="31"/>
                  </a:lnTo>
                  <a:lnTo>
                    <a:pt x="53" y="53"/>
                  </a:lnTo>
                  <a:lnTo>
                    <a:pt x="31" y="81"/>
                  </a:lnTo>
                  <a:lnTo>
                    <a:pt x="14" y="112"/>
                  </a:lnTo>
                  <a:lnTo>
                    <a:pt x="3" y="146"/>
                  </a:lnTo>
                  <a:lnTo>
                    <a:pt x="0" y="183"/>
                  </a:lnTo>
                  <a:lnTo>
                    <a:pt x="3" y="221"/>
                  </a:lnTo>
                  <a:lnTo>
                    <a:pt x="14" y="256"/>
                  </a:lnTo>
                  <a:lnTo>
                    <a:pt x="31" y="287"/>
                  </a:lnTo>
                  <a:lnTo>
                    <a:pt x="53" y="315"/>
                  </a:lnTo>
                  <a:lnTo>
                    <a:pt x="78" y="338"/>
                  </a:lnTo>
                  <a:lnTo>
                    <a:pt x="109" y="355"/>
                  </a:lnTo>
                  <a:lnTo>
                    <a:pt x="141" y="366"/>
                  </a:lnTo>
                  <a:lnTo>
                    <a:pt x="177" y="370"/>
                  </a:lnTo>
                  <a:lnTo>
                    <a:pt x="213" y="366"/>
                  </a:lnTo>
                  <a:lnTo>
                    <a:pt x="246" y="355"/>
                  </a:lnTo>
                  <a:lnTo>
                    <a:pt x="276" y="338"/>
                  </a:lnTo>
                  <a:lnTo>
                    <a:pt x="303" y="315"/>
                  </a:lnTo>
                  <a:lnTo>
                    <a:pt x="325" y="287"/>
                  </a:lnTo>
                  <a:lnTo>
                    <a:pt x="341" y="256"/>
                  </a:lnTo>
                  <a:lnTo>
                    <a:pt x="351" y="221"/>
                  </a:lnTo>
                  <a:lnTo>
                    <a:pt x="355" y="183"/>
                  </a:lnTo>
                  <a:lnTo>
                    <a:pt x="351" y="146"/>
                  </a:lnTo>
                  <a:lnTo>
                    <a:pt x="341" y="112"/>
                  </a:lnTo>
                  <a:lnTo>
                    <a:pt x="325" y="81"/>
                  </a:lnTo>
                  <a:lnTo>
                    <a:pt x="303" y="53"/>
                  </a:lnTo>
                  <a:lnTo>
                    <a:pt x="276" y="31"/>
                  </a:lnTo>
                  <a:lnTo>
                    <a:pt x="246" y="14"/>
                  </a:lnTo>
                  <a:lnTo>
                    <a:pt x="213" y="3"/>
                  </a:lnTo>
                  <a:lnTo>
                    <a:pt x="177" y="0"/>
                  </a:lnTo>
                  <a:close/>
                </a:path>
              </a:pathLst>
            </a:custGeom>
            <a:solidFill>
              <a:schemeClr val="tx1"/>
            </a:solidFill>
            <a:ln w="9525">
              <a:noFill/>
              <a:round/>
              <a:headEnd/>
              <a:tailEnd/>
            </a:ln>
          </p:spPr>
          <p:txBody>
            <a:bodyPr/>
            <a:lstStyle/>
            <a:p>
              <a:endParaRPr lang="en-US"/>
            </a:p>
          </p:txBody>
        </p:sp>
        <p:sp>
          <p:nvSpPr>
            <p:cNvPr id="98" name="Freeform 772"/>
            <p:cNvSpPr>
              <a:spLocks noChangeAspect="1"/>
            </p:cNvSpPr>
            <p:nvPr/>
          </p:nvSpPr>
          <p:spPr bwMode="auto">
            <a:xfrm flipH="1">
              <a:off x="2153" y="1811"/>
              <a:ext cx="324" cy="331"/>
            </a:xfrm>
            <a:custGeom>
              <a:avLst/>
              <a:gdLst>
                <a:gd name="T0" fmla="*/ 148 w 355"/>
                <a:gd name="T1" fmla="*/ 0 h 369"/>
                <a:gd name="T2" fmla="*/ 119 w 355"/>
                <a:gd name="T3" fmla="*/ 3 h 369"/>
                <a:gd name="T4" fmla="*/ 90 w 355"/>
                <a:gd name="T5" fmla="*/ 11 h 369"/>
                <a:gd name="T6" fmla="*/ 66 w 355"/>
                <a:gd name="T7" fmla="*/ 25 h 369"/>
                <a:gd name="T8" fmla="*/ 43 w 355"/>
                <a:gd name="T9" fmla="*/ 43 h 369"/>
                <a:gd name="T10" fmla="*/ 25 w 355"/>
                <a:gd name="T11" fmla="*/ 65 h 369"/>
                <a:gd name="T12" fmla="*/ 12 w 355"/>
                <a:gd name="T13" fmla="*/ 90 h 369"/>
                <a:gd name="T14" fmla="*/ 4 w 355"/>
                <a:gd name="T15" fmla="*/ 118 h 369"/>
                <a:gd name="T16" fmla="*/ 0 w 355"/>
                <a:gd name="T17" fmla="*/ 147 h 369"/>
                <a:gd name="T18" fmla="*/ 4 w 355"/>
                <a:gd name="T19" fmla="*/ 178 h 369"/>
                <a:gd name="T20" fmla="*/ 12 w 355"/>
                <a:gd name="T21" fmla="*/ 205 h 369"/>
                <a:gd name="T22" fmla="*/ 25 w 355"/>
                <a:gd name="T23" fmla="*/ 231 h 369"/>
                <a:gd name="T24" fmla="*/ 43 w 355"/>
                <a:gd name="T25" fmla="*/ 254 h 369"/>
                <a:gd name="T26" fmla="*/ 66 w 355"/>
                <a:gd name="T27" fmla="*/ 271 h 369"/>
                <a:gd name="T28" fmla="*/ 90 w 355"/>
                <a:gd name="T29" fmla="*/ 285 h 369"/>
                <a:gd name="T30" fmla="*/ 119 w 355"/>
                <a:gd name="T31" fmla="*/ 294 h 369"/>
                <a:gd name="T32" fmla="*/ 148 w 355"/>
                <a:gd name="T33" fmla="*/ 297 h 369"/>
                <a:gd name="T34" fmla="*/ 177 w 355"/>
                <a:gd name="T35" fmla="*/ 294 h 369"/>
                <a:gd name="T36" fmla="*/ 205 w 355"/>
                <a:gd name="T37" fmla="*/ 285 h 369"/>
                <a:gd name="T38" fmla="*/ 231 w 355"/>
                <a:gd name="T39" fmla="*/ 271 h 369"/>
                <a:gd name="T40" fmla="*/ 253 w 355"/>
                <a:gd name="T41" fmla="*/ 254 h 369"/>
                <a:gd name="T42" fmla="*/ 271 w 355"/>
                <a:gd name="T43" fmla="*/ 231 h 369"/>
                <a:gd name="T44" fmla="*/ 284 w 355"/>
                <a:gd name="T45" fmla="*/ 205 h 369"/>
                <a:gd name="T46" fmla="*/ 292 w 355"/>
                <a:gd name="T47" fmla="*/ 178 h 369"/>
                <a:gd name="T48" fmla="*/ 296 w 355"/>
                <a:gd name="T49" fmla="*/ 147 h 369"/>
                <a:gd name="T50" fmla="*/ 292 w 355"/>
                <a:gd name="T51" fmla="*/ 118 h 369"/>
                <a:gd name="T52" fmla="*/ 284 w 355"/>
                <a:gd name="T53" fmla="*/ 90 h 369"/>
                <a:gd name="T54" fmla="*/ 271 w 355"/>
                <a:gd name="T55" fmla="*/ 65 h 369"/>
                <a:gd name="T56" fmla="*/ 253 w 355"/>
                <a:gd name="T57" fmla="*/ 43 h 369"/>
                <a:gd name="T58" fmla="*/ 231 w 355"/>
                <a:gd name="T59" fmla="*/ 25 h 369"/>
                <a:gd name="T60" fmla="*/ 205 w 355"/>
                <a:gd name="T61" fmla="*/ 11 h 369"/>
                <a:gd name="T62" fmla="*/ 177 w 355"/>
                <a:gd name="T63" fmla="*/ 3 h 369"/>
                <a:gd name="T64" fmla="*/ 148 w 355"/>
                <a:gd name="T65" fmla="*/ 0 h 3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69"/>
                <a:gd name="T101" fmla="*/ 355 w 355"/>
                <a:gd name="T102" fmla="*/ 369 h 3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69">
                  <a:moveTo>
                    <a:pt x="178" y="0"/>
                  </a:moveTo>
                  <a:lnTo>
                    <a:pt x="142" y="3"/>
                  </a:lnTo>
                  <a:lnTo>
                    <a:pt x="108" y="13"/>
                  </a:lnTo>
                  <a:lnTo>
                    <a:pt x="79" y="31"/>
                  </a:lnTo>
                  <a:lnTo>
                    <a:pt x="52" y="53"/>
                  </a:lnTo>
                  <a:lnTo>
                    <a:pt x="30" y="80"/>
                  </a:lnTo>
                  <a:lnTo>
                    <a:pt x="14" y="111"/>
                  </a:lnTo>
                  <a:lnTo>
                    <a:pt x="4" y="146"/>
                  </a:lnTo>
                  <a:lnTo>
                    <a:pt x="0" y="183"/>
                  </a:lnTo>
                  <a:lnTo>
                    <a:pt x="4" y="221"/>
                  </a:lnTo>
                  <a:lnTo>
                    <a:pt x="14" y="255"/>
                  </a:lnTo>
                  <a:lnTo>
                    <a:pt x="30" y="288"/>
                  </a:lnTo>
                  <a:lnTo>
                    <a:pt x="52" y="315"/>
                  </a:lnTo>
                  <a:lnTo>
                    <a:pt x="79" y="337"/>
                  </a:lnTo>
                  <a:lnTo>
                    <a:pt x="108" y="354"/>
                  </a:lnTo>
                  <a:lnTo>
                    <a:pt x="142" y="366"/>
                  </a:lnTo>
                  <a:lnTo>
                    <a:pt x="178" y="369"/>
                  </a:lnTo>
                  <a:lnTo>
                    <a:pt x="213" y="366"/>
                  </a:lnTo>
                  <a:lnTo>
                    <a:pt x="247" y="354"/>
                  </a:lnTo>
                  <a:lnTo>
                    <a:pt x="277" y="337"/>
                  </a:lnTo>
                  <a:lnTo>
                    <a:pt x="303" y="315"/>
                  </a:lnTo>
                  <a:lnTo>
                    <a:pt x="325" y="288"/>
                  </a:lnTo>
                  <a:lnTo>
                    <a:pt x="341" y="255"/>
                  </a:lnTo>
                  <a:lnTo>
                    <a:pt x="351" y="221"/>
                  </a:lnTo>
                  <a:lnTo>
                    <a:pt x="355" y="183"/>
                  </a:lnTo>
                  <a:lnTo>
                    <a:pt x="351" y="146"/>
                  </a:lnTo>
                  <a:lnTo>
                    <a:pt x="341" y="111"/>
                  </a:lnTo>
                  <a:lnTo>
                    <a:pt x="325" y="80"/>
                  </a:lnTo>
                  <a:lnTo>
                    <a:pt x="303" y="53"/>
                  </a:lnTo>
                  <a:lnTo>
                    <a:pt x="277" y="31"/>
                  </a:lnTo>
                  <a:lnTo>
                    <a:pt x="247" y="13"/>
                  </a:lnTo>
                  <a:lnTo>
                    <a:pt x="213" y="3"/>
                  </a:lnTo>
                  <a:lnTo>
                    <a:pt x="178" y="0"/>
                  </a:lnTo>
                  <a:close/>
                </a:path>
              </a:pathLst>
            </a:custGeom>
            <a:solidFill>
              <a:schemeClr val="tx1"/>
            </a:solidFill>
            <a:ln w="9525">
              <a:noFill/>
              <a:round/>
              <a:headEnd/>
              <a:tailEnd/>
            </a:ln>
          </p:spPr>
          <p:txBody>
            <a:bodyPr/>
            <a:lstStyle/>
            <a:p>
              <a:endParaRPr lang="en-US"/>
            </a:p>
          </p:txBody>
        </p:sp>
        <p:sp>
          <p:nvSpPr>
            <p:cNvPr id="99" name="Freeform 773"/>
            <p:cNvSpPr>
              <a:spLocks noChangeAspect="1"/>
            </p:cNvSpPr>
            <p:nvPr/>
          </p:nvSpPr>
          <p:spPr bwMode="auto">
            <a:xfrm>
              <a:off x="2123" y="1750"/>
              <a:ext cx="1821" cy="133"/>
            </a:xfrm>
            <a:custGeom>
              <a:avLst/>
              <a:gdLst>
                <a:gd name="T0" fmla="*/ 7 w 985"/>
                <a:gd name="T1" fmla="*/ 0 h 72"/>
                <a:gd name="T2" fmla="*/ 3367 w 985"/>
                <a:gd name="T3" fmla="*/ 7 h 72"/>
                <a:gd name="T4" fmla="*/ 3065 w 985"/>
                <a:gd name="T5" fmla="*/ 52 h 72"/>
                <a:gd name="T6" fmla="*/ 2903 w 985"/>
                <a:gd name="T7" fmla="*/ 246 h 72"/>
                <a:gd name="T8" fmla="*/ 1002 w 985"/>
                <a:gd name="T9" fmla="*/ 246 h 72"/>
                <a:gd name="T10" fmla="*/ 825 w 985"/>
                <a:gd name="T11" fmla="*/ 92 h 72"/>
                <a:gd name="T12" fmla="*/ 512 w 985"/>
                <a:gd name="T13" fmla="*/ 81 h 72"/>
                <a:gd name="T14" fmla="*/ 396 w 985"/>
                <a:gd name="T15" fmla="*/ 181 h 72"/>
                <a:gd name="T16" fmla="*/ 290 w 985"/>
                <a:gd name="T17" fmla="*/ 81 h 72"/>
                <a:gd name="T18" fmla="*/ 0 w 985"/>
                <a:gd name="T19" fmla="*/ 65 h 72"/>
                <a:gd name="T20" fmla="*/ 7 w 985"/>
                <a:gd name="T21" fmla="*/ 0 h 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85"/>
                <a:gd name="T34" fmla="*/ 0 h 72"/>
                <a:gd name="T35" fmla="*/ 985 w 985"/>
                <a:gd name="T36" fmla="*/ 72 h 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85" h="72">
                  <a:moveTo>
                    <a:pt x="2" y="0"/>
                  </a:moveTo>
                  <a:lnTo>
                    <a:pt x="985" y="2"/>
                  </a:lnTo>
                  <a:lnTo>
                    <a:pt x="897" y="15"/>
                  </a:lnTo>
                  <a:lnTo>
                    <a:pt x="849" y="72"/>
                  </a:lnTo>
                  <a:lnTo>
                    <a:pt x="293" y="72"/>
                  </a:lnTo>
                  <a:lnTo>
                    <a:pt x="241" y="27"/>
                  </a:lnTo>
                  <a:lnTo>
                    <a:pt x="150" y="24"/>
                  </a:lnTo>
                  <a:lnTo>
                    <a:pt x="116" y="53"/>
                  </a:lnTo>
                  <a:lnTo>
                    <a:pt x="85" y="24"/>
                  </a:lnTo>
                  <a:lnTo>
                    <a:pt x="0" y="19"/>
                  </a:lnTo>
                  <a:lnTo>
                    <a:pt x="2" y="0"/>
                  </a:lnTo>
                  <a:close/>
                </a:path>
              </a:pathLst>
            </a:custGeom>
            <a:solidFill>
              <a:schemeClr val="accent1">
                <a:lumMod val="60000"/>
                <a:lumOff val="40000"/>
              </a:schemeClr>
            </a:solidFill>
            <a:ln w="9525">
              <a:noFill/>
              <a:round/>
              <a:headEnd/>
              <a:tailEnd/>
            </a:ln>
          </p:spPr>
          <p:txBody>
            <a:bodyPr/>
            <a:lstStyle/>
            <a:p>
              <a:endParaRPr lang="en-US"/>
            </a:p>
          </p:txBody>
        </p:sp>
        <p:sp>
          <p:nvSpPr>
            <p:cNvPr id="100" name="Freeform 774"/>
            <p:cNvSpPr>
              <a:spLocks noChangeAspect="1"/>
            </p:cNvSpPr>
            <p:nvPr/>
          </p:nvSpPr>
          <p:spPr bwMode="auto">
            <a:xfrm flipH="1">
              <a:off x="2340" y="1826"/>
              <a:ext cx="325" cy="331"/>
            </a:xfrm>
            <a:custGeom>
              <a:avLst/>
              <a:gdLst>
                <a:gd name="T0" fmla="*/ 148 w 355"/>
                <a:gd name="T1" fmla="*/ 0 h 369"/>
                <a:gd name="T2" fmla="*/ 119 w 355"/>
                <a:gd name="T3" fmla="*/ 3 h 369"/>
                <a:gd name="T4" fmla="*/ 91 w 355"/>
                <a:gd name="T5" fmla="*/ 11 h 369"/>
                <a:gd name="T6" fmla="*/ 65 w 355"/>
                <a:gd name="T7" fmla="*/ 25 h 369"/>
                <a:gd name="T8" fmla="*/ 44 w 355"/>
                <a:gd name="T9" fmla="*/ 43 h 369"/>
                <a:gd name="T10" fmla="*/ 25 w 355"/>
                <a:gd name="T11" fmla="*/ 65 h 369"/>
                <a:gd name="T12" fmla="*/ 12 w 355"/>
                <a:gd name="T13" fmla="*/ 90 h 369"/>
                <a:gd name="T14" fmla="*/ 3 w 355"/>
                <a:gd name="T15" fmla="*/ 118 h 369"/>
                <a:gd name="T16" fmla="*/ 0 w 355"/>
                <a:gd name="T17" fmla="*/ 148 h 369"/>
                <a:gd name="T18" fmla="*/ 3 w 355"/>
                <a:gd name="T19" fmla="*/ 178 h 369"/>
                <a:gd name="T20" fmla="*/ 12 w 355"/>
                <a:gd name="T21" fmla="*/ 206 h 369"/>
                <a:gd name="T22" fmla="*/ 25 w 355"/>
                <a:gd name="T23" fmla="*/ 231 h 369"/>
                <a:gd name="T24" fmla="*/ 44 w 355"/>
                <a:gd name="T25" fmla="*/ 254 h 369"/>
                <a:gd name="T26" fmla="*/ 65 w 355"/>
                <a:gd name="T27" fmla="*/ 272 h 369"/>
                <a:gd name="T28" fmla="*/ 91 w 355"/>
                <a:gd name="T29" fmla="*/ 285 h 369"/>
                <a:gd name="T30" fmla="*/ 119 w 355"/>
                <a:gd name="T31" fmla="*/ 294 h 369"/>
                <a:gd name="T32" fmla="*/ 148 w 355"/>
                <a:gd name="T33" fmla="*/ 297 h 369"/>
                <a:gd name="T34" fmla="*/ 179 w 355"/>
                <a:gd name="T35" fmla="*/ 294 h 369"/>
                <a:gd name="T36" fmla="*/ 206 w 355"/>
                <a:gd name="T37" fmla="*/ 285 h 369"/>
                <a:gd name="T38" fmla="*/ 232 w 355"/>
                <a:gd name="T39" fmla="*/ 272 h 369"/>
                <a:gd name="T40" fmla="*/ 254 w 355"/>
                <a:gd name="T41" fmla="*/ 254 h 369"/>
                <a:gd name="T42" fmla="*/ 273 w 355"/>
                <a:gd name="T43" fmla="*/ 231 h 369"/>
                <a:gd name="T44" fmla="*/ 286 w 355"/>
                <a:gd name="T45" fmla="*/ 206 h 369"/>
                <a:gd name="T46" fmla="*/ 294 w 355"/>
                <a:gd name="T47" fmla="*/ 178 h 369"/>
                <a:gd name="T48" fmla="*/ 298 w 355"/>
                <a:gd name="T49" fmla="*/ 148 h 369"/>
                <a:gd name="T50" fmla="*/ 294 w 355"/>
                <a:gd name="T51" fmla="*/ 118 h 369"/>
                <a:gd name="T52" fmla="*/ 286 w 355"/>
                <a:gd name="T53" fmla="*/ 90 h 369"/>
                <a:gd name="T54" fmla="*/ 273 w 355"/>
                <a:gd name="T55" fmla="*/ 65 h 369"/>
                <a:gd name="T56" fmla="*/ 254 w 355"/>
                <a:gd name="T57" fmla="*/ 43 h 369"/>
                <a:gd name="T58" fmla="*/ 232 w 355"/>
                <a:gd name="T59" fmla="*/ 25 h 369"/>
                <a:gd name="T60" fmla="*/ 206 w 355"/>
                <a:gd name="T61" fmla="*/ 11 h 369"/>
                <a:gd name="T62" fmla="*/ 179 w 355"/>
                <a:gd name="T63" fmla="*/ 3 h 369"/>
                <a:gd name="T64" fmla="*/ 148 w 355"/>
                <a:gd name="T65" fmla="*/ 0 h 3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69"/>
                <a:gd name="T101" fmla="*/ 355 w 355"/>
                <a:gd name="T102" fmla="*/ 369 h 3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69">
                  <a:moveTo>
                    <a:pt x="177" y="0"/>
                  </a:moveTo>
                  <a:lnTo>
                    <a:pt x="142" y="3"/>
                  </a:lnTo>
                  <a:lnTo>
                    <a:pt x="108" y="13"/>
                  </a:lnTo>
                  <a:lnTo>
                    <a:pt x="78" y="31"/>
                  </a:lnTo>
                  <a:lnTo>
                    <a:pt x="52" y="53"/>
                  </a:lnTo>
                  <a:lnTo>
                    <a:pt x="30" y="80"/>
                  </a:lnTo>
                  <a:lnTo>
                    <a:pt x="14" y="111"/>
                  </a:lnTo>
                  <a:lnTo>
                    <a:pt x="3" y="146"/>
                  </a:lnTo>
                  <a:lnTo>
                    <a:pt x="0" y="184"/>
                  </a:lnTo>
                  <a:lnTo>
                    <a:pt x="3" y="221"/>
                  </a:lnTo>
                  <a:lnTo>
                    <a:pt x="14" y="256"/>
                  </a:lnTo>
                  <a:lnTo>
                    <a:pt x="30" y="288"/>
                  </a:lnTo>
                  <a:lnTo>
                    <a:pt x="52" y="315"/>
                  </a:lnTo>
                  <a:lnTo>
                    <a:pt x="78" y="338"/>
                  </a:lnTo>
                  <a:lnTo>
                    <a:pt x="108" y="354"/>
                  </a:lnTo>
                  <a:lnTo>
                    <a:pt x="142" y="366"/>
                  </a:lnTo>
                  <a:lnTo>
                    <a:pt x="177" y="369"/>
                  </a:lnTo>
                  <a:lnTo>
                    <a:pt x="213" y="366"/>
                  </a:lnTo>
                  <a:lnTo>
                    <a:pt x="246" y="354"/>
                  </a:lnTo>
                  <a:lnTo>
                    <a:pt x="276" y="338"/>
                  </a:lnTo>
                  <a:lnTo>
                    <a:pt x="303" y="315"/>
                  </a:lnTo>
                  <a:lnTo>
                    <a:pt x="325" y="288"/>
                  </a:lnTo>
                  <a:lnTo>
                    <a:pt x="341" y="256"/>
                  </a:lnTo>
                  <a:lnTo>
                    <a:pt x="351" y="221"/>
                  </a:lnTo>
                  <a:lnTo>
                    <a:pt x="355" y="184"/>
                  </a:lnTo>
                  <a:lnTo>
                    <a:pt x="351" y="146"/>
                  </a:lnTo>
                  <a:lnTo>
                    <a:pt x="341" y="111"/>
                  </a:lnTo>
                  <a:lnTo>
                    <a:pt x="325" y="80"/>
                  </a:lnTo>
                  <a:lnTo>
                    <a:pt x="303" y="53"/>
                  </a:lnTo>
                  <a:lnTo>
                    <a:pt x="276" y="31"/>
                  </a:lnTo>
                  <a:lnTo>
                    <a:pt x="246" y="13"/>
                  </a:lnTo>
                  <a:lnTo>
                    <a:pt x="213" y="3"/>
                  </a:lnTo>
                  <a:lnTo>
                    <a:pt x="177" y="0"/>
                  </a:lnTo>
                  <a:close/>
                </a:path>
              </a:pathLst>
            </a:custGeom>
            <a:solidFill>
              <a:srgbClr val="333333"/>
            </a:solidFill>
            <a:ln w="9525">
              <a:noFill/>
              <a:round/>
              <a:headEnd/>
              <a:tailEnd/>
            </a:ln>
          </p:spPr>
          <p:txBody>
            <a:bodyPr/>
            <a:lstStyle/>
            <a:p>
              <a:endParaRPr lang="en-US"/>
            </a:p>
          </p:txBody>
        </p:sp>
        <p:sp>
          <p:nvSpPr>
            <p:cNvPr id="101" name="Freeform 775"/>
            <p:cNvSpPr>
              <a:spLocks noChangeAspect="1"/>
            </p:cNvSpPr>
            <p:nvPr/>
          </p:nvSpPr>
          <p:spPr bwMode="auto">
            <a:xfrm flipH="1">
              <a:off x="2020" y="1832"/>
              <a:ext cx="320" cy="333"/>
            </a:xfrm>
            <a:custGeom>
              <a:avLst/>
              <a:gdLst>
                <a:gd name="T0" fmla="*/ 145 w 352"/>
                <a:gd name="T1" fmla="*/ 0 h 371"/>
                <a:gd name="T2" fmla="*/ 115 w 352"/>
                <a:gd name="T3" fmla="*/ 4 h 371"/>
                <a:gd name="T4" fmla="*/ 88 w 352"/>
                <a:gd name="T5" fmla="*/ 12 h 371"/>
                <a:gd name="T6" fmla="*/ 64 w 352"/>
                <a:gd name="T7" fmla="*/ 26 h 371"/>
                <a:gd name="T8" fmla="*/ 42 w 352"/>
                <a:gd name="T9" fmla="*/ 44 h 371"/>
                <a:gd name="T10" fmla="*/ 25 w 352"/>
                <a:gd name="T11" fmla="*/ 66 h 371"/>
                <a:gd name="T12" fmla="*/ 11 w 352"/>
                <a:gd name="T13" fmla="*/ 91 h 371"/>
                <a:gd name="T14" fmla="*/ 3 w 352"/>
                <a:gd name="T15" fmla="*/ 120 h 371"/>
                <a:gd name="T16" fmla="*/ 0 w 352"/>
                <a:gd name="T17" fmla="*/ 150 h 371"/>
                <a:gd name="T18" fmla="*/ 3 w 352"/>
                <a:gd name="T19" fmla="*/ 180 h 371"/>
                <a:gd name="T20" fmla="*/ 11 w 352"/>
                <a:gd name="T21" fmla="*/ 208 h 371"/>
                <a:gd name="T22" fmla="*/ 25 w 352"/>
                <a:gd name="T23" fmla="*/ 233 h 371"/>
                <a:gd name="T24" fmla="*/ 42 w 352"/>
                <a:gd name="T25" fmla="*/ 256 h 371"/>
                <a:gd name="T26" fmla="*/ 64 w 352"/>
                <a:gd name="T27" fmla="*/ 274 h 371"/>
                <a:gd name="T28" fmla="*/ 88 w 352"/>
                <a:gd name="T29" fmla="*/ 287 h 371"/>
                <a:gd name="T30" fmla="*/ 115 w 352"/>
                <a:gd name="T31" fmla="*/ 296 h 371"/>
                <a:gd name="T32" fmla="*/ 145 w 352"/>
                <a:gd name="T33" fmla="*/ 299 h 371"/>
                <a:gd name="T34" fmla="*/ 174 w 352"/>
                <a:gd name="T35" fmla="*/ 296 h 371"/>
                <a:gd name="T36" fmla="*/ 202 w 352"/>
                <a:gd name="T37" fmla="*/ 287 h 371"/>
                <a:gd name="T38" fmla="*/ 226 w 352"/>
                <a:gd name="T39" fmla="*/ 274 h 371"/>
                <a:gd name="T40" fmla="*/ 248 w 352"/>
                <a:gd name="T41" fmla="*/ 256 h 371"/>
                <a:gd name="T42" fmla="*/ 266 w 352"/>
                <a:gd name="T43" fmla="*/ 233 h 371"/>
                <a:gd name="T44" fmla="*/ 279 w 352"/>
                <a:gd name="T45" fmla="*/ 208 h 371"/>
                <a:gd name="T46" fmla="*/ 288 w 352"/>
                <a:gd name="T47" fmla="*/ 180 h 371"/>
                <a:gd name="T48" fmla="*/ 291 w 352"/>
                <a:gd name="T49" fmla="*/ 150 h 371"/>
                <a:gd name="T50" fmla="*/ 288 w 352"/>
                <a:gd name="T51" fmla="*/ 120 h 371"/>
                <a:gd name="T52" fmla="*/ 279 w 352"/>
                <a:gd name="T53" fmla="*/ 91 h 371"/>
                <a:gd name="T54" fmla="*/ 266 w 352"/>
                <a:gd name="T55" fmla="*/ 66 h 371"/>
                <a:gd name="T56" fmla="*/ 248 w 352"/>
                <a:gd name="T57" fmla="*/ 44 h 371"/>
                <a:gd name="T58" fmla="*/ 226 w 352"/>
                <a:gd name="T59" fmla="*/ 26 h 371"/>
                <a:gd name="T60" fmla="*/ 202 w 352"/>
                <a:gd name="T61" fmla="*/ 12 h 371"/>
                <a:gd name="T62" fmla="*/ 174 w 352"/>
                <a:gd name="T63" fmla="*/ 4 h 371"/>
                <a:gd name="T64" fmla="*/ 145 w 352"/>
                <a:gd name="T65" fmla="*/ 0 h 3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2"/>
                <a:gd name="T100" fmla="*/ 0 h 371"/>
                <a:gd name="T101" fmla="*/ 352 w 352"/>
                <a:gd name="T102" fmla="*/ 371 h 37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2" h="371">
                  <a:moveTo>
                    <a:pt x="175" y="0"/>
                  </a:moveTo>
                  <a:lnTo>
                    <a:pt x="139" y="4"/>
                  </a:lnTo>
                  <a:lnTo>
                    <a:pt x="107" y="15"/>
                  </a:lnTo>
                  <a:lnTo>
                    <a:pt x="77" y="32"/>
                  </a:lnTo>
                  <a:lnTo>
                    <a:pt x="51" y="55"/>
                  </a:lnTo>
                  <a:lnTo>
                    <a:pt x="30" y="82"/>
                  </a:lnTo>
                  <a:lnTo>
                    <a:pt x="13" y="113"/>
                  </a:lnTo>
                  <a:lnTo>
                    <a:pt x="3" y="149"/>
                  </a:lnTo>
                  <a:lnTo>
                    <a:pt x="0" y="186"/>
                  </a:lnTo>
                  <a:lnTo>
                    <a:pt x="3" y="223"/>
                  </a:lnTo>
                  <a:lnTo>
                    <a:pt x="13" y="259"/>
                  </a:lnTo>
                  <a:lnTo>
                    <a:pt x="30" y="290"/>
                  </a:lnTo>
                  <a:lnTo>
                    <a:pt x="51" y="317"/>
                  </a:lnTo>
                  <a:lnTo>
                    <a:pt x="77" y="340"/>
                  </a:lnTo>
                  <a:lnTo>
                    <a:pt x="107" y="356"/>
                  </a:lnTo>
                  <a:lnTo>
                    <a:pt x="139" y="368"/>
                  </a:lnTo>
                  <a:lnTo>
                    <a:pt x="175" y="371"/>
                  </a:lnTo>
                  <a:lnTo>
                    <a:pt x="210" y="368"/>
                  </a:lnTo>
                  <a:lnTo>
                    <a:pt x="244" y="356"/>
                  </a:lnTo>
                  <a:lnTo>
                    <a:pt x="274" y="340"/>
                  </a:lnTo>
                  <a:lnTo>
                    <a:pt x="300" y="317"/>
                  </a:lnTo>
                  <a:lnTo>
                    <a:pt x="322" y="290"/>
                  </a:lnTo>
                  <a:lnTo>
                    <a:pt x="338" y="259"/>
                  </a:lnTo>
                  <a:lnTo>
                    <a:pt x="349" y="223"/>
                  </a:lnTo>
                  <a:lnTo>
                    <a:pt x="352" y="186"/>
                  </a:lnTo>
                  <a:lnTo>
                    <a:pt x="349" y="149"/>
                  </a:lnTo>
                  <a:lnTo>
                    <a:pt x="338" y="113"/>
                  </a:lnTo>
                  <a:lnTo>
                    <a:pt x="322" y="82"/>
                  </a:lnTo>
                  <a:lnTo>
                    <a:pt x="300" y="55"/>
                  </a:lnTo>
                  <a:lnTo>
                    <a:pt x="274" y="32"/>
                  </a:lnTo>
                  <a:lnTo>
                    <a:pt x="244" y="15"/>
                  </a:lnTo>
                  <a:lnTo>
                    <a:pt x="210" y="4"/>
                  </a:lnTo>
                  <a:lnTo>
                    <a:pt x="175" y="0"/>
                  </a:lnTo>
                  <a:close/>
                </a:path>
              </a:pathLst>
            </a:custGeom>
            <a:solidFill>
              <a:srgbClr val="333333"/>
            </a:solidFill>
            <a:ln w="9525">
              <a:noFill/>
              <a:round/>
              <a:headEnd/>
              <a:tailEnd/>
            </a:ln>
          </p:spPr>
          <p:txBody>
            <a:bodyPr/>
            <a:lstStyle/>
            <a:p>
              <a:endParaRPr lang="en-US"/>
            </a:p>
          </p:txBody>
        </p:sp>
        <p:sp>
          <p:nvSpPr>
            <p:cNvPr id="102" name="Freeform 776"/>
            <p:cNvSpPr>
              <a:spLocks noChangeAspect="1"/>
            </p:cNvSpPr>
            <p:nvPr/>
          </p:nvSpPr>
          <p:spPr bwMode="auto">
            <a:xfrm flipH="1">
              <a:off x="2360" y="1845"/>
              <a:ext cx="285" cy="294"/>
            </a:xfrm>
            <a:custGeom>
              <a:avLst/>
              <a:gdLst>
                <a:gd name="T0" fmla="*/ 131 w 312"/>
                <a:gd name="T1" fmla="*/ 0 h 328"/>
                <a:gd name="T2" fmla="*/ 104 w 312"/>
                <a:gd name="T3" fmla="*/ 4 h 328"/>
                <a:gd name="T4" fmla="*/ 79 w 312"/>
                <a:gd name="T5" fmla="*/ 11 h 328"/>
                <a:gd name="T6" fmla="*/ 58 w 312"/>
                <a:gd name="T7" fmla="*/ 22 h 328"/>
                <a:gd name="T8" fmla="*/ 38 w 312"/>
                <a:gd name="T9" fmla="*/ 39 h 328"/>
                <a:gd name="T10" fmla="*/ 22 w 312"/>
                <a:gd name="T11" fmla="*/ 58 h 328"/>
                <a:gd name="T12" fmla="*/ 10 w 312"/>
                <a:gd name="T13" fmla="*/ 81 h 328"/>
                <a:gd name="T14" fmla="*/ 3 w 312"/>
                <a:gd name="T15" fmla="*/ 105 h 328"/>
                <a:gd name="T16" fmla="*/ 0 w 312"/>
                <a:gd name="T17" fmla="*/ 132 h 328"/>
                <a:gd name="T18" fmla="*/ 3 w 312"/>
                <a:gd name="T19" fmla="*/ 159 h 328"/>
                <a:gd name="T20" fmla="*/ 10 w 312"/>
                <a:gd name="T21" fmla="*/ 183 h 328"/>
                <a:gd name="T22" fmla="*/ 22 w 312"/>
                <a:gd name="T23" fmla="*/ 205 h 328"/>
                <a:gd name="T24" fmla="*/ 38 w 312"/>
                <a:gd name="T25" fmla="*/ 225 h 328"/>
                <a:gd name="T26" fmla="*/ 58 w 312"/>
                <a:gd name="T27" fmla="*/ 242 h 328"/>
                <a:gd name="T28" fmla="*/ 79 w 312"/>
                <a:gd name="T29" fmla="*/ 254 h 328"/>
                <a:gd name="T30" fmla="*/ 104 w 312"/>
                <a:gd name="T31" fmla="*/ 261 h 328"/>
                <a:gd name="T32" fmla="*/ 131 w 312"/>
                <a:gd name="T33" fmla="*/ 264 h 328"/>
                <a:gd name="T34" fmla="*/ 156 w 312"/>
                <a:gd name="T35" fmla="*/ 261 h 328"/>
                <a:gd name="T36" fmla="*/ 180 w 312"/>
                <a:gd name="T37" fmla="*/ 254 h 328"/>
                <a:gd name="T38" fmla="*/ 203 w 312"/>
                <a:gd name="T39" fmla="*/ 242 h 328"/>
                <a:gd name="T40" fmla="*/ 222 w 312"/>
                <a:gd name="T41" fmla="*/ 225 h 328"/>
                <a:gd name="T42" fmla="*/ 238 w 312"/>
                <a:gd name="T43" fmla="*/ 205 h 328"/>
                <a:gd name="T44" fmla="*/ 249 w 312"/>
                <a:gd name="T45" fmla="*/ 183 h 328"/>
                <a:gd name="T46" fmla="*/ 257 w 312"/>
                <a:gd name="T47" fmla="*/ 159 h 328"/>
                <a:gd name="T48" fmla="*/ 260 w 312"/>
                <a:gd name="T49" fmla="*/ 132 h 328"/>
                <a:gd name="T50" fmla="*/ 257 w 312"/>
                <a:gd name="T51" fmla="*/ 105 h 328"/>
                <a:gd name="T52" fmla="*/ 249 w 312"/>
                <a:gd name="T53" fmla="*/ 81 h 328"/>
                <a:gd name="T54" fmla="*/ 238 w 312"/>
                <a:gd name="T55" fmla="*/ 58 h 328"/>
                <a:gd name="T56" fmla="*/ 222 w 312"/>
                <a:gd name="T57" fmla="*/ 39 h 328"/>
                <a:gd name="T58" fmla="*/ 203 w 312"/>
                <a:gd name="T59" fmla="*/ 22 h 328"/>
                <a:gd name="T60" fmla="*/ 180 w 312"/>
                <a:gd name="T61" fmla="*/ 11 h 328"/>
                <a:gd name="T62" fmla="*/ 156 w 312"/>
                <a:gd name="T63" fmla="*/ 4 h 328"/>
                <a:gd name="T64" fmla="*/ 131 w 312"/>
                <a:gd name="T65" fmla="*/ 0 h 3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2"/>
                <a:gd name="T100" fmla="*/ 0 h 328"/>
                <a:gd name="T101" fmla="*/ 312 w 312"/>
                <a:gd name="T102" fmla="*/ 328 h 3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2" h="328">
                  <a:moveTo>
                    <a:pt x="156" y="0"/>
                  </a:moveTo>
                  <a:lnTo>
                    <a:pt x="125" y="4"/>
                  </a:lnTo>
                  <a:lnTo>
                    <a:pt x="95" y="13"/>
                  </a:lnTo>
                  <a:lnTo>
                    <a:pt x="69" y="28"/>
                  </a:lnTo>
                  <a:lnTo>
                    <a:pt x="46" y="48"/>
                  </a:lnTo>
                  <a:lnTo>
                    <a:pt x="26" y="73"/>
                  </a:lnTo>
                  <a:lnTo>
                    <a:pt x="12" y="100"/>
                  </a:lnTo>
                  <a:lnTo>
                    <a:pt x="3" y="131"/>
                  </a:lnTo>
                  <a:lnTo>
                    <a:pt x="0" y="164"/>
                  </a:lnTo>
                  <a:lnTo>
                    <a:pt x="3" y="197"/>
                  </a:lnTo>
                  <a:lnTo>
                    <a:pt x="12" y="228"/>
                  </a:lnTo>
                  <a:lnTo>
                    <a:pt x="26" y="256"/>
                  </a:lnTo>
                  <a:lnTo>
                    <a:pt x="46" y="280"/>
                  </a:lnTo>
                  <a:lnTo>
                    <a:pt x="69" y="301"/>
                  </a:lnTo>
                  <a:lnTo>
                    <a:pt x="95" y="316"/>
                  </a:lnTo>
                  <a:lnTo>
                    <a:pt x="125" y="325"/>
                  </a:lnTo>
                  <a:lnTo>
                    <a:pt x="156" y="328"/>
                  </a:lnTo>
                  <a:lnTo>
                    <a:pt x="187" y="325"/>
                  </a:lnTo>
                  <a:lnTo>
                    <a:pt x="216" y="316"/>
                  </a:lnTo>
                  <a:lnTo>
                    <a:pt x="243" y="301"/>
                  </a:lnTo>
                  <a:lnTo>
                    <a:pt x="266" y="280"/>
                  </a:lnTo>
                  <a:lnTo>
                    <a:pt x="285" y="256"/>
                  </a:lnTo>
                  <a:lnTo>
                    <a:pt x="299" y="228"/>
                  </a:lnTo>
                  <a:lnTo>
                    <a:pt x="308" y="197"/>
                  </a:lnTo>
                  <a:lnTo>
                    <a:pt x="312" y="164"/>
                  </a:lnTo>
                  <a:lnTo>
                    <a:pt x="308" y="131"/>
                  </a:lnTo>
                  <a:lnTo>
                    <a:pt x="299" y="100"/>
                  </a:lnTo>
                  <a:lnTo>
                    <a:pt x="285" y="73"/>
                  </a:lnTo>
                  <a:lnTo>
                    <a:pt x="266" y="48"/>
                  </a:lnTo>
                  <a:lnTo>
                    <a:pt x="243" y="28"/>
                  </a:lnTo>
                  <a:lnTo>
                    <a:pt x="216" y="13"/>
                  </a:lnTo>
                  <a:lnTo>
                    <a:pt x="187" y="4"/>
                  </a:lnTo>
                  <a:lnTo>
                    <a:pt x="156" y="0"/>
                  </a:lnTo>
                  <a:close/>
                </a:path>
              </a:pathLst>
            </a:custGeom>
            <a:solidFill>
              <a:schemeClr val="tx1"/>
            </a:solidFill>
            <a:ln w="9525">
              <a:noFill/>
              <a:round/>
              <a:headEnd/>
              <a:tailEnd/>
            </a:ln>
          </p:spPr>
          <p:txBody>
            <a:bodyPr/>
            <a:lstStyle/>
            <a:p>
              <a:endParaRPr lang="en-US"/>
            </a:p>
          </p:txBody>
        </p:sp>
        <p:sp>
          <p:nvSpPr>
            <p:cNvPr id="103" name="Freeform 777"/>
            <p:cNvSpPr>
              <a:spLocks noChangeAspect="1"/>
            </p:cNvSpPr>
            <p:nvPr/>
          </p:nvSpPr>
          <p:spPr bwMode="auto">
            <a:xfrm flipH="1">
              <a:off x="2036" y="1850"/>
              <a:ext cx="287" cy="294"/>
            </a:xfrm>
            <a:custGeom>
              <a:avLst/>
              <a:gdLst>
                <a:gd name="T0" fmla="*/ 132 w 312"/>
                <a:gd name="T1" fmla="*/ 0 h 329"/>
                <a:gd name="T2" fmla="*/ 106 w 312"/>
                <a:gd name="T3" fmla="*/ 4 h 329"/>
                <a:gd name="T4" fmla="*/ 81 w 312"/>
                <a:gd name="T5" fmla="*/ 11 h 329"/>
                <a:gd name="T6" fmla="*/ 58 w 312"/>
                <a:gd name="T7" fmla="*/ 22 h 329"/>
                <a:gd name="T8" fmla="*/ 39 w 312"/>
                <a:gd name="T9" fmla="*/ 39 h 329"/>
                <a:gd name="T10" fmla="*/ 23 w 312"/>
                <a:gd name="T11" fmla="*/ 58 h 329"/>
                <a:gd name="T12" fmla="*/ 11 w 312"/>
                <a:gd name="T13" fmla="*/ 80 h 329"/>
                <a:gd name="T14" fmla="*/ 4 w 312"/>
                <a:gd name="T15" fmla="*/ 105 h 329"/>
                <a:gd name="T16" fmla="*/ 0 w 312"/>
                <a:gd name="T17" fmla="*/ 131 h 329"/>
                <a:gd name="T18" fmla="*/ 4 w 312"/>
                <a:gd name="T19" fmla="*/ 157 h 329"/>
                <a:gd name="T20" fmla="*/ 11 w 312"/>
                <a:gd name="T21" fmla="*/ 182 h 329"/>
                <a:gd name="T22" fmla="*/ 23 w 312"/>
                <a:gd name="T23" fmla="*/ 205 h 329"/>
                <a:gd name="T24" fmla="*/ 39 w 312"/>
                <a:gd name="T25" fmla="*/ 223 h 329"/>
                <a:gd name="T26" fmla="*/ 58 w 312"/>
                <a:gd name="T27" fmla="*/ 240 h 329"/>
                <a:gd name="T28" fmla="*/ 81 w 312"/>
                <a:gd name="T29" fmla="*/ 252 h 329"/>
                <a:gd name="T30" fmla="*/ 106 w 312"/>
                <a:gd name="T31" fmla="*/ 259 h 329"/>
                <a:gd name="T32" fmla="*/ 132 w 312"/>
                <a:gd name="T33" fmla="*/ 263 h 329"/>
                <a:gd name="T34" fmla="*/ 158 w 312"/>
                <a:gd name="T35" fmla="*/ 259 h 329"/>
                <a:gd name="T36" fmla="*/ 184 w 312"/>
                <a:gd name="T37" fmla="*/ 252 h 329"/>
                <a:gd name="T38" fmla="*/ 206 w 312"/>
                <a:gd name="T39" fmla="*/ 240 h 329"/>
                <a:gd name="T40" fmla="*/ 225 w 312"/>
                <a:gd name="T41" fmla="*/ 223 h 329"/>
                <a:gd name="T42" fmla="*/ 242 w 312"/>
                <a:gd name="T43" fmla="*/ 205 h 329"/>
                <a:gd name="T44" fmla="*/ 254 w 312"/>
                <a:gd name="T45" fmla="*/ 182 h 329"/>
                <a:gd name="T46" fmla="*/ 261 w 312"/>
                <a:gd name="T47" fmla="*/ 157 h 329"/>
                <a:gd name="T48" fmla="*/ 264 w 312"/>
                <a:gd name="T49" fmla="*/ 131 h 329"/>
                <a:gd name="T50" fmla="*/ 261 w 312"/>
                <a:gd name="T51" fmla="*/ 105 h 329"/>
                <a:gd name="T52" fmla="*/ 254 w 312"/>
                <a:gd name="T53" fmla="*/ 80 h 329"/>
                <a:gd name="T54" fmla="*/ 242 w 312"/>
                <a:gd name="T55" fmla="*/ 58 h 329"/>
                <a:gd name="T56" fmla="*/ 225 w 312"/>
                <a:gd name="T57" fmla="*/ 39 h 329"/>
                <a:gd name="T58" fmla="*/ 206 w 312"/>
                <a:gd name="T59" fmla="*/ 22 h 329"/>
                <a:gd name="T60" fmla="*/ 184 w 312"/>
                <a:gd name="T61" fmla="*/ 11 h 329"/>
                <a:gd name="T62" fmla="*/ 158 w 312"/>
                <a:gd name="T63" fmla="*/ 4 h 329"/>
                <a:gd name="T64" fmla="*/ 132 w 312"/>
                <a:gd name="T65" fmla="*/ 0 h 3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2"/>
                <a:gd name="T100" fmla="*/ 0 h 329"/>
                <a:gd name="T101" fmla="*/ 312 w 312"/>
                <a:gd name="T102" fmla="*/ 329 h 3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2" h="329">
                  <a:moveTo>
                    <a:pt x="156" y="0"/>
                  </a:moveTo>
                  <a:lnTo>
                    <a:pt x="125" y="4"/>
                  </a:lnTo>
                  <a:lnTo>
                    <a:pt x="96" y="13"/>
                  </a:lnTo>
                  <a:lnTo>
                    <a:pt x="69" y="28"/>
                  </a:lnTo>
                  <a:lnTo>
                    <a:pt x="46" y="49"/>
                  </a:lnTo>
                  <a:lnTo>
                    <a:pt x="27" y="73"/>
                  </a:lnTo>
                  <a:lnTo>
                    <a:pt x="13" y="100"/>
                  </a:lnTo>
                  <a:lnTo>
                    <a:pt x="4" y="132"/>
                  </a:lnTo>
                  <a:lnTo>
                    <a:pt x="0" y="164"/>
                  </a:lnTo>
                  <a:lnTo>
                    <a:pt x="4" y="197"/>
                  </a:lnTo>
                  <a:lnTo>
                    <a:pt x="13" y="228"/>
                  </a:lnTo>
                  <a:lnTo>
                    <a:pt x="27" y="256"/>
                  </a:lnTo>
                  <a:lnTo>
                    <a:pt x="46" y="280"/>
                  </a:lnTo>
                  <a:lnTo>
                    <a:pt x="69" y="301"/>
                  </a:lnTo>
                  <a:lnTo>
                    <a:pt x="96" y="316"/>
                  </a:lnTo>
                  <a:lnTo>
                    <a:pt x="125" y="325"/>
                  </a:lnTo>
                  <a:lnTo>
                    <a:pt x="156" y="329"/>
                  </a:lnTo>
                  <a:lnTo>
                    <a:pt x="187" y="325"/>
                  </a:lnTo>
                  <a:lnTo>
                    <a:pt x="217" y="316"/>
                  </a:lnTo>
                  <a:lnTo>
                    <a:pt x="243" y="301"/>
                  </a:lnTo>
                  <a:lnTo>
                    <a:pt x="266" y="280"/>
                  </a:lnTo>
                  <a:lnTo>
                    <a:pt x="286" y="256"/>
                  </a:lnTo>
                  <a:lnTo>
                    <a:pt x="300" y="228"/>
                  </a:lnTo>
                  <a:lnTo>
                    <a:pt x="309" y="197"/>
                  </a:lnTo>
                  <a:lnTo>
                    <a:pt x="312" y="164"/>
                  </a:lnTo>
                  <a:lnTo>
                    <a:pt x="309" y="132"/>
                  </a:lnTo>
                  <a:lnTo>
                    <a:pt x="300" y="100"/>
                  </a:lnTo>
                  <a:lnTo>
                    <a:pt x="286" y="73"/>
                  </a:lnTo>
                  <a:lnTo>
                    <a:pt x="266" y="49"/>
                  </a:lnTo>
                  <a:lnTo>
                    <a:pt x="243" y="28"/>
                  </a:lnTo>
                  <a:lnTo>
                    <a:pt x="217" y="13"/>
                  </a:lnTo>
                  <a:lnTo>
                    <a:pt x="187" y="4"/>
                  </a:lnTo>
                  <a:lnTo>
                    <a:pt x="156" y="0"/>
                  </a:lnTo>
                  <a:close/>
                </a:path>
              </a:pathLst>
            </a:custGeom>
            <a:solidFill>
              <a:schemeClr val="tx1"/>
            </a:solidFill>
            <a:ln w="9525">
              <a:noFill/>
              <a:round/>
              <a:headEnd/>
              <a:tailEnd/>
            </a:ln>
          </p:spPr>
          <p:txBody>
            <a:bodyPr/>
            <a:lstStyle/>
            <a:p>
              <a:endParaRPr lang="en-US"/>
            </a:p>
          </p:txBody>
        </p:sp>
        <p:sp>
          <p:nvSpPr>
            <p:cNvPr id="104" name="Freeform 778"/>
            <p:cNvSpPr>
              <a:spLocks noChangeAspect="1"/>
            </p:cNvSpPr>
            <p:nvPr/>
          </p:nvSpPr>
          <p:spPr bwMode="auto">
            <a:xfrm flipH="1">
              <a:off x="2403" y="1885"/>
              <a:ext cx="205" cy="213"/>
            </a:xfrm>
            <a:custGeom>
              <a:avLst/>
              <a:gdLst>
                <a:gd name="T0" fmla="*/ 93 w 226"/>
                <a:gd name="T1" fmla="*/ 0 h 238"/>
                <a:gd name="T2" fmla="*/ 74 w 226"/>
                <a:gd name="T3" fmla="*/ 3 h 238"/>
                <a:gd name="T4" fmla="*/ 57 w 226"/>
                <a:gd name="T5" fmla="*/ 8 h 238"/>
                <a:gd name="T6" fmla="*/ 41 w 226"/>
                <a:gd name="T7" fmla="*/ 17 h 238"/>
                <a:gd name="T8" fmla="*/ 27 w 226"/>
                <a:gd name="T9" fmla="*/ 28 h 238"/>
                <a:gd name="T10" fmla="*/ 16 w 226"/>
                <a:gd name="T11" fmla="*/ 42 h 238"/>
                <a:gd name="T12" fmla="*/ 7 w 226"/>
                <a:gd name="T13" fmla="*/ 58 h 238"/>
                <a:gd name="T14" fmla="*/ 2 w 226"/>
                <a:gd name="T15" fmla="*/ 76 h 238"/>
                <a:gd name="T16" fmla="*/ 0 w 226"/>
                <a:gd name="T17" fmla="*/ 96 h 238"/>
                <a:gd name="T18" fmla="*/ 2 w 226"/>
                <a:gd name="T19" fmla="*/ 115 h 238"/>
                <a:gd name="T20" fmla="*/ 7 w 226"/>
                <a:gd name="T21" fmla="*/ 132 h 238"/>
                <a:gd name="T22" fmla="*/ 16 w 226"/>
                <a:gd name="T23" fmla="*/ 149 h 238"/>
                <a:gd name="T24" fmla="*/ 27 w 226"/>
                <a:gd name="T25" fmla="*/ 163 h 238"/>
                <a:gd name="T26" fmla="*/ 41 w 226"/>
                <a:gd name="T27" fmla="*/ 174 h 238"/>
                <a:gd name="T28" fmla="*/ 57 w 226"/>
                <a:gd name="T29" fmla="*/ 183 h 238"/>
                <a:gd name="T30" fmla="*/ 74 w 226"/>
                <a:gd name="T31" fmla="*/ 188 h 238"/>
                <a:gd name="T32" fmla="*/ 93 w 226"/>
                <a:gd name="T33" fmla="*/ 191 h 238"/>
                <a:gd name="T34" fmla="*/ 112 w 226"/>
                <a:gd name="T35" fmla="*/ 188 h 238"/>
                <a:gd name="T36" fmla="*/ 129 w 226"/>
                <a:gd name="T37" fmla="*/ 183 h 238"/>
                <a:gd name="T38" fmla="*/ 145 w 226"/>
                <a:gd name="T39" fmla="*/ 174 h 238"/>
                <a:gd name="T40" fmla="*/ 158 w 226"/>
                <a:gd name="T41" fmla="*/ 163 h 238"/>
                <a:gd name="T42" fmla="*/ 170 w 226"/>
                <a:gd name="T43" fmla="*/ 149 h 238"/>
                <a:gd name="T44" fmla="*/ 179 w 226"/>
                <a:gd name="T45" fmla="*/ 132 h 238"/>
                <a:gd name="T46" fmla="*/ 184 w 226"/>
                <a:gd name="T47" fmla="*/ 115 h 238"/>
                <a:gd name="T48" fmla="*/ 186 w 226"/>
                <a:gd name="T49" fmla="*/ 96 h 238"/>
                <a:gd name="T50" fmla="*/ 184 w 226"/>
                <a:gd name="T51" fmla="*/ 76 h 238"/>
                <a:gd name="T52" fmla="*/ 179 w 226"/>
                <a:gd name="T53" fmla="*/ 58 h 238"/>
                <a:gd name="T54" fmla="*/ 170 w 226"/>
                <a:gd name="T55" fmla="*/ 42 h 238"/>
                <a:gd name="T56" fmla="*/ 158 w 226"/>
                <a:gd name="T57" fmla="*/ 28 h 238"/>
                <a:gd name="T58" fmla="*/ 145 w 226"/>
                <a:gd name="T59" fmla="*/ 17 h 238"/>
                <a:gd name="T60" fmla="*/ 129 w 226"/>
                <a:gd name="T61" fmla="*/ 8 h 238"/>
                <a:gd name="T62" fmla="*/ 112 w 226"/>
                <a:gd name="T63" fmla="*/ 3 h 238"/>
                <a:gd name="T64" fmla="*/ 93 w 226"/>
                <a:gd name="T65" fmla="*/ 0 h 2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6"/>
                <a:gd name="T100" fmla="*/ 0 h 238"/>
                <a:gd name="T101" fmla="*/ 226 w 226"/>
                <a:gd name="T102" fmla="*/ 238 h 2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6" h="238">
                  <a:moveTo>
                    <a:pt x="113" y="0"/>
                  </a:moveTo>
                  <a:lnTo>
                    <a:pt x="90" y="3"/>
                  </a:lnTo>
                  <a:lnTo>
                    <a:pt x="69" y="10"/>
                  </a:lnTo>
                  <a:lnTo>
                    <a:pt x="50" y="21"/>
                  </a:lnTo>
                  <a:lnTo>
                    <a:pt x="33" y="35"/>
                  </a:lnTo>
                  <a:lnTo>
                    <a:pt x="20" y="52"/>
                  </a:lnTo>
                  <a:lnTo>
                    <a:pt x="9" y="73"/>
                  </a:lnTo>
                  <a:lnTo>
                    <a:pt x="2" y="95"/>
                  </a:lnTo>
                  <a:lnTo>
                    <a:pt x="0" y="119"/>
                  </a:lnTo>
                  <a:lnTo>
                    <a:pt x="2" y="143"/>
                  </a:lnTo>
                  <a:lnTo>
                    <a:pt x="9" y="165"/>
                  </a:lnTo>
                  <a:lnTo>
                    <a:pt x="20" y="186"/>
                  </a:lnTo>
                  <a:lnTo>
                    <a:pt x="33" y="203"/>
                  </a:lnTo>
                  <a:lnTo>
                    <a:pt x="50" y="217"/>
                  </a:lnTo>
                  <a:lnTo>
                    <a:pt x="69" y="228"/>
                  </a:lnTo>
                  <a:lnTo>
                    <a:pt x="90" y="235"/>
                  </a:lnTo>
                  <a:lnTo>
                    <a:pt x="113" y="238"/>
                  </a:lnTo>
                  <a:lnTo>
                    <a:pt x="136" y="235"/>
                  </a:lnTo>
                  <a:lnTo>
                    <a:pt x="157" y="228"/>
                  </a:lnTo>
                  <a:lnTo>
                    <a:pt x="176" y="217"/>
                  </a:lnTo>
                  <a:lnTo>
                    <a:pt x="192" y="203"/>
                  </a:lnTo>
                  <a:lnTo>
                    <a:pt x="206" y="186"/>
                  </a:lnTo>
                  <a:lnTo>
                    <a:pt x="217" y="165"/>
                  </a:lnTo>
                  <a:lnTo>
                    <a:pt x="224" y="143"/>
                  </a:lnTo>
                  <a:lnTo>
                    <a:pt x="226" y="119"/>
                  </a:lnTo>
                  <a:lnTo>
                    <a:pt x="224" y="95"/>
                  </a:lnTo>
                  <a:lnTo>
                    <a:pt x="217" y="73"/>
                  </a:lnTo>
                  <a:lnTo>
                    <a:pt x="206" y="52"/>
                  </a:lnTo>
                  <a:lnTo>
                    <a:pt x="192" y="35"/>
                  </a:lnTo>
                  <a:lnTo>
                    <a:pt x="176" y="21"/>
                  </a:lnTo>
                  <a:lnTo>
                    <a:pt x="157" y="10"/>
                  </a:lnTo>
                  <a:lnTo>
                    <a:pt x="136" y="3"/>
                  </a:lnTo>
                  <a:lnTo>
                    <a:pt x="113" y="0"/>
                  </a:lnTo>
                  <a:close/>
                </a:path>
              </a:pathLst>
            </a:custGeom>
            <a:solidFill>
              <a:srgbClr val="1C263F"/>
            </a:solidFill>
            <a:ln w="9525">
              <a:noFill/>
              <a:round/>
              <a:headEnd/>
              <a:tailEnd/>
            </a:ln>
          </p:spPr>
          <p:txBody>
            <a:bodyPr/>
            <a:lstStyle/>
            <a:p>
              <a:endParaRPr lang="en-US"/>
            </a:p>
          </p:txBody>
        </p:sp>
        <p:sp>
          <p:nvSpPr>
            <p:cNvPr id="105" name="Freeform 779"/>
            <p:cNvSpPr>
              <a:spLocks noChangeAspect="1"/>
            </p:cNvSpPr>
            <p:nvPr/>
          </p:nvSpPr>
          <p:spPr bwMode="auto">
            <a:xfrm flipH="1">
              <a:off x="2079" y="1893"/>
              <a:ext cx="207" cy="212"/>
            </a:xfrm>
            <a:custGeom>
              <a:avLst/>
              <a:gdLst>
                <a:gd name="T0" fmla="*/ 96 w 225"/>
                <a:gd name="T1" fmla="*/ 0 h 238"/>
                <a:gd name="T2" fmla="*/ 76 w 225"/>
                <a:gd name="T3" fmla="*/ 3 h 238"/>
                <a:gd name="T4" fmla="*/ 58 w 225"/>
                <a:gd name="T5" fmla="*/ 8 h 238"/>
                <a:gd name="T6" fmla="*/ 41 w 225"/>
                <a:gd name="T7" fmla="*/ 17 h 238"/>
                <a:gd name="T8" fmla="*/ 28 w 225"/>
                <a:gd name="T9" fmla="*/ 28 h 238"/>
                <a:gd name="T10" fmla="*/ 16 w 225"/>
                <a:gd name="T11" fmla="*/ 41 h 238"/>
                <a:gd name="T12" fmla="*/ 7 w 225"/>
                <a:gd name="T13" fmla="*/ 58 h 238"/>
                <a:gd name="T14" fmla="*/ 2 w 225"/>
                <a:gd name="T15" fmla="*/ 76 h 238"/>
                <a:gd name="T16" fmla="*/ 0 w 225"/>
                <a:gd name="T17" fmla="*/ 94 h 238"/>
                <a:gd name="T18" fmla="*/ 2 w 225"/>
                <a:gd name="T19" fmla="*/ 113 h 238"/>
                <a:gd name="T20" fmla="*/ 7 w 225"/>
                <a:gd name="T21" fmla="*/ 131 h 238"/>
                <a:gd name="T22" fmla="*/ 16 w 225"/>
                <a:gd name="T23" fmla="*/ 148 h 238"/>
                <a:gd name="T24" fmla="*/ 28 w 225"/>
                <a:gd name="T25" fmla="*/ 161 h 238"/>
                <a:gd name="T26" fmla="*/ 41 w 225"/>
                <a:gd name="T27" fmla="*/ 172 h 238"/>
                <a:gd name="T28" fmla="*/ 58 w 225"/>
                <a:gd name="T29" fmla="*/ 182 h 238"/>
                <a:gd name="T30" fmla="*/ 76 w 225"/>
                <a:gd name="T31" fmla="*/ 186 h 238"/>
                <a:gd name="T32" fmla="*/ 96 w 225"/>
                <a:gd name="T33" fmla="*/ 189 h 238"/>
                <a:gd name="T34" fmla="*/ 115 w 225"/>
                <a:gd name="T35" fmla="*/ 186 h 238"/>
                <a:gd name="T36" fmla="*/ 132 w 225"/>
                <a:gd name="T37" fmla="*/ 182 h 238"/>
                <a:gd name="T38" fmla="*/ 149 w 225"/>
                <a:gd name="T39" fmla="*/ 172 h 238"/>
                <a:gd name="T40" fmla="*/ 163 w 225"/>
                <a:gd name="T41" fmla="*/ 161 h 238"/>
                <a:gd name="T42" fmla="*/ 175 w 225"/>
                <a:gd name="T43" fmla="*/ 148 h 238"/>
                <a:gd name="T44" fmla="*/ 183 w 225"/>
                <a:gd name="T45" fmla="*/ 131 h 238"/>
                <a:gd name="T46" fmla="*/ 189 w 225"/>
                <a:gd name="T47" fmla="*/ 113 h 238"/>
                <a:gd name="T48" fmla="*/ 190 w 225"/>
                <a:gd name="T49" fmla="*/ 94 h 238"/>
                <a:gd name="T50" fmla="*/ 189 w 225"/>
                <a:gd name="T51" fmla="*/ 76 h 238"/>
                <a:gd name="T52" fmla="*/ 183 w 225"/>
                <a:gd name="T53" fmla="*/ 58 h 238"/>
                <a:gd name="T54" fmla="*/ 175 w 225"/>
                <a:gd name="T55" fmla="*/ 41 h 238"/>
                <a:gd name="T56" fmla="*/ 163 w 225"/>
                <a:gd name="T57" fmla="*/ 28 h 238"/>
                <a:gd name="T58" fmla="*/ 149 w 225"/>
                <a:gd name="T59" fmla="*/ 17 h 238"/>
                <a:gd name="T60" fmla="*/ 132 w 225"/>
                <a:gd name="T61" fmla="*/ 8 h 238"/>
                <a:gd name="T62" fmla="*/ 115 w 225"/>
                <a:gd name="T63" fmla="*/ 3 h 238"/>
                <a:gd name="T64" fmla="*/ 96 w 225"/>
                <a:gd name="T65" fmla="*/ 0 h 2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5"/>
                <a:gd name="T100" fmla="*/ 0 h 238"/>
                <a:gd name="T101" fmla="*/ 225 w 225"/>
                <a:gd name="T102" fmla="*/ 238 h 2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5" h="238">
                  <a:moveTo>
                    <a:pt x="113" y="0"/>
                  </a:moveTo>
                  <a:lnTo>
                    <a:pt x="90" y="3"/>
                  </a:lnTo>
                  <a:lnTo>
                    <a:pt x="69" y="10"/>
                  </a:lnTo>
                  <a:lnTo>
                    <a:pt x="49" y="21"/>
                  </a:lnTo>
                  <a:lnTo>
                    <a:pt x="33" y="35"/>
                  </a:lnTo>
                  <a:lnTo>
                    <a:pt x="19" y="52"/>
                  </a:lnTo>
                  <a:lnTo>
                    <a:pt x="9" y="73"/>
                  </a:lnTo>
                  <a:lnTo>
                    <a:pt x="2" y="95"/>
                  </a:lnTo>
                  <a:lnTo>
                    <a:pt x="0" y="119"/>
                  </a:lnTo>
                  <a:lnTo>
                    <a:pt x="2" y="143"/>
                  </a:lnTo>
                  <a:lnTo>
                    <a:pt x="9" y="165"/>
                  </a:lnTo>
                  <a:lnTo>
                    <a:pt x="19" y="186"/>
                  </a:lnTo>
                  <a:lnTo>
                    <a:pt x="33" y="203"/>
                  </a:lnTo>
                  <a:lnTo>
                    <a:pt x="49" y="217"/>
                  </a:lnTo>
                  <a:lnTo>
                    <a:pt x="69" y="229"/>
                  </a:lnTo>
                  <a:lnTo>
                    <a:pt x="90" y="235"/>
                  </a:lnTo>
                  <a:lnTo>
                    <a:pt x="113" y="238"/>
                  </a:lnTo>
                  <a:lnTo>
                    <a:pt x="136" y="235"/>
                  </a:lnTo>
                  <a:lnTo>
                    <a:pt x="156" y="229"/>
                  </a:lnTo>
                  <a:lnTo>
                    <a:pt x="176" y="217"/>
                  </a:lnTo>
                  <a:lnTo>
                    <a:pt x="192" y="203"/>
                  </a:lnTo>
                  <a:lnTo>
                    <a:pt x="206" y="186"/>
                  </a:lnTo>
                  <a:lnTo>
                    <a:pt x="216" y="165"/>
                  </a:lnTo>
                  <a:lnTo>
                    <a:pt x="223" y="143"/>
                  </a:lnTo>
                  <a:lnTo>
                    <a:pt x="225" y="119"/>
                  </a:lnTo>
                  <a:lnTo>
                    <a:pt x="223" y="95"/>
                  </a:lnTo>
                  <a:lnTo>
                    <a:pt x="216" y="73"/>
                  </a:lnTo>
                  <a:lnTo>
                    <a:pt x="206" y="52"/>
                  </a:lnTo>
                  <a:lnTo>
                    <a:pt x="192" y="35"/>
                  </a:lnTo>
                  <a:lnTo>
                    <a:pt x="176" y="21"/>
                  </a:lnTo>
                  <a:lnTo>
                    <a:pt x="156" y="10"/>
                  </a:lnTo>
                  <a:lnTo>
                    <a:pt x="136" y="3"/>
                  </a:lnTo>
                  <a:lnTo>
                    <a:pt x="113" y="0"/>
                  </a:lnTo>
                  <a:close/>
                </a:path>
              </a:pathLst>
            </a:custGeom>
            <a:solidFill>
              <a:srgbClr val="1C263F"/>
            </a:solidFill>
            <a:ln w="9525">
              <a:noFill/>
              <a:round/>
              <a:headEnd/>
              <a:tailEnd/>
            </a:ln>
          </p:spPr>
          <p:txBody>
            <a:bodyPr/>
            <a:lstStyle/>
            <a:p>
              <a:endParaRPr lang="en-US"/>
            </a:p>
          </p:txBody>
        </p:sp>
        <p:sp>
          <p:nvSpPr>
            <p:cNvPr id="106" name="Freeform 780"/>
            <p:cNvSpPr>
              <a:spLocks noChangeAspect="1"/>
            </p:cNvSpPr>
            <p:nvPr/>
          </p:nvSpPr>
          <p:spPr bwMode="auto">
            <a:xfrm flipH="1">
              <a:off x="2412" y="1896"/>
              <a:ext cx="181" cy="187"/>
            </a:xfrm>
            <a:custGeom>
              <a:avLst/>
              <a:gdLst>
                <a:gd name="T0" fmla="*/ 84 w 197"/>
                <a:gd name="T1" fmla="*/ 0 h 207"/>
                <a:gd name="T2" fmla="*/ 68 w 197"/>
                <a:gd name="T3" fmla="*/ 2 h 207"/>
                <a:gd name="T4" fmla="*/ 51 w 197"/>
                <a:gd name="T5" fmla="*/ 6 h 207"/>
                <a:gd name="T6" fmla="*/ 37 w 197"/>
                <a:gd name="T7" fmla="*/ 14 h 207"/>
                <a:gd name="T8" fmla="*/ 25 w 197"/>
                <a:gd name="T9" fmla="*/ 25 h 207"/>
                <a:gd name="T10" fmla="*/ 16 w 197"/>
                <a:gd name="T11" fmla="*/ 38 h 207"/>
                <a:gd name="T12" fmla="*/ 6 w 197"/>
                <a:gd name="T13" fmla="*/ 51 h 207"/>
                <a:gd name="T14" fmla="*/ 3 w 197"/>
                <a:gd name="T15" fmla="*/ 68 h 207"/>
                <a:gd name="T16" fmla="*/ 0 w 197"/>
                <a:gd name="T17" fmla="*/ 85 h 207"/>
                <a:gd name="T18" fmla="*/ 3 w 197"/>
                <a:gd name="T19" fmla="*/ 101 h 207"/>
                <a:gd name="T20" fmla="*/ 6 w 197"/>
                <a:gd name="T21" fmla="*/ 117 h 207"/>
                <a:gd name="T22" fmla="*/ 16 w 197"/>
                <a:gd name="T23" fmla="*/ 131 h 207"/>
                <a:gd name="T24" fmla="*/ 25 w 197"/>
                <a:gd name="T25" fmla="*/ 145 h 207"/>
                <a:gd name="T26" fmla="*/ 37 w 197"/>
                <a:gd name="T27" fmla="*/ 155 h 207"/>
                <a:gd name="T28" fmla="*/ 51 w 197"/>
                <a:gd name="T29" fmla="*/ 163 h 207"/>
                <a:gd name="T30" fmla="*/ 68 w 197"/>
                <a:gd name="T31" fmla="*/ 167 h 207"/>
                <a:gd name="T32" fmla="*/ 84 w 197"/>
                <a:gd name="T33" fmla="*/ 169 h 207"/>
                <a:gd name="T34" fmla="*/ 100 w 197"/>
                <a:gd name="T35" fmla="*/ 167 h 207"/>
                <a:gd name="T36" fmla="*/ 116 w 197"/>
                <a:gd name="T37" fmla="*/ 163 h 207"/>
                <a:gd name="T38" fmla="*/ 130 w 197"/>
                <a:gd name="T39" fmla="*/ 155 h 207"/>
                <a:gd name="T40" fmla="*/ 142 w 197"/>
                <a:gd name="T41" fmla="*/ 145 h 207"/>
                <a:gd name="T42" fmla="*/ 152 w 197"/>
                <a:gd name="T43" fmla="*/ 131 h 207"/>
                <a:gd name="T44" fmla="*/ 160 w 197"/>
                <a:gd name="T45" fmla="*/ 117 h 207"/>
                <a:gd name="T46" fmla="*/ 164 w 197"/>
                <a:gd name="T47" fmla="*/ 101 h 207"/>
                <a:gd name="T48" fmla="*/ 166 w 197"/>
                <a:gd name="T49" fmla="*/ 85 h 207"/>
                <a:gd name="T50" fmla="*/ 164 w 197"/>
                <a:gd name="T51" fmla="*/ 68 h 207"/>
                <a:gd name="T52" fmla="*/ 160 w 197"/>
                <a:gd name="T53" fmla="*/ 51 h 207"/>
                <a:gd name="T54" fmla="*/ 152 w 197"/>
                <a:gd name="T55" fmla="*/ 38 h 207"/>
                <a:gd name="T56" fmla="*/ 142 w 197"/>
                <a:gd name="T57" fmla="*/ 25 h 207"/>
                <a:gd name="T58" fmla="*/ 130 w 197"/>
                <a:gd name="T59" fmla="*/ 14 h 207"/>
                <a:gd name="T60" fmla="*/ 116 w 197"/>
                <a:gd name="T61" fmla="*/ 6 h 207"/>
                <a:gd name="T62" fmla="*/ 100 w 197"/>
                <a:gd name="T63" fmla="*/ 2 h 207"/>
                <a:gd name="T64" fmla="*/ 84 w 197"/>
                <a:gd name="T65" fmla="*/ 0 h 2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7"/>
                <a:gd name="T100" fmla="*/ 0 h 207"/>
                <a:gd name="T101" fmla="*/ 197 w 197"/>
                <a:gd name="T102" fmla="*/ 207 h 2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7" h="207">
                  <a:moveTo>
                    <a:pt x="99" y="0"/>
                  </a:moveTo>
                  <a:lnTo>
                    <a:pt x="80" y="2"/>
                  </a:lnTo>
                  <a:lnTo>
                    <a:pt x="61" y="8"/>
                  </a:lnTo>
                  <a:lnTo>
                    <a:pt x="44" y="18"/>
                  </a:lnTo>
                  <a:lnTo>
                    <a:pt x="29" y="31"/>
                  </a:lnTo>
                  <a:lnTo>
                    <a:pt x="18" y="46"/>
                  </a:lnTo>
                  <a:lnTo>
                    <a:pt x="8" y="63"/>
                  </a:lnTo>
                  <a:lnTo>
                    <a:pt x="3" y="83"/>
                  </a:lnTo>
                  <a:lnTo>
                    <a:pt x="0" y="104"/>
                  </a:lnTo>
                  <a:lnTo>
                    <a:pt x="3" y="124"/>
                  </a:lnTo>
                  <a:lnTo>
                    <a:pt x="8" y="144"/>
                  </a:lnTo>
                  <a:lnTo>
                    <a:pt x="18" y="161"/>
                  </a:lnTo>
                  <a:lnTo>
                    <a:pt x="29" y="177"/>
                  </a:lnTo>
                  <a:lnTo>
                    <a:pt x="44" y="190"/>
                  </a:lnTo>
                  <a:lnTo>
                    <a:pt x="61" y="199"/>
                  </a:lnTo>
                  <a:lnTo>
                    <a:pt x="80" y="205"/>
                  </a:lnTo>
                  <a:lnTo>
                    <a:pt x="99" y="207"/>
                  </a:lnTo>
                  <a:lnTo>
                    <a:pt x="119" y="205"/>
                  </a:lnTo>
                  <a:lnTo>
                    <a:pt x="137" y="199"/>
                  </a:lnTo>
                  <a:lnTo>
                    <a:pt x="155" y="190"/>
                  </a:lnTo>
                  <a:lnTo>
                    <a:pt x="169" y="177"/>
                  </a:lnTo>
                  <a:lnTo>
                    <a:pt x="180" y="161"/>
                  </a:lnTo>
                  <a:lnTo>
                    <a:pt x="189" y="144"/>
                  </a:lnTo>
                  <a:lnTo>
                    <a:pt x="195" y="124"/>
                  </a:lnTo>
                  <a:lnTo>
                    <a:pt x="197" y="104"/>
                  </a:lnTo>
                  <a:lnTo>
                    <a:pt x="195" y="83"/>
                  </a:lnTo>
                  <a:lnTo>
                    <a:pt x="189" y="63"/>
                  </a:lnTo>
                  <a:lnTo>
                    <a:pt x="180" y="46"/>
                  </a:lnTo>
                  <a:lnTo>
                    <a:pt x="169" y="31"/>
                  </a:lnTo>
                  <a:lnTo>
                    <a:pt x="155" y="18"/>
                  </a:lnTo>
                  <a:lnTo>
                    <a:pt x="137" y="8"/>
                  </a:lnTo>
                  <a:lnTo>
                    <a:pt x="119" y="2"/>
                  </a:lnTo>
                  <a:lnTo>
                    <a:pt x="99" y="0"/>
                  </a:lnTo>
                  <a:close/>
                </a:path>
              </a:pathLst>
            </a:custGeom>
            <a:solidFill>
              <a:srgbClr val="C0C0C0"/>
            </a:solidFill>
            <a:ln w="9525">
              <a:noFill/>
              <a:round/>
              <a:headEnd/>
              <a:tailEnd/>
            </a:ln>
          </p:spPr>
          <p:txBody>
            <a:bodyPr/>
            <a:lstStyle/>
            <a:p>
              <a:endParaRPr lang="en-US"/>
            </a:p>
          </p:txBody>
        </p:sp>
        <p:sp>
          <p:nvSpPr>
            <p:cNvPr id="107" name="Freeform 781"/>
            <p:cNvSpPr>
              <a:spLocks noChangeAspect="1"/>
            </p:cNvSpPr>
            <p:nvPr/>
          </p:nvSpPr>
          <p:spPr bwMode="auto">
            <a:xfrm flipH="1">
              <a:off x="2090" y="1904"/>
              <a:ext cx="179" cy="185"/>
            </a:xfrm>
            <a:custGeom>
              <a:avLst/>
              <a:gdLst>
                <a:gd name="T0" fmla="*/ 82 w 197"/>
                <a:gd name="T1" fmla="*/ 0 h 207"/>
                <a:gd name="T2" fmla="*/ 65 w 197"/>
                <a:gd name="T3" fmla="*/ 2 h 207"/>
                <a:gd name="T4" fmla="*/ 50 w 197"/>
                <a:gd name="T5" fmla="*/ 6 h 207"/>
                <a:gd name="T6" fmla="*/ 36 w 197"/>
                <a:gd name="T7" fmla="*/ 14 h 207"/>
                <a:gd name="T8" fmla="*/ 24 w 197"/>
                <a:gd name="T9" fmla="*/ 25 h 207"/>
                <a:gd name="T10" fmla="*/ 14 w 197"/>
                <a:gd name="T11" fmla="*/ 37 h 207"/>
                <a:gd name="T12" fmla="*/ 6 w 197"/>
                <a:gd name="T13" fmla="*/ 50 h 207"/>
                <a:gd name="T14" fmla="*/ 2 w 197"/>
                <a:gd name="T15" fmla="*/ 66 h 207"/>
                <a:gd name="T16" fmla="*/ 0 w 197"/>
                <a:gd name="T17" fmla="*/ 83 h 207"/>
                <a:gd name="T18" fmla="*/ 2 w 197"/>
                <a:gd name="T19" fmla="*/ 99 h 207"/>
                <a:gd name="T20" fmla="*/ 6 w 197"/>
                <a:gd name="T21" fmla="*/ 115 h 207"/>
                <a:gd name="T22" fmla="*/ 14 w 197"/>
                <a:gd name="T23" fmla="*/ 129 h 207"/>
                <a:gd name="T24" fmla="*/ 24 w 197"/>
                <a:gd name="T25" fmla="*/ 141 h 207"/>
                <a:gd name="T26" fmla="*/ 36 w 197"/>
                <a:gd name="T27" fmla="*/ 152 h 207"/>
                <a:gd name="T28" fmla="*/ 50 w 197"/>
                <a:gd name="T29" fmla="*/ 159 h 207"/>
                <a:gd name="T30" fmla="*/ 65 w 197"/>
                <a:gd name="T31" fmla="*/ 164 h 207"/>
                <a:gd name="T32" fmla="*/ 82 w 197"/>
                <a:gd name="T33" fmla="*/ 165 h 207"/>
                <a:gd name="T34" fmla="*/ 98 w 197"/>
                <a:gd name="T35" fmla="*/ 164 h 207"/>
                <a:gd name="T36" fmla="*/ 113 w 197"/>
                <a:gd name="T37" fmla="*/ 159 h 207"/>
                <a:gd name="T38" fmla="*/ 127 w 197"/>
                <a:gd name="T39" fmla="*/ 152 h 207"/>
                <a:gd name="T40" fmla="*/ 139 w 197"/>
                <a:gd name="T41" fmla="*/ 141 h 207"/>
                <a:gd name="T42" fmla="*/ 149 w 197"/>
                <a:gd name="T43" fmla="*/ 129 h 207"/>
                <a:gd name="T44" fmla="*/ 156 w 197"/>
                <a:gd name="T45" fmla="*/ 115 h 207"/>
                <a:gd name="T46" fmla="*/ 161 w 197"/>
                <a:gd name="T47" fmla="*/ 99 h 207"/>
                <a:gd name="T48" fmla="*/ 163 w 197"/>
                <a:gd name="T49" fmla="*/ 83 h 207"/>
                <a:gd name="T50" fmla="*/ 161 w 197"/>
                <a:gd name="T51" fmla="*/ 66 h 207"/>
                <a:gd name="T52" fmla="*/ 156 w 197"/>
                <a:gd name="T53" fmla="*/ 50 h 207"/>
                <a:gd name="T54" fmla="*/ 149 w 197"/>
                <a:gd name="T55" fmla="*/ 37 h 207"/>
                <a:gd name="T56" fmla="*/ 139 w 197"/>
                <a:gd name="T57" fmla="*/ 25 h 207"/>
                <a:gd name="T58" fmla="*/ 127 w 197"/>
                <a:gd name="T59" fmla="*/ 14 h 207"/>
                <a:gd name="T60" fmla="*/ 113 w 197"/>
                <a:gd name="T61" fmla="*/ 6 h 207"/>
                <a:gd name="T62" fmla="*/ 98 w 197"/>
                <a:gd name="T63" fmla="*/ 2 h 207"/>
                <a:gd name="T64" fmla="*/ 82 w 197"/>
                <a:gd name="T65" fmla="*/ 0 h 2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7"/>
                <a:gd name="T100" fmla="*/ 0 h 207"/>
                <a:gd name="T101" fmla="*/ 197 w 197"/>
                <a:gd name="T102" fmla="*/ 207 h 2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7" h="207">
                  <a:moveTo>
                    <a:pt x="99" y="0"/>
                  </a:moveTo>
                  <a:lnTo>
                    <a:pt x="79" y="2"/>
                  </a:lnTo>
                  <a:lnTo>
                    <a:pt x="60" y="8"/>
                  </a:lnTo>
                  <a:lnTo>
                    <a:pt x="44" y="18"/>
                  </a:lnTo>
                  <a:lnTo>
                    <a:pt x="29" y="31"/>
                  </a:lnTo>
                  <a:lnTo>
                    <a:pt x="17" y="46"/>
                  </a:lnTo>
                  <a:lnTo>
                    <a:pt x="8" y="63"/>
                  </a:lnTo>
                  <a:lnTo>
                    <a:pt x="2" y="83"/>
                  </a:lnTo>
                  <a:lnTo>
                    <a:pt x="0" y="104"/>
                  </a:lnTo>
                  <a:lnTo>
                    <a:pt x="2" y="124"/>
                  </a:lnTo>
                  <a:lnTo>
                    <a:pt x="8" y="144"/>
                  </a:lnTo>
                  <a:lnTo>
                    <a:pt x="17" y="161"/>
                  </a:lnTo>
                  <a:lnTo>
                    <a:pt x="29" y="177"/>
                  </a:lnTo>
                  <a:lnTo>
                    <a:pt x="44" y="190"/>
                  </a:lnTo>
                  <a:lnTo>
                    <a:pt x="60" y="199"/>
                  </a:lnTo>
                  <a:lnTo>
                    <a:pt x="79" y="205"/>
                  </a:lnTo>
                  <a:lnTo>
                    <a:pt x="99" y="207"/>
                  </a:lnTo>
                  <a:lnTo>
                    <a:pt x="119" y="205"/>
                  </a:lnTo>
                  <a:lnTo>
                    <a:pt x="137" y="199"/>
                  </a:lnTo>
                  <a:lnTo>
                    <a:pt x="154" y="190"/>
                  </a:lnTo>
                  <a:lnTo>
                    <a:pt x="168" y="177"/>
                  </a:lnTo>
                  <a:lnTo>
                    <a:pt x="180" y="161"/>
                  </a:lnTo>
                  <a:lnTo>
                    <a:pt x="189" y="144"/>
                  </a:lnTo>
                  <a:lnTo>
                    <a:pt x="195" y="124"/>
                  </a:lnTo>
                  <a:lnTo>
                    <a:pt x="197" y="104"/>
                  </a:lnTo>
                  <a:lnTo>
                    <a:pt x="195" y="83"/>
                  </a:lnTo>
                  <a:lnTo>
                    <a:pt x="189" y="63"/>
                  </a:lnTo>
                  <a:lnTo>
                    <a:pt x="180" y="46"/>
                  </a:lnTo>
                  <a:lnTo>
                    <a:pt x="168" y="31"/>
                  </a:lnTo>
                  <a:lnTo>
                    <a:pt x="154" y="18"/>
                  </a:lnTo>
                  <a:lnTo>
                    <a:pt x="137" y="8"/>
                  </a:lnTo>
                  <a:lnTo>
                    <a:pt x="119" y="2"/>
                  </a:lnTo>
                  <a:lnTo>
                    <a:pt x="99" y="0"/>
                  </a:lnTo>
                  <a:close/>
                </a:path>
              </a:pathLst>
            </a:custGeom>
            <a:solidFill>
              <a:srgbClr val="C0C0C0"/>
            </a:solidFill>
            <a:ln w="9525">
              <a:noFill/>
              <a:round/>
              <a:headEnd/>
              <a:tailEnd/>
            </a:ln>
          </p:spPr>
          <p:txBody>
            <a:bodyPr/>
            <a:lstStyle/>
            <a:p>
              <a:endParaRPr lang="en-US"/>
            </a:p>
          </p:txBody>
        </p:sp>
        <p:sp>
          <p:nvSpPr>
            <p:cNvPr id="108" name="Freeform 782"/>
            <p:cNvSpPr>
              <a:spLocks noChangeAspect="1"/>
            </p:cNvSpPr>
            <p:nvPr/>
          </p:nvSpPr>
          <p:spPr bwMode="auto">
            <a:xfrm flipH="1">
              <a:off x="2484" y="1959"/>
              <a:ext cx="54" cy="61"/>
            </a:xfrm>
            <a:custGeom>
              <a:avLst/>
              <a:gdLst>
                <a:gd name="T0" fmla="*/ 24 w 60"/>
                <a:gd name="T1" fmla="*/ 0 h 68"/>
                <a:gd name="T2" fmla="*/ 15 w 60"/>
                <a:gd name="T3" fmla="*/ 2 h 68"/>
                <a:gd name="T4" fmla="*/ 6 w 60"/>
                <a:gd name="T5" fmla="*/ 9 h 68"/>
                <a:gd name="T6" fmla="*/ 3 w 60"/>
                <a:gd name="T7" fmla="*/ 18 h 68"/>
                <a:gd name="T8" fmla="*/ 0 w 60"/>
                <a:gd name="T9" fmla="*/ 28 h 68"/>
                <a:gd name="T10" fmla="*/ 3 w 60"/>
                <a:gd name="T11" fmla="*/ 38 h 68"/>
                <a:gd name="T12" fmla="*/ 6 w 60"/>
                <a:gd name="T13" fmla="*/ 47 h 68"/>
                <a:gd name="T14" fmla="*/ 15 w 60"/>
                <a:gd name="T15" fmla="*/ 53 h 68"/>
                <a:gd name="T16" fmla="*/ 24 w 60"/>
                <a:gd name="T17" fmla="*/ 55 h 68"/>
                <a:gd name="T18" fmla="*/ 34 w 60"/>
                <a:gd name="T19" fmla="*/ 53 h 68"/>
                <a:gd name="T20" fmla="*/ 41 w 60"/>
                <a:gd name="T21" fmla="*/ 47 h 68"/>
                <a:gd name="T22" fmla="*/ 47 w 60"/>
                <a:gd name="T23" fmla="*/ 38 h 68"/>
                <a:gd name="T24" fmla="*/ 49 w 60"/>
                <a:gd name="T25" fmla="*/ 28 h 68"/>
                <a:gd name="T26" fmla="*/ 47 w 60"/>
                <a:gd name="T27" fmla="*/ 18 h 68"/>
                <a:gd name="T28" fmla="*/ 41 w 60"/>
                <a:gd name="T29" fmla="*/ 9 h 68"/>
                <a:gd name="T30" fmla="*/ 34 w 60"/>
                <a:gd name="T31" fmla="*/ 2 h 68"/>
                <a:gd name="T32" fmla="*/ 24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9" y="2"/>
                  </a:lnTo>
                  <a:lnTo>
                    <a:pt x="8" y="11"/>
                  </a:lnTo>
                  <a:lnTo>
                    <a:pt x="3" y="22"/>
                  </a:lnTo>
                  <a:lnTo>
                    <a:pt x="0" y="35"/>
                  </a:lnTo>
                  <a:lnTo>
                    <a:pt x="3" y="47"/>
                  </a:lnTo>
                  <a:lnTo>
                    <a:pt x="8" y="58"/>
                  </a:lnTo>
                  <a:lnTo>
                    <a:pt x="19" y="66"/>
                  </a:lnTo>
                  <a:lnTo>
                    <a:pt x="30" y="68"/>
                  </a:lnTo>
                  <a:lnTo>
                    <a:pt x="42" y="66"/>
                  </a:lnTo>
                  <a:lnTo>
                    <a:pt x="51" y="58"/>
                  </a:lnTo>
                  <a:lnTo>
                    <a:pt x="58" y="47"/>
                  </a:lnTo>
                  <a:lnTo>
                    <a:pt x="60" y="35"/>
                  </a:lnTo>
                  <a:lnTo>
                    <a:pt x="58" y="22"/>
                  </a:lnTo>
                  <a:lnTo>
                    <a:pt x="51" y="11"/>
                  </a:lnTo>
                  <a:lnTo>
                    <a:pt x="42" y="2"/>
                  </a:lnTo>
                  <a:lnTo>
                    <a:pt x="30" y="0"/>
                  </a:lnTo>
                  <a:close/>
                </a:path>
              </a:pathLst>
            </a:custGeom>
            <a:solidFill>
              <a:srgbClr val="333D56"/>
            </a:solidFill>
            <a:ln w="9525">
              <a:noFill/>
              <a:round/>
              <a:headEnd/>
              <a:tailEnd/>
            </a:ln>
          </p:spPr>
          <p:txBody>
            <a:bodyPr/>
            <a:lstStyle/>
            <a:p>
              <a:endParaRPr lang="en-US"/>
            </a:p>
          </p:txBody>
        </p:sp>
        <p:sp>
          <p:nvSpPr>
            <p:cNvPr id="109" name="Freeform 783"/>
            <p:cNvSpPr>
              <a:spLocks noChangeAspect="1"/>
            </p:cNvSpPr>
            <p:nvPr/>
          </p:nvSpPr>
          <p:spPr bwMode="auto">
            <a:xfrm flipH="1">
              <a:off x="2162" y="1967"/>
              <a:ext cx="54" cy="59"/>
            </a:xfrm>
            <a:custGeom>
              <a:avLst/>
              <a:gdLst>
                <a:gd name="T0" fmla="*/ 24 w 60"/>
                <a:gd name="T1" fmla="*/ 0 h 68"/>
                <a:gd name="T2" fmla="*/ 14 w 60"/>
                <a:gd name="T3" fmla="*/ 3 h 68"/>
                <a:gd name="T4" fmla="*/ 7 w 60"/>
                <a:gd name="T5" fmla="*/ 9 h 68"/>
                <a:gd name="T6" fmla="*/ 2 w 60"/>
                <a:gd name="T7" fmla="*/ 16 h 68"/>
                <a:gd name="T8" fmla="*/ 0 w 60"/>
                <a:gd name="T9" fmla="*/ 26 h 68"/>
                <a:gd name="T10" fmla="*/ 2 w 60"/>
                <a:gd name="T11" fmla="*/ 36 h 68"/>
                <a:gd name="T12" fmla="*/ 7 w 60"/>
                <a:gd name="T13" fmla="*/ 43 h 68"/>
                <a:gd name="T14" fmla="*/ 14 w 60"/>
                <a:gd name="T15" fmla="*/ 49 h 68"/>
                <a:gd name="T16" fmla="*/ 24 w 60"/>
                <a:gd name="T17" fmla="*/ 51 h 68"/>
                <a:gd name="T18" fmla="*/ 33 w 60"/>
                <a:gd name="T19" fmla="*/ 49 h 68"/>
                <a:gd name="T20" fmla="*/ 42 w 60"/>
                <a:gd name="T21" fmla="*/ 43 h 68"/>
                <a:gd name="T22" fmla="*/ 46 w 60"/>
                <a:gd name="T23" fmla="*/ 36 h 68"/>
                <a:gd name="T24" fmla="*/ 49 w 60"/>
                <a:gd name="T25" fmla="*/ 26 h 68"/>
                <a:gd name="T26" fmla="*/ 46 w 60"/>
                <a:gd name="T27" fmla="*/ 16 h 68"/>
                <a:gd name="T28" fmla="*/ 42 w 60"/>
                <a:gd name="T29" fmla="*/ 9 h 68"/>
                <a:gd name="T30" fmla="*/ 33 w 60"/>
                <a:gd name="T31" fmla="*/ 3 h 68"/>
                <a:gd name="T32" fmla="*/ 24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8" y="3"/>
                  </a:lnTo>
                  <a:lnTo>
                    <a:pt x="9" y="11"/>
                  </a:lnTo>
                  <a:lnTo>
                    <a:pt x="2" y="22"/>
                  </a:lnTo>
                  <a:lnTo>
                    <a:pt x="0" y="35"/>
                  </a:lnTo>
                  <a:lnTo>
                    <a:pt x="2" y="47"/>
                  </a:lnTo>
                  <a:lnTo>
                    <a:pt x="9" y="58"/>
                  </a:lnTo>
                  <a:lnTo>
                    <a:pt x="18" y="66"/>
                  </a:lnTo>
                  <a:lnTo>
                    <a:pt x="30" y="68"/>
                  </a:lnTo>
                  <a:lnTo>
                    <a:pt x="41" y="66"/>
                  </a:lnTo>
                  <a:lnTo>
                    <a:pt x="52" y="58"/>
                  </a:lnTo>
                  <a:lnTo>
                    <a:pt x="57" y="47"/>
                  </a:lnTo>
                  <a:lnTo>
                    <a:pt x="60" y="35"/>
                  </a:lnTo>
                  <a:lnTo>
                    <a:pt x="57" y="22"/>
                  </a:lnTo>
                  <a:lnTo>
                    <a:pt x="52" y="11"/>
                  </a:lnTo>
                  <a:lnTo>
                    <a:pt x="41" y="3"/>
                  </a:lnTo>
                  <a:lnTo>
                    <a:pt x="30" y="0"/>
                  </a:lnTo>
                  <a:close/>
                </a:path>
              </a:pathLst>
            </a:custGeom>
            <a:solidFill>
              <a:srgbClr val="333D56"/>
            </a:solidFill>
            <a:ln w="9525">
              <a:noFill/>
              <a:round/>
              <a:headEnd/>
              <a:tailEnd/>
            </a:ln>
          </p:spPr>
          <p:txBody>
            <a:bodyPr/>
            <a:lstStyle/>
            <a:p>
              <a:endParaRPr lang="en-US"/>
            </a:p>
          </p:txBody>
        </p:sp>
        <p:sp>
          <p:nvSpPr>
            <p:cNvPr id="110" name="Freeform 784"/>
            <p:cNvSpPr>
              <a:spLocks noChangeAspect="1"/>
            </p:cNvSpPr>
            <p:nvPr/>
          </p:nvSpPr>
          <p:spPr bwMode="auto">
            <a:xfrm flipH="1">
              <a:off x="2475" y="1957"/>
              <a:ext cx="53" cy="61"/>
            </a:xfrm>
            <a:custGeom>
              <a:avLst/>
              <a:gdLst>
                <a:gd name="T0" fmla="*/ 24 w 60"/>
                <a:gd name="T1" fmla="*/ 0 h 68"/>
                <a:gd name="T2" fmla="*/ 15 w 60"/>
                <a:gd name="T3" fmla="*/ 2 h 68"/>
                <a:gd name="T4" fmla="*/ 8 w 60"/>
                <a:gd name="T5" fmla="*/ 8 h 68"/>
                <a:gd name="T6" fmla="*/ 3 w 60"/>
                <a:gd name="T7" fmla="*/ 17 h 68"/>
                <a:gd name="T8" fmla="*/ 0 w 60"/>
                <a:gd name="T9" fmla="*/ 28 h 68"/>
                <a:gd name="T10" fmla="*/ 3 w 60"/>
                <a:gd name="T11" fmla="*/ 38 h 68"/>
                <a:gd name="T12" fmla="*/ 8 w 60"/>
                <a:gd name="T13" fmla="*/ 46 h 68"/>
                <a:gd name="T14" fmla="*/ 15 w 60"/>
                <a:gd name="T15" fmla="*/ 53 h 68"/>
                <a:gd name="T16" fmla="*/ 24 w 60"/>
                <a:gd name="T17" fmla="*/ 55 h 68"/>
                <a:gd name="T18" fmla="*/ 33 w 60"/>
                <a:gd name="T19" fmla="*/ 53 h 68"/>
                <a:gd name="T20" fmla="*/ 40 w 60"/>
                <a:gd name="T21" fmla="*/ 46 h 68"/>
                <a:gd name="T22" fmla="*/ 45 w 60"/>
                <a:gd name="T23" fmla="*/ 38 h 68"/>
                <a:gd name="T24" fmla="*/ 47 w 60"/>
                <a:gd name="T25" fmla="*/ 28 h 68"/>
                <a:gd name="T26" fmla="*/ 45 w 60"/>
                <a:gd name="T27" fmla="*/ 17 h 68"/>
                <a:gd name="T28" fmla="*/ 40 w 60"/>
                <a:gd name="T29" fmla="*/ 8 h 68"/>
                <a:gd name="T30" fmla="*/ 33 w 60"/>
                <a:gd name="T31" fmla="*/ 2 h 68"/>
                <a:gd name="T32" fmla="*/ 24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9" y="2"/>
                  </a:lnTo>
                  <a:lnTo>
                    <a:pt x="10" y="10"/>
                  </a:lnTo>
                  <a:lnTo>
                    <a:pt x="3" y="21"/>
                  </a:lnTo>
                  <a:lnTo>
                    <a:pt x="0" y="34"/>
                  </a:lnTo>
                  <a:lnTo>
                    <a:pt x="3" y="47"/>
                  </a:lnTo>
                  <a:lnTo>
                    <a:pt x="10" y="57"/>
                  </a:lnTo>
                  <a:lnTo>
                    <a:pt x="19" y="66"/>
                  </a:lnTo>
                  <a:lnTo>
                    <a:pt x="30" y="68"/>
                  </a:lnTo>
                  <a:lnTo>
                    <a:pt x="42" y="66"/>
                  </a:lnTo>
                  <a:lnTo>
                    <a:pt x="51" y="57"/>
                  </a:lnTo>
                  <a:lnTo>
                    <a:pt x="58" y="47"/>
                  </a:lnTo>
                  <a:lnTo>
                    <a:pt x="60" y="34"/>
                  </a:lnTo>
                  <a:lnTo>
                    <a:pt x="58" y="21"/>
                  </a:lnTo>
                  <a:lnTo>
                    <a:pt x="51" y="10"/>
                  </a:lnTo>
                  <a:lnTo>
                    <a:pt x="42" y="2"/>
                  </a:lnTo>
                  <a:lnTo>
                    <a:pt x="30" y="0"/>
                  </a:lnTo>
                  <a:close/>
                </a:path>
              </a:pathLst>
            </a:custGeom>
            <a:solidFill>
              <a:srgbClr val="808080"/>
            </a:solidFill>
            <a:ln w="9525">
              <a:noFill/>
              <a:round/>
              <a:headEnd/>
              <a:tailEnd/>
            </a:ln>
          </p:spPr>
          <p:txBody>
            <a:bodyPr/>
            <a:lstStyle/>
            <a:p>
              <a:endParaRPr lang="en-US"/>
            </a:p>
          </p:txBody>
        </p:sp>
        <p:sp>
          <p:nvSpPr>
            <p:cNvPr id="111" name="Freeform 785"/>
            <p:cNvSpPr>
              <a:spLocks noChangeAspect="1"/>
            </p:cNvSpPr>
            <p:nvPr/>
          </p:nvSpPr>
          <p:spPr bwMode="auto">
            <a:xfrm flipH="1">
              <a:off x="2153" y="1965"/>
              <a:ext cx="54" cy="59"/>
            </a:xfrm>
            <a:custGeom>
              <a:avLst/>
              <a:gdLst>
                <a:gd name="T0" fmla="*/ 24 w 61"/>
                <a:gd name="T1" fmla="*/ 0 h 68"/>
                <a:gd name="T2" fmla="*/ 14 w 61"/>
                <a:gd name="T3" fmla="*/ 2 h 68"/>
                <a:gd name="T4" fmla="*/ 7 w 61"/>
                <a:gd name="T5" fmla="*/ 8 h 68"/>
                <a:gd name="T6" fmla="*/ 2 w 61"/>
                <a:gd name="T7" fmla="*/ 16 h 68"/>
                <a:gd name="T8" fmla="*/ 0 w 61"/>
                <a:gd name="T9" fmla="*/ 26 h 68"/>
                <a:gd name="T10" fmla="*/ 2 w 61"/>
                <a:gd name="T11" fmla="*/ 36 h 68"/>
                <a:gd name="T12" fmla="*/ 7 w 61"/>
                <a:gd name="T13" fmla="*/ 43 h 68"/>
                <a:gd name="T14" fmla="*/ 14 w 61"/>
                <a:gd name="T15" fmla="*/ 49 h 68"/>
                <a:gd name="T16" fmla="*/ 24 w 61"/>
                <a:gd name="T17" fmla="*/ 51 h 68"/>
                <a:gd name="T18" fmla="*/ 34 w 61"/>
                <a:gd name="T19" fmla="*/ 49 h 68"/>
                <a:gd name="T20" fmla="*/ 41 w 61"/>
                <a:gd name="T21" fmla="*/ 43 h 68"/>
                <a:gd name="T22" fmla="*/ 46 w 61"/>
                <a:gd name="T23" fmla="*/ 36 h 68"/>
                <a:gd name="T24" fmla="*/ 48 w 61"/>
                <a:gd name="T25" fmla="*/ 26 h 68"/>
                <a:gd name="T26" fmla="*/ 46 w 61"/>
                <a:gd name="T27" fmla="*/ 16 h 68"/>
                <a:gd name="T28" fmla="*/ 41 w 61"/>
                <a:gd name="T29" fmla="*/ 8 h 68"/>
                <a:gd name="T30" fmla="*/ 34 w 61"/>
                <a:gd name="T31" fmla="*/ 2 h 68"/>
                <a:gd name="T32" fmla="*/ 24 w 61"/>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
                <a:gd name="T52" fmla="*/ 0 h 68"/>
                <a:gd name="T53" fmla="*/ 61 w 61"/>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 h="68">
                  <a:moveTo>
                    <a:pt x="31" y="0"/>
                  </a:moveTo>
                  <a:lnTo>
                    <a:pt x="18" y="2"/>
                  </a:lnTo>
                  <a:lnTo>
                    <a:pt x="9" y="10"/>
                  </a:lnTo>
                  <a:lnTo>
                    <a:pt x="2" y="22"/>
                  </a:lnTo>
                  <a:lnTo>
                    <a:pt x="0" y="34"/>
                  </a:lnTo>
                  <a:lnTo>
                    <a:pt x="2" y="47"/>
                  </a:lnTo>
                  <a:lnTo>
                    <a:pt x="9" y="58"/>
                  </a:lnTo>
                  <a:lnTo>
                    <a:pt x="18" y="66"/>
                  </a:lnTo>
                  <a:lnTo>
                    <a:pt x="31" y="68"/>
                  </a:lnTo>
                  <a:lnTo>
                    <a:pt x="43" y="66"/>
                  </a:lnTo>
                  <a:lnTo>
                    <a:pt x="52" y="58"/>
                  </a:lnTo>
                  <a:lnTo>
                    <a:pt x="59" y="47"/>
                  </a:lnTo>
                  <a:lnTo>
                    <a:pt x="61" y="34"/>
                  </a:lnTo>
                  <a:lnTo>
                    <a:pt x="59" y="22"/>
                  </a:lnTo>
                  <a:lnTo>
                    <a:pt x="52" y="10"/>
                  </a:lnTo>
                  <a:lnTo>
                    <a:pt x="43" y="2"/>
                  </a:lnTo>
                  <a:lnTo>
                    <a:pt x="31" y="0"/>
                  </a:lnTo>
                  <a:close/>
                </a:path>
              </a:pathLst>
            </a:custGeom>
            <a:solidFill>
              <a:srgbClr val="808080"/>
            </a:solidFill>
            <a:ln w="9525">
              <a:noFill/>
              <a:round/>
              <a:headEnd/>
              <a:tailEnd/>
            </a:ln>
          </p:spPr>
          <p:txBody>
            <a:bodyPr/>
            <a:lstStyle/>
            <a:p>
              <a:endParaRPr lang="en-US"/>
            </a:p>
          </p:txBody>
        </p:sp>
        <p:sp>
          <p:nvSpPr>
            <p:cNvPr id="112" name="Freeform 786"/>
            <p:cNvSpPr>
              <a:spLocks noChangeAspect="1"/>
            </p:cNvSpPr>
            <p:nvPr/>
          </p:nvSpPr>
          <p:spPr bwMode="auto">
            <a:xfrm flipH="1">
              <a:off x="2501" y="1933"/>
              <a:ext cx="64" cy="117"/>
            </a:xfrm>
            <a:custGeom>
              <a:avLst/>
              <a:gdLst>
                <a:gd name="T0" fmla="*/ 49 w 72"/>
                <a:gd name="T1" fmla="*/ 0 h 132"/>
                <a:gd name="T2" fmla="*/ 33 w 72"/>
                <a:gd name="T3" fmla="*/ 10 h 132"/>
                <a:gd name="T4" fmla="*/ 20 w 72"/>
                <a:gd name="T5" fmla="*/ 19 h 132"/>
                <a:gd name="T6" fmla="*/ 12 w 72"/>
                <a:gd name="T7" fmla="*/ 32 h 132"/>
                <a:gd name="T8" fmla="*/ 11 w 72"/>
                <a:gd name="T9" fmla="*/ 45 h 132"/>
                <a:gd name="T10" fmla="*/ 11 w 72"/>
                <a:gd name="T11" fmla="*/ 59 h 132"/>
                <a:gd name="T12" fmla="*/ 17 w 72"/>
                <a:gd name="T13" fmla="*/ 73 h 132"/>
                <a:gd name="T14" fmla="*/ 27 w 72"/>
                <a:gd name="T15" fmla="*/ 86 h 132"/>
                <a:gd name="T16" fmla="*/ 41 w 72"/>
                <a:gd name="T17" fmla="*/ 98 h 132"/>
                <a:gd name="T18" fmla="*/ 57 w 72"/>
                <a:gd name="T19" fmla="*/ 100 h 132"/>
                <a:gd name="T20" fmla="*/ 25 w 72"/>
                <a:gd name="T21" fmla="*/ 104 h 132"/>
                <a:gd name="T22" fmla="*/ 12 w 72"/>
                <a:gd name="T23" fmla="*/ 91 h 132"/>
                <a:gd name="T24" fmla="*/ 4 w 72"/>
                <a:gd name="T25" fmla="*/ 74 h 132"/>
                <a:gd name="T26" fmla="*/ 0 w 72"/>
                <a:gd name="T27" fmla="*/ 58 h 132"/>
                <a:gd name="T28" fmla="*/ 0 w 72"/>
                <a:gd name="T29" fmla="*/ 39 h 132"/>
                <a:gd name="T30" fmla="*/ 5 w 72"/>
                <a:gd name="T31" fmla="*/ 24 h 132"/>
                <a:gd name="T32" fmla="*/ 15 w 72"/>
                <a:gd name="T33" fmla="*/ 11 h 132"/>
                <a:gd name="T34" fmla="*/ 29 w 72"/>
                <a:gd name="T35" fmla="*/ 4 h 132"/>
                <a:gd name="T36" fmla="*/ 49 w 72"/>
                <a:gd name="T37" fmla="*/ 0 h 1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132"/>
                <a:gd name="T59" fmla="*/ 72 w 72"/>
                <a:gd name="T60" fmla="*/ 132 h 1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132">
                  <a:moveTo>
                    <a:pt x="62" y="0"/>
                  </a:moveTo>
                  <a:lnTo>
                    <a:pt x="42" y="12"/>
                  </a:lnTo>
                  <a:lnTo>
                    <a:pt x="26" y="25"/>
                  </a:lnTo>
                  <a:lnTo>
                    <a:pt x="16" y="41"/>
                  </a:lnTo>
                  <a:lnTo>
                    <a:pt x="13" y="57"/>
                  </a:lnTo>
                  <a:lnTo>
                    <a:pt x="14" y="75"/>
                  </a:lnTo>
                  <a:lnTo>
                    <a:pt x="21" y="93"/>
                  </a:lnTo>
                  <a:lnTo>
                    <a:pt x="34" y="109"/>
                  </a:lnTo>
                  <a:lnTo>
                    <a:pt x="52" y="125"/>
                  </a:lnTo>
                  <a:lnTo>
                    <a:pt x="72" y="127"/>
                  </a:lnTo>
                  <a:lnTo>
                    <a:pt x="31" y="132"/>
                  </a:lnTo>
                  <a:lnTo>
                    <a:pt x="16" y="116"/>
                  </a:lnTo>
                  <a:lnTo>
                    <a:pt x="6" y="95"/>
                  </a:lnTo>
                  <a:lnTo>
                    <a:pt x="0" y="73"/>
                  </a:lnTo>
                  <a:lnTo>
                    <a:pt x="0" y="50"/>
                  </a:lnTo>
                  <a:lnTo>
                    <a:pt x="7" y="30"/>
                  </a:lnTo>
                  <a:lnTo>
                    <a:pt x="19" y="14"/>
                  </a:lnTo>
                  <a:lnTo>
                    <a:pt x="37" y="4"/>
                  </a:lnTo>
                  <a:lnTo>
                    <a:pt x="62" y="0"/>
                  </a:lnTo>
                  <a:close/>
                </a:path>
              </a:pathLst>
            </a:custGeom>
            <a:solidFill>
              <a:srgbClr val="333333"/>
            </a:solidFill>
            <a:ln w="9525">
              <a:noFill/>
              <a:round/>
              <a:headEnd/>
              <a:tailEnd/>
            </a:ln>
          </p:spPr>
          <p:txBody>
            <a:bodyPr/>
            <a:lstStyle/>
            <a:p>
              <a:endParaRPr lang="en-US"/>
            </a:p>
          </p:txBody>
        </p:sp>
        <p:sp>
          <p:nvSpPr>
            <p:cNvPr id="113" name="Freeform 787"/>
            <p:cNvSpPr>
              <a:spLocks noChangeAspect="1"/>
            </p:cNvSpPr>
            <p:nvPr/>
          </p:nvSpPr>
          <p:spPr bwMode="auto">
            <a:xfrm flipH="1">
              <a:off x="2179" y="1941"/>
              <a:ext cx="65" cy="116"/>
            </a:xfrm>
            <a:custGeom>
              <a:avLst/>
              <a:gdLst>
                <a:gd name="T0" fmla="*/ 51 w 72"/>
                <a:gd name="T1" fmla="*/ 0 h 132"/>
                <a:gd name="T2" fmla="*/ 33 w 72"/>
                <a:gd name="T3" fmla="*/ 10 h 132"/>
                <a:gd name="T4" fmla="*/ 21 w 72"/>
                <a:gd name="T5" fmla="*/ 19 h 132"/>
                <a:gd name="T6" fmla="*/ 14 w 72"/>
                <a:gd name="T7" fmla="*/ 32 h 132"/>
                <a:gd name="T8" fmla="*/ 10 w 72"/>
                <a:gd name="T9" fmla="*/ 44 h 132"/>
                <a:gd name="T10" fmla="*/ 13 w 72"/>
                <a:gd name="T11" fmla="*/ 58 h 132"/>
                <a:gd name="T12" fmla="*/ 17 w 72"/>
                <a:gd name="T13" fmla="*/ 72 h 132"/>
                <a:gd name="T14" fmla="*/ 28 w 72"/>
                <a:gd name="T15" fmla="*/ 84 h 132"/>
                <a:gd name="T16" fmla="*/ 43 w 72"/>
                <a:gd name="T17" fmla="*/ 97 h 132"/>
                <a:gd name="T18" fmla="*/ 59 w 72"/>
                <a:gd name="T19" fmla="*/ 98 h 132"/>
                <a:gd name="T20" fmla="*/ 25 w 72"/>
                <a:gd name="T21" fmla="*/ 102 h 132"/>
                <a:gd name="T22" fmla="*/ 13 w 72"/>
                <a:gd name="T23" fmla="*/ 90 h 132"/>
                <a:gd name="T24" fmla="*/ 5 w 72"/>
                <a:gd name="T25" fmla="*/ 73 h 132"/>
                <a:gd name="T26" fmla="*/ 0 w 72"/>
                <a:gd name="T27" fmla="*/ 56 h 132"/>
                <a:gd name="T28" fmla="*/ 0 w 72"/>
                <a:gd name="T29" fmla="*/ 39 h 132"/>
                <a:gd name="T30" fmla="*/ 5 w 72"/>
                <a:gd name="T31" fmla="*/ 23 h 132"/>
                <a:gd name="T32" fmla="*/ 14 w 72"/>
                <a:gd name="T33" fmla="*/ 11 h 132"/>
                <a:gd name="T34" fmla="*/ 30 w 72"/>
                <a:gd name="T35" fmla="*/ 4 h 132"/>
                <a:gd name="T36" fmla="*/ 51 w 72"/>
                <a:gd name="T37" fmla="*/ 0 h 1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132"/>
                <a:gd name="T59" fmla="*/ 72 w 72"/>
                <a:gd name="T60" fmla="*/ 132 h 1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132">
                  <a:moveTo>
                    <a:pt x="62" y="0"/>
                  </a:moveTo>
                  <a:lnTo>
                    <a:pt x="41" y="12"/>
                  </a:lnTo>
                  <a:lnTo>
                    <a:pt x="26" y="25"/>
                  </a:lnTo>
                  <a:lnTo>
                    <a:pt x="17" y="41"/>
                  </a:lnTo>
                  <a:lnTo>
                    <a:pt x="12" y="57"/>
                  </a:lnTo>
                  <a:lnTo>
                    <a:pt x="15" y="75"/>
                  </a:lnTo>
                  <a:lnTo>
                    <a:pt x="21" y="93"/>
                  </a:lnTo>
                  <a:lnTo>
                    <a:pt x="34" y="109"/>
                  </a:lnTo>
                  <a:lnTo>
                    <a:pt x="53" y="125"/>
                  </a:lnTo>
                  <a:lnTo>
                    <a:pt x="72" y="127"/>
                  </a:lnTo>
                  <a:lnTo>
                    <a:pt x="31" y="132"/>
                  </a:lnTo>
                  <a:lnTo>
                    <a:pt x="16" y="116"/>
                  </a:lnTo>
                  <a:lnTo>
                    <a:pt x="5" y="95"/>
                  </a:lnTo>
                  <a:lnTo>
                    <a:pt x="0" y="73"/>
                  </a:lnTo>
                  <a:lnTo>
                    <a:pt x="0" y="50"/>
                  </a:lnTo>
                  <a:lnTo>
                    <a:pt x="6" y="30"/>
                  </a:lnTo>
                  <a:lnTo>
                    <a:pt x="18" y="14"/>
                  </a:lnTo>
                  <a:lnTo>
                    <a:pt x="36" y="4"/>
                  </a:lnTo>
                  <a:lnTo>
                    <a:pt x="62" y="0"/>
                  </a:lnTo>
                  <a:close/>
                </a:path>
              </a:pathLst>
            </a:custGeom>
            <a:solidFill>
              <a:srgbClr val="333333"/>
            </a:solidFill>
            <a:ln w="9525">
              <a:noFill/>
              <a:round/>
              <a:headEnd/>
              <a:tailEnd/>
            </a:ln>
          </p:spPr>
          <p:txBody>
            <a:bodyPr/>
            <a:lstStyle/>
            <a:p>
              <a:endParaRPr lang="en-US"/>
            </a:p>
          </p:txBody>
        </p:sp>
        <p:sp>
          <p:nvSpPr>
            <p:cNvPr id="114" name="Freeform 788"/>
            <p:cNvSpPr>
              <a:spLocks noChangeAspect="1"/>
            </p:cNvSpPr>
            <p:nvPr/>
          </p:nvSpPr>
          <p:spPr bwMode="auto">
            <a:xfrm flipH="1">
              <a:off x="2425" y="1909"/>
              <a:ext cx="85" cy="161"/>
            </a:xfrm>
            <a:custGeom>
              <a:avLst/>
              <a:gdLst>
                <a:gd name="T0" fmla="*/ 75 w 96"/>
                <a:gd name="T1" fmla="*/ 81 h 179"/>
                <a:gd name="T2" fmla="*/ 70 w 96"/>
                <a:gd name="T3" fmla="*/ 95 h 179"/>
                <a:gd name="T4" fmla="*/ 65 w 96"/>
                <a:gd name="T5" fmla="*/ 108 h 179"/>
                <a:gd name="T6" fmla="*/ 60 w 96"/>
                <a:gd name="T7" fmla="*/ 117 h 179"/>
                <a:gd name="T8" fmla="*/ 55 w 96"/>
                <a:gd name="T9" fmla="*/ 125 h 179"/>
                <a:gd name="T10" fmla="*/ 49 w 96"/>
                <a:gd name="T11" fmla="*/ 133 h 179"/>
                <a:gd name="T12" fmla="*/ 40 w 96"/>
                <a:gd name="T13" fmla="*/ 137 h 179"/>
                <a:gd name="T14" fmla="*/ 29 w 96"/>
                <a:gd name="T15" fmla="*/ 141 h 179"/>
                <a:gd name="T16" fmla="*/ 14 w 96"/>
                <a:gd name="T17" fmla="*/ 145 h 179"/>
                <a:gd name="T18" fmla="*/ 23 w 96"/>
                <a:gd name="T19" fmla="*/ 137 h 179"/>
                <a:gd name="T20" fmla="*/ 29 w 96"/>
                <a:gd name="T21" fmla="*/ 130 h 179"/>
                <a:gd name="T22" fmla="*/ 35 w 96"/>
                <a:gd name="T23" fmla="*/ 123 h 179"/>
                <a:gd name="T24" fmla="*/ 40 w 96"/>
                <a:gd name="T25" fmla="*/ 117 h 179"/>
                <a:gd name="T26" fmla="*/ 43 w 96"/>
                <a:gd name="T27" fmla="*/ 110 h 179"/>
                <a:gd name="T28" fmla="*/ 47 w 96"/>
                <a:gd name="T29" fmla="*/ 103 h 179"/>
                <a:gd name="T30" fmla="*/ 51 w 96"/>
                <a:gd name="T31" fmla="*/ 93 h 179"/>
                <a:gd name="T32" fmla="*/ 56 w 96"/>
                <a:gd name="T33" fmla="*/ 84 h 179"/>
                <a:gd name="T34" fmla="*/ 55 w 96"/>
                <a:gd name="T35" fmla="*/ 66 h 179"/>
                <a:gd name="T36" fmla="*/ 52 w 96"/>
                <a:gd name="T37" fmla="*/ 51 h 179"/>
                <a:gd name="T38" fmla="*/ 49 w 96"/>
                <a:gd name="T39" fmla="*/ 40 h 179"/>
                <a:gd name="T40" fmla="*/ 44 w 96"/>
                <a:gd name="T41" fmla="*/ 31 h 179"/>
                <a:gd name="T42" fmla="*/ 37 w 96"/>
                <a:gd name="T43" fmla="*/ 24 h 179"/>
                <a:gd name="T44" fmla="*/ 27 w 96"/>
                <a:gd name="T45" fmla="*/ 18 h 179"/>
                <a:gd name="T46" fmla="*/ 16 w 96"/>
                <a:gd name="T47" fmla="*/ 11 h 179"/>
                <a:gd name="T48" fmla="*/ 0 w 96"/>
                <a:gd name="T49" fmla="*/ 3 h 179"/>
                <a:gd name="T50" fmla="*/ 19 w 96"/>
                <a:gd name="T51" fmla="*/ 0 h 179"/>
                <a:gd name="T52" fmla="*/ 35 w 96"/>
                <a:gd name="T53" fmla="*/ 3 h 179"/>
                <a:gd name="T54" fmla="*/ 48 w 96"/>
                <a:gd name="T55" fmla="*/ 11 h 179"/>
                <a:gd name="T56" fmla="*/ 58 w 96"/>
                <a:gd name="T57" fmla="*/ 20 h 179"/>
                <a:gd name="T58" fmla="*/ 65 w 96"/>
                <a:gd name="T59" fmla="*/ 33 h 179"/>
                <a:gd name="T60" fmla="*/ 70 w 96"/>
                <a:gd name="T61" fmla="*/ 49 h 179"/>
                <a:gd name="T62" fmla="*/ 73 w 96"/>
                <a:gd name="T63" fmla="*/ 66 h 179"/>
                <a:gd name="T64" fmla="*/ 75 w 96"/>
                <a:gd name="T65" fmla="*/ 81 h 1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6"/>
                <a:gd name="T100" fmla="*/ 0 h 179"/>
                <a:gd name="T101" fmla="*/ 96 w 96"/>
                <a:gd name="T102" fmla="*/ 179 h 1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6" h="179">
                  <a:moveTo>
                    <a:pt x="96" y="100"/>
                  </a:moveTo>
                  <a:lnTo>
                    <a:pt x="89" y="118"/>
                  </a:lnTo>
                  <a:lnTo>
                    <a:pt x="83" y="133"/>
                  </a:lnTo>
                  <a:lnTo>
                    <a:pt x="77" y="145"/>
                  </a:lnTo>
                  <a:lnTo>
                    <a:pt x="70" y="154"/>
                  </a:lnTo>
                  <a:lnTo>
                    <a:pt x="62" y="164"/>
                  </a:lnTo>
                  <a:lnTo>
                    <a:pt x="51" y="169"/>
                  </a:lnTo>
                  <a:lnTo>
                    <a:pt x="37" y="175"/>
                  </a:lnTo>
                  <a:lnTo>
                    <a:pt x="18" y="179"/>
                  </a:lnTo>
                  <a:lnTo>
                    <a:pt x="29" y="169"/>
                  </a:lnTo>
                  <a:lnTo>
                    <a:pt x="37" y="160"/>
                  </a:lnTo>
                  <a:lnTo>
                    <a:pt x="44" y="152"/>
                  </a:lnTo>
                  <a:lnTo>
                    <a:pt x="51" y="144"/>
                  </a:lnTo>
                  <a:lnTo>
                    <a:pt x="55" y="136"/>
                  </a:lnTo>
                  <a:lnTo>
                    <a:pt x="60" y="127"/>
                  </a:lnTo>
                  <a:lnTo>
                    <a:pt x="66" y="115"/>
                  </a:lnTo>
                  <a:lnTo>
                    <a:pt x="71" y="103"/>
                  </a:lnTo>
                  <a:lnTo>
                    <a:pt x="70" y="81"/>
                  </a:lnTo>
                  <a:lnTo>
                    <a:pt x="67" y="63"/>
                  </a:lnTo>
                  <a:lnTo>
                    <a:pt x="62" y="50"/>
                  </a:lnTo>
                  <a:lnTo>
                    <a:pt x="56" y="39"/>
                  </a:lnTo>
                  <a:lnTo>
                    <a:pt x="47" y="30"/>
                  </a:lnTo>
                  <a:lnTo>
                    <a:pt x="35" y="22"/>
                  </a:lnTo>
                  <a:lnTo>
                    <a:pt x="20" y="13"/>
                  </a:lnTo>
                  <a:lnTo>
                    <a:pt x="0" y="3"/>
                  </a:lnTo>
                  <a:lnTo>
                    <a:pt x="24" y="0"/>
                  </a:lnTo>
                  <a:lnTo>
                    <a:pt x="45" y="3"/>
                  </a:lnTo>
                  <a:lnTo>
                    <a:pt x="61" y="13"/>
                  </a:lnTo>
                  <a:lnTo>
                    <a:pt x="74" y="25"/>
                  </a:lnTo>
                  <a:lnTo>
                    <a:pt x="83" y="41"/>
                  </a:lnTo>
                  <a:lnTo>
                    <a:pt x="89" y="61"/>
                  </a:lnTo>
                  <a:lnTo>
                    <a:pt x="93" y="81"/>
                  </a:lnTo>
                  <a:lnTo>
                    <a:pt x="96" y="100"/>
                  </a:lnTo>
                  <a:close/>
                </a:path>
              </a:pathLst>
            </a:custGeom>
            <a:solidFill>
              <a:srgbClr val="333333"/>
            </a:solidFill>
            <a:ln w="9525">
              <a:noFill/>
              <a:round/>
              <a:headEnd/>
              <a:tailEnd/>
            </a:ln>
          </p:spPr>
          <p:txBody>
            <a:bodyPr/>
            <a:lstStyle/>
            <a:p>
              <a:endParaRPr lang="en-US"/>
            </a:p>
          </p:txBody>
        </p:sp>
        <p:sp>
          <p:nvSpPr>
            <p:cNvPr id="115" name="Freeform 789"/>
            <p:cNvSpPr>
              <a:spLocks noChangeAspect="1"/>
            </p:cNvSpPr>
            <p:nvPr/>
          </p:nvSpPr>
          <p:spPr bwMode="auto">
            <a:xfrm flipH="1">
              <a:off x="2101" y="1917"/>
              <a:ext cx="87" cy="161"/>
            </a:xfrm>
            <a:custGeom>
              <a:avLst/>
              <a:gdLst>
                <a:gd name="T0" fmla="*/ 78 w 97"/>
                <a:gd name="T1" fmla="*/ 81 h 179"/>
                <a:gd name="T2" fmla="*/ 73 w 97"/>
                <a:gd name="T3" fmla="*/ 95 h 179"/>
                <a:gd name="T4" fmla="*/ 68 w 97"/>
                <a:gd name="T5" fmla="*/ 108 h 179"/>
                <a:gd name="T6" fmla="*/ 63 w 97"/>
                <a:gd name="T7" fmla="*/ 117 h 179"/>
                <a:gd name="T8" fmla="*/ 57 w 97"/>
                <a:gd name="T9" fmla="*/ 125 h 179"/>
                <a:gd name="T10" fmla="*/ 51 w 97"/>
                <a:gd name="T11" fmla="*/ 133 h 179"/>
                <a:gd name="T12" fmla="*/ 42 w 97"/>
                <a:gd name="T13" fmla="*/ 137 h 179"/>
                <a:gd name="T14" fmla="*/ 30 w 97"/>
                <a:gd name="T15" fmla="*/ 141 h 179"/>
                <a:gd name="T16" fmla="*/ 16 w 97"/>
                <a:gd name="T17" fmla="*/ 145 h 179"/>
                <a:gd name="T18" fmla="*/ 24 w 97"/>
                <a:gd name="T19" fmla="*/ 137 h 179"/>
                <a:gd name="T20" fmla="*/ 30 w 97"/>
                <a:gd name="T21" fmla="*/ 130 h 179"/>
                <a:gd name="T22" fmla="*/ 36 w 97"/>
                <a:gd name="T23" fmla="*/ 123 h 179"/>
                <a:gd name="T24" fmla="*/ 42 w 97"/>
                <a:gd name="T25" fmla="*/ 117 h 179"/>
                <a:gd name="T26" fmla="*/ 46 w 97"/>
                <a:gd name="T27" fmla="*/ 110 h 179"/>
                <a:gd name="T28" fmla="*/ 50 w 97"/>
                <a:gd name="T29" fmla="*/ 103 h 179"/>
                <a:gd name="T30" fmla="*/ 54 w 97"/>
                <a:gd name="T31" fmla="*/ 94 h 179"/>
                <a:gd name="T32" fmla="*/ 58 w 97"/>
                <a:gd name="T33" fmla="*/ 85 h 179"/>
                <a:gd name="T34" fmla="*/ 58 w 97"/>
                <a:gd name="T35" fmla="*/ 67 h 179"/>
                <a:gd name="T36" fmla="*/ 55 w 97"/>
                <a:gd name="T37" fmla="*/ 51 h 179"/>
                <a:gd name="T38" fmla="*/ 51 w 97"/>
                <a:gd name="T39" fmla="*/ 40 h 179"/>
                <a:gd name="T40" fmla="*/ 47 w 97"/>
                <a:gd name="T41" fmla="*/ 31 h 179"/>
                <a:gd name="T42" fmla="*/ 39 w 97"/>
                <a:gd name="T43" fmla="*/ 24 h 179"/>
                <a:gd name="T44" fmla="*/ 29 w 97"/>
                <a:gd name="T45" fmla="*/ 18 h 179"/>
                <a:gd name="T46" fmla="*/ 16 w 97"/>
                <a:gd name="T47" fmla="*/ 11 h 179"/>
                <a:gd name="T48" fmla="*/ 0 w 97"/>
                <a:gd name="T49" fmla="*/ 4 h 179"/>
                <a:gd name="T50" fmla="*/ 21 w 97"/>
                <a:gd name="T51" fmla="*/ 0 h 179"/>
                <a:gd name="T52" fmla="*/ 36 w 97"/>
                <a:gd name="T53" fmla="*/ 4 h 179"/>
                <a:gd name="T54" fmla="*/ 50 w 97"/>
                <a:gd name="T55" fmla="*/ 11 h 179"/>
                <a:gd name="T56" fmla="*/ 59 w 97"/>
                <a:gd name="T57" fmla="*/ 20 h 179"/>
                <a:gd name="T58" fmla="*/ 66 w 97"/>
                <a:gd name="T59" fmla="*/ 34 h 179"/>
                <a:gd name="T60" fmla="*/ 73 w 97"/>
                <a:gd name="T61" fmla="*/ 49 h 179"/>
                <a:gd name="T62" fmla="*/ 76 w 97"/>
                <a:gd name="T63" fmla="*/ 66 h 179"/>
                <a:gd name="T64" fmla="*/ 78 w 97"/>
                <a:gd name="T65" fmla="*/ 81 h 1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7"/>
                <a:gd name="T100" fmla="*/ 0 h 179"/>
                <a:gd name="T101" fmla="*/ 97 w 97"/>
                <a:gd name="T102" fmla="*/ 179 h 1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7" h="179">
                  <a:moveTo>
                    <a:pt x="97" y="100"/>
                  </a:moveTo>
                  <a:lnTo>
                    <a:pt x="90" y="118"/>
                  </a:lnTo>
                  <a:lnTo>
                    <a:pt x="85" y="133"/>
                  </a:lnTo>
                  <a:lnTo>
                    <a:pt x="78" y="145"/>
                  </a:lnTo>
                  <a:lnTo>
                    <a:pt x="71" y="154"/>
                  </a:lnTo>
                  <a:lnTo>
                    <a:pt x="63" y="164"/>
                  </a:lnTo>
                  <a:lnTo>
                    <a:pt x="52" y="169"/>
                  </a:lnTo>
                  <a:lnTo>
                    <a:pt x="38" y="175"/>
                  </a:lnTo>
                  <a:lnTo>
                    <a:pt x="20" y="179"/>
                  </a:lnTo>
                  <a:lnTo>
                    <a:pt x="30" y="169"/>
                  </a:lnTo>
                  <a:lnTo>
                    <a:pt x="38" y="160"/>
                  </a:lnTo>
                  <a:lnTo>
                    <a:pt x="45" y="152"/>
                  </a:lnTo>
                  <a:lnTo>
                    <a:pt x="52" y="144"/>
                  </a:lnTo>
                  <a:lnTo>
                    <a:pt x="57" y="136"/>
                  </a:lnTo>
                  <a:lnTo>
                    <a:pt x="62" y="127"/>
                  </a:lnTo>
                  <a:lnTo>
                    <a:pt x="67" y="116"/>
                  </a:lnTo>
                  <a:lnTo>
                    <a:pt x="73" y="104"/>
                  </a:lnTo>
                  <a:lnTo>
                    <a:pt x="72" y="82"/>
                  </a:lnTo>
                  <a:lnTo>
                    <a:pt x="68" y="63"/>
                  </a:lnTo>
                  <a:lnTo>
                    <a:pt x="64" y="50"/>
                  </a:lnTo>
                  <a:lnTo>
                    <a:pt x="58" y="39"/>
                  </a:lnTo>
                  <a:lnTo>
                    <a:pt x="49" y="30"/>
                  </a:lnTo>
                  <a:lnTo>
                    <a:pt x="36" y="22"/>
                  </a:lnTo>
                  <a:lnTo>
                    <a:pt x="20" y="13"/>
                  </a:lnTo>
                  <a:lnTo>
                    <a:pt x="0" y="4"/>
                  </a:lnTo>
                  <a:lnTo>
                    <a:pt x="26" y="0"/>
                  </a:lnTo>
                  <a:lnTo>
                    <a:pt x="45" y="4"/>
                  </a:lnTo>
                  <a:lnTo>
                    <a:pt x="62" y="13"/>
                  </a:lnTo>
                  <a:lnTo>
                    <a:pt x="74" y="25"/>
                  </a:lnTo>
                  <a:lnTo>
                    <a:pt x="83" y="42"/>
                  </a:lnTo>
                  <a:lnTo>
                    <a:pt x="90" y="61"/>
                  </a:lnTo>
                  <a:lnTo>
                    <a:pt x="95" y="81"/>
                  </a:lnTo>
                  <a:lnTo>
                    <a:pt x="97" y="100"/>
                  </a:lnTo>
                  <a:close/>
                </a:path>
              </a:pathLst>
            </a:custGeom>
            <a:solidFill>
              <a:srgbClr val="333333"/>
            </a:solidFill>
            <a:ln w="9525">
              <a:noFill/>
              <a:round/>
              <a:headEnd/>
              <a:tailEnd/>
            </a:ln>
          </p:spPr>
          <p:txBody>
            <a:bodyPr/>
            <a:lstStyle/>
            <a:p>
              <a:endParaRPr lang="en-US"/>
            </a:p>
          </p:txBody>
        </p:sp>
        <p:sp>
          <p:nvSpPr>
            <p:cNvPr id="116" name="Freeform 790"/>
            <p:cNvSpPr>
              <a:spLocks noChangeAspect="1"/>
            </p:cNvSpPr>
            <p:nvPr/>
          </p:nvSpPr>
          <p:spPr bwMode="auto">
            <a:xfrm flipH="1">
              <a:off x="2506" y="1919"/>
              <a:ext cx="74" cy="151"/>
            </a:xfrm>
            <a:custGeom>
              <a:avLst/>
              <a:gdLst>
                <a:gd name="T0" fmla="*/ 40 w 80"/>
                <a:gd name="T1" fmla="*/ 0 h 169"/>
                <a:gd name="T2" fmla="*/ 26 w 80"/>
                <a:gd name="T3" fmla="*/ 11 h 169"/>
                <a:gd name="T4" fmla="*/ 15 w 80"/>
                <a:gd name="T5" fmla="*/ 21 h 169"/>
                <a:gd name="T6" fmla="*/ 6 w 80"/>
                <a:gd name="T7" fmla="*/ 29 h 169"/>
                <a:gd name="T8" fmla="*/ 4 w 80"/>
                <a:gd name="T9" fmla="*/ 40 h 169"/>
                <a:gd name="T10" fmla="*/ 0 w 80"/>
                <a:gd name="T11" fmla="*/ 51 h 169"/>
                <a:gd name="T12" fmla="*/ 0 w 80"/>
                <a:gd name="T13" fmla="*/ 63 h 169"/>
                <a:gd name="T14" fmla="*/ 1 w 80"/>
                <a:gd name="T15" fmla="*/ 76 h 169"/>
                <a:gd name="T16" fmla="*/ 5 w 80"/>
                <a:gd name="T17" fmla="*/ 91 h 169"/>
                <a:gd name="T18" fmla="*/ 12 w 80"/>
                <a:gd name="T19" fmla="*/ 102 h 169"/>
                <a:gd name="T20" fmla="*/ 19 w 80"/>
                <a:gd name="T21" fmla="*/ 111 h 169"/>
                <a:gd name="T22" fmla="*/ 25 w 80"/>
                <a:gd name="T23" fmla="*/ 118 h 169"/>
                <a:gd name="T24" fmla="*/ 31 w 80"/>
                <a:gd name="T25" fmla="*/ 123 h 169"/>
                <a:gd name="T26" fmla="*/ 37 w 80"/>
                <a:gd name="T27" fmla="*/ 127 h 169"/>
                <a:gd name="T28" fmla="*/ 44 w 80"/>
                <a:gd name="T29" fmla="*/ 130 h 169"/>
                <a:gd name="T30" fmla="*/ 55 w 80"/>
                <a:gd name="T31" fmla="*/ 132 h 169"/>
                <a:gd name="T32" fmla="*/ 68 w 80"/>
                <a:gd name="T33" fmla="*/ 135 h 169"/>
                <a:gd name="T34" fmla="*/ 55 w 80"/>
                <a:gd name="T35" fmla="*/ 130 h 169"/>
                <a:gd name="T36" fmla="*/ 46 w 80"/>
                <a:gd name="T37" fmla="*/ 125 h 169"/>
                <a:gd name="T38" fmla="*/ 39 w 80"/>
                <a:gd name="T39" fmla="*/ 122 h 169"/>
                <a:gd name="T40" fmla="*/ 33 w 80"/>
                <a:gd name="T41" fmla="*/ 117 h 169"/>
                <a:gd name="T42" fmla="*/ 28 w 80"/>
                <a:gd name="T43" fmla="*/ 112 h 169"/>
                <a:gd name="T44" fmla="*/ 23 w 80"/>
                <a:gd name="T45" fmla="*/ 105 h 169"/>
                <a:gd name="T46" fmla="*/ 18 w 80"/>
                <a:gd name="T47" fmla="*/ 96 h 169"/>
                <a:gd name="T48" fmla="*/ 10 w 80"/>
                <a:gd name="T49" fmla="*/ 86 h 169"/>
                <a:gd name="T50" fmla="*/ 6 w 80"/>
                <a:gd name="T51" fmla="*/ 71 h 169"/>
                <a:gd name="T52" fmla="*/ 6 w 80"/>
                <a:gd name="T53" fmla="*/ 59 h 169"/>
                <a:gd name="T54" fmla="*/ 7 w 80"/>
                <a:gd name="T55" fmla="*/ 49 h 169"/>
                <a:gd name="T56" fmla="*/ 10 w 80"/>
                <a:gd name="T57" fmla="*/ 40 h 169"/>
                <a:gd name="T58" fmla="*/ 15 w 80"/>
                <a:gd name="T59" fmla="*/ 32 h 169"/>
                <a:gd name="T60" fmla="*/ 20 w 80"/>
                <a:gd name="T61" fmla="*/ 22 h 169"/>
                <a:gd name="T62" fmla="*/ 30 w 80"/>
                <a:gd name="T63" fmla="*/ 12 h 169"/>
                <a:gd name="T64" fmla="*/ 40 w 80"/>
                <a:gd name="T65" fmla="*/ 0 h 1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0"/>
                <a:gd name="T100" fmla="*/ 0 h 169"/>
                <a:gd name="T101" fmla="*/ 80 w 80"/>
                <a:gd name="T102" fmla="*/ 169 h 1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0" h="169">
                  <a:moveTo>
                    <a:pt x="46" y="0"/>
                  </a:moveTo>
                  <a:lnTo>
                    <a:pt x="30" y="13"/>
                  </a:lnTo>
                  <a:lnTo>
                    <a:pt x="17" y="26"/>
                  </a:lnTo>
                  <a:lnTo>
                    <a:pt x="8" y="37"/>
                  </a:lnTo>
                  <a:lnTo>
                    <a:pt x="4" y="50"/>
                  </a:lnTo>
                  <a:lnTo>
                    <a:pt x="0" y="64"/>
                  </a:lnTo>
                  <a:lnTo>
                    <a:pt x="0" y="79"/>
                  </a:lnTo>
                  <a:lnTo>
                    <a:pt x="1" y="95"/>
                  </a:lnTo>
                  <a:lnTo>
                    <a:pt x="5" y="114"/>
                  </a:lnTo>
                  <a:lnTo>
                    <a:pt x="14" y="128"/>
                  </a:lnTo>
                  <a:lnTo>
                    <a:pt x="22" y="139"/>
                  </a:lnTo>
                  <a:lnTo>
                    <a:pt x="29" y="148"/>
                  </a:lnTo>
                  <a:lnTo>
                    <a:pt x="36" y="154"/>
                  </a:lnTo>
                  <a:lnTo>
                    <a:pt x="43" y="159"/>
                  </a:lnTo>
                  <a:lnTo>
                    <a:pt x="52" y="163"/>
                  </a:lnTo>
                  <a:lnTo>
                    <a:pt x="65" y="166"/>
                  </a:lnTo>
                  <a:lnTo>
                    <a:pt x="80" y="169"/>
                  </a:lnTo>
                  <a:lnTo>
                    <a:pt x="65" y="163"/>
                  </a:lnTo>
                  <a:lnTo>
                    <a:pt x="54" y="157"/>
                  </a:lnTo>
                  <a:lnTo>
                    <a:pt x="45" y="152"/>
                  </a:lnTo>
                  <a:lnTo>
                    <a:pt x="39" y="147"/>
                  </a:lnTo>
                  <a:lnTo>
                    <a:pt x="32" y="140"/>
                  </a:lnTo>
                  <a:lnTo>
                    <a:pt x="27" y="132"/>
                  </a:lnTo>
                  <a:lnTo>
                    <a:pt x="20" y="121"/>
                  </a:lnTo>
                  <a:lnTo>
                    <a:pt x="12" y="108"/>
                  </a:lnTo>
                  <a:lnTo>
                    <a:pt x="8" y="89"/>
                  </a:lnTo>
                  <a:lnTo>
                    <a:pt x="8" y="74"/>
                  </a:lnTo>
                  <a:lnTo>
                    <a:pt x="9" y="61"/>
                  </a:lnTo>
                  <a:lnTo>
                    <a:pt x="12" y="50"/>
                  </a:lnTo>
                  <a:lnTo>
                    <a:pt x="17" y="40"/>
                  </a:lnTo>
                  <a:lnTo>
                    <a:pt x="24" y="28"/>
                  </a:lnTo>
                  <a:lnTo>
                    <a:pt x="35" y="15"/>
                  </a:lnTo>
                  <a:lnTo>
                    <a:pt x="46" y="0"/>
                  </a:lnTo>
                  <a:close/>
                </a:path>
              </a:pathLst>
            </a:custGeom>
            <a:solidFill>
              <a:schemeClr val="bg1"/>
            </a:solidFill>
            <a:ln w="9525">
              <a:noFill/>
              <a:round/>
              <a:headEnd/>
              <a:tailEnd/>
            </a:ln>
          </p:spPr>
          <p:txBody>
            <a:bodyPr/>
            <a:lstStyle/>
            <a:p>
              <a:endParaRPr lang="en-US"/>
            </a:p>
          </p:txBody>
        </p:sp>
        <p:sp>
          <p:nvSpPr>
            <p:cNvPr id="117" name="Freeform 791"/>
            <p:cNvSpPr>
              <a:spLocks noChangeAspect="1"/>
            </p:cNvSpPr>
            <p:nvPr/>
          </p:nvSpPr>
          <p:spPr bwMode="auto">
            <a:xfrm flipH="1">
              <a:off x="2184" y="1926"/>
              <a:ext cx="74" cy="152"/>
            </a:xfrm>
            <a:custGeom>
              <a:avLst/>
              <a:gdLst>
                <a:gd name="T0" fmla="*/ 40 w 79"/>
                <a:gd name="T1" fmla="*/ 0 h 169"/>
                <a:gd name="T2" fmla="*/ 26 w 79"/>
                <a:gd name="T3" fmla="*/ 11 h 169"/>
                <a:gd name="T4" fmla="*/ 15 w 79"/>
                <a:gd name="T5" fmla="*/ 21 h 169"/>
                <a:gd name="T6" fmla="*/ 7 w 79"/>
                <a:gd name="T7" fmla="*/ 30 h 169"/>
                <a:gd name="T8" fmla="*/ 3 w 79"/>
                <a:gd name="T9" fmla="*/ 40 h 169"/>
                <a:gd name="T10" fmla="*/ 1 w 79"/>
                <a:gd name="T11" fmla="*/ 52 h 169"/>
                <a:gd name="T12" fmla="*/ 0 w 79"/>
                <a:gd name="T13" fmla="*/ 64 h 169"/>
                <a:gd name="T14" fmla="*/ 2 w 79"/>
                <a:gd name="T15" fmla="*/ 76 h 169"/>
                <a:gd name="T16" fmla="*/ 5 w 79"/>
                <a:gd name="T17" fmla="*/ 93 h 169"/>
                <a:gd name="T18" fmla="*/ 13 w 79"/>
                <a:gd name="T19" fmla="*/ 103 h 169"/>
                <a:gd name="T20" fmla="*/ 19 w 79"/>
                <a:gd name="T21" fmla="*/ 112 h 169"/>
                <a:gd name="T22" fmla="*/ 24 w 79"/>
                <a:gd name="T23" fmla="*/ 120 h 169"/>
                <a:gd name="T24" fmla="*/ 31 w 79"/>
                <a:gd name="T25" fmla="*/ 125 h 169"/>
                <a:gd name="T26" fmla="*/ 37 w 79"/>
                <a:gd name="T27" fmla="*/ 129 h 169"/>
                <a:gd name="T28" fmla="*/ 45 w 79"/>
                <a:gd name="T29" fmla="*/ 132 h 169"/>
                <a:gd name="T30" fmla="*/ 56 w 79"/>
                <a:gd name="T31" fmla="*/ 134 h 169"/>
                <a:gd name="T32" fmla="*/ 69 w 79"/>
                <a:gd name="T33" fmla="*/ 137 h 169"/>
                <a:gd name="T34" fmla="*/ 56 w 79"/>
                <a:gd name="T35" fmla="*/ 132 h 169"/>
                <a:gd name="T36" fmla="*/ 48 w 79"/>
                <a:gd name="T37" fmla="*/ 127 h 169"/>
                <a:gd name="T38" fmla="*/ 39 w 79"/>
                <a:gd name="T39" fmla="*/ 124 h 169"/>
                <a:gd name="T40" fmla="*/ 35 w 79"/>
                <a:gd name="T41" fmla="*/ 119 h 169"/>
                <a:gd name="T42" fmla="*/ 29 w 79"/>
                <a:gd name="T43" fmla="*/ 113 h 169"/>
                <a:gd name="T44" fmla="*/ 23 w 79"/>
                <a:gd name="T45" fmla="*/ 107 h 169"/>
                <a:gd name="T46" fmla="*/ 18 w 79"/>
                <a:gd name="T47" fmla="*/ 98 h 169"/>
                <a:gd name="T48" fmla="*/ 10 w 79"/>
                <a:gd name="T49" fmla="*/ 87 h 169"/>
                <a:gd name="T50" fmla="*/ 7 w 79"/>
                <a:gd name="T51" fmla="*/ 72 h 169"/>
                <a:gd name="T52" fmla="*/ 7 w 79"/>
                <a:gd name="T53" fmla="*/ 60 h 169"/>
                <a:gd name="T54" fmla="*/ 7 w 79"/>
                <a:gd name="T55" fmla="*/ 50 h 169"/>
                <a:gd name="T56" fmla="*/ 10 w 79"/>
                <a:gd name="T57" fmla="*/ 40 h 169"/>
                <a:gd name="T58" fmla="*/ 15 w 79"/>
                <a:gd name="T59" fmla="*/ 32 h 169"/>
                <a:gd name="T60" fmla="*/ 21 w 79"/>
                <a:gd name="T61" fmla="*/ 22 h 169"/>
                <a:gd name="T62" fmla="*/ 30 w 79"/>
                <a:gd name="T63" fmla="*/ 12 h 169"/>
                <a:gd name="T64" fmla="*/ 40 w 79"/>
                <a:gd name="T65" fmla="*/ 0 h 1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9"/>
                <a:gd name="T100" fmla="*/ 0 h 169"/>
                <a:gd name="T101" fmla="*/ 79 w 79"/>
                <a:gd name="T102" fmla="*/ 169 h 1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9" h="169">
                  <a:moveTo>
                    <a:pt x="46" y="0"/>
                  </a:moveTo>
                  <a:lnTo>
                    <a:pt x="30" y="13"/>
                  </a:lnTo>
                  <a:lnTo>
                    <a:pt x="17" y="26"/>
                  </a:lnTo>
                  <a:lnTo>
                    <a:pt x="9" y="37"/>
                  </a:lnTo>
                  <a:lnTo>
                    <a:pt x="3" y="50"/>
                  </a:lnTo>
                  <a:lnTo>
                    <a:pt x="1" y="64"/>
                  </a:lnTo>
                  <a:lnTo>
                    <a:pt x="0" y="79"/>
                  </a:lnTo>
                  <a:lnTo>
                    <a:pt x="2" y="95"/>
                  </a:lnTo>
                  <a:lnTo>
                    <a:pt x="5" y="115"/>
                  </a:lnTo>
                  <a:lnTo>
                    <a:pt x="15" y="128"/>
                  </a:lnTo>
                  <a:lnTo>
                    <a:pt x="21" y="139"/>
                  </a:lnTo>
                  <a:lnTo>
                    <a:pt x="28" y="148"/>
                  </a:lnTo>
                  <a:lnTo>
                    <a:pt x="35" y="155"/>
                  </a:lnTo>
                  <a:lnTo>
                    <a:pt x="42" y="159"/>
                  </a:lnTo>
                  <a:lnTo>
                    <a:pt x="51" y="163"/>
                  </a:lnTo>
                  <a:lnTo>
                    <a:pt x="64" y="166"/>
                  </a:lnTo>
                  <a:lnTo>
                    <a:pt x="79" y="169"/>
                  </a:lnTo>
                  <a:lnTo>
                    <a:pt x="64" y="163"/>
                  </a:lnTo>
                  <a:lnTo>
                    <a:pt x="54" y="157"/>
                  </a:lnTo>
                  <a:lnTo>
                    <a:pt x="45" y="153"/>
                  </a:lnTo>
                  <a:lnTo>
                    <a:pt x="39" y="147"/>
                  </a:lnTo>
                  <a:lnTo>
                    <a:pt x="33" y="140"/>
                  </a:lnTo>
                  <a:lnTo>
                    <a:pt x="27" y="132"/>
                  </a:lnTo>
                  <a:lnTo>
                    <a:pt x="20" y="121"/>
                  </a:lnTo>
                  <a:lnTo>
                    <a:pt x="12" y="108"/>
                  </a:lnTo>
                  <a:lnTo>
                    <a:pt x="9" y="89"/>
                  </a:lnTo>
                  <a:lnTo>
                    <a:pt x="8" y="74"/>
                  </a:lnTo>
                  <a:lnTo>
                    <a:pt x="9" y="62"/>
                  </a:lnTo>
                  <a:lnTo>
                    <a:pt x="12" y="50"/>
                  </a:lnTo>
                  <a:lnTo>
                    <a:pt x="17" y="40"/>
                  </a:lnTo>
                  <a:lnTo>
                    <a:pt x="24" y="28"/>
                  </a:lnTo>
                  <a:lnTo>
                    <a:pt x="34" y="15"/>
                  </a:lnTo>
                  <a:lnTo>
                    <a:pt x="46" y="0"/>
                  </a:lnTo>
                  <a:close/>
                </a:path>
              </a:pathLst>
            </a:custGeom>
            <a:solidFill>
              <a:schemeClr val="bg1"/>
            </a:solidFill>
            <a:ln w="9525">
              <a:noFill/>
              <a:round/>
              <a:headEnd/>
              <a:tailEnd/>
            </a:ln>
          </p:spPr>
          <p:txBody>
            <a:bodyPr/>
            <a:lstStyle/>
            <a:p>
              <a:endParaRPr lang="en-US"/>
            </a:p>
          </p:txBody>
        </p:sp>
        <p:sp>
          <p:nvSpPr>
            <p:cNvPr id="118" name="Freeform 792"/>
            <p:cNvSpPr>
              <a:spLocks noChangeAspect="1"/>
            </p:cNvSpPr>
            <p:nvPr/>
          </p:nvSpPr>
          <p:spPr bwMode="auto">
            <a:xfrm flipH="1">
              <a:off x="2538" y="1878"/>
              <a:ext cx="96" cy="203"/>
            </a:xfrm>
            <a:custGeom>
              <a:avLst/>
              <a:gdLst>
                <a:gd name="T0" fmla="*/ 89 w 103"/>
                <a:gd name="T1" fmla="*/ 0 h 226"/>
                <a:gd name="T2" fmla="*/ 69 w 103"/>
                <a:gd name="T3" fmla="*/ 9 h 226"/>
                <a:gd name="T4" fmla="*/ 53 w 103"/>
                <a:gd name="T5" fmla="*/ 18 h 226"/>
                <a:gd name="T6" fmla="*/ 41 w 103"/>
                <a:gd name="T7" fmla="*/ 28 h 226"/>
                <a:gd name="T8" fmla="*/ 32 w 103"/>
                <a:gd name="T9" fmla="*/ 40 h 226"/>
                <a:gd name="T10" fmla="*/ 24 w 103"/>
                <a:gd name="T11" fmla="*/ 54 h 226"/>
                <a:gd name="T12" fmla="*/ 20 w 103"/>
                <a:gd name="T13" fmla="*/ 71 h 226"/>
                <a:gd name="T14" fmla="*/ 16 w 103"/>
                <a:gd name="T15" fmla="*/ 89 h 226"/>
                <a:gd name="T16" fmla="*/ 11 w 103"/>
                <a:gd name="T17" fmla="*/ 108 h 226"/>
                <a:gd name="T18" fmla="*/ 21 w 103"/>
                <a:gd name="T19" fmla="*/ 151 h 226"/>
                <a:gd name="T20" fmla="*/ 46 w 103"/>
                <a:gd name="T21" fmla="*/ 182 h 226"/>
                <a:gd name="T22" fmla="*/ 19 w 103"/>
                <a:gd name="T23" fmla="*/ 160 h 226"/>
                <a:gd name="T24" fmla="*/ 0 w 103"/>
                <a:gd name="T25" fmla="*/ 110 h 226"/>
                <a:gd name="T26" fmla="*/ 3 w 103"/>
                <a:gd name="T27" fmla="*/ 90 h 226"/>
                <a:gd name="T28" fmla="*/ 7 w 103"/>
                <a:gd name="T29" fmla="*/ 69 h 226"/>
                <a:gd name="T30" fmla="*/ 11 w 103"/>
                <a:gd name="T31" fmla="*/ 50 h 226"/>
                <a:gd name="T32" fmla="*/ 20 w 103"/>
                <a:gd name="T33" fmla="*/ 34 h 226"/>
                <a:gd name="T34" fmla="*/ 31 w 103"/>
                <a:gd name="T35" fmla="*/ 20 h 226"/>
                <a:gd name="T36" fmla="*/ 46 w 103"/>
                <a:gd name="T37" fmla="*/ 10 h 226"/>
                <a:gd name="T38" fmla="*/ 64 w 103"/>
                <a:gd name="T39" fmla="*/ 4 h 226"/>
                <a:gd name="T40" fmla="*/ 89 w 103"/>
                <a:gd name="T41" fmla="*/ 0 h 2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226"/>
                <a:gd name="T65" fmla="*/ 103 w 103"/>
                <a:gd name="T66" fmla="*/ 226 h 2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226">
                  <a:moveTo>
                    <a:pt x="103" y="0"/>
                  </a:moveTo>
                  <a:lnTo>
                    <a:pt x="79" y="11"/>
                  </a:lnTo>
                  <a:lnTo>
                    <a:pt x="61" y="22"/>
                  </a:lnTo>
                  <a:lnTo>
                    <a:pt x="47" y="35"/>
                  </a:lnTo>
                  <a:lnTo>
                    <a:pt x="36" y="50"/>
                  </a:lnTo>
                  <a:lnTo>
                    <a:pt x="28" y="67"/>
                  </a:lnTo>
                  <a:lnTo>
                    <a:pt x="23" y="88"/>
                  </a:lnTo>
                  <a:lnTo>
                    <a:pt x="18" y="110"/>
                  </a:lnTo>
                  <a:lnTo>
                    <a:pt x="13" y="134"/>
                  </a:lnTo>
                  <a:lnTo>
                    <a:pt x="25" y="187"/>
                  </a:lnTo>
                  <a:lnTo>
                    <a:pt x="53" y="226"/>
                  </a:lnTo>
                  <a:lnTo>
                    <a:pt x="21" y="198"/>
                  </a:lnTo>
                  <a:lnTo>
                    <a:pt x="0" y="137"/>
                  </a:lnTo>
                  <a:lnTo>
                    <a:pt x="3" y="111"/>
                  </a:lnTo>
                  <a:lnTo>
                    <a:pt x="7" y="86"/>
                  </a:lnTo>
                  <a:lnTo>
                    <a:pt x="13" y="62"/>
                  </a:lnTo>
                  <a:lnTo>
                    <a:pt x="23" y="42"/>
                  </a:lnTo>
                  <a:lnTo>
                    <a:pt x="35" y="24"/>
                  </a:lnTo>
                  <a:lnTo>
                    <a:pt x="53" y="12"/>
                  </a:lnTo>
                  <a:lnTo>
                    <a:pt x="74" y="4"/>
                  </a:lnTo>
                  <a:lnTo>
                    <a:pt x="103" y="0"/>
                  </a:lnTo>
                  <a:close/>
                </a:path>
              </a:pathLst>
            </a:custGeom>
            <a:solidFill>
              <a:srgbClr val="808080"/>
            </a:solidFill>
            <a:ln w="9525">
              <a:noFill/>
              <a:round/>
              <a:headEnd/>
              <a:tailEnd/>
            </a:ln>
          </p:spPr>
          <p:txBody>
            <a:bodyPr/>
            <a:lstStyle/>
            <a:p>
              <a:endParaRPr lang="en-US"/>
            </a:p>
          </p:txBody>
        </p:sp>
        <p:sp>
          <p:nvSpPr>
            <p:cNvPr id="119" name="Freeform 793"/>
            <p:cNvSpPr>
              <a:spLocks noChangeAspect="1"/>
            </p:cNvSpPr>
            <p:nvPr/>
          </p:nvSpPr>
          <p:spPr bwMode="auto">
            <a:xfrm flipH="1">
              <a:off x="2216" y="1885"/>
              <a:ext cx="94" cy="202"/>
            </a:xfrm>
            <a:custGeom>
              <a:avLst/>
              <a:gdLst>
                <a:gd name="T0" fmla="*/ 86 w 103"/>
                <a:gd name="T1" fmla="*/ 0 h 226"/>
                <a:gd name="T2" fmla="*/ 65 w 103"/>
                <a:gd name="T3" fmla="*/ 9 h 226"/>
                <a:gd name="T4" fmla="*/ 50 w 103"/>
                <a:gd name="T5" fmla="*/ 18 h 226"/>
                <a:gd name="T6" fmla="*/ 38 w 103"/>
                <a:gd name="T7" fmla="*/ 28 h 226"/>
                <a:gd name="T8" fmla="*/ 30 w 103"/>
                <a:gd name="T9" fmla="*/ 40 h 226"/>
                <a:gd name="T10" fmla="*/ 24 w 103"/>
                <a:gd name="T11" fmla="*/ 54 h 226"/>
                <a:gd name="T12" fmla="*/ 19 w 103"/>
                <a:gd name="T13" fmla="*/ 71 h 226"/>
                <a:gd name="T14" fmla="*/ 16 w 103"/>
                <a:gd name="T15" fmla="*/ 88 h 226"/>
                <a:gd name="T16" fmla="*/ 12 w 103"/>
                <a:gd name="T17" fmla="*/ 107 h 226"/>
                <a:gd name="T18" fmla="*/ 20 w 103"/>
                <a:gd name="T19" fmla="*/ 149 h 226"/>
                <a:gd name="T20" fmla="*/ 43 w 103"/>
                <a:gd name="T21" fmla="*/ 181 h 226"/>
                <a:gd name="T22" fmla="*/ 18 w 103"/>
                <a:gd name="T23" fmla="*/ 159 h 226"/>
                <a:gd name="T24" fmla="*/ 0 w 103"/>
                <a:gd name="T25" fmla="*/ 109 h 226"/>
                <a:gd name="T26" fmla="*/ 2 w 103"/>
                <a:gd name="T27" fmla="*/ 88 h 226"/>
                <a:gd name="T28" fmla="*/ 5 w 103"/>
                <a:gd name="T29" fmla="*/ 69 h 226"/>
                <a:gd name="T30" fmla="*/ 11 w 103"/>
                <a:gd name="T31" fmla="*/ 50 h 226"/>
                <a:gd name="T32" fmla="*/ 18 w 103"/>
                <a:gd name="T33" fmla="*/ 34 h 226"/>
                <a:gd name="T34" fmla="*/ 29 w 103"/>
                <a:gd name="T35" fmla="*/ 20 h 226"/>
                <a:gd name="T36" fmla="*/ 43 w 103"/>
                <a:gd name="T37" fmla="*/ 10 h 226"/>
                <a:gd name="T38" fmla="*/ 62 w 103"/>
                <a:gd name="T39" fmla="*/ 4 h 226"/>
                <a:gd name="T40" fmla="*/ 86 w 103"/>
                <a:gd name="T41" fmla="*/ 0 h 2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226"/>
                <a:gd name="T65" fmla="*/ 103 w 103"/>
                <a:gd name="T66" fmla="*/ 226 h 2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226">
                  <a:moveTo>
                    <a:pt x="103" y="0"/>
                  </a:moveTo>
                  <a:lnTo>
                    <a:pt x="78" y="11"/>
                  </a:lnTo>
                  <a:lnTo>
                    <a:pt x="60" y="22"/>
                  </a:lnTo>
                  <a:lnTo>
                    <a:pt x="46" y="35"/>
                  </a:lnTo>
                  <a:lnTo>
                    <a:pt x="36" y="50"/>
                  </a:lnTo>
                  <a:lnTo>
                    <a:pt x="28" y="67"/>
                  </a:lnTo>
                  <a:lnTo>
                    <a:pt x="23" y="88"/>
                  </a:lnTo>
                  <a:lnTo>
                    <a:pt x="19" y="110"/>
                  </a:lnTo>
                  <a:lnTo>
                    <a:pt x="14" y="134"/>
                  </a:lnTo>
                  <a:lnTo>
                    <a:pt x="24" y="187"/>
                  </a:lnTo>
                  <a:lnTo>
                    <a:pt x="52" y="226"/>
                  </a:lnTo>
                  <a:lnTo>
                    <a:pt x="22" y="199"/>
                  </a:lnTo>
                  <a:lnTo>
                    <a:pt x="0" y="137"/>
                  </a:lnTo>
                  <a:lnTo>
                    <a:pt x="2" y="111"/>
                  </a:lnTo>
                  <a:lnTo>
                    <a:pt x="7" y="86"/>
                  </a:lnTo>
                  <a:lnTo>
                    <a:pt x="13" y="63"/>
                  </a:lnTo>
                  <a:lnTo>
                    <a:pt x="22" y="42"/>
                  </a:lnTo>
                  <a:lnTo>
                    <a:pt x="35" y="25"/>
                  </a:lnTo>
                  <a:lnTo>
                    <a:pt x="52" y="12"/>
                  </a:lnTo>
                  <a:lnTo>
                    <a:pt x="74" y="4"/>
                  </a:lnTo>
                  <a:lnTo>
                    <a:pt x="103" y="0"/>
                  </a:lnTo>
                  <a:close/>
                </a:path>
              </a:pathLst>
            </a:custGeom>
            <a:solidFill>
              <a:srgbClr val="808080"/>
            </a:solidFill>
            <a:ln w="9525">
              <a:noFill/>
              <a:round/>
              <a:headEnd/>
              <a:tailEnd/>
            </a:ln>
          </p:spPr>
          <p:txBody>
            <a:bodyPr/>
            <a:lstStyle/>
            <a:p>
              <a:endParaRPr lang="en-US"/>
            </a:p>
          </p:txBody>
        </p:sp>
        <p:sp>
          <p:nvSpPr>
            <p:cNvPr id="120" name="Freeform 794"/>
            <p:cNvSpPr>
              <a:spLocks noChangeAspect="1"/>
            </p:cNvSpPr>
            <p:nvPr/>
          </p:nvSpPr>
          <p:spPr bwMode="auto">
            <a:xfrm flipH="1">
              <a:off x="1957" y="1758"/>
              <a:ext cx="185" cy="283"/>
            </a:xfrm>
            <a:custGeom>
              <a:avLst/>
              <a:gdLst>
                <a:gd name="T0" fmla="*/ 49 w 203"/>
                <a:gd name="T1" fmla="*/ 0 h 315"/>
                <a:gd name="T2" fmla="*/ 161 w 203"/>
                <a:gd name="T3" fmla="*/ 115 h 315"/>
                <a:gd name="T4" fmla="*/ 169 w 203"/>
                <a:gd name="T5" fmla="*/ 251 h 315"/>
                <a:gd name="T6" fmla="*/ 139 w 203"/>
                <a:gd name="T7" fmla="*/ 254 h 315"/>
                <a:gd name="T8" fmla="*/ 127 w 203"/>
                <a:gd name="T9" fmla="*/ 126 h 315"/>
                <a:gd name="T10" fmla="*/ 35 w 203"/>
                <a:gd name="T11" fmla="*/ 29 h 315"/>
                <a:gd name="T12" fmla="*/ 0 w 203"/>
                <a:gd name="T13" fmla="*/ 29 h 315"/>
                <a:gd name="T14" fmla="*/ 0 w 203"/>
                <a:gd name="T15" fmla="*/ 0 h 315"/>
                <a:gd name="T16" fmla="*/ 49 w 203"/>
                <a:gd name="T17" fmla="*/ 0 h 3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3"/>
                <a:gd name="T28" fmla="*/ 0 h 315"/>
                <a:gd name="T29" fmla="*/ 203 w 203"/>
                <a:gd name="T30" fmla="*/ 315 h 3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3" h="315">
                  <a:moveTo>
                    <a:pt x="59" y="0"/>
                  </a:moveTo>
                  <a:lnTo>
                    <a:pt x="194" y="142"/>
                  </a:lnTo>
                  <a:lnTo>
                    <a:pt x="203" y="311"/>
                  </a:lnTo>
                  <a:lnTo>
                    <a:pt x="167" y="315"/>
                  </a:lnTo>
                  <a:lnTo>
                    <a:pt x="153" y="156"/>
                  </a:lnTo>
                  <a:lnTo>
                    <a:pt x="42" y="36"/>
                  </a:lnTo>
                  <a:lnTo>
                    <a:pt x="0" y="36"/>
                  </a:lnTo>
                  <a:lnTo>
                    <a:pt x="0" y="0"/>
                  </a:lnTo>
                  <a:lnTo>
                    <a:pt x="59" y="0"/>
                  </a:lnTo>
                  <a:close/>
                </a:path>
              </a:pathLst>
            </a:custGeom>
            <a:solidFill>
              <a:schemeClr val="accent1">
                <a:lumMod val="60000"/>
                <a:lumOff val="40000"/>
              </a:schemeClr>
            </a:solidFill>
            <a:ln w="9525">
              <a:noFill/>
              <a:round/>
              <a:headEnd/>
              <a:tailEnd/>
            </a:ln>
          </p:spPr>
          <p:txBody>
            <a:bodyPr/>
            <a:lstStyle/>
            <a:p>
              <a:endParaRPr lang="en-US"/>
            </a:p>
          </p:txBody>
        </p:sp>
      </p:grpSp>
      <p:grpSp>
        <p:nvGrpSpPr>
          <p:cNvPr id="121" name="Group 196"/>
          <p:cNvGrpSpPr>
            <a:grpSpLocks noChangeAspect="1"/>
          </p:cNvGrpSpPr>
          <p:nvPr/>
        </p:nvGrpSpPr>
        <p:grpSpPr bwMode="auto">
          <a:xfrm>
            <a:off x="4191000" y="1143000"/>
            <a:ext cx="3786188" cy="2455863"/>
            <a:chOff x="124" y="1352"/>
            <a:chExt cx="2385" cy="1547"/>
          </a:xfrm>
        </p:grpSpPr>
        <p:sp>
          <p:nvSpPr>
            <p:cNvPr id="122" name="AutoShape 197"/>
            <p:cNvSpPr>
              <a:spLocks noChangeAspect="1" noChangeArrowheads="1" noTextEdit="1"/>
            </p:cNvSpPr>
            <p:nvPr/>
          </p:nvSpPr>
          <p:spPr bwMode="auto">
            <a:xfrm>
              <a:off x="124" y="1352"/>
              <a:ext cx="2385" cy="1547"/>
            </a:xfrm>
            <a:prstGeom prst="rect">
              <a:avLst/>
            </a:prstGeom>
            <a:noFill/>
            <a:ln w="9525">
              <a:noFill/>
              <a:miter lim="800000"/>
              <a:headEnd/>
              <a:tailEnd/>
            </a:ln>
          </p:spPr>
          <p:txBody>
            <a:bodyPr/>
            <a:lstStyle/>
            <a:p>
              <a:endParaRPr lang="en-US"/>
            </a:p>
          </p:txBody>
        </p:sp>
        <p:grpSp>
          <p:nvGrpSpPr>
            <p:cNvPr id="123" name="Group 198"/>
            <p:cNvGrpSpPr>
              <a:grpSpLocks/>
            </p:cNvGrpSpPr>
            <p:nvPr/>
          </p:nvGrpSpPr>
          <p:grpSpPr bwMode="auto">
            <a:xfrm>
              <a:off x="896" y="1946"/>
              <a:ext cx="536" cy="147"/>
              <a:chOff x="896" y="1946"/>
              <a:chExt cx="536" cy="147"/>
            </a:xfrm>
          </p:grpSpPr>
          <p:sp>
            <p:nvSpPr>
              <p:cNvPr id="229" name="Freeform 199"/>
              <p:cNvSpPr>
                <a:spLocks/>
              </p:cNvSpPr>
              <p:nvPr/>
            </p:nvSpPr>
            <p:spPr bwMode="auto">
              <a:xfrm>
                <a:off x="896" y="1946"/>
                <a:ext cx="363" cy="147"/>
              </a:xfrm>
              <a:custGeom>
                <a:avLst/>
                <a:gdLst>
                  <a:gd name="T0" fmla="*/ 0 w 726"/>
                  <a:gd name="T1" fmla="*/ 74 h 293"/>
                  <a:gd name="T2" fmla="*/ 0 w 726"/>
                  <a:gd name="T3" fmla="*/ 31 h 293"/>
                  <a:gd name="T4" fmla="*/ 182 w 726"/>
                  <a:gd name="T5" fmla="*/ 0 h 293"/>
                  <a:gd name="T6" fmla="*/ 182 w 726"/>
                  <a:gd name="T7" fmla="*/ 52 h 293"/>
                  <a:gd name="T8" fmla="*/ 0 w 726"/>
                  <a:gd name="T9" fmla="*/ 74 h 293"/>
                  <a:gd name="T10" fmla="*/ 0 60000 65536"/>
                  <a:gd name="T11" fmla="*/ 0 60000 65536"/>
                  <a:gd name="T12" fmla="*/ 0 60000 65536"/>
                  <a:gd name="T13" fmla="*/ 0 60000 65536"/>
                  <a:gd name="T14" fmla="*/ 0 60000 65536"/>
                  <a:gd name="T15" fmla="*/ 0 w 726"/>
                  <a:gd name="T16" fmla="*/ 0 h 293"/>
                  <a:gd name="T17" fmla="*/ 726 w 726"/>
                  <a:gd name="T18" fmla="*/ 293 h 293"/>
                </a:gdLst>
                <a:ahLst/>
                <a:cxnLst>
                  <a:cxn ang="T10">
                    <a:pos x="T0" y="T1"/>
                  </a:cxn>
                  <a:cxn ang="T11">
                    <a:pos x="T2" y="T3"/>
                  </a:cxn>
                  <a:cxn ang="T12">
                    <a:pos x="T4" y="T5"/>
                  </a:cxn>
                  <a:cxn ang="T13">
                    <a:pos x="T6" y="T7"/>
                  </a:cxn>
                  <a:cxn ang="T14">
                    <a:pos x="T8" y="T9"/>
                  </a:cxn>
                </a:cxnLst>
                <a:rect l="T15" t="T16" r="T17" b="T18"/>
                <a:pathLst>
                  <a:path w="726" h="293">
                    <a:moveTo>
                      <a:pt x="0" y="293"/>
                    </a:moveTo>
                    <a:lnTo>
                      <a:pt x="0" y="122"/>
                    </a:lnTo>
                    <a:lnTo>
                      <a:pt x="726" y="0"/>
                    </a:lnTo>
                    <a:lnTo>
                      <a:pt x="726" y="208"/>
                    </a:lnTo>
                    <a:lnTo>
                      <a:pt x="0" y="293"/>
                    </a:lnTo>
                    <a:close/>
                  </a:path>
                </a:pathLst>
              </a:custGeom>
              <a:solidFill>
                <a:srgbClr val="FF6600"/>
              </a:solidFill>
              <a:ln w="6350">
                <a:solidFill>
                  <a:srgbClr val="FF9900"/>
                </a:solidFill>
                <a:round/>
                <a:headEnd/>
                <a:tailEnd/>
              </a:ln>
            </p:spPr>
            <p:txBody>
              <a:bodyPr/>
              <a:lstStyle/>
              <a:p>
                <a:endParaRPr lang="en-US"/>
              </a:p>
            </p:txBody>
          </p:sp>
          <p:sp>
            <p:nvSpPr>
              <p:cNvPr id="230" name="Freeform 200"/>
              <p:cNvSpPr>
                <a:spLocks/>
              </p:cNvSpPr>
              <p:nvPr/>
            </p:nvSpPr>
            <p:spPr bwMode="auto">
              <a:xfrm>
                <a:off x="1259" y="1946"/>
                <a:ext cx="173" cy="104"/>
              </a:xfrm>
              <a:custGeom>
                <a:avLst/>
                <a:gdLst>
                  <a:gd name="T0" fmla="*/ 0 w 346"/>
                  <a:gd name="T1" fmla="*/ 0 h 208"/>
                  <a:gd name="T2" fmla="*/ 0 w 346"/>
                  <a:gd name="T3" fmla="*/ 52 h 208"/>
                  <a:gd name="T4" fmla="*/ 87 w 346"/>
                  <a:gd name="T5" fmla="*/ 52 h 208"/>
                  <a:gd name="T6" fmla="*/ 87 w 346"/>
                  <a:gd name="T7" fmla="*/ 13 h 208"/>
                  <a:gd name="T8" fmla="*/ 0 w 346"/>
                  <a:gd name="T9" fmla="*/ 0 h 208"/>
                  <a:gd name="T10" fmla="*/ 0 60000 65536"/>
                  <a:gd name="T11" fmla="*/ 0 60000 65536"/>
                  <a:gd name="T12" fmla="*/ 0 60000 65536"/>
                  <a:gd name="T13" fmla="*/ 0 60000 65536"/>
                  <a:gd name="T14" fmla="*/ 0 60000 65536"/>
                  <a:gd name="T15" fmla="*/ 0 w 346"/>
                  <a:gd name="T16" fmla="*/ 0 h 208"/>
                  <a:gd name="T17" fmla="*/ 346 w 346"/>
                  <a:gd name="T18" fmla="*/ 208 h 208"/>
                </a:gdLst>
                <a:ahLst/>
                <a:cxnLst>
                  <a:cxn ang="T10">
                    <a:pos x="T0" y="T1"/>
                  </a:cxn>
                  <a:cxn ang="T11">
                    <a:pos x="T2" y="T3"/>
                  </a:cxn>
                  <a:cxn ang="T12">
                    <a:pos x="T4" y="T5"/>
                  </a:cxn>
                  <a:cxn ang="T13">
                    <a:pos x="T6" y="T7"/>
                  </a:cxn>
                  <a:cxn ang="T14">
                    <a:pos x="T8" y="T9"/>
                  </a:cxn>
                </a:cxnLst>
                <a:rect l="T15" t="T16" r="T17" b="T18"/>
                <a:pathLst>
                  <a:path w="346" h="208">
                    <a:moveTo>
                      <a:pt x="0" y="0"/>
                    </a:moveTo>
                    <a:lnTo>
                      <a:pt x="0" y="208"/>
                    </a:lnTo>
                    <a:lnTo>
                      <a:pt x="346" y="208"/>
                    </a:lnTo>
                    <a:lnTo>
                      <a:pt x="346" y="55"/>
                    </a:lnTo>
                    <a:lnTo>
                      <a:pt x="0" y="0"/>
                    </a:lnTo>
                    <a:close/>
                  </a:path>
                </a:pathLst>
              </a:custGeom>
              <a:solidFill>
                <a:srgbClr val="FF9900"/>
              </a:solidFill>
              <a:ln w="6350">
                <a:solidFill>
                  <a:srgbClr val="FF6600"/>
                </a:solidFill>
                <a:round/>
                <a:headEnd/>
                <a:tailEnd/>
              </a:ln>
            </p:spPr>
            <p:txBody>
              <a:bodyPr/>
              <a:lstStyle/>
              <a:p>
                <a:endParaRPr lang="en-US"/>
              </a:p>
            </p:txBody>
          </p:sp>
        </p:grpSp>
        <p:grpSp>
          <p:nvGrpSpPr>
            <p:cNvPr id="124" name="Group 201"/>
            <p:cNvGrpSpPr>
              <a:grpSpLocks/>
            </p:cNvGrpSpPr>
            <p:nvPr/>
          </p:nvGrpSpPr>
          <p:grpSpPr bwMode="auto">
            <a:xfrm>
              <a:off x="1364" y="1352"/>
              <a:ext cx="589" cy="894"/>
              <a:chOff x="1364" y="1352"/>
              <a:chExt cx="589" cy="894"/>
            </a:xfrm>
          </p:grpSpPr>
          <p:sp>
            <p:nvSpPr>
              <p:cNvPr id="226" name="Freeform 202"/>
              <p:cNvSpPr>
                <a:spLocks/>
              </p:cNvSpPr>
              <p:nvPr/>
            </p:nvSpPr>
            <p:spPr bwMode="auto">
              <a:xfrm>
                <a:off x="1364" y="1352"/>
                <a:ext cx="131" cy="841"/>
              </a:xfrm>
              <a:custGeom>
                <a:avLst/>
                <a:gdLst>
                  <a:gd name="T0" fmla="*/ 0 w 261"/>
                  <a:gd name="T1" fmla="*/ 421 h 1682"/>
                  <a:gd name="T2" fmla="*/ 19 w 261"/>
                  <a:gd name="T3" fmla="*/ 0 h 1682"/>
                  <a:gd name="T4" fmla="*/ 47 w 261"/>
                  <a:gd name="T5" fmla="*/ 0 h 1682"/>
                  <a:gd name="T6" fmla="*/ 66 w 261"/>
                  <a:gd name="T7" fmla="*/ 421 h 1682"/>
                  <a:gd name="T8" fmla="*/ 0 w 261"/>
                  <a:gd name="T9" fmla="*/ 421 h 1682"/>
                  <a:gd name="T10" fmla="*/ 0 60000 65536"/>
                  <a:gd name="T11" fmla="*/ 0 60000 65536"/>
                  <a:gd name="T12" fmla="*/ 0 60000 65536"/>
                  <a:gd name="T13" fmla="*/ 0 60000 65536"/>
                  <a:gd name="T14" fmla="*/ 0 60000 65536"/>
                  <a:gd name="T15" fmla="*/ 0 w 261"/>
                  <a:gd name="T16" fmla="*/ 0 h 1682"/>
                  <a:gd name="T17" fmla="*/ 261 w 261"/>
                  <a:gd name="T18" fmla="*/ 1682 h 1682"/>
                </a:gdLst>
                <a:ahLst/>
                <a:cxnLst>
                  <a:cxn ang="T10">
                    <a:pos x="T0" y="T1"/>
                  </a:cxn>
                  <a:cxn ang="T11">
                    <a:pos x="T2" y="T3"/>
                  </a:cxn>
                  <a:cxn ang="T12">
                    <a:pos x="T4" y="T5"/>
                  </a:cxn>
                  <a:cxn ang="T13">
                    <a:pos x="T6" y="T7"/>
                  </a:cxn>
                  <a:cxn ang="T14">
                    <a:pos x="T8" y="T9"/>
                  </a:cxn>
                </a:cxnLst>
                <a:rect l="T15" t="T16" r="T17" b="T18"/>
                <a:pathLst>
                  <a:path w="261" h="1682">
                    <a:moveTo>
                      <a:pt x="0" y="1682"/>
                    </a:moveTo>
                    <a:lnTo>
                      <a:pt x="73" y="0"/>
                    </a:lnTo>
                    <a:lnTo>
                      <a:pt x="188" y="0"/>
                    </a:lnTo>
                    <a:lnTo>
                      <a:pt x="261" y="1682"/>
                    </a:lnTo>
                    <a:lnTo>
                      <a:pt x="0" y="1682"/>
                    </a:lnTo>
                    <a:close/>
                  </a:path>
                </a:pathLst>
              </a:custGeom>
              <a:solidFill>
                <a:schemeClr val="hlink"/>
              </a:solidFill>
              <a:ln w="9525">
                <a:solidFill>
                  <a:schemeClr val="tx2"/>
                </a:solidFill>
                <a:round/>
                <a:headEnd/>
                <a:tailEnd/>
              </a:ln>
            </p:spPr>
            <p:txBody>
              <a:bodyPr/>
              <a:lstStyle/>
              <a:p>
                <a:endParaRPr lang="en-US"/>
              </a:p>
            </p:txBody>
          </p:sp>
          <p:sp>
            <p:nvSpPr>
              <p:cNvPr id="227" name="Freeform 203"/>
              <p:cNvSpPr>
                <a:spLocks/>
              </p:cNvSpPr>
              <p:nvPr/>
            </p:nvSpPr>
            <p:spPr bwMode="auto">
              <a:xfrm>
                <a:off x="1582" y="1371"/>
                <a:ext cx="131" cy="834"/>
              </a:xfrm>
              <a:custGeom>
                <a:avLst/>
                <a:gdLst>
                  <a:gd name="T0" fmla="*/ 0 w 261"/>
                  <a:gd name="T1" fmla="*/ 417 h 1669"/>
                  <a:gd name="T2" fmla="*/ 18 w 261"/>
                  <a:gd name="T3" fmla="*/ 0 h 1669"/>
                  <a:gd name="T4" fmla="*/ 47 w 261"/>
                  <a:gd name="T5" fmla="*/ 0 h 1669"/>
                  <a:gd name="T6" fmla="*/ 66 w 261"/>
                  <a:gd name="T7" fmla="*/ 417 h 1669"/>
                  <a:gd name="T8" fmla="*/ 0 w 261"/>
                  <a:gd name="T9" fmla="*/ 417 h 1669"/>
                  <a:gd name="T10" fmla="*/ 0 60000 65536"/>
                  <a:gd name="T11" fmla="*/ 0 60000 65536"/>
                  <a:gd name="T12" fmla="*/ 0 60000 65536"/>
                  <a:gd name="T13" fmla="*/ 0 60000 65536"/>
                  <a:gd name="T14" fmla="*/ 0 60000 65536"/>
                  <a:gd name="T15" fmla="*/ 0 w 261"/>
                  <a:gd name="T16" fmla="*/ 0 h 1669"/>
                  <a:gd name="T17" fmla="*/ 261 w 261"/>
                  <a:gd name="T18" fmla="*/ 1669 h 1669"/>
                </a:gdLst>
                <a:ahLst/>
                <a:cxnLst>
                  <a:cxn ang="T10">
                    <a:pos x="T0" y="T1"/>
                  </a:cxn>
                  <a:cxn ang="T11">
                    <a:pos x="T2" y="T3"/>
                  </a:cxn>
                  <a:cxn ang="T12">
                    <a:pos x="T4" y="T5"/>
                  </a:cxn>
                  <a:cxn ang="T13">
                    <a:pos x="T6" y="T7"/>
                  </a:cxn>
                  <a:cxn ang="T14">
                    <a:pos x="T8" y="T9"/>
                  </a:cxn>
                </a:cxnLst>
                <a:rect l="T15" t="T16" r="T17" b="T18"/>
                <a:pathLst>
                  <a:path w="261" h="1669">
                    <a:moveTo>
                      <a:pt x="0" y="1669"/>
                    </a:moveTo>
                    <a:lnTo>
                      <a:pt x="72" y="0"/>
                    </a:lnTo>
                    <a:lnTo>
                      <a:pt x="188" y="0"/>
                    </a:lnTo>
                    <a:lnTo>
                      <a:pt x="261" y="1669"/>
                    </a:lnTo>
                    <a:lnTo>
                      <a:pt x="0" y="1669"/>
                    </a:lnTo>
                    <a:close/>
                  </a:path>
                </a:pathLst>
              </a:custGeom>
              <a:solidFill>
                <a:schemeClr val="hlink"/>
              </a:solidFill>
              <a:ln w="9525">
                <a:solidFill>
                  <a:schemeClr val="tx2"/>
                </a:solidFill>
                <a:round/>
                <a:headEnd/>
                <a:tailEnd/>
              </a:ln>
            </p:spPr>
            <p:txBody>
              <a:bodyPr/>
              <a:lstStyle/>
              <a:p>
                <a:endParaRPr lang="en-US"/>
              </a:p>
            </p:txBody>
          </p:sp>
          <p:sp>
            <p:nvSpPr>
              <p:cNvPr id="228" name="Freeform 204"/>
              <p:cNvSpPr>
                <a:spLocks/>
              </p:cNvSpPr>
              <p:nvPr/>
            </p:nvSpPr>
            <p:spPr bwMode="auto">
              <a:xfrm>
                <a:off x="1822" y="1406"/>
                <a:ext cx="131" cy="840"/>
              </a:xfrm>
              <a:custGeom>
                <a:avLst/>
                <a:gdLst>
                  <a:gd name="T0" fmla="*/ 0 w 263"/>
                  <a:gd name="T1" fmla="*/ 420 h 1680"/>
                  <a:gd name="T2" fmla="*/ 18 w 263"/>
                  <a:gd name="T3" fmla="*/ 0 h 1680"/>
                  <a:gd name="T4" fmla="*/ 47 w 263"/>
                  <a:gd name="T5" fmla="*/ 0 h 1680"/>
                  <a:gd name="T6" fmla="*/ 65 w 263"/>
                  <a:gd name="T7" fmla="*/ 420 h 1680"/>
                  <a:gd name="T8" fmla="*/ 0 w 263"/>
                  <a:gd name="T9" fmla="*/ 420 h 1680"/>
                  <a:gd name="T10" fmla="*/ 0 60000 65536"/>
                  <a:gd name="T11" fmla="*/ 0 60000 65536"/>
                  <a:gd name="T12" fmla="*/ 0 60000 65536"/>
                  <a:gd name="T13" fmla="*/ 0 60000 65536"/>
                  <a:gd name="T14" fmla="*/ 0 60000 65536"/>
                  <a:gd name="T15" fmla="*/ 0 w 263"/>
                  <a:gd name="T16" fmla="*/ 0 h 1680"/>
                  <a:gd name="T17" fmla="*/ 263 w 263"/>
                  <a:gd name="T18" fmla="*/ 1680 h 1680"/>
                </a:gdLst>
                <a:ahLst/>
                <a:cxnLst>
                  <a:cxn ang="T10">
                    <a:pos x="T0" y="T1"/>
                  </a:cxn>
                  <a:cxn ang="T11">
                    <a:pos x="T2" y="T3"/>
                  </a:cxn>
                  <a:cxn ang="T12">
                    <a:pos x="T4" y="T5"/>
                  </a:cxn>
                  <a:cxn ang="T13">
                    <a:pos x="T6" y="T7"/>
                  </a:cxn>
                  <a:cxn ang="T14">
                    <a:pos x="T8" y="T9"/>
                  </a:cxn>
                </a:cxnLst>
                <a:rect l="T15" t="T16" r="T17" b="T18"/>
                <a:pathLst>
                  <a:path w="263" h="1680">
                    <a:moveTo>
                      <a:pt x="0" y="1680"/>
                    </a:moveTo>
                    <a:lnTo>
                      <a:pt x="74" y="0"/>
                    </a:lnTo>
                    <a:lnTo>
                      <a:pt x="191" y="0"/>
                    </a:lnTo>
                    <a:lnTo>
                      <a:pt x="263" y="1680"/>
                    </a:lnTo>
                    <a:lnTo>
                      <a:pt x="0" y="1680"/>
                    </a:lnTo>
                    <a:close/>
                  </a:path>
                </a:pathLst>
              </a:custGeom>
              <a:solidFill>
                <a:schemeClr val="hlink"/>
              </a:solidFill>
              <a:ln w="9525">
                <a:solidFill>
                  <a:schemeClr val="tx2"/>
                </a:solidFill>
                <a:round/>
                <a:headEnd/>
                <a:tailEnd/>
              </a:ln>
            </p:spPr>
            <p:txBody>
              <a:bodyPr/>
              <a:lstStyle/>
              <a:p>
                <a:endParaRPr lang="en-US"/>
              </a:p>
            </p:txBody>
          </p:sp>
        </p:grpSp>
        <p:sp>
          <p:nvSpPr>
            <p:cNvPr id="125" name="Freeform 205"/>
            <p:cNvSpPr>
              <a:spLocks/>
            </p:cNvSpPr>
            <p:nvPr/>
          </p:nvSpPr>
          <p:spPr bwMode="auto">
            <a:xfrm>
              <a:off x="124" y="2409"/>
              <a:ext cx="2385" cy="490"/>
            </a:xfrm>
            <a:custGeom>
              <a:avLst/>
              <a:gdLst>
                <a:gd name="T0" fmla="*/ 7 w 4770"/>
                <a:gd name="T1" fmla="*/ 15 h 980"/>
                <a:gd name="T2" fmla="*/ 15 w 4770"/>
                <a:gd name="T3" fmla="*/ 63 h 980"/>
                <a:gd name="T4" fmla="*/ 61 w 4770"/>
                <a:gd name="T5" fmla="*/ 88 h 980"/>
                <a:gd name="T6" fmla="*/ 135 w 4770"/>
                <a:gd name="T7" fmla="*/ 84 h 980"/>
                <a:gd name="T8" fmla="*/ 190 w 4770"/>
                <a:gd name="T9" fmla="*/ 104 h 980"/>
                <a:gd name="T10" fmla="*/ 230 w 4770"/>
                <a:gd name="T11" fmla="*/ 138 h 980"/>
                <a:gd name="T12" fmla="*/ 270 w 4770"/>
                <a:gd name="T13" fmla="*/ 178 h 980"/>
                <a:gd name="T14" fmla="*/ 344 w 4770"/>
                <a:gd name="T15" fmla="*/ 200 h 980"/>
                <a:gd name="T16" fmla="*/ 361 w 4770"/>
                <a:gd name="T17" fmla="*/ 202 h 980"/>
                <a:gd name="T18" fmla="*/ 369 w 4770"/>
                <a:gd name="T19" fmla="*/ 202 h 980"/>
                <a:gd name="T20" fmla="*/ 379 w 4770"/>
                <a:gd name="T21" fmla="*/ 202 h 980"/>
                <a:gd name="T22" fmla="*/ 425 w 4770"/>
                <a:gd name="T23" fmla="*/ 202 h 980"/>
                <a:gd name="T24" fmla="*/ 454 w 4770"/>
                <a:gd name="T25" fmla="*/ 202 h 980"/>
                <a:gd name="T26" fmla="*/ 461 w 4770"/>
                <a:gd name="T27" fmla="*/ 202 h 980"/>
                <a:gd name="T28" fmla="*/ 469 w 4770"/>
                <a:gd name="T29" fmla="*/ 202 h 980"/>
                <a:gd name="T30" fmla="*/ 477 w 4770"/>
                <a:gd name="T31" fmla="*/ 204 h 980"/>
                <a:gd name="T32" fmla="*/ 484 w 4770"/>
                <a:gd name="T33" fmla="*/ 204 h 980"/>
                <a:gd name="T34" fmla="*/ 531 w 4770"/>
                <a:gd name="T35" fmla="*/ 213 h 980"/>
                <a:gd name="T36" fmla="*/ 568 w 4770"/>
                <a:gd name="T37" fmla="*/ 231 h 980"/>
                <a:gd name="T38" fmla="*/ 652 w 4770"/>
                <a:gd name="T39" fmla="*/ 245 h 980"/>
                <a:gd name="T40" fmla="*/ 700 w 4770"/>
                <a:gd name="T41" fmla="*/ 219 h 980"/>
                <a:gd name="T42" fmla="*/ 752 w 4770"/>
                <a:gd name="T43" fmla="*/ 202 h 980"/>
                <a:gd name="T44" fmla="*/ 817 w 4770"/>
                <a:gd name="T45" fmla="*/ 152 h 980"/>
                <a:gd name="T46" fmla="*/ 861 w 4770"/>
                <a:gd name="T47" fmla="*/ 146 h 980"/>
                <a:gd name="T48" fmla="*/ 873 w 4770"/>
                <a:gd name="T49" fmla="*/ 148 h 980"/>
                <a:gd name="T50" fmla="*/ 886 w 4770"/>
                <a:gd name="T51" fmla="*/ 148 h 980"/>
                <a:gd name="T52" fmla="*/ 898 w 4770"/>
                <a:gd name="T53" fmla="*/ 150 h 980"/>
                <a:gd name="T54" fmla="*/ 906 w 4770"/>
                <a:gd name="T55" fmla="*/ 152 h 980"/>
                <a:gd name="T56" fmla="*/ 913 w 4770"/>
                <a:gd name="T57" fmla="*/ 154 h 980"/>
                <a:gd name="T58" fmla="*/ 940 w 4770"/>
                <a:gd name="T59" fmla="*/ 160 h 980"/>
                <a:gd name="T60" fmla="*/ 1013 w 4770"/>
                <a:gd name="T61" fmla="*/ 127 h 980"/>
                <a:gd name="T62" fmla="*/ 1062 w 4770"/>
                <a:gd name="T63" fmla="*/ 88 h 980"/>
                <a:gd name="T64" fmla="*/ 1127 w 4770"/>
                <a:gd name="T65" fmla="*/ 82 h 980"/>
                <a:gd name="T66" fmla="*/ 1193 w 4770"/>
                <a:gd name="T67" fmla="*/ 40 h 980"/>
                <a:gd name="T68" fmla="*/ 1162 w 4770"/>
                <a:gd name="T69" fmla="*/ 0 h 9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770"/>
                <a:gd name="T106" fmla="*/ 0 h 980"/>
                <a:gd name="T107" fmla="*/ 4770 w 4770"/>
                <a:gd name="T108" fmla="*/ 980 h 98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770" h="980">
                  <a:moveTo>
                    <a:pt x="185" y="55"/>
                  </a:moveTo>
                  <a:lnTo>
                    <a:pt x="31" y="63"/>
                  </a:lnTo>
                  <a:lnTo>
                    <a:pt x="0" y="159"/>
                  </a:lnTo>
                  <a:lnTo>
                    <a:pt x="62" y="255"/>
                  </a:lnTo>
                  <a:lnTo>
                    <a:pt x="108" y="334"/>
                  </a:lnTo>
                  <a:lnTo>
                    <a:pt x="246" y="350"/>
                  </a:lnTo>
                  <a:lnTo>
                    <a:pt x="377" y="326"/>
                  </a:lnTo>
                  <a:lnTo>
                    <a:pt x="539" y="334"/>
                  </a:lnTo>
                  <a:lnTo>
                    <a:pt x="615" y="342"/>
                  </a:lnTo>
                  <a:lnTo>
                    <a:pt x="762" y="414"/>
                  </a:lnTo>
                  <a:lnTo>
                    <a:pt x="846" y="470"/>
                  </a:lnTo>
                  <a:lnTo>
                    <a:pt x="923" y="550"/>
                  </a:lnTo>
                  <a:lnTo>
                    <a:pt x="1008" y="637"/>
                  </a:lnTo>
                  <a:lnTo>
                    <a:pt x="1077" y="709"/>
                  </a:lnTo>
                  <a:lnTo>
                    <a:pt x="1269" y="781"/>
                  </a:lnTo>
                  <a:lnTo>
                    <a:pt x="1377" y="797"/>
                  </a:lnTo>
                  <a:lnTo>
                    <a:pt x="1423" y="805"/>
                  </a:lnTo>
                  <a:lnTo>
                    <a:pt x="1446" y="805"/>
                  </a:lnTo>
                  <a:lnTo>
                    <a:pt x="1462" y="805"/>
                  </a:lnTo>
                  <a:lnTo>
                    <a:pt x="1477" y="805"/>
                  </a:lnTo>
                  <a:lnTo>
                    <a:pt x="1493" y="805"/>
                  </a:lnTo>
                  <a:lnTo>
                    <a:pt x="1516" y="805"/>
                  </a:lnTo>
                  <a:lnTo>
                    <a:pt x="1569" y="805"/>
                  </a:lnTo>
                  <a:lnTo>
                    <a:pt x="1700" y="805"/>
                  </a:lnTo>
                  <a:lnTo>
                    <a:pt x="1800" y="805"/>
                  </a:lnTo>
                  <a:lnTo>
                    <a:pt x="1816" y="805"/>
                  </a:lnTo>
                  <a:lnTo>
                    <a:pt x="1831" y="805"/>
                  </a:lnTo>
                  <a:lnTo>
                    <a:pt x="1846" y="805"/>
                  </a:lnTo>
                  <a:lnTo>
                    <a:pt x="1862" y="805"/>
                  </a:lnTo>
                  <a:lnTo>
                    <a:pt x="1877" y="805"/>
                  </a:lnTo>
                  <a:lnTo>
                    <a:pt x="1893" y="813"/>
                  </a:lnTo>
                  <a:lnTo>
                    <a:pt x="1908" y="813"/>
                  </a:lnTo>
                  <a:lnTo>
                    <a:pt x="1923" y="813"/>
                  </a:lnTo>
                  <a:lnTo>
                    <a:pt x="1939" y="813"/>
                  </a:lnTo>
                  <a:lnTo>
                    <a:pt x="1954" y="821"/>
                  </a:lnTo>
                  <a:lnTo>
                    <a:pt x="2123" y="852"/>
                  </a:lnTo>
                  <a:lnTo>
                    <a:pt x="2185" y="876"/>
                  </a:lnTo>
                  <a:lnTo>
                    <a:pt x="2270" y="924"/>
                  </a:lnTo>
                  <a:lnTo>
                    <a:pt x="2316" y="956"/>
                  </a:lnTo>
                  <a:lnTo>
                    <a:pt x="2608" y="980"/>
                  </a:lnTo>
                  <a:lnTo>
                    <a:pt x="2724" y="940"/>
                  </a:lnTo>
                  <a:lnTo>
                    <a:pt x="2800" y="876"/>
                  </a:lnTo>
                  <a:lnTo>
                    <a:pt x="2931" y="813"/>
                  </a:lnTo>
                  <a:lnTo>
                    <a:pt x="3008" y="805"/>
                  </a:lnTo>
                  <a:lnTo>
                    <a:pt x="3116" y="789"/>
                  </a:lnTo>
                  <a:lnTo>
                    <a:pt x="3270" y="605"/>
                  </a:lnTo>
                  <a:lnTo>
                    <a:pt x="3401" y="581"/>
                  </a:lnTo>
                  <a:lnTo>
                    <a:pt x="3447" y="581"/>
                  </a:lnTo>
                  <a:lnTo>
                    <a:pt x="3470" y="581"/>
                  </a:lnTo>
                  <a:lnTo>
                    <a:pt x="3493" y="589"/>
                  </a:lnTo>
                  <a:lnTo>
                    <a:pt x="3524" y="589"/>
                  </a:lnTo>
                  <a:lnTo>
                    <a:pt x="3547" y="589"/>
                  </a:lnTo>
                  <a:lnTo>
                    <a:pt x="3570" y="589"/>
                  </a:lnTo>
                  <a:lnTo>
                    <a:pt x="3593" y="597"/>
                  </a:lnTo>
                  <a:lnTo>
                    <a:pt x="3608" y="597"/>
                  </a:lnTo>
                  <a:lnTo>
                    <a:pt x="3624" y="605"/>
                  </a:lnTo>
                  <a:lnTo>
                    <a:pt x="3639" y="605"/>
                  </a:lnTo>
                  <a:lnTo>
                    <a:pt x="3654" y="613"/>
                  </a:lnTo>
                  <a:lnTo>
                    <a:pt x="3670" y="621"/>
                  </a:lnTo>
                  <a:lnTo>
                    <a:pt x="3762" y="637"/>
                  </a:lnTo>
                  <a:lnTo>
                    <a:pt x="3939" y="621"/>
                  </a:lnTo>
                  <a:lnTo>
                    <a:pt x="4055" y="510"/>
                  </a:lnTo>
                  <a:lnTo>
                    <a:pt x="4162" y="398"/>
                  </a:lnTo>
                  <a:lnTo>
                    <a:pt x="4247" y="350"/>
                  </a:lnTo>
                  <a:lnTo>
                    <a:pt x="4385" y="374"/>
                  </a:lnTo>
                  <a:lnTo>
                    <a:pt x="4508" y="326"/>
                  </a:lnTo>
                  <a:lnTo>
                    <a:pt x="4570" y="223"/>
                  </a:lnTo>
                  <a:lnTo>
                    <a:pt x="4770" y="159"/>
                  </a:lnTo>
                  <a:lnTo>
                    <a:pt x="4770" y="55"/>
                  </a:lnTo>
                  <a:lnTo>
                    <a:pt x="4647" y="0"/>
                  </a:lnTo>
                  <a:lnTo>
                    <a:pt x="185" y="55"/>
                  </a:lnTo>
                  <a:close/>
                </a:path>
              </a:pathLst>
            </a:custGeom>
            <a:pattFill prst="divot">
              <a:fgClr>
                <a:srgbClr val="99CC00"/>
              </a:fgClr>
              <a:bgClr>
                <a:srgbClr val="8BBC00"/>
              </a:bgClr>
            </a:pattFill>
            <a:ln w="9525">
              <a:noFill/>
              <a:round/>
              <a:headEnd/>
              <a:tailEnd/>
            </a:ln>
          </p:spPr>
          <p:txBody>
            <a:bodyPr/>
            <a:lstStyle/>
            <a:p>
              <a:endParaRPr lang="en-US"/>
            </a:p>
          </p:txBody>
        </p:sp>
        <p:sp>
          <p:nvSpPr>
            <p:cNvPr id="126" name="Freeform 206"/>
            <p:cNvSpPr>
              <a:spLocks/>
            </p:cNvSpPr>
            <p:nvPr/>
          </p:nvSpPr>
          <p:spPr bwMode="auto">
            <a:xfrm>
              <a:off x="2092" y="2508"/>
              <a:ext cx="185" cy="46"/>
            </a:xfrm>
            <a:custGeom>
              <a:avLst/>
              <a:gdLst>
                <a:gd name="T0" fmla="*/ 0 w 369"/>
                <a:gd name="T1" fmla="*/ 18 h 91"/>
                <a:gd name="T2" fmla="*/ 70 w 369"/>
                <a:gd name="T3" fmla="*/ 0 h 91"/>
                <a:gd name="T4" fmla="*/ 93 w 369"/>
                <a:gd name="T5" fmla="*/ 6 h 91"/>
                <a:gd name="T6" fmla="*/ 18 w 369"/>
                <a:gd name="T7" fmla="*/ 23 h 91"/>
                <a:gd name="T8" fmla="*/ 0 w 369"/>
                <a:gd name="T9" fmla="*/ 18 h 91"/>
                <a:gd name="T10" fmla="*/ 0 60000 65536"/>
                <a:gd name="T11" fmla="*/ 0 60000 65536"/>
                <a:gd name="T12" fmla="*/ 0 60000 65536"/>
                <a:gd name="T13" fmla="*/ 0 60000 65536"/>
                <a:gd name="T14" fmla="*/ 0 60000 65536"/>
                <a:gd name="T15" fmla="*/ 0 w 369"/>
                <a:gd name="T16" fmla="*/ 0 h 91"/>
                <a:gd name="T17" fmla="*/ 369 w 369"/>
                <a:gd name="T18" fmla="*/ 91 h 91"/>
              </a:gdLst>
              <a:ahLst/>
              <a:cxnLst>
                <a:cxn ang="T10">
                  <a:pos x="T0" y="T1"/>
                </a:cxn>
                <a:cxn ang="T11">
                  <a:pos x="T2" y="T3"/>
                </a:cxn>
                <a:cxn ang="T12">
                  <a:pos x="T4" y="T5"/>
                </a:cxn>
                <a:cxn ang="T13">
                  <a:pos x="T6" y="T7"/>
                </a:cxn>
                <a:cxn ang="T14">
                  <a:pos x="T8" y="T9"/>
                </a:cxn>
              </a:cxnLst>
              <a:rect l="T15" t="T16" r="T17" b="T18"/>
              <a:pathLst>
                <a:path w="369" h="91">
                  <a:moveTo>
                    <a:pt x="0" y="70"/>
                  </a:moveTo>
                  <a:lnTo>
                    <a:pt x="280" y="0"/>
                  </a:lnTo>
                  <a:lnTo>
                    <a:pt x="369" y="22"/>
                  </a:lnTo>
                  <a:lnTo>
                    <a:pt x="70" y="91"/>
                  </a:lnTo>
                  <a:lnTo>
                    <a:pt x="0" y="70"/>
                  </a:lnTo>
                  <a:close/>
                </a:path>
              </a:pathLst>
            </a:custGeom>
            <a:solidFill>
              <a:srgbClr val="5B5B5B"/>
            </a:solidFill>
            <a:ln w="9525">
              <a:noFill/>
              <a:round/>
              <a:headEnd/>
              <a:tailEnd/>
            </a:ln>
          </p:spPr>
          <p:txBody>
            <a:bodyPr/>
            <a:lstStyle/>
            <a:p>
              <a:endParaRPr lang="en-US"/>
            </a:p>
          </p:txBody>
        </p:sp>
        <p:sp>
          <p:nvSpPr>
            <p:cNvPr id="127" name="Freeform 207"/>
            <p:cNvSpPr>
              <a:spLocks/>
            </p:cNvSpPr>
            <p:nvPr/>
          </p:nvSpPr>
          <p:spPr bwMode="auto">
            <a:xfrm>
              <a:off x="2092" y="2543"/>
              <a:ext cx="36" cy="33"/>
            </a:xfrm>
            <a:custGeom>
              <a:avLst/>
              <a:gdLst>
                <a:gd name="T0" fmla="*/ 0 w 70"/>
                <a:gd name="T1" fmla="*/ 0 h 65"/>
                <a:gd name="T2" fmla="*/ 19 w 70"/>
                <a:gd name="T3" fmla="*/ 6 h 65"/>
                <a:gd name="T4" fmla="*/ 19 w 70"/>
                <a:gd name="T5" fmla="*/ 17 h 65"/>
                <a:gd name="T6" fmla="*/ 0 w 70"/>
                <a:gd name="T7" fmla="*/ 10 h 65"/>
                <a:gd name="T8" fmla="*/ 0 w 70"/>
                <a:gd name="T9" fmla="*/ 0 h 65"/>
                <a:gd name="T10" fmla="*/ 0 60000 65536"/>
                <a:gd name="T11" fmla="*/ 0 60000 65536"/>
                <a:gd name="T12" fmla="*/ 0 60000 65536"/>
                <a:gd name="T13" fmla="*/ 0 60000 65536"/>
                <a:gd name="T14" fmla="*/ 0 60000 65536"/>
                <a:gd name="T15" fmla="*/ 0 w 70"/>
                <a:gd name="T16" fmla="*/ 0 h 65"/>
                <a:gd name="T17" fmla="*/ 70 w 70"/>
                <a:gd name="T18" fmla="*/ 65 h 65"/>
              </a:gdLst>
              <a:ahLst/>
              <a:cxnLst>
                <a:cxn ang="T10">
                  <a:pos x="T0" y="T1"/>
                </a:cxn>
                <a:cxn ang="T11">
                  <a:pos x="T2" y="T3"/>
                </a:cxn>
                <a:cxn ang="T12">
                  <a:pos x="T4" y="T5"/>
                </a:cxn>
                <a:cxn ang="T13">
                  <a:pos x="T6" y="T7"/>
                </a:cxn>
                <a:cxn ang="T14">
                  <a:pos x="T8" y="T9"/>
                </a:cxn>
              </a:cxnLst>
              <a:rect l="T15" t="T16" r="T17" b="T18"/>
              <a:pathLst>
                <a:path w="70" h="65">
                  <a:moveTo>
                    <a:pt x="0" y="0"/>
                  </a:moveTo>
                  <a:lnTo>
                    <a:pt x="70" y="21"/>
                  </a:lnTo>
                  <a:lnTo>
                    <a:pt x="70" y="65"/>
                  </a:lnTo>
                  <a:lnTo>
                    <a:pt x="0" y="37"/>
                  </a:lnTo>
                  <a:lnTo>
                    <a:pt x="0" y="0"/>
                  </a:lnTo>
                  <a:close/>
                </a:path>
              </a:pathLst>
            </a:custGeom>
            <a:solidFill>
              <a:srgbClr val="6C6C6C"/>
            </a:solidFill>
            <a:ln w="9525">
              <a:noFill/>
              <a:round/>
              <a:headEnd/>
              <a:tailEnd/>
            </a:ln>
          </p:spPr>
          <p:txBody>
            <a:bodyPr/>
            <a:lstStyle/>
            <a:p>
              <a:endParaRPr lang="en-US"/>
            </a:p>
          </p:txBody>
        </p:sp>
        <p:sp>
          <p:nvSpPr>
            <p:cNvPr id="128" name="Freeform 208"/>
            <p:cNvSpPr>
              <a:spLocks/>
            </p:cNvSpPr>
            <p:nvPr/>
          </p:nvSpPr>
          <p:spPr bwMode="auto">
            <a:xfrm>
              <a:off x="2092" y="2320"/>
              <a:ext cx="141" cy="18"/>
            </a:xfrm>
            <a:custGeom>
              <a:avLst/>
              <a:gdLst>
                <a:gd name="T0" fmla="*/ 0 w 280"/>
                <a:gd name="T1" fmla="*/ 4 h 35"/>
                <a:gd name="T2" fmla="*/ 71 w 280"/>
                <a:gd name="T3" fmla="*/ 0 h 35"/>
                <a:gd name="T4" fmla="*/ 65 w 280"/>
                <a:gd name="T5" fmla="*/ 6 h 35"/>
                <a:gd name="T6" fmla="*/ 0 w 280"/>
                <a:gd name="T7" fmla="*/ 9 h 35"/>
                <a:gd name="T8" fmla="*/ 0 w 280"/>
                <a:gd name="T9" fmla="*/ 4 h 35"/>
                <a:gd name="T10" fmla="*/ 0 60000 65536"/>
                <a:gd name="T11" fmla="*/ 0 60000 65536"/>
                <a:gd name="T12" fmla="*/ 0 60000 65536"/>
                <a:gd name="T13" fmla="*/ 0 60000 65536"/>
                <a:gd name="T14" fmla="*/ 0 60000 65536"/>
                <a:gd name="T15" fmla="*/ 0 w 280"/>
                <a:gd name="T16" fmla="*/ 0 h 35"/>
                <a:gd name="T17" fmla="*/ 280 w 280"/>
                <a:gd name="T18" fmla="*/ 35 h 35"/>
              </a:gdLst>
              <a:ahLst/>
              <a:cxnLst>
                <a:cxn ang="T10">
                  <a:pos x="T0" y="T1"/>
                </a:cxn>
                <a:cxn ang="T11">
                  <a:pos x="T2" y="T3"/>
                </a:cxn>
                <a:cxn ang="T12">
                  <a:pos x="T4" y="T5"/>
                </a:cxn>
                <a:cxn ang="T13">
                  <a:pos x="T6" y="T7"/>
                </a:cxn>
                <a:cxn ang="T14">
                  <a:pos x="T8" y="T9"/>
                </a:cxn>
              </a:cxnLst>
              <a:rect l="T15" t="T16" r="T17" b="T18"/>
              <a:pathLst>
                <a:path w="280" h="35">
                  <a:moveTo>
                    <a:pt x="0" y="16"/>
                  </a:moveTo>
                  <a:lnTo>
                    <a:pt x="280" y="0"/>
                  </a:lnTo>
                  <a:lnTo>
                    <a:pt x="256" y="21"/>
                  </a:lnTo>
                  <a:lnTo>
                    <a:pt x="0" y="35"/>
                  </a:lnTo>
                  <a:lnTo>
                    <a:pt x="0" y="16"/>
                  </a:lnTo>
                  <a:close/>
                </a:path>
              </a:pathLst>
            </a:custGeom>
            <a:solidFill>
              <a:srgbClr val="2F1D00"/>
            </a:solidFill>
            <a:ln w="9525">
              <a:noFill/>
              <a:round/>
              <a:headEnd/>
              <a:tailEnd/>
            </a:ln>
          </p:spPr>
          <p:txBody>
            <a:bodyPr/>
            <a:lstStyle/>
            <a:p>
              <a:endParaRPr lang="en-US"/>
            </a:p>
          </p:txBody>
        </p:sp>
        <p:sp>
          <p:nvSpPr>
            <p:cNvPr id="129" name="Freeform 209"/>
            <p:cNvSpPr>
              <a:spLocks/>
            </p:cNvSpPr>
            <p:nvPr/>
          </p:nvSpPr>
          <p:spPr bwMode="auto">
            <a:xfrm>
              <a:off x="2092" y="2503"/>
              <a:ext cx="141" cy="40"/>
            </a:xfrm>
            <a:custGeom>
              <a:avLst/>
              <a:gdLst>
                <a:gd name="T0" fmla="*/ 0 w 280"/>
                <a:gd name="T1" fmla="*/ 20 h 80"/>
                <a:gd name="T2" fmla="*/ 71 w 280"/>
                <a:gd name="T3" fmla="*/ 3 h 80"/>
                <a:gd name="T4" fmla="*/ 65 w 280"/>
                <a:gd name="T5" fmla="*/ 0 h 80"/>
                <a:gd name="T6" fmla="*/ 0 w 280"/>
                <a:gd name="T7" fmla="*/ 15 h 80"/>
                <a:gd name="T8" fmla="*/ 0 w 280"/>
                <a:gd name="T9" fmla="*/ 20 h 80"/>
                <a:gd name="T10" fmla="*/ 0 60000 65536"/>
                <a:gd name="T11" fmla="*/ 0 60000 65536"/>
                <a:gd name="T12" fmla="*/ 0 60000 65536"/>
                <a:gd name="T13" fmla="*/ 0 60000 65536"/>
                <a:gd name="T14" fmla="*/ 0 60000 65536"/>
                <a:gd name="T15" fmla="*/ 0 w 280"/>
                <a:gd name="T16" fmla="*/ 0 h 80"/>
                <a:gd name="T17" fmla="*/ 280 w 280"/>
                <a:gd name="T18" fmla="*/ 80 h 80"/>
              </a:gdLst>
              <a:ahLst/>
              <a:cxnLst>
                <a:cxn ang="T10">
                  <a:pos x="T0" y="T1"/>
                </a:cxn>
                <a:cxn ang="T11">
                  <a:pos x="T2" y="T3"/>
                </a:cxn>
                <a:cxn ang="T12">
                  <a:pos x="T4" y="T5"/>
                </a:cxn>
                <a:cxn ang="T13">
                  <a:pos x="T6" y="T7"/>
                </a:cxn>
                <a:cxn ang="T14">
                  <a:pos x="T8" y="T9"/>
                </a:cxn>
              </a:cxnLst>
              <a:rect l="T15" t="T16" r="T17" b="T18"/>
              <a:pathLst>
                <a:path w="280" h="80">
                  <a:moveTo>
                    <a:pt x="0" y="80"/>
                  </a:moveTo>
                  <a:lnTo>
                    <a:pt x="280" y="10"/>
                  </a:lnTo>
                  <a:lnTo>
                    <a:pt x="256" y="0"/>
                  </a:lnTo>
                  <a:lnTo>
                    <a:pt x="0" y="61"/>
                  </a:lnTo>
                  <a:lnTo>
                    <a:pt x="0" y="80"/>
                  </a:lnTo>
                  <a:close/>
                </a:path>
              </a:pathLst>
            </a:custGeom>
            <a:solidFill>
              <a:srgbClr val="563500"/>
            </a:solidFill>
            <a:ln w="9525">
              <a:noFill/>
              <a:round/>
              <a:headEnd/>
              <a:tailEnd/>
            </a:ln>
          </p:spPr>
          <p:txBody>
            <a:bodyPr/>
            <a:lstStyle/>
            <a:p>
              <a:endParaRPr lang="en-US"/>
            </a:p>
          </p:txBody>
        </p:sp>
        <p:grpSp>
          <p:nvGrpSpPr>
            <p:cNvPr id="130" name="Group 210"/>
            <p:cNvGrpSpPr>
              <a:grpSpLocks/>
            </p:cNvGrpSpPr>
            <p:nvPr/>
          </p:nvGrpSpPr>
          <p:grpSpPr bwMode="auto">
            <a:xfrm>
              <a:off x="182" y="2031"/>
              <a:ext cx="1143" cy="722"/>
              <a:chOff x="182" y="2031"/>
              <a:chExt cx="1143" cy="722"/>
            </a:xfrm>
          </p:grpSpPr>
          <p:sp>
            <p:nvSpPr>
              <p:cNvPr id="174" name="Freeform 211"/>
              <p:cNvSpPr>
                <a:spLocks/>
              </p:cNvSpPr>
              <p:nvPr/>
            </p:nvSpPr>
            <p:spPr bwMode="auto">
              <a:xfrm>
                <a:off x="182" y="2031"/>
                <a:ext cx="1143" cy="722"/>
              </a:xfrm>
              <a:custGeom>
                <a:avLst/>
                <a:gdLst>
                  <a:gd name="T0" fmla="*/ 571 w 2288"/>
                  <a:gd name="T1" fmla="*/ 0 h 1444"/>
                  <a:gd name="T2" fmla="*/ 571 w 2288"/>
                  <a:gd name="T3" fmla="*/ 361 h 1444"/>
                  <a:gd name="T4" fmla="*/ 0 w 2288"/>
                  <a:gd name="T5" fmla="*/ 212 h 1444"/>
                  <a:gd name="T6" fmla="*/ 0 w 2288"/>
                  <a:gd name="T7" fmla="*/ 65 h 1444"/>
                  <a:gd name="T8" fmla="*/ 571 w 2288"/>
                  <a:gd name="T9" fmla="*/ 0 h 1444"/>
                  <a:gd name="T10" fmla="*/ 0 60000 65536"/>
                  <a:gd name="T11" fmla="*/ 0 60000 65536"/>
                  <a:gd name="T12" fmla="*/ 0 60000 65536"/>
                  <a:gd name="T13" fmla="*/ 0 60000 65536"/>
                  <a:gd name="T14" fmla="*/ 0 60000 65536"/>
                  <a:gd name="T15" fmla="*/ 0 w 2288"/>
                  <a:gd name="T16" fmla="*/ 0 h 1444"/>
                  <a:gd name="T17" fmla="*/ 2288 w 2288"/>
                  <a:gd name="T18" fmla="*/ 1444 h 1444"/>
                </a:gdLst>
                <a:ahLst/>
                <a:cxnLst>
                  <a:cxn ang="T10">
                    <a:pos x="T0" y="T1"/>
                  </a:cxn>
                  <a:cxn ang="T11">
                    <a:pos x="T2" y="T3"/>
                  </a:cxn>
                  <a:cxn ang="T12">
                    <a:pos x="T4" y="T5"/>
                  </a:cxn>
                  <a:cxn ang="T13">
                    <a:pos x="T6" y="T7"/>
                  </a:cxn>
                  <a:cxn ang="T14">
                    <a:pos x="T8" y="T9"/>
                  </a:cxn>
                </a:cxnLst>
                <a:rect l="T15" t="T16" r="T17" b="T18"/>
                <a:pathLst>
                  <a:path w="2288" h="1444">
                    <a:moveTo>
                      <a:pt x="2288" y="0"/>
                    </a:moveTo>
                    <a:lnTo>
                      <a:pt x="2288" y="1444"/>
                    </a:lnTo>
                    <a:lnTo>
                      <a:pt x="0" y="851"/>
                    </a:lnTo>
                    <a:lnTo>
                      <a:pt x="0" y="259"/>
                    </a:lnTo>
                    <a:lnTo>
                      <a:pt x="2288" y="0"/>
                    </a:lnTo>
                    <a:close/>
                  </a:path>
                </a:pathLst>
              </a:custGeom>
              <a:solidFill>
                <a:srgbClr val="FFCC00"/>
              </a:solidFill>
              <a:ln w="9525">
                <a:solidFill>
                  <a:srgbClr val="FF9900"/>
                </a:solidFill>
                <a:round/>
                <a:headEnd/>
                <a:tailEnd/>
              </a:ln>
            </p:spPr>
            <p:txBody>
              <a:bodyPr/>
              <a:lstStyle/>
              <a:p>
                <a:endParaRPr lang="en-US"/>
              </a:p>
            </p:txBody>
          </p:sp>
          <p:grpSp>
            <p:nvGrpSpPr>
              <p:cNvPr id="175" name="Group 212"/>
              <p:cNvGrpSpPr>
                <a:grpSpLocks/>
              </p:cNvGrpSpPr>
              <p:nvPr/>
            </p:nvGrpSpPr>
            <p:grpSpPr bwMode="auto">
              <a:xfrm>
                <a:off x="211" y="2114"/>
                <a:ext cx="1039" cy="466"/>
                <a:chOff x="211" y="2114"/>
                <a:chExt cx="1039" cy="466"/>
              </a:xfrm>
            </p:grpSpPr>
            <p:sp>
              <p:nvSpPr>
                <p:cNvPr id="176" name="Freeform 213"/>
                <p:cNvSpPr>
                  <a:spLocks/>
                </p:cNvSpPr>
                <p:nvPr/>
              </p:nvSpPr>
              <p:spPr bwMode="auto">
                <a:xfrm>
                  <a:off x="211" y="2114"/>
                  <a:ext cx="1039" cy="466"/>
                </a:xfrm>
                <a:custGeom>
                  <a:avLst/>
                  <a:gdLst>
                    <a:gd name="T0" fmla="*/ 0 w 2080"/>
                    <a:gd name="T1" fmla="*/ 38 h 932"/>
                    <a:gd name="T2" fmla="*/ 0 w 2080"/>
                    <a:gd name="T3" fmla="*/ 140 h 932"/>
                    <a:gd name="T4" fmla="*/ 519 w 2080"/>
                    <a:gd name="T5" fmla="*/ 233 h 932"/>
                    <a:gd name="T6" fmla="*/ 519 w 2080"/>
                    <a:gd name="T7" fmla="*/ 0 h 932"/>
                    <a:gd name="T8" fmla="*/ 0 w 2080"/>
                    <a:gd name="T9" fmla="*/ 38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close/>
                    </a:path>
                  </a:pathLst>
                </a:custGeom>
                <a:solidFill>
                  <a:schemeClr val="accent1">
                    <a:lumMod val="60000"/>
                    <a:lumOff val="40000"/>
                  </a:schemeClr>
                </a:solidFill>
                <a:ln w="9525">
                  <a:noFill/>
                  <a:round/>
                  <a:headEnd/>
                  <a:tailEnd/>
                </a:ln>
              </p:spPr>
              <p:txBody>
                <a:bodyPr/>
                <a:lstStyle/>
                <a:p>
                  <a:endParaRPr lang="en-US"/>
                </a:p>
              </p:txBody>
            </p:sp>
            <p:sp>
              <p:nvSpPr>
                <p:cNvPr id="177" name="Line 214"/>
                <p:cNvSpPr>
                  <a:spLocks noChangeShapeType="1"/>
                </p:cNvSpPr>
                <p:nvPr/>
              </p:nvSpPr>
              <p:spPr bwMode="auto">
                <a:xfrm flipH="1">
                  <a:off x="211" y="2192"/>
                  <a:ext cx="1039" cy="32"/>
                </a:xfrm>
                <a:prstGeom prst="line">
                  <a:avLst/>
                </a:prstGeom>
                <a:noFill/>
                <a:ln w="9525">
                  <a:solidFill>
                    <a:srgbClr val="C0C0C0"/>
                  </a:solidFill>
                  <a:round/>
                  <a:headEnd/>
                  <a:tailEnd/>
                </a:ln>
              </p:spPr>
              <p:txBody>
                <a:bodyPr/>
                <a:lstStyle/>
                <a:p>
                  <a:endParaRPr lang="en-US"/>
                </a:p>
              </p:txBody>
            </p:sp>
            <p:sp>
              <p:nvSpPr>
                <p:cNvPr id="178" name="Line 215"/>
                <p:cNvSpPr>
                  <a:spLocks noChangeShapeType="1"/>
                </p:cNvSpPr>
                <p:nvPr/>
              </p:nvSpPr>
              <p:spPr bwMode="auto">
                <a:xfrm flipH="1" flipV="1">
                  <a:off x="211" y="2258"/>
                  <a:ext cx="1039" cy="11"/>
                </a:xfrm>
                <a:prstGeom prst="line">
                  <a:avLst/>
                </a:prstGeom>
                <a:noFill/>
                <a:ln w="9525">
                  <a:solidFill>
                    <a:srgbClr val="C0C0C0"/>
                  </a:solidFill>
                  <a:round/>
                  <a:headEnd/>
                  <a:tailEnd/>
                </a:ln>
              </p:spPr>
              <p:txBody>
                <a:bodyPr/>
                <a:lstStyle/>
                <a:p>
                  <a:endParaRPr lang="en-US"/>
                </a:p>
              </p:txBody>
            </p:sp>
            <p:sp>
              <p:nvSpPr>
                <p:cNvPr id="179" name="Line 216"/>
                <p:cNvSpPr>
                  <a:spLocks noChangeShapeType="1"/>
                </p:cNvSpPr>
                <p:nvPr/>
              </p:nvSpPr>
              <p:spPr bwMode="auto">
                <a:xfrm flipH="1" flipV="1">
                  <a:off x="211" y="2293"/>
                  <a:ext cx="1039" cy="55"/>
                </a:xfrm>
                <a:prstGeom prst="line">
                  <a:avLst/>
                </a:prstGeom>
                <a:noFill/>
                <a:ln w="9525">
                  <a:solidFill>
                    <a:srgbClr val="C0C0C0"/>
                  </a:solidFill>
                  <a:round/>
                  <a:headEnd/>
                  <a:tailEnd/>
                </a:ln>
              </p:spPr>
              <p:txBody>
                <a:bodyPr/>
                <a:lstStyle/>
                <a:p>
                  <a:endParaRPr lang="en-US"/>
                </a:p>
              </p:txBody>
            </p:sp>
            <p:sp>
              <p:nvSpPr>
                <p:cNvPr id="180" name="Line 217"/>
                <p:cNvSpPr>
                  <a:spLocks noChangeShapeType="1"/>
                </p:cNvSpPr>
                <p:nvPr/>
              </p:nvSpPr>
              <p:spPr bwMode="auto">
                <a:xfrm flipH="1" flipV="1">
                  <a:off x="211" y="2327"/>
                  <a:ext cx="1039" cy="98"/>
                </a:xfrm>
                <a:prstGeom prst="line">
                  <a:avLst/>
                </a:prstGeom>
                <a:noFill/>
                <a:ln w="9525">
                  <a:solidFill>
                    <a:srgbClr val="C0C0C0"/>
                  </a:solidFill>
                  <a:round/>
                  <a:headEnd/>
                  <a:tailEnd/>
                </a:ln>
              </p:spPr>
              <p:txBody>
                <a:bodyPr/>
                <a:lstStyle/>
                <a:p>
                  <a:endParaRPr lang="en-US"/>
                </a:p>
              </p:txBody>
            </p:sp>
            <p:sp>
              <p:nvSpPr>
                <p:cNvPr id="181" name="Line 218"/>
                <p:cNvSpPr>
                  <a:spLocks noChangeShapeType="1"/>
                </p:cNvSpPr>
                <p:nvPr/>
              </p:nvSpPr>
              <p:spPr bwMode="auto">
                <a:xfrm flipH="1" flipV="1">
                  <a:off x="211" y="2361"/>
                  <a:ext cx="1039" cy="141"/>
                </a:xfrm>
                <a:prstGeom prst="line">
                  <a:avLst/>
                </a:prstGeom>
                <a:noFill/>
                <a:ln w="9525">
                  <a:solidFill>
                    <a:srgbClr val="C0C0C0"/>
                  </a:solidFill>
                  <a:round/>
                  <a:headEnd/>
                  <a:tailEnd/>
                </a:ln>
              </p:spPr>
              <p:txBody>
                <a:bodyPr/>
                <a:lstStyle/>
                <a:p>
                  <a:endParaRPr lang="en-US"/>
                </a:p>
              </p:txBody>
            </p:sp>
            <p:sp>
              <p:nvSpPr>
                <p:cNvPr id="182" name="Line 219"/>
                <p:cNvSpPr>
                  <a:spLocks noChangeShapeType="1"/>
                </p:cNvSpPr>
                <p:nvPr/>
              </p:nvSpPr>
              <p:spPr bwMode="auto">
                <a:xfrm>
                  <a:off x="1154" y="2124"/>
                  <a:ext cx="0" cy="437"/>
                </a:xfrm>
                <a:prstGeom prst="line">
                  <a:avLst/>
                </a:prstGeom>
                <a:noFill/>
                <a:ln w="9525">
                  <a:solidFill>
                    <a:srgbClr val="404040"/>
                  </a:solidFill>
                  <a:round/>
                  <a:headEnd/>
                  <a:tailEnd/>
                </a:ln>
              </p:spPr>
              <p:txBody>
                <a:bodyPr/>
                <a:lstStyle/>
                <a:p>
                  <a:endParaRPr lang="en-US"/>
                </a:p>
              </p:txBody>
            </p:sp>
            <p:sp>
              <p:nvSpPr>
                <p:cNvPr id="183" name="Line 220"/>
                <p:cNvSpPr>
                  <a:spLocks noChangeShapeType="1"/>
                </p:cNvSpPr>
                <p:nvPr/>
              </p:nvSpPr>
              <p:spPr bwMode="auto">
                <a:xfrm>
                  <a:off x="1068" y="2129"/>
                  <a:ext cx="0" cy="419"/>
                </a:xfrm>
                <a:prstGeom prst="line">
                  <a:avLst/>
                </a:prstGeom>
                <a:noFill/>
                <a:ln w="9525">
                  <a:solidFill>
                    <a:srgbClr val="404040"/>
                  </a:solidFill>
                  <a:round/>
                  <a:headEnd/>
                  <a:tailEnd/>
                </a:ln>
              </p:spPr>
              <p:txBody>
                <a:bodyPr/>
                <a:lstStyle/>
                <a:p>
                  <a:endParaRPr lang="en-US"/>
                </a:p>
              </p:txBody>
            </p:sp>
            <p:sp>
              <p:nvSpPr>
                <p:cNvPr id="184" name="Line 221"/>
                <p:cNvSpPr>
                  <a:spLocks noChangeShapeType="1"/>
                </p:cNvSpPr>
                <p:nvPr/>
              </p:nvSpPr>
              <p:spPr bwMode="auto">
                <a:xfrm>
                  <a:off x="997" y="2134"/>
                  <a:ext cx="0" cy="402"/>
                </a:xfrm>
                <a:prstGeom prst="line">
                  <a:avLst/>
                </a:prstGeom>
                <a:noFill/>
                <a:ln w="9525">
                  <a:solidFill>
                    <a:srgbClr val="404040"/>
                  </a:solidFill>
                  <a:round/>
                  <a:headEnd/>
                  <a:tailEnd/>
                </a:ln>
              </p:spPr>
              <p:txBody>
                <a:bodyPr/>
                <a:lstStyle/>
                <a:p>
                  <a:endParaRPr lang="en-US"/>
                </a:p>
              </p:txBody>
            </p:sp>
            <p:sp>
              <p:nvSpPr>
                <p:cNvPr id="185" name="Line 222"/>
                <p:cNvSpPr>
                  <a:spLocks noChangeShapeType="1"/>
                </p:cNvSpPr>
                <p:nvPr/>
              </p:nvSpPr>
              <p:spPr bwMode="auto">
                <a:xfrm>
                  <a:off x="925" y="2140"/>
                  <a:ext cx="0" cy="382"/>
                </a:xfrm>
                <a:prstGeom prst="line">
                  <a:avLst/>
                </a:prstGeom>
                <a:noFill/>
                <a:ln w="9525">
                  <a:solidFill>
                    <a:srgbClr val="404040"/>
                  </a:solidFill>
                  <a:round/>
                  <a:headEnd/>
                  <a:tailEnd/>
                </a:ln>
              </p:spPr>
              <p:txBody>
                <a:bodyPr/>
                <a:lstStyle/>
                <a:p>
                  <a:endParaRPr lang="en-US"/>
                </a:p>
              </p:txBody>
            </p:sp>
            <p:sp>
              <p:nvSpPr>
                <p:cNvPr id="186" name="Line 223"/>
                <p:cNvSpPr>
                  <a:spLocks noChangeShapeType="1"/>
                </p:cNvSpPr>
                <p:nvPr/>
              </p:nvSpPr>
              <p:spPr bwMode="auto">
                <a:xfrm>
                  <a:off x="857" y="2143"/>
                  <a:ext cx="0" cy="368"/>
                </a:xfrm>
                <a:prstGeom prst="line">
                  <a:avLst/>
                </a:prstGeom>
                <a:noFill/>
                <a:ln w="9525">
                  <a:solidFill>
                    <a:srgbClr val="404040"/>
                  </a:solidFill>
                  <a:round/>
                  <a:headEnd/>
                  <a:tailEnd/>
                </a:ln>
              </p:spPr>
              <p:txBody>
                <a:bodyPr/>
                <a:lstStyle/>
                <a:p>
                  <a:endParaRPr lang="en-US"/>
                </a:p>
              </p:txBody>
            </p:sp>
            <p:sp>
              <p:nvSpPr>
                <p:cNvPr id="187" name="Line 224"/>
                <p:cNvSpPr>
                  <a:spLocks noChangeShapeType="1"/>
                </p:cNvSpPr>
                <p:nvPr/>
              </p:nvSpPr>
              <p:spPr bwMode="auto">
                <a:xfrm>
                  <a:off x="803" y="2146"/>
                  <a:ext cx="0" cy="354"/>
                </a:xfrm>
                <a:prstGeom prst="line">
                  <a:avLst/>
                </a:prstGeom>
                <a:noFill/>
                <a:ln w="9525">
                  <a:solidFill>
                    <a:srgbClr val="404040"/>
                  </a:solidFill>
                  <a:round/>
                  <a:headEnd/>
                  <a:tailEnd/>
                </a:ln>
              </p:spPr>
              <p:txBody>
                <a:bodyPr/>
                <a:lstStyle/>
                <a:p>
                  <a:endParaRPr lang="en-US"/>
                </a:p>
              </p:txBody>
            </p:sp>
            <p:sp>
              <p:nvSpPr>
                <p:cNvPr id="188" name="Line 225"/>
                <p:cNvSpPr>
                  <a:spLocks noChangeShapeType="1"/>
                </p:cNvSpPr>
                <p:nvPr/>
              </p:nvSpPr>
              <p:spPr bwMode="auto">
                <a:xfrm>
                  <a:off x="749" y="2150"/>
                  <a:ext cx="0" cy="341"/>
                </a:xfrm>
                <a:prstGeom prst="line">
                  <a:avLst/>
                </a:prstGeom>
                <a:noFill/>
                <a:ln w="9525">
                  <a:solidFill>
                    <a:srgbClr val="404040"/>
                  </a:solidFill>
                  <a:round/>
                  <a:headEnd/>
                  <a:tailEnd/>
                </a:ln>
              </p:spPr>
              <p:txBody>
                <a:bodyPr/>
                <a:lstStyle/>
                <a:p>
                  <a:endParaRPr lang="en-US"/>
                </a:p>
              </p:txBody>
            </p:sp>
            <p:sp>
              <p:nvSpPr>
                <p:cNvPr id="189" name="Line 226"/>
                <p:cNvSpPr>
                  <a:spLocks noChangeShapeType="1"/>
                </p:cNvSpPr>
                <p:nvPr/>
              </p:nvSpPr>
              <p:spPr bwMode="auto">
                <a:xfrm>
                  <a:off x="702" y="2155"/>
                  <a:ext cx="0" cy="328"/>
                </a:xfrm>
                <a:prstGeom prst="line">
                  <a:avLst/>
                </a:prstGeom>
                <a:noFill/>
                <a:ln w="9525">
                  <a:solidFill>
                    <a:srgbClr val="404040"/>
                  </a:solidFill>
                  <a:round/>
                  <a:headEnd/>
                  <a:tailEnd/>
                </a:ln>
              </p:spPr>
              <p:txBody>
                <a:bodyPr/>
                <a:lstStyle/>
                <a:p>
                  <a:endParaRPr lang="en-US"/>
                </a:p>
              </p:txBody>
            </p:sp>
            <p:sp>
              <p:nvSpPr>
                <p:cNvPr id="190" name="Line 227"/>
                <p:cNvSpPr>
                  <a:spLocks noChangeShapeType="1"/>
                </p:cNvSpPr>
                <p:nvPr/>
              </p:nvSpPr>
              <p:spPr bwMode="auto">
                <a:xfrm>
                  <a:off x="653" y="2158"/>
                  <a:ext cx="0" cy="316"/>
                </a:xfrm>
                <a:prstGeom prst="line">
                  <a:avLst/>
                </a:prstGeom>
                <a:noFill/>
                <a:ln w="9525">
                  <a:solidFill>
                    <a:srgbClr val="404040"/>
                  </a:solidFill>
                  <a:round/>
                  <a:headEnd/>
                  <a:tailEnd/>
                </a:ln>
              </p:spPr>
              <p:txBody>
                <a:bodyPr/>
                <a:lstStyle/>
                <a:p>
                  <a:endParaRPr lang="en-US"/>
                </a:p>
              </p:txBody>
            </p:sp>
            <p:sp>
              <p:nvSpPr>
                <p:cNvPr id="191" name="Line 228"/>
                <p:cNvSpPr>
                  <a:spLocks noChangeShapeType="1"/>
                </p:cNvSpPr>
                <p:nvPr/>
              </p:nvSpPr>
              <p:spPr bwMode="auto">
                <a:xfrm>
                  <a:off x="605" y="2162"/>
                  <a:ext cx="0" cy="303"/>
                </a:xfrm>
                <a:prstGeom prst="line">
                  <a:avLst/>
                </a:prstGeom>
                <a:noFill/>
                <a:ln w="9525">
                  <a:solidFill>
                    <a:srgbClr val="404040"/>
                  </a:solidFill>
                  <a:round/>
                  <a:headEnd/>
                  <a:tailEnd/>
                </a:ln>
              </p:spPr>
              <p:txBody>
                <a:bodyPr/>
                <a:lstStyle/>
                <a:p>
                  <a:endParaRPr lang="en-US"/>
                </a:p>
              </p:txBody>
            </p:sp>
            <p:sp>
              <p:nvSpPr>
                <p:cNvPr id="192" name="Line 229"/>
                <p:cNvSpPr>
                  <a:spLocks noChangeShapeType="1"/>
                </p:cNvSpPr>
                <p:nvPr/>
              </p:nvSpPr>
              <p:spPr bwMode="auto">
                <a:xfrm>
                  <a:off x="561" y="2164"/>
                  <a:ext cx="0" cy="293"/>
                </a:xfrm>
                <a:prstGeom prst="line">
                  <a:avLst/>
                </a:prstGeom>
                <a:noFill/>
                <a:ln w="9525">
                  <a:solidFill>
                    <a:srgbClr val="404040"/>
                  </a:solidFill>
                  <a:round/>
                  <a:headEnd/>
                  <a:tailEnd/>
                </a:ln>
              </p:spPr>
              <p:txBody>
                <a:bodyPr/>
                <a:lstStyle/>
                <a:p>
                  <a:endParaRPr lang="en-US"/>
                </a:p>
              </p:txBody>
            </p:sp>
            <p:sp>
              <p:nvSpPr>
                <p:cNvPr id="193" name="Line 230"/>
                <p:cNvSpPr>
                  <a:spLocks noChangeShapeType="1"/>
                </p:cNvSpPr>
                <p:nvPr/>
              </p:nvSpPr>
              <p:spPr bwMode="auto">
                <a:xfrm>
                  <a:off x="516" y="2168"/>
                  <a:ext cx="0" cy="281"/>
                </a:xfrm>
                <a:prstGeom prst="line">
                  <a:avLst/>
                </a:prstGeom>
                <a:noFill/>
                <a:ln w="9525">
                  <a:solidFill>
                    <a:srgbClr val="404040"/>
                  </a:solidFill>
                  <a:round/>
                  <a:headEnd/>
                  <a:tailEnd/>
                </a:ln>
              </p:spPr>
              <p:txBody>
                <a:bodyPr/>
                <a:lstStyle/>
                <a:p>
                  <a:endParaRPr lang="en-US"/>
                </a:p>
              </p:txBody>
            </p:sp>
            <p:sp>
              <p:nvSpPr>
                <p:cNvPr id="194" name="Line 231"/>
                <p:cNvSpPr>
                  <a:spLocks noChangeShapeType="1"/>
                </p:cNvSpPr>
                <p:nvPr/>
              </p:nvSpPr>
              <p:spPr bwMode="auto">
                <a:xfrm>
                  <a:off x="426" y="2175"/>
                  <a:ext cx="0" cy="258"/>
                </a:xfrm>
                <a:prstGeom prst="line">
                  <a:avLst/>
                </a:prstGeom>
                <a:noFill/>
                <a:ln w="9525">
                  <a:solidFill>
                    <a:srgbClr val="404040"/>
                  </a:solidFill>
                  <a:round/>
                  <a:headEnd/>
                  <a:tailEnd/>
                </a:ln>
              </p:spPr>
              <p:txBody>
                <a:bodyPr/>
                <a:lstStyle/>
                <a:p>
                  <a:endParaRPr lang="en-US"/>
                </a:p>
              </p:txBody>
            </p:sp>
            <p:sp>
              <p:nvSpPr>
                <p:cNvPr id="195" name="Line 232"/>
                <p:cNvSpPr>
                  <a:spLocks noChangeShapeType="1"/>
                </p:cNvSpPr>
                <p:nvPr/>
              </p:nvSpPr>
              <p:spPr bwMode="auto">
                <a:xfrm>
                  <a:off x="390" y="2177"/>
                  <a:ext cx="0" cy="250"/>
                </a:xfrm>
                <a:prstGeom prst="line">
                  <a:avLst/>
                </a:prstGeom>
                <a:noFill/>
                <a:ln w="9525">
                  <a:solidFill>
                    <a:srgbClr val="404040"/>
                  </a:solidFill>
                  <a:round/>
                  <a:headEnd/>
                  <a:tailEnd/>
                </a:ln>
              </p:spPr>
              <p:txBody>
                <a:bodyPr/>
                <a:lstStyle/>
                <a:p>
                  <a:endParaRPr lang="en-US"/>
                </a:p>
              </p:txBody>
            </p:sp>
            <p:sp>
              <p:nvSpPr>
                <p:cNvPr id="196" name="Line 233"/>
                <p:cNvSpPr>
                  <a:spLocks noChangeShapeType="1"/>
                </p:cNvSpPr>
                <p:nvPr/>
              </p:nvSpPr>
              <p:spPr bwMode="auto">
                <a:xfrm>
                  <a:off x="355" y="2180"/>
                  <a:ext cx="0" cy="241"/>
                </a:xfrm>
                <a:prstGeom prst="line">
                  <a:avLst/>
                </a:prstGeom>
                <a:noFill/>
                <a:ln w="9525">
                  <a:solidFill>
                    <a:srgbClr val="404040"/>
                  </a:solidFill>
                  <a:round/>
                  <a:headEnd/>
                  <a:tailEnd/>
                </a:ln>
              </p:spPr>
              <p:txBody>
                <a:bodyPr/>
                <a:lstStyle/>
                <a:p>
                  <a:endParaRPr lang="en-US"/>
                </a:p>
              </p:txBody>
            </p:sp>
            <p:sp>
              <p:nvSpPr>
                <p:cNvPr id="197" name="Line 234"/>
                <p:cNvSpPr>
                  <a:spLocks noChangeShapeType="1"/>
                </p:cNvSpPr>
                <p:nvPr/>
              </p:nvSpPr>
              <p:spPr bwMode="auto">
                <a:xfrm>
                  <a:off x="318" y="2182"/>
                  <a:ext cx="0" cy="231"/>
                </a:xfrm>
                <a:prstGeom prst="line">
                  <a:avLst/>
                </a:prstGeom>
                <a:noFill/>
                <a:ln w="9525">
                  <a:solidFill>
                    <a:srgbClr val="404040"/>
                  </a:solidFill>
                  <a:round/>
                  <a:headEnd/>
                  <a:tailEnd/>
                </a:ln>
              </p:spPr>
              <p:txBody>
                <a:bodyPr/>
                <a:lstStyle/>
                <a:p>
                  <a:endParaRPr lang="en-US"/>
                </a:p>
              </p:txBody>
            </p:sp>
            <p:sp>
              <p:nvSpPr>
                <p:cNvPr id="198" name="Line 235"/>
                <p:cNvSpPr>
                  <a:spLocks noChangeShapeType="1"/>
                </p:cNvSpPr>
                <p:nvPr/>
              </p:nvSpPr>
              <p:spPr bwMode="auto">
                <a:xfrm>
                  <a:off x="282" y="2184"/>
                  <a:ext cx="0" cy="223"/>
                </a:xfrm>
                <a:prstGeom prst="line">
                  <a:avLst/>
                </a:prstGeom>
                <a:noFill/>
                <a:ln w="9525">
                  <a:solidFill>
                    <a:srgbClr val="404040"/>
                  </a:solidFill>
                  <a:round/>
                  <a:headEnd/>
                  <a:tailEnd/>
                </a:ln>
              </p:spPr>
              <p:txBody>
                <a:bodyPr/>
                <a:lstStyle/>
                <a:p>
                  <a:endParaRPr lang="en-US"/>
                </a:p>
              </p:txBody>
            </p:sp>
            <p:sp>
              <p:nvSpPr>
                <p:cNvPr id="199" name="Line 236"/>
                <p:cNvSpPr>
                  <a:spLocks noChangeShapeType="1"/>
                </p:cNvSpPr>
                <p:nvPr/>
              </p:nvSpPr>
              <p:spPr bwMode="auto">
                <a:xfrm>
                  <a:off x="247" y="2187"/>
                  <a:ext cx="0" cy="215"/>
                </a:xfrm>
                <a:prstGeom prst="line">
                  <a:avLst/>
                </a:prstGeom>
                <a:noFill/>
                <a:ln w="9525">
                  <a:solidFill>
                    <a:srgbClr val="404040"/>
                  </a:solidFill>
                  <a:round/>
                  <a:headEnd/>
                  <a:tailEnd/>
                </a:ln>
              </p:spPr>
              <p:txBody>
                <a:bodyPr/>
                <a:lstStyle/>
                <a:p>
                  <a:endParaRPr lang="en-US"/>
                </a:p>
              </p:txBody>
            </p:sp>
            <p:sp>
              <p:nvSpPr>
                <p:cNvPr id="200" name="Freeform 237"/>
                <p:cNvSpPr>
                  <a:spLocks/>
                </p:cNvSpPr>
                <p:nvPr/>
              </p:nvSpPr>
              <p:spPr bwMode="auto">
                <a:xfrm>
                  <a:off x="211" y="2114"/>
                  <a:ext cx="1039" cy="466"/>
                </a:xfrm>
                <a:custGeom>
                  <a:avLst/>
                  <a:gdLst>
                    <a:gd name="T0" fmla="*/ 0 w 2080"/>
                    <a:gd name="T1" fmla="*/ 38 h 932"/>
                    <a:gd name="T2" fmla="*/ 0 w 2080"/>
                    <a:gd name="T3" fmla="*/ 140 h 932"/>
                    <a:gd name="T4" fmla="*/ 519 w 2080"/>
                    <a:gd name="T5" fmla="*/ 233 h 932"/>
                    <a:gd name="T6" fmla="*/ 519 w 2080"/>
                    <a:gd name="T7" fmla="*/ 0 h 932"/>
                    <a:gd name="T8" fmla="*/ 0 w 2080"/>
                    <a:gd name="T9" fmla="*/ 38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path>
                  </a:pathLst>
                </a:custGeom>
                <a:noFill/>
                <a:ln w="9525">
                  <a:solidFill>
                    <a:srgbClr val="202020"/>
                  </a:solidFill>
                  <a:round/>
                  <a:headEnd/>
                  <a:tailEnd/>
                </a:ln>
              </p:spPr>
              <p:txBody>
                <a:bodyPr/>
                <a:lstStyle/>
                <a:p>
                  <a:endParaRPr lang="en-US"/>
                </a:p>
              </p:txBody>
            </p:sp>
            <p:grpSp>
              <p:nvGrpSpPr>
                <p:cNvPr id="201" name="Group 238"/>
                <p:cNvGrpSpPr>
                  <a:grpSpLocks/>
                </p:cNvGrpSpPr>
                <p:nvPr/>
              </p:nvGrpSpPr>
              <p:grpSpPr bwMode="auto">
                <a:xfrm>
                  <a:off x="263" y="2172"/>
                  <a:ext cx="930" cy="272"/>
                  <a:chOff x="263" y="2172"/>
                  <a:chExt cx="930" cy="272"/>
                </a:xfrm>
              </p:grpSpPr>
              <p:sp>
                <p:nvSpPr>
                  <p:cNvPr id="203" name="Line 239"/>
                  <p:cNvSpPr>
                    <a:spLocks noChangeShapeType="1"/>
                  </p:cNvSpPr>
                  <p:nvPr/>
                </p:nvSpPr>
                <p:spPr bwMode="auto">
                  <a:xfrm flipV="1">
                    <a:off x="263" y="2255"/>
                    <a:ext cx="35" cy="34"/>
                  </a:xfrm>
                  <a:prstGeom prst="line">
                    <a:avLst/>
                  </a:prstGeom>
                  <a:noFill/>
                  <a:ln w="8001">
                    <a:solidFill>
                      <a:schemeClr val="accent1"/>
                    </a:solidFill>
                    <a:round/>
                    <a:headEnd/>
                    <a:tailEnd/>
                  </a:ln>
                </p:spPr>
                <p:txBody>
                  <a:bodyPr/>
                  <a:lstStyle/>
                  <a:p>
                    <a:endParaRPr lang="en-US"/>
                  </a:p>
                </p:txBody>
              </p:sp>
              <p:sp>
                <p:nvSpPr>
                  <p:cNvPr id="204" name="Line 240"/>
                  <p:cNvSpPr>
                    <a:spLocks noChangeShapeType="1"/>
                  </p:cNvSpPr>
                  <p:nvPr/>
                </p:nvSpPr>
                <p:spPr bwMode="auto">
                  <a:xfrm flipV="1">
                    <a:off x="308" y="2215"/>
                    <a:ext cx="56" cy="54"/>
                  </a:xfrm>
                  <a:prstGeom prst="line">
                    <a:avLst/>
                  </a:prstGeom>
                  <a:noFill/>
                  <a:ln w="8001">
                    <a:solidFill>
                      <a:schemeClr val="accent1"/>
                    </a:solidFill>
                    <a:round/>
                    <a:headEnd/>
                    <a:tailEnd/>
                  </a:ln>
                </p:spPr>
                <p:txBody>
                  <a:bodyPr/>
                  <a:lstStyle/>
                  <a:p>
                    <a:endParaRPr lang="en-US"/>
                  </a:p>
                </p:txBody>
              </p:sp>
              <p:sp>
                <p:nvSpPr>
                  <p:cNvPr id="205" name="Line 241"/>
                  <p:cNvSpPr>
                    <a:spLocks noChangeShapeType="1"/>
                  </p:cNvSpPr>
                  <p:nvPr/>
                </p:nvSpPr>
                <p:spPr bwMode="auto">
                  <a:xfrm flipV="1">
                    <a:off x="266" y="2304"/>
                    <a:ext cx="42" cy="40"/>
                  </a:xfrm>
                  <a:prstGeom prst="line">
                    <a:avLst/>
                  </a:prstGeom>
                  <a:noFill/>
                  <a:ln w="8001">
                    <a:solidFill>
                      <a:schemeClr val="accent1"/>
                    </a:solidFill>
                    <a:round/>
                    <a:headEnd/>
                    <a:tailEnd/>
                  </a:ln>
                </p:spPr>
                <p:txBody>
                  <a:bodyPr/>
                  <a:lstStyle/>
                  <a:p>
                    <a:endParaRPr lang="en-US"/>
                  </a:p>
                </p:txBody>
              </p:sp>
              <p:sp>
                <p:nvSpPr>
                  <p:cNvPr id="206" name="Line 242"/>
                  <p:cNvSpPr>
                    <a:spLocks noChangeShapeType="1"/>
                  </p:cNvSpPr>
                  <p:nvPr/>
                </p:nvSpPr>
                <p:spPr bwMode="auto">
                  <a:xfrm flipV="1">
                    <a:off x="313" y="2283"/>
                    <a:ext cx="42" cy="39"/>
                  </a:xfrm>
                  <a:prstGeom prst="line">
                    <a:avLst/>
                  </a:prstGeom>
                  <a:noFill/>
                  <a:ln w="8001">
                    <a:solidFill>
                      <a:schemeClr val="accent1"/>
                    </a:solidFill>
                    <a:round/>
                    <a:headEnd/>
                    <a:tailEnd/>
                  </a:ln>
                </p:spPr>
                <p:txBody>
                  <a:bodyPr/>
                  <a:lstStyle/>
                  <a:p>
                    <a:endParaRPr lang="en-US"/>
                  </a:p>
                </p:txBody>
              </p:sp>
              <p:sp>
                <p:nvSpPr>
                  <p:cNvPr id="207" name="Line 243"/>
                  <p:cNvSpPr>
                    <a:spLocks noChangeShapeType="1"/>
                  </p:cNvSpPr>
                  <p:nvPr/>
                </p:nvSpPr>
                <p:spPr bwMode="auto">
                  <a:xfrm flipV="1">
                    <a:off x="466" y="2194"/>
                    <a:ext cx="91" cy="82"/>
                  </a:xfrm>
                  <a:prstGeom prst="line">
                    <a:avLst/>
                  </a:prstGeom>
                  <a:noFill/>
                  <a:ln w="8001">
                    <a:solidFill>
                      <a:schemeClr val="accent1"/>
                    </a:solidFill>
                    <a:round/>
                    <a:headEnd/>
                    <a:tailEnd/>
                  </a:ln>
                </p:spPr>
                <p:txBody>
                  <a:bodyPr/>
                  <a:lstStyle/>
                  <a:p>
                    <a:endParaRPr lang="en-US"/>
                  </a:p>
                </p:txBody>
              </p:sp>
              <p:sp>
                <p:nvSpPr>
                  <p:cNvPr id="208" name="Line 244"/>
                  <p:cNvSpPr>
                    <a:spLocks noChangeShapeType="1"/>
                  </p:cNvSpPr>
                  <p:nvPr/>
                </p:nvSpPr>
                <p:spPr bwMode="auto">
                  <a:xfrm flipV="1">
                    <a:off x="408" y="2258"/>
                    <a:ext cx="116" cy="109"/>
                  </a:xfrm>
                  <a:prstGeom prst="line">
                    <a:avLst/>
                  </a:prstGeom>
                  <a:noFill/>
                  <a:ln w="8001">
                    <a:solidFill>
                      <a:schemeClr val="accent1"/>
                    </a:solidFill>
                    <a:round/>
                    <a:headEnd/>
                    <a:tailEnd/>
                  </a:ln>
                </p:spPr>
                <p:txBody>
                  <a:bodyPr/>
                  <a:lstStyle/>
                  <a:p>
                    <a:endParaRPr lang="en-US"/>
                  </a:p>
                </p:txBody>
              </p:sp>
              <p:sp>
                <p:nvSpPr>
                  <p:cNvPr id="209" name="Line 245"/>
                  <p:cNvSpPr>
                    <a:spLocks noChangeShapeType="1"/>
                  </p:cNvSpPr>
                  <p:nvPr/>
                </p:nvSpPr>
                <p:spPr bwMode="auto">
                  <a:xfrm flipV="1">
                    <a:off x="489" y="2228"/>
                    <a:ext cx="86" cy="82"/>
                  </a:xfrm>
                  <a:prstGeom prst="line">
                    <a:avLst/>
                  </a:prstGeom>
                  <a:noFill/>
                  <a:ln w="8001">
                    <a:solidFill>
                      <a:schemeClr val="accent1"/>
                    </a:solidFill>
                    <a:round/>
                    <a:headEnd/>
                    <a:tailEnd/>
                  </a:ln>
                </p:spPr>
                <p:txBody>
                  <a:bodyPr/>
                  <a:lstStyle/>
                  <a:p>
                    <a:endParaRPr lang="en-US"/>
                  </a:p>
                </p:txBody>
              </p:sp>
              <p:sp>
                <p:nvSpPr>
                  <p:cNvPr id="210" name="Line 246"/>
                  <p:cNvSpPr>
                    <a:spLocks noChangeShapeType="1"/>
                  </p:cNvSpPr>
                  <p:nvPr/>
                </p:nvSpPr>
                <p:spPr bwMode="auto">
                  <a:xfrm flipV="1">
                    <a:off x="361" y="2292"/>
                    <a:ext cx="47" cy="45"/>
                  </a:xfrm>
                  <a:prstGeom prst="line">
                    <a:avLst/>
                  </a:prstGeom>
                  <a:noFill/>
                  <a:ln w="8001">
                    <a:solidFill>
                      <a:schemeClr val="accent1"/>
                    </a:solidFill>
                    <a:round/>
                    <a:headEnd/>
                    <a:tailEnd/>
                  </a:ln>
                </p:spPr>
                <p:txBody>
                  <a:bodyPr/>
                  <a:lstStyle/>
                  <a:p>
                    <a:endParaRPr lang="en-US"/>
                  </a:p>
                </p:txBody>
              </p:sp>
              <p:sp>
                <p:nvSpPr>
                  <p:cNvPr id="211" name="Line 247"/>
                  <p:cNvSpPr>
                    <a:spLocks noChangeShapeType="1"/>
                  </p:cNvSpPr>
                  <p:nvPr/>
                </p:nvSpPr>
                <p:spPr bwMode="auto">
                  <a:xfrm flipV="1">
                    <a:off x="644" y="2172"/>
                    <a:ext cx="79" cy="65"/>
                  </a:xfrm>
                  <a:prstGeom prst="line">
                    <a:avLst/>
                  </a:prstGeom>
                  <a:noFill/>
                  <a:ln w="8001">
                    <a:solidFill>
                      <a:schemeClr val="accent1"/>
                    </a:solidFill>
                    <a:round/>
                    <a:headEnd/>
                    <a:tailEnd/>
                  </a:ln>
                </p:spPr>
                <p:txBody>
                  <a:bodyPr/>
                  <a:lstStyle/>
                  <a:p>
                    <a:endParaRPr lang="en-US"/>
                  </a:p>
                </p:txBody>
              </p:sp>
              <p:sp>
                <p:nvSpPr>
                  <p:cNvPr id="212" name="Line 248"/>
                  <p:cNvSpPr>
                    <a:spLocks noChangeShapeType="1"/>
                  </p:cNvSpPr>
                  <p:nvPr/>
                </p:nvSpPr>
                <p:spPr bwMode="auto">
                  <a:xfrm flipV="1">
                    <a:off x="547" y="2295"/>
                    <a:ext cx="66" cy="66"/>
                  </a:xfrm>
                  <a:prstGeom prst="line">
                    <a:avLst/>
                  </a:prstGeom>
                  <a:noFill/>
                  <a:ln w="8001">
                    <a:solidFill>
                      <a:schemeClr val="accent1"/>
                    </a:solidFill>
                    <a:round/>
                    <a:headEnd/>
                    <a:tailEnd/>
                  </a:ln>
                </p:spPr>
                <p:txBody>
                  <a:bodyPr/>
                  <a:lstStyle/>
                  <a:p>
                    <a:endParaRPr lang="en-US"/>
                  </a:p>
                </p:txBody>
              </p:sp>
              <p:sp>
                <p:nvSpPr>
                  <p:cNvPr id="213" name="Line 249"/>
                  <p:cNvSpPr>
                    <a:spLocks noChangeShapeType="1"/>
                  </p:cNvSpPr>
                  <p:nvPr/>
                </p:nvSpPr>
                <p:spPr bwMode="auto">
                  <a:xfrm flipV="1">
                    <a:off x="614" y="2228"/>
                    <a:ext cx="100" cy="94"/>
                  </a:xfrm>
                  <a:prstGeom prst="line">
                    <a:avLst/>
                  </a:prstGeom>
                  <a:noFill/>
                  <a:ln w="8001">
                    <a:solidFill>
                      <a:schemeClr val="accent1"/>
                    </a:solidFill>
                    <a:round/>
                    <a:headEnd/>
                    <a:tailEnd/>
                  </a:ln>
                </p:spPr>
                <p:txBody>
                  <a:bodyPr/>
                  <a:lstStyle/>
                  <a:p>
                    <a:endParaRPr lang="en-US"/>
                  </a:p>
                </p:txBody>
              </p:sp>
              <p:sp>
                <p:nvSpPr>
                  <p:cNvPr id="214" name="Line 250"/>
                  <p:cNvSpPr>
                    <a:spLocks noChangeShapeType="1"/>
                  </p:cNvSpPr>
                  <p:nvPr/>
                </p:nvSpPr>
                <p:spPr bwMode="auto">
                  <a:xfrm flipV="1">
                    <a:off x="629" y="2343"/>
                    <a:ext cx="61" cy="54"/>
                  </a:xfrm>
                  <a:prstGeom prst="line">
                    <a:avLst/>
                  </a:prstGeom>
                  <a:noFill/>
                  <a:ln w="8001">
                    <a:solidFill>
                      <a:schemeClr val="accent1"/>
                    </a:solidFill>
                    <a:round/>
                    <a:headEnd/>
                    <a:tailEnd/>
                  </a:ln>
                </p:spPr>
                <p:txBody>
                  <a:bodyPr/>
                  <a:lstStyle/>
                  <a:p>
                    <a:endParaRPr lang="en-US"/>
                  </a:p>
                </p:txBody>
              </p:sp>
              <p:sp>
                <p:nvSpPr>
                  <p:cNvPr id="215" name="Line 251"/>
                  <p:cNvSpPr>
                    <a:spLocks noChangeShapeType="1"/>
                  </p:cNvSpPr>
                  <p:nvPr/>
                </p:nvSpPr>
                <p:spPr bwMode="auto">
                  <a:xfrm flipV="1">
                    <a:off x="717" y="2254"/>
                    <a:ext cx="99" cy="94"/>
                  </a:xfrm>
                  <a:prstGeom prst="line">
                    <a:avLst/>
                  </a:prstGeom>
                  <a:noFill/>
                  <a:ln w="8001">
                    <a:solidFill>
                      <a:schemeClr val="accent1"/>
                    </a:solidFill>
                    <a:round/>
                    <a:headEnd/>
                    <a:tailEnd/>
                  </a:ln>
                </p:spPr>
                <p:txBody>
                  <a:bodyPr/>
                  <a:lstStyle/>
                  <a:p>
                    <a:endParaRPr lang="en-US"/>
                  </a:p>
                </p:txBody>
              </p:sp>
              <p:sp>
                <p:nvSpPr>
                  <p:cNvPr id="216" name="Line 252"/>
                  <p:cNvSpPr>
                    <a:spLocks noChangeShapeType="1"/>
                  </p:cNvSpPr>
                  <p:nvPr/>
                </p:nvSpPr>
                <p:spPr bwMode="auto">
                  <a:xfrm flipV="1">
                    <a:off x="816" y="2190"/>
                    <a:ext cx="90" cy="88"/>
                  </a:xfrm>
                  <a:prstGeom prst="line">
                    <a:avLst/>
                  </a:prstGeom>
                  <a:noFill/>
                  <a:ln w="8001">
                    <a:solidFill>
                      <a:schemeClr val="accent1"/>
                    </a:solidFill>
                    <a:round/>
                    <a:headEnd/>
                    <a:tailEnd/>
                  </a:ln>
                </p:spPr>
                <p:txBody>
                  <a:bodyPr/>
                  <a:lstStyle/>
                  <a:p>
                    <a:endParaRPr lang="en-US"/>
                  </a:p>
                </p:txBody>
              </p:sp>
              <p:sp>
                <p:nvSpPr>
                  <p:cNvPr id="217" name="Line 253"/>
                  <p:cNvSpPr>
                    <a:spLocks noChangeShapeType="1"/>
                  </p:cNvSpPr>
                  <p:nvPr/>
                </p:nvSpPr>
                <p:spPr bwMode="auto">
                  <a:xfrm flipV="1">
                    <a:off x="737" y="2219"/>
                    <a:ext cx="88" cy="85"/>
                  </a:xfrm>
                  <a:prstGeom prst="line">
                    <a:avLst/>
                  </a:prstGeom>
                  <a:noFill/>
                  <a:ln w="8001">
                    <a:solidFill>
                      <a:schemeClr val="accent1"/>
                    </a:solidFill>
                    <a:round/>
                    <a:headEnd/>
                    <a:tailEnd/>
                  </a:ln>
                </p:spPr>
                <p:txBody>
                  <a:bodyPr/>
                  <a:lstStyle/>
                  <a:p>
                    <a:endParaRPr lang="en-US"/>
                  </a:p>
                </p:txBody>
              </p:sp>
              <p:sp>
                <p:nvSpPr>
                  <p:cNvPr id="218" name="Line 254"/>
                  <p:cNvSpPr>
                    <a:spLocks noChangeShapeType="1"/>
                  </p:cNvSpPr>
                  <p:nvPr/>
                </p:nvSpPr>
                <p:spPr bwMode="auto">
                  <a:xfrm flipV="1">
                    <a:off x="686" y="2333"/>
                    <a:ext cx="84" cy="74"/>
                  </a:xfrm>
                  <a:prstGeom prst="line">
                    <a:avLst/>
                  </a:prstGeom>
                  <a:noFill/>
                  <a:ln w="8001">
                    <a:solidFill>
                      <a:schemeClr val="accent1"/>
                    </a:solidFill>
                    <a:round/>
                    <a:headEnd/>
                    <a:tailEnd/>
                  </a:ln>
                </p:spPr>
                <p:txBody>
                  <a:bodyPr/>
                  <a:lstStyle/>
                  <a:p>
                    <a:endParaRPr lang="en-US"/>
                  </a:p>
                </p:txBody>
              </p:sp>
              <p:sp>
                <p:nvSpPr>
                  <p:cNvPr id="219" name="Line 255"/>
                  <p:cNvSpPr>
                    <a:spLocks noChangeShapeType="1"/>
                  </p:cNvSpPr>
                  <p:nvPr/>
                </p:nvSpPr>
                <p:spPr bwMode="auto">
                  <a:xfrm flipV="1">
                    <a:off x="891" y="2174"/>
                    <a:ext cx="104" cy="104"/>
                  </a:xfrm>
                  <a:prstGeom prst="line">
                    <a:avLst/>
                  </a:prstGeom>
                  <a:noFill/>
                  <a:ln w="8001">
                    <a:solidFill>
                      <a:schemeClr val="accent1"/>
                    </a:solidFill>
                    <a:round/>
                    <a:headEnd/>
                    <a:tailEnd/>
                  </a:ln>
                </p:spPr>
                <p:txBody>
                  <a:bodyPr/>
                  <a:lstStyle/>
                  <a:p>
                    <a:endParaRPr lang="en-US"/>
                  </a:p>
                </p:txBody>
              </p:sp>
              <p:sp>
                <p:nvSpPr>
                  <p:cNvPr id="220" name="Line 256"/>
                  <p:cNvSpPr>
                    <a:spLocks noChangeShapeType="1"/>
                  </p:cNvSpPr>
                  <p:nvPr/>
                </p:nvSpPr>
                <p:spPr bwMode="auto">
                  <a:xfrm flipV="1">
                    <a:off x="845" y="2244"/>
                    <a:ext cx="117" cy="121"/>
                  </a:xfrm>
                  <a:prstGeom prst="line">
                    <a:avLst/>
                  </a:prstGeom>
                  <a:noFill/>
                  <a:ln w="8001">
                    <a:solidFill>
                      <a:schemeClr val="accent1"/>
                    </a:solidFill>
                    <a:round/>
                    <a:headEnd/>
                    <a:tailEnd/>
                  </a:ln>
                </p:spPr>
                <p:txBody>
                  <a:bodyPr/>
                  <a:lstStyle/>
                  <a:p>
                    <a:endParaRPr lang="en-US"/>
                  </a:p>
                </p:txBody>
              </p:sp>
              <p:sp>
                <p:nvSpPr>
                  <p:cNvPr id="221" name="Line 257"/>
                  <p:cNvSpPr>
                    <a:spLocks noChangeShapeType="1"/>
                  </p:cNvSpPr>
                  <p:nvPr/>
                </p:nvSpPr>
                <p:spPr bwMode="auto">
                  <a:xfrm flipV="1">
                    <a:off x="813" y="2343"/>
                    <a:ext cx="102" cy="101"/>
                  </a:xfrm>
                  <a:prstGeom prst="line">
                    <a:avLst/>
                  </a:prstGeom>
                  <a:noFill/>
                  <a:ln w="8001">
                    <a:solidFill>
                      <a:schemeClr val="accent1"/>
                    </a:solidFill>
                    <a:round/>
                    <a:headEnd/>
                    <a:tailEnd/>
                  </a:ln>
                </p:spPr>
                <p:txBody>
                  <a:bodyPr/>
                  <a:lstStyle/>
                  <a:p>
                    <a:endParaRPr lang="en-US"/>
                  </a:p>
                </p:txBody>
              </p:sp>
              <p:sp>
                <p:nvSpPr>
                  <p:cNvPr id="222" name="Line 258"/>
                  <p:cNvSpPr>
                    <a:spLocks noChangeShapeType="1"/>
                  </p:cNvSpPr>
                  <p:nvPr/>
                </p:nvSpPr>
                <p:spPr bwMode="auto">
                  <a:xfrm flipV="1">
                    <a:off x="908" y="2283"/>
                    <a:ext cx="91" cy="89"/>
                  </a:xfrm>
                  <a:prstGeom prst="line">
                    <a:avLst/>
                  </a:prstGeom>
                  <a:noFill/>
                  <a:ln w="8001">
                    <a:solidFill>
                      <a:schemeClr val="accent1"/>
                    </a:solidFill>
                    <a:round/>
                    <a:headEnd/>
                    <a:tailEnd/>
                  </a:ln>
                </p:spPr>
                <p:txBody>
                  <a:bodyPr/>
                  <a:lstStyle/>
                  <a:p>
                    <a:endParaRPr lang="en-US"/>
                  </a:p>
                </p:txBody>
              </p:sp>
              <p:sp>
                <p:nvSpPr>
                  <p:cNvPr id="223" name="Line 259"/>
                  <p:cNvSpPr>
                    <a:spLocks noChangeShapeType="1"/>
                  </p:cNvSpPr>
                  <p:nvPr/>
                </p:nvSpPr>
                <p:spPr bwMode="auto">
                  <a:xfrm flipV="1">
                    <a:off x="1056" y="2221"/>
                    <a:ext cx="78" cy="80"/>
                  </a:xfrm>
                  <a:prstGeom prst="line">
                    <a:avLst/>
                  </a:prstGeom>
                  <a:noFill/>
                  <a:ln w="8001">
                    <a:solidFill>
                      <a:schemeClr val="accent1"/>
                    </a:solidFill>
                    <a:round/>
                    <a:headEnd/>
                    <a:tailEnd/>
                  </a:ln>
                </p:spPr>
                <p:txBody>
                  <a:bodyPr/>
                  <a:lstStyle/>
                  <a:p>
                    <a:endParaRPr lang="en-US"/>
                  </a:p>
                </p:txBody>
              </p:sp>
              <p:sp>
                <p:nvSpPr>
                  <p:cNvPr id="224" name="Line 260"/>
                  <p:cNvSpPr>
                    <a:spLocks noChangeShapeType="1"/>
                  </p:cNvSpPr>
                  <p:nvPr/>
                </p:nvSpPr>
                <p:spPr bwMode="auto">
                  <a:xfrm flipV="1">
                    <a:off x="1030" y="2363"/>
                    <a:ext cx="72" cy="70"/>
                  </a:xfrm>
                  <a:prstGeom prst="line">
                    <a:avLst/>
                  </a:prstGeom>
                  <a:noFill/>
                  <a:ln w="8001">
                    <a:solidFill>
                      <a:schemeClr val="accent1"/>
                    </a:solidFill>
                    <a:round/>
                    <a:headEnd/>
                    <a:tailEnd/>
                  </a:ln>
                </p:spPr>
                <p:txBody>
                  <a:bodyPr/>
                  <a:lstStyle/>
                  <a:p>
                    <a:endParaRPr lang="en-US"/>
                  </a:p>
                </p:txBody>
              </p:sp>
              <p:sp>
                <p:nvSpPr>
                  <p:cNvPr id="225" name="Line 261"/>
                  <p:cNvSpPr>
                    <a:spLocks noChangeShapeType="1"/>
                  </p:cNvSpPr>
                  <p:nvPr/>
                </p:nvSpPr>
                <p:spPr bwMode="auto">
                  <a:xfrm flipV="1">
                    <a:off x="1110" y="2296"/>
                    <a:ext cx="83" cy="88"/>
                  </a:xfrm>
                  <a:prstGeom prst="line">
                    <a:avLst/>
                  </a:prstGeom>
                  <a:noFill/>
                  <a:ln w="8001">
                    <a:solidFill>
                      <a:schemeClr val="accent1"/>
                    </a:solidFill>
                    <a:round/>
                    <a:headEnd/>
                    <a:tailEnd/>
                  </a:ln>
                </p:spPr>
                <p:txBody>
                  <a:bodyPr/>
                  <a:lstStyle/>
                  <a:p>
                    <a:endParaRPr lang="en-US"/>
                  </a:p>
                </p:txBody>
              </p:sp>
            </p:grpSp>
            <p:sp>
              <p:nvSpPr>
                <p:cNvPr id="202" name="Line 262"/>
                <p:cNvSpPr>
                  <a:spLocks noChangeShapeType="1"/>
                </p:cNvSpPr>
                <p:nvPr/>
              </p:nvSpPr>
              <p:spPr bwMode="auto">
                <a:xfrm>
                  <a:off x="472" y="2170"/>
                  <a:ext cx="0" cy="272"/>
                </a:xfrm>
                <a:prstGeom prst="line">
                  <a:avLst/>
                </a:prstGeom>
                <a:noFill/>
                <a:ln w="9525">
                  <a:solidFill>
                    <a:srgbClr val="404040"/>
                  </a:solidFill>
                  <a:round/>
                  <a:headEnd/>
                  <a:tailEnd/>
                </a:ln>
              </p:spPr>
              <p:txBody>
                <a:bodyPr/>
                <a:lstStyle/>
                <a:p>
                  <a:endParaRPr lang="en-US"/>
                </a:p>
              </p:txBody>
            </p:sp>
          </p:grpSp>
        </p:grpSp>
        <p:grpSp>
          <p:nvGrpSpPr>
            <p:cNvPr id="131" name="Group 263"/>
            <p:cNvGrpSpPr>
              <a:grpSpLocks/>
            </p:cNvGrpSpPr>
            <p:nvPr/>
          </p:nvGrpSpPr>
          <p:grpSpPr bwMode="auto">
            <a:xfrm>
              <a:off x="1325" y="2031"/>
              <a:ext cx="1144" cy="722"/>
              <a:chOff x="1325" y="2031"/>
              <a:chExt cx="1144" cy="722"/>
            </a:xfrm>
          </p:grpSpPr>
          <p:sp>
            <p:nvSpPr>
              <p:cNvPr id="132" name="Freeform 264"/>
              <p:cNvSpPr>
                <a:spLocks/>
              </p:cNvSpPr>
              <p:nvPr/>
            </p:nvSpPr>
            <p:spPr bwMode="auto">
              <a:xfrm>
                <a:off x="1325" y="2031"/>
                <a:ext cx="1144" cy="722"/>
              </a:xfrm>
              <a:custGeom>
                <a:avLst/>
                <a:gdLst>
                  <a:gd name="T0" fmla="*/ 0 w 2286"/>
                  <a:gd name="T1" fmla="*/ 0 h 1444"/>
                  <a:gd name="T2" fmla="*/ 0 w 2286"/>
                  <a:gd name="T3" fmla="*/ 361 h 1444"/>
                  <a:gd name="T4" fmla="*/ 573 w 2286"/>
                  <a:gd name="T5" fmla="*/ 212 h 1444"/>
                  <a:gd name="T6" fmla="*/ 573 w 2286"/>
                  <a:gd name="T7" fmla="*/ 65 h 1444"/>
                  <a:gd name="T8" fmla="*/ 0 w 2286"/>
                  <a:gd name="T9" fmla="*/ 0 h 1444"/>
                  <a:gd name="T10" fmla="*/ 0 60000 65536"/>
                  <a:gd name="T11" fmla="*/ 0 60000 65536"/>
                  <a:gd name="T12" fmla="*/ 0 60000 65536"/>
                  <a:gd name="T13" fmla="*/ 0 60000 65536"/>
                  <a:gd name="T14" fmla="*/ 0 60000 65536"/>
                  <a:gd name="T15" fmla="*/ 0 w 2286"/>
                  <a:gd name="T16" fmla="*/ 0 h 1444"/>
                  <a:gd name="T17" fmla="*/ 2286 w 2286"/>
                  <a:gd name="T18" fmla="*/ 1444 h 1444"/>
                </a:gdLst>
                <a:ahLst/>
                <a:cxnLst>
                  <a:cxn ang="T10">
                    <a:pos x="T0" y="T1"/>
                  </a:cxn>
                  <a:cxn ang="T11">
                    <a:pos x="T2" y="T3"/>
                  </a:cxn>
                  <a:cxn ang="T12">
                    <a:pos x="T4" y="T5"/>
                  </a:cxn>
                  <a:cxn ang="T13">
                    <a:pos x="T6" y="T7"/>
                  </a:cxn>
                  <a:cxn ang="T14">
                    <a:pos x="T8" y="T9"/>
                  </a:cxn>
                </a:cxnLst>
                <a:rect l="T15" t="T16" r="T17" b="T18"/>
                <a:pathLst>
                  <a:path w="2286" h="1444">
                    <a:moveTo>
                      <a:pt x="0" y="0"/>
                    </a:moveTo>
                    <a:lnTo>
                      <a:pt x="0" y="1444"/>
                    </a:lnTo>
                    <a:lnTo>
                      <a:pt x="2286" y="851"/>
                    </a:lnTo>
                    <a:lnTo>
                      <a:pt x="2286" y="259"/>
                    </a:lnTo>
                    <a:lnTo>
                      <a:pt x="0" y="0"/>
                    </a:lnTo>
                    <a:close/>
                  </a:path>
                </a:pathLst>
              </a:custGeom>
              <a:solidFill>
                <a:srgbClr val="FF9900"/>
              </a:solidFill>
              <a:ln w="9525">
                <a:solidFill>
                  <a:srgbClr val="FFCC00"/>
                </a:solidFill>
                <a:round/>
                <a:headEnd/>
                <a:tailEnd/>
              </a:ln>
            </p:spPr>
            <p:txBody>
              <a:bodyPr/>
              <a:lstStyle/>
              <a:p>
                <a:endParaRPr lang="en-US"/>
              </a:p>
            </p:txBody>
          </p:sp>
          <p:sp>
            <p:nvSpPr>
              <p:cNvPr id="133" name="Freeform 265"/>
              <p:cNvSpPr>
                <a:spLocks/>
              </p:cNvSpPr>
              <p:nvPr/>
            </p:nvSpPr>
            <p:spPr bwMode="auto">
              <a:xfrm>
                <a:off x="2092" y="2320"/>
                <a:ext cx="141" cy="223"/>
              </a:xfrm>
              <a:custGeom>
                <a:avLst/>
                <a:gdLst>
                  <a:gd name="T0" fmla="*/ 0 w 280"/>
                  <a:gd name="T1" fmla="*/ 112 h 446"/>
                  <a:gd name="T2" fmla="*/ 0 w 280"/>
                  <a:gd name="T3" fmla="*/ 4 h 446"/>
                  <a:gd name="T4" fmla="*/ 71 w 280"/>
                  <a:gd name="T5" fmla="*/ 0 h 446"/>
                  <a:gd name="T6" fmla="*/ 71 w 280"/>
                  <a:gd name="T7" fmla="*/ 94 h 446"/>
                  <a:gd name="T8" fmla="*/ 0 w 280"/>
                  <a:gd name="T9" fmla="*/ 112 h 446"/>
                  <a:gd name="T10" fmla="*/ 0 60000 65536"/>
                  <a:gd name="T11" fmla="*/ 0 60000 65536"/>
                  <a:gd name="T12" fmla="*/ 0 60000 65536"/>
                  <a:gd name="T13" fmla="*/ 0 60000 65536"/>
                  <a:gd name="T14" fmla="*/ 0 60000 65536"/>
                  <a:gd name="T15" fmla="*/ 0 w 280"/>
                  <a:gd name="T16" fmla="*/ 0 h 446"/>
                  <a:gd name="T17" fmla="*/ 280 w 280"/>
                  <a:gd name="T18" fmla="*/ 446 h 446"/>
                </a:gdLst>
                <a:ahLst/>
                <a:cxnLst>
                  <a:cxn ang="T10">
                    <a:pos x="T0" y="T1"/>
                  </a:cxn>
                  <a:cxn ang="T11">
                    <a:pos x="T2" y="T3"/>
                  </a:cxn>
                  <a:cxn ang="T12">
                    <a:pos x="T4" y="T5"/>
                  </a:cxn>
                  <a:cxn ang="T13">
                    <a:pos x="T6" y="T7"/>
                  </a:cxn>
                  <a:cxn ang="T14">
                    <a:pos x="T8" y="T9"/>
                  </a:cxn>
                </a:cxnLst>
                <a:rect l="T15" t="T16" r="T17" b="T18"/>
                <a:pathLst>
                  <a:path w="280" h="446">
                    <a:moveTo>
                      <a:pt x="0" y="446"/>
                    </a:moveTo>
                    <a:lnTo>
                      <a:pt x="0" y="16"/>
                    </a:lnTo>
                    <a:lnTo>
                      <a:pt x="280" y="0"/>
                    </a:lnTo>
                    <a:lnTo>
                      <a:pt x="280" y="376"/>
                    </a:lnTo>
                    <a:lnTo>
                      <a:pt x="0" y="446"/>
                    </a:lnTo>
                    <a:close/>
                  </a:path>
                </a:pathLst>
              </a:custGeom>
              <a:pattFill prst="weave">
                <a:fgClr>
                  <a:schemeClr val="bg2"/>
                </a:fgClr>
                <a:bgClr>
                  <a:srgbClr val="333333"/>
                </a:bgClr>
              </a:pattFill>
              <a:ln w="9525">
                <a:noFill/>
                <a:round/>
                <a:headEnd/>
                <a:tailEnd/>
              </a:ln>
            </p:spPr>
            <p:txBody>
              <a:bodyPr/>
              <a:lstStyle/>
              <a:p>
                <a:endParaRPr lang="en-US"/>
              </a:p>
            </p:txBody>
          </p:sp>
          <p:grpSp>
            <p:nvGrpSpPr>
              <p:cNvPr id="134" name="Group 266"/>
              <p:cNvGrpSpPr>
                <a:grpSpLocks/>
              </p:cNvGrpSpPr>
              <p:nvPr/>
            </p:nvGrpSpPr>
            <p:grpSpPr bwMode="auto">
              <a:xfrm>
                <a:off x="2280" y="2208"/>
                <a:ext cx="67" cy="149"/>
                <a:chOff x="2280" y="2208"/>
                <a:chExt cx="67" cy="149"/>
              </a:xfrm>
            </p:grpSpPr>
            <p:sp>
              <p:nvSpPr>
                <p:cNvPr id="166" name="Freeform 267"/>
                <p:cNvSpPr>
                  <a:spLocks/>
                </p:cNvSpPr>
                <p:nvPr/>
              </p:nvSpPr>
              <p:spPr bwMode="auto">
                <a:xfrm>
                  <a:off x="2280" y="2208"/>
                  <a:ext cx="67" cy="149"/>
                </a:xfrm>
                <a:custGeom>
                  <a:avLst/>
                  <a:gdLst>
                    <a:gd name="T0" fmla="*/ 0 w 134"/>
                    <a:gd name="T1" fmla="*/ 0 h 298"/>
                    <a:gd name="T2" fmla="*/ 34 w 134"/>
                    <a:gd name="T3" fmla="*/ 2 h 298"/>
                    <a:gd name="T4" fmla="*/ 34 w 134"/>
                    <a:gd name="T5" fmla="*/ 73 h 298"/>
                    <a:gd name="T6" fmla="*/ 0 w 134"/>
                    <a:gd name="T7" fmla="*/ 75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close/>
                    </a:path>
                  </a:pathLst>
                </a:custGeom>
                <a:solidFill>
                  <a:schemeClr val="accent1">
                    <a:lumMod val="60000"/>
                    <a:lumOff val="40000"/>
                  </a:schemeClr>
                </a:solidFill>
                <a:ln w="9525">
                  <a:noFill/>
                  <a:round/>
                  <a:headEnd/>
                  <a:tailEnd/>
                </a:ln>
              </p:spPr>
              <p:txBody>
                <a:bodyPr/>
                <a:lstStyle/>
                <a:p>
                  <a:endParaRPr lang="en-US"/>
                </a:p>
              </p:txBody>
            </p:sp>
            <p:sp>
              <p:nvSpPr>
                <p:cNvPr id="167" name="Line 268"/>
                <p:cNvSpPr>
                  <a:spLocks noChangeShapeType="1"/>
                </p:cNvSpPr>
                <p:nvPr/>
              </p:nvSpPr>
              <p:spPr bwMode="auto">
                <a:xfrm flipV="1">
                  <a:off x="2298" y="2271"/>
                  <a:ext cx="23" cy="26"/>
                </a:xfrm>
                <a:prstGeom prst="line">
                  <a:avLst/>
                </a:prstGeom>
                <a:noFill/>
                <a:ln w="3175">
                  <a:solidFill>
                    <a:srgbClr val="7485A4"/>
                  </a:solidFill>
                  <a:round/>
                  <a:headEnd/>
                  <a:tailEnd/>
                </a:ln>
              </p:spPr>
              <p:txBody>
                <a:bodyPr/>
                <a:lstStyle/>
                <a:p>
                  <a:endParaRPr lang="en-US"/>
                </a:p>
              </p:txBody>
            </p:sp>
            <p:sp>
              <p:nvSpPr>
                <p:cNvPr id="168" name="Line 269"/>
                <p:cNvSpPr>
                  <a:spLocks noChangeShapeType="1"/>
                </p:cNvSpPr>
                <p:nvPr/>
              </p:nvSpPr>
              <p:spPr bwMode="auto">
                <a:xfrm flipV="1">
                  <a:off x="2292" y="2293"/>
                  <a:ext cx="29" cy="31"/>
                </a:xfrm>
                <a:prstGeom prst="line">
                  <a:avLst/>
                </a:prstGeom>
                <a:noFill/>
                <a:ln w="3175">
                  <a:solidFill>
                    <a:srgbClr val="7485A4"/>
                  </a:solidFill>
                  <a:round/>
                  <a:headEnd/>
                  <a:tailEnd/>
                </a:ln>
              </p:spPr>
              <p:txBody>
                <a:bodyPr/>
                <a:lstStyle/>
                <a:p>
                  <a:endParaRPr lang="en-US"/>
                </a:p>
              </p:txBody>
            </p:sp>
            <p:sp>
              <p:nvSpPr>
                <p:cNvPr id="169" name="Line 270"/>
                <p:cNvSpPr>
                  <a:spLocks noChangeShapeType="1"/>
                </p:cNvSpPr>
                <p:nvPr/>
              </p:nvSpPr>
              <p:spPr bwMode="auto">
                <a:xfrm flipV="1">
                  <a:off x="2321" y="2266"/>
                  <a:ext cx="16" cy="19"/>
                </a:xfrm>
                <a:prstGeom prst="line">
                  <a:avLst/>
                </a:prstGeom>
                <a:noFill/>
                <a:ln w="3175">
                  <a:solidFill>
                    <a:srgbClr val="7485A4"/>
                  </a:solidFill>
                  <a:round/>
                  <a:headEnd/>
                  <a:tailEnd/>
                </a:ln>
              </p:spPr>
              <p:txBody>
                <a:bodyPr/>
                <a:lstStyle/>
                <a:p>
                  <a:endParaRPr lang="en-US"/>
                </a:p>
              </p:txBody>
            </p:sp>
            <p:sp>
              <p:nvSpPr>
                <p:cNvPr id="170" name="Line 271"/>
                <p:cNvSpPr>
                  <a:spLocks noChangeShapeType="1"/>
                </p:cNvSpPr>
                <p:nvPr/>
              </p:nvSpPr>
              <p:spPr bwMode="auto">
                <a:xfrm>
                  <a:off x="2280" y="2257"/>
                  <a:ext cx="67" cy="2"/>
                </a:xfrm>
                <a:prstGeom prst="line">
                  <a:avLst/>
                </a:prstGeom>
                <a:noFill/>
                <a:ln w="6350">
                  <a:solidFill>
                    <a:srgbClr val="C0C0C0"/>
                  </a:solidFill>
                  <a:round/>
                  <a:headEnd/>
                  <a:tailEnd/>
                </a:ln>
              </p:spPr>
              <p:txBody>
                <a:bodyPr/>
                <a:lstStyle/>
                <a:p>
                  <a:endParaRPr lang="en-US"/>
                </a:p>
              </p:txBody>
            </p:sp>
            <p:sp>
              <p:nvSpPr>
                <p:cNvPr id="171" name="Line 272"/>
                <p:cNvSpPr>
                  <a:spLocks noChangeShapeType="1"/>
                </p:cNvSpPr>
                <p:nvPr/>
              </p:nvSpPr>
              <p:spPr bwMode="auto">
                <a:xfrm flipV="1">
                  <a:off x="2280" y="2306"/>
                  <a:ext cx="67" cy="1"/>
                </a:xfrm>
                <a:prstGeom prst="line">
                  <a:avLst/>
                </a:prstGeom>
                <a:noFill/>
                <a:ln w="6350">
                  <a:solidFill>
                    <a:srgbClr val="C0C0C0"/>
                  </a:solidFill>
                  <a:round/>
                  <a:headEnd/>
                  <a:tailEnd/>
                </a:ln>
              </p:spPr>
              <p:txBody>
                <a:bodyPr/>
                <a:lstStyle/>
                <a:p>
                  <a:endParaRPr lang="en-US"/>
                </a:p>
              </p:txBody>
            </p:sp>
            <p:sp>
              <p:nvSpPr>
                <p:cNvPr id="172" name="Line 273"/>
                <p:cNvSpPr>
                  <a:spLocks noChangeShapeType="1"/>
                </p:cNvSpPr>
                <p:nvPr/>
              </p:nvSpPr>
              <p:spPr bwMode="auto">
                <a:xfrm>
                  <a:off x="2313" y="2210"/>
                  <a:ext cx="0" cy="145"/>
                </a:xfrm>
                <a:prstGeom prst="line">
                  <a:avLst/>
                </a:prstGeom>
                <a:noFill/>
                <a:ln w="6350">
                  <a:solidFill>
                    <a:srgbClr val="272B36"/>
                  </a:solidFill>
                  <a:round/>
                  <a:headEnd/>
                  <a:tailEnd/>
                </a:ln>
              </p:spPr>
              <p:txBody>
                <a:bodyPr/>
                <a:lstStyle/>
                <a:p>
                  <a:endParaRPr lang="en-US"/>
                </a:p>
              </p:txBody>
            </p:sp>
            <p:sp>
              <p:nvSpPr>
                <p:cNvPr id="173" name="Freeform 274"/>
                <p:cNvSpPr>
                  <a:spLocks/>
                </p:cNvSpPr>
                <p:nvPr/>
              </p:nvSpPr>
              <p:spPr bwMode="auto">
                <a:xfrm>
                  <a:off x="2280" y="2208"/>
                  <a:ext cx="67" cy="149"/>
                </a:xfrm>
                <a:custGeom>
                  <a:avLst/>
                  <a:gdLst>
                    <a:gd name="T0" fmla="*/ 0 w 134"/>
                    <a:gd name="T1" fmla="*/ 0 h 298"/>
                    <a:gd name="T2" fmla="*/ 34 w 134"/>
                    <a:gd name="T3" fmla="*/ 2 h 298"/>
                    <a:gd name="T4" fmla="*/ 34 w 134"/>
                    <a:gd name="T5" fmla="*/ 73 h 298"/>
                    <a:gd name="T6" fmla="*/ 0 w 134"/>
                    <a:gd name="T7" fmla="*/ 75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path>
                  </a:pathLst>
                </a:custGeom>
                <a:noFill/>
                <a:ln w="9525">
                  <a:solidFill>
                    <a:srgbClr val="212121"/>
                  </a:solidFill>
                  <a:round/>
                  <a:headEnd/>
                  <a:tailEnd/>
                </a:ln>
              </p:spPr>
              <p:txBody>
                <a:bodyPr/>
                <a:lstStyle/>
                <a:p>
                  <a:endParaRPr lang="en-US"/>
                </a:p>
              </p:txBody>
            </p:sp>
          </p:grpSp>
          <p:grpSp>
            <p:nvGrpSpPr>
              <p:cNvPr id="135" name="Group 275"/>
              <p:cNvGrpSpPr>
                <a:grpSpLocks/>
              </p:cNvGrpSpPr>
              <p:nvPr/>
            </p:nvGrpSpPr>
            <p:grpSpPr bwMode="auto">
              <a:xfrm>
                <a:off x="1388" y="2114"/>
                <a:ext cx="625" cy="466"/>
                <a:chOff x="1388" y="2114"/>
                <a:chExt cx="625" cy="466"/>
              </a:xfrm>
            </p:grpSpPr>
            <p:sp>
              <p:nvSpPr>
                <p:cNvPr id="136" name="Freeform 276"/>
                <p:cNvSpPr>
                  <a:spLocks/>
                </p:cNvSpPr>
                <p:nvPr/>
              </p:nvSpPr>
              <p:spPr bwMode="auto">
                <a:xfrm>
                  <a:off x="1388" y="2114"/>
                  <a:ext cx="625" cy="466"/>
                </a:xfrm>
                <a:custGeom>
                  <a:avLst/>
                  <a:gdLst>
                    <a:gd name="T0" fmla="*/ 312 w 1251"/>
                    <a:gd name="T1" fmla="*/ 18 h 932"/>
                    <a:gd name="T2" fmla="*/ 312 w 1251"/>
                    <a:gd name="T3" fmla="*/ 176 h 932"/>
                    <a:gd name="T4" fmla="*/ 0 w 1251"/>
                    <a:gd name="T5" fmla="*/ 233 h 932"/>
                    <a:gd name="T6" fmla="*/ 0 w 1251"/>
                    <a:gd name="T7" fmla="*/ 0 h 932"/>
                    <a:gd name="T8" fmla="*/ 312 w 1251"/>
                    <a:gd name="T9" fmla="*/ 18 h 932"/>
                    <a:gd name="T10" fmla="*/ 0 60000 65536"/>
                    <a:gd name="T11" fmla="*/ 0 60000 65536"/>
                    <a:gd name="T12" fmla="*/ 0 60000 65536"/>
                    <a:gd name="T13" fmla="*/ 0 60000 65536"/>
                    <a:gd name="T14" fmla="*/ 0 60000 65536"/>
                    <a:gd name="T15" fmla="*/ 0 w 1251"/>
                    <a:gd name="T16" fmla="*/ 0 h 932"/>
                    <a:gd name="T17" fmla="*/ 1251 w 1251"/>
                    <a:gd name="T18" fmla="*/ 932 h 932"/>
                  </a:gdLst>
                  <a:ahLst/>
                  <a:cxnLst>
                    <a:cxn ang="T10">
                      <a:pos x="T0" y="T1"/>
                    </a:cxn>
                    <a:cxn ang="T11">
                      <a:pos x="T2" y="T3"/>
                    </a:cxn>
                    <a:cxn ang="T12">
                      <a:pos x="T4" y="T5"/>
                    </a:cxn>
                    <a:cxn ang="T13">
                      <a:pos x="T6" y="T7"/>
                    </a:cxn>
                    <a:cxn ang="T14">
                      <a:pos x="T8" y="T9"/>
                    </a:cxn>
                  </a:cxnLst>
                  <a:rect l="T15" t="T16" r="T17" b="T18"/>
                  <a:pathLst>
                    <a:path w="1251" h="932">
                      <a:moveTo>
                        <a:pt x="1251" y="71"/>
                      </a:moveTo>
                      <a:lnTo>
                        <a:pt x="1251" y="701"/>
                      </a:lnTo>
                      <a:lnTo>
                        <a:pt x="0" y="932"/>
                      </a:lnTo>
                      <a:lnTo>
                        <a:pt x="0" y="0"/>
                      </a:lnTo>
                      <a:lnTo>
                        <a:pt x="1251" y="71"/>
                      </a:lnTo>
                      <a:close/>
                    </a:path>
                  </a:pathLst>
                </a:custGeom>
                <a:solidFill>
                  <a:schemeClr val="tx2"/>
                </a:solidFill>
                <a:ln w="9525">
                  <a:noFill/>
                  <a:round/>
                  <a:headEnd/>
                  <a:tailEnd/>
                </a:ln>
              </p:spPr>
              <p:txBody>
                <a:bodyPr/>
                <a:lstStyle/>
                <a:p>
                  <a:endParaRPr lang="en-US"/>
                </a:p>
              </p:txBody>
            </p:sp>
            <p:sp>
              <p:nvSpPr>
                <p:cNvPr id="137" name="Line 277"/>
                <p:cNvSpPr>
                  <a:spLocks noChangeShapeType="1"/>
                </p:cNvSpPr>
                <p:nvPr/>
              </p:nvSpPr>
              <p:spPr bwMode="auto">
                <a:xfrm>
                  <a:off x="1642" y="2130"/>
                  <a:ext cx="0" cy="408"/>
                </a:xfrm>
                <a:prstGeom prst="line">
                  <a:avLst/>
                </a:prstGeom>
                <a:noFill/>
                <a:ln w="9525">
                  <a:solidFill>
                    <a:srgbClr val="303543"/>
                  </a:solidFill>
                  <a:round/>
                  <a:headEnd/>
                  <a:tailEnd/>
                </a:ln>
              </p:spPr>
              <p:txBody>
                <a:bodyPr/>
                <a:lstStyle/>
                <a:p>
                  <a:endParaRPr lang="en-US"/>
                </a:p>
              </p:txBody>
            </p:sp>
            <p:sp>
              <p:nvSpPr>
                <p:cNvPr id="138" name="Line 278"/>
                <p:cNvSpPr>
                  <a:spLocks noChangeShapeType="1"/>
                </p:cNvSpPr>
                <p:nvPr/>
              </p:nvSpPr>
              <p:spPr bwMode="auto">
                <a:xfrm>
                  <a:off x="1711" y="2135"/>
                  <a:ext cx="0" cy="390"/>
                </a:xfrm>
                <a:prstGeom prst="line">
                  <a:avLst/>
                </a:prstGeom>
                <a:noFill/>
                <a:ln w="9525">
                  <a:solidFill>
                    <a:srgbClr val="303543"/>
                  </a:solidFill>
                  <a:round/>
                  <a:headEnd/>
                  <a:tailEnd/>
                </a:ln>
              </p:spPr>
              <p:txBody>
                <a:bodyPr/>
                <a:lstStyle/>
                <a:p>
                  <a:endParaRPr lang="en-US"/>
                </a:p>
              </p:txBody>
            </p:sp>
            <p:sp>
              <p:nvSpPr>
                <p:cNvPr id="139" name="Line 279"/>
                <p:cNvSpPr>
                  <a:spLocks noChangeShapeType="1"/>
                </p:cNvSpPr>
                <p:nvPr/>
              </p:nvSpPr>
              <p:spPr bwMode="auto">
                <a:xfrm>
                  <a:off x="1779" y="2140"/>
                  <a:ext cx="0" cy="373"/>
                </a:xfrm>
                <a:prstGeom prst="line">
                  <a:avLst/>
                </a:prstGeom>
                <a:noFill/>
                <a:ln w="9525">
                  <a:solidFill>
                    <a:srgbClr val="303543"/>
                  </a:solidFill>
                  <a:round/>
                  <a:headEnd/>
                  <a:tailEnd/>
                </a:ln>
              </p:spPr>
              <p:txBody>
                <a:bodyPr/>
                <a:lstStyle/>
                <a:p>
                  <a:endParaRPr lang="en-US"/>
                </a:p>
              </p:txBody>
            </p:sp>
            <p:sp>
              <p:nvSpPr>
                <p:cNvPr id="140" name="Freeform 280"/>
                <p:cNvSpPr>
                  <a:spLocks/>
                </p:cNvSpPr>
                <p:nvPr/>
              </p:nvSpPr>
              <p:spPr bwMode="auto">
                <a:xfrm>
                  <a:off x="1399" y="2114"/>
                  <a:ext cx="614" cy="466"/>
                </a:xfrm>
                <a:custGeom>
                  <a:avLst/>
                  <a:gdLst>
                    <a:gd name="T0" fmla="*/ 0 w 1229"/>
                    <a:gd name="T1" fmla="*/ 0 h 932"/>
                    <a:gd name="T2" fmla="*/ 0 w 1229"/>
                    <a:gd name="T3" fmla="*/ 233 h 932"/>
                    <a:gd name="T4" fmla="*/ 307 w 1229"/>
                    <a:gd name="T5" fmla="*/ 176 h 932"/>
                    <a:gd name="T6" fmla="*/ 307 w 1229"/>
                    <a:gd name="T7" fmla="*/ 18 h 932"/>
                    <a:gd name="T8" fmla="*/ 0 w 1229"/>
                    <a:gd name="T9" fmla="*/ 0 h 932"/>
                    <a:gd name="T10" fmla="*/ 0 60000 65536"/>
                    <a:gd name="T11" fmla="*/ 0 60000 65536"/>
                    <a:gd name="T12" fmla="*/ 0 60000 65536"/>
                    <a:gd name="T13" fmla="*/ 0 60000 65536"/>
                    <a:gd name="T14" fmla="*/ 0 60000 65536"/>
                    <a:gd name="T15" fmla="*/ 0 w 1229"/>
                    <a:gd name="T16" fmla="*/ 0 h 932"/>
                    <a:gd name="T17" fmla="*/ 1229 w 1229"/>
                    <a:gd name="T18" fmla="*/ 932 h 932"/>
                  </a:gdLst>
                  <a:ahLst/>
                  <a:cxnLst>
                    <a:cxn ang="T10">
                      <a:pos x="T0" y="T1"/>
                    </a:cxn>
                    <a:cxn ang="T11">
                      <a:pos x="T2" y="T3"/>
                    </a:cxn>
                    <a:cxn ang="T12">
                      <a:pos x="T4" y="T5"/>
                    </a:cxn>
                    <a:cxn ang="T13">
                      <a:pos x="T6" y="T7"/>
                    </a:cxn>
                    <a:cxn ang="T14">
                      <a:pos x="T8" y="T9"/>
                    </a:cxn>
                  </a:cxnLst>
                  <a:rect l="T15" t="T16" r="T17" b="T18"/>
                  <a:pathLst>
                    <a:path w="1229" h="932">
                      <a:moveTo>
                        <a:pt x="0" y="0"/>
                      </a:moveTo>
                      <a:lnTo>
                        <a:pt x="0" y="932"/>
                      </a:lnTo>
                      <a:lnTo>
                        <a:pt x="1229" y="701"/>
                      </a:lnTo>
                      <a:lnTo>
                        <a:pt x="1229" y="71"/>
                      </a:lnTo>
                      <a:lnTo>
                        <a:pt x="0" y="0"/>
                      </a:lnTo>
                    </a:path>
                  </a:pathLst>
                </a:custGeom>
                <a:solidFill>
                  <a:schemeClr val="accent1">
                    <a:lumMod val="60000"/>
                    <a:lumOff val="40000"/>
                  </a:schemeClr>
                </a:solidFill>
                <a:ln w="9525">
                  <a:solidFill>
                    <a:srgbClr val="212121"/>
                  </a:solidFill>
                  <a:round/>
                  <a:headEnd/>
                  <a:tailEnd/>
                </a:ln>
              </p:spPr>
              <p:txBody>
                <a:bodyPr/>
                <a:lstStyle/>
                <a:p>
                  <a:endParaRPr lang="en-US"/>
                </a:p>
              </p:txBody>
            </p:sp>
            <p:sp>
              <p:nvSpPr>
                <p:cNvPr id="141" name="Line 281"/>
                <p:cNvSpPr>
                  <a:spLocks noChangeShapeType="1"/>
                </p:cNvSpPr>
                <p:nvPr/>
              </p:nvSpPr>
              <p:spPr bwMode="auto">
                <a:xfrm>
                  <a:off x="1484" y="2124"/>
                  <a:ext cx="0" cy="437"/>
                </a:xfrm>
                <a:prstGeom prst="line">
                  <a:avLst/>
                </a:prstGeom>
                <a:noFill/>
                <a:ln w="9525">
                  <a:solidFill>
                    <a:srgbClr val="404040"/>
                  </a:solidFill>
                  <a:round/>
                  <a:headEnd/>
                  <a:tailEnd/>
                </a:ln>
              </p:spPr>
              <p:txBody>
                <a:bodyPr/>
                <a:lstStyle/>
                <a:p>
                  <a:endParaRPr lang="en-US"/>
                </a:p>
              </p:txBody>
            </p:sp>
            <p:sp>
              <p:nvSpPr>
                <p:cNvPr id="142" name="Line 282"/>
                <p:cNvSpPr>
                  <a:spLocks noChangeShapeType="1"/>
                </p:cNvSpPr>
                <p:nvPr/>
              </p:nvSpPr>
              <p:spPr bwMode="auto">
                <a:xfrm>
                  <a:off x="1642" y="2134"/>
                  <a:ext cx="0" cy="402"/>
                </a:xfrm>
                <a:prstGeom prst="line">
                  <a:avLst/>
                </a:prstGeom>
                <a:noFill/>
                <a:ln w="9525">
                  <a:solidFill>
                    <a:srgbClr val="404040"/>
                  </a:solidFill>
                  <a:round/>
                  <a:headEnd/>
                  <a:tailEnd/>
                </a:ln>
              </p:spPr>
              <p:txBody>
                <a:bodyPr/>
                <a:lstStyle/>
                <a:p>
                  <a:endParaRPr lang="en-US"/>
                </a:p>
              </p:txBody>
            </p:sp>
            <p:sp>
              <p:nvSpPr>
                <p:cNvPr id="143" name="Line 283"/>
                <p:cNvSpPr>
                  <a:spLocks noChangeShapeType="1"/>
                </p:cNvSpPr>
                <p:nvPr/>
              </p:nvSpPr>
              <p:spPr bwMode="auto">
                <a:xfrm>
                  <a:off x="1713" y="2140"/>
                  <a:ext cx="0" cy="382"/>
                </a:xfrm>
                <a:prstGeom prst="line">
                  <a:avLst/>
                </a:prstGeom>
                <a:noFill/>
                <a:ln w="9525">
                  <a:solidFill>
                    <a:srgbClr val="404040"/>
                  </a:solidFill>
                  <a:round/>
                  <a:headEnd/>
                  <a:tailEnd/>
                </a:ln>
              </p:spPr>
              <p:txBody>
                <a:bodyPr/>
                <a:lstStyle/>
                <a:p>
                  <a:endParaRPr lang="en-US"/>
                </a:p>
              </p:txBody>
            </p:sp>
            <p:sp>
              <p:nvSpPr>
                <p:cNvPr id="144" name="Line 284"/>
                <p:cNvSpPr>
                  <a:spLocks noChangeShapeType="1"/>
                </p:cNvSpPr>
                <p:nvPr/>
              </p:nvSpPr>
              <p:spPr bwMode="auto">
                <a:xfrm>
                  <a:off x="1835" y="2146"/>
                  <a:ext cx="0" cy="354"/>
                </a:xfrm>
                <a:prstGeom prst="line">
                  <a:avLst/>
                </a:prstGeom>
                <a:noFill/>
                <a:ln w="9525">
                  <a:solidFill>
                    <a:srgbClr val="404040"/>
                  </a:solidFill>
                  <a:round/>
                  <a:headEnd/>
                  <a:tailEnd/>
                </a:ln>
              </p:spPr>
              <p:txBody>
                <a:bodyPr/>
                <a:lstStyle/>
                <a:p>
                  <a:endParaRPr lang="en-US"/>
                </a:p>
              </p:txBody>
            </p:sp>
            <p:sp>
              <p:nvSpPr>
                <p:cNvPr id="145" name="Line 285"/>
                <p:cNvSpPr>
                  <a:spLocks noChangeShapeType="1"/>
                </p:cNvSpPr>
                <p:nvPr/>
              </p:nvSpPr>
              <p:spPr bwMode="auto">
                <a:xfrm>
                  <a:off x="1889" y="2150"/>
                  <a:ext cx="0" cy="341"/>
                </a:xfrm>
                <a:prstGeom prst="line">
                  <a:avLst/>
                </a:prstGeom>
                <a:noFill/>
                <a:ln w="9525">
                  <a:solidFill>
                    <a:srgbClr val="404040"/>
                  </a:solidFill>
                  <a:round/>
                  <a:headEnd/>
                  <a:tailEnd/>
                </a:ln>
              </p:spPr>
              <p:txBody>
                <a:bodyPr/>
                <a:lstStyle/>
                <a:p>
                  <a:endParaRPr lang="en-US"/>
                </a:p>
              </p:txBody>
            </p:sp>
            <p:sp>
              <p:nvSpPr>
                <p:cNvPr id="146" name="Line 286"/>
                <p:cNvSpPr>
                  <a:spLocks noChangeShapeType="1"/>
                </p:cNvSpPr>
                <p:nvPr/>
              </p:nvSpPr>
              <p:spPr bwMode="auto">
                <a:xfrm>
                  <a:off x="1936" y="2155"/>
                  <a:ext cx="0" cy="328"/>
                </a:xfrm>
                <a:prstGeom prst="line">
                  <a:avLst/>
                </a:prstGeom>
                <a:noFill/>
                <a:ln w="9525">
                  <a:solidFill>
                    <a:srgbClr val="404040"/>
                  </a:solidFill>
                  <a:round/>
                  <a:headEnd/>
                  <a:tailEnd/>
                </a:ln>
              </p:spPr>
              <p:txBody>
                <a:bodyPr/>
                <a:lstStyle/>
                <a:p>
                  <a:endParaRPr lang="en-US"/>
                </a:p>
              </p:txBody>
            </p:sp>
            <p:sp>
              <p:nvSpPr>
                <p:cNvPr id="147" name="Line 287"/>
                <p:cNvSpPr>
                  <a:spLocks noChangeShapeType="1"/>
                </p:cNvSpPr>
                <p:nvPr/>
              </p:nvSpPr>
              <p:spPr bwMode="auto">
                <a:xfrm>
                  <a:off x="1986" y="2158"/>
                  <a:ext cx="0" cy="315"/>
                </a:xfrm>
                <a:prstGeom prst="line">
                  <a:avLst/>
                </a:prstGeom>
                <a:noFill/>
                <a:ln w="9525">
                  <a:solidFill>
                    <a:srgbClr val="404040"/>
                  </a:solidFill>
                  <a:round/>
                  <a:headEnd/>
                  <a:tailEnd/>
                </a:ln>
              </p:spPr>
              <p:txBody>
                <a:bodyPr/>
                <a:lstStyle/>
                <a:p>
                  <a:endParaRPr lang="en-US"/>
                </a:p>
              </p:txBody>
            </p:sp>
            <p:grpSp>
              <p:nvGrpSpPr>
                <p:cNvPr id="148" name="Group 288"/>
                <p:cNvGrpSpPr>
                  <a:grpSpLocks/>
                </p:cNvGrpSpPr>
                <p:nvPr/>
              </p:nvGrpSpPr>
              <p:grpSpPr bwMode="auto">
                <a:xfrm>
                  <a:off x="1445" y="2172"/>
                  <a:ext cx="564" cy="307"/>
                  <a:chOff x="1445" y="2172"/>
                  <a:chExt cx="564" cy="307"/>
                </a:xfrm>
              </p:grpSpPr>
              <p:sp>
                <p:nvSpPr>
                  <p:cNvPr id="155" name="Line 289"/>
                  <p:cNvSpPr>
                    <a:spLocks noChangeShapeType="1"/>
                  </p:cNvSpPr>
                  <p:nvPr/>
                </p:nvSpPr>
                <p:spPr bwMode="auto">
                  <a:xfrm flipH="1" flipV="1">
                    <a:off x="1915" y="2172"/>
                    <a:ext cx="79" cy="65"/>
                  </a:xfrm>
                  <a:prstGeom prst="line">
                    <a:avLst/>
                  </a:prstGeom>
                  <a:noFill/>
                  <a:ln w="8001">
                    <a:solidFill>
                      <a:schemeClr val="accent1"/>
                    </a:solidFill>
                    <a:round/>
                    <a:headEnd/>
                    <a:tailEnd/>
                  </a:ln>
                </p:spPr>
                <p:txBody>
                  <a:bodyPr/>
                  <a:lstStyle/>
                  <a:p>
                    <a:endParaRPr lang="en-US"/>
                  </a:p>
                </p:txBody>
              </p:sp>
              <p:sp>
                <p:nvSpPr>
                  <p:cNvPr id="156" name="Line 290"/>
                  <p:cNvSpPr>
                    <a:spLocks noChangeShapeType="1"/>
                  </p:cNvSpPr>
                  <p:nvPr/>
                </p:nvSpPr>
                <p:spPr bwMode="auto">
                  <a:xfrm flipH="1" flipV="1">
                    <a:off x="1948" y="2343"/>
                    <a:ext cx="61" cy="54"/>
                  </a:xfrm>
                  <a:prstGeom prst="line">
                    <a:avLst/>
                  </a:prstGeom>
                  <a:noFill/>
                  <a:ln w="8001">
                    <a:solidFill>
                      <a:schemeClr val="accent1"/>
                    </a:solidFill>
                    <a:round/>
                    <a:headEnd/>
                    <a:tailEnd/>
                  </a:ln>
                </p:spPr>
                <p:txBody>
                  <a:bodyPr/>
                  <a:lstStyle/>
                  <a:p>
                    <a:endParaRPr lang="en-US"/>
                  </a:p>
                </p:txBody>
              </p:sp>
              <p:sp>
                <p:nvSpPr>
                  <p:cNvPr id="157" name="Line 291"/>
                  <p:cNvSpPr>
                    <a:spLocks noChangeShapeType="1"/>
                  </p:cNvSpPr>
                  <p:nvPr/>
                </p:nvSpPr>
                <p:spPr bwMode="auto">
                  <a:xfrm flipH="1" flipV="1">
                    <a:off x="1822" y="2254"/>
                    <a:ext cx="99" cy="94"/>
                  </a:xfrm>
                  <a:prstGeom prst="line">
                    <a:avLst/>
                  </a:prstGeom>
                  <a:noFill/>
                  <a:ln w="8001">
                    <a:solidFill>
                      <a:schemeClr val="accent1"/>
                    </a:solidFill>
                    <a:round/>
                    <a:headEnd/>
                    <a:tailEnd/>
                  </a:ln>
                </p:spPr>
                <p:txBody>
                  <a:bodyPr/>
                  <a:lstStyle/>
                  <a:p>
                    <a:endParaRPr lang="en-US"/>
                  </a:p>
                </p:txBody>
              </p:sp>
              <p:sp>
                <p:nvSpPr>
                  <p:cNvPr id="158" name="Line 292"/>
                  <p:cNvSpPr>
                    <a:spLocks noChangeShapeType="1"/>
                  </p:cNvSpPr>
                  <p:nvPr/>
                </p:nvSpPr>
                <p:spPr bwMode="auto">
                  <a:xfrm flipH="1" flipV="1">
                    <a:off x="1452" y="2194"/>
                    <a:ext cx="89" cy="88"/>
                  </a:xfrm>
                  <a:prstGeom prst="line">
                    <a:avLst/>
                  </a:prstGeom>
                  <a:noFill/>
                  <a:ln w="8001">
                    <a:solidFill>
                      <a:schemeClr val="accent1"/>
                    </a:solidFill>
                    <a:round/>
                    <a:headEnd/>
                    <a:tailEnd/>
                  </a:ln>
                </p:spPr>
                <p:txBody>
                  <a:bodyPr/>
                  <a:lstStyle/>
                  <a:p>
                    <a:endParaRPr lang="en-US"/>
                  </a:p>
                </p:txBody>
              </p:sp>
              <p:sp>
                <p:nvSpPr>
                  <p:cNvPr id="159" name="Line 293"/>
                  <p:cNvSpPr>
                    <a:spLocks noChangeShapeType="1"/>
                  </p:cNvSpPr>
                  <p:nvPr/>
                </p:nvSpPr>
                <p:spPr bwMode="auto">
                  <a:xfrm flipH="1" flipV="1">
                    <a:off x="1813" y="2219"/>
                    <a:ext cx="88" cy="85"/>
                  </a:xfrm>
                  <a:prstGeom prst="line">
                    <a:avLst/>
                  </a:prstGeom>
                  <a:noFill/>
                  <a:ln w="8001">
                    <a:solidFill>
                      <a:schemeClr val="accent1"/>
                    </a:solidFill>
                    <a:round/>
                    <a:headEnd/>
                    <a:tailEnd/>
                  </a:ln>
                </p:spPr>
                <p:txBody>
                  <a:bodyPr/>
                  <a:lstStyle/>
                  <a:p>
                    <a:endParaRPr lang="en-US"/>
                  </a:p>
                </p:txBody>
              </p:sp>
              <p:sp>
                <p:nvSpPr>
                  <p:cNvPr id="160" name="Line 294"/>
                  <p:cNvSpPr>
                    <a:spLocks noChangeShapeType="1"/>
                  </p:cNvSpPr>
                  <p:nvPr/>
                </p:nvSpPr>
                <p:spPr bwMode="auto">
                  <a:xfrm flipH="1" flipV="1">
                    <a:off x="1868" y="2333"/>
                    <a:ext cx="85" cy="74"/>
                  </a:xfrm>
                  <a:prstGeom prst="line">
                    <a:avLst/>
                  </a:prstGeom>
                  <a:noFill/>
                  <a:ln w="8001">
                    <a:solidFill>
                      <a:schemeClr val="accent1"/>
                    </a:solidFill>
                    <a:round/>
                    <a:headEnd/>
                    <a:tailEnd/>
                  </a:ln>
                </p:spPr>
                <p:txBody>
                  <a:bodyPr/>
                  <a:lstStyle/>
                  <a:p>
                    <a:endParaRPr lang="en-US"/>
                  </a:p>
                </p:txBody>
              </p:sp>
              <p:sp>
                <p:nvSpPr>
                  <p:cNvPr id="161" name="Line 295"/>
                  <p:cNvSpPr>
                    <a:spLocks noChangeShapeType="1"/>
                  </p:cNvSpPr>
                  <p:nvPr/>
                </p:nvSpPr>
                <p:spPr bwMode="auto">
                  <a:xfrm flipH="1" flipV="1">
                    <a:off x="1643" y="2174"/>
                    <a:ext cx="104" cy="104"/>
                  </a:xfrm>
                  <a:prstGeom prst="line">
                    <a:avLst/>
                  </a:prstGeom>
                  <a:noFill/>
                  <a:ln w="8001">
                    <a:solidFill>
                      <a:schemeClr val="accent1"/>
                    </a:solidFill>
                    <a:round/>
                    <a:headEnd/>
                    <a:tailEnd/>
                  </a:ln>
                </p:spPr>
                <p:txBody>
                  <a:bodyPr/>
                  <a:lstStyle/>
                  <a:p>
                    <a:endParaRPr lang="en-US"/>
                  </a:p>
                </p:txBody>
              </p:sp>
              <p:sp>
                <p:nvSpPr>
                  <p:cNvPr id="162" name="Line 296"/>
                  <p:cNvSpPr>
                    <a:spLocks noChangeShapeType="1"/>
                  </p:cNvSpPr>
                  <p:nvPr/>
                </p:nvSpPr>
                <p:spPr bwMode="auto">
                  <a:xfrm flipH="1" flipV="1">
                    <a:off x="1676" y="2244"/>
                    <a:ext cx="117" cy="121"/>
                  </a:xfrm>
                  <a:prstGeom prst="line">
                    <a:avLst/>
                  </a:prstGeom>
                  <a:noFill/>
                  <a:ln w="8001">
                    <a:solidFill>
                      <a:schemeClr val="accent1"/>
                    </a:solidFill>
                    <a:round/>
                    <a:headEnd/>
                    <a:tailEnd/>
                  </a:ln>
                </p:spPr>
                <p:txBody>
                  <a:bodyPr/>
                  <a:lstStyle/>
                  <a:p>
                    <a:endParaRPr lang="en-US"/>
                  </a:p>
                </p:txBody>
              </p:sp>
              <p:sp>
                <p:nvSpPr>
                  <p:cNvPr id="163" name="Line 297"/>
                  <p:cNvSpPr>
                    <a:spLocks noChangeShapeType="1"/>
                  </p:cNvSpPr>
                  <p:nvPr/>
                </p:nvSpPr>
                <p:spPr bwMode="auto">
                  <a:xfrm flipH="1" flipV="1">
                    <a:off x="1558" y="2239"/>
                    <a:ext cx="102" cy="101"/>
                  </a:xfrm>
                  <a:prstGeom prst="line">
                    <a:avLst/>
                  </a:prstGeom>
                  <a:noFill/>
                  <a:ln w="8001">
                    <a:solidFill>
                      <a:schemeClr val="accent1"/>
                    </a:solidFill>
                    <a:round/>
                    <a:headEnd/>
                    <a:tailEnd/>
                  </a:ln>
                </p:spPr>
                <p:txBody>
                  <a:bodyPr/>
                  <a:lstStyle/>
                  <a:p>
                    <a:endParaRPr lang="en-US"/>
                  </a:p>
                </p:txBody>
              </p:sp>
              <p:sp>
                <p:nvSpPr>
                  <p:cNvPr id="164" name="Line 298"/>
                  <p:cNvSpPr>
                    <a:spLocks noChangeShapeType="1"/>
                  </p:cNvSpPr>
                  <p:nvPr/>
                </p:nvSpPr>
                <p:spPr bwMode="auto">
                  <a:xfrm flipH="1" flipV="1">
                    <a:off x="1601" y="2391"/>
                    <a:ext cx="91" cy="88"/>
                  </a:xfrm>
                  <a:prstGeom prst="line">
                    <a:avLst/>
                  </a:prstGeom>
                  <a:noFill/>
                  <a:ln w="8001">
                    <a:solidFill>
                      <a:schemeClr val="accent1"/>
                    </a:solidFill>
                    <a:round/>
                    <a:headEnd/>
                    <a:tailEnd/>
                  </a:ln>
                </p:spPr>
                <p:txBody>
                  <a:bodyPr/>
                  <a:lstStyle/>
                  <a:p>
                    <a:endParaRPr lang="en-US"/>
                  </a:p>
                </p:txBody>
              </p:sp>
              <p:sp>
                <p:nvSpPr>
                  <p:cNvPr id="165" name="Line 299"/>
                  <p:cNvSpPr>
                    <a:spLocks noChangeShapeType="1"/>
                  </p:cNvSpPr>
                  <p:nvPr/>
                </p:nvSpPr>
                <p:spPr bwMode="auto">
                  <a:xfrm flipH="1" flipV="1">
                    <a:off x="1445" y="2296"/>
                    <a:ext cx="83" cy="88"/>
                  </a:xfrm>
                  <a:prstGeom prst="line">
                    <a:avLst/>
                  </a:prstGeom>
                  <a:noFill/>
                  <a:ln w="8001">
                    <a:solidFill>
                      <a:schemeClr val="accent1"/>
                    </a:solidFill>
                    <a:round/>
                    <a:headEnd/>
                    <a:tailEnd/>
                  </a:ln>
                </p:spPr>
                <p:txBody>
                  <a:bodyPr/>
                  <a:lstStyle/>
                  <a:p>
                    <a:endParaRPr lang="en-US"/>
                  </a:p>
                </p:txBody>
              </p:sp>
            </p:grpSp>
            <p:sp>
              <p:nvSpPr>
                <p:cNvPr id="149" name="Line 300"/>
                <p:cNvSpPr>
                  <a:spLocks noChangeShapeType="1"/>
                </p:cNvSpPr>
                <p:nvPr/>
              </p:nvSpPr>
              <p:spPr bwMode="auto">
                <a:xfrm>
                  <a:off x="1561" y="2138"/>
                  <a:ext cx="0" cy="402"/>
                </a:xfrm>
                <a:prstGeom prst="line">
                  <a:avLst/>
                </a:prstGeom>
                <a:noFill/>
                <a:ln w="9525">
                  <a:solidFill>
                    <a:srgbClr val="404040"/>
                  </a:solidFill>
                  <a:round/>
                  <a:headEnd/>
                  <a:tailEnd/>
                </a:ln>
              </p:spPr>
              <p:txBody>
                <a:bodyPr/>
                <a:lstStyle/>
                <a:p>
                  <a:endParaRPr lang="en-US"/>
                </a:p>
              </p:txBody>
            </p:sp>
            <p:sp>
              <p:nvSpPr>
                <p:cNvPr id="150" name="Line 301"/>
                <p:cNvSpPr>
                  <a:spLocks noChangeShapeType="1"/>
                </p:cNvSpPr>
                <p:nvPr/>
              </p:nvSpPr>
              <p:spPr bwMode="auto">
                <a:xfrm>
                  <a:off x="1397" y="2186"/>
                  <a:ext cx="608" cy="20"/>
                </a:xfrm>
                <a:prstGeom prst="line">
                  <a:avLst/>
                </a:prstGeom>
                <a:noFill/>
                <a:ln w="9525">
                  <a:solidFill>
                    <a:srgbClr val="C0C0C0"/>
                  </a:solidFill>
                  <a:round/>
                  <a:headEnd/>
                  <a:tailEnd/>
                </a:ln>
              </p:spPr>
              <p:txBody>
                <a:bodyPr/>
                <a:lstStyle/>
                <a:p>
                  <a:endParaRPr lang="en-US"/>
                </a:p>
              </p:txBody>
            </p:sp>
            <p:sp>
              <p:nvSpPr>
                <p:cNvPr id="151" name="Line 302"/>
                <p:cNvSpPr>
                  <a:spLocks noChangeShapeType="1"/>
                </p:cNvSpPr>
                <p:nvPr/>
              </p:nvSpPr>
              <p:spPr bwMode="auto">
                <a:xfrm flipV="1">
                  <a:off x="1401" y="2261"/>
                  <a:ext cx="608" cy="4"/>
                </a:xfrm>
                <a:prstGeom prst="line">
                  <a:avLst/>
                </a:prstGeom>
                <a:noFill/>
                <a:ln w="9525">
                  <a:solidFill>
                    <a:srgbClr val="C0C0C0"/>
                  </a:solidFill>
                  <a:round/>
                  <a:headEnd/>
                  <a:tailEnd/>
                </a:ln>
              </p:spPr>
              <p:txBody>
                <a:bodyPr/>
                <a:lstStyle/>
                <a:p>
                  <a:endParaRPr lang="en-US"/>
                </a:p>
              </p:txBody>
            </p:sp>
            <p:sp>
              <p:nvSpPr>
                <p:cNvPr id="152" name="Line 303"/>
                <p:cNvSpPr>
                  <a:spLocks noChangeShapeType="1"/>
                </p:cNvSpPr>
                <p:nvPr/>
              </p:nvSpPr>
              <p:spPr bwMode="auto">
                <a:xfrm flipV="1">
                  <a:off x="1405" y="2321"/>
                  <a:ext cx="600" cy="32"/>
                </a:xfrm>
                <a:prstGeom prst="line">
                  <a:avLst/>
                </a:prstGeom>
                <a:noFill/>
                <a:ln w="9525">
                  <a:solidFill>
                    <a:srgbClr val="C0C0C0"/>
                  </a:solidFill>
                  <a:round/>
                  <a:headEnd/>
                  <a:tailEnd/>
                </a:ln>
              </p:spPr>
              <p:txBody>
                <a:bodyPr/>
                <a:lstStyle/>
                <a:p>
                  <a:endParaRPr lang="en-US"/>
                </a:p>
              </p:txBody>
            </p:sp>
            <p:sp>
              <p:nvSpPr>
                <p:cNvPr id="153" name="Line 304"/>
                <p:cNvSpPr>
                  <a:spLocks noChangeShapeType="1"/>
                </p:cNvSpPr>
                <p:nvPr/>
              </p:nvSpPr>
              <p:spPr bwMode="auto">
                <a:xfrm flipV="1">
                  <a:off x="1401" y="2425"/>
                  <a:ext cx="612" cy="75"/>
                </a:xfrm>
                <a:prstGeom prst="line">
                  <a:avLst/>
                </a:prstGeom>
                <a:noFill/>
                <a:ln w="9525">
                  <a:solidFill>
                    <a:srgbClr val="C0C0C0"/>
                  </a:solidFill>
                  <a:round/>
                  <a:headEnd/>
                  <a:tailEnd/>
                </a:ln>
              </p:spPr>
              <p:txBody>
                <a:bodyPr/>
                <a:lstStyle/>
                <a:p>
                  <a:endParaRPr lang="en-US"/>
                </a:p>
              </p:txBody>
            </p:sp>
            <p:sp>
              <p:nvSpPr>
                <p:cNvPr id="154" name="Line 305"/>
                <p:cNvSpPr>
                  <a:spLocks noChangeShapeType="1"/>
                </p:cNvSpPr>
                <p:nvPr/>
              </p:nvSpPr>
              <p:spPr bwMode="auto">
                <a:xfrm flipV="1">
                  <a:off x="1405" y="2373"/>
                  <a:ext cx="608" cy="56"/>
                </a:xfrm>
                <a:prstGeom prst="line">
                  <a:avLst/>
                </a:prstGeom>
                <a:noFill/>
                <a:ln w="9525">
                  <a:solidFill>
                    <a:srgbClr val="C0C0C0"/>
                  </a:solidFill>
                  <a:round/>
                  <a:headEnd/>
                  <a:tailEnd/>
                </a:ln>
              </p:spPr>
              <p:txBody>
                <a:bodyPr/>
                <a:lstStyle/>
                <a:p>
                  <a:endParaRPr lang="en-US"/>
                </a:p>
              </p:txBody>
            </p:sp>
          </p:gr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5" name="Rectangle 36"/>
          <p:cNvSpPr>
            <a:spLocks noGrp="1" noChangeArrowheads="1"/>
          </p:cNvSpPr>
          <p:nvPr>
            <p:ph type="title"/>
          </p:nvPr>
        </p:nvSpPr>
        <p:spPr>
          <a:noFill/>
        </p:spPr>
        <p:txBody>
          <a:bodyPr anchor="ctr"/>
          <a:lstStyle/>
          <a:p>
            <a:pPr eaLnBrk="1" hangingPunct="1"/>
            <a:r>
              <a:rPr lang="en-US" smtClean="0"/>
              <a:t>Basic Asset Life Cycle</a:t>
            </a:r>
          </a:p>
        </p:txBody>
      </p:sp>
      <p:sp>
        <p:nvSpPr>
          <p:cNvPr id="2054" name="Footer Placeholder 2"/>
          <p:cNvSpPr>
            <a:spLocks noGrp="1"/>
          </p:cNvSpPr>
          <p:nvPr>
            <p:ph type="ftr" sz="quarter" idx="10"/>
          </p:nvPr>
        </p:nvSpPr>
        <p:spPr>
          <a:xfrm>
            <a:off x="8229600" y="6638544"/>
            <a:ext cx="914400" cy="219456"/>
          </a:xfrm>
          <a:noFill/>
        </p:spPr>
        <p:txBody>
          <a:bodyPr/>
          <a:lstStyle/>
          <a:p>
            <a:r>
              <a:rPr lang="en-US"/>
              <a:t>FA-IN-060</a:t>
            </a:r>
          </a:p>
        </p:txBody>
      </p:sp>
      <p:graphicFrame>
        <p:nvGraphicFramePr>
          <p:cNvPr id="2050" name="Object 0"/>
          <p:cNvGraphicFramePr>
            <a:graphicFrameLocks noChangeAspect="1"/>
          </p:cNvGraphicFramePr>
          <p:nvPr/>
        </p:nvGraphicFramePr>
        <p:xfrm>
          <a:off x="2611438" y="838200"/>
          <a:ext cx="3952875" cy="4875213"/>
        </p:xfrm>
        <a:graphic>
          <a:graphicData uri="http://schemas.openxmlformats.org/presentationml/2006/ole">
            <p:oleObj spid="_x0000_s2050" name="Clip" r:id="rId4" imgW="2826720" imgH="3497040" progId="">
              <p:embed/>
            </p:oleObj>
          </a:graphicData>
        </a:graphic>
      </p:graphicFrame>
      <p:sp>
        <p:nvSpPr>
          <p:cNvPr id="2055" name="AutoShape 4"/>
          <p:cNvSpPr>
            <a:spLocks noChangeArrowheads="1"/>
          </p:cNvSpPr>
          <p:nvPr/>
        </p:nvSpPr>
        <p:spPr bwMode="auto">
          <a:xfrm rot="16607302">
            <a:off x="2568576" y="-60325"/>
            <a:ext cx="1198562" cy="3716337"/>
          </a:xfrm>
          <a:prstGeom prst="curvedLeftArrow">
            <a:avLst>
              <a:gd name="adj1" fmla="val 62013"/>
              <a:gd name="adj2" fmla="val 124027"/>
              <a:gd name="adj3" fmla="val 39583"/>
            </a:avLst>
          </a:prstGeom>
          <a:solidFill>
            <a:schemeClr val="bg1"/>
          </a:solidFill>
          <a:ln w="12700">
            <a:solidFill>
              <a:schemeClr val="tx1"/>
            </a:solidFill>
            <a:miter lim="800000"/>
            <a:headEnd/>
            <a:tailEnd/>
          </a:ln>
        </p:spPr>
        <p:txBody>
          <a:bodyPr wrap="none" lIns="96661" tIns="48331" rIns="96661" bIns="48331">
            <a:spAutoFit/>
          </a:bodyPr>
          <a:lstStyle/>
          <a:p>
            <a:endParaRPr lang="en-US"/>
          </a:p>
        </p:txBody>
      </p:sp>
      <p:sp>
        <p:nvSpPr>
          <p:cNvPr id="2056" name="Text Box 6"/>
          <p:cNvSpPr txBox="1">
            <a:spLocks noChangeArrowheads="1"/>
          </p:cNvSpPr>
          <p:nvPr/>
        </p:nvSpPr>
        <p:spPr bwMode="auto">
          <a:xfrm>
            <a:off x="697514" y="2479675"/>
            <a:ext cx="1389447" cy="466938"/>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400" b="1">
                <a:latin typeface="+mj-lt"/>
              </a:rPr>
              <a:t>Supplier</a:t>
            </a:r>
            <a:endParaRPr kumimoji="1" lang="en-US" sz="2400" b="1">
              <a:solidFill>
                <a:schemeClr val="accent2"/>
              </a:solidFill>
              <a:latin typeface="+mj-lt"/>
            </a:endParaRPr>
          </a:p>
        </p:txBody>
      </p:sp>
      <p:sp>
        <p:nvSpPr>
          <p:cNvPr id="2057" name="Text Box 8"/>
          <p:cNvSpPr txBox="1">
            <a:spLocks noChangeArrowheads="1"/>
          </p:cNvSpPr>
          <p:nvPr/>
        </p:nvSpPr>
        <p:spPr bwMode="auto">
          <a:xfrm>
            <a:off x="3655383" y="1539875"/>
            <a:ext cx="1907217" cy="482327"/>
          </a:xfrm>
          <a:prstGeom prst="rect">
            <a:avLst/>
          </a:prstGeom>
          <a:noFill/>
          <a:ln w="12700">
            <a:noFill/>
            <a:miter lim="800000"/>
            <a:headEnd/>
            <a:tailEnd/>
          </a:ln>
        </p:spPr>
        <p:txBody>
          <a:bodyPr wrap="none" lIns="96661" tIns="48331" rIns="96661" bIns="48331">
            <a:spAutoFit/>
          </a:bodyPr>
          <a:lstStyle/>
          <a:p>
            <a:pPr algn="r" defTabSz="966788" eaLnBrk="0" hangingPunct="0"/>
            <a:r>
              <a:rPr kumimoji="1" lang="en-US" sz="2500" b="1" dirty="0">
                <a:latin typeface="+mj-lt"/>
              </a:rPr>
              <a:t>Acquisition</a:t>
            </a:r>
            <a:endParaRPr kumimoji="1" lang="en-US" sz="2500" b="1" dirty="0">
              <a:solidFill>
                <a:srgbClr val="FF3300"/>
              </a:solidFill>
              <a:latin typeface="+mj-lt"/>
            </a:endParaRPr>
          </a:p>
        </p:txBody>
      </p:sp>
      <p:sp>
        <p:nvSpPr>
          <p:cNvPr id="2058" name="Rectangle 11"/>
          <p:cNvSpPr>
            <a:spLocks noChangeArrowheads="1"/>
          </p:cNvSpPr>
          <p:nvPr/>
        </p:nvSpPr>
        <p:spPr bwMode="auto">
          <a:xfrm>
            <a:off x="6881813" y="2470150"/>
            <a:ext cx="1657350" cy="458788"/>
          </a:xfrm>
          <a:prstGeom prst="rect">
            <a:avLst/>
          </a:prstGeom>
          <a:noFill/>
          <a:ln w="9525">
            <a:noFill/>
            <a:miter lim="800000"/>
            <a:headEnd/>
            <a:tailEnd/>
          </a:ln>
        </p:spPr>
        <p:txBody>
          <a:bodyPr/>
          <a:lstStyle/>
          <a:p>
            <a:endParaRPr lang="en-US"/>
          </a:p>
        </p:txBody>
      </p:sp>
      <p:grpSp>
        <p:nvGrpSpPr>
          <p:cNvPr id="2059" name="Group 13"/>
          <p:cNvGrpSpPr>
            <a:grpSpLocks/>
          </p:cNvGrpSpPr>
          <p:nvPr/>
        </p:nvGrpSpPr>
        <p:grpSpPr bwMode="auto">
          <a:xfrm rot="1482865">
            <a:off x="5416550" y="1035050"/>
            <a:ext cx="3117850" cy="1376363"/>
            <a:chOff x="2944" y="286"/>
            <a:chExt cx="856" cy="360"/>
          </a:xfrm>
        </p:grpSpPr>
        <p:sp>
          <p:nvSpPr>
            <p:cNvPr id="2074" name="Freeform 14"/>
            <p:cNvSpPr>
              <a:spLocks/>
            </p:cNvSpPr>
            <p:nvPr/>
          </p:nvSpPr>
          <p:spPr bwMode="auto">
            <a:xfrm>
              <a:off x="2944" y="286"/>
              <a:ext cx="856" cy="360"/>
            </a:xfrm>
            <a:custGeom>
              <a:avLst/>
              <a:gdLst>
                <a:gd name="T0" fmla="*/ 0 w 856"/>
                <a:gd name="T1" fmla="*/ 327 h 360"/>
                <a:gd name="T2" fmla="*/ 7 w 856"/>
                <a:gd name="T3" fmla="*/ 263 h 360"/>
                <a:gd name="T4" fmla="*/ 26 w 856"/>
                <a:gd name="T5" fmla="*/ 204 h 360"/>
                <a:gd name="T6" fmla="*/ 55 w 856"/>
                <a:gd name="T7" fmla="*/ 150 h 360"/>
                <a:gd name="T8" fmla="*/ 94 w 856"/>
                <a:gd name="T9" fmla="*/ 103 h 360"/>
                <a:gd name="T10" fmla="*/ 140 w 856"/>
                <a:gd name="T11" fmla="*/ 65 h 360"/>
                <a:gd name="T12" fmla="*/ 194 w 856"/>
                <a:gd name="T13" fmla="*/ 36 h 360"/>
                <a:gd name="T14" fmla="*/ 253 w 856"/>
                <a:gd name="T15" fmla="*/ 19 h 360"/>
                <a:gd name="T16" fmla="*/ 461 w 856"/>
                <a:gd name="T17" fmla="*/ 1 h 360"/>
                <a:gd name="T18" fmla="*/ 509 w 856"/>
                <a:gd name="T19" fmla="*/ 1 h 360"/>
                <a:gd name="T20" fmla="*/ 556 w 856"/>
                <a:gd name="T21" fmla="*/ 9 h 360"/>
                <a:gd name="T22" fmla="*/ 601 w 856"/>
                <a:gd name="T23" fmla="*/ 24 h 360"/>
                <a:gd name="T24" fmla="*/ 643 w 856"/>
                <a:gd name="T25" fmla="*/ 46 h 360"/>
                <a:gd name="T26" fmla="*/ 682 w 856"/>
                <a:gd name="T27" fmla="*/ 75 h 360"/>
                <a:gd name="T28" fmla="*/ 716 w 856"/>
                <a:gd name="T29" fmla="*/ 109 h 360"/>
                <a:gd name="T30" fmla="*/ 745 w 856"/>
                <a:gd name="T31" fmla="*/ 148 h 360"/>
                <a:gd name="T32" fmla="*/ 768 w 856"/>
                <a:gd name="T33" fmla="*/ 193 h 360"/>
                <a:gd name="T34" fmla="*/ 706 w 856"/>
                <a:gd name="T35" fmla="*/ 305 h 360"/>
                <a:gd name="T36" fmla="*/ 592 w 856"/>
                <a:gd name="T37" fmla="*/ 206 h 360"/>
                <a:gd name="T38" fmla="*/ 554 w 856"/>
                <a:gd name="T39" fmla="*/ 141 h 360"/>
                <a:gd name="T40" fmla="*/ 504 w 856"/>
                <a:gd name="T41" fmla="*/ 87 h 360"/>
                <a:gd name="T42" fmla="*/ 443 w 856"/>
                <a:gd name="T43" fmla="*/ 46 h 360"/>
                <a:gd name="T44" fmla="*/ 409 w 856"/>
                <a:gd name="T45" fmla="*/ 31 h 360"/>
                <a:gd name="T46" fmla="*/ 374 w 856"/>
                <a:gd name="T47" fmla="*/ 21 h 360"/>
                <a:gd name="T48" fmla="*/ 351 w 856"/>
                <a:gd name="T49" fmla="*/ 32 h 360"/>
                <a:gd name="T50" fmla="*/ 307 w 856"/>
                <a:gd name="T51" fmla="*/ 58 h 360"/>
                <a:gd name="T52" fmla="*/ 269 w 856"/>
                <a:gd name="T53" fmla="*/ 90 h 360"/>
                <a:gd name="T54" fmla="*/ 237 w 856"/>
                <a:gd name="T55" fmla="*/ 129 h 360"/>
                <a:gd name="T56" fmla="*/ 211 w 856"/>
                <a:gd name="T57" fmla="*/ 171 h 360"/>
                <a:gd name="T58" fmla="*/ 192 w 856"/>
                <a:gd name="T59" fmla="*/ 218 h 360"/>
                <a:gd name="T60" fmla="*/ 180 w 856"/>
                <a:gd name="T61" fmla="*/ 268 h 360"/>
                <a:gd name="T62" fmla="*/ 176 w 856"/>
                <a:gd name="T63" fmla="*/ 320 h 360"/>
                <a:gd name="T64" fmla="*/ 1 w 856"/>
                <a:gd name="T65" fmla="*/ 360 h 3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6"/>
                <a:gd name="T100" fmla="*/ 0 h 360"/>
                <a:gd name="T101" fmla="*/ 856 w 856"/>
                <a:gd name="T102" fmla="*/ 360 h 36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solidFill>
              <a:srgbClr val="FFFFFF"/>
            </a:solidFill>
            <a:ln w="9525">
              <a:noFill/>
              <a:round/>
              <a:headEnd/>
              <a:tailEnd/>
            </a:ln>
          </p:spPr>
          <p:txBody>
            <a:bodyPr/>
            <a:lstStyle/>
            <a:p>
              <a:endParaRPr lang="en-US"/>
            </a:p>
          </p:txBody>
        </p:sp>
        <p:sp>
          <p:nvSpPr>
            <p:cNvPr id="2075" name="Freeform 15"/>
            <p:cNvSpPr>
              <a:spLocks/>
            </p:cNvSpPr>
            <p:nvPr/>
          </p:nvSpPr>
          <p:spPr bwMode="auto">
            <a:xfrm>
              <a:off x="2944" y="300"/>
              <a:ext cx="374" cy="346"/>
            </a:xfrm>
            <a:custGeom>
              <a:avLst/>
              <a:gdLst>
                <a:gd name="T0" fmla="*/ 1 w 374"/>
                <a:gd name="T1" fmla="*/ 346 h 346"/>
                <a:gd name="T2" fmla="*/ 0 w 374"/>
                <a:gd name="T3" fmla="*/ 313 h 346"/>
                <a:gd name="T4" fmla="*/ 2 w 374"/>
                <a:gd name="T5" fmla="*/ 281 h 346"/>
                <a:gd name="T6" fmla="*/ 7 w 374"/>
                <a:gd name="T7" fmla="*/ 249 h 346"/>
                <a:gd name="T8" fmla="*/ 15 w 374"/>
                <a:gd name="T9" fmla="*/ 219 h 346"/>
                <a:gd name="T10" fmla="*/ 26 w 374"/>
                <a:gd name="T11" fmla="*/ 190 h 346"/>
                <a:gd name="T12" fmla="*/ 40 w 374"/>
                <a:gd name="T13" fmla="*/ 162 h 346"/>
                <a:gd name="T14" fmla="*/ 55 w 374"/>
                <a:gd name="T15" fmla="*/ 136 h 346"/>
                <a:gd name="T16" fmla="*/ 74 w 374"/>
                <a:gd name="T17" fmla="*/ 112 h 346"/>
                <a:gd name="T18" fmla="*/ 94 w 374"/>
                <a:gd name="T19" fmla="*/ 89 h 346"/>
                <a:gd name="T20" fmla="*/ 116 w 374"/>
                <a:gd name="T21" fmla="*/ 69 h 346"/>
                <a:gd name="T22" fmla="*/ 140 w 374"/>
                <a:gd name="T23" fmla="*/ 51 h 346"/>
                <a:gd name="T24" fmla="*/ 166 w 374"/>
                <a:gd name="T25" fmla="*/ 35 h 346"/>
                <a:gd name="T26" fmla="*/ 194 w 374"/>
                <a:gd name="T27" fmla="*/ 22 h 346"/>
                <a:gd name="T28" fmla="*/ 222 w 374"/>
                <a:gd name="T29" fmla="*/ 12 h 346"/>
                <a:gd name="T30" fmla="*/ 253 w 374"/>
                <a:gd name="T31" fmla="*/ 5 h 346"/>
                <a:gd name="T32" fmla="*/ 284 w 374"/>
                <a:gd name="T33" fmla="*/ 1 h 346"/>
                <a:gd name="T34" fmla="*/ 307 w 374"/>
                <a:gd name="T35" fmla="*/ 0 h 346"/>
                <a:gd name="T36" fmla="*/ 329 w 374"/>
                <a:gd name="T37" fmla="*/ 1 h 346"/>
                <a:gd name="T38" fmla="*/ 352 w 374"/>
                <a:gd name="T39" fmla="*/ 3 h 346"/>
                <a:gd name="T40" fmla="*/ 374 w 374"/>
                <a:gd name="T41" fmla="*/ 7 h 346"/>
                <a:gd name="T42" fmla="*/ 374 w 374"/>
                <a:gd name="T43" fmla="*/ 7 h 346"/>
                <a:gd name="T44" fmla="*/ 351 w 374"/>
                <a:gd name="T45" fmla="*/ 18 h 346"/>
                <a:gd name="T46" fmla="*/ 328 w 374"/>
                <a:gd name="T47" fmla="*/ 30 h 346"/>
                <a:gd name="T48" fmla="*/ 307 w 374"/>
                <a:gd name="T49" fmla="*/ 44 h 346"/>
                <a:gd name="T50" fmla="*/ 288 w 374"/>
                <a:gd name="T51" fmla="*/ 59 h 346"/>
                <a:gd name="T52" fmla="*/ 269 w 374"/>
                <a:gd name="T53" fmla="*/ 76 h 346"/>
                <a:gd name="T54" fmla="*/ 253 w 374"/>
                <a:gd name="T55" fmla="*/ 95 h 346"/>
                <a:gd name="T56" fmla="*/ 237 w 374"/>
                <a:gd name="T57" fmla="*/ 115 h 346"/>
                <a:gd name="T58" fmla="*/ 223 w 374"/>
                <a:gd name="T59" fmla="*/ 135 h 346"/>
                <a:gd name="T60" fmla="*/ 211 w 374"/>
                <a:gd name="T61" fmla="*/ 157 h 346"/>
                <a:gd name="T62" fmla="*/ 201 w 374"/>
                <a:gd name="T63" fmla="*/ 180 h 346"/>
                <a:gd name="T64" fmla="*/ 192 w 374"/>
                <a:gd name="T65" fmla="*/ 204 h 346"/>
                <a:gd name="T66" fmla="*/ 185 w 374"/>
                <a:gd name="T67" fmla="*/ 229 h 346"/>
                <a:gd name="T68" fmla="*/ 180 w 374"/>
                <a:gd name="T69" fmla="*/ 254 h 346"/>
                <a:gd name="T70" fmla="*/ 177 w 374"/>
                <a:gd name="T71" fmla="*/ 279 h 346"/>
                <a:gd name="T72" fmla="*/ 176 w 374"/>
                <a:gd name="T73" fmla="*/ 306 h 346"/>
                <a:gd name="T74" fmla="*/ 177 w 374"/>
                <a:gd name="T75" fmla="*/ 332 h 346"/>
                <a:gd name="T76" fmla="*/ 1 w 374"/>
                <a:gd name="T77" fmla="*/ 346 h 34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74"/>
                <a:gd name="T118" fmla="*/ 0 h 346"/>
                <a:gd name="T119" fmla="*/ 374 w 374"/>
                <a:gd name="T120" fmla="*/ 346 h 34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74" h="346">
                  <a:moveTo>
                    <a:pt x="1" y="346"/>
                  </a:moveTo>
                  <a:lnTo>
                    <a:pt x="0" y="313"/>
                  </a:lnTo>
                  <a:lnTo>
                    <a:pt x="2" y="281"/>
                  </a:lnTo>
                  <a:lnTo>
                    <a:pt x="7" y="249"/>
                  </a:lnTo>
                  <a:lnTo>
                    <a:pt x="15" y="219"/>
                  </a:lnTo>
                  <a:lnTo>
                    <a:pt x="26" y="190"/>
                  </a:lnTo>
                  <a:lnTo>
                    <a:pt x="40" y="162"/>
                  </a:lnTo>
                  <a:lnTo>
                    <a:pt x="55" y="136"/>
                  </a:lnTo>
                  <a:lnTo>
                    <a:pt x="74" y="112"/>
                  </a:lnTo>
                  <a:lnTo>
                    <a:pt x="94" y="89"/>
                  </a:lnTo>
                  <a:lnTo>
                    <a:pt x="116" y="69"/>
                  </a:lnTo>
                  <a:lnTo>
                    <a:pt x="140" y="51"/>
                  </a:lnTo>
                  <a:lnTo>
                    <a:pt x="166" y="35"/>
                  </a:lnTo>
                  <a:lnTo>
                    <a:pt x="194" y="22"/>
                  </a:lnTo>
                  <a:lnTo>
                    <a:pt x="222" y="12"/>
                  </a:lnTo>
                  <a:lnTo>
                    <a:pt x="253" y="5"/>
                  </a:lnTo>
                  <a:lnTo>
                    <a:pt x="284" y="1"/>
                  </a:lnTo>
                  <a:lnTo>
                    <a:pt x="307" y="0"/>
                  </a:lnTo>
                  <a:lnTo>
                    <a:pt x="329" y="1"/>
                  </a:lnTo>
                  <a:lnTo>
                    <a:pt x="352" y="3"/>
                  </a:lnTo>
                  <a:lnTo>
                    <a:pt x="374" y="7"/>
                  </a:lnTo>
                  <a:lnTo>
                    <a:pt x="351" y="18"/>
                  </a:lnTo>
                  <a:lnTo>
                    <a:pt x="328" y="30"/>
                  </a:lnTo>
                  <a:lnTo>
                    <a:pt x="307" y="44"/>
                  </a:lnTo>
                  <a:lnTo>
                    <a:pt x="288" y="59"/>
                  </a:lnTo>
                  <a:lnTo>
                    <a:pt x="269" y="76"/>
                  </a:lnTo>
                  <a:lnTo>
                    <a:pt x="253" y="95"/>
                  </a:lnTo>
                  <a:lnTo>
                    <a:pt x="237" y="115"/>
                  </a:lnTo>
                  <a:lnTo>
                    <a:pt x="223" y="135"/>
                  </a:lnTo>
                  <a:lnTo>
                    <a:pt x="211" y="157"/>
                  </a:lnTo>
                  <a:lnTo>
                    <a:pt x="201" y="180"/>
                  </a:lnTo>
                  <a:lnTo>
                    <a:pt x="192" y="204"/>
                  </a:lnTo>
                  <a:lnTo>
                    <a:pt x="185" y="229"/>
                  </a:lnTo>
                  <a:lnTo>
                    <a:pt x="180" y="254"/>
                  </a:lnTo>
                  <a:lnTo>
                    <a:pt x="177" y="279"/>
                  </a:lnTo>
                  <a:lnTo>
                    <a:pt x="176" y="306"/>
                  </a:lnTo>
                  <a:lnTo>
                    <a:pt x="177" y="332"/>
                  </a:lnTo>
                  <a:lnTo>
                    <a:pt x="1" y="346"/>
                  </a:lnTo>
                  <a:close/>
                </a:path>
              </a:pathLst>
            </a:custGeom>
            <a:solidFill>
              <a:srgbClr val="CDCDCD"/>
            </a:solidFill>
            <a:ln w="9525">
              <a:noFill/>
              <a:round/>
              <a:headEnd/>
              <a:tailEnd/>
            </a:ln>
          </p:spPr>
          <p:txBody>
            <a:bodyPr/>
            <a:lstStyle/>
            <a:p>
              <a:endParaRPr lang="en-US"/>
            </a:p>
          </p:txBody>
        </p:sp>
        <p:sp>
          <p:nvSpPr>
            <p:cNvPr id="2076" name="Freeform 16"/>
            <p:cNvSpPr>
              <a:spLocks/>
            </p:cNvSpPr>
            <p:nvPr/>
          </p:nvSpPr>
          <p:spPr bwMode="auto">
            <a:xfrm>
              <a:off x="2944" y="286"/>
              <a:ext cx="856" cy="360"/>
            </a:xfrm>
            <a:custGeom>
              <a:avLst/>
              <a:gdLst>
                <a:gd name="T0" fmla="*/ 0 w 856"/>
                <a:gd name="T1" fmla="*/ 327 h 360"/>
                <a:gd name="T2" fmla="*/ 7 w 856"/>
                <a:gd name="T3" fmla="*/ 263 h 360"/>
                <a:gd name="T4" fmla="*/ 26 w 856"/>
                <a:gd name="T5" fmla="*/ 204 h 360"/>
                <a:gd name="T6" fmla="*/ 55 w 856"/>
                <a:gd name="T7" fmla="*/ 150 h 360"/>
                <a:gd name="T8" fmla="*/ 94 w 856"/>
                <a:gd name="T9" fmla="*/ 103 h 360"/>
                <a:gd name="T10" fmla="*/ 140 w 856"/>
                <a:gd name="T11" fmla="*/ 65 h 360"/>
                <a:gd name="T12" fmla="*/ 194 w 856"/>
                <a:gd name="T13" fmla="*/ 36 h 360"/>
                <a:gd name="T14" fmla="*/ 253 w 856"/>
                <a:gd name="T15" fmla="*/ 19 h 360"/>
                <a:gd name="T16" fmla="*/ 461 w 856"/>
                <a:gd name="T17" fmla="*/ 1 h 360"/>
                <a:gd name="T18" fmla="*/ 509 w 856"/>
                <a:gd name="T19" fmla="*/ 1 h 360"/>
                <a:gd name="T20" fmla="*/ 556 w 856"/>
                <a:gd name="T21" fmla="*/ 9 h 360"/>
                <a:gd name="T22" fmla="*/ 601 w 856"/>
                <a:gd name="T23" fmla="*/ 24 h 360"/>
                <a:gd name="T24" fmla="*/ 643 w 856"/>
                <a:gd name="T25" fmla="*/ 46 h 360"/>
                <a:gd name="T26" fmla="*/ 682 w 856"/>
                <a:gd name="T27" fmla="*/ 75 h 360"/>
                <a:gd name="T28" fmla="*/ 716 w 856"/>
                <a:gd name="T29" fmla="*/ 109 h 360"/>
                <a:gd name="T30" fmla="*/ 745 w 856"/>
                <a:gd name="T31" fmla="*/ 148 h 360"/>
                <a:gd name="T32" fmla="*/ 768 w 856"/>
                <a:gd name="T33" fmla="*/ 193 h 360"/>
                <a:gd name="T34" fmla="*/ 706 w 856"/>
                <a:gd name="T35" fmla="*/ 305 h 360"/>
                <a:gd name="T36" fmla="*/ 592 w 856"/>
                <a:gd name="T37" fmla="*/ 206 h 360"/>
                <a:gd name="T38" fmla="*/ 554 w 856"/>
                <a:gd name="T39" fmla="*/ 141 h 360"/>
                <a:gd name="T40" fmla="*/ 504 w 856"/>
                <a:gd name="T41" fmla="*/ 87 h 360"/>
                <a:gd name="T42" fmla="*/ 443 w 856"/>
                <a:gd name="T43" fmla="*/ 46 h 360"/>
                <a:gd name="T44" fmla="*/ 409 w 856"/>
                <a:gd name="T45" fmla="*/ 31 h 360"/>
                <a:gd name="T46" fmla="*/ 374 w 856"/>
                <a:gd name="T47" fmla="*/ 21 h 360"/>
                <a:gd name="T48" fmla="*/ 351 w 856"/>
                <a:gd name="T49" fmla="*/ 32 h 360"/>
                <a:gd name="T50" fmla="*/ 307 w 856"/>
                <a:gd name="T51" fmla="*/ 58 h 360"/>
                <a:gd name="T52" fmla="*/ 269 w 856"/>
                <a:gd name="T53" fmla="*/ 90 h 360"/>
                <a:gd name="T54" fmla="*/ 237 w 856"/>
                <a:gd name="T55" fmla="*/ 129 h 360"/>
                <a:gd name="T56" fmla="*/ 211 w 856"/>
                <a:gd name="T57" fmla="*/ 171 h 360"/>
                <a:gd name="T58" fmla="*/ 192 w 856"/>
                <a:gd name="T59" fmla="*/ 218 h 360"/>
                <a:gd name="T60" fmla="*/ 180 w 856"/>
                <a:gd name="T61" fmla="*/ 268 h 360"/>
                <a:gd name="T62" fmla="*/ 176 w 856"/>
                <a:gd name="T63" fmla="*/ 320 h 360"/>
                <a:gd name="T64" fmla="*/ 1 w 856"/>
                <a:gd name="T65" fmla="*/ 360 h 3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6"/>
                <a:gd name="T100" fmla="*/ 0 h 360"/>
                <a:gd name="T101" fmla="*/ 856 w 856"/>
                <a:gd name="T102" fmla="*/ 360 h 36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noFill/>
            <a:ln w="12700">
              <a:solidFill>
                <a:srgbClr val="000000"/>
              </a:solidFill>
              <a:round/>
              <a:headEnd/>
              <a:tailEnd/>
            </a:ln>
          </p:spPr>
          <p:txBody>
            <a:bodyPr/>
            <a:lstStyle/>
            <a:p>
              <a:endParaRPr lang="en-US"/>
            </a:p>
          </p:txBody>
        </p:sp>
        <p:sp>
          <p:nvSpPr>
            <p:cNvPr id="2077" name="Freeform 17"/>
            <p:cNvSpPr>
              <a:spLocks/>
            </p:cNvSpPr>
            <p:nvPr/>
          </p:nvSpPr>
          <p:spPr bwMode="auto">
            <a:xfrm>
              <a:off x="3228" y="300"/>
              <a:ext cx="90" cy="7"/>
            </a:xfrm>
            <a:custGeom>
              <a:avLst/>
              <a:gdLst>
                <a:gd name="T0" fmla="*/ 0 w 90"/>
                <a:gd name="T1" fmla="*/ 1 h 7"/>
                <a:gd name="T2" fmla="*/ 23 w 90"/>
                <a:gd name="T3" fmla="*/ 0 h 7"/>
                <a:gd name="T4" fmla="*/ 45 w 90"/>
                <a:gd name="T5" fmla="*/ 1 h 7"/>
                <a:gd name="T6" fmla="*/ 68 w 90"/>
                <a:gd name="T7" fmla="*/ 3 h 7"/>
                <a:gd name="T8" fmla="*/ 90 w 90"/>
                <a:gd name="T9" fmla="*/ 7 h 7"/>
                <a:gd name="T10" fmla="*/ 0 60000 65536"/>
                <a:gd name="T11" fmla="*/ 0 60000 65536"/>
                <a:gd name="T12" fmla="*/ 0 60000 65536"/>
                <a:gd name="T13" fmla="*/ 0 60000 65536"/>
                <a:gd name="T14" fmla="*/ 0 60000 65536"/>
                <a:gd name="T15" fmla="*/ 0 w 90"/>
                <a:gd name="T16" fmla="*/ 0 h 7"/>
                <a:gd name="T17" fmla="*/ 90 w 90"/>
                <a:gd name="T18" fmla="*/ 7 h 7"/>
              </a:gdLst>
              <a:ahLst/>
              <a:cxnLst>
                <a:cxn ang="T10">
                  <a:pos x="T0" y="T1"/>
                </a:cxn>
                <a:cxn ang="T11">
                  <a:pos x="T2" y="T3"/>
                </a:cxn>
                <a:cxn ang="T12">
                  <a:pos x="T4" y="T5"/>
                </a:cxn>
                <a:cxn ang="T13">
                  <a:pos x="T6" y="T7"/>
                </a:cxn>
                <a:cxn ang="T14">
                  <a:pos x="T8" y="T9"/>
                </a:cxn>
              </a:cxnLst>
              <a:rect l="T15" t="T16" r="T17" b="T18"/>
              <a:pathLst>
                <a:path w="90" h="7">
                  <a:moveTo>
                    <a:pt x="0" y="1"/>
                  </a:moveTo>
                  <a:lnTo>
                    <a:pt x="23" y="0"/>
                  </a:lnTo>
                  <a:lnTo>
                    <a:pt x="45" y="1"/>
                  </a:lnTo>
                  <a:lnTo>
                    <a:pt x="68" y="3"/>
                  </a:lnTo>
                  <a:lnTo>
                    <a:pt x="90" y="7"/>
                  </a:lnTo>
                </a:path>
              </a:pathLst>
            </a:custGeom>
            <a:noFill/>
            <a:ln w="12700">
              <a:solidFill>
                <a:srgbClr val="000000"/>
              </a:solidFill>
              <a:round/>
              <a:headEnd/>
              <a:tailEnd/>
            </a:ln>
          </p:spPr>
          <p:txBody>
            <a:bodyPr/>
            <a:lstStyle/>
            <a:p>
              <a:endParaRPr lang="en-US"/>
            </a:p>
          </p:txBody>
        </p:sp>
      </p:grpSp>
      <p:sp>
        <p:nvSpPr>
          <p:cNvPr id="2060" name="Rectangle 18"/>
          <p:cNvSpPr>
            <a:spLocks noChangeArrowheads="1"/>
          </p:cNvSpPr>
          <p:nvPr/>
        </p:nvSpPr>
        <p:spPr bwMode="auto">
          <a:xfrm>
            <a:off x="6902756" y="2298700"/>
            <a:ext cx="1742465" cy="738664"/>
          </a:xfrm>
          <a:prstGeom prst="rect">
            <a:avLst/>
          </a:prstGeom>
          <a:noFill/>
          <a:ln w="9525">
            <a:noFill/>
            <a:miter lim="800000"/>
            <a:headEnd/>
            <a:tailEnd/>
          </a:ln>
        </p:spPr>
        <p:txBody>
          <a:bodyPr wrap="none" lIns="0" tIns="0" rIns="0" bIns="0">
            <a:spAutoFit/>
          </a:bodyPr>
          <a:lstStyle/>
          <a:p>
            <a:pPr eaLnBrk="0" hangingPunct="0"/>
            <a:r>
              <a:rPr kumimoji="1" lang="en-US" sz="2400" b="1" dirty="0">
                <a:solidFill>
                  <a:srgbClr val="000000"/>
                </a:solidFill>
                <a:latin typeface="+mj-lt"/>
              </a:rPr>
              <a:t>Periodic </a:t>
            </a:r>
          </a:p>
          <a:p>
            <a:pPr eaLnBrk="0" hangingPunct="0"/>
            <a:r>
              <a:rPr kumimoji="1" lang="en-US" sz="2400" b="1" dirty="0">
                <a:solidFill>
                  <a:srgbClr val="000000"/>
                </a:solidFill>
                <a:latin typeface="+mj-lt"/>
              </a:rPr>
              <a:t>Accounting</a:t>
            </a:r>
            <a:endParaRPr kumimoji="1" lang="en-US" sz="1800" b="1" dirty="0">
              <a:latin typeface="+mj-lt"/>
            </a:endParaRPr>
          </a:p>
        </p:txBody>
      </p:sp>
      <p:grpSp>
        <p:nvGrpSpPr>
          <p:cNvPr id="2061" name="Group 21"/>
          <p:cNvGrpSpPr>
            <a:grpSpLocks/>
          </p:cNvGrpSpPr>
          <p:nvPr/>
        </p:nvGrpSpPr>
        <p:grpSpPr bwMode="auto">
          <a:xfrm rot="5299328">
            <a:off x="5749132" y="3996531"/>
            <a:ext cx="1739900" cy="2913063"/>
            <a:chOff x="4089" y="825"/>
            <a:chExt cx="1503" cy="2021"/>
          </a:xfrm>
        </p:grpSpPr>
        <p:sp>
          <p:nvSpPr>
            <p:cNvPr id="2070" name="Freeform 22"/>
            <p:cNvSpPr>
              <a:spLocks/>
            </p:cNvSpPr>
            <p:nvPr/>
          </p:nvSpPr>
          <p:spPr bwMode="auto">
            <a:xfrm>
              <a:off x="4089" y="825"/>
              <a:ext cx="1503" cy="2021"/>
            </a:xfrm>
            <a:custGeom>
              <a:avLst/>
              <a:gdLst>
                <a:gd name="T0" fmla="*/ 40 w 1503"/>
                <a:gd name="T1" fmla="*/ 93 h 2021"/>
                <a:gd name="T2" fmla="*/ 122 w 1503"/>
                <a:gd name="T3" fmla="*/ 58 h 2021"/>
                <a:gd name="T4" fmla="*/ 205 w 1503"/>
                <a:gd name="T5" fmla="*/ 31 h 2021"/>
                <a:gd name="T6" fmla="*/ 289 w 1503"/>
                <a:gd name="T7" fmla="*/ 12 h 2021"/>
                <a:gd name="T8" fmla="*/ 373 w 1503"/>
                <a:gd name="T9" fmla="*/ 2 h 2021"/>
                <a:gd name="T10" fmla="*/ 457 w 1503"/>
                <a:gd name="T11" fmla="*/ 0 h 2021"/>
                <a:gd name="T12" fmla="*/ 541 w 1503"/>
                <a:gd name="T13" fmla="*/ 5 h 2021"/>
                <a:gd name="T14" fmla="*/ 622 w 1503"/>
                <a:gd name="T15" fmla="*/ 18 h 2021"/>
                <a:gd name="T16" fmla="*/ 702 w 1503"/>
                <a:gd name="T17" fmla="*/ 39 h 2021"/>
                <a:gd name="T18" fmla="*/ 779 w 1503"/>
                <a:gd name="T19" fmla="*/ 68 h 2021"/>
                <a:gd name="T20" fmla="*/ 852 w 1503"/>
                <a:gd name="T21" fmla="*/ 103 h 2021"/>
                <a:gd name="T22" fmla="*/ 922 w 1503"/>
                <a:gd name="T23" fmla="*/ 146 h 2021"/>
                <a:gd name="T24" fmla="*/ 988 w 1503"/>
                <a:gd name="T25" fmla="*/ 195 h 2021"/>
                <a:gd name="T26" fmla="*/ 1048 w 1503"/>
                <a:gd name="T27" fmla="*/ 252 h 2021"/>
                <a:gd name="T28" fmla="*/ 1103 w 1503"/>
                <a:gd name="T29" fmla="*/ 315 h 2021"/>
                <a:gd name="T30" fmla="*/ 1151 w 1503"/>
                <a:gd name="T31" fmla="*/ 384 h 2021"/>
                <a:gd name="T32" fmla="*/ 1404 w 1503"/>
                <a:gd name="T33" fmla="*/ 839 h 2021"/>
                <a:gd name="T34" fmla="*/ 1433 w 1503"/>
                <a:gd name="T35" fmla="*/ 898 h 2021"/>
                <a:gd name="T36" fmla="*/ 1458 w 1503"/>
                <a:gd name="T37" fmla="*/ 958 h 2021"/>
                <a:gd name="T38" fmla="*/ 1477 w 1503"/>
                <a:gd name="T39" fmla="*/ 1020 h 2021"/>
                <a:gd name="T40" fmla="*/ 1491 w 1503"/>
                <a:gd name="T41" fmla="*/ 1083 h 2021"/>
                <a:gd name="T42" fmla="*/ 1500 w 1503"/>
                <a:gd name="T43" fmla="*/ 1146 h 2021"/>
                <a:gd name="T44" fmla="*/ 1503 w 1503"/>
                <a:gd name="T45" fmla="*/ 1210 h 2021"/>
                <a:gd name="T46" fmla="*/ 1502 w 1503"/>
                <a:gd name="T47" fmla="*/ 1275 h 2021"/>
                <a:gd name="T48" fmla="*/ 1496 w 1503"/>
                <a:gd name="T49" fmla="*/ 1340 h 2021"/>
                <a:gd name="T50" fmla="*/ 1485 w 1503"/>
                <a:gd name="T51" fmla="*/ 1403 h 2021"/>
                <a:gd name="T52" fmla="*/ 1469 w 1503"/>
                <a:gd name="T53" fmla="*/ 1466 h 2021"/>
                <a:gd name="T54" fmla="*/ 1448 w 1503"/>
                <a:gd name="T55" fmla="*/ 1528 h 2021"/>
                <a:gd name="T56" fmla="*/ 1422 w 1503"/>
                <a:gd name="T57" fmla="*/ 1588 h 2021"/>
                <a:gd name="T58" fmla="*/ 1392 w 1503"/>
                <a:gd name="T59" fmla="*/ 1647 h 2021"/>
                <a:gd name="T60" fmla="*/ 1356 w 1503"/>
                <a:gd name="T61" fmla="*/ 1705 h 2021"/>
                <a:gd name="T62" fmla="*/ 1317 w 1503"/>
                <a:gd name="T63" fmla="*/ 1760 h 2021"/>
                <a:gd name="T64" fmla="*/ 1272 w 1503"/>
                <a:gd name="T65" fmla="*/ 1812 h 2021"/>
                <a:gd name="T66" fmla="*/ 923 w 1503"/>
                <a:gd name="T67" fmla="*/ 1787 h 2021"/>
                <a:gd name="T68" fmla="*/ 1041 w 1503"/>
                <a:gd name="T69" fmla="*/ 1394 h 2021"/>
                <a:gd name="T70" fmla="*/ 1107 w 1503"/>
                <a:gd name="T71" fmla="*/ 1313 h 2021"/>
                <a:gd name="T72" fmla="*/ 1162 w 1503"/>
                <a:gd name="T73" fmla="*/ 1227 h 2021"/>
                <a:gd name="T74" fmla="*/ 1206 w 1503"/>
                <a:gd name="T75" fmla="*/ 1136 h 2021"/>
                <a:gd name="T76" fmla="*/ 1240 w 1503"/>
                <a:gd name="T77" fmla="*/ 1041 h 2021"/>
                <a:gd name="T78" fmla="*/ 1262 w 1503"/>
                <a:gd name="T79" fmla="*/ 944 h 2021"/>
                <a:gd name="T80" fmla="*/ 1272 w 1503"/>
                <a:gd name="T81" fmla="*/ 846 h 2021"/>
                <a:gd name="T82" fmla="*/ 1270 w 1503"/>
                <a:gd name="T83" fmla="*/ 746 h 2021"/>
                <a:gd name="T84" fmla="*/ 1256 w 1503"/>
                <a:gd name="T85" fmla="*/ 647 h 2021"/>
                <a:gd name="T86" fmla="*/ 1230 w 1503"/>
                <a:gd name="T87" fmla="*/ 624 h 2021"/>
                <a:gd name="T88" fmla="*/ 1177 w 1503"/>
                <a:gd name="T89" fmla="*/ 581 h 2021"/>
                <a:gd name="T90" fmla="*/ 1120 w 1503"/>
                <a:gd name="T91" fmla="*/ 542 h 2021"/>
                <a:gd name="T92" fmla="*/ 1061 w 1503"/>
                <a:gd name="T93" fmla="*/ 509 h 2021"/>
                <a:gd name="T94" fmla="*/ 1000 w 1503"/>
                <a:gd name="T95" fmla="*/ 481 h 2021"/>
                <a:gd name="T96" fmla="*/ 936 w 1503"/>
                <a:gd name="T97" fmla="*/ 458 h 2021"/>
                <a:gd name="T98" fmla="*/ 871 w 1503"/>
                <a:gd name="T99" fmla="*/ 440 h 2021"/>
                <a:gd name="T100" fmla="*/ 804 w 1503"/>
                <a:gd name="T101" fmla="*/ 427 h 2021"/>
                <a:gd name="T102" fmla="*/ 737 w 1503"/>
                <a:gd name="T103" fmla="*/ 420 h 2021"/>
                <a:gd name="T104" fmla="*/ 668 w 1503"/>
                <a:gd name="T105" fmla="*/ 418 h 2021"/>
                <a:gd name="T106" fmla="*/ 600 w 1503"/>
                <a:gd name="T107" fmla="*/ 420 h 2021"/>
                <a:gd name="T108" fmla="*/ 531 w 1503"/>
                <a:gd name="T109" fmla="*/ 429 h 2021"/>
                <a:gd name="T110" fmla="*/ 463 w 1503"/>
                <a:gd name="T111" fmla="*/ 442 h 2021"/>
                <a:gd name="T112" fmla="*/ 395 w 1503"/>
                <a:gd name="T113" fmla="*/ 461 h 2021"/>
                <a:gd name="T114" fmla="*/ 329 w 1503"/>
                <a:gd name="T115" fmla="*/ 485 h 2021"/>
                <a:gd name="T116" fmla="*/ 263 w 1503"/>
                <a:gd name="T117" fmla="*/ 515 h 2021"/>
                <a:gd name="T118" fmla="*/ 0 w 1503"/>
                <a:gd name="T119" fmla="*/ 114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solidFill>
              <a:srgbClr val="FFFFFF"/>
            </a:solidFill>
            <a:ln w="9525">
              <a:noFill/>
              <a:round/>
              <a:headEnd/>
              <a:tailEnd/>
            </a:ln>
          </p:spPr>
          <p:txBody>
            <a:bodyPr/>
            <a:lstStyle/>
            <a:p>
              <a:endParaRPr lang="en-US"/>
            </a:p>
          </p:txBody>
        </p:sp>
        <p:sp>
          <p:nvSpPr>
            <p:cNvPr id="2071" name="Freeform 23"/>
            <p:cNvSpPr>
              <a:spLocks/>
            </p:cNvSpPr>
            <p:nvPr/>
          </p:nvSpPr>
          <p:spPr bwMode="auto">
            <a:xfrm>
              <a:off x="4089" y="825"/>
              <a:ext cx="1404" cy="839"/>
            </a:xfrm>
            <a:custGeom>
              <a:avLst/>
              <a:gdLst>
                <a:gd name="T0" fmla="*/ 40 w 1404"/>
                <a:gd name="T1" fmla="*/ 93 h 839"/>
                <a:gd name="T2" fmla="*/ 122 w 1404"/>
                <a:gd name="T3" fmla="*/ 58 h 839"/>
                <a:gd name="T4" fmla="*/ 205 w 1404"/>
                <a:gd name="T5" fmla="*/ 31 h 839"/>
                <a:gd name="T6" fmla="*/ 289 w 1404"/>
                <a:gd name="T7" fmla="*/ 12 h 839"/>
                <a:gd name="T8" fmla="*/ 373 w 1404"/>
                <a:gd name="T9" fmla="*/ 2 h 839"/>
                <a:gd name="T10" fmla="*/ 457 w 1404"/>
                <a:gd name="T11" fmla="*/ 0 h 839"/>
                <a:gd name="T12" fmla="*/ 541 w 1404"/>
                <a:gd name="T13" fmla="*/ 5 h 839"/>
                <a:gd name="T14" fmla="*/ 622 w 1404"/>
                <a:gd name="T15" fmla="*/ 18 h 839"/>
                <a:gd name="T16" fmla="*/ 702 w 1404"/>
                <a:gd name="T17" fmla="*/ 39 h 839"/>
                <a:gd name="T18" fmla="*/ 779 w 1404"/>
                <a:gd name="T19" fmla="*/ 68 h 839"/>
                <a:gd name="T20" fmla="*/ 852 w 1404"/>
                <a:gd name="T21" fmla="*/ 103 h 839"/>
                <a:gd name="T22" fmla="*/ 922 w 1404"/>
                <a:gd name="T23" fmla="*/ 146 h 839"/>
                <a:gd name="T24" fmla="*/ 988 w 1404"/>
                <a:gd name="T25" fmla="*/ 195 h 839"/>
                <a:gd name="T26" fmla="*/ 1048 w 1404"/>
                <a:gd name="T27" fmla="*/ 252 h 839"/>
                <a:gd name="T28" fmla="*/ 1103 w 1404"/>
                <a:gd name="T29" fmla="*/ 315 h 839"/>
                <a:gd name="T30" fmla="*/ 1151 w 1404"/>
                <a:gd name="T31" fmla="*/ 384 h 839"/>
                <a:gd name="T32" fmla="*/ 1404 w 1404"/>
                <a:gd name="T33" fmla="*/ 839 h 839"/>
                <a:gd name="T34" fmla="*/ 1359 w 1404"/>
                <a:gd name="T35" fmla="*/ 766 h 839"/>
                <a:gd name="T36" fmla="*/ 1307 w 1404"/>
                <a:gd name="T37" fmla="*/ 700 h 839"/>
                <a:gd name="T38" fmla="*/ 1249 w 1404"/>
                <a:gd name="T39" fmla="*/ 641 h 839"/>
                <a:gd name="T40" fmla="*/ 1186 w 1404"/>
                <a:gd name="T41" fmla="*/ 588 h 839"/>
                <a:gd name="T42" fmla="*/ 1119 w 1404"/>
                <a:gd name="T43" fmla="*/ 541 h 839"/>
                <a:gd name="T44" fmla="*/ 1047 w 1404"/>
                <a:gd name="T45" fmla="*/ 502 h 839"/>
                <a:gd name="T46" fmla="*/ 972 w 1404"/>
                <a:gd name="T47" fmla="*/ 470 h 839"/>
                <a:gd name="T48" fmla="*/ 893 w 1404"/>
                <a:gd name="T49" fmla="*/ 446 h 839"/>
                <a:gd name="T50" fmla="*/ 813 w 1404"/>
                <a:gd name="T51" fmla="*/ 429 h 839"/>
                <a:gd name="T52" fmla="*/ 730 w 1404"/>
                <a:gd name="T53" fmla="*/ 419 h 839"/>
                <a:gd name="T54" fmla="*/ 646 w 1404"/>
                <a:gd name="T55" fmla="*/ 418 h 839"/>
                <a:gd name="T56" fmla="*/ 562 w 1404"/>
                <a:gd name="T57" fmla="*/ 424 h 839"/>
                <a:gd name="T58" fmla="*/ 478 w 1404"/>
                <a:gd name="T59" fmla="*/ 438 h 839"/>
                <a:gd name="T60" fmla="*/ 394 w 1404"/>
                <a:gd name="T61" fmla="*/ 461 h 839"/>
                <a:gd name="T62" fmla="*/ 312 w 1404"/>
                <a:gd name="T63" fmla="*/ 492 h 839"/>
                <a:gd name="T64" fmla="*/ 231 w 1404"/>
                <a:gd name="T65" fmla="*/ 532 h 8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04"/>
                <a:gd name="T100" fmla="*/ 0 h 839"/>
                <a:gd name="T101" fmla="*/ 1404 w 1404"/>
                <a:gd name="T102" fmla="*/ 839 h 83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04" h="839">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382" y="802"/>
                  </a:lnTo>
                  <a:lnTo>
                    <a:pt x="1359" y="766"/>
                  </a:lnTo>
                  <a:lnTo>
                    <a:pt x="1334" y="733"/>
                  </a:lnTo>
                  <a:lnTo>
                    <a:pt x="1307" y="700"/>
                  </a:lnTo>
                  <a:lnTo>
                    <a:pt x="1279" y="670"/>
                  </a:lnTo>
                  <a:lnTo>
                    <a:pt x="1249" y="641"/>
                  </a:lnTo>
                  <a:lnTo>
                    <a:pt x="1219" y="613"/>
                  </a:lnTo>
                  <a:lnTo>
                    <a:pt x="1186" y="588"/>
                  </a:lnTo>
                  <a:lnTo>
                    <a:pt x="1153" y="564"/>
                  </a:lnTo>
                  <a:lnTo>
                    <a:pt x="1119" y="541"/>
                  </a:lnTo>
                  <a:lnTo>
                    <a:pt x="1083" y="521"/>
                  </a:lnTo>
                  <a:lnTo>
                    <a:pt x="1047" y="502"/>
                  </a:lnTo>
                  <a:lnTo>
                    <a:pt x="1010" y="486"/>
                  </a:lnTo>
                  <a:lnTo>
                    <a:pt x="972" y="470"/>
                  </a:lnTo>
                  <a:lnTo>
                    <a:pt x="933" y="457"/>
                  </a:lnTo>
                  <a:lnTo>
                    <a:pt x="893" y="446"/>
                  </a:lnTo>
                  <a:lnTo>
                    <a:pt x="853" y="436"/>
                  </a:lnTo>
                  <a:lnTo>
                    <a:pt x="813" y="429"/>
                  </a:lnTo>
                  <a:lnTo>
                    <a:pt x="772" y="423"/>
                  </a:lnTo>
                  <a:lnTo>
                    <a:pt x="730" y="419"/>
                  </a:lnTo>
                  <a:lnTo>
                    <a:pt x="688" y="418"/>
                  </a:lnTo>
                  <a:lnTo>
                    <a:pt x="646" y="418"/>
                  </a:lnTo>
                  <a:lnTo>
                    <a:pt x="604" y="420"/>
                  </a:lnTo>
                  <a:lnTo>
                    <a:pt x="562" y="424"/>
                  </a:lnTo>
                  <a:lnTo>
                    <a:pt x="520" y="430"/>
                  </a:lnTo>
                  <a:lnTo>
                    <a:pt x="478" y="438"/>
                  </a:lnTo>
                  <a:lnTo>
                    <a:pt x="436" y="449"/>
                  </a:lnTo>
                  <a:lnTo>
                    <a:pt x="394" y="461"/>
                  </a:lnTo>
                  <a:lnTo>
                    <a:pt x="353" y="476"/>
                  </a:lnTo>
                  <a:lnTo>
                    <a:pt x="312" y="492"/>
                  </a:lnTo>
                  <a:lnTo>
                    <a:pt x="271" y="511"/>
                  </a:lnTo>
                  <a:lnTo>
                    <a:pt x="231" y="532"/>
                  </a:lnTo>
                  <a:lnTo>
                    <a:pt x="0" y="114"/>
                  </a:lnTo>
                  <a:close/>
                </a:path>
              </a:pathLst>
            </a:custGeom>
            <a:solidFill>
              <a:srgbClr val="CDCDCD"/>
            </a:solidFill>
            <a:ln w="9525">
              <a:noFill/>
              <a:round/>
              <a:headEnd/>
              <a:tailEnd/>
            </a:ln>
          </p:spPr>
          <p:txBody>
            <a:bodyPr/>
            <a:lstStyle/>
            <a:p>
              <a:endParaRPr lang="en-US"/>
            </a:p>
          </p:txBody>
        </p:sp>
        <p:sp>
          <p:nvSpPr>
            <p:cNvPr id="2072" name="Freeform 24"/>
            <p:cNvSpPr>
              <a:spLocks/>
            </p:cNvSpPr>
            <p:nvPr/>
          </p:nvSpPr>
          <p:spPr bwMode="auto">
            <a:xfrm>
              <a:off x="4089" y="825"/>
              <a:ext cx="1503" cy="2021"/>
            </a:xfrm>
            <a:custGeom>
              <a:avLst/>
              <a:gdLst>
                <a:gd name="T0" fmla="*/ 40 w 1503"/>
                <a:gd name="T1" fmla="*/ 93 h 2021"/>
                <a:gd name="T2" fmla="*/ 122 w 1503"/>
                <a:gd name="T3" fmla="*/ 58 h 2021"/>
                <a:gd name="T4" fmla="*/ 205 w 1503"/>
                <a:gd name="T5" fmla="*/ 31 h 2021"/>
                <a:gd name="T6" fmla="*/ 289 w 1503"/>
                <a:gd name="T7" fmla="*/ 12 h 2021"/>
                <a:gd name="T8" fmla="*/ 373 w 1503"/>
                <a:gd name="T9" fmla="*/ 2 h 2021"/>
                <a:gd name="T10" fmla="*/ 457 w 1503"/>
                <a:gd name="T11" fmla="*/ 0 h 2021"/>
                <a:gd name="T12" fmla="*/ 541 w 1503"/>
                <a:gd name="T13" fmla="*/ 5 h 2021"/>
                <a:gd name="T14" fmla="*/ 622 w 1503"/>
                <a:gd name="T15" fmla="*/ 18 h 2021"/>
                <a:gd name="T16" fmla="*/ 702 w 1503"/>
                <a:gd name="T17" fmla="*/ 39 h 2021"/>
                <a:gd name="T18" fmla="*/ 779 w 1503"/>
                <a:gd name="T19" fmla="*/ 68 h 2021"/>
                <a:gd name="T20" fmla="*/ 852 w 1503"/>
                <a:gd name="T21" fmla="*/ 103 h 2021"/>
                <a:gd name="T22" fmla="*/ 922 w 1503"/>
                <a:gd name="T23" fmla="*/ 146 h 2021"/>
                <a:gd name="T24" fmla="*/ 988 w 1503"/>
                <a:gd name="T25" fmla="*/ 195 h 2021"/>
                <a:gd name="T26" fmla="*/ 1048 w 1503"/>
                <a:gd name="T27" fmla="*/ 252 h 2021"/>
                <a:gd name="T28" fmla="*/ 1103 w 1503"/>
                <a:gd name="T29" fmla="*/ 315 h 2021"/>
                <a:gd name="T30" fmla="*/ 1151 w 1503"/>
                <a:gd name="T31" fmla="*/ 384 h 2021"/>
                <a:gd name="T32" fmla="*/ 1404 w 1503"/>
                <a:gd name="T33" fmla="*/ 839 h 2021"/>
                <a:gd name="T34" fmla="*/ 1433 w 1503"/>
                <a:gd name="T35" fmla="*/ 898 h 2021"/>
                <a:gd name="T36" fmla="*/ 1458 w 1503"/>
                <a:gd name="T37" fmla="*/ 958 h 2021"/>
                <a:gd name="T38" fmla="*/ 1477 w 1503"/>
                <a:gd name="T39" fmla="*/ 1020 h 2021"/>
                <a:gd name="T40" fmla="*/ 1491 w 1503"/>
                <a:gd name="T41" fmla="*/ 1083 h 2021"/>
                <a:gd name="T42" fmla="*/ 1500 w 1503"/>
                <a:gd name="T43" fmla="*/ 1146 h 2021"/>
                <a:gd name="T44" fmla="*/ 1503 w 1503"/>
                <a:gd name="T45" fmla="*/ 1210 h 2021"/>
                <a:gd name="T46" fmla="*/ 1502 w 1503"/>
                <a:gd name="T47" fmla="*/ 1275 h 2021"/>
                <a:gd name="T48" fmla="*/ 1496 w 1503"/>
                <a:gd name="T49" fmla="*/ 1340 h 2021"/>
                <a:gd name="T50" fmla="*/ 1485 w 1503"/>
                <a:gd name="T51" fmla="*/ 1403 h 2021"/>
                <a:gd name="T52" fmla="*/ 1469 w 1503"/>
                <a:gd name="T53" fmla="*/ 1466 h 2021"/>
                <a:gd name="T54" fmla="*/ 1448 w 1503"/>
                <a:gd name="T55" fmla="*/ 1528 h 2021"/>
                <a:gd name="T56" fmla="*/ 1422 w 1503"/>
                <a:gd name="T57" fmla="*/ 1588 h 2021"/>
                <a:gd name="T58" fmla="*/ 1392 w 1503"/>
                <a:gd name="T59" fmla="*/ 1647 h 2021"/>
                <a:gd name="T60" fmla="*/ 1356 w 1503"/>
                <a:gd name="T61" fmla="*/ 1705 h 2021"/>
                <a:gd name="T62" fmla="*/ 1317 w 1503"/>
                <a:gd name="T63" fmla="*/ 1760 h 2021"/>
                <a:gd name="T64" fmla="*/ 1272 w 1503"/>
                <a:gd name="T65" fmla="*/ 1812 h 2021"/>
                <a:gd name="T66" fmla="*/ 923 w 1503"/>
                <a:gd name="T67" fmla="*/ 1787 h 2021"/>
                <a:gd name="T68" fmla="*/ 1041 w 1503"/>
                <a:gd name="T69" fmla="*/ 1394 h 2021"/>
                <a:gd name="T70" fmla="*/ 1107 w 1503"/>
                <a:gd name="T71" fmla="*/ 1313 h 2021"/>
                <a:gd name="T72" fmla="*/ 1162 w 1503"/>
                <a:gd name="T73" fmla="*/ 1227 h 2021"/>
                <a:gd name="T74" fmla="*/ 1206 w 1503"/>
                <a:gd name="T75" fmla="*/ 1136 h 2021"/>
                <a:gd name="T76" fmla="*/ 1240 w 1503"/>
                <a:gd name="T77" fmla="*/ 1041 h 2021"/>
                <a:gd name="T78" fmla="*/ 1262 w 1503"/>
                <a:gd name="T79" fmla="*/ 944 h 2021"/>
                <a:gd name="T80" fmla="*/ 1272 w 1503"/>
                <a:gd name="T81" fmla="*/ 846 h 2021"/>
                <a:gd name="T82" fmla="*/ 1270 w 1503"/>
                <a:gd name="T83" fmla="*/ 746 h 2021"/>
                <a:gd name="T84" fmla="*/ 1256 w 1503"/>
                <a:gd name="T85" fmla="*/ 647 h 2021"/>
                <a:gd name="T86" fmla="*/ 1230 w 1503"/>
                <a:gd name="T87" fmla="*/ 624 h 2021"/>
                <a:gd name="T88" fmla="*/ 1177 w 1503"/>
                <a:gd name="T89" fmla="*/ 581 h 2021"/>
                <a:gd name="T90" fmla="*/ 1120 w 1503"/>
                <a:gd name="T91" fmla="*/ 542 h 2021"/>
                <a:gd name="T92" fmla="*/ 1061 w 1503"/>
                <a:gd name="T93" fmla="*/ 509 h 2021"/>
                <a:gd name="T94" fmla="*/ 1000 w 1503"/>
                <a:gd name="T95" fmla="*/ 481 h 2021"/>
                <a:gd name="T96" fmla="*/ 936 w 1503"/>
                <a:gd name="T97" fmla="*/ 458 h 2021"/>
                <a:gd name="T98" fmla="*/ 871 w 1503"/>
                <a:gd name="T99" fmla="*/ 440 h 2021"/>
                <a:gd name="T100" fmla="*/ 804 w 1503"/>
                <a:gd name="T101" fmla="*/ 427 h 2021"/>
                <a:gd name="T102" fmla="*/ 737 w 1503"/>
                <a:gd name="T103" fmla="*/ 420 h 2021"/>
                <a:gd name="T104" fmla="*/ 668 w 1503"/>
                <a:gd name="T105" fmla="*/ 418 h 2021"/>
                <a:gd name="T106" fmla="*/ 600 w 1503"/>
                <a:gd name="T107" fmla="*/ 420 h 2021"/>
                <a:gd name="T108" fmla="*/ 531 w 1503"/>
                <a:gd name="T109" fmla="*/ 429 h 2021"/>
                <a:gd name="T110" fmla="*/ 463 w 1503"/>
                <a:gd name="T111" fmla="*/ 442 h 2021"/>
                <a:gd name="T112" fmla="*/ 395 w 1503"/>
                <a:gd name="T113" fmla="*/ 461 h 2021"/>
                <a:gd name="T114" fmla="*/ 329 w 1503"/>
                <a:gd name="T115" fmla="*/ 485 h 2021"/>
                <a:gd name="T116" fmla="*/ 263 w 1503"/>
                <a:gd name="T117" fmla="*/ 515 h 2021"/>
                <a:gd name="T118" fmla="*/ 0 w 1503"/>
                <a:gd name="T119" fmla="*/ 114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noFill/>
            <a:ln w="12700">
              <a:solidFill>
                <a:srgbClr val="000000"/>
              </a:solidFill>
              <a:round/>
              <a:headEnd/>
              <a:tailEnd/>
            </a:ln>
          </p:spPr>
          <p:txBody>
            <a:bodyPr/>
            <a:lstStyle/>
            <a:p>
              <a:endParaRPr lang="en-US"/>
            </a:p>
          </p:txBody>
        </p:sp>
        <p:sp>
          <p:nvSpPr>
            <p:cNvPr id="2073" name="Freeform 25"/>
            <p:cNvSpPr>
              <a:spLocks/>
            </p:cNvSpPr>
            <p:nvPr/>
          </p:nvSpPr>
          <p:spPr bwMode="auto">
            <a:xfrm>
              <a:off x="5345" y="1472"/>
              <a:ext cx="148" cy="192"/>
            </a:xfrm>
            <a:custGeom>
              <a:avLst/>
              <a:gdLst>
                <a:gd name="T0" fmla="*/ 148 w 148"/>
                <a:gd name="T1" fmla="*/ 192 h 192"/>
                <a:gd name="T2" fmla="*/ 133 w 148"/>
                <a:gd name="T3" fmla="*/ 166 h 192"/>
                <a:gd name="T4" fmla="*/ 117 w 148"/>
                <a:gd name="T5" fmla="*/ 140 h 192"/>
                <a:gd name="T6" fmla="*/ 82 w 148"/>
                <a:gd name="T7" fmla="*/ 90 h 192"/>
                <a:gd name="T8" fmla="*/ 43 w 148"/>
                <a:gd name="T9" fmla="*/ 44 h 192"/>
                <a:gd name="T10" fmla="*/ 0 w 148"/>
                <a:gd name="T11" fmla="*/ 0 h 192"/>
                <a:gd name="T12" fmla="*/ 0 60000 65536"/>
                <a:gd name="T13" fmla="*/ 0 60000 65536"/>
                <a:gd name="T14" fmla="*/ 0 60000 65536"/>
                <a:gd name="T15" fmla="*/ 0 60000 65536"/>
                <a:gd name="T16" fmla="*/ 0 60000 65536"/>
                <a:gd name="T17" fmla="*/ 0 60000 65536"/>
                <a:gd name="T18" fmla="*/ 0 w 148"/>
                <a:gd name="T19" fmla="*/ 0 h 192"/>
                <a:gd name="T20" fmla="*/ 148 w 148"/>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48" h="192">
                  <a:moveTo>
                    <a:pt x="148" y="192"/>
                  </a:moveTo>
                  <a:lnTo>
                    <a:pt x="133" y="166"/>
                  </a:lnTo>
                  <a:lnTo>
                    <a:pt x="117" y="140"/>
                  </a:lnTo>
                  <a:lnTo>
                    <a:pt x="82" y="90"/>
                  </a:lnTo>
                  <a:lnTo>
                    <a:pt x="43" y="44"/>
                  </a:lnTo>
                  <a:lnTo>
                    <a:pt x="0" y="0"/>
                  </a:lnTo>
                </a:path>
              </a:pathLst>
            </a:custGeom>
            <a:noFill/>
            <a:ln w="12700">
              <a:solidFill>
                <a:srgbClr val="000000"/>
              </a:solidFill>
              <a:round/>
              <a:headEnd/>
              <a:tailEnd/>
            </a:ln>
          </p:spPr>
          <p:txBody>
            <a:bodyPr/>
            <a:lstStyle/>
            <a:p>
              <a:endParaRPr lang="en-US"/>
            </a:p>
          </p:txBody>
        </p:sp>
      </p:grpSp>
      <p:sp>
        <p:nvSpPr>
          <p:cNvPr id="2062" name="Rectangle 26"/>
          <p:cNvSpPr>
            <a:spLocks noChangeArrowheads="1"/>
          </p:cNvSpPr>
          <p:nvPr/>
        </p:nvSpPr>
        <p:spPr bwMode="auto">
          <a:xfrm>
            <a:off x="2768404" y="3664803"/>
            <a:ext cx="3454792" cy="830997"/>
          </a:xfrm>
          <a:prstGeom prst="rect">
            <a:avLst/>
          </a:prstGeom>
          <a:noFill/>
          <a:ln w="38100">
            <a:noFill/>
            <a:miter lim="800000"/>
            <a:headEnd/>
            <a:tailEnd/>
          </a:ln>
        </p:spPr>
        <p:txBody>
          <a:bodyPr wrap="none" anchor="ctr">
            <a:spAutoFit/>
          </a:bodyPr>
          <a:lstStyle/>
          <a:p>
            <a:pPr eaLnBrk="0" hangingPunct="0"/>
            <a:r>
              <a:rPr kumimoji="1" lang="en-US" sz="2400" b="1" dirty="0">
                <a:solidFill>
                  <a:srgbClr val="000000"/>
                </a:solidFill>
                <a:latin typeface="+mj-lt"/>
              </a:rPr>
              <a:t>Accumulation of</a:t>
            </a:r>
          </a:p>
          <a:p>
            <a:pPr eaLnBrk="0" hangingPunct="0"/>
            <a:r>
              <a:rPr kumimoji="1" lang="en-US" sz="2400" b="1" dirty="0">
                <a:solidFill>
                  <a:srgbClr val="000000"/>
                </a:solidFill>
                <a:latin typeface="+mj-lt"/>
              </a:rPr>
              <a:t>Depreciation Expense</a:t>
            </a:r>
          </a:p>
        </p:txBody>
      </p:sp>
      <p:grpSp>
        <p:nvGrpSpPr>
          <p:cNvPr id="2063" name="Group 29"/>
          <p:cNvGrpSpPr>
            <a:grpSpLocks/>
          </p:cNvGrpSpPr>
          <p:nvPr/>
        </p:nvGrpSpPr>
        <p:grpSpPr bwMode="auto">
          <a:xfrm rot="11080664">
            <a:off x="1143000" y="5300663"/>
            <a:ext cx="2503488" cy="833437"/>
            <a:chOff x="2944" y="286"/>
            <a:chExt cx="856" cy="360"/>
          </a:xfrm>
        </p:grpSpPr>
        <p:sp>
          <p:nvSpPr>
            <p:cNvPr id="2066" name="Freeform 30"/>
            <p:cNvSpPr>
              <a:spLocks/>
            </p:cNvSpPr>
            <p:nvPr/>
          </p:nvSpPr>
          <p:spPr bwMode="auto">
            <a:xfrm>
              <a:off x="2944" y="286"/>
              <a:ext cx="856" cy="360"/>
            </a:xfrm>
            <a:custGeom>
              <a:avLst/>
              <a:gdLst>
                <a:gd name="T0" fmla="*/ 0 w 856"/>
                <a:gd name="T1" fmla="*/ 327 h 360"/>
                <a:gd name="T2" fmla="*/ 7 w 856"/>
                <a:gd name="T3" fmla="*/ 263 h 360"/>
                <a:gd name="T4" fmla="*/ 26 w 856"/>
                <a:gd name="T5" fmla="*/ 204 h 360"/>
                <a:gd name="T6" fmla="*/ 55 w 856"/>
                <a:gd name="T7" fmla="*/ 150 h 360"/>
                <a:gd name="T8" fmla="*/ 94 w 856"/>
                <a:gd name="T9" fmla="*/ 103 h 360"/>
                <a:gd name="T10" fmla="*/ 140 w 856"/>
                <a:gd name="T11" fmla="*/ 65 h 360"/>
                <a:gd name="T12" fmla="*/ 194 w 856"/>
                <a:gd name="T13" fmla="*/ 36 h 360"/>
                <a:gd name="T14" fmla="*/ 253 w 856"/>
                <a:gd name="T15" fmla="*/ 19 h 360"/>
                <a:gd name="T16" fmla="*/ 461 w 856"/>
                <a:gd name="T17" fmla="*/ 1 h 360"/>
                <a:gd name="T18" fmla="*/ 509 w 856"/>
                <a:gd name="T19" fmla="*/ 1 h 360"/>
                <a:gd name="T20" fmla="*/ 556 w 856"/>
                <a:gd name="T21" fmla="*/ 9 h 360"/>
                <a:gd name="T22" fmla="*/ 601 w 856"/>
                <a:gd name="T23" fmla="*/ 24 h 360"/>
                <a:gd name="T24" fmla="*/ 643 w 856"/>
                <a:gd name="T25" fmla="*/ 46 h 360"/>
                <a:gd name="T26" fmla="*/ 682 w 856"/>
                <a:gd name="T27" fmla="*/ 75 h 360"/>
                <a:gd name="T28" fmla="*/ 716 w 856"/>
                <a:gd name="T29" fmla="*/ 109 h 360"/>
                <a:gd name="T30" fmla="*/ 745 w 856"/>
                <a:gd name="T31" fmla="*/ 148 h 360"/>
                <a:gd name="T32" fmla="*/ 768 w 856"/>
                <a:gd name="T33" fmla="*/ 193 h 360"/>
                <a:gd name="T34" fmla="*/ 706 w 856"/>
                <a:gd name="T35" fmla="*/ 305 h 360"/>
                <a:gd name="T36" fmla="*/ 592 w 856"/>
                <a:gd name="T37" fmla="*/ 206 h 360"/>
                <a:gd name="T38" fmla="*/ 554 w 856"/>
                <a:gd name="T39" fmla="*/ 141 h 360"/>
                <a:gd name="T40" fmla="*/ 504 w 856"/>
                <a:gd name="T41" fmla="*/ 87 h 360"/>
                <a:gd name="T42" fmla="*/ 443 w 856"/>
                <a:gd name="T43" fmla="*/ 46 h 360"/>
                <a:gd name="T44" fmla="*/ 409 w 856"/>
                <a:gd name="T45" fmla="*/ 31 h 360"/>
                <a:gd name="T46" fmla="*/ 374 w 856"/>
                <a:gd name="T47" fmla="*/ 21 h 360"/>
                <a:gd name="T48" fmla="*/ 351 w 856"/>
                <a:gd name="T49" fmla="*/ 32 h 360"/>
                <a:gd name="T50" fmla="*/ 307 w 856"/>
                <a:gd name="T51" fmla="*/ 58 h 360"/>
                <a:gd name="T52" fmla="*/ 269 w 856"/>
                <a:gd name="T53" fmla="*/ 90 h 360"/>
                <a:gd name="T54" fmla="*/ 237 w 856"/>
                <a:gd name="T55" fmla="*/ 129 h 360"/>
                <a:gd name="T56" fmla="*/ 211 w 856"/>
                <a:gd name="T57" fmla="*/ 171 h 360"/>
                <a:gd name="T58" fmla="*/ 192 w 856"/>
                <a:gd name="T59" fmla="*/ 218 h 360"/>
                <a:gd name="T60" fmla="*/ 180 w 856"/>
                <a:gd name="T61" fmla="*/ 268 h 360"/>
                <a:gd name="T62" fmla="*/ 176 w 856"/>
                <a:gd name="T63" fmla="*/ 320 h 360"/>
                <a:gd name="T64" fmla="*/ 1 w 856"/>
                <a:gd name="T65" fmla="*/ 360 h 3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6"/>
                <a:gd name="T100" fmla="*/ 0 h 360"/>
                <a:gd name="T101" fmla="*/ 856 w 856"/>
                <a:gd name="T102" fmla="*/ 360 h 36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solidFill>
              <a:srgbClr val="FFFFFF"/>
            </a:solidFill>
            <a:ln w="9525">
              <a:noFill/>
              <a:round/>
              <a:headEnd/>
              <a:tailEnd/>
            </a:ln>
          </p:spPr>
          <p:txBody>
            <a:bodyPr/>
            <a:lstStyle/>
            <a:p>
              <a:endParaRPr lang="en-US"/>
            </a:p>
          </p:txBody>
        </p:sp>
        <p:sp>
          <p:nvSpPr>
            <p:cNvPr id="2067" name="Freeform 31"/>
            <p:cNvSpPr>
              <a:spLocks/>
            </p:cNvSpPr>
            <p:nvPr/>
          </p:nvSpPr>
          <p:spPr bwMode="auto">
            <a:xfrm>
              <a:off x="2944" y="300"/>
              <a:ext cx="374" cy="346"/>
            </a:xfrm>
            <a:custGeom>
              <a:avLst/>
              <a:gdLst>
                <a:gd name="T0" fmla="*/ 1 w 374"/>
                <a:gd name="T1" fmla="*/ 346 h 346"/>
                <a:gd name="T2" fmla="*/ 0 w 374"/>
                <a:gd name="T3" fmla="*/ 313 h 346"/>
                <a:gd name="T4" fmla="*/ 2 w 374"/>
                <a:gd name="T5" fmla="*/ 281 h 346"/>
                <a:gd name="T6" fmla="*/ 7 w 374"/>
                <a:gd name="T7" fmla="*/ 249 h 346"/>
                <a:gd name="T8" fmla="*/ 15 w 374"/>
                <a:gd name="T9" fmla="*/ 219 h 346"/>
                <a:gd name="T10" fmla="*/ 26 w 374"/>
                <a:gd name="T11" fmla="*/ 190 h 346"/>
                <a:gd name="T12" fmla="*/ 40 w 374"/>
                <a:gd name="T13" fmla="*/ 162 h 346"/>
                <a:gd name="T14" fmla="*/ 55 w 374"/>
                <a:gd name="T15" fmla="*/ 136 h 346"/>
                <a:gd name="T16" fmla="*/ 74 w 374"/>
                <a:gd name="T17" fmla="*/ 112 h 346"/>
                <a:gd name="T18" fmla="*/ 94 w 374"/>
                <a:gd name="T19" fmla="*/ 89 h 346"/>
                <a:gd name="T20" fmla="*/ 116 w 374"/>
                <a:gd name="T21" fmla="*/ 69 h 346"/>
                <a:gd name="T22" fmla="*/ 140 w 374"/>
                <a:gd name="T23" fmla="*/ 51 h 346"/>
                <a:gd name="T24" fmla="*/ 166 w 374"/>
                <a:gd name="T25" fmla="*/ 35 h 346"/>
                <a:gd name="T26" fmla="*/ 194 w 374"/>
                <a:gd name="T27" fmla="*/ 22 h 346"/>
                <a:gd name="T28" fmla="*/ 222 w 374"/>
                <a:gd name="T29" fmla="*/ 12 h 346"/>
                <a:gd name="T30" fmla="*/ 253 w 374"/>
                <a:gd name="T31" fmla="*/ 5 h 346"/>
                <a:gd name="T32" fmla="*/ 284 w 374"/>
                <a:gd name="T33" fmla="*/ 1 h 346"/>
                <a:gd name="T34" fmla="*/ 307 w 374"/>
                <a:gd name="T35" fmla="*/ 0 h 346"/>
                <a:gd name="T36" fmla="*/ 329 w 374"/>
                <a:gd name="T37" fmla="*/ 1 h 346"/>
                <a:gd name="T38" fmla="*/ 352 w 374"/>
                <a:gd name="T39" fmla="*/ 3 h 346"/>
                <a:gd name="T40" fmla="*/ 374 w 374"/>
                <a:gd name="T41" fmla="*/ 7 h 346"/>
                <a:gd name="T42" fmla="*/ 374 w 374"/>
                <a:gd name="T43" fmla="*/ 7 h 346"/>
                <a:gd name="T44" fmla="*/ 351 w 374"/>
                <a:gd name="T45" fmla="*/ 18 h 346"/>
                <a:gd name="T46" fmla="*/ 328 w 374"/>
                <a:gd name="T47" fmla="*/ 30 h 346"/>
                <a:gd name="T48" fmla="*/ 307 w 374"/>
                <a:gd name="T49" fmla="*/ 44 h 346"/>
                <a:gd name="T50" fmla="*/ 288 w 374"/>
                <a:gd name="T51" fmla="*/ 59 h 346"/>
                <a:gd name="T52" fmla="*/ 269 w 374"/>
                <a:gd name="T53" fmla="*/ 76 h 346"/>
                <a:gd name="T54" fmla="*/ 253 w 374"/>
                <a:gd name="T55" fmla="*/ 95 h 346"/>
                <a:gd name="T56" fmla="*/ 237 w 374"/>
                <a:gd name="T57" fmla="*/ 115 h 346"/>
                <a:gd name="T58" fmla="*/ 223 w 374"/>
                <a:gd name="T59" fmla="*/ 135 h 346"/>
                <a:gd name="T60" fmla="*/ 211 w 374"/>
                <a:gd name="T61" fmla="*/ 157 h 346"/>
                <a:gd name="T62" fmla="*/ 201 w 374"/>
                <a:gd name="T63" fmla="*/ 180 h 346"/>
                <a:gd name="T64" fmla="*/ 192 w 374"/>
                <a:gd name="T65" fmla="*/ 204 h 346"/>
                <a:gd name="T66" fmla="*/ 185 w 374"/>
                <a:gd name="T67" fmla="*/ 229 h 346"/>
                <a:gd name="T68" fmla="*/ 180 w 374"/>
                <a:gd name="T69" fmla="*/ 254 h 346"/>
                <a:gd name="T70" fmla="*/ 177 w 374"/>
                <a:gd name="T71" fmla="*/ 279 h 346"/>
                <a:gd name="T72" fmla="*/ 176 w 374"/>
                <a:gd name="T73" fmla="*/ 306 h 346"/>
                <a:gd name="T74" fmla="*/ 177 w 374"/>
                <a:gd name="T75" fmla="*/ 332 h 346"/>
                <a:gd name="T76" fmla="*/ 1 w 374"/>
                <a:gd name="T77" fmla="*/ 346 h 34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74"/>
                <a:gd name="T118" fmla="*/ 0 h 346"/>
                <a:gd name="T119" fmla="*/ 374 w 374"/>
                <a:gd name="T120" fmla="*/ 346 h 34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74" h="346">
                  <a:moveTo>
                    <a:pt x="1" y="346"/>
                  </a:moveTo>
                  <a:lnTo>
                    <a:pt x="0" y="313"/>
                  </a:lnTo>
                  <a:lnTo>
                    <a:pt x="2" y="281"/>
                  </a:lnTo>
                  <a:lnTo>
                    <a:pt x="7" y="249"/>
                  </a:lnTo>
                  <a:lnTo>
                    <a:pt x="15" y="219"/>
                  </a:lnTo>
                  <a:lnTo>
                    <a:pt x="26" y="190"/>
                  </a:lnTo>
                  <a:lnTo>
                    <a:pt x="40" y="162"/>
                  </a:lnTo>
                  <a:lnTo>
                    <a:pt x="55" y="136"/>
                  </a:lnTo>
                  <a:lnTo>
                    <a:pt x="74" y="112"/>
                  </a:lnTo>
                  <a:lnTo>
                    <a:pt x="94" y="89"/>
                  </a:lnTo>
                  <a:lnTo>
                    <a:pt x="116" y="69"/>
                  </a:lnTo>
                  <a:lnTo>
                    <a:pt x="140" y="51"/>
                  </a:lnTo>
                  <a:lnTo>
                    <a:pt x="166" y="35"/>
                  </a:lnTo>
                  <a:lnTo>
                    <a:pt x="194" y="22"/>
                  </a:lnTo>
                  <a:lnTo>
                    <a:pt x="222" y="12"/>
                  </a:lnTo>
                  <a:lnTo>
                    <a:pt x="253" y="5"/>
                  </a:lnTo>
                  <a:lnTo>
                    <a:pt x="284" y="1"/>
                  </a:lnTo>
                  <a:lnTo>
                    <a:pt x="307" y="0"/>
                  </a:lnTo>
                  <a:lnTo>
                    <a:pt x="329" y="1"/>
                  </a:lnTo>
                  <a:lnTo>
                    <a:pt x="352" y="3"/>
                  </a:lnTo>
                  <a:lnTo>
                    <a:pt x="374" y="7"/>
                  </a:lnTo>
                  <a:lnTo>
                    <a:pt x="351" y="18"/>
                  </a:lnTo>
                  <a:lnTo>
                    <a:pt x="328" y="30"/>
                  </a:lnTo>
                  <a:lnTo>
                    <a:pt x="307" y="44"/>
                  </a:lnTo>
                  <a:lnTo>
                    <a:pt x="288" y="59"/>
                  </a:lnTo>
                  <a:lnTo>
                    <a:pt x="269" y="76"/>
                  </a:lnTo>
                  <a:lnTo>
                    <a:pt x="253" y="95"/>
                  </a:lnTo>
                  <a:lnTo>
                    <a:pt x="237" y="115"/>
                  </a:lnTo>
                  <a:lnTo>
                    <a:pt x="223" y="135"/>
                  </a:lnTo>
                  <a:lnTo>
                    <a:pt x="211" y="157"/>
                  </a:lnTo>
                  <a:lnTo>
                    <a:pt x="201" y="180"/>
                  </a:lnTo>
                  <a:lnTo>
                    <a:pt x="192" y="204"/>
                  </a:lnTo>
                  <a:lnTo>
                    <a:pt x="185" y="229"/>
                  </a:lnTo>
                  <a:lnTo>
                    <a:pt x="180" y="254"/>
                  </a:lnTo>
                  <a:lnTo>
                    <a:pt x="177" y="279"/>
                  </a:lnTo>
                  <a:lnTo>
                    <a:pt x="176" y="306"/>
                  </a:lnTo>
                  <a:lnTo>
                    <a:pt x="177" y="332"/>
                  </a:lnTo>
                  <a:lnTo>
                    <a:pt x="1" y="346"/>
                  </a:lnTo>
                  <a:close/>
                </a:path>
              </a:pathLst>
            </a:custGeom>
            <a:solidFill>
              <a:srgbClr val="CDCDCD"/>
            </a:solidFill>
            <a:ln w="9525">
              <a:noFill/>
              <a:round/>
              <a:headEnd/>
              <a:tailEnd/>
            </a:ln>
          </p:spPr>
          <p:txBody>
            <a:bodyPr/>
            <a:lstStyle/>
            <a:p>
              <a:endParaRPr lang="en-US"/>
            </a:p>
          </p:txBody>
        </p:sp>
        <p:sp>
          <p:nvSpPr>
            <p:cNvPr id="2068" name="Freeform 32"/>
            <p:cNvSpPr>
              <a:spLocks/>
            </p:cNvSpPr>
            <p:nvPr/>
          </p:nvSpPr>
          <p:spPr bwMode="auto">
            <a:xfrm>
              <a:off x="2944" y="286"/>
              <a:ext cx="856" cy="360"/>
            </a:xfrm>
            <a:custGeom>
              <a:avLst/>
              <a:gdLst>
                <a:gd name="T0" fmla="*/ 0 w 856"/>
                <a:gd name="T1" fmla="*/ 327 h 360"/>
                <a:gd name="T2" fmla="*/ 7 w 856"/>
                <a:gd name="T3" fmla="*/ 263 h 360"/>
                <a:gd name="T4" fmla="*/ 26 w 856"/>
                <a:gd name="T5" fmla="*/ 204 h 360"/>
                <a:gd name="T6" fmla="*/ 55 w 856"/>
                <a:gd name="T7" fmla="*/ 150 h 360"/>
                <a:gd name="T8" fmla="*/ 94 w 856"/>
                <a:gd name="T9" fmla="*/ 103 h 360"/>
                <a:gd name="T10" fmla="*/ 140 w 856"/>
                <a:gd name="T11" fmla="*/ 65 h 360"/>
                <a:gd name="T12" fmla="*/ 194 w 856"/>
                <a:gd name="T13" fmla="*/ 36 h 360"/>
                <a:gd name="T14" fmla="*/ 253 w 856"/>
                <a:gd name="T15" fmla="*/ 19 h 360"/>
                <a:gd name="T16" fmla="*/ 461 w 856"/>
                <a:gd name="T17" fmla="*/ 1 h 360"/>
                <a:gd name="T18" fmla="*/ 509 w 856"/>
                <a:gd name="T19" fmla="*/ 1 h 360"/>
                <a:gd name="T20" fmla="*/ 556 w 856"/>
                <a:gd name="T21" fmla="*/ 9 h 360"/>
                <a:gd name="T22" fmla="*/ 601 w 856"/>
                <a:gd name="T23" fmla="*/ 24 h 360"/>
                <a:gd name="T24" fmla="*/ 643 w 856"/>
                <a:gd name="T25" fmla="*/ 46 h 360"/>
                <a:gd name="T26" fmla="*/ 682 w 856"/>
                <a:gd name="T27" fmla="*/ 75 h 360"/>
                <a:gd name="T28" fmla="*/ 716 w 856"/>
                <a:gd name="T29" fmla="*/ 109 h 360"/>
                <a:gd name="T30" fmla="*/ 745 w 856"/>
                <a:gd name="T31" fmla="*/ 148 h 360"/>
                <a:gd name="T32" fmla="*/ 768 w 856"/>
                <a:gd name="T33" fmla="*/ 193 h 360"/>
                <a:gd name="T34" fmla="*/ 706 w 856"/>
                <a:gd name="T35" fmla="*/ 305 h 360"/>
                <a:gd name="T36" fmla="*/ 592 w 856"/>
                <a:gd name="T37" fmla="*/ 206 h 360"/>
                <a:gd name="T38" fmla="*/ 554 w 856"/>
                <a:gd name="T39" fmla="*/ 141 h 360"/>
                <a:gd name="T40" fmla="*/ 504 w 856"/>
                <a:gd name="T41" fmla="*/ 87 h 360"/>
                <a:gd name="T42" fmla="*/ 443 w 856"/>
                <a:gd name="T43" fmla="*/ 46 h 360"/>
                <a:gd name="T44" fmla="*/ 409 w 856"/>
                <a:gd name="T45" fmla="*/ 31 h 360"/>
                <a:gd name="T46" fmla="*/ 374 w 856"/>
                <a:gd name="T47" fmla="*/ 21 h 360"/>
                <a:gd name="T48" fmla="*/ 351 w 856"/>
                <a:gd name="T49" fmla="*/ 32 h 360"/>
                <a:gd name="T50" fmla="*/ 307 w 856"/>
                <a:gd name="T51" fmla="*/ 58 h 360"/>
                <a:gd name="T52" fmla="*/ 269 w 856"/>
                <a:gd name="T53" fmla="*/ 90 h 360"/>
                <a:gd name="T54" fmla="*/ 237 w 856"/>
                <a:gd name="T55" fmla="*/ 129 h 360"/>
                <a:gd name="T56" fmla="*/ 211 w 856"/>
                <a:gd name="T57" fmla="*/ 171 h 360"/>
                <a:gd name="T58" fmla="*/ 192 w 856"/>
                <a:gd name="T59" fmla="*/ 218 h 360"/>
                <a:gd name="T60" fmla="*/ 180 w 856"/>
                <a:gd name="T61" fmla="*/ 268 h 360"/>
                <a:gd name="T62" fmla="*/ 176 w 856"/>
                <a:gd name="T63" fmla="*/ 320 h 360"/>
                <a:gd name="T64" fmla="*/ 1 w 856"/>
                <a:gd name="T65" fmla="*/ 360 h 3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6"/>
                <a:gd name="T100" fmla="*/ 0 h 360"/>
                <a:gd name="T101" fmla="*/ 856 w 856"/>
                <a:gd name="T102" fmla="*/ 360 h 36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noFill/>
            <a:ln w="12700">
              <a:solidFill>
                <a:srgbClr val="000000"/>
              </a:solidFill>
              <a:round/>
              <a:headEnd/>
              <a:tailEnd/>
            </a:ln>
          </p:spPr>
          <p:txBody>
            <a:bodyPr/>
            <a:lstStyle/>
            <a:p>
              <a:endParaRPr lang="en-US"/>
            </a:p>
          </p:txBody>
        </p:sp>
        <p:sp>
          <p:nvSpPr>
            <p:cNvPr id="2069" name="Freeform 33"/>
            <p:cNvSpPr>
              <a:spLocks/>
            </p:cNvSpPr>
            <p:nvPr/>
          </p:nvSpPr>
          <p:spPr bwMode="auto">
            <a:xfrm>
              <a:off x="3228" y="300"/>
              <a:ext cx="90" cy="7"/>
            </a:xfrm>
            <a:custGeom>
              <a:avLst/>
              <a:gdLst>
                <a:gd name="T0" fmla="*/ 0 w 90"/>
                <a:gd name="T1" fmla="*/ 1 h 7"/>
                <a:gd name="T2" fmla="*/ 23 w 90"/>
                <a:gd name="T3" fmla="*/ 0 h 7"/>
                <a:gd name="T4" fmla="*/ 45 w 90"/>
                <a:gd name="T5" fmla="*/ 1 h 7"/>
                <a:gd name="T6" fmla="*/ 68 w 90"/>
                <a:gd name="T7" fmla="*/ 3 h 7"/>
                <a:gd name="T8" fmla="*/ 90 w 90"/>
                <a:gd name="T9" fmla="*/ 7 h 7"/>
                <a:gd name="T10" fmla="*/ 0 60000 65536"/>
                <a:gd name="T11" fmla="*/ 0 60000 65536"/>
                <a:gd name="T12" fmla="*/ 0 60000 65536"/>
                <a:gd name="T13" fmla="*/ 0 60000 65536"/>
                <a:gd name="T14" fmla="*/ 0 60000 65536"/>
                <a:gd name="T15" fmla="*/ 0 w 90"/>
                <a:gd name="T16" fmla="*/ 0 h 7"/>
                <a:gd name="T17" fmla="*/ 90 w 90"/>
                <a:gd name="T18" fmla="*/ 7 h 7"/>
              </a:gdLst>
              <a:ahLst/>
              <a:cxnLst>
                <a:cxn ang="T10">
                  <a:pos x="T0" y="T1"/>
                </a:cxn>
                <a:cxn ang="T11">
                  <a:pos x="T2" y="T3"/>
                </a:cxn>
                <a:cxn ang="T12">
                  <a:pos x="T4" y="T5"/>
                </a:cxn>
                <a:cxn ang="T13">
                  <a:pos x="T6" y="T7"/>
                </a:cxn>
                <a:cxn ang="T14">
                  <a:pos x="T8" y="T9"/>
                </a:cxn>
              </a:cxnLst>
              <a:rect l="T15" t="T16" r="T17" b="T18"/>
              <a:pathLst>
                <a:path w="90" h="7">
                  <a:moveTo>
                    <a:pt x="0" y="1"/>
                  </a:moveTo>
                  <a:lnTo>
                    <a:pt x="23" y="0"/>
                  </a:lnTo>
                  <a:lnTo>
                    <a:pt x="45" y="1"/>
                  </a:lnTo>
                  <a:lnTo>
                    <a:pt x="68" y="3"/>
                  </a:lnTo>
                  <a:lnTo>
                    <a:pt x="90" y="7"/>
                  </a:lnTo>
                </a:path>
              </a:pathLst>
            </a:custGeom>
            <a:noFill/>
            <a:ln w="12700">
              <a:solidFill>
                <a:srgbClr val="000000"/>
              </a:solidFill>
              <a:round/>
              <a:headEnd/>
              <a:tailEnd/>
            </a:ln>
          </p:spPr>
          <p:txBody>
            <a:bodyPr/>
            <a:lstStyle/>
            <a:p>
              <a:endParaRPr lang="en-US"/>
            </a:p>
          </p:txBody>
        </p:sp>
      </p:grpSp>
      <p:sp>
        <p:nvSpPr>
          <p:cNvPr id="2064" name="Rectangle 34"/>
          <p:cNvSpPr>
            <a:spLocks noChangeArrowheads="1"/>
          </p:cNvSpPr>
          <p:nvPr/>
        </p:nvSpPr>
        <p:spPr bwMode="auto">
          <a:xfrm>
            <a:off x="733425" y="4683125"/>
            <a:ext cx="1476375" cy="457200"/>
          </a:xfrm>
          <a:prstGeom prst="rect">
            <a:avLst/>
          </a:prstGeom>
          <a:noFill/>
          <a:ln w="38100">
            <a:noFill/>
            <a:miter lim="800000"/>
            <a:headEnd/>
            <a:tailEnd/>
          </a:ln>
        </p:spPr>
        <p:txBody>
          <a:bodyPr wrap="none" anchor="ctr">
            <a:spAutoFit/>
          </a:bodyPr>
          <a:lstStyle/>
          <a:p>
            <a:pPr eaLnBrk="0" hangingPunct="0"/>
            <a:r>
              <a:rPr kumimoji="1" lang="en-US" sz="2400" b="1">
                <a:solidFill>
                  <a:srgbClr val="000000"/>
                </a:solidFill>
                <a:latin typeface="+mj-lt"/>
              </a:rPr>
              <a:t>Disposal</a:t>
            </a:r>
          </a:p>
        </p:txBody>
      </p:sp>
      <p:grpSp>
        <p:nvGrpSpPr>
          <p:cNvPr id="30" name="Group 875"/>
          <p:cNvGrpSpPr>
            <a:grpSpLocks/>
          </p:cNvGrpSpPr>
          <p:nvPr/>
        </p:nvGrpSpPr>
        <p:grpSpPr bwMode="auto">
          <a:xfrm>
            <a:off x="3048000" y="2514600"/>
            <a:ext cx="2819400" cy="1143000"/>
            <a:chOff x="3509" y="1157"/>
            <a:chExt cx="1918" cy="695"/>
          </a:xfrm>
        </p:grpSpPr>
        <p:sp>
          <p:nvSpPr>
            <p:cNvPr id="31" name="Freeform 876"/>
            <p:cNvSpPr>
              <a:spLocks/>
            </p:cNvSpPr>
            <p:nvPr/>
          </p:nvSpPr>
          <p:spPr bwMode="auto">
            <a:xfrm>
              <a:off x="3929" y="1187"/>
              <a:ext cx="688" cy="214"/>
            </a:xfrm>
            <a:custGeom>
              <a:avLst/>
              <a:gdLst>
                <a:gd name="T0" fmla="*/ 213 w 688"/>
                <a:gd name="T1" fmla="*/ 0 h 214"/>
                <a:gd name="T2" fmla="*/ 124 w 688"/>
                <a:gd name="T3" fmla="*/ 61 h 214"/>
                <a:gd name="T4" fmla="*/ 0 w 688"/>
                <a:gd name="T5" fmla="*/ 165 h 214"/>
                <a:gd name="T6" fmla="*/ 303 w 688"/>
                <a:gd name="T7" fmla="*/ 180 h 214"/>
                <a:gd name="T8" fmla="*/ 330 w 688"/>
                <a:gd name="T9" fmla="*/ 214 h 214"/>
                <a:gd name="T10" fmla="*/ 688 w 688"/>
                <a:gd name="T11" fmla="*/ 213 h 214"/>
                <a:gd name="T12" fmla="*/ 672 w 688"/>
                <a:gd name="T13" fmla="*/ 16 h 214"/>
                <a:gd name="T14" fmla="*/ 511 w 688"/>
                <a:gd name="T15" fmla="*/ 13 h 214"/>
                <a:gd name="T16" fmla="*/ 466 w 688"/>
                <a:gd name="T17" fmla="*/ 28 h 214"/>
                <a:gd name="T18" fmla="*/ 451 w 688"/>
                <a:gd name="T19" fmla="*/ 0 h 214"/>
                <a:gd name="T20" fmla="*/ 213 w 688"/>
                <a:gd name="T21" fmla="*/ 0 h 2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8"/>
                <a:gd name="T34" fmla="*/ 0 h 214"/>
                <a:gd name="T35" fmla="*/ 688 w 688"/>
                <a:gd name="T36" fmla="*/ 214 h 2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8" h="214">
                  <a:moveTo>
                    <a:pt x="213" y="0"/>
                  </a:moveTo>
                  <a:lnTo>
                    <a:pt x="124" y="61"/>
                  </a:lnTo>
                  <a:lnTo>
                    <a:pt x="0" y="165"/>
                  </a:lnTo>
                  <a:lnTo>
                    <a:pt x="303" y="180"/>
                  </a:lnTo>
                  <a:lnTo>
                    <a:pt x="330" y="214"/>
                  </a:lnTo>
                  <a:lnTo>
                    <a:pt x="688" y="213"/>
                  </a:lnTo>
                  <a:lnTo>
                    <a:pt x="672" y="16"/>
                  </a:lnTo>
                  <a:lnTo>
                    <a:pt x="511" y="13"/>
                  </a:lnTo>
                  <a:lnTo>
                    <a:pt x="466" y="28"/>
                  </a:lnTo>
                  <a:lnTo>
                    <a:pt x="451" y="0"/>
                  </a:lnTo>
                  <a:lnTo>
                    <a:pt x="213" y="0"/>
                  </a:lnTo>
                  <a:close/>
                </a:path>
              </a:pathLst>
            </a:custGeom>
            <a:solidFill>
              <a:srgbClr val="E2EAF6"/>
            </a:solidFill>
            <a:ln w="6350">
              <a:noFill/>
              <a:round/>
              <a:headEnd/>
              <a:tailEnd/>
            </a:ln>
          </p:spPr>
          <p:txBody>
            <a:bodyPr/>
            <a:lstStyle/>
            <a:p>
              <a:endParaRPr lang="en-US"/>
            </a:p>
          </p:txBody>
        </p:sp>
        <p:grpSp>
          <p:nvGrpSpPr>
            <p:cNvPr id="32" name="Group 877"/>
            <p:cNvGrpSpPr>
              <a:grpSpLocks/>
            </p:cNvGrpSpPr>
            <p:nvPr/>
          </p:nvGrpSpPr>
          <p:grpSpPr bwMode="auto">
            <a:xfrm>
              <a:off x="3643" y="1501"/>
              <a:ext cx="1622" cy="351"/>
              <a:chOff x="896" y="1836"/>
              <a:chExt cx="1622" cy="351"/>
            </a:xfrm>
          </p:grpSpPr>
          <p:sp>
            <p:nvSpPr>
              <p:cNvPr id="82" name="Freeform 878"/>
              <p:cNvSpPr>
                <a:spLocks/>
              </p:cNvSpPr>
              <p:nvPr/>
            </p:nvSpPr>
            <p:spPr bwMode="auto">
              <a:xfrm>
                <a:off x="1209" y="1847"/>
                <a:ext cx="1309" cy="215"/>
              </a:xfrm>
              <a:custGeom>
                <a:avLst/>
                <a:gdLst>
                  <a:gd name="T0" fmla="*/ 3 w 2617"/>
                  <a:gd name="T1" fmla="*/ 7 h 431"/>
                  <a:gd name="T2" fmla="*/ 650 w 2617"/>
                  <a:gd name="T3" fmla="*/ 0 h 431"/>
                  <a:gd name="T4" fmla="*/ 655 w 2617"/>
                  <a:gd name="T5" fmla="*/ 84 h 431"/>
                  <a:gd name="T6" fmla="*/ 0 w 2617"/>
                  <a:gd name="T7" fmla="*/ 107 h 431"/>
                  <a:gd name="T8" fmla="*/ 3 w 2617"/>
                  <a:gd name="T9" fmla="*/ 7 h 431"/>
                  <a:gd name="T10" fmla="*/ 0 60000 65536"/>
                  <a:gd name="T11" fmla="*/ 0 60000 65536"/>
                  <a:gd name="T12" fmla="*/ 0 60000 65536"/>
                  <a:gd name="T13" fmla="*/ 0 60000 65536"/>
                  <a:gd name="T14" fmla="*/ 0 60000 65536"/>
                  <a:gd name="T15" fmla="*/ 0 w 2617"/>
                  <a:gd name="T16" fmla="*/ 0 h 431"/>
                  <a:gd name="T17" fmla="*/ 2617 w 2617"/>
                  <a:gd name="T18" fmla="*/ 431 h 431"/>
                </a:gdLst>
                <a:ahLst/>
                <a:cxnLst>
                  <a:cxn ang="T10">
                    <a:pos x="T0" y="T1"/>
                  </a:cxn>
                  <a:cxn ang="T11">
                    <a:pos x="T2" y="T3"/>
                  </a:cxn>
                  <a:cxn ang="T12">
                    <a:pos x="T4" y="T5"/>
                  </a:cxn>
                  <a:cxn ang="T13">
                    <a:pos x="T6" y="T7"/>
                  </a:cxn>
                  <a:cxn ang="T14">
                    <a:pos x="T8" y="T9"/>
                  </a:cxn>
                </a:cxnLst>
                <a:rect l="T15" t="T16" r="T17" b="T18"/>
                <a:pathLst>
                  <a:path w="2617" h="431">
                    <a:moveTo>
                      <a:pt x="9" y="29"/>
                    </a:moveTo>
                    <a:lnTo>
                      <a:pt x="2599" y="0"/>
                    </a:lnTo>
                    <a:lnTo>
                      <a:pt x="2617" y="336"/>
                    </a:lnTo>
                    <a:lnTo>
                      <a:pt x="0" y="431"/>
                    </a:lnTo>
                    <a:lnTo>
                      <a:pt x="9" y="29"/>
                    </a:lnTo>
                    <a:close/>
                  </a:path>
                </a:pathLst>
              </a:custGeom>
              <a:solidFill>
                <a:srgbClr val="000000"/>
              </a:solidFill>
              <a:ln w="9525">
                <a:noFill/>
                <a:round/>
                <a:headEnd/>
                <a:tailEnd/>
              </a:ln>
            </p:spPr>
            <p:txBody>
              <a:bodyPr/>
              <a:lstStyle/>
              <a:p>
                <a:endParaRPr lang="en-US"/>
              </a:p>
            </p:txBody>
          </p:sp>
          <p:grpSp>
            <p:nvGrpSpPr>
              <p:cNvPr id="83" name="Group 879"/>
              <p:cNvGrpSpPr>
                <a:grpSpLocks/>
              </p:cNvGrpSpPr>
              <p:nvPr/>
            </p:nvGrpSpPr>
            <p:grpSpPr bwMode="auto">
              <a:xfrm>
                <a:off x="896" y="1836"/>
                <a:ext cx="1332" cy="303"/>
                <a:chOff x="896" y="1836"/>
                <a:chExt cx="1332" cy="303"/>
              </a:xfrm>
            </p:grpSpPr>
            <p:grpSp>
              <p:nvGrpSpPr>
                <p:cNvPr id="132" name="Group 880"/>
                <p:cNvGrpSpPr>
                  <a:grpSpLocks/>
                </p:cNvGrpSpPr>
                <p:nvPr/>
              </p:nvGrpSpPr>
              <p:grpSpPr bwMode="auto">
                <a:xfrm>
                  <a:off x="1945" y="1836"/>
                  <a:ext cx="283" cy="270"/>
                  <a:chOff x="1945" y="1836"/>
                  <a:chExt cx="283" cy="270"/>
                </a:xfrm>
              </p:grpSpPr>
              <p:sp>
                <p:nvSpPr>
                  <p:cNvPr id="137" name="Oval 881"/>
                  <p:cNvSpPr>
                    <a:spLocks noChangeArrowheads="1"/>
                  </p:cNvSpPr>
                  <p:nvPr/>
                </p:nvSpPr>
                <p:spPr bwMode="auto">
                  <a:xfrm>
                    <a:off x="1945" y="1836"/>
                    <a:ext cx="219" cy="267"/>
                  </a:xfrm>
                  <a:prstGeom prst="ellipse">
                    <a:avLst/>
                  </a:prstGeom>
                  <a:solidFill>
                    <a:srgbClr val="000000"/>
                  </a:solidFill>
                  <a:ln w="9525">
                    <a:noFill/>
                    <a:round/>
                    <a:headEnd/>
                    <a:tailEnd/>
                  </a:ln>
                </p:spPr>
                <p:txBody>
                  <a:bodyPr/>
                  <a:lstStyle/>
                  <a:p>
                    <a:endParaRPr lang="en-US"/>
                  </a:p>
                </p:txBody>
              </p:sp>
              <p:sp>
                <p:nvSpPr>
                  <p:cNvPr id="138" name="Oval 882"/>
                  <p:cNvSpPr>
                    <a:spLocks noChangeArrowheads="1"/>
                  </p:cNvSpPr>
                  <p:nvPr/>
                </p:nvSpPr>
                <p:spPr bwMode="auto">
                  <a:xfrm>
                    <a:off x="2006" y="1836"/>
                    <a:ext cx="222" cy="270"/>
                  </a:xfrm>
                  <a:prstGeom prst="ellipse">
                    <a:avLst/>
                  </a:prstGeom>
                  <a:solidFill>
                    <a:srgbClr val="000000"/>
                  </a:solidFill>
                  <a:ln w="9525">
                    <a:noFill/>
                    <a:round/>
                    <a:headEnd/>
                    <a:tailEnd/>
                  </a:ln>
                </p:spPr>
                <p:txBody>
                  <a:bodyPr/>
                  <a:lstStyle/>
                  <a:p>
                    <a:endParaRPr lang="en-US"/>
                  </a:p>
                </p:txBody>
              </p:sp>
              <p:sp>
                <p:nvSpPr>
                  <p:cNvPr id="139" name="Rectangle 883"/>
                  <p:cNvSpPr>
                    <a:spLocks noChangeArrowheads="1"/>
                  </p:cNvSpPr>
                  <p:nvPr/>
                </p:nvSpPr>
                <p:spPr bwMode="auto">
                  <a:xfrm>
                    <a:off x="2050" y="2090"/>
                    <a:ext cx="63" cy="15"/>
                  </a:xfrm>
                  <a:prstGeom prst="rect">
                    <a:avLst/>
                  </a:prstGeom>
                  <a:solidFill>
                    <a:srgbClr val="000000"/>
                  </a:solidFill>
                  <a:ln w="9525">
                    <a:noFill/>
                    <a:miter lim="800000"/>
                    <a:headEnd/>
                    <a:tailEnd/>
                  </a:ln>
                </p:spPr>
                <p:txBody>
                  <a:bodyPr/>
                  <a:lstStyle/>
                  <a:p>
                    <a:endParaRPr lang="en-US"/>
                  </a:p>
                </p:txBody>
              </p:sp>
            </p:grpSp>
            <p:grpSp>
              <p:nvGrpSpPr>
                <p:cNvPr id="133" name="Group 884"/>
                <p:cNvGrpSpPr>
                  <a:grpSpLocks/>
                </p:cNvGrpSpPr>
                <p:nvPr/>
              </p:nvGrpSpPr>
              <p:grpSpPr bwMode="auto">
                <a:xfrm>
                  <a:off x="896" y="1876"/>
                  <a:ext cx="296" cy="263"/>
                  <a:chOff x="896" y="1876"/>
                  <a:chExt cx="296" cy="263"/>
                </a:xfrm>
              </p:grpSpPr>
              <p:sp>
                <p:nvSpPr>
                  <p:cNvPr id="134" name="Oval 885"/>
                  <p:cNvSpPr>
                    <a:spLocks noChangeArrowheads="1"/>
                  </p:cNvSpPr>
                  <p:nvPr/>
                </p:nvSpPr>
                <p:spPr bwMode="auto">
                  <a:xfrm>
                    <a:off x="896" y="1876"/>
                    <a:ext cx="229" cy="259"/>
                  </a:xfrm>
                  <a:prstGeom prst="ellipse">
                    <a:avLst/>
                  </a:prstGeom>
                  <a:solidFill>
                    <a:srgbClr val="000000"/>
                  </a:solidFill>
                  <a:ln w="9525">
                    <a:noFill/>
                    <a:round/>
                    <a:headEnd/>
                    <a:tailEnd/>
                  </a:ln>
                </p:spPr>
                <p:txBody>
                  <a:bodyPr/>
                  <a:lstStyle/>
                  <a:p>
                    <a:endParaRPr lang="en-US"/>
                  </a:p>
                </p:txBody>
              </p:sp>
              <p:sp>
                <p:nvSpPr>
                  <p:cNvPr id="135" name="Oval 886"/>
                  <p:cNvSpPr>
                    <a:spLocks noChangeArrowheads="1"/>
                  </p:cNvSpPr>
                  <p:nvPr/>
                </p:nvSpPr>
                <p:spPr bwMode="auto">
                  <a:xfrm>
                    <a:off x="962" y="1879"/>
                    <a:ext cx="230" cy="260"/>
                  </a:xfrm>
                  <a:prstGeom prst="ellipse">
                    <a:avLst/>
                  </a:prstGeom>
                  <a:solidFill>
                    <a:srgbClr val="000000"/>
                  </a:solidFill>
                  <a:ln w="9525">
                    <a:noFill/>
                    <a:round/>
                    <a:headEnd/>
                    <a:tailEnd/>
                  </a:ln>
                </p:spPr>
                <p:txBody>
                  <a:bodyPr/>
                  <a:lstStyle/>
                  <a:p>
                    <a:endParaRPr lang="en-US"/>
                  </a:p>
                </p:txBody>
              </p:sp>
              <p:sp>
                <p:nvSpPr>
                  <p:cNvPr id="136" name="Rectangle 887"/>
                  <p:cNvSpPr>
                    <a:spLocks noChangeArrowheads="1"/>
                  </p:cNvSpPr>
                  <p:nvPr/>
                </p:nvSpPr>
                <p:spPr bwMode="auto">
                  <a:xfrm>
                    <a:off x="1004" y="2122"/>
                    <a:ext cx="66" cy="15"/>
                  </a:xfrm>
                  <a:prstGeom prst="rect">
                    <a:avLst/>
                  </a:prstGeom>
                  <a:solidFill>
                    <a:srgbClr val="000000"/>
                  </a:solidFill>
                  <a:ln w="9525">
                    <a:noFill/>
                    <a:miter lim="800000"/>
                    <a:headEnd/>
                    <a:tailEnd/>
                  </a:ln>
                </p:spPr>
                <p:txBody>
                  <a:bodyPr/>
                  <a:lstStyle/>
                  <a:p>
                    <a:endParaRPr lang="en-US"/>
                  </a:p>
                </p:txBody>
              </p:sp>
            </p:grpSp>
          </p:grpSp>
          <p:grpSp>
            <p:nvGrpSpPr>
              <p:cNvPr id="84" name="Group 888"/>
              <p:cNvGrpSpPr>
                <a:grpSpLocks/>
              </p:cNvGrpSpPr>
              <p:nvPr/>
            </p:nvGrpSpPr>
            <p:grpSpPr bwMode="auto">
              <a:xfrm>
                <a:off x="1176" y="1892"/>
                <a:ext cx="1328" cy="295"/>
                <a:chOff x="1176" y="1892"/>
                <a:chExt cx="1328" cy="295"/>
              </a:xfrm>
            </p:grpSpPr>
            <p:grpSp>
              <p:nvGrpSpPr>
                <p:cNvPr id="85" name="Group 889"/>
                <p:cNvGrpSpPr>
                  <a:grpSpLocks/>
                </p:cNvGrpSpPr>
                <p:nvPr/>
              </p:nvGrpSpPr>
              <p:grpSpPr bwMode="auto">
                <a:xfrm>
                  <a:off x="1176" y="1915"/>
                  <a:ext cx="308" cy="272"/>
                  <a:chOff x="1176" y="1915"/>
                  <a:chExt cx="308" cy="272"/>
                </a:xfrm>
              </p:grpSpPr>
              <p:grpSp>
                <p:nvGrpSpPr>
                  <p:cNvPr id="109" name="Group 890"/>
                  <p:cNvGrpSpPr>
                    <a:grpSpLocks/>
                  </p:cNvGrpSpPr>
                  <p:nvPr/>
                </p:nvGrpSpPr>
                <p:grpSpPr bwMode="auto">
                  <a:xfrm>
                    <a:off x="1176" y="1915"/>
                    <a:ext cx="308" cy="272"/>
                    <a:chOff x="1176" y="1915"/>
                    <a:chExt cx="308" cy="272"/>
                  </a:xfrm>
                </p:grpSpPr>
                <p:sp>
                  <p:nvSpPr>
                    <p:cNvPr id="129" name="Oval 891"/>
                    <p:cNvSpPr>
                      <a:spLocks noChangeArrowheads="1"/>
                    </p:cNvSpPr>
                    <p:nvPr/>
                  </p:nvSpPr>
                  <p:spPr bwMode="auto">
                    <a:xfrm>
                      <a:off x="1176" y="1915"/>
                      <a:ext cx="240" cy="270"/>
                    </a:xfrm>
                    <a:prstGeom prst="ellipse">
                      <a:avLst/>
                    </a:prstGeom>
                    <a:solidFill>
                      <a:srgbClr val="000000"/>
                    </a:solidFill>
                    <a:ln w="9525">
                      <a:noFill/>
                      <a:round/>
                      <a:headEnd/>
                      <a:tailEnd/>
                    </a:ln>
                  </p:spPr>
                  <p:txBody>
                    <a:bodyPr/>
                    <a:lstStyle/>
                    <a:p>
                      <a:endParaRPr lang="en-US"/>
                    </a:p>
                  </p:txBody>
                </p:sp>
                <p:sp>
                  <p:nvSpPr>
                    <p:cNvPr id="130" name="Oval 892"/>
                    <p:cNvSpPr>
                      <a:spLocks noChangeArrowheads="1"/>
                    </p:cNvSpPr>
                    <p:nvPr/>
                  </p:nvSpPr>
                  <p:spPr bwMode="auto">
                    <a:xfrm>
                      <a:off x="1244" y="1917"/>
                      <a:ext cx="240" cy="270"/>
                    </a:xfrm>
                    <a:prstGeom prst="ellipse">
                      <a:avLst/>
                    </a:prstGeom>
                    <a:solidFill>
                      <a:srgbClr val="000000"/>
                    </a:solidFill>
                    <a:ln w="9525">
                      <a:noFill/>
                      <a:round/>
                      <a:headEnd/>
                      <a:tailEnd/>
                    </a:ln>
                  </p:spPr>
                  <p:txBody>
                    <a:bodyPr/>
                    <a:lstStyle/>
                    <a:p>
                      <a:endParaRPr lang="en-US"/>
                    </a:p>
                  </p:txBody>
                </p:sp>
                <p:sp>
                  <p:nvSpPr>
                    <p:cNvPr id="131" name="Rectangle 893"/>
                    <p:cNvSpPr>
                      <a:spLocks noChangeArrowheads="1"/>
                    </p:cNvSpPr>
                    <p:nvPr/>
                  </p:nvSpPr>
                  <p:spPr bwMode="auto">
                    <a:xfrm>
                      <a:off x="1293" y="2171"/>
                      <a:ext cx="69" cy="14"/>
                    </a:xfrm>
                    <a:prstGeom prst="rect">
                      <a:avLst/>
                    </a:prstGeom>
                    <a:solidFill>
                      <a:srgbClr val="000000"/>
                    </a:solidFill>
                    <a:ln w="9525">
                      <a:noFill/>
                      <a:miter lim="800000"/>
                      <a:headEnd/>
                      <a:tailEnd/>
                    </a:ln>
                  </p:spPr>
                  <p:txBody>
                    <a:bodyPr/>
                    <a:lstStyle/>
                    <a:p>
                      <a:endParaRPr lang="en-US"/>
                    </a:p>
                  </p:txBody>
                </p:sp>
              </p:grpSp>
              <p:grpSp>
                <p:nvGrpSpPr>
                  <p:cNvPr id="110" name="Group 894"/>
                  <p:cNvGrpSpPr>
                    <a:grpSpLocks/>
                  </p:cNvGrpSpPr>
                  <p:nvPr/>
                </p:nvGrpSpPr>
                <p:grpSpPr bwMode="auto">
                  <a:xfrm>
                    <a:off x="1293" y="1964"/>
                    <a:ext cx="146" cy="171"/>
                    <a:chOff x="1293" y="1964"/>
                    <a:chExt cx="146" cy="171"/>
                  </a:xfrm>
                </p:grpSpPr>
                <p:grpSp>
                  <p:nvGrpSpPr>
                    <p:cNvPr id="111" name="Group 895"/>
                    <p:cNvGrpSpPr>
                      <a:grpSpLocks/>
                    </p:cNvGrpSpPr>
                    <p:nvPr/>
                  </p:nvGrpSpPr>
                  <p:grpSpPr bwMode="auto">
                    <a:xfrm>
                      <a:off x="1293" y="1964"/>
                      <a:ext cx="146" cy="171"/>
                      <a:chOff x="1293" y="1964"/>
                      <a:chExt cx="146" cy="171"/>
                    </a:xfrm>
                  </p:grpSpPr>
                  <p:grpSp>
                    <p:nvGrpSpPr>
                      <p:cNvPr id="123" name="Group 896"/>
                      <p:cNvGrpSpPr>
                        <a:grpSpLocks/>
                      </p:cNvGrpSpPr>
                      <p:nvPr/>
                    </p:nvGrpSpPr>
                    <p:grpSpPr bwMode="auto">
                      <a:xfrm>
                        <a:off x="1293" y="1964"/>
                        <a:ext cx="146" cy="171"/>
                        <a:chOff x="1293" y="1964"/>
                        <a:chExt cx="146" cy="171"/>
                      </a:xfrm>
                    </p:grpSpPr>
                    <p:grpSp>
                      <p:nvGrpSpPr>
                        <p:cNvPr id="125" name="Group 897"/>
                        <p:cNvGrpSpPr>
                          <a:grpSpLocks/>
                        </p:cNvGrpSpPr>
                        <p:nvPr/>
                      </p:nvGrpSpPr>
                      <p:grpSpPr bwMode="auto">
                        <a:xfrm>
                          <a:off x="1293" y="1964"/>
                          <a:ext cx="146" cy="171"/>
                          <a:chOff x="1293" y="1964"/>
                          <a:chExt cx="146" cy="171"/>
                        </a:xfrm>
                      </p:grpSpPr>
                      <p:sp>
                        <p:nvSpPr>
                          <p:cNvPr id="127" name="Oval 898"/>
                          <p:cNvSpPr>
                            <a:spLocks noChangeArrowheads="1"/>
                          </p:cNvSpPr>
                          <p:nvPr/>
                        </p:nvSpPr>
                        <p:spPr bwMode="auto">
                          <a:xfrm>
                            <a:off x="1293" y="1964"/>
                            <a:ext cx="146" cy="171"/>
                          </a:xfrm>
                          <a:prstGeom prst="ellipse">
                            <a:avLst/>
                          </a:prstGeom>
                          <a:solidFill>
                            <a:srgbClr val="000000"/>
                          </a:solidFill>
                          <a:ln w="7938">
                            <a:solidFill>
                              <a:srgbClr val="FFFFFF"/>
                            </a:solidFill>
                            <a:round/>
                            <a:headEnd/>
                            <a:tailEnd/>
                          </a:ln>
                        </p:spPr>
                        <p:txBody>
                          <a:bodyPr/>
                          <a:lstStyle/>
                          <a:p>
                            <a:endParaRPr lang="en-US"/>
                          </a:p>
                        </p:txBody>
                      </p:sp>
                      <p:sp>
                        <p:nvSpPr>
                          <p:cNvPr id="128" name="Oval 899"/>
                          <p:cNvSpPr>
                            <a:spLocks noChangeArrowheads="1"/>
                          </p:cNvSpPr>
                          <p:nvPr/>
                        </p:nvSpPr>
                        <p:spPr bwMode="auto">
                          <a:xfrm>
                            <a:off x="1303" y="1973"/>
                            <a:ext cx="127" cy="151"/>
                          </a:xfrm>
                          <a:prstGeom prst="ellipse">
                            <a:avLst/>
                          </a:prstGeom>
                          <a:solidFill>
                            <a:srgbClr val="C0C0C0"/>
                          </a:solidFill>
                          <a:ln w="8001">
                            <a:solidFill>
                              <a:srgbClr val="000000"/>
                            </a:solidFill>
                            <a:round/>
                            <a:headEnd/>
                            <a:tailEnd/>
                          </a:ln>
                        </p:spPr>
                        <p:txBody>
                          <a:bodyPr/>
                          <a:lstStyle/>
                          <a:p>
                            <a:endParaRPr lang="en-US"/>
                          </a:p>
                        </p:txBody>
                      </p:sp>
                    </p:grpSp>
                    <p:sp>
                      <p:nvSpPr>
                        <p:cNvPr id="126" name="Oval 900"/>
                        <p:cNvSpPr>
                          <a:spLocks noChangeArrowheads="1"/>
                        </p:cNvSpPr>
                        <p:nvPr/>
                      </p:nvSpPr>
                      <p:spPr bwMode="auto">
                        <a:xfrm>
                          <a:off x="1322" y="1991"/>
                          <a:ext cx="93" cy="117"/>
                        </a:xfrm>
                        <a:prstGeom prst="ellipse">
                          <a:avLst/>
                        </a:prstGeom>
                        <a:solidFill>
                          <a:srgbClr val="FFFFFF"/>
                        </a:solidFill>
                        <a:ln w="7938">
                          <a:solidFill>
                            <a:srgbClr val="000000"/>
                          </a:solidFill>
                          <a:round/>
                          <a:headEnd/>
                          <a:tailEnd/>
                        </a:ln>
                      </p:spPr>
                      <p:txBody>
                        <a:bodyPr/>
                        <a:lstStyle/>
                        <a:p>
                          <a:endParaRPr lang="en-US"/>
                        </a:p>
                      </p:txBody>
                    </p:sp>
                  </p:grpSp>
                  <p:sp>
                    <p:nvSpPr>
                      <p:cNvPr id="124" name="Oval 901"/>
                      <p:cNvSpPr>
                        <a:spLocks noChangeArrowheads="1"/>
                      </p:cNvSpPr>
                      <p:nvPr/>
                    </p:nvSpPr>
                    <p:spPr bwMode="auto">
                      <a:xfrm>
                        <a:off x="1347" y="2018"/>
                        <a:ext cx="51" cy="64"/>
                      </a:xfrm>
                      <a:prstGeom prst="ellipse">
                        <a:avLst/>
                      </a:prstGeom>
                      <a:solidFill>
                        <a:srgbClr val="C0C0C0"/>
                      </a:solidFill>
                      <a:ln w="8001">
                        <a:solidFill>
                          <a:srgbClr val="000000"/>
                        </a:solidFill>
                        <a:round/>
                        <a:headEnd/>
                        <a:tailEnd/>
                      </a:ln>
                    </p:spPr>
                    <p:txBody>
                      <a:bodyPr/>
                      <a:lstStyle/>
                      <a:p>
                        <a:endParaRPr lang="en-US"/>
                      </a:p>
                    </p:txBody>
                  </p:sp>
                </p:grpSp>
                <p:grpSp>
                  <p:nvGrpSpPr>
                    <p:cNvPr id="112" name="Group 902"/>
                    <p:cNvGrpSpPr>
                      <a:grpSpLocks/>
                    </p:cNvGrpSpPr>
                    <p:nvPr/>
                  </p:nvGrpSpPr>
                  <p:grpSpPr bwMode="auto">
                    <a:xfrm>
                      <a:off x="1299" y="1970"/>
                      <a:ext cx="135" cy="159"/>
                      <a:chOff x="1299" y="1970"/>
                      <a:chExt cx="135" cy="159"/>
                    </a:xfrm>
                  </p:grpSpPr>
                  <p:grpSp>
                    <p:nvGrpSpPr>
                      <p:cNvPr id="113" name="Group 903"/>
                      <p:cNvGrpSpPr>
                        <a:grpSpLocks/>
                      </p:cNvGrpSpPr>
                      <p:nvPr/>
                    </p:nvGrpSpPr>
                    <p:grpSpPr bwMode="auto">
                      <a:xfrm>
                        <a:off x="1300" y="1970"/>
                        <a:ext cx="132" cy="55"/>
                        <a:chOff x="1300" y="1970"/>
                        <a:chExt cx="132" cy="55"/>
                      </a:xfrm>
                    </p:grpSpPr>
                    <p:sp>
                      <p:nvSpPr>
                        <p:cNvPr id="119" name="Freeform 904"/>
                        <p:cNvSpPr>
                          <a:spLocks/>
                        </p:cNvSpPr>
                        <p:nvPr/>
                      </p:nvSpPr>
                      <p:spPr bwMode="auto">
                        <a:xfrm>
                          <a:off x="1300" y="2008"/>
                          <a:ext cx="14" cy="15"/>
                        </a:xfrm>
                        <a:custGeom>
                          <a:avLst/>
                          <a:gdLst>
                            <a:gd name="T0" fmla="*/ 5 w 29"/>
                            <a:gd name="T1" fmla="*/ 7 h 31"/>
                            <a:gd name="T2" fmla="*/ 0 w 29"/>
                            <a:gd name="T3" fmla="*/ 5 h 31"/>
                            <a:gd name="T4" fmla="*/ 2 w 29"/>
                            <a:gd name="T5" fmla="*/ 0 h 31"/>
                            <a:gd name="T6" fmla="*/ 7 w 29"/>
                            <a:gd name="T7" fmla="*/ 1 h 31"/>
                            <a:gd name="T8" fmla="*/ 5 w 29"/>
                            <a:gd name="T9" fmla="*/ 7 h 31"/>
                            <a:gd name="T10" fmla="*/ 0 60000 65536"/>
                            <a:gd name="T11" fmla="*/ 0 60000 65536"/>
                            <a:gd name="T12" fmla="*/ 0 60000 65536"/>
                            <a:gd name="T13" fmla="*/ 0 60000 65536"/>
                            <a:gd name="T14" fmla="*/ 0 60000 65536"/>
                            <a:gd name="T15" fmla="*/ 0 w 29"/>
                            <a:gd name="T16" fmla="*/ 0 h 31"/>
                            <a:gd name="T17" fmla="*/ 29 w 29"/>
                            <a:gd name="T18" fmla="*/ 31 h 31"/>
                          </a:gdLst>
                          <a:ahLst/>
                          <a:cxnLst>
                            <a:cxn ang="T10">
                              <a:pos x="T0" y="T1"/>
                            </a:cxn>
                            <a:cxn ang="T11">
                              <a:pos x="T2" y="T3"/>
                            </a:cxn>
                            <a:cxn ang="T12">
                              <a:pos x="T4" y="T5"/>
                            </a:cxn>
                            <a:cxn ang="T13">
                              <a:pos x="T6" y="T7"/>
                            </a:cxn>
                            <a:cxn ang="T14">
                              <a:pos x="T8" y="T9"/>
                            </a:cxn>
                          </a:cxnLst>
                          <a:rect l="T15" t="T16" r="T17" b="T18"/>
                          <a:pathLst>
                            <a:path w="29" h="31">
                              <a:moveTo>
                                <a:pt x="20" y="31"/>
                              </a:moveTo>
                              <a:lnTo>
                                <a:pt x="0" y="23"/>
                              </a:lnTo>
                              <a:lnTo>
                                <a:pt x="11" y="0"/>
                              </a:lnTo>
                              <a:lnTo>
                                <a:pt x="29" y="7"/>
                              </a:lnTo>
                              <a:lnTo>
                                <a:pt x="20" y="31"/>
                              </a:lnTo>
                              <a:close/>
                            </a:path>
                          </a:pathLst>
                        </a:custGeom>
                        <a:solidFill>
                          <a:srgbClr val="FFFFFF"/>
                        </a:solidFill>
                        <a:ln w="9525">
                          <a:noFill/>
                          <a:round/>
                          <a:headEnd/>
                          <a:tailEnd/>
                        </a:ln>
                      </p:spPr>
                      <p:txBody>
                        <a:bodyPr/>
                        <a:lstStyle/>
                        <a:p>
                          <a:endParaRPr lang="en-US"/>
                        </a:p>
                      </p:txBody>
                    </p:sp>
                    <p:sp>
                      <p:nvSpPr>
                        <p:cNvPr id="120" name="Freeform 905"/>
                        <p:cNvSpPr>
                          <a:spLocks/>
                        </p:cNvSpPr>
                        <p:nvPr/>
                      </p:nvSpPr>
                      <p:spPr bwMode="auto">
                        <a:xfrm>
                          <a:off x="1335" y="1970"/>
                          <a:ext cx="15" cy="14"/>
                        </a:xfrm>
                        <a:custGeom>
                          <a:avLst/>
                          <a:gdLst>
                            <a:gd name="T0" fmla="*/ 1 w 31"/>
                            <a:gd name="T1" fmla="*/ 7 h 27"/>
                            <a:gd name="T2" fmla="*/ 0 w 31"/>
                            <a:gd name="T3" fmla="*/ 3 h 27"/>
                            <a:gd name="T4" fmla="*/ 5 w 31"/>
                            <a:gd name="T5" fmla="*/ 0 h 27"/>
                            <a:gd name="T6" fmla="*/ 7 w 31"/>
                            <a:gd name="T7" fmla="*/ 5 h 27"/>
                            <a:gd name="T8" fmla="*/ 1 w 31"/>
                            <a:gd name="T9" fmla="*/ 7 h 27"/>
                            <a:gd name="T10" fmla="*/ 0 60000 65536"/>
                            <a:gd name="T11" fmla="*/ 0 60000 65536"/>
                            <a:gd name="T12" fmla="*/ 0 60000 65536"/>
                            <a:gd name="T13" fmla="*/ 0 60000 65536"/>
                            <a:gd name="T14" fmla="*/ 0 60000 65536"/>
                            <a:gd name="T15" fmla="*/ 0 w 31"/>
                            <a:gd name="T16" fmla="*/ 0 h 27"/>
                            <a:gd name="T17" fmla="*/ 31 w 31"/>
                            <a:gd name="T18" fmla="*/ 27 h 27"/>
                          </a:gdLst>
                          <a:ahLst/>
                          <a:cxnLst>
                            <a:cxn ang="T10">
                              <a:pos x="T0" y="T1"/>
                            </a:cxn>
                            <a:cxn ang="T11">
                              <a:pos x="T2" y="T3"/>
                            </a:cxn>
                            <a:cxn ang="T12">
                              <a:pos x="T4" y="T5"/>
                            </a:cxn>
                            <a:cxn ang="T13">
                              <a:pos x="T6" y="T7"/>
                            </a:cxn>
                            <a:cxn ang="T14">
                              <a:pos x="T8" y="T9"/>
                            </a:cxn>
                          </a:cxnLst>
                          <a:rect l="T15" t="T16" r="T17" b="T18"/>
                          <a:pathLst>
                            <a:path w="31" h="27">
                              <a:moveTo>
                                <a:pt x="7" y="27"/>
                              </a:moveTo>
                              <a:lnTo>
                                <a:pt x="0" y="11"/>
                              </a:lnTo>
                              <a:lnTo>
                                <a:pt x="23" y="0"/>
                              </a:lnTo>
                              <a:lnTo>
                                <a:pt x="31" y="17"/>
                              </a:lnTo>
                              <a:lnTo>
                                <a:pt x="7" y="27"/>
                              </a:lnTo>
                              <a:close/>
                            </a:path>
                          </a:pathLst>
                        </a:custGeom>
                        <a:solidFill>
                          <a:srgbClr val="FFFFFF"/>
                        </a:solidFill>
                        <a:ln w="9525">
                          <a:noFill/>
                          <a:round/>
                          <a:headEnd/>
                          <a:tailEnd/>
                        </a:ln>
                      </p:spPr>
                      <p:txBody>
                        <a:bodyPr/>
                        <a:lstStyle/>
                        <a:p>
                          <a:endParaRPr lang="en-US"/>
                        </a:p>
                      </p:txBody>
                    </p:sp>
                    <p:sp>
                      <p:nvSpPr>
                        <p:cNvPr id="121" name="Freeform 906"/>
                        <p:cNvSpPr>
                          <a:spLocks/>
                        </p:cNvSpPr>
                        <p:nvPr/>
                      </p:nvSpPr>
                      <p:spPr bwMode="auto">
                        <a:xfrm>
                          <a:off x="1382" y="1971"/>
                          <a:ext cx="16" cy="13"/>
                        </a:xfrm>
                        <a:custGeom>
                          <a:avLst/>
                          <a:gdLst>
                            <a:gd name="T0" fmla="*/ 0 w 32"/>
                            <a:gd name="T1" fmla="*/ 4 h 27"/>
                            <a:gd name="T2" fmla="*/ 2 w 32"/>
                            <a:gd name="T3" fmla="*/ 0 h 27"/>
                            <a:gd name="T4" fmla="*/ 8 w 32"/>
                            <a:gd name="T5" fmla="*/ 2 h 27"/>
                            <a:gd name="T6" fmla="*/ 5 w 32"/>
                            <a:gd name="T7" fmla="*/ 6 h 27"/>
                            <a:gd name="T8" fmla="*/ 0 w 32"/>
                            <a:gd name="T9" fmla="*/ 4 h 27"/>
                            <a:gd name="T10" fmla="*/ 0 60000 65536"/>
                            <a:gd name="T11" fmla="*/ 0 60000 65536"/>
                            <a:gd name="T12" fmla="*/ 0 60000 65536"/>
                            <a:gd name="T13" fmla="*/ 0 60000 65536"/>
                            <a:gd name="T14" fmla="*/ 0 60000 65536"/>
                            <a:gd name="T15" fmla="*/ 0 w 32"/>
                            <a:gd name="T16" fmla="*/ 0 h 27"/>
                            <a:gd name="T17" fmla="*/ 32 w 32"/>
                            <a:gd name="T18" fmla="*/ 27 h 27"/>
                          </a:gdLst>
                          <a:ahLst/>
                          <a:cxnLst>
                            <a:cxn ang="T10">
                              <a:pos x="T0" y="T1"/>
                            </a:cxn>
                            <a:cxn ang="T11">
                              <a:pos x="T2" y="T3"/>
                            </a:cxn>
                            <a:cxn ang="T12">
                              <a:pos x="T4" y="T5"/>
                            </a:cxn>
                            <a:cxn ang="T13">
                              <a:pos x="T6" y="T7"/>
                            </a:cxn>
                            <a:cxn ang="T14">
                              <a:pos x="T8" y="T9"/>
                            </a:cxn>
                          </a:cxnLst>
                          <a:rect l="T15" t="T16" r="T17" b="T18"/>
                          <a:pathLst>
                            <a:path w="32" h="27">
                              <a:moveTo>
                                <a:pt x="0" y="16"/>
                              </a:moveTo>
                              <a:lnTo>
                                <a:pt x="9" y="0"/>
                              </a:lnTo>
                              <a:lnTo>
                                <a:pt x="32" y="11"/>
                              </a:lnTo>
                              <a:lnTo>
                                <a:pt x="22" y="27"/>
                              </a:lnTo>
                              <a:lnTo>
                                <a:pt x="0" y="16"/>
                              </a:lnTo>
                              <a:close/>
                            </a:path>
                          </a:pathLst>
                        </a:custGeom>
                        <a:solidFill>
                          <a:srgbClr val="FFFFFF"/>
                        </a:solidFill>
                        <a:ln w="9525">
                          <a:noFill/>
                          <a:round/>
                          <a:headEnd/>
                          <a:tailEnd/>
                        </a:ln>
                      </p:spPr>
                      <p:txBody>
                        <a:bodyPr/>
                        <a:lstStyle/>
                        <a:p>
                          <a:endParaRPr lang="en-US"/>
                        </a:p>
                      </p:txBody>
                    </p:sp>
                    <p:sp>
                      <p:nvSpPr>
                        <p:cNvPr id="122" name="Freeform 907"/>
                        <p:cNvSpPr>
                          <a:spLocks/>
                        </p:cNvSpPr>
                        <p:nvPr/>
                      </p:nvSpPr>
                      <p:spPr bwMode="auto">
                        <a:xfrm>
                          <a:off x="1418" y="2010"/>
                          <a:ext cx="14" cy="15"/>
                        </a:xfrm>
                        <a:custGeom>
                          <a:avLst/>
                          <a:gdLst>
                            <a:gd name="T0" fmla="*/ 0 w 26"/>
                            <a:gd name="T1" fmla="*/ 0 h 31"/>
                            <a:gd name="T2" fmla="*/ 5 w 26"/>
                            <a:gd name="T3" fmla="*/ 0 h 31"/>
                            <a:gd name="T4" fmla="*/ 8 w 26"/>
                            <a:gd name="T5" fmla="*/ 6 h 31"/>
                            <a:gd name="T6" fmla="*/ 3 w 26"/>
                            <a:gd name="T7" fmla="*/ 7 h 31"/>
                            <a:gd name="T8" fmla="*/ 0 w 26"/>
                            <a:gd name="T9" fmla="*/ 0 h 31"/>
                            <a:gd name="T10" fmla="*/ 0 60000 65536"/>
                            <a:gd name="T11" fmla="*/ 0 60000 65536"/>
                            <a:gd name="T12" fmla="*/ 0 60000 65536"/>
                            <a:gd name="T13" fmla="*/ 0 60000 65536"/>
                            <a:gd name="T14" fmla="*/ 0 60000 65536"/>
                            <a:gd name="T15" fmla="*/ 0 w 26"/>
                            <a:gd name="T16" fmla="*/ 0 h 31"/>
                            <a:gd name="T17" fmla="*/ 26 w 26"/>
                            <a:gd name="T18" fmla="*/ 31 h 31"/>
                          </a:gdLst>
                          <a:ahLst/>
                          <a:cxnLst>
                            <a:cxn ang="T10">
                              <a:pos x="T0" y="T1"/>
                            </a:cxn>
                            <a:cxn ang="T11">
                              <a:pos x="T2" y="T3"/>
                            </a:cxn>
                            <a:cxn ang="T12">
                              <a:pos x="T4" y="T5"/>
                            </a:cxn>
                            <a:cxn ang="T13">
                              <a:pos x="T6" y="T7"/>
                            </a:cxn>
                            <a:cxn ang="T14">
                              <a:pos x="T8" y="T9"/>
                            </a:cxn>
                          </a:cxnLst>
                          <a:rect l="T15" t="T16" r="T17" b="T18"/>
                          <a:pathLst>
                            <a:path w="26" h="31">
                              <a:moveTo>
                                <a:pt x="0" y="3"/>
                              </a:moveTo>
                              <a:lnTo>
                                <a:pt x="18" y="0"/>
                              </a:lnTo>
                              <a:lnTo>
                                <a:pt x="26" y="25"/>
                              </a:lnTo>
                              <a:lnTo>
                                <a:pt x="9" y="31"/>
                              </a:lnTo>
                              <a:lnTo>
                                <a:pt x="0" y="3"/>
                              </a:lnTo>
                              <a:close/>
                            </a:path>
                          </a:pathLst>
                        </a:custGeom>
                        <a:solidFill>
                          <a:srgbClr val="FFFFFF"/>
                        </a:solidFill>
                        <a:ln w="9525">
                          <a:noFill/>
                          <a:round/>
                          <a:headEnd/>
                          <a:tailEnd/>
                        </a:ln>
                      </p:spPr>
                      <p:txBody>
                        <a:bodyPr/>
                        <a:lstStyle/>
                        <a:p>
                          <a:endParaRPr lang="en-US"/>
                        </a:p>
                      </p:txBody>
                    </p:sp>
                  </p:grpSp>
                  <p:grpSp>
                    <p:nvGrpSpPr>
                      <p:cNvPr id="114" name="Group 908"/>
                      <p:cNvGrpSpPr>
                        <a:grpSpLocks/>
                      </p:cNvGrpSpPr>
                      <p:nvPr/>
                    </p:nvGrpSpPr>
                    <p:grpSpPr bwMode="auto">
                      <a:xfrm>
                        <a:off x="1299" y="2070"/>
                        <a:ext cx="135" cy="59"/>
                        <a:chOff x="1299" y="2070"/>
                        <a:chExt cx="135" cy="59"/>
                      </a:xfrm>
                    </p:grpSpPr>
                    <p:sp>
                      <p:nvSpPr>
                        <p:cNvPr id="115" name="Freeform 909"/>
                        <p:cNvSpPr>
                          <a:spLocks/>
                        </p:cNvSpPr>
                        <p:nvPr/>
                      </p:nvSpPr>
                      <p:spPr bwMode="auto">
                        <a:xfrm>
                          <a:off x="1299" y="2072"/>
                          <a:ext cx="15" cy="18"/>
                        </a:xfrm>
                        <a:custGeom>
                          <a:avLst/>
                          <a:gdLst>
                            <a:gd name="T0" fmla="*/ 5 w 31"/>
                            <a:gd name="T1" fmla="*/ 0 h 36"/>
                            <a:gd name="T2" fmla="*/ 0 w 31"/>
                            <a:gd name="T3" fmla="*/ 2 h 36"/>
                            <a:gd name="T4" fmla="*/ 2 w 31"/>
                            <a:gd name="T5" fmla="*/ 9 h 36"/>
                            <a:gd name="T6" fmla="*/ 7 w 31"/>
                            <a:gd name="T7" fmla="*/ 6 h 36"/>
                            <a:gd name="T8" fmla="*/ 5 w 31"/>
                            <a:gd name="T9" fmla="*/ 0 h 36"/>
                            <a:gd name="T10" fmla="*/ 0 60000 65536"/>
                            <a:gd name="T11" fmla="*/ 0 60000 65536"/>
                            <a:gd name="T12" fmla="*/ 0 60000 65536"/>
                            <a:gd name="T13" fmla="*/ 0 60000 65536"/>
                            <a:gd name="T14" fmla="*/ 0 60000 65536"/>
                            <a:gd name="T15" fmla="*/ 0 w 31"/>
                            <a:gd name="T16" fmla="*/ 0 h 36"/>
                            <a:gd name="T17" fmla="*/ 31 w 31"/>
                            <a:gd name="T18" fmla="*/ 36 h 36"/>
                          </a:gdLst>
                          <a:ahLst/>
                          <a:cxnLst>
                            <a:cxn ang="T10">
                              <a:pos x="T0" y="T1"/>
                            </a:cxn>
                            <a:cxn ang="T11">
                              <a:pos x="T2" y="T3"/>
                            </a:cxn>
                            <a:cxn ang="T12">
                              <a:pos x="T4" y="T5"/>
                            </a:cxn>
                            <a:cxn ang="T13">
                              <a:pos x="T6" y="T7"/>
                            </a:cxn>
                            <a:cxn ang="T14">
                              <a:pos x="T8" y="T9"/>
                            </a:cxn>
                          </a:cxnLst>
                          <a:rect l="T15" t="T16" r="T17" b="T18"/>
                          <a:pathLst>
                            <a:path w="31" h="36">
                              <a:moveTo>
                                <a:pt x="22" y="0"/>
                              </a:moveTo>
                              <a:lnTo>
                                <a:pt x="0" y="11"/>
                              </a:lnTo>
                              <a:lnTo>
                                <a:pt x="8" y="36"/>
                              </a:lnTo>
                              <a:lnTo>
                                <a:pt x="31" y="26"/>
                              </a:lnTo>
                              <a:lnTo>
                                <a:pt x="22" y="0"/>
                              </a:lnTo>
                              <a:close/>
                            </a:path>
                          </a:pathLst>
                        </a:custGeom>
                        <a:solidFill>
                          <a:srgbClr val="FFFFFF"/>
                        </a:solidFill>
                        <a:ln w="9525">
                          <a:noFill/>
                          <a:round/>
                          <a:headEnd/>
                          <a:tailEnd/>
                        </a:ln>
                      </p:spPr>
                      <p:txBody>
                        <a:bodyPr/>
                        <a:lstStyle/>
                        <a:p>
                          <a:endParaRPr lang="en-US"/>
                        </a:p>
                      </p:txBody>
                    </p:sp>
                    <p:sp>
                      <p:nvSpPr>
                        <p:cNvPr id="116" name="Freeform 910"/>
                        <p:cNvSpPr>
                          <a:spLocks/>
                        </p:cNvSpPr>
                        <p:nvPr/>
                      </p:nvSpPr>
                      <p:spPr bwMode="auto">
                        <a:xfrm>
                          <a:off x="1335" y="2112"/>
                          <a:ext cx="15" cy="17"/>
                        </a:xfrm>
                        <a:custGeom>
                          <a:avLst/>
                          <a:gdLst>
                            <a:gd name="T0" fmla="*/ 2 w 32"/>
                            <a:gd name="T1" fmla="*/ 0 h 34"/>
                            <a:gd name="T2" fmla="*/ 0 w 32"/>
                            <a:gd name="T3" fmla="*/ 6 h 34"/>
                            <a:gd name="T4" fmla="*/ 5 w 32"/>
                            <a:gd name="T5" fmla="*/ 9 h 34"/>
                            <a:gd name="T6" fmla="*/ 7 w 32"/>
                            <a:gd name="T7" fmla="*/ 2 h 34"/>
                            <a:gd name="T8" fmla="*/ 2 w 32"/>
                            <a:gd name="T9" fmla="*/ 0 h 34"/>
                            <a:gd name="T10" fmla="*/ 0 60000 65536"/>
                            <a:gd name="T11" fmla="*/ 0 60000 65536"/>
                            <a:gd name="T12" fmla="*/ 0 60000 65536"/>
                            <a:gd name="T13" fmla="*/ 0 60000 65536"/>
                            <a:gd name="T14" fmla="*/ 0 60000 65536"/>
                            <a:gd name="T15" fmla="*/ 0 w 32"/>
                            <a:gd name="T16" fmla="*/ 0 h 34"/>
                            <a:gd name="T17" fmla="*/ 32 w 32"/>
                            <a:gd name="T18" fmla="*/ 34 h 34"/>
                          </a:gdLst>
                          <a:ahLst/>
                          <a:cxnLst>
                            <a:cxn ang="T10">
                              <a:pos x="T0" y="T1"/>
                            </a:cxn>
                            <a:cxn ang="T11">
                              <a:pos x="T2" y="T3"/>
                            </a:cxn>
                            <a:cxn ang="T12">
                              <a:pos x="T4" y="T5"/>
                            </a:cxn>
                            <a:cxn ang="T13">
                              <a:pos x="T6" y="T7"/>
                            </a:cxn>
                            <a:cxn ang="T14">
                              <a:pos x="T8" y="T9"/>
                            </a:cxn>
                          </a:cxnLst>
                          <a:rect l="T15" t="T16" r="T17" b="T18"/>
                          <a:pathLst>
                            <a:path w="32" h="34">
                              <a:moveTo>
                                <a:pt x="8" y="0"/>
                              </a:moveTo>
                              <a:lnTo>
                                <a:pt x="0" y="24"/>
                              </a:lnTo>
                              <a:lnTo>
                                <a:pt x="24" y="34"/>
                              </a:lnTo>
                              <a:lnTo>
                                <a:pt x="32" y="10"/>
                              </a:lnTo>
                              <a:lnTo>
                                <a:pt x="8" y="0"/>
                              </a:lnTo>
                              <a:close/>
                            </a:path>
                          </a:pathLst>
                        </a:custGeom>
                        <a:solidFill>
                          <a:srgbClr val="FFFFFF"/>
                        </a:solidFill>
                        <a:ln w="9525">
                          <a:noFill/>
                          <a:round/>
                          <a:headEnd/>
                          <a:tailEnd/>
                        </a:ln>
                      </p:spPr>
                      <p:txBody>
                        <a:bodyPr/>
                        <a:lstStyle/>
                        <a:p>
                          <a:endParaRPr lang="en-US"/>
                        </a:p>
                      </p:txBody>
                    </p:sp>
                    <p:sp>
                      <p:nvSpPr>
                        <p:cNvPr id="117" name="Freeform 911"/>
                        <p:cNvSpPr>
                          <a:spLocks/>
                        </p:cNvSpPr>
                        <p:nvPr/>
                      </p:nvSpPr>
                      <p:spPr bwMode="auto">
                        <a:xfrm>
                          <a:off x="1382" y="2112"/>
                          <a:ext cx="18" cy="17"/>
                        </a:xfrm>
                        <a:custGeom>
                          <a:avLst/>
                          <a:gdLst>
                            <a:gd name="T0" fmla="*/ 0 w 35"/>
                            <a:gd name="T1" fmla="*/ 2 h 34"/>
                            <a:gd name="T2" fmla="*/ 3 w 35"/>
                            <a:gd name="T3" fmla="*/ 9 h 34"/>
                            <a:gd name="T4" fmla="*/ 9 w 35"/>
                            <a:gd name="T5" fmla="*/ 5 h 34"/>
                            <a:gd name="T6" fmla="*/ 6 w 35"/>
                            <a:gd name="T7" fmla="*/ 0 h 34"/>
                            <a:gd name="T8" fmla="*/ 0 w 35"/>
                            <a:gd name="T9" fmla="*/ 2 h 34"/>
                            <a:gd name="T10" fmla="*/ 0 60000 65536"/>
                            <a:gd name="T11" fmla="*/ 0 60000 65536"/>
                            <a:gd name="T12" fmla="*/ 0 60000 65536"/>
                            <a:gd name="T13" fmla="*/ 0 60000 65536"/>
                            <a:gd name="T14" fmla="*/ 0 60000 65536"/>
                            <a:gd name="T15" fmla="*/ 0 w 35"/>
                            <a:gd name="T16" fmla="*/ 0 h 34"/>
                            <a:gd name="T17" fmla="*/ 35 w 35"/>
                            <a:gd name="T18" fmla="*/ 34 h 34"/>
                          </a:gdLst>
                          <a:ahLst/>
                          <a:cxnLst>
                            <a:cxn ang="T10">
                              <a:pos x="T0" y="T1"/>
                            </a:cxn>
                            <a:cxn ang="T11">
                              <a:pos x="T2" y="T3"/>
                            </a:cxn>
                            <a:cxn ang="T12">
                              <a:pos x="T4" y="T5"/>
                            </a:cxn>
                            <a:cxn ang="T13">
                              <a:pos x="T6" y="T7"/>
                            </a:cxn>
                            <a:cxn ang="T14">
                              <a:pos x="T8" y="T9"/>
                            </a:cxn>
                          </a:cxnLst>
                          <a:rect l="T15" t="T16" r="T17" b="T18"/>
                          <a:pathLst>
                            <a:path w="35" h="34">
                              <a:moveTo>
                                <a:pt x="0" y="11"/>
                              </a:moveTo>
                              <a:lnTo>
                                <a:pt x="12" y="34"/>
                              </a:lnTo>
                              <a:lnTo>
                                <a:pt x="35" y="23"/>
                              </a:lnTo>
                              <a:lnTo>
                                <a:pt x="22" y="0"/>
                              </a:lnTo>
                              <a:lnTo>
                                <a:pt x="0" y="11"/>
                              </a:lnTo>
                              <a:close/>
                            </a:path>
                          </a:pathLst>
                        </a:custGeom>
                        <a:solidFill>
                          <a:srgbClr val="FFFFFF"/>
                        </a:solidFill>
                        <a:ln w="9525">
                          <a:noFill/>
                          <a:round/>
                          <a:headEnd/>
                          <a:tailEnd/>
                        </a:ln>
                      </p:spPr>
                      <p:txBody>
                        <a:bodyPr/>
                        <a:lstStyle/>
                        <a:p>
                          <a:endParaRPr lang="en-US"/>
                        </a:p>
                      </p:txBody>
                    </p:sp>
                    <p:sp>
                      <p:nvSpPr>
                        <p:cNvPr id="118" name="Freeform 912"/>
                        <p:cNvSpPr>
                          <a:spLocks/>
                        </p:cNvSpPr>
                        <p:nvPr/>
                      </p:nvSpPr>
                      <p:spPr bwMode="auto">
                        <a:xfrm>
                          <a:off x="1418" y="2070"/>
                          <a:ext cx="16" cy="18"/>
                        </a:xfrm>
                        <a:custGeom>
                          <a:avLst/>
                          <a:gdLst>
                            <a:gd name="T0" fmla="*/ 0 w 31"/>
                            <a:gd name="T1" fmla="*/ 7 h 35"/>
                            <a:gd name="T2" fmla="*/ 6 w 31"/>
                            <a:gd name="T3" fmla="*/ 9 h 35"/>
                            <a:gd name="T4" fmla="*/ 8 w 31"/>
                            <a:gd name="T5" fmla="*/ 2 h 35"/>
                            <a:gd name="T6" fmla="*/ 3 w 31"/>
                            <a:gd name="T7" fmla="*/ 0 h 35"/>
                            <a:gd name="T8" fmla="*/ 0 w 31"/>
                            <a:gd name="T9" fmla="*/ 7 h 35"/>
                            <a:gd name="T10" fmla="*/ 0 60000 65536"/>
                            <a:gd name="T11" fmla="*/ 0 60000 65536"/>
                            <a:gd name="T12" fmla="*/ 0 60000 65536"/>
                            <a:gd name="T13" fmla="*/ 0 60000 65536"/>
                            <a:gd name="T14" fmla="*/ 0 60000 65536"/>
                            <a:gd name="T15" fmla="*/ 0 w 31"/>
                            <a:gd name="T16" fmla="*/ 0 h 35"/>
                            <a:gd name="T17" fmla="*/ 31 w 31"/>
                            <a:gd name="T18" fmla="*/ 35 h 35"/>
                          </a:gdLst>
                          <a:ahLst/>
                          <a:cxnLst>
                            <a:cxn ang="T10">
                              <a:pos x="T0" y="T1"/>
                            </a:cxn>
                            <a:cxn ang="T11">
                              <a:pos x="T2" y="T3"/>
                            </a:cxn>
                            <a:cxn ang="T12">
                              <a:pos x="T4" y="T5"/>
                            </a:cxn>
                            <a:cxn ang="T13">
                              <a:pos x="T6" y="T7"/>
                            </a:cxn>
                            <a:cxn ang="T14">
                              <a:pos x="T8" y="T9"/>
                            </a:cxn>
                          </a:cxnLst>
                          <a:rect l="T15" t="T16" r="T17" b="T18"/>
                          <a:pathLst>
                            <a:path w="31" h="35">
                              <a:moveTo>
                                <a:pt x="0" y="27"/>
                              </a:moveTo>
                              <a:lnTo>
                                <a:pt x="22" y="35"/>
                              </a:lnTo>
                              <a:lnTo>
                                <a:pt x="31" y="8"/>
                              </a:lnTo>
                              <a:lnTo>
                                <a:pt x="9" y="0"/>
                              </a:lnTo>
                              <a:lnTo>
                                <a:pt x="0" y="27"/>
                              </a:lnTo>
                              <a:close/>
                            </a:path>
                          </a:pathLst>
                        </a:custGeom>
                        <a:solidFill>
                          <a:srgbClr val="FFFFFF"/>
                        </a:solidFill>
                        <a:ln w="9525">
                          <a:noFill/>
                          <a:round/>
                          <a:headEnd/>
                          <a:tailEnd/>
                        </a:ln>
                      </p:spPr>
                      <p:txBody>
                        <a:bodyPr/>
                        <a:lstStyle/>
                        <a:p>
                          <a:endParaRPr lang="en-US"/>
                        </a:p>
                      </p:txBody>
                    </p:sp>
                  </p:grpSp>
                </p:grpSp>
              </p:grpSp>
            </p:grpSp>
            <p:grpSp>
              <p:nvGrpSpPr>
                <p:cNvPr id="86" name="Group 913"/>
                <p:cNvGrpSpPr>
                  <a:grpSpLocks/>
                </p:cNvGrpSpPr>
                <p:nvPr/>
              </p:nvGrpSpPr>
              <p:grpSpPr bwMode="auto">
                <a:xfrm>
                  <a:off x="2235" y="1892"/>
                  <a:ext cx="269" cy="266"/>
                  <a:chOff x="2235" y="1892"/>
                  <a:chExt cx="269" cy="266"/>
                </a:xfrm>
              </p:grpSpPr>
              <p:grpSp>
                <p:nvGrpSpPr>
                  <p:cNvPr id="87" name="Group 914"/>
                  <p:cNvGrpSpPr>
                    <a:grpSpLocks/>
                  </p:cNvGrpSpPr>
                  <p:nvPr/>
                </p:nvGrpSpPr>
                <p:grpSpPr bwMode="auto">
                  <a:xfrm>
                    <a:off x="2235" y="1892"/>
                    <a:ext cx="269" cy="266"/>
                    <a:chOff x="2235" y="1892"/>
                    <a:chExt cx="269" cy="266"/>
                  </a:xfrm>
                </p:grpSpPr>
                <p:sp>
                  <p:nvSpPr>
                    <p:cNvPr id="106" name="Oval 915"/>
                    <p:cNvSpPr>
                      <a:spLocks noChangeArrowheads="1"/>
                    </p:cNvSpPr>
                    <p:nvPr/>
                  </p:nvSpPr>
                  <p:spPr bwMode="auto">
                    <a:xfrm>
                      <a:off x="2235" y="1892"/>
                      <a:ext cx="210" cy="263"/>
                    </a:xfrm>
                    <a:prstGeom prst="ellipse">
                      <a:avLst/>
                    </a:prstGeom>
                    <a:solidFill>
                      <a:srgbClr val="000000"/>
                    </a:solidFill>
                    <a:ln w="9525">
                      <a:noFill/>
                      <a:round/>
                      <a:headEnd/>
                      <a:tailEnd/>
                    </a:ln>
                  </p:spPr>
                  <p:txBody>
                    <a:bodyPr/>
                    <a:lstStyle/>
                    <a:p>
                      <a:endParaRPr lang="en-US"/>
                    </a:p>
                  </p:txBody>
                </p:sp>
                <p:sp>
                  <p:nvSpPr>
                    <p:cNvPr id="107" name="Oval 916"/>
                    <p:cNvSpPr>
                      <a:spLocks noChangeArrowheads="1"/>
                    </p:cNvSpPr>
                    <p:nvPr/>
                  </p:nvSpPr>
                  <p:spPr bwMode="auto">
                    <a:xfrm>
                      <a:off x="2294" y="1892"/>
                      <a:ext cx="210" cy="266"/>
                    </a:xfrm>
                    <a:prstGeom prst="ellipse">
                      <a:avLst/>
                    </a:prstGeom>
                    <a:solidFill>
                      <a:srgbClr val="000000"/>
                    </a:solidFill>
                    <a:ln w="9525">
                      <a:noFill/>
                      <a:round/>
                      <a:headEnd/>
                      <a:tailEnd/>
                    </a:ln>
                  </p:spPr>
                  <p:txBody>
                    <a:bodyPr/>
                    <a:lstStyle/>
                    <a:p>
                      <a:endParaRPr lang="en-US"/>
                    </a:p>
                  </p:txBody>
                </p:sp>
                <p:sp>
                  <p:nvSpPr>
                    <p:cNvPr id="108" name="Rectangle 917"/>
                    <p:cNvSpPr>
                      <a:spLocks noChangeArrowheads="1"/>
                    </p:cNvSpPr>
                    <p:nvPr/>
                  </p:nvSpPr>
                  <p:spPr bwMode="auto">
                    <a:xfrm>
                      <a:off x="2335" y="2142"/>
                      <a:ext cx="61" cy="15"/>
                    </a:xfrm>
                    <a:prstGeom prst="rect">
                      <a:avLst/>
                    </a:prstGeom>
                    <a:solidFill>
                      <a:srgbClr val="000000"/>
                    </a:solidFill>
                    <a:ln w="9525">
                      <a:noFill/>
                      <a:miter lim="800000"/>
                      <a:headEnd/>
                      <a:tailEnd/>
                    </a:ln>
                  </p:spPr>
                  <p:txBody>
                    <a:bodyPr/>
                    <a:lstStyle/>
                    <a:p>
                      <a:endParaRPr lang="en-US"/>
                    </a:p>
                  </p:txBody>
                </p:sp>
              </p:grpSp>
              <p:grpSp>
                <p:nvGrpSpPr>
                  <p:cNvPr id="88" name="Group 918"/>
                  <p:cNvGrpSpPr>
                    <a:grpSpLocks/>
                  </p:cNvGrpSpPr>
                  <p:nvPr/>
                </p:nvGrpSpPr>
                <p:grpSpPr bwMode="auto">
                  <a:xfrm>
                    <a:off x="2334" y="1951"/>
                    <a:ext cx="132" cy="156"/>
                    <a:chOff x="2334" y="1951"/>
                    <a:chExt cx="132" cy="156"/>
                  </a:xfrm>
                </p:grpSpPr>
                <p:grpSp>
                  <p:nvGrpSpPr>
                    <p:cNvPr id="89" name="Group 919"/>
                    <p:cNvGrpSpPr>
                      <a:grpSpLocks/>
                    </p:cNvGrpSpPr>
                    <p:nvPr/>
                  </p:nvGrpSpPr>
                  <p:grpSpPr bwMode="auto">
                    <a:xfrm>
                      <a:off x="2334" y="1951"/>
                      <a:ext cx="132" cy="156"/>
                      <a:chOff x="2334" y="1951"/>
                      <a:chExt cx="132" cy="156"/>
                    </a:xfrm>
                  </p:grpSpPr>
                  <p:grpSp>
                    <p:nvGrpSpPr>
                      <p:cNvPr id="102" name="Group 920"/>
                      <p:cNvGrpSpPr>
                        <a:grpSpLocks/>
                      </p:cNvGrpSpPr>
                      <p:nvPr/>
                    </p:nvGrpSpPr>
                    <p:grpSpPr bwMode="auto">
                      <a:xfrm>
                        <a:off x="2334" y="1951"/>
                        <a:ext cx="132" cy="156"/>
                        <a:chOff x="2334" y="1951"/>
                        <a:chExt cx="132" cy="156"/>
                      </a:xfrm>
                    </p:grpSpPr>
                    <p:sp>
                      <p:nvSpPr>
                        <p:cNvPr id="104" name="Oval 921"/>
                        <p:cNvSpPr>
                          <a:spLocks noChangeArrowheads="1"/>
                        </p:cNvSpPr>
                        <p:nvPr/>
                      </p:nvSpPr>
                      <p:spPr bwMode="auto">
                        <a:xfrm>
                          <a:off x="2334" y="1951"/>
                          <a:ext cx="132" cy="156"/>
                        </a:xfrm>
                        <a:prstGeom prst="ellipse">
                          <a:avLst/>
                        </a:prstGeom>
                        <a:solidFill>
                          <a:srgbClr val="000000"/>
                        </a:solidFill>
                        <a:ln w="7938">
                          <a:solidFill>
                            <a:srgbClr val="FFFFFF"/>
                          </a:solidFill>
                          <a:round/>
                          <a:headEnd/>
                          <a:tailEnd/>
                        </a:ln>
                      </p:spPr>
                      <p:txBody>
                        <a:bodyPr/>
                        <a:lstStyle/>
                        <a:p>
                          <a:endParaRPr lang="en-US"/>
                        </a:p>
                      </p:txBody>
                    </p:sp>
                    <p:sp>
                      <p:nvSpPr>
                        <p:cNvPr id="105" name="Oval 922"/>
                        <p:cNvSpPr>
                          <a:spLocks noChangeArrowheads="1"/>
                        </p:cNvSpPr>
                        <p:nvPr/>
                      </p:nvSpPr>
                      <p:spPr bwMode="auto">
                        <a:xfrm>
                          <a:off x="2342" y="1958"/>
                          <a:ext cx="115" cy="137"/>
                        </a:xfrm>
                        <a:prstGeom prst="ellipse">
                          <a:avLst/>
                        </a:prstGeom>
                        <a:solidFill>
                          <a:srgbClr val="C0C0C0"/>
                        </a:solidFill>
                        <a:ln w="8001">
                          <a:solidFill>
                            <a:srgbClr val="000000"/>
                          </a:solidFill>
                          <a:round/>
                          <a:headEnd/>
                          <a:tailEnd/>
                        </a:ln>
                      </p:spPr>
                      <p:txBody>
                        <a:bodyPr/>
                        <a:lstStyle/>
                        <a:p>
                          <a:endParaRPr lang="en-US"/>
                        </a:p>
                      </p:txBody>
                    </p:sp>
                  </p:grpSp>
                  <p:sp>
                    <p:nvSpPr>
                      <p:cNvPr id="103" name="Oval 923"/>
                      <p:cNvSpPr>
                        <a:spLocks noChangeArrowheads="1"/>
                      </p:cNvSpPr>
                      <p:nvPr/>
                    </p:nvSpPr>
                    <p:spPr bwMode="auto">
                      <a:xfrm>
                        <a:off x="2360" y="1974"/>
                        <a:ext cx="84" cy="106"/>
                      </a:xfrm>
                      <a:prstGeom prst="ellipse">
                        <a:avLst/>
                      </a:prstGeom>
                      <a:solidFill>
                        <a:srgbClr val="FFFFFF"/>
                      </a:solidFill>
                      <a:ln w="7938">
                        <a:solidFill>
                          <a:srgbClr val="000000"/>
                        </a:solidFill>
                        <a:round/>
                        <a:headEnd/>
                        <a:tailEnd/>
                      </a:ln>
                    </p:spPr>
                    <p:txBody>
                      <a:bodyPr/>
                      <a:lstStyle/>
                      <a:p>
                        <a:endParaRPr lang="en-US"/>
                      </a:p>
                    </p:txBody>
                  </p:sp>
                </p:grpSp>
                <p:sp>
                  <p:nvSpPr>
                    <p:cNvPr id="90" name="Oval 924"/>
                    <p:cNvSpPr>
                      <a:spLocks noChangeArrowheads="1"/>
                    </p:cNvSpPr>
                    <p:nvPr/>
                  </p:nvSpPr>
                  <p:spPr bwMode="auto">
                    <a:xfrm>
                      <a:off x="2386" y="1999"/>
                      <a:ext cx="47" cy="57"/>
                    </a:xfrm>
                    <a:prstGeom prst="ellipse">
                      <a:avLst/>
                    </a:prstGeom>
                    <a:solidFill>
                      <a:srgbClr val="C0C0C0"/>
                    </a:solidFill>
                    <a:ln w="8001">
                      <a:solidFill>
                        <a:srgbClr val="000000"/>
                      </a:solidFill>
                      <a:round/>
                      <a:headEnd/>
                      <a:tailEnd/>
                    </a:ln>
                  </p:spPr>
                  <p:txBody>
                    <a:bodyPr/>
                    <a:lstStyle/>
                    <a:p>
                      <a:endParaRPr lang="en-US"/>
                    </a:p>
                  </p:txBody>
                </p:sp>
                <p:grpSp>
                  <p:nvGrpSpPr>
                    <p:cNvPr id="91" name="Group 925"/>
                    <p:cNvGrpSpPr>
                      <a:grpSpLocks/>
                    </p:cNvGrpSpPr>
                    <p:nvPr/>
                  </p:nvGrpSpPr>
                  <p:grpSpPr bwMode="auto">
                    <a:xfrm>
                      <a:off x="2339" y="1957"/>
                      <a:ext cx="123" cy="143"/>
                      <a:chOff x="2339" y="1957"/>
                      <a:chExt cx="123" cy="143"/>
                    </a:xfrm>
                  </p:grpSpPr>
                  <p:grpSp>
                    <p:nvGrpSpPr>
                      <p:cNvPr id="92" name="Group 926"/>
                      <p:cNvGrpSpPr>
                        <a:grpSpLocks/>
                      </p:cNvGrpSpPr>
                      <p:nvPr/>
                    </p:nvGrpSpPr>
                    <p:grpSpPr bwMode="auto">
                      <a:xfrm>
                        <a:off x="2340" y="1957"/>
                        <a:ext cx="120" cy="50"/>
                        <a:chOff x="2340" y="1957"/>
                        <a:chExt cx="120" cy="50"/>
                      </a:xfrm>
                    </p:grpSpPr>
                    <p:sp>
                      <p:nvSpPr>
                        <p:cNvPr id="98" name="Freeform 927"/>
                        <p:cNvSpPr>
                          <a:spLocks/>
                        </p:cNvSpPr>
                        <p:nvPr/>
                      </p:nvSpPr>
                      <p:spPr bwMode="auto">
                        <a:xfrm>
                          <a:off x="2340" y="1991"/>
                          <a:ext cx="13" cy="14"/>
                        </a:xfrm>
                        <a:custGeom>
                          <a:avLst/>
                          <a:gdLst>
                            <a:gd name="T0" fmla="*/ 5 w 26"/>
                            <a:gd name="T1" fmla="*/ 7 h 29"/>
                            <a:gd name="T2" fmla="*/ 0 w 26"/>
                            <a:gd name="T3" fmla="*/ 5 h 29"/>
                            <a:gd name="T4" fmla="*/ 3 w 26"/>
                            <a:gd name="T5" fmla="*/ 0 h 29"/>
                            <a:gd name="T6" fmla="*/ 7 w 26"/>
                            <a:gd name="T7" fmla="*/ 1 h 29"/>
                            <a:gd name="T8" fmla="*/ 5 w 26"/>
                            <a:gd name="T9" fmla="*/ 7 h 29"/>
                            <a:gd name="T10" fmla="*/ 0 60000 65536"/>
                            <a:gd name="T11" fmla="*/ 0 60000 65536"/>
                            <a:gd name="T12" fmla="*/ 0 60000 65536"/>
                            <a:gd name="T13" fmla="*/ 0 60000 65536"/>
                            <a:gd name="T14" fmla="*/ 0 60000 65536"/>
                            <a:gd name="T15" fmla="*/ 0 w 26"/>
                            <a:gd name="T16" fmla="*/ 0 h 29"/>
                            <a:gd name="T17" fmla="*/ 26 w 26"/>
                            <a:gd name="T18" fmla="*/ 29 h 29"/>
                          </a:gdLst>
                          <a:ahLst/>
                          <a:cxnLst>
                            <a:cxn ang="T10">
                              <a:pos x="T0" y="T1"/>
                            </a:cxn>
                            <a:cxn ang="T11">
                              <a:pos x="T2" y="T3"/>
                            </a:cxn>
                            <a:cxn ang="T12">
                              <a:pos x="T4" y="T5"/>
                            </a:cxn>
                            <a:cxn ang="T13">
                              <a:pos x="T6" y="T7"/>
                            </a:cxn>
                            <a:cxn ang="T14">
                              <a:pos x="T8" y="T9"/>
                            </a:cxn>
                          </a:cxnLst>
                          <a:rect l="T15" t="T16" r="T17" b="T18"/>
                          <a:pathLst>
                            <a:path w="26" h="29">
                              <a:moveTo>
                                <a:pt x="18" y="29"/>
                              </a:moveTo>
                              <a:lnTo>
                                <a:pt x="0" y="21"/>
                              </a:lnTo>
                              <a:lnTo>
                                <a:pt x="10" y="0"/>
                              </a:lnTo>
                              <a:lnTo>
                                <a:pt x="26" y="6"/>
                              </a:lnTo>
                              <a:lnTo>
                                <a:pt x="18" y="29"/>
                              </a:lnTo>
                              <a:close/>
                            </a:path>
                          </a:pathLst>
                        </a:custGeom>
                        <a:solidFill>
                          <a:srgbClr val="FFFFFF"/>
                        </a:solidFill>
                        <a:ln w="9525">
                          <a:noFill/>
                          <a:round/>
                          <a:headEnd/>
                          <a:tailEnd/>
                        </a:ln>
                      </p:spPr>
                      <p:txBody>
                        <a:bodyPr/>
                        <a:lstStyle/>
                        <a:p>
                          <a:endParaRPr lang="en-US"/>
                        </a:p>
                      </p:txBody>
                    </p:sp>
                    <p:sp>
                      <p:nvSpPr>
                        <p:cNvPr id="99" name="Freeform 928"/>
                        <p:cNvSpPr>
                          <a:spLocks/>
                        </p:cNvSpPr>
                        <p:nvPr/>
                      </p:nvSpPr>
                      <p:spPr bwMode="auto">
                        <a:xfrm>
                          <a:off x="2372" y="1957"/>
                          <a:ext cx="14" cy="12"/>
                        </a:xfrm>
                        <a:custGeom>
                          <a:avLst/>
                          <a:gdLst>
                            <a:gd name="T0" fmla="*/ 2 w 27"/>
                            <a:gd name="T1" fmla="*/ 6 h 24"/>
                            <a:gd name="T2" fmla="*/ 0 w 27"/>
                            <a:gd name="T3" fmla="*/ 3 h 24"/>
                            <a:gd name="T4" fmla="*/ 5 w 27"/>
                            <a:gd name="T5" fmla="*/ 0 h 24"/>
                            <a:gd name="T6" fmla="*/ 7 w 27"/>
                            <a:gd name="T7" fmla="*/ 4 h 24"/>
                            <a:gd name="T8" fmla="*/ 2 w 27"/>
                            <a:gd name="T9" fmla="*/ 6 h 24"/>
                            <a:gd name="T10" fmla="*/ 0 60000 65536"/>
                            <a:gd name="T11" fmla="*/ 0 60000 65536"/>
                            <a:gd name="T12" fmla="*/ 0 60000 65536"/>
                            <a:gd name="T13" fmla="*/ 0 60000 65536"/>
                            <a:gd name="T14" fmla="*/ 0 60000 65536"/>
                            <a:gd name="T15" fmla="*/ 0 w 27"/>
                            <a:gd name="T16" fmla="*/ 0 h 24"/>
                            <a:gd name="T17" fmla="*/ 27 w 27"/>
                            <a:gd name="T18" fmla="*/ 24 h 24"/>
                          </a:gdLst>
                          <a:ahLst/>
                          <a:cxnLst>
                            <a:cxn ang="T10">
                              <a:pos x="T0" y="T1"/>
                            </a:cxn>
                            <a:cxn ang="T11">
                              <a:pos x="T2" y="T3"/>
                            </a:cxn>
                            <a:cxn ang="T12">
                              <a:pos x="T4" y="T5"/>
                            </a:cxn>
                            <a:cxn ang="T13">
                              <a:pos x="T6" y="T7"/>
                            </a:cxn>
                            <a:cxn ang="T14">
                              <a:pos x="T8" y="T9"/>
                            </a:cxn>
                          </a:cxnLst>
                          <a:rect l="T15" t="T16" r="T17" b="T18"/>
                          <a:pathLst>
                            <a:path w="27" h="24">
                              <a:moveTo>
                                <a:pt x="6" y="24"/>
                              </a:moveTo>
                              <a:lnTo>
                                <a:pt x="0" y="9"/>
                              </a:lnTo>
                              <a:lnTo>
                                <a:pt x="20" y="0"/>
                              </a:lnTo>
                              <a:lnTo>
                                <a:pt x="27" y="16"/>
                              </a:lnTo>
                              <a:lnTo>
                                <a:pt x="6" y="24"/>
                              </a:lnTo>
                              <a:close/>
                            </a:path>
                          </a:pathLst>
                        </a:custGeom>
                        <a:solidFill>
                          <a:srgbClr val="FFFFFF"/>
                        </a:solidFill>
                        <a:ln w="9525">
                          <a:noFill/>
                          <a:round/>
                          <a:headEnd/>
                          <a:tailEnd/>
                        </a:ln>
                      </p:spPr>
                      <p:txBody>
                        <a:bodyPr/>
                        <a:lstStyle/>
                        <a:p>
                          <a:endParaRPr lang="en-US"/>
                        </a:p>
                      </p:txBody>
                    </p:sp>
                    <p:sp>
                      <p:nvSpPr>
                        <p:cNvPr id="100" name="Freeform 929"/>
                        <p:cNvSpPr>
                          <a:spLocks/>
                        </p:cNvSpPr>
                        <p:nvPr/>
                      </p:nvSpPr>
                      <p:spPr bwMode="auto">
                        <a:xfrm>
                          <a:off x="2415" y="1958"/>
                          <a:ext cx="14" cy="12"/>
                        </a:xfrm>
                        <a:custGeom>
                          <a:avLst/>
                          <a:gdLst>
                            <a:gd name="T0" fmla="*/ 0 w 29"/>
                            <a:gd name="T1" fmla="*/ 3 h 24"/>
                            <a:gd name="T2" fmla="*/ 2 w 29"/>
                            <a:gd name="T3" fmla="*/ 0 h 24"/>
                            <a:gd name="T4" fmla="*/ 7 w 29"/>
                            <a:gd name="T5" fmla="*/ 3 h 24"/>
                            <a:gd name="T6" fmla="*/ 5 w 29"/>
                            <a:gd name="T7" fmla="*/ 6 h 24"/>
                            <a:gd name="T8" fmla="*/ 0 w 29"/>
                            <a:gd name="T9" fmla="*/ 3 h 24"/>
                            <a:gd name="T10" fmla="*/ 0 60000 65536"/>
                            <a:gd name="T11" fmla="*/ 0 60000 65536"/>
                            <a:gd name="T12" fmla="*/ 0 60000 65536"/>
                            <a:gd name="T13" fmla="*/ 0 60000 65536"/>
                            <a:gd name="T14" fmla="*/ 0 60000 65536"/>
                            <a:gd name="T15" fmla="*/ 0 w 29"/>
                            <a:gd name="T16" fmla="*/ 0 h 24"/>
                            <a:gd name="T17" fmla="*/ 29 w 29"/>
                            <a:gd name="T18" fmla="*/ 24 h 24"/>
                          </a:gdLst>
                          <a:ahLst/>
                          <a:cxnLst>
                            <a:cxn ang="T10">
                              <a:pos x="T0" y="T1"/>
                            </a:cxn>
                            <a:cxn ang="T11">
                              <a:pos x="T2" y="T3"/>
                            </a:cxn>
                            <a:cxn ang="T12">
                              <a:pos x="T4" y="T5"/>
                            </a:cxn>
                            <a:cxn ang="T13">
                              <a:pos x="T6" y="T7"/>
                            </a:cxn>
                            <a:cxn ang="T14">
                              <a:pos x="T8" y="T9"/>
                            </a:cxn>
                          </a:cxnLst>
                          <a:rect l="T15" t="T16" r="T17" b="T18"/>
                          <a:pathLst>
                            <a:path w="29" h="24">
                              <a:moveTo>
                                <a:pt x="0" y="15"/>
                              </a:moveTo>
                              <a:lnTo>
                                <a:pt x="8" y="0"/>
                              </a:lnTo>
                              <a:lnTo>
                                <a:pt x="29" y="10"/>
                              </a:lnTo>
                              <a:lnTo>
                                <a:pt x="21" y="24"/>
                              </a:lnTo>
                              <a:lnTo>
                                <a:pt x="0" y="15"/>
                              </a:lnTo>
                              <a:close/>
                            </a:path>
                          </a:pathLst>
                        </a:custGeom>
                        <a:solidFill>
                          <a:srgbClr val="FFFFFF"/>
                        </a:solidFill>
                        <a:ln w="9525">
                          <a:noFill/>
                          <a:round/>
                          <a:headEnd/>
                          <a:tailEnd/>
                        </a:ln>
                      </p:spPr>
                      <p:txBody>
                        <a:bodyPr/>
                        <a:lstStyle/>
                        <a:p>
                          <a:endParaRPr lang="en-US"/>
                        </a:p>
                      </p:txBody>
                    </p:sp>
                    <p:sp>
                      <p:nvSpPr>
                        <p:cNvPr id="101" name="Freeform 930"/>
                        <p:cNvSpPr>
                          <a:spLocks/>
                        </p:cNvSpPr>
                        <p:nvPr/>
                      </p:nvSpPr>
                      <p:spPr bwMode="auto">
                        <a:xfrm>
                          <a:off x="2448" y="1993"/>
                          <a:ext cx="12" cy="14"/>
                        </a:xfrm>
                        <a:custGeom>
                          <a:avLst/>
                          <a:gdLst>
                            <a:gd name="T0" fmla="*/ 0 w 23"/>
                            <a:gd name="T1" fmla="*/ 1 h 27"/>
                            <a:gd name="T2" fmla="*/ 4 w 23"/>
                            <a:gd name="T3" fmla="*/ 0 h 27"/>
                            <a:gd name="T4" fmla="*/ 6 w 23"/>
                            <a:gd name="T5" fmla="*/ 6 h 27"/>
                            <a:gd name="T6" fmla="*/ 2 w 23"/>
                            <a:gd name="T7" fmla="*/ 7 h 27"/>
                            <a:gd name="T8" fmla="*/ 0 w 23"/>
                            <a:gd name="T9" fmla="*/ 1 h 27"/>
                            <a:gd name="T10" fmla="*/ 0 60000 65536"/>
                            <a:gd name="T11" fmla="*/ 0 60000 65536"/>
                            <a:gd name="T12" fmla="*/ 0 60000 65536"/>
                            <a:gd name="T13" fmla="*/ 0 60000 65536"/>
                            <a:gd name="T14" fmla="*/ 0 60000 65536"/>
                            <a:gd name="T15" fmla="*/ 0 w 23"/>
                            <a:gd name="T16" fmla="*/ 0 h 27"/>
                            <a:gd name="T17" fmla="*/ 23 w 23"/>
                            <a:gd name="T18" fmla="*/ 27 h 27"/>
                          </a:gdLst>
                          <a:ahLst/>
                          <a:cxnLst>
                            <a:cxn ang="T10">
                              <a:pos x="T0" y="T1"/>
                            </a:cxn>
                            <a:cxn ang="T11">
                              <a:pos x="T2" y="T3"/>
                            </a:cxn>
                            <a:cxn ang="T12">
                              <a:pos x="T4" y="T5"/>
                            </a:cxn>
                            <a:cxn ang="T13">
                              <a:pos x="T6" y="T7"/>
                            </a:cxn>
                            <a:cxn ang="T14">
                              <a:pos x="T8" y="T9"/>
                            </a:cxn>
                          </a:cxnLst>
                          <a:rect l="T15" t="T16" r="T17" b="T18"/>
                          <a:pathLst>
                            <a:path w="23" h="27">
                              <a:moveTo>
                                <a:pt x="0" y="3"/>
                              </a:moveTo>
                              <a:lnTo>
                                <a:pt x="16" y="0"/>
                              </a:lnTo>
                              <a:lnTo>
                                <a:pt x="23" y="23"/>
                              </a:lnTo>
                              <a:lnTo>
                                <a:pt x="7" y="27"/>
                              </a:lnTo>
                              <a:lnTo>
                                <a:pt x="0" y="3"/>
                              </a:lnTo>
                              <a:close/>
                            </a:path>
                          </a:pathLst>
                        </a:custGeom>
                        <a:solidFill>
                          <a:srgbClr val="FFFFFF"/>
                        </a:solidFill>
                        <a:ln w="9525">
                          <a:noFill/>
                          <a:round/>
                          <a:headEnd/>
                          <a:tailEnd/>
                        </a:ln>
                      </p:spPr>
                      <p:txBody>
                        <a:bodyPr/>
                        <a:lstStyle/>
                        <a:p>
                          <a:endParaRPr lang="en-US"/>
                        </a:p>
                      </p:txBody>
                    </p:sp>
                  </p:grpSp>
                  <p:grpSp>
                    <p:nvGrpSpPr>
                      <p:cNvPr id="93" name="Group 931"/>
                      <p:cNvGrpSpPr>
                        <a:grpSpLocks/>
                      </p:cNvGrpSpPr>
                      <p:nvPr/>
                    </p:nvGrpSpPr>
                    <p:grpSpPr bwMode="auto">
                      <a:xfrm>
                        <a:off x="2339" y="2047"/>
                        <a:ext cx="123" cy="53"/>
                        <a:chOff x="2339" y="2047"/>
                        <a:chExt cx="123" cy="53"/>
                      </a:xfrm>
                    </p:grpSpPr>
                    <p:sp>
                      <p:nvSpPr>
                        <p:cNvPr id="94" name="Freeform 932"/>
                        <p:cNvSpPr>
                          <a:spLocks/>
                        </p:cNvSpPr>
                        <p:nvPr/>
                      </p:nvSpPr>
                      <p:spPr bwMode="auto">
                        <a:xfrm>
                          <a:off x="2339" y="2049"/>
                          <a:ext cx="14" cy="16"/>
                        </a:xfrm>
                        <a:custGeom>
                          <a:avLst/>
                          <a:gdLst>
                            <a:gd name="T0" fmla="*/ 5 w 27"/>
                            <a:gd name="T1" fmla="*/ 0 h 30"/>
                            <a:gd name="T2" fmla="*/ 0 w 27"/>
                            <a:gd name="T3" fmla="*/ 2 h 30"/>
                            <a:gd name="T4" fmla="*/ 2 w 27"/>
                            <a:gd name="T5" fmla="*/ 9 h 30"/>
                            <a:gd name="T6" fmla="*/ 7 w 27"/>
                            <a:gd name="T7" fmla="*/ 6 h 30"/>
                            <a:gd name="T8" fmla="*/ 5 w 27"/>
                            <a:gd name="T9" fmla="*/ 0 h 30"/>
                            <a:gd name="T10" fmla="*/ 0 60000 65536"/>
                            <a:gd name="T11" fmla="*/ 0 60000 65536"/>
                            <a:gd name="T12" fmla="*/ 0 60000 65536"/>
                            <a:gd name="T13" fmla="*/ 0 60000 65536"/>
                            <a:gd name="T14" fmla="*/ 0 60000 65536"/>
                            <a:gd name="T15" fmla="*/ 0 w 27"/>
                            <a:gd name="T16" fmla="*/ 0 h 30"/>
                            <a:gd name="T17" fmla="*/ 27 w 27"/>
                            <a:gd name="T18" fmla="*/ 30 h 30"/>
                          </a:gdLst>
                          <a:ahLst/>
                          <a:cxnLst>
                            <a:cxn ang="T10">
                              <a:pos x="T0" y="T1"/>
                            </a:cxn>
                            <a:cxn ang="T11">
                              <a:pos x="T2" y="T3"/>
                            </a:cxn>
                            <a:cxn ang="T12">
                              <a:pos x="T4" y="T5"/>
                            </a:cxn>
                            <a:cxn ang="T13">
                              <a:pos x="T6" y="T7"/>
                            </a:cxn>
                            <a:cxn ang="T14">
                              <a:pos x="T8" y="T9"/>
                            </a:cxn>
                          </a:cxnLst>
                          <a:rect l="T15" t="T16" r="T17" b="T18"/>
                          <a:pathLst>
                            <a:path w="27" h="30">
                              <a:moveTo>
                                <a:pt x="19" y="0"/>
                              </a:moveTo>
                              <a:lnTo>
                                <a:pt x="0" y="8"/>
                              </a:lnTo>
                              <a:lnTo>
                                <a:pt x="6" y="30"/>
                              </a:lnTo>
                              <a:lnTo>
                                <a:pt x="27" y="22"/>
                              </a:lnTo>
                              <a:lnTo>
                                <a:pt x="19" y="0"/>
                              </a:lnTo>
                              <a:close/>
                            </a:path>
                          </a:pathLst>
                        </a:custGeom>
                        <a:solidFill>
                          <a:srgbClr val="FFFFFF"/>
                        </a:solidFill>
                        <a:ln w="9525">
                          <a:noFill/>
                          <a:round/>
                          <a:headEnd/>
                          <a:tailEnd/>
                        </a:ln>
                      </p:spPr>
                      <p:txBody>
                        <a:bodyPr/>
                        <a:lstStyle/>
                        <a:p>
                          <a:endParaRPr lang="en-US"/>
                        </a:p>
                      </p:txBody>
                    </p:sp>
                    <p:sp>
                      <p:nvSpPr>
                        <p:cNvPr id="95" name="Freeform 933"/>
                        <p:cNvSpPr>
                          <a:spLocks/>
                        </p:cNvSpPr>
                        <p:nvPr/>
                      </p:nvSpPr>
                      <p:spPr bwMode="auto">
                        <a:xfrm>
                          <a:off x="2371" y="2085"/>
                          <a:ext cx="15" cy="15"/>
                        </a:xfrm>
                        <a:custGeom>
                          <a:avLst/>
                          <a:gdLst>
                            <a:gd name="T0" fmla="*/ 2 w 29"/>
                            <a:gd name="T1" fmla="*/ 0 h 31"/>
                            <a:gd name="T2" fmla="*/ 0 w 29"/>
                            <a:gd name="T3" fmla="*/ 5 h 31"/>
                            <a:gd name="T4" fmla="*/ 6 w 29"/>
                            <a:gd name="T5" fmla="*/ 7 h 31"/>
                            <a:gd name="T6" fmla="*/ 8 w 29"/>
                            <a:gd name="T7" fmla="*/ 2 h 31"/>
                            <a:gd name="T8" fmla="*/ 2 w 29"/>
                            <a:gd name="T9" fmla="*/ 0 h 31"/>
                            <a:gd name="T10" fmla="*/ 0 60000 65536"/>
                            <a:gd name="T11" fmla="*/ 0 60000 65536"/>
                            <a:gd name="T12" fmla="*/ 0 60000 65536"/>
                            <a:gd name="T13" fmla="*/ 0 60000 65536"/>
                            <a:gd name="T14" fmla="*/ 0 60000 65536"/>
                            <a:gd name="T15" fmla="*/ 0 w 29"/>
                            <a:gd name="T16" fmla="*/ 0 h 31"/>
                            <a:gd name="T17" fmla="*/ 29 w 29"/>
                            <a:gd name="T18" fmla="*/ 31 h 31"/>
                          </a:gdLst>
                          <a:ahLst/>
                          <a:cxnLst>
                            <a:cxn ang="T10">
                              <a:pos x="T0" y="T1"/>
                            </a:cxn>
                            <a:cxn ang="T11">
                              <a:pos x="T2" y="T3"/>
                            </a:cxn>
                            <a:cxn ang="T12">
                              <a:pos x="T4" y="T5"/>
                            </a:cxn>
                            <a:cxn ang="T13">
                              <a:pos x="T6" y="T7"/>
                            </a:cxn>
                            <a:cxn ang="T14">
                              <a:pos x="T8" y="T9"/>
                            </a:cxn>
                          </a:cxnLst>
                          <a:rect l="T15" t="T16" r="T17" b="T18"/>
                          <a:pathLst>
                            <a:path w="29" h="31">
                              <a:moveTo>
                                <a:pt x="8" y="0"/>
                              </a:moveTo>
                              <a:lnTo>
                                <a:pt x="0" y="22"/>
                              </a:lnTo>
                              <a:lnTo>
                                <a:pt x="22" y="31"/>
                              </a:lnTo>
                              <a:lnTo>
                                <a:pt x="29" y="9"/>
                              </a:lnTo>
                              <a:lnTo>
                                <a:pt x="8" y="0"/>
                              </a:lnTo>
                              <a:close/>
                            </a:path>
                          </a:pathLst>
                        </a:custGeom>
                        <a:solidFill>
                          <a:srgbClr val="FFFFFF"/>
                        </a:solidFill>
                        <a:ln w="9525">
                          <a:noFill/>
                          <a:round/>
                          <a:headEnd/>
                          <a:tailEnd/>
                        </a:ln>
                      </p:spPr>
                      <p:txBody>
                        <a:bodyPr/>
                        <a:lstStyle/>
                        <a:p>
                          <a:endParaRPr lang="en-US"/>
                        </a:p>
                      </p:txBody>
                    </p:sp>
                    <p:sp>
                      <p:nvSpPr>
                        <p:cNvPr id="96" name="Freeform 934"/>
                        <p:cNvSpPr>
                          <a:spLocks/>
                        </p:cNvSpPr>
                        <p:nvPr/>
                      </p:nvSpPr>
                      <p:spPr bwMode="auto">
                        <a:xfrm>
                          <a:off x="2415" y="2085"/>
                          <a:ext cx="16" cy="15"/>
                        </a:xfrm>
                        <a:custGeom>
                          <a:avLst/>
                          <a:gdLst>
                            <a:gd name="T0" fmla="*/ 0 w 32"/>
                            <a:gd name="T1" fmla="*/ 2 h 31"/>
                            <a:gd name="T2" fmla="*/ 3 w 32"/>
                            <a:gd name="T3" fmla="*/ 7 h 31"/>
                            <a:gd name="T4" fmla="*/ 8 w 32"/>
                            <a:gd name="T5" fmla="*/ 5 h 31"/>
                            <a:gd name="T6" fmla="*/ 5 w 32"/>
                            <a:gd name="T7" fmla="*/ 0 h 31"/>
                            <a:gd name="T8" fmla="*/ 0 w 32"/>
                            <a:gd name="T9" fmla="*/ 2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0" y="11"/>
                              </a:moveTo>
                              <a:lnTo>
                                <a:pt x="12" y="31"/>
                              </a:lnTo>
                              <a:lnTo>
                                <a:pt x="32" y="20"/>
                              </a:lnTo>
                              <a:lnTo>
                                <a:pt x="21" y="0"/>
                              </a:lnTo>
                              <a:lnTo>
                                <a:pt x="0" y="11"/>
                              </a:lnTo>
                              <a:close/>
                            </a:path>
                          </a:pathLst>
                        </a:custGeom>
                        <a:solidFill>
                          <a:srgbClr val="FFFFFF"/>
                        </a:solidFill>
                        <a:ln w="9525">
                          <a:noFill/>
                          <a:round/>
                          <a:headEnd/>
                          <a:tailEnd/>
                        </a:ln>
                      </p:spPr>
                      <p:txBody>
                        <a:bodyPr/>
                        <a:lstStyle/>
                        <a:p>
                          <a:endParaRPr lang="en-US"/>
                        </a:p>
                      </p:txBody>
                    </p:sp>
                    <p:sp>
                      <p:nvSpPr>
                        <p:cNvPr id="97" name="Freeform 935"/>
                        <p:cNvSpPr>
                          <a:spLocks/>
                        </p:cNvSpPr>
                        <p:nvPr/>
                      </p:nvSpPr>
                      <p:spPr bwMode="auto">
                        <a:xfrm>
                          <a:off x="2448" y="2047"/>
                          <a:ext cx="14" cy="16"/>
                        </a:xfrm>
                        <a:custGeom>
                          <a:avLst/>
                          <a:gdLst>
                            <a:gd name="T0" fmla="*/ 0 w 27"/>
                            <a:gd name="T1" fmla="*/ 6 h 32"/>
                            <a:gd name="T2" fmla="*/ 5 w 27"/>
                            <a:gd name="T3" fmla="*/ 8 h 32"/>
                            <a:gd name="T4" fmla="*/ 7 w 27"/>
                            <a:gd name="T5" fmla="*/ 1 h 32"/>
                            <a:gd name="T6" fmla="*/ 2 w 27"/>
                            <a:gd name="T7" fmla="*/ 0 h 32"/>
                            <a:gd name="T8" fmla="*/ 0 w 27"/>
                            <a:gd name="T9" fmla="*/ 6 h 32"/>
                            <a:gd name="T10" fmla="*/ 0 60000 65536"/>
                            <a:gd name="T11" fmla="*/ 0 60000 65536"/>
                            <a:gd name="T12" fmla="*/ 0 60000 65536"/>
                            <a:gd name="T13" fmla="*/ 0 60000 65536"/>
                            <a:gd name="T14" fmla="*/ 0 60000 65536"/>
                            <a:gd name="T15" fmla="*/ 0 w 27"/>
                            <a:gd name="T16" fmla="*/ 0 h 32"/>
                            <a:gd name="T17" fmla="*/ 27 w 27"/>
                            <a:gd name="T18" fmla="*/ 32 h 32"/>
                          </a:gdLst>
                          <a:ahLst/>
                          <a:cxnLst>
                            <a:cxn ang="T10">
                              <a:pos x="T0" y="T1"/>
                            </a:cxn>
                            <a:cxn ang="T11">
                              <a:pos x="T2" y="T3"/>
                            </a:cxn>
                            <a:cxn ang="T12">
                              <a:pos x="T4" y="T5"/>
                            </a:cxn>
                            <a:cxn ang="T13">
                              <a:pos x="T6" y="T7"/>
                            </a:cxn>
                            <a:cxn ang="T14">
                              <a:pos x="T8" y="T9"/>
                            </a:cxn>
                          </a:cxnLst>
                          <a:rect l="T15" t="T16" r="T17" b="T18"/>
                          <a:pathLst>
                            <a:path w="27" h="32">
                              <a:moveTo>
                                <a:pt x="0" y="25"/>
                              </a:moveTo>
                              <a:lnTo>
                                <a:pt x="19" y="32"/>
                              </a:lnTo>
                              <a:lnTo>
                                <a:pt x="27" y="7"/>
                              </a:lnTo>
                              <a:lnTo>
                                <a:pt x="7" y="0"/>
                              </a:lnTo>
                              <a:lnTo>
                                <a:pt x="0" y="25"/>
                              </a:lnTo>
                              <a:close/>
                            </a:path>
                          </a:pathLst>
                        </a:custGeom>
                        <a:solidFill>
                          <a:srgbClr val="FFFFFF"/>
                        </a:solidFill>
                        <a:ln w="9525">
                          <a:noFill/>
                          <a:round/>
                          <a:headEnd/>
                          <a:tailEnd/>
                        </a:ln>
                      </p:spPr>
                      <p:txBody>
                        <a:bodyPr/>
                        <a:lstStyle/>
                        <a:p>
                          <a:endParaRPr lang="en-US"/>
                        </a:p>
                      </p:txBody>
                    </p:sp>
                  </p:grpSp>
                </p:grpSp>
              </p:grpSp>
            </p:grpSp>
          </p:grpSp>
        </p:grpSp>
        <p:sp>
          <p:nvSpPr>
            <p:cNvPr id="33" name="Freeform 936"/>
            <p:cNvSpPr>
              <a:spLocks/>
            </p:cNvSpPr>
            <p:nvPr/>
          </p:nvSpPr>
          <p:spPr bwMode="auto">
            <a:xfrm>
              <a:off x="3509" y="1157"/>
              <a:ext cx="1917" cy="584"/>
            </a:xfrm>
            <a:custGeom>
              <a:avLst/>
              <a:gdLst>
                <a:gd name="T0" fmla="*/ 107 w 3835"/>
                <a:gd name="T1" fmla="*/ 123 h 1167"/>
                <a:gd name="T2" fmla="*/ 184 w 3835"/>
                <a:gd name="T3" fmla="*/ 107 h 1167"/>
                <a:gd name="T4" fmla="*/ 222 w 3835"/>
                <a:gd name="T5" fmla="*/ 97 h 1167"/>
                <a:gd name="T6" fmla="*/ 350 w 3835"/>
                <a:gd name="T7" fmla="*/ 102 h 1167"/>
                <a:gd name="T8" fmla="*/ 402 w 3835"/>
                <a:gd name="T9" fmla="*/ 119 h 1167"/>
                <a:gd name="T10" fmla="*/ 550 w 3835"/>
                <a:gd name="T11" fmla="*/ 119 h 1167"/>
                <a:gd name="T12" fmla="*/ 544 w 3835"/>
                <a:gd name="T13" fmla="*/ 42 h 1167"/>
                <a:gd name="T14" fmla="*/ 536 w 3835"/>
                <a:gd name="T15" fmla="*/ 26 h 1167"/>
                <a:gd name="T16" fmla="*/ 469 w 3835"/>
                <a:gd name="T17" fmla="*/ 26 h 1167"/>
                <a:gd name="T18" fmla="*/ 448 w 3835"/>
                <a:gd name="T19" fmla="*/ 34 h 1167"/>
                <a:gd name="T20" fmla="*/ 420 w 3835"/>
                <a:gd name="T21" fmla="*/ 67 h 1167"/>
                <a:gd name="T22" fmla="*/ 376 w 3835"/>
                <a:gd name="T23" fmla="*/ 103 h 1167"/>
                <a:gd name="T24" fmla="*/ 394 w 3835"/>
                <a:gd name="T25" fmla="*/ 70 h 1167"/>
                <a:gd name="T26" fmla="*/ 437 w 3835"/>
                <a:gd name="T27" fmla="*/ 24 h 1167"/>
                <a:gd name="T28" fmla="*/ 432 w 3835"/>
                <a:gd name="T29" fmla="*/ 19 h 1167"/>
                <a:gd name="T30" fmla="*/ 409 w 3835"/>
                <a:gd name="T31" fmla="*/ 18 h 1167"/>
                <a:gd name="T32" fmla="*/ 331 w 3835"/>
                <a:gd name="T33" fmla="*/ 18 h 1167"/>
                <a:gd name="T34" fmla="*/ 310 w 3835"/>
                <a:gd name="T35" fmla="*/ 16 h 1167"/>
                <a:gd name="T36" fmla="*/ 347 w 3835"/>
                <a:gd name="T37" fmla="*/ 9 h 1167"/>
                <a:gd name="T38" fmla="*/ 777 w 3835"/>
                <a:gd name="T39" fmla="*/ 5 h 1167"/>
                <a:gd name="T40" fmla="*/ 872 w 3835"/>
                <a:gd name="T41" fmla="*/ 10 h 1167"/>
                <a:gd name="T42" fmla="*/ 900 w 3835"/>
                <a:gd name="T43" fmla="*/ 27 h 1167"/>
                <a:gd name="T44" fmla="*/ 949 w 3835"/>
                <a:gd name="T45" fmla="*/ 133 h 1167"/>
                <a:gd name="T46" fmla="*/ 958 w 3835"/>
                <a:gd name="T47" fmla="*/ 218 h 1167"/>
                <a:gd name="T48" fmla="*/ 941 w 3835"/>
                <a:gd name="T49" fmla="*/ 256 h 1167"/>
                <a:gd name="T50" fmla="*/ 872 w 3835"/>
                <a:gd name="T51" fmla="*/ 263 h 1167"/>
                <a:gd name="T52" fmla="*/ 867 w 3835"/>
                <a:gd name="T53" fmla="*/ 219 h 1167"/>
                <a:gd name="T54" fmla="*/ 848 w 3835"/>
                <a:gd name="T55" fmla="*/ 188 h 1167"/>
                <a:gd name="T56" fmla="*/ 810 w 3835"/>
                <a:gd name="T57" fmla="*/ 185 h 1167"/>
                <a:gd name="T58" fmla="*/ 780 w 3835"/>
                <a:gd name="T59" fmla="*/ 201 h 1167"/>
                <a:gd name="T60" fmla="*/ 759 w 3835"/>
                <a:gd name="T61" fmla="*/ 237 h 1167"/>
                <a:gd name="T62" fmla="*/ 597 w 3835"/>
                <a:gd name="T63" fmla="*/ 272 h 1167"/>
                <a:gd name="T64" fmla="*/ 363 w 3835"/>
                <a:gd name="T65" fmla="*/ 240 h 1167"/>
                <a:gd name="T66" fmla="*/ 354 w 3835"/>
                <a:gd name="T67" fmla="*/ 220 h 1167"/>
                <a:gd name="T68" fmla="*/ 334 w 3835"/>
                <a:gd name="T69" fmla="*/ 201 h 1167"/>
                <a:gd name="T70" fmla="*/ 313 w 3835"/>
                <a:gd name="T71" fmla="*/ 193 h 1167"/>
                <a:gd name="T72" fmla="*/ 293 w 3835"/>
                <a:gd name="T73" fmla="*/ 193 h 1167"/>
                <a:gd name="T74" fmla="*/ 273 w 3835"/>
                <a:gd name="T75" fmla="*/ 197 h 1167"/>
                <a:gd name="T76" fmla="*/ 252 w 3835"/>
                <a:gd name="T77" fmla="*/ 210 h 1167"/>
                <a:gd name="T78" fmla="*/ 236 w 3835"/>
                <a:gd name="T79" fmla="*/ 235 h 1167"/>
                <a:gd name="T80" fmla="*/ 222 w 3835"/>
                <a:gd name="T81" fmla="*/ 273 h 1167"/>
                <a:gd name="T82" fmla="*/ 203 w 3835"/>
                <a:gd name="T83" fmla="*/ 292 h 1167"/>
                <a:gd name="T84" fmla="*/ 98 w 3835"/>
                <a:gd name="T85" fmla="*/ 286 h 1167"/>
                <a:gd name="T86" fmla="*/ 44 w 3835"/>
                <a:gd name="T87" fmla="*/ 280 h 1167"/>
                <a:gd name="T88" fmla="*/ 23 w 3835"/>
                <a:gd name="T89" fmla="*/ 260 h 1167"/>
                <a:gd name="T90" fmla="*/ 10 w 3835"/>
                <a:gd name="T91" fmla="*/ 254 h 1167"/>
                <a:gd name="T92" fmla="*/ 2 w 3835"/>
                <a:gd name="T93" fmla="*/ 243 h 1167"/>
                <a:gd name="T94" fmla="*/ 2 w 3835"/>
                <a:gd name="T95" fmla="*/ 230 h 1167"/>
                <a:gd name="T96" fmla="*/ 25 w 3835"/>
                <a:gd name="T97" fmla="*/ 161 h 1167"/>
                <a:gd name="T98" fmla="*/ 35 w 3835"/>
                <a:gd name="T99" fmla="*/ 145 h 116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835"/>
                <a:gd name="T151" fmla="*/ 0 h 1167"/>
                <a:gd name="T152" fmla="*/ 3835 w 3835"/>
                <a:gd name="T153" fmla="*/ 1167 h 116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835" h="1167">
                  <a:moveTo>
                    <a:pt x="167" y="565"/>
                  </a:moveTo>
                  <a:lnTo>
                    <a:pt x="280" y="530"/>
                  </a:lnTo>
                  <a:lnTo>
                    <a:pt x="429" y="489"/>
                  </a:lnTo>
                  <a:lnTo>
                    <a:pt x="588" y="456"/>
                  </a:lnTo>
                  <a:lnTo>
                    <a:pt x="697" y="432"/>
                  </a:lnTo>
                  <a:lnTo>
                    <a:pt x="736" y="426"/>
                  </a:lnTo>
                  <a:lnTo>
                    <a:pt x="782" y="408"/>
                  </a:lnTo>
                  <a:lnTo>
                    <a:pt x="830" y="385"/>
                  </a:lnTo>
                  <a:lnTo>
                    <a:pt x="889" y="385"/>
                  </a:lnTo>
                  <a:lnTo>
                    <a:pt x="1080" y="387"/>
                  </a:lnTo>
                  <a:lnTo>
                    <a:pt x="1251" y="400"/>
                  </a:lnTo>
                  <a:lnTo>
                    <a:pt x="1400" y="408"/>
                  </a:lnTo>
                  <a:lnTo>
                    <a:pt x="1506" y="410"/>
                  </a:lnTo>
                  <a:lnTo>
                    <a:pt x="1549" y="420"/>
                  </a:lnTo>
                  <a:lnTo>
                    <a:pt x="1609" y="476"/>
                  </a:lnTo>
                  <a:lnTo>
                    <a:pt x="1971" y="474"/>
                  </a:lnTo>
                  <a:lnTo>
                    <a:pt x="2109" y="474"/>
                  </a:lnTo>
                  <a:lnTo>
                    <a:pt x="2203" y="474"/>
                  </a:lnTo>
                  <a:lnTo>
                    <a:pt x="2199" y="382"/>
                  </a:lnTo>
                  <a:lnTo>
                    <a:pt x="2191" y="272"/>
                  </a:lnTo>
                  <a:lnTo>
                    <a:pt x="2178" y="167"/>
                  </a:lnTo>
                  <a:lnTo>
                    <a:pt x="2167" y="120"/>
                  </a:lnTo>
                  <a:lnTo>
                    <a:pt x="2158" y="110"/>
                  </a:lnTo>
                  <a:lnTo>
                    <a:pt x="2144" y="104"/>
                  </a:lnTo>
                  <a:lnTo>
                    <a:pt x="2120" y="102"/>
                  </a:lnTo>
                  <a:lnTo>
                    <a:pt x="2076" y="102"/>
                  </a:lnTo>
                  <a:lnTo>
                    <a:pt x="1878" y="104"/>
                  </a:lnTo>
                  <a:lnTo>
                    <a:pt x="1845" y="108"/>
                  </a:lnTo>
                  <a:lnTo>
                    <a:pt x="1819" y="117"/>
                  </a:lnTo>
                  <a:lnTo>
                    <a:pt x="1793" y="135"/>
                  </a:lnTo>
                  <a:lnTo>
                    <a:pt x="1775" y="154"/>
                  </a:lnTo>
                  <a:lnTo>
                    <a:pt x="1748" y="184"/>
                  </a:lnTo>
                  <a:lnTo>
                    <a:pt x="1683" y="265"/>
                  </a:lnTo>
                  <a:lnTo>
                    <a:pt x="1609" y="348"/>
                  </a:lnTo>
                  <a:lnTo>
                    <a:pt x="1542" y="419"/>
                  </a:lnTo>
                  <a:lnTo>
                    <a:pt x="1505" y="410"/>
                  </a:lnTo>
                  <a:lnTo>
                    <a:pt x="1446" y="408"/>
                  </a:lnTo>
                  <a:lnTo>
                    <a:pt x="1473" y="383"/>
                  </a:lnTo>
                  <a:lnTo>
                    <a:pt x="1577" y="280"/>
                  </a:lnTo>
                  <a:lnTo>
                    <a:pt x="1746" y="112"/>
                  </a:lnTo>
                  <a:lnTo>
                    <a:pt x="1753" y="102"/>
                  </a:lnTo>
                  <a:lnTo>
                    <a:pt x="1749" y="93"/>
                  </a:lnTo>
                  <a:lnTo>
                    <a:pt x="1742" y="84"/>
                  </a:lnTo>
                  <a:lnTo>
                    <a:pt x="1737" y="78"/>
                  </a:lnTo>
                  <a:lnTo>
                    <a:pt x="1728" y="76"/>
                  </a:lnTo>
                  <a:lnTo>
                    <a:pt x="1708" y="73"/>
                  </a:lnTo>
                  <a:lnTo>
                    <a:pt x="1670" y="72"/>
                  </a:lnTo>
                  <a:lnTo>
                    <a:pt x="1636" y="72"/>
                  </a:lnTo>
                  <a:lnTo>
                    <a:pt x="1554" y="69"/>
                  </a:lnTo>
                  <a:lnTo>
                    <a:pt x="1453" y="69"/>
                  </a:lnTo>
                  <a:lnTo>
                    <a:pt x="1325" y="69"/>
                  </a:lnTo>
                  <a:lnTo>
                    <a:pt x="1261" y="71"/>
                  </a:lnTo>
                  <a:lnTo>
                    <a:pt x="1213" y="81"/>
                  </a:lnTo>
                  <a:lnTo>
                    <a:pt x="1241" y="64"/>
                  </a:lnTo>
                  <a:lnTo>
                    <a:pt x="1271" y="52"/>
                  </a:lnTo>
                  <a:lnTo>
                    <a:pt x="1300" y="44"/>
                  </a:lnTo>
                  <a:lnTo>
                    <a:pt x="1389" y="35"/>
                  </a:lnTo>
                  <a:lnTo>
                    <a:pt x="1842" y="13"/>
                  </a:lnTo>
                  <a:lnTo>
                    <a:pt x="2356" y="0"/>
                  </a:lnTo>
                  <a:lnTo>
                    <a:pt x="3110" y="19"/>
                  </a:lnTo>
                  <a:lnTo>
                    <a:pt x="3383" y="28"/>
                  </a:lnTo>
                  <a:lnTo>
                    <a:pt x="3445" y="32"/>
                  </a:lnTo>
                  <a:lnTo>
                    <a:pt x="3489" y="40"/>
                  </a:lnTo>
                  <a:lnTo>
                    <a:pt x="3536" y="56"/>
                  </a:lnTo>
                  <a:lnTo>
                    <a:pt x="3574" y="76"/>
                  </a:lnTo>
                  <a:lnTo>
                    <a:pt x="3602" y="105"/>
                  </a:lnTo>
                  <a:lnTo>
                    <a:pt x="3779" y="468"/>
                  </a:lnTo>
                  <a:lnTo>
                    <a:pt x="3792" y="497"/>
                  </a:lnTo>
                  <a:lnTo>
                    <a:pt x="3799" y="530"/>
                  </a:lnTo>
                  <a:lnTo>
                    <a:pt x="3801" y="562"/>
                  </a:lnTo>
                  <a:lnTo>
                    <a:pt x="3801" y="831"/>
                  </a:lnTo>
                  <a:lnTo>
                    <a:pt x="3835" y="871"/>
                  </a:lnTo>
                  <a:lnTo>
                    <a:pt x="3835" y="943"/>
                  </a:lnTo>
                  <a:lnTo>
                    <a:pt x="3815" y="950"/>
                  </a:lnTo>
                  <a:lnTo>
                    <a:pt x="3764" y="1021"/>
                  </a:lnTo>
                  <a:lnTo>
                    <a:pt x="3748" y="1040"/>
                  </a:lnTo>
                  <a:lnTo>
                    <a:pt x="3730" y="1047"/>
                  </a:lnTo>
                  <a:lnTo>
                    <a:pt x="3489" y="1052"/>
                  </a:lnTo>
                  <a:lnTo>
                    <a:pt x="3486" y="982"/>
                  </a:lnTo>
                  <a:lnTo>
                    <a:pt x="3478" y="919"/>
                  </a:lnTo>
                  <a:lnTo>
                    <a:pt x="3469" y="874"/>
                  </a:lnTo>
                  <a:lnTo>
                    <a:pt x="3453" y="817"/>
                  </a:lnTo>
                  <a:lnTo>
                    <a:pt x="3427" y="783"/>
                  </a:lnTo>
                  <a:lnTo>
                    <a:pt x="3394" y="752"/>
                  </a:lnTo>
                  <a:lnTo>
                    <a:pt x="3345" y="733"/>
                  </a:lnTo>
                  <a:lnTo>
                    <a:pt x="3299" y="729"/>
                  </a:lnTo>
                  <a:lnTo>
                    <a:pt x="3241" y="737"/>
                  </a:lnTo>
                  <a:lnTo>
                    <a:pt x="3191" y="749"/>
                  </a:lnTo>
                  <a:lnTo>
                    <a:pt x="3153" y="774"/>
                  </a:lnTo>
                  <a:lnTo>
                    <a:pt x="3120" y="804"/>
                  </a:lnTo>
                  <a:lnTo>
                    <a:pt x="3086" y="850"/>
                  </a:lnTo>
                  <a:lnTo>
                    <a:pt x="3057" y="902"/>
                  </a:lnTo>
                  <a:lnTo>
                    <a:pt x="3039" y="946"/>
                  </a:lnTo>
                  <a:lnTo>
                    <a:pt x="3022" y="999"/>
                  </a:lnTo>
                  <a:lnTo>
                    <a:pt x="3002" y="1059"/>
                  </a:lnTo>
                  <a:lnTo>
                    <a:pt x="2389" y="1085"/>
                  </a:lnTo>
                  <a:lnTo>
                    <a:pt x="1460" y="1118"/>
                  </a:lnTo>
                  <a:lnTo>
                    <a:pt x="1464" y="1006"/>
                  </a:lnTo>
                  <a:lnTo>
                    <a:pt x="1454" y="957"/>
                  </a:lnTo>
                  <a:lnTo>
                    <a:pt x="1441" y="925"/>
                  </a:lnTo>
                  <a:lnTo>
                    <a:pt x="1428" y="900"/>
                  </a:lnTo>
                  <a:lnTo>
                    <a:pt x="1416" y="879"/>
                  </a:lnTo>
                  <a:lnTo>
                    <a:pt x="1400" y="858"/>
                  </a:lnTo>
                  <a:lnTo>
                    <a:pt x="1362" y="817"/>
                  </a:lnTo>
                  <a:lnTo>
                    <a:pt x="1339" y="802"/>
                  </a:lnTo>
                  <a:lnTo>
                    <a:pt x="1314" y="787"/>
                  </a:lnTo>
                  <a:lnTo>
                    <a:pt x="1287" y="777"/>
                  </a:lnTo>
                  <a:lnTo>
                    <a:pt x="1253" y="771"/>
                  </a:lnTo>
                  <a:lnTo>
                    <a:pt x="1221" y="767"/>
                  </a:lnTo>
                  <a:lnTo>
                    <a:pt x="1193" y="767"/>
                  </a:lnTo>
                  <a:lnTo>
                    <a:pt x="1172" y="771"/>
                  </a:lnTo>
                  <a:lnTo>
                    <a:pt x="1141" y="774"/>
                  </a:lnTo>
                  <a:lnTo>
                    <a:pt x="1120" y="779"/>
                  </a:lnTo>
                  <a:lnTo>
                    <a:pt x="1092" y="787"/>
                  </a:lnTo>
                  <a:lnTo>
                    <a:pt x="1064" y="797"/>
                  </a:lnTo>
                  <a:lnTo>
                    <a:pt x="1034" y="815"/>
                  </a:lnTo>
                  <a:lnTo>
                    <a:pt x="1008" y="837"/>
                  </a:lnTo>
                  <a:lnTo>
                    <a:pt x="983" y="869"/>
                  </a:lnTo>
                  <a:lnTo>
                    <a:pt x="963" y="898"/>
                  </a:lnTo>
                  <a:lnTo>
                    <a:pt x="944" y="940"/>
                  </a:lnTo>
                  <a:lnTo>
                    <a:pt x="926" y="990"/>
                  </a:lnTo>
                  <a:lnTo>
                    <a:pt x="908" y="1038"/>
                  </a:lnTo>
                  <a:lnTo>
                    <a:pt x="888" y="1089"/>
                  </a:lnTo>
                  <a:lnTo>
                    <a:pt x="860" y="1132"/>
                  </a:lnTo>
                  <a:lnTo>
                    <a:pt x="835" y="1159"/>
                  </a:lnTo>
                  <a:lnTo>
                    <a:pt x="812" y="1167"/>
                  </a:lnTo>
                  <a:lnTo>
                    <a:pt x="668" y="1163"/>
                  </a:lnTo>
                  <a:lnTo>
                    <a:pt x="501" y="1155"/>
                  </a:lnTo>
                  <a:lnTo>
                    <a:pt x="395" y="1144"/>
                  </a:lnTo>
                  <a:lnTo>
                    <a:pt x="295" y="1135"/>
                  </a:lnTo>
                  <a:lnTo>
                    <a:pt x="240" y="1127"/>
                  </a:lnTo>
                  <a:lnTo>
                    <a:pt x="177" y="1118"/>
                  </a:lnTo>
                  <a:lnTo>
                    <a:pt x="141" y="1109"/>
                  </a:lnTo>
                  <a:lnTo>
                    <a:pt x="141" y="1040"/>
                  </a:lnTo>
                  <a:lnTo>
                    <a:pt x="93" y="1037"/>
                  </a:lnTo>
                  <a:lnTo>
                    <a:pt x="76" y="1032"/>
                  </a:lnTo>
                  <a:lnTo>
                    <a:pt x="57" y="1027"/>
                  </a:lnTo>
                  <a:lnTo>
                    <a:pt x="40" y="1015"/>
                  </a:lnTo>
                  <a:lnTo>
                    <a:pt x="26" y="1003"/>
                  </a:lnTo>
                  <a:lnTo>
                    <a:pt x="15" y="989"/>
                  </a:lnTo>
                  <a:lnTo>
                    <a:pt x="9" y="970"/>
                  </a:lnTo>
                  <a:lnTo>
                    <a:pt x="0" y="968"/>
                  </a:lnTo>
                  <a:lnTo>
                    <a:pt x="0" y="917"/>
                  </a:lnTo>
                  <a:lnTo>
                    <a:pt x="9" y="919"/>
                  </a:lnTo>
                  <a:lnTo>
                    <a:pt x="9" y="904"/>
                  </a:lnTo>
                  <a:lnTo>
                    <a:pt x="73" y="865"/>
                  </a:lnTo>
                  <a:lnTo>
                    <a:pt x="103" y="643"/>
                  </a:lnTo>
                  <a:lnTo>
                    <a:pt x="110" y="618"/>
                  </a:lnTo>
                  <a:lnTo>
                    <a:pt x="119" y="601"/>
                  </a:lnTo>
                  <a:lnTo>
                    <a:pt x="140" y="579"/>
                  </a:lnTo>
                  <a:lnTo>
                    <a:pt x="167" y="565"/>
                  </a:lnTo>
                  <a:close/>
                </a:path>
              </a:pathLst>
            </a:custGeom>
            <a:solidFill>
              <a:srgbClr val="3F6FB5"/>
            </a:solidFill>
            <a:ln w="8001">
              <a:solidFill>
                <a:srgbClr val="000000"/>
              </a:solidFill>
              <a:round/>
              <a:headEnd/>
              <a:tailEnd/>
            </a:ln>
          </p:spPr>
          <p:txBody>
            <a:bodyPr/>
            <a:lstStyle/>
            <a:p>
              <a:endParaRPr lang="en-US"/>
            </a:p>
          </p:txBody>
        </p:sp>
        <p:sp>
          <p:nvSpPr>
            <p:cNvPr id="34" name="Freeform 937"/>
            <p:cNvSpPr>
              <a:spLocks/>
            </p:cNvSpPr>
            <p:nvPr/>
          </p:nvSpPr>
          <p:spPr bwMode="auto">
            <a:xfrm>
              <a:off x="3922" y="1191"/>
              <a:ext cx="222" cy="159"/>
            </a:xfrm>
            <a:custGeom>
              <a:avLst/>
              <a:gdLst>
                <a:gd name="T0" fmla="*/ 0 w 446"/>
                <a:gd name="T1" fmla="*/ 80 h 317"/>
                <a:gd name="T2" fmla="*/ 20 w 446"/>
                <a:gd name="T3" fmla="*/ 64 h 317"/>
                <a:gd name="T4" fmla="*/ 36 w 446"/>
                <a:gd name="T5" fmla="*/ 51 h 317"/>
                <a:gd name="T6" fmla="*/ 54 w 446"/>
                <a:gd name="T7" fmla="*/ 36 h 317"/>
                <a:gd name="T8" fmla="*/ 80 w 446"/>
                <a:gd name="T9" fmla="*/ 17 h 317"/>
                <a:gd name="T10" fmla="*/ 97 w 446"/>
                <a:gd name="T11" fmla="*/ 3 h 317"/>
                <a:gd name="T12" fmla="*/ 103 w 446"/>
                <a:gd name="T13" fmla="*/ 1 h 317"/>
                <a:gd name="T14" fmla="*/ 111 w 446"/>
                <a:gd name="T15" fmla="*/ 0 h 317"/>
                <a:gd name="T16" fmla="*/ 96 w 446"/>
                <a:gd name="T17" fmla="*/ 10 h 317"/>
                <a:gd name="T18" fmla="*/ 83 w 446"/>
                <a:gd name="T19" fmla="*/ 19 h 317"/>
                <a:gd name="T20" fmla="*/ 71 w 446"/>
                <a:gd name="T21" fmla="*/ 29 h 317"/>
                <a:gd name="T22" fmla="*/ 59 w 446"/>
                <a:gd name="T23" fmla="*/ 38 h 317"/>
                <a:gd name="T24" fmla="*/ 38 w 446"/>
                <a:gd name="T25" fmla="*/ 55 h 317"/>
                <a:gd name="T26" fmla="*/ 24 w 446"/>
                <a:gd name="T27" fmla="*/ 68 h 317"/>
                <a:gd name="T28" fmla="*/ 15 w 446"/>
                <a:gd name="T29" fmla="*/ 77 h 317"/>
                <a:gd name="T30" fmla="*/ 13 w 446"/>
                <a:gd name="T31" fmla="*/ 79 h 317"/>
                <a:gd name="T32" fmla="*/ 0 w 446"/>
                <a:gd name="T33" fmla="*/ 80 h 3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46"/>
                <a:gd name="T52" fmla="*/ 0 h 317"/>
                <a:gd name="T53" fmla="*/ 446 w 446"/>
                <a:gd name="T54" fmla="*/ 317 h 3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46" h="317">
                  <a:moveTo>
                    <a:pt x="0" y="317"/>
                  </a:moveTo>
                  <a:lnTo>
                    <a:pt x="82" y="254"/>
                  </a:lnTo>
                  <a:lnTo>
                    <a:pt x="145" y="202"/>
                  </a:lnTo>
                  <a:lnTo>
                    <a:pt x="217" y="144"/>
                  </a:lnTo>
                  <a:lnTo>
                    <a:pt x="321" y="65"/>
                  </a:lnTo>
                  <a:lnTo>
                    <a:pt x="391" y="11"/>
                  </a:lnTo>
                  <a:lnTo>
                    <a:pt x="413" y="4"/>
                  </a:lnTo>
                  <a:lnTo>
                    <a:pt x="446" y="0"/>
                  </a:lnTo>
                  <a:lnTo>
                    <a:pt x="386" y="40"/>
                  </a:lnTo>
                  <a:lnTo>
                    <a:pt x="336" y="76"/>
                  </a:lnTo>
                  <a:lnTo>
                    <a:pt x="287" y="114"/>
                  </a:lnTo>
                  <a:lnTo>
                    <a:pt x="240" y="152"/>
                  </a:lnTo>
                  <a:lnTo>
                    <a:pt x="154" y="219"/>
                  </a:lnTo>
                  <a:lnTo>
                    <a:pt x="97" y="269"/>
                  </a:lnTo>
                  <a:lnTo>
                    <a:pt x="63" y="305"/>
                  </a:lnTo>
                  <a:lnTo>
                    <a:pt x="54" y="316"/>
                  </a:lnTo>
                  <a:lnTo>
                    <a:pt x="0" y="317"/>
                  </a:lnTo>
                  <a:close/>
                </a:path>
              </a:pathLst>
            </a:custGeom>
            <a:solidFill>
              <a:schemeClr val="hlink"/>
            </a:solidFill>
            <a:ln w="8001">
              <a:solidFill>
                <a:srgbClr val="000000"/>
              </a:solidFill>
              <a:round/>
              <a:headEnd/>
              <a:tailEnd/>
            </a:ln>
          </p:spPr>
          <p:txBody>
            <a:bodyPr/>
            <a:lstStyle/>
            <a:p>
              <a:endParaRPr lang="en-US"/>
            </a:p>
          </p:txBody>
        </p:sp>
        <p:sp>
          <p:nvSpPr>
            <p:cNvPr id="35" name="Freeform 938"/>
            <p:cNvSpPr>
              <a:spLocks/>
            </p:cNvSpPr>
            <p:nvPr/>
          </p:nvSpPr>
          <p:spPr bwMode="auto">
            <a:xfrm>
              <a:off x="4229" y="1354"/>
              <a:ext cx="53" cy="18"/>
            </a:xfrm>
            <a:custGeom>
              <a:avLst/>
              <a:gdLst>
                <a:gd name="T0" fmla="*/ 7 w 106"/>
                <a:gd name="T1" fmla="*/ 0 h 36"/>
                <a:gd name="T2" fmla="*/ 0 w 106"/>
                <a:gd name="T3" fmla="*/ 6 h 36"/>
                <a:gd name="T4" fmla="*/ 13 w 106"/>
                <a:gd name="T5" fmla="*/ 6 h 36"/>
                <a:gd name="T6" fmla="*/ 22 w 106"/>
                <a:gd name="T7" fmla="*/ 9 h 36"/>
                <a:gd name="T8" fmla="*/ 27 w 106"/>
                <a:gd name="T9" fmla="*/ 2 h 36"/>
                <a:gd name="T10" fmla="*/ 17 w 106"/>
                <a:gd name="T11" fmla="*/ 0 h 36"/>
                <a:gd name="T12" fmla="*/ 7 w 106"/>
                <a:gd name="T13" fmla="*/ 0 h 36"/>
                <a:gd name="T14" fmla="*/ 0 60000 65536"/>
                <a:gd name="T15" fmla="*/ 0 60000 65536"/>
                <a:gd name="T16" fmla="*/ 0 60000 65536"/>
                <a:gd name="T17" fmla="*/ 0 60000 65536"/>
                <a:gd name="T18" fmla="*/ 0 60000 65536"/>
                <a:gd name="T19" fmla="*/ 0 60000 65536"/>
                <a:gd name="T20" fmla="*/ 0 60000 65536"/>
                <a:gd name="T21" fmla="*/ 0 w 106"/>
                <a:gd name="T22" fmla="*/ 0 h 36"/>
                <a:gd name="T23" fmla="*/ 106 w 106"/>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 h="36">
                  <a:moveTo>
                    <a:pt x="28" y="0"/>
                  </a:moveTo>
                  <a:lnTo>
                    <a:pt x="0" y="25"/>
                  </a:lnTo>
                  <a:lnTo>
                    <a:pt x="53" y="25"/>
                  </a:lnTo>
                  <a:lnTo>
                    <a:pt x="85" y="36"/>
                  </a:lnTo>
                  <a:lnTo>
                    <a:pt x="106" y="10"/>
                  </a:lnTo>
                  <a:lnTo>
                    <a:pt x="67" y="0"/>
                  </a:lnTo>
                  <a:lnTo>
                    <a:pt x="28" y="0"/>
                  </a:lnTo>
                  <a:close/>
                </a:path>
              </a:pathLst>
            </a:custGeom>
            <a:solidFill>
              <a:schemeClr val="hlink"/>
            </a:solidFill>
            <a:ln w="9525">
              <a:noFill/>
              <a:round/>
              <a:headEnd/>
              <a:tailEnd/>
            </a:ln>
          </p:spPr>
          <p:txBody>
            <a:bodyPr/>
            <a:lstStyle/>
            <a:p>
              <a:endParaRPr lang="en-US"/>
            </a:p>
          </p:txBody>
        </p:sp>
        <p:sp>
          <p:nvSpPr>
            <p:cNvPr id="36" name="Rectangle 939"/>
            <p:cNvSpPr>
              <a:spLocks noChangeArrowheads="1"/>
            </p:cNvSpPr>
            <p:nvPr/>
          </p:nvSpPr>
          <p:spPr bwMode="auto">
            <a:xfrm>
              <a:off x="4569" y="1473"/>
              <a:ext cx="49" cy="35"/>
            </a:xfrm>
            <a:prstGeom prst="rect">
              <a:avLst/>
            </a:prstGeom>
            <a:solidFill>
              <a:srgbClr val="000000"/>
            </a:solidFill>
            <a:ln w="9525">
              <a:noFill/>
              <a:miter lim="800000"/>
              <a:headEnd/>
              <a:tailEnd/>
            </a:ln>
          </p:spPr>
          <p:txBody>
            <a:bodyPr/>
            <a:lstStyle/>
            <a:p>
              <a:endParaRPr lang="en-US"/>
            </a:p>
          </p:txBody>
        </p:sp>
        <p:sp>
          <p:nvSpPr>
            <p:cNvPr id="37" name="Freeform 940"/>
            <p:cNvSpPr>
              <a:spLocks/>
            </p:cNvSpPr>
            <p:nvPr/>
          </p:nvSpPr>
          <p:spPr bwMode="auto">
            <a:xfrm>
              <a:off x="3509" y="1617"/>
              <a:ext cx="385" cy="50"/>
            </a:xfrm>
            <a:custGeom>
              <a:avLst/>
              <a:gdLst>
                <a:gd name="T0" fmla="*/ 0 w 770"/>
                <a:gd name="T1" fmla="*/ 0 h 101"/>
                <a:gd name="T2" fmla="*/ 9 w 770"/>
                <a:gd name="T3" fmla="*/ 1 h 101"/>
                <a:gd name="T4" fmla="*/ 19 w 770"/>
                <a:gd name="T5" fmla="*/ 2 h 101"/>
                <a:gd name="T6" fmla="*/ 34 w 770"/>
                <a:gd name="T7" fmla="*/ 3 h 101"/>
                <a:gd name="T8" fmla="*/ 54 w 770"/>
                <a:gd name="T9" fmla="*/ 5 h 101"/>
                <a:gd name="T10" fmla="*/ 76 w 770"/>
                <a:gd name="T11" fmla="*/ 7 h 101"/>
                <a:gd name="T12" fmla="*/ 94 w 770"/>
                <a:gd name="T13" fmla="*/ 8 h 101"/>
                <a:gd name="T14" fmla="*/ 113 w 770"/>
                <a:gd name="T15" fmla="*/ 9 h 101"/>
                <a:gd name="T16" fmla="*/ 132 w 770"/>
                <a:gd name="T17" fmla="*/ 9 h 101"/>
                <a:gd name="T18" fmla="*/ 148 w 770"/>
                <a:gd name="T19" fmla="*/ 10 h 101"/>
                <a:gd name="T20" fmla="*/ 170 w 770"/>
                <a:gd name="T21" fmla="*/ 10 h 101"/>
                <a:gd name="T22" fmla="*/ 185 w 770"/>
                <a:gd name="T23" fmla="*/ 10 h 101"/>
                <a:gd name="T24" fmla="*/ 192 w 770"/>
                <a:gd name="T25" fmla="*/ 10 h 101"/>
                <a:gd name="T26" fmla="*/ 193 w 770"/>
                <a:gd name="T27" fmla="*/ 25 h 101"/>
                <a:gd name="T28" fmla="*/ 175 w 770"/>
                <a:gd name="T29" fmla="*/ 25 h 101"/>
                <a:gd name="T30" fmla="*/ 151 w 770"/>
                <a:gd name="T31" fmla="*/ 23 h 101"/>
                <a:gd name="T32" fmla="*/ 130 w 770"/>
                <a:gd name="T33" fmla="*/ 23 h 101"/>
                <a:gd name="T34" fmla="*/ 109 w 770"/>
                <a:gd name="T35" fmla="*/ 22 h 101"/>
                <a:gd name="T36" fmla="*/ 91 w 770"/>
                <a:gd name="T37" fmla="*/ 21 h 101"/>
                <a:gd name="T38" fmla="*/ 77 w 770"/>
                <a:gd name="T39" fmla="*/ 20 h 101"/>
                <a:gd name="T40" fmla="*/ 61 w 770"/>
                <a:gd name="T41" fmla="*/ 19 h 101"/>
                <a:gd name="T42" fmla="*/ 46 w 770"/>
                <a:gd name="T43" fmla="*/ 17 h 101"/>
                <a:gd name="T44" fmla="*/ 33 w 770"/>
                <a:gd name="T45" fmla="*/ 15 h 101"/>
                <a:gd name="T46" fmla="*/ 21 w 770"/>
                <a:gd name="T47" fmla="*/ 14 h 101"/>
                <a:gd name="T48" fmla="*/ 9 w 770"/>
                <a:gd name="T49" fmla="*/ 13 h 101"/>
                <a:gd name="T50" fmla="*/ 0 w 770"/>
                <a:gd name="T51" fmla="*/ 11 h 101"/>
                <a:gd name="T52" fmla="*/ 0 w 770"/>
                <a:gd name="T53" fmla="*/ 0 h 10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70"/>
                <a:gd name="T82" fmla="*/ 0 h 101"/>
                <a:gd name="T83" fmla="*/ 770 w 770"/>
                <a:gd name="T84" fmla="*/ 101 h 10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70" h="101">
                  <a:moveTo>
                    <a:pt x="0" y="0"/>
                  </a:moveTo>
                  <a:lnTo>
                    <a:pt x="33" y="5"/>
                  </a:lnTo>
                  <a:lnTo>
                    <a:pt x="76" y="9"/>
                  </a:lnTo>
                  <a:lnTo>
                    <a:pt x="134" y="14"/>
                  </a:lnTo>
                  <a:lnTo>
                    <a:pt x="217" y="21"/>
                  </a:lnTo>
                  <a:lnTo>
                    <a:pt x="301" y="29"/>
                  </a:lnTo>
                  <a:lnTo>
                    <a:pt x="375" y="33"/>
                  </a:lnTo>
                  <a:lnTo>
                    <a:pt x="453" y="38"/>
                  </a:lnTo>
                  <a:lnTo>
                    <a:pt x="526" y="39"/>
                  </a:lnTo>
                  <a:lnTo>
                    <a:pt x="589" y="41"/>
                  </a:lnTo>
                  <a:lnTo>
                    <a:pt x="678" y="41"/>
                  </a:lnTo>
                  <a:lnTo>
                    <a:pt x="737" y="41"/>
                  </a:lnTo>
                  <a:lnTo>
                    <a:pt x="767" y="41"/>
                  </a:lnTo>
                  <a:lnTo>
                    <a:pt x="770" y="101"/>
                  </a:lnTo>
                  <a:lnTo>
                    <a:pt x="697" y="101"/>
                  </a:lnTo>
                  <a:lnTo>
                    <a:pt x="601" y="93"/>
                  </a:lnTo>
                  <a:lnTo>
                    <a:pt x="517" y="93"/>
                  </a:lnTo>
                  <a:lnTo>
                    <a:pt x="438" y="89"/>
                  </a:lnTo>
                  <a:lnTo>
                    <a:pt x="362" y="85"/>
                  </a:lnTo>
                  <a:lnTo>
                    <a:pt x="305" y="80"/>
                  </a:lnTo>
                  <a:lnTo>
                    <a:pt x="246" y="76"/>
                  </a:lnTo>
                  <a:lnTo>
                    <a:pt x="184" y="70"/>
                  </a:lnTo>
                  <a:lnTo>
                    <a:pt x="129" y="63"/>
                  </a:lnTo>
                  <a:lnTo>
                    <a:pt x="84" y="59"/>
                  </a:lnTo>
                  <a:lnTo>
                    <a:pt x="35" y="52"/>
                  </a:lnTo>
                  <a:lnTo>
                    <a:pt x="0" y="46"/>
                  </a:lnTo>
                  <a:lnTo>
                    <a:pt x="0" y="0"/>
                  </a:lnTo>
                  <a:close/>
                </a:path>
              </a:pathLst>
            </a:custGeom>
            <a:solidFill>
              <a:srgbClr val="2F5389"/>
            </a:solidFill>
            <a:ln w="8001">
              <a:solidFill>
                <a:srgbClr val="000000"/>
              </a:solidFill>
              <a:round/>
              <a:headEnd/>
              <a:tailEnd/>
            </a:ln>
          </p:spPr>
          <p:txBody>
            <a:bodyPr/>
            <a:lstStyle/>
            <a:p>
              <a:endParaRPr lang="en-US"/>
            </a:p>
          </p:txBody>
        </p:sp>
        <p:grpSp>
          <p:nvGrpSpPr>
            <p:cNvPr id="38" name="Group 941"/>
            <p:cNvGrpSpPr>
              <a:grpSpLocks/>
            </p:cNvGrpSpPr>
            <p:nvPr/>
          </p:nvGrpSpPr>
          <p:grpSpPr bwMode="auto">
            <a:xfrm>
              <a:off x="3532" y="1492"/>
              <a:ext cx="344" cy="125"/>
              <a:chOff x="785" y="1827"/>
              <a:chExt cx="344" cy="125"/>
            </a:xfrm>
          </p:grpSpPr>
          <p:sp>
            <p:nvSpPr>
              <p:cNvPr id="72" name="Line 942"/>
              <p:cNvSpPr>
                <a:spLocks noChangeShapeType="1"/>
              </p:cNvSpPr>
              <p:nvPr/>
            </p:nvSpPr>
            <p:spPr bwMode="auto">
              <a:xfrm>
                <a:off x="831" y="1839"/>
                <a:ext cx="186" cy="8"/>
              </a:xfrm>
              <a:prstGeom prst="line">
                <a:avLst/>
              </a:prstGeom>
              <a:noFill/>
              <a:ln w="7938">
                <a:solidFill>
                  <a:srgbClr val="000000"/>
                </a:solidFill>
                <a:round/>
                <a:headEnd/>
                <a:tailEnd/>
              </a:ln>
            </p:spPr>
            <p:txBody>
              <a:bodyPr/>
              <a:lstStyle/>
              <a:p>
                <a:endParaRPr lang="en-US"/>
              </a:p>
            </p:txBody>
          </p:sp>
          <p:sp>
            <p:nvSpPr>
              <p:cNvPr id="73" name="Line 943"/>
              <p:cNvSpPr>
                <a:spLocks noChangeShapeType="1"/>
              </p:cNvSpPr>
              <p:nvPr/>
            </p:nvSpPr>
            <p:spPr bwMode="auto">
              <a:xfrm>
                <a:off x="830" y="1851"/>
                <a:ext cx="187" cy="9"/>
              </a:xfrm>
              <a:prstGeom prst="line">
                <a:avLst/>
              </a:prstGeom>
              <a:noFill/>
              <a:ln w="7938">
                <a:solidFill>
                  <a:srgbClr val="000000"/>
                </a:solidFill>
                <a:round/>
                <a:headEnd/>
                <a:tailEnd/>
              </a:ln>
            </p:spPr>
            <p:txBody>
              <a:bodyPr/>
              <a:lstStyle/>
              <a:p>
                <a:endParaRPr lang="en-US"/>
              </a:p>
            </p:txBody>
          </p:sp>
          <p:sp>
            <p:nvSpPr>
              <p:cNvPr id="74" name="Line 944"/>
              <p:cNvSpPr>
                <a:spLocks noChangeShapeType="1"/>
              </p:cNvSpPr>
              <p:nvPr/>
            </p:nvSpPr>
            <p:spPr bwMode="auto">
              <a:xfrm>
                <a:off x="828" y="1862"/>
                <a:ext cx="188" cy="9"/>
              </a:xfrm>
              <a:prstGeom prst="line">
                <a:avLst/>
              </a:prstGeom>
              <a:noFill/>
              <a:ln w="7938">
                <a:solidFill>
                  <a:srgbClr val="000000"/>
                </a:solidFill>
                <a:round/>
                <a:headEnd/>
                <a:tailEnd/>
              </a:ln>
            </p:spPr>
            <p:txBody>
              <a:bodyPr/>
              <a:lstStyle/>
              <a:p>
                <a:endParaRPr lang="en-US"/>
              </a:p>
            </p:txBody>
          </p:sp>
          <p:sp>
            <p:nvSpPr>
              <p:cNvPr id="75" name="Line 945"/>
              <p:cNvSpPr>
                <a:spLocks noChangeShapeType="1"/>
              </p:cNvSpPr>
              <p:nvPr/>
            </p:nvSpPr>
            <p:spPr bwMode="auto">
              <a:xfrm>
                <a:off x="827" y="1873"/>
                <a:ext cx="189" cy="9"/>
              </a:xfrm>
              <a:prstGeom prst="line">
                <a:avLst/>
              </a:prstGeom>
              <a:noFill/>
              <a:ln w="7938">
                <a:solidFill>
                  <a:srgbClr val="000000"/>
                </a:solidFill>
                <a:round/>
                <a:headEnd/>
                <a:tailEnd/>
              </a:ln>
            </p:spPr>
            <p:txBody>
              <a:bodyPr/>
              <a:lstStyle/>
              <a:p>
                <a:endParaRPr lang="en-US"/>
              </a:p>
            </p:txBody>
          </p:sp>
          <p:sp>
            <p:nvSpPr>
              <p:cNvPr id="76" name="Line 946"/>
              <p:cNvSpPr>
                <a:spLocks noChangeShapeType="1"/>
              </p:cNvSpPr>
              <p:nvPr/>
            </p:nvSpPr>
            <p:spPr bwMode="auto">
              <a:xfrm>
                <a:off x="826" y="1886"/>
                <a:ext cx="189" cy="9"/>
              </a:xfrm>
              <a:prstGeom prst="line">
                <a:avLst/>
              </a:prstGeom>
              <a:noFill/>
              <a:ln w="7938">
                <a:solidFill>
                  <a:srgbClr val="000000"/>
                </a:solidFill>
                <a:round/>
                <a:headEnd/>
                <a:tailEnd/>
              </a:ln>
            </p:spPr>
            <p:txBody>
              <a:bodyPr/>
              <a:lstStyle/>
              <a:p>
                <a:endParaRPr lang="en-US"/>
              </a:p>
            </p:txBody>
          </p:sp>
          <p:sp>
            <p:nvSpPr>
              <p:cNvPr id="77" name="Line 947"/>
              <p:cNvSpPr>
                <a:spLocks noChangeShapeType="1"/>
              </p:cNvSpPr>
              <p:nvPr/>
            </p:nvSpPr>
            <p:spPr bwMode="auto">
              <a:xfrm>
                <a:off x="825" y="1898"/>
                <a:ext cx="190" cy="10"/>
              </a:xfrm>
              <a:prstGeom prst="line">
                <a:avLst/>
              </a:prstGeom>
              <a:noFill/>
              <a:ln w="7938">
                <a:solidFill>
                  <a:srgbClr val="000000"/>
                </a:solidFill>
                <a:round/>
                <a:headEnd/>
                <a:tailEnd/>
              </a:ln>
            </p:spPr>
            <p:txBody>
              <a:bodyPr/>
              <a:lstStyle/>
              <a:p>
                <a:endParaRPr lang="en-US"/>
              </a:p>
            </p:txBody>
          </p:sp>
          <p:sp>
            <p:nvSpPr>
              <p:cNvPr id="78" name="Line 948"/>
              <p:cNvSpPr>
                <a:spLocks noChangeShapeType="1"/>
              </p:cNvSpPr>
              <p:nvPr/>
            </p:nvSpPr>
            <p:spPr bwMode="auto">
              <a:xfrm>
                <a:off x="823" y="1911"/>
                <a:ext cx="190" cy="9"/>
              </a:xfrm>
              <a:prstGeom prst="line">
                <a:avLst/>
              </a:prstGeom>
              <a:noFill/>
              <a:ln w="7938">
                <a:solidFill>
                  <a:srgbClr val="000000"/>
                </a:solidFill>
                <a:round/>
                <a:headEnd/>
                <a:tailEnd/>
              </a:ln>
            </p:spPr>
            <p:txBody>
              <a:bodyPr/>
              <a:lstStyle/>
              <a:p>
                <a:endParaRPr lang="en-US"/>
              </a:p>
            </p:txBody>
          </p:sp>
          <p:sp>
            <p:nvSpPr>
              <p:cNvPr id="79" name="Line 949"/>
              <p:cNvSpPr>
                <a:spLocks noChangeShapeType="1"/>
              </p:cNvSpPr>
              <p:nvPr/>
            </p:nvSpPr>
            <p:spPr bwMode="auto">
              <a:xfrm>
                <a:off x="822" y="1923"/>
                <a:ext cx="192" cy="11"/>
              </a:xfrm>
              <a:prstGeom prst="line">
                <a:avLst/>
              </a:prstGeom>
              <a:noFill/>
              <a:ln w="7938">
                <a:solidFill>
                  <a:srgbClr val="000000"/>
                </a:solidFill>
                <a:round/>
                <a:headEnd/>
                <a:tailEnd/>
              </a:ln>
            </p:spPr>
            <p:txBody>
              <a:bodyPr/>
              <a:lstStyle/>
              <a:p>
                <a:endParaRPr lang="en-US"/>
              </a:p>
            </p:txBody>
          </p:sp>
          <p:sp>
            <p:nvSpPr>
              <p:cNvPr id="80" name="Freeform 950"/>
              <p:cNvSpPr>
                <a:spLocks/>
              </p:cNvSpPr>
              <p:nvPr/>
            </p:nvSpPr>
            <p:spPr bwMode="auto">
              <a:xfrm>
                <a:off x="785" y="1935"/>
                <a:ext cx="296" cy="17"/>
              </a:xfrm>
              <a:custGeom>
                <a:avLst/>
                <a:gdLst>
                  <a:gd name="T0" fmla="*/ 0 w 592"/>
                  <a:gd name="T1" fmla="*/ 0 h 35"/>
                  <a:gd name="T2" fmla="*/ 12 w 592"/>
                  <a:gd name="T3" fmla="*/ 0 h 35"/>
                  <a:gd name="T4" fmla="*/ 31 w 592"/>
                  <a:gd name="T5" fmla="*/ 2 h 35"/>
                  <a:gd name="T6" fmla="*/ 50 w 592"/>
                  <a:gd name="T7" fmla="*/ 3 h 35"/>
                  <a:gd name="T8" fmla="*/ 72 w 592"/>
                  <a:gd name="T9" fmla="*/ 4 h 35"/>
                  <a:gd name="T10" fmla="*/ 89 w 592"/>
                  <a:gd name="T11" fmla="*/ 6 h 35"/>
                  <a:gd name="T12" fmla="*/ 108 w 592"/>
                  <a:gd name="T13" fmla="*/ 7 h 35"/>
                  <a:gd name="T14" fmla="*/ 122 w 592"/>
                  <a:gd name="T15" fmla="*/ 8 h 35"/>
                  <a:gd name="T16" fmla="*/ 135 w 592"/>
                  <a:gd name="T17" fmla="*/ 8 h 35"/>
                  <a:gd name="T18" fmla="*/ 148 w 592"/>
                  <a:gd name="T19" fmla="*/ 8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2"/>
                  <a:gd name="T31" fmla="*/ 0 h 35"/>
                  <a:gd name="T32" fmla="*/ 592 w 592"/>
                  <a:gd name="T33" fmla="*/ 35 h 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2" h="35">
                    <a:moveTo>
                      <a:pt x="0" y="0"/>
                    </a:moveTo>
                    <a:lnTo>
                      <a:pt x="50" y="2"/>
                    </a:lnTo>
                    <a:lnTo>
                      <a:pt x="127" y="9"/>
                    </a:lnTo>
                    <a:lnTo>
                      <a:pt x="200" y="15"/>
                    </a:lnTo>
                    <a:lnTo>
                      <a:pt x="288" y="19"/>
                    </a:lnTo>
                    <a:lnTo>
                      <a:pt x="358" y="25"/>
                    </a:lnTo>
                    <a:lnTo>
                      <a:pt x="432" y="30"/>
                    </a:lnTo>
                    <a:lnTo>
                      <a:pt x="488" y="32"/>
                    </a:lnTo>
                    <a:lnTo>
                      <a:pt x="537" y="35"/>
                    </a:lnTo>
                    <a:lnTo>
                      <a:pt x="592" y="35"/>
                    </a:lnTo>
                  </a:path>
                </a:pathLst>
              </a:custGeom>
              <a:noFill/>
              <a:ln w="7938">
                <a:solidFill>
                  <a:srgbClr val="000000"/>
                </a:solidFill>
                <a:round/>
                <a:headEnd/>
                <a:tailEnd/>
              </a:ln>
            </p:spPr>
            <p:txBody>
              <a:bodyPr/>
              <a:lstStyle/>
              <a:p>
                <a:endParaRPr lang="en-US"/>
              </a:p>
            </p:txBody>
          </p:sp>
          <p:sp>
            <p:nvSpPr>
              <p:cNvPr id="81" name="Freeform 951"/>
              <p:cNvSpPr>
                <a:spLocks/>
              </p:cNvSpPr>
              <p:nvPr/>
            </p:nvSpPr>
            <p:spPr bwMode="auto">
              <a:xfrm>
                <a:off x="812" y="1827"/>
                <a:ext cx="317" cy="13"/>
              </a:xfrm>
              <a:custGeom>
                <a:avLst/>
                <a:gdLst>
                  <a:gd name="T0" fmla="*/ 0 w 634"/>
                  <a:gd name="T1" fmla="*/ 0 h 26"/>
                  <a:gd name="T2" fmla="*/ 19 w 634"/>
                  <a:gd name="T3" fmla="*/ 1 h 26"/>
                  <a:gd name="T4" fmla="*/ 45 w 634"/>
                  <a:gd name="T5" fmla="*/ 2 h 26"/>
                  <a:gd name="T6" fmla="*/ 73 w 634"/>
                  <a:gd name="T7" fmla="*/ 3 h 26"/>
                  <a:gd name="T8" fmla="*/ 104 w 634"/>
                  <a:gd name="T9" fmla="*/ 6 h 26"/>
                  <a:gd name="T10" fmla="*/ 142 w 634"/>
                  <a:gd name="T11" fmla="*/ 7 h 26"/>
                  <a:gd name="T12" fmla="*/ 159 w 634"/>
                  <a:gd name="T13" fmla="*/ 7 h 26"/>
                  <a:gd name="T14" fmla="*/ 0 60000 65536"/>
                  <a:gd name="T15" fmla="*/ 0 60000 65536"/>
                  <a:gd name="T16" fmla="*/ 0 60000 65536"/>
                  <a:gd name="T17" fmla="*/ 0 60000 65536"/>
                  <a:gd name="T18" fmla="*/ 0 60000 65536"/>
                  <a:gd name="T19" fmla="*/ 0 60000 65536"/>
                  <a:gd name="T20" fmla="*/ 0 60000 65536"/>
                  <a:gd name="T21" fmla="*/ 0 w 634"/>
                  <a:gd name="T22" fmla="*/ 0 h 26"/>
                  <a:gd name="T23" fmla="*/ 634 w 634"/>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4" h="26">
                    <a:moveTo>
                      <a:pt x="0" y="0"/>
                    </a:moveTo>
                    <a:lnTo>
                      <a:pt x="73" y="3"/>
                    </a:lnTo>
                    <a:lnTo>
                      <a:pt x="181" y="8"/>
                    </a:lnTo>
                    <a:lnTo>
                      <a:pt x="292" y="14"/>
                    </a:lnTo>
                    <a:lnTo>
                      <a:pt x="418" y="21"/>
                    </a:lnTo>
                    <a:lnTo>
                      <a:pt x="566" y="26"/>
                    </a:lnTo>
                    <a:lnTo>
                      <a:pt x="634" y="26"/>
                    </a:lnTo>
                  </a:path>
                </a:pathLst>
              </a:custGeom>
              <a:noFill/>
              <a:ln w="7938">
                <a:solidFill>
                  <a:srgbClr val="000000"/>
                </a:solidFill>
                <a:round/>
                <a:headEnd/>
                <a:tailEnd/>
              </a:ln>
            </p:spPr>
            <p:txBody>
              <a:bodyPr/>
              <a:lstStyle/>
              <a:p>
                <a:endParaRPr lang="en-US"/>
              </a:p>
            </p:txBody>
          </p:sp>
        </p:grpSp>
        <p:sp>
          <p:nvSpPr>
            <p:cNvPr id="39" name="Freeform 952"/>
            <p:cNvSpPr>
              <a:spLocks/>
            </p:cNvSpPr>
            <p:nvPr/>
          </p:nvSpPr>
          <p:spPr bwMode="auto">
            <a:xfrm>
              <a:off x="3515" y="1647"/>
              <a:ext cx="293" cy="22"/>
            </a:xfrm>
            <a:custGeom>
              <a:avLst/>
              <a:gdLst>
                <a:gd name="T0" fmla="*/ 0 w 586"/>
                <a:gd name="T1" fmla="*/ 0 h 43"/>
                <a:gd name="T2" fmla="*/ 16 w 586"/>
                <a:gd name="T3" fmla="*/ 3 h 43"/>
                <a:gd name="T4" fmla="*/ 33 w 586"/>
                <a:gd name="T5" fmla="*/ 4 h 43"/>
                <a:gd name="T6" fmla="*/ 50 w 586"/>
                <a:gd name="T7" fmla="*/ 6 h 43"/>
                <a:gd name="T8" fmla="*/ 67 w 586"/>
                <a:gd name="T9" fmla="*/ 8 h 43"/>
                <a:gd name="T10" fmla="*/ 83 w 586"/>
                <a:gd name="T11" fmla="*/ 9 h 43"/>
                <a:gd name="T12" fmla="*/ 101 w 586"/>
                <a:gd name="T13" fmla="*/ 10 h 43"/>
                <a:gd name="T14" fmla="*/ 117 w 586"/>
                <a:gd name="T15" fmla="*/ 11 h 43"/>
                <a:gd name="T16" fmla="*/ 147 w 586"/>
                <a:gd name="T17" fmla="*/ 11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6"/>
                <a:gd name="T28" fmla="*/ 0 h 43"/>
                <a:gd name="T29" fmla="*/ 586 w 586"/>
                <a:gd name="T30" fmla="*/ 43 h 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6" h="43">
                  <a:moveTo>
                    <a:pt x="0" y="0"/>
                  </a:moveTo>
                  <a:lnTo>
                    <a:pt x="64" y="9"/>
                  </a:lnTo>
                  <a:lnTo>
                    <a:pt x="129" y="15"/>
                  </a:lnTo>
                  <a:lnTo>
                    <a:pt x="203" y="23"/>
                  </a:lnTo>
                  <a:lnTo>
                    <a:pt x="266" y="30"/>
                  </a:lnTo>
                  <a:lnTo>
                    <a:pt x="332" y="34"/>
                  </a:lnTo>
                  <a:lnTo>
                    <a:pt x="404" y="39"/>
                  </a:lnTo>
                  <a:lnTo>
                    <a:pt x="469" y="42"/>
                  </a:lnTo>
                  <a:lnTo>
                    <a:pt x="586" y="43"/>
                  </a:lnTo>
                </a:path>
              </a:pathLst>
            </a:custGeom>
            <a:noFill/>
            <a:ln w="7938">
              <a:solidFill>
                <a:srgbClr val="000000"/>
              </a:solidFill>
              <a:round/>
              <a:headEnd/>
              <a:tailEnd/>
            </a:ln>
          </p:spPr>
          <p:txBody>
            <a:bodyPr/>
            <a:lstStyle/>
            <a:p>
              <a:endParaRPr lang="en-US"/>
            </a:p>
          </p:txBody>
        </p:sp>
        <p:sp>
          <p:nvSpPr>
            <p:cNvPr id="40" name="Freeform 953"/>
            <p:cNvSpPr>
              <a:spLocks/>
            </p:cNvSpPr>
            <p:nvPr/>
          </p:nvSpPr>
          <p:spPr bwMode="auto">
            <a:xfrm>
              <a:off x="3580" y="1677"/>
              <a:ext cx="231" cy="17"/>
            </a:xfrm>
            <a:custGeom>
              <a:avLst/>
              <a:gdLst>
                <a:gd name="T0" fmla="*/ 0 w 461"/>
                <a:gd name="T1" fmla="*/ 0 h 33"/>
                <a:gd name="T2" fmla="*/ 33 w 461"/>
                <a:gd name="T3" fmla="*/ 4 h 33"/>
                <a:gd name="T4" fmla="*/ 57 w 461"/>
                <a:gd name="T5" fmla="*/ 6 h 33"/>
                <a:gd name="T6" fmla="*/ 79 w 461"/>
                <a:gd name="T7" fmla="*/ 8 h 33"/>
                <a:gd name="T8" fmla="*/ 93 w 461"/>
                <a:gd name="T9" fmla="*/ 9 h 33"/>
                <a:gd name="T10" fmla="*/ 105 w 461"/>
                <a:gd name="T11" fmla="*/ 9 h 33"/>
                <a:gd name="T12" fmla="*/ 116 w 461"/>
                <a:gd name="T13" fmla="*/ 8 h 33"/>
                <a:gd name="T14" fmla="*/ 0 60000 65536"/>
                <a:gd name="T15" fmla="*/ 0 60000 65536"/>
                <a:gd name="T16" fmla="*/ 0 60000 65536"/>
                <a:gd name="T17" fmla="*/ 0 60000 65536"/>
                <a:gd name="T18" fmla="*/ 0 60000 65536"/>
                <a:gd name="T19" fmla="*/ 0 60000 65536"/>
                <a:gd name="T20" fmla="*/ 0 60000 65536"/>
                <a:gd name="T21" fmla="*/ 0 w 461"/>
                <a:gd name="T22" fmla="*/ 0 h 33"/>
                <a:gd name="T23" fmla="*/ 461 w 461"/>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1" h="33">
                  <a:moveTo>
                    <a:pt x="0" y="0"/>
                  </a:moveTo>
                  <a:lnTo>
                    <a:pt x="129" y="15"/>
                  </a:lnTo>
                  <a:lnTo>
                    <a:pt x="228" y="24"/>
                  </a:lnTo>
                  <a:lnTo>
                    <a:pt x="315" y="31"/>
                  </a:lnTo>
                  <a:lnTo>
                    <a:pt x="371" y="33"/>
                  </a:lnTo>
                  <a:lnTo>
                    <a:pt x="420" y="33"/>
                  </a:lnTo>
                  <a:lnTo>
                    <a:pt x="461" y="32"/>
                  </a:lnTo>
                </a:path>
              </a:pathLst>
            </a:custGeom>
            <a:noFill/>
            <a:ln w="7938">
              <a:solidFill>
                <a:srgbClr val="000000"/>
              </a:solidFill>
              <a:round/>
              <a:headEnd/>
              <a:tailEnd/>
            </a:ln>
          </p:spPr>
          <p:txBody>
            <a:bodyPr/>
            <a:lstStyle/>
            <a:p>
              <a:endParaRPr lang="en-US"/>
            </a:p>
          </p:txBody>
        </p:sp>
        <p:sp>
          <p:nvSpPr>
            <p:cNvPr id="41" name="Freeform 954"/>
            <p:cNvSpPr>
              <a:spLocks/>
            </p:cNvSpPr>
            <p:nvPr/>
          </p:nvSpPr>
          <p:spPr bwMode="auto">
            <a:xfrm>
              <a:off x="3884" y="1694"/>
              <a:ext cx="69" cy="2"/>
            </a:xfrm>
            <a:custGeom>
              <a:avLst/>
              <a:gdLst>
                <a:gd name="T0" fmla="*/ 0 w 138"/>
                <a:gd name="T1" fmla="*/ 1 h 5"/>
                <a:gd name="T2" fmla="*/ 35 w 138"/>
                <a:gd name="T3" fmla="*/ 1 h 5"/>
                <a:gd name="T4" fmla="*/ 35 w 138"/>
                <a:gd name="T5" fmla="*/ 0 h 5"/>
                <a:gd name="T6" fmla="*/ 0 60000 65536"/>
                <a:gd name="T7" fmla="*/ 0 60000 65536"/>
                <a:gd name="T8" fmla="*/ 0 60000 65536"/>
                <a:gd name="T9" fmla="*/ 0 w 138"/>
                <a:gd name="T10" fmla="*/ 0 h 5"/>
                <a:gd name="T11" fmla="*/ 138 w 138"/>
                <a:gd name="T12" fmla="*/ 5 h 5"/>
              </a:gdLst>
              <a:ahLst/>
              <a:cxnLst>
                <a:cxn ang="T6">
                  <a:pos x="T0" y="T1"/>
                </a:cxn>
                <a:cxn ang="T7">
                  <a:pos x="T2" y="T3"/>
                </a:cxn>
                <a:cxn ang="T8">
                  <a:pos x="T4" y="T5"/>
                </a:cxn>
              </a:cxnLst>
              <a:rect l="T9" t="T10" r="T11" b="T12"/>
              <a:pathLst>
                <a:path w="138" h="5">
                  <a:moveTo>
                    <a:pt x="0" y="5"/>
                  </a:moveTo>
                  <a:lnTo>
                    <a:pt x="138" y="5"/>
                  </a:lnTo>
                  <a:lnTo>
                    <a:pt x="138" y="0"/>
                  </a:lnTo>
                </a:path>
              </a:pathLst>
            </a:custGeom>
            <a:noFill/>
            <a:ln w="7938">
              <a:solidFill>
                <a:srgbClr val="000000"/>
              </a:solidFill>
              <a:round/>
              <a:headEnd/>
              <a:tailEnd/>
            </a:ln>
          </p:spPr>
          <p:txBody>
            <a:bodyPr/>
            <a:lstStyle/>
            <a:p>
              <a:endParaRPr lang="en-US"/>
            </a:p>
          </p:txBody>
        </p:sp>
        <p:sp>
          <p:nvSpPr>
            <p:cNvPr id="42" name="Line 955"/>
            <p:cNvSpPr>
              <a:spLocks noChangeShapeType="1"/>
            </p:cNvSpPr>
            <p:nvPr/>
          </p:nvSpPr>
          <p:spPr bwMode="auto">
            <a:xfrm>
              <a:off x="3892" y="1640"/>
              <a:ext cx="89" cy="1"/>
            </a:xfrm>
            <a:prstGeom prst="line">
              <a:avLst/>
            </a:prstGeom>
            <a:noFill/>
            <a:ln w="7938">
              <a:solidFill>
                <a:srgbClr val="000000"/>
              </a:solidFill>
              <a:round/>
              <a:headEnd/>
              <a:tailEnd/>
            </a:ln>
          </p:spPr>
          <p:txBody>
            <a:bodyPr/>
            <a:lstStyle/>
            <a:p>
              <a:endParaRPr lang="en-US"/>
            </a:p>
          </p:txBody>
        </p:sp>
        <p:sp>
          <p:nvSpPr>
            <p:cNvPr id="43" name="Freeform 956"/>
            <p:cNvSpPr>
              <a:spLocks/>
            </p:cNvSpPr>
            <p:nvPr/>
          </p:nvSpPr>
          <p:spPr bwMode="auto">
            <a:xfrm>
              <a:off x="3561" y="1484"/>
              <a:ext cx="330" cy="147"/>
            </a:xfrm>
            <a:custGeom>
              <a:avLst/>
              <a:gdLst>
                <a:gd name="T0" fmla="*/ 0 w 659"/>
                <a:gd name="T1" fmla="*/ 0 h 294"/>
                <a:gd name="T2" fmla="*/ 24 w 659"/>
                <a:gd name="T3" fmla="*/ 1 h 294"/>
                <a:gd name="T4" fmla="*/ 58 w 659"/>
                <a:gd name="T5" fmla="*/ 2 h 294"/>
                <a:gd name="T6" fmla="*/ 103 w 659"/>
                <a:gd name="T7" fmla="*/ 5 h 294"/>
                <a:gd name="T8" fmla="*/ 125 w 659"/>
                <a:gd name="T9" fmla="*/ 5 h 294"/>
                <a:gd name="T10" fmla="*/ 145 w 659"/>
                <a:gd name="T11" fmla="*/ 6 h 294"/>
                <a:gd name="T12" fmla="*/ 150 w 659"/>
                <a:gd name="T13" fmla="*/ 6 h 294"/>
                <a:gd name="T14" fmla="*/ 157 w 659"/>
                <a:gd name="T15" fmla="*/ 6 h 294"/>
                <a:gd name="T16" fmla="*/ 165 w 659"/>
                <a:gd name="T17" fmla="*/ 5 h 294"/>
                <a:gd name="T18" fmla="*/ 165 w 659"/>
                <a:gd name="T19" fmla="*/ 74 h 2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59"/>
                <a:gd name="T31" fmla="*/ 0 h 294"/>
                <a:gd name="T32" fmla="*/ 659 w 659"/>
                <a:gd name="T33" fmla="*/ 294 h 29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59" h="294">
                  <a:moveTo>
                    <a:pt x="0" y="0"/>
                  </a:moveTo>
                  <a:lnTo>
                    <a:pt x="96" y="4"/>
                  </a:lnTo>
                  <a:lnTo>
                    <a:pt x="230" y="10"/>
                  </a:lnTo>
                  <a:lnTo>
                    <a:pt x="409" y="18"/>
                  </a:lnTo>
                  <a:lnTo>
                    <a:pt x="497" y="21"/>
                  </a:lnTo>
                  <a:lnTo>
                    <a:pt x="578" y="24"/>
                  </a:lnTo>
                  <a:lnTo>
                    <a:pt x="597" y="24"/>
                  </a:lnTo>
                  <a:lnTo>
                    <a:pt x="626" y="24"/>
                  </a:lnTo>
                  <a:lnTo>
                    <a:pt x="659" y="22"/>
                  </a:lnTo>
                  <a:lnTo>
                    <a:pt x="659" y="294"/>
                  </a:lnTo>
                </a:path>
              </a:pathLst>
            </a:custGeom>
            <a:noFill/>
            <a:ln w="7938">
              <a:solidFill>
                <a:srgbClr val="000000"/>
              </a:solidFill>
              <a:round/>
              <a:headEnd/>
              <a:tailEnd/>
            </a:ln>
          </p:spPr>
          <p:txBody>
            <a:bodyPr/>
            <a:lstStyle/>
            <a:p>
              <a:endParaRPr lang="en-US"/>
            </a:p>
          </p:txBody>
        </p:sp>
        <p:sp>
          <p:nvSpPr>
            <p:cNvPr id="44" name="Freeform 957"/>
            <p:cNvSpPr>
              <a:spLocks/>
            </p:cNvSpPr>
            <p:nvPr/>
          </p:nvSpPr>
          <p:spPr bwMode="auto">
            <a:xfrm>
              <a:off x="3850" y="1362"/>
              <a:ext cx="383" cy="130"/>
            </a:xfrm>
            <a:custGeom>
              <a:avLst/>
              <a:gdLst>
                <a:gd name="T0" fmla="*/ 0 w 767"/>
                <a:gd name="T1" fmla="*/ 65 h 260"/>
                <a:gd name="T2" fmla="*/ 1 w 767"/>
                <a:gd name="T3" fmla="*/ 59 h 260"/>
                <a:gd name="T4" fmla="*/ 3 w 767"/>
                <a:gd name="T5" fmla="*/ 55 h 260"/>
                <a:gd name="T6" fmla="*/ 5 w 767"/>
                <a:gd name="T7" fmla="*/ 50 h 260"/>
                <a:gd name="T8" fmla="*/ 8 w 767"/>
                <a:gd name="T9" fmla="*/ 47 h 260"/>
                <a:gd name="T10" fmla="*/ 13 w 767"/>
                <a:gd name="T11" fmla="*/ 44 h 260"/>
                <a:gd name="T12" fmla="*/ 18 w 767"/>
                <a:gd name="T13" fmla="*/ 42 h 260"/>
                <a:gd name="T14" fmla="*/ 23 w 767"/>
                <a:gd name="T15" fmla="*/ 41 h 260"/>
                <a:gd name="T16" fmla="*/ 179 w 767"/>
                <a:gd name="T17" fmla="*/ 8 h 260"/>
                <a:gd name="T18" fmla="*/ 182 w 767"/>
                <a:gd name="T19" fmla="*/ 7 h 260"/>
                <a:gd name="T20" fmla="*/ 185 w 767"/>
                <a:gd name="T21" fmla="*/ 5 h 260"/>
                <a:gd name="T22" fmla="*/ 191 w 767"/>
                <a:gd name="T23" fmla="*/ 0 h 26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67"/>
                <a:gd name="T37" fmla="*/ 0 h 260"/>
                <a:gd name="T38" fmla="*/ 767 w 767"/>
                <a:gd name="T39" fmla="*/ 260 h 26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67" h="260">
                  <a:moveTo>
                    <a:pt x="0" y="260"/>
                  </a:moveTo>
                  <a:lnTo>
                    <a:pt x="6" y="238"/>
                  </a:lnTo>
                  <a:lnTo>
                    <a:pt x="13" y="220"/>
                  </a:lnTo>
                  <a:lnTo>
                    <a:pt x="22" y="203"/>
                  </a:lnTo>
                  <a:lnTo>
                    <a:pt x="33" y="191"/>
                  </a:lnTo>
                  <a:lnTo>
                    <a:pt x="52" y="179"/>
                  </a:lnTo>
                  <a:lnTo>
                    <a:pt x="72" y="170"/>
                  </a:lnTo>
                  <a:lnTo>
                    <a:pt x="94" y="165"/>
                  </a:lnTo>
                  <a:lnTo>
                    <a:pt x="717" y="34"/>
                  </a:lnTo>
                  <a:lnTo>
                    <a:pt x="729" y="30"/>
                  </a:lnTo>
                  <a:lnTo>
                    <a:pt x="743" y="21"/>
                  </a:lnTo>
                  <a:lnTo>
                    <a:pt x="767" y="0"/>
                  </a:lnTo>
                </a:path>
              </a:pathLst>
            </a:custGeom>
            <a:noFill/>
            <a:ln w="7938">
              <a:solidFill>
                <a:srgbClr val="000000"/>
              </a:solidFill>
              <a:round/>
              <a:headEnd/>
              <a:tailEnd/>
            </a:ln>
          </p:spPr>
          <p:txBody>
            <a:bodyPr/>
            <a:lstStyle/>
            <a:p>
              <a:endParaRPr lang="en-US"/>
            </a:p>
          </p:txBody>
        </p:sp>
        <p:sp>
          <p:nvSpPr>
            <p:cNvPr id="45" name="Freeform 958"/>
            <p:cNvSpPr>
              <a:spLocks/>
            </p:cNvSpPr>
            <p:nvPr/>
          </p:nvSpPr>
          <p:spPr bwMode="auto">
            <a:xfrm>
              <a:off x="3886" y="1448"/>
              <a:ext cx="1521" cy="45"/>
            </a:xfrm>
            <a:custGeom>
              <a:avLst/>
              <a:gdLst>
                <a:gd name="T0" fmla="*/ 0 w 3043"/>
                <a:gd name="T1" fmla="*/ 22 h 91"/>
                <a:gd name="T2" fmla="*/ 13 w 3043"/>
                <a:gd name="T3" fmla="*/ 20 h 91"/>
                <a:gd name="T4" fmla="*/ 67 w 3043"/>
                <a:gd name="T5" fmla="*/ 16 h 91"/>
                <a:gd name="T6" fmla="*/ 138 w 3043"/>
                <a:gd name="T7" fmla="*/ 14 h 91"/>
                <a:gd name="T8" fmla="*/ 211 w 3043"/>
                <a:gd name="T9" fmla="*/ 12 h 91"/>
                <a:gd name="T10" fmla="*/ 381 w 3043"/>
                <a:gd name="T11" fmla="*/ 7 h 91"/>
                <a:gd name="T12" fmla="*/ 760 w 3043"/>
                <a:gd name="T13" fmla="*/ 0 h 91"/>
                <a:gd name="T14" fmla="*/ 0 60000 65536"/>
                <a:gd name="T15" fmla="*/ 0 60000 65536"/>
                <a:gd name="T16" fmla="*/ 0 60000 65536"/>
                <a:gd name="T17" fmla="*/ 0 60000 65536"/>
                <a:gd name="T18" fmla="*/ 0 60000 65536"/>
                <a:gd name="T19" fmla="*/ 0 60000 65536"/>
                <a:gd name="T20" fmla="*/ 0 60000 65536"/>
                <a:gd name="T21" fmla="*/ 0 w 3043"/>
                <a:gd name="T22" fmla="*/ 0 h 91"/>
                <a:gd name="T23" fmla="*/ 3043 w 304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43" h="91">
                  <a:moveTo>
                    <a:pt x="0" y="91"/>
                  </a:moveTo>
                  <a:lnTo>
                    <a:pt x="52" y="81"/>
                  </a:lnTo>
                  <a:lnTo>
                    <a:pt x="271" y="67"/>
                  </a:lnTo>
                  <a:lnTo>
                    <a:pt x="554" y="57"/>
                  </a:lnTo>
                  <a:lnTo>
                    <a:pt x="846" y="48"/>
                  </a:lnTo>
                  <a:lnTo>
                    <a:pt x="1524" y="29"/>
                  </a:lnTo>
                  <a:lnTo>
                    <a:pt x="3043" y="0"/>
                  </a:lnTo>
                </a:path>
              </a:pathLst>
            </a:custGeom>
            <a:noFill/>
            <a:ln w="7938">
              <a:solidFill>
                <a:srgbClr val="000000"/>
              </a:solidFill>
              <a:round/>
              <a:headEnd/>
              <a:tailEnd/>
            </a:ln>
          </p:spPr>
          <p:txBody>
            <a:bodyPr/>
            <a:lstStyle/>
            <a:p>
              <a:endParaRPr lang="en-US"/>
            </a:p>
          </p:txBody>
        </p:sp>
        <p:sp>
          <p:nvSpPr>
            <p:cNvPr id="46" name="Freeform 959"/>
            <p:cNvSpPr>
              <a:spLocks/>
            </p:cNvSpPr>
            <p:nvPr/>
          </p:nvSpPr>
          <p:spPr bwMode="auto">
            <a:xfrm>
              <a:off x="3891" y="1460"/>
              <a:ext cx="1516" cy="41"/>
            </a:xfrm>
            <a:custGeom>
              <a:avLst/>
              <a:gdLst>
                <a:gd name="T0" fmla="*/ 0 w 3032"/>
                <a:gd name="T1" fmla="*/ 20 h 84"/>
                <a:gd name="T2" fmla="*/ 12 w 3032"/>
                <a:gd name="T3" fmla="*/ 19 h 84"/>
                <a:gd name="T4" fmla="*/ 34 w 3032"/>
                <a:gd name="T5" fmla="*/ 18 h 84"/>
                <a:gd name="T6" fmla="*/ 57 w 3032"/>
                <a:gd name="T7" fmla="*/ 16 h 84"/>
                <a:gd name="T8" fmla="*/ 77 w 3032"/>
                <a:gd name="T9" fmla="*/ 15 h 84"/>
                <a:gd name="T10" fmla="*/ 151 w 3032"/>
                <a:gd name="T11" fmla="*/ 13 h 84"/>
                <a:gd name="T12" fmla="*/ 250 w 3032"/>
                <a:gd name="T13" fmla="*/ 10 h 84"/>
                <a:gd name="T14" fmla="*/ 477 w 3032"/>
                <a:gd name="T15" fmla="*/ 5 h 84"/>
                <a:gd name="T16" fmla="*/ 632 w 3032"/>
                <a:gd name="T17" fmla="*/ 2 h 84"/>
                <a:gd name="T18" fmla="*/ 758 w 3032"/>
                <a:gd name="T19" fmla="*/ 0 h 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32"/>
                <a:gd name="T31" fmla="*/ 0 h 84"/>
                <a:gd name="T32" fmla="*/ 3032 w 3032"/>
                <a:gd name="T33" fmla="*/ 84 h 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32" h="84">
                  <a:moveTo>
                    <a:pt x="0" y="84"/>
                  </a:moveTo>
                  <a:lnTo>
                    <a:pt x="50" y="78"/>
                  </a:lnTo>
                  <a:lnTo>
                    <a:pt x="133" y="73"/>
                  </a:lnTo>
                  <a:lnTo>
                    <a:pt x="231" y="67"/>
                  </a:lnTo>
                  <a:lnTo>
                    <a:pt x="307" y="63"/>
                  </a:lnTo>
                  <a:lnTo>
                    <a:pt x="602" y="53"/>
                  </a:lnTo>
                  <a:lnTo>
                    <a:pt x="1002" y="40"/>
                  </a:lnTo>
                  <a:lnTo>
                    <a:pt x="1909" y="20"/>
                  </a:lnTo>
                  <a:lnTo>
                    <a:pt x="2526" y="8"/>
                  </a:lnTo>
                  <a:lnTo>
                    <a:pt x="3032" y="0"/>
                  </a:lnTo>
                </a:path>
              </a:pathLst>
            </a:custGeom>
            <a:noFill/>
            <a:ln w="7938">
              <a:solidFill>
                <a:srgbClr val="000000"/>
              </a:solidFill>
              <a:round/>
              <a:headEnd/>
              <a:tailEnd/>
            </a:ln>
          </p:spPr>
          <p:txBody>
            <a:bodyPr/>
            <a:lstStyle/>
            <a:p>
              <a:endParaRPr lang="en-US"/>
            </a:p>
          </p:txBody>
        </p:sp>
        <p:sp>
          <p:nvSpPr>
            <p:cNvPr id="47" name="Freeform 960"/>
            <p:cNvSpPr>
              <a:spLocks/>
            </p:cNvSpPr>
            <p:nvPr/>
          </p:nvSpPr>
          <p:spPr bwMode="auto">
            <a:xfrm>
              <a:off x="3890" y="1496"/>
              <a:ext cx="1494" cy="102"/>
            </a:xfrm>
            <a:custGeom>
              <a:avLst/>
              <a:gdLst>
                <a:gd name="T0" fmla="*/ 0 w 2989"/>
                <a:gd name="T1" fmla="*/ 51 h 204"/>
                <a:gd name="T2" fmla="*/ 39 w 2989"/>
                <a:gd name="T3" fmla="*/ 51 h 204"/>
                <a:gd name="T4" fmla="*/ 42 w 2989"/>
                <a:gd name="T5" fmla="*/ 46 h 204"/>
                <a:gd name="T6" fmla="*/ 45 w 2989"/>
                <a:gd name="T7" fmla="*/ 41 h 204"/>
                <a:gd name="T8" fmla="*/ 49 w 2989"/>
                <a:gd name="T9" fmla="*/ 35 h 204"/>
                <a:gd name="T10" fmla="*/ 54 w 2989"/>
                <a:gd name="T11" fmla="*/ 29 h 204"/>
                <a:gd name="T12" fmla="*/ 58 w 2989"/>
                <a:gd name="T13" fmla="*/ 26 h 204"/>
                <a:gd name="T14" fmla="*/ 62 w 2989"/>
                <a:gd name="T15" fmla="*/ 23 h 204"/>
                <a:gd name="T16" fmla="*/ 66 w 2989"/>
                <a:gd name="T17" fmla="*/ 20 h 204"/>
                <a:gd name="T18" fmla="*/ 70 w 2989"/>
                <a:gd name="T19" fmla="*/ 18 h 204"/>
                <a:gd name="T20" fmla="*/ 76 w 2989"/>
                <a:gd name="T21" fmla="*/ 14 h 204"/>
                <a:gd name="T22" fmla="*/ 83 w 2989"/>
                <a:gd name="T23" fmla="*/ 12 h 204"/>
                <a:gd name="T24" fmla="*/ 90 w 2989"/>
                <a:gd name="T25" fmla="*/ 11 h 204"/>
                <a:gd name="T26" fmla="*/ 96 w 2989"/>
                <a:gd name="T27" fmla="*/ 10 h 204"/>
                <a:gd name="T28" fmla="*/ 103 w 2989"/>
                <a:gd name="T29" fmla="*/ 9 h 204"/>
                <a:gd name="T30" fmla="*/ 112 w 2989"/>
                <a:gd name="T31" fmla="*/ 8 h 204"/>
                <a:gd name="T32" fmla="*/ 124 w 2989"/>
                <a:gd name="T33" fmla="*/ 10 h 204"/>
                <a:gd name="T34" fmla="*/ 133 w 2989"/>
                <a:gd name="T35" fmla="*/ 11 h 204"/>
                <a:gd name="T36" fmla="*/ 143 w 2989"/>
                <a:gd name="T37" fmla="*/ 15 h 204"/>
                <a:gd name="T38" fmla="*/ 149 w 2989"/>
                <a:gd name="T39" fmla="*/ 19 h 204"/>
                <a:gd name="T40" fmla="*/ 155 w 2989"/>
                <a:gd name="T41" fmla="*/ 23 h 204"/>
                <a:gd name="T42" fmla="*/ 160 w 2989"/>
                <a:gd name="T43" fmla="*/ 26 h 204"/>
                <a:gd name="T44" fmla="*/ 163 w 2989"/>
                <a:gd name="T45" fmla="*/ 29 h 204"/>
                <a:gd name="T46" fmla="*/ 167 w 2989"/>
                <a:gd name="T47" fmla="*/ 34 h 204"/>
                <a:gd name="T48" fmla="*/ 170 w 2989"/>
                <a:gd name="T49" fmla="*/ 39 h 204"/>
                <a:gd name="T50" fmla="*/ 173 w 2989"/>
                <a:gd name="T51" fmla="*/ 42 h 204"/>
                <a:gd name="T52" fmla="*/ 174 w 2989"/>
                <a:gd name="T53" fmla="*/ 45 h 204"/>
                <a:gd name="T54" fmla="*/ 175 w 2989"/>
                <a:gd name="T55" fmla="*/ 47 h 204"/>
                <a:gd name="T56" fmla="*/ 178 w 2989"/>
                <a:gd name="T57" fmla="*/ 48 h 204"/>
                <a:gd name="T58" fmla="*/ 187 w 2989"/>
                <a:gd name="T59" fmla="*/ 47 h 204"/>
                <a:gd name="T60" fmla="*/ 511 w 2989"/>
                <a:gd name="T61" fmla="*/ 40 h 204"/>
                <a:gd name="T62" fmla="*/ 570 w 2989"/>
                <a:gd name="T63" fmla="*/ 38 h 204"/>
                <a:gd name="T64" fmla="*/ 575 w 2989"/>
                <a:gd name="T65" fmla="*/ 28 h 204"/>
                <a:gd name="T66" fmla="*/ 579 w 2989"/>
                <a:gd name="T67" fmla="*/ 22 h 204"/>
                <a:gd name="T68" fmla="*/ 585 w 2989"/>
                <a:gd name="T69" fmla="*/ 15 h 204"/>
                <a:gd name="T70" fmla="*/ 591 w 2989"/>
                <a:gd name="T71" fmla="*/ 11 h 204"/>
                <a:gd name="T72" fmla="*/ 599 w 2989"/>
                <a:gd name="T73" fmla="*/ 6 h 204"/>
                <a:gd name="T74" fmla="*/ 608 w 2989"/>
                <a:gd name="T75" fmla="*/ 3 h 204"/>
                <a:gd name="T76" fmla="*/ 619 w 2989"/>
                <a:gd name="T77" fmla="*/ 0 h 204"/>
                <a:gd name="T78" fmla="*/ 629 w 2989"/>
                <a:gd name="T79" fmla="*/ 0 h 204"/>
                <a:gd name="T80" fmla="*/ 640 w 2989"/>
                <a:gd name="T81" fmla="*/ 2 h 204"/>
                <a:gd name="T82" fmla="*/ 653 w 2989"/>
                <a:gd name="T83" fmla="*/ 6 h 204"/>
                <a:gd name="T84" fmla="*/ 665 w 2989"/>
                <a:gd name="T85" fmla="*/ 13 h 204"/>
                <a:gd name="T86" fmla="*/ 673 w 2989"/>
                <a:gd name="T87" fmla="*/ 23 h 204"/>
                <a:gd name="T88" fmla="*/ 681 w 2989"/>
                <a:gd name="T89" fmla="*/ 33 h 204"/>
                <a:gd name="T90" fmla="*/ 747 w 2989"/>
                <a:gd name="T91" fmla="*/ 33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989"/>
                <a:gd name="T139" fmla="*/ 0 h 204"/>
                <a:gd name="T140" fmla="*/ 2989 w 2989"/>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989" h="204">
                  <a:moveTo>
                    <a:pt x="0" y="204"/>
                  </a:moveTo>
                  <a:lnTo>
                    <a:pt x="156" y="204"/>
                  </a:lnTo>
                  <a:lnTo>
                    <a:pt x="168" y="181"/>
                  </a:lnTo>
                  <a:lnTo>
                    <a:pt x="183" y="161"/>
                  </a:lnTo>
                  <a:lnTo>
                    <a:pt x="197" y="137"/>
                  </a:lnTo>
                  <a:lnTo>
                    <a:pt x="216" y="118"/>
                  </a:lnTo>
                  <a:lnTo>
                    <a:pt x="233" y="104"/>
                  </a:lnTo>
                  <a:lnTo>
                    <a:pt x="249" y="91"/>
                  </a:lnTo>
                  <a:lnTo>
                    <a:pt x="266" y="80"/>
                  </a:lnTo>
                  <a:lnTo>
                    <a:pt x="282" y="71"/>
                  </a:lnTo>
                  <a:lnTo>
                    <a:pt x="306" y="59"/>
                  </a:lnTo>
                  <a:lnTo>
                    <a:pt x="333" y="48"/>
                  </a:lnTo>
                  <a:lnTo>
                    <a:pt x="361" y="43"/>
                  </a:lnTo>
                  <a:lnTo>
                    <a:pt x="384" y="38"/>
                  </a:lnTo>
                  <a:lnTo>
                    <a:pt x="412" y="35"/>
                  </a:lnTo>
                  <a:lnTo>
                    <a:pt x="450" y="32"/>
                  </a:lnTo>
                  <a:lnTo>
                    <a:pt x="496" y="38"/>
                  </a:lnTo>
                  <a:lnTo>
                    <a:pt x="534" y="44"/>
                  </a:lnTo>
                  <a:lnTo>
                    <a:pt x="572" y="60"/>
                  </a:lnTo>
                  <a:lnTo>
                    <a:pt x="597" y="74"/>
                  </a:lnTo>
                  <a:lnTo>
                    <a:pt x="621" y="89"/>
                  </a:lnTo>
                  <a:lnTo>
                    <a:pt x="640" y="104"/>
                  </a:lnTo>
                  <a:lnTo>
                    <a:pt x="655" y="119"/>
                  </a:lnTo>
                  <a:lnTo>
                    <a:pt x="670" y="134"/>
                  </a:lnTo>
                  <a:lnTo>
                    <a:pt x="683" y="153"/>
                  </a:lnTo>
                  <a:lnTo>
                    <a:pt x="693" y="167"/>
                  </a:lnTo>
                  <a:lnTo>
                    <a:pt x="697" y="180"/>
                  </a:lnTo>
                  <a:lnTo>
                    <a:pt x="703" y="188"/>
                  </a:lnTo>
                  <a:lnTo>
                    <a:pt x="712" y="191"/>
                  </a:lnTo>
                  <a:lnTo>
                    <a:pt x="750" y="187"/>
                  </a:lnTo>
                  <a:lnTo>
                    <a:pt x="2045" y="158"/>
                  </a:lnTo>
                  <a:lnTo>
                    <a:pt x="2281" y="149"/>
                  </a:lnTo>
                  <a:lnTo>
                    <a:pt x="2302" y="113"/>
                  </a:lnTo>
                  <a:lnTo>
                    <a:pt x="2318" y="88"/>
                  </a:lnTo>
                  <a:lnTo>
                    <a:pt x="2343" y="61"/>
                  </a:lnTo>
                  <a:lnTo>
                    <a:pt x="2367" y="43"/>
                  </a:lnTo>
                  <a:lnTo>
                    <a:pt x="2398" y="22"/>
                  </a:lnTo>
                  <a:lnTo>
                    <a:pt x="2434" y="11"/>
                  </a:lnTo>
                  <a:lnTo>
                    <a:pt x="2476" y="0"/>
                  </a:lnTo>
                  <a:lnTo>
                    <a:pt x="2518" y="0"/>
                  </a:lnTo>
                  <a:lnTo>
                    <a:pt x="2562" y="6"/>
                  </a:lnTo>
                  <a:lnTo>
                    <a:pt x="2615" y="26"/>
                  </a:lnTo>
                  <a:lnTo>
                    <a:pt x="2660" y="53"/>
                  </a:lnTo>
                  <a:lnTo>
                    <a:pt x="2694" y="89"/>
                  </a:lnTo>
                  <a:lnTo>
                    <a:pt x="2727" y="129"/>
                  </a:lnTo>
                  <a:lnTo>
                    <a:pt x="2989" y="129"/>
                  </a:lnTo>
                </a:path>
              </a:pathLst>
            </a:custGeom>
            <a:noFill/>
            <a:ln w="7938">
              <a:solidFill>
                <a:srgbClr val="000000"/>
              </a:solidFill>
              <a:round/>
              <a:headEnd/>
              <a:tailEnd/>
            </a:ln>
          </p:spPr>
          <p:txBody>
            <a:bodyPr/>
            <a:lstStyle/>
            <a:p>
              <a:endParaRPr lang="en-US"/>
            </a:p>
          </p:txBody>
        </p:sp>
        <p:sp>
          <p:nvSpPr>
            <p:cNvPr id="48" name="Freeform 961"/>
            <p:cNvSpPr>
              <a:spLocks/>
            </p:cNvSpPr>
            <p:nvPr/>
          </p:nvSpPr>
          <p:spPr bwMode="auto">
            <a:xfrm>
              <a:off x="5275" y="1199"/>
              <a:ext cx="114" cy="475"/>
            </a:xfrm>
            <a:custGeom>
              <a:avLst/>
              <a:gdLst>
                <a:gd name="T0" fmla="*/ 0 w 227"/>
                <a:gd name="T1" fmla="*/ 0 h 950"/>
                <a:gd name="T2" fmla="*/ 36 w 227"/>
                <a:gd name="T3" fmla="*/ 65 h 950"/>
                <a:gd name="T4" fmla="*/ 42 w 227"/>
                <a:gd name="T5" fmla="*/ 80 h 950"/>
                <a:gd name="T6" fmla="*/ 48 w 227"/>
                <a:gd name="T7" fmla="*/ 95 h 950"/>
                <a:gd name="T8" fmla="*/ 52 w 227"/>
                <a:gd name="T9" fmla="*/ 108 h 950"/>
                <a:gd name="T10" fmla="*/ 55 w 227"/>
                <a:gd name="T11" fmla="*/ 120 h 950"/>
                <a:gd name="T12" fmla="*/ 57 w 227"/>
                <a:gd name="T13" fmla="*/ 138 h 950"/>
                <a:gd name="T14" fmla="*/ 57 w 227"/>
                <a:gd name="T15" fmla="*/ 167 h 950"/>
                <a:gd name="T16" fmla="*/ 55 w 227"/>
                <a:gd name="T17" fmla="*/ 184 h 950"/>
                <a:gd name="T18" fmla="*/ 55 w 227"/>
                <a:gd name="T19" fmla="*/ 187 h 950"/>
                <a:gd name="T20" fmla="*/ 51 w 227"/>
                <a:gd name="T21" fmla="*/ 192 h 950"/>
                <a:gd name="T22" fmla="*/ 49 w 227"/>
                <a:gd name="T23" fmla="*/ 198 h 950"/>
                <a:gd name="T24" fmla="*/ 46 w 227"/>
                <a:gd name="T25" fmla="*/ 211 h 950"/>
                <a:gd name="T26" fmla="*/ 43 w 227"/>
                <a:gd name="T27" fmla="*/ 224 h 950"/>
                <a:gd name="T28" fmla="*/ 42 w 227"/>
                <a:gd name="T29" fmla="*/ 231 h 950"/>
                <a:gd name="T30" fmla="*/ 43 w 227"/>
                <a:gd name="T31" fmla="*/ 238 h 9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7"/>
                <a:gd name="T49" fmla="*/ 0 h 950"/>
                <a:gd name="T50" fmla="*/ 227 w 227"/>
                <a:gd name="T51" fmla="*/ 950 h 9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7" h="950">
                  <a:moveTo>
                    <a:pt x="0" y="0"/>
                  </a:moveTo>
                  <a:lnTo>
                    <a:pt x="141" y="257"/>
                  </a:lnTo>
                  <a:lnTo>
                    <a:pt x="166" y="317"/>
                  </a:lnTo>
                  <a:lnTo>
                    <a:pt x="189" y="377"/>
                  </a:lnTo>
                  <a:lnTo>
                    <a:pt x="206" y="430"/>
                  </a:lnTo>
                  <a:lnTo>
                    <a:pt x="219" y="480"/>
                  </a:lnTo>
                  <a:lnTo>
                    <a:pt x="226" y="550"/>
                  </a:lnTo>
                  <a:lnTo>
                    <a:pt x="227" y="667"/>
                  </a:lnTo>
                  <a:lnTo>
                    <a:pt x="219" y="736"/>
                  </a:lnTo>
                  <a:lnTo>
                    <a:pt x="218" y="748"/>
                  </a:lnTo>
                  <a:lnTo>
                    <a:pt x="201" y="765"/>
                  </a:lnTo>
                  <a:lnTo>
                    <a:pt x="193" y="789"/>
                  </a:lnTo>
                  <a:lnTo>
                    <a:pt x="184" y="843"/>
                  </a:lnTo>
                  <a:lnTo>
                    <a:pt x="171" y="893"/>
                  </a:lnTo>
                  <a:lnTo>
                    <a:pt x="168" y="921"/>
                  </a:lnTo>
                  <a:lnTo>
                    <a:pt x="171" y="950"/>
                  </a:lnTo>
                </a:path>
              </a:pathLst>
            </a:custGeom>
            <a:noFill/>
            <a:ln w="7938">
              <a:solidFill>
                <a:srgbClr val="000000"/>
              </a:solidFill>
              <a:round/>
              <a:headEnd/>
              <a:tailEnd/>
            </a:ln>
          </p:spPr>
          <p:txBody>
            <a:bodyPr/>
            <a:lstStyle/>
            <a:p>
              <a:endParaRPr lang="en-US"/>
            </a:p>
          </p:txBody>
        </p:sp>
        <p:sp>
          <p:nvSpPr>
            <p:cNvPr id="49" name="Freeform 962"/>
            <p:cNvSpPr>
              <a:spLocks/>
            </p:cNvSpPr>
            <p:nvPr/>
          </p:nvSpPr>
          <p:spPr bwMode="auto">
            <a:xfrm>
              <a:off x="4229" y="1608"/>
              <a:ext cx="806" cy="24"/>
            </a:xfrm>
            <a:custGeom>
              <a:avLst/>
              <a:gdLst>
                <a:gd name="T0" fmla="*/ 0 w 1611"/>
                <a:gd name="T1" fmla="*/ 12 h 47"/>
                <a:gd name="T2" fmla="*/ 264 w 1611"/>
                <a:gd name="T3" fmla="*/ 5 h 47"/>
                <a:gd name="T4" fmla="*/ 403 w 1611"/>
                <a:gd name="T5" fmla="*/ 0 h 47"/>
                <a:gd name="T6" fmla="*/ 0 60000 65536"/>
                <a:gd name="T7" fmla="*/ 0 60000 65536"/>
                <a:gd name="T8" fmla="*/ 0 60000 65536"/>
                <a:gd name="T9" fmla="*/ 0 w 1611"/>
                <a:gd name="T10" fmla="*/ 0 h 47"/>
                <a:gd name="T11" fmla="*/ 1611 w 1611"/>
                <a:gd name="T12" fmla="*/ 47 h 47"/>
              </a:gdLst>
              <a:ahLst/>
              <a:cxnLst>
                <a:cxn ang="T6">
                  <a:pos x="T0" y="T1"/>
                </a:cxn>
                <a:cxn ang="T7">
                  <a:pos x="T2" y="T3"/>
                </a:cxn>
                <a:cxn ang="T8">
                  <a:pos x="T4" y="T5"/>
                </a:cxn>
              </a:cxnLst>
              <a:rect l="T9" t="T10" r="T11" b="T12"/>
              <a:pathLst>
                <a:path w="1611" h="47">
                  <a:moveTo>
                    <a:pt x="0" y="47"/>
                  </a:moveTo>
                  <a:lnTo>
                    <a:pt x="1056" y="18"/>
                  </a:lnTo>
                  <a:lnTo>
                    <a:pt x="1611" y="0"/>
                  </a:lnTo>
                </a:path>
              </a:pathLst>
            </a:custGeom>
            <a:noFill/>
            <a:ln w="7938">
              <a:solidFill>
                <a:srgbClr val="000000"/>
              </a:solidFill>
              <a:round/>
              <a:headEnd/>
              <a:tailEnd/>
            </a:ln>
          </p:spPr>
          <p:txBody>
            <a:bodyPr/>
            <a:lstStyle/>
            <a:p>
              <a:endParaRPr lang="en-US"/>
            </a:p>
          </p:txBody>
        </p:sp>
        <p:sp>
          <p:nvSpPr>
            <p:cNvPr id="50" name="Freeform 963"/>
            <p:cNvSpPr>
              <a:spLocks/>
            </p:cNvSpPr>
            <p:nvPr/>
          </p:nvSpPr>
          <p:spPr bwMode="auto">
            <a:xfrm>
              <a:off x="4259" y="1190"/>
              <a:ext cx="1035" cy="173"/>
            </a:xfrm>
            <a:custGeom>
              <a:avLst/>
              <a:gdLst>
                <a:gd name="T0" fmla="*/ 0 w 2070"/>
                <a:gd name="T1" fmla="*/ 87 h 346"/>
                <a:gd name="T2" fmla="*/ 30 w 2070"/>
                <a:gd name="T3" fmla="*/ 52 h 346"/>
                <a:gd name="T4" fmla="*/ 51 w 2070"/>
                <a:gd name="T5" fmla="*/ 29 h 346"/>
                <a:gd name="T6" fmla="*/ 60 w 2070"/>
                <a:gd name="T7" fmla="*/ 21 h 346"/>
                <a:gd name="T8" fmla="*/ 67 w 2070"/>
                <a:gd name="T9" fmla="*/ 13 h 346"/>
                <a:gd name="T10" fmla="*/ 74 w 2070"/>
                <a:gd name="T11" fmla="*/ 7 h 346"/>
                <a:gd name="T12" fmla="*/ 83 w 2070"/>
                <a:gd name="T13" fmla="*/ 3 h 346"/>
                <a:gd name="T14" fmla="*/ 92 w 2070"/>
                <a:gd name="T15" fmla="*/ 1 h 346"/>
                <a:gd name="T16" fmla="*/ 99 w 2070"/>
                <a:gd name="T17" fmla="*/ 0 h 346"/>
                <a:gd name="T18" fmla="*/ 378 w 2070"/>
                <a:gd name="T19" fmla="*/ 0 h 346"/>
                <a:gd name="T20" fmla="*/ 518 w 2070"/>
                <a:gd name="T21" fmla="*/ 3 h 34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70"/>
                <a:gd name="T34" fmla="*/ 0 h 346"/>
                <a:gd name="T35" fmla="*/ 2070 w 2070"/>
                <a:gd name="T36" fmla="*/ 346 h 34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70" h="346">
                  <a:moveTo>
                    <a:pt x="0" y="346"/>
                  </a:moveTo>
                  <a:lnTo>
                    <a:pt x="120" y="210"/>
                  </a:lnTo>
                  <a:lnTo>
                    <a:pt x="206" y="119"/>
                  </a:lnTo>
                  <a:lnTo>
                    <a:pt x="241" y="81"/>
                  </a:lnTo>
                  <a:lnTo>
                    <a:pt x="269" y="52"/>
                  </a:lnTo>
                  <a:lnTo>
                    <a:pt x="297" y="31"/>
                  </a:lnTo>
                  <a:lnTo>
                    <a:pt x="333" y="15"/>
                  </a:lnTo>
                  <a:lnTo>
                    <a:pt x="369" y="6"/>
                  </a:lnTo>
                  <a:lnTo>
                    <a:pt x="398" y="0"/>
                  </a:lnTo>
                  <a:lnTo>
                    <a:pt x="1514" y="0"/>
                  </a:lnTo>
                  <a:lnTo>
                    <a:pt x="2070" y="11"/>
                  </a:lnTo>
                </a:path>
              </a:pathLst>
            </a:custGeom>
            <a:noFill/>
            <a:ln w="7938">
              <a:solidFill>
                <a:srgbClr val="000000"/>
              </a:solidFill>
              <a:round/>
              <a:headEnd/>
              <a:tailEnd/>
            </a:ln>
          </p:spPr>
          <p:txBody>
            <a:bodyPr/>
            <a:lstStyle/>
            <a:p>
              <a:endParaRPr lang="en-US"/>
            </a:p>
          </p:txBody>
        </p:sp>
        <p:sp>
          <p:nvSpPr>
            <p:cNvPr id="51" name="Freeform 964"/>
            <p:cNvSpPr>
              <a:spLocks/>
            </p:cNvSpPr>
            <p:nvPr/>
          </p:nvSpPr>
          <p:spPr bwMode="auto">
            <a:xfrm>
              <a:off x="4251" y="1193"/>
              <a:ext cx="392" cy="501"/>
            </a:xfrm>
            <a:custGeom>
              <a:avLst/>
              <a:gdLst>
                <a:gd name="T0" fmla="*/ 178 w 785"/>
                <a:gd name="T1" fmla="*/ 0 h 1002"/>
                <a:gd name="T2" fmla="*/ 192 w 785"/>
                <a:gd name="T3" fmla="*/ 97 h 1002"/>
                <a:gd name="T4" fmla="*/ 192 w 785"/>
                <a:gd name="T5" fmla="*/ 112 h 1002"/>
                <a:gd name="T6" fmla="*/ 195 w 785"/>
                <a:gd name="T7" fmla="*/ 133 h 1002"/>
                <a:gd name="T8" fmla="*/ 196 w 785"/>
                <a:gd name="T9" fmla="*/ 156 h 1002"/>
                <a:gd name="T10" fmla="*/ 196 w 785"/>
                <a:gd name="T11" fmla="*/ 172 h 1002"/>
                <a:gd name="T12" fmla="*/ 195 w 785"/>
                <a:gd name="T13" fmla="*/ 194 h 1002"/>
                <a:gd name="T14" fmla="*/ 195 w 785"/>
                <a:gd name="T15" fmla="*/ 212 h 1002"/>
                <a:gd name="T16" fmla="*/ 193 w 785"/>
                <a:gd name="T17" fmla="*/ 230 h 1002"/>
                <a:gd name="T18" fmla="*/ 189 w 785"/>
                <a:gd name="T19" fmla="*/ 246 h 1002"/>
                <a:gd name="T20" fmla="*/ 11 w 785"/>
                <a:gd name="T21" fmla="*/ 251 h 1002"/>
                <a:gd name="T22" fmla="*/ 7 w 785"/>
                <a:gd name="T23" fmla="*/ 224 h 1002"/>
                <a:gd name="T24" fmla="*/ 6 w 785"/>
                <a:gd name="T25" fmla="*/ 200 h 1002"/>
                <a:gd name="T26" fmla="*/ 1 w 785"/>
                <a:gd name="T27" fmla="*/ 150 h 1002"/>
                <a:gd name="T28" fmla="*/ 1 w 785"/>
                <a:gd name="T29" fmla="*/ 125 h 1002"/>
                <a:gd name="T30" fmla="*/ 1 w 785"/>
                <a:gd name="T31" fmla="*/ 105 h 1002"/>
                <a:gd name="T32" fmla="*/ 0 w 785"/>
                <a:gd name="T33" fmla="*/ 96 h 1002"/>
                <a:gd name="T34" fmla="*/ 0 w 785"/>
                <a:gd name="T35" fmla="*/ 92 h 1002"/>
                <a:gd name="T36" fmla="*/ 1 w 785"/>
                <a:gd name="T37" fmla="*/ 89 h 1002"/>
                <a:gd name="T38" fmla="*/ 2 w 785"/>
                <a:gd name="T39" fmla="*/ 87 h 1002"/>
                <a:gd name="T40" fmla="*/ 5 w 785"/>
                <a:gd name="T41" fmla="*/ 85 h 100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85"/>
                <a:gd name="T64" fmla="*/ 0 h 1002"/>
                <a:gd name="T65" fmla="*/ 785 w 785"/>
                <a:gd name="T66" fmla="*/ 1002 h 100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85" h="1002">
                  <a:moveTo>
                    <a:pt x="712" y="0"/>
                  </a:moveTo>
                  <a:lnTo>
                    <a:pt x="768" y="385"/>
                  </a:lnTo>
                  <a:lnTo>
                    <a:pt x="770" y="446"/>
                  </a:lnTo>
                  <a:lnTo>
                    <a:pt x="780" y="531"/>
                  </a:lnTo>
                  <a:lnTo>
                    <a:pt x="785" y="622"/>
                  </a:lnTo>
                  <a:lnTo>
                    <a:pt x="785" y="685"/>
                  </a:lnTo>
                  <a:lnTo>
                    <a:pt x="783" y="774"/>
                  </a:lnTo>
                  <a:lnTo>
                    <a:pt x="780" y="846"/>
                  </a:lnTo>
                  <a:lnTo>
                    <a:pt x="772" y="920"/>
                  </a:lnTo>
                  <a:lnTo>
                    <a:pt x="758" y="981"/>
                  </a:lnTo>
                  <a:lnTo>
                    <a:pt x="45" y="1002"/>
                  </a:lnTo>
                  <a:lnTo>
                    <a:pt x="30" y="894"/>
                  </a:lnTo>
                  <a:lnTo>
                    <a:pt x="24" y="798"/>
                  </a:lnTo>
                  <a:lnTo>
                    <a:pt x="5" y="597"/>
                  </a:lnTo>
                  <a:lnTo>
                    <a:pt x="7" y="497"/>
                  </a:lnTo>
                  <a:lnTo>
                    <a:pt x="4" y="419"/>
                  </a:lnTo>
                  <a:lnTo>
                    <a:pt x="0" y="383"/>
                  </a:lnTo>
                  <a:lnTo>
                    <a:pt x="0" y="365"/>
                  </a:lnTo>
                  <a:lnTo>
                    <a:pt x="4" y="355"/>
                  </a:lnTo>
                  <a:lnTo>
                    <a:pt x="9" y="347"/>
                  </a:lnTo>
                  <a:lnTo>
                    <a:pt x="20" y="337"/>
                  </a:lnTo>
                </a:path>
              </a:pathLst>
            </a:custGeom>
            <a:noFill/>
            <a:ln w="7938">
              <a:solidFill>
                <a:srgbClr val="000000"/>
              </a:solidFill>
              <a:round/>
              <a:headEnd/>
              <a:tailEnd/>
            </a:ln>
          </p:spPr>
          <p:txBody>
            <a:bodyPr/>
            <a:lstStyle/>
            <a:p>
              <a:endParaRPr lang="en-US"/>
            </a:p>
          </p:txBody>
        </p:sp>
        <p:sp>
          <p:nvSpPr>
            <p:cNvPr id="52" name="Freeform 965"/>
            <p:cNvSpPr>
              <a:spLocks/>
            </p:cNvSpPr>
            <p:nvPr/>
          </p:nvSpPr>
          <p:spPr bwMode="auto">
            <a:xfrm>
              <a:off x="5243" y="1596"/>
              <a:ext cx="129" cy="4"/>
            </a:xfrm>
            <a:custGeom>
              <a:avLst/>
              <a:gdLst>
                <a:gd name="T0" fmla="*/ 0 w 258"/>
                <a:gd name="T1" fmla="*/ 2 h 7"/>
                <a:gd name="T2" fmla="*/ 29 w 258"/>
                <a:gd name="T3" fmla="*/ 2 h 7"/>
                <a:gd name="T4" fmla="*/ 65 w 258"/>
                <a:gd name="T5" fmla="*/ 0 h 7"/>
                <a:gd name="T6" fmla="*/ 0 60000 65536"/>
                <a:gd name="T7" fmla="*/ 0 60000 65536"/>
                <a:gd name="T8" fmla="*/ 0 60000 65536"/>
                <a:gd name="T9" fmla="*/ 0 w 258"/>
                <a:gd name="T10" fmla="*/ 0 h 7"/>
                <a:gd name="T11" fmla="*/ 258 w 258"/>
                <a:gd name="T12" fmla="*/ 7 h 7"/>
              </a:gdLst>
              <a:ahLst/>
              <a:cxnLst>
                <a:cxn ang="T6">
                  <a:pos x="T0" y="T1"/>
                </a:cxn>
                <a:cxn ang="T7">
                  <a:pos x="T2" y="T3"/>
                </a:cxn>
                <a:cxn ang="T8">
                  <a:pos x="T4" y="T5"/>
                </a:cxn>
              </a:cxnLst>
              <a:rect l="T9" t="T10" r="T11" b="T12"/>
              <a:pathLst>
                <a:path w="258" h="7">
                  <a:moveTo>
                    <a:pt x="0" y="7"/>
                  </a:moveTo>
                  <a:lnTo>
                    <a:pt x="119" y="5"/>
                  </a:lnTo>
                  <a:lnTo>
                    <a:pt x="258" y="0"/>
                  </a:lnTo>
                </a:path>
              </a:pathLst>
            </a:custGeom>
            <a:noFill/>
            <a:ln w="7938">
              <a:solidFill>
                <a:srgbClr val="000000"/>
              </a:solidFill>
              <a:round/>
              <a:headEnd/>
              <a:tailEnd/>
            </a:ln>
          </p:spPr>
          <p:txBody>
            <a:bodyPr/>
            <a:lstStyle/>
            <a:p>
              <a:endParaRPr lang="en-US"/>
            </a:p>
          </p:txBody>
        </p:sp>
        <p:grpSp>
          <p:nvGrpSpPr>
            <p:cNvPr id="53" name="Group 966"/>
            <p:cNvGrpSpPr>
              <a:grpSpLocks/>
            </p:cNvGrpSpPr>
            <p:nvPr/>
          </p:nvGrpSpPr>
          <p:grpSpPr bwMode="auto">
            <a:xfrm>
              <a:off x="4573" y="1481"/>
              <a:ext cx="43" cy="20"/>
              <a:chOff x="1826" y="1816"/>
              <a:chExt cx="43" cy="20"/>
            </a:xfrm>
          </p:grpSpPr>
          <p:sp>
            <p:nvSpPr>
              <p:cNvPr id="70" name="Rectangle 967"/>
              <p:cNvSpPr>
                <a:spLocks noChangeArrowheads="1"/>
              </p:cNvSpPr>
              <p:nvPr/>
            </p:nvSpPr>
            <p:spPr bwMode="auto">
              <a:xfrm>
                <a:off x="1826" y="1816"/>
                <a:ext cx="43" cy="11"/>
              </a:xfrm>
              <a:prstGeom prst="rect">
                <a:avLst/>
              </a:prstGeom>
              <a:solidFill>
                <a:srgbClr val="C0C0C0"/>
              </a:solidFill>
              <a:ln w="9525">
                <a:noFill/>
                <a:miter lim="800000"/>
                <a:headEnd/>
                <a:tailEnd/>
              </a:ln>
            </p:spPr>
            <p:txBody>
              <a:bodyPr/>
              <a:lstStyle/>
              <a:p>
                <a:endParaRPr lang="en-US"/>
              </a:p>
            </p:txBody>
          </p:sp>
          <p:sp>
            <p:nvSpPr>
              <p:cNvPr id="71" name="Rectangle 968"/>
              <p:cNvSpPr>
                <a:spLocks noChangeArrowheads="1"/>
              </p:cNvSpPr>
              <p:nvPr/>
            </p:nvSpPr>
            <p:spPr bwMode="auto">
              <a:xfrm>
                <a:off x="1855" y="1827"/>
                <a:ext cx="8" cy="9"/>
              </a:xfrm>
              <a:prstGeom prst="rect">
                <a:avLst/>
              </a:prstGeom>
              <a:solidFill>
                <a:srgbClr val="000000"/>
              </a:solidFill>
              <a:ln w="9525">
                <a:noFill/>
                <a:miter lim="800000"/>
                <a:headEnd/>
                <a:tailEnd/>
              </a:ln>
            </p:spPr>
            <p:txBody>
              <a:bodyPr/>
              <a:lstStyle/>
              <a:p>
                <a:endParaRPr lang="en-US"/>
              </a:p>
            </p:txBody>
          </p:sp>
        </p:grpSp>
        <p:sp>
          <p:nvSpPr>
            <p:cNvPr id="54" name="Freeform 969"/>
            <p:cNvSpPr>
              <a:spLocks/>
            </p:cNvSpPr>
            <p:nvPr/>
          </p:nvSpPr>
          <p:spPr bwMode="auto">
            <a:xfrm>
              <a:off x="5365" y="1602"/>
              <a:ext cx="62" cy="29"/>
            </a:xfrm>
            <a:custGeom>
              <a:avLst/>
              <a:gdLst>
                <a:gd name="T0" fmla="*/ 4 w 123"/>
                <a:gd name="T1" fmla="*/ 3 h 58"/>
                <a:gd name="T2" fmla="*/ 31 w 123"/>
                <a:gd name="T3" fmla="*/ 0 h 58"/>
                <a:gd name="T4" fmla="*/ 31 w 123"/>
                <a:gd name="T5" fmla="*/ 12 h 58"/>
                <a:gd name="T6" fmla="*/ 0 w 123"/>
                <a:gd name="T7" fmla="*/ 15 h 58"/>
                <a:gd name="T8" fmla="*/ 4 w 123"/>
                <a:gd name="T9" fmla="*/ 3 h 58"/>
                <a:gd name="T10" fmla="*/ 0 60000 65536"/>
                <a:gd name="T11" fmla="*/ 0 60000 65536"/>
                <a:gd name="T12" fmla="*/ 0 60000 65536"/>
                <a:gd name="T13" fmla="*/ 0 60000 65536"/>
                <a:gd name="T14" fmla="*/ 0 60000 65536"/>
                <a:gd name="T15" fmla="*/ 0 w 123"/>
                <a:gd name="T16" fmla="*/ 0 h 58"/>
                <a:gd name="T17" fmla="*/ 123 w 123"/>
                <a:gd name="T18" fmla="*/ 58 h 58"/>
              </a:gdLst>
              <a:ahLst/>
              <a:cxnLst>
                <a:cxn ang="T10">
                  <a:pos x="T0" y="T1"/>
                </a:cxn>
                <a:cxn ang="T11">
                  <a:pos x="T2" y="T3"/>
                </a:cxn>
                <a:cxn ang="T12">
                  <a:pos x="T4" y="T5"/>
                </a:cxn>
                <a:cxn ang="T13">
                  <a:pos x="T6" y="T7"/>
                </a:cxn>
                <a:cxn ang="T14">
                  <a:pos x="T8" y="T9"/>
                </a:cxn>
              </a:cxnLst>
              <a:rect l="T15" t="T16" r="T17" b="T18"/>
              <a:pathLst>
                <a:path w="123" h="58">
                  <a:moveTo>
                    <a:pt x="15" y="9"/>
                  </a:moveTo>
                  <a:lnTo>
                    <a:pt x="123" y="0"/>
                  </a:lnTo>
                  <a:lnTo>
                    <a:pt x="123" y="46"/>
                  </a:lnTo>
                  <a:lnTo>
                    <a:pt x="0" y="58"/>
                  </a:lnTo>
                  <a:lnTo>
                    <a:pt x="15" y="9"/>
                  </a:lnTo>
                  <a:close/>
                </a:path>
              </a:pathLst>
            </a:custGeom>
            <a:solidFill>
              <a:srgbClr val="365F9C"/>
            </a:solidFill>
            <a:ln w="8001">
              <a:solidFill>
                <a:srgbClr val="000000"/>
              </a:solidFill>
              <a:round/>
              <a:headEnd/>
              <a:tailEnd/>
            </a:ln>
          </p:spPr>
          <p:txBody>
            <a:bodyPr/>
            <a:lstStyle/>
            <a:p>
              <a:endParaRPr lang="en-US"/>
            </a:p>
          </p:txBody>
        </p:sp>
        <p:sp>
          <p:nvSpPr>
            <p:cNvPr id="55" name="Line 970"/>
            <p:cNvSpPr>
              <a:spLocks noChangeShapeType="1"/>
            </p:cNvSpPr>
            <p:nvPr/>
          </p:nvSpPr>
          <p:spPr bwMode="auto">
            <a:xfrm flipV="1">
              <a:off x="5372" y="1588"/>
              <a:ext cx="52" cy="5"/>
            </a:xfrm>
            <a:prstGeom prst="line">
              <a:avLst/>
            </a:prstGeom>
            <a:noFill/>
            <a:ln w="7938">
              <a:solidFill>
                <a:srgbClr val="000000"/>
              </a:solidFill>
              <a:round/>
              <a:headEnd/>
              <a:tailEnd/>
            </a:ln>
          </p:spPr>
          <p:txBody>
            <a:bodyPr/>
            <a:lstStyle/>
            <a:p>
              <a:endParaRPr lang="en-US"/>
            </a:p>
          </p:txBody>
        </p:sp>
        <p:sp>
          <p:nvSpPr>
            <p:cNvPr id="56" name="Line 971"/>
            <p:cNvSpPr>
              <a:spLocks noChangeShapeType="1"/>
            </p:cNvSpPr>
            <p:nvPr/>
          </p:nvSpPr>
          <p:spPr bwMode="auto">
            <a:xfrm>
              <a:off x="3877" y="1505"/>
              <a:ext cx="1" cy="131"/>
            </a:xfrm>
            <a:prstGeom prst="line">
              <a:avLst/>
            </a:prstGeom>
            <a:noFill/>
            <a:ln w="7938">
              <a:solidFill>
                <a:srgbClr val="000000"/>
              </a:solidFill>
              <a:round/>
              <a:headEnd/>
              <a:tailEnd/>
            </a:ln>
          </p:spPr>
          <p:txBody>
            <a:bodyPr/>
            <a:lstStyle/>
            <a:p>
              <a:endParaRPr lang="en-US"/>
            </a:p>
          </p:txBody>
        </p:sp>
        <p:sp>
          <p:nvSpPr>
            <p:cNvPr id="57" name="Freeform 972"/>
            <p:cNvSpPr>
              <a:spLocks/>
            </p:cNvSpPr>
            <p:nvPr/>
          </p:nvSpPr>
          <p:spPr bwMode="auto">
            <a:xfrm>
              <a:off x="3787" y="1618"/>
              <a:ext cx="105" cy="89"/>
            </a:xfrm>
            <a:custGeom>
              <a:avLst/>
              <a:gdLst>
                <a:gd name="T0" fmla="*/ 19 w 211"/>
                <a:gd name="T1" fmla="*/ 0 h 178"/>
                <a:gd name="T2" fmla="*/ 11 w 211"/>
                <a:gd name="T3" fmla="*/ 3 h 178"/>
                <a:gd name="T4" fmla="*/ 3 w 211"/>
                <a:gd name="T5" fmla="*/ 5 h 178"/>
                <a:gd name="T6" fmla="*/ 1 w 211"/>
                <a:gd name="T7" fmla="*/ 6 h 178"/>
                <a:gd name="T8" fmla="*/ 0 w 211"/>
                <a:gd name="T9" fmla="*/ 10 h 178"/>
                <a:gd name="T10" fmla="*/ 0 w 211"/>
                <a:gd name="T11" fmla="*/ 25 h 178"/>
                <a:gd name="T12" fmla="*/ 1 w 211"/>
                <a:gd name="T13" fmla="*/ 29 h 178"/>
                <a:gd name="T14" fmla="*/ 2 w 211"/>
                <a:gd name="T15" fmla="*/ 33 h 178"/>
                <a:gd name="T16" fmla="*/ 5 w 211"/>
                <a:gd name="T17" fmla="*/ 36 h 178"/>
                <a:gd name="T18" fmla="*/ 10 w 211"/>
                <a:gd name="T19" fmla="*/ 41 h 178"/>
                <a:gd name="T20" fmla="*/ 17 w 211"/>
                <a:gd name="T21" fmla="*/ 45 h 178"/>
                <a:gd name="T22" fmla="*/ 47 w 211"/>
                <a:gd name="T23" fmla="*/ 45 h 178"/>
                <a:gd name="T24" fmla="*/ 52 w 211"/>
                <a:gd name="T25" fmla="*/ 39 h 178"/>
                <a:gd name="T26" fmla="*/ 52 w 211"/>
                <a:gd name="T27" fmla="*/ 33 h 178"/>
                <a:gd name="T28" fmla="*/ 52 w 211"/>
                <a:gd name="T29" fmla="*/ 5 h 178"/>
                <a:gd name="T30" fmla="*/ 34 w 211"/>
                <a:gd name="T31" fmla="*/ 3 h 178"/>
                <a:gd name="T32" fmla="*/ 26 w 211"/>
                <a:gd name="T33" fmla="*/ 1 h 178"/>
                <a:gd name="T34" fmla="*/ 19 w 211"/>
                <a:gd name="T35" fmla="*/ 0 h 1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11"/>
                <a:gd name="T55" fmla="*/ 0 h 178"/>
                <a:gd name="T56" fmla="*/ 211 w 211"/>
                <a:gd name="T57" fmla="*/ 178 h 17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11" h="178">
                  <a:moveTo>
                    <a:pt x="76" y="0"/>
                  </a:moveTo>
                  <a:lnTo>
                    <a:pt x="44" y="9"/>
                  </a:lnTo>
                  <a:lnTo>
                    <a:pt x="15" y="20"/>
                  </a:lnTo>
                  <a:lnTo>
                    <a:pt x="5" y="27"/>
                  </a:lnTo>
                  <a:lnTo>
                    <a:pt x="0" y="37"/>
                  </a:lnTo>
                  <a:lnTo>
                    <a:pt x="0" y="100"/>
                  </a:lnTo>
                  <a:lnTo>
                    <a:pt x="5" y="116"/>
                  </a:lnTo>
                  <a:lnTo>
                    <a:pt x="11" y="129"/>
                  </a:lnTo>
                  <a:lnTo>
                    <a:pt x="20" y="141"/>
                  </a:lnTo>
                  <a:lnTo>
                    <a:pt x="41" y="161"/>
                  </a:lnTo>
                  <a:lnTo>
                    <a:pt x="68" y="178"/>
                  </a:lnTo>
                  <a:lnTo>
                    <a:pt x="189" y="178"/>
                  </a:lnTo>
                  <a:lnTo>
                    <a:pt x="211" y="155"/>
                  </a:lnTo>
                  <a:lnTo>
                    <a:pt x="211" y="129"/>
                  </a:lnTo>
                  <a:lnTo>
                    <a:pt x="211" y="20"/>
                  </a:lnTo>
                  <a:lnTo>
                    <a:pt x="137" y="10"/>
                  </a:lnTo>
                  <a:lnTo>
                    <a:pt x="106" y="2"/>
                  </a:lnTo>
                  <a:lnTo>
                    <a:pt x="76" y="0"/>
                  </a:lnTo>
                  <a:close/>
                </a:path>
              </a:pathLst>
            </a:custGeom>
            <a:solidFill>
              <a:srgbClr val="3F6FB5"/>
            </a:solidFill>
            <a:ln w="8001">
              <a:solidFill>
                <a:srgbClr val="000000"/>
              </a:solidFill>
              <a:round/>
              <a:headEnd/>
              <a:tailEnd/>
            </a:ln>
          </p:spPr>
          <p:txBody>
            <a:bodyPr/>
            <a:lstStyle/>
            <a:p>
              <a:endParaRPr lang="en-US"/>
            </a:p>
          </p:txBody>
        </p:sp>
        <p:grpSp>
          <p:nvGrpSpPr>
            <p:cNvPr id="58" name="Group 973"/>
            <p:cNvGrpSpPr>
              <a:grpSpLocks/>
            </p:cNvGrpSpPr>
            <p:nvPr/>
          </p:nvGrpSpPr>
          <p:grpSpPr bwMode="auto">
            <a:xfrm>
              <a:off x="4272" y="1350"/>
              <a:ext cx="108" cy="61"/>
              <a:chOff x="4272" y="1350"/>
              <a:chExt cx="108" cy="61"/>
            </a:xfrm>
          </p:grpSpPr>
          <p:sp>
            <p:nvSpPr>
              <p:cNvPr id="66" name="Freeform 974"/>
              <p:cNvSpPr>
                <a:spLocks/>
              </p:cNvSpPr>
              <p:nvPr/>
            </p:nvSpPr>
            <p:spPr bwMode="auto">
              <a:xfrm>
                <a:off x="4272" y="1350"/>
                <a:ext cx="45" cy="54"/>
              </a:xfrm>
              <a:custGeom>
                <a:avLst/>
                <a:gdLst>
                  <a:gd name="T0" fmla="*/ 12 w 91"/>
                  <a:gd name="T1" fmla="*/ 0 h 108"/>
                  <a:gd name="T2" fmla="*/ 22 w 91"/>
                  <a:gd name="T3" fmla="*/ 27 h 108"/>
                  <a:gd name="T4" fmla="*/ 9 w 91"/>
                  <a:gd name="T5" fmla="*/ 26 h 108"/>
                  <a:gd name="T6" fmla="*/ 3 w 91"/>
                  <a:gd name="T7" fmla="*/ 25 h 108"/>
                  <a:gd name="T8" fmla="*/ 1 w 91"/>
                  <a:gd name="T9" fmla="*/ 23 h 108"/>
                  <a:gd name="T10" fmla="*/ 0 w 91"/>
                  <a:gd name="T11" fmla="*/ 20 h 108"/>
                  <a:gd name="T12" fmla="*/ 0 w 91"/>
                  <a:gd name="T13" fmla="*/ 16 h 108"/>
                  <a:gd name="T14" fmla="*/ 1 w 91"/>
                  <a:gd name="T15" fmla="*/ 13 h 108"/>
                  <a:gd name="T16" fmla="*/ 3 w 91"/>
                  <a:gd name="T17" fmla="*/ 10 h 108"/>
                  <a:gd name="T18" fmla="*/ 7 w 91"/>
                  <a:gd name="T19" fmla="*/ 6 h 108"/>
                  <a:gd name="T20" fmla="*/ 12 w 91"/>
                  <a:gd name="T21" fmla="*/ 0 h 1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1"/>
                  <a:gd name="T34" fmla="*/ 0 h 108"/>
                  <a:gd name="T35" fmla="*/ 91 w 91"/>
                  <a:gd name="T36" fmla="*/ 108 h 1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1" h="108">
                    <a:moveTo>
                      <a:pt x="50" y="0"/>
                    </a:moveTo>
                    <a:lnTo>
                      <a:pt x="91" y="108"/>
                    </a:lnTo>
                    <a:lnTo>
                      <a:pt x="36" y="104"/>
                    </a:lnTo>
                    <a:lnTo>
                      <a:pt x="13" y="99"/>
                    </a:lnTo>
                    <a:lnTo>
                      <a:pt x="4" y="91"/>
                    </a:lnTo>
                    <a:lnTo>
                      <a:pt x="0" y="79"/>
                    </a:lnTo>
                    <a:lnTo>
                      <a:pt x="0" y="64"/>
                    </a:lnTo>
                    <a:lnTo>
                      <a:pt x="5" y="50"/>
                    </a:lnTo>
                    <a:lnTo>
                      <a:pt x="13" y="39"/>
                    </a:lnTo>
                    <a:lnTo>
                      <a:pt x="29" y="21"/>
                    </a:lnTo>
                    <a:lnTo>
                      <a:pt x="50" y="0"/>
                    </a:lnTo>
                    <a:close/>
                  </a:path>
                </a:pathLst>
              </a:custGeom>
              <a:solidFill>
                <a:srgbClr val="2F5389"/>
              </a:solidFill>
              <a:ln w="8001">
                <a:solidFill>
                  <a:srgbClr val="000000"/>
                </a:solidFill>
                <a:round/>
                <a:headEnd/>
                <a:tailEnd/>
              </a:ln>
            </p:spPr>
            <p:txBody>
              <a:bodyPr/>
              <a:lstStyle/>
              <a:p>
                <a:endParaRPr lang="en-US"/>
              </a:p>
            </p:txBody>
          </p:sp>
          <p:sp>
            <p:nvSpPr>
              <p:cNvPr id="67" name="Freeform 975"/>
              <p:cNvSpPr>
                <a:spLocks/>
              </p:cNvSpPr>
              <p:nvPr/>
            </p:nvSpPr>
            <p:spPr bwMode="auto">
              <a:xfrm>
                <a:off x="4287" y="1351"/>
                <a:ext cx="93" cy="60"/>
              </a:xfrm>
              <a:custGeom>
                <a:avLst/>
                <a:gdLst>
                  <a:gd name="T0" fmla="*/ 0 w 186"/>
                  <a:gd name="T1" fmla="*/ 7 h 121"/>
                  <a:gd name="T2" fmla="*/ 5 w 186"/>
                  <a:gd name="T3" fmla="*/ 9 h 121"/>
                  <a:gd name="T4" fmla="*/ 8 w 186"/>
                  <a:gd name="T5" fmla="*/ 9 h 121"/>
                  <a:gd name="T6" fmla="*/ 11 w 186"/>
                  <a:gd name="T7" fmla="*/ 6 h 121"/>
                  <a:gd name="T8" fmla="*/ 14 w 186"/>
                  <a:gd name="T9" fmla="*/ 3 h 121"/>
                  <a:gd name="T10" fmla="*/ 18 w 186"/>
                  <a:gd name="T11" fmla="*/ 0 h 121"/>
                  <a:gd name="T12" fmla="*/ 23 w 186"/>
                  <a:gd name="T13" fmla="*/ 0 h 121"/>
                  <a:gd name="T14" fmla="*/ 29 w 186"/>
                  <a:gd name="T15" fmla="*/ 1 h 121"/>
                  <a:gd name="T16" fmla="*/ 46 w 186"/>
                  <a:gd name="T17" fmla="*/ 3 h 121"/>
                  <a:gd name="T18" fmla="*/ 47 w 186"/>
                  <a:gd name="T19" fmla="*/ 27 h 121"/>
                  <a:gd name="T20" fmla="*/ 45 w 186"/>
                  <a:gd name="T21" fmla="*/ 29 h 121"/>
                  <a:gd name="T22" fmla="*/ 39 w 186"/>
                  <a:gd name="T23" fmla="*/ 30 h 121"/>
                  <a:gd name="T24" fmla="*/ 13 w 186"/>
                  <a:gd name="T25" fmla="*/ 26 h 121"/>
                  <a:gd name="T26" fmla="*/ 10 w 186"/>
                  <a:gd name="T27" fmla="*/ 22 h 121"/>
                  <a:gd name="T28" fmla="*/ 0 w 186"/>
                  <a:gd name="T29" fmla="*/ 7 h 1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86"/>
                  <a:gd name="T46" fmla="*/ 0 h 121"/>
                  <a:gd name="T47" fmla="*/ 186 w 186"/>
                  <a:gd name="T48" fmla="*/ 121 h 12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86" h="121">
                    <a:moveTo>
                      <a:pt x="0" y="29"/>
                    </a:moveTo>
                    <a:lnTo>
                      <a:pt x="20" y="38"/>
                    </a:lnTo>
                    <a:lnTo>
                      <a:pt x="32" y="36"/>
                    </a:lnTo>
                    <a:lnTo>
                      <a:pt x="42" y="27"/>
                    </a:lnTo>
                    <a:lnTo>
                      <a:pt x="56" y="12"/>
                    </a:lnTo>
                    <a:lnTo>
                      <a:pt x="71" y="3"/>
                    </a:lnTo>
                    <a:lnTo>
                      <a:pt x="89" y="0"/>
                    </a:lnTo>
                    <a:lnTo>
                      <a:pt x="117" y="4"/>
                    </a:lnTo>
                    <a:lnTo>
                      <a:pt x="182" y="15"/>
                    </a:lnTo>
                    <a:lnTo>
                      <a:pt x="186" y="108"/>
                    </a:lnTo>
                    <a:lnTo>
                      <a:pt x="177" y="117"/>
                    </a:lnTo>
                    <a:lnTo>
                      <a:pt x="153" y="121"/>
                    </a:lnTo>
                    <a:lnTo>
                      <a:pt x="52" y="104"/>
                    </a:lnTo>
                    <a:lnTo>
                      <a:pt x="39" y="91"/>
                    </a:lnTo>
                    <a:lnTo>
                      <a:pt x="0" y="29"/>
                    </a:lnTo>
                    <a:close/>
                  </a:path>
                </a:pathLst>
              </a:custGeom>
              <a:solidFill>
                <a:schemeClr val="hlink"/>
              </a:solidFill>
              <a:ln w="6350">
                <a:solidFill>
                  <a:schemeClr val="tx1"/>
                </a:solidFill>
                <a:round/>
                <a:headEnd/>
                <a:tailEnd/>
              </a:ln>
            </p:spPr>
            <p:txBody>
              <a:bodyPr/>
              <a:lstStyle/>
              <a:p>
                <a:endParaRPr lang="en-US"/>
              </a:p>
            </p:txBody>
          </p:sp>
          <p:sp>
            <p:nvSpPr>
              <p:cNvPr id="68" name="Freeform 976"/>
              <p:cNvSpPr>
                <a:spLocks/>
              </p:cNvSpPr>
              <p:nvPr/>
            </p:nvSpPr>
            <p:spPr bwMode="auto">
              <a:xfrm>
                <a:off x="4288" y="1365"/>
                <a:ext cx="91" cy="46"/>
              </a:xfrm>
              <a:custGeom>
                <a:avLst/>
                <a:gdLst>
                  <a:gd name="T0" fmla="*/ 0 w 182"/>
                  <a:gd name="T1" fmla="*/ 0 h 92"/>
                  <a:gd name="T2" fmla="*/ 4 w 182"/>
                  <a:gd name="T3" fmla="*/ 3 h 92"/>
                  <a:gd name="T4" fmla="*/ 7 w 182"/>
                  <a:gd name="T5" fmla="*/ 2 h 92"/>
                  <a:gd name="T6" fmla="*/ 10 w 182"/>
                  <a:gd name="T7" fmla="*/ 1 h 92"/>
                  <a:gd name="T8" fmla="*/ 11 w 182"/>
                  <a:gd name="T9" fmla="*/ 3 h 92"/>
                  <a:gd name="T10" fmla="*/ 20 w 182"/>
                  <a:gd name="T11" fmla="*/ 5 h 92"/>
                  <a:gd name="T12" fmla="*/ 23 w 182"/>
                  <a:gd name="T13" fmla="*/ 6 h 92"/>
                  <a:gd name="T14" fmla="*/ 29 w 182"/>
                  <a:gd name="T15" fmla="*/ 5 h 92"/>
                  <a:gd name="T16" fmla="*/ 34 w 182"/>
                  <a:gd name="T17" fmla="*/ 7 h 92"/>
                  <a:gd name="T18" fmla="*/ 46 w 182"/>
                  <a:gd name="T19" fmla="*/ 20 h 92"/>
                  <a:gd name="T20" fmla="*/ 44 w 182"/>
                  <a:gd name="T21" fmla="*/ 22 h 92"/>
                  <a:gd name="T22" fmla="*/ 38 w 182"/>
                  <a:gd name="T23" fmla="*/ 23 h 92"/>
                  <a:gd name="T24" fmla="*/ 12 w 182"/>
                  <a:gd name="T25" fmla="*/ 19 h 92"/>
                  <a:gd name="T26" fmla="*/ 9 w 182"/>
                  <a:gd name="T27" fmla="*/ 14 h 92"/>
                  <a:gd name="T28" fmla="*/ 0 w 182"/>
                  <a:gd name="T29" fmla="*/ 0 h 9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82"/>
                  <a:gd name="T46" fmla="*/ 0 h 92"/>
                  <a:gd name="T47" fmla="*/ 182 w 182"/>
                  <a:gd name="T48" fmla="*/ 92 h 9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82" h="92">
                    <a:moveTo>
                      <a:pt x="0" y="0"/>
                    </a:moveTo>
                    <a:lnTo>
                      <a:pt x="16" y="10"/>
                    </a:lnTo>
                    <a:lnTo>
                      <a:pt x="29" y="8"/>
                    </a:lnTo>
                    <a:lnTo>
                      <a:pt x="37" y="3"/>
                    </a:lnTo>
                    <a:lnTo>
                      <a:pt x="47" y="12"/>
                    </a:lnTo>
                    <a:lnTo>
                      <a:pt x="77" y="19"/>
                    </a:lnTo>
                    <a:lnTo>
                      <a:pt x="95" y="24"/>
                    </a:lnTo>
                    <a:lnTo>
                      <a:pt x="119" y="20"/>
                    </a:lnTo>
                    <a:lnTo>
                      <a:pt x="136" y="28"/>
                    </a:lnTo>
                    <a:lnTo>
                      <a:pt x="182" y="79"/>
                    </a:lnTo>
                    <a:lnTo>
                      <a:pt x="173" y="88"/>
                    </a:lnTo>
                    <a:lnTo>
                      <a:pt x="149" y="92"/>
                    </a:lnTo>
                    <a:lnTo>
                      <a:pt x="48" y="75"/>
                    </a:lnTo>
                    <a:lnTo>
                      <a:pt x="35" y="59"/>
                    </a:lnTo>
                    <a:lnTo>
                      <a:pt x="0" y="0"/>
                    </a:lnTo>
                    <a:close/>
                  </a:path>
                </a:pathLst>
              </a:custGeom>
              <a:solidFill>
                <a:srgbClr val="2F5389"/>
              </a:solidFill>
              <a:ln w="6350">
                <a:solidFill>
                  <a:schemeClr val="tx1"/>
                </a:solidFill>
                <a:round/>
                <a:headEnd/>
                <a:tailEnd/>
              </a:ln>
            </p:spPr>
            <p:txBody>
              <a:bodyPr/>
              <a:lstStyle/>
              <a:p>
                <a:endParaRPr lang="en-US"/>
              </a:p>
            </p:txBody>
          </p:sp>
          <p:sp>
            <p:nvSpPr>
              <p:cNvPr id="69" name="Freeform 977"/>
              <p:cNvSpPr>
                <a:spLocks/>
              </p:cNvSpPr>
              <p:nvPr/>
            </p:nvSpPr>
            <p:spPr bwMode="auto">
              <a:xfrm>
                <a:off x="4355" y="1359"/>
                <a:ext cx="25" cy="52"/>
              </a:xfrm>
              <a:custGeom>
                <a:avLst/>
                <a:gdLst>
                  <a:gd name="T0" fmla="*/ 12 w 50"/>
                  <a:gd name="T1" fmla="*/ 0 h 104"/>
                  <a:gd name="T2" fmla="*/ 6 w 50"/>
                  <a:gd name="T3" fmla="*/ 5 h 104"/>
                  <a:gd name="T4" fmla="*/ 3 w 50"/>
                  <a:gd name="T5" fmla="*/ 8 h 104"/>
                  <a:gd name="T6" fmla="*/ 1 w 50"/>
                  <a:gd name="T7" fmla="*/ 12 h 104"/>
                  <a:gd name="T8" fmla="*/ 0 w 50"/>
                  <a:gd name="T9" fmla="*/ 15 h 104"/>
                  <a:gd name="T10" fmla="*/ 0 w 50"/>
                  <a:gd name="T11" fmla="*/ 19 h 104"/>
                  <a:gd name="T12" fmla="*/ 3 w 50"/>
                  <a:gd name="T13" fmla="*/ 22 h 104"/>
                  <a:gd name="T14" fmla="*/ 10 w 50"/>
                  <a:gd name="T15" fmla="*/ 26 h 104"/>
                  <a:gd name="T16" fmla="*/ 13 w 50"/>
                  <a:gd name="T17" fmla="*/ 23 h 104"/>
                  <a:gd name="T18" fmla="*/ 12 w 50"/>
                  <a:gd name="T19" fmla="*/ 0 h 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0"/>
                  <a:gd name="T31" fmla="*/ 0 h 104"/>
                  <a:gd name="T32" fmla="*/ 50 w 50"/>
                  <a:gd name="T33" fmla="*/ 104 h 1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0" h="104">
                    <a:moveTo>
                      <a:pt x="46" y="0"/>
                    </a:moveTo>
                    <a:lnTo>
                      <a:pt x="26" y="17"/>
                    </a:lnTo>
                    <a:lnTo>
                      <a:pt x="10" y="32"/>
                    </a:lnTo>
                    <a:lnTo>
                      <a:pt x="2" y="47"/>
                    </a:lnTo>
                    <a:lnTo>
                      <a:pt x="0" y="60"/>
                    </a:lnTo>
                    <a:lnTo>
                      <a:pt x="0" y="73"/>
                    </a:lnTo>
                    <a:lnTo>
                      <a:pt x="10" y="85"/>
                    </a:lnTo>
                    <a:lnTo>
                      <a:pt x="37" y="104"/>
                    </a:lnTo>
                    <a:lnTo>
                      <a:pt x="50" y="89"/>
                    </a:lnTo>
                    <a:lnTo>
                      <a:pt x="46" y="0"/>
                    </a:lnTo>
                    <a:close/>
                  </a:path>
                </a:pathLst>
              </a:custGeom>
              <a:solidFill>
                <a:schemeClr val="hlink"/>
              </a:solidFill>
              <a:ln w="6350">
                <a:solidFill>
                  <a:schemeClr val="tx1"/>
                </a:solidFill>
                <a:round/>
                <a:headEnd/>
                <a:tailEnd/>
              </a:ln>
            </p:spPr>
            <p:txBody>
              <a:bodyPr/>
              <a:lstStyle/>
              <a:p>
                <a:endParaRPr lang="en-US"/>
              </a:p>
            </p:txBody>
          </p:sp>
        </p:grpSp>
        <p:grpSp>
          <p:nvGrpSpPr>
            <p:cNvPr id="59" name="Group 978"/>
            <p:cNvGrpSpPr>
              <a:grpSpLocks/>
            </p:cNvGrpSpPr>
            <p:nvPr/>
          </p:nvGrpSpPr>
          <p:grpSpPr bwMode="auto">
            <a:xfrm>
              <a:off x="3545" y="1499"/>
              <a:ext cx="322" cy="112"/>
              <a:chOff x="798" y="1834"/>
              <a:chExt cx="322" cy="112"/>
            </a:xfrm>
          </p:grpSpPr>
          <p:sp>
            <p:nvSpPr>
              <p:cNvPr id="60" name="Freeform 979"/>
              <p:cNvSpPr>
                <a:spLocks/>
              </p:cNvSpPr>
              <p:nvPr/>
            </p:nvSpPr>
            <p:spPr bwMode="auto">
              <a:xfrm>
                <a:off x="1020" y="1847"/>
                <a:ext cx="77" cy="59"/>
              </a:xfrm>
              <a:custGeom>
                <a:avLst/>
                <a:gdLst>
                  <a:gd name="T0" fmla="*/ 1 w 154"/>
                  <a:gd name="T1" fmla="*/ 0 h 118"/>
                  <a:gd name="T2" fmla="*/ 19 w 154"/>
                  <a:gd name="T3" fmla="*/ 1 h 118"/>
                  <a:gd name="T4" fmla="*/ 39 w 154"/>
                  <a:gd name="T5" fmla="*/ 1 h 118"/>
                  <a:gd name="T6" fmla="*/ 38 w 154"/>
                  <a:gd name="T7" fmla="*/ 30 h 118"/>
                  <a:gd name="T8" fmla="*/ 17 w 154"/>
                  <a:gd name="T9" fmla="*/ 30 h 118"/>
                  <a:gd name="T10" fmla="*/ 0 w 154"/>
                  <a:gd name="T11" fmla="*/ 29 h 118"/>
                  <a:gd name="T12" fmla="*/ 1 w 154"/>
                  <a:gd name="T13" fmla="*/ 0 h 118"/>
                  <a:gd name="T14" fmla="*/ 0 60000 65536"/>
                  <a:gd name="T15" fmla="*/ 0 60000 65536"/>
                  <a:gd name="T16" fmla="*/ 0 60000 65536"/>
                  <a:gd name="T17" fmla="*/ 0 60000 65536"/>
                  <a:gd name="T18" fmla="*/ 0 60000 65536"/>
                  <a:gd name="T19" fmla="*/ 0 60000 65536"/>
                  <a:gd name="T20" fmla="*/ 0 60000 65536"/>
                  <a:gd name="T21" fmla="*/ 0 w 154"/>
                  <a:gd name="T22" fmla="*/ 0 h 118"/>
                  <a:gd name="T23" fmla="*/ 154 w 154"/>
                  <a:gd name="T24" fmla="*/ 118 h 1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4" h="118">
                    <a:moveTo>
                      <a:pt x="4" y="0"/>
                    </a:moveTo>
                    <a:lnTo>
                      <a:pt x="78" y="3"/>
                    </a:lnTo>
                    <a:lnTo>
                      <a:pt x="154" y="3"/>
                    </a:lnTo>
                    <a:lnTo>
                      <a:pt x="149" y="118"/>
                    </a:lnTo>
                    <a:lnTo>
                      <a:pt x="67" y="117"/>
                    </a:lnTo>
                    <a:lnTo>
                      <a:pt x="0" y="113"/>
                    </a:lnTo>
                    <a:lnTo>
                      <a:pt x="4" y="0"/>
                    </a:lnTo>
                    <a:close/>
                  </a:path>
                </a:pathLst>
              </a:custGeom>
              <a:solidFill>
                <a:srgbClr val="DFDFDF"/>
              </a:solidFill>
              <a:ln w="7938">
                <a:solidFill>
                  <a:srgbClr val="000000"/>
                </a:solidFill>
                <a:round/>
                <a:headEnd/>
                <a:tailEnd/>
              </a:ln>
            </p:spPr>
            <p:txBody>
              <a:bodyPr/>
              <a:lstStyle/>
              <a:p>
                <a:endParaRPr lang="en-US"/>
              </a:p>
            </p:txBody>
          </p:sp>
          <p:sp>
            <p:nvSpPr>
              <p:cNvPr id="61" name="Freeform 980"/>
              <p:cNvSpPr>
                <a:spLocks/>
              </p:cNvSpPr>
              <p:nvPr/>
            </p:nvSpPr>
            <p:spPr bwMode="auto">
              <a:xfrm>
                <a:off x="1098" y="1848"/>
                <a:ext cx="22" cy="58"/>
              </a:xfrm>
              <a:custGeom>
                <a:avLst/>
                <a:gdLst>
                  <a:gd name="T0" fmla="*/ 1 w 45"/>
                  <a:gd name="T1" fmla="*/ 0 h 115"/>
                  <a:gd name="T2" fmla="*/ 0 w 45"/>
                  <a:gd name="T3" fmla="*/ 29 h 115"/>
                  <a:gd name="T4" fmla="*/ 11 w 45"/>
                  <a:gd name="T5" fmla="*/ 29 h 115"/>
                  <a:gd name="T6" fmla="*/ 11 w 45"/>
                  <a:gd name="T7" fmla="*/ 0 h 115"/>
                  <a:gd name="T8" fmla="*/ 1 w 45"/>
                  <a:gd name="T9" fmla="*/ 0 h 115"/>
                  <a:gd name="T10" fmla="*/ 0 60000 65536"/>
                  <a:gd name="T11" fmla="*/ 0 60000 65536"/>
                  <a:gd name="T12" fmla="*/ 0 60000 65536"/>
                  <a:gd name="T13" fmla="*/ 0 60000 65536"/>
                  <a:gd name="T14" fmla="*/ 0 60000 65536"/>
                  <a:gd name="T15" fmla="*/ 0 w 45"/>
                  <a:gd name="T16" fmla="*/ 0 h 115"/>
                  <a:gd name="T17" fmla="*/ 45 w 45"/>
                  <a:gd name="T18" fmla="*/ 115 h 115"/>
                </a:gdLst>
                <a:ahLst/>
                <a:cxnLst>
                  <a:cxn ang="T10">
                    <a:pos x="T0" y="T1"/>
                  </a:cxn>
                  <a:cxn ang="T11">
                    <a:pos x="T2" y="T3"/>
                  </a:cxn>
                  <a:cxn ang="T12">
                    <a:pos x="T4" y="T5"/>
                  </a:cxn>
                  <a:cxn ang="T13">
                    <a:pos x="T6" y="T7"/>
                  </a:cxn>
                  <a:cxn ang="T14">
                    <a:pos x="T8" y="T9"/>
                  </a:cxn>
                </a:cxnLst>
                <a:rect l="T15" t="T16" r="T17" b="T18"/>
                <a:pathLst>
                  <a:path w="45" h="115">
                    <a:moveTo>
                      <a:pt x="6" y="0"/>
                    </a:moveTo>
                    <a:lnTo>
                      <a:pt x="0" y="115"/>
                    </a:lnTo>
                    <a:lnTo>
                      <a:pt x="45" y="115"/>
                    </a:lnTo>
                    <a:lnTo>
                      <a:pt x="45" y="0"/>
                    </a:lnTo>
                    <a:lnTo>
                      <a:pt x="6" y="0"/>
                    </a:lnTo>
                    <a:close/>
                  </a:path>
                </a:pathLst>
              </a:custGeom>
              <a:solidFill>
                <a:srgbClr val="FFCC00"/>
              </a:solidFill>
              <a:ln w="8001">
                <a:solidFill>
                  <a:srgbClr val="000000"/>
                </a:solidFill>
                <a:round/>
                <a:headEnd/>
                <a:tailEnd/>
              </a:ln>
            </p:spPr>
            <p:txBody>
              <a:bodyPr/>
              <a:lstStyle/>
              <a:p>
                <a:endParaRPr lang="en-US"/>
              </a:p>
            </p:txBody>
          </p:sp>
          <p:sp>
            <p:nvSpPr>
              <p:cNvPr id="62" name="Freeform 981"/>
              <p:cNvSpPr>
                <a:spLocks/>
              </p:cNvSpPr>
              <p:nvPr/>
            </p:nvSpPr>
            <p:spPr bwMode="auto">
              <a:xfrm>
                <a:off x="1019" y="1919"/>
                <a:ext cx="68" cy="27"/>
              </a:xfrm>
              <a:custGeom>
                <a:avLst/>
                <a:gdLst>
                  <a:gd name="T0" fmla="*/ 0 w 137"/>
                  <a:gd name="T1" fmla="*/ 0 h 55"/>
                  <a:gd name="T2" fmla="*/ 17 w 137"/>
                  <a:gd name="T3" fmla="*/ 1 h 55"/>
                  <a:gd name="T4" fmla="*/ 34 w 137"/>
                  <a:gd name="T5" fmla="*/ 1 h 55"/>
                  <a:gd name="T6" fmla="*/ 32 w 137"/>
                  <a:gd name="T7" fmla="*/ 13 h 55"/>
                  <a:gd name="T8" fmla="*/ 24 w 137"/>
                  <a:gd name="T9" fmla="*/ 13 h 55"/>
                  <a:gd name="T10" fmla="*/ 14 w 137"/>
                  <a:gd name="T11" fmla="*/ 13 h 55"/>
                  <a:gd name="T12" fmla="*/ 0 w 137"/>
                  <a:gd name="T13" fmla="*/ 12 h 55"/>
                  <a:gd name="T14" fmla="*/ 0 w 137"/>
                  <a:gd name="T15" fmla="*/ 0 h 55"/>
                  <a:gd name="T16" fmla="*/ 0 60000 65536"/>
                  <a:gd name="T17" fmla="*/ 0 60000 65536"/>
                  <a:gd name="T18" fmla="*/ 0 60000 65536"/>
                  <a:gd name="T19" fmla="*/ 0 60000 65536"/>
                  <a:gd name="T20" fmla="*/ 0 60000 65536"/>
                  <a:gd name="T21" fmla="*/ 0 60000 65536"/>
                  <a:gd name="T22" fmla="*/ 0 60000 65536"/>
                  <a:gd name="T23" fmla="*/ 0 60000 65536"/>
                  <a:gd name="T24" fmla="*/ 0 w 137"/>
                  <a:gd name="T25" fmla="*/ 0 h 55"/>
                  <a:gd name="T26" fmla="*/ 137 w 137"/>
                  <a:gd name="T27" fmla="*/ 55 h 5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7" h="55">
                    <a:moveTo>
                      <a:pt x="0" y="0"/>
                    </a:moveTo>
                    <a:lnTo>
                      <a:pt x="71" y="5"/>
                    </a:lnTo>
                    <a:lnTo>
                      <a:pt x="137" y="5"/>
                    </a:lnTo>
                    <a:lnTo>
                      <a:pt x="128" y="55"/>
                    </a:lnTo>
                    <a:lnTo>
                      <a:pt x="98" y="55"/>
                    </a:lnTo>
                    <a:lnTo>
                      <a:pt x="58" y="54"/>
                    </a:lnTo>
                    <a:lnTo>
                      <a:pt x="0" y="49"/>
                    </a:lnTo>
                    <a:lnTo>
                      <a:pt x="0" y="0"/>
                    </a:lnTo>
                    <a:close/>
                  </a:path>
                </a:pathLst>
              </a:custGeom>
              <a:solidFill>
                <a:srgbClr val="DFDFDF"/>
              </a:solidFill>
              <a:ln w="7938">
                <a:solidFill>
                  <a:srgbClr val="000000"/>
                </a:solidFill>
                <a:round/>
                <a:headEnd/>
                <a:tailEnd/>
              </a:ln>
            </p:spPr>
            <p:txBody>
              <a:bodyPr/>
              <a:lstStyle/>
              <a:p>
                <a:endParaRPr lang="en-US"/>
              </a:p>
            </p:txBody>
          </p:sp>
          <p:sp>
            <p:nvSpPr>
              <p:cNvPr id="63" name="Freeform 982"/>
              <p:cNvSpPr>
                <a:spLocks/>
              </p:cNvSpPr>
              <p:nvPr/>
            </p:nvSpPr>
            <p:spPr bwMode="auto">
              <a:xfrm>
                <a:off x="1085" y="1921"/>
                <a:ext cx="35" cy="25"/>
              </a:xfrm>
              <a:custGeom>
                <a:avLst/>
                <a:gdLst>
                  <a:gd name="T0" fmla="*/ 3 w 68"/>
                  <a:gd name="T1" fmla="*/ 0 h 50"/>
                  <a:gd name="T2" fmla="*/ 0 w 68"/>
                  <a:gd name="T3" fmla="*/ 13 h 50"/>
                  <a:gd name="T4" fmla="*/ 18 w 68"/>
                  <a:gd name="T5" fmla="*/ 13 h 50"/>
                  <a:gd name="T6" fmla="*/ 18 w 68"/>
                  <a:gd name="T7" fmla="*/ 0 h 50"/>
                  <a:gd name="T8" fmla="*/ 3 w 68"/>
                  <a:gd name="T9" fmla="*/ 0 h 50"/>
                  <a:gd name="T10" fmla="*/ 0 60000 65536"/>
                  <a:gd name="T11" fmla="*/ 0 60000 65536"/>
                  <a:gd name="T12" fmla="*/ 0 60000 65536"/>
                  <a:gd name="T13" fmla="*/ 0 60000 65536"/>
                  <a:gd name="T14" fmla="*/ 0 60000 65536"/>
                  <a:gd name="T15" fmla="*/ 0 w 68"/>
                  <a:gd name="T16" fmla="*/ 0 h 50"/>
                  <a:gd name="T17" fmla="*/ 68 w 68"/>
                  <a:gd name="T18" fmla="*/ 50 h 50"/>
                </a:gdLst>
                <a:ahLst/>
                <a:cxnLst>
                  <a:cxn ang="T10">
                    <a:pos x="T0" y="T1"/>
                  </a:cxn>
                  <a:cxn ang="T11">
                    <a:pos x="T2" y="T3"/>
                  </a:cxn>
                  <a:cxn ang="T12">
                    <a:pos x="T4" y="T5"/>
                  </a:cxn>
                  <a:cxn ang="T13">
                    <a:pos x="T6" y="T7"/>
                  </a:cxn>
                  <a:cxn ang="T14">
                    <a:pos x="T8" y="T9"/>
                  </a:cxn>
                </a:cxnLst>
                <a:rect l="T15" t="T16" r="T17" b="T18"/>
                <a:pathLst>
                  <a:path w="68" h="50">
                    <a:moveTo>
                      <a:pt x="10" y="0"/>
                    </a:moveTo>
                    <a:lnTo>
                      <a:pt x="0" y="50"/>
                    </a:lnTo>
                    <a:lnTo>
                      <a:pt x="68" y="50"/>
                    </a:lnTo>
                    <a:lnTo>
                      <a:pt x="68" y="0"/>
                    </a:lnTo>
                    <a:lnTo>
                      <a:pt x="10" y="0"/>
                    </a:lnTo>
                    <a:close/>
                  </a:path>
                </a:pathLst>
              </a:custGeom>
              <a:solidFill>
                <a:srgbClr val="FFCC00"/>
              </a:solidFill>
              <a:ln w="8001">
                <a:solidFill>
                  <a:srgbClr val="000000"/>
                </a:solidFill>
                <a:round/>
                <a:headEnd/>
                <a:tailEnd/>
              </a:ln>
            </p:spPr>
            <p:txBody>
              <a:bodyPr/>
              <a:lstStyle/>
              <a:p>
                <a:endParaRPr lang="en-US"/>
              </a:p>
            </p:txBody>
          </p:sp>
          <p:sp>
            <p:nvSpPr>
              <p:cNvPr id="64" name="Freeform 983"/>
              <p:cNvSpPr>
                <a:spLocks/>
              </p:cNvSpPr>
              <p:nvPr/>
            </p:nvSpPr>
            <p:spPr bwMode="auto">
              <a:xfrm>
                <a:off x="803" y="1834"/>
                <a:ext cx="24" cy="57"/>
              </a:xfrm>
              <a:custGeom>
                <a:avLst/>
                <a:gdLst>
                  <a:gd name="T0" fmla="*/ 5 w 46"/>
                  <a:gd name="T1" fmla="*/ 0 h 114"/>
                  <a:gd name="T2" fmla="*/ 0 w 46"/>
                  <a:gd name="T3" fmla="*/ 29 h 114"/>
                  <a:gd name="T4" fmla="*/ 9 w 46"/>
                  <a:gd name="T5" fmla="*/ 29 h 114"/>
                  <a:gd name="T6" fmla="*/ 13 w 46"/>
                  <a:gd name="T7" fmla="*/ 0 h 114"/>
                  <a:gd name="T8" fmla="*/ 5 w 46"/>
                  <a:gd name="T9" fmla="*/ 0 h 114"/>
                  <a:gd name="T10" fmla="*/ 0 60000 65536"/>
                  <a:gd name="T11" fmla="*/ 0 60000 65536"/>
                  <a:gd name="T12" fmla="*/ 0 60000 65536"/>
                  <a:gd name="T13" fmla="*/ 0 60000 65536"/>
                  <a:gd name="T14" fmla="*/ 0 60000 65536"/>
                  <a:gd name="T15" fmla="*/ 0 w 46"/>
                  <a:gd name="T16" fmla="*/ 0 h 114"/>
                  <a:gd name="T17" fmla="*/ 46 w 46"/>
                  <a:gd name="T18" fmla="*/ 114 h 114"/>
                </a:gdLst>
                <a:ahLst/>
                <a:cxnLst>
                  <a:cxn ang="T10">
                    <a:pos x="T0" y="T1"/>
                  </a:cxn>
                  <a:cxn ang="T11">
                    <a:pos x="T2" y="T3"/>
                  </a:cxn>
                  <a:cxn ang="T12">
                    <a:pos x="T4" y="T5"/>
                  </a:cxn>
                  <a:cxn ang="T13">
                    <a:pos x="T6" y="T7"/>
                  </a:cxn>
                  <a:cxn ang="T14">
                    <a:pos x="T8" y="T9"/>
                  </a:cxn>
                </a:cxnLst>
                <a:rect l="T15" t="T16" r="T17" b="T18"/>
                <a:pathLst>
                  <a:path w="46" h="114">
                    <a:moveTo>
                      <a:pt x="17" y="0"/>
                    </a:moveTo>
                    <a:lnTo>
                      <a:pt x="0" y="113"/>
                    </a:lnTo>
                    <a:lnTo>
                      <a:pt x="34" y="114"/>
                    </a:lnTo>
                    <a:lnTo>
                      <a:pt x="46" y="0"/>
                    </a:lnTo>
                    <a:lnTo>
                      <a:pt x="17" y="0"/>
                    </a:lnTo>
                    <a:close/>
                  </a:path>
                </a:pathLst>
              </a:custGeom>
              <a:solidFill>
                <a:srgbClr val="DFDFDF"/>
              </a:solidFill>
              <a:ln w="7938">
                <a:solidFill>
                  <a:srgbClr val="000000"/>
                </a:solidFill>
                <a:round/>
                <a:headEnd/>
                <a:tailEnd/>
              </a:ln>
            </p:spPr>
            <p:txBody>
              <a:bodyPr/>
              <a:lstStyle/>
              <a:p>
                <a:endParaRPr lang="en-US"/>
              </a:p>
            </p:txBody>
          </p:sp>
          <p:sp>
            <p:nvSpPr>
              <p:cNvPr id="65" name="Freeform 984"/>
              <p:cNvSpPr>
                <a:spLocks/>
              </p:cNvSpPr>
              <p:nvPr/>
            </p:nvSpPr>
            <p:spPr bwMode="auto">
              <a:xfrm>
                <a:off x="798" y="1903"/>
                <a:ext cx="21" cy="22"/>
              </a:xfrm>
              <a:custGeom>
                <a:avLst/>
                <a:gdLst>
                  <a:gd name="T0" fmla="*/ 11 w 41"/>
                  <a:gd name="T1" fmla="*/ 0 h 45"/>
                  <a:gd name="T2" fmla="*/ 9 w 41"/>
                  <a:gd name="T3" fmla="*/ 11 h 45"/>
                  <a:gd name="T4" fmla="*/ 0 w 41"/>
                  <a:gd name="T5" fmla="*/ 11 h 45"/>
                  <a:gd name="T6" fmla="*/ 2 w 41"/>
                  <a:gd name="T7" fmla="*/ 0 h 45"/>
                  <a:gd name="T8" fmla="*/ 11 w 41"/>
                  <a:gd name="T9" fmla="*/ 0 h 45"/>
                  <a:gd name="T10" fmla="*/ 0 60000 65536"/>
                  <a:gd name="T11" fmla="*/ 0 60000 65536"/>
                  <a:gd name="T12" fmla="*/ 0 60000 65536"/>
                  <a:gd name="T13" fmla="*/ 0 60000 65536"/>
                  <a:gd name="T14" fmla="*/ 0 60000 65536"/>
                  <a:gd name="T15" fmla="*/ 0 w 41"/>
                  <a:gd name="T16" fmla="*/ 0 h 45"/>
                  <a:gd name="T17" fmla="*/ 41 w 41"/>
                  <a:gd name="T18" fmla="*/ 45 h 45"/>
                </a:gdLst>
                <a:ahLst/>
                <a:cxnLst>
                  <a:cxn ang="T10">
                    <a:pos x="T0" y="T1"/>
                  </a:cxn>
                  <a:cxn ang="T11">
                    <a:pos x="T2" y="T3"/>
                  </a:cxn>
                  <a:cxn ang="T12">
                    <a:pos x="T4" y="T5"/>
                  </a:cxn>
                  <a:cxn ang="T13">
                    <a:pos x="T6" y="T7"/>
                  </a:cxn>
                  <a:cxn ang="T14">
                    <a:pos x="T8" y="T9"/>
                  </a:cxn>
                </a:cxnLst>
                <a:rect l="T15" t="T16" r="T17" b="T18"/>
                <a:pathLst>
                  <a:path w="41" h="45">
                    <a:moveTo>
                      <a:pt x="41" y="0"/>
                    </a:moveTo>
                    <a:lnTo>
                      <a:pt x="36" y="45"/>
                    </a:lnTo>
                    <a:lnTo>
                      <a:pt x="0" y="44"/>
                    </a:lnTo>
                    <a:lnTo>
                      <a:pt x="8" y="0"/>
                    </a:lnTo>
                    <a:lnTo>
                      <a:pt x="41" y="0"/>
                    </a:lnTo>
                    <a:close/>
                  </a:path>
                </a:pathLst>
              </a:custGeom>
              <a:solidFill>
                <a:srgbClr val="DFDFDF"/>
              </a:solidFill>
              <a:ln w="7938">
                <a:solidFill>
                  <a:srgbClr val="000000"/>
                </a:solidFill>
                <a:round/>
                <a:headEnd/>
                <a:tailEnd/>
              </a:ln>
            </p:spPr>
            <p:txBody>
              <a:bodyPr/>
              <a:lstStyle/>
              <a:p>
                <a:endParaRPr lang="en-US"/>
              </a:p>
            </p:txBody>
          </p:sp>
        </p:grpSp>
      </p:grpSp>
      <p:grpSp>
        <p:nvGrpSpPr>
          <p:cNvPr id="140" name="Group 686"/>
          <p:cNvGrpSpPr>
            <a:grpSpLocks/>
          </p:cNvGrpSpPr>
          <p:nvPr/>
        </p:nvGrpSpPr>
        <p:grpSpPr bwMode="auto">
          <a:xfrm rot="2078770">
            <a:off x="7244801" y="3306931"/>
            <a:ext cx="700088" cy="1042987"/>
            <a:chOff x="3272" y="1287"/>
            <a:chExt cx="1509" cy="2247"/>
          </a:xfrm>
        </p:grpSpPr>
        <p:sp>
          <p:nvSpPr>
            <p:cNvPr id="141" name="Freeform 687"/>
            <p:cNvSpPr>
              <a:spLocks/>
            </p:cNvSpPr>
            <p:nvPr/>
          </p:nvSpPr>
          <p:spPr bwMode="auto">
            <a:xfrm>
              <a:off x="3331" y="2149"/>
              <a:ext cx="1386" cy="1353"/>
            </a:xfrm>
            <a:custGeom>
              <a:avLst/>
              <a:gdLst>
                <a:gd name="T0" fmla="*/ 3160 w 608"/>
                <a:gd name="T1" fmla="*/ 2936 h 594"/>
                <a:gd name="T2" fmla="*/ 3160 w 608"/>
                <a:gd name="T3" fmla="*/ 0 h 594"/>
                <a:gd name="T4" fmla="*/ 0 w 608"/>
                <a:gd name="T5" fmla="*/ 0 h 594"/>
                <a:gd name="T6" fmla="*/ 0 w 608"/>
                <a:gd name="T7" fmla="*/ 2936 h 594"/>
                <a:gd name="T8" fmla="*/ 0 w 608"/>
                <a:gd name="T9" fmla="*/ 2936 h 594"/>
                <a:gd name="T10" fmla="*/ 11 w 608"/>
                <a:gd name="T11" fmla="*/ 2988 h 594"/>
                <a:gd name="T12" fmla="*/ 21 w 608"/>
                <a:gd name="T13" fmla="*/ 3029 h 594"/>
                <a:gd name="T14" fmla="*/ 41 w 608"/>
                <a:gd name="T15" fmla="*/ 3061 h 594"/>
                <a:gd name="T16" fmla="*/ 73 w 608"/>
                <a:gd name="T17" fmla="*/ 3082 h 594"/>
                <a:gd name="T18" fmla="*/ 73 w 608"/>
                <a:gd name="T19" fmla="*/ 3082 h 594"/>
                <a:gd name="T20" fmla="*/ 82 w 608"/>
                <a:gd name="T21" fmla="*/ 3082 h 594"/>
                <a:gd name="T22" fmla="*/ 3077 w 608"/>
                <a:gd name="T23" fmla="*/ 3082 h 594"/>
                <a:gd name="T24" fmla="*/ 3077 w 608"/>
                <a:gd name="T25" fmla="*/ 3082 h 594"/>
                <a:gd name="T26" fmla="*/ 3087 w 608"/>
                <a:gd name="T27" fmla="*/ 3082 h 594"/>
                <a:gd name="T28" fmla="*/ 3087 w 608"/>
                <a:gd name="T29" fmla="*/ 3082 h 594"/>
                <a:gd name="T30" fmla="*/ 3128 w 608"/>
                <a:gd name="T31" fmla="*/ 3041 h 594"/>
                <a:gd name="T32" fmla="*/ 3148 w 608"/>
                <a:gd name="T33" fmla="*/ 2988 h 594"/>
                <a:gd name="T34" fmla="*/ 3160 w 608"/>
                <a:gd name="T35" fmla="*/ 2936 h 594"/>
                <a:gd name="T36" fmla="*/ 3160 w 608"/>
                <a:gd name="T37" fmla="*/ 2936 h 5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8"/>
                <a:gd name="T58" fmla="*/ 0 h 594"/>
                <a:gd name="T59" fmla="*/ 608 w 608"/>
                <a:gd name="T60" fmla="*/ 594 h 5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8" h="594">
                  <a:moveTo>
                    <a:pt x="608" y="566"/>
                  </a:moveTo>
                  <a:lnTo>
                    <a:pt x="608" y="0"/>
                  </a:lnTo>
                  <a:lnTo>
                    <a:pt x="0" y="0"/>
                  </a:lnTo>
                  <a:lnTo>
                    <a:pt x="0" y="566"/>
                  </a:lnTo>
                  <a:lnTo>
                    <a:pt x="2" y="576"/>
                  </a:lnTo>
                  <a:lnTo>
                    <a:pt x="4" y="584"/>
                  </a:lnTo>
                  <a:lnTo>
                    <a:pt x="8" y="590"/>
                  </a:lnTo>
                  <a:lnTo>
                    <a:pt x="14" y="594"/>
                  </a:lnTo>
                  <a:lnTo>
                    <a:pt x="16" y="594"/>
                  </a:lnTo>
                  <a:lnTo>
                    <a:pt x="592" y="594"/>
                  </a:lnTo>
                  <a:lnTo>
                    <a:pt x="594" y="594"/>
                  </a:lnTo>
                  <a:lnTo>
                    <a:pt x="602" y="586"/>
                  </a:lnTo>
                  <a:lnTo>
                    <a:pt x="606" y="576"/>
                  </a:lnTo>
                  <a:lnTo>
                    <a:pt x="608" y="566"/>
                  </a:lnTo>
                  <a:close/>
                </a:path>
              </a:pathLst>
            </a:custGeom>
            <a:solidFill>
              <a:schemeClr val="hlink"/>
            </a:solidFill>
            <a:ln w="9525">
              <a:noFill/>
              <a:round/>
              <a:headEnd/>
              <a:tailEnd/>
            </a:ln>
          </p:spPr>
          <p:txBody>
            <a:bodyPr/>
            <a:lstStyle/>
            <a:p>
              <a:endParaRPr lang="en-US"/>
            </a:p>
          </p:txBody>
        </p:sp>
        <p:sp>
          <p:nvSpPr>
            <p:cNvPr id="142" name="Freeform 688"/>
            <p:cNvSpPr>
              <a:spLocks/>
            </p:cNvSpPr>
            <p:nvPr/>
          </p:nvSpPr>
          <p:spPr bwMode="auto">
            <a:xfrm>
              <a:off x="3331" y="1319"/>
              <a:ext cx="1395" cy="625"/>
            </a:xfrm>
            <a:custGeom>
              <a:avLst/>
              <a:gdLst>
                <a:gd name="T0" fmla="*/ 0 w 612"/>
                <a:gd name="T1" fmla="*/ 155 h 274"/>
                <a:gd name="T2" fmla="*/ 0 w 612"/>
                <a:gd name="T3" fmla="*/ 1426 h 274"/>
                <a:gd name="T4" fmla="*/ 3180 w 612"/>
                <a:gd name="T5" fmla="*/ 1426 h 274"/>
                <a:gd name="T6" fmla="*/ 3180 w 612"/>
                <a:gd name="T7" fmla="*/ 155 h 274"/>
                <a:gd name="T8" fmla="*/ 3180 w 612"/>
                <a:gd name="T9" fmla="*/ 155 h 274"/>
                <a:gd name="T10" fmla="*/ 3159 w 612"/>
                <a:gd name="T11" fmla="*/ 105 h 274"/>
                <a:gd name="T12" fmla="*/ 3139 w 612"/>
                <a:gd name="T13" fmla="*/ 62 h 274"/>
                <a:gd name="T14" fmla="*/ 3118 w 612"/>
                <a:gd name="T15" fmla="*/ 32 h 274"/>
                <a:gd name="T16" fmla="*/ 3086 w 612"/>
                <a:gd name="T17" fmla="*/ 11 h 274"/>
                <a:gd name="T18" fmla="*/ 3086 w 612"/>
                <a:gd name="T19" fmla="*/ 11 h 274"/>
                <a:gd name="T20" fmla="*/ 3075 w 612"/>
                <a:gd name="T21" fmla="*/ 0 h 274"/>
                <a:gd name="T22" fmla="*/ 82 w 612"/>
                <a:gd name="T23" fmla="*/ 0 h 274"/>
                <a:gd name="T24" fmla="*/ 82 w 612"/>
                <a:gd name="T25" fmla="*/ 0 h 274"/>
                <a:gd name="T26" fmla="*/ 73 w 612"/>
                <a:gd name="T27" fmla="*/ 11 h 274"/>
                <a:gd name="T28" fmla="*/ 73 w 612"/>
                <a:gd name="T29" fmla="*/ 11 h 274"/>
                <a:gd name="T30" fmla="*/ 41 w 612"/>
                <a:gd name="T31" fmla="*/ 32 h 274"/>
                <a:gd name="T32" fmla="*/ 32 w 612"/>
                <a:gd name="T33" fmla="*/ 52 h 274"/>
                <a:gd name="T34" fmla="*/ 11 w 612"/>
                <a:gd name="T35" fmla="*/ 105 h 274"/>
                <a:gd name="T36" fmla="*/ 0 w 612"/>
                <a:gd name="T37" fmla="*/ 155 h 274"/>
                <a:gd name="T38" fmla="*/ 0 w 612"/>
                <a:gd name="T39" fmla="*/ 155 h 27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12"/>
                <a:gd name="T61" fmla="*/ 0 h 274"/>
                <a:gd name="T62" fmla="*/ 612 w 612"/>
                <a:gd name="T63" fmla="*/ 274 h 27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12" h="274">
                  <a:moveTo>
                    <a:pt x="0" y="30"/>
                  </a:moveTo>
                  <a:lnTo>
                    <a:pt x="0" y="274"/>
                  </a:lnTo>
                  <a:lnTo>
                    <a:pt x="612" y="274"/>
                  </a:lnTo>
                  <a:lnTo>
                    <a:pt x="612" y="30"/>
                  </a:lnTo>
                  <a:lnTo>
                    <a:pt x="608" y="20"/>
                  </a:lnTo>
                  <a:lnTo>
                    <a:pt x="604" y="12"/>
                  </a:lnTo>
                  <a:lnTo>
                    <a:pt x="600" y="6"/>
                  </a:lnTo>
                  <a:lnTo>
                    <a:pt x="594" y="2"/>
                  </a:lnTo>
                  <a:lnTo>
                    <a:pt x="592" y="0"/>
                  </a:lnTo>
                  <a:lnTo>
                    <a:pt x="16" y="0"/>
                  </a:lnTo>
                  <a:lnTo>
                    <a:pt x="14" y="2"/>
                  </a:lnTo>
                  <a:lnTo>
                    <a:pt x="8" y="6"/>
                  </a:lnTo>
                  <a:lnTo>
                    <a:pt x="6" y="10"/>
                  </a:lnTo>
                  <a:lnTo>
                    <a:pt x="2" y="20"/>
                  </a:lnTo>
                  <a:lnTo>
                    <a:pt x="0" y="30"/>
                  </a:lnTo>
                  <a:close/>
                </a:path>
              </a:pathLst>
            </a:custGeom>
            <a:solidFill>
              <a:schemeClr val="hlink"/>
            </a:solidFill>
            <a:ln w="9525">
              <a:noFill/>
              <a:round/>
              <a:headEnd/>
              <a:tailEnd/>
            </a:ln>
          </p:spPr>
          <p:txBody>
            <a:bodyPr/>
            <a:lstStyle/>
            <a:p>
              <a:endParaRPr lang="en-US"/>
            </a:p>
          </p:txBody>
        </p:sp>
        <p:sp>
          <p:nvSpPr>
            <p:cNvPr id="143" name="Freeform 689"/>
            <p:cNvSpPr>
              <a:spLocks/>
            </p:cNvSpPr>
            <p:nvPr/>
          </p:nvSpPr>
          <p:spPr bwMode="auto">
            <a:xfrm>
              <a:off x="3304" y="1324"/>
              <a:ext cx="59" cy="629"/>
            </a:xfrm>
            <a:custGeom>
              <a:avLst/>
              <a:gdLst>
                <a:gd name="T0" fmla="*/ 61 w 26"/>
                <a:gd name="T1" fmla="*/ 146 h 276"/>
                <a:gd name="T2" fmla="*/ 61 w 26"/>
                <a:gd name="T3" fmla="*/ 146 h 276"/>
                <a:gd name="T4" fmla="*/ 73 w 26"/>
                <a:gd name="T5" fmla="*/ 93 h 276"/>
                <a:gd name="T6" fmla="*/ 93 w 26"/>
                <a:gd name="T7" fmla="*/ 41 h 276"/>
                <a:gd name="T8" fmla="*/ 102 w 26"/>
                <a:gd name="T9" fmla="*/ 21 h 276"/>
                <a:gd name="T10" fmla="*/ 134 w 26"/>
                <a:gd name="T11" fmla="*/ 0 h 276"/>
                <a:gd name="T12" fmla="*/ 134 w 26"/>
                <a:gd name="T13" fmla="*/ 0 h 276"/>
                <a:gd name="T14" fmla="*/ 82 w 26"/>
                <a:gd name="T15" fmla="*/ 0 h 276"/>
                <a:gd name="T16" fmla="*/ 52 w 26"/>
                <a:gd name="T17" fmla="*/ 21 h 276"/>
                <a:gd name="T18" fmla="*/ 32 w 26"/>
                <a:gd name="T19" fmla="*/ 41 h 276"/>
                <a:gd name="T20" fmla="*/ 11 w 26"/>
                <a:gd name="T21" fmla="*/ 73 h 276"/>
                <a:gd name="T22" fmla="*/ 0 w 26"/>
                <a:gd name="T23" fmla="*/ 114 h 276"/>
                <a:gd name="T24" fmla="*/ 0 w 26"/>
                <a:gd name="T25" fmla="*/ 146 h 276"/>
                <a:gd name="T26" fmla="*/ 0 w 26"/>
                <a:gd name="T27" fmla="*/ 146 h 276"/>
                <a:gd name="T28" fmla="*/ 0 w 26"/>
                <a:gd name="T29" fmla="*/ 1433 h 276"/>
                <a:gd name="T30" fmla="*/ 61 w 26"/>
                <a:gd name="T31" fmla="*/ 1413 h 276"/>
                <a:gd name="T32" fmla="*/ 61 w 26"/>
                <a:gd name="T33" fmla="*/ 146 h 2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
                <a:gd name="T52" fmla="*/ 0 h 276"/>
                <a:gd name="T53" fmla="*/ 26 w 26"/>
                <a:gd name="T54" fmla="*/ 276 h 2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 h="276">
                  <a:moveTo>
                    <a:pt x="12" y="28"/>
                  </a:moveTo>
                  <a:lnTo>
                    <a:pt x="12" y="28"/>
                  </a:lnTo>
                  <a:lnTo>
                    <a:pt x="14" y="18"/>
                  </a:lnTo>
                  <a:lnTo>
                    <a:pt x="18" y="8"/>
                  </a:lnTo>
                  <a:lnTo>
                    <a:pt x="20" y="4"/>
                  </a:lnTo>
                  <a:lnTo>
                    <a:pt x="26" y="0"/>
                  </a:lnTo>
                  <a:lnTo>
                    <a:pt x="16" y="0"/>
                  </a:lnTo>
                  <a:lnTo>
                    <a:pt x="10" y="4"/>
                  </a:lnTo>
                  <a:lnTo>
                    <a:pt x="6" y="8"/>
                  </a:lnTo>
                  <a:lnTo>
                    <a:pt x="2" y="14"/>
                  </a:lnTo>
                  <a:lnTo>
                    <a:pt x="0" y="22"/>
                  </a:lnTo>
                  <a:lnTo>
                    <a:pt x="0" y="28"/>
                  </a:lnTo>
                  <a:lnTo>
                    <a:pt x="0" y="276"/>
                  </a:lnTo>
                  <a:lnTo>
                    <a:pt x="12" y="272"/>
                  </a:lnTo>
                  <a:lnTo>
                    <a:pt x="12" y="28"/>
                  </a:lnTo>
                  <a:close/>
                </a:path>
              </a:pathLst>
            </a:custGeom>
            <a:solidFill>
              <a:schemeClr val="tx2"/>
            </a:solidFill>
            <a:ln w="9525">
              <a:noFill/>
              <a:round/>
              <a:headEnd/>
              <a:tailEnd/>
            </a:ln>
          </p:spPr>
          <p:txBody>
            <a:bodyPr/>
            <a:lstStyle/>
            <a:p>
              <a:endParaRPr lang="en-US"/>
            </a:p>
          </p:txBody>
        </p:sp>
        <p:sp>
          <p:nvSpPr>
            <p:cNvPr id="144" name="Freeform 690"/>
            <p:cNvSpPr>
              <a:spLocks/>
            </p:cNvSpPr>
            <p:nvPr/>
          </p:nvSpPr>
          <p:spPr bwMode="auto">
            <a:xfrm>
              <a:off x="3304" y="2135"/>
              <a:ext cx="59" cy="1367"/>
            </a:xfrm>
            <a:custGeom>
              <a:avLst/>
              <a:gdLst>
                <a:gd name="T0" fmla="*/ 61 w 26"/>
                <a:gd name="T1" fmla="*/ 2969 h 600"/>
                <a:gd name="T2" fmla="*/ 61 w 26"/>
                <a:gd name="T3" fmla="*/ 32 h 600"/>
                <a:gd name="T4" fmla="*/ 0 w 26"/>
                <a:gd name="T5" fmla="*/ 0 h 600"/>
                <a:gd name="T6" fmla="*/ 0 w 26"/>
                <a:gd name="T7" fmla="*/ 0 h 600"/>
                <a:gd name="T8" fmla="*/ 0 w 26"/>
                <a:gd name="T9" fmla="*/ 2969 h 600"/>
                <a:gd name="T10" fmla="*/ 0 w 26"/>
                <a:gd name="T11" fmla="*/ 2969 h 600"/>
                <a:gd name="T12" fmla="*/ 0 w 26"/>
                <a:gd name="T13" fmla="*/ 3010 h 600"/>
                <a:gd name="T14" fmla="*/ 11 w 26"/>
                <a:gd name="T15" fmla="*/ 3042 h 600"/>
                <a:gd name="T16" fmla="*/ 32 w 26"/>
                <a:gd name="T17" fmla="*/ 3073 h 600"/>
                <a:gd name="T18" fmla="*/ 52 w 26"/>
                <a:gd name="T19" fmla="*/ 3094 h 600"/>
                <a:gd name="T20" fmla="*/ 93 w 26"/>
                <a:gd name="T21" fmla="*/ 3114 h 600"/>
                <a:gd name="T22" fmla="*/ 134 w 26"/>
                <a:gd name="T23" fmla="*/ 3114 h 600"/>
                <a:gd name="T24" fmla="*/ 134 w 26"/>
                <a:gd name="T25" fmla="*/ 3114 h 600"/>
                <a:gd name="T26" fmla="*/ 102 w 26"/>
                <a:gd name="T27" fmla="*/ 3094 h 600"/>
                <a:gd name="T28" fmla="*/ 82 w 26"/>
                <a:gd name="T29" fmla="*/ 3062 h 600"/>
                <a:gd name="T30" fmla="*/ 73 w 26"/>
                <a:gd name="T31" fmla="*/ 3021 h 600"/>
                <a:gd name="T32" fmla="*/ 61 w 26"/>
                <a:gd name="T33" fmla="*/ 2969 h 600"/>
                <a:gd name="T34" fmla="*/ 61 w 26"/>
                <a:gd name="T35" fmla="*/ 2969 h 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600"/>
                <a:gd name="T56" fmla="*/ 26 w 26"/>
                <a:gd name="T57" fmla="*/ 600 h 6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600">
                  <a:moveTo>
                    <a:pt x="12" y="572"/>
                  </a:moveTo>
                  <a:lnTo>
                    <a:pt x="12" y="6"/>
                  </a:lnTo>
                  <a:lnTo>
                    <a:pt x="0" y="0"/>
                  </a:lnTo>
                  <a:lnTo>
                    <a:pt x="0" y="572"/>
                  </a:lnTo>
                  <a:lnTo>
                    <a:pt x="0" y="580"/>
                  </a:lnTo>
                  <a:lnTo>
                    <a:pt x="2" y="586"/>
                  </a:lnTo>
                  <a:lnTo>
                    <a:pt x="6" y="592"/>
                  </a:lnTo>
                  <a:lnTo>
                    <a:pt x="10" y="596"/>
                  </a:lnTo>
                  <a:lnTo>
                    <a:pt x="18" y="600"/>
                  </a:lnTo>
                  <a:lnTo>
                    <a:pt x="26" y="600"/>
                  </a:lnTo>
                  <a:lnTo>
                    <a:pt x="20" y="596"/>
                  </a:lnTo>
                  <a:lnTo>
                    <a:pt x="16" y="590"/>
                  </a:lnTo>
                  <a:lnTo>
                    <a:pt x="14" y="582"/>
                  </a:lnTo>
                  <a:lnTo>
                    <a:pt x="12" y="572"/>
                  </a:lnTo>
                  <a:close/>
                </a:path>
              </a:pathLst>
            </a:custGeom>
            <a:solidFill>
              <a:schemeClr val="tx2"/>
            </a:solidFill>
            <a:ln w="9525">
              <a:noFill/>
              <a:round/>
              <a:headEnd/>
              <a:tailEnd/>
            </a:ln>
          </p:spPr>
          <p:txBody>
            <a:bodyPr/>
            <a:lstStyle/>
            <a:p>
              <a:endParaRPr lang="en-US"/>
            </a:p>
          </p:txBody>
        </p:sp>
        <p:sp>
          <p:nvSpPr>
            <p:cNvPr id="145" name="Freeform 691"/>
            <p:cNvSpPr>
              <a:spLocks/>
            </p:cNvSpPr>
            <p:nvPr/>
          </p:nvSpPr>
          <p:spPr bwMode="auto">
            <a:xfrm>
              <a:off x="4685" y="2135"/>
              <a:ext cx="64" cy="1367"/>
            </a:xfrm>
            <a:custGeom>
              <a:avLst/>
              <a:gdLst>
                <a:gd name="T0" fmla="*/ 73 w 28"/>
                <a:gd name="T1" fmla="*/ 2969 h 600"/>
                <a:gd name="T2" fmla="*/ 73 w 28"/>
                <a:gd name="T3" fmla="*/ 2969 h 600"/>
                <a:gd name="T4" fmla="*/ 62 w 28"/>
                <a:gd name="T5" fmla="*/ 3021 h 600"/>
                <a:gd name="T6" fmla="*/ 41 w 28"/>
                <a:gd name="T7" fmla="*/ 3073 h 600"/>
                <a:gd name="T8" fmla="*/ 0 w 28"/>
                <a:gd name="T9" fmla="*/ 3114 h 600"/>
                <a:gd name="T10" fmla="*/ 0 w 28"/>
                <a:gd name="T11" fmla="*/ 3114 h 600"/>
                <a:gd name="T12" fmla="*/ 53 w 28"/>
                <a:gd name="T13" fmla="*/ 3114 h 600"/>
                <a:gd name="T14" fmla="*/ 85 w 28"/>
                <a:gd name="T15" fmla="*/ 3094 h 600"/>
                <a:gd name="T16" fmla="*/ 105 w 28"/>
                <a:gd name="T17" fmla="*/ 3073 h 600"/>
                <a:gd name="T18" fmla="*/ 126 w 28"/>
                <a:gd name="T19" fmla="*/ 3042 h 600"/>
                <a:gd name="T20" fmla="*/ 135 w 28"/>
                <a:gd name="T21" fmla="*/ 3001 h 600"/>
                <a:gd name="T22" fmla="*/ 146 w 28"/>
                <a:gd name="T23" fmla="*/ 2969 h 600"/>
                <a:gd name="T24" fmla="*/ 146 w 28"/>
                <a:gd name="T25" fmla="*/ 0 h 600"/>
                <a:gd name="T26" fmla="*/ 73 w 28"/>
                <a:gd name="T27" fmla="*/ 32 h 600"/>
                <a:gd name="T28" fmla="*/ 73 w 28"/>
                <a:gd name="T29" fmla="*/ 2969 h 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600"/>
                <a:gd name="T47" fmla="*/ 28 w 28"/>
                <a:gd name="T48" fmla="*/ 600 h 6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600">
                  <a:moveTo>
                    <a:pt x="14" y="572"/>
                  </a:moveTo>
                  <a:lnTo>
                    <a:pt x="14" y="572"/>
                  </a:lnTo>
                  <a:lnTo>
                    <a:pt x="12" y="582"/>
                  </a:lnTo>
                  <a:lnTo>
                    <a:pt x="8" y="592"/>
                  </a:lnTo>
                  <a:lnTo>
                    <a:pt x="0" y="600"/>
                  </a:lnTo>
                  <a:lnTo>
                    <a:pt x="10" y="600"/>
                  </a:lnTo>
                  <a:lnTo>
                    <a:pt x="16" y="596"/>
                  </a:lnTo>
                  <a:lnTo>
                    <a:pt x="20" y="592"/>
                  </a:lnTo>
                  <a:lnTo>
                    <a:pt x="24" y="586"/>
                  </a:lnTo>
                  <a:lnTo>
                    <a:pt x="26" y="578"/>
                  </a:lnTo>
                  <a:lnTo>
                    <a:pt x="28" y="572"/>
                  </a:lnTo>
                  <a:lnTo>
                    <a:pt x="28" y="0"/>
                  </a:lnTo>
                  <a:lnTo>
                    <a:pt x="14" y="6"/>
                  </a:lnTo>
                  <a:lnTo>
                    <a:pt x="14" y="572"/>
                  </a:lnTo>
                  <a:close/>
                </a:path>
              </a:pathLst>
            </a:custGeom>
            <a:solidFill>
              <a:schemeClr val="tx2"/>
            </a:solidFill>
            <a:ln w="9525">
              <a:noFill/>
              <a:round/>
              <a:headEnd/>
              <a:tailEnd/>
            </a:ln>
          </p:spPr>
          <p:txBody>
            <a:bodyPr/>
            <a:lstStyle/>
            <a:p>
              <a:endParaRPr lang="en-US"/>
            </a:p>
          </p:txBody>
        </p:sp>
        <p:sp>
          <p:nvSpPr>
            <p:cNvPr id="146" name="Freeform 692"/>
            <p:cNvSpPr>
              <a:spLocks noEditPoints="1"/>
            </p:cNvSpPr>
            <p:nvPr/>
          </p:nvSpPr>
          <p:spPr bwMode="auto">
            <a:xfrm>
              <a:off x="3272" y="1287"/>
              <a:ext cx="1509" cy="2247"/>
            </a:xfrm>
            <a:custGeom>
              <a:avLst/>
              <a:gdLst>
                <a:gd name="T0" fmla="*/ 219 w 662"/>
                <a:gd name="T1" fmla="*/ 0 h 986"/>
                <a:gd name="T2" fmla="*/ 155 w 662"/>
                <a:gd name="T3" fmla="*/ 11 h 986"/>
                <a:gd name="T4" fmla="*/ 73 w 662"/>
                <a:gd name="T5" fmla="*/ 52 h 986"/>
                <a:gd name="T6" fmla="*/ 21 w 662"/>
                <a:gd name="T7" fmla="*/ 125 h 986"/>
                <a:gd name="T8" fmla="*/ 0 w 662"/>
                <a:gd name="T9" fmla="*/ 228 h 986"/>
                <a:gd name="T10" fmla="*/ 0 w 662"/>
                <a:gd name="T11" fmla="*/ 4902 h 986"/>
                <a:gd name="T12" fmla="*/ 21 w 662"/>
                <a:gd name="T13" fmla="*/ 5016 h 986"/>
                <a:gd name="T14" fmla="*/ 73 w 662"/>
                <a:gd name="T15" fmla="*/ 5080 h 986"/>
                <a:gd name="T16" fmla="*/ 155 w 662"/>
                <a:gd name="T17" fmla="*/ 5121 h 986"/>
                <a:gd name="T18" fmla="*/ 3212 w 662"/>
                <a:gd name="T19" fmla="*/ 5121 h 986"/>
                <a:gd name="T20" fmla="*/ 3273 w 662"/>
                <a:gd name="T21" fmla="*/ 5121 h 986"/>
                <a:gd name="T22" fmla="*/ 3358 w 662"/>
                <a:gd name="T23" fmla="*/ 5080 h 986"/>
                <a:gd name="T24" fmla="*/ 3408 w 662"/>
                <a:gd name="T25" fmla="*/ 5007 h 986"/>
                <a:gd name="T26" fmla="*/ 3440 w 662"/>
                <a:gd name="T27" fmla="*/ 4902 h 986"/>
                <a:gd name="T28" fmla="*/ 3440 w 662"/>
                <a:gd name="T29" fmla="*/ 228 h 986"/>
                <a:gd name="T30" fmla="*/ 3408 w 662"/>
                <a:gd name="T31" fmla="*/ 114 h 986"/>
                <a:gd name="T32" fmla="*/ 3358 w 662"/>
                <a:gd name="T33" fmla="*/ 52 h 986"/>
                <a:gd name="T34" fmla="*/ 3273 w 662"/>
                <a:gd name="T35" fmla="*/ 11 h 986"/>
                <a:gd name="T36" fmla="*/ 3212 w 662"/>
                <a:gd name="T37" fmla="*/ 0 h 986"/>
                <a:gd name="T38" fmla="*/ 3212 w 662"/>
                <a:gd name="T39" fmla="*/ 73 h 986"/>
                <a:gd name="T40" fmla="*/ 3241 w 662"/>
                <a:gd name="T41" fmla="*/ 82 h 986"/>
                <a:gd name="T42" fmla="*/ 3314 w 662"/>
                <a:gd name="T43" fmla="*/ 114 h 986"/>
                <a:gd name="T44" fmla="*/ 3358 w 662"/>
                <a:gd name="T45" fmla="*/ 175 h 986"/>
                <a:gd name="T46" fmla="*/ 3367 w 662"/>
                <a:gd name="T47" fmla="*/ 1515 h 986"/>
                <a:gd name="T48" fmla="*/ 73 w 662"/>
                <a:gd name="T49" fmla="*/ 1515 h 986"/>
                <a:gd name="T50" fmla="*/ 73 w 662"/>
                <a:gd name="T51" fmla="*/ 228 h 986"/>
                <a:gd name="T52" fmla="*/ 93 w 662"/>
                <a:gd name="T53" fmla="*/ 146 h 986"/>
                <a:gd name="T54" fmla="*/ 134 w 662"/>
                <a:gd name="T55" fmla="*/ 105 h 986"/>
                <a:gd name="T56" fmla="*/ 219 w 662"/>
                <a:gd name="T57" fmla="*/ 73 h 986"/>
                <a:gd name="T58" fmla="*/ 73 w 662"/>
                <a:gd name="T59" fmla="*/ 1891 h 986"/>
                <a:gd name="T60" fmla="*/ 73 w 662"/>
                <a:gd name="T61" fmla="*/ 1559 h 986"/>
                <a:gd name="T62" fmla="*/ 1694 w 662"/>
                <a:gd name="T63" fmla="*/ 1891 h 986"/>
                <a:gd name="T64" fmla="*/ 1735 w 662"/>
                <a:gd name="T65" fmla="*/ 1559 h 986"/>
                <a:gd name="T66" fmla="*/ 3004 w 662"/>
                <a:gd name="T67" fmla="*/ 1891 h 986"/>
                <a:gd name="T68" fmla="*/ 1735 w 662"/>
                <a:gd name="T69" fmla="*/ 1559 h 986"/>
                <a:gd name="T70" fmla="*/ 3367 w 662"/>
                <a:gd name="T71" fmla="*/ 1559 h 986"/>
                <a:gd name="T72" fmla="*/ 3045 w 662"/>
                <a:gd name="T73" fmla="*/ 1891 h 986"/>
                <a:gd name="T74" fmla="*/ 3212 w 662"/>
                <a:gd name="T75" fmla="*/ 5048 h 986"/>
                <a:gd name="T76" fmla="*/ 219 w 662"/>
                <a:gd name="T77" fmla="*/ 5048 h 986"/>
                <a:gd name="T78" fmla="*/ 134 w 662"/>
                <a:gd name="T79" fmla="*/ 5027 h 986"/>
                <a:gd name="T80" fmla="*/ 93 w 662"/>
                <a:gd name="T81" fmla="*/ 4986 h 986"/>
                <a:gd name="T82" fmla="*/ 73 w 662"/>
                <a:gd name="T83" fmla="*/ 4902 h 986"/>
                <a:gd name="T84" fmla="*/ 73 w 662"/>
                <a:gd name="T85" fmla="*/ 1933 h 986"/>
                <a:gd name="T86" fmla="*/ 3367 w 662"/>
                <a:gd name="T87" fmla="*/ 4902 h 986"/>
                <a:gd name="T88" fmla="*/ 3358 w 662"/>
                <a:gd name="T89" fmla="*/ 4934 h 986"/>
                <a:gd name="T90" fmla="*/ 3326 w 662"/>
                <a:gd name="T91" fmla="*/ 5007 h 986"/>
                <a:gd name="T92" fmla="*/ 3262 w 662"/>
                <a:gd name="T93" fmla="*/ 5048 h 986"/>
                <a:gd name="T94" fmla="*/ 3212 w 662"/>
                <a:gd name="T95" fmla="*/ 5048 h 98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62"/>
                <a:gd name="T145" fmla="*/ 0 h 986"/>
                <a:gd name="T146" fmla="*/ 662 w 662"/>
                <a:gd name="T147" fmla="*/ 986 h 98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62" h="986">
                  <a:moveTo>
                    <a:pt x="618" y="0"/>
                  </a:moveTo>
                  <a:lnTo>
                    <a:pt x="42" y="0"/>
                  </a:lnTo>
                  <a:lnTo>
                    <a:pt x="30" y="2"/>
                  </a:lnTo>
                  <a:lnTo>
                    <a:pt x="20" y="6"/>
                  </a:lnTo>
                  <a:lnTo>
                    <a:pt x="14" y="10"/>
                  </a:lnTo>
                  <a:lnTo>
                    <a:pt x="8" y="16"/>
                  </a:lnTo>
                  <a:lnTo>
                    <a:pt x="4" y="24"/>
                  </a:lnTo>
                  <a:lnTo>
                    <a:pt x="0" y="32"/>
                  </a:lnTo>
                  <a:lnTo>
                    <a:pt x="0" y="44"/>
                  </a:lnTo>
                  <a:lnTo>
                    <a:pt x="0" y="944"/>
                  </a:lnTo>
                  <a:lnTo>
                    <a:pt x="0" y="956"/>
                  </a:lnTo>
                  <a:lnTo>
                    <a:pt x="4" y="966"/>
                  </a:lnTo>
                  <a:lnTo>
                    <a:pt x="8" y="972"/>
                  </a:lnTo>
                  <a:lnTo>
                    <a:pt x="14" y="978"/>
                  </a:lnTo>
                  <a:lnTo>
                    <a:pt x="22" y="982"/>
                  </a:lnTo>
                  <a:lnTo>
                    <a:pt x="30" y="986"/>
                  </a:lnTo>
                  <a:lnTo>
                    <a:pt x="42" y="986"/>
                  </a:lnTo>
                  <a:lnTo>
                    <a:pt x="618" y="986"/>
                  </a:lnTo>
                  <a:lnTo>
                    <a:pt x="630" y="986"/>
                  </a:lnTo>
                  <a:lnTo>
                    <a:pt x="640" y="982"/>
                  </a:lnTo>
                  <a:lnTo>
                    <a:pt x="646" y="978"/>
                  </a:lnTo>
                  <a:lnTo>
                    <a:pt x="652" y="972"/>
                  </a:lnTo>
                  <a:lnTo>
                    <a:pt x="656" y="964"/>
                  </a:lnTo>
                  <a:lnTo>
                    <a:pt x="660" y="956"/>
                  </a:lnTo>
                  <a:lnTo>
                    <a:pt x="662" y="944"/>
                  </a:lnTo>
                  <a:lnTo>
                    <a:pt x="662" y="44"/>
                  </a:lnTo>
                  <a:lnTo>
                    <a:pt x="660" y="32"/>
                  </a:lnTo>
                  <a:lnTo>
                    <a:pt x="656" y="22"/>
                  </a:lnTo>
                  <a:lnTo>
                    <a:pt x="652" y="16"/>
                  </a:lnTo>
                  <a:lnTo>
                    <a:pt x="646" y="10"/>
                  </a:lnTo>
                  <a:lnTo>
                    <a:pt x="638" y="6"/>
                  </a:lnTo>
                  <a:lnTo>
                    <a:pt x="630" y="2"/>
                  </a:lnTo>
                  <a:lnTo>
                    <a:pt x="618" y="0"/>
                  </a:lnTo>
                  <a:close/>
                  <a:moveTo>
                    <a:pt x="42" y="14"/>
                  </a:moveTo>
                  <a:lnTo>
                    <a:pt x="618" y="14"/>
                  </a:lnTo>
                  <a:lnTo>
                    <a:pt x="624" y="16"/>
                  </a:lnTo>
                  <a:lnTo>
                    <a:pt x="634" y="20"/>
                  </a:lnTo>
                  <a:lnTo>
                    <a:pt x="638" y="22"/>
                  </a:lnTo>
                  <a:lnTo>
                    <a:pt x="642" y="28"/>
                  </a:lnTo>
                  <a:lnTo>
                    <a:pt x="646" y="34"/>
                  </a:lnTo>
                  <a:lnTo>
                    <a:pt x="648" y="44"/>
                  </a:lnTo>
                  <a:lnTo>
                    <a:pt x="648" y="292"/>
                  </a:lnTo>
                  <a:lnTo>
                    <a:pt x="14" y="292"/>
                  </a:lnTo>
                  <a:lnTo>
                    <a:pt x="14" y="44"/>
                  </a:lnTo>
                  <a:lnTo>
                    <a:pt x="14" y="38"/>
                  </a:lnTo>
                  <a:lnTo>
                    <a:pt x="18" y="28"/>
                  </a:lnTo>
                  <a:lnTo>
                    <a:pt x="20" y="24"/>
                  </a:lnTo>
                  <a:lnTo>
                    <a:pt x="26" y="20"/>
                  </a:lnTo>
                  <a:lnTo>
                    <a:pt x="32" y="16"/>
                  </a:lnTo>
                  <a:lnTo>
                    <a:pt x="42" y="14"/>
                  </a:lnTo>
                  <a:close/>
                  <a:moveTo>
                    <a:pt x="14" y="364"/>
                  </a:moveTo>
                  <a:lnTo>
                    <a:pt x="14" y="364"/>
                  </a:lnTo>
                  <a:lnTo>
                    <a:pt x="14" y="300"/>
                  </a:lnTo>
                  <a:lnTo>
                    <a:pt x="326" y="300"/>
                  </a:lnTo>
                  <a:lnTo>
                    <a:pt x="326" y="364"/>
                  </a:lnTo>
                  <a:lnTo>
                    <a:pt x="14" y="364"/>
                  </a:lnTo>
                  <a:close/>
                  <a:moveTo>
                    <a:pt x="334" y="300"/>
                  </a:moveTo>
                  <a:lnTo>
                    <a:pt x="578" y="300"/>
                  </a:lnTo>
                  <a:lnTo>
                    <a:pt x="578" y="364"/>
                  </a:lnTo>
                  <a:lnTo>
                    <a:pt x="334" y="364"/>
                  </a:lnTo>
                  <a:lnTo>
                    <a:pt x="334" y="300"/>
                  </a:lnTo>
                  <a:close/>
                  <a:moveTo>
                    <a:pt x="586" y="300"/>
                  </a:moveTo>
                  <a:lnTo>
                    <a:pt x="648" y="300"/>
                  </a:lnTo>
                  <a:lnTo>
                    <a:pt x="648" y="364"/>
                  </a:lnTo>
                  <a:lnTo>
                    <a:pt x="586" y="364"/>
                  </a:lnTo>
                  <a:lnTo>
                    <a:pt x="586" y="300"/>
                  </a:lnTo>
                  <a:close/>
                  <a:moveTo>
                    <a:pt x="618" y="972"/>
                  </a:moveTo>
                  <a:lnTo>
                    <a:pt x="42" y="972"/>
                  </a:lnTo>
                  <a:lnTo>
                    <a:pt x="36" y="972"/>
                  </a:lnTo>
                  <a:lnTo>
                    <a:pt x="26" y="968"/>
                  </a:lnTo>
                  <a:lnTo>
                    <a:pt x="22" y="966"/>
                  </a:lnTo>
                  <a:lnTo>
                    <a:pt x="18" y="960"/>
                  </a:lnTo>
                  <a:lnTo>
                    <a:pt x="14" y="954"/>
                  </a:lnTo>
                  <a:lnTo>
                    <a:pt x="14" y="944"/>
                  </a:lnTo>
                  <a:lnTo>
                    <a:pt x="14" y="372"/>
                  </a:lnTo>
                  <a:lnTo>
                    <a:pt x="648" y="372"/>
                  </a:lnTo>
                  <a:lnTo>
                    <a:pt x="648" y="944"/>
                  </a:lnTo>
                  <a:lnTo>
                    <a:pt x="646" y="950"/>
                  </a:lnTo>
                  <a:lnTo>
                    <a:pt x="642" y="960"/>
                  </a:lnTo>
                  <a:lnTo>
                    <a:pt x="640" y="964"/>
                  </a:lnTo>
                  <a:lnTo>
                    <a:pt x="634" y="968"/>
                  </a:lnTo>
                  <a:lnTo>
                    <a:pt x="628" y="972"/>
                  </a:lnTo>
                  <a:lnTo>
                    <a:pt x="618" y="972"/>
                  </a:lnTo>
                  <a:close/>
                </a:path>
              </a:pathLst>
            </a:custGeom>
            <a:solidFill>
              <a:srgbClr val="000000"/>
            </a:solidFill>
            <a:ln w="9525">
              <a:noFill/>
              <a:round/>
              <a:headEnd/>
              <a:tailEnd/>
            </a:ln>
          </p:spPr>
          <p:txBody>
            <a:bodyPr/>
            <a:lstStyle/>
            <a:p>
              <a:endParaRPr lang="en-US"/>
            </a:p>
          </p:txBody>
        </p:sp>
        <p:sp>
          <p:nvSpPr>
            <p:cNvPr id="147" name="Freeform 693"/>
            <p:cNvSpPr>
              <a:spLocks/>
            </p:cNvSpPr>
            <p:nvPr/>
          </p:nvSpPr>
          <p:spPr bwMode="auto">
            <a:xfrm>
              <a:off x="3304" y="1319"/>
              <a:ext cx="1445" cy="87"/>
            </a:xfrm>
            <a:custGeom>
              <a:avLst/>
              <a:gdLst>
                <a:gd name="T0" fmla="*/ 3148 w 634"/>
                <a:gd name="T1" fmla="*/ 11 h 38"/>
                <a:gd name="T2" fmla="*/ 3148 w 634"/>
                <a:gd name="T3" fmla="*/ 11 h 38"/>
                <a:gd name="T4" fmla="*/ 3138 w 634"/>
                <a:gd name="T5" fmla="*/ 0 h 38"/>
                <a:gd name="T6" fmla="*/ 146 w 634"/>
                <a:gd name="T7" fmla="*/ 0 h 38"/>
                <a:gd name="T8" fmla="*/ 146 w 634"/>
                <a:gd name="T9" fmla="*/ 0 h 38"/>
                <a:gd name="T10" fmla="*/ 134 w 634"/>
                <a:gd name="T11" fmla="*/ 11 h 38"/>
                <a:gd name="T12" fmla="*/ 134 w 634"/>
                <a:gd name="T13" fmla="*/ 11 h 38"/>
                <a:gd name="T14" fmla="*/ 82 w 634"/>
                <a:gd name="T15" fmla="*/ 11 h 38"/>
                <a:gd name="T16" fmla="*/ 52 w 634"/>
                <a:gd name="T17" fmla="*/ 32 h 38"/>
                <a:gd name="T18" fmla="*/ 32 w 634"/>
                <a:gd name="T19" fmla="*/ 53 h 38"/>
                <a:gd name="T20" fmla="*/ 11 w 634"/>
                <a:gd name="T21" fmla="*/ 85 h 38"/>
                <a:gd name="T22" fmla="*/ 0 w 634"/>
                <a:gd name="T23" fmla="*/ 126 h 38"/>
                <a:gd name="T24" fmla="*/ 0 w 634"/>
                <a:gd name="T25" fmla="*/ 158 h 38"/>
                <a:gd name="T26" fmla="*/ 0 w 634"/>
                <a:gd name="T27" fmla="*/ 158 h 38"/>
                <a:gd name="T28" fmla="*/ 0 w 634"/>
                <a:gd name="T29" fmla="*/ 199 h 38"/>
                <a:gd name="T30" fmla="*/ 0 w 634"/>
                <a:gd name="T31" fmla="*/ 199 h 38"/>
                <a:gd name="T32" fmla="*/ 0 w 634"/>
                <a:gd name="T33" fmla="*/ 167 h 38"/>
                <a:gd name="T34" fmla="*/ 11 w 634"/>
                <a:gd name="T35" fmla="*/ 126 h 38"/>
                <a:gd name="T36" fmla="*/ 32 w 634"/>
                <a:gd name="T37" fmla="*/ 94 h 38"/>
                <a:gd name="T38" fmla="*/ 52 w 634"/>
                <a:gd name="T39" fmla="*/ 73 h 38"/>
                <a:gd name="T40" fmla="*/ 82 w 634"/>
                <a:gd name="T41" fmla="*/ 53 h 38"/>
                <a:gd name="T42" fmla="*/ 134 w 634"/>
                <a:gd name="T43" fmla="*/ 53 h 38"/>
                <a:gd name="T44" fmla="*/ 134 w 634"/>
                <a:gd name="T45" fmla="*/ 53 h 38"/>
                <a:gd name="T46" fmla="*/ 146 w 634"/>
                <a:gd name="T47" fmla="*/ 41 h 38"/>
                <a:gd name="T48" fmla="*/ 3138 w 634"/>
                <a:gd name="T49" fmla="*/ 41 h 38"/>
                <a:gd name="T50" fmla="*/ 3138 w 634"/>
                <a:gd name="T51" fmla="*/ 41 h 38"/>
                <a:gd name="T52" fmla="*/ 3148 w 634"/>
                <a:gd name="T53" fmla="*/ 53 h 38"/>
                <a:gd name="T54" fmla="*/ 3148 w 634"/>
                <a:gd name="T55" fmla="*/ 53 h 38"/>
                <a:gd name="T56" fmla="*/ 3189 w 634"/>
                <a:gd name="T57" fmla="*/ 53 h 38"/>
                <a:gd name="T58" fmla="*/ 3232 w 634"/>
                <a:gd name="T59" fmla="*/ 73 h 38"/>
                <a:gd name="T60" fmla="*/ 3252 w 634"/>
                <a:gd name="T61" fmla="*/ 94 h 38"/>
                <a:gd name="T62" fmla="*/ 3273 w 634"/>
                <a:gd name="T63" fmla="*/ 126 h 38"/>
                <a:gd name="T64" fmla="*/ 3282 w 634"/>
                <a:gd name="T65" fmla="*/ 158 h 38"/>
                <a:gd name="T66" fmla="*/ 3293 w 634"/>
                <a:gd name="T67" fmla="*/ 199 h 38"/>
                <a:gd name="T68" fmla="*/ 3293 w 634"/>
                <a:gd name="T69" fmla="*/ 158 h 38"/>
                <a:gd name="T70" fmla="*/ 3293 w 634"/>
                <a:gd name="T71" fmla="*/ 158 h 38"/>
                <a:gd name="T72" fmla="*/ 3282 w 634"/>
                <a:gd name="T73" fmla="*/ 114 h 38"/>
                <a:gd name="T74" fmla="*/ 3273 w 634"/>
                <a:gd name="T75" fmla="*/ 85 h 38"/>
                <a:gd name="T76" fmla="*/ 3252 w 634"/>
                <a:gd name="T77" fmla="*/ 53 h 38"/>
                <a:gd name="T78" fmla="*/ 3232 w 634"/>
                <a:gd name="T79" fmla="*/ 32 h 38"/>
                <a:gd name="T80" fmla="*/ 3189 w 634"/>
                <a:gd name="T81" fmla="*/ 11 h 38"/>
                <a:gd name="T82" fmla="*/ 3148 w 634"/>
                <a:gd name="T83" fmla="*/ 11 h 38"/>
                <a:gd name="T84" fmla="*/ 3148 w 634"/>
                <a:gd name="T85" fmla="*/ 11 h 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4"/>
                <a:gd name="T130" fmla="*/ 0 h 38"/>
                <a:gd name="T131" fmla="*/ 634 w 634"/>
                <a:gd name="T132" fmla="*/ 38 h 3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4" h="38">
                  <a:moveTo>
                    <a:pt x="606" y="2"/>
                  </a:moveTo>
                  <a:lnTo>
                    <a:pt x="606" y="2"/>
                  </a:lnTo>
                  <a:lnTo>
                    <a:pt x="604" y="0"/>
                  </a:lnTo>
                  <a:lnTo>
                    <a:pt x="28" y="0"/>
                  </a:lnTo>
                  <a:lnTo>
                    <a:pt x="26" y="2"/>
                  </a:lnTo>
                  <a:lnTo>
                    <a:pt x="16" y="2"/>
                  </a:lnTo>
                  <a:lnTo>
                    <a:pt x="10" y="6"/>
                  </a:lnTo>
                  <a:lnTo>
                    <a:pt x="6" y="10"/>
                  </a:lnTo>
                  <a:lnTo>
                    <a:pt x="2" y="16"/>
                  </a:lnTo>
                  <a:lnTo>
                    <a:pt x="0" y="24"/>
                  </a:lnTo>
                  <a:lnTo>
                    <a:pt x="0" y="30"/>
                  </a:lnTo>
                  <a:lnTo>
                    <a:pt x="0" y="38"/>
                  </a:lnTo>
                  <a:lnTo>
                    <a:pt x="0" y="32"/>
                  </a:lnTo>
                  <a:lnTo>
                    <a:pt x="2" y="24"/>
                  </a:lnTo>
                  <a:lnTo>
                    <a:pt x="6" y="18"/>
                  </a:lnTo>
                  <a:lnTo>
                    <a:pt x="10" y="14"/>
                  </a:lnTo>
                  <a:lnTo>
                    <a:pt x="16" y="10"/>
                  </a:lnTo>
                  <a:lnTo>
                    <a:pt x="26" y="10"/>
                  </a:lnTo>
                  <a:lnTo>
                    <a:pt x="28" y="8"/>
                  </a:lnTo>
                  <a:lnTo>
                    <a:pt x="604" y="8"/>
                  </a:lnTo>
                  <a:lnTo>
                    <a:pt x="606" y="10"/>
                  </a:lnTo>
                  <a:lnTo>
                    <a:pt x="614" y="10"/>
                  </a:lnTo>
                  <a:lnTo>
                    <a:pt x="622" y="14"/>
                  </a:lnTo>
                  <a:lnTo>
                    <a:pt x="626" y="18"/>
                  </a:lnTo>
                  <a:lnTo>
                    <a:pt x="630" y="24"/>
                  </a:lnTo>
                  <a:lnTo>
                    <a:pt x="632" y="30"/>
                  </a:lnTo>
                  <a:lnTo>
                    <a:pt x="634" y="38"/>
                  </a:lnTo>
                  <a:lnTo>
                    <a:pt x="634" y="30"/>
                  </a:lnTo>
                  <a:lnTo>
                    <a:pt x="632" y="22"/>
                  </a:lnTo>
                  <a:lnTo>
                    <a:pt x="630" y="16"/>
                  </a:lnTo>
                  <a:lnTo>
                    <a:pt x="626" y="10"/>
                  </a:lnTo>
                  <a:lnTo>
                    <a:pt x="622" y="6"/>
                  </a:lnTo>
                  <a:lnTo>
                    <a:pt x="614" y="2"/>
                  </a:lnTo>
                  <a:lnTo>
                    <a:pt x="606" y="2"/>
                  </a:lnTo>
                  <a:close/>
                </a:path>
              </a:pathLst>
            </a:custGeom>
            <a:solidFill>
              <a:srgbClr val="5A929F"/>
            </a:solidFill>
            <a:ln w="9525">
              <a:noFill/>
              <a:round/>
              <a:headEnd/>
              <a:tailEnd/>
            </a:ln>
          </p:spPr>
          <p:txBody>
            <a:bodyPr/>
            <a:lstStyle/>
            <a:p>
              <a:endParaRPr lang="en-US"/>
            </a:p>
          </p:txBody>
        </p:sp>
        <p:sp>
          <p:nvSpPr>
            <p:cNvPr id="148" name="Freeform 694"/>
            <p:cNvSpPr>
              <a:spLocks/>
            </p:cNvSpPr>
            <p:nvPr/>
          </p:nvSpPr>
          <p:spPr bwMode="auto">
            <a:xfrm>
              <a:off x="3304" y="3420"/>
              <a:ext cx="1445" cy="82"/>
            </a:xfrm>
            <a:custGeom>
              <a:avLst/>
              <a:gdLst>
                <a:gd name="T0" fmla="*/ 3148 w 634"/>
                <a:gd name="T1" fmla="*/ 187 h 36"/>
                <a:gd name="T2" fmla="*/ 3148 w 634"/>
                <a:gd name="T3" fmla="*/ 187 h 36"/>
                <a:gd name="T4" fmla="*/ 3138 w 634"/>
                <a:gd name="T5" fmla="*/ 187 h 36"/>
                <a:gd name="T6" fmla="*/ 146 w 634"/>
                <a:gd name="T7" fmla="*/ 187 h 36"/>
                <a:gd name="T8" fmla="*/ 146 w 634"/>
                <a:gd name="T9" fmla="*/ 187 h 36"/>
                <a:gd name="T10" fmla="*/ 134 w 634"/>
                <a:gd name="T11" fmla="*/ 187 h 36"/>
                <a:gd name="T12" fmla="*/ 134 w 634"/>
                <a:gd name="T13" fmla="*/ 187 h 36"/>
                <a:gd name="T14" fmla="*/ 82 w 634"/>
                <a:gd name="T15" fmla="*/ 187 h 36"/>
                <a:gd name="T16" fmla="*/ 52 w 634"/>
                <a:gd name="T17" fmla="*/ 166 h 36"/>
                <a:gd name="T18" fmla="*/ 32 w 634"/>
                <a:gd name="T19" fmla="*/ 146 h 36"/>
                <a:gd name="T20" fmla="*/ 11 w 634"/>
                <a:gd name="T21" fmla="*/ 114 h 36"/>
                <a:gd name="T22" fmla="*/ 0 w 634"/>
                <a:gd name="T23" fmla="*/ 73 h 36"/>
                <a:gd name="T24" fmla="*/ 0 w 634"/>
                <a:gd name="T25" fmla="*/ 41 h 36"/>
                <a:gd name="T26" fmla="*/ 0 w 634"/>
                <a:gd name="T27" fmla="*/ 41 h 36"/>
                <a:gd name="T28" fmla="*/ 0 w 634"/>
                <a:gd name="T29" fmla="*/ 0 h 36"/>
                <a:gd name="T30" fmla="*/ 0 w 634"/>
                <a:gd name="T31" fmla="*/ 0 h 36"/>
                <a:gd name="T32" fmla="*/ 0 w 634"/>
                <a:gd name="T33" fmla="*/ 32 h 36"/>
                <a:gd name="T34" fmla="*/ 11 w 634"/>
                <a:gd name="T35" fmla="*/ 73 h 36"/>
                <a:gd name="T36" fmla="*/ 32 w 634"/>
                <a:gd name="T37" fmla="*/ 105 h 36"/>
                <a:gd name="T38" fmla="*/ 52 w 634"/>
                <a:gd name="T39" fmla="*/ 125 h 36"/>
                <a:gd name="T40" fmla="*/ 82 w 634"/>
                <a:gd name="T41" fmla="*/ 146 h 36"/>
                <a:gd name="T42" fmla="*/ 134 w 634"/>
                <a:gd name="T43" fmla="*/ 146 h 36"/>
                <a:gd name="T44" fmla="*/ 134 w 634"/>
                <a:gd name="T45" fmla="*/ 146 h 36"/>
                <a:gd name="T46" fmla="*/ 146 w 634"/>
                <a:gd name="T47" fmla="*/ 146 h 36"/>
                <a:gd name="T48" fmla="*/ 3138 w 634"/>
                <a:gd name="T49" fmla="*/ 146 h 36"/>
                <a:gd name="T50" fmla="*/ 3138 w 634"/>
                <a:gd name="T51" fmla="*/ 146 h 36"/>
                <a:gd name="T52" fmla="*/ 3148 w 634"/>
                <a:gd name="T53" fmla="*/ 146 h 36"/>
                <a:gd name="T54" fmla="*/ 3148 w 634"/>
                <a:gd name="T55" fmla="*/ 146 h 36"/>
                <a:gd name="T56" fmla="*/ 3189 w 634"/>
                <a:gd name="T57" fmla="*/ 146 h 36"/>
                <a:gd name="T58" fmla="*/ 3232 w 634"/>
                <a:gd name="T59" fmla="*/ 125 h 36"/>
                <a:gd name="T60" fmla="*/ 3252 w 634"/>
                <a:gd name="T61" fmla="*/ 105 h 36"/>
                <a:gd name="T62" fmla="*/ 3273 w 634"/>
                <a:gd name="T63" fmla="*/ 73 h 36"/>
                <a:gd name="T64" fmla="*/ 3282 w 634"/>
                <a:gd name="T65" fmla="*/ 41 h 36"/>
                <a:gd name="T66" fmla="*/ 3293 w 634"/>
                <a:gd name="T67" fmla="*/ 0 h 36"/>
                <a:gd name="T68" fmla="*/ 3293 w 634"/>
                <a:gd name="T69" fmla="*/ 41 h 36"/>
                <a:gd name="T70" fmla="*/ 3293 w 634"/>
                <a:gd name="T71" fmla="*/ 41 h 36"/>
                <a:gd name="T72" fmla="*/ 3282 w 634"/>
                <a:gd name="T73" fmla="*/ 82 h 36"/>
                <a:gd name="T74" fmla="*/ 3273 w 634"/>
                <a:gd name="T75" fmla="*/ 114 h 36"/>
                <a:gd name="T76" fmla="*/ 3252 w 634"/>
                <a:gd name="T77" fmla="*/ 146 h 36"/>
                <a:gd name="T78" fmla="*/ 3232 w 634"/>
                <a:gd name="T79" fmla="*/ 166 h 36"/>
                <a:gd name="T80" fmla="*/ 3189 w 634"/>
                <a:gd name="T81" fmla="*/ 187 h 36"/>
                <a:gd name="T82" fmla="*/ 3148 w 634"/>
                <a:gd name="T83" fmla="*/ 187 h 36"/>
                <a:gd name="T84" fmla="*/ 3148 w 634"/>
                <a:gd name="T85" fmla="*/ 187 h 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4"/>
                <a:gd name="T130" fmla="*/ 0 h 36"/>
                <a:gd name="T131" fmla="*/ 634 w 634"/>
                <a:gd name="T132" fmla="*/ 36 h 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4" h="36">
                  <a:moveTo>
                    <a:pt x="606" y="36"/>
                  </a:moveTo>
                  <a:lnTo>
                    <a:pt x="606" y="36"/>
                  </a:lnTo>
                  <a:lnTo>
                    <a:pt x="604" y="36"/>
                  </a:lnTo>
                  <a:lnTo>
                    <a:pt x="28" y="36"/>
                  </a:lnTo>
                  <a:lnTo>
                    <a:pt x="26" y="36"/>
                  </a:lnTo>
                  <a:lnTo>
                    <a:pt x="16" y="36"/>
                  </a:lnTo>
                  <a:lnTo>
                    <a:pt x="10" y="32"/>
                  </a:lnTo>
                  <a:lnTo>
                    <a:pt x="6" y="28"/>
                  </a:lnTo>
                  <a:lnTo>
                    <a:pt x="2" y="22"/>
                  </a:lnTo>
                  <a:lnTo>
                    <a:pt x="0" y="14"/>
                  </a:lnTo>
                  <a:lnTo>
                    <a:pt x="0" y="8"/>
                  </a:lnTo>
                  <a:lnTo>
                    <a:pt x="0" y="0"/>
                  </a:lnTo>
                  <a:lnTo>
                    <a:pt x="0" y="6"/>
                  </a:lnTo>
                  <a:lnTo>
                    <a:pt x="2" y="14"/>
                  </a:lnTo>
                  <a:lnTo>
                    <a:pt x="6" y="20"/>
                  </a:lnTo>
                  <a:lnTo>
                    <a:pt x="10" y="24"/>
                  </a:lnTo>
                  <a:lnTo>
                    <a:pt x="16" y="28"/>
                  </a:lnTo>
                  <a:lnTo>
                    <a:pt x="26" y="28"/>
                  </a:lnTo>
                  <a:lnTo>
                    <a:pt x="28" y="28"/>
                  </a:lnTo>
                  <a:lnTo>
                    <a:pt x="604" y="28"/>
                  </a:lnTo>
                  <a:lnTo>
                    <a:pt x="606" y="28"/>
                  </a:lnTo>
                  <a:lnTo>
                    <a:pt x="614" y="28"/>
                  </a:lnTo>
                  <a:lnTo>
                    <a:pt x="622" y="24"/>
                  </a:lnTo>
                  <a:lnTo>
                    <a:pt x="626" y="20"/>
                  </a:lnTo>
                  <a:lnTo>
                    <a:pt x="630" y="14"/>
                  </a:lnTo>
                  <a:lnTo>
                    <a:pt x="632" y="8"/>
                  </a:lnTo>
                  <a:lnTo>
                    <a:pt x="634" y="0"/>
                  </a:lnTo>
                  <a:lnTo>
                    <a:pt x="634" y="8"/>
                  </a:lnTo>
                  <a:lnTo>
                    <a:pt x="632" y="16"/>
                  </a:lnTo>
                  <a:lnTo>
                    <a:pt x="630" y="22"/>
                  </a:lnTo>
                  <a:lnTo>
                    <a:pt x="626" y="28"/>
                  </a:lnTo>
                  <a:lnTo>
                    <a:pt x="622" y="32"/>
                  </a:lnTo>
                  <a:lnTo>
                    <a:pt x="614" y="36"/>
                  </a:lnTo>
                  <a:lnTo>
                    <a:pt x="606" y="36"/>
                  </a:lnTo>
                  <a:close/>
                </a:path>
              </a:pathLst>
            </a:custGeom>
            <a:solidFill>
              <a:srgbClr val="5A929F"/>
            </a:solidFill>
            <a:ln w="9525">
              <a:noFill/>
              <a:round/>
              <a:headEnd/>
              <a:tailEnd/>
            </a:ln>
          </p:spPr>
          <p:txBody>
            <a:bodyPr/>
            <a:lstStyle/>
            <a:p>
              <a:endParaRPr lang="en-US"/>
            </a:p>
          </p:txBody>
        </p:sp>
        <p:grpSp>
          <p:nvGrpSpPr>
            <p:cNvPr id="149" name="Group 695"/>
            <p:cNvGrpSpPr>
              <a:grpSpLocks/>
            </p:cNvGrpSpPr>
            <p:nvPr/>
          </p:nvGrpSpPr>
          <p:grpSpPr bwMode="auto">
            <a:xfrm>
              <a:off x="3304" y="1944"/>
              <a:ext cx="1445" cy="205"/>
              <a:chOff x="3304" y="1944"/>
              <a:chExt cx="1445" cy="205"/>
            </a:xfrm>
          </p:grpSpPr>
          <p:sp>
            <p:nvSpPr>
              <p:cNvPr id="281" name="Freeform 696"/>
              <p:cNvSpPr>
                <a:spLocks/>
              </p:cNvSpPr>
              <p:nvPr/>
            </p:nvSpPr>
            <p:spPr bwMode="auto">
              <a:xfrm>
                <a:off x="3304" y="1944"/>
                <a:ext cx="1445" cy="9"/>
              </a:xfrm>
              <a:custGeom>
                <a:avLst/>
                <a:gdLst>
                  <a:gd name="T0" fmla="*/ 62 w 634"/>
                  <a:gd name="T1" fmla="*/ 0 h 4"/>
                  <a:gd name="T2" fmla="*/ 0 w 634"/>
                  <a:gd name="T3" fmla="*/ 20 h 4"/>
                  <a:gd name="T4" fmla="*/ 3293 w 634"/>
                  <a:gd name="T5" fmla="*/ 20 h 4"/>
                  <a:gd name="T6" fmla="*/ 3220 w 634"/>
                  <a:gd name="T7" fmla="*/ 0 h 4"/>
                  <a:gd name="T8" fmla="*/ 62 w 634"/>
                  <a:gd name="T9" fmla="*/ 0 h 4"/>
                  <a:gd name="T10" fmla="*/ 0 60000 65536"/>
                  <a:gd name="T11" fmla="*/ 0 60000 65536"/>
                  <a:gd name="T12" fmla="*/ 0 60000 65536"/>
                  <a:gd name="T13" fmla="*/ 0 60000 65536"/>
                  <a:gd name="T14" fmla="*/ 0 60000 65536"/>
                  <a:gd name="T15" fmla="*/ 0 w 634"/>
                  <a:gd name="T16" fmla="*/ 0 h 4"/>
                  <a:gd name="T17" fmla="*/ 634 w 634"/>
                  <a:gd name="T18" fmla="*/ 4 h 4"/>
                </a:gdLst>
                <a:ahLst/>
                <a:cxnLst>
                  <a:cxn ang="T10">
                    <a:pos x="T0" y="T1"/>
                  </a:cxn>
                  <a:cxn ang="T11">
                    <a:pos x="T2" y="T3"/>
                  </a:cxn>
                  <a:cxn ang="T12">
                    <a:pos x="T4" y="T5"/>
                  </a:cxn>
                  <a:cxn ang="T13">
                    <a:pos x="T6" y="T7"/>
                  </a:cxn>
                  <a:cxn ang="T14">
                    <a:pos x="T8" y="T9"/>
                  </a:cxn>
                </a:cxnLst>
                <a:rect l="T15" t="T16" r="T17" b="T18"/>
                <a:pathLst>
                  <a:path w="634" h="4">
                    <a:moveTo>
                      <a:pt x="12" y="0"/>
                    </a:moveTo>
                    <a:lnTo>
                      <a:pt x="0" y="4"/>
                    </a:lnTo>
                    <a:lnTo>
                      <a:pt x="634" y="4"/>
                    </a:lnTo>
                    <a:lnTo>
                      <a:pt x="620" y="0"/>
                    </a:lnTo>
                    <a:lnTo>
                      <a:pt x="12" y="0"/>
                    </a:lnTo>
                    <a:close/>
                  </a:path>
                </a:pathLst>
              </a:custGeom>
              <a:solidFill>
                <a:srgbClr val="538793"/>
              </a:solidFill>
              <a:ln w="9525">
                <a:noFill/>
                <a:round/>
                <a:headEnd/>
                <a:tailEnd/>
              </a:ln>
            </p:spPr>
            <p:txBody>
              <a:bodyPr/>
              <a:lstStyle/>
              <a:p>
                <a:endParaRPr lang="en-US"/>
              </a:p>
            </p:txBody>
          </p:sp>
          <p:sp>
            <p:nvSpPr>
              <p:cNvPr id="282" name="Freeform 697"/>
              <p:cNvSpPr>
                <a:spLocks/>
              </p:cNvSpPr>
              <p:nvPr/>
            </p:nvSpPr>
            <p:spPr bwMode="auto">
              <a:xfrm>
                <a:off x="3304" y="2135"/>
                <a:ext cx="1445" cy="14"/>
              </a:xfrm>
              <a:custGeom>
                <a:avLst/>
                <a:gdLst>
                  <a:gd name="T0" fmla="*/ 0 w 634"/>
                  <a:gd name="T1" fmla="*/ 0 h 6"/>
                  <a:gd name="T2" fmla="*/ 62 w 634"/>
                  <a:gd name="T3" fmla="*/ 33 h 6"/>
                  <a:gd name="T4" fmla="*/ 3220 w 634"/>
                  <a:gd name="T5" fmla="*/ 33 h 6"/>
                  <a:gd name="T6" fmla="*/ 3293 w 634"/>
                  <a:gd name="T7" fmla="*/ 0 h 6"/>
                  <a:gd name="T8" fmla="*/ 0 w 634"/>
                  <a:gd name="T9" fmla="*/ 0 h 6"/>
                  <a:gd name="T10" fmla="*/ 0 60000 65536"/>
                  <a:gd name="T11" fmla="*/ 0 60000 65536"/>
                  <a:gd name="T12" fmla="*/ 0 60000 65536"/>
                  <a:gd name="T13" fmla="*/ 0 60000 65536"/>
                  <a:gd name="T14" fmla="*/ 0 60000 65536"/>
                  <a:gd name="T15" fmla="*/ 0 w 634"/>
                  <a:gd name="T16" fmla="*/ 0 h 6"/>
                  <a:gd name="T17" fmla="*/ 634 w 634"/>
                  <a:gd name="T18" fmla="*/ 6 h 6"/>
                </a:gdLst>
                <a:ahLst/>
                <a:cxnLst>
                  <a:cxn ang="T10">
                    <a:pos x="T0" y="T1"/>
                  </a:cxn>
                  <a:cxn ang="T11">
                    <a:pos x="T2" y="T3"/>
                  </a:cxn>
                  <a:cxn ang="T12">
                    <a:pos x="T4" y="T5"/>
                  </a:cxn>
                  <a:cxn ang="T13">
                    <a:pos x="T6" y="T7"/>
                  </a:cxn>
                  <a:cxn ang="T14">
                    <a:pos x="T8" y="T9"/>
                  </a:cxn>
                </a:cxnLst>
                <a:rect l="T15" t="T16" r="T17" b="T18"/>
                <a:pathLst>
                  <a:path w="634" h="6">
                    <a:moveTo>
                      <a:pt x="0" y="0"/>
                    </a:moveTo>
                    <a:lnTo>
                      <a:pt x="12" y="6"/>
                    </a:lnTo>
                    <a:lnTo>
                      <a:pt x="620" y="6"/>
                    </a:lnTo>
                    <a:lnTo>
                      <a:pt x="634" y="0"/>
                    </a:lnTo>
                    <a:lnTo>
                      <a:pt x="0" y="0"/>
                    </a:lnTo>
                    <a:close/>
                  </a:path>
                </a:pathLst>
              </a:custGeom>
              <a:solidFill>
                <a:srgbClr val="538793"/>
              </a:solidFill>
              <a:ln w="9525">
                <a:noFill/>
                <a:round/>
                <a:headEnd/>
                <a:tailEnd/>
              </a:ln>
            </p:spPr>
            <p:txBody>
              <a:bodyPr/>
              <a:lstStyle/>
              <a:p>
                <a:endParaRPr lang="en-US"/>
              </a:p>
            </p:txBody>
          </p:sp>
          <p:sp>
            <p:nvSpPr>
              <p:cNvPr id="283" name="Freeform 698"/>
              <p:cNvSpPr>
                <a:spLocks/>
              </p:cNvSpPr>
              <p:nvPr/>
            </p:nvSpPr>
            <p:spPr bwMode="auto">
              <a:xfrm>
                <a:off x="3304" y="1971"/>
                <a:ext cx="27" cy="146"/>
              </a:xfrm>
              <a:custGeom>
                <a:avLst/>
                <a:gdLst>
                  <a:gd name="T0" fmla="*/ 0 w 12"/>
                  <a:gd name="T1" fmla="*/ 0 h 64"/>
                  <a:gd name="T2" fmla="*/ 0 w 12"/>
                  <a:gd name="T3" fmla="*/ 0 h 64"/>
                  <a:gd name="T4" fmla="*/ 0 w 12"/>
                  <a:gd name="T5" fmla="*/ 333 h 64"/>
                  <a:gd name="T6" fmla="*/ 61 w 12"/>
                  <a:gd name="T7" fmla="*/ 333 h 64"/>
                  <a:gd name="T8" fmla="*/ 61 w 12"/>
                  <a:gd name="T9" fmla="*/ 0 h 64"/>
                  <a:gd name="T10" fmla="*/ 0 w 12"/>
                  <a:gd name="T11" fmla="*/ 0 h 64"/>
                  <a:gd name="T12" fmla="*/ 0 60000 65536"/>
                  <a:gd name="T13" fmla="*/ 0 60000 65536"/>
                  <a:gd name="T14" fmla="*/ 0 60000 65536"/>
                  <a:gd name="T15" fmla="*/ 0 60000 65536"/>
                  <a:gd name="T16" fmla="*/ 0 60000 65536"/>
                  <a:gd name="T17" fmla="*/ 0 60000 65536"/>
                  <a:gd name="T18" fmla="*/ 0 w 12"/>
                  <a:gd name="T19" fmla="*/ 0 h 64"/>
                  <a:gd name="T20" fmla="*/ 12 w 12"/>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2" h="64">
                    <a:moveTo>
                      <a:pt x="0" y="0"/>
                    </a:moveTo>
                    <a:lnTo>
                      <a:pt x="0" y="0"/>
                    </a:lnTo>
                    <a:lnTo>
                      <a:pt x="0" y="64"/>
                    </a:lnTo>
                    <a:lnTo>
                      <a:pt x="12" y="64"/>
                    </a:lnTo>
                    <a:lnTo>
                      <a:pt x="12" y="0"/>
                    </a:lnTo>
                    <a:lnTo>
                      <a:pt x="0" y="0"/>
                    </a:lnTo>
                    <a:close/>
                  </a:path>
                </a:pathLst>
              </a:custGeom>
              <a:solidFill>
                <a:srgbClr val="32578E"/>
              </a:solidFill>
              <a:ln w="9525">
                <a:noFill/>
                <a:round/>
                <a:headEnd/>
                <a:tailEnd/>
              </a:ln>
            </p:spPr>
            <p:txBody>
              <a:bodyPr/>
              <a:lstStyle/>
              <a:p>
                <a:endParaRPr lang="en-US"/>
              </a:p>
            </p:txBody>
          </p:sp>
          <p:sp>
            <p:nvSpPr>
              <p:cNvPr id="284" name="Rectangle 699"/>
              <p:cNvSpPr>
                <a:spLocks noChangeArrowheads="1"/>
              </p:cNvSpPr>
              <p:nvPr/>
            </p:nvSpPr>
            <p:spPr bwMode="auto">
              <a:xfrm>
                <a:off x="4717" y="1971"/>
                <a:ext cx="32" cy="146"/>
              </a:xfrm>
              <a:prstGeom prst="rect">
                <a:avLst/>
              </a:prstGeom>
              <a:solidFill>
                <a:srgbClr val="32578E"/>
              </a:solidFill>
              <a:ln w="9525">
                <a:noFill/>
                <a:miter lim="800000"/>
                <a:headEnd/>
                <a:tailEnd/>
              </a:ln>
            </p:spPr>
            <p:txBody>
              <a:bodyPr/>
              <a:lstStyle/>
              <a:p>
                <a:endParaRPr lang="en-US"/>
              </a:p>
            </p:txBody>
          </p:sp>
          <p:sp>
            <p:nvSpPr>
              <p:cNvPr id="285" name="Rectangle 700"/>
              <p:cNvSpPr>
                <a:spLocks noChangeArrowheads="1"/>
              </p:cNvSpPr>
              <p:nvPr/>
            </p:nvSpPr>
            <p:spPr bwMode="auto">
              <a:xfrm>
                <a:off x="4607" y="1971"/>
                <a:ext cx="110" cy="146"/>
              </a:xfrm>
              <a:prstGeom prst="rect">
                <a:avLst/>
              </a:prstGeom>
              <a:solidFill>
                <a:schemeClr val="tx2"/>
              </a:solidFill>
              <a:ln w="9525">
                <a:noFill/>
                <a:miter lim="800000"/>
                <a:headEnd/>
                <a:tailEnd/>
              </a:ln>
            </p:spPr>
            <p:txBody>
              <a:bodyPr/>
              <a:lstStyle/>
              <a:p>
                <a:endParaRPr lang="en-US"/>
              </a:p>
            </p:txBody>
          </p:sp>
          <p:sp>
            <p:nvSpPr>
              <p:cNvPr id="286" name="Rectangle 701"/>
              <p:cNvSpPr>
                <a:spLocks noChangeArrowheads="1"/>
              </p:cNvSpPr>
              <p:nvPr/>
            </p:nvSpPr>
            <p:spPr bwMode="auto">
              <a:xfrm>
                <a:off x="3331" y="1971"/>
                <a:ext cx="684" cy="146"/>
              </a:xfrm>
              <a:prstGeom prst="rect">
                <a:avLst/>
              </a:prstGeom>
              <a:solidFill>
                <a:schemeClr val="tx2"/>
              </a:solidFill>
              <a:ln w="9525">
                <a:noFill/>
                <a:miter lim="800000"/>
                <a:headEnd/>
                <a:tailEnd/>
              </a:ln>
            </p:spPr>
            <p:txBody>
              <a:bodyPr/>
              <a:lstStyle/>
              <a:p>
                <a:endParaRPr lang="en-US"/>
              </a:p>
            </p:txBody>
          </p:sp>
          <p:sp>
            <p:nvSpPr>
              <p:cNvPr id="287" name="Rectangle 702"/>
              <p:cNvSpPr>
                <a:spLocks noChangeArrowheads="1"/>
              </p:cNvSpPr>
              <p:nvPr/>
            </p:nvSpPr>
            <p:spPr bwMode="auto">
              <a:xfrm>
                <a:off x="4033" y="1971"/>
                <a:ext cx="556" cy="146"/>
              </a:xfrm>
              <a:prstGeom prst="rect">
                <a:avLst/>
              </a:prstGeom>
              <a:solidFill>
                <a:srgbClr val="7E0D12"/>
              </a:solidFill>
              <a:ln w="9525">
                <a:noFill/>
                <a:miter lim="800000"/>
                <a:headEnd/>
                <a:tailEnd/>
              </a:ln>
            </p:spPr>
            <p:txBody>
              <a:bodyPr/>
              <a:lstStyle/>
              <a:p>
                <a:endParaRPr lang="en-US"/>
              </a:p>
            </p:txBody>
          </p:sp>
          <p:sp>
            <p:nvSpPr>
              <p:cNvPr id="288" name="Freeform 703"/>
              <p:cNvSpPr>
                <a:spLocks/>
              </p:cNvSpPr>
              <p:nvPr/>
            </p:nvSpPr>
            <p:spPr bwMode="auto">
              <a:xfrm>
                <a:off x="4215" y="1989"/>
                <a:ext cx="356" cy="110"/>
              </a:xfrm>
              <a:custGeom>
                <a:avLst/>
                <a:gdLst>
                  <a:gd name="T0" fmla="*/ 812 w 156"/>
                  <a:gd name="T1" fmla="*/ 0 h 48"/>
                  <a:gd name="T2" fmla="*/ 812 w 156"/>
                  <a:gd name="T3" fmla="*/ 0 h 48"/>
                  <a:gd name="T4" fmla="*/ 0 w 156"/>
                  <a:gd name="T5" fmla="*/ 0 h 48"/>
                  <a:gd name="T6" fmla="*/ 0 w 156"/>
                  <a:gd name="T7" fmla="*/ 0 h 48"/>
                  <a:gd name="T8" fmla="*/ 105 w 156"/>
                  <a:gd name="T9" fmla="*/ 115 h 48"/>
                  <a:gd name="T10" fmla="*/ 146 w 156"/>
                  <a:gd name="T11" fmla="*/ 190 h 48"/>
                  <a:gd name="T12" fmla="*/ 178 w 156"/>
                  <a:gd name="T13" fmla="*/ 252 h 48"/>
                  <a:gd name="T14" fmla="*/ 178 w 156"/>
                  <a:gd name="T15" fmla="*/ 252 h 48"/>
                  <a:gd name="T16" fmla="*/ 812 w 156"/>
                  <a:gd name="T17" fmla="*/ 252 h 48"/>
                  <a:gd name="T18" fmla="*/ 812 w 156"/>
                  <a:gd name="T19" fmla="*/ 252 h 48"/>
                  <a:gd name="T20" fmla="*/ 812 w 156"/>
                  <a:gd name="T21" fmla="*/ 0 h 48"/>
                  <a:gd name="T22" fmla="*/ 812 w 156"/>
                  <a:gd name="T23" fmla="*/ 0 h 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6"/>
                  <a:gd name="T37" fmla="*/ 0 h 48"/>
                  <a:gd name="T38" fmla="*/ 156 w 156"/>
                  <a:gd name="T39" fmla="*/ 48 h 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6" h="48">
                    <a:moveTo>
                      <a:pt x="156" y="0"/>
                    </a:moveTo>
                    <a:lnTo>
                      <a:pt x="156" y="0"/>
                    </a:lnTo>
                    <a:lnTo>
                      <a:pt x="0" y="0"/>
                    </a:lnTo>
                    <a:lnTo>
                      <a:pt x="20" y="22"/>
                    </a:lnTo>
                    <a:lnTo>
                      <a:pt x="28" y="36"/>
                    </a:lnTo>
                    <a:lnTo>
                      <a:pt x="34" y="48"/>
                    </a:lnTo>
                    <a:lnTo>
                      <a:pt x="156" y="48"/>
                    </a:lnTo>
                    <a:lnTo>
                      <a:pt x="156" y="0"/>
                    </a:lnTo>
                    <a:close/>
                  </a:path>
                </a:pathLst>
              </a:custGeom>
              <a:solidFill>
                <a:srgbClr val="942F2C"/>
              </a:solidFill>
              <a:ln w="9525">
                <a:noFill/>
                <a:round/>
                <a:headEnd/>
                <a:tailEnd/>
              </a:ln>
            </p:spPr>
            <p:txBody>
              <a:bodyPr/>
              <a:lstStyle/>
              <a:p>
                <a:endParaRPr lang="en-US"/>
              </a:p>
            </p:txBody>
          </p:sp>
        </p:grpSp>
        <p:grpSp>
          <p:nvGrpSpPr>
            <p:cNvPr id="150" name="Group 704"/>
            <p:cNvGrpSpPr>
              <a:grpSpLocks/>
            </p:cNvGrpSpPr>
            <p:nvPr/>
          </p:nvGrpSpPr>
          <p:grpSpPr bwMode="auto">
            <a:xfrm>
              <a:off x="3404" y="1502"/>
              <a:ext cx="1244" cy="341"/>
              <a:chOff x="3404" y="1502"/>
              <a:chExt cx="1244" cy="341"/>
            </a:xfrm>
          </p:grpSpPr>
          <p:sp>
            <p:nvSpPr>
              <p:cNvPr id="273" name="Freeform 705"/>
              <p:cNvSpPr>
                <a:spLocks/>
              </p:cNvSpPr>
              <p:nvPr/>
            </p:nvSpPr>
            <p:spPr bwMode="auto">
              <a:xfrm>
                <a:off x="3404" y="1502"/>
                <a:ext cx="1222" cy="305"/>
              </a:xfrm>
              <a:custGeom>
                <a:avLst/>
                <a:gdLst>
                  <a:gd name="T0" fmla="*/ 2786 w 536"/>
                  <a:gd name="T1" fmla="*/ 73 h 134"/>
                  <a:gd name="T2" fmla="*/ 2786 w 536"/>
                  <a:gd name="T3" fmla="*/ 73 h 134"/>
                  <a:gd name="T4" fmla="*/ 2754 w 536"/>
                  <a:gd name="T5" fmla="*/ 41 h 134"/>
                  <a:gd name="T6" fmla="*/ 2713 w 536"/>
                  <a:gd name="T7" fmla="*/ 20 h 134"/>
                  <a:gd name="T8" fmla="*/ 2681 w 536"/>
                  <a:gd name="T9" fmla="*/ 11 h 134"/>
                  <a:gd name="T10" fmla="*/ 2631 w 536"/>
                  <a:gd name="T11" fmla="*/ 0 h 134"/>
                  <a:gd name="T12" fmla="*/ 198 w 536"/>
                  <a:gd name="T13" fmla="*/ 0 h 134"/>
                  <a:gd name="T14" fmla="*/ 198 w 536"/>
                  <a:gd name="T15" fmla="*/ 0 h 134"/>
                  <a:gd name="T16" fmla="*/ 155 w 536"/>
                  <a:gd name="T17" fmla="*/ 11 h 134"/>
                  <a:gd name="T18" fmla="*/ 114 w 536"/>
                  <a:gd name="T19" fmla="*/ 20 h 134"/>
                  <a:gd name="T20" fmla="*/ 82 w 536"/>
                  <a:gd name="T21" fmla="*/ 41 h 134"/>
                  <a:gd name="T22" fmla="*/ 52 w 536"/>
                  <a:gd name="T23" fmla="*/ 61 h 134"/>
                  <a:gd name="T24" fmla="*/ 32 w 536"/>
                  <a:gd name="T25" fmla="*/ 93 h 134"/>
                  <a:gd name="T26" fmla="*/ 11 w 536"/>
                  <a:gd name="T27" fmla="*/ 125 h 134"/>
                  <a:gd name="T28" fmla="*/ 0 w 536"/>
                  <a:gd name="T29" fmla="*/ 166 h 134"/>
                  <a:gd name="T30" fmla="*/ 0 w 536"/>
                  <a:gd name="T31" fmla="*/ 207 h 134"/>
                  <a:gd name="T32" fmla="*/ 0 w 536"/>
                  <a:gd name="T33" fmla="*/ 580 h 134"/>
                  <a:gd name="T34" fmla="*/ 0 w 536"/>
                  <a:gd name="T35" fmla="*/ 580 h 134"/>
                  <a:gd name="T36" fmla="*/ 0 w 536"/>
                  <a:gd name="T37" fmla="*/ 642 h 134"/>
                  <a:gd name="T38" fmla="*/ 32 w 536"/>
                  <a:gd name="T39" fmla="*/ 694 h 134"/>
                  <a:gd name="T40" fmla="*/ 32 w 536"/>
                  <a:gd name="T41" fmla="*/ 694 h 134"/>
                  <a:gd name="T42" fmla="*/ 2786 w 536"/>
                  <a:gd name="T43" fmla="*/ 73 h 1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36"/>
                  <a:gd name="T67" fmla="*/ 0 h 134"/>
                  <a:gd name="T68" fmla="*/ 536 w 536"/>
                  <a:gd name="T69" fmla="*/ 134 h 1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36" h="134">
                    <a:moveTo>
                      <a:pt x="536" y="14"/>
                    </a:moveTo>
                    <a:lnTo>
                      <a:pt x="536" y="14"/>
                    </a:lnTo>
                    <a:lnTo>
                      <a:pt x="530" y="8"/>
                    </a:lnTo>
                    <a:lnTo>
                      <a:pt x="522" y="4"/>
                    </a:lnTo>
                    <a:lnTo>
                      <a:pt x="516" y="2"/>
                    </a:lnTo>
                    <a:lnTo>
                      <a:pt x="506" y="0"/>
                    </a:lnTo>
                    <a:lnTo>
                      <a:pt x="38" y="0"/>
                    </a:lnTo>
                    <a:lnTo>
                      <a:pt x="30" y="2"/>
                    </a:lnTo>
                    <a:lnTo>
                      <a:pt x="22" y="4"/>
                    </a:lnTo>
                    <a:lnTo>
                      <a:pt x="16" y="8"/>
                    </a:lnTo>
                    <a:lnTo>
                      <a:pt x="10" y="12"/>
                    </a:lnTo>
                    <a:lnTo>
                      <a:pt x="6" y="18"/>
                    </a:lnTo>
                    <a:lnTo>
                      <a:pt x="2" y="24"/>
                    </a:lnTo>
                    <a:lnTo>
                      <a:pt x="0" y="32"/>
                    </a:lnTo>
                    <a:lnTo>
                      <a:pt x="0" y="40"/>
                    </a:lnTo>
                    <a:lnTo>
                      <a:pt x="0" y="112"/>
                    </a:lnTo>
                    <a:lnTo>
                      <a:pt x="0" y="124"/>
                    </a:lnTo>
                    <a:lnTo>
                      <a:pt x="6" y="134"/>
                    </a:lnTo>
                    <a:lnTo>
                      <a:pt x="536" y="14"/>
                    </a:lnTo>
                    <a:close/>
                  </a:path>
                </a:pathLst>
              </a:custGeom>
              <a:solidFill>
                <a:srgbClr val="95AEB4"/>
              </a:solidFill>
              <a:ln w="9525">
                <a:noFill/>
                <a:round/>
                <a:headEnd/>
                <a:tailEnd/>
              </a:ln>
            </p:spPr>
            <p:txBody>
              <a:bodyPr/>
              <a:lstStyle/>
              <a:p>
                <a:endParaRPr lang="en-US"/>
              </a:p>
            </p:txBody>
          </p:sp>
          <p:sp>
            <p:nvSpPr>
              <p:cNvPr id="274" name="Freeform 706"/>
              <p:cNvSpPr>
                <a:spLocks/>
              </p:cNvSpPr>
              <p:nvPr/>
            </p:nvSpPr>
            <p:spPr bwMode="auto">
              <a:xfrm>
                <a:off x="3418" y="1533"/>
                <a:ext cx="1230" cy="310"/>
              </a:xfrm>
              <a:custGeom>
                <a:avLst/>
                <a:gdLst>
                  <a:gd name="T0" fmla="*/ 166 w 540"/>
                  <a:gd name="T1" fmla="*/ 707 h 136"/>
                  <a:gd name="T2" fmla="*/ 2594 w 540"/>
                  <a:gd name="T3" fmla="*/ 707 h 136"/>
                  <a:gd name="T4" fmla="*/ 2594 w 540"/>
                  <a:gd name="T5" fmla="*/ 707 h 136"/>
                  <a:gd name="T6" fmla="*/ 2635 w 540"/>
                  <a:gd name="T7" fmla="*/ 707 h 136"/>
                  <a:gd name="T8" fmla="*/ 2676 w 540"/>
                  <a:gd name="T9" fmla="*/ 695 h 136"/>
                  <a:gd name="T10" fmla="*/ 2708 w 540"/>
                  <a:gd name="T11" fmla="*/ 675 h 136"/>
                  <a:gd name="T12" fmla="*/ 2740 w 540"/>
                  <a:gd name="T13" fmla="*/ 654 h 136"/>
                  <a:gd name="T14" fmla="*/ 2761 w 540"/>
                  <a:gd name="T15" fmla="*/ 625 h 136"/>
                  <a:gd name="T16" fmla="*/ 2781 w 540"/>
                  <a:gd name="T17" fmla="*/ 593 h 136"/>
                  <a:gd name="T18" fmla="*/ 2790 w 540"/>
                  <a:gd name="T19" fmla="*/ 552 h 136"/>
                  <a:gd name="T20" fmla="*/ 2802 w 540"/>
                  <a:gd name="T21" fmla="*/ 508 h 136"/>
                  <a:gd name="T22" fmla="*/ 2802 w 540"/>
                  <a:gd name="T23" fmla="*/ 134 h 136"/>
                  <a:gd name="T24" fmla="*/ 2802 w 540"/>
                  <a:gd name="T25" fmla="*/ 134 h 136"/>
                  <a:gd name="T26" fmla="*/ 2790 w 540"/>
                  <a:gd name="T27" fmla="*/ 93 h 136"/>
                  <a:gd name="T28" fmla="*/ 2781 w 540"/>
                  <a:gd name="T29" fmla="*/ 62 h 136"/>
                  <a:gd name="T30" fmla="*/ 2749 w 540"/>
                  <a:gd name="T31" fmla="*/ 0 h 136"/>
                  <a:gd name="T32" fmla="*/ 0 w 540"/>
                  <a:gd name="T33" fmla="*/ 625 h 136"/>
                  <a:gd name="T34" fmla="*/ 0 w 540"/>
                  <a:gd name="T35" fmla="*/ 625 h 136"/>
                  <a:gd name="T36" fmla="*/ 0 w 540"/>
                  <a:gd name="T37" fmla="*/ 625 h 136"/>
                  <a:gd name="T38" fmla="*/ 32 w 540"/>
                  <a:gd name="T39" fmla="*/ 654 h 136"/>
                  <a:gd name="T40" fmla="*/ 61 w 540"/>
                  <a:gd name="T41" fmla="*/ 686 h 136"/>
                  <a:gd name="T42" fmla="*/ 114 w 540"/>
                  <a:gd name="T43" fmla="*/ 707 h 136"/>
                  <a:gd name="T44" fmla="*/ 166 w 540"/>
                  <a:gd name="T45" fmla="*/ 707 h 136"/>
                  <a:gd name="T46" fmla="*/ 166 w 540"/>
                  <a:gd name="T47" fmla="*/ 707 h 1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40"/>
                  <a:gd name="T73" fmla="*/ 0 h 136"/>
                  <a:gd name="T74" fmla="*/ 540 w 540"/>
                  <a:gd name="T75" fmla="*/ 136 h 1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40" h="136">
                    <a:moveTo>
                      <a:pt x="32" y="136"/>
                    </a:moveTo>
                    <a:lnTo>
                      <a:pt x="500" y="136"/>
                    </a:lnTo>
                    <a:lnTo>
                      <a:pt x="508" y="136"/>
                    </a:lnTo>
                    <a:lnTo>
                      <a:pt x="516" y="134"/>
                    </a:lnTo>
                    <a:lnTo>
                      <a:pt x="522" y="130"/>
                    </a:lnTo>
                    <a:lnTo>
                      <a:pt x="528" y="126"/>
                    </a:lnTo>
                    <a:lnTo>
                      <a:pt x="532" y="120"/>
                    </a:lnTo>
                    <a:lnTo>
                      <a:pt x="536" y="114"/>
                    </a:lnTo>
                    <a:lnTo>
                      <a:pt x="538" y="106"/>
                    </a:lnTo>
                    <a:lnTo>
                      <a:pt x="540" y="98"/>
                    </a:lnTo>
                    <a:lnTo>
                      <a:pt x="540" y="26"/>
                    </a:lnTo>
                    <a:lnTo>
                      <a:pt x="538" y="18"/>
                    </a:lnTo>
                    <a:lnTo>
                      <a:pt x="536" y="12"/>
                    </a:lnTo>
                    <a:lnTo>
                      <a:pt x="530" y="0"/>
                    </a:lnTo>
                    <a:lnTo>
                      <a:pt x="0" y="120"/>
                    </a:lnTo>
                    <a:lnTo>
                      <a:pt x="6" y="126"/>
                    </a:lnTo>
                    <a:lnTo>
                      <a:pt x="12" y="132"/>
                    </a:lnTo>
                    <a:lnTo>
                      <a:pt x="22" y="136"/>
                    </a:lnTo>
                    <a:lnTo>
                      <a:pt x="32" y="136"/>
                    </a:lnTo>
                    <a:close/>
                  </a:path>
                </a:pathLst>
              </a:custGeom>
              <a:solidFill>
                <a:srgbClr val="33535B"/>
              </a:solidFill>
              <a:ln w="9525">
                <a:noFill/>
                <a:round/>
                <a:headEnd/>
                <a:tailEnd/>
              </a:ln>
            </p:spPr>
            <p:txBody>
              <a:bodyPr/>
              <a:lstStyle/>
              <a:p>
                <a:endParaRPr lang="en-US"/>
              </a:p>
            </p:txBody>
          </p:sp>
          <p:sp>
            <p:nvSpPr>
              <p:cNvPr id="275" name="Freeform 707"/>
              <p:cNvSpPr>
                <a:spLocks/>
              </p:cNvSpPr>
              <p:nvPr/>
            </p:nvSpPr>
            <p:spPr bwMode="auto">
              <a:xfrm>
                <a:off x="3441" y="1538"/>
                <a:ext cx="1171" cy="269"/>
              </a:xfrm>
              <a:custGeom>
                <a:avLst/>
                <a:gdLst>
                  <a:gd name="T0" fmla="*/ 0 w 514"/>
                  <a:gd name="T1" fmla="*/ 499 h 118"/>
                  <a:gd name="T2" fmla="*/ 0 w 514"/>
                  <a:gd name="T3" fmla="*/ 125 h 118"/>
                  <a:gd name="T4" fmla="*/ 0 w 514"/>
                  <a:gd name="T5" fmla="*/ 125 h 118"/>
                  <a:gd name="T6" fmla="*/ 0 w 514"/>
                  <a:gd name="T7" fmla="*/ 73 h 118"/>
                  <a:gd name="T8" fmla="*/ 32 w 514"/>
                  <a:gd name="T9" fmla="*/ 41 h 118"/>
                  <a:gd name="T10" fmla="*/ 62 w 514"/>
                  <a:gd name="T11" fmla="*/ 11 h 118"/>
                  <a:gd name="T12" fmla="*/ 114 w 514"/>
                  <a:gd name="T13" fmla="*/ 0 h 118"/>
                  <a:gd name="T14" fmla="*/ 2542 w 514"/>
                  <a:gd name="T15" fmla="*/ 0 h 118"/>
                  <a:gd name="T16" fmla="*/ 2542 w 514"/>
                  <a:gd name="T17" fmla="*/ 0 h 118"/>
                  <a:gd name="T18" fmla="*/ 2595 w 514"/>
                  <a:gd name="T19" fmla="*/ 11 h 118"/>
                  <a:gd name="T20" fmla="*/ 2627 w 514"/>
                  <a:gd name="T21" fmla="*/ 41 h 118"/>
                  <a:gd name="T22" fmla="*/ 2656 w 514"/>
                  <a:gd name="T23" fmla="*/ 73 h 118"/>
                  <a:gd name="T24" fmla="*/ 2668 w 514"/>
                  <a:gd name="T25" fmla="*/ 125 h 118"/>
                  <a:gd name="T26" fmla="*/ 2668 w 514"/>
                  <a:gd name="T27" fmla="*/ 499 h 118"/>
                  <a:gd name="T28" fmla="*/ 2668 w 514"/>
                  <a:gd name="T29" fmla="*/ 499 h 118"/>
                  <a:gd name="T30" fmla="*/ 2656 w 514"/>
                  <a:gd name="T31" fmla="*/ 552 h 118"/>
                  <a:gd name="T32" fmla="*/ 2627 w 514"/>
                  <a:gd name="T33" fmla="*/ 581 h 118"/>
                  <a:gd name="T34" fmla="*/ 2595 w 514"/>
                  <a:gd name="T35" fmla="*/ 613 h 118"/>
                  <a:gd name="T36" fmla="*/ 2542 w 514"/>
                  <a:gd name="T37" fmla="*/ 613 h 118"/>
                  <a:gd name="T38" fmla="*/ 114 w 514"/>
                  <a:gd name="T39" fmla="*/ 613 h 118"/>
                  <a:gd name="T40" fmla="*/ 114 w 514"/>
                  <a:gd name="T41" fmla="*/ 613 h 118"/>
                  <a:gd name="T42" fmla="*/ 62 w 514"/>
                  <a:gd name="T43" fmla="*/ 613 h 118"/>
                  <a:gd name="T44" fmla="*/ 32 w 514"/>
                  <a:gd name="T45" fmla="*/ 581 h 118"/>
                  <a:gd name="T46" fmla="*/ 0 w 514"/>
                  <a:gd name="T47" fmla="*/ 552 h 118"/>
                  <a:gd name="T48" fmla="*/ 0 w 514"/>
                  <a:gd name="T49" fmla="*/ 499 h 118"/>
                  <a:gd name="T50" fmla="*/ 0 w 514"/>
                  <a:gd name="T51" fmla="*/ 49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14"/>
                  <a:gd name="T79" fmla="*/ 0 h 118"/>
                  <a:gd name="T80" fmla="*/ 514 w 514"/>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14" h="118">
                    <a:moveTo>
                      <a:pt x="0" y="96"/>
                    </a:moveTo>
                    <a:lnTo>
                      <a:pt x="0" y="24"/>
                    </a:lnTo>
                    <a:lnTo>
                      <a:pt x="0" y="14"/>
                    </a:lnTo>
                    <a:lnTo>
                      <a:pt x="6" y="8"/>
                    </a:lnTo>
                    <a:lnTo>
                      <a:pt x="12" y="2"/>
                    </a:lnTo>
                    <a:lnTo>
                      <a:pt x="22" y="0"/>
                    </a:lnTo>
                    <a:lnTo>
                      <a:pt x="490" y="0"/>
                    </a:lnTo>
                    <a:lnTo>
                      <a:pt x="500" y="2"/>
                    </a:lnTo>
                    <a:lnTo>
                      <a:pt x="506" y="8"/>
                    </a:lnTo>
                    <a:lnTo>
                      <a:pt x="512" y="14"/>
                    </a:lnTo>
                    <a:lnTo>
                      <a:pt x="514" y="24"/>
                    </a:lnTo>
                    <a:lnTo>
                      <a:pt x="514" y="96"/>
                    </a:lnTo>
                    <a:lnTo>
                      <a:pt x="512" y="106"/>
                    </a:lnTo>
                    <a:lnTo>
                      <a:pt x="506" y="112"/>
                    </a:lnTo>
                    <a:lnTo>
                      <a:pt x="500" y="118"/>
                    </a:lnTo>
                    <a:lnTo>
                      <a:pt x="490" y="118"/>
                    </a:lnTo>
                    <a:lnTo>
                      <a:pt x="22" y="118"/>
                    </a:lnTo>
                    <a:lnTo>
                      <a:pt x="12" y="118"/>
                    </a:lnTo>
                    <a:lnTo>
                      <a:pt x="6" y="112"/>
                    </a:lnTo>
                    <a:lnTo>
                      <a:pt x="0" y="106"/>
                    </a:lnTo>
                    <a:lnTo>
                      <a:pt x="0" y="96"/>
                    </a:lnTo>
                    <a:close/>
                  </a:path>
                </a:pathLst>
              </a:custGeom>
              <a:solidFill>
                <a:srgbClr val="33535B"/>
              </a:solidFill>
              <a:ln w="9525">
                <a:noFill/>
                <a:round/>
                <a:headEnd/>
                <a:tailEnd/>
              </a:ln>
            </p:spPr>
            <p:txBody>
              <a:bodyPr/>
              <a:lstStyle/>
              <a:p>
                <a:endParaRPr lang="en-US"/>
              </a:p>
            </p:txBody>
          </p:sp>
          <p:sp>
            <p:nvSpPr>
              <p:cNvPr id="276" name="Freeform 708"/>
              <p:cNvSpPr>
                <a:spLocks/>
              </p:cNvSpPr>
              <p:nvPr/>
            </p:nvSpPr>
            <p:spPr bwMode="auto">
              <a:xfrm>
                <a:off x="3468" y="1565"/>
                <a:ext cx="1117" cy="215"/>
              </a:xfrm>
              <a:custGeom>
                <a:avLst/>
                <a:gdLst>
                  <a:gd name="T0" fmla="*/ 0 w 490"/>
                  <a:gd name="T1" fmla="*/ 439 h 94"/>
                  <a:gd name="T2" fmla="*/ 0 w 490"/>
                  <a:gd name="T3" fmla="*/ 62 h 94"/>
                  <a:gd name="T4" fmla="*/ 0 w 490"/>
                  <a:gd name="T5" fmla="*/ 62 h 94"/>
                  <a:gd name="T6" fmla="*/ 0 w 490"/>
                  <a:gd name="T7" fmla="*/ 41 h 94"/>
                  <a:gd name="T8" fmla="*/ 11 w 490"/>
                  <a:gd name="T9" fmla="*/ 21 h 94"/>
                  <a:gd name="T10" fmla="*/ 32 w 490"/>
                  <a:gd name="T11" fmla="*/ 11 h 94"/>
                  <a:gd name="T12" fmla="*/ 52 w 490"/>
                  <a:gd name="T13" fmla="*/ 0 h 94"/>
                  <a:gd name="T14" fmla="*/ 2485 w 490"/>
                  <a:gd name="T15" fmla="*/ 0 h 94"/>
                  <a:gd name="T16" fmla="*/ 2485 w 490"/>
                  <a:gd name="T17" fmla="*/ 0 h 94"/>
                  <a:gd name="T18" fmla="*/ 2505 w 490"/>
                  <a:gd name="T19" fmla="*/ 11 h 94"/>
                  <a:gd name="T20" fmla="*/ 2526 w 490"/>
                  <a:gd name="T21" fmla="*/ 21 h 94"/>
                  <a:gd name="T22" fmla="*/ 2535 w 490"/>
                  <a:gd name="T23" fmla="*/ 41 h 94"/>
                  <a:gd name="T24" fmla="*/ 2546 w 490"/>
                  <a:gd name="T25" fmla="*/ 62 h 94"/>
                  <a:gd name="T26" fmla="*/ 2546 w 490"/>
                  <a:gd name="T27" fmla="*/ 439 h 94"/>
                  <a:gd name="T28" fmla="*/ 2546 w 490"/>
                  <a:gd name="T29" fmla="*/ 439 h 94"/>
                  <a:gd name="T30" fmla="*/ 2535 w 490"/>
                  <a:gd name="T31" fmla="*/ 460 h 94"/>
                  <a:gd name="T32" fmla="*/ 2526 w 490"/>
                  <a:gd name="T33" fmla="*/ 480 h 94"/>
                  <a:gd name="T34" fmla="*/ 2505 w 490"/>
                  <a:gd name="T35" fmla="*/ 492 h 94"/>
                  <a:gd name="T36" fmla="*/ 2485 w 490"/>
                  <a:gd name="T37" fmla="*/ 492 h 94"/>
                  <a:gd name="T38" fmla="*/ 52 w 490"/>
                  <a:gd name="T39" fmla="*/ 492 h 94"/>
                  <a:gd name="T40" fmla="*/ 52 w 490"/>
                  <a:gd name="T41" fmla="*/ 492 h 94"/>
                  <a:gd name="T42" fmla="*/ 32 w 490"/>
                  <a:gd name="T43" fmla="*/ 492 h 94"/>
                  <a:gd name="T44" fmla="*/ 11 w 490"/>
                  <a:gd name="T45" fmla="*/ 480 h 94"/>
                  <a:gd name="T46" fmla="*/ 0 w 490"/>
                  <a:gd name="T47" fmla="*/ 460 h 94"/>
                  <a:gd name="T48" fmla="*/ 0 w 490"/>
                  <a:gd name="T49" fmla="*/ 439 h 94"/>
                  <a:gd name="T50" fmla="*/ 0 w 490"/>
                  <a:gd name="T51" fmla="*/ 439 h 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90"/>
                  <a:gd name="T79" fmla="*/ 0 h 94"/>
                  <a:gd name="T80" fmla="*/ 490 w 490"/>
                  <a:gd name="T81" fmla="*/ 94 h 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90" h="94">
                    <a:moveTo>
                      <a:pt x="0" y="84"/>
                    </a:moveTo>
                    <a:lnTo>
                      <a:pt x="0" y="12"/>
                    </a:lnTo>
                    <a:lnTo>
                      <a:pt x="0" y="8"/>
                    </a:lnTo>
                    <a:lnTo>
                      <a:pt x="2" y="4"/>
                    </a:lnTo>
                    <a:lnTo>
                      <a:pt x="6" y="2"/>
                    </a:lnTo>
                    <a:lnTo>
                      <a:pt x="10" y="0"/>
                    </a:lnTo>
                    <a:lnTo>
                      <a:pt x="478" y="0"/>
                    </a:lnTo>
                    <a:lnTo>
                      <a:pt x="482" y="2"/>
                    </a:lnTo>
                    <a:lnTo>
                      <a:pt x="486" y="4"/>
                    </a:lnTo>
                    <a:lnTo>
                      <a:pt x="488" y="8"/>
                    </a:lnTo>
                    <a:lnTo>
                      <a:pt x="490" y="12"/>
                    </a:lnTo>
                    <a:lnTo>
                      <a:pt x="490" y="84"/>
                    </a:lnTo>
                    <a:lnTo>
                      <a:pt x="488" y="88"/>
                    </a:lnTo>
                    <a:lnTo>
                      <a:pt x="486" y="92"/>
                    </a:lnTo>
                    <a:lnTo>
                      <a:pt x="482" y="94"/>
                    </a:lnTo>
                    <a:lnTo>
                      <a:pt x="478" y="94"/>
                    </a:lnTo>
                    <a:lnTo>
                      <a:pt x="10" y="94"/>
                    </a:lnTo>
                    <a:lnTo>
                      <a:pt x="6" y="94"/>
                    </a:lnTo>
                    <a:lnTo>
                      <a:pt x="2" y="92"/>
                    </a:lnTo>
                    <a:lnTo>
                      <a:pt x="0" y="88"/>
                    </a:lnTo>
                    <a:lnTo>
                      <a:pt x="0" y="84"/>
                    </a:lnTo>
                    <a:close/>
                  </a:path>
                </a:pathLst>
              </a:custGeom>
              <a:solidFill>
                <a:srgbClr val="889285"/>
              </a:solidFill>
              <a:ln w="9525">
                <a:noFill/>
                <a:round/>
                <a:headEnd/>
                <a:tailEnd/>
              </a:ln>
            </p:spPr>
            <p:txBody>
              <a:bodyPr/>
              <a:lstStyle/>
              <a:p>
                <a:endParaRPr lang="en-US"/>
              </a:p>
            </p:txBody>
          </p:sp>
          <p:sp>
            <p:nvSpPr>
              <p:cNvPr id="277" name="Freeform 709"/>
              <p:cNvSpPr>
                <a:spLocks noEditPoints="1"/>
              </p:cNvSpPr>
              <p:nvPr/>
            </p:nvSpPr>
            <p:spPr bwMode="auto">
              <a:xfrm>
                <a:off x="3436" y="1533"/>
                <a:ext cx="1181" cy="278"/>
              </a:xfrm>
              <a:custGeom>
                <a:avLst/>
                <a:gdLst>
                  <a:gd name="T0" fmla="*/ 125 w 518"/>
                  <a:gd name="T1" fmla="*/ 0 h 122"/>
                  <a:gd name="T2" fmla="*/ 125 w 518"/>
                  <a:gd name="T3" fmla="*/ 0 h 122"/>
                  <a:gd name="T4" fmla="*/ 73 w 518"/>
                  <a:gd name="T5" fmla="*/ 11 h 122"/>
                  <a:gd name="T6" fmla="*/ 32 w 518"/>
                  <a:gd name="T7" fmla="*/ 41 h 122"/>
                  <a:gd name="T8" fmla="*/ 0 w 518"/>
                  <a:gd name="T9" fmla="*/ 82 h 122"/>
                  <a:gd name="T10" fmla="*/ 0 w 518"/>
                  <a:gd name="T11" fmla="*/ 134 h 122"/>
                  <a:gd name="T12" fmla="*/ 0 w 518"/>
                  <a:gd name="T13" fmla="*/ 508 h 122"/>
                  <a:gd name="T14" fmla="*/ 0 w 518"/>
                  <a:gd name="T15" fmla="*/ 508 h 122"/>
                  <a:gd name="T16" fmla="*/ 0 w 518"/>
                  <a:gd name="T17" fmla="*/ 561 h 122"/>
                  <a:gd name="T18" fmla="*/ 32 w 518"/>
                  <a:gd name="T19" fmla="*/ 602 h 122"/>
                  <a:gd name="T20" fmla="*/ 73 w 518"/>
                  <a:gd name="T21" fmla="*/ 633 h 122"/>
                  <a:gd name="T22" fmla="*/ 125 w 518"/>
                  <a:gd name="T23" fmla="*/ 633 h 122"/>
                  <a:gd name="T24" fmla="*/ 2558 w 518"/>
                  <a:gd name="T25" fmla="*/ 633 h 122"/>
                  <a:gd name="T26" fmla="*/ 2558 w 518"/>
                  <a:gd name="T27" fmla="*/ 633 h 122"/>
                  <a:gd name="T28" fmla="*/ 2611 w 518"/>
                  <a:gd name="T29" fmla="*/ 633 h 122"/>
                  <a:gd name="T30" fmla="*/ 2652 w 518"/>
                  <a:gd name="T31" fmla="*/ 602 h 122"/>
                  <a:gd name="T32" fmla="*/ 2681 w 518"/>
                  <a:gd name="T33" fmla="*/ 561 h 122"/>
                  <a:gd name="T34" fmla="*/ 2693 w 518"/>
                  <a:gd name="T35" fmla="*/ 508 h 122"/>
                  <a:gd name="T36" fmla="*/ 2693 w 518"/>
                  <a:gd name="T37" fmla="*/ 134 h 122"/>
                  <a:gd name="T38" fmla="*/ 2693 w 518"/>
                  <a:gd name="T39" fmla="*/ 134 h 122"/>
                  <a:gd name="T40" fmla="*/ 2681 w 518"/>
                  <a:gd name="T41" fmla="*/ 82 h 122"/>
                  <a:gd name="T42" fmla="*/ 2652 w 518"/>
                  <a:gd name="T43" fmla="*/ 41 h 122"/>
                  <a:gd name="T44" fmla="*/ 2611 w 518"/>
                  <a:gd name="T45" fmla="*/ 11 h 122"/>
                  <a:gd name="T46" fmla="*/ 2558 w 518"/>
                  <a:gd name="T47" fmla="*/ 0 h 122"/>
                  <a:gd name="T48" fmla="*/ 125 w 518"/>
                  <a:gd name="T49" fmla="*/ 0 h 122"/>
                  <a:gd name="T50" fmla="*/ 73 w 518"/>
                  <a:gd name="T51" fmla="*/ 508 h 122"/>
                  <a:gd name="T52" fmla="*/ 73 w 518"/>
                  <a:gd name="T53" fmla="*/ 134 h 122"/>
                  <a:gd name="T54" fmla="*/ 73 w 518"/>
                  <a:gd name="T55" fmla="*/ 134 h 122"/>
                  <a:gd name="T56" fmla="*/ 73 w 518"/>
                  <a:gd name="T57" fmla="*/ 114 h 122"/>
                  <a:gd name="T58" fmla="*/ 82 w 518"/>
                  <a:gd name="T59" fmla="*/ 93 h 122"/>
                  <a:gd name="T60" fmla="*/ 105 w 518"/>
                  <a:gd name="T61" fmla="*/ 82 h 122"/>
                  <a:gd name="T62" fmla="*/ 125 w 518"/>
                  <a:gd name="T63" fmla="*/ 73 h 122"/>
                  <a:gd name="T64" fmla="*/ 2558 w 518"/>
                  <a:gd name="T65" fmla="*/ 73 h 122"/>
                  <a:gd name="T66" fmla="*/ 2558 w 518"/>
                  <a:gd name="T67" fmla="*/ 73 h 122"/>
                  <a:gd name="T68" fmla="*/ 2579 w 518"/>
                  <a:gd name="T69" fmla="*/ 82 h 122"/>
                  <a:gd name="T70" fmla="*/ 2599 w 518"/>
                  <a:gd name="T71" fmla="*/ 93 h 122"/>
                  <a:gd name="T72" fmla="*/ 2611 w 518"/>
                  <a:gd name="T73" fmla="*/ 114 h 122"/>
                  <a:gd name="T74" fmla="*/ 2620 w 518"/>
                  <a:gd name="T75" fmla="*/ 134 h 122"/>
                  <a:gd name="T76" fmla="*/ 2620 w 518"/>
                  <a:gd name="T77" fmla="*/ 508 h 122"/>
                  <a:gd name="T78" fmla="*/ 2620 w 518"/>
                  <a:gd name="T79" fmla="*/ 508 h 122"/>
                  <a:gd name="T80" fmla="*/ 2611 w 518"/>
                  <a:gd name="T81" fmla="*/ 529 h 122"/>
                  <a:gd name="T82" fmla="*/ 2599 w 518"/>
                  <a:gd name="T83" fmla="*/ 551 h 122"/>
                  <a:gd name="T84" fmla="*/ 2579 w 518"/>
                  <a:gd name="T85" fmla="*/ 561 h 122"/>
                  <a:gd name="T86" fmla="*/ 2558 w 518"/>
                  <a:gd name="T87" fmla="*/ 561 h 122"/>
                  <a:gd name="T88" fmla="*/ 125 w 518"/>
                  <a:gd name="T89" fmla="*/ 561 h 122"/>
                  <a:gd name="T90" fmla="*/ 125 w 518"/>
                  <a:gd name="T91" fmla="*/ 561 h 122"/>
                  <a:gd name="T92" fmla="*/ 105 w 518"/>
                  <a:gd name="T93" fmla="*/ 561 h 122"/>
                  <a:gd name="T94" fmla="*/ 82 w 518"/>
                  <a:gd name="T95" fmla="*/ 551 h 122"/>
                  <a:gd name="T96" fmla="*/ 73 w 518"/>
                  <a:gd name="T97" fmla="*/ 529 h 122"/>
                  <a:gd name="T98" fmla="*/ 73 w 518"/>
                  <a:gd name="T99" fmla="*/ 508 h 122"/>
                  <a:gd name="T100" fmla="*/ 73 w 518"/>
                  <a:gd name="T101" fmla="*/ 508 h 12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18"/>
                  <a:gd name="T154" fmla="*/ 0 h 122"/>
                  <a:gd name="T155" fmla="*/ 518 w 518"/>
                  <a:gd name="T156" fmla="*/ 122 h 12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18" h="122">
                    <a:moveTo>
                      <a:pt x="24" y="0"/>
                    </a:moveTo>
                    <a:lnTo>
                      <a:pt x="24" y="0"/>
                    </a:lnTo>
                    <a:lnTo>
                      <a:pt x="14" y="2"/>
                    </a:lnTo>
                    <a:lnTo>
                      <a:pt x="6" y="8"/>
                    </a:lnTo>
                    <a:lnTo>
                      <a:pt x="0" y="16"/>
                    </a:lnTo>
                    <a:lnTo>
                      <a:pt x="0" y="26"/>
                    </a:lnTo>
                    <a:lnTo>
                      <a:pt x="0" y="98"/>
                    </a:lnTo>
                    <a:lnTo>
                      <a:pt x="0" y="108"/>
                    </a:lnTo>
                    <a:lnTo>
                      <a:pt x="6" y="116"/>
                    </a:lnTo>
                    <a:lnTo>
                      <a:pt x="14" y="122"/>
                    </a:lnTo>
                    <a:lnTo>
                      <a:pt x="24" y="122"/>
                    </a:lnTo>
                    <a:lnTo>
                      <a:pt x="492" y="122"/>
                    </a:lnTo>
                    <a:lnTo>
                      <a:pt x="502" y="122"/>
                    </a:lnTo>
                    <a:lnTo>
                      <a:pt x="510" y="116"/>
                    </a:lnTo>
                    <a:lnTo>
                      <a:pt x="516" y="108"/>
                    </a:lnTo>
                    <a:lnTo>
                      <a:pt x="518" y="98"/>
                    </a:lnTo>
                    <a:lnTo>
                      <a:pt x="518" y="26"/>
                    </a:lnTo>
                    <a:lnTo>
                      <a:pt x="516" y="16"/>
                    </a:lnTo>
                    <a:lnTo>
                      <a:pt x="510" y="8"/>
                    </a:lnTo>
                    <a:lnTo>
                      <a:pt x="502" y="2"/>
                    </a:lnTo>
                    <a:lnTo>
                      <a:pt x="492" y="0"/>
                    </a:lnTo>
                    <a:lnTo>
                      <a:pt x="24" y="0"/>
                    </a:lnTo>
                    <a:close/>
                    <a:moveTo>
                      <a:pt x="14" y="98"/>
                    </a:moveTo>
                    <a:lnTo>
                      <a:pt x="14" y="26"/>
                    </a:lnTo>
                    <a:lnTo>
                      <a:pt x="14" y="22"/>
                    </a:lnTo>
                    <a:lnTo>
                      <a:pt x="16" y="18"/>
                    </a:lnTo>
                    <a:lnTo>
                      <a:pt x="20" y="16"/>
                    </a:lnTo>
                    <a:lnTo>
                      <a:pt x="24" y="14"/>
                    </a:lnTo>
                    <a:lnTo>
                      <a:pt x="492" y="14"/>
                    </a:lnTo>
                    <a:lnTo>
                      <a:pt x="496" y="16"/>
                    </a:lnTo>
                    <a:lnTo>
                      <a:pt x="500" y="18"/>
                    </a:lnTo>
                    <a:lnTo>
                      <a:pt x="502" y="22"/>
                    </a:lnTo>
                    <a:lnTo>
                      <a:pt x="504" y="26"/>
                    </a:lnTo>
                    <a:lnTo>
                      <a:pt x="504" y="98"/>
                    </a:lnTo>
                    <a:lnTo>
                      <a:pt x="502" y="102"/>
                    </a:lnTo>
                    <a:lnTo>
                      <a:pt x="500" y="106"/>
                    </a:lnTo>
                    <a:lnTo>
                      <a:pt x="496" y="108"/>
                    </a:lnTo>
                    <a:lnTo>
                      <a:pt x="492" y="108"/>
                    </a:lnTo>
                    <a:lnTo>
                      <a:pt x="24" y="108"/>
                    </a:lnTo>
                    <a:lnTo>
                      <a:pt x="20" y="108"/>
                    </a:lnTo>
                    <a:lnTo>
                      <a:pt x="16" y="106"/>
                    </a:lnTo>
                    <a:lnTo>
                      <a:pt x="14" y="102"/>
                    </a:lnTo>
                    <a:lnTo>
                      <a:pt x="14" y="98"/>
                    </a:lnTo>
                    <a:close/>
                  </a:path>
                </a:pathLst>
              </a:custGeom>
              <a:solidFill>
                <a:srgbClr val="000000"/>
              </a:solidFill>
              <a:ln w="9525">
                <a:noFill/>
                <a:round/>
                <a:headEnd/>
                <a:tailEnd/>
              </a:ln>
            </p:spPr>
            <p:txBody>
              <a:bodyPr/>
              <a:lstStyle/>
              <a:p>
                <a:endParaRPr lang="en-US"/>
              </a:p>
            </p:txBody>
          </p:sp>
          <p:sp>
            <p:nvSpPr>
              <p:cNvPr id="278" name="Freeform 710"/>
              <p:cNvSpPr>
                <a:spLocks/>
              </p:cNvSpPr>
              <p:nvPr/>
            </p:nvSpPr>
            <p:spPr bwMode="auto">
              <a:xfrm>
                <a:off x="3810" y="1593"/>
                <a:ext cx="747" cy="159"/>
              </a:xfrm>
              <a:custGeom>
                <a:avLst/>
                <a:gdLst>
                  <a:gd name="T0" fmla="*/ 292 w 328"/>
                  <a:gd name="T1" fmla="*/ 361 h 70"/>
                  <a:gd name="T2" fmla="*/ 292 w 328"/>
                  <a:gd name="T3" fmla="*/ 361 h 70"/>
                  <a:gd name="T4" fmla="*/ 1701 w 328"/>
                  <a:gd name="T5" fmla="*/ 361 h 70"/>
                  <a:gd name="T6" fmla="*/ 1701 w 328"/>
                  <a:gd name="T7" fmla="*/ 361 h 70"/>
                  <a:gd name="T8" fmla="*/ 1701 w 328"/>
                  <a:gd name="T9" fmla="*/ 0 h 70"/>
                  <a:gd name="T10" fmla="*/ 1701 w 328"/>
                  <a:gd name="T11" fmla="*/ 0 h 70"/>
                  <a:gd name="T12" fmla="*/ 0 w 328"/>
                  <a:gd name="T13" fmla="*/ 0 h 70"/>
                  <a:gd name="T14" fmla="*/ 0 w 328"/>
                  <a:gd name="T15" fmla="*/ 0 h 70"/>
                  <a:gd name="T16" fmla="*/ 61 w 328"/>
                  <a:gd name="T17" fmla="*/ 102 h 70"/>
                  <a:gd name="T18" fmla="*/ 125 w 328"/>
                  <a:gd name="T19" fmla="*/ 195 h 70"/>
                  <a:gd name="T20" fmla="*/ 207 w 328"/>
                  <a:gd name="T21" fmla="*/ 288 h 70"/>
                  <a:gd name="T22" fmla="*/ 292 w 328"/>
                  <a:gd name="T23" fmla="*/ 361 h 70"/>
                  <a:gd name="T24" fmla="*/ 292 w 328"/>
                  <a:gd name="T25" fmla="*/ 361 h 7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8"/>
                  <a:gd name="T40" fmla="*/ 0 h 70"/>
                  <a:gd name="T41" fmla="*/ 328 w 328"/>
                  <a:gd name="T42" fmla="*/ 70 h 7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8" h="70">
                    <a:moveTo>
                      <a:pt x="56" y="70"/>
                    </a:moveTo>
                    <a:lnTo>
                      <a:pt x="56" y="70"/>
                    </a:lnTo>
                    <a:lnTo>
                      <a:pt x="328" y="70"/>
                    </a:lnTo>
                    <a:lnTo>
                      <a:pt x="328" y="0"/>
                    </a:lnTo>
                    <a:lnTo>
                      <a:pt x="0" y="0"/>
                    </a:lnTo>
                    <a:lnTo>
                      <a:pt x="12" y="20"/>
                    </a:lnTo>
                    <a:lnTo>
                      <a:pt x="24" y="38"/>
                    </a:lnTo>
                    <a:lnTo>
                      <a:pt x="40" y="56"/>
                    </a:lnTo>
                    <a:lnTo>
                      <a:pt x="56" y="70"/>
                    </a:lnTo>
                    <a:close/>
                  </a:path>
                </a:pathLst>
              </a:custGeom>
              <a:solidFill>
                <a:srgbClr val="A0AC9E"/>
              </a:solidFill>
              <a:ln w="9525">
                <a:noFill/>
                <a:round/>
                <a:headEnd/>
                <a:tailEnd/>
              </a:ln>
            </p:spPr>
            <p:txBody>
              <a:bodyPr/>
              <a:lstStyle/>
              <a:p>
                <a:endParaRPr lang="en-US"/>
              </a:p>
            </p:txBody>
          </p:sp>
          <p:sp>
            <p:nvSpPr>
              <p:cNvPr id="279" name="Freeform 711"/>
              <p:cNvSpPr>
                <a:spLocks/>
              </p:cNvSpPr>
              <p:nvPr/>
            </p:nvSpPr>
            <p:spPr bwMode="auto">
              <a:xfrm>
                <a:off x="3518" y="1606"/>
                <a:ext cx="64" cy="64"/>
              </a:xfrm>
              <a:custGeom>
                <a:avLst/>
                <a:gdLst>
                  <a:gd name="T0" fmla="*/ 146 w 28"/>
                  <a:gd name="T1" fmla="*/ 73 h 28"/>
                  <a:gd name="T2" fmla="*/ 146 w 28"/>
                  <a:gd name="T3" fmla="*/ 73 h 28"/>
                  <a:gd name="T4" fmla="*/ 146 w 28"/>
                  <a:gd name="T5" fmla="*/ 105 h 28"/>
                  <a:gd name="T6" fmla="*/ 126 w 28"/>
                  <a:gd name="T7" fmla="*/ 126 h 28"/>
                  <a:gd name="T8" fmla="*/ 105 w 28"/>
                  <a:gd name="T9" fmla="*/ 135 h 28"/>
                  <a:gd name="T10" fmla="*/ 73 w 28"/>
                  <a:gd name="T11" fmla="*/ 146 h 28"/>
                  <a:gd name="T12" fmla="*/ 73 w 28"/>
                  <a:gd name="T13" fmla="*/ 146 h 28"/>
                  <a:gd name="T14" fmla="*/ 41 w 28"/>
                  <a:gd name="T15" fmla="*/ 135 h 28"/>
                  <a:gd name="T16" fmla="*/ 21 w 28"/>
                  <a:gd name="T17" fmla="*/ 126 h 28"/>
                  <a:gd name="T18" fmla="*/ 0 w 28"/>
                  <a:gd name="T19" fmla="*/ 105 h 28"/>
                  <a:gd name="T20" fmla="*/ 0 w 28"/>
                  <a:gd name="T21" fmla="*/ 73 h 28"/>
                  <a:gd name="T22" fmla="*/ 0 w 28"/>
                  <a:gd name="T23" fmla="*/ 73 h 28"/>
                  <a:gd name="T24" fmla="*/ 0 w 28"/>
                  <a:gd name="T25" fmla="*/ 41 h 28"/>
                  <a:gd name="T26" fmla="*/ 21 w 28"/>
                  <a:gd name="T27" fmla="*/ 21 h 28"/>
                  <a:gd name="T28" fmla="*/ 41 w 28"/>
                  <a:gd name="T29" fmla="*/ 11 h 28"/>
                  <a:gd name="T30" fmla="*/ 73 w 28"/>
                  <a:gd name="T31" fmla="*/ 0 h 28"/>
                  <a:gd name="T32" fmla="*/ 73 w 28"/>
                  <a:gd name="T33" fmla="*/ 0 h 28"/>
                  <a:gd name="T34" fmla="*/ 105 w 28"/>
                  <a:gd name="T35" fmla="*/ 11 h 28"/>
                  <a:gd name="T36" fmla="*/ 126 w 28"/>
                  <a:gd name="T37" fmla="*/ 21 h 28"/>
                  <a:gd name="T38" fmla="*/ 146 w 28"/>
                  <a:gd name="T39" fmla="*/ 41 h 28"/>
                  <a:gd name="T40" fmla="*/ 146 w 28"/>
                  <a:gd name="T41" fmla="*/ 73 h 28"/>
                  <a:gd name="T42" fmla="*/ 146 w 28"/>
                  <a:gd name="T43" fmla="*/ 73 h 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28"/>
                  <a:gd name="T68" fmla="*/ 28 w 28"/>
                  <a:gd name="T69" fmla="*/ 28 h 2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28">
                    <a:moveTo>
                      <a:pt x="28" y="14"/>
                    </a:moveTo>
                    <a:lnTo>
                      <a:pt x="28" y="14"/>
                    </a:lnTo>
                    <a:lnTo>
                      <a:pt x="28" y="20"/>
                    </a:lnTo>
                    <a:lnTo>
                      <a:pt x="24" y="24"/>
                    </a:lnTo>
                    <a:lnTo>
                      <a:pt x="20" y="26"/>
                    </a:lnTo>
                    <a:lnTo>
                      <a:pt x="14" y="28"/>
                    </a:lnTo>
                    <a:lnTo>
                      <a:pt x="8" y="26"/>
                    </a:lnTo>
                    <a:lnTo>
                      <a:pt x="4" y="24"/>
                    </a:lnTo>
                    <a:lnTo>
                      <a:pt x="0" y="20"/>
                    </a:lnTo>
                    <a:lnTo>
                      <a:pt x="0" y="14"/>
                    </a:lnTo>
                    <a:lnTo>
                      <a:pt x="0" y="8"/>
                    </a:lnTo>
                    <a:lnTo>
                      <a:pt x="4" y="4"/>
                    </a:lnTo>
                    <a:lnTo>
                      <a:pt x="8" y="2"/>
                    </a:lnTo>
                    <a:lnTo>
                      <a:pt x="14" y="0"/>
                    </a:lnTo>
                    <a:lnTo>
                      <a:pt x="20" y="2"/>
                    </a:lnTo>
                    <a:lnTo>
                      <a:pt x="24" y="4"/>
                    </a:lnTo>
                    <a:lnTo>
                      <a:pt x="28" y="8"/>
                    </a:lnTo>
                    <a:lnTo>
                      <a:pt x="28" y="14"/>
                    </a:lnTo>
                    <a:close/>
                  </a:path>
                </a:pathLst>
              </a:custGeom>
              <a:solidFill>
                <a:srgbClr val="A0AC9E"/>
              </a:solidFill>
              <a:ln w="9525">
                <a:noFill/>
                <a:round/>
                <a:headEnd/>
                <a:tailEnd/>
              </a:ln>
            </p:spPr>
            <p:txBody>
              <a:bodyPr/>
              <a:lstStyle/>
              <a:p>
                <a:endParaRPr lang="en-US"/>
              </a:p>
            </p:txBody>
          </p:sp>
          <p:sp>
            <p:nvSpPr>
              <p:cNvPr id="280" name="Freeform 712"/>
              <p:cNvSpPr>
                <a:spLocks/>
              </p:cNvSpPr>
              <p:nvPr/>
            </p:nvSpPr>
            <p:spPr bwMode="auto">
              <a:xfrm>
                <a:off x="3591" y="1679"/>
                <a:ext cx="41" cy="32"/>
              </a:xfrm>
              <a:custGeom>
                <a:avLst/>
                <a:gdLst>
                  <a:gd name="T0" fmla="*/ 93 w 18"/>
                  <a:gd name="T1" fmla="*/ 32 h 14"/>
                  <a:gd name="T2" fmla="*/ 93 w 18"/>
                  <a:gd name="T3" fmla="*/ 32 h 14"/>
                  <a:gd name="T4" fmla="*/ 82 w 18"/>
                  <a:gd name="T5" fmla="*/ 53 h 14"/>
                  <a:gd name="T6" fmla="*/ 73 w 18"/>
                  <a:gd name="T7" fmla="*/ 62 h 14"/>
                  <a:gd name="T8" fmla="*/ 61 w 18"/>
                  <a:gd name="T9" fmla="*/ 73 h 14"/>
                  <a:gd name="T10" fmla="*/ 41 w 18"/>
                  <a:gd name="T11" fmla="*/ 73 h 14"/>
                  <a:gd name="T12" fmla="*/ 41 w 18"/>
                  <a:gd name="T13" fmla="*/ 73 h 14"/>
                  <a:gd name="T14" fmla="*/ 32 w 18"/>
                  <a:gd name="T15" fmla="*/ 73 h 14"/>
                  <a:gd name="T16" fmla="*/ 11 w 18"/>
                  <a:gd name="T17" fmla="*/ 62 h 14"/>
                  <a:gd name="T18" fmla="*/ 0 w 18"/>
                  <a:gd name="T19" fmla="*/ 53 h 14"/>
                  <a:gd name="T20" fmla="*/ 0 w 18"/>
                  <a:gd name="T21" fmla="*/ 32 h 14"/>
                  <a:gd name="T22" fmla="*/ 0 w 18"/>
                  <a:gd name="T23" fmla="*/ 32 h 14"/>
                  <a:gd name="T24" fmla="*/ 0 w 18"/>
                  <a:gd name="T25" fmla="*/ 21 h 14"/>
                  <a:gd name="T26" fmla="*/ 11 w 18"/>
                  <a:gd name="T27" fmla="*/ 11 h 14"/>
                  <a:gd name="T28" fmla="*/ 32 w 18"/>
                  <a:gd name="T29" fmla="*/ 0 h 14"/>
                  <a:gd name="T30" fmla="*/ 41 w 18"/>
                  <a:gd name="T31" fmla="*/ 0 h 14"/>
                  <a:gd name="T32" fmla="*/ 41 w 18"/>
                  <a:gd name="T33" fmla="*/ 0 h 14"/>
                  <a:gd name="T34" fmla="*/ 61 w 18"/>
                  <a:gd name="T35" fmla="*/ 0 h 14"/>
                  <a:gd name="T36" fmla="*/ 73 w 18"/>
                  <a:gd name="T37" fmla="*/ 11 h 14"/>
                  <a:gd name="T38" fmla="*/ 82 w 18"/>
                  <a:gd name="T39" fmla="*/ 21 h 14"/>
                  <a:gd name="T40" fmla="*/ 93 w 18"/>
                  <a:gd name="T41" fmla="*/ 32 h 14"/>
                  <a:gd name="T42" fmla="*/ 93 w 18"/>
                  <a:gd name="T43" fmla="*/ 32 h 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14"/>
                  <a:gd name="T68" fmla="*/ 18 w 18"/>
                  <a:gd name="T69" fmla="*/ 14 h 1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14">
                    <a:moveTo>
                      <a:pt x="18" y="6"/>
                    </a:moveTo>
                    <a:lnTo>
                      <a:pt x="18" y="6"/>
                    </a:lnTo>
                    <a:lnTo>
                      <a:pt x="16" y="10"/>
                    </a:lnTo>
                    <a:lnTo>
                      <a:pt x="14" y="12"/>
                    </a:lnTo>
                    <a:lnTo>
                      <a:pt x="12" y="14"/>
                    </a:lnTo>
                    <a:lnTo>
                      <a:pt x="8" y="14"/>
                    </a:lnTo>
                    <a:lnTo>
                      <a:pt x="6" y="14"/>
                    </a:lnTo>
                    <a:lnTo>
                      <a:pt x="2" y="12"/>
                    </a:lnTo>
                    <a:lnTo>
                      <a:pt x="0" y="10"/>
                    </a:lnTo>
                    <a:lnTo>
                      <a:pt x="0" y="6"/>
                    </a:lnTo>
                    <a:lnTo>
                      <a:pt x="0" y="4"/>
                    </a:lnTo>
                    <a:lnTo>
                      <a:pt x="2" y="2"/>
                    </a:lnTo>
                    <a:lnTo>
                      <a:pt x="6" y="0"/>
                    </a:lnTo>
                    <a:lnTo>
                      <a:pt x="8" y="0"/>
                    </a:lnTo>
                    <a:lnTo>
                      <a:pt x="12" y="0"/>
                    </a:lnTo>
                    <a:lnTo>
                      <a:pt x="14" y="2"/>
                    </a:lnTo>
                    <a:lnTo>
                      <a:pt x="16" y="4"/>
                    </a:lnTo>
                    <a:lnTo>
                      <a:pt x="18" y="6"/>
                    </a:lnTo>
                    <a:close/>
                  </a:path>
                </a:pathLst>
              </a:custGeom>
              <a:solidFill>
                <a:srgbClr val="A0AC9E"/>
              </a:solidFill>
              <a:ln w="9525">
                <a:noFill/>
                <a:round/>
                <a:headEnd/>
                <a:tailEnd/>
              </a:ln>
            </p:spPr>
            <p:txBody>
              <a:bodyPr/>
              <a:lstStyle/>
              <a:p>
                <a:endParaRPr lang="en-US"/>
              </a:p>
            </p:txBody>
          </p:sp>
        </p:grpSp>
        <p:grpSp>
          <p:nvGrpSpPr>
            <p:cNvPr id="151" name="Group 713"/>
            <p:cNvGrpSpPr>
              <a:grpSpLocks/>
            </p:cNvGrpSpPr>
            <p:nvPr/>
          </p:nvGrpSpPr>
          <p:grpSpPr bwMode="auto">
            <a:xfrm>
              <a:off x="3431" y="2199"/>
              <a:ext cx="1172" cy="1166"/>
              <a:chOff x="3431" y="2199"/>
              <a:chExt cx="1172" cy="1166"/>
            </a:xfrm>
          </p:grpSpPr>
          <p:sp>
            <p:nvSpPr>
              <p:cNvPr id="153" name="Freeform 714"/>
              <p:cNvSpPr>
                <a:spLocks/>
              </p:cNvSpPr>
              <p:nvPr/>
            </p:nvSpPr>
            <p:spPr bwMode="auto">
              <a:xfrm>
                <a:off x="3441" y="2199"/>
                <a:ext cx="182" cy="182"/>
              </a:xfrm>
              <a:custGeom>
                <a:avLst/>
                <a:gdLst>
                  <a:gd name="T0" fmla="*/ 82 w 80"/>
                  <a:gd name="T1" fmla="*/ 0 h 80"/>
                  <a:gd name="T2" fmla="*/ 82 w 80"/>
                  <a:gd name="T3" fmla="*/ 0 h 80"/>
                  <a:gd name="T4" fmla="*/ 52 w 80"/>
                  <a:gd name="T5" fmla="*/ 11 h 80"/>
                  <a:gd name="T6" fmla="*/ 20 w 80"/>
                  <a:gd name="T7" fmla="*/ 20 h 80"/>
                  <a:gd name="T8" fmla="*/ 11 w 80"/>
                  <a:gd name="T9" fmla="*/ 52 h 80"/>
                  <a:gd name="T10" fmla="*/ 0 w 80"/>
                  <a:gd name="T11" fmla="*/ 82 h 80"/>
                  <a:gd name="T12" fmla="*/ 0 w 80"/>
                  <a:gd name="T13" fmla="*/ 332 h 80"/>
                  <a:gd name="T14" fmla="*/ 0 w 80"/>
                  <a:gd name="T15" fmla="*/ 332 h 80"/>
                  <a:gd name="T16" fmla="*/ 11 w 80"/>
                  <a:gd name="T17" fmla="*/ 362 h 80"/>
                  <a:gd name="T18" fmla="*/ 20 w 80"/>
                  <a:gd name="T19" fmla="*/ 394 h 80"/>
                  <a:gd name="T20" fmla="*/ 52 w 80"/>
                  <a:gd name="T21" fmla="*/ 403 h 80"/>
                  <a:gd name="T22" fmla="*/ 82 w 80"/>
                  <a:gd name="T23" fmla="*/ 414 h 80"/>
                  <a:gd name="T24" fmla="*/ 332 w 80"/>
                  <a:gd name="T25" fmla="*/ 414 h 80"/>
                  <a:gd name="T26" fmla="*/ 332 w 80"/>
                  <a:gd name="T27" fmla="*/ 414 h 80"/>
                  <a:gd name="T28" fmla="*/ 362 w 80"/>
                  <a:gd name="T29" fmla="*/ 403 h 80"/>
                  <a:gd name="T30" fmla="*/ 394 w 80"/>
                  <a:gd name="T31" fmla="*/ 394 h 80"/>
                  <a:gd name="T32" fmla="*/ 403 w 80"/>
                  <a:gd name="T33" fmla="*/ 362 h 80"/>
                  <a:gd name="T34" fmla="*/ 414 w 80"/>
                  <a:gd name="T35" fmla="*/ 332 h 80"/>
                  <a:gd name="T36" fmla="*/ 414 w 80"/>
                  <a:gd name="T37" fmla="*/ 82 h 80"/>
                  <a:gd name="T38" fmla="*/ 414 w 80"/>
                  <a:gd name="T39" fmla="*/ 82 h 80"/>
                  <a:gd name="T40" fmla="*/ 403 w 80"/>
                  <a:gd name="T41" fmla="*/ 52 h 80"/>
                  <a:gd name="T42" fmla="*/ 394 w 80"/>
                  <a:gd name="T43" fmla="*/ 20 h 80"/>
                  <a:gd name="T44" fmla="*/ 362 w 80"/>
                  <a:gd name="T45" fmla="*/ 11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noFill/>
              <a:ln w="12700">
                <a:solidFill>
                  <a:srgbClr val="33535B"/>
                </a:solidFill>
                <a:round/>
                <a:headEnd/>
                <a:tailEnd/>
              </a:ln>
            </p:spPr>
            <p:txBody>
              <a:bodyPr/>
              <a:lstStyle/>
              <a:p>
                <a:endParaRPr lang="en-US"/>
              </a:p>
            </p:txBody>
          </p:sp>
          <p:sp>
            <p:nvSpPr>
              <p:cNvPr id="154" name="Freeform 715"/>
              <p:cNvSpPr>
                <a:spLocks/>
              </p:cNvSpPr>
              <p:nvPr/>
            </p:nvSpPr>
            <p:spPr bwMode="auto">
              <a:xfrm>
                <a:off x="4179" y="2937"/>
                <a:ext cx="182" cy="428"/>
              </a:xfrm>
              <a:custGeom>
                <a:avLst/>
                <a:gdLst>
                  <a:gd name="T0" fmla="*/ 82 w 80"/>
                  <a:gd name="T1" fmla="*/ 0 h 188"/>
                  <a:gd name="T2" fmla="*/ 82 w 80"/>
                  <a:gd name="T3" fmla="*/ 0 h 188"/>
                  <a:gd name="T4" fmla="*/ 52 w 80"/>
                  <a:gd name="T5" fmla="*/ 11 h 188"/>
                  <a:gd name="T6" fmla="*/ 20 w 80"/>
                  <a:gd name="T7" fmla="*/ 20 h 188"/>
                  <a:gd name="T8" fmla="*/ 11 w 80"/>
                  <a:gd name="T9" fmla="*/ 52 h 188"/>
                  <a:gd name="T10" fmla="*/ 0 w 80"/>
                  <a:gd name="T11" fmla="*/ 82 h 188"/>
                  <a:gd name="T12" fmla="*/ 0 w 80"/>
                  <a:gd name="T13" fmla="*/ 892 h 188"/>
                  <a:gd name="T14" fmla="*/ 0 w 80"/>
                  <a:gd name="T15" fmla="*/ 892 h 188"/>
                  <a:gd name="T16" fmla="*/ 11 w 80"/>
                  <a:gd name="T17" fmla="*/ 922 h 188"/>
                  <a:gd name="T18" fmla="*/ 20 w 80"/>
                  <a:gd name="T19" fmla="*/ 954 h 188"/>
                  <a:gd name="T20" fmla="*/ 52 w 80"/>
                  <a:gd name="T21" fmla="*/ 963 h 188"/>
                  <a:gd name="T22" fmla="*/ 82 w 80"/>
                  <a:gd name="T23" fmla="*/ 974 h 188"/>
                  <a:gd name="T24" fmla="*/ 332 w 80"/>
                  <a:gd name="T25" fmla="*/ 974 h 188"/>
                  <a:gd name="T26" fmla="*/ 332 w 80"/>
                  <a:gd name="T27" fmla="*/ 974 h 188"/>
                  <a:gd name="T28" fmla="*/ 362 w 80"/>
                  <a:gd name="T29" fmla="*/ 963 h 188"/>
                  <a:gd name="T30" fmla="*/ 394 w 80"/>
                  <a:gd name="T31" fmla="*/ 954 h 188"/>
                  <a:gd name="T32" fmla="*/ 403 w 80"/>
                  <a:gd name="T33" fmla="*/ 922 h 188"/>
                  <a:gd name="T34" fmla="*/ 414 w 80"/>
                  <a:gd name="T35" fmla="*/ 892 h 188"/>
                  <a:gd name="T36" fmla="*/ 414 w 80"/>
                  <a:gd name="T37" fmla="*/ 82 h 188"/>
                  <a:gd name="T38" fmla="*/ 414 w 80"/>
                  <a:gd name="T39" fmla="*/ 82 h 188"/>
                  <a:gd name="T40" fmla="*/ 403 w 80"/>
                  <a:gd name="T41" fmla="*/ 52 h 188"/>
                  <a:gd name="T42" fmla="*/ 394 w 80"/>
                  <a:gd name="T43" fmla="*/ 20 h 188"/>
                  <a:gd name="T44" fmla="*/ 362 w 80"/>
                  <a:gd name="T45" fmla="*/ 11 h 188"/>
                  <a:gd name="T46" fmla="*/ 332 w 80"/>
                  <a:gd name="T47" fmla="*/ 0 h 188"/>
                  <a:gd name="T48" fmla="*/ 82 w 80"/>
                  <a:gd name="T49" fmla="*/ 0 h 18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88"/>
                  <a:gd name="T77" fmla="*/ 80 w 80"/>
                  <a:gd name="T78" fmla="*/ 188 h 18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88">
                    <a:moveTo>
                      <a:pt x="16" y="0"/>
                    </a:moveTo>
                    <a:lnTo>
                      <a:pt x="16" y="0"/>
                    </a:lnTo>
                    <a:lnTo>
                      <a:pt x="10" y="2"/>
                    </a:lnTo>
                    <a:lnTo>
                      <a:pt x="4" y="4"/>
                    </a:lnTo>
                    <a:lnTo>
                      <a:pt x="2" y="10"/>
                    </a:lnTo>
                    <a:lnTo>
                      <a:pt x="0" y="16"/>
                    </a:lnTo>
                    <a:lnTo>
                      <a:pt x="0" y="172"/>
                    </a:lnTo>
                    <a:lnTo>
                      <a:pt x="2" y="178"/>
                    </a:lnTo>
                    <a:lnTo>
                      <a:pt x="4" y="184"/>
                    </a:lnTo>
                    <a:lnTo>
                      <a:pt x="10" y="186"/>
                    </a:lnTo>
                    <a:lnTo>
                      <a:pt x="16" y="188"/>
                    </a:lnTo>
                    <a:lnTo>
                      <a:pt x="64" y="188"/>
                    </a:lnTo>
                    <a:lnTo>
                      <a:pt x="70" y="186"/>
                    </a:lnTo>
                    <a:lnTo>
                      <a:pt x="76" y="184"/>
                    </a:lnTo>
                    <a:lnTo>
                      <a:pt x="78" y="178"/>
                    </a:lnTo>
                    <a:lnTo>
                      <a:pt x="80" y="172"/>
                    </a:lnTo>
                    <a:lnTo>
                      <a:pt x="80" y="16"/>
                    </a:lnTo>
                    <a:lnTo>
                      <a:pt x="78" y="10"/>
                    </a:lnTo>
                    <a:lnTo>
                      <a:pt x="76" y="4"/>
                    </a:lnTo>
                    <a:lnTo>
                      <a:pt x="70" y="2"/>
                    </a:lnTo>
                    <a:lnTo>
                      <a:pt x="64" y="0"/>
                    </a:lnTo>
                    <a:lnTo>
                      <a:pt x="16" y="0"/>
                    </a:lnTo>
                    <a:close/>
                  </a:path>
                </a:pathLst>
              </a:custGeom>
              <a:noFill/>
              <a:ln w="12700">
                <a:solidFill>
                  <a:srgbClr val="33535B"/>
                </a:solidFill>
                <a:round/>
                <a:headEnd/>
                <a:tailEnd/>
              </a:ln>
            </p:spPr>
            <p:txBody>
              <a:bodyPr/>
              <a:lstStyle/>
              <a:p>
                <a:endParaRPr lang="en-US"/>
              </a:p>
            </p:txBody>
          </p:sp>
          <p:sp>
            <p:nvSpPr>
              <p:cNvPr id="155" name="Freeform 716"/>
              <p:cNvSpPr>
                <a:spLocks/>
              </p:cNvSpPr>
              <p:nvPr/>
            </p:nvSpPr>
            <p:spPr bwMode="auto">
              <a:xfrm>
                <a:off x="3441" y="2199"/>
                <a:ext cx="182" cy="182"/>
              </a:xfrm>
              <a:custGeom>
                <a:avLst/>
                <a:gdLst>
                  <a:gd name="T0" fmla="*/ 82 w 80"/>
                  <a:gd name="T1" fmla="*/ 0 h 80"/>
                  <a:gd name="T2" fmla="*/ 82 w 80"/>
                  <a:gd name="T3" fmla="*/ 0 h 80"/>
                  <a:gd name="T4" fmla="*/ 52 w 80"/>
                  <a:gd name="T5" fmla="*/ 11 h 80"/>
                  <a:gd name="T6" fmla="*/ 20 w 80"/>
                  <a:gd name="T7" fmla="*/ 20 h 80"/>
                  <a:gd name="T8" fmla="*/ 11 w 80"/>
                  <a:gd name="T9" fmla="*/ 52 h 80"/>
                  <a:gd name="T10" fmla="*/ 0 w 80"/>
                  <a:gd name="T11" fmla="*/ 82 h 80"/>
                  <a:gd name="T12" fmla="*/ 0 w 80"/>
                  <a:gd name="T13" fmla="*/ 332 h 80"/>
                  <a:gd name="T14" fmla="*/ 0 w 80"/>
                  <a:gd name="T15" fmla="*/ 332 h 80"/>
                  <a:gd name="T16" fmla="*/ 11 w 80"/>
                  <a:gd name="T17" fmla="*/ 362 h 80"/>
                  <a:gd name="T18" fmla="*/ 20 w 80"/>
                  <a:gd name="T19" fmla="*/ 394 h 80"/>
                  <a:gd name="T20" fmla="*/ 52 w 80"/>
                  <a:gd name="T21" fmla="*/ 403 h 80"/>
                  <a:gd name="T22" fmla="*/ 82 w 80"/>
                  <a:gd name="T23" fmla="*/ 414 h 80"/>
                  <a:gd name="T24" fmla="*/ 332 w 80"/>
                  <a:gd name="T25" fmla="*/ 414 h 80"/>
                  <a:gd name="T26" fmla="*/ 332 w 80"/>
                  <a:gd name="T27" fmla="*/ 414 h 80"/>
                  <a:gd name="T28" fmla="*/ 362 w 80"/>
                  <a:gd name="T29" fmla="*/ 403 h 80"/>
                  <a:gd name="T30" fmla="*/ 394 w 80"/>
                  <a:gd name="T31" fmla="*/ 394 h 80"/>
                  <a:gd name="T32" fmla="*/ 403 w 80"/>
                  <a:gd name="T33" fmla="*/ 362 h 80"/>
                  <a:gd name="T34" fmla="*/ 414 w 80"/>
                  <a:gd name="T35" fmla="*/ 332 h 80"/>
                  <a:gd name="T36" fmla="*/ 414 w 80"/>
                  <a:gd name="T37" fmla="*/ 82 h 80"/>
                  <a:gd name="T38" fmla="*/ 414 w 80"/>
                  <a:gd name="T39" fmla="*/ 82 h 80"/>
                  <a:gd name="T40" fmla="*/ 403 w 80"/>
                  <a:gd name="T41" fmla="*/ 52 h 80"/>
                  <a:gd name="T42" fmla="*/ 394 w 80"/>
                  <a:gd name="T43" fmla="*/ 20 h 80"/>
                  <a:gd name="T44" fmla="*/ 362 w 80"/>
                  <a:gd name="T45" fmla="*/ 11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p>
            </p:txBody>
          </p:sp>
          <p:sp>
            <p:nvSpPr>
              <p:cNvPr id="156" name="Freeform 717"/>
              <p:cNvSpPr>
                <a:spLocks/>
              </p:cNvSpPr>
              <p:nvPr/>
            </p:nvSpPr>
            <p:spPr bwMode="auto">
              <a:xfrm>
                <a:off x="4179" y="2937"/>
                <a:ext cx="182" cy="428"/>
              </a:xfrm>
              <a:custGeom>
                <a:avLst/>
                <a:gdLst>
                  <a:gd name="T0" fmla="*/ 82 w 80"/>
                  <a:gd name="T1" fmla="*/ 0 h 188"/>
                  <a:gd name="T2" fmla="*/ 82 w 80"/>
                  <a:gd name="T3" fmla="*/ 0 h 188"/>
                  <a:gd name="T4" fmla="*/ 52 w 80"/>
                  <a:gd name="T5" fmla="*/ 11 h 188"/>
                  <a:gd name="T6" fmla="*/ 20 w 80"/>
                  <a:gd name="T7" fmla="*/ 20 h 188"/>
                  <a:gd name="T8" fmla="*/ 11 w 80"/>
                  <a:gd name="T9" fmla="*/ 52 h 188"/>
                  <a:gd name="T10" fmla="*/ 0 w 80"/>
                  <a:gd name="T11" fmla="*/ 82 h 188"/>
                  <a:gd name="T12" fmla="*/ 0 w 80"/>
                  <a:gd name="T13" fmla="*/ 892 h 188"/>
                  <a:gd name="T14" fmla="*/ 0 w 80"/>
                  <a:gd name="T15" fmla="*/ 892 h 188"/>
                  <a:gd name="T16" fmla="*/ 11 w 80"/>
                  <a:gd name="T17" fmla="*/ 922 h 188"/>
                  <a:gd name="T18" fmla="*/ 20 w 80"/>
                  <a:gd name="T19" fmla="*/ 954 h 188"/>
                  <a:gd name="T20" fmla="*/ 52 w 80"/>
                  <a:gd name="T21" fmla="*/ 963 h 188"/>
                  <a:gd name="T22" fmla="*/ 82 w 80"/>
                  <a:gd name="T23" fmla="*/ 974 h 188"/>
                  <a:gd name="T24" fmla="*/ 332 w 80"/>
                  <a:gd name="T25" fmla="*/ 974 h 188"/>
                  <a:gd name="T26" fmla="*/ 332 w 80"/>
                  <a:gd name="T27" fmla="*/ 974 h 188"/>
                  <a:gd name="T28" fmla="*/ 362 w 80"/>
                  <a:gd name="T29" fmla="*/ 963 h 188"/>
                  <a:gd name="T30" fmla="*/ 394 w 80"/>
                  <a:gd name="T31" fmla="*/ 954 h 188"/>
                  <a:gd name="T32" fmla="*/ 403 w 80"/>
                  <a:gd name="T33" fmla="*/ 922 h 188"/>
                  <a:gd name="T34" fmla="*/ 414 w 80"/>
                  <a:gd name="T35" fmla="*/ 892 h 188"/>
                  <a:gd name="T36" fmla="*/ 414 w 80"/>
                  <a:gd name="T37" fmla="*/ 82 h 188"/>
                  <a:gd name="T38" fmla="*/ 414 w 80"/>
                  <a:gd name="T39" fmla="*/ 82 h 188"/>
                  <a:gd name="T40" fmla="*/ 403 w 80"/>
                  <a:gd name="T41" fmla="*/ 52 h 188"/>
                  <a:gd name="T42" fmla="*/ 394 w 80"/>
                  <a:gd name="T43" fmla="*/ 20 h 188"/>
                  <a:gd name="T44" fmla="*/ 362 w 80"/>
                  <a:gd name="T45" fmla="*/ 11 h 188"/>
                  <a:gd name="T46" fmla="*/ 332 w 80"/>
                  <a:gd name="T47" fmla="*/ 0 h 188"/>
                  <a:gd name="T48" fmla="*/ 82 w 80"/>
                  <a:gd name="T49" fmla="*/ 0 h 18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88"/>
                  <a:gd name="T77" fmla="*/ 80 w 80"/>
                  <a:gd name="T78" fmla="*/ 188 h 18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88">
                    <a:moveTo>
                      <a:pt x="16" y="0"/>
                    </a:moveTo>
                    <a:lnTo>
                      <a:pt x="16" y="0"/>
                    </a:lnTo>
                    <a:lnTo>
                      <a:pt x="10" y="2"/>
                    </a:lnTo>
                    <a:lnTo>
                      <a:pt x="4" y="4"/>
                    </a:lnTo>
                    <a:lnTo>
                      <a:pt x="2" y="10"/>
                    </a:lnTo>
                    <a:lnTo>
                      <a:pt x="0" y="16"/>
                    </a:lnTo>
                    <a:lnTo>
                      <a:pt x="0" y="172"/>
                    </a:lnTo>
                    <a:lnTo>
                      <a:pt x="2" y="178"/>
                    </a:lnTo>
                    <a:lnTo>
                      <a:pt x="4" y="184"/>
                    </a:lnTo>
                    <a:lnTo>
                      <a:pt x="10" y="186"/>
                    </a:lnTo>
                    <a:lnTo>
                      <a:pt x="16" y="188"/>
                    </a:lnTo>
                    <a:lnTo>
                      <a:pt x="64" y="188"/>
                    </a:lnTo>
                    <a:lnTo>
                      <a:pt x="70" y="186"/>
                    </a:lnTo>
                    <a:lnTo>
                      <a:pt x="76" y="184"/>
                    </a:lnTo>
                    <a:lnTo>
                      <a:pt x="78" y="178"/>
                    </a:lnTo>
                    <a:lnTo>
                      <a:pt x="80" y="172"/>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p>
            </p:txBody>
          </p:sp>
          <p:sp>
            <p:nvSpPr>
              <p:cNvPr id="157" name="Freeform 718"/>
              <p:cNvSpPr>
                <a:spLocks/>
              </p:cNvSpPr>
              <p:nvPr/>
            </p:nvSpPr>
            <p:spPr bwMode="auto">
              <a:xfrm>
                <a:off x="3459" y="2217"/>
                <a:ext cx="146" cy="146"/>
              </a:xfrm>
              <a:custGeom>
                <a:avLst/>
                <a:gdLst>
                  <a:gd name="T0" fmla="*/ 292 w 64"/>
                  <a:gd name="T1" fmla="*/ 0 h 64"/>
                  <a:gd name="T2" fmla="*/ 41 w 64"/>
                  <a:gd name="T3" fmla="*/ 0 h 64"/>
                  <a:gd name="T4" fmla="*/ 41 w 64"/>
                  <a:gd name="T5" fmla="*/ 0 h 64"/>
                  <a:gd name="T6" fmla="*/ 11 w 64"/>
                  <a:gd name="T7" fmla="*/ 11 h 64"/>
                  <a:gd name="T8" fmla="*/ 0 w 64"/>
                  <a:gd name="T9" fmla="*/ 41 h 64"/>
                  <a:gd name="T10" fmla="*/ 0 w 64"/>
                  <a:gd name="T11" fmla="*/ 292 h 64"/>
                  <a:gd name="T12" fmla="*/ 0 w 64"/>
                  <a:gd name="T13" fmla="*/ 292 h 64"/>
                  <a:gd name="T14" fmla="*/ 11 w 64"/>
                  <a:gd name="T15" fmla="*/ 322 h 64"/>
                  <a:gd name="T16" fmla="*/ 41 w 64"/>
                  <a:gd name="T17" fmla="*/ 333 h 64"/>
                  <a:gd name="T18" fmla="*/ 292 w 64"/>
                  <a:gd name="T19" fmla="*/ 333 h 64"/>
                  <a:gd name="T20" fmla="*/ 292 w 64"/>
                  <a:gd name="T21" fmla="*/ 333 h 64"/>
                  <a:gd name="T22" fmla="*/ 322 w 64"/>
                  <a:gd name="T23" fmla="*/ 322 h 64"/>
                  <a:gd name="T24" fmla="*/ 333 w 64"/>
                  <a:gd name="T25" fmla="*/ 292 h 64"/>
                  <a:gd name="T26" fmla="*/ 333 w 64"/>
                  <a:gd name="T27" fmla="*/ 41 h 64"/>
                  <a:gd name="T28" fmla="*/ 333 w 64"/>
                  <a:gd name="T29" fmla="*/ 41 h 64"/>
                  <a:gd name="T30" fmla="*/ 322 w 64"/>
                  <a:gd name="T31" fmla="*/ 1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FF9900"/>
              </a:solidFill>
              <a:ln w="9525">
                <a:noFill/>
                <a:round/>
                <a:headEnd/>
                <a:tailEnd/>
              </a:ln>
            </p:spPr>
            <p:txBody>
              <a:bodyPr/>
              <a:lstStyle/>
              <a:p>
                <a:endParaRPr lang="en-US"/>
              </a:p>
            </p:txBody>
          </p:sp>
          <p:sp>
            <p:nvSpPr>
              <p:cNvPr id="158" name="Freeform 719"/>
              <p:cNvSpPr>
                <a:spLocks/>
              </p:cNvSpPr>
              <p:nvPr/>
            </p:nvSpPr>
            <p:spPr bwMode="auto">
              <a:xfrm>
                <a:off x="3459" y="2217"/>
                <a:ext cx="146" cy="146"/>
              </a:xfrm>
              <a:custGeom>
                <a:avLst/>
                <a:gdLst>
                  <a:gd name="T0" fmla="*/ 301 w 64"/>
                  <a:gd name="T1" fmla="*/ 0 h 64"/>
                  <a:gd name="T2" fmla="*/ 301 w 64"/>
                  <a:gd name="T3" fmla="*/ 240 h 64"/>
                  <a:gd name="T4" fmla="*/ 301 w 64"/>
                  <a:gd name="T5" fmla="*/ 240 h 64"/>
                  <a:gd name="T6" fmla="*/ 281 w 64"/>
                  <a:gd name="T7" fmla="*/ 260 h 64"/>
                  <a:gd name="T8" fmla="*/ 260 w 64"/>
                  <a:gd name="T9" fmla="*/ 281 h 64"/>
                  <a:gd name="T10" fmla="*/ 0 w 64"/>
                  <a:gd name="T11" fmla="*/ 281 h 64"/>
                  <a:gd name="T12" fmla="*/ 0 w 64"/>
                  <a:gd name="T13" fmla="*/ 281 h 64"/>
                  <a:gd name="T14" fmla="*/ 0 w 64"/>
                  <a:gd name="T15" fmla="*/ 271 h 64"/>
                  <a:gd name="T16" fmla="*/ 0 w 64"/>
                  <a:gd name="T17" fmla="*/ 292 h 64"/>
                  <a:gd name="T18" fmla="*/ 0 w 64"/>
                  <a:gd name="T19" fmla="*/ 292 h 64"/>
                  <a:gd name="T20" fmla="*/ 11 w 64"/>
                  <a:gd name="T21" fmla="*/ 322 h 64"/>
                  <a:gd name="T22" fmla="*/ 41 w 64"/>
                  <a:gd name="T23" fmla="*/ 333 h 64"/>
                  <a:gd name="T24" fmla="*/ 292 w 64"/>
                  <a:gd name="T25" fmla="*/ 333 h 64"/>
                  <a:gd name="T26" fmla="*/ 292 w 64"/>
                  <a:gd name="T27" fmla="*/ 333 h 64"/>
                  <a:gd name="T28" fmla="*/ 322 w 64"/>
                  <a:gd name="T29" fmla="*/ 322 h 64"/>
                  <a:gd name="T30" fmla="*/ 333 w 64"/>
                  <a:gd name="T31" fmla="*/ 292 h 64"/>
                  <a:gd name="T32" fmla="*/ 333 w 64"/>
                  <a:gd name="T33" fmla="*/ 41 h 64"/>
                  <a:gd name="T34" fmla="*/ 333 w 64"/>
                  <a:gd name="T35" fmla="*/ 41 h 64"/>
                  <a:gd name="T36" fmla="*/ 322 w 64"/>
                  <a:gd name="T37" fmla="*/ 11 h 64"/>
                  <a:gd name="T38" fmla="*/ 301 w 64"/>
                  <a:gd name="T39" fmla="*/ 0 h 64"/>
                  <a:gd name="T40" fmla="*/ 301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4" y="50"/>
                    </a:lnTo>
                    <a:lnTo>
                      <a:pt x="50" y="54"/>
                    </a:lnTo>
                    <a:lnTo>
                      <a:pt x="0" y="54"/>
                    </a:lnTo>
                    <a:lnTo>
                      <a:pt x="0" y="52"/>
                    </a:lnTo>
                    <a:lnTo>
                      <a:pt x="0" y="56"/>
                    </a:lnTo>
                    <a:lnTo>
                      <a:pt x="2" y="62"/>
                    </a:lnTo>
                    <a:lnTo>
                      <a:pt x="8" y="64"/>
                    </a:lnTo>
                    <a:lnTo>
                      <a:pt x="56" y="64"/>
                    </a:lnTo>
                    <a:lnTo>
                      <a:pt x="62" y="62"/>
                    </a:lnTo>
                    <a:lnTo>
                      <a:pt x="64" y="56"/>
                    </a:lnTo>
                    <a:lnTo>
                      <a:pt x="64" y="8"/>
                    </a:lnTo>
                    <a:lnTo>
                      <a:pt x="62" y="2"/>
                    </a:lnTo>
                    <a:lnTo>
                      <a:pt x="58" y="0"/>
                    </a:lnTo>
                    <a:close/>
                  </a:path>
                </a:pathLst>
              </a:custGeom>
              <a:solidFill>
                <a:srgbClr val="E58F25"/>
              </a:solidFill>
              <a:ln w="9525">
                <a:noFill/>
                <a:round/>
                <a:headEnd/>
                <a:tailEnd/>
              </a:ln>
            </p:spPr>
            <p:txBody>
              <a:bodyPr/>
              <a:lstStyle/>
              <a:p>
                <a:endParaRPr lang="en-US"/>
              </a:p>
            </p:txBody>
          </p:sp>
          <p:sp>
            <p:nvSpPr>
              <p:cNvPr id="159" name="Freeform 720"/>
              <p:cNvSpPr>
                <a:spLocks/>
              </p:cNvSpPr>
              <p:nvPr/>
            </p:nvSpPr>
            <p:spPr bwMode="auto">
              <a:xfrm>
                <a:off x="4197" y="2955"/>
                <a:ext cx="146" cy="392"/>
              </a:xfrm>
              <a:custGeom>
                <a:avLst/>
                <a:gdLst>
                  <a:gd name="T0" fmla="*/ 292 w 64"/>
                  <a:gd name="T1" fmla="*/ 0 h 172"/>
                  <a:gd name="T2" fmla="*/ 41 w 64"/>
                  <a:gd name="T3" fmla="*/ 0 h 172"/>
                  <a:gd name="T4" fmla="*/ 41 w 64"/>
                  <a:gd name="T5" fmla="*/ 0 h 172"/>
                  <a:gd name="T6" fmla="*/ 11 w 64"/>
                  <a:gd name="T7" fmla="*/ 11 h 172"/>
                  <a:gd name="T8" fmla="*/ 0 w 64"/>
                  <a:gd name="T9" fmla="*/ 41 h 172"/>
                  <a:gd name="T10" fmla="*/ 0 w 64"/>
                  <a:gd name="T11" fmla="*/ 852 h 172"/>
                  <a:gd name="T12" fmla="*/ 0 w 64"/>
                  <a:gd name="T13" fmla="*/ 852 h 172"/>
                  <a:gd name="T14" fmla="*/ 11 w 64"/>
                  <a:gd name="T15" fmla="*/ 882 h 172"/>
                  <a:gd name="T16" fmla="*/ 41 w 64"/>
                  <a:gd name="T17" fmla="*/ 893 h 172"/>
                  <a:gd name="T18" fmla="*/ 292 w 64"/>
                  <a:gd name="T19" fmla="*/ 893 h 172"/>
                  <a:gd name="T20" fmla="*/ 292 w 64"/>
                  <a:gd name="T21" fmla="*/ 893 h 172"/>
                  <a:gd name="T22" fmla="*/ 322 w 64"/>
                  <a:gd name="T23" fmla="*/ 882 h 172"/>
                  <a:gd name="T24" fmla="*/ 333 w 64"/>
                  <a:gd name="T25" fmla="*/ 852 h 172"/>
                  <a:gd name="T26" fmla="*/ 333 w 64"/>
                  <a:gd name="T27" fmla="*/ 41 h 172"/>
                  <a:gd name="T28" fmla="*/ 333 w 64"/>
                  <a:gd name="T29" fmla="*/ 41 h 172"/>
                  <a:gd name="T30" fmla="*/ 322 w 64"/>
                  <a:gd name="T31" fmla="*/ 11 h 172"/>
                  <a:gd name="T32" fmla="*/ 292 w 64"/>
                  <a:gd name="T33" fmla="*/ 0 h 172"/>
                  <a:gd name="T34" fmla="*/ 292 w 64"/>
                  <a:gd name="T35" fmla="*/ 0 h 1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72"/>
                  <a:gd name="T56" fmla="*/ 64 w 64"/>
                  <a:gd name="T57" fmla="*/ 172 h 1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72">
                    <a:moveTo>
                      <a:pt x="56" y="0"/>
                    </a:moveTo>
                    <a:lnTo>
                      <a:pt x="8" y="0"/>
                    </a:lnTo>
                    <a:lnTo>
                      <a:pt x="2" y="2"/>
                    </a:lnTo>
                    <a:lnTo>
                      <a:pt x="0" y="8"/>
                    </a:lnTo>
                    <a:lnTo>
                      <a:pt x="0" y="164"/>
                    </a:lnTo>
                    <a:lnTo>
                      <a:pt x="2" y="170"/>
                    </a:lnTo>
                    <a:lnTo>
                      <a:pt x="8" y="172"/>
                    </a:lnTo>
                    <a:lnTo>
                      <a:pt x="56" y="172"/>
                    </a:lnTo>
                    <a:lnTo>
                      <a:pt x="62" y="170"/>
                    </a:lnTo>
                    <a:lnTo>
                      <a:pt x="64" y="164"/>
                    </a:lnTo>
                    <a:lnTo>
                      <a:pt x="64" y="8"/>
                    </a:lnTo>
                    <a:lnTo>
                      <a:pt x="62" y="2"/>
                    </a:lnTo>
                    <a:lnTo>
                      <a:pt x="56" y="0"/>
                    </a:lnTo>
                    <a:close/>
                  </a:path>
                </a:pathLst>
              </a:custGeom>
              <a:solidFill>
                <a:srgbClr val="668187"/>
              </a:solidFill>
              <a:ln w="9525">
                <a:noFill/>
                <a:round/>
                <a:headEnd/>
                <a:tailEnd/>
              </a:ln>
            </p:spPr>
            <p:txBody>
              <a:bodyPr/>
              <a:lstStyle/>
              <a:p>
                <a:endParaRPr lang="en-US"/>
              </a:p>
            </p:txBody>
          </p:sp>
          <p:sp>
            <p:nvSpPr>
              <p:cNvPr id="160" name="Freeform 721"/>
              <p:cNvSpPr>
                <a:spLocks/>
              </p:cNvSpPr>
              <p:nvPr/>
            </p:nvSpPr>
            <p:spPr bwMode="auto">
              <a:xfrm>
                <a:off x="4197" y="2955"/>
                <a:ext cx="146" cy="392"/>
              </a:xfrm>
              <a:custGeom>
                <a:avLst/>
                <a:gdLst>
                  <a:gd name="T0" fmla="*/ 292 w 64"/>
                  <a:gd name="T1" fmla="*/ 0 h 172"/>
                  <a:gd name="T2" fmla="*/ 292 w 64"/>
                  <a:gd name="T3" fmla="*/ 0 h 172"/>
                  <a:gd name="T4" fmla="*/ 292 w 64"/>
                  <a:gd name="T5" fmla="*/ 800 h 172"/>
                  <a:gd name="T6" fmla="*/ 292 w 64"/>
                  <a:gd name="T7" fmla="*/ 800 h 172"/>
                  <a:gd name="T8" fmla="*/ 281 w 64"/>
                  <a:gd name="T9" fmla="*/ 832 h 172"/>
                  <a:gd name="T10" fmla="*/ 249 w 64"/>
                  <a:gd name="T11" fmla="*/ 841 h 172"/>
                  <a:gd name="T12" fmla="*/ 0 w 64"/>
                  <a:gd name="T13" fmla="*/ 841 h 172"/>
                  <a:gd name="T14" fmla="*/ 0 w 64"/>
                  <a:gd name="T15" fmla="*/ 852 h 172"/>
                  <a:gd name="T16" fmla="*/ 0 w 64"/>
                  <a:gd name="T17" fmla="*/ 852 h 172"/>
                  <a:gd name="T18" fmla="*/ 11 w 64"/>
                  <a:gd name="T19" fmla="*/ 882 h 172"/>
                  <a:gd name="T20" fmla="*/ 41 w 64"/>
                  <a:gd name="T21" fmla="*/ 893 h 172"/>
                  <a:gd name="T22" fmla="*/ 292 w 64"/>
                  <a:gd name="T23" fmla="*/ 893 h 172"/>
                  <a:gd name="T24" fmla="*/ 292 w 64"/>
                  <a:gd name="T25" fmla="*/ 893 h 172"/>
                  <a:gd name="T26" fmla="*/ 322 w 64"/>
                  <a:gd name="T27" fmla="*/ 882 h 172"/>
                  <a:gd name="T28" fmla="*/ 333 w 64"/>
                  <a:gd name="T29" fmla="*/ 852 h 172"/>
                  <a:gd name="T30" fmla="*/ 333 w 64"/>
                  <a:gd name="T31" fmla="*/ 41 h 172"/>
                  <a:gd name="T32" fmla="*/ 333 w 64"/>
                  <a:gd name="T33" fmla="*/ 41 h 172"/>
                  <a:gd name="T34" fmla="*/ 322 w 64"/>
                  <a:gd name="T35" fmla="*/ 11 h 172"/>
                  <a:gd name="T36" fmla="*/ 292 w 64"/>
                  <a:gd name="T37" fmla="*/ 0 h 172"/>
                  <a:gd name="T38" fmla="*/ 292 w 64"/>
                  <a:gd name="T39" fmla="*/ 0 h 17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
                  <a:gd name="T61" fmla="*/ 0 h 172"/>
                  <a:gd name="T62" fmla="*/ 64 w 64"/>
                  <a:gd name="T63" fmla="*/ 172 h 17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 h="172">
                    <a:moveTo>
                      <a:pt x="56" y="0"/>
                    </a:moveTo>
                    <a:lnTo>
                      <a:pt x="56" y="0"/>
                    </a:lnTo>
                    <a:lnTo>
                      <a:pt x="56" y="154"/>
                    </a:lnTo>
                    <a:lnTo>
                      <a:pt x="54" y="160"/>
                    </a:lnTo>
                    <a:lnTo>
                      <a:pt x="48" y="162"/>
                    </a:lnTo>
                    <a:lnTo>
                      <a:pt x="0" y="162"/>
                    </a:lnTo>
                    <a:lnTo>
                      <a:pt x="0" y="164"/>
                    </a:lnTo>
                    <a:lnTo>
                      <a:pt x="2" y="170"/>
                    </a:lnTo>
                    <a:lnTo>
                      <a:pt x="8" y="172"/>
                    </a:lnTo>
                    <a:lnTo>
                      <a:pt x="56" y="172"/>
                    </a:lnTo>
                    <a:lnTo>
                      <a:pt x="62" y="170"/>
                    </a:lnTo>
                    <a:lnTo>
                      <a:pt x="64" y="164"/>
                    </a:lnTo>
                    <a:lnTo>
                      <a:pt x="64" y="8"/>
                    </a:lnTo>
                    <a:lnTo>
                      <a:pt x="62" y="2"/>
                    </a:lnTo>
                    <a:lnTo>
                      <a:pt x="56" y="0"/>
                    </a:lnTo>
                    <a:close/>
                  </a:path>
                </a:pathLst>
              </a:custGeom>
              <a:solidFill>
                <a:srgbClr val="4C676E"/>
              </a:solidFill>
              <a:ln w="9525">
                <a:noFill/>
                <a:round/>
                <a:headEnd/>
                <a:tailEnd/>
              </a:ln>
            </p:spPr>
            <p:txBody>
              <a:bodyPr/>
              <a:lstStyle/>
              <a:p>
                <a:endParaRPr lang="en-US"/>
              </a:p>
            </p:txBody>
          </p:sp>
          <p:sp>
            <p:nvSpPr>
              <p:cNvPr id="161" name="Freeform 722"/>
              <p:cNvSpPr>
                <a:spLocks/>
              </p:cNvSpPr>
              <p:nvPr/>
            </p:nvSpPr>
            <p:spPr bwMode="auto">
              <a:xfrm>
                <a:off x="3486" y="2244"/>
                <a:ext cx="23" cy="55"/>
              </a:xfrm>
              <a:custGeom>
                <a:avLst/>
                <a:gdLst>
                  <a:gd name="T0" fmla="*/ 53 w 10"/>
                  <a:gd name="T1" fmla="*/ 64 h 24"/>
                  <a:gd name="T2" fmla="*/ 53 w 10"/>
                  <a:gd name="T3" fmla="*/ 64 h 24"/>
                  <a:gd name="T4" fmla="*/ 41 w 10"/>
                  <a:gd name="T5" fmla="*/ 105 h 24"/>
                  <a:gd name="T6" fmla="*/ 32 w 10"/>
                  <a:gd name="T7" fmla="*/ 115 h 24"/>
                  <a:gd name="T8" fmla="*/ 21 w 10"/>
                  <a:gd name="T9" fmla="*/ 126 h 24"/>
                  <a:gd name="T10" fmla="*/ 21 w 10"/>
                  <a:gd name="T11" fmla="*/ 126 h 24"/>
                  <a:gd name="T12" fmla="*/ 12 w 10"/>
                  <a:gd name="T13" fmla="*/ 115 h 24"/>
                  <a:gd name="T14" fmla="*/ 0 w 10"/>
                  <a:gd name="T15" fmla="*/ 105 h 24"/>
                  <a:gd name="T16" fmla="*/ 0 w 10"/>
                  <a:gd name="T17" fmla="*/ 64 h 24"/>
                  <a:gd name="T18" fmla="*/ 0 w 10"/>
                  <a:gd name="T19" fmla="*/ 64 h 24"/>
                  <a:gd name="T20" fmla="*/ 0 w 10"/>
                  <a:gd name="T21" fmla="*/ 21 h 24"/>
                  <a:gd name="T22" fmla="*/ 12 w 10"/>
                  <a:gd name="T23" fmla="*/ 0 h 24"/>
                  <a:gd name="T24" fmla="*/ 21 w 10"/>
                  <a:gd name="T25" fmla="*/ 0 h 24"/>
                  <a:gd name="T26" fmla="*/ 21 w 10"/>
                  <a:gd name="T27" fmla="*/ 0 h 24"/>
                  <a:gd name="T28" fmla="*/ 32 w 10"/>
                  <a:gd name="T29" fmla="*/ 0 h 24"/>
                  <a:gd name="T30" fmla="*/ 41 w 10"/>
                  <a:gd name="T31" fmla="*/ 21 h 24"/>
                  <a:gd name="T32" fmla="*/ 53 w 10"/>
                  <a:gd name="T33" fmla="*/ 64 h 24"/>
                  <a:gd name="T34" fmla="*/ 53 w 10"/>
                  <a:gd name="T35" fmla="*/ 64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2"/>
                    </a:lnTo>
                    <a:lnTo>
                      <a:pt x="4" y="24"/>
                    </a:lnTo>
                    <a:lnTo>
                      <a:pt x="2" y="22"/>
                    </a:lnTo>
                    <a:lnTo>
                      <a:pt x="0" y="20"/>
                    </a:lnTo>
                    <a:lnTo>
                      <a:pt x="0" y="12"/>
                    </a:lnTo>
                    <a:lnTo>
                      <a:pt x="0" y="4"/>
                    </a:lnTo>
                    <a:lnTo>
                      <a:pt x="2" y="0"/>
                    </a:lnTo>
                    <a:lnTo>
                      <a:pt x="4" y="0"/>
                    </a:lnTo>
                    <a:lnTo>
                      <a:pt x="6" y="0"/>
                    </a:lnTo>
                    <a:lnTo>
                      <a:pt x="8" y="4"/>
                    </a:lnTo>
                    <a:lnTo>
                      <a:pt x="10" y="12"/>
                    </a:lnTo>
                    <a:close/>
                  </a:path>
                </a:pathLst>
              </a:custGeom>
              <a:solidFill>
                <a:srgbClr val="EFCD77"/>
              </a:solidFill>
              <a:ln w="9525">
                <a:noFill/>
                <a:round/>
                <a:headEnd/>
                <a:tailEnd/>
              </a:ln>
            </p:spPr>
            <p:txBody>
              <a:bodyPr/>
              <a:lstStyle/>
              <a:p>
                <a:endParaRPr lang="en-US"/>
              </a:p>
            </p:txBody>
          </p:sp>
          <p:sp>
            <p:nvSpPr>
              <p:cNvPr id="162" name="Freeform 723"/>
              <p:cNvSpPr>
                <a:spLocks/>
              </p:cNvSpPr>
              <p:nvPr/>
            </p:nvSpPr>
            <p:spPr bwMode="auto">
              <a:xfrm>
                <a:off x="3678" y="2199"/>
                <a:ext cx="182" cy="182"/>
              </a:xfrm>
              <a:custGeom>
                <a:avLst/>
                <a:gdLst>
                  <a:gd name="T0" fmla="*/ 82 w 80"/>
                  <a:gd name="T1" fmla="*/ 0 h 80"/>
                  <a:gd name="T2" fmla="*/ 82 w 80"/>
                  <a:gd name="T3" fmla="*/ 0 h 80"/>
                  <a:gd name="T4" fmla="*/ 52 w 80"/>
                  <a:gd name="T5" fmla="*/ 11 h 80"/>
                  <a:gd name="T6" fmla="*/ 20 w 80"/>
                  <a:gd name="T7" fmla="*/ 20 h 80"/>
                  <a:gd name="T8" fmla="*/ 11 w 80"/>
                  <a:gd name="T9" fmla="*/ 52 h 80"/>
                  <a:gd name="T10" fmla="*/ 0 w 80"/>
                  <a:gd name="T11" fmla="*/ 82 h 80"/>
                  <a:gd name="T12" fmla="*/ 0 w 80"/>
                  <a:gd name="T13" fmla="*/ 332 h 80"/>
                  <a:gd name="T14" fmla="*/ 0 w 80"/>
                  <a:gd name="T15" fmla="*/ 332 h 80"/>
                  <a:gd name="T16" fmla="*/ 11 w 80"/>
                  <a:gd name="T17" fmla="*/ 362 h 80"/>
                  <a:gd name="T18" fmla="*/ 20 w 80"/>
                  <a:gd name="T19" fmla="*/ 394 h 80"/>
                  <a:gd name="T20" fmla="*/ 52 w 80"/>
                  <a:gd name="T21" fmla="*/ 403 h 80"/>
                  <a:gd name="T22" fmla="*/ 82 w 80"/>
                  <a:gd name="T23" fmla="*/ 414 h 80"/>
                  <a:gd name="T24" fmla="*/ 332 w 80"/>
                  <a:gd name="T25" fmla="*/ 414 h 80"/>
                  <a:gd name="T26" fmla="*/ 332 w 80"/>
                  <a:gd name="T27" fmla="*/ 414 h 80"/>
                  <a:gd name="T28" fmla="*/ 362 w 80"/>
                  <a:gd name="T29" fmla="*/ 403 h 80"/>
                  <a:gd name="T30" fmla="*/ 394 w 80"/>
                  <a:gd name="T31" fmla="*/ 394 h 80"/>
                  <a:gd name="T32" fmla="*/ 403 w 80"/>
                  <a:gd name="T33" fmla="*/ 362 h 80"/>
                  <a:gd name="T34" fmla="*/ 414 w 80"/>
                  <a:gd name="T35" fmla="*/ 332 h 80"/>
                  <a:gd name="T36" fmla="*/ 414 w 80"/>
                  <a:gd name="T37" fmla="*/ 82 h 80"/>
                  <a:gd name="T38" fmla="*/ 414 w 80"/>
                  <a:gd name="T39" fmla="*/ 82 h 80"/>
                  <a:gd name="T40" fmla="*/ 403 w 80"/>
                  <a:gd name="T41" fmla="*/ 52 h 80"/>
                  <a:gd name="T42" fmla="*/ 394 w 80"/>
                  <a:gd name="T43" fmla="*/ 20 h 80"/>
                  <a:gd name="T44" fmla="*/ 362 w 80"/>
                  <a:gd name="T45" fmla="*/ 11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noFill/>
              <a:ln w="12700">
                <a:solidFill>
                  <a:srgbClr val="33535B"/>
                </a:solidFill>
                <a:round/>
                <a:headEnd/>
                <a:tailEnd/>
              </a:ln>
            </p:spPr>
            <p:txBody>
              <a:bodyPr/>
              <a:lstStyle/>
              <a:p>
                <a:endParaRPr lang="en-US"/>
              </a:p>
            </p:txBody>
          </p:sp>
          <p:sp>
            <p:nvSpPr>
              <p:cNvPr id="163" name="Freeform 724"/>
              <p:cNvSpPr>
                <a:spLocks/>
              </p:cNvSpPr>
              <p:nvPr/>
            </p:nvSpPr>
            <p:spPr bwMode="auto">
              <a:xfrm>
                <a:off x="3678" y="2199"/>
                <a:ext cx="182" cy="182"/>
              </a:xfrm>
              <a:custGeom>
                <a:avLst/>
                <a:gdLst>
                  <a:gd name="T0" fmla="*/ 82 w 80"/>
                  <a:gd name="T1" fmla="*/ 0 h 80"/>
                  <a:gd name="T2" fmla="*/ 82 w 80"/>
                  <a:gd name="T3" fmla="*/ 0 h 80"/>
                  <a:gd name="T4" fmla="*/ 52 w 80"/>
                  <a:gd name="T5" fmla="*/ 11 h 80"/>
                  <a:gd name="T6" fmla="*/ 20 w 80"/>
                  <a:gd name="T7" fmla="*/ 20 h 80"/>
                  <a:gd name="T8" fmla="*/ 11 w 80"/>
                  <a:gd name="T9" fmla="*/ 52 h 80"/>
                  <a:gd name="T10" fmla="*/ 0 w 80"/>
                  <a:gd name="T11" fmla="*/ 82 h 80"/>
                  <a:gd name="T12" fmla="*/ 0 w 80"/>
                  <a:gd name="T13" fmla="*/ 332 h 80"/>
                  <a:gd name="T14" fmla="*/ 0 w 80"/>
                  <a:gd name="T15" fmla="*/ 332 h 80"/>
                  <a:gd name="T16" fmla="*/ 11 w 80"/>
                  <a:gd name="T17" fmla="*/ 362 h 80"/>
                  <a:gd name="T18" fmla="*/ 20 w 80"/>
                  <a:gd name="T19" fmla="*/ 394 h 80"/>
                  <a:gd name="T20" fmla="*/ 52 w 80"/>
                  <a:gd name="T21" fmla="*/ 403 h 80"/>
                  <a:gd name="T22" fmla="*/ 82 w 80"/>
                  <a:gd name="T23" fmla="*/ 414 h 80"/>
                  <a:gd name="T24" fmla="*/ 332 w 80"/>
                  <a:gd name="T25" fmla="*/ 414 h 80"/>
                  <a:gd name="T26" fmla="*/ 332 w 80"/>
                  <a:gd name="T27" fmla="*/ 414 h 80"/>
                  <a:gd name="T28" fmla="*/ 362 w 80"/>
                  <a:gd name="T29" fmla="*/ 403 h 80"/>
                  <a:gd name="T30" fmla="*/ 394 w 80"/>
                  <a:gd name="T31" fmla="*/ 394 h 80"/>
                  <a:gd name="T32" fmla="*/ 403 w 80"/>
                  <a:gd name="T33" fmla="*/ 362 h 80"/>
                  <a:gd name="T34" fmla="*/ 414 w 80"/>
                  <a:gd name="T35" fmla="*/ 332 h 80"/>
                  <a:gd name="T36" fmla="*/ 414 w 80"/>
                  <a:gd name="T37" fmla="*/ 82 h 80"/>
                  <a:gd name="T38" fmla="*/ 414 w 80"/>
                  <a:gd name="T39" fmla="*/ 82 h 80"/>
                  <a:gd name="T40" fmla="*/ 403 w 80"/>
                  <a:gd name="T41" fmla="*/ 52 h 80"/>
                  <a:gd name="T42" fmla="*/ 394 w 80"/>
                  <a:gd name="T43" fmla="*/ 20 h 80"/>
                  <a:gd name="T44" fmla="*/ 362 w 80"/>
                  <a:gd name="T45" fmla="*/ 11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p>
            </p:txBody>
          </p:sp>
          <p:sp>
            <p:nvSpPr>
              <p:cNvPr id="164" name="Freeform 725"/>
              <p:cNvSpPr>
                <a:spLocks/>
              </p:cNvSpPr>
              <p:nvPr/>
            </p:nvSpPr>
            <p:spPr bwMode="auto">
              <a:xfrm>
                <a:off x="3696" y="2217"/>
                <a:ext cx="146" cy="146"/>
              </a:xfrm>
              <a:custGeom>
                <a:avLst/>
                <a:gdLst>
                  <a:gd name="T0" fmla="*/ 292 w 64"/>
                  <a:gd name="T1" fmla="*/ 0 h 64"/>
                  <a:gd name="T2" fmla="*/ 41 w 64"/>
                  <a:gd name="T3" fmla="*/ 0 h 64"/>
                  <a:gd name="T4" fmla="*/ 41 w 64"/>
                  <a:gd name="T5" fmla="*/ 0 h 64"/>
                  <a:gd name="T6" fmla="*/ 11 w 64"/>
                  <a:gd name="T7" fmla="*/ 11 h 64"/>
                  <a:gd name="T8" fmla="*/ 0 w 64"/>
                  <a:gd name="T9" fmla="*/ 41 h 64"/>
                  <a:gd name="T10" fmla="*/ 0 w 64"/>
                  <a:gd name="T11" fmla="*/ 292 h 64"/>
                  <a:gd name="T12" fmla="*/ 0 w 64"/>
                  <a:gd name="T13" fmla="*/ 292 h 64"/>
                  <a:gd name="T14" fmla="*/ 11 w 64"/>
                  <a:gd name="T15" fmla="*/ 322 h 64"/>
                  <a:gd name="T16" fmla="*/ 41 w 64"/>
                  <a:gd name="T17" fmla="*/ 333 h 64"/>
                  <a:gd name="T18" fmla="*/ 292 w 64"/>
                  <a:gd name="T19" fmla="*/ 333 h 64"/>
                  <a:gd name="T20" fmla="*/ 292 w 64"/>
                  <a:gd name="T21" fmla="*/ 333 h 64"/>
                  <a:gd name="T22" fmla="*/ 322 w 64"/>
                  <a:gd name="T23" fmla="*/ 322 h 64"/>
                  <a:gd name="T24" fmla="*/ 333 w 64"/>
                  <a:gd name="T25" fmla="*/ 292 h 64"/>
                  <a:gd name="T26" fmla="*/ 333 w 64"/>
                  <a:gd name="T27" fmla="*/ 41 h 64"/>
                  <a:gd name="T28" fmla="*/ 333 w 64"/>
                  <a:gd name="T29" fmla="*/ 41 h 64"/>
                  <a:gd name="T30" fmla="*/ 322 w 64"/>
                  <a:gd name="T31" fmla="*/ 1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FF9900"/>
              </a:solidFill>
              <a:ln w="9525">
                <a:noFill/>
                <a:round/>
                <a:headEnd/>
                <a:tailEnd/>
              </a:ln>
            </p:spPr>
            <p:txBody>
              <a:bodyPr/>
              <a:lstStyle/>
              <a:p>
                <a:endParaRPr lang="en-US"/>
              </a:p>
            </p:txBody>
          </p:sp>
          <p:sp>
            <p:nvSpPr>
              <p:cNvPr id="165" name="Freeform 726"/>
              <p:cNvSpPr>
                <a:spLocks/>
              </p:cNvSpPr>
              <p:nvPr/>
            </p:nvSpPr>
            <p:spPr bwMode="auto">
              <a:xfrm>
                <a:off x="3696" y="2217"/>
                <a:ext cx="146" cy="146"/>
              </a:xfrm>
              <a:custGeom>
                <a:avLst/>
                <a:gdLst>
                  <a:gd name="T0" fmla="*/ 301 w 64"/>
                  <a:gd name="T1" fmla="*/ 0 h 64"/>
                  <a:gd name="T2" fmla="*/ 301 w 64"/>
                  <a:gd name="T3" fmla="*/ 240 h 64"/>
                  <a:gd name="T4" fmla="*/ 301 w 64"/>
                  <a:gd name="T5" fmla="*/ 240 h 64"/>
                  <a:gd name="T6" fmla="*/ 292 w 64"/>
                  <a:gd name="T7" fmla="*/ 260 h 64"/>
                  <a:gd name="T8" fmla="*/ 260 w 64"/>
                  <a:gd name="T9" fmla="*/ 281 h 64"/>
                  <a:gd name="T10" fmla="*/ 0 w 64"/>
                  <a:gd name="T11" fmla="*/ 281 h 64"/>
                  <a:gd name="T12" fmla="*/ 0 w 64"/>
                  <a:gd name="T13" fmla="*/ 281 h 64"/>
                  <a:gd name="T14" fmla="*/ 0 w 64"/>
                  <a:gd name="T15" fmla="*/ 271 h 64"/>
                  <a:gd name="T16" fmla="*/ 0 w 64"/>
                  <a:gd name="T17" fmla="*/ 292 h 64"/>
                  <a:gd name="T18" fmla="*/ 0 w 64"/>
                  <a:gd name="T19" fmla="*/ 292 h 64"/>
                  <a:gd name="T20" fmla="*/ 11 w 64"/>
                  <a:gd name="T21" fmla="*/ 322 h 64"/>
                  <a:gd name="T22" fmla="*/ 41 w 64"/>
                  <a:gd name="T23" fmla="*/ 333 h 64"/>
                  <a:gd name="T24" fmla="*/ 292 w 64"/>
                  <a:gd name="T25" fmla="*/ 333 h 64"/>
                  <a:gd name="T26" fmla="*/ 292 w 64"/>
                  <a:gd name="T27" fmla="*/ 333 h 64"/>
                  <a:gd name="T28" fmla="*/ 322 w 64"/>
                  <a:gd name="T29" fmla="*/ 322 h 64"/>
                  <a:gd name="T30" fmla="*/ 333 w 64"/>
                  <a:gd name="T31" fmla="*/ 292 h 64"/>
                  <a:gd name="T32" fmla="*/ 333 w 64"/>
                  <a:gd name="T33" fmla="*/ 41 h 64"/>
                  <a:gd name="T34" fmla="*/ 333 w 64"/>
                  <a:gd name="T35" fmla="*/ 41 h 64"/>
                  <a:gd name="T36" fmla="*/ 322 w 64"/>
                  <a:gd name="T37" fmla="*/ 11 h 64"/>
                  <a:gd name="T38" fmla="*/ 301 w 64"/>
                  <a:gd name="T39" fmla="*/ 0 h 64"/>
                  <a:gd name="T40" fmla="*/ 301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6" y="50"/>
                    </a:lnTo>
                    <a:lnTo>
                      <a:pt x="50" y="54"/>
                    </a:lnTo>
                    <a:lnTo>
                      <a:pt x="0" y="54"/>
                    </a:lnTo>
                    <a:lnTo>
                      <a:pt x="0" y="52"/>
                    </a:lnTo>
                    <a:lnTo>
                      <a:pt x="0" y="56"/>
                    </a:lnTo>
                    <a:lnTo>
                      <a:pt x="2" y="62"/>
                    </a:lnTo>
                    <a:lnTo>
                      <a:pt x="8" y="64"/>
                    </a:lnTo>
                    <a:lnTo>
                      <a:pt x="56" y="64"/>
                    </a:lnTo>
                    <a:lnTo>
                      <a:pt x="62" y="62"/>
                    </a:lnTo>
                    <a:lnTo>
                      <a:pt x="64" y="56"/>
                    </a:lnTo>
                    <a:lnTo>
                      <a:pt x="64" y="8"/>
                    </a:lnTo>
                    <a:lnTo>
                      <a:pt x="62" y="2"/>
                    </a:lnTo>
                    <a:lnTo>
                      <a:pt x="58" y="0"/>
                    </a:lnTo>
                    <a:close/>
                  </a:path>
                </a:pathLst>
              </a:custGeom>
              <a:solidFill>
                <a:srgbClr val="E58F25"/>
              </a:solidFill>
              <a:ln w="9525">
                <a:noFill/>
                <a:round/>
                <a:headEnd/>
                <a:tailEnd/>
              </a:ln>
            </p:spPr>
            <p:txBody>
              <a:bodyPr/>
              <a:lstStyle/>
              <a:p>
                <a:endParaRPr lang="en-US"/>
              </a:p>
            </p:txBody>
          </p:sp>
          <p:sp>
            <p:nvSpPr>
              <p:cNvPr id="166" name="Freeform 727"/>
              <p:cNvSpPr>
                <a:spLocks/>
              </p:cNvSpPr>
              <p:nvPr/>
            </p:nvSpPr>
            <p:spPr bwMode="auto">
              <a:xfrm>
                <a:off x="3723" y="2244"/>
                <a:ext cx="23" cy="55"/>
              </a:xfrm>
              <a:custGeom>
                <a:avLst/>
                <a:gdLst>
                  <a:gd name="T0" fmla="*/ 53 w 10"/>
                  <a:gd name="T1" fmla="*/ 64 h 24"/>
                  <a:gd name="T2" fmla="*/ 53 w 10"/>
                  <a:gd name="T3" fmla="*/ 64 h 24"/>
                  <a:gd name="T4" fmla="*/ 41 w 10"/>
                  <a:gd name="T5" fmla="*/ 105 h 24"/>
                  <a:gd name="T6" fmla="*/ 32 w 10"/>
                  <a:gd name="T7" fmla="*/ 115 h 24"/>
                  <a:gd name="T8" fmla="*/ 21 w 10"/>
                  <a:gd name="T9" fmla="*/ 126 h 24"/>
                  <a:gd name="T10" fmla="*/ 21 w 10"/>
                  <a:gd name="T11" fmla="*/ 126 h 24"/>
                  <a:gd name="T12" fmla="*/ 12 w 10"/>
                  <a:gd name="T13" fmla="*/ 115 h 24"/>
                  <a:gd name="T14" fmla="*/ 0 w 10"/>
                  <a:gd name="T15" fmla="*/ 105 h 24"/>
                  <a:gd name="T16" fmla="*/ 0 w 10"/>
                  <a:gd name="T17" fmla="*/ 64 h 24"/>
                  <a:gd name="T18" fmla="*/ 0 w 10"/>
                  <a:gd name="T19" fmla="*/ 64 h 24"/>
                  <a:gd name="T20" fmla="*/ 0 w 10"/>
                  <a:gd name="T21" fmla="*/ 21 h 24"/>
                  <a:gd name="T22" fmla="*/ 12 w 10"/>
                  <a:gd name="T23" fmla="*/ 0 h 24"/>
                  <a:gd name="T24" fmla="*/ 21 w 10"/>
                  <a:gd name="T25" fmla="*/ 0 h 24"/>
                  <a:gd name="T26" fmla="*/ 21 w 10"/>
                  <a:gd name="T27" fmla="*/ 0 h 24"/>
                  <a:gd name="T28" fmla="*/ 32 w 10"/>
                  <a:gd name="T29" fmla="*/ 0 h 24"/>
                  <a:gd name="T30" fmla="*/ 41 w 10"/>
                  <a:gd name="T31" fmla="*/ 21 h 24"/>
                  <a:gd name="T32" fmla="*/ 53 w 10"/>
                  <a:gd name="T33" fmla="*/ 64 h 24"/>
                  <a:gd name="T34" fmla="*/ 53 w 10"/>
                  <a:gd name="T35" fmla="*/ 64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2"/>
                    </a:lnTo>
                    <a:lnTo>
                      <a:pt x="4" y="24"/>
                    </a:lnTo>
                    <a:lnTo>
                      <a:pt x="2" y="22"/>
                    </a:lnTo>
                    <a:lnTo>
                      <a:pt x="0" y="20"/>
                    </a:lnTo>
                    <a:lnTo>
                      <a:pt x="0" y="12"/>
                    </a:lnTo>
                    <a:lnTo>
                      <a:pt x="0" y="4"/>
                    </a:lnTo>
                    <a:lnTo>
                      <a:pt x="2" y="0"/>
                    </a:lnTo>
                    <a:lnTo>
                      <a:pt x="4" y="0"/>
                    </a:lnTo>
                    <a:lnTo>
                      <a:pt x="6" y="0"/>
                    </a:lnTo>
                    <a:lnTo>
                      <a:pt x="8" y="4"/>
                    </a:lnTo>
                    <a:lnTo>
                      <a:pt x="10" y="12"/>
                    </a:lnTo>
                    <a:close/>
                  </a:path>
                </a:pathLst>
              </a:custGeom>
              <a:solidFill>
                <a:srgbClr val="EFCD77"/>
              </a:solidFill>
              <a:ln w="9525">
                <a:noFill/>
                <a:round/>
                <a:headEnd/>
                <a:tailEnd/>
              </a:ln>
            </p:spPr>
            <p:txBody>
              <a:bodyPr/>
              <a:lstStyle/>
              <a:p>
                <a:endParaRPr lang="en-US"/>
              </a:p>
            </p:txBody>
          </p:sp>
          <p:sp>
            <p:nvSpPr>
              <p:cNvPr id="167" name="Freeform 728"/>
              <p:cNvSpPr>
                <a:spLocks/>
              </p:cNvSpPr>
              <p:nvPr/>
            </p:nvSpPr>
            <p:spPr bwMode="auto">
              <a:xfrm>
                <a:off x="3924" y="2199"/>
                <a:ext cx="182" cy="182"/>
              </a:xfrm>
              <a:custGeom>
                <a:avLst/>
                <a:gdLst>
                  <a:gd name="T0" fmla="*/ 73 w 80"/>
                  <a:gd name="T1" fmla="*/ 0 h 80"/>
                  <a:gd name="T2" fmla="*/ 73 w 80"/>
                  <a:gd name="T3" fmla="*/ 0 h 80"/>
                  <a:gd name="T4" fmla="*/ 41 w 80"/>
                  <a:gd name="T5" fmla="*/ 11 h 80"/>
                  <a:gd name="T6" fmla="*/ 20 w 80"/>
                  <a:gd name="T7" fmla="*/ 20 h 80"/>
                  <a:gd name="T8" fmla="*/ 0 w 80"/>
                  <a:gd name="T9" fmla="*/ 52 h 80"/>
                  <a:gd name="T10" fmla="*/ 0 w 80"/>
                  <a:gd name="T11" fmla="*/ 82 h 80"/>
                  <a:gd name="T12" fmla="*/ 0 w 80"/>
                  <a:gd name="T13" fmla="*/ 332 h 80"/>
                  <a:gd name="T14" fmla="*/ 0 w 80"/>
                  <a:gd name="T15" fmla="*/ 332 h 80"/>
                  <a:gd name="T16" fmla="*/ 0 w 80"/>
                  <a:gd name="T17" fmla="*/ 362 h 80"/>
                  <a:gd name="T18" fmla="*/ 20 w 80"/>
                  <a:gd name="T19" fmla="*/ 394 h 80"/>
                  <a:gd name="T20" fmla="*/ 41 w 80"/>
                  <a:gd name="T21" fmla="*/ 403 h 80"/>
                  <a:gd name="T22" fmla="*/ 73 w 80"/>
                  <a:gd name="T23" fmla="*/ 414 h 80"/>
                  <a:gd name="T24" fmla="*/ 332 w 80"/>
                  <a:gd name="T25" fmla="*/ 414 h 80"/>
                  <a:gd name="T26" fmla="*/ 332 w 80"/>
                  <a:gd name="T27" fmla="*/ 414 h 80"/>
                  <a:gd name="T28" fmla="*/ 362 w 80"/>
                  <a:gd name="T29" fmla="*/ 403 h 80"/>
                  <a:gd name="T30" fmla="*/ 382 w 80"/>
                  <a:gd name="T31" fmla="*/ 394 h 80"/>
                  <a:gd name="T32" fmla="*/ 403 w 80"/>
                  <a:gd name="T33" fmla="*/ 362 h 80"/>
                  <a:gd name="T34" fmla="*/ 414 w 80"/>
                  <a:gd name="T35" fmla="*/ 332 h 80"/>
                  <a:gd name="T36" fmla="*/ 414 w 80"/>
                  <a:gd name="T37" fmla="*/ 82 h 80"/>
                  <a:gd name="T38" fmla="*/ 414 w 80"/>
                  <a:gd name="T39" fmla="*/ 82 h 80"/>
                  <a:gd name="T40" fmla="*/ 403 w 80"/>
                  <a:gd name="T41" fmla="*/ 52 h 80"/>
                  <a:gd name="T42" fmla="*/ 382 w 80"/>
                  <a:gd name="T43" fmla="*/ 20 h 80"/>
                  <a:gd name="T44" fmla="*/ 362 w 80"/>
                  <a:gd name="T45" fmla="*/ 11 h 80"/>
                  <a:gd name="T46" fmla="*/ 332 w 80"/>
                  <a:gd name="T47" fmla="*/ 0 h 80"/>
                  <a:gd name="T48" fmla="*/ 73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78"/>
                    </a:lnTo>
                    <a:lnTo>
                      <a:pt x="14" y="80"/>
                    </a:lnTo>
                    <a:lnTo>
                      <a:pt x="64" y="80"/>
                    </a:lnTo>
                    <a:lnTo>
                      <a:pt x="70" y="78"/>
                    </a:lnTo>
                    <a:lnTo>
                      <a:pt x="74" y="76"/>
                    </a:lnTo>
                    <a:lnTo>
                      <a:pt x="78" y="70"/>
                    </a:lnTo>
                    <a:lnTo>
                      <a:pt x="80" y="64"/>
                    </a:lnTo>
                    <a:lnTo>
                      <a:pt x="80" y="16"/>
                    </a:lnTo>
                    <a:lnTo>
                      <a:pt x="78" y="10"/>
                    </a:lnTo>
                    <a:lnTo>
                      <a:pt x="74" y="4"/>
                    </a:lnTo>
                    <a:lnTo>
                      <a:pt x="70" y="2"/>
                    </a:lnTo>
                    <a:lnTo>
                      <a:pt x="64" y="0"/>
                    </a:lnTo>
                    <a:lnTo>
                      <a:pt x="14" y="0"/>
                    </a:lnTo>
                    <a:close/>
                  </a:path>
                </a:pathLst>
              </a:custGeom>
              <a:noFill/>
              <a:ln w="12700">
                <a:solidFill>
                  <a:srgbClr val="33535B"/>
                </a:solidFill>
                <a:round/>
                <a:headEnd/>
                <a:tailEnd/>
              </a:ln>
            </p:spPr>
            <p:txBody>
              <a:bodyPr/>
              <a:lstStyle/>
              <a:p>
                <a:endParaRPr lang="en-US"/>
              </a:p>
            </p:txBody>
          </p:sp>
          <p:sp>
            <p:nvSpPr>
              <p:cNvPr id="168" name="Freeform 729"/>
              <p:cNvSpPr>
                <a:spLocks/>
              </p:cNvSpPr>
              <p:nvPr/>
            </p:nvSpPr>
            <p:spPr bwMode="auto">
              <a:xfrm>
                <a:off x="3924" y="2199"/>
                <a:ext cx="182" cy="182"/>
              </a:xfrm>
              <a:custGeom>
                <a:avLst/>
                <a:gdLst>
                  <a:gd name="T0" fmla="*/ 73 w 80"/>
                  <a:gd name="T1" fmla="*/ 0 h 80"/>
                  <a:gd name="T2" fmla="*/ 73 w 80"/>
                  <a:gd name="T3" fmla="*/ 0 h 80"/>
                  <a:gd name="T4" fmla="*/ 41 w 80"/>
                  <a:gd name="T5" fmla="*/ 11 h 80"/>
                  <a:gd name="T6" fmla="*/ 20 w 80"/>
                  <a:gd name="T7" fmla="*/ 20 h 80"/>
                  <a:gd name="T8" fmla="*/ 0 w 80"/>
                  <a:gd name="T9" fmla="*/ 52 h 80"/>
                  <a:gd name="T10" fmla="*/ 0 w 80"/>
                  <a:gd name="T11" fmla="*/ 82 h 80"/>
                  <a:gd name="T12" fmla="*/ 0 w 80"/>
                  <a:gd name="T13" fmla="*/ 332 h 80"/>
                  <a:gd name="T14" fmla="*/ 0 w 80"/>
                  <a:gd name="T15" fmla="*/ 332 h 80"/>
                  <a:gd name="T16" fmla="*/ 0 w 80"/>
                  <a:gd name="T17" fmla="*/ 362 h 80"/>
                  <a:gd name="T18" fmla="*/ 20 w 80"/>
                  <a:gd name="T19" fmla="*/ 394 h 80"/>
                  <a:gd name="T20" fmla="*/ 41 w 80"/>
                  <a:gd name="T21" fmla="*/ 403 h 80"/>
                  <a:gd name="T22" fmla="*/ 73 w 80"/>
                  <a:gd name="T23" fmla="*/ 414 h 80"/>
                  <a:gd name="T24" fmla="*/ 332 w 80"/>
                  <a:gd name="T25" fmla="*/ 414 h 80"/>
                  <a:gd name="T26" fmla="*/ 332 w 80"/>
                  <a:gd name="T27" fmla="*/ 414 h 80"/>
                  <a:gd name="T28" fmla="*/ 362 w 80"/>
                  <a:gd name="T29" fmla="*/ 403 h 80"/>
                  <a:gd name="T30" fmla="*/ 382 w 80"/>
                  <a:gd name="T31" fmla="*/ 394 h 80"/>
                  <a:gd name="T32" fmla="*/ 403 w 80"/>
                  <a:gd name="T33" fmla="*/ 362 h 80"/>
                  <a:gd name="T34" fmla="*/ 414 w 80"/>
                  <a:gd name="T35" fmla="*/ 332 h 80"/>
                  <a:gd name="T36" fmla="*/ 414 w 80"/>
                  <a:gd name="T37" fmla="*/ 82 h 80"/>
                  <a:gd name="T38" fmla="*/ 414 w 80"/>
                  <a:gd name="T39" fmla="*/ 82 h 80"/>
                  <a:gd name="T40" fmla="*/ 403 w 80"/>
                  <a:gd name="T41" fmla="*/ 52 h 80"/>
                  <a:gd name="T42" fmla="*/ 382 w 80"/>
                  <a:gd name="T43" fmla="*/ 20 h 80"/>
                  <a:gd name="T44" fmla="*/ 362 w 80"/>
                  <a:gd name="T45" fmla="*/ 11 h 80"/>
                  <a:gd name="T46" fmla="*/ 332 w 80"/>
                  <a:gd name="T47" fmla="*/ 0 h 80"/>
                  <a:gd name="T48" fmla="*/ 73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78"/>
                    </a:lnTo>
                    <a:lnTo>
                      <a:pt x="14" y="80"/>
                    </a:lnTo>
                    <a:lnTo>
                      <a:pt x="64" y="80"/>
                    </a:lnTo>
                    <a:lnTo>
                      <a:pt x="70" y="78"/>
                    </a:lnTo>
                    <a:lnTo>
                      <a:pt x="74" y="76"/>
                    </a:lnTo>
                    <a:lnTo>
                      <a:pt x="78" y="70"/>
                    </a:lnTo>
                    <a:lnTo>
                      <a:pt x="80" y="64"/>
                    </a:lnTo>
                    <a:lnTo>
                      <a:pt x="80" y="16"/>
                    </a:lnTo>
                    <a:lnTo>
                      <a:pt x="78" y="10"/>
                    </a:lnTo>
                    <a:lnTo>
                      <a:pt x="74" y="4"/>
                    </a:lnTo>
                    <a:lnTo>
                      <a:pt x="70" y="2"/>
                    </a:lnTo>
                    <a:lnTo>
                      <a:pt x="64" y="0"/>
                    </a:lnTo>
                    <a:lnTo>
                      <a:pt x="14" y="0"/>
                    </a:lnTo>
                    <a:close/>
                  </a:path>
                </a:pathLst>
              </a:custGeom>
              <a:solidFill>
                <a:srgbClr val="000000"/>
              </a:solidFill>
              <a:ln w="9525">
                <a:noFill/>
                <a:round/>
                <a:headEnd/>
                <a:tailEnd/>
              </a:ln>
            </p:spPr>
            <p:txBody>
              <a:bodyPr/>
              <a:lstStyle/>
              <a:p>
                <a:endParaRPr lang="en-US"/>
              </a:p>
            </p:txBody>
          </p:sp>
          <p:sp>
            <p:nvSpPr>
              <p:cNvPr id="169" name="Freeform 730"/>
              <p:cNvSpPr>
                <a:spLocks/>
              </p:cNvSpPr>
              <p:nvPr/>
            </p:nvSpPr>
            <p:spPr bwMode="auto">
              <a:xfrm>
                <a:off x="3942" y="2217"/>
                <a:ext cx="146" cy="146"/>
              </a:xfrm>
              <a:custGeom>
                <a:avLst/>
                <a:gdLst>
                  <a:gd name="T0" fmla="*/ 292 w 64"/>
                  <a:gd name="T1" fmla="*/ 0 h 64"/>
                  <a:gd name="T2" fmla="*/ 32 w 64"/>
                  <a:gd name="T3" fmla="*/ 0 h 64"/>
                  <a:gd name="T4" fmla="*/ 32 w 64"/>
                  <a:gd name="T5" fmla="*/ 0 h 64"/>
                  <a:gd name="T6" fmla="*/ 11 w 64"/>
                  <a:gd name="T7" fmla="*/ 11 h 64"/>
                  <a:gd name="T8" fmla="*/ 0 w 64"/>
                  <a:gd name="T9" fmla="*/ 41 h 64"/>
                  <a:gd name="T10" fmla="*/ 0 w 64"/>
                  <a:gd name="T11" fmla="*/ 292 h 64"/>
                  <a:gd name="T12" fmla="*/ 0 w 64"/>
                  <a:gd name="T13" fmla="*/ 292 h 64"/>
                  <a:gd name="T14" fmla="*/ 11 w 64"/>
                  <a:gd name="T15" fmla="*/ 322 h 64"/>
                  <a:gd name="T16" fmla="*/ 32 w 64"/>
                  <a:gd name="T17" fmla="*/ 333 h 64"/>
                  <a:gd name="T18" fmla="*/ 292 w 64"/>
                  <a:gd name="T19" fmla="*/ 333 h 64"/>
                  <a:gd name="T20" fmla="*/ 292 w 64"/>
                  <a:gd name="T21" fmla="*/ 333 h 64"/>
                  <a:gd name="T22" fmla="*/ 322 w 64"/>
                  <a:gd name="T23" fmla="*/ 322 h 64"/>
                  <a:gd name="T24" fmla="*/ 333 w 64"/>
                  <a:gd name="T25" fmla="*/ 292 h 64"/>
                  <a:gd name="T26" fmla="*/ 333 w 64"/>
                  <a:gd name="T27" fmla="*/ 41 h 64"/>
                  <a:gd name="T28" fmla="*/ 333 w 64"/>
                  <a:gd name="T29" fmla="*/ 41 h 64"/>
                  <a:gd name="T30" fmla="*/ 322 w 64"/>
                  <a:gd name="T31" fmla="*/ 1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8"/>
                    </a:lnTo>
                    <a:lnTo>
                      <a:pt x="0" y="56"/>
                    </a:lnTo>
                    <a:lnTo>
                      <a:pt x="2" y="62"/>
                    </a:lnTo>
                    <a:lnTo>
                      <a:pt x="6" y="64"/>
                    </a:lnTo>
                    <a:lnTo>
                      <a:pt x="56" y="64"/>
                    </a:lnTo>
                    <a:lnTo>
                      <a:pt x="62" y="62"/>
                    </a:lnTo>
                    <a:lnTo>
                      <a:pt x="64" y="56"/>
                    </a:lnTo>
                    <a:lnTo>
                      <a:pt x="64" y="8"/>
                    </a:lnTo>
                    <a:lnTo>
                      <a:pt x="62" y="2"/>
                    </a:lnTo>
                    <a:lnTo>
                      <a:pt x="56" y="0"/>
                    </a:lnTo>
                    <a:close/>
                  </a:path>
                </a:pathLst>
              </a:custGeom>
              <a:solidFill>
                <a:srgbClr val="668187"/>
              </a:solidFill>
              <a:ln w="9525">
                <a:noFill/>
                <a:round/>
                <a:headEnd/>
                <a:tailEnd/>
              </a:ln>
            </p:spPr>
            <p:txBody>
              <a:bodyPr/>
              <a:lstStyle/>
              <a:p>
                <a:endParaRPr lang="en-US"/>
              </a:p>
            </p:txBody>
          </p:sp>
          <p:sp>
            <p:nvSpPr>
              <p:cNvPr id="170" name="Freeform 731"/>
              <p:cNvSpPr>
                <a:spLocks/>
              </p:cNvSpPr>
              <p:nvPr/>
            </p:nvSpPr>
            <p:spPr bwMode="auto">
              <a:xfrm>
                <a:off x="3942" y="2217"/>
                <a:ext cx="146" cy="146"/>
              </a:xfrm>
              <a:custGeom>
                <a:avLst/>
                <a:gdLst>
                  <a:gd name="T0" fmla="*/ 292 w 64"/>
                  <a:gd name="T1" fmla="*/ 0 h 64"/>
                  <a:gd name="T2" fmla="*/ 292 w 64"/>
                  <a:gd name="T3" fmla="*/ 240 h 64"/>
                  <a:gd name="T4" fmla="*/ 292 w 64"/>
                  <a:gd name="T5" fmla="*/ 240 h 64"/>
                  <a:gd name="T6" fmla="*/ 281 w 64"/>
                  <a:gd name="T7" fmla="*/ 260 h 64"/>
                  <a:gd name="T8" fmla="*/ 249 w 64"/>
                  <a:gd name="T9" fmla="*/ 281 h 64"/>
                  <a:gd name="T10" fmla="*/ 0 w 64"/>
                  <a:gd name="T11" fmla="*/ 281 h 64"/>
                  <a:gd name="T12" fmla="*/ 0 w 64"/>
                  <a:gd name="T13" fmla="*/ 281 h 64"/>
                  <a:gd name="T14" fmla="*/ 0 w 64"/>
                  <a:gd name="T15" fmla="*/ 271 h 64"/>
                  <a:gd name="T16" fmla="*/ 0 w 64"/>
                  <a:gd name="T17" fmla="*/ 292 h 64"/>
                  <a:gd name="T18" fmla="*/ 0 w 64"/>
                  <a:gd name="T19" fmla="*/ 292 h 64"/>
                  <a:gd name="T20" fmla="*/ 11 w 64"/>
                  <a:gd name="T21" fmla="*/ 322 h 64"/>
                  <a:gd name="T22" fmla="*/ 32 w 64"/>
                  <a:gd name="T23" fmla="*/ 333 h 64"/>
                  <a:gd name="T24" fmla="*/ 292 w 64"/>
                  <a:gd name="T25" fmla="*/ 333 h 64"/>
                  <a:gd name="T26" fmla="*/ 292 w 64"/>
                  <a:gd name="T27" fmla="*/ 333 h 64"/>
                  <a:gd name="T28" fmla="*/ 322 w 64"/>
                  <a:gd name="T29" fmla="*/ 322 h 64"/>
                  <a:gd name="T30" fmla="*/ 333 w 64"/>
                  <a:gd name="T31" fmla="*/ 292 h 64"/>
                  <a:gd name="T32" fmla="*/ 333 w 64"/>
                  <a:gd name="T33" fmla="*/ 41 h 64"/>
                  <a:gd name="T34" fmla="*/ 333 w 64"/>
                  <a:gd name="T35" fmla="*/ 41 h 64"/>
                  <a:gd name="T36" fmla="*/ 322 w 64"/>
                  <a:gd name="T37" fmla="*/ 11 h 64"/>
                  <a:gd name="T38" fmla="*/ 292 w 64"/>
                  <a:gd name="T39" fmla="*/ 0 h 64"/>
                  <a:gd name="T40" fmla="*/ 292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0"/>
                    </a:lnTo>
                    <a:lnTo>
                      <a:pt x="48" y="54"/>
                    </a:lnTo>
                    <a:lnTo>
                      <a:pt x="0" y="54"/>
                    </a:lnTo>
                    <a:lnTo>
                      <a:pt x="0" y="52"/>
                    </a:lnTo>
                    <a:lnTo>
                      <a:pt x="0" y="56"/>
                    </a:lnTo>
                    <a:lnTo>
                      <a:pt x="2" y="62"/>
                    </a:lnTo>
                    <a:lnTo>
                      <a:pt x="6" y="64"/>
                    </a:lnTo>
                    <a:lnTo>
                      <a:pt x="56" y="64"/>
                    </a:lnTo>
                    <a:lnTo>
                      <a:pt x="62" y="62"/>
                    </a:lnTo>
                    <a:lnTo>
                      <a:pt x="64" y="56"/>
                    </a:lnTo>
                    <a:lnTo>
                      <a:pt x="64" y="8"/>
                    </a:lnTo>
                    <a:lnTo>
                      <a:pt x="62" y="2"/>
                    </a:lnTo>
                    <a:lnTo>
                      <a:pt x="56" y="0"/>
                    </a:lnTo>
                    <a:close/>
                  </a:path>
                </a:pathLst>
              </a:custGeom>
              <a:solidFill>
                <a:srgbClr val="4C676E"/>
              </a:solidFill>
              <a:ln w="9525">
                <a:noFill/>
                <a:round/>
                <a:headEnd/>
                <a:tailEnd/>
              </a:ln>
            </p:spPr>
            <p:txBody>
              <a:bodyPr/>
              <a:lstStyle/>
              <a:p>
                <a:endParaRPr lang="en-US"/>
              </a:p>
            </p:txBody>
          </p:sp>
          <p:sp>
            <p:nvSpPr>
              <p:cNvPr id="171" name="Freeform 732"/>
              <p:cNvSpPr>
                <a:spLocks/>
              </p:cNvSpPr>
              <p:nvPr/>
            </p:nvSpPr>
            <p:spPr bwMode="auto">
              <a:xfrm>
                <a:off x="3965" y="2244"/>
                <a:ext cx="23" cy="55"/>
              </a:xfrm>
              <a:custGeom>
                <a:avLst/>
                <a:gdLst>
                  <a:gd name="T0" fmla="*/ 53 w 10"/>
                  <a:gd name="T1" fmla="*/ 64 h 24"/>
                  <a:gd name="T2" fmla="*/ 53 w 10"/>
                  <a:gd name="T3" fmla="*/ 64 h 24"/>
                  <a:gd name="T4" fmla="*/ 53 w 10"/>
                  <a:gd name="T5" fmla="*/ 105 h 24"/>
                  <a:gd name="T6" fmla="*/ 41 w 10"/>
                  <a:gd name="T7" fmla="*/ 115 h 24"/>
                  <a:gd name="T8" fmla="*/ 32 w 10"/>
                  <a:gd name="T9" fmla="*/ 126 h 24"/>
                  <a:gd name="T10" fmla="*/ 32 w 10"/>
                  <a:gd name="T11" fmla="*/ 126 h 24"/>
                  <a:gd name="T12" fmla="*/ 21 w 10"/>
                  <a:gd name="T13" fmla="*/ 115 h 24"/>
                  <a:gd name="T14" fmla="*/ 12 w 10"/>
                  <a:gd name="T15" fmla="*/ 105 h 24"/>
                  <a:gd name="T16" fmla="*/ 0 w 10"/>
                  <a:gd name="T17" fmla="*/ 64 h 24"/>
                  <a:gd name="T18" fmla="*/ 0 w 10"/>
                  <a:gd name="T19" fmla="*/ 64 h 24"/>
                  <a:gd name="T20" fmla="*/ 12 w 10"/>
                  <a:gd name="T21" fmla="*/ 21 h 24"/>
                  <a:gd name="T22" fmla="*/ 21 w 10"/>
                  <a:gd name="T23" fmla="*/ 0 h 24"/>
                  <a:gd name="T24" fmla="*/ 32 w 10"/>
                  <a:gd name="T25" fmla="*/ 0 h 24"/>
                  <a:gd name="T26" fmla="*/ 32 w 10"/>
                  <a:gd name="T27" fmla="*/ 0 h 24"/>
                  <a:gd name="T28" fmla="*/ 41 w 10"/>
                  <a:gd name="T29" fmla="*/ 0 h 24"/>
                  <a:gd name="T30" fmla="*/ 53 w 10"/>
                  <a:gd name="T31" fmla="*/ 21 h 24"/>
                  <a:gd name="T32" fmla="*/ 53 w 10"/>
                  <a:gd name="T33" fmla="*/ 64 h 24"/>
                  <a:gd name="T34" fmla="*/ 53 w 10"/>
                  <a:gd name="T35" fmla="*/ 64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2"/>
                    </a:lnTo>
                    <a:lnTo>
                      <a:pt x="6" y="24"/>
                    </a:lnTo>
                    <a:lnTo>
                      <a:pt x="4" y="22"/>
                    </a:lnTo>
                    <a:lnTo>
                      <a:pt x="2" y="20"/>
                    </a:lnTo>
                    <a:lnTo>
                      <a:pt x="0" y="12"/>
                    </a:lnTo>
                    <a:lnTo>
                      <a:pt x="2" y="4"/>
                    </a:lnTo>
                    <a:lnTo>
                      <a:pt x="4" y="0"/>
                    </a:lnTo>
                    <a:lnTo>
                      <a:pt x="6" y="0"/>
                    </a:lnTo>
                    <a:lnTo>
                      <a:pt x="8" y="0"/>
                    </a:lnTo>
                    <a:lnTo>
                      <a:pt x="10" y="4"/>
                    </a:lnTo>
                    <a:lnTo>
                      <a:pt x="10" y="12"/>
                    </a:lnTo>
                    <a:close/>
                  </a:path>
                </a:pathLst>
              </a:custGeom>
              <a:solidFill>
                <a:srgbClr val="8AA2A7"/>
              </a:solidFill>
              <a:ln w="9525">
                <a:noFill/>
                <a:round/>
                <a:headEnd/>
                <a:tailEnd/>
              </a:ln>
            </p:spPr>
            <p:txBody>
              <a:bodyPr/>
              <a:lstStyle/>
              <a:p>
                <a:endParaRPr lang="en-US"/>
              </a:p>
            </p:txBody>
          </p:sp>
          <p:sp>
            <p:nvSpPr>
              <p:cNvPr id="172" name="Freeform 733"/>
              <p:cNvSpPr>
                <a:spLocks/>
              </p:cNvSpPr>
              <p:nvPr/>
            </p:nvSpPr>
            <p:spPr bwMode="auto">
              <a:xfrm>
                <a:off x="4174" y="2199"/>
                <a:ext cx="183" cy="182"/>
              </a:xfrm>
              <a:custGeom>
                <a:avLst/>
                <a:gdLst>
                  <a:gd name="T0" fmla="*/ 73 w 80"/>
                  <a:gd name="T1" fmla="*/ 0 h 80"/>
                  <a:gd name="T2" fmla="*/ 73 w 80"/>
                  <a:gd name="T3" fmla="*/ 0 h 80"/>
                  <a:gd name="T4" fmla="*/ 41 w 80"/>
                  <a:gd name="T5" fmla="*/ 11 h 80"/>
                  <a:gd name="T6" fmla="*/ 21 w 80"/>
                  <a:gd name="T7" fmla="*/ 20 h 80"/>
                  <a:gd name="T8" fmla="*/ 0 w 80"/>
                  <a:gd name="T9" fmla="*/ 52 h 80"/>
                  <a:gd name="T10" fmla="*/ 0 w 80"/>
                  <a:gd name="T11" fmla="*/ 82 h 80"/>
                  <a:gd name="T12" fmla="*/ 0 w 80"/>
                  <a:gd name="T13" fmla="*/ 332 h 80"/>
                  <a:gd name="T14" fmla="*/ 0 w 80"/>
                  <a:gd name="T15" fmla="*/ 332 h 80"/>
                  <a:gd name="T16" fmla="*/ 0 w 80"/>
                  <a:gd name="T17" fmla="*/ 362 h 80"/>
                  <a:gd name="T18" fmla="*/ 21 w 80"/>
                  <a:gd name="T19" fmla="*/ 394 h 80"/>
                  <a:gd name="T20" fmla="*/ 41 w 80"/>
                  <a:gd name="T21" fmla="*/ 403 h 80"/>
                  <a:gd name="T22" fmla="*/ 73 w 80"/>
                  <a:gd name="T23" fmla="*/ 414 h 80"/>
                  <a:gd name="T24" fmla="*/ 334 w 80"/>
                  <a:gd name="T25" fmla="*/ 414 h 80"/>
                  <a:gd name="T26" fmla="*/ 334 w 80"/>
                  <a:gd name="T27" fmla="*/ 414 h 80"/>
                  <a:gd name="T28" fmla="*/ 366 w 80"/>
                  <a:gd name="T29" fmla="*/ 403 h 80"/>
                  <a:gd name="T30" fmla="*/ 387 w 80"/>
                  <a:gd name="T31" fmla="*/ 394 h 80"/>
                  <a:gd name="T32" fmla="*/ 407 w 80"/>
                  <a:gd name="T33" fmla="*/ 362 h 80"/>
                  <a:gd name="T34" fmla="*/ 419 w 80"/>
                  <a:gd name="T35" fmla="*/ 332 h 80"/>
                  <a:gd name="T36" fmla="*/ 419 w 80"/>
                  <a:gd name="T37" fmla="*/ 82 h 80"/>
                  <a:gd name="T38" fmla="*/ 419 w 80"/>
                  <a:gd name="T39" fmla="*/ 82 h 80"/>
                  <a:gd name="T40" fmla="*/ 407 w 80"/>
                  <a:gd name="T41" fmla="*/ 52 h 80"/>
                  <a:gd name="T42" fmla="*/ 387 w 80"/>
                  <a:gd name="T43" fmla="*/ 20 h 80"/>
                  <a:gd name="T44" fmla="*/ 366 w 80"/>
                  <a:gd name="T45" fmla="*/ 11 h 80"/>
                  <a:gd name="T46" fmla="*/ 334 w 80"/>
                  <a:gd name="T47" fmla="*/ 0 h 80"/>
                  <a:gd name="T48" fmla="*/ 73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78"/>
                    </a:lnTo>
                    <a:lnTo>
                      <a:pt x="14" y="80"/>
                    </a:lnTo>
                    <a:lnTo>
                      <a:pt x="64" y="80"/>
                    </a:lnTo>
                    <a:lnTo>
                      <a:pt x="70" y="78"/>
                    </a:lnTo>
                    <a:lnTo>
                      <a:pt x="74" y="76"/>
                    </a:lnTo>
                    <a:lnTo>
                      <a:pt x="78" y="70"/>
                    </a:lnTo>
                    <a:lnTo>
                      <a:pt x="80" y="64"/>
                    </a:lnTo>
                    <a:lnTo>
                      <a:pt x="80" y="16"/>
                    </a:lnTo>
                    <a:lnTo>
                      <a:pt x="78" y="10"/>
                    </a:lnTo>
                    <a:lnTo>
                      <a:pt x="74" y="4"/>
                    </a:lnTo>
                    <a:lnTo>
                      <a:pt x="70" y="2"/>
                    </a:lnTo>
                    <a:lnTo>
                      <a:pt x="64" y="0"/>
                    </a:lnTo>
                    <a:lnTo>
                      <a:pt x="14" y="0"/>
                    </a:lnTo>
                    <a:close/>
                  </a:path>
                </a:pathLst>
              </a:custGeom>
              <a:noFill/>
              <a:ln w="12700">
                <a:solidFill>
                  <a:srgbClr val="33535B"/>
                </a:solidFill>
                <a:round/>
                <a:headEnd/>
                <a:tailEnd/>
              </a:ln>
            </p:spPr>
            <p:txBody>
              <a:bodyPr/>
              <a:lstStyle/>
              <a:p>
                <a:endParaRPr lang="en-US"/>
              </a:p>
            </p:txBody>
          </p:sp>
          <p:sp>
            <p:nvSpPr>
              <p:cNvPr id="173" name="Freeform 734"/>
              <p:cNvSpPr>
                <a:spLocks/>
              </p:cNvSpPr>
              <p:nvPr/>
            </p:nvSpPr>
            <p:spPr bwMode="auto">
              <a:xfrm>
                <a:off x="4174" y="2199"/>
                <a:ext cx="183" cy="182"/>
              </a:xfrm>
              <a:custGeom>
                <a:avLst/>
                <a:gdLst>
                  <a:gd name="T0" fmla="*/ 73 w 80"/>
                  <a:gd name="T1" fmla="*/ 0 h 80"/>
                  <a:gd name="T2" fmla="*/ 73 w 80"/>
                  <a:gd name="T3" fmla="*/ 0 h 80"/>
                  <a:gd name="T4" fmla="*/ 41 w 80"/>
                  <a:gd name="T5" fmla="*/ 11 h 80"/>
                  <a:gd name="T6" fmla="*/ 21 w 80"/>
                  <a:gd name="T7" fmla="*/ 20 h 80"/>
                  <a:gd name="T8" fmla="*/ 0 w 80"/>
                  <a:gd name="T9" fmla="*/ 52 h 80"/>
                  <a:gd name="T10" fmla="*/ 0 w 80"/>
                  <a:gd name="T11" fmla="*/ 82 h 80"/>
                  <a:gd name="T12" fmla="*/ 0 w 80"/>
                  <a:gd name="T13" fmla="*/ 332 h 80"/>
                  <a:gd name="T14" fmla="*/ 0 w 80"/>
                  <a:gd name="T15" fmla="*/ 332 h 80"/>
                  <a:gd name="T16" fmla="*/ 0 w 80"/>
                  <a:gd name="T17" fmla="*/ 362 h 80"/>
                  <a:gd name="T18" fmla="*/ 21 w 80"/>
                  <a:gd name="T19" fmla="*/ 394 h 80"/>
                  <a:gd name="T20" fmla="*/ 41 w 80"/>
                  <a:gd name="T21" fmla="*/ 403 h 80"/>
                  <a:gd name="T22" fmla="*/ 73 w 80"/>
                  <a:gd name="T23" fmla="*/ 414 h 80"/>
                  <a:gd name="T24" fmla="*/ 334 w 80"/>
                  <a:gd name="T25" fmla="*/ 414 h 80"/>
                  <a:gd name="T26" fmla="*/ 334 w 80"/>
                  <a:gd name="T27" fmla="*/ 414 h 80"/>
                  <a:gd name="T28" fmla="*/ 366 w 80"/>
                  <a:gd name="T29" fmla="*/ 403 h 80"/>
                  <a:gd name="T30" fmla="*/ 387 w 80"/>
                  <a:gd name="T31" fmla="*/ 394 h 80"/>
                  <a:gd name="T32" fmla="*/ 407 w 80"/>
                  <a:gd name="T33" fmla="*/ 362 h 80"/>
                  <a:gd name="T34" fmla="*/ 419 w 80"/>
                  <a:gd name="T35" fmla="*/ 332 h 80"/>
                  <a:gd name="T36" fmla="*/ 419 w 80"/>
                  <a:gd name="T37" fmla="*/ 82 h 80"/>
                  <a:gd name="T38" fmla="*/ 419 w 80"/>
                  <a:gd name="T39" fmla="*/ 82 h 80"/>
                  <a:gd name="T40" fmla="*/ 407 w 80"/>
                  <a:gd name="T41" fmla="*/ 52 h 80"/>
                  <a:gd name="T42" fmla="*/ 387 w 80"/>
                  <a:gd name="T43" fmla="*/ 20 h 80"/>
                  <a:gd name="T44" fmla="*/ 366 w 80"/>
                  <a:gd name="T45" fmla="*/ 11 h 80"/>
                  <a:gd name="T46" fmla="*/ 334 w 80"/>
                  <a:gd name="T47" fmla="*/ 0 h 80"/>
                  <a:gd name="T48" fmla="*/ 73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78"/>
                    </a:lnTo>
                    <a:lnTo>
                      <a:pt x="14" y="80"/>
                    </a:lnTo>
                    <a:lnTo>
                      <a:pt x="64" y="80"/>
                    </a:lnTo>
                    <a:lnTo>
                      <a:pt x="70" y="78"/>
                    </a:lnTo>
                    <a:lnTo>
                      <a:pt x="74" y="76"/>
                    </a:lnTo>
                    <a:lnTo>
                      <a:pt x="78" y="70"/>
                    </a:lnTo>
                    <a:lnTo>
                      <a:pt x="80" y="64"/>
                    </a:lnTo>
                    <a:lnTo>
                      <a:pt x="80" y="16"/>
                    </a:lnTo>
                    <a:lnTo>
                      <a:pt x="78" y="10"/>
                    </a:lnTo>
                    <a:lnTo>
                      <a:pt x="74" y="4"/>
                    </a:lnTo>
                    <a:lnTo>
                      <a:pt x="70" y="2"/>
                    </a:lnTo>
                    <a:lnTo>
                      <a:pt x="64" y="0"/>
                    </a:lnTo>
                    <a:lnTo>
                      <a:pt x="14" y="0"/>
                    </a:lnTo>
                    <a:close/>
                  </a:path>
                </a:pathLst>
              </a:custGeom>
              <a:solidFill>
                <a:srgbClr val="000000"/>
              </a:solidFill>
              <a:ln w="9525">
                <a:noFill/>
                <a:round/>
                <a:headEnd/>
                <a:tailEnd/>
              </a:ln>
            </p:spPr>
            <p:txBody>
              <a:bodyPr/>
              <a:lstStyle/>
              <a:p>
                <a:endParaRPr lang="en-US"/>
              </a:p>
            </p:txBody>
          </p:sp>
          <p:sp>
            <p:nvSpPr>
              <p:cNvPr id="174" name="Freeform 735"/>
              <p:cNvSpPr>
                <a:spLocks/>
              </p:cNvSpPr>
              <p:nvPr/>
            </p:nvSpPr>
            <p:spPr bwMode="auto">
              <a:xfrm>
                <a:off x="4193" y="2217"/>
                <a:ext cx="146" cy="146"/>
              </a:xfrm>
              <a:custGeom>
                <a:avLst/>
                <a:gdLst>
                  <a:gd name="T0" fmla="*/ 292 w 64"/>
                  <a:gd name="T1" fmla="*/ 0 h 64"/>
                  <a:gd name="T2" fmla="*/ 32 w 64"/>
                  <a:gd name="T3" fmla="*/ 0 h 64"/>
                  <a:gd name="T4" fmla="*/ 32 w 64"/>
                  <a:gd name="T5" fmla="*/ 0 h 64"/>
                  <a:gd name="T6" fmla="*/ 11 w 64"/>
                  <a:gd name="T7" fmla="*/ 11 h 64"/>
                  <a:gd name="T8" fmla="*/ 0 w 64"/>
                  <a:gd name="T9" fmla="*/ 41 h 64"/>
                  <a:gd name="T10" fmla="*/ 0 w 64"/>
                  <a:gd name="T11" fmla="*/ 292 h 64"/>
                  <a:gd name="T12" fmla="*/ 0 w 64"/>
                  <a:gd name="T13" fmla="*/ 292 h 64"/>
                  <a:gd name="T14" fmla="*/ 11 w 64"/>
                  <a:gd name="T15" fmla="*/ 322 h 64"/>
                  <a:gd name="T16" fmla="*/ 32 w 64"/>
                  <a:gd name="T17" fmla="*/ 333 h 64"/>
                  <a:gd name="T18" fmla="*/ 292 w 64"/>
                  <a:gd name="T19" fmla="*/ 333 h 64"/>
                  <a:gd name="T20" fmla="*/ 292 w 64"/>
                  <a:gd name="T21" fmla="*/ 333 h 64"/>
                  <a:gd name="T22" fmla="*/ 313 w 64"/>
                  <a:gd name="T23" fmla="*/ 322 h 64"/>
                  <a:gd name="T24" fmla="*/ 333 w 64"/>
                  <a:gd name="T25" fmla="*/ 292 h 64"/>
                  <a:gd name="T26" fmla="*/ 333 w 64"/>
                  <a:gd name="T27" fmla="*/ 41 h 64"/>
                  <a:gd name="T28" fmla="*/ 333 w 64"/>
                  <a:gd name="T29" fmla="*/ 41 h 64"/>
                  <a:gd name="T30" fmla="*/ 313 w 64"/>
                  <a:gd name="T31" fmla="*/ 1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8"/>
                    </a:lnTo>
                    <a:lnTo>
                      <a:pt x="0" y="56"/>
                    </a:lnTo>
                    <a:lnTo>
                      <a:pt x="2" y="62"/>
                    </a:lnTo>
                    <a:lnTo>
                      <a:pt x="6" y="64"/>
                    </a:lnTo>
                    <a:lnTo>
                      <a:pt x="56" y="64"/>
                    </a:lnTo>
                    <a:lnTo>
                      <a:pt x="60" y="62"/>
                    </a:lnTo>
                    <a:lnTo>
                      <a:pt x="64" y="56"/>
                    </a:lnTo>
                    <a:lnTo>
                      <a:pt x="64" y="8"/>
                    </a:lnTo>
                    <a:lnTo>
                      <a:pt x="60" y="2"/>
                    </a:lnTo>
                    <a:lnTo>
                      <a:pt x="56" y="0"/>
                    </a:lnTo>
                    <a:close/>
                  </a:path>
                </a:pathLst>
              </a:custGeom>
              <a:solidFill>
                <a:srgbClr val="668187"/>
              </a:solidFill>
              <a:ln w="9525">
                <a:noFill/>
                <a:round/>
                <a:headEnd/>
                <a:tailEnd/>
              </a:ln>
            </p:spPr>
            <p:txBody>
              <a:bodyPr/>
              <a:lstStyle/>
              <a:p>
                <a:endParaRPr lang="en-US"/>
              </a:p>
            </p:txBody>
          </p:sp>
          <p:sp>
            <p:nvSpPr>
              <p:cNvPr id="175" name="Freeform 736"/>
              <p:cNvSpPr>
                <a:spLocks/>
              </p:cNvSpPr>
              <p:nvPr/>
            </p:nvSpPr>
            <p:spPr bwMode="auto">
              <a:xfrm>
                <a:off x="4193" y="2217"/>
                <a:ext cx="146" cy="146"/>
              </a:xfrm>
              <a:custGeom>
                <a:avLst/>
                <a:gdLst>
                  <a:gd name="T0" fmla="*/ 292 w 64"/>
                  <a:gd name="T1" fmla="*/ 0 h 64"/>
                  <a:gd name="T2" fmla="*/ 292 w 64"/>
                  <a:gd name="T3" fmla="*/ 240 h 64"/>
                  <a:gd name="T4" fmla="*/ 292 w 64"/>
                  <a:gd name="T5" fmla="*/ 240 h 64"/>
                  <a:gd name="T6" fmla="*/ 281 w 64"/>
                  <a:gd name="T7" fmla="*/ 260 h 64"/>
                  <a:gd name="T8" fmla="*/ 249 w 64"/>
                  <a:gd name="T9" fmla="*/ 281 h 64"/>
                  <a:gd name="T10" fmla="*/ 0 w 64"/>
                  <a:gd name="T11" fmla="*/ 281 h 64"/>
                  <a:gd name="T12" fmla="*/ 0 w 64"/>
                  <a:gd name="T13" fmla="*/ 281 h 64"/>
                  <a:gd name="T14" fmla="*/ 0 w 64"/>
                  <a:gd name="T15" fmla="*/ 271 h 64"/>
                  <a:gd name="T16" fmla="*/ 0 w 64"/>
                  <a:gd name="T17" fmla="*/ 292 h 64"/>
                  <a:gd name="T18" fmla="*/ 0 w 64"/>
                  <a:gd name="T19" fmla="*/ 292 h 64"/>
                  <a:gd name="T20" fmla="*/ 11 w 64"/>
                  <a:gd name="T21" fmla="*/ 322 h 64"/>
                  <a:gd name="T22" fmla="*/ 32 w 64"/>
                  <a:gd name="T23" fmla="*/ 333 h 64"/>
                  <a:gd name="T24" fmla="*/ 292 w 64"/>
                  <a:gd name="T25" fmla="*/ 333 h 64"/>
                  <a:gd name="T26" fmla="*/ 292 w 64"/>
                  <a:gd name="T27" fmla="*/ 333 h 64"/>
                  <a:gd name="T28" fmla="*/ 313 w 64"/>
                  <a:gd name="T29" fmla="*/ 322 h 64"/>
                  <a:gd name="T30" fmla="*/ 333 w 64"/>
                  <a:gd name="T31" fmla="*/ 292 h 64"/>
                  <a:gd name="T32" fmla="*/ 333 w 64"/>
                  <a:gd name="T33" fmla="*/ 41 h 64"/>
                  <a:gd name="T34" fmla="*/ 333 w 64"/>
                  <a:gd name="T35" fmla="*/ 41 h 64"/>
                  <a:gd name="T36" fmla="*/ 322 w 64"/>
                  <a:gd name="T37" fmla="*/ 11 h 64"/>
                  <a:gd name="T38" fmla="*/ 292 w 64"/>
                  <a:gd name="T39" fmla="*/ 0 h 64"/>
                  <a:gd name="T40" fmla="*/ 292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0"/>
                    </a:lnTo>
                    <a:lnTo>
                      <a:pt x="48" y="54"/>
                    </a:lnTo>
                    <a:lnTo>
                      <a:pt x="0" y="54"/>
                    </a:lnTo>
                    <a:lnTo>
                      <a:pt x="0" y="52"/>
                    </a:lnTo>
                    <a:lnTo>
                      <a:pt x="0" y="56"/>
                    </a:lnTo>
                    <a:lnTo>
                      <a:pt x="2" y="62"/>
                    </a:lnTo>
                    <a:lnTo>
                      <a:pt x="6" y="64"/>
                    </a:lnTo>
                    <a:lnTo>
                      <a:pt x="56" y="64"/>
                    </a:lnTo>
                    <a:lnTo>
                      <a:pt x="60" y="62"/>
                    </a:lnTo>
                    <a:lnTo>
                      <a:pt x="64" y="56"/>
                    </a:lnTo>
                    <a:lnTo>
                      <a:pt x="64" y="8"/>
                    </a:lnTo>
                    <a:lnTo>
                      <a:pt x="62" y="2"/>
                    </a:lnTo>
                    <a:lnTo>
                      <a:pt x="56" y="0"/>
                    </a:lnTo>
                    <a:close/>
                  </a:path>
                </a:pathLst>
              </a:custGeom>
              <a:solidFill>
                <a:srgbClr val="4C676E"/>
              </a:solidFill>
              <a:ln w="9525">
                <a:noFill/>
                <a:round/>
                <a:headEnd/>
                <a:tailEnd/>
              </a:ln>
            </p:spPr>
            <p:txBody>
              <a:bodyPr/>
              <a:lstStyle/>
              <a:p>
                <a:endParaRPr lang="en-US"/>
              </a:p>
            </p:txBody>
          </p:sp>
          <p:sp>
            <p:nvSpPr>
              <p:cNvPr id="176" name="Freeform 737"/>
              <p:cNvSpPr>
                <a:spLocks/>
              </p:cNvSpPr>
              <p:nvPr/>
            </p:nvSpPr>
            <p:spPr bwMode="auto">
              <a:xfrm>
                <a:off x="4215" y="2244"/>
                <a:ext cx="23" cy="55"/>
              </a:xfrm>
              <a:custGeom>
                <a:avLst/>
                <a:gdLst>
                  <a:gd name="T0" fmla="*/ 53 w 10"/>
                  <a:gd name="T1" fmla="*/ 64 h 24"/>
                  <a:gd name="T2" fmla="*/ 53 w 10"/>
                  <a:gd name="T3" fmla="*/ 64 h 24"/>
                  <a:gd name="T4" fmla="*/ 41 w 10"/>
                  <a:gd name="T5" fmla="*/ 105 h 24"/>
                  <a:gd name="T6" fmla="*/ 41 w 10"/>
                  <a:gd name="T7" fmla="*/ 115 h 24"/>
                  <a:gd name="T8" fmla="*/ 32 w 10"/>
                  <a:gd name="T9" fmla="*/ 126 h 24"/>
                  <a:gd name="T10" fmla="*/ 32 w 10"/>
                  <a:gd name="T11" fmla="*/ 126 h 24"/>
                  <a:gd name="T12" fmla="*/ 21 w 10"/>
                  <a:gd name="T13" fmla="*/ 115 h 24"/>
                  <a:gd name="T14" fmla="*/ 12 w 10"/>
                  <a:gd name="T15" fmla="*/ 105 h 24"/>
                  <a:gd name="T16" fmla="*/ 0 w 10"/>
                  <a:gd name="T17" fmla="*/ 64 h 24"/>
                  <a:gd name="T18" fmla="*/ 0 w 10"/>
                  <a:gd name="T19" fmla="*/ 64 h 24"/>
                  <a:gd name="T20" fmla="*/ 12 w 10"/>
                  <a:gd name="T21" fmla="*/ 21 h 24"/>
                  <a:gd name="T22" fmla="*/ 21 w 10"/>
                  <a:gd name="T23" fmla="*/ 0 h 24"/>
                  <a:gd name="T24" fmla="*/ 32 w 10"/>
                  <a:gd name="T25" fmla="*/ 0 h 24"/>
                  <a:gd name="T26" fmla="*/ 32 w 10"/>
                  <a:gd name="T27" fmla="*/ 0 h 24"/>
                  <a:gd name="T28" fmla="*/ 41 w 10"/>
                  <a:gd name="T29" fmla="*/ 0 h 24"/>
                  <a:gd name="T30" fmla="*/ 41 w 10"/>
                  <a:gd name="T31" fmla="*/ 21 h 24"/>
                  <a:gd name="T32" fmla="*/ 53 w 10"/>
                  <a:gd name="T33" fmla="*/ 64 h 24"/>
                  <a:gd name="T34" fmla="*/ 53 w 10"/>
                  <a:gd name="T35" fmla="*/ 64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8" y="22"/>
                    </a:lnTo>
                    <a:lnTo>
                      <a:pt x="6" y="24"/>
                    </a:lnTo>
                    <a:lnTo>
                      <a:pt x="4" y="22"/>
                    </a:lnTo>
                    <a:lnTo>
                      <a:pt x="2" y="20"/>
                    </a:lnTo>
                    <a:lnTo>
                      <a:pt x="0" y="12"/>
                    </a:lnTo>
                    <a:lnTo>
                      <a:pt x="2" y="4"/>
                    </a:lnTo>
                    <a:lnTo>
                      <a:pt x="4" y="0"/>
                    </a:lnTo>
                    <a:lnTo>
                      <a:pt x="6" y="0"/>
                    </a:lnTo>
                    <a:lnTo>
                      <a:pt x="8" y="0"/>
                    </a:lnTo>
                    <a:lnTo>
                      <a:pt x="8" y="4"/>
                    </a:lnTo>
                    <a:lnTo>
                      <a:pt x="10" y="12"/>
                    </a:lnTo>
                    <a:close/>
                  </a:path>
                </a:pathLst>
              </a:custGeom>
              <a:solidFill>
                <a:srgbClr val="8AA2A7"/>
              </a:solidFill>
              <a:ln w="9525">
                <a:noFill/>
                <a:round/>
                <a:headEnd/>
                <a:tailEnd/>
              </a:ln>
            </p:spPr>
            <p:txBody>
              <a:bodyPr/>
              <a:lstStyle/>
              <a:p>
                <a:endParaRPr lang="en-US"/>
              </a:p>
            </p:txBody>
          </p:sp>
          <p:sp>
            <p:nvSpPr>
              <p:cNvPr id="177" name="Freeform 738"/>
              <p:cNvSpPr>
                <a:spLocks/>
              </p:cNvSpPr>
              <p:nvPr/>
            </p:nvSpPr>
            <p:spPr bwMode="auto">
              <a:xfrm>
                <a:off x="4421" y="2199"/>
                <a:ext cx="182" cy="182"/>
              </a:xfrm>
              <a:custGeom>
                <a:avLst/>
                <a:gdLst>
                  <a:gd name="T0" fmla="*/ 82 w 80"/>
                  <a:gd name="T1" fmla="*/ 0 h 80"/>
                  <a:gd name="T2" fmla="*/ 82 w 80"/>
                  <a:gd name="T3" fmla="*/ 0 h 80"/>
                  <a:gd name="T4" fmla="*/ 41 w 80"/>
                  <a:gd name="T5" fmla="*/ 11 h 80"/>
                  <a:gd name="T6" fmla="*/ 20 w 80"/>
                  <a:gd name="T7" fmla="*/ 20 h 80"/>
                  <a:gd name="T8" fmla="*/ 0 w 80"/>
                  <a:gd name="T9" fmla="*/ 52 h 80"/>
                  <a:gd name="T10" fmla="*/ 0 w 80"/>
                  <a:gd name="T11" fmla="*/ 82 h 80"/>
                  <a:gd name="T12" fmla="*/ 0 w 80"/>
                  <a:gd name="T13" fmla="*/ 332 h 80"/>
                  <a:gd name="T14" fmla="*/ 0 w 80"/>
                  <a:gd name="T15" fmla="*/ 332 h 80"/>
                  <a:gd name="T16" fmla="*/ 0 w 80"/>
                  <a:gd name="T17" fmla="*/ 362 h 80"/>
                  <a:gd name="T18" fmla="*/ 20 w 80"/>
                  <a:gd name="T19" fmla="*/ 394 h 80"/>
                  <a:gd name="T20" fmla="*/ 41 w 80"/>
                  <a:gd name="T21" fmla="*/ 403 h 80"/>
                  <a:gd name="T22" fmla="*/ 82 w 80"/>
                  <a:gd name="T23" fmla="*/ 414 h 80"/>
                  <a:gd name="T24" fmla="*/ 332 w 80"/>
                  <a:gd name="T25" fmla="*/ 414 h 80"/>
                  <a:gd name="T26" fmla="*/ 332 w 80"/>
                  <a:gd name="T27" fmla="*/ 414 h 80"/>
                  <a:gd name="T28" fmla="*/ 362 w 80"/>
                  <a:gd name="T29" fmla="*/ 403 h 80"/>
                  <a:gd name="T30" fmla="*/ 382 w 80"/>
                  <a:gd name="T31" fmla="*/ 394 h 80"/>
                  <a:gd name="T32" fmla="*/ 403 w 80"/>
                  <a:gd name="T33" fmla="*/ 362 h 80"/>
                  <a:gd name="T34" fmla="*/ 414 w 80"/>
                  <a:gd name="T35" fmla="*/ 332 h 80"/>
                  <a:gd name="T36" fmla="*/ 414 w 80"/>
                  <a:gd name="T37" fmla="*/ 82 h 80"/>
                  <a:gd name="T38" fmla="*/ 414 w 80"/>
                  <a:gd name="T39" fmla="*/ 82 h 80"/>
                  <a:gd name="T40" fmla="*/ 403 w 80"/>
                  <a:gd name="T41" fmla="*/ 52 h 80"/>
                  <a:gd name="T42" fmla="*/ 382 w 80"/>
                  <a:gd name="T43" fmla="*/ 20 h 80"/>
                  <a:gd name="T44" fmla="*/ 362 w 80"/>
                  <a:gd name="T45" fmla="*/ 11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8" y="2"/>
                    </a:lnTo>
                    <a:lnTo>
                      <a:pt x="4" y="4"/>
                    </a:lnTo>
                    <a:lnTo>
                      <a:pt x="0" y="10"/>
                    </a:lnTo>
                    <a:lnTo>
                      <a:pt x="0" y="16"/>
                    </a:lnTo>
                    <a:lnTo>
                      <a:pt x="0" y="64"/>
                    </a:lnTo>
                    <a:lnTo>
                      <a:pt x="0" y="70"/>
                    </a:lnTo>
                    <a:lnTo>
                      <a:pt x="4" y="76"/>
                    </a:lnTo>
                    <a:lnTo>
                      <a:pt x="8" y="78"/>
                    </a:lnTo>
                    <a:lnTo>
                      <a:pt x="16" y="80"/>
                    </a:lnTo>
                    <a:lnTo>
                      <a:pt x="64" y="80"/>
                    </a:lnTo>
                    <a:lnTo>
                      <a:pt x="70" y="78"/>
                    </a:lnTo>
                    <a:lnTo>
                      <a:pt x="74" y="76"/>
                    </a:lnTo>
                    <a:lnTo>
                      <a:pt x="78" y="70"/>
                    </a:lnTo>
                    <a:lnTo>
                      <a:pt x="80" y="64"/>
                    </a:lnTo>
                    <a:lnTo>
                      <a:pt x="80" y="16"/>
                    </a:lnTo>
                    <a:lnTo>
                      <a:pt x="78" y="10"/>
                    </a:lnTo>
                    <a:lnTo>
                      <a:pt x="74" y="4"/>
                    </a:lnTo>
                    <a:lnTo>
                      <a:pt x="70" y="2"/>
                    </a:lnTo>
                    <a:lnTo>
                      <a:pt x="64" y="0"/>
                    </a:lnTo>
                    <a:lnTo>
                      <a:pt x="16" y="0"/>
                    </a:lnTo>
                    <a:close/>
                  </a:path>
                </a:pathLst>
              </a:custGeom>
              <a:noFill/>
              <a:ln w="12700">
                <a:solidFill>
                  <a:srgbClr val="33535B"/>
                </a:solidFill>
                <a:round/>
                <a:headEnd/>
                <a:tailEnd/>
              </a:ln>
            </p:spPr>
            <p:txBody>
              <a:bodyPr/>
              <a:lstStyle/>
              <a:p>
                <a:endParaRPr lang="en-US"/>
              </a:p>
            </p:txBody>
          </p:sp>
          <p:sp>
            <p:nvSpPr>
              <p:cNvPr id="178" name="Freeform 739"/>
              <p:cNvSpPr>
                <a:spLocks/>
              </p:cNvSpPr>
              <p:nvPr/>
            </p:nvSpPr>
            <p:spPr bwMode="auto">
              <a:xfrm>
                <a:off x="4421" y="2199"/>
                <a:ext cx="182" cy="182"/>
              </a:xfrm>
              <a:custGeom>
                <a:avLst/>
                <a:gdLst>
                  <a:gd name="T0" fmla="*/ 82 w 80"/>
                  <a:gd name="T1" fmla="*/ 0 h 80"/>
                  <a:gd name="T2" fmla="*/ 82 w 80"/>
                  <a:gd name="T3" fmla="*/ 0 h 80"/>
                  <a:gd name="T4" fmla="*/ 41 w 80"/>
                  <a:gd name="T5" fmla="*/ 11 h 80"/>
                  <a:gd name="T6" fmla="*/ 20 w 80"/>
                  <a:gd name="T7" fmla="*/ 20 h 80"/>
                  <a:gd name="T8" fmla="*/ 0 w 80"/>
                  <a:gd name="T9" fmla="*/ 52 h 80"/>
                  <a:gd name="T10" fmla="*/ 0 w 80"/>
                  <a:gd name="T11" fmla="*/ 82 h 80"/>
                  <a:gd name="T12" fmla="*/ 0 w 80"/>
                  <a:gd name="T13" fmla="*/ 332 h 80"/>
                  <a:gd name="T14" fmla="*/ 0 w 80"/>
                  <a:gd name="T15" fmla="*/ 332 h 80"/>
                  <a:gd name="T16" fmla="*/ 0 w 80"/>
                  <a:gd name="T17" fmla="*/ 362 h 80"/>
                  <a:gd name="T18" fmla="*/ 20 w 80"/>
                  <a:gd name="T19" fmla="*/ 394 h 80"/>
                  <a:gd name="T20" fmla="*/ 41 w 80"/>
                  <a:gd name="T21" fmla="*/ 403 h 80"/>
                  <a:gd name="T22" fmla="*/ 82 w 80"/>
                  <a:gd name="T23" fmla="*/ 414 h 80"/>
                  <a:gd name="T24" fmla="*/ 332 w 80"/>
                  <a:gd name="T25" fmla="*/ 414 h 80"/>
                  <a:gd name="T26" fmla="*/ 332 w 80"/>
                  <a:gd name="T27" fmla="*/ 414 h 80"/>
                  <a:gd name="T28" fmla="*/ 362 w 80"/>
                  <a:gd name="T29" fmla="*/ 403 h 80"/>
                  <a:gd name="T30" fmla="*/ 382 w 80"/>
                  <a:gd name="T31" fmla="*/ 394 h 80"/>
                  <a:gd name="T32" fmla="*/ 403 w 80"/>
                  <a:gd name="T33" fmla="*/ 362 h 80"/>
                  <a:gd name="T34" fmla="*/ 414 w 80"/>
                  <a:gd name="T35" fmla="*/ 332 h 80"/>
                  <a:gd name="T36" fmla="*/ 414 w 80"/>
                  <a:gd name="T37" fmla="*/ 82 h 80"/>
                  <a:gd name="T38" fmla="*/ 414 w 80"/>
                  <a:gd name="T39" fmla="*/ 82 h 80"/>
                  <a:gd name="T40" fmla="*/ 403 w 80"/>
                  <a:gd name="T41" fmla="*/ 52 h 80"/>
                  <a:gd name="T42" fmla="*/ 382 w 80"/>
                  <a:gd name="T43" fmla="*/ 20 h 80"/>
                  <a:gd name="T44" fmla="*/ 362 w 80"/>
                  <a:gd name="T45" fmla="*/ 11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8" y="2"/>
                    </a:lnTo>
                    <a:lnTo>
                      <a:pt x="4" y="4"/>
                    </a:lnTo>
                    <a:lnTo>
                      <a:pt x="0" y="10"/>
                    </a:lnTo>
                    <a:lnTo>
                      <a:pt x="0" y="16"/>
                    </a:lnTo>
                    <a:lnTo>
                      <a:pt x="0" y="64"/>
                    </a:lnTo>
                    <a:lnTo>
                      <a:pt x="0" y="70"/>
                    </a:lnTo>
                    <a:lnTo>
                      <a:pt x="4" y="76"/>
                    </a:lnTo>
                    <a:lnTo>
                      <a:pt x="8" y="78"/>
                    </a:lnTo>
                    <a:lnTo>
                      <a:pt x="16" y="80"/>
                    </a:lnTo>
                    <a:lnTo>
                      <a:pt x="64" y="80"/>
                    </a:lnTo>
                    <a:lnTo>
                      <a:pt x="70" y="78"/>
                    </a:lnTo>
                    <a:lnTo>
                      <a:pt x="74" y="76"/>
                    </a:lnTo>
                    <a:lnTo>
                      <a:pt x="78" y="70"/>
                    </a:lnTo>
                    <a:lnTo>
                      <a:pt x="80" y="64"/>
                    </a:lnTo>
                    <a:lnTo>
                      <a:pt x="80" y="16"/>
                    </a:lnTo>
                    <a:lnTo>
                      <a:pt x="78" y="10"/>
                    </a:lnTo>
                    <a:lnTo>
                      <a:pt x="74" y="4"/>
                    </a:lnTo>
                    <a:lnTo>
                      <a:pt x="70" y="2"/>
                    </a:lnTo>
                    <a:lnTo>
                      <a:pt x="64" y="0"/>
                    </a:lnTo>
                    <a:lnTo>
                      <a:pt x="16" y="0"/>
                    </a:lnTo>
                    <a:close/>
                  </a:path>
                </a:pathLst>
              </a:custGeom>
              <a:solidFill>
                <a:srgbClr val="000000"/>
              </a:solidFill>
              <a:ln w="9525">
                <a:noFill/>
                <a:round/>
                <a:headEnd/>
                <a:tailEnd/>
              </a:ln>
            </p:spPr>
            <p:txBody>
              <a:bodyPr/>
              <a:lstStyle/>
              <a:p>
                <a:endParaRPr lang="en-US"/>
              </a:p>
            </p:txBody>
          </p:sp>
          <p:sp>
            <p:nvSpPr>
              <p:cNvPr id="179" name="Freeform 740"/>
              <p:cNvSpPr>
                <a:spLocks/>
              </p:cNvSpPr>
              <p:nvPr/>
            </p:nvSpPr>
            <p:spPr bwMode="auto">
              <a:xfrm>
                <a:off x="4439" y="2217"/>
                <a:ext cx="146" cy="146"/>
              </a:xfrm>
              <a:custGeom>
                <a:avLst/>
                <a:gdLst>
                  <a:gd name="T0" fmla="*/ 292 w 64"/>
                  <a:gd name="T1" fmla="*/ 0 h 64"/>
                  <a:gd name="T2" fmla="*/ 41 w 64"/>
                  <a:gd name="T3" fmla="*/ 0 h 64"/>
                  <a:gd name="T4" fmla="*/ 41 w 64"/>
                  <a:gd name="T5" fmla="*/ 0 h 64"/>
                  <a:gd name="T6" fmla="*/ 11 w 64"/>
                  <a:gd name="T7" fmla="*/ 11 h 64"/>
                  <a:gd name="T8" fmla="*/ 0 w 64"/>
                  <a:gd name="T9" fmla="*/ 41 h 64"/>
                  <a:gd name="T10" fmla="*/ 0 w 64"/>
                  <a:gd name="T11" fmla="*/ 292 h 64"/>
                  <a:gd name="T12" fmla="*/ 0 w 64"/>
                  <a:gd name="T13" fmla="*/ 292 h 64"/>
                  <a:gd name="T14" fmla="*/ 11 w 64"/>
                  <a:gd name="T15" fmla="*/ 322 h 64"/>
                  <a:gd name="T16" fmla="*/ 41 w 64"/>
                  <a:gd name="T17" fmla="*/ 333 h 64"/>
                  <a:gd name="T18" fmla="*/ 292 w 64"/>
                  <a:gd name="T19" fmla="*/ 333 h 64"/>
                  <a:gd name="T20" fmla="*/ 292 w 64"/>
                  <a:gd name="T21" fmla="*/ 333 h 64"/>
                  <a:gd name="T22" fmla="*/ 322 w 64"/>
                  <a:gd name="T23" fmla="*/ 322 h 64"/>
                  <a:gd name="T24" fmla="*/ 333 w 64"/>
                  <a:gd name="T25" fmla="*/ 292 h 64"/>
                  <a:gd name="T26" fmla="*/ 333 w 64"/>
                  <a:gd name="T27" fmla="*/ 41 h 64"/>
                  <a:gd name="T28" fmla="*/ 333 w 64"/>
                  <a:gd name="T29" fmla="*/ 41 h 64"/>
                  <a:gd name="T30" fmla="*/ 322 w 64"/>
                  <a:gd name="T31" fmla="*/ 1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668187"/>
              </a:solidFill>
              <a:ln w="9525">
                <a:noFill/>
                <a:round/>
                <a:headEnd/>
                <a:tailEnd/>
              </a:ln>
            </p:spPr>
            <p:txBody>
              <a:bodyPr/>
              <a:lstStyle/>
              <a:p>
                <a:endParaRPr lang="en-US"/>
              </a:p>
            </p:txBody>
          </p:sp>
          <p:sp>
            <p:nvSpPr>
              <p:cNvPr id="180" name="Freeform 741"/>
              <p:cNvSpPr>
                <a:spLocks/>
              </p:cNvSpPr>
              <p:nvPr/>
            </p:nvSpPr>
            <p:spPr bwMode="auto">
              <a:xfrm>
                <a:off x="4439" y="2217"/>
                <a:ext cx="146" cy="146"/>
              </a:xfrm>
              <a:custGeom>
                <a:avLst/>
                <a:gdLst>
                  <a:gd name="T0" fmla="*/ 292 w 64"/>
                  <a:gd name="T1" fmla="*/ 0 h 64"/>
                  <a:gd name="T2" fmla="*/ 292 w 64"/>
                  <a:gd name="T3" fmla="*/ 240 h 64"/>
                  <a:gd name="T4" fmla="*/ 292 w 64"/>
                  <a:gd name="T5" fmla="*/ 240 h 64"/>
                  <a:gd name="T6" fmla="*/ 281 w 64"/>
                  <a:gd name="T7" fmla="*/ 260 h 64"/>
                  <a:gd name="T8" fmla="*/ 260 w 64"/>
                  <a:gd name="T9" fmla="*/ 281 h 64"/>
                  <a:gd name="T10" fmla="*/ 0 w 64"/>
                  <a:gd name="T11" fmla="*/ 281 h 64"/>
                  <a:gd name="T12" fmla="*/ 0 w 64"/>
                  <a:gd name="T13" fmla="*/ 281 h 64"/>
                  <a:gd name="T14" fmla="*/ 0 w 64"/>
                  <a:gd name="T15" fmla="*/ 271 h 64"/>
                  <a:gd name="T16" fmla="*/ 0 w 64"/>
                  <a:gd name="T17" fmla="*/ 292 h 64"/>
                  <a:gd name="T18" fmla="*/ 0 w 64"/>
                  <a:gd name="T19" fmla="*/ 292 h 64"/>
                  <a:gd name="T20" fmla="*/ 11 w 64"/>
                  <a:gd name="T21" fmla="*/ 322 h 64"/>
                  <a:gd name="T22" fmla="*/ 41 w 64"/>
                  <a:gd name="T23" fmla="*/ 333 h 64"/>
                  <a:gd name="T24" fmla="*/ 292 w 64"/>
                  <a:gd name="T25" fmla="*/ 333 h 64"/>
                  <a:gd name="T26" fmla="*/ 292 w 64"/>
                  <a:gd name="T27" fmla="*/ 333 h 64"/>
                  <a:gd name="T28" fmla="*/ 322 w 64"/>
                  <a:gd name="T29" fmla="*/ 322 h 64"/>
                  <a:gd name="T30" fmla="*/ 333 w 64"/>
                  <a:gd name="T31" fmla="*/ 292 h 64"/>
                  <a:gd name="T32" fmla="*/ 333 w 64"/>
                  <a:gd name="T33" fmla="*/ 41 h 64"/>
                  <a:gd name="T34" fmla="*/ 333 w 64"/>
                  <a:gd name="T35" fmla="*/ 41 h 64"/>
                  <a:gd name="T36" fmla="*/ 322 w 64"/>
                  <a:gd name="T37" fmla="*/ 11 h 64"/>
                  <a:gd name="T38" fmla="*/ 292 w 64"/>
                  <a:gd name="T39" fmla="*/ 0 h 64"/>
                  <a:gd name="T40" fmla="*/ 292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0"/>
                    </a:lnTo>
                    <a:lnTo>
                      <a:pt x="50" y="54"/>
                    </a:lnTo>
                    <a:lnTo>
                      <a:pt x="0" y="54"/>
                    </a:lnTo>
                    <a:lnTo>
                      <a:pt x="0" y="52"/>
                    </a:lnTo>
                    <a:lnTo>
                      <a:pt x="0" y="56"/>
                    </a:lnTo>
                    <a:lnTo>
                      <a:pt x="2" y="62"/>
                    </a:lnTo>
                    <a:lnTo>
                      <a:pt x="8" y="64"/>
                    </a:lnTo>
                    <a:lnTo>
                      <a:pt x="56" y="64"/>
                    </a:lnTo>
                    <a:lnTo>
                      <a:pt x="62" y="62"/>
                    </a:lnTo>
                    <a:lnTo>
                      <a:pt x="64" y="56"/>
                    </a:lnTo>
                    <a:lnTo>
                      <a:pt x="64" y="8"/>
                    </a:lnTo>
                    <a:lnTo>
                      <a:pt x="62" y="2"/>
                    </a:lnTo>
                    <a:lnTo>
                      <a:pt x="56" y="0"/>
                    </a:lnTo>
                    <a:close/>
                  </a:path>
                </a:pathLst>
              </a:custGeom>
              <a:solidFill>
                <a:srgbClr val="4C676E"/>
              </a:solidFill>
              <a:ln w="9525">
                <a:noFill/>
                <a:round/>
                <a:headEnd/>
                <a:tailEnd/>
              </a:ln>
            </p:spPr>
            <p:txBody>
              <a:bodyPr/>
              <a:lstStyle/>
              <a:p>
                <a:endParaRPr lang="en-US"/>
              </a:p>
            </p:txBody>
          </p:sp>
          <p:sp>
            <p:nvSpPr>
              <p:cNvPr id="181" name="Freeform 742"/>
              <p:cNvSpPr>
                <a:spLocks/>
              </p:cNvSpPr>
              <p:nvPr/>
            </p:nvSpPr>
            <p:spPr bwMode="auto">
              <a:xfrm>
                <a:off x="4462" y="2244"/>
                <a:ext cx="22" cy="55"/>
              </a:xfrm>
              <a:custGeom>
                <a:avLst/>
                <a:gdLst>
                  <a:gd name="T0" fmla="*/ 48 w 10"/>
                  <a:gd name="T1" fmla="*/ 64 h 24"/>
                  <a:gd name="T2" fmla="*/ 48 w 10"/>
                  <a:gd name="T3" fmla="*/ 64 h 24"/>
                  <a:gd name="T4" fmla="*/ 48 w 10"/>
                  <a:gd name="T5" fmla="*/ 105 h 24"/>
                  <a:gd name="T6" fmla="*/ 40 w 10"/>
                  <a:gd name="T7" fmla="*/ 115 h 24"/>
                  <a:gd name="T8" fmla="*/ 29 w 10"/>
                  <a:gd name="T9" fmla="*/ 126 h 24"/>
                  <a:gd name="T10" fmla="*/ 29 w 10"/>
                  <a:gd name="T11" fmla="*/ 126 h 24"/>
                  <a:gd name="T12" fmla="*/ 20 w 10"/>
                  <a:gd name="T13" fmla="*/ 115 h 24"/>
                  <a:gd name="T14" fmla="*/ 9 w 10"/>
                  <a:gd name="T15" fmla="*/ 105 h 24"/>
                  <a:gd name="T16" fmla="*/ 0 w 10"/>
                  <a:gd name="T17" fmla="*/ 64 h 24"/>
                  <a:gd name="T18" fmla="*/ 0 w 10"/>
                  <a:gd name="T19" fmla="*/ 64 h 24"/>
                  <a:gd name="T20" fmla="*/ 9 w 10"/>
                  <a:gd name="T21" fmla="*/ 21 h 24"/>
                  <a:gd name="T22" fmla="*/ 20 w 10"/>
                  <a:gd name="T23" fmla="*/ 0 h 24"/>
                  <a:gd name="T24" fmla="*/ 29 w 10"/>
                  <a:gd name="T25" fmla="*/ 0 h 24"/>
                  <a:gd name="T26" fmla="*/ 29 w 10"/>
                  <a:gd name="T27" fmla="*/ 0 h 24"/>
                  <a:gd name="T28" fmla="*/ 40 w 10"/>
                  <a:gd name="T29" fmla="*/ 0 h 24"/>
                  <a:gd name="T30" fmla="*/ 48 w 10"/>
                  <a:gd name="T31" fmla="*/ 21 h 24"/>
                  <a:gd name="T32" fmla="*/ 48 w 10"/>
                  <a:gd name="T33" fmla="*/ 64 h 24"/>
                  <a:gd name="T34" fmla="*/ 48 w 10"/>
                  <a:gd name="T35" fmla="*/ 64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2"/>
                    </a:lnTo>
                    <a:lnTo>
                      <a:pt x="6" y="24"/>
                    </a:lnTo>
                    <a:lnTo>
                      <a:pt x="4" y="22"/>
                    </a:lnTo>
                    <a:lnTo>
                      <a:pt x="2" y="20"/>
                    </a:lnTo>
                    <a:lnTo>
                      <a:pt x="0" y="12"/>
                    </a:lnTo>
                    <a:lnTo>
                      <a:pt x="2" y="4"/>
                    </a:lnTo>
                    <a:lnTo>
                      <a:pt x="4" y="0"/>
                    </a:lnTo>
                    <a:lnTo>
                      <a:pt x="6" y="0"/>
                    </a:lnTo>
                    <a:lnTo>
                      <a:pt x="8" y="0"/>
                    </a:lnTo>
                    <a:lnTo>
                      <a:pt x="10" y="4"/>
                    </a:lnTo>
                    <a:lnTo>
                      <a:pt x="10" y="12"/>
                    </a:lnTo>
                    <a:close/>
                  </a:path>
                </a:pathLst>
              </a:custGeom>
              <a:solidFill>
                <a:srgbClr val="8AA2A7"/>
              </a:solidFill>
              <a:ln w="9525">
                <a:noFill/>
                <a:round/>
                <a:headEnd/>
                <a:tailEnd/>
              </a:ln>
            </p:spPr>
            <p:txBody>
              <a:bodyPr/>
              <a:lstStyle/>
              <a:p>
                <a:endParaRPr lang="en-US"/>
              </a:p>
            </p:txBody>
          </p:sp>
          <p:sp>
            <p:nvSpPr>
              <p:cNvPr id="182" name="Freeform 743"/>
              <p:cNvSpPr>
                <a:spLocks/>
              </p:cNvSpPr>
              <p:nvPr/>
            </p:nvSpPr>
            <p:spPr bwMode="auto">
              <a:xfrm>
                <a:off x="3924" y="2673"/>
                <a:ext cx="182" cy="182"/>
              </a:xfrm>
              <a:custGeom>
                <a:avLst/>
                <a:gdLst>
                  <a:gd name="T0" fmla="*/ 73 w 80"/>
                  <a:gd name="T1" fmla="*/ 0 h 80"/>
                  <a:gd name="T2" fmla="*/ 73 w 80"/>
                  <a:gd name="T3" fmla="*/ 0 h 80"/>
                  <a:gd name="T4" fmla="*/ 41 w 80"/>
                  <a:gd name="T5" fmla="*/ 11 h 80"/>
                  <a:gd name="T6" fmla="*/ 20 w 80"/>
                  <a:gd name="T7" fmla="*/ 32 h 80"/>
                  <a:gd name="T8" fmla="*/ 0 w 80"/>
                  <a:gd name="T9" fmla="*/ 52 h 80"/>
                  <a:gd name="T10" fmla="*/ 0 w 80"/>
                  <a:gd name="T11" fmla="*/ 82 h 80"/>
                  <a:gd name="T12" fmla="*/ 0 w 80"/>
                  <a:gd name="T13" fmla="*/ 341 h 80"/>
                  <a:gd name="T14" fmla="*/ 0 w 80"/>
                  <a:gd name="T15" fmla="*/ 341 h 80"/>
                  <a:gd name="T16" fmla="*/ 0 w 80"/>
                  <a:gd name="T17" fmla="*/ 373 h 80"/>
                  <a:gd name="T18" fmla="*/ 20 w 80"/>
                  <a:gd name="T19" fmla="*/ 394 h 80"/>
                  <a:gd name="T20" fmla="*/ 41 w 80"/>
                  <a:gd name="T21" fmla="*/ 414 h 80"/>
                  <a:gd name="T22" fmla="*/ 73 w 80"/>
                  <a:gd name="T23" fmla="*/ 414 h 80"/>
                  <a:gd name="T24" fmla="*/ 332 w 80"/>
                  <a:gd name="T25" fmla="*/ 414 h 80"/>
                  <a:gd name="T26" fmla="*/ 332 w 80"/>
                  <a:gd name="T27" fmla="*/ 414 h 80"/>
                  <a:gd name="T28" fmla="*/ 362 w 80"/>
                  <a:gd name="T29" fmla="*/ 414 h 80"/>
                  <a:gd name="T30" fmla="*/ 382 w 80"/>
                  <a:gd name="T31" fmla="*/ 394 h 80"/>
                  <a:gd name="T32" fmla="*/ 403 w 80"/>
                  <a:gd name="T33" fmla="*/ 373 h 80"/>
                  <a:gd name="T34" fmla="*/ 414 w 80"/>
                  <a:gd name="T35" fmla="*/ 341 h 80"/>
                  <a:gd name="T36" fmla="*/ 414 w 80"/>
                  <a:gd name="T37" fmla="*/ 82 h 80"/>
                  <a:gd name="T38" fmla="*/ 414 w 80"/>
                  <a:gd name="T39" fmla="*/ 82 h 80"/>
                  <a:gd name="T40" fmla="*/ 403 w 80"/>
                  <a:gd name="T41" fmla="*/ 52 h 80"/>
                  <a:gd name="T42" fmla="*/ 382 w 80"/>
                  <a:gd name="T43" fmla="*/ 32 h 80"/>
                  <a:gd name="T44" fmla="*/ 362 w 80"/>
                  <a:gd name="T45" fmla="*/ 11 h 80"/>
                  <a:gd name="T46" fmla="*/ 332 w 80"/>
                  <a:gd name="T47" fmla="*/ 0 h 80"/>
                  <a:gd name="T48" fmla="*/ 73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noFill/>
              <a:ln w="12700">
                <a:solidFill>
                  <a:srgbClr val="33535B"/>
                </a:solidFill>
                <a:round/>
                <a:headEnd/>
                <a:tailEnd/>
              </a:ln>
            </p:spPr>
            <p:txBody>
              <a:bodyPr/>
              <a:lstStyle/>
              <a:p>
                <a:endParaRPr lang="en-US"/>
              </a:p>
            </p:txBody>
          </p:sp>
          <p:sp>
            <p:nvSpPr>
              <p:cNvPr id="183" name="Freeform 744"/>
              <p:cNvSpPr>
                <a:spLocks/>
              </p:cNvSpPr>
              <p:nvPr/>
            </p:nvSpPr>
            <p:spPr bwMode="auto">
              <a:xfrm>
                <a:off x="3924" y="2673"/>
                <a:ext cx="182" cy="182"/>
              </a:xfrm>
              <a:custGeom>
                <a:avLst/>
                <a:gdLst>
                  <a:gd name="T0" fmla="*/ 73 w 80"/>
                  <a:gd name="T1" fmla="*/ 0 h 80"/>
                  <a:gd name="T2" fmla="*/ 73 w 80"/>
                  <a:gd name="T3" fmla="*/ 0 h 80"/>
                  <a:gd name="T4" fmla="*/ 41 w 80"/>
                  <a:gd name="T5" fmla="*/ 11 h 80"/>
                  <a:gd name="T6" fmla="*/ 20 w 80"/>
                  <a:gd name="T7" fmla="*/ 32 h 80"/>
                  <a:gd name="T8" fmla="*/ 0 w 80"/>
                  <a:gd name="T9" fmla="*/ 52 h 80"/>
                  <a:gd name="T10" fmla="*/ 0 w 80"/>
                  <a:gd name="T11" fmla="*/ 82 h 80"/>
                  <a:gd name="T12" fmla="*/ 0 w 80"/>
                  <a:gd name="T13" fmla="*/ 341 h 80"/>
                  <a:gd name="T14" fmla="*/ 0 w 80"/>
                  <a:gd name="T15" fmla="*/ 341 h 80"/>
                  <a:gd name="T16" fmla="*/ 0 w 80"/>
                  <a:gd name="T17" fmla="*/ 373 h 80"/>
                  <a:gd name="T18" fmla="*/ 20 w 80"/>
                  <a:gd name="T19" fmla="*/ 394 h 80"/>
                  <a:gd name="T20" fmla="*/ 41 w 80"/>
                  <a:gd name="T21" fmla="*/ 414 h 80"/>
                  <a:gd name="T22" fmla="*/ 73 w 80"/>
                  <a:gd name="T23" fmla="*/ 414 h 80"/>
                  <a:gd name="T24" fmla="*/ 332 w 80"/>
                  <a:gd name="T25" fmla="*/ 414 h 80"/>
                  <a:gd name="T26" fmla="*/ 332 w 80"/>
                  <a:gd name="T27" fmla="*/ 414 h 80"/>
                  <a:gd name="T28" fmla="*/ 362 w 80"/>
                  <a:gd name="T29" fmla="*/ 414 h 80"/>
                  <a:gd name="T30" fmla="*/ 382 w 80"/>
                  <a:gd name="T31" fmla="*/ 394 h 80"/>
                  <a:gd name="T32" fmla="*/ 403 w 80"/>
                  <a:gd name="T33" fmla="*/ 373 h 80"/>
                  <a:gd name="T34" fmla="*/ 414 w 80"/>
                  <a:gd name="T35" fmla="*/ 341 h 80"/>
                  <a:gd name="T36" fmla="*/ 414 w 80"/>
                  <a:gd name="T37" fmla="*/ 82 h 80"/>
                  <a:gd name="T38" fmla="*/ 414 w 80"/>
                  <a:gd name="T39" fmla="*/ 82 h 80"/>
                  <a:gd name="T40" fmla="*/ 403 w 80"/>
                  <a:gd name="T41" fmla="*/ 52 h 80"/>
                  <a:gd name="T42" fmla="*/ 382 w 80"/>
                  <a:gd name="T43" fmla="*/ 32 h 80"/>
                  <a:gd name="T44" fmla="*/ 362 w 80"/>
                  <a:gd name="T45" fmla="*/ 11 h 80"/>
                  <a:gd name="T46" fmla="*/ 332 w 80"/>
                  <a:gd name="T47" fmla="*/ 0 h 80"/>
                  <a:gd name="T48" fmla="*/ 73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solidFill>
                <a:srgbClr val="000000"/>
              </a:solidFill>
              <a:ln w="9525">
                <a:noFill/>
                <a:round/>
                <a:headEnd/>
                <a:tailEnd/>
              </a:ln>
            </p:spPr>
            <p:txBody>
              <a:bodyPr/>
              <a:lstStyle/>
              <a:p>
                <a:endParaRPr lang="en-US"/>
              </a:p>
            </p:txBody>
          </p:sp>
          <p:sp>
            <p:nvSpPr>
              <p:cNvPr id="184" name="Freeform 745"/>
              <p:cNvSpPr>
                <a:spLocks/>
              </p:cNvSpPr>
              <p:nvPr/>
            </p:nvSpPr>
            <p:spPr bwMode="auto">
              <a:xfrm>
                <a:off x="3942" y="2691"/>
                <a:ext cx="146" cy="146"/>
              </a:xfrm>
              <a:custGeom>
                <a:avLst/>
                <a:gdLst>
                  <a:gd name="T0" fmla="*/ 292 w 64"/>
                  <a:gd name="T1" fmla="*/ 0 h 64"/>
                  <a:gd name="T2" fmla="*/ 32 w 64"/>
                  <a:gd name="T3" fmla="*/ 0 h 64"/>
                  <a:gd name="T4" fmla="*/ 32 w 64"/>
                  <a:gd name="T5" fmla="*/ 0 h 64"/>
                  <a:gd name="T6" fmla="*/ 11 w 64"/>
                  <a:gd name="T7" fmla="*/ 11 h 64"/>
                  <a:gd name="T8" fmla="*/ 0 w 64"/>
                  <a:gd name="T9" fmla="*/ 41 h 64"/>
                  <a:gd name="T10" fmla="*/ 0 w 64"/>
                  <a:gd name="T11" fmla="*/ 301 h 64"/>
                  <a:gd name="T12" fmla="*/ 0 w 64"/>
                  <a:gd name="T13" fmla="*/ 301 h 64"/>
                  <a:gd name="T14" fmla="*/ 11 w 64"/>
                  <a:gd name="T15" fmla="*/ 322 h 64"/>
                  <a:gd name="T16" fmla="*/ 32 w 64"/>
                  <a:gd name="T17" fmla="*/ 333 h 64"/>
                  <a:gd name="T18" fmla="*/ 292 w 64"/>
                  <a:gd name="T19" fmla="*/ 333 h 64"/>
                  <a:gd name="T20" fmla="*/ 292 w 64"/>
                  <a:gd name="T21" fmla="*/ 333 h 64"/>
                  <a:gd name="T22" fmla="*/ 322 w 64"/>
                  <a:gd name="T23" fmla="*/ 322 h 64"/>
                  <a:gd name="T24" fmla="*/ 333 w 64"/>
                  <a:gd name="T25" fmla="*/ 301 h 64"/>
                  <a:gd name="T26" fmla="*/ 333 w 64"/>
                  <a:gd name="T27" fmla="*/ 41 h 64"/>
                  <a:gd name="T28" fmla="*/ 333 w 64"/>
                  <a:gd name="T29" fmla="*/ 41 h 64"/>
                  <a:gd name="T30" fmla="*/ 322 w 64"/>
                  <a:gd name="T31" fmla="*/ 1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8"/>
                    </a:lnTo>
                    <a:lnTo>
                      <a:pt x="0" y="58"/>
                    </a:lnTo>
                    <a:lnTo>
                      <a:pt x="2" y="62"/>
                    </a:lnTo>
                    <a:lnTo>
                      <a:pt x="6" y="64"/>
                    </a:lnTo>
                    <a:lnTo>
                      <a:pt x="56" y="64"/>
                    </a:lnTo>
                    <a:lnTo>
                      <a:pt x="62" y="62"/>
                    </a:lnTo>
                    <a:lnTo>
                      <a:pt x="64" y="58"/>
                    </a:lnTo>
                    <a:lnTo>
                      <a:pt x="64" y="8"/>
                    </a:lnTo>
                    <a:lnTo>
                      <a:pt x="62" y="2"/>
                    </a:lnTo>
                    <a:lnTo>
                      <a:pt x="56" y="0"/>
                    </a:lnTo>
                    <a:close/>
                  </a:path>
                </a:pathLst>
              </a:custGeom>
              <a:solidFill>
                <a:srgbClr val="668187"/>
              </a:solidFill>
              <a:ln w="9525">
                <a:noFill/>
                <a:round/>
                <a:headEnd/>
                <a:tailEnd/>
              </a:ln>
            </p:spPr>
            <p:txBody>
              <a:bodyPr/>
              <a:lstStyle/>
              <a:p>
                <a:endParaRPr lang="en-US"/>
              </a:p>
            </p:txBody>
          </p:sp>
          <p:sp>
            <p:nvSpPr>
              <p:cNvPr id="185" name="Freeform 746"/>
              <p:cNvSpPr>
                <a:spLocks/>
              </p:cNvSpPr>
              <p:nvPr/>
            </p:nvSpPr>
            <p:spPr bwMode="auto">
              <a:xfrm>
                <a:off x="3942" y="2691"/>
                <a:ext cx="146" cy="146"/>
              </a:xfrm>
              <a:custGeom>
                <a:avLst/>
                <a:gdLst>
                  <a:gd name="T0" fmla="*/ 292 w 64"/>
                  <a:gd name="T1" fmla="*/ 0 h 64"/>
                  <a:gd name="T2" fmla="*/ 292 w 64"/>
                  <a:gd name="T3" fmla="*/ 240 h 64"/>
                  <a:gd name="T4" fmla="*/ 292 w 64"/>
                  <a:gd name="T5" fmla="*/ 240 h 64"/>
                  <a:gd name="T6" fmla="*/ 281 w 64"/>
                  <a:gd name="T7" fmla="*/ 271 h 64"/>
                  <a:gd name="T8" fmla="*/ 249 w 64"/>
                  <a:gd name="T9" fmla="*/ 281 h 64"/>
                  <a:gd name="T10" fmla="*/ 0 w 64"/>
                  <a:gd name="T11" fmla="*/ 281 h 64"/>
                  <a:gd name="T12" fmla="*/ 0 w 64"/>
                  <a:gd name="T13" fmla="*/ 281 h 64"/>
                  <a:gd name="T14" fmla="*/ 0 w 64"/>
                  <a:gd name="T15" fmla="*/ 281 h 64"/>
                  <a:gd name="T16" fmla="*/ 0 w 64"/>
                  <a:gd name="T17" fmla="*/ 301 h 64"/>
                  <a:gd name="T18" fmla="*/ 0 w 64"/>
                  <a:gd name="T19" fmla="*/ 301 h 64"/>
                  <a:gd name="T20" fmla="*/ 11 w 64"/>
                  <a:gd name="T21" fmla="*/ 322 h 64"/>
                  <a:gd name="T22" fmla="*/ 32 w 64"/>
                  <a:gd name="T23" fmla="*/ 333 h 64"/>
                  <a:gd name="T24" fmla="*/ 292 w 64"/>
                  <a:gd name="T25" fmla="*/ 333 h 64"/>
                  <a:gd name="T26" fmla="*/ 292 w 64"/>
                  <a:gd name="T27" fmla="*/ 333 h 64"/>
                  <a:gd name="T28" fmla="*/ 322 w 64"/>
                  <a:gd name="T29" fmla="*/ 322 h 64"/>
                  <a:gd name="T30" fmla="*/ 333 w 64"/>
                  <a:gd name="T31" fmla="*/ 301 h 64"/>
                  <a:gd name="T32" fmla="*/ 333 w 64"/>
                  <a:gd name="T33" fmla="*/ 41 h 64"/>
                  <a:gd name="T34" fmla="*/ 333 w 64"/>
                  <a:gd name="T35" fmla="*/ 41 h 64"/>
                  <a:gd name="T36" fmla="*/ 322 w 64"/>
                  <a:gd name="T37" fmla="*/ 21 h 64"/>
                  <a:gd name="T38" fmla="*/ 292 w 64"/>
                  <a:gd name="T39" fmla="*/ 0 h 64"/>
                  <a:gd name="T40" fmla="*/ 292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48" y="54"/>
                    </a:lnTo>
                    <a:lnTo>
                      <a:pt x="0" y="54"/>
                    </a:lnTo>
                    <a:lnTo>
                      <a:pt x="0" y="58"/>
                    </a:lnTo>
                    <a:lnTo>
                      <a:pt x="2" y="62"/>
                    </a:lnTo>
                    <a:lnTo>
                      <a:pt x="6" y="64"/>
                    </a:lnTo>
                    <a:lnTo>
                      <a:pt x="56" y="64"/>
                    </a:lnTo>
                    <a:lnTo>
                      <a:pt x="62" y="62"/>
                    </a:lnTo>
                    <a:lnTo>
                      <a:pt x="64" y="58"/>
                    </a:lnTo>
                    <a:lnTo>
                      <a:pt x="64" y="8"/>
                    </a:lnTo>
                    <a:lnTo>
                      <a:pt x="62" y="4"/>
                    </a:lnTo>
                    <a:lnTo>
                      <a:pt x="56" y="0"/>
                    </a:lnTo>
                    <a:close/>
                  </a:path>
                </a:pathLst>
              </a:custGeom>
              <a:solidFill>
                <a:srgbClr val="4C676E"/>
              </a:solidFill>
              <a:ln w="9525">
                <a:noFill/>
                <a:round/>
                <a:headEnd/>
                <a:tailEnd/>
              </a:ln>
            </p:spPr>
            <p:txBody>
              <a:bodyPr/>
              <a:lstStyle/>
              <a:p>
                <a:endParaRPr lang="en-US"/>
              </a:p>
            </p:txBody>
          </p:sp>
          <p:sp>
            <p:nvSpPr>
              <p:cNvPr id="186" name="Freeform 747"/>
              <p:cNvSpPr>
                <a:spLocks/>
              </p:cNvSpPr>
              <p:nvPr/>
            </p:nvSpPr>
            <p:spPr bwMode="auto">
              <a:xfrm>
                <a:off x="3965" y="2718"/>
                <a:ext cx="23" cy="55"/>
              </a:xfrm>
              <a:custGeom>
                <a:avLst/>
                <a:gdLst>
                  <a:gd name="T0" fmla="*/ 53 w 10"/>
                  <a:gd name="T1" fmla="*/ 64 h 24"/>
                  <a:gd name="T2" fmla="*/ 53 w 10"/>
                  <a:gd name="T3" fmla="*/ 64 h 24"/>
                  <a:gd name="T4" fmla="*/ 53 w 10"/>
                  <a:gd name="T5" fmla="*/ 105 h 24"/>
                  <a:gd name="T6" fmla="*/ 41 w 10"/>
                  <a:gd name="T7" fmla="*/ 126 h 24"/>
                  <a:gd name="T8" fmla="*/ 32 w 10"/>
                  <a:gd name="T9" fmla="*/ 126 h 24"/>
                  <a:gd name="T10" fmla="*/ 32 w 10"/>
                  <a:gd name="T11" fmla="*/ 126 h 24"/>
                  <a:gd name="T12" fmla="*/ 21 w 10"/>
                  <a:gd name="T13" fmla="*/ 126 h 24"/>
                  <a:gd name="T14" fmla="*/ 12 w 10"/>
                  <a:gd name="T15" fmla="*/ 105 h 24"/>
                  <a:gd name="T16" fmla="*/ 0 w 10"/>
                  <a:gd name="T17" fmla="*/ 64 h 24"/>
                  <a:gd name="T18" fmla="*/ 0 w 10"/>
                  <a:gd name="T19" fmla="*/ 64 h 24"/>
                  <a:gd name="T20" fmla="*/ 12 w 10"/>
                  <a:gd name="T21" fmla="*/ 21 h 24"/>
                  <a:gd name="T22" fmla="*/ 21 w 10"/>
                  <a:gd name="T23" fmla="*/ 11 h 24"/>
                  <a:gd name="T24" fmla="*/ 32 w 10"/>
                  <a:gd name="T25" fmla="*/ 0 h 24"/>
                  <a:gd name="T26" fmla="*/ 32 w 10"/>
                  <a:gd name="T27" fmla="*/ 0 h 24"/>
                  <a:gd name="T28" fmla="*/ 41 w 10"/>
                  <a:gd name="T29" fmla="*/ 11 h 24"/>
                  <a:gd name="T30" fmla="*/ 53 w 10"/>
                  <a:gd name="T31" fmla="*/ 21 h 24"/>
                  <a:gd name="T32" fmla="*/ 53 w 10"/>
                  <a:gd name="T33" fmla="*/ 64 h 24"/>
                  <a:gd name="T34" fmla="*/ 53 w 10"/>
                  <a:gd name="T35" fmla="*/ 64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4"/>
                    </a:lnTo>
                    <a:lnTo>
                      <a:pt x="6" y="24"/>
                    </a:lnTo>
                    <a:lnTo>
                      <a:pt x="4" y="24"/>
                    </a:lnTo>
                    <a:lnTo>
                      <a:pt x="2" y="20"/>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p>
            </p:txBody>
          </p:sp>
          <p:sp>
            <p:nvSpPr>
              <p:cNvPr id="187" name="Freeform 748"/>
              <p:cNvSpPr>
                <a:spLocks/>
              </p:cNvSpPr>
              <p:nvPr/>
            </p:nvSpPr>
            <p:spPr bwMode="auto">
              <a:xfrm>
                <a:off x="4174" y="2673"/>
                <a:ext cx="183" cy="182"/>
              </a:xfrm>
              <a:custGeom>
                <a:avLst/>
                <a:gdLst>
                  <a:gd name="T0" fmla="*/ 73 w 80"/>
                  <a:gd name="T1" fmla="*/ 0 h 80"/>
                  <a:gd name="T2" fmla="*/ 73 w 80"/>
                  <a:gd name="T3" fmla="*/ 0 h 80"/>
                  <a:gd name="T4" fmla="*/ 41 w 80"/>
                  <a:gd name="T5" fmla="*/ 11 h 80"/>
                  <a:gd name="T6" fmla="*/ 21 w 80"/>
                  <a:gd name="T7" fmla="*/ 32 h 80"/>
                  <a:gd name="T8" fmla="*/ 0 w 80"/>
                  <a:gd name="T9" fmla="*/ 52 h 80"/>
                  <a:gd name="T10" fmla="*/ 0 w 80"/>
                  <a:gd name="T11" fmla="*/ 82 h 80"/>
                  <a:gd name="T12" fmla="*/ 0 w 80"/>
                  <a:gd name="T13" fmla="*/ 341 h 80"/>
                  <a:gd name="T14" fmla="*/ 0 w 80"/>
                  <a:gd name="T15" fmla="*/ 341 h 80"/>
                  <a:gd name="T16" fmla="*/ 0 w 80"/>
                  <a:gd name="T17" fmla="*/ 373 h 80"/>
                  <a:gd name="T18" fmla="*/ 21 w 80"/>
                  <a:gd name="T19" fmla="*/ 394 h 80"/>
                  <a:gd name="T20" fmla="*/ 41 w 80"/>
                  <a:gd name="T21" fmla="*/ 414 h 80"/>
                  <a:gd name="T22" fmla="*/ 73 w 80"/>
                  <a:gd name="T23" fmla="*/ 414 h 80"/>
                  <a:gd name="T24" fmla="*/ 334 w 80"/>
                  <a:gd name="T25" fmla="*/ 414 h 80"/>
                  <a:gd name="T26" fmla="*/ 334 w 80"/>
                  <a:gd name="T27" fmla="*/ 414 h 80"/>
                  <a:gd name="T28" fmla="*/ 366 w 80"/>
                  <a:gd name="T29" fmla="*/ 414 h 80"/>
                  <a:gd name="T30" fmla="*/ 387 w 80"/>
                  <a:gd name="T31" fmla="*/ 394 h 80"/>
                  <a:gd name="T32" fmla="*/ 407 w 80"/>
                  <a:gd name="T33" fmla="*/ 373 h 80"/>
                  <a:gd name="T34" fmla="*/ 419 w 80"/>
                  <a:gd name="T35" fmla="*/ 341 h 80"/>
                  <a:gd name="T36" fmla="*/ 419 w 80"/>
                  <a:gd name="T37" fmla="*/ 82 h 80"/>
                  <a:gd name="T38" fmla="*/ 419 w 80"/>
                  <a:gd name="T39" fmla="*/ 82 h 80"/>
                  <a:gd name="T40" fmla="*/ 407 w 80"/>
                  <a:gd name="T41" fmla="*/ 52 h 80"/>
                  <a:gd name="T42" fmla="*/ 387 w 80"/>
                  <a:gd name="T43" fmla="*/ 32 h 80"/>
                  <a:gd name="T44" fmla="*/ 366 w 80"/>
                  <a:gd name="T45" fmla="*/ 11 h 80"/>
                  <a:gd name="T46" fmla="*/ 334 w 80"/>
                  <a:gd name="T47" fmla="*/ 0 h 80"/>
                  <a:gd name="T48" fmla="*/ 73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noFill/>
              <a:ln w="12700">
                <a:solidFill>
                  <a:srgbClr val="33535B"/>
                </a:solidFill>
                <a:round/>
                <a:headEnd/>
                <a:tailEnd/>
              </a:ln>
            </p:spPr>
            <p:txBody>
              <a:bodyPr/>
              <a:lstStyle/>
              <a:p>
                <a:endParaRPr lang="en-US"/>
              </a:p>
            </p:txBody>
          </p:sp>
          <p:sp>
            <p:nvSpPr>
              <p:cNvPr id="188" name="Freeform 749"/>
              <p:cNvSpPr>
                <a:spLocks/>
              </p:cNvSpPr>
              <p:nvPr/>
            </p:nvSpPr>
            <p:spPr bwMode="auto">
              <a:xfrm>
                <a:off x="4174" y="2673"/>
                <a:ext cx="183" cy="182"/>
              </a:xfrm>
              <a:custGeom>
                <a:avLst/>
                <a:gdLst>
                  <a:gd name="T0" fmla="*/ 73 w 80"/>
                  <a:gd name="T1" fmla="*/ 0 h 80"/>
                  <a:gd name="T2" fmla="*/ 73 w 80"/>
                  <a:gd name="T3" fmla="*/ 0 h 80"/>
                  <a:gd name="T4" fmla="*/ 41 w 80"/>
                  <a:gd name="T5" fmla="*/ 11 h 80"/>
                  <a:gd name="T6" fmla="*/ 21 w 80"/>
                  <a:gd name="T7" fmla="*/ 32 h 80"/>
                  <a:gd name="T8" fmla="*/ 0 w 80"/>
                  <a:gd name="T9" fmla="*/ 52 h 80"/>
                  <a:gd name="T10" fmla="*/ 0 w 80"/>
                  <a:gd name="T11" fmla="*/ 82 h 80"/>
                  <a:gd name="T12" fmla="*/ 0 w 80"/>
                  <a:gd name="T13" fmla="*/ 341 h 80"/>
                  <a:gd name="T14" fmla="*/ 0 w 80"/>
                  <a:gd name="T15" fmla="*/ 341 h 80"/>
                  <a:gd name="T16" fmla="*/ 0 w 80"/>
                  <a:gd name="T17" fmla="*/ 373 h 80"/>
                  <a:gd name="T18" fmla="*/ 21 w 80"/>
                  <a:gd name="T19" fmla="*/ 394 h 80"/>
                  <a:gd name="T20" fmla="*/ 41 w 80"/>
                  <a:gd name="T21" fmla="*/ 414 h 80"/>
                  <a:gd name="T22" fmla="*/ 73 w 80"/>
                  <a:gd name="T23" fmla="*/ 414 h 80"/>
                  <a:gd name="T24" fmla="*/ 334 w 80"/>
                  <a:gd name="T25" fmla="*/ 414 h 80"/>
                  <a:gd name="T26" fmla="*/ 334 w 80"/>
                  <a:gd name="T27" fmla="*/ 414 h 80"/>
                  <a:gd name="T28" fmla="*/ 366 w 80"/>
                  <a:gd name="T29" fmla="*/ 414 h 80"/>
                  <a:gd name="T30" fmla="*/ 387 w 80"/>
                  <a:gd name="T31" fmla="*/ 394 h 80"/>
                  <a:gd name="T32" fmla="*/ 407 w 80"/>
                  <a:gd name="T33" fmla="*/ 373 h 80"/>
                  <a:gd name="T34" fmla="*/ 419 w 80"/>
                  <a:gd name="T35" fmla="*/ 341 h 80"/>
                  <a:gd name="T36" fmla="*/ 419 w 80"/>
                  <a:gd name="T37" fmla="*/ 82 h 80"/>
                  <a:gd name="T38" fmla="*/ 419 w 80"/>
                  <a:gd name="T39" fmla="*/ 82 h 80"/>
                  <a:gd name="T40" fmla="*/ 407 w 80"/>
                  <a:gd name="T41" fmla="*/ 52 h 80"/>
                  <a:gd name="T42" fmla="*/ 387 w 80"/>
                  <a:gd name="T43" fmla="*/ 32 h 80"/>
                  <a:gd name="T44" fmla="*/ 366 w 80"/>
                  <a:gd name="T45" fmla="*/ 11 h 80"/>
                  <a:gd name="T46" fmla="*/ 334 w 80"/>
                  <a:gd name="T47" fmla="*/ 0 h 80"/>
                  <a:gd name="T48" fmla="*/ 73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solidFill>
                <a:srgbClr val="000000"/>
              </a:solidFill>
              <a:ln w="9525">
                <a:noFill/>
                <a:round/>
                <a:headEnd/>
                <a:tailEnd/>
              </a:ln>
            </p:spPr>
            <p:txBody>
              <a:bodyPr/>
              <a:lstStyle/>
              <a:p>
                <a:endParaRPr lang="en-US"/>
              </a:p>
            </p:txBody>
          </p:sp>
          <p:sp>
            <p:nvSpPr>
              <p:cNvPr id="189" name="Freeform 750"/>
              <p:cNvSpPr>
                <a:spLocks/>
              </p:cNvSpPr>
              <p:nvPr/>
            </p:nvSpPr>
            <p:spPr bwMode="auto">
              <a:xfrm>
                <a:off x="4193" y="2691"/>
                <a:ext cx="146" cy="146"/>
              </a:xfrm>
              <a:custGeom>
                <a:avLst/>
                <a:gdLst>
                  <a:gd name="T0" fmla="*/ 292 w 64"/>
                  <a:gd name="T1" fmla="*/ 0 h 64"/>
                  <a:gd name="T2" fmla="*/ 32 w 64"/>
                  <a:gd name="T3" fmla="*/ 0 h 64"/>
                  <a:gd name="T4" fmla="*/ 32 w 64"/>
                  <a:gd name="T5" fmla="*/ 0 h 64"/>
                  <a:gd name="T6" fmla="*/ 11 w 64"/>
                  <a:gd name="T7" fmla="*/ 11 h 64"/>
                  <a:gd name="T8" fmla="*/ 0 w 64"/>
                  <a:gd name="T9" fmla="*/ 41 h 64"/>
                  <a:gd name="T10" fmla="*/ 0 w 64"/>
                  <a:gd name="T11" fmla="*/ 301 h 64"/>
                  <a:gd name="T12" fmla="*/ 0 w 64"/>
                  <a:gd name="T13" fmla="*/ 301 h 64"/>
                  <a:gd name="T14" fmla="*/ 11 w 64"/>
                  <a:gd name="T15" fmla="*/ 322 h 64"/>
                  <a:gd name="T16" fmla="*/ 32 w 64"/>
                  <a:gd name="T17" fmla="*/ 333 h 64"/>
                  <a:gd name="T18" fmla="*/ 292 w 64"/>
                  <a:gd name="T19" fmla="*/ 333 h 64"/>
                  <a:gd name="T20" fmla="*/ 292 w 64"/>
                  <a:gd name="T21" fmla="*/ 333 h 64"/>
                  <a:gd name="T22" fmla="*/ 313 w 64"/>
                  <a:gd name="T23" fmla="*/ 322 h 64"/>
                  <a:gd name="T24" fmla="*/ 333 w 64"/>
                  <a:gd name="T25" fmla="*/ 301 h 64"/>
                  <a:gd name="T26" fmla="*/ 333 w 64"/>
                  <a:gd name="T27" fmla="*/ 41 h 64"/>
                  <a:gd name="T28" fmla="*/ 333 w 64"/>
                  <a:gd name="T29" fmla="*/ 41 h 64"/>
                  <a:gd name="T30" fmla="*/ 313 w 64"/>
                  <a:gd name="T31" fmla="*/ 1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8"/>
                    </a:lnTo>
                    <a:lnTo>
                      <a:pt x="0" y="58"/>
                    </a:lnTo>
                    <a:lnTo>
                      <a:pt x="2" y="62"/>
                    </a:lnTo>
                    <a:lnTo>
                      <a:pt x="6" y="64"/>
                    </a:lnTo>
                    <a:lnTo>
                      <a:pt x="56" y="64"/>
                    </a:lnTo>
                    <a:lnTo>
                      <a:pt x="60" y="62"/>
                    </a:lnTo>
                    <a:lnTo>
                      <a:pt x="64" y="58"/>
                    </a:lnTo>
                    <a:lnTo>
                      <a:pt x="64" y="8"/>
                    </a:lnTo>
                    <a:lnTo>
                      <a:pt x="60" y="2"/>
                    </a:lnTo>
                    <a:lnTo>
                      <a:pt x="56" y="0"/>
                    </a:lnTo>
                    <a:close/>
                  </a:path>
                </a:pathLst>
              </a:custGeom>
              <a:solidFill>
                <a:srgbClr val="668187"/>
              </a:solidFill>
              <a:ln w="9525">
                <a:noFill/>
                <a:round/>
                <a:headEnd/>
                <a:tailEnd/>
              </a:ln>
            </p:spPr>
            <p:txBody>
              <a:bodyPr/>
              <a:lstStyle/>
              <a:p>
                <a:endParaRPr lang="en-US"/>
              </a:p>
            </p:txBody>
          </p:sp>
          <p:sp>
            <p:nvSpPr>
              <p:cNvPr id="190" name="Freeform 751"/>
              <p:cNvSpPr>
                <a:spLocks/>
              </p:cNvSpPr>
              <p:nvPr/>
            </p:nvSpPr>
            <p:spPr bwMode="auto">
              <a:xfrm>
                <a:off x="4193" y="2691"/>
                <a:ext cx="146" cy="146"/>
              </a:xfrm>
              <a:custGeom>
                <a:avLst/>
                <a:gdLst>
                  <a:gd name="T0" fmla="*/ 292 w 64"/>
                  <a:gd name="T1" fmla="*/ 0 h 64"/>
                  <a:gd name="T2" fmla="*/ 292 w 64"/>
                  <a:gd name="T3" fmla="*/ 240 h 64"/>
                  <a:gd name="T4" fmla="*/ 292 w 64"/>
                  <a:gd name="T5" fmla="*/ 240 h 64"/>
                  <a:gd name="T6" fmla="*/ 281 w 64"/>
                  <a:gd name="T7" fmla="*/ 271 h 64"/>
                  <a:gd name="T8" fmla="*/ 249 w 64"/>
                  <a:gd name="T9" fmla="*/ 281 h 64"/>
                  <a:gd name="T10" fmla="*/ 0 w 64"/>
                  <a:gd name="T11" fmla="*/ 281 h 64"/>
                  <a:gd name="T12" fmla="*/ 0 w 64"/>
                  <a:gd name="T13" fmla="*/ 281 h 64"/>
                  <a:gd name="T14" fmla="*/ 0 w 64"/>
                  <a:gd name="T15" fmla="*/ 281 h 64"/>
                  <a:gd name="T16" fmla="*/ 0 w 64"/>
                  <a:gd name="T17" fmla="*/ 301 h 64"/>
                  <a:gd name="T18" fmla="*/ 0 w 64"/>
                  <a:gd name="T19" fmla="*/ 301 h 64"/>
                  <a:gd name="T20" fmla="*/ 11 w 64"/>
                  <a:gd name="T21" fmla="*/ 322 h 64"/>
                  <a:gd name="T22" fmla="*/ 32 w 64"/>
                  <a:gd name="T23" fmla="*/ 333 h 64"/>
                  <a:gd name="T24" fmla="*/ 292 w 64"/>
                  <a:gd name="T25" fmla="*/ 333 h 64"/>
                  <a:gd name="T26" fmla="*/ 292 w 64"/>
                  <a:gd name="T27" fmla="*/ 333 h 64"/>
                  <a:gd name="T28" fmla="*/ 313 w 64"/>
                  <a:gd name="T29" fmla="*/ 322 h 64"/>
                  <a:gd name="T30" fmla="*/ 333 w 64"/>
                  <a:gd name="T31" fmla="*/ 301 h 64"/>
                  <a:gd name="T32" fmla="*/ 333 w 64"/>
                  <a:gd name="T33" fmla="*/ 41 h 64"/>
                  <a:gd name="T34" fmla="*/ 333 w 64"/>
                  <a:gd name="T35" fmla="*/ 41 h 64"/>
                  <a:gd name="T36" fmla="*/ 322 w 64"/>
                  <a:gd name="T37" fmla="*/ 21 h 64"/>
                  <a:gd name="T38" fmla="*/ 292 w 64"/>
                  <a:gd name="T39" fmla="*/ 0 h 64"/>
                  <a:gd name="T40" fmla="*/ 292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48" y="54"/>
                    </a:lnTo>
                    <a:lnTo>
                      <a:pt x="0" y="54"/>
                    </a:lnTo>
                    <a:lnTo>
                      <a:pt x="0" y="58"/>
                    </a:lnTo>
                    <a:lnTo>
                      <a:pt x="2" y="62"/>
                    </a:lnTo>
                    <a:lnTo>
                      <a:pt x="6" y="64"/>
                    </a:lnTo>
                    <a:lnTo>
                      <a:pt x="56" y="64"/>
                    </a:lnTo>
                    <a:lnTo>
                      <a:pt x="60" y="62"/>
                    </a:lnTo>
                    <a:lnTo>
                      <a:pt x="64" y="58"/>
                    </a:lnTo>
                    <a:lnTo>
                      <a:pt x="64" y="8"/>
                    </a:lnTo>
                    <a:lnTo>
                      <a:pt x="62" y="4"/>
                    </a:lnTo>
                    <a:lnTo>
                      <a:pt x="56" y="0"/>
                    </a:lnTo>
                    <a:close/>
                  </a:path>
                </a:pathLst>
              </a:custGeom>
              <a:solidFill>
                <a:srgbClr val="4C676E"/>
              </a:solidFill>
              <a:ln w="9525">
                <a:noFill/>
                <a:round/>
                <a:headEnd/>
                <a:tailEnd/>
              </a:ln>
            </p:spPr>
            <p:txBody>
              <a:bodyPr/>
              <a:lstStyle/>
              <a:p>
                <a:endParaRPr lang="en-US"/>
              </a:p>
            </p:txBody>
          </p:sp>
          <p:sp>
            <p:nvSpPr>
              <p:cNvPr id="191" name="Freeform 752"/>
              <p:cNvSpPr>
                <a:spLocks/>
              </p:cNvSpPr>
              <p:nvPr/>
            </p:nvSpPr>
            <p:spPr bwMode="auto">
              <a:xfrm>
                <a:off x="4215" y="2718"/>
                <a:ext cx="23" cy="55"/>
              </a:xfrm>
              <a:custGeom>
                <a:avLst/>
                <a:gdLst>
                  <a:gd name="T0" fmla="*/ 53 w 10"/>
                  <a:gd name="T1" fmla="*/ 64 h 24"/>
                  <a:gd name="T2" fmla="*/ 53 w 10"/>
                  <a:gd name="T3" fmla="*/ 64 h 24"/>
                  <a:gd name="T4" fmla="*/ 41 w 10"/>
                  <a:gd name="T5" fmla="*/ 105 h 24"/>
                  <a:gd name="T6" fmla="*/ 41 w 10"/>
                  <a:gd name="T7" fmla="*/ 126 h 24"/>
                  <a:gd name="T8" fmla="*/ 32 w 10"/>
                  <a:gd name="T9" fmla="*/ 126 h 24"/>
                  <a:gd name="T10" fmla="*/ 32 w 10"/>
                  <a:gd name="T11" fmla="*/ 126 h 24"/>
                  <a:gd name="T12" fmla="*/ 21 w 10"/>
                  <a:gd name="T13" fmla="*/ 126 h 24"/>
                  <a:gd name="T14" fmla="*/ 12 w 10"/>
                  <a:gd name="T15" fmla="*/ 105 h 24"/>
                  <a:gd name="T16" fmla="*/ 0 w 10"/>
                  <a:gd name="T17" fmla="*/ 64 h 24"/>
                  <a:gd name="T18" fmla="*/ 0 w 10"/>
                  <a:gd name="T19" fmla="*/ 64 h 24"/>
                  <a:gd name="T20" fmla="*/ 12 w 10"/>
                  <a:gd name="T21" fmla="*/ 21 h 24"/>
                  <a:gd name="T22" fmla="*/ 21 w 10"/>
                  <a:gd name="T23" fmla="*/ 11 h 24"/>
                  <a:gd name="T24" fmla="*/ 32 w 10"/>
                  <a:gd name="T25" fmla="*/ 0 h 24"/>
                  <a:gd name="T26" fmla="*/ 32 w 10"/>
                  <a:gd name="T27" fmla="*/ 0 h 24"/>
                  <a:gd name="T28" fmla="*/ 41 w 10"/>
                  <a:gd name="T29" fmla="*/ 11 h 24"/>
                  <a:gd name="T30" fmla="*/ 41 w 10"/>
                  <a:gd name="T31" fmla="*/ 21 h 24"/>
                  <a:gd name="T32" fmla="*/ 53 w 10"/>
                  <a:gd name="T33" fmla="*/ 64 h 24"/>
                  <a:gd name="T34" fmla="*/ 53 w 10"/>
                  <a:gd name="T35" fmla="*/ 64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8" y="24"/>
                    </a:lnTo>
                    <a:lnTo>
                      <a:pt x="6" y="24"/>
                    </a:lnTo>
                    <a:lnTo>
                      <a:pt x="4" y="24"/>
                    </a:lnTo>
                    <a:lnTo>
                      <a:pt x="2" y="20"/>
                    </a:lnTo>
                    <a:lnTo>
                      <a:pt x="0" y="12"/>
                    </a:lnTo>
                    <a:lnTo>
                      <a:pt x="2" y="4"/>
                    </a:lnTo>
                    <a:lnTo>
                      <a:pt x="4" y="2"/>
                    </a:lnTo>
                    <a:lnTo>
                      <a:pt x="6" y="0"/>
                    </a:lnTo>
                    <a:lnTo>
                      <a:pt x="8" y="2"/>
                    </a:lnTo>
                    <a:lnTo>
                      <a:pt x="8" y="4"/>
                    </a:lnTo>
                    <a:lnTo>
                      <a:pt x="10" y="12"/>
                    </a:lnTo>
                    <a:close/>
                  </a:path>
                </a:pathLst>
              </a:custGeom>
              <a:solidFill>
                <a:srgbClr val="8AA2A7"/>
              </a:solidFill>
              <a:ln w="9525">
                <a:noFill/>
                <a:round/>
                <a:headEnd/>
                <a:tailEnd/>
              </a:ln>
            </p:spPr>
            <p:txBody>
              <a:bodyPr/>
              <a:lstStyle/>
              <a:p>
                <a:endParaRPr lang="en-US"/>
              </a:p>
            </p:txBody>
          </p:sp>
          <p:sp>
            <p:nvSpPr>
              <p:cNvPr id="192" name="Freeform 753"/>
              <p:cNvSpPr>
                <a:spLocks/>
              </p:cNvSpPr>
              <p:nvPr/>
            </p:nvSpPr>
            <p:spPr bwMode="auto">
              <a:xfrm>
                <a:off x="3431" y="2673"/>
                <a:ext cx="183" cy="182"/>
              </a:xfrm>
              <a:custGeom>
                <a:avLst/>
                <a:gdLst>
                  <a:gd name="T0" fmla="*/ 85 w 80"/>
                  <a:gd name="T1" fmla="*/ 0 h 80"/>
                  <a:gd name="T2" fmla="*/ 85 w 80"/>
                  <a:gd name="T3" fmla="*/ 0 h 80"/>
                  <a:gd name="T4" fmla="*/ 53 w 80"/>
                  <a:gd name="T5" fmla="*/ 11 h 80"/>
                  <a:gd name="T6" fmla="*/ 21 w 80"/>
                  <a:gd name="T7" fmla="*/ 32 h 80"/>
                  <a:gd name="T8" fmla="*/ 11 w 80"/>
                  <a:gd name="T9" fmla="*/ 52 h 80"/>
                  <a:gd name="T10" fmla="*/ 0 w 80"/>
                  <a:gd name="T11" fmla="*/ 82 h 80"/>
                  <a:gd name="T12" fmla="*/ 0 w 80"/>
                  <a:gd name="T13" fmla="*/ 341 h 80"/>
                  <a:gd name="T14" fmla="*/ 0 w 80"/>
                  <a:gd name="T15" fmla="*/ 341 h 80"/>
                  <a:gd name="T16" fmla="*/ 11 w 80"/>
                  <a:gd name="T17" fmla="*/ 373 h 80"/>
                  <a:gd name="T18" fmla="*/ 21 w 80"/>
                  <a:gd name="T19" fmla="*/ 394 h 80"/>
                  <a:gd name="T20" fmla="*/ 53 w 80"/>
                  <a:gd name="T21" fmla="*/ 414 h 80"/>
                  <a:gd name="T22" fmla="*/ 85 w 80"/>
                  <a:gd name="T23" fmla="*/ 414 h 80"/>
                  <a:gd name="T24" fmla="*/ 334 w 80"/>
                  <a:gd name="T25" fmla="*/ 414 h 80"/>
                  <a:gd name="T26" fmla="*/ 334 w 80"/>
                  <a:gd name="T27" fmla="*/ 414 h 80"/>
                  <a:gd name="T28" fmla="*/ 366 w 80"/>
                  <a:gd name="T29" fmla="*/ 414 h 80"/>
                  <a:gd name="T30" fmla="*/ 398 w 80"/>
                  <a:gd name="T31" fmla="*/ 394 h 80"/>
                  <a:gd name="T32" fmla="*/ 407 w 80"/>
                  <a:gd name="T33" fmla="*/ 373 h 80"/>
                  <a:gd name="T34" fmla="*/ 419 w 80"/>
                  <a:gd name="T35" fmla="*/ 341 h 80"/>
                  <a:gd name="T36" fmla="*/ 419 w 80"/>
                  <a:gd name="T37" fmla="*/ 82 h 80"/>
                  <a:gd name="T38" fmla="*/ 419 w 80"/>
                  <a:gd name="T39" fmla="*/ 82 h 80"/>
                  <a:gd name="T40" fmla="*/ 407 w 80"/>
                  <a:gd name="T41" fmla="*/ 52 h 80"/>
                  <a:gd name="T42" fmla="*/ 398 w 80"/>
                  <a:gd name="T43" fmla="*/ 32 h 80"/>
                  <a:gd name="T44" fmla="*/ 366 w 80"/>
                  <a:gd name="T45" fmla="*/ 11 h 80"/>
                  <a:gd name="T46" fmla="*/ 334 w 80"/>
                  <a:gd name="T47" fmla="*/ 0 h 80"/>
                  <a:gd name="T48" fmla="*/ 85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2" y="10"/>
                    </a:lnTo>
                    <a:lnTo>
                      <a:pt x="0" y="16"/>
                    </a:lnTo>
                    <a:lnTo>
                      <a:pt x="0" y="66"/>
                    </a:lnTo>
                    <a:lnTo>
                      <a:pt x="2"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noFill/>
              <a:ln w="12700">
                <a:solidFill>
                  <a:srgbClr val="33535B"/>
                </a:solidFill>
                <a:round/>
                <a:headEnd/>
                <a:tailEnd/>
              </a:ln>
            </p:spPr>
            <p:txBody>
              <a:bodyPr/>
              <a:lstStyle/>
              <a:p>
                <a:endParaRPr lang="en-US"/>
              </a:p>
            </p:txBody>
          </p:sp>
          <p:sp>
            <p:nvSpPr>
              <p:cNvPr id="193" name="Freeform 754"/>
              <p:cNvSpPr>
                <a:spLocks/>
              </p:cNvSpPr>
              <p:nvPr/>
            </p:nvSpPr>
            <p:spPr bwMode="auto">
              <a:xfrm>
                <a:off x="3431" y="2673"/>
                <a:ext cx="183" cy="182"/>
              </a:xfrm>
              <a:custGeom>
                <a:avLst/>
                <a:gdLst>
                  <a:gd name="T0" fmla="*/ 85 w 80"/>
                  <a:gd name="T1" fmla="*/ 0 h 80"/>
                  <a:gd name="T2" fmla="*/ 85 w 80"/>
                  <a:gd name="T3" fmla="*/ 0 h 80"/>
                  <a:gd name="T4" fmla="*/ 53 w 80"/>
                  <a:gd name="T5" fmla="*/ 11 h 80"/>
                  <a:gd name="T6" fmla="*/ 21 w 80"/>
                  <a:gd name="T7" fmla="*/ 32 h 80"/>
                  <a:gd name="T8" fmla="*/ 11 w 80"/>
                  <a:gd name="T9" fmla="*/ 52 h 80"/>
                  <a:gd name="T10" fmla="*/ 0 w 80"/>
                  <a:gd name="T11" fmla="*/ 82 h 80"/>
                  <a:gd name="T12" fmla="*/ 0 w 80"/>
                  <a:gd name="T13" fmla="*/ 341 h 80"/>
                  <a:gd name="T14" fmla="*/ 0 w 80"/>
                  <a:gd name="T15" fmla="*/ 341 h 80"/>
                  <a:gd name="T16" fmla="*/ 11 w 80"/>
                  <a:gd name="T17" fmla="*/ 373 h 80"/>
                  <a:gd name="T18" fmla="*/ 21 w 80"/>
                  <a:gd name="T19" fmla="*/ 394 h 80"/>
                  <a:gd name="T20" fmla="*/ 53 w 80"/>
                  <a:gd name="T21" fmla="*/ 414 h 80"/>
                  <a:gd name="T22" fmla="*/ 85 w 80"/>
                  <a:gd name="T23" fmla="*/ 414 h 80"/>
                  <a:gd name="T24" fmla="*/ 334 w 80"/>
                  <a:gd name="T25" fmla="*/ 414 h 80"/>
                  <a:gd name="T26" fmla="*/ 334 w 80"/>
                  <a:gd name="T27" fmla="*/ 414 h 80"/>
                  <a:gd name="T28" fmla="*/ 366 w 80"/>
                  <a:gd name="T29" fmla="*/ 414 h 80"/>
                  <a:gd name="T30" fmla="*/ 398 w 80"/>
                  <a:gd name="T31" fmla="*/ 394 h 80"/>
                  <a:gd name="T32" fmla="*/ 407 w 80"/>
                  <a:gd name="T33" fmla="*/ 373 h 80"/>
                  <a:gd name="T34" fmla="*/ 419 w 80"/>
                  <a:gd name="T35" fmla="*/ 341 h 80"/>
                  <a:gd name="T36" fmla="*/ 419 w 80"/>
                  <a:gd name="T37" fmla="*/ 82 h 80"/>
                  <a:gd name="T38" fmla="*/ 419 w 80"/>
                  <a:gd name="T39" fmla="*/ 82 h 80"/>
                  <a:gd name="T40" fmla="*/ 407 w 80"/>
                  <a:gd name="T41" fmla="*/ 52 h 80"/>
                  <a:gd name="T42" fmla="*/ 398 w 80"/>
                  <a:gd name="T43" fmla="*/ 32 h 80"/>
                  <a:gd name="T44" fmla="*/ 366 w 80"/>
                  <a:gd name="T45" fmla="*/ 11 h 80"/>
                  <a:gd name="T46" fmla="*/ 334 w 80"/>
                  <a:gd name="T47" fmla="*/ 0 h 80"/>
                  <a:gd name="T48" fmla="*/ 85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2" y="10"/>
                    </a:lnTo>
                    <a:lnTo>
                      <a:pt x="0" y="16"/>
                    </a:lnTo>
                    <a:lnTo>
                      <a:pt x="0" y="66"/>
                    </a:lnTo>
                    <a:lnTo>
                      <a:pt x="2"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solidFill>
                <a:srgbClr val="000000"/>
              </a:solidFill>
              <a:ln w="9525">
                <a:noFill/>
                <a:round/>
                <a:headEnd/>
                <a:tailEnd/>
              </a:ln>
            </p:spPr>
            <p:txBody>
              <a:bodyPr/>
              <a:lstStyle/>
              <a:p>
                <a:endParaRPr lang="en-US"/>
              </a:p>
            </p:txBody>
          </p:sp>
          <p:sp>
            <p:nvSpPr>
              <p:cNvPr id="194" name="Freeform 755"/>
              <p:cNvSpPr>
                <a:spLocks/>
              </p:cNvSpPr>
              <p:nvPr/>
            </p:nvSpPr>
            <p:spPr bwMode="auto">
              <a:xfrm>
                <a:off x="3450" y="2691"/>
                <a:ext cx="146" cy="146"/>
              </a:xfrm>
              <a:custGeom>
                <a:avLst/>
                <a:gdLst>
                  <a:gd name="T0" fmla="*/ 292 w 64"/>
                  <a:gd name="T1" fmla="*/ 0 h 64"/>
                  <a:gd name="T2" fmla="*/ 41 w 64"/>
                  <a:gd name="T3" fmla="*/ 0 h 64"/>
                  <a:gd name="T4" fmla="*/ 41 w 64"/>
                  <a:gd name="T5" fmla="*/ 0 h 64"/>
                  <a:gd name="T6" fmla="*/ 11 w 64"/>
                  <a:gd name="T7" fmla="*/ 11 h 64"/>
                  <a:gd name="T8" fmla="*/ 0 w 64"/>
                  <a:gd name="T9" fmla="*/ 41 h 64"/>
                  <a:gd name="T10" fmla="*/ 0 w 64"/>
                  <a:gd name="T11" fmla="*/ 301 h 64"/>
                  <a:gd name="T12" fmla="*/ 0 w 64"/>
                  <a:gd name="T13" fmla="*/ 301 h 64"/>
                  <a:gd name="T14" fmla="*/ 11 w 64"/>
                  <a:gd name="T15" fmla="*/ 322 h 64"/>
                  <a:gd name="T16" fmla="*/ 41 w 64"/>
                  <a:gd name="T17" fmla="*/ 333 h 64"/>
                  <a:gd name="T18" fmla="*/ 292 w 64"/>
                  <a:gd name="T19" fmla="*/ 333 h 64"/>
                  <a:gd name="T20" fmla="*/ 292 w 64"/>
                  <a:gd name="T21" fmla="*/ 333 h 64"/>
                  <a:gd name="T22" fmla="*/ 322 w 64"/>
                  <a:gd name="T23" fmla="*/ 322 h 64"/>
                  <a:gd name="T24" fmla="*/ 333 w 64"/>
                  <a:gd name="T25" fmla="*/ 301 h 64"/>
                  <a:gd name="T26" fmla="*/ 333 w 64"/>
                  <a:gd name="T27" fmla="*/ 41 h 64"/>
                  <a:gd name="T28" fmla="*/ 333 w 64"/>
                  <a:gd name="T29" fmla="*/ 41 h 64"/>
                  <a:gd name="T30" fmla="*/ 322 w 64"/>
                  <a:gd name="T31" fmla="*/ 1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8"/>
                    </a:lnTo>
                    <a:lnTo>
                      <a:pt x="2" y="62"/>
                    </a:lnTo>
                    <a:lnTo>
                      <a:pt x="8" y="64"/>
                    </a:lnTo>
                    <a:lnTo>
                      <a:pt x="56" y="64"/>
                    </a:lnTo>
                    <a:lnTo>
                      <a:pt x="62" y="62"/>
                    </a:lnTo>
                    <a:lnTo>
                      <a:pt x="64" y="58"/>
                    </a:lnTo>
                    <a:lnTo>
                      <a:pt x="64" y="8"/>
                    </a:lnTo>
                    <a:lnTo>
                      <a:pt x="62" y="2"/>
                    </a:lnTo>
                    <a:lnTo>
                      <a:pt x="56" y="0"/>
                    </a:lnTo>
                    <a:close/>
                  </a:path>
                </a:pathLst>
              </a:custGeom>
              <a:solidFill>
                <a:srgbClr val="668187"/>
              </a:solidFill>
              <a:ln w="9525">
                <a:noFill/>
                <a:round/>
                <a:headEnd/>
                <a:tailEnd/>
              </a:ln>
            </p:spPr>
            <p:txBody>
              <a:bodyPr/>
              <a:lstStyle/>
              <a:p>
                <a:endParaRPr lang="en-US"/>
              </a:p>
            </p:txBody>
          </p:sp>
          <p:sp>
            <p:nvSpPr>
              <p:cNvPr id="195" name="Freeform 756"/>
              <p:cNvSpPr>
                <a:spLocks/>
              </p:cNvSpPr>
              <p:nvPr/>
            </p:nvSpPr>
            <p:spPr bwMode="auto">
              <a:xfrm>
                <a:off x="3450" y="2691"/>
                <a:ext cx="146" cy="146"/>
              </a:xfrm>
              <a:custGeom>
                <a:avLst/>
                <a:gdLst>
                  <a:gd name="T0" fmla="*/ 301 w 64"/>
                  <a:gd name="T1" fmla="*/ 0 h 64"/>
                  <a:gd name="T2" fmla="*/ 301 w 64"/>
                  <a:gd name="T3" fmla="*/ 240 h 64"/>
                  <a:gd name="T4" fmla="*/ 301 w 64"/>
                  <a:gd name="T5" fmla="*/ 240 h 64"/>
                  <a:gd name="T6" fmla="*/ 281 w 64"/>
                  <a:gd name="T7" fmla="*/ 271 h 64"/>
                  <a:gd name="T8" fmla="*/ 260 w 64"/>
                  <a:gd name="T9" fmla="*/ 281 h 64"/>
                  <a:gd name="T10" fmla="*/ 0 w 64"/>
                  <a:gd name="T11" fmla="*/ 281 h 64"/>
                  <a:gd name="T12" fmla="*/ 0 w 64"/>
                  <a:gd name="T13" fmla="*/ 281 h 64"/>
                  <a:gd name="T14" fmla="*/ 0 w 64"/>
                  <a:gd name="T15" fmla="*/ 281 h 64"/>
                  <a:gd name="T16" fmla="*/ 0 w 64"/>
                  <a:gd name="T17" fmla="*/ 301 h 64"/>
                  <a:gd name="T18" fmla="*/ 0 w 64"/>
                  <a:gd name="T19" fmla="*/ 301 h 64"/>
                  <a:gd name="T20" fmla="*/ 11 w 64"/>
                  <a:gd name="T21" fmla="*/ 322 h 64"/>
                  <a:gd name="T22" fmla="*/ 41 w 64"/>
                  <a:gd name="T23" fmla="*/ 333 h 64"/>
                  <a:gd name="T24" fmla="*/ 292 w 64"/>
                  <a:gd name="T25" fmla="*/ 333 h 64"/>
                  <a:gd name="T26" fmla="*/ 292 w 64"/>
                  <a:gd name="T27" fmla="*/ 333 h 64"/>
                  <a:gd name="T28" fmla="*/ 322 w 64"/>
                  <a:gd name="T29" fmla="*/ 322 h 64"/>
                  <a:gd name="T30" fmla="*/ 333 w 64"/>
                  <a:gd name="T31" fmla="*/ 301 h 64"/>
                  <a:gd name="T32" fmla="*/ 333 w 64"/>
                  <a:gd name="T33" fmla="*/ 41 h 64"/>
                  <a:gd name="T34" fmla="*/ 333 w 64"/>
                  <a:gd name="T35" fmla="*/ 41 h 64"/>
                  <a:gd name="T36" fmla="*/ 322 w 64"/>
                  <a:gd name="T37" fmla="*/ 21 h 64"/>
                  <a:gd name="T38" fmla="*/ 301 w 64"/>
                  <a:gd name="T39" fmla="*/ 0 h 64"/>
                  <a:gd name="T40" fmla="*/ 301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4" y="52"/>
                    </a:lnTo>
                    <a:lnTo>
                      <a:pt x="50" y="54"/>
                    </a:lnTo>
                    <a:lnTo>
                      <a:pt x="0" y="54"/>
                    </a:lnTo>
                    <a:lnTo>
                      <a:pt x="0" y="58"/>
                    </a:lnTo>
                    <a:lnTo>
                      <a:pt x="2" y="62"/>
                    </a:lnTo>
                    <a:lnTo>
                      <a:pt x="8" y="64"/>
                    </a:lnTo>
                    <a:lnTo>
                      <a:pt x="56" y="64"/>
                    </a:lnTo>
                    <a:lnTo>
                      <a:pt x="62" y="62"/>
                    </a:lnTo>
                    <a:lnTo>
                      <a:pt x="64" y="58"/>
                    </a:lnTo>
                    <a:lnTo>
                      <a:pt x="64" y="8"/>
                    </a:lnTo>
                    <a:lnTo>
                      <a:pt x="62" y="4"/>
                    </a:lnTo>
                    <a:lnTo>
                      <a:pt x="58" y="0"/>
                    </a:lnTo>
                    <a:close/>
                  </a:path>
                </a:pathLst>
              </a:custGeom>
              <a:solidFill>
                <a:srgbClr val="4C676E"/>
              </a:solidFill>
              <a:ln w="9525">
                <a:noFill/>
                <a:round/>
                <a:headEnd/>
                <a:tailEnd/>
              </a:ln>
            </p:spPr>
            <p:txBody>
              <a:bodyPr/>
              <a:lstStyle/>
              <a:p>
                <a:endParaRPr lang="en-US"/>
              </a:p>
            </p:txBody>
          </p:sp>
          <p:sp>
            <p:nvSpPr>
              <p:cNvPr id="196" name="Freeform 757"/>
              <p:cNvSpPr>
                <a:spLocks/>
              </p:cNvSpPr>
              <p:nvPr/>
            </p:nvSpPr>
            <p:spPr bwMode="auto">
              <a:xfrm>
                <a:off x="3477" y="2718"/>
                <a:ext cx="23" cy="55"/>
              </a:xfrm>
              <a:custGeom>
                <a:avLst/>
                <a:gdLst>
                  <a:gd name="T0" fmla="*/ 53 w 10"/>
                  <a:gd name="T1" fmla="*/ 64 h 24"/>
                  <a:gd name="T2" fmla="*/ 53 w 10"/>
                  <a:gd name="T3" fmla="*/ 64 h 24"/>
                  <a:gd name="T4" fmla="*/ 41 w 10"/>
                  <a:gd name="T5" fmla="*/ 105 h 24"/>
                  <a:gd name="T6" fmla="*/ 32 w 10"/>
                  <a:gd name="T7" fmla="*/ 126 h 24"/>
                  <a:gd name="T8" fmla="*/ 21 w 10"/>
                  <a:gd name="T9" fmla="*/ 126 h 24"/>
                  <a:gd name="T10" fmla="*/ 21 w 10"/>
                  <a:gd name="T11" fmla="*/ 126 h 24"/>
                  <a:gd name="T12" fmla="*/ 12 w 10"/>
                  <a:gd name="T13" fmla="*/ 126 h 24"/>
                  <a:gd name="T14" fmla="*/ 0 w 10"/>
                  <a:gd name="T15" fmla="*/ 105 h 24"/>
                  <a:gd name="T16" fmla="*/ 0 w 10"/>
                  <a:gd name="T17" fmla="*/ 64 h 24"/>
                  <a:gd name="T18" fmla="*/ 0 w 10"/>
                  <a:gd name="T19" fmla="*/ 64 h 24"/>
                  <a:gd name="T20" fmla="*/ 0 w 10"/>
                  <a:gd name="T21" fmla="*/ 21 h 24"/>
                  <a:gd name="T22" fmla="*/ 12 w 10"/>
                  <a:gd name="T23" fmla="*/ 11 h 24"/>
                  <a:gd name="T24" fmla="*/ 21 w 10"/>
                  <a:gd name="T25" fmla="*/ 0 h 24"/>
                  <a:gd name="T26" fmla="*/ 21 w 10"/>
                  <a:gd name="T27" fmla="*/ 0 h 24"/>
                  <a:gd name="T28" fmla="*/ 32 w 10"/>
                  <a:gd name="T29" fmla="*/ 11 h 24"/>
                  <a:gd name="T30" fmla="*/ 41 w 10"/>
                  <a:gd name="T31" fmla="*/ 21 h 24"/>
                  <a:gd name="T32" fmla="*/ 53 w 10"/>
                  <a:gd name="T33" fmla="*/ 64 h 24"/>
                  <a:gd name="T34" fmla="*/ 53 w 10"/>
                  <a:gd name="T35" fmla="*/ 64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4"/>
                    </a:lnTo>
                    <a:lnTo>
                      <a:pt x="4" y="24"/>
                    </a:lnTo>
                    <a:lnTo>
                      <a:pt x="2" y="24"/>
                    </a:lnTo>
                    <a:lnTo>
                      <a:pt x="0" y="20"/>
                    </a:lnTo>
                    <a:lnTo>
                      <a:pt x="0" y="12"/>
                    </a:lnTo>
                    <a:lnTo>
                      <a:pt x="0" y="4"/>
                    </a:lnTo>
                    <a:lnTo>
                      <a:pt x="2" y="2"/>
                    </a:lnTo>
                    <a:lnTo>
                      <a:pt x="4" y="0"/>
                    </a:lnTo>
                    <a:lnTo>
                      <a:pt x="6" y="2"/>
                    </a:lnTo>
                    <a:lnTo>
                      <a:pt x="8" y="4"/>
                    </a:lnTo>
                    <a:lnTo>
                      <a:pt x="10" y="12"/>
                    </a:lnTo>
                    <a:close/>
                  </a:path>
                </a:pathLst>
              </a:custGeom>
              <a:solidFill>
                <a:srgbClr val="8AA2A7"/>
              </a:solidFill>
              <a:ln w="9525">
                <a:noFill/>
                <a:round/>
                <a:headEnd/>
                <a:tailEnd/>
              </a:ln>
            </p:spPr>
            <p:txBody>
              <a:bodyPr/>
              <a:lstStyle/>
              <a:p>
                <a:endParaRPr lang="en-US"/>
              </a:p>
            </p:txBody>
          </p:sp>
          <p:sp>
            <p:nvSpPr>
              <p:cNvPr id="197" name="Freeform 758"/>
              <p:cNvSpPr>
                <a:spLocks/>
              </p:cNvSpPr>
              <p:nvPr/>
            </p:nvSpPr>
            <p:spPr bwMode="auto">
              <a:xfrm>
                <a:off x="3682" y="2673"/>
                <a:ext cx="182" cy="182"/>
              </a:xfrm>
              <a:custGeom>
                <a:avLst/>
                <a:gdLst>
                  <a:gd name="T0" fmla="*/ 82 w 80"/>
                  <a:gd name="T1" fmla="*/ 0 h 80"/>
                  <a:gd name="T2" fmla="*/ 82 w 80"/>
                  <a:gd name="T3" fmla="*/ 0 h 80"/>
                  <a:gd name="T4" fmla="*/ 52 w 80"/>
                  <a:gd name="T5" fmla="*/ 11 h 80"/>
                  <a:gd name="T6" fmla="*/ 20 w 80"/>
                  <a:gd name="T7" fmla="*/ 32 h 80"/>
                  <a:gd name="T8" fmla="*/ 0 w 80"/>
                  <a:gd name="T9" fmla="*/ 52 h 80"/>
                  <a:gd name="T10" fmla="*/ 0 w 80"/>
                  <a:gd name="T11" fmla="*/ 82 h 80"/>
                  <a:gd name="T12" fmla="*/ 0 w 80"/>
                  <a:gd name="T13" fmla="*/ 341 h 80"/>
                  <a:gd name="T14" fmla="*/ 0 w 80"/>
                  <a:gd name="T15" fmla="*/ 341 h 80"/>
                  <a:gd name="T16" fmla="*/ 0 w 80"/>
                  <a:gd name="T17" fmla="*/ 373 h 80"/>
                  <a:gd name="T18" fmla="*/ 20 w 80"/>
                  <a:gd name="T19" fmla="*/ 394 h 80"/>
                  <a:gd name="T20" fmla="*/ 52 w 80"/>
                  <a:gd name="T21" fmla="*/ 414 h 80"/>
                  <a:gd name="T22" fmla="*/ 82 w 80"/>
                  <a:gd name="T23" fmla="*/ 414 h 80"/>
                  <a:gd name="T24" fmla="*/ 332 w 80"/>
                  <a:gd name="T25" fmla="*/ 414 h 80"/>
                  <a:gd name="T26" fmla="*/ 332 w 80"/>
                  <a:gd name="T27" fmla="*/ 414 h 80"/>
                  <a:gd name="T28" fmla="*/ 362 w 80"/>
                  <a:gd name="T29" fmla="*/ 414 h 80"/>
                  <a:gd name="T30" fmla="*/ 394 w 80"/>
                  <a:gd name="T31" fmla="*/ 394 h 80"/>
                  <a:gd name="T32" fmla="*/ 403 w 80"/>
                  <a:gd name="T33" fmla="*/ 373 h 80"/>
                  <a:gd name="T34" fmla="*/ 414 w 80"/>
                  <a:gd name="T35" fmla="*/ 341 h 80"/>
                  <a:gd name="T36" fmla="*/ 414 w 80"/>
                  <a:gd name="T37" fmla="*/ 82 h 80"/>
                  <a:gd name="T38" fmla="*/ 414 w 80"/>
                  <a:gd name="T39" fmla="*/ 82 h 80"/>
                  <a:gd name="T40" fmla="*/ 403 w 80"/>
                  <a:gd name="T41" fmla="*/ 52 h 80"/>
                  <a:gd name="T42" fmla="*/ 394 w 80"/>
                  <a:gd name="T43" fmla="*/ 32 h 80"/>
                  <a:gd name="T44" fmla="*/ 362 w 80"/>
                  <a:gd name="T45" fmla="*/ 11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0" y="10"/>
                    </a:lnTo>
                    <a:lnTo>
                      <a:pt x="0" y="16"/>
                    </a:lnTo>
                    <a:lnTo>
                      <a:pt x="0" y="66"/>
                    </a:lnTo>
                    <a:lnTo>
                      <a:pt x="0"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noFill/>
              <a:ln w="12700">
                <a:solidFill>
                  <a:srgbClr val="33535B"/>
                </a:solidFill>
                <a:round/>
                <a:headEnd/>
                <a:tailEnd/>
              </a:ln>
            </p:spPr>
            <p:txBody>
              <a:bodyPr/>
              <a:lstStyle/>
              <a:p>
                <a:endParaRPr lang="en-US"/>
              </a:p>
            </p:txBody>
          </p:sp>
          <p:sp>
            <p:nvSpPr>
              <p:cNvPr id="198" name="Freeform 759"/>
              <p:cNvSpPr>
                <a:spLocks/>
              </p:cNvSpPr>
              <p:nvPr/>
            </p:nvSpPr>
            <p:spPr bwMode="auto">
              <a:xfrm>
                <a:off x="3682" y="2673"/>
                <a:ext cx="182" cy="182"/>
              </a:xfrm>
              <a:custGeom>
                <a:avLst/>
                <a:gdLst>
                  <a:gd name="T0" fmla="*/ 82 w 80"/>
                  <a:gd name="T1" fmla="*/ 0 h 80"/>
                  <a:gd name="T2" fmla="*/ 82 w 80"/>
                  <a:gd name="T3" fmla="*/ 0 h 80"/>
                  <a:gd name="T4" fmla="*/ 52 w 80"/>
                  <a:gd name="T5" fmla="*/ 11 h 80"/>
                  <a:gd name="T6" fmla="*/ 20 w 80"/>
                  <a:gd name="T7" fmla="*/ 32 h 80"/>
                  <a:gd name="T8" fmla="*/ 0 w 80"/>
                  <a:gd name="T9" fmla="*/ 52 h 80"/>
                  <a:gd name="T10" fmla="*/ 0 w 80"/>
                  <a:gd name="T11" fmla="*/ 82 h 80"/>
                  <a:gd name="T12" fmla="*/ 0 w 80"/>
                  <a:gd name="T13" fmla="*/ 341 h 80"/>
                  <a:gd name="T14" fmla="*/ 0 w 80"/>
                  <a:gd name="T15" fmla="*/ 341 h 80"/>
                  <a:gd name="T16" fmla="*/ 0 w 80"/>
                  <a:gd name="T17" fmla="*/ 373 h 80"/>
                  <a:gd name="T18" fmla="*/ 20 w 80"/>
                  <a:gd name="T19" fmla="*/ 394 h 80"/>
                  <a:gd name="T20" fmla="*/ 52 w 80"/>
                  <a:gd name="T21" fmla="*/ 414 h 80"/>
                  <a:gd name="T22" fmla="*/ 82 w 80"/>
                  <a:gd name="T23" fmla="*/ 414 h 80"/>
                  <a:gd name="T24" fmla="*/ 332 w 80"/>
                  <a:gd name="T25" fmla="*/ 414 h 80"/>
                  <a:gd name="T26" fmla="*/ 332 w 80"/>
                  <a:gd name="T27" fmla="*/ 414 h 80"/>
                  <a:gd name="T28" fmla="*/ 362 w 80"/>
                  <a:gd name="T29" fmla="*/ 414 h 80"/>
                  <a:gd name="T30" fmla="*/ 394 w 80"/>
                  <a:gd name="T31" fmla="*/ 394 h 80"/>
                  <a:gd name="T32" fmla="*/ 403 w 80"/>
                  <a:gd name="T33" fmla="*/ 373 h 80"/>
                  <a:gd name="T34" fmla="*/ 414 w 80"/>
                  <a:gd name="T35" fmla="*/ 341 h 80"/>
                  <a:gd name="T36" fmla="*/ 414 w 80"/>
                  <a:gd name="T37" fmla="*/ 82 h 80"/>
                  <a:gd name="T38" fmla="*/ 414 w 80"/>
                  <a:gd name="T39" fmla="*/ 82 h 80"/>
                  <a:gd name="T40" fmla="*/ 403 w 80"/>
                  <a:gd name="T41" fmla="*/ 52 h 80"/>
                  <a:gd name="T42" fmla="*/ 394 w 80"/>
                  <a:gd name="T43" fmla="*/ 32 h 80"/>
                  <a:gd name="T44" fmla="*/ 362 w 80"/>
                  <a:gd name="T45" fmla="*/ 11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0" y="10"/>
                    </a:lnTo>
                    <a:lnTo>
                      <a:pt x="0" y="16"/>
                    </a:lnTo>
                    <a:lnTo>
                      <a:pt x="0" y="66"/>
                    </a:lnTo>
                    <a:lnTo>
                      <a:pt x="0"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solidFill>
                <a:srgbClr val="000000"/>
              </a:solidFill>
              <a:ln w="9525">
                <a:noFill/>
                <a:round/>
                <a:headEnd/>
                <a:tailEnd/>
              </a:ln>
            </p:spPr>
            <p:txBody>
              <a:bodyPr/>
              <a:lstStyle/>
              <a:p>
                <a:endParaRPr lang="en-US"/>
              </a:p>
            </p:txBody>
          </p:sp>
          <p:sp>
            <p:nvSpPr>
              <p:cNvPr id="199" name="Freeform 760"/>
              <p:cNvSpPr>
                <a:spLocks/>
              </p:cNvSpPr>
              <p:nvPr/>
            </p:nvSpPr>
            <p:spPr bwMode="auto">
              <a:xfrm>
                <a:off x="3700" y="2691"/>
                <a:ext cx="146" cy="146"/>
              </a:xfrm>
              <a:custGeom>
                <a:avLst/>
                <a:gdLst>
                  <a:gd name="T0" fmla="*/ 292 w 64"/>
                  <a:gd name="T1" fmla="*/ 0 h 64"/>
                  <a:gd name="T2" fmla="*/ 41 w 64"/>
                  <a:gd name="T3" fmla="*/ 0 h 64"/>
                  <a:gd name="T4" fmla="*/ 41 w 64"/>
                  <a:gd name="T5" fmla="*/ 0 h 64"/>
                  <a:gd name="T6" fmla="*/ 11 w 64"/>
                  <a:gd name="T7" fmla="*/ 11 h 64"/>
                  <a:gd name="T8" fmla="*/ 0 w 64"/>
                  <a:gd name="T9" fmla="*/ 41 h 64"/>
                  <a:gd name="T10" fmla="*/ 0 w 64"/>
                  <a:gd name="T11" fmla="*/ 301 h 64"/>
                  <a:gd name="T12" fmla="*/ 0 w 64"/>
                  <a:gd name="T13" fmla="*/ 301 h 64"/>
                  <a:gd name="T14" fmla="*/ 11 w 64"/>
                  <a:gd name="T15" fmla="*/ 322 h 64"/>
                  <a:gd name="T16" fmla="*/ 41 w 64"/>
                  <a:gd name="T17" fmla="*/ 333 h 64"/>
                  <a:gd name="T18" fmla="*/ 292 w 64"/>
                  <a:gd name="T19" fmla="*/ 333 h 64"/>
                  <a:gd name="T20" fmla="*/ 292 w 64"/>
                  <a:gd name="T21" fmla="*/ 333 h 64"/>
                  <a:gd name="T22" fmla="*/ 322 w 64"/>
                  <a:gd name="T23" fmla="*/ 322 h 64"/>
                  <a:gd name="T24" fmla="*/ 333 w 64"/>
                  <a:gd name="T25" fmla="*/ 301 h 64"/>
                  <a:gd name="T26" fmla="*/ 333 w 64"/>
                  <a:gd name="T27" fmla="*/ 41 h 64"/>
                  <a:gd name="T28" fmla="*/ 333 w 64"/>
                  <a:gd name="T29" fmla="*/ 41 h 64"/>
                  <a:gd name="T30" fmla="*/ 322 w 64"/>
                  <a:gd name="T31" fmla="*/ 1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8"/>
                    </a:lnTo>
                    <a:lnTo>
                      <a:pt x="2" y="62"/>
                    </a:lnTo>
                    <a:lnTo>
                      <a:pt x="8" y="64"/>
                    </a:lnTo>
                    <a:lnTo>
                      <a:pt x="56" y="64"/>
                    </a:lnTo>
                    <a:lnTo>
                      <a:pt x="62" y="62"/>
                    </a:lnTo>
                    <a:lnTo>
                      <a:pt x="64" y="58"/>
                    </a:lnTo>
                    <a:lnTo>
                      <a:pt x="64" y="8"/>
                    </a:lnTo>
                    <a:lnTo>
                      <a:pt x="62" y="2"/>
                    </a:lnTo>
                    <a:lnTo>
                      <a:pt x="56" y="0"/>
                    </a:lnTo>
                    <a:close/>
                  </a:path>
                </a:pathLst>
              </a:custGeom>
              <a:solidFill>
                <a:srgbClr val="668187"/>
              </a:solidFill>
              <a:ln w="9525">
                <a:noFill/>
                <a:round/>
                <a:headEnd/>
                <a:tailEnd/>
              </a:ln>
            </p:spPr>
            <p:txBody>
              <a:bodyPr/>
              <a:lstStyle/>
              <a:p>
                <a:endParaRPr lang="en-US"/>
              </a:p>
            </p:txBody>
          </p:sp>
          <p:sp>
            <p:nvSpPr>
              <p:cNvPr id="200" name="Freeform 761"/>
              <p:cNvSpPr>
                <a:spLocks/>
              </p:cNvSpPr>
              <p:nvPr/>
            </p:nvSpPr>
            <p:spPr bwMode="auto">
              <a:xfrm>
                <a:off x="3700" y="2691"/>
                <a:ext cx="146" cy="146"/>
              </a:xfrm>
              <a:custGeom>
                <a:avLst/>
                <a:gdLst>
                  <a:gd name="T0" fmla="*/ 292 w 64"/>
                  <a:gd name="T1" fmla="*/ 0 h 64"/>
                  <a:gd name="T2" fmla="*/ 292 w 64"/>
                  <a:gd name="T3" fmla="*/ 240 h 64"/>
                  <a:gd name="T4" fmla="*/ 292 w 64"/>
                  <a:gd name="T5" fmla="*/ 240 h 64"/>
                  <a:gd name="T6" fmla="*/ 281 w 64"/>
                  <a:gd name="T7" fmla="*/ 271 h 64"/>
                  <a:gd name="T8" fmla="*/ 260 w 64"/>
                  <a:gd name="T9" fmla="*/ 281 h 64"/>
                  <a:gd name="T10" fmla="*/ 0 w 64"/>
                  <a:gd name="T11" fmla="*/ 281 h 64"/>
                  <a:gd name="T12" fmla="*/ 0 w 64"/>
                  <a:gd name="T13" fmla="*/ 281 h 64"/>
                  <a:gd name="T14" fmla="*/ 0 w 64"/>
                  <a:gd name="T15" fmla="*/ 281 h 64"/>
                  <a:gd name="T16" fmla="*/ 0 w 64"/>
                  <a:gd name="T17" fmla="*/ 301 h 64"/>
                  <a:gd name="T18" fmla="*/ 0 w 64"/>
                  <a:gd name="T19" fmla="*/ 301 h 64"/>
                  <a:gd name="T20" fmla="*/ 11 w 64"/>
                  <a:gd name="T21" fmla="*/ 322 h 64"/>
                  <a:gd name="T22" fmla="*/ 41 w 64"/>
                  <a:gd name="T23" fmla="*/ 333 h 64"/>
                  <a:gd name="T24" fmla="*/ 292 w 64"/>
                  <a:gd name="T25" fmla="*/ 333 h 64"/>
                  <a:gd name="T26" fmla="*/ 292 w 64"/>
                  <a:gd name="T27" fmla="*/ 333 h 64"/>
                  <a:gd name="T28" fmla="*/ 322 w 64"/>
                  <a:gd name="T29" fmla="*/ 322 h 64"/>
                  <a:gd name="T30" fmla="*/ 333 w 64"/>
                  <a:gd name="T31" fmla="*/ 301 h 64"/>
                  <a:gd name="T32" fmla="*/ 333 w 64"/>
                  <a:gd name="T33" fmla="*/ 41 h 64"/>
                  <a:gd name="T34" fmla="*/ 333 w 64"/>
                  <a:gd name="T35" fmla="*/ 41 h 64"/>
                  <a:gd name="T36" fmla="*/ 322 w 64"/>
                  <a:gd name="T37" fmla="*/ 21 h 64"/>
                  <a:gd name="T38" fmla="*/ 292 w 64"/>
                  <a:gd name="T39" fmla="*/ 0 h 64"/>
                  <a:gd name="T40" fmla="*/ 292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50" y="54"/>
                    </a:lnTo>
                    <a:lnTo>
                      <a:pt x="0" y="54"/>
                    </a:lnTo>
                    <a:lnTo>
                      <a:pt x="0" y="58"/>
                    </a:lnTo>
                    <a:lnTo>
                      <a:pt x="2" y="62"/>
                    </a:lnTo>
                    <a:lnTo>
                      <a:pt x="8" y="64"/>
                    </a:lnTo>
                    <a:lnTo>
                      <a:pt x="56" y="64"/>
                    </a:lnTo>
                    <a:lnTo>
                      <a:pt x="62" y="62"/>
                    </a:lnTo>
                    <a:lnTo>
                      <a:pt x="64" y="58"/>
                    </a:lnTo>
                    <a:lnTo>
                      <a:pt x="64" y="8"/>
                    </a:lnTo>
                    <a:lnTo>
                      <a:pt x="62" y="4"/>
                    </a:lnTo>
                    <a:lnTo>
                      <a:pt x="56" y="0"/>
                    </a:lnTo>
                    <a:close/>
                  </a:path>
                </a:pathLst>
              </a:custGeom>
              <a:solidFill>
                <a:srgbClr val="4C676E"/>
              </a:solidFill>
              <a:ln w="9525">
                <a:noFill/>
                <a:round/>
                <a:headEnd/>
                <a:tailEnd/>
              </a:ln>
            </p:spPr>
            <p:txBody>
              <a:bodyPr/>
              <a:lstStyle/>
              <a:p>
                <a:endParaRPr lang="en-US"/>
              </a:p>
            </p:txBody>
          </p:sp>
          <p:sp>
            <p:nvSpPr>
              <p:cNvPr id="201" name="Freeform 762"/>
              <p:cNvSpPr>
                <a:spLocks/>
              </p:cNvSpPr>
              <p:nvPr/>
            </p:nvSpPr>
            <p:spPr bwMode="auto">
              <a:xfrm>
                <a:off x="3723" y="2718"/>
                <a:ext cx="23" cy="55"/>
              </a:xfrm>
              <a:custGeom>
                <a:avLst/>
                <a:gdLst>
                  <a:gd name="T0" fmla="*/ 53 w 10"/>
                  <a:gd name="T1" fmla="*/ 64 h 24"/>
                  <a:gd name="T2" fmla="*/ 53 w 10"/>
                  <a:gd name="T3" fmla="*/ 64 h 24"/>
                  <a:gd name="T4" fmla="*/ 53 w 10"/>
                  <a:gd name="T5" fmla="*/ 105 h 24"/>
                  <a:gd name="T6" fmla="*/ 41 w 10"/>
                  <a:gd name="T7" fmla="*/ 126 h 24"/>
                  <a:gd name="T8" fmla="*/ 32 w 10"/>
                  <a:gd name="T9" fmla="*/ 126 h 24"/>
                  <a:gd name="T10" fmla="*/ 32 w 10"/>
                  <a:gd name="T11" fmla="*/ 126 h 24"/>
                  <a:gd name="T12" fmla="*/ 21 w 10"/>
                  <a:gd name="T13" fmla="*/ 126 h 24"/>
                  <a:gd name="T14" fmla="*/ 12 w 10"/>
                  <a:gd name="T15" fmla="*/ 105 h 24"/>
                  <a:gd name="T16" fmla="*/ 0 w 10"/>
                  <a:gd name="T17" fmla="*/ 64 h 24"/>
                  <a:gd name="T18" fmla="*/ 0 w 10"/>
                  <a:gd name="T19" fmla="*/ 64 h 24"/>
                  <a:gd name="T20" fmla="*/ 12 w 10"/>
                  <a:gd name="T21" fmla="*/ 21 h 24"/>
                  <a:gd name="T22" fmla="*/ 21 w 10"/>
                  <a:gd name="T23" fmla="*/ 11 h 24"/>
                  <a:gd name="T24" fmla="*/ 32 w 10"/>
                  <a:gd name="T25" fmla="*/ 0 h 24"/>
                  <a:gd name="T26" fmla="*/ 32 w 10"/>
                  <a:gd name="T27" fmla="*/ 0 h 24"/>
                  <a:gd name="T28" fmla="*/ 41 w 10"/>
                  <a:gd name="T29" fmla="*/ 11 h 24"/>
                  <a:gd name="T30" fmla="*/ 53 w 10"/>
                  <a:gd name="T31" fmla="*/ 21 h 24"/>
                  <a:gd name="T32" fmla="*/ 53 w 10"/>
                  <a:gd name="T33" fmla="*/ 64 h 24"/>
                  <a:gd name="T34" fmla="*/ 53 w 10"/>
                  <a:gd name="T35" fmla="*/ 64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4"/>
                    </a:lnTo>
                    <a:lnTo>
                      <a:pt x="6" y="24"/>
                    </a:lnTo>
                    <a:lnTo>
                      <a:pt x="4" y="24"/>
                    </a:lnTo>
                    <a:lnTo>
                      <a:pt x="2" y="20"/>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p>
            </p:txBody>
          </p:sp>
          <p:sp>
            <p:nvSpPr>
              <p:cNvPr id="202" name="Freeform 763"/>
              <p:cNvSpPr>
                <a:spLocks/>
              </p:cNvSpPr>
              <p:nvPr/>
            </p:nvSpPr>
            <p:spPr bwMode="auto">
              <a:xfrm>
                <a:off x="3924" y="2431"/>
                <a:ext cx="182" cy="183"/>
              </a:xfrm>
              <a:custGeom>
                <a:avLst/>
                <a:gdLst>
                  <a:gd name="T0" fmla="*/ 73 w 80"/>
                  <a:gd name="T1" fmla="*/ 0 h 80"/>
                  <a:gd name="T2" fmla="*/ 73 w 80"/>
                  <a:gd name="T3" fmla="*/ 0 h 80"/>
                  <a:gd name="T4" fmla="*/ 41 w 80"/>
                  <a:gd name="T5" fmla="*/ 11 h 80"/>
                  <a:gd name="T6" fmla="*/ 20 w 80"/>
                  <a:gd name="T7" fmla="*/ 32 h 80"/>
                  <a:gd name="T8" fmla="*/ 0 w 80"/>
                  <a:gd name="T9" fmla="*/ 53 h 80"/>
                  <a:gd name="T10" fmla="*/ 0 w 80"/>
                  <a:gd name="T11" fmla="*/ 85 h 80"/>
                  <a:gd name="T12" fmla="*/ 0 w 80"/>
                  <a:gd name="T13" fmla="*/ 345 h 80"/>
                  <a:gd name="T14" fmla="*/ 0 w 80"/>
                  <a:gd name="T15" fmla="*/ 345 h 80"/>
                  <a:gd name="T16" fmla="*/ 0 w 80"/>
                  <a:gd name="T17" fmla="*/ 377 h 80"/>
                  <a:gd name="T18" fmla="*/ 20 w 80"/>
                  <a:gd name="T19" fmla="*/ 398 h 80"/>
                  <a:gd name="T20" fmla="*/ 41 w 80"/>
                  <a:gd name="T21" fmla="*/ 419 h 80"/>
                  <a:gd name="T22" fmla="*/ 73 w 80"/>
                  <a:gd name="T23" fmla="*/ 419 h 80"/>
                  <a:gd name="T24" fmla="*/ 332 w 80"/>
                  <a:gd name="T25" fmla="*/ 419 h 80"/>
                  <a:gd name="T26" fmla="*/ 332 w 80"/>
                  <a:gd name="T27" fmla="*/ 419 h 80"/>
                  <a:gd name="T28" fmla="*/ 362 w 80"/>
                  <a:gd name="T29" fmla="*/ 419 h 80"/>
                  <a:gd name="T30" fmla="*/ 382 w 80"/>
                  <a:gd name="T31" fmla="*/ 398 h 80"/>
                  <a:gd name="T32" fmla="*/ 403 w 80"/>
                  <a:gd name="T33" fmla="*/ 377 h 80"/>
                  <a:gd name="T34" fmla="*/ 414 w 80"/>
                  <a:gd name="T35" fmla="*/ 345 h 80"/>
                  <a:gd name="T36" fmla="*/ 414 w 80"/>
                  <a:gd name="T37" fmla="*/ 85 h 80"/>
                  <a:gd name="T38" fmla="*/ 414 w 80"/>
                  <a:gd name="T39" fmla="*/ 85 h 80"/>
                  <a:gd name="T40" fmla="*/ 403 w 80"/>
                  <a:gd name="T41" fmla="*/ 53 h 80"/>
                  <a:gd name="T42" fmla="*/ 382 w 80"/>
                  <a:gd name="T43" fmla="*/ 32 h 80"/>
                  <a:gd name="T44" fmla="*/ 362 w 80"/>
                  <a:gd name="T45" fmla="*/ 11 h 80"/>
                  <a:gd name="T46" fmla="*/ 332 w 80"/>
                  <a:gd name="T47" fmla="*/ 0 h 80"/>
                  <a:gd name="T48" fmla="*/ 73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noFill/>
              <a:ln w="12700">
                <a:solidFill>
                  <a:srgbClr val="33535B"/>
                </a:solidFill>
                <a:round/>
                <a:headEnd/>
                <a:tailEnd/>
              </a:ln>
            </p:spPr>
            <p:txBody>
              <a:bodyPr/>
              <a:lstStyle/>
              <a:p>
                <a:endParaRPr lang="en-US"/>
              </a:p>
            </p:txBody>
          </p:sp>
          <p:sp>
            <p:nvSpPr>
              <p:cNvPr id="203" name="Freeform 764"/>
              <p:cNvSpPr>
                <a:spLocks/>
              </p:cNvSpPr>
              <p:nvPr/>
            </p:nvSpPr>
            <p:spPr bwMode="auto">
              <a:xfrm>
                <a:off x="3924" y="2431"/>
                <a:ext cx="182" cy="183"/>
              </a:xfrm>
              <a:custGeom>
                <a:avLst/>
                <a:gdLst>
                  <a:gd name="T0" fmla="*/ 73 w 80"/>
                  <a:gd name="T1" fmla="*/ 0 h 80"/>
                  <a:gd name="T2" fmla="*/ 73 w 80"/>
                  <a:gd name="T3" fmla="*/ 0 h 80"/>
                  <a:gd name="T4" fmla="*/ 41 w 80"/>
                  <a:gd name="T5" fmla="*/ 11 h 80"/>
                  <a:gd name="T6" fmla="*/ 20 w 80"/>
                  <a:gd name="T7" fmla="*/ 32 h 80"/>
                  <a:gd name="T8" fmla="*/ 0 w 80"/>
                  <a:gd name="T9" fmla="*/ 53 h 80"/>
                  <a:gd name="T10" fmla="*/ 0 w 80"/>
                  <a:gd name="T11" fmla="*/ 85 h 80"/>
                  <a:gd name="T12" fmla="*/ 0 w 80"/>
                  <a:gd name="T13" fmla="*/ 345 h 80"/>
                  <a:gd name="T14" fmla="*/ 0 w 80"/>
                  <a:gd name="T15" fmla="*/ 345 h 80"/>
                  <a:gd name="T16" fmla="*/ 0 w 80"/>
                  <a:gd name="T17" fmla="*/ 377 h 80"/>
                  <a:gd name="T18" fmla="*/ 20 w 80"/>
                  <a:gd name="T19" fmla="*/ 398 h 80"/>
                  <a:gd name="T20" fmla="*/ 41 w 80"/>
                  <a:gd name="T21" fmla="*/ 419 h 80"/>
                  <a:gd name="T22" fmla="*/ 73 w 80"/>
                  <a:gd name="T23" fmla="*/ 419 h 80"/>
                  <a:gd name="T24" fmla="*/ 332 w 80"/>
                  <a:gd name="T25" fmla="*/ 419 h 80"/>
                  <a:gd name="T26" fmla="*/ 332 w 80"/>
                  <a:gd name="T27" fmla="*/ 419 h 80"/>
                  <a:gd name="T28" fmla="*/ 362 w 80"/>
                  <a:gd name="T29" fmla="*/ 419 h 80"/>
                  <a:gd name="T30" fmla="*/ 382 w 80"/>
                  <a:gd name="T31" fmla="*/ 398 h 80"/>
                  <a:gd name="T32" fmla="*/ 403 w 80"/>
                  <a:gd name="T33" fmla="*/ 377 h 80"/>
                  <a:gd name="T34" fmla="*/ 414 w 80"/>
                  <a:gd name="T35" fmla="*/ 345 h 80"/>
                  <a:gd name="T36" fmla="*/ 414 w 80"/>
                  <a:gd name="T37" fmla="*/ 85 h 80"/>
                  <a:gd name="T38" fmla="*/ 414 w 80"/>
                  <a:gd name="T39" fmla="*/ 85 h 80"/>
                  <a:gd name="T40" fmla="*/ 403 w 80"/>
                  <a:gd name="T41" fmla="*/ 53 h 80"/>
                  <a:gd name="T42" fmla="*/ 382 w 80"/>
                  <a:gd name="T43" fmla="*/ 32 h 80"/>
                  <a:gd name="T44" fmla="*/ 362 w 80"/>
                  <a:gd name="T45" fmla="*/ 11 h 80"/>
                  <a:gd name="T46" fmla="*/ 332 w 80"/>
                  <a:gd name="T47" fmla="*/ 0 h 80"/>
                  <a:gd name="T48" fmla="*/ 73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solidFill>
                <a:srgbClr val="000000"/>
              </a:solidFill>
              <a:ln w="9525">
                <a:noFill/>
                <a:round/>
                <a:headEnd/>
                <a:tailEnd/>
              </a:ln>
            </p:spPr>
            <p:txBody>
              <a:bodyPr/>
              <a:lstStyle/>
              <a:p>
                <a:endParaRPr lang="en-US"/>
              </a:p>
            </p:txBody>
          </p:sp>
          <p:sp>
            <p:nvSpPr>
              <p:cNvPr id="204" name="Freeform 765"/>
              <p:cNvSpPr>
                <a:spLocks/>
              </p:cNvSpPr>
              <p:nvPr/>
            </p:nvSpPr>
            <p:spPr bwMode="auto">
              <a:xfrm>
                <a:off x="3942" y="2449"/>
                <a:ext cx="146" cy="146"/>
              </a:xfrm>
              <a:custGeom>
                <a:avLst/>
                <a:gdLst>
                  <a:gd name="T0" fmla="*/ 292 w 64"/>
                  <a:gd name="T1" fmla="*/ 0 h 64"/>
                  <a:gd name="T2" fmla="*/ 32 w 64"/>
                  <a:gd name="T3" fmla="*/ 0 h 64"/>
                  <a:gd name="T4" fmla="*/ 32 w 64"/>
                  <a:gd name="T5" fmla="*/ 0 h 64"/>
                  <a:gd name="T6" fmla="*/ 11 w 64"/>
                  <a:gd name="T7" fmla="*/ 21 h 64"/>
                  <a:gd name="T8" fmla="*/ 0 w 64"/>
                  <a:gd name="T9" fmla="*/ 41 h 64"/>
                  <a:gd name="T10" fmla="*/ 0 w 64"/>
                  <a:gd name="T11" fmla="*/ 301 h 64"/>
                  <a:gd name="T12" fmla="*/ 0 w 64"/>
                  <a:gd name="T13" fmla="*/ 301 h 64"/>
                  <a:gd name="T14" fmla="*/ 11 w 64"/>
                  <a:gd name="T15" fmla="*/ 322 h 64"/>
                  <a:gd name="T16" fmla="*/ 32 w 64"/>
                  <a:gd name="T17" fmla="*/ 333 h 64"/>
                  <a:gd name="T18" fmla="*/ 292 w 64"/>
                  <a:gd name="T19" fmla="*/ 333 h 64"/>
                  <a:gd name="T20" fmla="*/ 292 w 64"/>
                  <a:gd name="T21" fmla="*/ 333 h 64"/>
                  <a:gd name="T22" fmla="*/ 322 w 64"/>
                  <a:gd name="T23" fmla="*/ 322 h 64"/>
                  <a:gd name="T24" fmla="*/ 333 w 64"/>
                  <a:gd name="T25" fmla="*/ 301 h 64"/>
                  <a:gd name="T26" fmla="*/ 333 w 64"/>
                  <a:gd name="T27" fmla="*/ 41 h 64"/>
                  <a:gd name="T28" fmla="*/ 333 w 64"/>
                  <a:gd name="T29" fmla="*/ 41 h 64"/>
                  <a:gd name="T30" fmla="*/ 322 w 64"/>
                  <a:gd name="T31" fmla="*/ 2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4"/>
                    </a:lnTo>
                    <a:lnTo>
                      <a:pt x="0" y="8"/>
                    </a:lnTo>
                    <a:lnTo>
                      <a:pt x="0" y="58"/>
                    </a:lnTo>
                    <a:lnTo>
                      <a:pt x="2" y="62"/>
                    </a:lnTo>
                    <a:lnTo>
                      <a:pt x="6" y="64"/>
                    </a:lnTo>
                    <a:lnTo>
                      <a:pt x="56" y="64"/>
                    </a:lnTo>
                    <a:lnTo>
                      <a:pt x="62" y="62"/>
                    </a:lnTo>
                    <a:lnTo>
                      <a:pt x="64" y="58"/>
                    </a:lnTo>
                    <a:lnTo>
                      <a:pt x="64" y="8"/>
                    </a:lnTo>
                    <a:lnTo>
                      <a:pt x="62" y="4"/>
                    </a:lnTo>
                    <a:lnTo>
                      <a:pt x="56" y="0"/>
                    </a:lnTo>
                    <a:close/>
                  </a:path>
                </a:pathLst>
              </a:custGeom>
              <a:solidFill>
                <a:srgbClr val="668187"/>
              </a:solidFill>
              <a:ln w="9525">
                <a:noFill/>
                <a:round/>
                <a:headEnd/>
                <a:tailEnd/>
              </a:ln>
            </p:spPr>
            <p:txBody>
              <a:bodyPr/>
              <a:lstStyle/>
              <a:p>
                <a:endParaRPr lang="en-US"/>
              </a:p>
            </p:txBody>
          </p:sp>
          <p:sp>
            <p:nvSpPr>
              <p:cNvPr id="205" name="Freeform 766"/>
              <p:cNvSpPr>
                <a:spLocks/>
              </p:cNvSpPr>
              <p:nvPr/>
            </p:nvSpPr>
            <p:spPr bwMode="auto">
              <a:xfrm>
                <a:off x="3942" y="2454"/>
                <a:ext cx="146" cy="141"/>
              </a:xfrm>
              <a:custGeom>
                <a:avLst/>
                <a:gdLst>
                  <a:gd name="T0" fmla="*/ 292 w 64"/>
                  <a:gd name="T1" fmla="*/ 0 h 62"/>
                  <a:gd name="T2" fmla="*/ 292 w 64"/>
                  <a:gd name="T3" fmla="*/ 227 h 62"/>
                  <a:gd name="T4" fmla="*/ 292 w 64"/>
                  <a:gd name="T5" fmla="*/ 227 h 62"/>
                  <a:gd name="T6" fmla="*/ 281 w 64"/>
                  <a:gd name="T7" fmla="*/ 259 h 62"/>
                  <a:gd name="T8" fmla="*/ 249 w 64"/>
                  <a:gd name="T9" fmla="*/ 268 h 62"/>
                  <a:gd name="T10" fmla="*/ 0 w 64"/>
                  <a:gd name="T11" fmla="*/ 268 h 62"/>
                  <a:gd name="T12" fmla="*/ 0 w 64"/>
                  <a:gd name="T13" fmla="*/ 268 h 62"/>
                  <a:gd name="T14" fmla="*/ 0 w 64"/>
                  <a:gd name="T15" fmla="*/ 268 h 62"/>
                  <a:gd name="T16" fmla="*/ 0 w 64"/>
                  <a:gd name="T17" fmla="*/ 289 h 62"/>
                  <a:gd name="T18" fmla="*/ 0 w 64"/>
                  <a:gd name="T19" fmla="*/ 289 h 62"/>
                  <a:gd name="T20" fmla="*/ 11 w 64"/>
                  <a:gd name="T21" fmla="*/ 309 h 62"/>
                  <a:gd name="T22" fmla="*/ 32 w 64"/>
                  <a:gd name="T23" fmla="*/ 321 h 62"/>
                  <a:gd name="T24" fmla="*/ 292 w 64"/>
                  <a:gd name="T25" fmla="*/ 321 h 62"/>
                  <a:gd name="T26" fmla="*/ 292 w 64"/>
                  <a:gd name="T27" fmla="*/ 321 h 62"/>
                  <a:gd name="T28" fmla="*/ 322 w 64"/>
                  <a:gd name="T29" fmla="*/ 309 h 62"/>
                  <a:gd name="T30" fmla="*/ 333 w 64"/>
                  <a:gd name="T31" fmla="*/ 289 h 62"/>
                  <a:gd name="T32" fmla="*/ 333 w 64"/>
                  <a:gd name="T33" fmla="*/ 32 h 62"/>
                  <a:gd name="T34" fmla="*/ 333 w 64"/>
                  <a:gd name="T35" fmla="*/ 32 h 62"/>
                  <a:gd name="T36" fmla="*/ 322 w 64"/>
                  <a:gd name="T37" fmla="*/ 11 h 62"/>
                  <a:gd name="T38" fmla="*/ 292 w 64"/>
                  <a:gd name="T39" fmla="*/ 0 h 62"/>
                  <a:gd name="T40" fmla="*/ 292 w 64"/>
                  <a:gd name="T41" fmla="*/ 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2"/>
                  <a:gd name="T65" fmla="*/ 64 w 64"/>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2">
                    <a:moveTo>
                      <a:pt x="56" y="0"/>
                    </a:moveTo>
                    <a:lnTo>
                      <a:pt x="56" y="44"/>
                    </a:lnTo>
                    <a:lnTo>
                      <a:pt x="54" y="50"/>
                    </a:lnTo>
                    <a:lnTo>
                      <a:pt x="48" y="52"/>
                    </a:lnTo>
                    <a:lnTo>
                      <a:pt x="0" y="52"/>
                    </a:lnTo>
                    <a:lnTo>
                      <a:pt x="0" y="56"/>
                    </a:lnTo>
                    <a:lnTo>
                      <a:pt x="2" y="60"/>
                    </a:lnTo>
                    <a:lnTo>
                      <a:pt x="6" y="62"/>
                    </a:lnTo>
                    <a:lnTo>
                      <a:pt x="56" y="62"/>
                    </a:lnTo>
                    <a:lnTo>
                      <a:pt x="62" y="60"/>
                    </a:lnTo>
                    <a:lnTo>
                      <a:pt x="64" y="56"/>
                    </a:lnTo>
                    <a:lnTo>
                      <a:pt x="64" y="6"/>
                    </a:lnTo>
                    <a:lnTo>
                      <a:pt x="62" y="2"/>
                    </a:lnTo>
                    <a:lnTo>
                      <a:pt x="56" y="0"/>
                    </a:lnTo>
                    <a:close/>
                  </a:path>
                </a:pathLst>
              </a:custGeom>
              <a:solidFill>
                <a:srgbClr val="4C676E"/>
              </a:solidFill>
              <a:ln w="9525">
                <a:noFill/>
                <a:round/>
                <a:headEnd/>
                <a:tailEnd/>
              </a:ln>
            </p:spPr>
            <p:txBody>
              <a:bodyPr/>
              <a:lstStyle/>
              <a:p>
                <a:endParaRPr lang="en-US"/>
              </a:p>
            </p:txBody>
          </p:sp>
          <p:sp>
            <p:nvSpPr>
              <p:cNvPr id="206" name="Freeform 767"/>
              <p:cNvSpPr>
                <a:spLocks/>
              </p:cNvSpPr>
              <p:nvPr/>
            </p:nvSpPr>
            <p:spPr bwMode="auto">
              <a:xfrm>
                <a:off x="3965" y="2477"/>
                <a:ext cx="23" cy="54"/>
              </a:xfrm>
              <a:custGeom>
                <a:avLst/>
                <a:gdLst>
                  <a:gd name="T0" fmla="*/ 53 w 10"/>
                  <a:gd name="T1" fmla="*/ 61 h 24"/>
                  <a:gd name="T2" fmla="*/ 53 w 10"/>
                  <a:gd name="T3" fmla="*/ 61 h 24"/>
                  <a:gd name="T4" fmla="*/ 53 w 10"/>
                  <a:gd name="T5" fmla="*/ 112 h 24"/>
                  <a:gd name="T6" fmla="*/ 41 w 10"/>
                  <a:gd name="T7" fmla="*/ 121 h 24"/>
                  <a:gd name="T8" fmla="*/ 32 w 10"/>
                  <a:gd name="T9" fmla="*/ 121 h 24"/>
                  <a:gd name="T10" fmla="*/ 32 w 10"/>
                  <a:gd name="T11" fmla="*/ 121 h 24"/>
                  <a:gd name="T12" fmla="*/ 21 w 10"/>
                  <a:gd name="T13" fmla="*/ 121 h 24"/>
                  <a:gd name="T14" fmla="*/ 12 w 10"/>
                  <a:gd name="T15" fmla="*/ 112 h 24"/>
                  <a:gd name="T16" fmla="*/ 0 w 10"/>
                  <a:gd name="T17" fmla="*/ 61 h 24"/>
                  <a:gd name="T18" fmla="*/ 0 w 10"/>
                  <a:gd name="T19" fmla="*/ 61 h 24"/>
                  <a:gd name="T20" fmla="*/ 12 w 10"/>
                  <a:gd name="T21" fmla="*/ 20 h 24"/>
                  <a:gd name="T22" fmla="*/ 21 w 10"/>
                  <a:gd name="T23" fmla="*/ 11 h 24"/>
                  <a:gd name="T24" fmla="*/ 32 w 10"/>
                  <a:gd name="T25" fmla="*/ 0 h 24"/>
                  <a:gd name="T26" fmla="*/ 32 w 10"/>
                  <a:gd name="T27" fmla="*/ 0 h 24"/>
                  <a:gd name="T28" fmla="*/ 41 w 10"/>
                  <a:gd name="T29" fmla="*/ 11 h 24"/>
                  <a:gd name="T30" fmla="*/ 53 w 10"/>
                  <a:gd name="T31" fmla="*/ 20 h 24"/>
                  <a:gd name="T32" fmla="*/ 53 w 10"/>
                  <a:gd name="T33" fmla="*/ 61 h 24"/>
                  <a:gd name="T34" fmla="*/ 53 w 10"/>
                  <a:gd name="T35" fmla="*/ 61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2"/>
                    </a:lnTo>
                    <a:lnTo>
                      <a:pt x="8" y="24"/>
                    </a:lnTo>
                    <a:lnTo>
                      <a:pt x="6" y="24"/>
                    </a:lnTo>
                    <a:lnTo>
                      <a:pt x="4" y="24"/>
                    </a:lnTo>
                    <a:lnTo>
                      <a:pt x="2" y="22"/>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p>
            </p:txBody>
          </p:sp>
          <p:sp>
            <p:nvSpPr>
              <p:cNvPr id="207" name="Freeform 768"/>
              <p:cNvSpPr>
                <a:spLocks/>
              </p:cNvSpPr>
              <p:nvPr/>
            </p:nvSpPr>
            <p:spPr bwMode="auto">
              <a:xfrm>
                <a:off x="4174" y="2431"/>
                <a:ext cx="183" cy="183"/>
              </a:xfrm>
              <a:custGeom>
                <a:avLst/>
                <a:gdLst>
                  <a:gd name="T0" fmla="*/ 73 w 80"/>
                  <a:gd name="T1" fmla="*/ 0 h 80"/>
                  <a:gd name="T2" fmla="*/ 73 w 80"/>
                  <a:gd name="T3" fmla="*/ 0 h 80"/>
                  <a:gd name="T4" fmla="*/ 41 w 80"/>
                  <a:gd name="T5" fmla="*/ 11 h 80"/>
                  <a:gd name="T6" fmla="*/ 21 w 80"/>
                  <a:gd name="T7" fmla="*/ 32 h 80"/>
                  <a:gd name="T8" fmla="*/ 0 w 80"/>
                  <a:gd name="T9" fmla="*/ 53 h 80"/>
                  <a:gd name="T10" fmla="*/ 0 w 80"/>
                  <a:gd name="T11" fmla="*/ 85 h 80"/>
                  <a:gd name="T12" fmla="*/ 0 w 80"/>
                  <a:gd name="T13" fmla="*/ 345 h 80"/>
                  <a:gd name="T14" fmla="*/ 0 w 80"/>
                  <a:gd name="T15" fmla="*/ 345 h 80"/>
                  <a:gd name="T16" fmla="*/ 0 w 80"/>
                  <a:gd name="T17" fmla="*/ 377 h 80"/>
                  <a:gd name="T18" fmla="*/ 21 w 80"/>
                  <a:gd name="T19" fmla="*/ 398 h 80"/>
                  <a:gd name="T20" fmla="*/ 41 w 80"/>
                  <a:gd name="T21" fmla="*/ 419 h 80"/>
                  <a:gd name="T22" fmla="*/ 73 w 80"/>
                  <a:gd name="T23" fmla="*/ 419 h 80"/>
                  <a:gd name="T24" fmla="*/ 334 w 80"/>
                  <a:gd name="T25" fmla="*/ 419 h 80"/>
                  <a:gd name="T26" fmla="*/ 334 w 80"/>
                  <a:gd name="T27" fmla="*/ 419 h 80"/>
                  <a:gd name="T28" fmla="*/ 366 w 80"/>
                  <a:gd name="T29" fmla="*/ 419 h 80"/>
                  <a:gd name="T30" fmla="*/ 387 w 80"/>
                  <a:gd name="T31" fmla="*/ 398 h 80"/>
                  <a:gd name="T32" fmla="*/ 407 w 80"/>
                  <a:gd name="T33" fmla="*/ 377 h 80"/>
                  <a:gd name="T34" fmla="*/ 419 w 80"/>
                  <a:gd name="T35" fmla="*/ 345 h 80"/>
                  <a:gd name="T36" fmla="*/ 419 w 80"/>
                  <a:gd name="T37" fmla="*/ 85 h 80"/>
                  <a:gd name="T38" fmla="*/ 419 w 80"/>
                  <a:gd name="T39" fmla="*/ 85 h 80"/>
                  <a:gd name="T40" fmla="*/ 407 w 80"/>
                  <a:gd name="T41" fmla="*/ 53 h 80"/>
                  <a:gd name="T42" fmla="*/ 387 w 80"/>
                  <a:gd name="T43" fmla="*/ 32 h 80"/>
                  <a:gd name="T44" fmla="*/ 366 w 80"/>
                  <a:gd name="T45" fmla="*/ 11 h 80"/>
                  <a:gd name="T46" fmla="*/ 334 w 80"/>
                  <a:gd name="T47" fmla="*/ 0 h 80"/>
                  <a:gd name="T48" fmla="*/ 73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noFill/>
              <a:ln w="12700">
                <a:solidFill>
                  <a:srgbClr val="33535B"/>
                </a:solidFill>
                <a:round/>
                <a:headEnd/>
                <a:tailEnd/>
              </a:ln>
            </p:spPr>
            <p:txBody>
              <a:bodyPr/>
              <a:lstStyle/>
              <a:p>
                <a:endParaRPr lang="en-US"/>
              </a:p>
            </p:txBody>
          </p:sp>
          <p:sp>
            <p:nvSpPr>
              <p:cNvPr id="208" name="Freeform 769"/>
              <p:cNvSpPr>
                <a:spLocks/>
              </p:cNvSpPr>
              <p:nvPr/>
            </p:nvSpPr>
            <p:spPr bwMode="auto">
              <a:xfrm>
                <a:off x="4174" y="2431"/>
                <a:ext cx="183" cy="183"/>
              </a:xfrm>
              <a:custGeom>
                <a:avLst/>
                <a:gdLst>
                  <a:gd name="T0" fmla="*/ 73 w 80"/>
                  <a:gd name="T1" fmla="*/ 0 h 80"/>
                  <a:gd name="T2" fmla="*/ 73 w 80"/>
                  <a:gd name="T3" fmla="*/ 0 h 80"/>
                  <a:gd name="T4" fmla="*/ 41 w 80"/>
                  <a:gd name="T5" fmla="*/ 11 h 80"/>
                  <a:gd name="T6" fmla="*/ 21 w 80"/>
                  <a:gd name="T7" fmla="*/ 32 h 80"/>
                  <a:gd name="T8" fmla="*/ 0 w 80"/>
                  <a:gd name="T9" fmla="*/ 53 h 80"/>
                  <a:gd name="T10" fmla="*/ 0 w 80"/>
                  <a:gd name="T11" fmla="*/ 85 h 80"/>
                  <a:gd name="T12" fmla="*/ 0 w 80"/>
                  <a:gd name="T13" fmla="*/ 345 h 80"/>
                  <a:gd name="T14" fmla="*/ 0 w 80"/>
                  <a:gd name="T15" fmla="*/ 345 h 80"/>
                  <a:gd name="T16" fmla="*/ 0 w 80"/>
                  <a:gd name="T17" fmla="*/ 377 h 80"/>
                  <a:gd name="T18" fmla="*/ 21 w 80"/>
                  <a:gd name="T19" fmla="*/ 398 h 80"/>
                  <a:gd name="T20" fmla="*/ 41 w 80"/>
                  <a:gd name="T21" fmla="*/ 419 h 80"/>
                  <a:gd name="T22" fmla="*/ 73 w 80"/>
                  <a:gd name="T23" fmla="*/ 419 h 80"/>
                  <a:gd name="T24" fmla="*/ 334 w 80"/>
                  <a:gd name="T25" fmla="*/ 419 h 80"/>
                  <a:gd name="T26" fmla="*/ 334 w 80"/>
                  <a:gd name="T27" fmla="*/ 419 h 80"/>
                  <a:gd name="T28" fmla="*/ 366 w 80"/>
                  <a:gd name="T29" fmla="*/ 419 h 80"/>
                  <a:gd name="T30" fmla="*/ 387 w 80"/>
                  <a:gd name="T31" fmla="*/ 398 h 80"/>
                  <a:gd name="T32" fmla="*/ 407 w 80"/>
                  <a:gd name="T33" fmla="*/ 377 h 80"/>
                  <a:gd name="T34" fmla="*/ 419 w 80"/>
                  <a:gd name="T35" fmla="*/ 345 h 80"/>
                  <a:gd name="T36" fmla="*/ 419 w 80"/>
                  <a:gd name="T37" fmla="*/ 85 h 80"/>
                  <a:gd name="T38" fmla="*/ 419 w 80"/>
                  <a:gd name="T39" fmla="*/ 85 h 80"/>
                  <a:gd name="T40" fmla="*/ 407 w 80"/>
                  <a:gd name="T41" fmla="*/ 53 h 80"/>
                  <a:gd name="T42" fmla="*/ 387 w 80"/>
                  <a:gd name="T43" fmla="*/ 32 h 80"/>
                  <a:gd name="T44" fmla="*/ 366 w 80"/>
                  <a:gd name="T45" fmla="*/ 11 h 80"/>
                  <a:gd name="T46" fmla="*/ 334 w 80"/>
                  <a:gd name="T47" fmla="*/ 0 h 80"/>
                  <a:gd name="T48" fmla="*/ 73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solidFill>
                <a:srgbClr val="000000"/>
              </a:solidFill>
              <a:ln w="9525">
                <a:noFill/>
                <a:round/>
                <a:headEnd/>
                <a:tailEnd/>
              </a:ln>
            </p:spPr>
            <p:txBody>
              <a:bodyPr/>
              <a:lstStyle/>
              <a:p>
                <a:endParaRPr lang="en-US"/>
              </a:p>
            </p:txBody>
          </p:sp>
          <p:sp>
            <p:nvSpPr>
              <p:cNvPr id="209" name="Freeform 770"/>
              <p:cNvSpPr>
                <a:spLocks/>
              </p:cNvSpPr>
              <p:nvPr/>
            </p:nvSpPr>
            <p:spPr bwMode="auto">
              <a:xfrm>
                <a:off x="4193" y="2449"/>
                <a:ext cx="146" cy="146"/>
              </a:xfrm>
              <a:custGeom>
                <a:avLst/>
                <a:gdLst>
                  <a:gd name="T0" fmla="*/ 292 w 64"/>
                  <a:gd name="T1" fmla="*/ 0 h 64"/>
                  <a:gd name="T2" fmla="*/ 32 w 64"/>
                  <a:gd name="T3" fmla="*/ 0 h 64"/>
                  <a:gd name="T4" fmla="*/ 32 w 64"/>
                  <a:gd name="T5" fmla="*/ 0 h 64"/>
                  <a:gd name="T6" fmla="*/ 11 w 64"/>
                  <a:gd name="T7" fmla="*/ 21 h 64"/>
                  <a:gd name="T8" fmla="*/ 0 w 64"/>
                  <a:gd name="T9" fmla="*/ 41 h 64"/>
                  <a:gd name="T10" fmla="*/ 0 w 64"/>
                  <a:gd name="T11" fmla="*/ 301 h 64"/>
                  <a:gd name="T12" fmla="*/ 0 w 64"/>
                  <a:gd name="T13" fmla="*/ 301 h 64"/>
                  <a:gd name="T14" fmla="*/ 11 w 64"/>
                  <a:gd name="T15" fmla="*/ 322 h 64"/>
                  <a:gd name="T16" fmla="*/ 32 w 64"/>
                  <a:gd name="T17" fmla="*/ 333 h 64"/>
                  <a:gd name="T18" fmla="*/ 292 w 64"/>
                  <a:gd name="T19" fmla="*/ 333 h 64"/>
                  <a:gd name="T20" fmla="*/ 292 w 64"/>
                  <a:gd name="T21" fmla="*/ 333 h 64"/>
                  <a:gd name="T22" fmla="*/ 313 w 64"/>
                  <a:gd name="T23" fmla="*/ 322 h 64"/>
                  <a:gd name="T24" fmla="*/ 333 w 64"/>
                  <a:gd name="T25" fmla="*/ 301 h 64"/>
                  <a:gd name="T26" fmla="*/ 333 w 64"/>
                  <a:gd name="T27" fmla="*/ 41 h 64"/>
                  <a:gd name="T28" fmla="*/ 333 w 64"/>
                  <a:gd name="T29" fmla="*/ 41 h 64"/>
                  <a:gd name="T30" fmla="*/ 313 w 64"/>
                  <a:gd name="T31" fmla="*/ 2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4"/>
                    </a:lnTo>
                    <a:lnTo>
                      <a:pt x="0" y="8"/>
                    </a:lnTo>
                    <a:lnTo>
                      <a:pt x="0" y="58"/>
                    </a:lnTo>
                    <a:lnTo>
                      <a:pt x="2" y="62"/>
                    </a:lnTo>
                    <a:lnTo>
                      <a:pt x="6" y="64"/>
                    </a:lnTo>
                    <a:lnTo>
                      <a:pt x="56" y="64"/>
                    </a:lnTo>
                    <a:lnTo>
                      <a:pt x="60" y="62"/>
                    </a:lnTo>
                    <a:lnTo>
                      <a:pt x="64" y="58"/>
                    </a:lnTo>
                    <a:lnTo>
                      <a:pt x="64" y="8"/>
                    </a:lnTo>
                    <a:lnTo>
                      <a:pt x="60" y="4"/>
                    </a:lnTo>
                    <a:lnTo>
                      <a:pt x="56" y="0"/>
                    </a:lnTo>
                    <a:close/>
                  </a:path>
                </a:pathLst>
              </a:custGeom>
              <a:solidFill>
                <a:srgbClr val="668187"/>
              </a:solidFill>
              <a:ln w="9525">
                <a:noFill/>
                <a:round/>
                <a:headEnd/>
                <a:tailEnd/>
              </a:ln>
            </p:spPr>
            <p:txBody>
              <a:bodyPr/>
              <a:lstStyle/>
              <a:p>
                <a:endParaRPr lang="en-US"/>
              </a:p>
            </p:txBody>
          </p:sp>
          <p:sp>
            <p:nvSpPr>
              <p:cNvPr id="210" name="Freeform 771"/>
              <p:cNvSpPr>
                <a:spLocks/>
              </p:cNvSpPr>
              <p:nvPr/>
            </p:nvSpPr>
            <p:spPr bwMode="auto">
              <a:xfrm>
                <a:off x="4193" y="2454"/>
                <a:ext cx="146" cy="141"/>
              </a:xfrm>
              <a:custGeom>
                <a:avLst/>
                <a:gdLst>
                  <a:gd name="T0" fmla="*/ 292 w 64"/>
                  <a:gd name="T1" fmla="*/ 0 h 62"/>
                  <a:gd name="T2" fmla="*/ 292 w 64"/>
                  <a:gd name="T3" fmla="*/ 227 h 62"/>
                  <a:gd name="T4" fmla="*/ 292 w 64"/>
                  <a:gd name="T5" fmla="*/ 227 h 62"/>
                  <a:gd name="T6" fmla="*/ 281 w 64"/>
                  <a:gd name="T7" fmla="*/ 259 h 62"/>
                  <a:gd name="T8" fmla="*/ 249 w 64"/>
                  <a:gd name="T9" fmla="*/ 268 h 62"/>
                  <a:gd name="T10" fmla="*/ 0 w 64"/>
                  <a:gd name="T11" fmla="*/ 268 h 62"/>
                  <a:gd name="T12" fmla="*/ 0 w 64"/>
                  <a:gd name="T13" fmla="*/ 268 h 62"/>
                  <a:gd name="T14" fmla="*/ 0 w 64"/>
                  <a:gd name="T15" fmla="*/ 268 h 62"/>
                  <a:gd name="T16" fmla="*/ 0 w 64"/>
                  <a:gd name="T17" fmla="*/ 289 h 62"/>
                  <a:gd name="T18" fmla="*/ 0 w 64"/>
                  <a:gd name="T19" fmla="*/ 289 h 62"/>
                  <a:gd name="T20" fmla="*/ 11 w 64"/>
                  <a:gd name="T21" fmla="*/ 309 h 62"/>
                  <a:gd name="T22" fmla="*/ 32 w 64"/>
                  <a:gd name="T23" fmla="*/ 321 h 62"/>
                  <a:gd name="T24" fmla="*/ 292 w 64"/>
                  <a:gd name="T25" fmla="*/ 321 h 62"/>
                  <a:gd name="T26" fmla="*/ 292 w 64"/>
                  <a:gd name="T27" fmla="*/ 321 h 62"/>
                  <a:gd name="T28" fmla="*/ 313 w 64"/>
                  <a:gd name="T29" fmla="*/ 309 h 62"/>
                  <a:gd name="T30" fmla="*/ 333 w 64"/>
                  <a:gd name="T31" fmla="*/ 289 h 62"/>
                  <a:gd name="T32" fmla="*/ 333 w 64"/>
                  <a:gd name="T33" fmla="*/ 32 h 62"/>
                  <a:gd name="T34" fmla="*/ 333 w 64"/>
                  <a:gd name="T35" fmla="*/ 32 h 62"/>
                  <a:gd name="T36" fmla="*/ 322 w 64"/>
                  <a:gd name="T37" fmla="*/ 11 h 62"/>
                  <a:gd name="T38" fmla="*/ 292 w 64"/>
                  <a:gd name="T39" fmla="*/ 0 h 62"/>
                  <a:gd name="T40" fmla="*/ 292 w 64"/>
                  <a:gd name="T41" fmla="*/ 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2"/>
                  <a:gd name="T65" fmla="*/ 64 w 64"/>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2">
                    <a:moveTo>
                      <a:pt x="56" y="0"/>
                    </a:moveTo>
                    <a:lnTo>
                      <a:pt x="56" y="44"/>
                    </a:lnTo>
                    <a:lnTo>
                      <a:pt x="54" y="50"/>
                    </a:lnTo>
                    <a:lnTo>
                      <a:pt x="48" y="52"/>
                    </a:lnTo>
                    <a:lnTo>
                      <a:pt x="0" y="52"/>
                    </a:lnTo>
                    <a:lnTo>
                      <a:pt x="0" y="56"/>
                    </a:lnTo>
                    <a:lnTo>
                      <a:pt x="2" y="60"/>
                    </a:lnTo>
                    <a:lnTo>
                      <a:pt x="6" y="62"/>
                    </a:lnTo>
                    <a:lnTo>
                      <a:pt x="56" y="62"/>
                    </a:lnTo>
                    <a:lnTo>
                      <a:pt x="60" y="60"/>
                    </a:lnTo>
                    <a:lnTo>
                      <a:pt x="64" y="56"/>
                    </a:lnTo>
                    <a:lnTo>
                      <a:pt x="64" y="6"/>
                    </a:lnTo>
                    <a:lnTo>
                      <a:pt x="62" y="2"/>
                    </a:lnTo>
                    <a:lnTo>
                      <a:pt x="56" y="0"/>
                    </a:lnTo>
                    <a:close/>
                  </a:path>
                </a:pathLst>
              </a:custGeom>
              <a:solidFill>
                <a:srgbClr val="4C676E"/>
              </a:solidFill>
              <a:ln w="9525">
                <a:noFill/>
                <a:round/>
                <a:headEnd/>
                <a:tailEnd/>
              </a:ln>
            </p:spPr>
            <p:txBody>
              <a:bodyPr/>
              <a:lstStyle/>
              <a:p>
                <a:endParaRPr lang="en-US"/>
              </a:p>
            </p:txBody>
          </p:sp>
          <p:sp>
            <p:nvSpPr>
              <p:cNvPr id="211" name="Freeform 772"/>
              <p:cNvSpPr>
                <a:spLocks/>
              </p:cNvSpPr>
              <p:nvPr/>
            </p:nvSpPr>
            <p:spPr bwMode="auto">
              <a:xfrm>
                <a:off x="4215" y="2477"/>
                <a:ext cx="23" cy="54"/>
              </a:xfrm>
              <a:custGeom>
                <a:avLst/>
                <a:gdLst>
                  <a:gd name="T0" fmla="*/ 53 w 10"/>
                  <a:gd name="T1" fmla="*/ 61 h 24"/>
                  <a:gd name="T2" fmla="*/ 53 w 10"/>
                  <a:gd name="T3" fmla="*/ 61 h 24"/>
                  <a:gd name="T4" fmla="*/ 41 w 10"/>
                  <a:gd name="T5" fmla="*/ 112 h 24"/>
                  <a:gd name="T6" fmla="*/ 41 w 10"/>
                  <a:gd name="T7" fmla="*/ 121 h 24"/>
                  <a:gd name="T8" fmla="*/ 32 w 10"/>
                  <a:gd name="T9" fmla="*/ 121 h 24"/>
                  <a:gd name="T10" fmla="*/ 32 w 10"/>
                  <a:gd name="T11" fmla="*/ 121 h 24"/>
                  <a:gd name="T12" fmla="*/ 21 w 10"/>
                  <a:gd name="T13" fmla="*/ 121 h 24"/>
                  <a:gd name="T14" fmla="*/ 12 w 10"/>
                  <a:gd name="T15" fmla="*/ 112 h 24"/>
                  <a:gd name="T16" fmla="*/ 0 w 10"/>
                  <a:gd name="T17" fmla="*/ 61 h 24"/>
                  <a:gd name="T18" fmla="*/ 0 w 10"/>
                  <a:gd name="T19" fmla="*/ 61 h 24"/>
                  <a:gd name="T20" fmla="*/ 12 w 10"/>
                  <a:gd name="T21" fmla="*/ 20 h 24"/>
                  <a:gd name="T22" fmla="*/ 21 w 10"/>
                  <a:gd name="T23" fmla="*/ 11 h 24"/>
                  <a:gd name="T24" fmla="*/ 32 w 10"/>
                  <a:gd name="T25" fmla="*/ 0 h 24"/>
                  <a:gd name="T26" fmla="*/ 32 w 10"/>
                  <a:gd name="T27" fmla="*/ 0 h 24"/>
                  <a:gd name="T28" fmla="*/ 41 w 10"/>
                  <a:gd name="T29" fmla="*/ 11 h 24"/>
                  <a:gd name="T30" fmla="*/ 41 w 10"/>
                  <a:gd name="T31" fmla="*/ 20 h 24"/>
                  <a:gd name="T32" fmla="*/ 53 w 10"/>
                  <a:gd name="T33" fmla="*/ 61 h 24"/>
                  <a:gd name="T34" fmla="*/ 53 w 10"/>
                  <a:gd name="T35" fmla="*/ 61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2"/>
                    </a:lnTo>
                    <a:lnTo>
                      <a:pt x="8" y="24"/>
                    </a:lnTo>
                    <a:lnTo>
                      <a:pt x="6" y="24"/>
                    </a:lnTo>
                    <a:lnTo>
                      <a:pt x="4" y="24"/>
                    </a:lnTo>
                    <a:lnTo>
                      <a:pt x="2" y="22"/>
                    </a:lnTo>
                    <a:lnTo>
                      <a:pt x="0" y="12"/>
                    </a:lnTo>
                    <a:lnTo>
                      <a:pt x="2" y="4"/>
                    </a:lnTo>
                    <a:lnTo>
                      <a:pt x="4" y="2"/>
                    </a:lnTo>
                    <a:lnTo>
                      <a:pt x="6" y="0"/>
                    </a:lnTo>
                    <a:lnTo>
                      <a:pt x="8" y="2"/>
                    </a:lnTo>
                    <a:lnTo>
                      <a:pt x="8" y="4"/>
                    </a:lnTo>
                    <a:lnTo>
                      <a:pt x="10" y="12"/>
                    </a:lnTo>
                    <a:close/>
                  </a:path>
                </a:pathLst>
              </a:custGeom>
              <a:solidFill>
                <a:srgbClr val="8AA2A7"/>
              </a:solidFill>
              <a:ln w="9525">
                <a:noFill/>
                <a:round/>
                <a:headEnd/>
                <a:tailEnd/>
              </a:ln>
            </p:spPr>
            <p:txBody>
              <a:bodyPr/>
              <a:lstStyle/>
              <a:p>
                <a:endParaRPr lang="en-US"/>
              </a:p>
            </p:txBody>
          </p:sp>
          <p:sp>
            <p:nvSpPr>
              <p:cNvPr id="212" name="Freeform 773"/>
              <p:cNvSpPr>
                <a:spLocks/>
              </p:cNvSpPr>
              <p:nvPr/>
            </p:nvSpPr>
            <p:spPr bwMode="auto">
              <a:xfrm>
                <a:off x="3431" y="2431"/>
                <a:ext cx="183" cy="183"/>
              </a:xfrm>
              <a:custGeom>
                <a:avLst/>
                <a:gdLst>
                  <a:gd name="T0" fmla="*/ 85 w 80"/>
                  <a:gd name="T1" fmla="*/ 0 h 80"/>
                  <a:gd name="T2" fmla="*/ 85 w 80"/>
                  <a:gd name="T3" fmla="*/ 0 h 80"/>
                  <a:gd name="T4" fmla="*/ 53 w 80"/>
                  <a:gd name="T5" fmla="*/ 11 h 80"/>
                  <a:gd name="T6" fmla="*/ 21 w 80"/>
                  <a:gd name="T7" fmla="*/ 32 h 80"/>
                  <a:gd name="T8" fmla="*/ 11 w 80"/>
                  <a:gd name="T9" fmla="*/ 53 h 80"/>
                  <a:gd name="T10" fmla="*/ 0 w 80"/>
                  <a:gd name="T11" fmla="*/ 85 h 80"/>
                  <a:gd name="T12" fmla="*/ 0 w 80"/>
                  <a:gd name="T13" fmla="*/ 345 h 80"/>
                  <a:gd name="T14" fmla="*/ 0 w 80"/>
                  <a:gd name="T15" fmla="*/ 345 h 80"/>
                  <a:gd name="T16" fmla="*/ 11 w 80"/>
                  <a:gd name="T17" fmla="*/ 377 h 80"/>
                  <a:gd name="T18" fmla="*/ 21 w 80"/>
                  <a:gd name="T19" fmla="*/ 398 h 80"/>
                  <a:gd name="T20" fmla="*/ 53 w 80"/>
                  <a:gd name="T21" fmla="*/ 419 h 80"/>
                  <a:gd name="T22" fmla="*/ 85 w 80"/>
                  <a:gd name="T23" fmla="*/ 419 h 80"/>
                  <a:gd name="T24" fmla="*/ 334 w 80"/>
                  <a:gd name="T25" fmla="*/ 419 h 80"/>
                  <a:gd name="T26" fmla="*/ 334 w 80"/>
                  <a:gd name="T27" fmla="*/ 419 h 80"/>
                  <a:gd name="T28" fmla="*/ 366 w 80"/>
                  <a:gd name="T29" fmla="*/ 419 h 80"/>
                  <a:gd name="T30" fmla="*/ 398 w 80"/>
                  <a:gd name="T31" fmla="*/ 398 h 80"/>
                  <a:gd name="T32" fmla="*/ 407 w 80"/>
                  <a:gd name="T33" fmla="*/ 377 h 80"/>
                  <a:gd name="T34" fmla="*/ 419 w 80"/>
                  <a:gd name="T35" fmla="*/ 345 h 80"/>
                  <a:gd name="T36" fmla="*/ 419 w 80"/>
                  <a:gd name="T37" fmla="*/ 85 h 80"/>
                  <a:gd name="T38" fmla="*/ 419 w 80"/>
                  <a:gd name="T39" fmla="*/ 85 h 80"/>
                  <a:gd name="T40" fmla="*/ 407 w 80"/>
                  <a:gd name="T41" fmla="*/ 53 h 80"/>
                  <a:gd name="T42" fmla="*/ 398 w 80"/>
                  <a:gd name="T43" fmla="*/ 32 h 80"/>
                  <a:gd name="T44" fmla="*/ 366 w 80"/>
                  <a:gd name="T45" fmla="*/ 11 h 80"/>
                  <a:gd name="T46" fmla="*/ 334 w 80"/>
                  <a:gd name="T47" fmla="*/ 0 h 80"/>
                  <a:gd name="T48" fmla="*/ 85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2" y="10"/>
                    </a:lnTo>
                    <a:lnTo>
                      <a:pt x="0" y="16"/>
                    </a:lnTo>
                    <a:lnTo>
                      <a:pt x="0" y="66"/>
                    </a:lnTo>
                    <a:lnTo>
                      <a:pt x="2"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noFill/>
              <a:ln w="12700">
                <a:solidFill>
                  <a:srgbClr val="33535B"/>
                </a:solidFill>
                <a:round/>
                <a:headEnd/>
                <a:tailEnd/>
              </a:ln>
            </p:spPr>
            <p:txBody>
              <a:bodyPr/>
              <a:lstStyle/>
              <a:p>
                <a:endParaRPr lang="en-US"/>
              </a:p>
            </p:txBody>
          </p:sp>
          <p:sp>
            <p:nvSpPr>
              <p:cNvPr id="213" name="Freeform 774"/>
              <p:cNvSpPr>
                <a:spLocks/>
              </p:cNvSpPr>
              <p:nvPr/>
            </p:nvSpPr>
            <p:spPr bwMode="auto">
              <a:xfrm>
                <a:off x="3431" y="2431"/>
                <a:ext cx="183" cy="183"/>
              </a:xfrm>
              <a:custGeom>
                <a:avLst/>
                <a:gdLst>
                  <a:gd name="T0" fmla="*/ 85 w 80"/>
                  <a:gd name="T1" fmla="*/ 0 h 80"/>
                  <a:gd name="T2" fmla="*/ 85 w 80"/>
                  <a:gd name="T3" fmla="*/ 0 h 80"/>
                  <a:gd name="T4" fmla="*/ 53 w 80"/>
                  <a:gd name="T5" fmla="*/ 11 h 80"/>
                  <a:gd name="T6" fmla="*/ 21 w 80"/>
                  <a:gd name="T7" fmla="*/ 32 h 80"/>
                  <a:gd name="T8" fmla="*/ 11 w 80"/>
                  <a:gd name="T9" fmla="*/ 53 h 80"/>
                  <a:gd name="T10" fmla="*/ 0 w 80"/>
                  <a:gd name="T11" fmla="*/ 85 h 80"/>
                  <a:gd name="T12" fmla="*/ 0 w 80"/>
                  <a:gd name="T13" fmla="*/ 345 h 80"/>
                  <a:gd name="T14" fmla="*/ 0 w 80"/>
                  <a:gd name="T15" fmla="*/ 345 h 80"/>
                  <a:gd name="T16" fmla="*/ 11 w 80"/>
                  <a:gd name="T17" fmla="*/ 377 h 80"/>
                  <a:gd name="T18" fmla="*/ 21 w 80"/>
                  <a:gd name="T19" fmla="*/ 398 h 80"/>
                  <a:gd name="T20" fmla="*/ 53 w 80"/>
                  <a:gd name="T21" fmla="*/ 419 h 80"/>
                  <a:gd name="T22" fmla="*/ 85 w 80"/>
                  <a:gd name="T23" fmla="*/ 419 h 80"/>
                  <a:gd name="T24" fmla="*/ 334 w 80"/>
                  <a:gd name="T25" fmla="*/ 419 h 80"/>
                  <a:gd name="T26" fmla="*/ 334 w 80"/>
                  <a:gd name="T27" fmla="*/ 419 h 80"/>
                  <a:gd name="T28" fmla="*/ 366 w 80"/>
                  <a:gd name="T29" fmla="*/ 419 h 80"/>
                  <a:gd name="T30" fmla="*/ 398 w 80"/>
                  <a:gd name="T31" fmla="*/ 398 h 80"/>
                  <a:gd name="T32" fmla="*/ 407 w 80"/>
                  <a:gd name="T33" fmla="*/ 377 h 80"/>
                  <a:gd name="T34" fmla="*/ 419 w 80"/>
                  <a:gd name="T35" fmla="*/ 345 h 80"/>
                  <a:gd name="T36" fmla="*/ 419 w 80"/>
                  <a:gd name="T37" fmla="*/ 85 h 80"/>
                  <a:gd name="T38" fmla="*/ 419 w 80"/>
                  <a:gd name="T39" fmla="*/ 85 h 80"/>
                  <a:gd name="T40" fmla="*/ 407 w 80"/>
                  <a:gd name="T41" fmla="*/ 53 h 80"/>
                  <a:gd name="T42" fmla="*/ 398 w 80"/>
                  <a:gd name="T43" fmla="*/ 32 h 80"/>
                  <a:gd name="T44" fmla="*/ 366 w 80"/>
                  <a:gd name="T45" fmla="*/ 11 h 80"/>
                  <a:gd name="T46" fmla="*/ 334 w 80"/>
                  <a:gd name="T47" fmla="*/ 0 h 80"/>
                  <a:gd name="T48" fmla="*/ 85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2" y="10"/>
                    </a:lnTo>
                    <a:lnTo>
                      <a:pt x="0" y="16"/>
                    </a:lnTo>
                    <a:lnTo>
                      <a:pt x="0" y="66"/>
                    </a:lnTo>
                    <a:lnTo>
                      <a:pt x="2"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solidFill>
                <a:srgbClr val="000000"/>
              </a:solidFill>
              <a:ln w="9525">
                <a:noFill/>
                <a:round/>
                <a:headEnd/>
                <a:tailEnd/>
              </a:ln>
            </p:spPr>
            <p:txBody>
              <a:bodyPr/>
              <a:lstStyle/>
              <a:p>
                <a:endParaRPr lang="en-US"/>
              </a:p>
            </p:txBody>
          </p:sp>
          <p:sp>
            <p:nvSpPr>
              <p:cNvPr id="214" name="Freeform 775"/>
              <p:cNvSpPr>
                <a:spLocks/>
              </p:cNvSpPr>
              <p:nvPr/>
            </p:nvSpPr>
            <p:spPr bwMode="auto">
              <a:xfrm>
                <a:off x="3450" y="2449"/>
                <a:ext cx="146" cy="146"/>
              </a:xfrm>
              <a:custGeom>
                <a:avLst/>
                <a:gdLst>
                  <a:gd name="T0" fmla="*/ 292 w 64"/>
                  <a:gd name="T1" fmla="*/ 0 h 64"/>
                  <a:gd name="T2" fmla="*/ 41 w 64"/>
                  <a:gd name="T3" fmla="*/ 0 h 64"/>
                  <a:gd name="T4" fmla="*/ 41 w 64"/>
                  <a:gd name="T5" fmla="*/ 0 h 64"/>
                  <a:gd name="T6" fmla="*/ 11 w 64"/>
                  <a:gd name="T7" fmla="*/ 21 h 64"/>
                  <a:gd name="T8" fmla="*/ 0 w 64"/>
                  <a:gd name="T9" fmla="*/ 41 h 64"/>
                  <a:gd name="T10" fmla="*/ 0 w 64"/>
                  <a:gd name="T11" fmla="*/ 301 h 64"/>
                  <a:gd name="T12" fmla="*/ 0 w 64"/>
                  <a:gd name="T13" fmla="*/ 301 h 64"/>
                  <a:gd name="T14" fmla="*/ 11 w 64"/>
                  <a:gd name="T15" fmla="*/ 322 h 64"/>
                  <a:gd name="T16" fmla="*/ 41 w 64"/>
                  <a:gd name="T17" fmla="*/ 333 h 64"/>
                  <a:gd name="T18" fmla="*/ 292 w 64"/>
                  <a:gd name="T19" fmla="*/ 333 h 64"/>
                  <a:gd name="T20" fmla="*/ 292 w 64"/>
                  <a:gd name="T21" fmla="*/ 333 h 64"/>
                  <a:gd name="T22" fmla="*/ 322 w 64"/>
                  <a:gd name="T23" fmla="*/ 322 h 64"/>
                  <a:gd name="T24" fmla="*/ 333 w 64"/>
                  <a:gd name="T25" fmla="*/ 301 h 64"/>
                  <a:gd name="T26" fmla="*/ 333 w 64"/>
                  <a:gd name="T27" fmla="*/ 41 h 64"/>
                  <a:gd name="T28" fmla="*/ 333 w 64"/>
                  <a:gd name="T29" fmla="*/ 41 h 64"/>
                  <a:gd name="T30" fmla="*/ 322 w 64"/>
                  <a:gd name="T31" fmla="*/ 2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4"/>
                    </a:lnTo>
                    <a:lnTo>
                      <a:pt x="0" y="8"/>
                    </a:lnTo>
                    <a:lnTo>
                      <a:pt x="0" y="58"/>
                    </a:lnTo>
                    <a:lnTo>
                      <a:pt x="2" y="62"/>
                    </a:lnTo>
                    <a:lnTo>
                      <a:pt x="8" y="64"/>
                    </a:lnTo>
                    <a:lnTo>
                      <a:pt x="56" y="64"/>
                    </a:lnTo>
                    <a:lnTo>
                      <a:pt x="62" y="62"/>
                    </a:lnTo>
                    <a:lnTo>
                      <a:pt x="64" y="58"/>
                    </a:lnTo>
                    <a:lnTo>
                      <a:pt x="64" y="8"/>
                    </a:lnTo>
                    <a:lnTo>
                      <a:pt x="62" y="4"/>
                    </a:lnTo>
                    <a:lnTo>
                      <a:pt x="56" y="0"/>
                    </a:lnTo>
                    <a:close/>
                  </a:path>
                </a:pathLst>
              </a:custGeom>
              <a:solidFill>
                <a:srgbClr val="668187"/>
              </a:solidFill>
              <a:ln w="9525">
                <a:noFill/>
                <a:round/>
                <a:headEnd/>
                <a:tailEnd/>
              </a:ln>
            </p:spPr>
            <p:txBody>
              <a:bodyPr/>
              <a:lstStyle/>
              <a:p>
                <a:endParaRPr lang="en-US"/>
              </a:p>
            </p:txBody>
          </p:sp>
          <p:sp>
            <p:nvSpPr>
              <p:cNvPr id="215" name="Freeform 776"/>
              <p:cNvSpPr>
                <a:spLocks/>
              </p:cNvSpPr>
              <p:nvPr/>
            </p:nvSpPr>
            <p:spPr bwMode="auto">
              <a:xfrm>
                <a:off x="3450" y="2454"/>
                <a:ext cx="146" cy="141"/>
              </a:xfrm>
              <a:custGeom>
                <a:avLst/>
                <a:gdLst>
                  <a:gd name="T0" fmla="*/ 301 w 64"/>
                  <a:gd name="T1" fmla="*/ 0 h 62"/>
                  <a:gd name="T2" fmla="*/ 301 w 64"/>
                  <a:gd name="T3" fmla="*/ 227 h 62"/>
                  <a:gd name="T4" fmla="*/ 301 w 64"/>
                  <a:gd name="T5" fmla="*/ 227 h 62"/>
                  <a:gd name="T6" fmla="*/ 281 w 64"/>
                  <a:gd name="T7" fmla="*/ 259 h 62"/>
                  <a:gd name="T8" fmla="*/ 260 w 64"/>
                  <a:gd name="T9" fmla="*/ 268 h 62"/>
                  <a:gd name="T10" fmla="*/ 0 w 64"/>
                  <a:gd name="T11" fmla="*/ 268 h 62"/>
                  <a:gd name="T12" fmla="*/ 0 w 64"/>
                  <a:gd name="T13" fmla="*/ 268 h 62"/>
                  <a:gd name="T14" fmla="*/ 0 w 64"/>
                  <a:gd name="T15" fmla="*/ 268 h 62"/>
                  <a:gd name="T16" fmla="*/ 0 w 64"/>
                  <a:gd name="T17" fmla="*/ 289 h 62"/>
                  <a:gd name="T18" fmla="*/ 0 w 64"/>
                  <a:gd name="T19" fmla="*/ 289 h 62"/>
                  <a:gd name="T20" fmla="*/ 11 w 64"/>
                  <a:gd name="T21" fmla="*/ 309 h 62"/>
                  <a:gd name="T22" fmla="*/ 41 w 64"/>
                  <a:gd name="T23" fmla="*/ 321 h 62"/>
                  <a:gd name="T24" fmla="*/ 292 w 64"/>
                  <a:gd name="T25" fmla="*/ 321 h 62"/>
                  <a:gd name="T26" fmla="*/ 292 w 64"/>
                  <a:gd name="T27" fmla="*/ 321 h 62"/>
                  <a:gd name="T28" fmla="*/ 322 w 64"/>
                  <a:gd name="T29" fmla="*/ 309 h 62"/>
                  <a:gd name="T30" fmla="*/ 333 w 64"/>
                  <a:gd name="T31" fmla="*/ 289 h 62"/>
                  <a:gd name="T32" fmla="*/ 333 w 64"/>
                  <a:gd name="T33" fmla="*/ 32 h 62"/>
                  <a:gd name="T34" fmla="*/ 333 w 64"/>
                  <a:gd name="T35" fmla="*/ 32 h 62"/>
                  <a:gd name="T36" fmla="*/ 322 w 64"/>
                  <a:gd name="T37" fmla="*/ 11 h 62"/>
                  <a:gd name="T38" fmla="*/ 301 w 64"/>
                  <a:gd name="T39" fmla="*/ 0 h 62"/>
                  <a:gd name="T40" fmla="*/ 301 w 64"/>
                  <a:gd name="T41" fmla="*/ 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2"/>
                  <a:gd name="T65" fmla="*/ 64 w 64"/>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2">
                    <a:moveTo>
                      <a:pt x="58" y="0"/>
                    </a:moveTo>
                    <a:lnTo>
                      <a:pt x="58" y="44"/>
                    </a:lnTo>
                    <a:lnTo>
                      <a:pt x="54" y="50"/>
                    </a:lnTo>
                    <a:lnTo>
                      <a:pt x="50" y="52"/>
                    </a:lnTo>
                    <a:lnTo>
                      <a:pt x="0" y="52"/>
                    </a:lnTo>
                    <a:lnTo>
                      <a:pt x="0" y="56"/>
                    </a:lnTo>
                    <a:lnTo>
                      <a:pt x="2" y="60"/>
                    </a:lnTo>
                    <a:lnTo>
                      <a:pt x="8" y="62"/>
                    </a:lnTo>
                    <a:lnTo>
                      <a:pt x="56" y="62"/>
                    </a:lnTo>
                    <a:lnTo>
                      <a:pt x="62" y="60"/>
                    </a:lnTo>
                    <a:lnTo>
                      <a:pt x="64" y="56"/>
                    </a:lnTo>
                    <a:lnTo>
                      <a:pt x="64" y="6"/>
                    </a:lnTo>
                    <a:lnTo>
                      <a:pt x="62" y="2"/>
                    </a:lnTo>
                    <a:lnTo>
                      <a:pt x="58" y="0"/>
                    </a:lnTo>
                    <a:close/>
                  </a:path>
                </a:pathLst>
              </a:custGeom>
              <a:solidFill>
                <a:srgbClr val="4C676E"/>
              </a:solidFill>
              <a:ln w="9525">
                <a:noFill/>
                <a:round/>
                <a:headEnd/>
                <a:tailEnd/>
              </a:ln>
            </p:spPr>
            <p:txBody>
              <a:bodyPr/>
              <a:lstStyle/>
              <a:p>
                <a:endParaRPr lang="en-US"/>
              </a:p>
            </p:txBody>
          </p:sp>
          <p:sp>
            <p:nvSpPr>
              <p:cNvPr id="216" name="Freeform 777"/>
              <p:cNvSpPr>
                <a:spLocks/>
              </p:cNvSpPr>
              <p:nvPr/>
            </p:nvSpPr>
            <p:spPr bwMode="auto">
              <a:xfrm>
                <a:off x="3477" y="2477"/>
                <a:ext cx="23" cy="54"/>
              </a:xfrm>
              <a:custGeom>
                <a:avLst/>
                <a:gdLst>
                  <a:gd name="T0" fmla="*/ 53 w 10"/>
                  <a:gd name="T1" fmla="*/ 61 h 24"/>
                  <a:gd name="T2" fmla="*/ 53 w 10"/>
                  <a:gd name="T3" fmla="*/ 61 h 24"/>
                  <a:gd name="T4" fmla="*/ 41 w 10"/>
                  <a:gd name="T5" fmla="*/ 112 h 24"/>
                  <a:gd name="T6" fmla="*/ 32 w 10"/>
                  <a:gd name="T7" fmla="*/ 121 h 24"/>
                  <a:gd name="T8" fmla="*/ 21 w 10"/>
                  <a:gd name="T9" fmla="*/ 121 h 24"/>
                  <a:gd name="T10" fmla="*/ 21 w 10"/>
                  <a:gd name="T11" fmla="*/ 121 h 24"/>
                  <a:gd name="T12" fmla="*/ 12 w 10"/>
                  <a:gd name="T13" fmla="*/ 121 h 24"/>
                  <a:gd name="T14" fmla="*/ 0 w 10"/>
                  <a:gd name="T15" fmla="*/ 112 h 24"/>
                  <a:gd name="T16" fmla="*/ 0 w 10"/>
                  <a:gd name="T17" fmla="*/ 61 h 24"/>
                  <a:gd name="T18" fmla="*/ 0 w 10"/>
                  <a:gd name="T19" fmla="*/ 61 h 24"/>
                  <a:gd name="T20" fmla="*/ 0 w 10"/>
                  <a:gd name="T21" fmla="*/ 20 h 24"/>
                  <a:gd name="T22" fmla="*/ 12 w 10"/>
                  <a:gd name="T23" fmla="*/ 11 h 24"/>
                  <a:gd name="T24" fmla="*/ 21 w 10"/>
                  <a:gd name="T25" fmla="*/ 0 h 24"/>
                  <a:gd name="T26" fmla="*/ 21 w 10"/>
                  <a:gd name="T27" fmla="*/ 0 h 24"/>
                  <a:gd name="T28" fmla="*/ 32 w 10"/>
                  <a:gd name="T29" fmla="*/ 11 h 24"/>
                  <a:gd name="T30" fmla="*/ 41 w 10"/>
                  <a:gd name="T31" fmla="*/ 20 h 24"/>
                  <a:gd name="T32" fmla="*/ 53 w 10"/>
                  <a:gd name="T33" fmla="*/ 61 h 24"/>
                  <a:gd name="T34" fmla="*/ 53 w 10"/>
                  <a:gd name="T35" fmla="*/ 61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2"/>
                    </a:lnTo>
                    <a:lnTo>
                      <a:pt x="6" y="24"/>
                    </a:lnTo>
                    <a:lnTo>
                      <a:pt x="4" y="24"/>
                    </a:lnTo>
                    <a:lnTo>
                      <a:pt x="2" y="24"/>
                    </a:lnTo>
                    <a:lnTo>
                      <a:pt x="0" y="22"/>
                    </a:lnTo>
                    <a:lnTo>
                      <a:pt x="0" y="12"/>
                    </a:lnTo>
                    <a:lnTo>
                      <a:pt x="0" y="4"/>
                    </a:lnTo>
                    <a:lnTo>
                      <a:pt x="2" y="2"/>
                    </a:lnTo>
                    <a:lnTo>
                      <a:pt x="4" y="0"/>
                    </a:lnTo>
                    <a:lnTo>
                      <a:pt x="6" y="2"/>
                    </a:lnTo>
                    <a:lnTo>
                      <a:pt x="8" y="4"/>
                    </a:lnTo>
                    <a:lnTo>
                      <a:pt x="10" y="12"/>
                    </a:lnTo>
                    <a:close/>
                  </a:path>
                </a:pathLst>
              </a:custGeom>
              <a:solidFill>
                <a:srgbClr val="8AA2A7"/>
              </a:solidFill>
              <a:ln w="9525">
                <a:noFill/>
                <a:round/>
                <a:headEnd/>
                <a:tailEnd/>
              </a:ln>
            </p:spPr>
            <p:txBody>
              <a:bodyPr/>
              <a:lstStyle/>
              <a:p>
                <a:endParaRPr lang="en-US"/>
              </a:p>
            </p:txBody>
          </p:sp>
          <p:sp>
            <p:nvSpPr>
              <p:cNvPr id="217" name="Freeform 778"/>
              <p:cNvSpPr>
                <a:spLocks/>
              </p:cNvSpPr>
              <p:nvPr/>
            </p:nvSpPr>
            <p:spPr bwMode="auto">
              <a:xfrm>
                <a:off x="3682" y="2431"/>
                <a:ext cx="182" cy="183"/>
              </a:xfrm>
              <a:custGeom>
                <a:avLst/>
                <a:gdLst>
                  <a:gd name="T0" fmla="*/ 82 w 80"/>
                  <a:gd name="T1" fmla="*/ 0 h 80"/>
                  <a:gd name="T2" fmla="*/ 82 w 80"/>
                  <a:gd name="T3" fmla="*/ 0 h 80"/>
                  <a:gd name="T4" fmla="*/ 52 w 80"/>
                  <a:gd name="T5" fmla="*/ 11 h 80"/>
                  <a:gd name="T6" fmla="*/ 20 w 80"/>
                  <a:gd name="T7" fmla="*/ 32 h 80"/>
                  <a:gd name="T8" fmla="*/ 0 w 80"/>
                  <a:gd name="T9" fmla="*/ 53 h 80"/>
                  <a:gd name="T10" fmla="*/ 0 w 80"/>
                  <a:gd name="T11" fmla="*/ 85 h 80"/>
                  <a:gd name="T12" fmla="*/ 0 w 80"/>
                  <a:gd name="T13" fmla="*/ 345 h 80"/>
                  <a:gd name="T14" fmla="*/ 0 w 80"/>
                  <a:gd name="T15" fmla="*/ 345 h 80"/>
                  <a:gd name="T16" fmla="*/ 0 w 80"/>
                  <a:gd name="T17" fmla="*/ 377 h 80"/>
                  <a:gd name="T18" fmla="*/ 20 w 80"/>
                  <a:gd name="T19" fmla="*/ 398 h 80"/>
                  <a:gd name="T20" fmla="*/ 52 w 80"/>
                  <a:gd name="T21" fmla="*/ 419 h 80"/>
                  <a:gd name="T22" fmla="*/ 82 w 80"/>
                  <a:gd name="T23" fmla="*/ 419 h 80"/>
                  <a:gd name="T24" fmla="*/ 332 w 80"/>
                  <a:gd name="T25" fmla="*/ 419 h 80"/>
                  <a:gd name="T26" fmla="*/ 332 w 80"/>
                  <a:gd name="T27" fmla="*/ 419 h 80"/>
                  <a:gd name="T28" fmla="*/ 362 w 80"/>
                  <a:gd name="T29" fmla="*/ 419 h 80"/>
                  <a:gd name="T30" fmla="*/ 394 w 80"/>
                  <a:gd name="T31" fmla="*/ 398 h 80"/>
                  <a:gd name="T32" fmla="*/ 403 w 80"/>
                  <a:gd name="T33" fmla="*/ 377 h 80"/>
                  <a:gd name="T34" fmla="*/ 414 w 80"/>
                  <a:gd name="T35" fmla="*/ 345 h 80"/>
                  <a:gd name="T36" fmla="*/ 414 w 80"/>
                  <a:gd name="T37" fmla="*/ 85 h 80"/>
                  <a:gd name="T38" fmla="*/ 414 w 80"/>
                  <a:gd name="T39" fmla="*/ 85 h 80"/>
                  <a:gd name="T40" fmla="*/ 403 w 80"/>
                  <a:gd name="T41" fmla="*/ 53 h 80"/>
                  <a:gd name="T42" fmla="*/ 394 w 80"/>
                  <a:gd name="T43" fmla="*/ 32 h 80"/>
                  <a:gd name="T44" fmla="*/ 362 w 80"/>
                  <a:gd name="T45" fmla="*/ 11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0" y="10"/>
                    </a:lnTo>
                    <a:lnTo>
                      <a:pt x="0" y="16"/>
                    </a:lnTo>
                    <a:lnTo>
                      <a:pt x="0" y="66"/>
                    </a:lnTo>
                    <a:lnTo>
                      <a:pt x="0"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noFill/>
              <a:ln w="12700">
                <a:solidFill>
                  <a:srgbClr val="33535B"/>
                </a:solidFill>
                <a:round/>
                <a:headEnd/>
                <a:tailEnd/>
              </a:ln>
            </p:spPr>
            <p:txBody>
              <a:bodyPr/>
              <a:lstStyle/>
              <a:p>
                <a:endParaRPr lang="en-US"/>
              </a:p>
            </p:txBody>
          </p:sp>
          <p:sp>
            <p:nvSpPr>
              <p:cNvPr id="218" name="Freeform 779"/>
              <p:cNvSpPr>
                <a:spLocks/>
              </p:cNvSpPr>
              <p:nvPr/>
            </p:nvSpPr>
            <p:spPr bwMode="auto">
              <a:xfrm>
                <a:off x="3682" y="2431"/>
                <a:ext cx="182" cy="183"/>
              </a:xfrm>
              <a:custGeom>
                <a:avLst/>
                <a:gdLst>
                  <a:gd name="T0" fmla="*/ 82 w 80"/>
                  <a:gd name="T1" fmla="*/ 0 h 80"/>
                  <a:gd name="T2" fmla="*/ 82 w 80"/>
                  <a:gd name="T3" fmla="*/ 0 h 80"/>
                  <a:gd name="T4" fmla="*/ 52 w 80"/>
                  <a:gd name="T5" fmla="*/ 11 h 80"/>
                  <a:gd name="T6" fmla="*/ 20 w 80"/>
                  <a:gd name="T7" fmla="*/ 32 h 80"/>
                  <a:gd name="T8" fmla="*/ 0 w 80"/>
                  <a:gd name="T9" fmla="*/ 53 h 80"/>
                  <a:gd name="T10" fmla="*/ 0 w 80"/>
                  <a:gd name="T11" fmla="*/ 85 h 80"/>
                  <a:gd name="T12" fmla="*/ 0 w 80"/>
                  <a:gd name="T13" fmla="*/ 345 h 80"/>
                  <a:gd name="T14" fmla="*/ 0 w 80"/>
                  <a:gd name="T15" fmla="*/ 345 h 80"/>
                  <a:gd name="T16" fmla="*/ 0 w 80"/>
                  <a:gd name="T17" fmla="*/ 377 h 80"/>
                  <a:gd name="T18" fmla="*/ 20 w 80"/>
                  <a:gd name="T19" fmla="*/ 398 h 80"/>
                  <a:gd name="T20" fmla="*/ 52 w 80"/>
                  <a:gd name="T21" fmla="*/ 419 h 80"/>
                  <a:gd name="T22" fmla="*/ 82 w 80"/>
                  <a:gd name="T23" fmla="*/ 419 h 80"/>
                  <a:gd name="T24" fmla="*/ 332 w 80"/>
                  <a:gd name="T25" fmla="*/ 419 h 80"/>
                  <a:gd name="T26" fmla="*/ 332 w 80"/>
                  <a:gd name="T27" fmla="*/ 419 h 80"/>
                  <a:gd name="T28" fmla="*/ 362 w 80"/>
                  <a:gd name="T29" fmla="*/ 419 h 80"/>
                  <a:gd name="T30" fmla="*/ 394 w 80"/>
                  <a:gd name="T31" fmla="*/ 398 h 80"/>
                  <a:gd name="T32" fmla="*/ 403 w 80"/>
                  <a:gd name="T33" fmla="*/ 377 h 80"/>
                  <a:gd name="T34" fmla="*/ 414 w 80"/>
                  <a:gd name="T35" fmla="*/ 345 h 80"/>
                  <a:gd name="T36" fmla="*/ 414 w 80"/>
                  <a:gd name="T37" fmla="*/ 85 h 80"/>
                  <a:gd name="T38" fmla="*/ 414 w 80"/>
                  <a:gd name="T39" fmla="*/ 85 h 80"/>
                  <a:gd name="T40" fmla="*/ 403 w 80"/>
                  <a:gd name="T41" fmla="*/ 53 h 80"/>
                  <a:gd name="T42" fmla="*/ 394 w 80"/>
                  <a:gd name="T43" fmla="*/ 32 h 80"/>
                  <a:gd name="T44" fmla="*/ 362 w 80"/>
                  <a:gd name="T45" fmla="*/ 11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0" y="10"/>
                    </a:lnTo>
                    <a:lnTo>
                      <a:pt x="0" y="16"/>
                    </a:lnTo>
                    <a:lnTo>
                      <a:pt x="0" y="66"/>
                    </a:lnTo>
                    <a:lnTo>
                      <a:pt x="0"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solidFill>
                <a:srgbClr val="000000"/>
              </a:solidFill>
              <a:ln w="9525">
                <a:noFill/>
                <a:round/>
                <a:headEnd/>
                <a:tailEnd/>
              </a:ln>
            </p:spPr>
            <p:txBody>
              <a:bodyPr/>
              <a:lstStyle/>
              <a:p>
                <a:endParaRPr lang="en-US"/>
              </a:p>
            </p:txBody>
          </p:sp>
          <p:sp>
            <p:nvSpPr>
              <p:cNvPr id="219" name="Freeform 780"/>
              <p:cNvSpPr>
                <a:spLocks/>
              </p:cNvSpPr>
              <p:nvPr/>
            </p:nvSpPr>
            <p:spPr bwMode="auto">
              <a:xfrm>
                <a:off x="3700" y="2449"/>
                <a:ext cx="146" cy="146"/>
              </a:xfrm>
              <a:custGeom>
                <a:avLst/>
                <a:gdLst>
                  <a:gd name="T0" fmla="*/ 292 w 64"/>
                  <a:gd name="T1" fmla="*/ 0 h 64"/>
                  <a:gd name="T2" fmla="*/ 41 w 64"/>
                  <a:gd name="T3" fmla="*/ 0 h 64"/>
                  <a:gd name="T4" fmla="*/ 41 w 64"/>
                  <a:gd name="T5" fmla="*/ 0 h 64"/>
                  <a:gd name="T6" fmla="*/ 11 w 64"/>
                  <a:gd name="T7" fmla="*/ 21 h 64"/>
                  <a:gd name="T8" fmla="*/ 0 w 64"/>
                  <a:gd name="T9" fmla="*/ 41 h 64"/>
                  <a:gd name="T10" fmla="*/ 0 w 64"/>
                  <a:gd name="T11" fmla="*/ 301 h 64"/>
                  <a:gd name="T12" fmla="*/ 0 w 64"/>
                  <a:gd name="T13" fmla="*/ 301 h 64"/>
                  <a:gd name="T14" fmla="*/ 11 w 64"/>
                  <a:gd name="T15" fmla="*/ 322 h 64"/>
                  <a:gd name="T16" fmla="*/ 41 w 64"/>
                  <a:gd name="T17" fmla="*/ 333 h 64"/>
                  <a:gd name="T18" fmla="*/ 292 w 64"/>
                  <a:gd name="T19" fmla="*/ 333 h 64"/>
                  <a:gd name="T20" fmla="*/ 292 w 64"/>
                  <a:gd name="T21" fmla="*/ 333 h 64"/>
                  <a:gd name="T22" fmla="*/ 322 w 64"/>
                  <a:gd name="T23" fmla="*/ 322 h 64"/>
                  <a:gd name="T24" fmla="*/ 333 w 64"/>
                  <a:gd name="T25" fmla="*/ 301 h 64"/>
                  <a:gd name="T26" fmla="*/ 333 w 64"/>
                  <a:gd name="T27" fmla="*/ 41 h 64"/>
                  <a:gd name="T28" fmla="*/ 333 w 64"/>
                  <a:gd name="T29" fmla="*/ 41 h 64"/>
                  <a:gd name="T30" fmla="*/ 322 w 64"/>
                  <a:gd name="T31" fmla="*/ 2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4"/>
                    </a:lnTo>
                    <a:lnTo>
                      <a:pt x="0" y="8"/>
                    </a:lnTo>
                    <a:lnTo>
                      <a:pt x="0" y="58"/>
                    </a:lnTo>
                    <a:lnTo>
                      <a:pt x="2" y="62"/>
                    </a:lnTo>
                    <a:lnTo>
                      <a:pt x="8" y="64"/>
                    </a:lnTo>
                    <a:lnTo>
                      <a:pt x="56" y="64"/>
                    </a:lnTo>
                    <a:lnTo>
                      <a:pt x="62" y="62"/>
                    </a:lnTo>
                    <a:lnTo>
                      <a:pt x="64" y="58"/>
                    </a:lnTo>
                    <a:lnTo>
                      <a:pt x="64" y="8"/>
                    </a:lnTo>
                    <a:lnTo>
                      <a:pt x="62" y="4"/>
                    </a:lnTo>
                    <a:lnTo>
                      <a:pt x="56" y="0"/>
                    </a:lnTo>
                    <a:close/>
                  </a:path>
                </a:pathLst>
              </a:custGeom>
              <a:solidFill>
                <a:srgbClr val="668187"/>
              </a:solidFill>
              <a:ln w="9525">
                <a:noFill/>
                <a:round/>
                <a:headEnd/>
                <a:tailEnd/>
              </a:ln>
            </p:spPr>
            <p:txBody>
              <a:bodyPr/>
              <a:lstStyle/>
              <a:p>
                <a:endParaRPr lang="en-US"/>
              </a:p>
            </p:txBody>
          </p:sp>
          <p:sp>
            <p:nvSpPr>
              <p:cNvPr id="220" name="Freeform 781"/>
              <p:cNvSpPr>
                <a:spLocks/>
              </p:cNvSpPr>
              <p:nvPr/>
            </p:nvSpPr>
            <p:spPr bwMode="auto">
              <a:xfrm>
                <a:off x="3700" y="2454"/>
                <a:ext cx="146" cy="141"/>
              </a:xfrm>
              <a:custGeom>
                <a:avLst/>
                <a:gdLst>
                  <a:gd name="T0" fmla="*/ 292 w 64"/>
                  <a:gd name="T1" fmla="*/ 0 h 62"/>
                  <a:gd name="T2" fmla="*/ 292 w 64"/>
                  <a:gd name="T3" fmla="*/ 227 h 62"/>
                  <a:gd name="T4" fmla="*/ 292 w 64"/>
                  <a:gd name="T5" fmla="*/ 227 h 62"/>
                  <a:gd name="T6" fmla="*/ 281 w 64"/>
                  <a:gd name="T7" fmla="*/ 259 h 62"/>
                  <a:gd name="T8" fmla="*/ 260 w 64"/>
                  <a:gd name="T9" fmla="*/ 268 h 62"/>
                  <a:gd name="T10" fmla="*/ 0 w 64"/>
                  <a:gd name="T11" fmla="*/ 268 h 62"/>
                  <a:gd name="T12" fmla="*/ 0 w 64"/>
                  <a:gd name="T13" fmla="*/ 268 h 62"/>
                  <a:gd name="T14" fmla="*/ 0 w 64"/>
                  <a:gd name="T15" fmla="*/ 268 h 62"/>
                  <a:gd name="T16" fmla="*/ 0 w 64"/>
                  <a:gd name="T17" fmla="*/ 289 h 62"/>
                  <a:gd name="T18" fmla="*/ 0 w 64"/>
                  <a:gd name="T19" fmla="*/ 289 h 62"/>
                  <a:gd name="T20" fmla="*/ 11 w 64"/>
                  <a:gd name="T21" fmla="*/ 309 h 62"/>
                  <a:gd name="T22" fmla="*/ 41 w 64"/>
                  <a:gd name="T23" fmla="*/ 321 h 62"/>
                  <a:gd name="T24" fmla="*/ 292 w 64"/>
                  <a:gd name="T25" fmla="*/ 321 h 62"/>
                  <a:gd name="T26" fmla="*/ 292 w 64"/>
                  <a:gd name="T27" fmla="*/ 321 h 62"/>
                  <a:gd name="T28" fmla="*/ 322 w 64"/>
                  <a:gd name="T29" fmla="*/ 309 h 62"/>
                  <a:gd name="T30" fmla="*/ 333 w 64"/>
                  <a:gd name="T31" fmla="*/ 289 h 62"/>
                  <a:gd name="T32" fmla="*/ 333 w 64"/>
                  <a:gd name="T33" fmla="*/ 32 h 62"/>
                  <a:gd name="T34" fmla="*/ 333 w 64"/>
                  <a:gd name="T35" fmla="*/ 32 h 62"/>
                  <a:gd name="T36" fmla="*/ 322 w 64"/>
                  <a:gd name="T37" fmla="*/ 11 h 62"/>
                  <a:gd name="T38" fmla="*/ 292 w 64"/>
                  <a:gd name="T39" fmla="*/ 0 h 62"/>
                  <a:gd name="T40" fmla="*/ 292 w 64"/>
                  <a:gd name="T41" fmla="*/ 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2"/>
                  <a:gd name="T65" fmla="*/ 64 w 64"/>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2">
                    <a:moveTo>
                      <a:pt x="56" y="0"/>
                    </a:moveTo>
                    <a:lnTo>
                      <a:pt x="56" y="44"/>
                    </a:lnTo>
                    <a:lnTo>
                      <a:pt x="54" y="50"/>
                    </a:lnTo>
                    <a:lnTo>
                      <a:pt x="50" y="52"/>
                    </a:lnTo>
                    <a:lnTo>
                      <a:pt x="0" y="52"/>
                    </a:lnTo>
                    <a:lnTo>
                      <a:pt x="0" y="56"/>
                    </a:lnTo>
                    <a:lnTo>
                      <a:pt x="2" y="60"/>
                    </a:lnTo>
                    <a:lnTo>
                      <a:pt x="8" y="62"/>
                    </a:lnTo>
                    <a:lnTo>
                      <a:pt x="56" y="62"/>
                    </a:lnTo>
                    <a:lnTo>
                      <a:pt x="62" y="60"/>
                    </a:lnTo>
                    <a:lnTo>
                      <a:pt x="64" y="56"/>
                    </a:lnTo>
                    <a:lnTo>
                      <a:pt x="64" y="6"/>
                    </a:lnTo>
                    <a:lnTo>
                      <a:pt x="62" y="2"/>
                    </a:lnTo>
                    <a:lnTo>
                      <a:pt x="56" y="0"/>
                    </a:lnTo>
                    <a:close/>
                  </a:path>
                </a:pathLst>
              </a:custGeom>
              <a:solidFill>
                <a:srgbClr val="4C676E"/>
              </a:solidFill>
              <a:ln w="9525">
                <a:noFill/>
                <a:round/>
                <a:headEnd/>
                <a:tailEnd/>
              </a:ln>
            </p:spPr>
            <p:txBody>
              <a:bodyPr/>
              <a:lstStyle/>
              <a:p>
                <a:endParaRPr lang="en-US"/>
              </a:p>
            </p:txBody>
          </p:sp>
          <p:sp>
            <p:nvSpPr>
              <p:cNvPr id="221" name="Freeform 782"/>
              <p:cNvSpPr>
                <a:spLocks/>
              </p:cNvSpPr>
              <p:nvPr/>
            </p:nvSpPr>
            <p:spPr bwMode="auto">
              <a:xfrm>
                <a:off x="3723" y="2477"/>
                <a:ext cx="23" cy="54"/>
              </a:xfrm>
              <a:custGeom>
                <a:avLst/>
                <a:gdLst>
                  <a:gd name="T0" fmla="*/ 53 w 10"/>
                  <a:gd name="T1" fmla="*/ 61 h 24"/>
                  <a:gd name="T2" fmla="*/ 53 w 10"/>
                  <a:gd name="T3" fmla="*/ 61 h 24"/>
                  <a:gd name="T4" fmla="*/ 53 w 10"/>
                  <a:gd name="T5" fmla="*/ 112 h 24"/>
                  <a:gd name="T6" fmla="*/ 41 w 10"/>
                  <a:gd name="T7" fmla="*/ 121 h 24"/>
                  <a:gd name="T8" fmla="*/ 32 w 10"/>
                  <a:gd name="T9" fmla="*/ 121 h 24"/>
                  <a:gd name="T10" fmla="*/ 32 w 10"/>
                  <a:gd name="T11" fmla="*/ 121 h 24"/>
                  <a:gd name="T12" fmla="*/ 21 w 10"/>
                  <a:gd name="T13" fmla="*/ 121 h 24"/>
                  <a:gd name="T14" fmla="*/ 12 w 10"/>
                  <a:gd name="T15" fmla="*/ 112 h 24"/>
                  <a:gd name="T16" fmla="*/ 0 w 10"/>
                  <a:gd name="T17" fmla="*/ 61 h 24"/>
                  <a:gd name="T18" fmla="*/ 0 w 10"/>
                  <a:gd name="T19" fmla="*/ 61 h 24"/>
                  <a:gd name="T20" fmla="*/ 12 w 10"/>
                  <a:gd name="T21" fmla="*/ 20 h 24"/>
                  <a:gd name="T22" fmla="*/ 21 w 10"/>
                  <a:gd name="T23" fmla="*/ 11 h 24"/>
                  <a:gd name="T24" fmla="*/ 32 w 10"/>
                  <a:gd name="T25" fmla="*/ 0 h 24"/>
                  <a:gd name="T26" fmla="*/ 32 w 10"/>
                  <a:gd name="T27" fmla="*/ 0 h 24"/>
                  <a:gd name="T28" fmla="*/ 41 w 10"/>
                  <a:gd name="T29" fmla="*/ 11 h 24"/>
                  <a:gd name="T30" fmla="*/ 53 w 10"/>
                  <a:gd name="T31" fmla="*/ 20 h 24"/>
                  <a:gd name="T32" fmla="*/ 53 w 10"/>
                  <a:gd name="T33" fmla="*/ 61 h 24"/>
                  <a:gd name="T34" fmla="*/ 53 w 10"/>
                  <a:gd name="T35" fmla="*/ 61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2"/>
                    </a:lnTo>
                    <a:lnTo>
                      <a:pt x="8" y="24"/>
                    </a:lnTo>
                    <a:lnTo>
                      <a:pt x="6" y="24"/>
                    </a:lnTo>
                    <a:lnTo>
                      <a:pt x="4" y="24"/>
                    </a:lnTo>
                    <a:lnTo>
                      <a:pt x="2" y="22"/>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p>
            </p:txBody>
          </p:sp>
          <p:sp>
            <p:nvSpPr>
              <p:cNvPr id="222" name="Freeform 783"/>
              <p:cNvSpPr>
                <a:spLocks/>
              </p:cNvSpPr>
              <p:nvPr/>
            </p:nvSpPr>
            <p:spPr bwMode="auto">
              <a:xfrm>
                <a:off x="3924" y="2933"/>
                <a:ext cx="182" cy="182"/>
              </a:xfrm>
              <a:custGeom>
                <a:avLst/>
                <a:gdLst>
                  <a:gd name="T0" fmla="*/ 73 w 80"/>
                  <a:gd name="T1" fmla="*/ 0 h 80"/>
                  <a:gd name="T2" fmla="*/ 73 w 80"/>
                  <a:gd name="T3" fmla="*/ 0 h 80"/>
                  <a:gd name="T4" fmla="*/ 41 w 80"/>
                  <a:gd name="T5" fmla="*/ 0 h 80"/>
                  <a:gd name="T6" fmla="*/ 20 w 80"/>
                  <a:gd name="T7" fmla="*/ 20 h 80"/>
                  <a:gd name="T8" fmla="*/ 0 w 80"/>
                  <a:gd name="T9" fmla="*/ 41 h 80"/>
                  <a:gd name="T10" fmla="*/ 0 w 80"/>
                  <a:gd name="T11" fmla="*/ 73 h 80"/>
                  <a:gd name="T12" fmla="*/ 0 w 80"/>
                  <a:gd name="T13" fmla="*/ 332 h 80"/>
                  <a:gd name="T14" fmla="*/ 0 w 80"/>
                  <a:gd name="T15" fmla="*/ 332 h 80"/>
                  <a:gd name="T16" fmla="*/ 0 w 80"/>
                  <a:gd name="T17" fmla="*/ 362 h 80"/>
                  <a:gd name="T18" fmla="*/ 20 w 80"/>
                  <a:gd name="T19" fmla="*/ 382 h 80"/>
                  <a:gd name="T20" fmla="*/ 41 w 80"/>
                  <a:gd name="T21" fmla="*/ 403 h 80"/>
                  <a:gd name="T22" fmla="*/ 73 w 80"/>
                  <a:gd name="T23" fmla="*/ 414 h 80"/>
                  <a:gd name="T24" fmla="*/ 332 w 80"/>
                  <a:gd name="T25" fmla="*/ 414 h 80"/>
                  <a:gd name="T26" fmla="*/ 332 w 80"/>
                  <a:gd name="T27" fmla="*/ 414 h 80"/>
                  <a:gd name="T28" fmla="*/ 362 w 80"/>
                  <a:gd name="T29" fmla="*/ 403 h 80"/>
                  <a:gd name="T30" fmla="*/ 382 w 80"/>
                  <a:gd name="T31" fmla="*/ 382 h 80"/>
                  <a:gd name="T32" fmla="*/ 403 w 80"/>
                  <a:gd name="T33" fmla="*/ 362 h 80"/>
                  <a:gd name="T34" fmla="*/ 414 w 80"/>
                  <a:gd name="T35" fmla="*/ 332 h 80"/>
                  <a:gd name="T36" fmla="*/ 414 w 80"/>
                  <a:gd name="T37" fmla="*/ 73 h 80"/>
                  <a:gd name="T38" fmla="*/ 414 w 80"/>
                  <a:gd name="T39" fmla="*/ 73 h 80"/>
                  <a:gd name="T40" fmla="*/ 403 w 80"/>
                  <a:gd name="T41" fmla="*/ 41 h 80"/>
                  <a:gd name="T42" fmla="*/ 382 w 80"/>
                  <a:gd name="T43" fmla="*/ 20 h 80"/>
                  <a:gd name="T44" fmla="*/ 362 w 80"/>
                  <a:gd name="T45" fmla="*/ 0 h 80"/>
                  <a:gd name="T46" fmla="*/ 332 w 80"/>
                  <a:gd name="T47" fmla="*/ 0 h 80"/>
                  <a:gd name="T48" fmla="*/ 73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0"/>
                    </a:lnTo>
                    <a:lnTo>
                      <a:pt x="4" y="4"/>
                    </a:lnTo>
                    <a:lnTo>
                      <a:pt x="0" y="8"/>
                    </a:lnTo>
                    <a:lnTo>
                      <a:pt x="0" y="14"/>
                    </a:lnTo>
                    <a:lnTo>
                      <a:pt x="0" y="64"/>
                    </a:lnTo>
                    <a:lnTo>
                      <a:pt x="0" y="70"/>
                    </a:lnTo>
                    <a:lnTo>
                      <a:pt x="4" y="74"/>
                    </a:lnTo>
                    <a:lnTo>
                      <a:pt x="8" y="78"/>
                    </a:lnTo>
                    <a:lnTo>
                      <a:pt x="14" y="80"/>
                    </a:lnTo>
                    <a:lnTo>
                      <a:pt x="64" y="80"/>
                    </a:lnTo>
                    <a:lnTo>
                      <a:pt x="70" y="78"/>
                    </a:lnTo>
                    <a:lnTo>
                      <a:pt x="74" y="74"/>
                    </a:lnTo>
                    <a:lnTo>
                      <a:pt x="78" y="70"/>
                    </a:lnTo>
                    <a:lnTo>
                      <a:pt x="80" y="64"/>
                    </a:lnTo>
                    <a:lnTo>
                      <a:pt x="80" y="14"/>
                    </a:lnTo>
                    <a:lnTo>
                      <a:pt x="78" y="8"/>
                    </a:lnTo>
                    <a:lnTo>
                      <a:pt x="74" y="4"/>
                    </a:lnTo>
                    <a:lnTo>
                      <a:pt x="70" y="0"/>
                    </a:lnTo>
                    <a:lnTo>
                      <a:pt x="64" y="0"/>
                    </a:lnTo>
                    <a:lnTo>
                      <a:pt x="14" y="0"/>
                    </a:lnTo>
                    <a:close/>
                  </a:path>
                </a:pathLst>
              </a:custGeom>
              <a:noFill/>
              <a:ln w="12700">
                <a:solidFill>
                  <a:srgbClr val="33535B"/>
                </a:solidFill>
                <a:round/>
                <a:headEnd/>
                <a:tailEnd/>
              </a:ln>
            </p:spPr>
            <p:txBody>
              <a:bodyPr/>
              <a:lstStyle/>
              <a:p>
                <a:endParaRPr lang="en-US"/>
              </a:p>
            </p:txBody>
          </p:sp>
          <p:sp>
            <p:nvSpPr>
              <p:cNvPr id="223" name="Freeform 784"/>
              <p:cNvSpPr>
                <a:spLocks/>
              </p:cNvSpPr>
              <p:nvPr/>
            </p:nvSpPr>
            <p:spPr bwMode="auto">
              <a:xfrm>
                <a:off x="3924" y="2933"/>
                <a:ext cx="182" cy="182"/>
              </a:xfrm>
              <a:custGeom>
                <a:avLst/>
                <a:gdLst>
                  <a:gd name="T0" fmla="*/ 73 w 80"/>
                  <a:gd name="T1" fmla="*/ 0 h 80"/>
                  <a:gd name="T2" fmla="*/ 73 w 80"/>
                  <a:gd name="T3" fmla="*/ 0 h 80"/>
                  <a:gd name="T4" fmla="*/ 41 w 80"/>
                  <a:gd name="T5" fmla="*/ 0 h 80"/>
                  <a:gd name="T6" fmla="*/ 20 w 80"/>
                  <a:gd name="T7" fmla="*/ 20 h 80"/>
                  <a:gd name="T8" fmla="*/ 0 w 80"/>
                  <a:gd name="T9" fmla="*/ 41 h 80"/>
                  <a:gd name="T10" fmla="*/ 0 w 80"/>
                  <a:gd name="T11" fmla="*/ 73 h 80"/>
                  <a:gd name="T12" fmla="*/ 0 w 80"/>
                  <a:gd name="T13" fmla="*/ 332 h 80"/>
                  <a:gd name="T14" fmla="*/ 0 w 80"/>
                  <a:gd name="T15" fmla="*/ 332 h 80"/>
                  <a:gd name="T16" fmla="*/ 0 w 80"/>
                  <a:gd name="T17" fmla="*/ 362 h 80"/>
                  <a:gd name="T18" fmla="*/ 20 w 80"/>
                  <a:gd name="T19" fmla="*/ 382 h 80"/>
                  <a:gd name="T20" fmla="*/ 41 w 80"/>
                  <a:gd name="T21" fmla="*/ 403 h 80"/>
                  <a:gd name="T22" fmla="*/ 73 w 80"/>
                  <a:gd name="T23" fmla="*/ 414 h 80"/>
                  <a:gd name="T24" fmla="*/ 332 w 80"/>
                  <a:gd name="T25" fmla="*/ 414 h 80"/>
                  <a:gd name="T26" fmla="*/ 332 w 80"/>
                  <a:gd name="T27" fmla="*/ 414 h 80"/>
                  <a:gd name="T28" fmla="*/ 362 w 80"/>
                  <a:gd name="T29" fmla="*/ 403 h 80"/>
                  <a:gd name="T30" fmla="*/ 382 w 80"/>
                  <a:gd name="T31" fmla="*/ 382 h 80"/>
                  <a:gd name="T32" fmla="*/ 403 w 80"/>
                  <a:gd name="T33" fmla="*/ 362 h 80"/>
                  <a:gd name="T34" fmla="*/ 414 w 80"/>
                  <a:gd name="T35" fmla="*/ 332 h 80"/>
                  <a:gd name="T36" fmla="*/ 414 w 80"/>
                  <a:gd name="T37" fmla="*/ 73 h 80"/>
                  <a:gd name="T38" fmla="*/ 414 w 80"/>
                  <a:gd name="T39" fmla="*/ 73 h 80"/>
                  <a:gd name="T40" fmla="*/ 403 w 80"/>
                  <a:gd name="T41" fmla="*/ 41 h 80"/>
                  <a:gd name="T42" fmla="*/ 382 w 80"/>
                  <a:gd name="T43" fmla="*/ 20 h 80"/>
                  <a:gd name="T44" fmla="*/ 362 w 80"/>
                  <a:gd name="T45" fmla="*/ 0 h 80"/>
                  <a:gd name="T46" fmla="*/ 332 w 80"/>
                  <a:gd name="T47" fmla="*/ 0 h 80"/>
                  <a:gd name="T48" fmla="*/ 73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0"/>
                    </a:lnTo>
                    <a:lnTo>
                      <a:pt x="4" y="4"/>
                    </a:lnTo>
                    <a:lnTo>
                      <a:pt x="0" y="8"/>
                    </a:lnTo>
                    <a:lnTo>
                      <a:pt x="0" y="14"/>
                    </a:lnTo>
                    <a:lnTo>
                      <a:pt x="0" y="64"/>
                    </a:lnTo>
                    <a:lnTo>
                      <a:pt x="0" y="70"/>
                    </a:lnTo>
                    <a:lnTo>
                      <a:pt x="4" y="74"/>
                    </a:lnTo>
                    <a:lnTo>
                      <a:pt x="8" y="78"/>
                    </a:lnTo>
                    <a:lnTo>
                      <a:pt x="14" y="80"/>
                    </a:lnTo>
                    <a:lnTo>
                      <a:pt x="64" y="80"/>
                    </a:lnTo>
                    <a:lnTo>
                      <a:pt x="70" y="78"/>
                    </a:lnTo>
                    <a:lnTo>
                      <a:pt x="74" y="74"/>
                    </a:lnTo>
                    <a:lnTo>
                      <a:pt x="78" y="70"/>
                    </a:lnTo>
                    <a:lnTo>
                      <a:pt x="80" y="64"/>
                    </a:lnTo>
                    <a:lnTo>
                      <a:pt x="80" y="14"/>
                    </a:lnTo>
                    <a:lnTo>
                      <a:pt x="78" y="8"/>
                    </a:lnTo>
                    <a:lnTo>
                      <a:pt x="74" y="4"/>
                    </a:lnTo>
                    <a:lnTo>
                      <a:pt x="70" y="0"/>
                    </a:lnTo>
                    <a:lnTo>
                      <a:pt x="64" y="0"/>
                    </a:lnTo>
                    <a:lnTo>
                      <a:pt x="14" y="0"/>
                    </a:lnTo>
                    <a:close/>
                  </a:path>
                </a:pathLst>
              </a:custGeom>
              <a:solidFill>
                <a:srgbClr val="000000"/>
              </a:solidFill>
              <a:ln w="9525">
                <a:noFill/>
                <a:round/>
                <a:headEnd/>
                <a:tailEnd/>
              </a:ln>
            </p:spPr>
            <p:txBody>
              <a:bodyPr/>
              <a:lstStyle/>
              <a:p>
                <a:endParaRPr lang="en-US"/>
              </a:p>
            </p:txBody>
          </p:sp>
          <p:sp>
            <p:nvSpPr>
              <p:cNvPr id="224" name="Freeform 785"/>
              <p:cNvSpPr>
                <a:spLocks/>
              </p:cNvSpPr>
              <p:nvPr/>
            </p:nvSpPr>
            <p:spPr bwMode="auto">
              <a:xfrm>
                <a:off x="3942" y="2951"/>
                <a:ext cx="146" cy="146"/>
              </a:xfrm>
              <a:custGeom>
                <a:avLst/>
                <a:gdLst>
                  <a:gd name="T0" fmla="*/ 292 w 64"/>
                  <a:gd name="T1" fmla="*/ 0 h 64"/>
                  <a:gd name="T2" fmla="*/ 32 w 64"/>
                  <a:gd name="T3" fmla="*/ 0 h 64"/>
                  <a:gd name="T4" fmla="*/ 32 w 64"/>
                  <a:gd name="T5" fmla="*/ 0 h 64"/>
                  <a:gd name="T6" fmla="*/ 11 w 64"/>
                  <a:gd name="T7" fmla="*/ 11 h 64"/>
                  <a:gd name="T8" fmla="*/ 0 w 64"/>
                  <a:gd name="T9" fmla="*/ 32 h 64"/>
                  <a:gd name="T10" fmla="*/ 0 w 64"/>
                  <a:gd name="T11" fmla="*/ 292 h 64"/>
                  <a:gd name="T12" fmla="*/ 0 w 64"/>
                  <a:gd name="T13" fmla="*/ 292 h 64"/>
                  <a:gd name="T14" fmla="*/ 11 w 64"/>
                  <a:gd name="T15" fmla="*/ 313 h 64"/>
                  <a:gd name="T16" fmla="*/ 32 w 64"/>
                  <a:gd name="T17" fmla="*/ 333 h 64"/>
                  <a:gd name="T18" fmla="*/ 292 w 64"/>
                  <a:gd name="T19" fmla="*/ 333 h 64"/>
                  <a:gd name="T20" fmla="*/ 292 w 64"/>
                  <a:gd name="T21" fmla="*/ 333 h 64"/>
                  <a:gd name="T22" fmla="*/ 322 w 64"/>
                  <a:gd name="T23" fmla="*/ 313 h 64"/>
                  <a:gd name="T24" fmla="*/ 333 w 64"/>
                  <a:gd name="T25" fmla="*/ 292 h 64"/>
                  <a:gd name="T26" fmla="*/ 333 w 64"/>
                  <a:gd name="T27" fmla="*/ 32 h 64"/>
                  <a:gd name="T28" fmla="*/ 333 w 64"/>
                  <a:gd name="T29" fmla="*/ 32 h 64"/>
                  <a:gd name="T30" fmla="*/ 322 w 64"/>
                  <a:gd name="T31" fmla="*/ 1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6"/>
                    </a:lnTo>
                    <a:lnTo>
                      <a:pt x="0" y="56"/>
                    </a:lnTo>
                    <a:lnTo>
                      <a:pt x="2" y="60"/>
                    </a:lnTo>
                    <a:lnTo>
                      <a:pt x="6" y="64"/>
                    </a:lnTo>
                    <a:lnTo>
                      <a:pt x="56" y="64"/>
                    </a:lnTo>
                    <a:lnTo>
                      <a:pt x="62" y="60"/>
                    </a:lnTo>
                    <a:lnTo>
                      <a:pt x="64" y="56"/>
                    </a:lnTo>
                    <a:lnTo>
                      <a:pt x="64" y="6"/>
                    </a:lnTo>
                    <a:lnTo>
                      <a:pt x="62" y="2"/>
                    </a:lnTo>
                    <a:lnTo>
                      <a:pt x="56" y="0"/>
                    </a:lnTo>
                    <a:close/>
                  </a:path>
                </a:pathLst>
              </a:custGeom>
              <a:solidFill>
                <a:srgbClr val="668187"/>
              </a:solidFill>
              <a:ln w="9525">
                <a:noFill/>
                <a:round/>
                <a:headEnd/>
                <a:tailEnd/>
              </a:ln>
            </p:spPr>
            <p:txBody>
              <a:bodyPr/>
              <a:lstStyle/>
              <a:p>
                <a:endParaRPr lang="en-US"/>
              </a:p>
            </p:txBody>
          </p:sp>
          <p:sp>
            <p:nvSpPr>
              <p:cNvPr id="225" name="Freeform 786"/>
              <p:cNvSpPr>
                <a:spLocks/>
              </p:cNvSpPr>
              <p:nvPr/>
            </p:nvSpPr>
            <p:spPr bwMode="auto">
              <a:xfrm>
                <a:off x="3942" y="2951"/>
                <a:ext cx="146" cy="146"/>
              </a:xfrm>
              <a:custGeom>
                <a:avLst/>
                <a:gdLst>
                  <a:gd name="T0" fmla="*/ 292 w 64"/>
                  <a:gd name="T1" fmla="*/ 0 h 64"/>
                  <a:gd name="T2" fmla="*/ 292 w 64"/>
                  <a:gd name="T3" fmla="*/ 228 h 64"/>
                  <a:gd name="T4" fmla="*/ 292 w 64"/>
                  <a:gd name="T5" fmla="*/ 228 h 64"/>
                  <a:gd name="T6" fmla="*/ 281 w 64"/>
                  <a:gd name="T7" fmla="*/ 260 h 64"/>
                  <a:gd name="T8" fmla="*/ 249 w 64"/>
                  <a:gd name="T9" fmla="*/ 271 h 64"/>
                  <a:gd name="T10" fmla="*/ 0 w 64"/>
                  <a:gd name="T11" fmla="*/ 271 h 64"/>
                  <a:gd name="T12" fmla="*/ 0 w 64"/>
                  <a:gd name="T13" fmla="*/ 271 h 64"/>
                  <a:gd name="T14" fmla="*/ 0 w 64"/>
                  <a:gd name="T15" fmla="*/ 271 h 64"/>
                  <a:gd name="T16" fmla="*/ 0 w 64"/>
                  <a:gd name="T17" fmla="*/ 292 h 64"/>
                  <a:gd name="T18" fmla="*/ 0 w 64"/>
                  <a:gd name="T19" fmla="*/ 292 h 64"/>
                  <a:gd name="T20" fmla="*/ 11 w 64"/>
                  <a:gd name="T21" fmla="*/ 313 h 64"/>
                  <a:gd name="T22" fmla="*/ 32 w 64"/>
                  <a:gd name="T23" fmla="*/ 333 h 64"/>
                  <a:gd name="T24" fmla="*/ 292 w 64"/>
                  <a:gd name="T25" fmla="*/ 333 h 64"/>
                  <a:gd name="T26" fmla="*/ 292 w 64"/>
                  <a:gd name="T27" fmla="*/ 333 h 64"/>
                  <a:gd name="T28" fmla="*/ 322 w 64"/>
                  <a:gd name="T29" fmla="*/ 313 h 64"/>
                  <a:gd name="T30" fmla="*/ 333 w 64"/>
                  <a:gd name="T31" fmla="*/ 292 h 64"/>
                  <a:gd name="T32" fmla="*/ 333 w 64"/>
                  <a:gd name="T33" fmla="*/ 32 h 64"/>
                  <a:gd name="T34" fmla="*/ 333 w 64"/>
                  <a:gd name="T35" fmla="*/ 32 h 64"/>
                  <a:gd name="T36" fmla="*/ 322 w 64"/>
                  <a:gd name="T37" fmla="*/ 11 h 64"/>
                  <a:gd name="T38" fmla="*/ 292 w 64"/>
                  <a:gd name="T39" fmla="*/ 0 h 64"/>
                  <a:gd name="T40" fmla="*/ 292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4"/>
                    </a:lnTo>
                    <a:lnTo>
                      <a:pt x="54" y="50"/>
                    </a:lnTo>
                    <a:lnTo>
                      <a:pt x="48" y="52"/>
                    </a:lnTo>
                    <a:lnTo>
                      <a:pt x="0" y="52"/>
                    </a:lnTo>
                    <a:lnTo>
                      <a:pt x="0" y="56"/>
                    </a:lnTo>
                    <a:lnTo>
                      <a:pt x="2" y="60"/>
                    </a:lnTo>
                    <a:lnTo>
                      <a:pt x="6" y="64"/>
                    </a:lnTo>
                    <a:lnTo>
                      <a:pt x="56" y="64"/>
                    </a:lnTo>
                    <a:lnTo>
                      <a:pt x="62" y="60"/>
                    </a:lnTo>
                    <a:lnTo>
                      <a:pt x="64" y="56"/>
                    </a:lnTo>
                    <a:lnTo>
                      <a:pt x="64" y="6"/>
                    </a:lnTo>
                    <a:lnTo>
                      <a:pt x="62" y="2"/>
                    </a:lnTo>
                    <a:lnTo>
                      <a:pt x="56" y="0"/>
                    </a:lnTo>
                    <a:close/>
                  </a:path>
                </a:pathLst>
              </a:custGeom>
              <a:solidFill>
                <a:srgbClr val="4C676E"/>
              </a:solidFill>
              <a:ln w="9525">
                <a:noFill/>
                <a:round/>
                <a:headEnd/>
                <a:tailEnd/>
              </a:ln>
            </p:spPr>
            <p:txBody>
              <a:bodyPr/>
              <a:lstStyle/>
              <a:p>
                <a:endParaRPr lang="en-US"/>
              </a:p>
            </p:txBody>
          </p:sp>
          <p:sp>
            <p:nvSpPr>
              <p:cNvPr id="226" name="Freeform 787"/>
              <p:cNvSpPr>
                <a:spLocks/>
              </p:cNvSpPr>
              <p:nvPr/>
            </p:nvSpPr>
            <p:spPr bwMode="auto">
              <a:xfrm>
                <a:off x="3965" y="2974"/>
                <a:ext cx="23" cy="54"/>
              </a:xfrm>
              <a:custGeom>
                <a:avLst/>
                <a:gdLst>
                  <a:gd name="T0" fmla="*/ 53 w 10"/>
                  <a:gd name="T1" fmla="*/ 61 h 24"/>
                  <a:gd name="T2" fmla="*/ 53 w 10"/>
                  <a:gd name="T3" fmla="*/ 61 h 24"/>
                  <a:gd name="T4" fmla="*/ 53 w 10"/>
                  <a:gd name="T5" fmla="*/ 112 h 24"/>
                  <a:gd name="T6" fmla="*/ 41 w 10"/>
                  <a:gd name="T7" fmla="*/ 121 h 24"/>
                  <a:gd name="T8" fmla="*/ 32 w 10"/>
                  <a:gd name="T9" fmla="*/ 121 h 24"/>
                  <a:gd name="T10" fmla="*/ 32 w 10"/>
                  <a:gd name="T11" fmla="*/ 121 h 24"/>
                  <a:gd name="T12" fmla="*/ 21 w 10"/>
                  <a:gd name="T13" fmla="*/ 121 h 24"/>
                  <a:gd name="T14" fmla="*/ 12 w 10"/>
                  <a:gd name="T15" fmla="*/ 112 h 24"/>
                  <a:gd name="T16" fmla="*/ 0 w 10"/>
                  <a:gd name="T17" fmla="*/ 61 h 24"/>
                  <a:gd name="T18" fmla="*/ 0 w 10"/>
                  <a:gd name="T19" fmla="*/ 61 h 24"/>
                  <a:gd name="T20" fmla="*/ 12 w 10"/>
                  <a:gd name="T21" fmla="*/ 20 h 24"/>
                  <a:gd name="T22" fmla="*/ 21 w 10"/>
                  <a:gd name="T23" fmla="*/ 11 h 24"/>
                  <a:gd name="T24" fmla="*/ 32 w 10"/>
                  <a:gd name="T25" fmla="*/ 0 h 24"/>
                  <a:gd name="T26" fmla="*/ 32 w 10"/>
                  <a:gd name="T27" fmla="*/ 0 h 24"/>
                  <a:gd name="T28" fmla="*/ 41 w 10"/>
                  <a:gd name="T29" fmla="*/ 11 h 24"/>
                  <a:gd name="T30" fmla="*/ 53 w 10"/>
                  <a:gd name="T31" fmla="*/ 20 h 24"/>
                  <a:gd name="T32" fmla="*/ 53 w 10"/>
                  <a:gd name="T33" fmla="*/ 61 h 24"/>
                  <a:gd name="T34" fmla="*/ 53 w 10"/>
                  <a:gd name="T35" fmla="*/ 61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2"/>
                    </a:lnTo>
                    <a:lnTo>
                      <a:pt x="8" y="24"/>
                    </a:lnTo>
                    <a:lnTo>
                      <a:pt x="6" y="24"/>
                    </a:lnTo>
                    <a:lnTo>
                      <a:pt x="4" y="24"/>
                    </a:lnTo>
                    <a:lnTo>
                      <a:pt x="2" y="22"/>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p>
            </p:txBody>
          </p:sp>
          <p:sp>
            <p:nvSpPr>
              <p:cNvPr id="227" name="Freeform 788"/>
              <p:cNvSpPr>
                <a:spLocks/>
              </p:cNvSpPr>
              <p:nvPr/>
            </p:nvSpPr>
            <p:spPr bwMode="auto">
              <a:xfrm>
                <a:off x="4225" y="2974"/>
                <a:ext cx="22" cy="54"/>
              </a:xfrm>
              <a:custGeom>
                <a:avLst/>
                <a:gdLst>
                  <a:gd name="T0" fmla="*/ 48 w 10"/>
                  <a:gd name="T1" fmla="*/ 61 h 24"/>
                  <a:gd name="T2" fmla="*/ 48 w 10"/>
                  <a:gd name="T3" fmla="*/ 61 h 24"/>
                  <a:gd name="T4" fmla="*/ 40 w 10"/>
                  <a:gd name="T5" fmla="*/ 112 h 24"/>
                  <a:gd name="T6" fmla="*/ 40 w 10"/>
                  <a:gd name="T7" fmla="*/ 121 h 24"/>
                  <a:gd name="T8" fmla="*/ 29 w 10"/>
                  <a:gd name="T9" fmla="*/ 121 h 24"/>
                  <a:gd name="T10" fmla="*/ 29 w 10"/>
                  <a:gd name="T11" fmla="*/ 121 h 24"/>
                  <a:gd name="T12" fmla="*/ 20 w 10"/>
                  <a:gd name="T13" fmla="*/ 121 h 24"/>
                  <a:gd name="T14" fmla="*/ 9 w 10"/>
                  <a:gd name="T15" fmla="*/ 112 h 24"/>
                  <a:gd name="T16" fmla="*/ 0 w 10"/>
                  <a:gd name="T17" fmla="*/ 61 h 24"/>
                  <a:gd name="T18" fmla="*/ 0 w 10"/>
                  <a:gd name="T19" fmla="*/ 61 h 24"/>
                  <a:gd name="T20" fmla="*/ 9 w 10"/>
                  <a:gd name="T21" fmla="*/ 20 h 24"/>
                  <a:gd name="T22" fmla="*/ 20 w 10"/>
                  <a:gd name="T23" fmla="*/ 11 h 24"/>
                  <a:gd name="T24" fmla="*/ 29 w 10"/>
                  <a:gd name="T25" fmla="*/ 0 h 24"/>
                  <a:gd name="T26" fmla="*/ 29 w 10"/>
                  <a:gd name="T27" fmla="*/ 0 h 24"/>
                  <a:gd name="T28" fmla="*/ 40 w 10"/>
                  <a:gd name="T29" fmla="*/ 11 h 24"/>
                  <a:gd name="T30" fmla="*/ 40 w 10"/>
                  <a:gd name="T31" fmla="*/ 20 h 24"/>
                  <a:gd name="T32" fmla="*/ 48 w 10"/>
                  <a:gd name="T33" fmla="*/ 61 h 24"/>
                  <a:gd name="T34" fmla="*/ 48 w 10"/>
                  <a:gd name="T35" fmla="*/ 61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2"/>
                    </a:lnTo>
                    <a:lnTo>
                      <a:pt x="8" y="24"/>
                    </a:lnTo>
                    <a:lnTo>
                      <a:pt x="6" y="24"/>
                    </a:lnTo>
                    <a:lnTo>
                      <a:pt x="4" y="24"/>
                    </a:lnTo>
                    <a:lnTo>
                      <a:pt x="2" y="22"/>
                    </a:lnTo>
                    <a:lnTo>
                      <a:pt x="0" y="12"/>
                    </a:lnTo>
                    <a:lnTo>
                      <a:pt x="2" y="4"/>
                    </a:lnTo>
                    <a:lnTo>
                      <a:pt x="4" y="2"/>
                    </a:lnTo>
                    <a:lnTo>
                      <a:pt x="6" y="0"/>
                    </a:lnTo>
                    <a:lnTo>
                      <a:pt x="8" y="2"/>
                    </a:lnTo>
                    <a:lnTo>
                      <a:pt x="8" y="4"/>
                    </a:lnTo>
                    <a:lnTo>
                      <a:pt x="10" y="12"/>
                    </a:lnTo>
                    <a:close/>
                  </a:path>
                </a:pathLst>
              </a:custGeom>
              <a:solidFill>
                <a:srgbClr val="8AA2A7"/>
              </a:solidFill>
              <a:ln w="9525">
                <a:noFill/>
                <a:round/>
                <a:headEnd/>
                <a:tailEnd/>
              </a:ln>
            </p:spPr>
            <p:txBody>
              <a:bodyPr/>
              <a:lstStyle/>
              <a:p>
                <a:endParaRPr lang="en-US"/>
              </a:p>
            </p:txBody>
          </p:sp>
          <p:sp>
            <p:nvSpPr>
              <p:cNvPr id="228" name="Freeform 789"/>
              <p:cNvSpPr>
                <a:spLocks/>
              </p:cNvSpPr>
              <p:nvPr/>
            </p:nvSpPr>
            <p:spPr bwMode="auto">
              <a:xfrm>
                <a:off x="3431" y="2933"/>
                <a:ext cx="183" cy="182"/>
              </a:xfrm>
              <a:custGeom>
                <a:avLst/>
                <a:gdLst>
                  <a:gd name="T0" fmla="*/ 85 w 80"/>
                  <a:gd name="T1" fmla="*/ 0 h 80"/>
                  <a:gd name="T2" fmla="*/ 85 w 80"/>
                  <a:gd name="T3" fmla="*/ 0 h 80"/>
                  <a:gd name="T4" fmla="*/ 53 w 80"/>
                  <a:gd name="T5" fmla="*/ 0 h 80"/>
                  <a:gd name="T6" fmla="*/ 21 w 80"/>
                  <a:gd name="T7" fmla="*/ 20 h 80"/>
                  <a:gd name="T8" fmla="*/ 11 w 80"/>
                  <a:gd name="T9" fmla="*/ 41 h 80"/>
                  <a:gd name="T10" fmla="*/ 0 w 80"/>
                  <a:gd name="T11" fmla="*/ 73 h 80"/>
                  <a:gd name="T12" fmla="*/ 0 w 80"/>
                  <a:gd name="T13" fmla="*/ 332 h 80"/>
                  <a:gd name="T14" fmla="*/ 0 w 80"/>
                  <a:gd name="T15" fmla="*/ 332 h 80"/>
                  <a:gd name="T16" fmla="*/ 11 w 80"/>
                  <a:gd name="T17" fmla="*/ 362 h 80"/>
                  <a:gd name="T18" fmla="*/ 21 w 80"/>
                  <a:gd name="T19" fmla="*/ 382 h 80"/>
                  <a:gd name="T20" fmla="*/ 53 w 80"/>
                  <a:gd name="T21" fmla="*/ 403 h 80"/>
                  <a:gd name="T22" fmla="*/ 85 w 80"/>
                  <a:gd name="T23" fmla="*/ 414 h 80"/>
                  <a:gd name="T24" fmla="*/ 334 w 80"/>
                  <a:gd name="T25" fmla="*/ 414 h 80"/>
                  <a:gd name="T26" fmla="*/ 334 w 80"/>
                  <a:gd name="T27" fmla="*/ 414 h 80"/>
                  <a:gd name="T28" fmla="*/ 366 w 80"/>
                  <a:gd name="T29" fmla="*/ 403 h 80"/>
                  <a:gd name="T30" fmla="*/ 398 w 80"/>
                  <a:gd name="T31" fmla="*/ 382 h 80"/>
                  <a:gd name="T32" fmla="*/ 407 w 80"/>
                  <a:gd name="T33" fmla="*/ 362 h 80"/>
                  <a:gd name="T34" fmla="*/ 419 w 80"/>
                  <a:gd name="T35" fmla="*/ 332 h 80"/>
                  <a:gd name="T36" fmla="*/ 419 w 80"/>
                  <a:gd name="T37" fmla="*/ 73 h 80"/>
                  <a:gd name="T38" fmla="*/ 419 w 80"/>
                  <a:gd name="T39" fmla="*/ 73 h 80"/>
                  <a:gd name="T40" fmla="*/ 407 w 80"/>
                  <a:gd name="T41" fmla="*/ 41 h 80"/>
                  <a:gd name="T42" fmla="*/ 398 w 80"/>
                  <a:gd name="T43" fmla="*/ 20 h 80"/>
                  <a:gd name="T44" fmla="*/ 366 w 80"/>
                  <a:gd name="T45" fmla="*/ 0 h 80"/>
                  <a:gd name="T46" fmla="*/ 334 w 80"/>
                  <a:gd name="T47" fmla="*/ 0 h 80"/>
                  <a:gd name="T48" fmla="*/ 85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4" y="4"/>
                    </a:lnTo>
                    <a:lnTo>
                      <a:pt x="2" y="8"/>
                    </a:lnTo>
                    <a:lnTo>
                      <a:pt x="0" y="14"/>
                    </a:lnTo>
                    <a:lnTo>
                      <a:pt x="0" y="64"/>
                    </a:lnTo>
                    <a:lnTo>
                      <a:pt x="2" y="70"/>
                    </a:lnTo>
                    <a:lnTo>
                      <a:pt x="4" y="74"/>
                    </a:lnTo>
                    <a:lnTo>
                      <a:pt x="10" y="78"/>
                    </a:lnTo>
                    <a:lnTo>
                      <a:pt x="16" y="80"/>
                    </a:lnTo>
                    <a:lnTo>
                      <a:pt x="64" y="80"/>
                    </a:lnTo>
                    <a:lnTo>
                      <a:pt x="70" y="78"/>
                    </a:lnTo>
                    <a:lnTo>
                      <a:pt x="76" y="74"/>
                    </a:lnTo>
                    <a:lnTo>
                      <a:pt x="78" y="70"/>
                    </a:lnTo>
                    <a:lnTo>
                      <a:pt x="80" y="64"/>
                    </a:lnTo>
                    <a:lnTo>
                      <a:pt x="80" y="14"/>
                    </a:lnTo>
                    <a:lnTo>
                      <a:pt x="78" y="8"/>
                    </a:lnTo>
                    <a:lnTo>
                      <a:pt x="76" y="4"/>
                    </a:lnTo>
                    <a:lnTo>
                      <a:pt x="70" y="0"/>
                    </a:lnTo>
                    <a:lnTo>
                      <a:pt x="64" y="0"/>
                    </a:lnTo>
                    <a:lnTo>
                      <a:pt x="16" y="0"/>
                    </a:lnTo>
                    <a:close/>
                  </a:path>
                </a:pathLst>
              </a:custGeom>
              <a:noFill/>
              <a:ln w="12700">
                <a:solidFill>
                  <a:srgbClr val="33535B"/>
                </a:solidFill>
                <a:round/>
                <a:headEnd/>
                <a:tailEnd/>
              </a:ln>
            </p:spPr>
            <p:txBody>
              <a:bodyPr/>
              <a:lstStyle/>
              <a:p>
                <a:endParaRPr lang="en-US"/>
              </a:p>
            </p:txBody>
          </p:sp>
          <p:sp>
            <p:nvSpPr>
              <p:cNvPr id="229" name="Freeform 790"/>
              <p:cNvSpPr>
                <a:spLocks/>
              </p:cNvSpPr>
              <p:nvPr/>
            </p:nvSpPr>
            <p:spPr bwMode="auto">
              <a:xfrm>
                <a:off x="3431" y="2933"/>
                <a:ext cx="183" cy="182"/>
              </a:xfrm>
              <a:custGeom>
                <a:avLst/>
                <a:gdLst>
                  <a:gd name="T0" fmla="*/ 85 w 80"/>
                  <a:gd name="T1" fmla="*/ 0 h 80"/>
                  <a:gd name="T2" fmla="*/ 85 w 80"/>
                  <a:gd name="T3" fmla="*/ 0 h 80"/>
                  <a:gd name="T4" fmla="*/ 53 w 80"/>
                  <a:gd name="T5" fmla="*/ 0 h 80"/>
                  <a:gd name="T6" fmla="*/ 21 w 80"/>
                  <a:gd name="T7" fmla="*/ 20 h 80"/>
                  <a:gd name="T8" fmla="*/ 11 w 80"/>
                  <a:gd name="T9" fmla="*/ 41 h 80"/>
                  <a:gd name="T10" fmla="*/ 0 w 80"/>
                  <a:gd name="T11" fmla="*/ 73 h 80"/>
                  <a:gd name="T12" fmla="*/ 0 w 80"/>
                  <a:gd name="T13" fmla="*/ 332 h 80"/>
                  <a:gd name="T14" fmla="*/ 0 w 80"/>
                  <a:gd name="T15" fmla="*/ 332 h 80"/>
                  <a:gd name="T16" fmla="*/ 11 w 80"/>
                  <a:gd name="T17" fmla="*/ 362 h 80"/>
                  <a:gd name="T18" fmla="*/ 21 w 80"/>
                  <a:gd name="T19" fmla="*/ 382 h 80"/>
                  <a:gd name="T20" fmla="*/ 53 w 80"/>
                  <a:gd name="T21" fmla="*/ 403 h 80"/>
                  <a:gd name="T22" fmla="*/ 85 w 80"/>
                  <a:gd name="T23" fmla="*/ 414 h 80"/>
                  <a:gd name="T24" fmla="*/ 334 w 80"/>
                  <a:gd name="T25" fmla="*/ 414 h 80"/>
                  <a:gd name="T26" fmla="*/ 334 w 80"/>
                  <a:gd name="T27" fmla="*/ 414 h 80"/>
                  <a:gd name="T28" fmla="*/ 366 w 80"/>
                  <a:gd name="T29" fmla="*/ 403 h 80"/>
                  <a:gd name="T30" fmla="*/ 398 w 80"/>
                  <a:gd name="T31" fmla="*/ 382 h 80"/>
                  <a:gd name="T32" fmla="*/ 407 w 80"/>
                  <a:gd name="T33" fmla="*/ 362 h 80"/>
                  <a:gd name="T34" fmla="*/ 419 w 80"/>
                  <a:gd name="T35" fmla="*/ 332 h 80"/>
                  <a:gd name="T36" fmla="*/ 419 w 80"/>
                  <a:gd name="T37" fmla="*/ 73 h 80"/>
                  <a:gd name="T38" fmla="*/ 419 w 80"/>
                  <a:gd name="T39" fmla="*/ 73 h 80"/>
                  <a:gd name="T40" fmla="*/ 407 w 80"/>
                  <a:gd name="T41" fmla="*/ 41 h 80"/>
                  <a:gd name="T42" fmla="*/ 398 w 80"/>
                  <a:gd name="T43" fmla="*/ 20 h 80"/>
                  <a:gd name="T44" fmla="*/ 366 w 80"/>
                  <a:gd name="T45" fmla="*/ 0 h 80"/>
                  <a:gd name="T46" fmla="*/ 334 w 80"/>
                  <a:gd name="T47" fmla="*/ 0 h 80"/>
                  <a:gd name="T48" fmla="*/ 85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4" y="4"/>
                    </a:lnTo>
                    <a:lnTo>
                      <a:pt x="2" y="8"/>
                    </a:lnTo>
                    <a:lnTo>
                      <a:pt x="0" y="14"/>
                    </a:lnTo>
                    <a:lnTo>
                      <a:pt x="0" y="64"/>
                    </a:lnTo>
                    <a:lnTo>
                      <a:pt x="2" y="70"/>
                    </a:lnTo>
                    <a:lnTo>
                      <a:pt x="4" y="74"/>
                    </a:lnTo>
                    <a:lnTo>
                      <a:pt x="10" y="78"/>
                    </a:lnTo>
                    <a:lnTo>
                      <a:pt x="16" y="80"/>
                    </a:lnTo>
                    <a:lnTo>
                      <a:pt x="64" y="80"/>
                    </a:lnTo>
                    <a:lnTo>
                      <a:pt x="70" y="78"/>
                    </a:lnTo>
                    <a:lnTo>
                      <a:pt x="76" y="74"/>
                    </a:lnTo>
                    <a:lnTo>
                      <a:pt x="78" y="70"/>
                    </a:lnTo>
                    <a:lnTo>
                      <a:pt x="80" y="64"/>
                    </a:lnTo>
                    <a:lnTo>
                      <a:pt x="80" y="14"/>
                    </a:lnTo>
                    <a:lnTo>
                      <a:pt x="78" y="8"/>
                    </a:lnTo>
                    <a:lnTo>
                      <a:pt x="76" y="4"/>
                    </a:lnTo>
                    <a:lnTo>
                      <a:pt x="70" y="0"/>
                    </a:lnTo>
                    <a:lnTo>
                      <a:pt x="64" y="0"/>
                    </a:lnTo>
                    <a:lnTo>
                      <a:pt x="16" y="0"/>
                    </a:lnTo>
                    <a:close/>
                  </a:path>
                </a:pathLst>
              </a:custGeom>
              <a:solidFill>
                <a:srgbClr val="000000"/>
              </a:solidFill>
              <a:ln w="9525">
                <a:noFill/>
                <a:round/>
                <a:headEnd/>
                <a:tailEnd/>
              </a:ln>
            </p:spPr>
            <p:txBody>
              <a:bodyPr/>
              <a:lstStyle/>
              <a:p>
                <a:endParaRPr lang="en-US"/>
              </a:p>
            </p:txBody>
          </p:sp>
          <p:sp>
            <p:nvSpPr>
              <p:cNvPr id="230" name="Freeform 791"/>
              <p:cNvSpPr>
                <a:spLocks/>
              </p:cNvSpPr>
              <p:nvPr/>
            </p:nvSpPr>
            <p:spPr bwMode="auto">
              <a:xfrm>
                <a:off x="3450" y="2951"/>
                <a:ext cx="146" cy="146"/>
              </a:xfrm>
              <a:custGeom>
                <a:avLst/>
                <a:gdLst>
                  <a:gd name="T0" fmla="*/ 292 w 64"/>
                  <a:gd name="T1" fmla="*/ 0 h 64"/>
                  <a:gd name="T2" fmla="*/ 41 w 64"/>
                  <a:gd name="T3" fmla="*/ 0 h 64"/>
                  <a:gd name="T4" fmla="*/ 41 w 64"/>
                  <a:gd name="T5" fmla="*/ 0 h 64"/>
                  <a:gd name="T6" fmla="*/ 11 w 64"/>
                  <a:gd name="T7" fmla="*/ 11 h 64"/>
                  <a:gd name="T8" fmla="*/ 0 w 64"/>
                  <a:gd name="T9" fmla="*/ 32 h 64"/>
                  <a:gd name="T10" fmla="*/ 0 w 64"/>
                  <a:gd name="T11" fmla="*/ 292 h 64"/>
                  <a:gd name="T12" fmla="*/ 0 w 64"/>
                  <a:gd name="T13" fmla="*/ 292 h 64"/>
                  <a:gd name="T14" fmla="*/ 11 w 64"/>
                  <a:gd name="T15" fmla="*/ 313 h 64"/>
                  <a:gd name="T16" fmla="*/ 41 w 64"/>
                  <a:gd name="T17" fmla="*/ 333 h 64"/>
                  <a:gd name="T18" fmla="*/ 292 w 64"/>
                  <a:gd name="T19" fmla="*/ 333 h 64"/>
                  <a:gd name="T20" fmla="*/ 292 w 64"/>
                  <a:gd name="T21" fmla="*/ 333 h 64"/>
                  <a:gd name="T22" fmla="*/ 322 w 64"/>
                  <a:gd name="T23" fmla="*/ 313 h 64"/>
                  <a:gd name="T24" fmla="*/ 333 w 64"/>
                  <a:gd name="T25" fmla="*/ 292 h 64"/>
                  <a:gd name="T26" fmla="*/ 333 w 64"/>
                  <a:gd name="T27" fmla="*/ 32 h 64"/>
                  <a:gd name="T28" fmla="*/ 333 w 64"/>
                  <a:gd name="T29" fmla="*/ 32 h 64"/>
                  <a:gd name="T30" fmla="*/ 322 w 64"/>
                  <a:gd name="T31" fmla="*/ 1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6"/>
                    </a:lnTo>
                    <a:lnTo>
                      <a:pt x="0" y="56"/>
                    </a:lnTo>
                    <a:lnTo>
                      <a:pt x="2" y="60"/>
                    </a:lnTo>
                    <a:lnTo>
                      <a:pt x="8" y="64"/>
                    </a:lnTo>
                    <a:lnTo>
                      <a:pt x="56" y="64"/>
                    </a:lnTo>
                    <a:lnTo>
                      <a:pt x="62" y="60"/>
                    </a:lnTo>
                    <a:lnTo>
                      <a:pt x="64" y="56"/>
                    </a:lnTo>
                    <a:lnTo>
                      <a:pt x="64" y="6"/>
                    </a:lnTo>
                    <a:lnTo>
                      <a:pt x="62" y="2"/>
                    </a:lnTo>
                    <a:lnTo>
                      <a:pt x="56" y="0"/>
                    </a:lnTo>
                    <a:close/>
                  </a:path>
                </a:pathLst>
              </a:custGeom>
              <a:solidFill>
                <a:srgbClr val="668187"/>
              </a:solidFill>
              <a:ln w="9525">
                <a:noFill/>
                <a:round/>
                <a:headEnd/>
                <a:tailEnd/>
              </a:ln>
            </p:spPr>
            <p:txBody>
              <a:bodyPr/>
              <a:lstStyle/>
              <a:p>
                <a:endParaRPr lang="en-US"/>
              </a:p>
            </p:txBody>
          </p:sp>
          <p:sp>
            <p:nvSpPr>
              <p:cNvPr id="231" name="Freeform 792"/>
              <p:cNvSpPr>
                <a:spLocks/>
              </p:cNvSpPr>
              <p:nvPr/>
            </p:nvSpPr>
            <p:spPr bwMode="auto">
              <a:xfrm>
                <a:off x="3450" y="2951"/>
                <a:ext cx="146" cy="146"/>
              </a:xfrm>
              <a:custGeom>
                <a:avLst/>
                <a:gdLst>
                  <a:gd name="T0" fmla="*/ 301 w 64"/>
                  <a:gd name="T1" fmla="*/ 0 h 64"/>
                  <a:gd name="T2" fmla="*/ 301 w 64"/>
                  <a:gd name="T3" fmla="*/ 228 h 64"/>
                  <a:gd name="T4" fmla="*/ 301 w 64"/>
                  <a:gd name="T5" fmla="*/ 228 h 64"/>
                  <a:gd name="T6" fmla="*/ 281 w 64"/>
                  <a:gd name="T7" fmla="*/ 260 h 64"/>
                  <a:gd name="T8" fmla="*/ 260 w 64"/>
                  <a:gd name="T9" fmla="*/ 271 h 64"/>
                  <a:gd name="T10" fmla="*/ 0 w 64"/>
                  <a:gd name="T11" fmla="*/ 271 h 64"/>
                  <a:gd name="T12" fmla="*/ 0 w 64"/>
                  <a:gd name="T13" fmla="*/ 271 h 64"/>
                  <a:gd name="T14" fmla="*/ 0 w 64"/>
                  <a:gd name="T15" fmla="*/ 271 h 64"/>
                  <a:gd name="T16" fmla="*/ 0 w 64"/>
                  <a:gd name="T17" fmla="*/ 292 h 64"/>
                  <a:gd name="T18" fmla="*/ 0 w 64"/>
                  <a:gd name="T19" fmla="*/ 292 h 64"/>
                  <a:gd name="T20" fmla="*/ 11 w 64"/>
                  <a:gd name="T21" fmla="*/ 313 h 64"/>
                  <a:gd name="T22" fmla="*/ 41 w 64"/>
                  <a:gd name="T23" fmla="*/ 333 h 64"/>
                  <a:gd name="T24" fmla="*/ 292 w 64"/>
                  <a:gd name="T25" fmla="*/ 333 h 64"/>
                  <a:gd name="T26" fmla="*/ 292 w 64"/>
                  <a:gd name="T27" fmla="*/ 333 h 64"/>
                  <a:gd name="T28" fmla="*/ 322 w 64"/>
                  <a:gd name="T29" fmla="*/ 313 h 64"/>
                  <a:gd name="T30" fmla="*/ 333 w 64"/>
                  <a:gd name="T31" fmla="*/ 292 h 64"/>
                  <a:gd name="T32" fmla="*/ 333 w 64"/>
                  <a:gd name="T33" fmla="*/ 32 h 64"/>
                  <a:gd name="T34" fmla="*/ 333 w 64"/>
                  <a:gd name="T35" fmla="*/ 32 h 64"/>
                  <a:gd name="T36" fmla="*/ 322 w 64"/>
                  <a:gd name="T37" fmla="*/ 11 h 64"/>
                  <a:gd name="T38" fmla="*/ 301 w 64"/>
                  <a:gd name="T39" fmla="*/ 0 h 64"/>
                  <a:gd name="T40" fmla="*/ 301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4"/>
                    </a:lnTo>
                    <a:lnTo>
                      <a:pt x="54" y="50"/>
                    </a:lnTo>
                    <a:lnTo>
                      <a:pt x="50" y="52"/>
                    </a:lnTo>
                    <a:lnTo>
                      <a:pt x="0" y="52"/>
                    </a:lnTo>
                    <a:lnTo>
                      <a:pt x="0" y="56"/>
                    </a:lnTo>
                    <a:lnTo>
                      <a:pt x="2" y="60"/>
                    </a:lnTo>
                    <a:lnTo>
                      <a:pt x="8" y="64"/>
                    </a:lnTo>
                    <a:lnTo>
                      <a:pt x="56" y="64"/>
                    </a:lnTo>
                    <a:lnTo>
                      <a:pt x="62" y="60"/>
                    </a:lnTo>
                    <a:lnTo>
                      <a:pt x="64" y="56"/>
                    </a:lnTo>
                    <a:lnTo>
                      <a:pt x="64" y="6"/>
                    </a:lnTo>
                    <a:lnTo>
                      <a:pt x="62" y="2"/>
                    </a:lnTo>
                    <a:lnTo>
                      <a:pt x="58" y="0"/>
                    </a:lnTo>
                    <a:close/>
                  </a:path>
                </a:pathLst>
              </a:custGeom>
              <a:solidFill>
                <a:srgbClr val="4C676E"/>
              </a:solidFill>
              <a:ln w="9525">
                <a:noFill/>
                <a:round/>
                <a:headEnd/>
                <a:tailEnd/>
              </a:ln>
            </p:spPr>
            <p:txBody>
              <a:bodyPr/>
              <a:lstStyle/>
              <a:p>
                <a:endParaRPr lang="en-US"/>
              </a:p>
            </p:txBody>
          </p:sp>
          <p:sp>
            <p:nvSpPr>
              <p:cNvPr id="232" name="Freeform 793"/>
              <p:cNvSpPr>
                <a:spLocks/>
              </p:cNvSpPr>
              <p:nvPr/>
            </p:nvSpPr>
            <p:spPr bwMode="auto">
              <a:xfrm>
                <a:off x="3477" y="2974"/>
                <a:ext cx="23" cy="54"/>
              </a:xfrm>
              <a:custGeom>
                <a:avLst/>
                <a:gdLst>
                  <a:gd name="T0" fmla="*/ 53 w 10"/>
                  <a:gd name="T1" fmla="*/ 61 h 24"/>
                  <a:gd name="T2" fmla="*/ 53 w 10"/>
                  <a:gd name="T3" fmla="*/ 61 h 24"/>
                  <a:gd name="T4" fmla="*/ 41 w 10"/>
                  <a:gd name="T5" fmla="*/ 112 h 24"/>
                  <a:gd name="T6" fmla="*/ 32 w 10"/>
                  <a:gd name="T7" fmla="*/ 121 h 24"/>
                  <a:gd name="T8" fmla="*/ 21 w 10"/>
                  <a:gd name="T9" fmla="*/ 121 h 24"/>
                  <a:gd name="T10" fmla="*/ 21 w 10"/>
                  <a:gd name="T11" fmla="*/ 121 h 24"/>
                  <a:gd name="T12" fmla="*/ 12 w 10"/>
                  <a:gd name="T13" fmla="*/ 121 h 24"/>
                  <a:gd name="T14" fmla="*/ 0 w 10"/>
                  <a:gd name="T15" fmla="*/ 112 h 24"/>
                  <a:gd name="T16" fmla="*/ 0 w 10"/>
                  <a:gd name="T17" fmla="*/ 61 h 24"/>
                  <a:gd name="T18" fmla="*/ 0 w 10"/>
                  <a:gd name="T19" fmla="*/ 61 h 24"/>
                  <a:gd name="T20" fmla="*/ 0 w 10"/>
                  <a:gd name="T21" fmla="*/ 20 h 24"/>
                  <a:gd name="T22" fmla="*/ 12 w 10"/>
                  <a:gd name="T23" fmla="*/ 11 h 24"/>
                  <a:gd name="T24" fmla="*/ 21 w 10"/>
                  <a:gd name="T25" fmla="*/ 0 h 24"/>
                  <a:gd name="T26" fmla="*/ 21 w 10"/>
                  <a:gd name="T27" fmla="*/ 0 h 24"/>
                  <a:gd name="T28" fmla="*/ 32 w 10"/>
                  <a:gd name="T29" fmla="*/ 11 h 24"/>
                  <a:gd name="T30" fmla="*/ 41 w 10"/>
                  <a:gd name="T31" fmla="*/ 20 h 24"/>
                  <a:gd name="T32" fmla="*/ 53 w 10"/>
                  <a:gd name="T33" fmla="*/ 61 h 24"/>
                  <a:gd name="T34" fmla="*/ 53 w 10"/>
                  <a:gd name="T35" fmla="*/ 61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2"/>
                    </a:lnTo>
                    <a:lnTo>
                      <a:pt x="6" y="24"/>
                    </a:lnTo>
                    <a:lnTo>
                      <a:pt x="4" y="24"/>
                    </a:lnTo>
                    <a:lnTo>
                      <a:pt x="2" y="24"/>
                    </a:lnTo>
                    <a:lnTo>
                      <a:pt x="0" y="22"/>
                    </a:lnTo>
                    <a:lnTo>
                      <a:pt x="0" y="12"/>
                    </a:lnTo>
                    <a:lnTo>
                      <a:pt x="0" y="4"/>
                    </a:lnTo>
                    <a:lnTo>
                      <a:pt x="2" y="2"/>
                    </a:lnTo>
                    <a:lnTo>
                      <a:pt x="4" y="0"/>
                    </a:lnTo>
                    <a:lnTo>
                      <a:pt x="6" y="2"/>
                    </a:lnTo>
                    <a:lnTo>
                      <a:pt x="8" y="4"/>
                    </a:lnTo>
                    <a:lnTo>
                      <a:pt x="10" y="12"/>
                    </a:lnTo>
                    <a:close/>
                  </a:path>
                </a:pathLst>
              </a:custGeom>
              <a:solidFill>
                <a:srgbClr val="8AA2A7"/>
              </a:solidFill>
              <a:ln w="9525">
                <a:noFill/>
                <a:round/>
                <a:headEnd/>
                <a:tailEnd/>
              </a:ln>
            </p:spPr>
            <p:txBody>
              <a:bodyPr/>
              <a:lstStyle/>
              <a:p>
                <a:endParaRPr lang="en-US"/>
              </a:p>
            </p:txBody>
          </p:sp>
          <p:sp>
            <p:nvSpPr>
              <p:cNvPr id="233" name="Freeform 794"/>
              <p:cNvSpPr>
                <a:spLocks/>
              </p:cNvSpPr>
              <p:nvPr/>
            </p:nvSpPr>
            <p:spPr bwMode="auto">
              <a:xfrm>
                <a:off x="3682" y="2933"/>
                <a:ext cx="182" cy="182"/>
              </a:xfrm>
              <a:custGeom>
                <a:avLst/>
                <a:gdLst>
                  <a:gd name="T0" fmla="*/ 82 w 80"/>
                  <a:gd name="T1" fmla="*/ 0 h 80"/>
                  <a:gd name="T2" fmla="*/ 82 w 80"/>
                  <a:gd name="T3" fmla="*/ 0 h 80"/>
                  <a:gd name="T4" fmla="*/ 52 w 80"/>
                  <a:gd name="T5" fmla="*/ 0 h 80"/>
                  <a:gd name="T6" fmla="*/ 20 w 80"/>
                  <a:gd name="T7" fmla="*/ 20 h 80"/>
                  <a:gd name="T8" fmla="*/ 0 w 80"/>
                  <a:gd name="T9" fmla="*/ 41 h 80"/>
                  <a:gd name="T10" fmla="*/ 0 w 80"/>
                  <a:gd name="T11" fmla="*/ 73 h 80"/>
                  <a:gd name="T12" fmla="*/ 0 w 80"/>
                  <a:gd name="T13" fmla="*/ 332 h 80"/>
                  <a:gd name="T14" fmla="*/ 0 w 80"/>
                  <a:gd name="T15" fmla="*/ 332 h 80"/>
                  <a:gd name="T16" fmla="*/ 0 w 80"/>
                  <a:gd name="T17" fmla="*/ 362 h 80"/>
                  <a:gd name="T18" fmla="*/ 20 w 80"/>
                  <a:gd name="T19" fmla="*/ 382 h 80"/>
                  <a:gd name="T20" fmla="*/ 52 w 80"/>
                  <a:gd name="T21" fmla="*/ 403 h 80"/>
                  <a:gd name="T22" fmla="*/ 82 w 80"/>
                  <a:gd name="T23" fmla="*/ 414 h 80"/>
                  <a:gd name="T24" fmla="*/ 332 w 80"/>
                  <a:gd name="T25" fmla="*/ 414 h 80"/>
                  <a:gd name="T26" fmla="*/ 332 w 80"/>
                  <a:gd name="T27" fmla="*/ 414 h 80"/>
                  <a:gd name="T28" fmla="*/ 362 w 80"/>
                  <a:gd name="T29" fmla="*/ 403 h 80"/>
                  <a:gd name="T30" fmla="*/ 394 w 80"/>
                  <a:gd name="T31" fmla="*/ 382 h 80"/>
                  <a:gd name="T32" fmla="*/ 403 w 80"/>
                  <a:gd name="T33" fmla="*/ 362 h 80"/>
                  <a:gd name="T34" fmla="*/ 414 w 80"/>
                  <a:gd name="T35" fmla="*/ 332 h 80"/>
                  <a:gd name="T36" fmla="*/ 414 w 80"/>
                  <a:gd name="T37" fmla="*/ 73 h 80"/>
                  <a:gd name="T38" fmla="*/ 414 w 80"/>
                  <a:gd name="T39" fmla="*/ 73 h 80"/>
                  <a:gd name="T40" fmla="*/ 403 w 80"/>
                  <a:gd name="T41" fmla="*/ 41 h 80"/>
                  <a:gd name="T42" fmla="*/ 394 w 80"/>
                  <a:gd name="T43" fmla="*/ 20 h 80"/>
                  <a:gd name="T44" fmla="*/ 362 w 80"/>
                  <a:gd name="T45" fmla="*/ 0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4" y="4"/>
                    </a:lnTo>
                    <a:lnTo>
                      <a:pt x="0" y="8"/>
                    </a:lnTo>
                    <a:lnTo>
                      <a:pt x="0" y="14"/>
                    </a:lnTo>
                    <a:lnTo>
                      <a:pt x="0" y="64"/>
                    </a:lnTo>
                    <a:lnTo>
                      <a:pt x="0" y="70"/>
                    </a:lnTo>
                    <a:lnTo>
                      <a:pt x="4" y="74"/>
                    </a:lnTo>
                    <a:lnTo>
                      <a:pt x="10" y="78"/>
                    </a:lnTo>
                    <a:lnTo>
                      <a:pt x="16" y="80"/>
                    </a:lnTo>
                    <a:lnTo>
                      <a:pt x="64" y="80"/>
                    </a:lnTo>
                    <a:lnTo>
                      <a:pt x="70" y="78"/>
                    </a:lnTo>
                    <a:lnTo>
                      <a:pt x="76" y="74"/>
                    </a:lnTo>
                    <a:lnTo>
                      <a:pt x="78" y="70"/>
                    </a:lnTo>
                    <a:lnTo>
                      <a:pt x="80" y="64"/>
                    </a:lnTo>
                    <a:lnTo>
                      <a:pt x="80" y="14"/>
                    </a:lnTo>
                    <a:lnTo>
                      <a:pt x="78" y="8"/>
                    </a:lnTo>
                    <a:lnTo>
                      <a:pt x="76" y="4"/>
                    </a:lnTo>
                    <a:lnTo>
                      <a:pt x="70" y="0"/>
                    </a:lnTo>
                    <a:lnTo>
                      <a:pt x="64" y="0"/>
                    </a:lnTo>
                    <a:lnTo>
                      <a:pt x="16" y="0"/>
                    </a:lnTo>
                    <a:close/>
                  </a:path>
                </a:pathLst>
              </a:custGeom>
              <a:noFill/>
              <a:ln w="12700">
                <a:solidFill>
                  <a:srgbClr val="33535B"/>
                </a:solidFill>
                <a:round/>
                <a:headEnd/>
                <a:tailEnd/>
              </a:ln>
            </p:spPr>
            <p:txBody>
              <a:bodyPr/>
              <a:lstStyle/>
              <a:p>
                <a:endParaRPr lang="en-US"/>
              </a:p>
            </p:txBody>
          </p:sp>
          <p:sp>
            <p:nvSpPr>
              <p:cNvPr id="234" name="Freeform 795"/>
              <p:cNvSpPr>
                <a:spLocks/>
              </p:cNvSpPr>
              <p:nvPr/>
            </p:nvSpPr>
            <p:spPr bwMode="auto">
              <a:xfrm>
                <a:off x="3682" y="2933"/>
                <a:ext cx="182" cy="182"/>
              </a:xfrm>
              <a:custGeom>
                <a:avLst/>
                <a:gdLst>
                  <a:gd name="T0" fmla="*/ 82 w 80"/>
                  <a:gd name="T1" fmla="*/ 0 h 80"/>
                  <a:gd name="T2" fmla="*/ 82 w 80"/>
                  <a:gd name="T3" fmla="*/ 0 h 80"/>
                  <a:gd name="T4" fmla="*/ 52 w 80"/>
                  <a:gd name="T5" fmla="*/ 0 h 80"/>
                  <a:gd name="T6" fmla="*/ 20 w 80"/>
                  <a:gd name="T7" fmla="*/ 20 h 80"/>
                  <a:gd name="T8" fmla="*/ 0 w 80"/>
                  <a:gd name="T9" fmla="*/ 41 h 80"/>
                  <a:gd name="T10" fmla="*/ 0 w 80"/>
                  <a:gd name="T11" fmla="*/ 73 h 80"/>
                  <a:gd name="T12" fmla="*/ 0 w 80"/>
                  <a:gd name="T13" fmla="*/ 332 h 80"/>
                  <a:gd name="T14" fmla="*/ 0 w 80"/>
                  <a:gd name="T15" fmla="*/ 332 h 80"/>
                  <a:gd name="T16" fmla="*/ 0 w 80"/>
                  <a:gd name="T17" fmla="*/ 362 h 80"/>
                  <a:gd name="T18" fmla="*/ 20 w 80"/>
                  <a:gd name="T19" fmla="*/ 382 h 80"/>
                  <a:gd name="T20" fmla="*/ 52 w 80"/>
                  <a:gd name="T21" fmla="*/ 403 h 80"/>
                  <a:gd name="T22" fmla="*/ 82 w 80"/>
                  <a:gd name="T23" fmla="*/ 414 h 80"/>
                  <a:gd name="T24" fmla="*/ 332 w 80"/>
                  <a:gd name="T25" fmla="*/ 414 h 80"/>
                  <a:gd name="T26" fmla="*/ 332 w 80"/>
                  <a:gd name="T27" fmla="*/ 414 h 80"/>
                  <a:gd name="T28" fmla="*/ 362 w 80"/>
                  <a:gd name="T29" fmla="*/ 403 h 80"/>
                  <a:gd name="T30" fmla="*/ 394 w 80"/>
                  <a:gd name="T31" fmla="*/ 382 h 80"/>
                  <a:gd name="T32" fmla="*/ 403 w 80"/>
                  <a:gd name="T33" fmla="*/ 362 h 80"/>
                  <a:gd name="T34" fmla="*/ 414 w 80"/>
                  <a:gd name="T35" fmla="*/ 332 h 80"/>
                  <a:gd name="T36" fmla="*/ 414 w 80"/>
                  <a:gd name="T37" fmla="*/ 73 h 80"/>
                  <a:gd name="T38" fmla="*/ 414 w 80"/>
                  <a:gd name="T39" fmla="*/ 73 h 80"/>
                  <a:gd name="T40" fmla="*/ 403 w 80"/>
                  <a:gd name="T41" fmla="*/ 41 h 80"/>
                  <a:gd name="T42" fmla="*/ 394 w 80"/>
                  <a:gd name="T43" fmla="*/ 20 h 80"/>
                  <a:gd name="T44" fmla="*/ 362 w 80"/>
                  <a:gd name="T45" fmla="*/ 0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4" y="4"/>
                    </a:lnTo>
                    <a:lnTo>
                      <a:pt x="0" y="8"/>
                    </a:lnTo>
                    <a:lnTo>
                      <a:pt x="0" y="14"/>
                    </a:lnTo>
                    <a:lnTo>
                      <a:pt x="0" y="64"/>
                    </a:lnTo>
                    <a:lnTo>
                      <a:pt x="0" y="70"/>
                    </a:lnTo>
                    <a:lnTo>
                      <a:pt x="4" y="74"/>
                    </a:lnTo>
                    <a:lnTo>
                      <a:pt x="10" y="78"/>
                    </a:lnTo>
                    <a:lnTo>
                      <a:pt x="16" y="80"/>
                    </a:lnTo>
                    <a:lnTo>
                      <a:pt x="64" y="80"/>
                    </a:lnTo>
                    <a:lnTo>
                      <a:pt x="70" y="78"/>
                    </a:lnTo>
                    <a:lnTo>
                      <a:pt x="76" y="74"/>
                    </a:lnTo>
                    <a:lnTo>
                      <a:pt x="78" y="70"/>
                    </a:lnTo>
                    <a:lnTo>
                      <a:pt x="80" y="64"/>
                    </a:lnTo>
                    <a:lnTo>
                      <a:pt x="80" y="14"/>
                    </a:lnTo>
                    <a:lnTo>
                      <a:pt x="78" y="8"/>
                    </a:lnTo>
                    <a:lnTo>
                      <a:pt x="76" y="4"/>
                    </a:lnTo>
                    <a:lnTo>
                      <a:pt x="70" y="0"/>
                    </a:lnTo>
                    <a:lnTo>
                      <a:pt x="64" y="0"/>
                    </a:lnTo>
                    <a:lnTo>
                      <a:pt x="16" y="0"/>
                    </a:lnTo>
                    <a:close/>
                  </a:path>
                </a:pathLst>
              </a:custGeom>
              <a:solidFill>
                <a:srgbClr val="000000"/>
              </a:solidFill>
              <a:ln w="9525">
                <a:noFill/>
                <a:round/>
                <a:headEnd/>
                <a:tailEnd/>
              </a:ln>
            </p:spPr>
            <p:txBody>
              <a:bodyPr/>
              <a:lstStyle/>
              <a:p>
                <a:endParaRPr lang="en-US"/>
              </a:p>
            </p:txBody>
          </p:sp>
          <p:sp>
            <p:nvSpPr>
              <p:cNvPr id="235" name="Freeform 796"/>
              <p:cNvSpPr>
                <a:spLocks/>
              </p:cNvSpPr>
              <p:nvPr/>
            </p:nvSpPr>
            <p:spPr bwMode="auto">
              <a:xfrm>
                <a:off x="3700" y="2951"/>
                <a:ext cx="146" cy="146"/>
              </a:xfrm>
              <a:custGeom>
                <a:avLst/>
                <a:gdLst>
                  <a:gd name="T0" fmla="*/ 292 w 64"/>
                  <a:gd name="T1" fmla="*/ 0 h 64"/>
                  <a:gd name="T2" fmla="*/ 41 w 64"/>
                  <a:gd name="T3" fmla="*/ 0 h 64"/>
                  <a:gd name="T4" fmla="*/ 41 w 64"/>
                  <a:gd name="T5" fmla="*/ 0 h 64"/>
                  <a:gd name="T6" fmla="*/ 11 w 64"/>
                  <a:gd name="T7" fmla="*/ 11 h 64"/>
                  <a:gd name="T8" fmla="*/ 0 w 64"/>
                  <a:gd name="T9" fmla="*/ 32 h 64"/>
                  <a:gd name="T10" fmla="*/ 0 w 64"/>
                  <a:gd name="T11" fmla="*/ 292 h 64"/>
                  <a:gd name="T12" fmla="*/ 0 w 64"/>
                  <a:gd name="T13" fmla="*/ 292 h 64"/>
                  <a:gd name="T14" fmla="*/ 11 w 64"/>
                  <a:gd name="T15" fmla="*/ 313 h 64"/>
                  <a:gd name="T16" fmla="*/ 41 w 64"/>
                  <a:gd name="T17" fmla="*/ 333 h 64"/>
                  <a:gd name="T18" fmla="*/ 292 w 64"/>
                  <a:gd name="T19" fmla="*/ 333 h 64"/>
                  <a:gd name="T20" fmla="*/ 292 w 64"/>
                  <a:gd name="T21" fmla="*/ 333 h 64"/>
                  <a:gd name="T22" fmla="*/ 322 w 64"/>
                  <a:gd name="T23" fmla="*/ 313 h 64"/>
                  <a:gd name="T24" fmla="*/ 333 w 64"/>
                  <a:gd name="T25" fmla="*/ 292 h 64"/>
                  <a:gd name="T26" fmla="*/ 333 w 64"/>
                  <a:gd name="T27" fmla="*/ 32 h 64"/>
                  <a:gd name="T28" fmla="*/ 333 w 64"/>
                  <a:gd name="T29" fmla="*/ 32 h 64"/>
                  <a:gd name="T30" fmla="*/ 322 w 64"/>
                  <a:gd name="T31" fmla="*/ 1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6"/>
                    </a:lnTo>
                    <a:lnTo>
                      <a:pt x="0" y="56"/>
                    </a:lnTo>
                    <a:lnTo>
                      <a:pt x="2" y="60"/>
                    </a:lnTo>
                    <a:lnTo>
                      <a:pt x="8" y="64"/>
                    </a:lnTo>
                    <a:lnTo>
                      <a:pt x="56" y="64"/>
                    </a:lnTo>
                    <a:lnTo>
                      <a:pt x="62" y="60"/>
                    </a:lnTo>
                    <a:lnTo>
                      <a:pt x="64" y="56"/>
                    </a:lnTo>
                    <a:lnTo>
                      <a:pt x="64" y="6"/>
                    </a:lnTo>
                    <a:lnTo>
                      <a:pt x="62" y="2"/>
                    </a:lnTo>
                    <a:lnTo>
                      <a:pt x="56" y="0"/>
                    </a:lnTo>
                    <a:close/>
                  </a:path>
                </a:pathLst>
              </a:custGeom>
              <a:solidFill>
                <a:srgbClr val="668187"/>
              </a:solidFill>
              <a:ln w="9525">
                <a:noFill/>
                <a:round/>
                <a:headEnd/>
                <a:tailEnd/>
              </a:ln>
            </p:spPr>
            <p:txBody>
              <a:bodyPr/>
              <a:lstStyle/>
              <a:p>
                <a:endParaRPr lang="en-US"/>
              </a:p>
            </p:txBody>
          </p:sp>
          <p:sp>
            <p:nvSpPr>
              <p:cNvPr id="236" name="Freeform 797"/>
              <p:cNvSpPr>
                <a:spLocks/>
              </p:cNvSpPr>
              <p:nvPr/>
            </p:nvSpPr>
            <p:spPr bwMode="auto">
              <a:xfrm>
                <a:off x="3700" y="2951"/>
                <a:ext cx="146" cy="146"/>
              </a:xfrm>
              <a:custGeom>
                <a:avLst/>
                <a:gdLst>
                  <a:gd name="T0" fmla="*/ 292 w 64"/>
                  <a:gd name="T1" fmla="*/ 0 h 64"/>
                  <a:gd name="T2" fmla="*/ 292 w 64"/>
                  <a:gd name="T3" fmla="*/ 228 h 64"/>
                  <a:gd name="T4" fmla="*/ 292 w 64"/>
                  <a:gd name="T5" fmla="*/ 228 h 64"/>
                  <a:gd name="T6" fmla="*/ 281 w 64"/>
                  <a:gd name="T7" fmla="*/ 260 h 64"/>
                  <a:gd name="T8" fmla="*/ 260 w 64"/>
                  <a:gd name="T9" fmla="*/ 271 h 64"/>
                  <a:gd name="T10" fmla="*/ 0 w 64"/>
                  <a:gd name="T11" fmla="*/ 271 h 64"/>
                  <a:gd name="T12" fmla="*/ 0 w 64"/>
                  <a:gd name="T13" fmla="*/ 271 h 64"/>
                  <a:gd name="T14" fmla="*/ 0 w 64"/>
                  <a:gd name="T15" fmla="*/ 271 h 64"/>
                  <a:gd name="T16" fmla="*/ 0 w 64"/>
                  <a:gd name="T17" fmla="*/ 292 h 64"/>
                  <a:gd name="T18" fmla="*/ 0 w 64"/>
                  <a:gd name="T19" fmla="*/ 292 h 64"/>
                  <a:gd name="T20" fmla="*/ 11 w 64"/>
                  <a:gd name="T21" fmla="*/ 313 h 64"/>
                  <a:gd name="T22" fmla="*/ 41 w 64"/>
                  <a:gd name="T23" fmla="*/ 333 h 64"/>
                  <a:gd name="T24" fmla="*/ 292 w 64"/>
                  <a:gd name="T25" fmla="*/ 333 h 64"/>
                  <a:gd name="T26" fmla="*/ 292 w 64"/>
                  <a:gd name="T27" fmla="*/ 333 h 64"/>
                  <a:gd name="T28" fmla="*/ 322 w 64"/>
                  <a:gd name="T29" fmla="*/ 313 h 64"/>
                  <a:gd name="T30" fmla="*/ 333 w 64"/>
                  <a:gd name="T31" fmla="*/ 292 h 64"/>
                  <a:gd name="T32" fmla="*/ 333 w 64"/>
                  <a:gd name="T33" fmla="*/ 32 h 64"/>
                  <a:gd name="T34" fmla="*/ 333 w 64"/>
                  <a:gd name="T35" fmla="*/ 32 h 64"/>
                  <a:gd name="T36" fmla="*/ 322 w 64"/>
                  <a:gd name="T37" fmla="*/ 11 h 64"/>
                  <a:gd name="T38" fmla="*/ 292 w 64"/>
                  <a:gd name="T39" fmla="*/ 0 h 64"/>
                  <a:gd name="T40" fmla="*/ 292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4"/>
                    </a:lnTo>
                    <a:lnTo>
                      <a:pt x="54" y="50"/>
                    </a:lnTo>
                    <a:lnTo>
                      <a:pt x="50" y="52"/>
                    </a:lnTo>
                    <a:lnTo>
                      <a:pt x="0" y="52"/>
                    </a:lnTo>
                    <a:lnTo>
                      <a:pt x="0" y="56"/>
                    </a:lnTo>
                    <a:lnTo>
                      <a:pt x="2" y="60"/>
                    </a:lnTo>
                    <a:lnTo>
                      <a:pt x="8" y="64"/>
                    </a:lnTo>
                    <a:lnTo>
                      <a:pt x="56" y="64"/>
                    </a:lnTo>
                    <a:lnTo>
                      <a:pt x="62" y="60"/>
                    </a:lnTo>
                    <a:lnTo>
                      <a:pt x="64" y="56"/>
                    </a:lnTo>
                    <a:lnTo>
                      <a:pt x="64" y="6"/>
                    </a:lnTo>
                    <a:lnTo>
                      <a:pt x="62" y="2"/>
                    </a:lnTo>
                    <a:lnTo>
                      <a:pt x="56" y="0"/>
                    </a:lnTo>
                    <a:close/>
                  </a:path>
                </a:pathLst>
              </a:custGeom>
              <a:solidFill>
                <a:srgbClr val="4C676E"/>
              </a:solidFill>
              <a:ln w="9525">
                <a:noFill/>
                <a:round/>
                <a:headEnd/>
                <a:tailEnd/>
              </a:ln>
            </p:spPr>
            <p:txBody>
              <a:bodyPr/>
              <a:lstStyle/>
              <a:p>
                <a:endParaRPr lang="en-US"/>
              </a:p>
            </p:txBody>
          </p:sp>
          <p:sp>
            <p:nvSpPr>
              <p:cNvPr id="237" name="Freeform 798"/>
              <p:cNvSpPr>
                <a:spLocks/>
              </p:cNvSpPr>
              <p:nvPr/>
            </p:nvSpPr>
            <p:spPr bwMode="auto">
              <a:xfrm>
                <a:off x="3723" y="2974"/>
                <a:ext cx="23" cy="54"/>
              </a:xfrm>
              <a:custGeom>
                <a:avLst/>
                <a:gdLst>
                  <a:gd name="T0" fmla="*/ 53 w 10"/>
                  <a:gd name="T1" fmla="*/ 61 h 24"/>
                  <a:gd name="T2" fmla="*/ 53 w 10"/>
                  <a:gd name="T3" fmla="*/ 61 h 24"/>
                  <a:gd name="T4" fmla="*/ 53 w 10"/>
                  <a:gd name="T5" fmla="*/ 112 h 24"/>
                  <a:gd name="T6" fmla="*/ 41 w 10"/>
                  <a:gd name="T7" fmla="*/ 121 h 24"/>
                  <a:gd name="T8" fmla="*/ 32 w 10"/>
                  <a:gd name="T9" fmla="*/ 121 h 24"/>
                  <a:gd name="T10" fmla="*/ 32 w 10"/>
                  <a:gd name="T11" fmla="*/ 121 h 24"/>
                  <a:gd name="T12" fmla="*/ 21 w 10"/>
                  <a:gd name="T13" fmla="*/ 121 h 24"/>
                  <a:gd name="T14" fmla="*/ 12 w 10"/>
                  <a:gd name="T15" fmla="*/ 112 h 24"/>
                  <a:gd name="T16" fmla="*/ 0 w 10"/>
                  <a:gd name="T17" fmla="*/ 61 h 24"/>
                  <a:gd name="T18" fmla="*/ 0 w 10"/>
                  <a:gd name="T19" fmla="*/ 61 h 24"/>
                  <a:gd name="T20" fmla="*/ 12 w 10"/>
                  <a:gd name="T21" fmla="*/ 20 h 24"/>
                  <a:gd name="T22" fmla="*/ 21 w 10"/>
                  <a:gd name="T23" fmla="*/ 11 h 24"/>
                  <a:gd name="T24" fmla="*/ 32 w 10"/>
                  <a:gd name="T25" fmla="*/ 0 h 24"/>
                  <a:gd name="T26" fmla="*/ 32 w 10"/>
                  <a:gd name="T27" fmla="*/ 0 h 24"/>
                  <a:gd name="T28" fmla="*/ 41 w 10"/>
                  <a:gd name="T29" fmla="*/ 11 h 24"/>
                  <a:gd name="T30" fmla="*/ 53 w 10"/>
                  <a:gd name="T31" fmla="*/ 20 h 24"/>
                  <a:gd name="T32" fmla="*/ 53 w 10"/>
                  <a:gd name="T33" fmla="*/ 61 h 24"/>
                  <a:gd name="T34" fmla="*/ 53 w 10"/>
                  <a:gd name="T35" fmla="*/ 61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2"/>
                    </a:lnTo>
                    <a:lnTo>
                      <a:pt x="8" y="24"/>
                    </a:lnTo>
                    <a:lnTo>
                      <a:pt x="6" y="24"/>
                    </a:lnTo>
                    <a:lnTo>
                      <a:pt x="4" y="24"/>
                    </a:lnTo>
                    <a:lnTo>
                      <a:pt x="2" y="22"/>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p>
            </p:txBody>
          </p:sp>
          <p:sp>
            <p:nvSpPr>
              <p:cNvPr id="238" name="Freeform 799"/>
              <p:cNvSpPr>
                <a:spLocks/>
              </p:cNvSpPr>
              <p:nvPr/>
            </p:nvSpPr>
            <p:spPr bwMode="auto">
              <a:xfrm>
                <a:off x="3924" y="3183"/>
                <a:ext cx="182" cy="182"/>
              </a:xfrm>
              <a:custGeom>
                <a:avLst/>
                <a:gdLst>
                  <a:gd name="T0" fmla="*/ 73 w 80"/>
                  <a:gd name="T1" fmla="*/ 0 h 80"/>
                  <a:gd name="T2" fmla="*/ 73 w 80"/>
                  <a:gd name="T3" fmla="*/ 0 h 80"/>
                  <a:gd name="T4" fmla="*/ 41 w 80"/>
                  <a:gd name="T5" fmla="*/ 11 h 80"/>
                  <a:gd name="T6" fmla="*/ 20 w 80"/>
                  <a:gd name="T7" fmla="*/ 20 h 80"/>
                  <a:gd name="T8" fmla="*/ 0 w 80"/>
                  <a:gd name="T9" fmla="*/ 52 h 80"/>
                  <a:gd name="T10" fmla="*/ 0 w 80"/>
                  <a:gd name="T11" fmla="*/ 82 h 80"/>
                  <a:gd name="T12" fmla="*/ 0 w 80"/>
                  <a:gd name="T13" fmla="*/ 332 h 80"/>
                  <a:gd name="T14" fmla="*/ 0 w 80"/>
                  <a:gd name="T15" fmla="*/ 332 h 80"/>
                  <a:gd name="T16" fmla="*/ 0 w 80"/>
                  <a:gd name="T17" fmla="*/ 362 h 80"/>
                  <a:gd name="T18" fmla="*/ 20 w 80"/>
                  <a:gd name="T19" fmla="*/ 394 h 80"/>
                  <a:gd name="T20" fmla="*/ 41 w 80"/>
                  <a:gd name="T21" fmla="*/ 414 h 80"/>
                  <a:gd name="T22" fmla="*/ 73 w 80"/>
                  <a:gd name="T23" fmla="*/ 414 h 80"/>
                  <a:gd name="T24" fmla="*/ 332 w 80"/>
                  <a:gd name="T25" fmla="*/ 414 h 80"/>
                  <a:gd name="T26" fmla="*/ 332 w 80"/>
                  <a:gd name="T27" fmla="*/ 414 h 80"/>
                  <a:gd name="T28" fmla="*/ 362 w 80"/>
                  <a:gd name="T29" fmla="*/ 414 h 80"/>
                  <a:gd name="T30" fmla="*/ 382 w 80"/>
                  <a:gd name="T31" fmla="*/ 394 h 80"/>
                  <a:gd name="T32" fmla="*/ 403 w 80"/>
                  <a:gd name="T33" fmla="*/ 362 h 80"/>
                  <a:gd name="T34" fmla="*/ 414 w 80"/>
                  <a:gd name="T35" fmla="*/ 332 h 80"/>
                  <a:gd name="T36" fmla="*/ 414 w 80"/>
                  <a:gd name="T37" fmla="*/ 82 h 80"/>
                  <a:gd name="T38" fmla="*/ 414 w 80"/>
                  <a:gd name="T39" fmla="*/ 82 h 80"/>
                  <a:gd name="T40" fmla="*/ 403 w 80"/>
                  <a:gd name="T41" fmla="*/ 52 h 80"/>
                  <a:gd name="T42" fmla="*/ 382 w 80"/>
                  <a:gd name="T43" fmla="*/ 20 h 80"/>
                  <a:gd name="T44" fmla="*/ 362 w 80"/>
                  <a:gd name="T45" fmla="*/ 11 h 80"/>
                  <a:gd name="T46" fmla="*/ 332 w 80"/>
                  <a:gd name="T47" fmla="*/ 0 h 80"/>
                  <a:gd name="T48" fmla="*/ 73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80"/>
                    </a:lnTo>
                    <a:lnTo>
                      <a:pt x="14" y="80"/>
                    </a:lnTo>
                    <a:lnTo>
                      <a:pt x="64" y="80"/>
                    </a:lnTo>
                    <a:lnTo>
                      <a:pt x="70" y="80"/>
                    </a:lnTo>
                    <a:lnTo>
                      <a:pt x="74" y="76"/>
                    </a:lnTo>
                    <a:lnTo>
                      <a:pt x="78" y="70"/>
                    </a:lnTo>
                    <a:lnTo>
                      <a:pt x="80" y="64"/>
                    </a:lnTo>
                    <a:lnTo>
                      <a:pt x="80" y="16"/>
                    </a:lnTo>
                    <a:lnTo>
                      <a:pt x="78" y="10"/>
                    </a:lnTo>
                    <a:lnTo>
                      <a:pt x="74" y="4"/>
                    </a:lnTo>
                    <a:lnTo>
                      <a:pt x="70" y="2"/>
                    </a:lnTo>
                    <a:lnTo>
                      <a:pt x="64" y="0"/>
                    </a:lnTo>
                    <a:lnTo>
                      <a:pt x="14" y="0"/>
                    </a:lnTo>
                    <a:close/>
                  </a:path>
                </a:pathLst>
              </a:custGeom>
              <a:noFill/>
              <a:ln w="12700">
                <a:solidFill>
                  <a:srgbClr val="33535B"/>
                </a:solidFill>
                <a:round/>
                <a:headEnd/>
                <a:tailEnd/>
              </a:ln>
            </p:spPr>
            <p:txBody>
              <a:bodyPr/>
              <a:lstStyle/>
              <a:p>
                <a:endParaRPr lang="en-US"/>
              </a:p>
            </p:txBody>
          </p:sp>
          <p:sp>
            <p:nvSpPr>
              <p:cNvPr id="239" name="Freeform 800"/>
              <p:cNvSpPr>
                <a:spLocks/>
              </p:cNvSpPr>
              <p:nvPr/>
            </p:nvSpPr>
            <p:spPr bwMode="auto">
              <a:xfrm>
                <a:off x="3924" y="3183"/>
                <a:ext cx="182" cy="182"/>
              </a:xfrm>
              <a:custGeom>
                <a:avLst/>
                <a:gdLst>
                  <a:gd name="T0" fmla="*/ 73 w 80"/>
                  <a:gd name="T1" fmla="*/ 0 h 80"/>
                  <a:gd name="T2" fmla="*/ 73 w 80"/>
                  <a:gd name="T3" fmla="*/ 0 h 80"/>
                  <a:gd name="T4" fmla="*/ 41 w 80"/>
                  <a:gd name="T5" fmla="*/ 11 h 80"/>
                  <a:gd name="T6" fmla="*/ 20 w 80"/>
                  <a:gd name="T7" fmla="*/ 20 h 80"/>
                  <a:gd name="T8" fmla="*/ 0 w 80"/>
                  <a:gd name="T9" fmla="*/ 52 h 80"/>
                  <a:gd name="T10" fmla="*/ 0 w 80"/>
                  <a:gd name="T11" fmla="*/ 82 h 80"/>
                  <a:gd name="T12" fmla="*/ 0 w 80"/>
                  <a:gd name="T13" fmla="*/ 332 h 80"/>
                  <a:gd name="T14" fmla="*/ 0 w 80"/>
                  <a:gd name="T15" fmla="*/ 332 h 80"/>
                  <a:gd name="T16" fmla="*/ 0 w 80"/>
                  <a:gd name="T17" fmla="*/ 362 h 80"/>
                  <a:gd name="T18" fmla="*/ 20 w 80"/>
                  <a:gd name="T19" fmla="*/ 394 h 80"/>
                  <a:gd name="T20" fmla="*/ 41 w 80"/>
                  <a:gd name="T21" fmla="*/ 414 h 80"/>
                  <a:gd name="T22" fmla="*/ 73 w 80"/>
                  <a:gd name="T23" fmla="*/ 414 h 80"/>
                  <a:gd name="T24" fmla="*/ 332 w 80"/>
                  <a:gd name="T25" fmla="*/ 414 h 80"/>
                  <a:gd name="T26" fmla="*/ 332 w 80"/>
                  <a:gd name="T27" fmla="*/ 414 h 80"/>
                  <a:gd name="T28" fmla="*/ 362 w 80"/>
                  <a:gd name="T29" fmla="*/ 414 h 80"/>
                  <a:gd name="T30" fmla="*/ 382 w 80"/>
                  <a:gd name="T31" fmla="*/ 394 h 80"/>
                  <a:gd name="T32" fmla="*/ 403 w 80"/>
                  <a:gd name="T33" fmla="*/ 362 h 80"/>
                  <a:gd name="T34" fmla="*/ 414 w 80"/>
                  <a:gd name="T35" fmla="*/ 332 h 80"/>
                  <a:gd name="T36" fmla="*/ 414 w 80"/>
                  <a:gd name="T37" fmla="*/ 82 h 80"/>
                  <a:gd name="T38" fmla="*/ 414 w 80"/>
                  <a:gd name="T39" fmla="*/ 82 h 80"/>
                  <a:gd name="T40" fmla="*/ 403 w 80"/>
                  <a:gd name="T41" fmla="*/ 52 h 80"/>
                  <a:gd name="T42" fmla="*/ 382 w 80"/>
                  <a:gd name="T43" fmla="*/ 20 h 80"/>
                  <a:gd name="T44" fmla="*/ 362 w 80"/>
                  <a:gd name="T45" fmla="*/ 11 h 80"/>
                  <a:gd name="T46" fmla="*/ 332 w 80"/>
                  <a:gd name="T47" fmla="*/ 0 h 80"/>
                  <a:gd name="T48" fmla="*/ 73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80"/>
                    </a:lnTo>
                    <a:lnTo>
                      <a:pt x="14" y="80"/>
                    </a:lnTo>
                    <a:lnTo>
                      <a:pt x="64" y="80"/>
                    </a:lnTo>
                    <a:lnTo>
                      <a:pt x="70" y="80"/>
                    </a:lnTo>
                    <a:lnTo>
                      <a:pt x="74" y="76"/>
                    </a:lnTo>
                    <a:lnTo>
                      <a:pt x="78" y="70"/>
                    </a:lnTo>
                    <a:lnTo>
                      <a:pt x="80" y="64"/>
                    </a:lnTo>
                    <a:lnTo>
                      <a:pt x="80" y="16"/>
                    </a:lnTo>
                    <a:lnTo>
                      <a:pt x="78" y="10"/>
                    </a:lnTo>
                    <a:lnTo>
                      <a:pt x="74" y="4"/>
                    </a:lnTo>
                    <a:lnTo>
                      <a:pt x="70" y="2"/>
                    </a:lnTo>
                    <a:lnTo>
                      <a:pt x="64" y="0"/>
                    </a:lnTo>
                    <a:lnTo>
                      <a:pt x="14" y="0"/>
                    </a:lnTo>
                    <a:close/>
                  </a:path>
                </a:pathLst>
              </a:custGeom>
              <a:solidFill>
                <a:srgbClr val="000000"/>
              </a:solidFill>
              <a:ln w="9525">
                <a:noFill/>
                <a:round/>
                <a:headEnd/>
                <a:tailEnd/>
              </a:ln>
            </p:spPr>
            <p:txBody>
              <a:bodyPr/>
              <a:lstStyle/>
              <a:p>
                <a:endParaRPr lang="en-US"/>
              </a:p>
            </p:txBody>
          </p:sp>
          <p:sp>
            <p:nvSpPr>
              <p:cNvPr id="240" name="Freeform 801"/>
              <p:cNvSpPr>
                <a:spLocks/>
              </p:cNvSpPr>
              <p:nvPr/>
            </p:nvSpPr>
            <p:spPr bwMode="auto">
              <a:xfrm>
                <a:off x="3942" y="3201"/>
                <a:ext cx="146" cy="146"/>
              </a:xfrm>
              <a:custGeom>
                <a:avLst/>
                <a:gdLst>
                  <a:gd name="T0" fmla="*/ 292 w 64"/>
                  <a:gd name="T1" fmla="*/ 0 h 64"/>
                  <a:gd name="T2" fmla="*/ 32 w 64"/>
                  <a:gd name="T3" fmla="*/ 0 h 64"/>
                  <a:gd name="T4" fmla="*/ 32 w 64"/>
                  <a:gd name="T5" fmla="*/ 0 h 64"/>
                  <a:gd name="T6" fmla="*/ 11 w 64"/>
                  <a:gd name="T7" fmla="*/ 11 h 64"/>
                  <a:gd name="T8" fmla="*/ 0 w 64"/>
                  <a:gd name="T9" fmla="*/ 41 h 64"/>
                  <a:gd name="T10" fmla="*/ 0 w 64"/>
                  <a:gd name="T11" fmla="*/ 292 h 64"/>
                  <a:gd name="T12" fmla="*/ 0 w 64"/>
                  <a:gd name="T13" fmla="*/ 292 h 64"/>
                  <a:gd name="T14" fmla="*/ 11 w 64"/>
                  <a:gd name="T15" fmla="*/ 322 h 64"/>
                  <a:gd name="T16" fmla="*/ 32 w 64"/>
                  <a:gd name="T17" fmla="*/ 333 h 64"/>
                  <a:gd name="T18" fmla="*/ 292 w 64"/>
                  <a:gd name="T19" fmla="*/ 333 h 64"/>
                  <a:gd name="T20" fmla="*/ 292 w 64"/>
                  <a:gd name="T21" fmla="*/ 333 h 64"/>
                  <a:gd name="T22" fmla="*/ 322 w 64"/>
                  <a:gd name="T23" fmla="*/ 322 h 64"/>
                  <a:gd name="T24" fmla="*/ 333 w 64"/>
                  <a:gd name="T25" fmla="*/ 292 h 64"/>
                  <a:gd name="T26" fmla="*/ 333 w 64"/>
                  <a:gd name="T27" fmla="*/ 41 h 64"/>
                  <a:gd name="T28" fmla="*/ 333 w 64"/>
                  <a:gd name="T29" fmla="*/ 41 h 64"/>
                  <a:gd name="T30" fmla="*/ 322 w 64"/>
                  <a:gd name="T31" fmla="*/ 1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8"/>
                    </a:lnTo>
                    <a:lnTo>
                      <a:pt x="0" y="56"/>
                    </a:lnTo>
                    <a:lnTo>
                      <a:pt x="2" y="62"/>
                    </a:lnTo>
                    <a:lnTo>
                      <a:pt x="6" y="64"/>
                    </a:lnTo>
                    <a:lnTo>
                      <a:pt x="56" y="64"/>
                    </a:lnTo>
                    <a:lnTo>
                      <a:pt x="62" y="62"/>
                    </a:lnTo>
                    <a:lnTo>
                      <a:pt x="64" y="56"/>
                    </a:lnTo>
                    <a:lnTo>
                      <a:pt x="64" y="8"/>
                    </a:lnTo>
                    <a:lnTo>
                      <a:pt x="62" y="2"/>
                    </a:lnTo>
                    <a:lnTo>
                      <a:pt x="56" y="0"/>
                    </a:lnTo>
                    <a:close/>
                  </a:path>
                </a:pathLst>
              </a:custGeom>
              <a:solidFill>
                <a:srgbClr val="668187"/>
              </a:solidFill>
              <a:ln w="9525">
                <a:noFill/>
                <a:round/>
                <a:headEnd/>
                <a:tailEnd/>
              </a:ln>
            </p:spPr>
            <p:txBody>
              <a:bodyPr/>
              <a:lstStyle/>
              <a:p>
                <a:endParaRPr lang="en-US"/>
              </a:p>
            </p:txBody>
          </p:sp>
          <p:sp>
            <p:nvSpPr>
              <p:cNvPr id="241" name="Freeform 802"/>
              <p:cNvSpPr>
                <a:spLocks/>
              </p:cNvSpPr>
              <p:nvPr/>
            </p:nvSpPr>
            <p:spPr bwMode="auto">
              <a:xfrm>
                <a:off x="3942" y="3201"/>
                <a:ext cx="146" cy="146"/>
              </a:xfrm>
              <a:custGeom>
                <a:avLst/>
                <a:gdLst>
                  <a:gd name="T0" fmla="*/ 292 w 64"/>
                  <a:gd name="T1" fmla="*/ 0 h 64"/>
                  <a:gd name="T2" fmla="*/ 292 w 64"/>
                  <a:gd name="T3" fmla="*/ 240 h 64"/>
                  <a:gd name="T4" fmla="*/ 292 w 64"/>
                  <a:gd name="T5" fmla="*/ 240 h 64"/>
                  <a:gd name="T6" fmla="*/ 281 w 64"/>
                  <a:gd name="T7" fmla="*/ 271 h 64"/>
                  <a:gd name="T8" fmla="*/ 249 w 64"/>
                  <a:gd name="T9" fmla="*/ 281 h 64"/>
                  <a:gd name="T10" fmla="*/ 0 w 64"/>
                  <a:gd name="T11" fmla="*/ 281 h 64"/>
                  <a:gd name="T12" fmla="*/ 0 w 64"/>
                  <a:gd name="T13" fmla="*/ 281 h 64"/>
                  <a:gd name="T14" fmla="*/ 0 w 64"/>
                  <a:gd name="T15" fmla="*/ 281 h 64"/>
                  <a:gd name="T16" fmla="*/ 0 w 64"/>
                  <a:gd name="T17" fmla="*/ 292 h 64"/>
                  <a:gd name="T18" fmla="*/ 0 w 64"/>
                  <a:gd name="T19" fmla="*/ 292 h 64"/>
                  <a:gd name="T20" fmla="*/ 11 w 64"/>
                  <a:gd name="T21" fmla="*/ 322 h 64"/>
                  <a:gd name="T22" fmla="*/ 32 w 64"/>
                  <a:gd name="T23" fmla="*/ 333 h 64"/>
                  <a:gd name="T24" fmla="*/ 292 w 64"/>
                  <a:gd name="T25" fmla="*/ 333 h 64"/>
                  <a:gd name="T26" fmla="*/ 292 w 64"/>
                  <a:gd name="T27" fmla="*/ 333 h 64"/>
                  <a:gd name="T28" fmla="*/ 322 w 64"/>
                  <a:gd name="T29" fmla="*/ 322 h 64"/>
                  <a:gd name="T30" fmla="*/ 333 w 64"/>
                  <a:gd name="T31" fmla="*/ 292 h 64"/>
                  <a:gd name="T32" fmla="*/ 333 w 64"/>
                  <a:gd name="T33" fmla="*/ 41 h 64"/>
                  <a:gd name="T34" fmla="*/ 333 w 64"/>
                  <a:gd name="T35" fmla="*/ 41 h 64"/>
                  <a:gd name="T36" fmla="*/ 322 w 64"/>
                  <a:gd name="T37" fmla="*/ 11 h 64"/>
                  <a:gd name="T38" fmla="*/ 292 w 64"/>
                  <a:gd name="T39" fmla="*/ 0 h 64"/>
                  <a:gd name="T40" fmla="*/ 292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48" y="54"/>
                    </a:lnTo>
                    <a:lnTo>
                      <a:pt x="0" y="54"/>
                    </a:lnTo>
                    <a:lnTo>
                      <a:pt x="0" y="56"/>
                    </a:lnTo>
                    <a:lnTo>
                      <a:pt x="2" y="62"/>
                    </a:lnTo>
                    <a:lnTo>
                      <a:pt x="6" y="64"/>
                    </a:lnTo>
                    <a:lnTo>
                      <a:pt x="56" y="64"/>
                    </a:lnTo>
                    <a:lnTo>
                      <a:pt x="62" y="62"/>
                    </a:lnTo>
                    <a:lnTo>
                      <a:pt x="64" y="56"/>
                    </a:lnTo>
                    <a:lnTo>
                      <a:pt x="64" y="8"/>
                    </a:lnTo>
                    <a:lnTo>
                      <a:pt x="62" y="2"/>
                    </a:lnTo>
                    <a:lnTo>
                      <a:pt x="56" y="0"/>
                    </a:lnTo>
                    <a:close/>
                  </a:path>
                </a:pathLst>
              </a:custGeom>
              <a:solidFill>
                <a:srgbClr val="4C676E"/>
              </a:solidFill>
              <a:ln w="9525">
                <a:noFill/>
                <a:round/>
                <a:headEnd/>
                <a:tailEnd/>
              </a:ln>
            </p:spPr>
            <p:txBody>
              <a:bodyPr/>
              <a:lstStyle/>
              <a:p>
                <a:endParaRPr lang="en-US"/>
              </a:p>
            </p:txBody>
          </p:sp>
          <p:sp>
            <p:nvSpPr>
              <p:cNvPr id="242" name="Freeform 803"/>
              <p:cNvSpPr>
                <a:spLocks/>
              </p:cNvSpPr>
              <p:nvPr/>
            </p:nvSpPr>
            <p:spPr bwMode="auto">
              <a:xfrm>
                <a:off x="3965" y="3229"/>
                <a:ext cx="23" cy="54"/>
              </a:xfrm>
              <a:custGeom>
                <a:avLst/>
                <a:gdLst>
                  <a:gd name="T0" fmla="*/ 53 w 10"/>
                  <a:gd name="T1" fmla="*/ 61 h 24"/>
                  <a:gd name="T2" fmla="*/ 53 w 10"/>
                  <a:gd name="T3" fmla="*/ 61 h 24"/>
                  <a:gd name="T4" fmla="*/ 53 w 10"/>
                  <a:gd name="T5" fmla="*/ 101 h 24"/>
                  <a:gd name="T6" fmla="*/ 41 w 10"/>
                  <a:gd name="T7" fmla="*/ 121 h 24"/>
                  <a:gd name="T8" fmla="*/ 32 w 10"/>
                  <a:gd name="T9" fmla="*/ 121 h 24"/>
                  <a:gd name="T10" fmla="*/ 32 w 10"/>
                  <a:gd name="T11" fmla="*/ 121 h 24"/>
                  <a:gd name="T12" fmla="*/ 21 w 10"/>
                  <a:gd name="T13" fmla="*/ 121 h 24"/>
                  <a:gd name="T14" fmla="*/ 12 w 10"/>
                  <a:gd name="T15" fmla="*/ 101 h 24"/>
                  <a:gd name="T16" fmla="*/ 0 w 10"/>
                  <a:gd name="T17" fmla="*/ 61 h 24"/>
                  <a:gd name="T18" fmla="*/ 0 w 10"/>
                  <a:gd name="T19" fmla="*/ 61 h 24"/>
                  <a:gd name="T20" fmla="*/ 12 w 10"/>
                  <a:gd name="T21" fmla="*/ 20 h 24"/>
                  <a:gd name="T22" fmla="*/ 21 w 10"/>
                  <a:gd name="T23" fmla="*/ 0 h 24"/>
                  <a:gd name="T24" fmla="*/ 32 w 10"/>
                  <a:gd name="T25" fmla="*/ 0 h 24"/>
                  <a:gd name="T26" fmla="*/ 32 w 10"/>
                  <a:gd name="T27" fmla="*/ 0 h 24"/>
                  <a:gd name="T28" fmla="*/ 41 w 10"/>
                  <a:gd name="T29" fmla="*/ 0 h 24"/>
                  <a:gd name="T30" fmla="*/ 53 w 10"/>
                  <a:gd name="T31" fmla="*/ 20 h 24"/>
                  <a:gd name="T32" fmla="*/ 53 w 10"/>
                  <a:gd name="T33" fmla="*/ 61 h 24"/>
                  <a:gd name="T34" fmla="*/ 53 w 10"/>
                  <a:gd name="T35" fmla="*/ 61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4"/>
                    </a:lnTo>
                    <a:lnTo>
                      <a:pt x="6" y="24"/>
                    </a:lnTo>
                    <a:lnTo>
                      <a:pt x="4" y="24"/>
                    </a:lnTo>
                    <a:lnTo>
                      <a:pt x="2" y="20"/>
                    </a:lnTo>
                    <a:lnTo>
                      <a:pt x="0" y="12"/>
                    </a:lnTo>
                    <a:lnTo>
                      <a:pt x="2" y="4"/>
                    </a:lnTo>
                    <a:lnTo>
                      <a:pt x="4" y="0"/>
                    </a:lnTo>
                    <a:lnTo>
                      <a:pt x="6" y="0"/>
                    </a:lnTo>
                    <a:lnTo>
                      <a:pt x="8" y="0"/>
                    </a:lnTo>
                    <a:lnTo>
                      <a:pt x="10" y="4"/>
                    </a:lnTo>
                    <a:lnTo>
                      <a:pt x="10" y="12"/>
                    </a:lnTo>
                    <a:close/>
                  </a:path>
                </a:pathLst>
              </a:custGeom>
              <a:solidFill>
                <a:srgbClr val="8AA2A7"/>
              </a:solidFill>
              <a:ln w="9525">
                <a:noFill/>
                <a:round/>
                <a:headEnd/>
                <a:tailEnd/>
              </a:ln>
            </p:spPr>
            <p:txBody>
              <a:bodyPr/>
              <a:lstStyle/>
              <a:p>
                <a:endParaRPr lang="en-US"/>
              </a:p>
            </p:txBody>
          </p:sp>
          <p:sp>
            <p:nvSpPr>
              <p:cNvPr id="243" name="Freeform 804"/>
              <p:cNvSpPr>
                <a:spLocks/>
              </p:cNvSpPr>
              <p:nvPr/>
            </p:nvSpPr>
            <p:spPr bwMode="auto">
              <a:xfrm>
                <a:off x="4421" y="2933"/>
                <a:ext cx="182" cy="182"/>
              </a:xfrm>
              <a:custGeom>
                <a:avLst/>
                <a:gdLst>
                  <a:gd name="T0" fmla="*/ 82 w 80"/>
                  <a:gd name="T1" fmla="*/ 0 h 80"/>
                  <a:gd name="T2" fmla="*/ 82 w 80"/>
                  <a:gd name="T3" fmla="*/ 0 h 80"/>
                  <a:gd name="T4" fmla="*/ 52 w 80"/>
                  <a:gd name="T5" fmla="*/ 0 h 80"/>
                  <a:gd name="T6" fmla="*/ 32 w 80"/>
                  <a:gd name="T7" fmla="*/ 20 h 80"/>
                  <a:gd name="T8" fmla="*/ 11 w 80"/>
                  <a:gd name="T9" fmla="*/ 41 h 80"/>
                  <a:gd name="T10" fmla="*/ 0 w 80"/>
                  <a:gd name="T11" fmla="*/ 73 h 80"/>
                  <a:gd name="T12" fmla="*/ 0 w 80"/>
                  <a:gd name="T13" fmla="*/ 332 h 80"/>
                  <a:gd name="T14" fmla="*/ 0 w 80"/>
                  <a:gd name="T15" fmla="*/ 332 h 80"/>
                  <a:gd name="T16" fmla="*/ 11 w 80"/>
                  <a:gd name="T17" fmla="*/ 362 h 80"/>
                  <a:gd name="T18" fmla="*/ 32 w 80"/>
                  <a:gd name="T19" fmla="*/ 382 h 80"/>
                  <a:gd name="T20" fmla="*/ 52 w 80"/>
                  <a:gd name="T21" fmla="*/ 403 h 80"/>
                  <a:gd name="T22" fmla="*/ 82 w 80"/>
                  <a:gd name="T23" fmla="*/ 414 h 80"/>
                  <a:gd name="T24" fmla="*/ 341 w 80"/>
                  <a:gd name="T25" fmla="*/ 414 h 80"/>
                  <a:gd name="T26" fmla="*/ 341 w 80"/>
                  <a:gd name="T27" fmla="*/ 414 h 80"/>
                  <a:gd name="T28" fmla="*/ 373 w 80"/>
                  <a:gd name="T29" fmla="*/ 403 h 80"/>
                  <a:gd name="T30" fmla="*/ 394 w 80"/>
                  <a:gd name="T31" fmla="*/ 382 h 80"/>
                  <a:gd name="T32" fmla="*/ 414 w 80"/>
                  <a:gd name="T33" fmla="*/ 362 h 80"/>
                  <a:gd name="T34" fmla="*/ 414 w 80"/>
                  <a:gd name="T35" fmla="*/ 332 h 80"/>
                  <a:gd name="T36" fmla="*/ 414 w 80"/>
                  <a:gd name="T37" fmla="*/ 73 h 80"/>
                  <a:gd name="T38" fmla="*/ 414 w 80"/>
                  <a:gd name="T39" fmla="*/ 73 h 80"/>
                  <a:gd name="T40" fmla="*/ 414 w 80"/>
                  <a:gd name="T41" fmla="*/ 41 h 80"/>
                  <a:gd name="T42" fmla="*/ 394 w 80"/>
                  <a:gd name="T43" fmla="*/ 20 h 80"/>
                  <a:gd name="T44" fmla="*/ 373 w 80"/>
                  <a:gd name="T45" fmla="*/ 0 h 80"/>
                  <a:gd name="T46" fmla="*/ 341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6" y="4"/>
                    </a:lnTo>
                    <a:lnTo>
                      <a:pt x="2" y="8"/>
                    </a:lnTo>
                    <a:lnTo>
                      <a:pt x="0" y="14"/>
                    </a:lnTo>
                    <a:lnTo>
                      <a:pt x="0" y="64"/>
                    </a:lnTo>
                    <a:lnTo>
                      <a:pt x="2" y="70"/>
                    </a:lnTo>
                    <a:lnTo>
                      <a:pt x="6" y="74"/>
                    </a:lnTo>
                    <a:lnTo>
                      <a:pt x="10" y="78"/>
                    </a:lnTo>
                    <a:lnTo>
                      <a:pt x="16" y="80"/>
                    </a:lnTo>
                    <a:lnTo>
                      <a:pt x="66" y="80"/>
                    </a:lnTo>
                    <a:lnTo>
                      <a:pt x="72" y="78"/>
                    </a:lnTo>
                    <a:lnTo>
                      <a:pt x="76" y="74"/>
                    </a:lnTo>
                    <a:lnTo>
                      <a:pt x="80" y="70"/>
                    </a:lnTo>
                    <a:lnTo>
                      <a:pt x="80" y="64"/>
                    </a:lnTo>
                    <a:lnTo>
                      <a:pt x="80" y="14"/>
                    </a:lnTo>
                    <a:lnTo>
                      <a:pt x="80" y="8"/>
                    </a:lnTo>
                    <a:lnTo>
                      <a:pt x="76" y="4"/>
                    </a:lnTo>
                    <a:lnTo>
                      <a:pt x="72" y="0"/>
                    </a:lnTo>
                    <a:lnTo>
                      <a:pt x="66" y="0"/>
                    </a:lnTo>
                    <a:lnTo>
                      <a:pt x="16" y="0"/>
                    </a:lnTo>
                    <a:close/>
                  </a:path>
                </a:pathLst>
              </a:custGeom>
              <a:noFill/>
              <a:ln w="12700">
                <a:solidFill>
                  <a:srgbClr val="33535B"/>
                </a:solidFill>
                <a:round/>
                <a:headEnd/>
                <a:tailEnd/>
              </a:ln>
            </p:spPr>
            <p:txBody>
              <a:bodyPr/>
              <a:lstStyle/>
              <a:p>
                <a:endParaRPr lang="en-US"/>
              </a:p>
            </p:txBody>
          </p:sp>
          <p:sp>
            <p:nvSpPr>
              <p:cNvPr id="244" name="Freeform 805"/>
              <p:cNvSpPr>
                <a:spLocks/>
              </p:cNvSpPr>
              <p:nvPr/>
            </p:nvSpPr>
            <p:spPr bwMode="auto">
              <a:xfrm>
                <a:off x="4421" y="2933"/>
                <a:ext cx="182" cy="182"/>
              </a:xfrm>
              <a:custGeom>
                <a:avLst/>
                <a:gdLst>
                  <a:gd name="T0" fmla="*/ 82 w 80"/>
                  <a:gd name="T1" fmla="*/ 0 h 80"/>
                  <a:gd name="T2" fmla="*/ 82 w 80"/>
                  <a:gd name="T3" fmla="*/ 0 h 80"/>
                  <a:gd name="T4" fmla="*/ 52 w 80"/>
                  <a:gd name="T5" fmla="*/ 0 h 80"/>
                  <a:gd name="T6" fmla="*/ 32 w 80"/>
                  <a:gd name="T7" fmla="*/ 20 h 80"/>
                  <a:gd name="T8" fmla="*/ 11 w 80"/>
                  <a:gd name="T9" fmla="*/ 41 h 80"/>
                  <a:gd name="T10" fmla="*/ 0 w 80"/>
                  <a:gd name="T11" fmla="*/ 73 h 80"/>
                  <a:gd name="T12" fmla="*/ 0 w 80"/>
                  <a:gd name="T13" fmla="*/ 332 h 80"/>
                  <a:gd name="T14" fmla="*/ 0 w 80"/>
                  <a:gd name="T15" fmla="*/ 332 h 80"/>
                  <a:gd name="T16" fmla="*/ 11 w 80"/>
                  <a:gd name="T17" fmla="*/ 362 h 80"/>
                  <a:gd name="T18" fmla="*/ 32 w 80"/>
                  <a:gd name="T19" fmla="*/ 382 h 80"/>
                  <a:gd name="T20" fmla="*/ 52 w 80"/>
                  <a:gd name="T21" fmla="*/ 403 h 80"/>
                  <a:gd name="T22" fmla="*/ 82 w 80"/>
                  <a:gd name="T23" fmla="*/ 414 h 80"/>
                  <a:gd name="T24" fmla="*/ 341 w 80"/>
                  <a:gd name="T25" fmla="*/ 414 h 80"/>
                  <a:gd name="T26" fmla="*/ 341 w 80"/>
                  <a:gd name="T27" fmla="*/ 414 h 80"/>
                  <a:gd name="T28" fmla="*/ 373 w 80"/>
                  <a:gd name="T29" fmla="*/ 403 h 80"/>
                  <a:gd name="T30" fmla="*/ 394 w 80"/>
                  <a:gd name="T31" fmla="*/ 382 h 80"/>
                  <a:gd name="T32" fmla="*/ 414 w 80"/>
                  <a:gd name="T33" fmla="*/ 362 h 80"/>
                  <a:gd name="T34" fmla="*/ 414 w 80"/>
                  <a:gd name="T35" fmla="*/ 332 h 80"/>
                  <a:gd name="T36" fmla="*/ 414 w 80"/>
                  <a:gd name="T37" fmla="*/ 73 h 80"/>
                  <a:gd name="T38" fmla="*/ 414 w 80"/>
                  <a:gd name="T39" fmla="*/ 73 h 80"/>
                  <a:gd name="T40" fmla="*/ 414 w 80"/>
                  <a:gd name="T41" fmla="*/ 41 h 80"/>
                  <a:gd name="T42" fmla="*/ 394 w 80"/>
                  <a:gd name="T43" fmla="*/ 20 h 80"/>
                  <a:gd name="T44" fmla="*/ 373 w 80"/>
                  <a:gd name="T45" fmla="*/ 0 h 80"/>
                  <a:gd name="T46" fmla="*/ 341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6" y="4"/>
                    </a:lnTo>
                    <a:lnTo>
                      <a:pt x="2" y="8"/>
                    </a:lnTo>
                    <a:lnTo>
                      <a:pt x="0" y="14"/>
                    </a:lnTo>
                    <a:lnTo>
                      <a:pt x="0" y="64"/>
                    </a:lnTo>
                    <a:lnTo>
                      <a:pt x="2" y="70"/>
                    </a:lnTo>
                    <a:lnTo>
                      <a:pt x="6" y="74"/>
                    </a:lnTo>
                    <a:lnTo>
                      <a:pt x="10" y="78"/>
                    </a:lnTo>
                    <a:lnTo>
                      <a:pt x="16" y="80"/>
                    </a:lnTo>
                    <a:lnTo>
                      <a:pt x="66" y="80"/>
                    </a:lnTo>
                    <a:lnTo>
                      <a:pt x="72" y="78"/>
                    </a:lnTo>
                    <a:lnTo>
                      <a:pt x="76" y="74"/>
                    </a:lnTo>
                    <a:lnTo>
                      <a:pt x="80" y="70"/>
                    </a:lnTo>
                    <a:lnTo>
                      <a:pt x="80" y="64"/>
                    </a:lnTo>
                    <a:lnTo>
                      <a:pt x="80" y="14"/>
                    </a:lnTo>
                    <a:lnTo>
                      <a:pt x="80" y="8"/>
                    </a:lnTo>
                    <a:lnTo>
                      <a:pt x="76" y="4"/>
                    </a:lnTo>
                    <a:lnTo>
                      <a:pt x="72" y="0"/>
                    </a:lnTo>
                    <a:lnTo>
                      <a:pt x="66" y="0"/>
                    </a:lnTo>
                    <a:lnTo>
                      <a:pt x="16" y="0"/>
                    </a:lnTo>
                    <a:close/>
                  </a:path>
                </a:pathLst>
              </a:custGeom>
              <a:solidFill>
                <a:srgbClr val="000000"/>
              </a:solidFill>
              <a:ln w="9525">
                <a:noFill/>
                <a:round/>
                <a:headEnd/>
                <a:tailEnd/>
              </a:ln>
            </p:spPr>
            <p:txBody>
              <a:bodyPr/>
              <a:lstStyle/>
              <a:p>
                <a:endParaRPr lang="en-US"/>
              </a:p>
            </p:txBody>
          </p:sp>
          <p:sp>
            <p:nvSpPr>
              <p:cNvPr id="245" name="Freeform 806"/>
              <p:cNvSpPr>
                <a:spLocks/>
              </p:cNvSpPr>
              <p:nvPr/>
            </p:nvSpPr>
            <p:spPr bwMode="auto">
              <a:xfrm>
                <a:off x="4439" y="2951"/>
                <a:ext cx="146" cy="146"/>
              </a:xfrm>
              <a:custGeom>
                <a:avLst/>
                <a:gdLst>
                  <a:gd name="T0" fmla="*/ 301 w 64"/>
                  <a:gd name="T1" fmla="*/ 0 h 64"/>
                  <a:gd name="T2" fmla="*/ 41 w 64"/>
                  <a:gd name="T3" fmla="*/ 0 h 64"/>
                  <a:gd name="T4" fmla="*/ 41 w 64"/>
                  <a:gd name="T5" fmla="*/ 0 h 64"/>
                  <a:gd name="T6" fmla="*/ 21 w 64"/>
                  <a:gd name="T7" fmla="*/ 11 h 64"/>
                  <a:gd name="T8" fmla="*/ 0 w 64"/>
                  <a:gd name="T9" fmla="*/ 32 h 64"/>
                  <a:gd name="T10" fmla="*/ 0 w 64"/>
                  <a:gd name="T11" fmla="*/ 292 h 64"/>
                  <a:gd name="T12" fmla="*/ 0 w 64"/>
                  <a:gd name="T13" fmla="*/ 292 h 64"/>
                  <a:gd name="T14" fmla="*/ 21 w 64"/>
                  <a:gd name="T15" fmla="*/ 313 h 64"/>
                  <a:gd name="T16" fmla="*/ 41 w 64"/>
                  <a:gd name="T17" fmla="*/ 333 h 64"/>
                  <a:gd name="T18" fmla="*/ 301 w 64"/>
                  <a:gd name="T19" fmla="*/ 333 h 64"/>
                  <a:gd name="T20" fmla="*/ 301 w 64"/>
                  <a:gd name="T21" fmla="*/ 333 h 64"/>
                  <a:gd name="T22" fmla="*/ 322 w 64"/>
                  <a:gd name="T23" fmla="*/ 313 h 64"/>
                  <a:gd name="T24" fmla="*/ 333 w 64"/>
                  <a:gd name="T25" fmla="*/ 292 h 64"/>
                  <a:gd name="T26" fmla="*/ 333 w 64"/>
                  <a:gd name="T27" fmla="*/ 32 h 64"/>
                  <a:gd name="T28" fmla="*/ 333 w 64"/>
                  <a:gd name="T29" fmla="*/ 32 h 64"/>
                  <a:gd name="T30" fmla="*/ 322 w 64"/>
                  <a:gd name="T31" fmla="*/ 11 h 64"/>
                  <a:gd name="T32" fmla="*/ 301 w 64"/>
                  <a:gd name="T33" fmla="*/ 0 h 64"/>
                  <a:gd name="T34" fmla="*/ 301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8" y="0"/>
                    </a:moveTo>
                    <a:lnTo>
                      <a:pt x="8" y="0"/>
                    </a:lnTo>
                    <a:lnTo>
                      <a:pt x="4" y="2"/>
                    </a:lnTo>
                    <a:lnTo>
                      <a:pt x="0" y="6"/>
                    </a:lnTo>
                    <a:lnTo>
                      <a:pt x="0" y="56"/>
                    </a:lnTo>
                    <a:lnTo>
                      <a:pt x="4" y="60"/>
                    </a:lnTo>
                    <a:lnTo>
                      <a:pt x="8" y="64"/>
                    </a:lnTo>
                    <a:lnTo>
                      <a:pt x="58" y="64"/>
                    </a:lnTo>
                    <a:lnTo>
                      <a:pt x="62" y="60"/>
                    </a:lnTo>
                    <a:lnTo>
                      <a:pt x="64" y="56"/>
                    </a:lnTo>
                    <a:lnTo>
                      <a:pt x="64" y="6"/>
                    </a:lnTo>
                    <a:lnTo>
                      <a:pt x="62" y="2"/>
                    </a:lnTo>
                    <a:lnTo>
                      <a:pt x="58" y="0"/>
                    </a:lnTo>
                    <a:close/>
                  </a:path>
                </a:pathLst>
              </a:custGeom>
              <a:solidFill>
                <a:srgbClr val="668187"/>
              </a:solidFill>
              <a:ln w="9525">
                <a:noFill/>
                <a:round/>
                <a:headEnd/>
                <a:tailEnd/>
              </a:ln>
            </p:spPr>
            <p:txBody>
              <a:bodyPr/>
              <a:lstStyle/>
              <a:p>
                <a:endParaRPr lang="en-US"/>
              </a:p>
            </p:txBody>
          </p:sp>
          <p:sp>
            <p:nvSpPr>
              <p:cNvPr id="246" name="Freeform 807"/>
              <p:cNvSpPr>
                <a:spLocks/>
              </p:cNvSpPr>
              <p:nvPr/>
            </p:nvSpPr>
            <p:spPr bwMode="auto">
              <a:xfrm>
                <a:off x="4439" y="2951"/>
                <a:ext cx="146" cy="146"/>
              </a:xfrm>
              <a:custGeom>
                <a:avLst/>
                <a:gdLst>
                  <a:gd name="T0" fmla="*/ 301 w 64"/>
                  <a:gd name="T1" fmla="*/ 0 h 64"/>
                  <a:gd name="T2" fmla="*/ 301 w 64"/>
                  <a:gd name="T3" fmla="*/ 228 h 64"/>
                  <a:gd name="T4" fmla="*/ 301 w 64"/>
                  <a:gd name="T5" fmla="*/ 228 h 64"/>
                  <a:gd name="T6" fmla="*/ 292 w 64"/>
                  <a:gd name="T7" fmla="*/ 260 h 64"/>
                  <a:gd name="T8" fmla="*/ 260 w 64"/>
                  <a:gd name="T9" fmla="*/ 271 h 64"/>
                  <a:gd name="T10" fmla="*/ 11 w 64"/>
                  <a:gd name="T11" fmla="*/ 271 h 64"/>
                  <a:gd name="T12" fmla="*/ 11 w 64"/>
                  <a:gd name="T13" fmla="*/ 271 h 64"/>
                  <a:gd name="T14" fmla="*/ 0 w 64"/>
                  <a:gd name="T15" fmla="*/ 271 h 64"/>
                  <a:gd name="T16" fmla="*/ 0 w 64"/>
                  <a:gd name="T17" fmla="*/ 292 h 64"/>
                  <a:gd name="T18" fmla="*/ 0 w 64"/>
                  <a:gd name="T19" fmla="*/ 292 h 64"/>
                  <a:gd name="T20" fmla="*/ 21 w 64"/>
                  <a:gd name="T21" fmla="*/ 313 h 64"/>
                  <a:gd name="T22" fmla="*/ 41 w 64"/>
                  <a:gd name="T23" fmla="*/ 333 h 64"/>
                  <a:gd name="T24" fmla="*/ 301 w 64"/>
                  <a:gd name="T25" fmla="*/ 333 h 64"/>
                  <a:gd name="T26" fmla="*/ 301 w 64"/>
                  <a:gd name="T27" fmla="*/ 333 h 64"/>
                  <a:gd name="T28" fmla="*/ 322 w 64"/>
                  <a:gd name="T29" fmla="*/ 313 h 64"/>
                  <a:gd name="T30" fmla="*/ 333 w 64"/>
                  <a:gd name="T31" fmla="*/ 292 h 64"/>
                  <a:gd name="T32" fmla="*/ 333 w 64"/>
                  <a:gd name="T33" fmla="*/ 32 h 64"/>
                  <a:gd name="T34" fmla="*/ 333 w 64"/>
                  <a:gd name="T35" fmla="*/ 32 h 64"/>
                  <a:gd name="T36" fmla="*/ 322 w 64"/>
                  <a:gd name="T37" fmla="*/ 11 h 64"/>
                  <a:gd name="T38" fmla="*/ 301 w 64"/>
                  <a:gd name="T39" fmla="*/ 0 h 64"/>
                  <a:gd name="T40" fmla="*/ 301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4"/>
                    </a:lnTo>
                    <a:lnTo>
                      <a:pt x="56" y="50"/>
                    </a:lnTo>
                    <a:lnTo>
                      <a:pt x="50" y="52"/>
                    </a:lnTo>
                    <a:lnTo>
                      <a:pt x="2" y="52"/>
                    </a:lnTo>
                    <a:lnTo>
                      <a:pt x="0" y="52"/>
                    </a:lnTo>
                    <a:lnTo>
                      <a:pt x="0" y="56"/>
                    </a:lnTo>
                    <a:lnTo>
                      <a:pt x="4" y="60"/>
                    </a:lnTo>
                    <a:lnTo>
                      <a:pt x="8" y="64"/>
                    </a:lnTo>
                    <a:lnTo>
                      <a:pt x="58" y="64"/>
                    </a:lnTo>
                    <a:lnTo>
                      <a:pt x="62" y="60"/>
                    </a:lnTo>
                    <a:lnTo>
                      <a:pt x="64" y="56"/>
                    </a:lnTo>
                    <a:lnTo>
                      <a:pt x="64" y="6"/>
                    </a:lnTo>
                    <a:lnTo>
                      <a:pt x="62" y="2"/>
                    </a:lnTo>
                    <a:lnTo>
                      <a:pt x="58" y="0"/>
                    </a:lnTo>
                    <a:close/>
                  </a:path>
                </a:pathLst>
              </a:custGeom>
              <a:solidFill>
                <a:srgbClr val="4C676E"/>
              </a:solidFill>
              <a:ln w="9525">
                <a:noFill/>
                <a:round/>
                <a:headEnd/>
                <a:tailEnd/>
              </a:ln>
            </p:spPr>
            <p:txBody>
              <a:bodyPr/>
              <a:lstStyle/>
              <a:p>
                <a:endParaRPr lang="en-US"/>
              </a:p>
            </p:txBody>
          </p:sp>
          <p:sp>
            <p:nvSpPr>
              <p:cNvPr id="247" name="Freeform 808"/>
              <p:cNvSpPr>
                <a:spLocks/>
              </p:cNvSpPr>
              <p:nvPr/>
            </p:nvSpPr>
            <p:spPr bwMode="auto">
              <a:xfrm>
                <a:off x="4466" y="2974"/>
                <a:ext cx="23" cy="54"/>
              </a:xfrm>
              <a:custGeom>
                <a:avLst/>
                <a:gdLst>
                  <a:gd name="T0" fmla="*/ 53 w 10"/>
                  <a:gd name="T1" fmla="*/ 61 h 24"/>
                  <a:gd name="T2" fmla="*/ 53 w 10"/>
                  <a:gd name="T3" fmla="*/ 61 h 24"/>
                  <a:gd name="T4" fmla="*/ 41 w 10"/>
                  <a:gd name="T5" fmla="*/ 112 h 24"/>
                  <a:gd name="T6" fmla="*/ 32 w 10"/>
                  <a:gd name="T7" fmla="*/ 121 h 24"/>
                  <a:gd name="T8" fmla="*/ 32 w 10"/>
                  <a:gd name="T9" fmla="*/ 121 h 24"/>
                  <a:gd name="T10" fmla="*/ 32 w 10"/>
                  <a:gd name="T11" fmla="*/ 121 h 24"/>
                  <a:gd name="T12" fmla="*/ 21 w 10"/>
                  <a:gd name="T13" fmla="*/ 121 h 24"/>
                  <a:gd name="T14" fmla="*/ 12 w 10"/>
                  <a:gd name="T15" fmla="*/ 112 h 24"/>
                  <a:gd name="T16" fmla="*/ 0 w 10"/>
                  <a:gd name="T17" fmla="*/ 61 h 24"/>
                  <a:gd name="T18" fmla="*/ 0 w 10"/>
                  <a:gd name="T19" fmla="*/ 61 h 24"/>
                  <a:gd name="T20" fmla="*/ 12 w 10"/>
                  <a:gd name="T21" fmla="*/ 20 h 24"/>
                  <a:gd name="T22" fmla="*/ 21 w 10"/>
                  <a:gd name="T23" fmla="*/ 11 h 24"/>
                  <a:gd name="T24" fmla="*/ 32 w 10"/>
                  <a:gd name="T25" fmla="*/ 0 h 24"/>
                  <a:gd name="T26" fmla="*/ 32 w 10"/>
                  <a:gd name="T27" fmla="*/ 0 h 24"/>
                  <a:gd name="T28" fmla="*/ 32 w 10"/>
                  <a:gd name="T29" fmla="*/ 11 h 24"/>
                  <a:gd name="T30" fmla="*/ 41 w 10"/>
                  <a:gd name="T31" fmla="*/ 20 h 24"/>
                  <a:gd name="T32" fmla="*/ 53 w 10"/>
                  <a:gd name="T33" fmla="*/ 61 h 24"/>
                  <a:gd name="T34" fmla="*/ 53 w 10"/>
                  <a:gd name="T35" fmla="*/ 61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2"/>
                    </a:lnTo>
                    <a:lnTo>
                      <a:pt x="6" y="24"/>
                    </a:lnTo>
                    <a:lnTo>
                      <a:pt x="4" y="24"/>
                    </a:lnTo>
                    <a:lnTo>
                      <a:pt x="2" y="22"/>
                    </a:lnTo>
                    <a:lnTo>
                      <a:pt x="0" y="12"/>
                    </a:lnTo>
                    <a:lnTo>
                      <a:pt x="2" y="4"/>
                    </a:lnTo>
                    <a:lnTo>
                      <a:pt x="4" y="2"/>
                    </a:lnTo>
                    <a:lnTo>
                      <a:pt x="6" y="0"/>
                    </a:lnTo>
                    <a:lnTo>
                      <a:pt x="6" y="2"/>
                    </a:lnTo>
                    <a:lnTo>
                      <a:pt x="8" y="4"/>
                    </a:lnTo>
                    <a:lnTo>
                      <a:pt x="10" y="12"/>
                    </a:lnTo>
                    <a:close/>
                  </a:path>
                </a:pathLst>
              </a:custGeom>
              <a:solidFill>
                <a:srgbClr val="8AA2A7"/>
              </a:solidFill>
              <a:ln w="9525">
                <a:noFill/>
                <a:round/>
                <a:headEnd/>
                <a:tailEnd/>
              </a:ln>
            </p:spPr>
            <p:txBody>
              <a:bodyPr/>
              <a:lstStyle/>
              <a:p>
                <a:endParaRPr lang="en-US"/>
              </a:p>
            </p:txBody>
          </p:sp>
          <p:sp>
            <p:nvSpPr>
              <p:cNvPr id="248" name="Freeform 809"/>
              <p:cNvSpPr>
                <a:spLocks/>
              </p:cNvSpPr>
              <p:nvPr/>
            </p:nvSpPr>
            <p:spPr bwMode="auto">
              <a:xfrm>
                <a:off x="4421" y="3183"/>
                <a:ext cx="182" cy="182"/>
              </a:xfrm>
              <a:custGeom>
                <a:avLst/>
                <a:gdLst>
                  <a:gd name="T0" fmla="*/ 82 w 80"/>
                  <a:gd name="T1" fmla="*/ 0 h 80"/>
                  <a:gd name="T2" fmla="*/ 82 w 80"/>
                  <a:gd name="T3" fmla="*/ 0 h 80"/>
                  <a:gd name="T4" fmla="*/ 52 w 80"/>
                  <a:gd name="T5" fmla="*/ 11 h 80"/>
                  <a:gd name="T6" fmla="*/ 32 w 80"/>
                  <a:gd name="T7" fmla="*/ 20 h 80"/>
                  <a:gd name="T8" fmla="*/ 11 w 80"/>
                  <a:gd name="T9" fmla="*/ 52 h 80"/>
                  <a:gd name="T10" fmla="*/ 0 w 80"/>
                  <a:gd name="T11" fmla="*/ 82 h 80"/>
                  <a:gd name="T12" fmla="*/ 0 w 80"/>
                  <a:gd name="T13" fmla="*/ 332 h 80"/>
                  <a:gd name="T14" fmla="*/ 0 w 80"/>
                  <a:gd name="T15" fmla="*/ 332 h 80"/>
                  <a:gd name="T16" fmla="*/ 11 w 80"/>
                  <a:gd name="T17" fmla="*/ 362 h 80"/>
                  <a:gd name="T18" fmla="*/ 32 w 80"/>
                  <a:gd name="T19" fmla="*/ 394 h 80"/>
                  <a:gd name="T20" fmla="*/ 52 w 80"/>
                  <a:gd name="T21" fmla="*/ 414 h 80"/>
                  <a:gd name="T22" fmla="*/ 82 w 80"/>
                  <a:gd name="T23" fmla="*/ 414 h 80"/>
                  <a:gd name="T24" fmla="*/ 341 w 80"/>
                  <a:gd name="T25" fmla="*/ 414 h 80"/>
                  <a:gd name="T26" fmla="*/ 341 w 80"/>
                  <a:gd name="T27" fmla="*/ 414 h 80"/>
                  <a:gd name="T28" fmla="*/ 373 w 80"/>
                  <a:gd name="T29" fmla="*/ 414 h 80"/>
                  <a:gd name="T30" fmla="*/ 394 w 80"/>
                  <a:gd name="T31" fmla="*/ 394 h 80"/>
                  <a:gd name="T32" fmla="*/ 414 w 80"/>
                  <a:gd name="T33" fmla="*/ 362 h 80"/>
                  <a:gd name="T34" fmla="*/ 414 w 80"/>
                  <a:gd name="T35" fmla="*/ 332 h 80"/>
                  <a:gd name="T36" fmla="*/ 414 w 80"/>
                  <a:gd name="T37" fmla="*/ 82 h 80"/>
                  <a:gd name="T38" fmla="*/ 414 w 80"/>
                  <a:gd name="T39" fmla="*/ 82 h 80"/>
                  <a:gd name="T40" fmla="*/ 414 w 80"/>
                  <a:gd name="T41" fmla="*/ 52 h 80"/>
                  <a:gd name="T42" fmla="*/ 394 w 80"/>
                  <a:gd name="T43" fmla="*/ 20 h 80"/>
                  <a:gd name="T44" fmla="*/ 373 w 80"/>
                  <a:gd name="T45" fmla="*/ 11 h 80"/>
                  <a:gd name="T46" fmla="*/ 341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6" y="4"/>
                    </a:lnTo>
                    <a:lnTo>
                      <a:pt x="2" y="10"/>
                    </a:lnTo>
                    <a:lnTo>
                      <a:pt x="0" y="16"/>
                    </a:lnTo>
                    <a:lnTo>
                      <a:pt x="0" y="64"/>
                    </a:lnTo>
                    <a:lnTo>
                      <a:pt x="2" y="70"/>
                    </a:lnTo>
                    <a:lnTo>
                      <a:pt x="6" y="76"/>
                    </a:lnTo>
                    <a:lnTo>
                      <a:pt x="10" y="80"/>
                    </a:lnTo>
                    <a:lnTo>
                      <a:pt x="16" y="80"/>
                    </a:lnTo>
                    <a:lnTo>
                      <a:pt x="66" y="80"/>
                    </a:lnTo>
                    <a:lnTo>
                      <a:pt x="72" y="80"/>
                    </a:lnTo>
                    <a:lnTo>
                      <a:pt x="76" y="76"/>
                    </a:lnTo>
                    <a:lnTo>
                      <a:pt x="80" y="70"/>
                    </a:lnTo>
                    <a:lnTo>
                      <a:pt x="80" y="64"/>
                    </a:lnTo>
                    <a:lnTo>
                      <a:pt x="80" y="16"/>
                    </a:lnTo>
                    <a:lnTo>
                      <a:pt x="80" y="10"/>
                    </a:lnTo>
                    <a:lnTo>
                      <a:pt x="76" y="4"/>
                    </a:lnTo>
                    <a:lnTo>
                      <a:pt x="72" y="2"/>
                    </a:lnTo>
                    <a:lnTo>
                      <a:pt x="66" y="0"/>
                    </a:lnTo>
                    <a:lnTo>
                      <a:pt x="16" y="0"/>
                    </a:lnTo>
                    <a:close/>
                  </a:path>
                </a:pathLst>
              </a:custGeom>
              <a:noFill/>
              <a:ln w="12700">
                <a:solidFill>
                  <a:srgbClr val="33535B"/>
                </a:solidFill>
                <a:round/>
                <a:headEnd/>
                <a:tailEnd/>
              </a:ln>
            </p:spPr>
            <p:txBody>
              <a:bodyPr/>
              <a:lstStyle/>
              <a:p>
                <a:endParaRPr lang="en-US"/>
              </a:p>
            </p:txBody>
          </p:sp>
          <p:sp>
            <p:nvSpPr>
              <p:cNvPr id="249" name="Freeform 810"/>
              <p:cNvSpPr>
                <a:spLocks/>
              </p:cNvSpPr>
              <p:nvPr/>
            </p:nvSpPr>
            <p:spPr bwMode="auto">
              <a:xfrm>
                <a:off x="4421" y="3183"/>
                <a:ext cx="182" cy="182"/>
              </a:xfrm>
              <a:custGeom>
                <a:avLst/>
                <a:gdLst>
                  <a:gd name="T0" fmla="*/ 82 w 80"/>
                  <a:gd name="T1" fmla="*/ 0 h 80"/>
                  <a:gd name="T2" fmla="*/ 82 w 80"/>
                  <a:gd name="T3" fmla="*/ 0 h 80"/>
                  <a:gd name="T4" fmla="*/ 52 w 80"/>
                  <a:gd name="T5" fmla="*/ 11 h 80"/>
                  <a:gd name="T6" fmla="*/ 32 w 80"/>
                  <a:gd name="T7" fmla="*/ 20 h 80"/>
                  <a:gd name="T8" fmla="*/ 11 w 80"/>
                  <a:gd name="T9" fmla="*/ 52 h 80"/>
                  <a:gd name="T10" fmla="*/ 0 w 80"/>
                  <a:gd name="T11" fmla="*/ 82 h 80"/>
                  <a:gd name="T12" fmla="*/ 0 w 80"/>
                  <a:gd name="T13" fmla="*/ 332 h 80"/>
                  <a:gd name="T14" fmla="*/ 0 w 80"/>
                  <a:gd name="T15" fmla="*/ 332 h 80"/>
                  <a:gd name="T16" fmla="*/ 11 w 80"/>
                  <a:gd name="T17" fmla="*/ 362 h 80"/>
                  <a:gd name="T18" fmla="*/ 32 w 80"/>
                  <a:gd name="T19" fmla="*/ 394 h 80"/>
                  <a:gd name="T20" fmla="*/ 52 w 80"/>
                  <a:gd name="T21" fmla="*/ 414 h 80"/>
                  <a:gd name="T22" fmla="*/ 82 w 80"/>
                  <a:gd name="T23" fmla="*/ 414 h 80"/>
                  <a:gd name="T24" fmla="*/ 341 w 80"/>
                  <a:gd name="T25" fmla="*/ 414 h 80"/>
                  <a:gd name="T26" fmla="*/ 341 w 80"/>
                  <a:gd name="T27" fmla="*/ 414 h 80"/>
                  <a:gd name="T28" fmla="*/ 373 w 80"/>
                  <a:gd name="T29" fmla="*/ 414 h 80"/>
                  <a:gd name="T30" fmla="*/ 394 w 80"/>
                  <a:gd name="T31" fmla="*/ 394 h 80"/>
                  <a:gd name="T32" fmla="*/ 414 w 80"/>
                  <a:gd name="T33" fmla="*/ 362 h 80"/>
                  <a:gd name="T34" fmla="*/ 414 w 80"/>
                  <a:gd name="T35" fmla="*/ 332 h 80"/>
                  <a:gd name="T36" fmla="*/ 414 w 80"/>
                  <a:gd name="T37" fmla="*/ 82 h 80"/>
                  <a:gd name="T38" fmla="*/ 414 w 80"/>
                  <a:gd name="T39" fmla="*/ 82 h 80"/>
                  <a:gd name="T40" fmla="*/ 414 w 80"/>
                  <a:gd name="T41" fmla="*/ 52 h 80"/>
                  <a:gd name="T42" fmla="*/ 394 w 80"/>
                  <a:gd name="T43" fmla="*/ 20 h 80"/>
                  <a:gd name="T44" fmla="*/ 373 w 80"/>
                  <a:gd name="T45" fmla="*/ 11 h 80"/>
                  <a:gd name="T46" fmla="*/ 341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6" y="4"/>
                    </a:lnTo>
                    <a:lnTo>
                      <a:pt x="2" y="10"/>
                    </a:lnTo>
                    <a:lnTo>
                      <a:pt x="0" y="16"/>
                    </a:lnTo>
                    <a:lnTo>
                      <a:pt x="0" y="64"/>
                    </a:lnTo>
                    <a:lnTo>
                      <a:pt x="2" y="70"/>
                    </a:lnTo>
                    <a:lnTo>
                      <a:pt x="6" y="76"/>
                    </a:lnTo>
                    <a:lnTo>
                      <a:pt x="10" y="80"/>
                    </a:lnTo>
                    <a:lnTo>
                      <a:pt x="16" y="80"/>
                    </a:lnTo>
                    <a:lnTo>
                      <a:pt x="66" y="80"/>
                    </a:lnTo>
                    <a:lnTo>
                      <a:pt x="72" y="80"/>
                    </a:lnTo>
                    <a:lnTo>
                      <a:pt x="76" y="76"/>
                    </a:lnTo>
                    <a:lnTo>
                      <a:pt x="80" y="70"/>
                    </a:lnTo>
                    <a:lnTo>
                      <a:pt x="80" y="64"/>
                    </a:lnTo>
                    <a:lnTo>
                      <a:pt x="80" y="16"/>
                    </a:lnTo>
                    <a:lnTo>
                      <a:pt x="80" y="10"/>
                    </a:lnTo>
                    <a:lnTo>
                      <a:pt x="76" y="4"/>
                    </a:lnTo>
                    <a:lnTo>
                      <a:pt x="72" y="2"/>
                    </a:lnTo>
                    <a:lnTo>
                      <a:pt x="66" y="0"/>
                    </a:lnTo>
                    <a:lnTo>
                      <a:pt x="16" y="0"/>
                    </a:lnTo>
                    <a:close/>
                  </a:path>
                </a:pathLst>
              </a:custGeom>
              <a:solidFill>
                <a:srgbClr val="000000"/>
              </a:solidFill>
              <a:ln w="9525">
                <a:noFill/>
                <a:round/>
                <a:headEnd/>
                <a:tailEnd/>
              </a:ln>
            </p:spPr>
            <p:txBody>
              <a:bodyPr/>
              <a:lstStyle/>
              <a:p>
                <a:endParaRPr lang="en-US"/>
              </a:p>
            </p:txBody>
          </p:sp>
          <p:sp>
            <p:nvSpPr>
              <p:cNvPr id="250" name="Freeform 811"/>
              <p:cNvSpPr>
                <a:spLocks/>
              </p:cNvSpPr>
              <p:nvPr/>
            </p:nvSpPr>
            <p:spPr bwMode="auto">
              <a:xfrm>
                <a:off x="4439" y="3201"/>
                <a:ext cx="146" cy="146"/>
              </a:xfrm>
              <a:custGeom>
                <a:avLst/>
                <a:gdLst>
                  <a:gd name="T0" fmla="*/ 301 w 64"/>
                  <a:gd name="T1" fmla="*/ 0 h 64"/>
                  <a:gd name="T2" fmla="*/ 41 w 64"/>
                  <a:gd name="T3" fmla="*/ 0 h 64"/>
                  <a:gd name="T4" fmla="*/ 41 w 64"/>
                  <a:gd name="T5" fmla="*/ 0 h 64"/>
                  <a:gd name="T6" fmla="*/ 21 w 64"/>
                  <a:gd name="T7" fmla="*/ 11 h 64"/>
                  <a:gd name="T8" fmla="*/ 0 w 64"/>
                  <a:gd name="T9" fmla="*/ 41 h 64"/>
                  <a:gd name="T10" fmla="*/ 0 w 64"/>
                  <a:gd name="T11" fmla="*/ 292 h 64"/>
                  <a:gd name="T12" fmla="*/ 0 w 64"/>
                  <a:gd name="T13" fmla="*/ 292 h 64"/>
                  <a:gd name="T14" fmla="*/ 21 w 64"/>
                  <a:gd name="T15" fmla="*/ 322 h 64"/>
                  <a:gd name="T16" fmla="*/ 41 w 64"/>
                  <a:gd name="T17" fmla="*/ 333 h 64"/>
                  <a:gd name="T18" fmla="*/ 301 w 64"/>
                  <a:gd name="T19" fmla="*/ 333 h 64"/>
                  <a:gd name="T20" fmla="*/ 301 w 64"/>
                  <a:gd name="T21" fmla="*/ 333 h 64"/>
                  <a:gd name="T22" fmla="*/ 322 w 64"/>
                  <a:gd name="T23" fmla="*/ 322 h 64"/>
                  <a:gd name="T24" fmla="*/ 333 w 64"/>
                  <a:gd name="T25" fmla="*/ 292 h 64"/>
                  <a:gd name="T26" fmla="*/ 333 w 64"/>
                  <a:gd name="T27" fmla="*/ 41 h 64"/>
                  <a:gd name="T28" fmla="*/ 333 w 64"/>
                  <a:gd name="T29" fmla="*/ 41 h 64"/>
                  <a:gd name="T30" fmla="*/ 322 w 64"/>
                  <a:gd name="T31" fmla="*/ 11 h 64"/>
                  <a:gd name="T32" fmla="*/ 301 w 64"/>
                  <a:gd name="T33" fmla="*/ 0 h 64"/>
                  <a:gd name="T34" fmla="*/ 301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8" y="0"/>
                    </a:moveTo>
                    <a:lnTo>
                      <a:pt x="8" y="0"/>
                    </a:lnTo>
                    <a:lnTo>
                      <a:pt x="4" y="2"/>
                    </a:lnTo>
                    <a:lnTo>
                      <a:pt x="0" y="8"/>
                    </a:lnTo>
                    <a:lnTo>
                      <a:pt x="0" y="56"/>
                    </a:lnTo>
                    <a:lnTo>
                      <a:pt x="4" y="62"/>
                    </a:lnTo>
                    <a:lnTo>
                      <a:pt x="8" y="64"/>
                    </a:lnTo>
                    <a:lnTo>
                      <a:pt x="58" y="64"/>
                    </a:lnTo>
                    <a:lnTo>
                      <a:pt x="62" y="62"/>
                    </a:lnTo>
                    <a:lnTo>
                      <a:pt x="64" y="56"/>
                    </a:lnTo>
                    <a:lnTo>
                      <a:pt x="64" y="8"/>
                    </a:lnTo>
                    <a:lnTo>
                      <a:pt x="62" y="2"/>
                    </a:lnTo>
                    <a:lnTo>
                      <a:pt x="58" y="0"/>
                    </a:lnTo>
                    <a:close/>
                  </a:path>
                </a:pathLst>
              </a:custGeom>
              <a:solidFill>
                <a:srgbClr val="668187"/>
              </a:solidFill>
              <a:ln w="9525">
                <a:noFill/>
                <a:round/>
                <a:headEnd/>
                <a:tailEnd/>
              </a:ln>
            </p:spPr>
            <p:txBody>
              <a:bodyPr/>
              <a:lstStyle/>
              <a:p>
                <a:endParaRPr lang="en-US"/>
              </a:p>
            </p:txBody>
          </p:sp>
          <p:sp>
            <p:nvSpPr>
              <p:cNvPr id="251" name="Freeform 812"/>
              <p:cNvSpPr>
                <a:spLocks/>
              </p:cNvSpPr>
              <p:nvPr/>
            </p:nvSpPr>
            <p:spPr bwMode="auto">
              <a:xfrm>
                <a:off x="4439" y="3201"/>
                <a:ext cx="146" cy="146"/>
              </a:xfrm>
              <a:custGeom>
                <a:avLst/>
                <a:gdLst>
                  <a:gd name="T0" fmla="*/ 301 w 64"/>
                  <a:gd name="T1" fmla="*/ 0 h 64"/>
                  <a:gd name="T2" fmla="*/ 301 w 64"/>
                  <a:gd name="T3" fmla="*/ 240 h 64"/>
                  <a:gd name="T4" fmla="*/ 301 w 64"/>
                  <a:gd name="T5" fmla="*/ 240 h 64"/>
                  <a:gd name="T6" fmla="*/ 292 w 64"/>
                  <a:gd name="T7" fmla="*/ 271 h 64"/>
                  <a:gd name="T8" fmla="*/ 260 w 64"/>
                  <a:gd name="T9" fmla="*/ 281 h 64"/>
                  <a:gd name="T10" fmla="*/ 11 w 64"/>
                  <a:gd name="T11" fmla="*/ 281 h 64"/>
                  <a:gd name="T12" fmla="*/ 11 w 64"/>
                  <a:gd name="T13" fmla="*/ 281 h 64"/>
                  <a:gd name="T14" fmla="*/ 0 w 64"/>
                  <a:gd name="T15" fmla="*/ 281 h 64"/>
                  <a:gd name="T16" fmla="*/ 0 w 64"/>
                  <a:gd name="T17" fmla="*/ 292 h 64"/>
                  <a:gd name="T18" fmla="*/ 0 w 64"/>
                  <a:gd name="T19" fmla="*/ 292 h 64"/>
                  <a:gd name="T20" fmla="*/ 21 w 64"/>
                  <a:gd name="T21" fmla="*/ 322 h 64"/>
                  <a:gd name="T22" fmla="*/ 41 w 64"/>
                  <a:gd name="T23" fmla="*/ 333 h 64"/>
                  <a:gd name="T24" fmla="*/ 301 w 64"/>
                  <a:gd name="T25" fmla="*/ 333 h 64"/>
                  <a:gd name="T26" fmla="*/ 301 w 64"/>
                  <a:gd name="T27" fmla="*/ 333 h 64"/>
                  <a:gd name="T28" fmla="*/ 322 w 64"/>
                  <a:gd name="T29" fmla="*/ 322 h 64"/>
                  <a:gd name="T30" fmla="*/ 333 w 64"/>
                  <a:gd name="T31" fmla="*/ 292 h 64"/>
                  <a:gd name="T32" fmla="*/ 333 w 64"/>
                  <a:gd name="T33" fmla="*/ 41 h 64"/>
                  <a:gd name="T34" fmla="*/ 333 w 64"/>
                  <a:gd name="T35" fmla="*/ 41 h 64"/>
                  <a:gd name="T36" fmla="*/ 322 w 64"/>
                  <a:gd name="T37" fmla="*/ 11 h 64"/>
                  <a:gd name="T38" fmla="*/ 301 w 64"/>
                  <a:gd name="T39" fmla="*/ 0 h 64"/>
                  <a:gd name="T40" fmla="*/ 301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6" y="52"/>
                    </a:lnTo>
                    <a:lnTo>
                      <a:pt x="50" y="54"/>
                    </a:lnTo>
                    <a:lnTo>
                      <a:pt x="2" y="54"/>
                    </a:lnTo>
                    <a:lnTo>
                      <a:pt x="0" y="54"/>
                    </a:lnTo>
                    <a:lnTo>
                      <a:pt x="0" y="56"/>
                    </a:lnTo>
                    <a:lnTo>
                      <a:pt x="4" y="62"/>
                    </a:lnTo>
                    <a:lnTo>
                      <a:pt x="8" y="64"/>
                    </a:lnTo>
                    <a:lnTo>
                      <a:pt x="58" y="64"/>
                    </a:lnTo>
                    <a:lnTo>
                      <a:pt x="62" y="62"/>
                    </a:lnTo>
                    <a:lnTo>
                      <a:pt x="64" y="56"/>
                    </a:lnTo>
                    <a:lnTo>
                      <a:pt x="64" y="8"/>
                    </a:lnTo>
                    <a:lnTo>
                      <a:pt x="62" y="2"/>
                    </a:lnTo>
                    <a:lnTo>
                      <a:pt x="58" y="0"/>
                    </a:lnTo>
                    <a:close/>
                  </a:path>
                </a:pathLst>
              </a:custGeom>
              <a:solidFill>
                <a:srgbClr val="4C676E"/>
              </a:solidFill>
              <a:ln w="9525">
                <a:noFill/>
                <a:round/>
                <a:headEnd/>
                <a:tailEnd/>
              </a:ln>
            </p:spPr>
            <p:txBody>
              <a:bodyPr/>
              <a:lstStyle/>
              <a:p>
                <a:endParaRPr lang="en-US"/>
              </a:p>
            </p:txBody>
          </p:sp>
          <p:sp>
            <p:nvSpPr>
              <p:cNvPr id="252" name="Freeform 813"/>
              <p:cNvSpPr>
                <a:spLocks/>
              </p:cNvSpPr>
              <p:nvPr/>
            </p:nvSpPr>
            <p:spPr bwMode="auto">
              <a:xfrm>
                <a:off x="4466" y="3229"/>
                <a:ext cx="23" cy="54"/>
              </a:xfrm>
              <a:custGeom>
                <a:avLst/>
                <a:gdLst>
                  <a:gd name="T0" fmla="*/ 53 w 10"/>
                  <a:gd name="T1" fmla="*/ 61 h 24"/>
                  <a:gd name="T2" fmla="*/ 53 w 10"/>
                  <a:gd name="T3" fmla="*/ 61 h 24"/>
                  <a:gd name="T4" fmla="*/ 41 w 10"/>
                  <a:gd name="T5" fmla="*/ 101 h 24"/>
                  <a:gd name="T6" fmla="*/ 32 w 10"/>
                  <a:gd name="T7" fmla="*/ 121 h 24"/>
                  <a:gd name="T8" fmla="*/ 32 w 10"/>
                  <a:gd name="T9" fmla="*/ 121 h 24"/>
                  <a:gd name="T10" fmla="*/ 32 w 10"/>
                  <a:gd name="T11" fmla="*/ 121 h 24"/>
                  <a:gd name="T12" fmla="*/ 21 w 10"/>
                  <a:gd name="T13" fmla="*/ 121 h 24"/>
                  <a:gd name="T14" fmla="*/ 12 w 10"/>
                  <a:gd name="T15" fmla="*/ 101 h 24"/>
                  <a:gd name="T16" fmla="*/ 0 w 10"/>
                  <a:gd name="T17" fmla="*/ 61 h 24"/>
                  <a:gd name="T18" fmla="*/ 0 w 10"/>
                  <a:gd name="T19" fmla="*/ 61 h 24"/>
                  <a:gd name="T20" fmla="*/ 12 w 10"/>
                  <a:gd name="T21" fmla="*/ 20 h 24"/>
                  <a:gd name="T22" fmla="*/ 21 w 10"/>
                  <a:gd name="T23" fmla="*/ 0 h 24"/>
                  <a:gd name="T24" fmla="*/ 32 w 10"/>
                  <a:gd name="T25" fmla="*/ 0 h 24"/>
                  <a:gd name="T26" fmla="*/ 32 w 10"/>
                  <a:gd name="T27" fmla="*/ 0 h 24"/>
                  <a:gd name="T28" fmla="*/ 32 w 10"/>
                  <a:gd name="T29" fmla="*/ 0 h 24"/>
                  <a:gd name="T30" fmla="*/ 41 w 10"/>
                  <a:gd name="T31" fmla="*/ 20 h 24"/>
                  <a:gd name="T32" fmla="*/ 53 w 10"/>
                  <a:gd name="T33" fmla="*/ 61 h 24"/>
                  <a:gd name="T34" fmla="*/ 53 w 10"/>
                  <a:gd name="T35" fmla="*/ 61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4"/>
                    </a:lnTo>
                    <a:lnTo>
                      <a:pt x="4" y="24"/>
                    </a:lnTo>
                    <a:lnTo>
                      <a:pt x="2" y="20"/>
                    </a:lnTo>
                    <a:lnTo>
                      <a:pt x="0" y="12"/>
                    </a:lnTo>
                    <a:lnTo>
                      <a:pt x="2" y="4"/>
                    </a:lnTo>
                    <a:lnTo>
                      <a:pt x="4" y="0"/>
                    </a:lnTo>
                    <a:lnTo>
                      <a:pt x="6" y="0"/>
                    </a:lnTo>
                    <a:lnTo>
                      <a:pt x="8" y="4"/>
                    </a:lnTo>
                    <a:lnTo>
                      <a:pt x="10" y="12"/>
                    </a:lnTo>
                    <a:close/>
                  </a:path>
                </a:pathLst>
              </a:custGeom>
              <a:solidFill>
                <a:srgbClr val="8AA2A7"/>
              </a:solidFill>
              <a:ln w="9525">
                <a:noFill/>
                <a:round/>
                <a:headEnd/>
                <a:tailEnd/>
              </a:ln>
            </p:spPr>
            <p:txBody>
              <a:bodyPr/>
              <a:lstStyle/>
              <a:p>
                <a:endParaRPr lang="en-US"/>
              </a:p>
            </p:txBody>
          </p:sp>
          <p:sp>
            <p:nvSpPr>
              <p:cNvPr id="253" name="Freeform 814"/>
              <p:cNvSpPr>
                <a:spLocks/>
              </p:cNvSpPr>
              <p:nvPr/>
            </p:nvSpPr>
            <p:spPr bwMode="auto">
              <a:xfrm>
                <a:off x="3431" y="3183"/>
                <a:ext cx="183" cy="182"/>
              </a:xfrm>
              <a:custGeom>
                <a:avLst/>
                <a:gdLst>
                  <a:gd name="T0" fmla="*/ 85 w 80"/>
                  <a:gd name="T1" fmla="*/ 0 h 80"/>
                  <a:gd name="T2" fmla="*/ 85 w 80"/>
                  <a:gd name="T3" fmla="*/ 0 h 80"/>
                  <a:gd name="T4" fmla="*/ 53 w 80"/>
                  <a:gd name="T5" fmla="*/ 11 h 80"/>
                  <a:gd name="T6" fmla="*/ 21 w 80"/>
                  <a:gd name="T7" fmla="*/ 20 h 80"/>
                  <a:gd name="T8" fmla="*/ 11 w 80"/>
                  <a:gd name="T9" fmla="*/ 52 h 80"/>
                  <a:gd name="T10" fmla="*/ 0 w 80"/>
                  <a:gd name="T11" fmla="*/ 82 h 80"/>
                  <a:gd name="T12" fmla="*/ 0 w 80"/>
                  <a:gd name="T13" fmla="*/ 332 h 80"/>
                  <a:gd name="T14" fmla="*/ 0 w 80"/>
                  <a:gd name="T15" fmla="*/ 332 h 80"/>
                  <a:gd name="T16" fmla="*/ 11 w 80"/>
                  <a:gd name="T17" fmla="*/ 362 h 80"/>
                  <a:gd name="T18" fmla="*/ 21 w 80"/>
                  <a:gd name="T19" fmla="*/ 394 h 80"/>
                  <a:gd name="T20" fmla="*/ 53 w 80"/>
                  <a:gd name="T21" fmla="*/ 414 h 80"/>
                  <a:gd name="T22" fmla="*/ 85 w 80"/>
                  <a:gd name="T23" fmla="*/ 414 h 80"/>
                  <a:gd name="T24" fmla="*/ 334 w 80"/>
                  <a:gd name="T25" fmla="*/ 414 h 80"/>
                  <a:gd name="T26" fmla="*/ 334 w 80"/>
                  <a:gd name="T27" fmla="*/ 414 h 80"/>
                  <a:gd name="T28" fmla="*/ 366 w 80"/>
                  <a:gd name="T29" fmla="*/ 414 h 80"/>
                  <a:gd name="T30" fmla="*/ 398 w 80"/>
                  <a:gd name="T31" fmla="*/ 394 h 80"/>
                  <a:gd name="T32" fmla="*/ 407 w 80"/>
                  <a:gd name="T33" fmla="*/ 362 h 80"/>
                  <a:gd name="T34" fmla="*/ 419 w 80"/>
                  <a:gd name="T35" fmla="*/ 332 h 80"/>
                  <a:gd name="T36" fmla="*/ 419 w 80"/>
                  <a:gd name="T37" fmla="*/ 82 h 80"/>
                  <a:gd name="T38" fmla="*/ 419 w 80"/>
                  <a:gd name="T39" fmla="*/ 82 h 80"/>
                  <a:gd name="T40" fmla="*/ 407 w 80"/>
                  <a:gd name="T41" fmla="*/ 52 h 80"/>
                  <a:gd name="T42" fmla="*/ 398 w 80"/>
                  <a:gd name="T43" fmla="*/ 20 h 80"/>
                  <a:gd name="T44" fmla="*/ 366 w 80"/>
                  <a:gd name="T45" fmla="*/ 11 h 80"/>
                  <a:gd name="T46" fmla="*/ 334 w 80"/>
                  <a:gd name="T47" fmla="*/ 0 h 80"/>
                  <a:gd name="T48" fmla="*/ 85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80"/>
                    </a:lnTo>
                    <a:lnTo>
                      <a:pt x="16" y="80"/>
                    </a:lnTo>
                    <a:lnTo>
                      <a:pt x="64" y="80"/>
                    </a:lnTo>
                    <a:lnTo>
                      <a:pt x="70" y="80"/>
                    </a:lnTo>
                    <a:lnTo>
                      <a:pt x="76" y="76"/>
                    </a:lnTo>
                    <a:lnTo>
                      <a:pt x="78" y="70"/>
                    </a:lnTo>
                    <a:lnTo>
                      <a:pt x="80" y="64"/>
                    </a:lnTo>
                    <a:lnTo>
                      <a:pt x="80" y="16"/>
                    </a:lnTo>
                    <a:lnTo>
                      <a:pt x="78" y="10"/>
                    </a:lnTo>
                    <a:lnTo>
                      <a:pt x="76" y="4"/>
                    </a:lnTo>
                    <a:lnTo>
                      <a:pt x="70" y="2"/>
                    </a:lnTo>
                    <a:lnTo>
                      <a:pt x="64" y="0"/>
                    </a:lnTo>
                    <a:lnTo>
                      <a:pt x="16" y="0"/>
                    </a:lnTo>
                    <a:close/>
                  </a:path>
                </a:pathLst>
              </a:custGeom>
              <a:noFill/>
              <a:ln w="12700">
                <a:solidFill>
                  <a:srgbClr val="33535B"/>
                </a:solidFill>
                <a:round/>
                <a:headEnd/>
                <a:tailEnd/>
              </a:ln>
            </p:spPr>
            <p:txBody>
              <a:bodyPr/>
              <a:lstStyle/>
              <a:p>
                <a:endParaRPr lang="en-US"/>
              </a:p>
            </p:txBody>
          </p:sp>
          <p:sp>
            <p:nvSpPr>
              <p:cNvPr id="254" name="Freeform 815"/>
              <p:cNvSpPr>
                <a:spLocks/>
              </p:cNvSpPr>
              <p:nvPr/>
            </p:nvSpPr>
            <p:spPr bwMode="auto">
              <a:xfrm>
                <a:off x="3431" y="3183"/>
                <a:ext cx="183" cy="182"/>
              </a:xfrm>
              <a:custGeom>
                <a:avLst/>
                <a:gdLst>
                  <a:gd name="T0" fmla="*/ 85 w 80"/>
                  <a:gd name="T1" fmla="*/ 0 h 80"/>
                  <a:gd name="T2" fmla="*/ 85 w 80"/>
                  <a:gd name="T3" fmla="*/ 0 h 80"/>
                  <a:gd name="T4" fmla="*/ 53 w 80"/>
                  <a:gd name="T5" fmla="*/ 11 h 80"/>
                  <a:gd name="T6" fmla="*/ 21 w 80"/>
                  <a:gd name="T7" fmla="*/ 20 h 80"/>
                  <a:gd name="T8" fmla="*/ 11 w 80"/>
                  <a:gd name="T9" fmla="*/ 52 h 80"/>
                  <a:gd name="T10" fmla="*/ 0 w 80"/>
                  <a:gd name="T11" fmla="*/ 82 h 80"/>
                  <a:gd name="T12" fmla="*/ 0 w 80"/>
                  <a:gd name="T13" fmla="*/ 332 h 80"/>
                  <a:gd name="T14" fmla="*/ 0 w 80"/>
                  <a:gd name="T15" fmla="*/ 332 h 80"/>
                  <a:gd name="T16" fmla="*/ 11 w 80"/>
                  <a:gd name="T17" fmla="*/ 362 h 80"/>
                  <a:gd name="T18" fmla="*/ 21 w 80"/>
                  <a:gd name="T19" fmla="*/ 394 h 80"/>
                  <a:gd name="T20" fmla="*/ 53 w 80"/>
                  <a:gd name="T21" fmla="*/ 414 h 80"/>
                  <a:gd name="T22" fmla="*/ 85 w 80"/>
                  <a:gd name="T23" fmla="*/ 414 h 80"/>
                  <a:gd name="T24" fmla="*/ 334 w 80"/>
                  <a:gd name="T25" fmla="*/ 414 h 80"/>
                  <a:gd name="T26" fmla="*/ 334 w 80"/>
                  <a:gd name="T27" fmla="*/ 414 h 80"/>
                  <a:gd name="T28" fmla="*/ 366 w 80"/>
                  <a:gd name="T29" fmla="*/ 414 h 80"/>
                  <a:gd name="T30" fmla="*/ 398 w 80"/>
                  <a:gd name="T31" fmla="*/ 394 h 80"/>
                  <a:gd name="T32" fmla="*/ 407 w 80"/>
                  <a:gd name="T33" fmla="*/ 362 h 80"/>
                  <a:gd name="T34" fmla="*/ 419 w 80"/>
                  <a:gd name="T35" fmla="*/ 332 h 80"/>
                  <a:gd name="T36" fmla="*/ 419 w 80"/>
                  <a:gd name="T37" fmla="*/ 82 h 80"/>
                  <a:gd name="T38" fmla="*/ 419 w 80"/>
                  <a:gd name="T39" fmla="*/ 82 h 80"/>
                  <a:gd name="T40" fmla="*/ 407 w 80"/>
                  <a:gd name="T41" fmla="*/ 52 h 80"/>
                  <a:gd name="T42" fmla="*/ 398 w 80"/>
                  <a:gd name="T43" fmla="*/ 20 h 80"/>
                  <a:gd name="T44" fmla="*/ 366 w 80"/>
                  <a:gd name="T45" fmla="*/ 11 h 80"/>
                  <a:gd name="T46" fmla="*/ 334 w 80"/>
                  <a:gd name="T47" fmla="*/ 0 h 80"/>
                  <a:gd name="T48" fmla="*/ 85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80"/>
                    </a:lnTo>
                    <a:lnTo>
                      <a:pt x="16" y="80"/>
                    </a:lnTo>
                    <a:lnTo>
                      <a:pt x="64" y="80"/>
                    </a:lnTo>
                    <a:lnTo>
                      <a:pt x="70" y="80"/>
                    </a:lnTo>
                    <a:lnTo>
                      <a:pt x="76" y="76"/>
                    </a:lnTo>
                    <a:lnTo>
                      <a:pt x="78" y="70"/>
                    </a:lnTo>
                    <a:lnTo>
                      <a:pt x="80" y="64"/>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p>
            </p:txBody>
          </p:sp>
          <p:sp>
            <p:nvSpPr>
              <p:cNvPr id="255" name="Freeform 816"/>
              <p:cNvSpPr>
                <a:spLocks/>
              </p:cNvSpPr>
              <p:nvPr/>
            </p:nvSpPr>
            <p:spPr bwMode="auto">
              <a:xfrm>
                <a:off x="3450" y="3201"/>
                <a:ext cx="146" cy="146"/>
              </a:xfrm>
              <a:custGeom>
                <a:avLst/>
                <a:gdLst>
                  <a:gd name="T0" fmla="*/ 292 w 64"/>
                  <a:gd name="T1" fmla="*/ 0 h 64"/>
                  <a:gd name="T2" fmla="*/ 41 w 64"/>
                  <a:gd name="T3" fmla="*/ 0 h 64"/>
                  <a:gd name="T4" fmla="*/ 41 w 64"/>
                  <a:gd name="T5" fmla="*/ 0 h 64"/>
                  <a:gd name="T6" fmla="*/ 11 w 64"/>
                  <a:gd name="T7" fmla="*/ 11 h 64"/>
                  <a:gd name="T8" fmla="*/ 0 w 64"/>
                  <a:gd name="T9" fmla="*/ 41 h 64"/>
                  <a:gd name="T10" fmla="*/ 0 w 64"/>
                  <a:gd name="T11" fmla="*/ 292 h 64"/>
                  <a:gd name="T12" fmla="*/ 0 w 64"/>
                  <a:gd name="T13" fmla="*/ 292 h 64"/>
                  <a:gd name="T14" fmla="*/ 11 w 64"/>
                  <a:gd name="T15" fmla="*/ 322 h 64"/>
                  <a:gd name="T16" fmla="*/ 41 w 64"/>
                  <a:gd name="T17" fmla="*/ 333 h 64"/>
                  <a:gd name="T18" fmla="*/ 292 w 64"/>
                  <a:gd name="T19" fmla="*/ 333 h 64"/>
                  <a:gd name="T20" fmla="*/ 292 w 64"/>
                  <a:gd name="T21" fmla="*/ 333 h 64"/>
                  <a:gd name="T22" fmla="*/ 322 w 64"/>
                  <a:gd name="T23" fmla="*/ 322 h 64"/>
                  <a:gd name="T24" fmla="*/ 333 w 64"/>
                  <a:gd name="T25" fmla="*/ 292 h 64"/>
                  <a:gd name="T26" fmla="*/ 333 w 64"/>
                  <a:gd name="T27" fmla="*/ 41 h 64"/>
                  <a:gd name="T28" fmla="*/ 333 w 64"/>
                  <a:gd name="T29" fmla="*/ 41 h 64"/>
                  <a:gd name="T30" fmla="*/ 322 w 64"/>
                  <a:gd name="T31" fmla="*/ 1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668187"/>
              </a:solidFill>
              <a:ln w="9525">
                <a:noFill/>
                <a:round/>
                <a:headEnd/>
                <a:tailEnd/>
              </a:ln>
            </p:spPr>
            <p:txBody>
              <a:bodyPr/>
              <a:lstStyle/>
              <a:p>
                <a:endParaRPr lang="en-US"/>
              </a:p>
            </p:txBody>
          </p:sp>
          <p:sp>
            <p:nvSpPr>
              <p:cNvPr id="256" name="Freeform 817"/>
              <p:cNvSpPr>
                <a:spLocks/>
              </p:cNvSpPr>
              <p:nvPr/>
            </p:nvSpPr>
            <p:spPr bwMode="auto">
              <a:xfrm>
                <a:off x="3450" y="3201"/>
                <a:ext cx="146" cy="146"/>
              </a:xfrm>
              <a:custGeom>
                <a:avLst/>
                <a:gdLst>
                  <a:gd name="T0" fmla="*/ 301 w 64"/>
                  <a:gd name="T1" fmla="*/ 0 h 64"/>
                  <a:gd name="T2" fmla="*/ 301 w 64"/>
                  <a:gd name="T3" fmla="*/ 240 h 64"/>
                  <a:gd name="T4" fmla="*/ 301 w 64"/>
                  <a:gd name="T5" fmla="*/ 240 h 64"/>
                  <a:gd name="T6" fmla="*/ 281 w 64"/>
                  <a:gd name="T7" fmla="*/ 271 h 64"/>
                  <a:gd name="T8" fmla="*/ 260 w 64"/>
                  <a:gd name="T9" fmla="*/ 281 h 64"/>
                  <a:gd name="T10" fmla="*/ 0 w 64"/>
                  <a:gd name="T11" fmla="*/ 281 h 64"/>
                  <a:gd name="T12" fmla="*/ 0 w 64"/>
                  <a:gd name="T13" fmla="*/ 281 h 64"/>
                  <a:gd name="T14" fmla="*/ 0 w 64"/>
                  <a:gd name="T15" fmla="*/ 281 h 64"/>
                  <a:gd name="T16" fmla="*/ 0 w 64"/>
                  <a:gd name="T17" fmla="*/ 292 h 64"/>
                  <a:gd name="T18" fmla="*/ 0 w 64"/>
                  <a:gd name="T19" fmla="*/ 292 h 64"/>
                  <a:gd name="T20" fmla="*/ 11 w 64"/>
                  <a:gd name="T21" fmla="*/ 322 h 64"/>
                  <a:gd name="T22" fmla="*/ 41 w 64"/>
                  <a:gd name="T23" fmla="*/ 333 h 64"/>
                  <a:gd name="T24" fmla="*/ 292 w 64"/>
                  <a:gd name="T25" fmla="*/ 333 h 64"/>
                  <a:gd name="T26" fmla="*/ 292 w 64"/>
                  <a:gd name="T27" fmla="*/ 333 h 64"/>
                  <a:gd name="T28" fmla="*/ 322 w 64"/>
                  <a:gd name="T29" fmla="*/ 322 h 64"/>
                  <a:gd name="T30" fmla="*/ 333 w 64"/>
                  <a:gd name="T31" fmla="*/ 292 h 64"/>
                  <a:gd name="T32" fmla="*/ 333 w 64"/>
                  <a:gd name="T33" fmla="*/ 41 h 64"/>
                  <a:gd name="T34" fmla="*/ 333 w 64"/>
                  <a:gd name="T35" fmla="*/ 41 h 64"/>
                  <a:gd name="T36" fmla="*/ 322 w 64"/>
                  <a:gd name="T37" fmla="*/ 11 h 64"/>
                  <a:gd name="T38" fmla="*/ 301 w 64"/>
                  <a:gd name="T39" fmla="*/ 0 h 64"/>
                  <a:gd name="T40" fmla="*/ 301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4" y="52"/>
                    </a:lnTo>
                    <a:lnTo>
                      <a:pt x="50" y="54"/>
                    </a:lnTo>
                    <a:lnTo>
                      <a:pt x="0" y="54"/>
                    </a:lnTo>
                    <a:lnTo>
                      <a:pt x="0" y="56"/>
                    </a:lnTo>
                    <a:lnTo>
                      <a:pt x="2" y="62"/>
                    </a:lnTo>
                    <a:lnTo>
                      <a:pt x="8" y="64"/>
                    </a:lnTo>
                    <a:lnTo>
                      <a:pt x="56" y="64"/>
                    </a:lnTo>
                    <a:lnTo>
                      <a:pt x="62" y="62"/>
                    </a:lnTo>
                    <a:lnTo>
                      <a:pt x="64" y="56"/>
                    </a:lnTo>
                    <a:lnTo>
                      <a:pt x="64" y="8"/>
                    </a:lnTo>
                    <a:lnTo>
                      <a:pt x="62" y="2"/>
                    </a:lnTo>
                    <a:lnTo>
                      <a:pt x="58" y="0"/>
                    </a:lnTo>
                    <a:close/>
                  </a:path>
                </a:pathLst>
              </a:custGeom>
              <a:solidFill>
                <a:srgbClr val="4C676E"/>
              </a:solidFill>
              <a:ln w="9525">
                <a:noFill/>
                <a:round/>
                <a:headEnd/>
                <a:tailEnd/>
              </a:ln>
            </p:spPr>
            <p:txBody>
              <a:bodyPr/>
              <a:lstStyle/>
              <a:p>
                <a:endParaRPr lang="en-US"/>
              </a:p>
            </p:txBody>
          </p:sp>
          <p:sp>
            <p:nvSpPr>
              <p:cNvPr id="257" name="Freeform 818"/>
              <p:cNvSpPr>
                <a:spLocks/>
              </p:cNvSpPr>
              <p:nvPr/>
            </p:nvSpPr>
            <p:spPr bwMode="auto">
              <a:xfrm>
                <a:off x="3477" y="3229"/>
                <a:ext cx="23" cy="54"/>
              </a:xfrm>
              <a:custGeom>
                <a:avLst/>
                <a:gdLst>
                  <a:gd name="T0" fmla="*/ 53 w 10"/>
                  <a:gd name="T1" fmla="*/ 61 h 24"/>
                  <a:gd name="T2" fmla="*/ 53 w 10"/>
                  <a:gd name="T3" fmla="*/ 61 h 24"/>
                  <a:gd name="T4" fmla="*/ 41 w 10"/>
                  <a:gd name="T5" fmla="*/ 101 h 24"/>
                  <a:gd name="T6" fmla="*/ 32 w 10"/>
                  <a:gd name="T7" fmla="*/ 121 h 24"/>
                  <a:gd name="T8" fmla="*/ 21 w 10"/>
                  <a:gd name="T9" fmla="*/ 121 h 24"/>
                  <a:gd name="T10" fmla="*/ 21 w 10"/>
                  <a:gd name="T11" fmla="*/ 121 h 24"/>
                  <a:gd name="T12" fmla="*/ 12 w 10"/>
                  <a:gd name="T13" fmla="*/ 121 h 24"/>
                  <a:gd name="T14" fmla="*/ 0 w 10"/>
                  <a:gd name="T15" fmla="*/ 101 h 24"/>
                  <a:gd name="T16" fmla="*/ 0 w 10"/>
                  <a:gd name="T17" fmla="*/ 61 h 24"/>
                  <a:gd name="T18" fmla="*/ 0 w 10"/>
                  <a:gd name="T19" fmla="*/ 61 h 24"/>
                  <a:gd name="T20" fmla="*/ 0 w 10"/>
                  <a:gd name="T21" fmla="*/ 20 h 24"/>
                  <a:gd name="T22" fmla="*/ 12 w 10"/>
                  <a:gd name="T23" fmla="*/ 0 h 24"/>
                  <a:gd name="T24" fmla="*/ 21 w 10"/>
                  <a:gd name="T25" fmla="*/ 0 h 24"/>
                  <a:gd name="T26" fmla="*/ 21 w 10"/>
                  <a:gd name="T27" fmla="*/ 0 h 24"/>
                  <a:gd name="T28" fmla="*/ 32 w 10"/>
                  <a:gd name="T29" fmla="*/ 0 h 24"/>
                  <a:gd name="T30" fmla="*/ 41 w 10"/>
                  <a:gd name="T31" fmla="*/ 20 h 24"/>
                  <a:gd name="T32" fmla="*/ 53 w 10"/>
                  <a:gd name="T33" fmla="*/ 61 h 24"/>
                  <a:gd name="T34" fmla="*/ 53 w 10"/>
                  <a:gd name="T35" fmla="*/ 61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4"/>
                    </a:lnTo>
                    <a:lnTo>
                      <a:pt x="4" y="24"/>
                    </a:lnTo>
                    <a:lnTo>
                      <a:pt x="2" y="24"/>
                    </a:lnTo>
                    <a:lnTo>
                      <a:pt x="0" y="20"/>
                    </a:lnTo>
                    <a:lnTo>
                      <a:pt x="0" y="12"/>
                    </a:lnTo>
                    <a:lnTo>
                      <a:pt x="0" y="4"/>
                    </a:lnTo>
                    <a:lnTo>
                      <a:pt x="2" y="0"/>
                    </a:lnTo>
                    <a:lnTo>
                      <a:pt x="4" y="0"/>
                    </a:lnTo>
                    <a:lnTo>
                      <a:pt x="6" y="0"/>
                    </a:lnTo>
                    <a:lnTo>
                      <a:pt x="8" y="4"/>
                    </a:lnTo>
                    <a:lnTo>
                      <a:pt x="10" y="12"/>
                    </a:lnTo>
                    <a:close/>
                  </a:path>
                </a:pathLst>
              </a:custGeom>
              <a:solidFill>
                <a:srgbClr val="8AA2A7"/>
              </a:solidFill>
              <a:ln w="9525">
                <a:noFill/>
                <a:round/>
                <a:headEnd/>
                <a:tailEnd/>
              </a:ln>
            </p:spPr>
            <p:txBody>
              <a:bodyPr/>
              <a:lstStyle/>
              <a:p>
                <a:endParaRPr lang="en-US"/>
              </a:p>
            </p:txBody>
          </p:sp>
          <p:sp>
            <p:nvSpPr>
              <p:cNvPr id="258" name="Freeform 819"/>
              <p:cNvSpPr>
                <a:spLocks/>
              </p:cNvSpPr>
              <p:nvPr/>
            </p:nvSpPr>
            <p:spPr bwMode="auto">
              <a:xfrm>
                <a:off x="3682" y="3183"/>
                <a:ext cx="182" cy="182"/>
              </a:xfrm>
              <a:custGeom>
                <a:avLst/>
                <a:gdLst>
                  <a:gd name="T0" fmla="*/ 82 w 80"/>
                  <a:gd name="T1" fmla="*/ 0 h 80"/>
                  <a:gd name="T2" fmla="*/ 82 w 80"/>
                  <a:gd name="T3" fmla="*/ 0 h 80"/>
                  <a:gd name="T4" fmla="*/ 52 w 80"/>
                  <a:gd name="T5" fmla="*/ 11 h 80"/>
                  <a:gd name="T6" fmla="*/ 20 w 80"/>
                  <a:gd name="T7" fmla="*/ 20 h 80"/>
                  <a:gd name="T8" fmla="*/ 0 w 80"/>
                  <a:gd name="T9" fmla="*/ 52 h 80"/>
                  <a:gd name="T10" fmla="*/ 0 w 80"/>
                  <a:gd name="T11" fmla="*/ 82 h 80"/>
                  <a:gd name="T12" fmla="*/ 0 w 80"/>
                  <a:gd name="T13" fmla="*/ 332 h 80"/>
                  <a:gd name="T14" fmla="*/ 0 w 80"/>
                  <a:gd name="T15" fmla="*/ 332 h 80"/>
                  <a:gd name="T16" fmla="*/ 0 w 80"/>
                  <a:gd name="T17" fmla="*/ 362 h 80"/>
                  <a:gd name="T18" fmla="*/ 20 w 80"/>
                  <a:gd name="T19" fmla="*/ 394 h 80"/>
                  <a:gd name="T20" fmla="*/ 52 w 80"/>
                  <a:gd name="T21" fmla="*/ 414 h 80"/>
                  <a:gd name="T22" fmla="*/ 82 w 80"/>
                  <a:gd name="T23" fmla="*/ 414 h 80"/>
                  <a:gd name="T24" fmla="*/ 332 w 80"/>
                  <a:gd name="T25" fmla="*/ 414 h 80"/>
                  <a:gd name="T26" fmla="*/ 332 w 80"/>
                  <a:gd name="T27" fmla="*/ 414 h 80"/>
                  <a:gd name="T28" fmla="*/ 362 w 80"/>
                  <a:gd name="T29" fmla="*/ 414 h 80"/>
                  <a:gd name="T30" fmla="*/ 394 w 80"/>
                  <a:gd name="T31" fmla="*/ 394 h 80"/>
                  <a:gd name="T32" fmla="*/ 403 w 80"/>
                  <a:gd name="T33" fmla="*/ 362 h 80"/>
                  <a:gd name="T34" fmla="*/ 414 w 80"/>
                  <a:gd name="T35" fmla="*/ 332 h 80"/>
                  <a:gd name="T36" fmla="*/ 414 w 80"/>
                  <a:gd name="T37" fmla="*/ 82 h 80"/>
                  <a:gd name="T38" fmla="*/ 414 w 80"/>
                  <a:gd name="T39" fmla="*/ 82 h 80"/>
                  <a:gd name="T40" fmla="*/ 403 w 80"/>
                  <a:gd name="T41" fmla="*/ 52 h 80"/>
                  <a:gd name="T42" fmla="*/ 394 w 80"/>
                  <a:gd name="T43" fmla="*/ 20 h 80"/>
                  <a:gd name="T44" fmla="*/ 362 w 80"/>
                  <a:gd name="T45" fmla="*/ 11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0" y="10"/>
                    </a:lnTo>
                    <a:lnTo>
                      <a:pt x="0" y="16"/>
                    </a:lnTo>
                    <a:lnTo>
                      <a:pt x="0" y="64"/>
                    </a:lnTo>
                    <a:lnTo>
                      <a:pt x="0" y="70"/>
                    </a:lnTo>
                    <a:lnTo>
                      <a:pt x="4" y="76"/>
                    </a:lnTo>
                    <a:lnTo>
                      <a:pt x="10" y="80"/>
                    </a:lnTo>
                    <a:lnTo>
                      <a:pt x="16" y="80"/>
                    </a:lnTo>
                    <a:lnTo>
                      <a:pt x="64" y="80"/>
                    </a:lnTo>
                    <a:lnTo>
                      <a:pt x="70" y="80"/>
                    </a:lnTo>
                    <a:lnTo>
                      <a:pt x="76" y="76"/>
                    </a:lnTo>
                    <a:lnTo>
                      <a:pt x="78" y="70"/>
                    </a:lnTo>
                    <a:lnTo>
                      <a:pt x="80" y="64"/>
                    </a:lnTo>
                    <a:lnTo>
                      <a:pt x="80" y="16"/>
                    </a:lnTo>
                    <a:lnTo>
                      <a:pt x="78" y="10"/>
                    </a:lnTo>
                    <a:lnTo>
                      <a:pt x="76" y="4"/>
                    </a:lnTo>
                    <a:lnTo>
                      <a:pt x="70" y="2"/>
                    </a:lnTo>
                    <a:lnTo>
                      <a:pt x="64" y="0"/>
                    </a:lnTo>
                    <a:lnTo>
                      <a:pt x="16" y="0"/>
                    </a:lnTo>
                    <a:close/>
                  </a:path>
                </a:pathLst>
              </a:custGeom>
              <a:noFill/>
              <a:ln w="12700">
                <a:solidFill>
                  <a:srgbClr val="33535B"/>
                </a:solidFill>
                <a:round/>
                <a:headEnd/>
                <a:tailEnd/>
              </a:ln>
            </p:spPr>
            <p:txBody>
              <a:bodyPr/>
              <a:lstStyle/>
              <a:p>
                <a:endParaRPr lang="en-US"/>
              </a:p>
            </p:txBody>
          </p:sp>
          <p:sp>
            <p:nvSpPr>
              <p:cNvPr id="259" name="Freeform 820"/>
              <p:cNvSpPr>
                <a:spLocks/>
              </p:cNvSpPr>
              <p:nvPr/>
            </p:nvSpPr>
            <p:spPr bwMode="auto">
              <a:xfrm>
                <a:off x="3682" y="3183"/>
                <a:ext cx="182" cy="182"/>
              </a:xfrm>
              <a:custGeom>
                <a:avLst/>
                <a:gdLst>
                  <a:gd name="T0" fmla="*/ 82 w 80"/>
                  <a:gd name="T1" fmla="*/ 0 h 80"/>
                  <a:gd name="T2" fmla="*/ 82 w 80"/>
                  <a:gd name="T3" fmla="*/ 0 h 80"/>
                  <a:gd name="T4" fmla="*/ 52 w 80"/>
                  <a:gd name="T5" fmla="*/ 11 h 80"/>
                  <a:gd name="T6" fmla="*/ 20 w 80"/>
                  <a:gd name="T7" fmla="*/ 20 h 80"/>
                  <a:gd name="T8" fmla="*/ 0 w 80"/>
                  <a:gd name="T9" fmla="*/ 52 h 80"/>
                  <a:gd name="T10" fmla="*/ 0 w 80"/>
                  <a:gd name="T11" fmla="*/ 82 h 80"/>
                  <a:gd name="T12" fmla="*/ 0 w 80"/>
                  <a:gd name="T13" fmla="*/ 332 h 80"/>
                  <a:gd name="T14" fmla="*/ 0 w 80"/>
                  <a:gd name="T15" fmla="*/ 332 h 80"/>
                  <a:gd name="T16" fmla="*/ 0 w 80"/>
                  <a:gd name="T17" fmla="*/ 362 h 80"/>
                  <a:gd name="T18" fmla="*/ 20 w 80"/>
                  <a:gd name="T19" fmla="*/ 394 h 80"/>
                  <a:gd name="T20" fmla="*/ 52 w 80"/>
                  <a:gd name="T21" fmla="*/ 414 h 80"/>
                  <a:gd name="T22" fmla="*/ 82 w 80"/>
                  <a:gd name="T23" fmla="*/ 414 h 80"/>
                  <a:gd name="T24" fmla="*/ 332 w 80"/>
                  <a:gd name="T25" fmla="*/ 414 h 80"/>
                  <a:gd name="T26" fmla="*/ 332 w 80"/>
                  <a:gd name="T27" fmla="*/ 414 h 80"/>
                  <a:gd name="T28" fmla="*/ 362 w 80"/>
                  <a:gd name="T29" fmla="*/ 414 h 80"/>
                  <a:gd name="T30" fmla="*/ 394 w 80"/>
                  <a:gd name="T31" fmla="*/ 394 h 80"/>
                  <a:gd name="T32" fmla="*/ 403 w 80"/>
                  <a:gd name="T33" fmla="*/ 362 h 80"/>
                  <a:gd name="T34" fmla="*/ 414 w 80"/>
                  <a:gd name="T35" fmla="*/ 332 h 80"/>
                  <a:gd name="T36" fmla="*/ 414 w 80"/>
                  <a:gd name="T37" fmla="*/ 82 h 80"/>
                  <a:gd name="T38" fmla="*/ 414 w 80"/>
                  <a:gd name="T39" fmla="*/ 82 h 80"/>
                  <a:gd name="T40" fmla="*/ 403 w 80"/>
                  <a:gd name="T41" fmla="*/ 52 h 80"/>
                  <a:gd name="T42" fmla="*/ 394 w 80"/>
                  <a:gd name="T43" fmla="*/ 20 h 80"/>
                  <a:gd name="T44" fmla="*/ 362 w 80"/>
                  <a:gd name="T45" fmla="*/ 11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0" y="10"/>
                    </a:lnTo>
                    <a:lnTo>
                      <a:pt x="0" y="16"/>
                    </a:lnTo>
                    <a:lnTo>
                      <a:pt x="0" y="64"/>
                    </a:lnTo>
                    <a:lnTo>
                      <a:pt x="0" y="70"/>
                    </a:lnTo>
                    <a:lnTo>
                      <a:pt x="4" y="76"/>
                    </a:lnTo>
                    <a:lnTo>
                      <a:pt x="10" y="80"/>
                    </a:lnTo>
                    <a:lnTo>
                      <a:pt x="16" y="80"/>
                    </a:lnTo>
                    <a:lnTo>
                      <a:pt x="64" y="80"/>
                    </a:lnTo>
                    <a:lnTo>
                      <a:pt x="70" y="80"/>
                    </a:lnTo>
                    <a:lnTo>
                      <a:pt x="76" y="76"/>
                    </a:lnTo>
                    <a:lnTo>
                      <a:pt x="78" y="70"/>
                    </a:lnTo>
                    <a:lnTo>
                      <a:pt x="80" y="64"/>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p>
            </p:txBody>
          </p:sp>
          <p:sp>
            <p:nvSpPr>
              <p:cNvPr id="260" name="Freeform 821"/>
              <p:cNvSpPr>
                <a:spLocks/>
              </p:cNvSpPr>
              <p:nvPr/>
            </p:nvSpPr>
            <p:spPr bwMode="auto">
              <a:xfrm>
                <a:off x="3700" y="3201"/>
                <a:ext cx="146" cy="146"/>
              </a:xfrm>
              <a:custGeom>
                <a:avLst/>
                <a:gdLst>
                  <a:gd name="T0" fmla="*/ 292 w 64"/>
                  <a:gd name="T1" fmla="*/ 0 h 64"/>
                  <a:gd name="T2" fmla="*/ 41 w 64"/>
                  <a:gd name="T3" fmla="*/ 0 h 64"/>
                  <a:gd name="T4" fmla="*/ 41 w 64"/>
                  <a:gd name="T5" fmla="*/ 0 h 64"/>
                  <a:gd name="T6" fmla="*/ 11 w 64"/>
                  <a:gd name="T7" fmla="*/ 11 h 64"/>
                  <a:gd name="T8" fmla="*/ 0 w 64"/>
                  <a:gd name="T9" fmla="*/ 41 h 64"/>
                  <a:gd name="T10" fmla="*/ 0 w 64"/>
                  <a:gd name="T11" fmla="*/ 292 h 64"/>
                  <a:gd name="T12" fmla="*/ 0 w 64"/>
                  <a:gd name="T13" fmla="*/ 292 h 64"/>
                  <a:gd name="T14" fmla="*/ 11 w 64"/>
                  <a:gd name="T15" fmla="*/ 322 h 64"/>
                  <a:gd name="T16" fmla="*/ 41 w 64"/>
                  <a:gd name="T17" fmla="*/ 333 h 64"/>
                  <a:gd name="T18" fmla="*/ 292 w 64"/>
                  <a:gd name="T19" fmla="*/ 333 h 64"/>
                  <a:gd name="T20" fmla="*/ 292 w 64"/>
                  <a:gd name="T21" fmla="*/ 333 h 64"/>
                  <a:gd name="T22" fmla="*/ 322 w 64"/>
                  <a:gd name="T23" fmla="*/ 322 h 64"/>
                  <a:gd name="T24" fmla="*/ 333 w 64"/>
                  <a:gd name="T25" fmla="*/ 292 h 64"/>
                  <a:gd name="T26" fmla="*/ 333 w 64"/>
                  <a:gd name="T27" fmla="*/ 41 h 64"/>
                  <a:gd name="T28" fmla="*/ 333 w 64"/>
                  <a:gd name="T29" fmla="*/ 41 h 64"/>
                  <a:gd name="T30" fmla="*/ 322 w 64"/>
                  <a:gd name="T31" fmla="*/ 1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668187"/>
              </a:solidFill>
              <a:ln w="9525">
                <a:noFill/>
                <a:round/>
                <a:headEnd/>
                <a:tailEnd/>
              </a:ln>
            </p:spPr>
            <p:txBody>
              <a:bodyPr/>
              <a:lstStyle/>
              <a:p>
                <a:endParaRPr lang="en-US"/>
              </a:p>
            </p:txBody>
          </p:sp>
          <p:sp>
            <p:nvSpPr>
              <p:cNvPr id="261" name="Freeform 822"/>
              <p:cNvSpPr>
                <a:spLocks/>
              </p:cNvSpPr>
              <p:nvPr/>
            </p:nvSpPr>
            <p:spPr bwMode="auto">
              <a:xfrm>
                <a:off x="3700" y="3201"/>
                <a:ext cx="146" cy="146"/>
              </a:xfrm>
              <a:custGeom>
                <a:avLst/>
                <a:gdLst>
                  <a:gd name="T0" fmla="*/ 292 w 64"/>
                  <a:gd name="T1" fmla="*/ 0 h 64"/>
                  <a:gd name="T2" fmla="*/ 292 w 64"/>
                  <a:gd name="T3" fmla="*/ 240 h 64"/>
                  <a:gd name="T4" fmla="*/ 292 w 64"/>
                  <a:gd name="T5" fmla="*/ 240 h 64"/>
                  <a:gd name="T6" fmla="*/ 281 w 64"/>
                  <a:gd name="T7" fmla="*/ 271 h 64"/>
                  <a:gd name="T8" fmla="*/ 260 w 64"/>
                  <a:gd name="T9" fmla="*/ 281 h 64"/>
                  <a:gd name="T10" fmla="*/ 0 w 64"/>
                  <a:gd name="T11" fmla="*/ 281 h 64"/>
                  <a:gd name="T12" fmla="*/ 0 w 64"/>
                  <a:gd name="T13" fmla="*/ 281 h 64"/>
                  <a:gd name="T14" fmla="*/ 0 w 64"/>
                  <a:gd name="T15" fmla="*/ 281 h 64"/>
                  <a:gd name="T16" fmla="*/ 0 w 64"/>
                  <a:gd name="T17" fmla="*/ 292 h 64"/>
                  <a:gd name="T18" fmla="*/ 0 w 64"/>
                  <a:gd name="T19" fmla="*/ 292 h 64"/>
                  <a:gd name="T20" fmla="*/ 11 w 64"/>
                  <a:gd name="T21" fmla="*/ 322 h 64"/>
                  <a:gd name="T22" fmla="*/ 41 w 64"/>
                  <a:gd name="T23" fmla="*/ 333 h 64"/>
                  <a:gd name="T24" fmla="*/ 292 w 64"/>
                  <a:gd name="T25" fmla="*/ 333 h 64"/>
                  <a:gd name="T26" fmla="*/ 292 w 64"/>
                  <a:gd name="T27" fmla="*/ 333 h 64"/>
                  <a:gd name="T28" fmla="*/ 322 w 64"/>
                  <a:gd name="T29" fmla="*/ 322 h 64"/>
                  <a:gd name="T30" fmla="*/ 333 w 64"/>
                  <a:gd name="T31" fmla="*/ 292 h 64"/>
                  <a:gd name="T32" fmla="*/ 333 w 64"/>
                  <a:gd name="T33" fmla="*/ 41 h 64"/>
                  <a:gd name="T34" fmla="*/ 333 w 64"/>
                  <a:gd name="T35" fmla="*/ 41 h 64"/>
                  <a:gd name="T36" fmla="*/ 322 w 64"/>
                  <a:gd name="T37" fmla="*/ 11 h 64"/>
                  <a:gd name="T38" fmla="*/ 292 w 64"/>
                  <a:gd name="T39" fmla="*/ 0 h 64"/>
                  <a:gd name="T40" fmla="*/ 292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50" y="54"/>
                    </a:lnTo>
                    <a:lnTo>
                      <a:pt x="0" y="54"/>
                    </a:lnTo>
                    <a:lnTo>
                      <a:pt x="0" y="56"/>
                    </a:lnTo>
                    <a:lnTo>
                      <a:pt x="2" y="62"/>
                    </a:lnTo>
                    <a:lnTo>
                      <a:pt x="8" y="64"/>
                    </a:lnTo>
                    <a:lnTo>
                      <a:pt x="56" y="64"/>
                    </a:lnTo>
                    <a:lnTo>
                      <a:pt x="62" y="62"/>
                    </a:lnTo>
                    <a:lnTo>
                      <a:pt x="64" y="56"/>
                    </a:lnTo>
                    <a:lnTo>
                      <a:pt x="64" y="8"/>
                    </a:lnTo>
                    <a:lnTo>
                      <a:pt x="62" y="2"/>
                    </a:lnTo>
                    <a:lnTo>
                      <a:pt x="56" y="0"/>
                    </a:lnTo>
                    <a:close/>
                  </a:path>
                </a:pathLst>
              </a:custGeom>
              <a:solidFill>
                <a:srgbClr val="4C676E"/>
              </a:solidFill>
              <a:ln w="9525">
                <a:noFill/>
                <a:round/>
                <a:headEnd/>
                <a:tailEnd/>
              </a:ln>
            </p:spPr>
            <p:txBody>
              <a:bodyPr/>
              <a:lstStyle/>
              <a:p>
                <a:endParaRPr lang="en-US"/>
              </a:p>
            </p:txBody>
          </p:sp>
          <p:sp>
            <p:nvSpPr>
              <p:cNvPr id="262" name="Freeform 823"/>
              <p:cNvSpPr>
                <a:spLocks/>
              </p:cNvSpPr>
              <p:nvPr/>
            </p:nvSpPr>
            <p:spPr bwMode="auto">
              <a:xfrm>
                <a:off x="3723" y="3229"/>
                <a:ext cx="23" cy="54"/>
              </a:xfrm>
              <a:custGeom>
                <a:avLst/>
                <a:gdLst>
                  <a:gd name="T0" fmla="*/ 53 w 10"/>
                  <a:gd name="T1" fmla="*/ 61 h 24"/>
                  <a:gd name="T2" fmla="*/ 53 w 10"/>
                  <a:gd name="T3" fmla="*/ 61 h 24"/>
                  <a:gd name="T4" fmla="*/ 53 w 10"/>
                  <a:gd name="T5" fmla="*/ 101 h 24"/>
                  <a:gd name="T6" fmla="*/ 41 w 10"/>
                  <a:gd name="T7" fmla="*/ 121 h 24"/>
                  <a:gd name="T8" fmla="*/ 32 w 10"/>
                  <a:gd name="T9" fmla="*/ 121 h 24"/>
                  <a:gd name="T10" fmla="*/ 32 w 10"/>
                  <a:gd name="T11" fmla="*/ 121 h 24"/>
                  <a:gd name="T12" fmla="*/ 21 w 10"/>
                  <a:gd name="T13" fmla="*/ 121 h 24"/>
                  <a:gd name="T14" fmla="*/ 12 w 10"/>
                  <a:gd name="T15" fmla="*/ 101 h 24"/>
                  <a:gd name="T16" fmla="*/ 0 w 10"/>
                  <a:gd name="T17" fmla="*/ 61 h 24"/>
                  <a:gd name="T18" fmla="*/ 0 w 10"/>
                  <a:gd name="T19" fmla="*/ 61 h 24"/>
                  <a:gd name="T20" fmla="*/ 12 w 10"/>
                  <a:gd name="T21" fmla="*/ 20 h 24"/>
                  <a:gd name="T22" fmla="*/ 21 w 10"/>
                  <a:gd name="T23" fmla="*/ 0 h 24"/>
                  <a:gd name="T24" fmla="*/ 32 w 10"/>
                  <a:gd name="T25" fmla="*/ 0 h 24"/>
                  <a:gd name="T26" fmla="*/ 32 w 10"/>
                  <a:gd name="T27" fmla="*/ 0 h 24"/>
                  <a:gd name="T28" fmla="*/ 41 w 10"/>
                  <a:gd name="T29" fmla="*/ 0 h 24"/>
                  <a:gd name="T30" fmla="*/ 53 w 10"/>
                  <a:gd name="T31" fmla="*/ 20 h 24"/>
                  <a:gd name="T32" fmla="*/ 53 w 10"/>
                  <a:gd name="T33" fmla="*/ 61 h 24"/>
                  <a:gd name="T34" fmla="*/ 53 w 10"/>
                  <a:gd name="T35" fmla="*/ 61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4"/>
                    </a:lnTo>
                    <a:lnTo>
                      <a:pt x="6" y="24"/>
                    </a:lnTo>
                    <a:lnTo>
                      <a:pt x="4" y="24"/>
                    </a:lnTo>
                    <a:lnTo>
                      <a:pt x="2" y="20"/>
                    </a:lnTo>
                    <a:lnTo>
                      <a:pt x="0" y="12"/>
                    </a:lnTo>
                    <a:lnTo>
                      <a:pt x="2" y="4"/>
                    </a:lnTo>
                    <a:lnTo>
                      <a:pt x="4" y="0"/>
                    </a:lnTo>
                    <a:lnTo>
                      <a:pt x="6" y="0"/>
                    </a:lnTo>
                    <a:lnTo>
                      <a:pt x="8" y="0"/>
                    </a:lnTo>
                    <a:lnTo>
                      <a:pt x="10" y="4"/>
                    </a:lnTo>
                    <a:lnTo>
                      <a:pt x="10" y="12"/>
                    </a:lnTo>
                    <a:close/>
                  </a:path>
                </a:pathLst>
              </a:custGeom>
              <a:solidFill>
                <a:srgbClr val="8AA2A7"/>
              </a:solidFill>
              <a:ln w="9525">
                <a:noFill/>
                <a:round/>
                <a:headEnd/>
                <a:tailEnd/>
              </a:ln>
            </p:spPr>
            <p:txBody>
              <a:bodyPr/>
              <a:lstStyle/>
              <a:p>
                <a:endParaRPr lang="en-US"/>
              </a:p>
            </p:txBody>
          </p:sp>
          <p:sp>
            <p:nvSpPr>
              <p:cNvPr id="263" name="Freeform 824"/>
              <p:cNvSpPr>
                <a:spLocks/>
              </p:cNvSpPr>
              <p:nvPr/>
            </p:nvSpPr>
            <p:spPr bwMode="auto">
              <a:xfrm>
                <a:off x="4421" y="2673"/>
                <a:ext cx="182" cy="182"/>
              </a:xfrm>
              <a:custGeom>
                <a:avLst/>
                <a:gdLst>
                  <a:gd name="T0" fmla="*/ 82 w 80"/>
                  <a:gd name="T1" fmla="*/ 0 h 80"/>
                  <a:gd name="T2" fmla="*/ 82 w 80"/>
                  <a:gd name="T3" fmla="*/ 0 h 80"/>
                  <a:gd name="T4" fmla="*/ 41 w 80"/>
                  <a:gd name="T5" fmla="*/ 11 h 80"/>
                  <a:gd name="T6" fmla="*/ 20 w 80"/>
                  <a:gd name="T7" fmla="*/ 32 h 80"/>
                  <a:gd name="T8" fmla="*/ 0 w 80"/>
                  <a:gd name="T9" fmla="*/ 52 h 80"/>
                  <a:gd name="T10" fmla="*/ 0 w 80"/>
                  <a:gd name="T11" fmla="*/ 82 h 80"/>
                  <a:gd name="T12" fmla="*/ 0 w 80"/>
                  <a:gd name="T13" fmla="*/ 341 h 80"/>
                  <a:gd name="T14" fmla="*/ 0 w 80"/>
                  <a:gd name="T15" fmla="*/ 341 h 80"/>
                  <a:gd name="T16" fmla="*/ 0 w 80"/>
                  <a:gd name="T17" fmla="*/ 373 h 80"/>
                  <a:gd name="T18" fmla="*/ 20 w 80"/>
                  <a:gd name="T19" fmla="*/ 394 h 80"/>
                  <a:gd name="T20" fmla="*/ 41 w 80"/>
                  <a:gd name="T21" fmla="*/ 414 h 80"/>
                  <a:gd name="T22" fmla="*/ 82 w 80"/>
                  <a:gd name="T23" fmla="*/ 414 h 80"/>
                  <a:gd name="T24" fmla="*/ 332 w 80"/>
                  <a:gd name="T25" fmla="*/ 414 h 80"/>
                  <a:gd name="T26" fmla="*/ 332 w 80"/>
                  <a:gd name="T27" fmla="*/ 414 h 80"/>
                  <a:gd name="T28" fmla="*/ 362 w 80"/>
                  <a:gd name="T29" fmla="*/ 414 h 80"/>
                  <a:gd name="T30" fmla="*/ 382 w 80"/>
                  <a:gd name="T31" fmla="*/ 394 h 80"/>
                  <a:gd name="T32" fmla="*/ 403 w 80"/>
                  <a:gd name="T33" fmla="*/ 373 h 80"/>
                  <a:gd name="T34" fmla="*/ 414 w 80"/>
                  <a:gd name="T35" fmla="*/ 341 h 80"/>
                  <a:gd name="T36" fmla="*/ 414 w 80"/>
                  <a:gd name="T37" fmla="*/ 82 h 80"/>
                  <a:gd name="T38" fmla="*/ 414 w 80"/>
                  <a:gd name="T39" fmla="*/ 82 h 80"/>
                  <a:gd name="T40" fmla="*/ 403 w 80"/>
                  <a:gd name="T41" fmla="*/ 52 h 80"/>
                  <a:gd name="T42" fmla="*/ 382 w 80"/>
                  <a:gd name="T43" fmla="*/ 32 h 80"/>
                  <a:gd name="T44" fmla="*/ 362 w 80"/>
                  <a:gd name="T45" fmla="*/ 11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8" y="2"/>
                    </a:lnTo>
                    <a:lnTo>
                      <a:pt x="4" y="6"/>
                    </a:lnTo>
                    <a:lnTo>
                      <a:pt x="0" y="10"/>
                    </a:lnTo>
                    <a:lnTo>
                      <a:pt x="0" y="16"/>
                    </a:lnTo>
                    <a:lnTo>
                      <a:pt x="0" y="66"/>
                    </a:lnTo>
                    <a:lnTo>
                      <a:pt x="0" y="72"/>
                    </a:lnTo>
                    <a:lnTo>
                      <a:pt x="4" y="76"/>
                    </a:lnTo>
                    <a:lnTo>
                      <a:pt x="8" y="80"/>
                    </a:lnTo>
                    <a:lnTo>
                      <a:pt x="16" y="80"/>
                    </a:lnTo>
                    <a:lnTo>
                      <a:pt x="64" y="80"/>
                    </a:lnTo>
                    <a:lnTo>
                      <a:pt x="70" y="80"/>
                    </a:lnTo>
                    <a:lnTo>
                      <a:pt x="74" y="76"/>
                    </a:lnTo>
                    <a:lnTo>
                      <a:pt x="78" y="72"/>
                    </a:lnTo>
                    <a:lnTo>
                      <a:pt x="80" y="66"/>
                    </a:lnTo>
                    <a:lnTo>
                      <a:pt x="80" y="16"/>
                    </a:lnTo>
                    <a:lnTo>
                      <a:pt x="78" y="10"/>
                    </a:lnTo>
                    <a:lnTo>
                      <a:pt x="74" y="6"/>
                    </a:lnTo>
                    <a:lnTo>
                      <a:pt x="70" y="2"/>
                    </a:lnTo>
                    <a:lnTo>
                      <a:pt x="64" y="0"/>
                    </a:lnTo>
                    <a:lnTo>
                      <a:pt x="16" y="0"/>
                    </a:lnTo>
                    <a:close/>
                  </a:path>
                </a:pathLst>
              </a:custGeom>
              <a:noFill/>
              <a:ln w="12700">
                <a:solidFill>
                  <a:srgbClr val="33535B"/>
                </a:solidFill>
                <a:round/>
                <a:headEnd/>
                <a:tailEnd/>
              </a:ln>
            </p:spPr>
            <p:txBody>
              <a:bodyPr/>
              <a:lstStyle/>
              <a:p>
                <a:endParaRPr lang="en-US"/>
              </a:p>
            </p:txBody>
          </p:sp>
          <p:sp>
            <p:nvSpPr>
              <p:cNvPr id="264" name="Freeform 825"/>
              <p:cNvSpPr>
                <a:spLocks/>
              </p:cNvSpPr>
              <p:nvPr/>
            </p:nvSpPr>
            <p:spPr bwMode="auto">
              <a:xfrm>
                <a:off x="4421" y="2673"/>
                <a:ext cx="182" cy="182"/>
              </a:xfrm>
              <a:custGeom>
                <a:avLst/>
                <a:gdLst>
                  <a:gd name="T0" fmla="*/ 82 w 80"/>
                  <a:gd name="T1" fmla="*/ 0 h 80"/>
                  <a:gd name="T2" fmla="*/ 82 w 80"/>
                  <a:gd name="T3" fmla="*/ 0 h 80"/>
                  <a:gd name="T4" fmla="*/ 41 w 80"/>
                  <a:gd name="T5" fmla="*/ 11 h 80"/>
                  <a:gd name="T6" fmla="*/ 20 w 80"/>
                  <a:gd name="T7" fmla="*/ 32 h 80"/>
                  <a:gd name="T8" fmla="*/ 0 w 80"/>
                  <a:gd name="T9" fmla="*/ 52 h 80"/>
                  <a:gd name="T10" fmla="*/ 0 w 80"/>
                  <a:gd name="T11" fmla="*/ 82 h 80"/>
                  <a:gd name="T12" fmla="*/ 0 w 80"/>
                  <a:gd name="T13" fmla="*/ 341 h 80"/>
                  <a:gd name="T14" fmla="*/ 0 w 80"/>
                  <a:gd name="T15" fmla="*/ 341 h 80"/>
                  <a:gd name="T16" fmla="*/ 0 w 80"/>
                  <a:gd name="T17" fmla="*/ 373 h 80"/>
                  <a:gd name="T18" fmla="*/ 20 w 80"/>
                  <a:gd name="T19" fmla="*/ 394 h 80"/>
                  <a:gd name="T20" fmla="*/ 41 w 80"/>
                  <a:gd name="T21" fmla="*/ 414 h 80"/>
                  <a:gd name="T22" fmla="*/ 82 w 80"/>
                  <a:gd name="T23" fmla="*/ 414 h 80"/>
                  <a:gd name="T24" fmla="*/ 332 w 80"/>
                  <a:gd name="T25" fmla="*/ 414 h 80"/>
                  <a:gd name="T26" fmla="*/ 332 w 80"/>
                  <a:gd name="T27" fmla="*/ 414 h 80"/>
                  <a:gd name="T28" fmla="*/ 362 w 80"/>
                  <a:gd name="T29" fmla="*/ 414 h 80"/>
                  <a:gd name="T30" fmla="*/ 382 w 80"/>
                  <a:gd name="T31" fmla="*/ 394 h 80"/>
                  <a:gd name="T32" fmla="*/ 403 w 80"/>
                  <a:gd name="T33" fmla="*/ 373 h 80"/>
                  <a:gd name="T34" fmla="*/ 414 w 80"/>
                  <a:gd name="T35" fmla="*/ 341 h 80"/>
                  <a:gd name="T36" fmla="*/ 414 w 80"/>
                  <a:gd name="T37" fmla="*/ 82 h 80"/>
                  <a:gd name="T38" fmla="*/ 414 w 80"/>
                  <a:gd name="T39" fmla="*/ 82 h 80"/>
                  <a:gd name="T40" fmla="*/ 403 w 80"/>
                  <a:gd name="T41" fmla="*/ 52 h 80"/>
                  <a:gd name="T42" fmla="*/ 382 w 80"/>
                  <a:gd name="T43" fmla="*/ 32 h 80"/>
                  <a:gd name="T44" fmla="*/ 362 w 80"/>
                  <a:gd name="T45" fmla="*/ 11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8" y="2"/>
                    </a:lnTo>
                    <a:lnTo>
                      <a:pt x="4" y="6"/>
                    </a:lnTo>
                    <a:lnTo>
                      <a:pt x="0" y="10"/>
                    </a:lnTo>
                    <a:lnTo>
                      <a:pt x="0" y="16"/>
                    </a:lnTo>
                    <a:lnTo>
                      <a:pt x="0" y="66"/>
                    </a:lnTo>
                    <a:lnTo>
                      <a:pt x="0" y="72"/>
                    </a:lnTo>
                    <a:lnTo>
                      <a:pt x="4" y="76"/>
                    </a:lnTo>
                    <a:lnTo>
                      <a:pt x="8" y="80"/>
                    </a:lnTo>
                    <a:lnTo>
                      <a:pt x="16" y="80"/>
                    </a:lnTo>
                    <a:lnTo>
                      <a:pt x="64" y="80"/>
                    </a:lnTo>
                    <a:lnTo>
                      <a:pt x="70" y="80"/>
                    </a:lnTo>
                    <a:lnTo>
                      <a:pt x="74" y="76"/>
                    </a:lnTo>
                    <a:lnTo>
                      <a:pt x="78" y="72"/>
                    </a:lnTo>
                    <a:lnTo>
                      <a:pt x="80" y="66"/>
                    </a:lnTo>
                    <a:lnTo>
                      <a:pt x="80" y="16"/>
                    </a:lnTo>
                    <a:lnTo>
                      <a:pt x="78" y="10"/>
                    </a:lnTo>
                    <a:lnTo>
                      <a:pt x="74" y="6"/>
                    </a:lnTo>
                    <a:lnTo>
                      <a:pt x="70" y="2"/>
                    </a:lnTo>
                    <a:lnTo>
                      <a:pt x="64" y="0"/>
                    </a:lnTo>
                    <a:lnTo>
                      <a:pt x="16" y="0"/>
                    </a:lnTo>
                    <a:close/>
                  </a:path>
                </a:pathLst>
              </a:custGeom>
              <a:solidFill>
                <a:srgbClr val="000000"/>
              </a:solidFill>
              <a:ln w="9525">
                <a:noFill/>
                <a:round/>
                <a:headEnd/>
                <a:tailEnd/>
              </a:ln>
            </p:spPr>
            <p:txBody>
              <a:bodyPr/>
              <a:lstStyle/>
              <a:p>
                <a:endParaRPr lang="en-US"/>
              </a:p>
            </p:txBody>
          </p:sp>
          <p:sp>
            <p:nvSpPr>
              <p:cNvPr id="265" name="Freeform 826"/>
              <p:cNvSpPr>
                <a:spLocks/>
              </p:cNvSpPr>
              <p:nvPr/>
            </p:nvSpPr>
            <p:spPr bwMode="auto">
              <a:xfrm>
                <a:off x="4439" y="2691"/>
                <a:ext cx="146" cy="146"/>
              </a:xfrm>
              <a:custGeom>
                <a:avLst/>
                <a:gdLst>
                  <a:gd name="T0" fmla="*/ 292 w 64"/>
                  <a:gd name="T1" fmla="*/ 0 h 64"/>
                  <a:gd name="T2" fmla="*/ 41 w 64"/>
                  <a:gd name="T3" fmla="*/ 0 h 64"/>
                  <a:gd name="T4" fmla="*/ 41 w 64"/>
                  <a:gd name="T5" fmla="*/ 0 h 64"/>
                  <a:gd name="T6" fmla="*/ 11 w 64"/>
                  <a:gd name="T7" fmla="*/ 11 h 64"/>
                  <a:gd name="T8" fmla="*/ 0 w 64"/>
                  <a:gd name="T9" fmla="*/ 41 h 64"/>
                  <a:gd name="T10" fmla="*/ 0 w 64"/>
                  <a:gd name="T11" fmla="*/ 301 h 64"/>
                  <a:gd name="T12" fmla="*/ 0 w 64"/>
                  <a:gd name="T13" fmla="*/ 301 h 64"/>
                  <a:gd name="T14" fmla="*/ 11 w 64"/>
                  <a:gd name="T15" fmla="*/ 322 h 64"/>
                  <a:gd name="T16" fmla="*/ 41 w 64"/>
                  <a:gd name="T17" fmla="*/ 333 h 64"/>
                  <a:gd name="T18" fmla="*/ 292 w 64"/>
                  <a:gd name="T19" fmla="*/ 333 h 64"/>
                  <a:gd name="T20" fmla="*/ 292 w 64"/>
                  <a:gd name="T21" fmla="*/ 333 h 64"/>
                  <a:gd name="T22" fmla="*/ 322 w 64"/>
                  <a:gd name="T23" fmla="*/ 322 h 64"/>
                  <a:gd name="T24" fmla="*/ 333 w 64"/>
                  <a:gd name="T25" fmla="*/ 301 h 64"/>
                  <a:gd name="T26" fmla="*/ 333 w 64"/>
                  <a:gd name="T27" fmla="*/ 41 h 64"/>
                  <a:gd name="T28" fmla="*/ 333 w 64"/>
                  <a:gd name="T29" fmla="*/ 41 h 64"/>
                  <a:gd name="T30" fmla="*/ 322 w 64"/>
                  <a:gd name="T31" fmla="*/ 1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8"/>
                    </a:lnTo>
                    <a:lnTo>
                      <a:pt x="2" y="62"/>
                    </a:lnTo>
                    <a:lnTo>
                      <a:pt x="8" y="64"/>
                    </a:lnTo>
                    <a:lnTo>
                      <a:pt x="56" y="64"/>
                    </a:lnTo>
                    <a:lnTo>
                      <a:pt x="62" y="62"/>
                    </a:lnTo>
                    <a:lnTo>
                      <a:pt x="64" y="58"/>
                    </a:lnTo>
                    <a:lnTo>
                      <a:pt x="64" y="8"/>
                    </a:lnTo>
                    <a:lnTo>
                      <a:pt x="62" y="2"/>
                    </a:lnTo>
                    <a:lnTo>
                      <a:pt x="56" y="0"/>
                    </a:lnTo>
                    <a:close/>
                  </a:path>
                </a:pathLst>
              </a:custGeom>
              <a:solidFill>
                <a:srgbClr val="668187"/>
              </a:solidFill>
              <a:ln w="9525">
                <a:noFill/>
                <a:round/>
                <a:headEnd/>
                <a:tailEnd/>
              </a:ln>
            </p:spPr>
            <p:txBody>
              <a:bodyPr/>
              <a:lstStyle/>
              <a:p>
                <a:endParaRPr lang="en-US"/>
              </a:p>
            </p:txBody>
          </p:sp>
          <p:sp>
            <p:nvSpPr>
              <p:cNvPr id="266" name="Freeform 827"/>
              <p:cNvSpPr>
                <a:spLocks/>
              </p:cNvSpPr>
              <p:nvPr/>
            </p:nvSpPr>
            <p:spPr bwMode="auto">
              <a:xfrm>
                <a:off x="4439" y="2691"/>
                <a:ext cx="146" cy="146"/>
              </a:xfrm>
              <a:custGeom>
                <a:avLst/>
                <a:gdLst>
                  <a:gd name="T0" fmla="*/ 292 w 64"/>
                  <a:gd name="T1" fmla="*/ 0 h 64"/>
                  <a:gd name="T2" fmla="*/ 292 w 64"/>
                  <a:gd name="T3" fmla="*/ 240 h 64"/>
                  <a:gd name="T4" fmla="*/ 292 w 64"/>
                  <a:gd name="T5" fmla="*/ 240 h 64"/>
                  <a:gd name="T6" fmla="*/ 281 w 64"/>
                  <a:gd name="T7" fmla="*/ 271 h 64"/>
                  <a:gd name="T8" fmla="*/ 260 w 64"/>
                  <a:gd name="T9" fmla="*/ 281 h 64"/>
                  <a:gd name="T10" fmla="*/ 0 w 64"/>
                  <a:gd name="T11" fmla="*/ 281 h 64"/>
                  <a:gd name="T12" fmla="*/ 0 w 64"/>
                  <a:gd name="T13" fmla="*/ 281 h 64"/>
                  <a:gd name="T14" fmla="*/ 0 w 64"/>
                  <a:gd name="T15" fmla="*/ 281 h 64"/>
                  <a:gd name="T16" fmla="*/ 0 w 64"/>
                  <a:gd name="T17" fmla="*/ 301 h 64"/>
                  <a:gd name="T18" fmla="*/ 0 w 64"/>
                  <a:gd name="T19" fmla="*/ 301 h 64"/>
                  <a:gd name="T20" fmla="*/ 11 w 64"/>
                  <a:gd name="T21" fmla="*/ 322 h 64"/>
                  <a:gd name="T22" fmla="*/ 41 w 64"/>
                  <a:gd name="T23" fmla="*/ 333 h 64"/>
                  <a:gd name="T24" fmla="*/ 292 w 64"/>
                  <a:gd name="T25" fmla="*/ 333 h 64"/>
                  <a:gd name="T26" fmla="*/ 292 w 64"/>
                  <a:gd name="T27" fmla="*/ 333 h 64"/>
                  <a:gd name="T28" fmla="*/ 322 w 64"/>
                  <a:gd name="T29" fmla="*/ 322 h 64"/>
                  <a:gd name="T30" fmla="*/ 333 w 64"/>
                  <a:gd name="T31" fmla="*/ 301 h 64"/>
                  <a:gd name="T32" fmla="*/ 333 w 64"/>
                  <a:gd name="T33" fmla="*/ 41 h 64"/>
                  <a:gd name="T34" fmla="*/ 333 w 64"/>
                  <a:gd name="T35" fmla="*/ 41 h 64"/>
                  <a:gd name="T36" fmla="*/ 322 w 64"/>
                  <a:gd name="T37" fmla="*/ 21 h 64"/>
                  <a:gd name="T38" fmla="*/ 292 w 64"/>
                  <a:gd name="T39" fmla="*/ 0 h 64"/>
                  <a:gd name="T40" fmla="*/ 292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50" y="54"/>
                    </a:lnTo>
                    <a:lnTo>
                      <a:pt x="0" y="54"/>
                    </a:lnTo>
                    <a:lnTo>
                      <a:pt x="0" y="58"/>
                    </a:lnTo>
                    <a:lnTo>
                      <a:pt x="2" y="62"/>
                    </a:lnTo>
                    <a:lnTo>
                      <a:pt x="8" y="64"/>
                    </a:lnTo>
                    <a:lnTo>
                      <a:pt x="56" y="64"/>
                    </a:lnTo>
                    <a:lnTo>
                      <a:pt x="62" y="62"/>
                    </a:lnTo>
                    <a:lnTo>
                      <a:pt x="64" y="58"/>
                    </a:lnTo>
                    <a:lnTo>
                      <a:pt x="64" y="8"/>
                    </a:lnTo>
                    <a:lnTo>
                      <a:pt x="62" y="4"/>
                    </a:lnTo>
                    <a:lnTo>
                      <a:pt x="56" y="0"/>
                    </a:lnTo>
                    <a:close/>
                  </a:path>
                </a:pathLst>
              </a:custGeom>
              <a:solidFill>
                <a:srgbClr val="4C676E"/>
              </a:solidFill>
              <a:ln w="9525">
                <a:noFill/>
                <a:round/>
                <a:headEnd/>
                <a:tailEnd/>
              </a:ln>
            </p:spPr>
            <p:txBody>
              <a:bodyPr/>
              <a:lstStyle/>
              <a:p>
                <a:endParaRPr lang="en-US"/>
              </a:p>
            </p:txBody>
          </p:sp>
          <p:sp>
            <p:nvSpPr>
              <p:cNvPr id="267" name="Freeform 828"/>
              <p:cNvSpPr>
                <a:spLocks/>
              </p:cNvSpPr>
              <p:nvPr/>
            </p:nvSpPr>
            <p:spPr bwMode="auto">
              <a:xfrm>
                <a:off x="4462" y="2718"/>
                <a:ext cx="22" cy="55"/>
              </a:xfrm>
              <a:custGeom>
                <a:avLst/>
                <a:gdLst>
                  <a:gd name="T0" fmla="*/ 48 w 10"/>
                  <a:gd name="T1" fmla="*/ 64 h 24"/>
                  <a:gd name="T2" fmla="*/ 48 w 10"/>
                  <a:gd name="T3" fmla="*/ 64 h 24"/>
                  <a:gd name="T4" fmla="*/ 48 w 10"/>
                  <a:gd name="T5" fmla="*/ 105 h 24"/>
                  <a:gd name="T6" fmla="*/ 40 w 10"/>
                  <a:gd name="T7" fmla="*/ 126 h 24"/>
                  <a:gd name="T8" fmla="*/ 29 w 10"/>
                  <a:gd name="T9" fmla="*/ 126 h 24"/>
                  <a:gd name="T10" fmla="*/ 29 w 10"/>
                  <a:gd name="T11" fmla="*/ 126 h 24"/>
                  <a:gd name="T12" fmla="*/ 20 w 10"/>
                  <a:gd name="T13" fmla="*/ 126 h 24"/>
                  <a:gd name="T14" fmla="*/ 9 w 10"/>
                  <a:gd name="T15" fmla="*/ 105 h 24"/>
                  <a:gd name="T16" fmla="*/ 0 w 10"/>
                  <a:gd name="T17" fmla="*/ 64 h 24"/>
                  <a:gd name="T18" fmla="*/ 0 w 10"/>
                  <a:gd name="T19" fmla="*/ 64 h 24"/>
                  <a:gd name="T20" fmla="*/ 9 w 10"/>
                  <a:gd name="T21" fmla="*/ 21 h 24"/>
                  <a:gd name="T22" fmla="*/ 20 w 10"/>
                  <a:gd name="T23" fmla="*/ 11 h 24"/>
                  <a:gd name="T24" fmla="*/ 29 w 10"/>
                  <a:gd name="T25" fmla="*/ 0 h 24"/>
                  <a:gd name="T26" fmla="*/ 29 w 10"/>
                  <a:gd name="T27" fmla="*/ 0 h 24"/>
                  <a:gd name="T28" fmla="*/ 40 w 10"/>
                  <a:gd name="T29" fmla="*/ 11 h 24"/>
                  <a:gd name="T30" fmla="*/ 48 w 10"/>
                  <a:gd name="T31" fmla="*/ 21 h 24"/>
                  <a:gd name="T32" fmla="*/ 48 w 10"/>
                  <a:gd name="T33" fmla="*/ 64 h 24"/>
                  <a:gd name="T34" fmla="*/ 48 w 10"/>
                  <a:gd name="T35" fmla="*/ 64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4"/>
                    </a:lnTo>
                    <a:lnTo>
                      <a:pt x="6" y="24"/>
                    </a:lnTo>
                    <a:lnTo>
                      <a:pt x="4" y="24"/>
                    </a:lnTo>
                    <a:lnTo>
                      <a:pt x="2" y="20"/>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p>
            </p:txBody>
          </p:sp>
          <p:sp>
            <p:nvSpPr>
              <p:cNvPr id="268" name="Freeform 829"/>
              <p:cNvSpPr>
                <a:spLocks/>
              </p:cNvSpPr>
              <p:nvPr/>
            </p:nvSpPr>
            <p:spPr bwMode="auto">
              <a:xfrm>
                <a:off x="4421" y="2431"/>
                <a:ext cx="182" cy="183"/>
              </a:xfrm>
              <a:custGeom>
                <a:avLst/>
                <a:gdLst>
                  <a:gd name="T0" fmla="*/ 82 w 80"/>
                  <a:gd name="T1" fmla="*/ 0 h 80"/>
                  <a:gd name="T2" fmla="*/ 82 w 80"/>
                  <a:gd name="T3" fmla="*/ 0 h 80"/>
                  <a:gd name="T4" fmla="*/ 52 w 80"/>
                  <a:gd name="T5" fmla="*/ 11 h 80"/>
                  <a:gd name="T6" fmla="*/ 20 w 80"/>
                  <a:gd name="T7" fmla="*/ 21 h 80"/>
                  <a:gd name="T8" fmla="*/ 11 w 80"/>
                  <a:gd name="T9" fmla="*/ 53 h 80"/>
                  <a:gd name="T10" fmla="*/ 0 w 80"/>
                  <a:gd name="T11" fmla="*/ 85 h 80"/>
                  <a:gd name="T12" fmla="*/ 0 w 80"/>
                  <a:gd name="T13" fmla="*/ 334 h 80"/>
                  <a:gd name="T14" fmla="*/ 0 w 80"/>
                  <a:gd name="T15" fmla="*/ 334 h 80"/>
                  <a:gd name="T16" fmla="*/ 11 w 80"/>
                  <a:gd name="T17" fmla="*/ 366 h 80"/>
                  <a:gd name="T18" fmla="*/ 20 w 80"/>
                  <a:gd name="T19" fmla="*/ 398 h 80"/>
                  <a:gd name="T20" fmla="*/ 52 w 80"/>
                  <a:gd name="T21" fmla="*/ 407 h 80"/>
                  <a:gd name="T22" fmla="*/ 82 w 80"/>
                  <a:gd name="T23" fmla="*/ 419 h 80"/>
                  <a:gd name="T24" fmla="*/ 332 w 80"/>
                  <a:gd name="T25" fmla="*/ 419 h 80"/>
                  <a:gd name="T26" fmla="*/ 332 w 80"/>
                  <a:gd name="T27" fmla="*/ 419 h 80"/>
                  <a:gd name="T28" fmla="*/ 362 w 80"/>
                  <a:gd name="T29" fmla="*/ 407 h 80"/>
                  <a:gd name="T30" fmla="*/ 394 w 80"/>
                  <a:gd name="T31" fmla="*/ 398 h 80"/>
                  <a:gd name="T32" fmla="*/ 403 w 80"/>
                  <a:gd name="T33" fmla="*/ 366 h 80"/>
                  <a:gd name="T34" fmla="*/ 414 w 80"/>
                  <a:gd name="T35" fmla="*/ 334 h 80"/>
                  <a:gd name="T36" fmla="*/ 414 w 80"/>
                  <a:gd name="T37" fmla="*/ 85 h 80"/>
                  <a:gd name="T38" fmla="*/ 414 w 80"/>
                  <a:gd name="T39" fmla="*/ 85 h 80"/>
                  <a:gd name="T40" fmla="*/ 403 w 80"/>
                  <a:gd name="T41" fmla="*/ 53 h 80"/>
                  <a:gd name="T42" fmla="*/ 394 w 80"/>
                  <a:gd name="T43" fmla="*/ 21 h 80"/>
                  <a:gd name="T44" fmla="*/ 362 w 80"/>
                  <a:gd name="T45" fmla="*/ 11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noFill/>
              <a:ln w="12700">
                <a:solidFill>
                  <a:srgbClr val="33535B"/>
                </a:solidFill>
                <a:round/>
                <a:headEnd/>
                <a:tailEnd/>
              </a:ln>
            </p:spPr>
            <p:txBody>
              <a:bodyPr/>
              <a:lstStyle/>
              <a:p>
                <a:endParaRPr lang="en-US"/>
              </a:p>
            </p:txBody>
          </p:sp>
          <p:sp>
            <p:nvSpPr>
              <p:cNvPr id="269" name="Freeform 830"/>
              <p:cNvSpPr>
                <a:spLocks/>
              </p:cNvSpPr>
              <p:nvPr/>
            </p:nvSpPr>
            <p:spPr bwMode="auto">
              <a:xfrm>
                <a:off x="4421" y="2431"/>
                <a:ext cx="182" cy="183"/>
              </a:xfrm>
              <a:custGeom>
                <a:avLst/>
                <a:gdLst>
                  <a:gd name="T0" fmla="*/ 82 w 80"/>
                  <a:gd name="T1" fmla="*/ 0 h 80"/>
                  <a:gd name="T2" fmla="*/ 82 w 80"/>
                  <a:gd name="T3" fmla="*/ 0 h 80"/>
                  <a:gd name="T4" fmla="*/ 52 w 80"/>
                  <a:gd name="T5" fmla="*/ 11 h 80"/>
                  <a:gd name="T6" fmla="*/ 20 w 80"/>
                  <a:gd name="T7" fmla="*/ 21 h 80"/>
                  <a:gd name="T8" fmla="*/ 11 w 80"/>
                  <a:gd name="T9" fmla="*/ 53 h 80"/>
                  <a:gd name="T10" fmla="*/ 0 w 80"/>
                  <a:gd name="T11" fmla="*/ 85 h 80"/>
                  <a:gd name="T12" fmla="*/ 0 w 80"/>
                  <a:gd name="T13" fmla="*/ 334 h 80"/>
                  <a:gd name="T14" fmla="*/ 0 w 80"/>
                  <a:gd name="T15" fmla="*/ 334 h 80"/>
                  <a:gd name="T16" fmla="*/ 11 w 80"/>
                  <a:gd name="T17" fmla="*/ 366 h 80"/>
                  <a:gd name="T18" fmla="*/ 20 w 80"/>
                  <a:gd name="T19" fmla="*/ 398 h 80"/>
                  <a:gd name="T20" fmla="*/ 52 w 80"/>
                  <a:gd name="T21" fmla="*/ 407 h 80"/>
                  <a:gd name="T22" fmla="*/ 82 w 80"/>
                  <a:gd name="T23" fmla="*/ 419 h 80"/>
                  <a:gd name="T24" fmla="*/ 332 w 80"/>
                  <a:gd name="T25" fmla="*/ 419 h 80"/>
                  <a:gd name="T26" fmla="*/ 332 w 80"/>
                  <a:gd name="T27" fmla="*/ 419 h 80"/>
                  <a:gd name="T28" fmla="*/ 362 w 80"/>
                  <a:gd name="T29" fmla="*/ 407 h 80"/>
                  <a:gd name="T30" fmla="*/ 394 w 80"/>
                  <a:gd name="T31" fmla="*/ 398 h 80"/>
                  <a:gd name="T32" fmla="*/ 403 w 80"/>
                  <a:gd name="T33" fmla="*/ 366 h 80"/>
                  <a:gd name="T34" fmla="*/ 414 w 80"/>
                  <a:gd name="T35" fmla="*/ 334 h 80"/>
                  <a:gd name="T36" fmla="*/ 414 w 80"/>
                  <a:gd name="T37" fmla="*/ 85 h 80"/>
                  <a:gd name="T38" fmla="*/ 414 w 80"/>
                  <a:gd name="T39" fmla="*/ 85 h 80"/>
                  <a:gd name="T40" fmla="*/ 403 w 80"/>
                  <a:gd name="T41" fmla="*/ 53 h 80"/>
                  <a:gd name="T42" fmla="*/ 394 w 80"/>
                  <a:gd name="T43" fmla="*/ 21 h 80"/>
                  <a:gd name="T44" fmla="*/ 362 w 80"/>
                  <a:gd name="T45" fmla="*/ 11 h 80"/>
                  <a:gd name="T46" fmla="*/ 332 w 80"/>
                  <a:gd name="T47" fmla="*/ 0 h 80"/>
                  <a:gd name="T48" fmla="*/ 82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p>
            </p:txBody>
          </p:sp>
          <p:sp>
            <p:nvSpPr>
              <p:cNvPr id="270" name="Freeform 831"/>
              <p:cNvSpPr>
                <a:spLocks/>
              </p:cNvSpPr>
              <p:nvPr/>
            </p:nvSpPr>
            <p:spPr bwMode="auto">
              <a:xfrm>
                <a:off x="4439" y="2449"/>
                <a:ext cx="146" cy="146"/>
              </a:xfrm>
              <a:custGeom>
                <a:avLst/>
                <a:gdLst>
                  <a:gd name="T0" fmla="*/ 292 w 64"/>
                  <a:gd name="T1" fmla="*/ 0 h 64"/>
                  <a:gd name="T2" fmla="*/ 41 w 64"/>
                  <a:gd name="T3" fmla="*/ 0 h 64"/>
                  <a:gd name="T4" fmla="*/ 41 w 64"/>
                  <a:gd name="T5" fmla="*/ 0 h 64"/>
                  <a:gd name="T6" fmla="*/ 11 w 64"/>
                  <a:gd name="T7" fmla="*/ 11 h 64"/>
                  <a:gd name="T8" fmla="*/ 0 w 64"/>
                  <a:gd name="T9" fmla="*/ 41 h 64"/>
                  <a:gd name="T10" fmla="*/ 0 w 64"/>
                  <a:gd name="T11" fmla="*/ 292 h 64"/>
                  <a:gd name="T12" fmla="*/ 0 w 64"/>
                  <a:gd name="T13" fmla="*/ 292 h 64"/>
                  <a:gd name="T14" fmla="*/ 11 w 64"/>
                  <a:gd name="T15" fmla="*/ 322 h 64"/>
                  <a:gd name="T16" fmla="*/ 41 w 64"/>
                  <a:gd name="T17" fmla="*/ 333 h 64"/>
                  <a:gd name="T18" fmla="*/ 292 w 64"/>
                  <a:gd name="T19" fmla="*/ 333 h 64"/>
                  <a:gd name="T20" fmla="*/ 292 w 64"/>
                  <a:gd name="T21" fmla="*/ 333 h 64"/>
                  <a:gd name="T22" fmla="*/ 322 w 64"/>
                  <a:gd name="T23" fmla="*/ 322 h 64"/>
                  <a:gd name="T24" fmla="*/ 333 w 64"/>
                  <a:gd name="T25" fmla="*/ 292 h 64"/>
                  <a:gd name="T26" fmla="*/ 333 w 64"/>
                  <a:gd name="T27" fmla="*/ 41 h 64"/>
                  <a:gd name="T28" fmla="*/ 333 w 64"/>
                  <a:gd name="T29" fmla="*/ 41 h 64"/>
                  <a:gd name="T30" fmla="*/ 322 w 64"/>
                  <a:gd name="T31" fmla="*/ 11 h 64"/>
                  <a:gd name="T32" fmla="*/ 292 w 64"/>
                  <a:gd name="T33" fmla="*/ 0 h 64"/>
                  <a:gd name="T34" fmla="*/ 292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FF9900"/>
              </a:solidFill>
              <a:ln w="9525">
                <a:noFill/>
                <a:round/>
                <a:headEnd/>
                <a:tailEnd/>
              </a:ln>
            </p:spPr>
            <p:txBody>
              <a:bodyPr/>
              <a:lstStyle/>
              <a:p>
                <a:endParaRPr lang="en-US"/>
              </a:p>
            </p:txBody>
          </p:sp>
          <p:sp>
            <p:nvSpPr>
              <p:cNvPr id="271" name="Freeform 832"/>
              <p:cNvSpPr>
                <a:spLocks/>
              </p:cNvSpPr>
              <p:nvPr/>
            </p:nvSpPr>
            <p:spPr bwMode="auto">
              <a:xfrm>
                <a:off x="4439" y="2449"/>
                <a:ext cx="146" cy="146"/>
              </a:xfrm>
              <a:custGeom>
                <a:avLst/>
                <a:gdLst>
                  <a:gd name="T0" fmla="*/ 301 w 64"/>
                  <a:gd name="T1" fmla="*/ 0 h 64"/>
                  <a:gd name="T2" fmla="*/ 301 w 64"/>
                  <a:gd name="T3" fmla="*/ 240 h 64"/>
                  <a:gd name="T4" fmla="*/ 301 w 64"/>
                  <a:gd name="T5" fmla="*/ 240 h 64"/>
                  <a:gd name="T6" fmla="*/ 281 w 64"/>
                  <a:gd name="T7" fmla="*/ 260 h 64"/>
                  <a:gd name="T8" fmla="*/ 260 w 64"/>
                  <a:gd name="T9" fmla="*/ 281 h 64"/>
                  <a:gd name="T10" fmla="*/ 0 w 64"/>
                  <a:gd name="T11" fmla="*/ 281 h 64"/>
                  <a:gd name="T12" fmla="*/ 0 w 64"/>
                  <a:gd name="T13" fmla="*/ 281 h 64"/>
                  <a:gd name="T14" fmla="*/ 0 w 64"/>
                  <a:gd name="T15" fmla="*/ 281 h 64"/>
                  <a:gd name="T16" fmla="*/ 0 w 64"/>
                  <a:gd name="T17" fmla="*/ 292 h 64"/>
                  <a:gd name="T18" fmla="*/ 0 w 64"/>
                  <a:gd name="T19" fmla="*/ 292 h 64"/>
                  <a:gd name="T20" fmla="*/ 11 w 64"/>
                  <a:gd name="T21" fmla="*/ 322 h 64"/>
                  <a:gd name="T22" fmla="*/ 41 w 64"/>
                  <a:gd name="T23" fmla="*/ 333 h 64"/>
                  <a:gd name="T24" fmla="*/ 292 w 64"/>
                  <a:gd name="T25" fmla="*/ 333 h 64"/>
                  <a:gd name="T26" fmla="*/ 292 w 64"/>
                  <a:gd name="T27" fmla="*/ 333 h 64"/>
                  <a:gd name="T28" fmla="*/ 322 w 64"/>
                  <a:gd name="T29" fmla="*/ 322 h 64"/>
                  <a:gd name="T30" fmla="*/ 333 w 64"/>
                  <a:gd name="T31" fmla="*/ 292 h 64"/>
                  <a:gd name="T32" fmla="*/ 333 w 64"/>
                  <a:gd name="T33" fmla="*/ 41 h 64"/>
                  <a:gd name="T34" fmla="*/ 333 w 64"/>
                  <a:gd name="T35" fmla="*/ 41 h 64"/>
                  <a:gd name="T36" fmla="*/ 322 w 64"/>
                  <a:gd name="T37" fmla="*/ 11 h 64"/>
                  <a:gd name="T38" fmla="*/ 301 w 64"/>
                  <a:gd name="T39" fmla="*/ 0 h 64"/>
                  <a:gd name="T40" fmla="*/ 301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4" y="50"/>
                    </a:lnTo>
                    <a:lnTo>
                      <a:pt x="50" y="54"/>
                    </a:lnTo>
                    <a:lnTo>
                      <a:pt x="0" y="54"/>
                    </a:lnTo>
                    <a:lnTo>
                      <a:pt x="0" y="56"/>
                    </a:lnTo>
                    <a:lnTo>
                      <a:pt x="2" y="62"/>
                    </a:lnTo>
                    <a:lnTo>
                      <a:pt x="8" y="64"/>
                    </a:lnTo>
                    <a:lnTo>
                      <a:pt x="56" y="64"/>
                    </a:lnTo>
                    <a:lnTo>
                      <a:pt x="62" y="62"/>
                    </a:lnTo>
                    <a:lnTo>
                      <a:pt x="64" y="56"/>
                    </a:lnTo>
                    <a:lnTo>
                      <a:pt x="64" y="8"/>
                    </a:lnTo>
                    <a:lnTo>
                      <a:pt x="62" y="2"/>
                    </a:lnTo>
                    <a:lnTo>
                      <a:pt x="58" y="0"/>
                    </a:lnTo>
                    <a:close/>
                  </a:path>
                </a:pathLst>
              </a:custGeom>
              <a:solidFill>
                <a:srgbClr val="E58F25"/>
              </a:solidFill>
              <a:ln w="9525">
                <a:noFill/>
                <a:round/>
                <a:headEnd/>
                <a:tailEnd/>
              </a:ln>
            </p:spPr>
            <p:txBody>
              <a:bodyPr/>
              <a:lstStyle/>
              <a:p>
                <a:endParaRPr lang="en-US"/>
              </a:p>
            </p:txBody>
          </p:sp>
          <p:sp>
            <p:nvSpPr>
              <p:cNvPr id="272" name="Freeform 833"/>
              <p:cNvSpPr>
                <a:spLocks/>
              </p:cNvSpPr>
              <p:nvPr/>
            </p:nvSpPr>
            <p:spPr bwMode="auto">
              <a:xfrm>
                <a:off x="4466" y="2477"/>
                <a:ext cx="23" cy="54"/>
              </a:xfrm>
              <a:custGeom>
                <a:avLst/>
                <a:gdLst>
                  <a:gd name="T0" fmla="*/ 53 w 10"/>
                  <a:gd name="T1" fmla="*/ 61 h 24"/>
                  <a:gd name="T2" fmla="*/ 53 w 10"/>
                  <a:gd name="T3" fmla="*/ 61 h 24"/>
                  <a:gd name="T4" fmla="*/ 41 w 10"/>
                  <a:gd name="T5" fmla="*/ 101 h 24"/>
                  <a:gd name="T6" fmla="*/ 32 w 10"/>
                  <a:gd name="T7" fmla="*/ 112 h 24"/>
                  <a:gd name="T8" fmla="*/ 21 w 10"/>
                  <a:gd name="T9" fmla="*/ 121 h 24"/>
                  <a:gd name="T10" fmla="*/ 21 w 10"/>
                  <a:gd name="T11" fmla="*/ 121 h 24"/>
                  <a:gd name="T12" fmla="*/ 12 w 10"/>
                  <a:gd name="T13" fmla="*/ 112 h 24"/>
                  <a:gd name="T14" fmla="*/ 0 w 10"/>
                  <a:gd name="T15" fmla="*/ 101 h 24"/>
                  <a:gd name="T16" fmla="*/ 0 w 10"/>
                  <a:gd name="T17" fmla="*/ 61 h 24"/>
                  <a:gd name="T18" fmla="*/ 0 w 10"/>
                  <a:gd name="T19" fmla="*/ 61 h 24"/>
                  <a:gd name="T20" fmla="*/ 0 w 10"/>
                  <a:gd name="T21" fmla="*/ 20 h 24"/>
                  <a:gd name="T22" fmla="*/ 12 w 10"/>
                  <a:gd name="T23" fmla="*/ 0 h 24"/>
                  <a:gd name="T24" fmla="*/ 21 w 10"/>
                  <a:gd name="T25" fmla="*/ 0 h 24"/>
                  <a:gd name="T26" fmla="*/ 21 w 10"/>
                  <a:gd name="T27" fmla="*/ 0 h 24"/>
                  <a:gd name="T28" fmla="*/ 32 w 10"/>
                  <a:gd name="T29" fmla="*/ 0 h 24"/>
                  <a:gd name="T30" fmla="*/ 41 w 10"/>
                  <a:gd name="T31" fmla="*/ 20 h 24"/>
                  <a:gd name="T32" fmla="*/ 53 w 10"/>
                  <a:gd name="T33" fmla="*/ 61 h 24"/>
                  <a:gd name="T34" fmla="*/ 53 w 10"/>
                  <a:gd name="T35" fmla="*/ 61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2"/>
                    </a:lnTo>
                    <a:lnTo>
                      <a:pt x="4" y="24"/>
                    </a:lnTo>
                    <a:lnTo>
                      <a:pt x="2" y="22"/>
                    </a:lnTo>
                    <a:lnTo>
                      <a:pt x="0" y="20"/>
                    </a:lnTo>
                    <a:lnTo>
                      <a:pt x="0" y="12"/>
                    </a:lnTo>
                    <a:lnTo>
                      <a:pt x="0" y="4"/>
                    </a:lnTo>
                    <a:lnTo>
                      <a:pt x="2" y="0"/>
                    </a:lnTo>
                    <a:lnTo>
                      <a:pt x="4" y="0"/>
                    </a:lnTo>
                    <a:lnTo>
                      <a:pt x="6" y="0"/>
                    </a:lnTo>
                    <a:lnTo>
                      <a:pt x="8" y="4"/>
                    </a:lnTo>
                    <a:lnTo>
                      <a:pt x="10" y="12"/>
                    </a:lnTo>
                    <a:close/>
                  </a:path>
                </a:pathLst>
              </a:custGeom>
              <a:solidFill>
                <a:srgbClr val="EFCD77"/>
              </a:solidFill>
              <a:ln w="9525">
                <a:noFill/>
                <a:round/>
                <a:headEnd/>
                <a:tailEnd/>
              </a:ln>
            </p:spPr>
            <p:txBody>
              <a:bodyPr/>
              <a:lstStyle/>
              <a:p>
                <a:endParaRPr lang="en-US"/>
              </a:p>
            </p:txBody>
          </p:sp>
        </p:grpSp>
        <p:sp>
          <p:nvSpPr>
            <p:cNvPr id="152" name="Freeform 834"/>
            <p:cNvSpPr>
              <a:spLocks/>
            </p:cNvSpPr>
            <p:nvPr/>
          </p:nvSpPr>
          <p:spPr bwMode="auto">
            <a:xfrm>
              <a:off x="4685" y="1324"/>
              <a:ext cx="64" cy="629"/>
            </a:xfrm>
            <a:custGeom>
              <a:avLst/>
              <a:gdLst>
                <a:gd name="T0" fmla="*/ 0 w 28"/>
                <a:gd name="T1" fmla="*/ 0 h 276"/>
                <a:gd name="T2" fmla="*/ 0 w 28"/>
                <a:gd name="T3" fmla="*/ 0 h 276"/>
                <a:gd name="T4" fmla="*/ 32 w 28"/>
                <a:gd name="T5" fmla="*/ 21 h 276"/>
                <a:gd name="T6" fmla="*/ 53 w 28"/>
                <a:gd name="T7" fmla="*/ 52 h 276"/>
                <a:gd name="T8" fmla="*/ 62 w 28"/>
                <a:gd name="T9" fmla="*/ 93 h 276"/>
                <a:gd name="T10" fmla="*/ 73 w 28"/>
                <a:gd name="T11" fmla="*/ 146 h 276"/>
                <a:gd name="T12" fmla="*/ 73 w 28"/>
                <a:gd name="T13" fmla="*/ 1413 h 276"/>
                <a:gd name="T14" fmla="*/ 146 w 28"/>
                <a:gd name="T15" fmla="*/ 1433 h 276"/>
                <a:gd name="T16" fmla="*/ 146 w 28"/>
                <a:gd name="T17" fmla="*/ 146 h 276"/>
                <a:gd name="T18" fmla="*/ 146 w 28"/>
                <a:gd name="T19" fmla="*/ 146 h 276"/>
                <a:gd name="T20" fmla="*/ 135 w 28"/>
                <a:gd name="T21" fmla="*/ 105 h 276"/>
                <a:gd name="T22" fmla="*/ 126 w 28"/>
                <a:gd name="T23" fmla="*/ 73 h 276"/>
                <a:gd name="T24" fmla="*/ 105 w 28"/>
                <a:gd name="T25" fmla="*/ 41 h 276"/>
                <a:gd name="T26" fmla="*/ 85 w 28"/>
                <a:gd name="T27" fmla="*/ 21 h 276"/>
                <a:gd name="T28" fmla="*/ 41 w 28"/>
                <a:gd name="T29" fmla="*/ 0 h 276"/>
                <a:gd name="T30" fmla="*/ 0 w 28"/>
                <a:gd name="T31" fmla="*/ 0 h 276"/>
                <a:gd name="T32" fmla="*/ 0 w 28"/>
                <a:gd name="T33" fmla="*/ 0 h 2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76"/>
                <a:gd name="T53" fmla="*/ 28 w 28"/>
                <a:gd name="T54" fmla="*/ 276 h 2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76">
                  <a:moveTo>
                    <a:pt x="0" y="0"/>
                  </a:moveTo>
                  <a:lnTo>
                    <a:pt x="0" y="0"/>
                  </a:lnTo>
                  <a:lnTo>
                    <a:pt x="6" y="4"/>
                  </a:lnTo>
                  <a:lnTo>
                    <a:pt x="10" y="10"/>
                  </a:lnTo>
                  <a:lnTo>
                    <a:pt x="12" y="18"/>
                  </a:lnTo>
                  <a:lnTo>
                    <a:pt x="14" y="28"/>
                  </a:lnTo>
                  <a:lnTo>
                    <a:pt x="14" y="272"/>
                  </a:lnTo>
                  <a:lnTo>
                    <a:pt x="28" y="276"/>
                  </a:lnTo>
                  <a:lnTo>
                    <a:pt x="28" y="28"/>
                  </a:lnTo>
                  <a:lnTo>
                    <a:pt x="26" y="20"/>
                  </a:lnTo>
                  <a:lnTo>
                    <a:pt x="24" y="14"/>
                  </a:lnTo>
                  <a:lnTo>
                    <a:pt x="20" y="8"/>
                  </a:lnTo>
                  <a:lnTo>
                    <a:pt x="16" y="4"/>
                  </a:lnTo>
                  <a:lnTo>
                    <a:pt x="8" y="0"/>
                  </a:lnTo>
                  <a:lnTo>
                    <a:pt x="0" y="0"/>
                  </a:lnTo>
                  <a:close/>
                </a:path>
              </a:pathLst>
            </a:custGeom>
            <a:solidFill>
              <a:schemeClr val="tx2"/>
            </a:solidFill>
            <a:ln w="9525">
              <a:noFill/>
              <a:round/>
              <a:headEnd/>
              <a:tailEnd/>
            </a:ln>
          </p:spPr>
          <p:txBody>
            <a:bodyPr/>
            <a:lstStyle/>
            <a:p>
              <a:endParaRPr lang="en-US"/>
            </a:p>
          </p:txBody>
        </p:sp>
      </p:grpSp>
      <p:grpSp>
        <p:nvGrpSpPr>
          <p:cNvPr id="289" name="Group 317"/>
          <p:cNvGrpSpPr>
            <a:grpSpLocks/>
          </p:cNvGrpSpPr>
          <p:nvPr/>
        </p:nvGrpSpPr>
        <p:grpSpPr bwMode="auto">
          <a:xfrm>
            <a:off x="3795713" y="4419600"/>
            <a:ext cx="1525587" cy="1035050"/>
            <a:chOff x="2328" y="2066"/>
            <a:chExt cx="837" cy="568"/>
          </a:xfrm>
        </p:grpSpPr>
        <p:grpSp>
          <p:nvGrpSpPr>
            <p:cNvPr id="290" name="Group 318"/>
            <p:cNvGrpSpPr>
              <a:grpSpLocks/>
            </p:cNvGrpSpPr>
            <p:nvPr/>
          </p:nvGrpSpPr>
          <p:grpSpPr bwMode="auto">
            <a:xfrm flipH="1">
              <a:off x="2328" y="2132"/>
              <a:ext cx="549" cy="481"/>
              <a:chOff x="2342" y="2023"/>
              <a:chExt cx="249" cy="319"/>
            </a:xfrm>
          </p:grpSpPr>
          <p:sp>
            <p:nvSpPr>
              <p:cNvPr id="302" name="Freeform 319"/>
              <p:cNvSpPr>
                <a:spLocks/>
              </p:cNvSpPr>
              <p:nvPr/>
            </p:nvSpPr>
            <p:spPr bwMode="auto">
              <a:xfrm>
                <a:off x="2345" y="2028"/>
                <a:ext cx="179" cy="312"/>
              </a:xfrm>
              <a:custGeom>
                <a:avLst/>
                <a:gdLst>
                  <a:gd name="T0" fmla="*/ 34 w 537"/>
                  <a:gd name="T1" fmla="*/ 0 h 937"/>
                  <a:gd name="T2" fmla="*/ 25 w 537"/>
                  <a:gd name="T3" fmla="*/ 0 h 937"/>
                  <a:gd name="T4" fmla="*/ 20 w 537"/>
                  <a:gd name="T5" fmla="*/ 9 h 937"/>
                  <a:gd name="T6" fmla="*/ 6 w 537"/>
                  <a:gd name="T7" fmla="*/ 22 h 937"/>
                  <a:gd name="T8" fmla="*/ 0 w 537"/>
                  <a:gd name="T9" fmla="*/ 30 h 937"/>
                  <a:gd name="T10" fmla="*/ 4 w 537"/>
                  <a:gd name="T11" fmla="*/ 50 h 937"/>
                  <a:gd name="T12" fmla="*/ 7 w 537"/>
                  <a:gd name="T13" fmla="*/ 64 h 937"/>
                  <a:gd name="T14" fmla="*/ 16 w 537"/>
                  <a:gd name="T15" fmla="*/ 82 h 937"/>
                  <a:gd name="T16" fmla="*/ 30 w 537"/>
                  <a:gd name="T17" fmla="*/ 94 h 937"/>
                  <a:gd name="T18" fmla="*/ 46 w 537"/>
                  <a:gd name="T19" fmla="*/ 104 h 937"/>
                  <a:gd name="T20" fmla="*/ 47 w 537"/>
                  <a:gd name="T21" fmla="*/ 101 h 937"/>
                  <a:gd name="T22" fmla="*/ 48 w 537"/>
                  <a:gd name="T23" fmla="*/ 101 h 937"/>
                  <a:gd name="T24" fmla="*/ 48 w 537"/>
                  <a:gd name="T25" fmla="*/ 100 h 937"/>
                  <a:gd name="T26" fmla="*/ 48 w 537"/>
                  <a:gd name="T27" fmla="*/ 98 h 937"/>
                  <a:gd name="T28" fmla="*/ 48 w 537"/>
                  <a:gd name="T29" fmla="*/ 97 h 937"/>
                  <a:gd name="T30" fmla="*/ 48 w 537"/>
                  <a:gd name="T31" fmla="*/ 96 h 937"/>
                  <a:gd name="T32" fmla="*/ 49 w 537"/>
                  <a:gd name="T33" fmla="*/ 95 h 937"/>
                  <a:gd name="T34" fmla="*/ 51 w 537"/>
                  <a:gd name="T35" fmla="*/ 95 h 937"/>
                  <a:gd name="T36" fmla="*/ 52 w 537"/>
                  <a:gd name="T37" fmla="*/ 95 h 937"/>
                  <a:gd name="T38" fmla="*/ 53 w 537"/>
                  <a:gd name="T39" fmla="*/ 94 h 937"/>
                  <a:gd name="T40" fmla="*/ 53 w 537"/>
                  <a:gd name="T41" fmla="*/ 93 h 937"/>
                  <a:gd name="T42" fmla="*/ 53 w 537"/>
                  <a:gd name="T43" fmla="*/ 92 h 937"/>
                  <a:gd name="T44" fmla="*/ 53 w 537"/>
                  <a:gd name="T45" fmla="*/ 90 h 937"/>
                  <a:gd name="T46" fmla="*/ 54 w 537"/>
                  <a:gd name="T47" fmla="*/ 90 h 937"/>
                  <a:gd name="T48" fmla="*/ 56 w 537"/>
                  <a:gd name="T49" fmla="*/ 90 h 937"/>
                  <a:gd name="T50" fmla="*/ 57 w 537"/>
                  <a:gd name="T51" fmla="*/ 90 h 937"/>
                  <a:gd name="T52" fmla="*/ 58 w 537"/>
                  <a:gd name="T53" fmla="*/ 89 h 937"/>
                  <a:gd name="T54" fmla="*/ 57 w 537"/>
                  <a:gd name="T55" fmla="*/ 87 h 937"/>
                  <a:gd name="T56" fmla="*/ 57 w 537"/>
                  <a:gd name="T57" fmla="*/ 86 h 937"/>
                  <a:gd name="T58" fmla="*/ 58 w 537"/>
                  <a:gd name="T59" fmla="*/ 85 h 937"/>
                  <a:gd name="T60" fmla="*/ 60 w 537"/>
                  <a:gd name="T61" fmla="*/ 85 h 937"/>
                  <a:gd name="T62" fmla="*/ 38 w 537"/>
                  <a:gd name="T63" fmla="*/ 75 h 937"/>
                  <a:gd name="T64" fmla="*/ 16 w 537"/>
                  <a:gd name="T65" fmla="*/ 45 h 937"/>
                  <a:gd name="T66" fmla="*/ 17 w 537"/>
                  <a:gd name="T67" fmla="*/ 28 h 937"/>
                  <a:gd name="T68" fmla="*/ 32 w 537"/>
                  <a:gd name="T69" fmla="*/ 9 h 937"/>
                  <a:gd name="T70" fmla="*/ 34 w 537"/>
                  <a:gd name="T71" fmla="*/ 0 h 9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37"/>
                  <a:gd name="T109" fmla="*/ 0 h 937"/>
                  <a:gd name="T110" fmla="*/ 537 w 537"/>
                  <a:gd name="T111" fmla="*/ 937 h 93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37" h="937">
                    <a:moveTo>
                      <a:pt x="306" y="0"/>
                    </a:moveTo>
                    <a:lnTo>
                      <a:pt x="227" y="4"/>
                    </a:lnTo>
                    <a:lnTo>
                      <a:pt x="182" y="79"/>
                    </a:lnTo>
                    <a:lnTo>
                      <a:pt x="56" y="202"/>
                    </a:lnTo>
                    <a:lnTo>
                      <a:pt x="0" y="269"/>
                    </a:lnTo>
                    <a:lnTo>
                      <a:pt x="37" y="447"/>
                    </a:lnTo>
                    <a:lnTo>
                      <a:pt x="66" y="581"/>
                    </a:lnTo>
                    <a:lnTo>
                      <a:pt x="142" y="736"/>
                    </a:lnTo>
                    <a:lnTo>
                      <a:pt x="273" y="846"/>
                    </a:lnTo>
                    <a:lnTo>
                      <a:pt x="417" y="937"/>
                    </a:lnTo>
                    <a:lnTo>
                      <a:pt x="421" y="913"/>
                    </a:lnTo>
                    <a:lnTo>
                      <a:pt x="432" y="909"/>
                    </a:lnTo>
                    <a:lnTo>
                      <a:pt x="432" y="898"/>
                    </a:lnTo>
                    <a:lnTo>
                      <a:pt x="432" y="885"/>
                    </a:lnTo>
                    <a:lnTo>
                      <a:pt x="432" y="874"/>
                    </a:lnTo>
                    <a:lnTo>
                      <a:pt x="432" y="863"/>
                    </a:lnTo>
                    <a:lnTo>
                      <a:pt x="444" y="858"/>
                    </a:lnTo>
                    <a:lnTo>
                      <a:pt x="455" y="858"/>
                    </a:lnTo>
                    <a:lnTo>
                      <a:pt x="467" y="858"/>
                    </a:lnTo>
                    <a:lnTo>
                      <a:pt x="477" y="850"/>
                    </a:lnTo>
                    <a:lnTo>
                      <a:pt x="477" y="839"/>
                    </a:lnTo>
                    <a:lnTo>
                      <a:pt x="477" y="826"/>
                    </a:lnTo>
                    <a:lnTo>
                      <a:pt x="477" y="815"/>
                    </a:lnTo>
                    <a:lnTo>
                      <a:pt x="489" y="811"/>
                    </a:lnTo>
                    <a:lnTo>
                      <a:pt x="500" y="811"/>
                    </a:lnTo>
                    <a:lnTo>
                      <a:pt x="511" y="811"/>
                    </a:lnTo>
                    <a:lnTo>
                      <a:pt x="519" y="799"/>
                    </a:lnTo>
                    <a:lnTo>
                      <a:pt x="515" y="787"/>
                    </a:lnTo>
                    <a:lnTo>
                      <a:pt x="515" y="775"/>
                    </a:lnTo>
                    <a:lnTo>
                      <a:pt x="526" y="767"/>
                    </a:lnTo>
                    <a:lnTo>
                      <a:pt x="537" y="764"/>
                    </a:lnTo>
                    <a:lnTo>
                      <a:pt x="339" y="672"/>
                    </a:lnTo>
                    <a:lnTo>
                      <a:pt x="145" y="407"/>
                    </a:lnTo>
                    <a:lnTo>
                      <a:pt x="153" y="249"/>
                    </a:lnTo>
                    <a:lnTo>
                      <a:pt x="287" y="83"/>
                    </a:lnTo>
                    <a:lnTo>
                      <a:pt x="306" y="0"/>
                    </a:lnTo>
                    <a:close/>
                  </a:path>
                </a:pathLst>
              </a:custGeom>
              <a:solidFill>
                <a:srgbClr val="B2B2B2"/>
              </a:solidFill>
              <a:ln w="9525">
                <a:noFill/>
                <a:round/>
                <a:headEnd/>
                <a:tailEnd/>
              </a:ln>
            </p:spPr>
            <p:txBody>
              <a:bodyPr/>
              <a:lstStyle/>
              <a:p>
                <a:endParaRPr lang="en-US"/>
              </a:p>
            </p:txBody>
          </p:sp>
          <p:sp>
            <p:nvSpPr>
              <p:cNvPr id="303" name="Freeform 320"/>
              <p:cNvSpPr>
                <a:spLocks/>
              </p:cNvSpPr>
              <p:nvPr/>
            </p:nvSpPr>
            <p:spPr bwMode="auto">
              <a:xfrm>
                <a:off x="2369" y="2025"/>
                <a:ext cx="218" cy="257"/>
              </a:xfrm>
              <a:custGeom>
                <a:avLst/>
                <a:gdLst>
                  <a:gd name="T0" fmla="*/ 28 w 653"/>
                  <a:gd name="T1" fmla="*/ 9 h 772"/>
                  <a:gd name="T2" fmla="*/ 32 w 653"/>
                  <a:gd name="T3" fmla="*/ 24 h 772"/>
                  <a:gd name="T4" fmla="*/ 37 w 653"/>
                  <a:gd name="T5" fmla="*/ 30 h 772"/>
                  <a:gd name="T6" fmla="*/ 49 w 653"/>
                  <a:gd name="T7" fmla="*/ 38 h 772"/>
                  <a:gd name="T8" fmla="*/ 65 w 653"/>
                  <a:gd name="T9" fmla="*/ 40 h 772"/>
                  <a:gd name="T10" fmla="*/ 73 w 653"/>
                  <a:gd name="T11" fmla="*/ 40 h 772"/>
                  <a:gd name="T12" fmla="*/ 72 w 653"/>
                  <a:gd name="T13" fmla="*/ 54 h 772"/>
                  <a:gd name="T14" fmla="*/ 66 w 653"/>
                  <a:gd name="T15" fmla="*/ 69 h 772"/>
                  <a:gd name="T16" fmla="*/ 55 w 653"/>
                  <a:gd name="T17" fmla="*/ 82 h 772"/>
                  <a:gd name="T18" fmla="*/ 52 w 653"/>
                  <a:gd name="T19" fmla="*/ 86 h 772"/>
                  <a:gd name="T20" fmla="*/ 32 w 653"/>
                  <a:gd name="T21" fmla="*/ 83 h 772"/>
                  <a:gd name="T22" fmla="*/ 17 w 653"/>
                  <a:gd name="T23" fmla="*/ 74 h 772"/>
                  <a:gd name="T24" fmla="*/ 10 w 653"/>
                  <a:gd name="T25" fmla="*/ 65 h 772"/>
                  <a:gd name="T26" fmla="*/ 3 w 653"/>
                  <a:gd name="T27" fmla="*/ 46 h 772"/>
                  <a:gd name="T28" fmla="*/ 0 w 653"/>
                  <a:gd name="T29" fmla="*/ 30 h 772"/>
                  <a:gd name="T30" fmla="*/ 18 w 653"/>
                  <a:gd name="T31" fmla="*/ 12 h 772"/>
                  <a:gd name="T32" fmla="*/ 27 w 653"/>
                  <a:gd name="T33" fmla="*/ 0 h 772"/>
                  <a:gd name="T34" fmla="*/ 28 w 653"/>
                  <a:gd name="T35" fmla="*/ 9 h 7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53"/>
                  <a:gd name="T55" fmla="*/ 0 h 772"/>
                  <a:gd name="T56" fmla="*/ 653 w 653"/>
                  <a:gd name="T57" fmla="*/ 772 h 7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53" h="772">
                    <a:moveTo>
                      <a:pt x="254" y="83"/>
                    </a:moveTo>
                    <a:lnTo>
                      <a:pt x="292" y="214"/>
                    </a:lnTo>
                    <a:lnTo>
                      <a:pt x="335" y="273"/>
                    </a:lnTo>
                    <a:lnTo>
                      <a:pt x="437" y="341"/>
                    </a:lnTo>
                    <a:lnTo>
                      <a:pt x="583" y="356"/>
                    </a:lnTo>
                    <a:lnTo>
                      <a:pt x="653" y="360"/>
                    </a:lnTo>
                    <a:lnTo>
                      <a:pt x="643" y="483"/>
                    </a:lnTo>
                    <a:lnTo>
                      <a:pt x="589" y="625"/>
                    </a:lnTo>
                    <a:lnTo>
                      <a:pt x="496" y="741"/>
                    </a:lnTo>
                    <a:lnTo>
                      <a:pt x="467" y="772"/>
                    </a:lnTo>
                    <a:lnTo>
                      <a:pt x="288" y="745"/>
                    </a:lnTo>
                    <a:lnTo>
                      <a:pt x="149" y="666"/>
                    </a:lnTo>
                    <a:lnTo>
                      <a:pt x="86" y="586"/>
                    </a:lnTo>
                    <a:lnTo>
                      <a:pt x="30" y="413"/>
                    </a:lnTo>
                    <a:lnTo>
                      <a:pt x="0" y="273"/>
                    </a:lnTo>
                    <a:lnTo>
                      <a:pt x="161" y="104"/>
                    </a:lnTo>
                    <a:lnTo>
                      <a:pt x="240" y="0"/>
                    </a:lnTo>
                    <a:lnTo>
                      <a:pt x="254" y="83"/>
                    </a:lnTo>
                    <a:close/>
                  </a:path>
                </a:pathLst>
              </a:custGeom>
              <a:solidFill>
                <a:srgbClr val="DDDDDD"/>
              </a:solidFill>
              <a:ln w="9525">
                <a:noFill/>
                <a:round/>
                <a:headEnd/>
                <a:tailEnd/>
              </a:ln>
            </p:spPr>
            <p:txBody>
              <a:bodyPr/>
              <a:lstStyle/>
              <a:p>
                <a:endParaRPr lang="en-US"/>
              </a:p>
            </p:txBody>
          </p:sp>
          <p:sp>
            <p:nvSpPr>
              <p:cNvPr id="304" name="Freeform 321"/>
              <p:cNvSpPr>
                <a:spLocks/>
              </p:cNvSpPr>
              <p:nvPr/>
            </p:nvSpPr>
            <p:spPr bwMode="auto">
              <a:xfrm>
                <a:off x="2342" y="2023"/>
                <a:ext cx="249" cy="319"/>
              </a:xfrm>
              <a:custGeom>
                <a:avLst/>
                <a:gdLst>
                  <a:gd name="T0" fmla="*/ 25 w 747"/>
                  <a:gd name="T1" fmla="*/ 12 h 955"/>
                  <a:gd name="T2" fmla="*/ 22 w 747"/>
                  <a:gd name="T3" fmla="*/ 12 h 955"/>
                  <a:gd name="T4" fmla="*/ 2 w 747"/>
                  <a:gd name="T5" fmla="*/ 32 h 955"/>
                  <a:gd name="T6" fmla="*/ 10 w 747"/>
                  <a:gd name="T7" fmla="*/ 66 h 955"/>
                  <a:gd name="T8" fmla="*/ 21 w 747"/>
                  <a:gd name="T9" fmla="*/ 86 h 955"/>
                  <a:gd name="T10" fmla="*/ 45 w 747"/>
                  <a:gd name="T11" fmla="*/ 103 h 955"/>
                  <a:gd name="T12" fmla="*/ 36 w 747"/>
                  <a:gd name="T13" fmla="*/ 95 h 955"/>
                  <a:gd name="T14" fmla="*/ 12 w 747"/>
                  <a:gd name="T15" fmla="*/ 70 h 955"/>
                  <a:gd name="T16" fmla="*/ 18 w 747"/>
                  <a:gd name="T17" fmla="*/ 78 h 955"/>
                  <a:gd name="T18" fmla="*/ 36 w 747"/>
                  <a:gd name="T19" fmla="*/ 92 h 955"/>
                  <a:gd name="T20" fmla="*/ 48 w 747"/>
                  <a:gd name="T21" fmla="*/ 96 h 955"/>
                  <a:gd name="T22" fmla="*/ 49 w 747"/>
                  <a:gd name="T23" fmla="*/ 95 h 955"/>
                  <a:gd name="T24" fmla="*/ 41 w 747"/>
                  <a:gd name="T25" fmla="*/ 89 h 955"/>
                  <a:gd name="T26" fmla="*/ 21 w 747"/>
                  <a:gd name="T27" fmla="*/ 75 h 955"/>
                  <a:gd name="T28" fmla="*/ 32 w 747"/>
                  <a:gd name="T29" fmla="*/ 83 h 955"/>
                  <a:gd name="T30" fmla="*/ 52 w 747"/>
                  <a:gd name="T31" fmla="*/ 90 h 955"/>
                  <a:gd name="T32" fmla="*/ 57 w 747"/>
                  <a:gd name="T33" fmla="*/ 89 h 955"/>
                  <a:gd name="T34" fmla="*/ 38 w 747"/>
                  <a:gd name="T35" fmla="*/ 83 h 955"/>
                  <a:gd name="T36" fmla="*/ 25 w 747"/>
                  <a:gd name="T37" fmla="*/ 75 h 955"/>
                  <a:gd name="T38" fmla="*/ 15 w 747"/>
                  <a:gd name="T39" fmla="*/ 58 h 955"/>
                  <a:gd name="T40" fmla="*/ 8 w 747"/>
                  <a:gd name="T41" fmla="*/ 33 h 955"/>
                  <a:gd name="T42" fmla="*/ 12 w 747"/>
                  <a:gd name="T43" fmla="*/ 44 h 955"/>
                  <a:gd name="T44" fmla="*/ 22 w 747"/>
                  <a:gd name="T45" fmla="*/ 68 h 955"/>
                  <a:gd name="T46" fmla="*/ 40 w 747"/>
                  <a:gd name="T47" fmla="*/ 82 h 955"/>
                  <a:gd name="T48" fmla="*/ 61 w 747"/>
                  <a:gd name="T49" fmla="*/ 85 h 955"/>
                  <a:gd name="T50" fmla="*/ 74 w 747"/>
                  <a:gd name="T51" fmla="*/ 68 h 955"/>
                  <a:gd name="T52" fmla="*/ 80 w 747"/>
                  <a:gd name="T53" fmla="*/ 48 h 955"/>
                  <a:gd name="T54" fmla="*/ 65 w 747"/>
                  <a:gd name="T55" fmla="*/ 40 h 955"/>
                  <a:gd name="T56" fmla="*/ 52 w 747"/>
                  <a:gd name="T57" fmla="*/ 36 h 955"/>
                  <a:gd name="T58" fmla="*/ 40 w 747"/>
                  <a:gd name="T59" fmla="*/ 24 h 955"/>
                  <a:gd name="T60" fmla="*/ 35 w 747"/>
                  <a:gd name="T61" fmla="*/ 5 h 955"/>
                  <a:gd name="T62" fmla="*/ 37 w 747"/>
                  <a:gd name="T63" fmla="*/ 7 h 955"/>
                  <a:gd name="T64" fmla="*/ 42 w 747"/>
                  <a:gd name="T65" fmla="*/ 24 h 955"/>
                  <a:gd name="T66" fmla="*/ 53 w 747"/>
                  <a:gd name="T67" fmla="*/ 34 h 955"/>
                  <a:gd name="T68" fmla="*/ 69 w 747"/>
                  <a:gd name="T69" fmla="*/ 38 h 955"/>
                  <a:gd name="T70" fmla="*/ 83 w 747"/>
                  <a:gd name="T71" fmla="*/ 39 h 955"/>
                  <a:gd name="T72" fmla="*/ 80 w 747"/>
                  <a:gd name="T73" fmla="*/ 62 h 955"/>
                  <a:gd name="T74" fmla="*/ 68 w 747"/>
                  <a:gd name="T75" fmla="*/ 82 h 955"/>
                  <a:gd name="T76" fmla="*/ 60 w 747"/>
                  <a:gd name="T77" fmla="*/ 90 h 955"/>
                  <a:gd name="T78" fmla="*/ 58 w 747"/>
                  <a:gd name="T79" fmla="*/ 94 h 955"/>
                  <a:gd name="T80" fmla="*/ 55 w 747"/>
                  <a:gd name="T81" fmla="*/ 96 h 955"/>
                  <a:gd name="T82" fmla="*/ 51 w 747"/>
                  <a:gd name="T83" fmla="*/ 100 h 955"/>
                  <a:gd name="T84" fmla="*/ 48 w 747"/>
                  <a:gd name="T85" fmla="*/ 105 h 955"/>
                  <a:gd name="T86" fmla="*/ 29 w 747"/>
                  <a:gd name="T87" fmla="*/ 96 h 955"/>
                  <a:gd name="T88" fmla="*/ 13 w 747"/>
                  <a:gd name="T89" fmla="*/ 81 h 955"/>
                  <a:gd name="T90" fmla="*/ 6 w 747"/>
                  <a:gd name="T91" fmla="*/ 63 h 955"/>
                  <a:gd name="T92" fmla="*/ 0 w 747"/>
                  <a:gd name="T93" fmla="*/ 36 h 955"/>
                  <a:gd name="T94" fmla="*/ 15 w 747"/>
                  <a:gd name="T95" fmla="*/ 15 h 955"/>
                  <a:gd name="T96" fmla="*/ 25 w 747"/>
                  <a:gd name="T97" fmla="*/ 0 h 955"/>
                  <a:gd name="T98" fmla="*/ 28 w 747"/>
                  <a:gd name="T99" fmla="*/ 12 h 955"/>
                  <a:gd name="T100" fmla="*/ 8 w 747"/>
                  <a:gd name="T101" fmla="*/ 30 h 9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47"/>
                  <a:gd name="T154" fmla="*/ 0 h 955"/>
                  <a:gd name="T155" fmla="*/ 747 w 747"/>
                  <a:gd name="T156" fmla="*/ 955 h 95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47" h="955">
                    <a:moveTo>
                      <a:pt x="74" y="270"/>
                    </a:moveTo>
                    <a:lnTo>
                      <a:pt x="179" y="162"/>
                    </a:lnTo>
                    <a:lnTo>
                      <a:pt x="227" y="107"/>
                    </a:lnTo>
                    <a:lnTo>
                      <a:pt x="287" y="24"/>
                    </a:lnTo>
                    <a:lnTo>
                      <a:pt x="243" y="28"/>
                    </a:lnTo>
                    <a:lnTo>
                      <a:pt x="194" y="107"/>
                    </a:lnTo>
                    <a:lnTo>
                      <a:pt x="146" y="151"/>
                    </a:lnTo>
                    <a:lnTo>
                      <a:pt x="52" y="246"/>
                    </a:lnTo>
                    <a:lnTo>
                      <a:pt x="19" y="285"/>
                    </a:lnTo>
                    <a:lnTo>
                      <a:pt x="45" y="401"/>
                    </a:lnTo>
                    <a:lnTo>
                      <a:pt x="74" y="523"/>
                    </a:lnTo>
                    <a:lnTo>
                      <a:pt x="86" y="594"/>
                    </a:lnTo>
                    <a:lnTo>
                      <a:pt x="112" y="661"/>
                    </a:lnTo>
                    <a:lnTo>
                      <a:pt x="142" y="725"/>
                    </a:lnTo>
                    <a:lnTo>
                      <a:pt x="187" y="773"/>
                    </a:lnTo>
                    <a:lnTo>
                      <a:pt x="266" y="832"/>
                    </a:lnTo>
                    <a:lnTo>
                      <a:pt x="336" y="883"/>
                    </a:lnTo>
                    <a:lnTo>
                      <a:pt x="403" y="922"/>
                    </a:lnTo>
                    <a:lnTo>
                      <a:pt x="419" y="922"/>
                    </a:lnTo>
                    <a:lnTo>
                      <a:pt x="419" y="907"/>
                    </a:lnTo>
                    <a:lnTo>
                      <a:pt x="324" y="848"/>
                    </a:lnTo>
                    <a:lnTo>
                      <a:pt x="217" y="777"/>
                    </a:lnTo>
                    <a:lnTo>
                      <a:pt x="157" y="716"/>
                    </a:lnTo>
                    <a:lnTo>
                      <a:pt x="112" y="626"/>
                    </a:lnTo>
                    <a:lnTo>
                      <a:pt x="97" y="547"/>
                    </a:lnTo>
                    <a:lnTo>
                      <a:pt x="120" y="606"/>
                    </a:lnTo>
                    <a:lnTo>
                      <a:pt x="165" y="701"/>
                    </a:lnTo>
                    <a:lnTo>
                      <a:pt x="217" y="749"/>
                    </a:lnTo>
                    <a:lnTo>
                      <a:pt x="266" y="784"/>
                    </a:lnTo>
                    <a:lnTo>
                      <a:pt x="322" y="819"/>
                    </a:lnTo>
                    <a:lnTo>
                      <a:pt x="388" y="871"/>
                    </a:lnTo>
                    <a:lnTo>
                      <a:pt x="423" y="883"/>
                    </a:lnTo>
                    <a:lnTo>
                      <a:pt x="429" y="863"/>
                    </a:lnTo>
                    <a:lnTo>
                      <a:pt x="344" y="812"/>
                    </a:lnTo>
                    <a:lnTo>
                      <a:pt x="400" y="832"/>
                    </a:lnTo>
                    <a:lnTo>
                      <a:pt x="444" y="852"/>
                    </a:lnTo>
                    <a:lnTo>
                      <a:pt x="467" y="852"/>
                    </a:lnTo>
                    <a:lnTo>
                      <a:pt x="471" y="824"/>
                    </a:lnTo>
                    <a:lnTo>
                      <a:pt x="370" y="797"/>
                    </a:lnTo>
                    <a:lnTo>
                      <a:pt x="291" y="769"/>
                    </a:lnTo>
                    <a:lnTo>
                      <a:pt x="227" y="725"/>
                    </a:lnTo>
                    <a:lnTo>
                      <a:pt x="187" y="677"/>
                    </a:lnTo>
                    <a:lnTo>
                      <a:pt x="161" y="622"/>
                    </a:lnTo>
                    <a:lnTo>
                      <a:pt x="217" y="685"/>
                    </a:lnTo>
                    <a:lnTo>
                      <a:pt x="287" y="740"/>
                    </a:lnTo>
                    <a:lnTo>
                      <a:pt x="363" y="773"/>
                    </a:lnTo>
                    <a:lnTo>
                      <a:pt x="437" y="793"/>
                    </a:lnTo>
                    <a:lnTo>
                      <a:pt x="471" y="804"/>
                    </a:lnTo>
                    <a:lnTo>
                      <a:pt x="493" y="808"/>
                    </a:lnTo>
                    <a:lnTo>
                      <a:pt x="512" y="808"/>
                    </a:lnTo>
                    <a:lnTo>
                      <a:pt x="516" y="793"/>
                    </a:lnTo>
                    <a:lnTo>
                      <a:pt x="512" y="780"/>
                    </a:lnTo>
                    <a:lnTo>
                      <a:pt x="415" y="764"/>
                    </a:lnTo>
                    <a:lnTo>
                      <a:pt x="340" y="745"/>
                    </a:lnTo>
                    <a:lnTo>
                      <a:pt x="306" y="725"/>
                    </a:lnTo>
                    <a:lnTo>
                      <a:pt x="254" y="690"/>
                    </a:lnTo>
                    <a:lnTo>
                      <a:pt x="225" y="670"/>
                    </a:lnTo>
                    <a:lnTo>
                      <a:pt x="198" y="637"/>
                    </a:lnTo>
                    <a:lnTo>
                      <a:pt x="165" y="598"/>
                    </a:lnTo>
                    <a:lnTo>
                      <a:pt x="134" y="523"/>
                    </a:lnTo>
                    <a:lnTo>
                      <a:pt x="112" y="447"/>
                    </a:lnTo>
                    <a:lnTo>
                      <a:pt x="89" y="357"/>
                    </a:lnTo>
                    <a:lnTo>
                      <a:pt x="74" y="298"/>
                    </a:lnTo>
                    <a:lnTo>
                      <a:pt x="78" y="285"/>
                    </a:lnTo>
                    <a:lnTo>
                      <a:pt x="89" y="294"/>
                    </a:lnTo>
                    <a:lnTo>
                      <a:pt x="112" y="392"/>
                    </a:lnTo>
                    <a:lnTo>
                      <a:pt x="134" y="475"/>
                    </a:lnTo>
                    <a:lnTo>
                      <a:pt x="165" y="559"/>
                    </a:lnTo>
                    <a:lnTo>
                      <a:pt x="198" y="614"/>
                    </a:lnTo>
                    <a:lnTo>
                      <a:pt x="239" y="661"/>
                    </a:lnTo>
                    <a:lnTo>
                      <a:pt x="306" y="705"/>
                    </a:lnTo>
                    <a:lnTo>
                      <a:pt x="363" y="729"/>
                    </a:lnTo>
                    <a:lnTo>
                      <a:pt x="425" y="749"/>
                    </a:lnTo>
                    <a:lnTo>
                      <a:pt x="493" y="757"/>
                    </a:lnTo>
                    <a:lnTo>
                      <a:pt x="549" y="760"/>
                    </a:lnTo>
                    <a:lnTo>
                      <a:pt x="598" y="709"/>
                    </a:lnTo>
                    <a:lnTo>
                      <a:pt x="632" y="666"/>
                    </a:lnTo>
                    <a:lnTo>
                      <a:pt x="669" y="611"/>
                    </a:lnTo>
                    <a:lnTo>
                      <a:pt x="695" y="550"/>
                    </a:lnTo>
                    <a:lnTo>
                      <a:pt x="714" y="487"/>
                    </a:lnTo>
                    <a:lnTo>
                      <a:pt x="721" y="427"/>
                    </a:lnTo>
                    <a:lnTo>
                      <a:pt x="725" y="372"/>
                    </a:lnTo>
                    <a:lnTo>
                      <a:pt x="642" y="364"/>
                    </a:lnTo>
                    <a:lnTo>
                      <a:pt x="586" y="361"/>
                    </a:lnTo>
                    <a:lnTo>
                      <a:pt x="545" y="357"/>
                    </a:lnTo>
                    <a:lnTo>
                      <a:pt x="512" y="344"/>
                    </a:lnTo>
                    <a:lnTo>
                      <a:pt x="467" y="325"/>
                    </a:lnTo>
                    <a:lnTo>
                      <a:pt x="425" y="298"/>
                    </a:lnTo>
                    <a:lnTo>
                      <a:pt x="384" y="261"/>
                    </a:lnTo>
                    <a:lnTo>
                      <a:pt x="359" y="215"/>
                    </a:lnTo>
                    <a:lnTo>
                      <a:pt x="347" y="171"/>
                    </a:lnTo>
                    <a:lnTo>
                      <a:pt x="328" y="95"/>
                    </a:lnTo>
                    <a:lnTo>
                      <a:pt x="314" y="44"/>
                    </a:lnTo>
                    <a:lnTo>
                      <a:pt x="314" y="31"/>
                    </a:lnTo>
                    <a:lnTo>
                      <a:pt x="322" y="9"/>
                    </a:lnTo>
                    <a:lnTo>
                      <a:pt x="336" y="64"/>
                    </a:lnTo>
                    <a:lnTo>
                      <a:pt x="347" y="103"/>
                    </a:lnTo>
                    <a:lnTo>
                      <a:pt x="363" y="162"/>
                    </a:lnTo>
                    <a:lnTo>
                      <a:pt x="382" y="215"/>
                    </a:lnTo>
                    <a:lnTo>
                      <a:pt x="407" y="258"/>
                    </a:lnTo>
                    <a:lnTo>
                      <a:pt x="441" y="281"/>
                    </a:lnTo>
                    <a:lnTo>
                      <a:pt x="481" y="305"/>
                    </a:lnTo>
                    <a:lnTo>
                      <a:pt x="520" y="325"/>
                    </a:lnTo>
                    <a:lnTo>
                      <a:pt x="564" y="333"/>
                    </a:lnTo>
                    <a:lnTo>
                      <a:pt x="624" y="341"/>
                    </a:lnTo>
                    <a:lnTo>
                      <a:pt x="687" y="348"/>
                    </a:lnTo>
                    <a:lnTo>
                      <a:pt x="739" y="353"/>
                    </a:lnTo>
                    <a:lnTo>
                      <a:pt x="747" y="353"/>
                    </a:lnTo>
                    <a:lnTo>
                      <a:pt x="747" y="377"/>
                    </a:lnTo>
                    <a:lnTo>
                      <a:pt x="739" y="467"/>
                    </a:lnTo>
                    <a:lnTo>
                      <a:pt x="721" y="559"/>
                    </a:lnTo>
                    <a:lnTo>
                      <a:pt x="679" y="633"/>
                    </a:lnTo>
                    <a:lnTo>
                      <a:pt x="650" y="681"/>
                    </a:lnTo>
                    <a:lnTo>
                      <a:pt x="613" y="729"/>
                    </a:lnTo>
                    <a:lnTo>
                      <a:pt x="576" y="769"/>
                    </a:lnTo>
                    <a:lnTo>
                      <a:pt x="561" y="797"/>
                    </a:lnTo>
                    <a:lnTo>
                      <a:pt x="538" y="808"/>
                    </a:lnTo>
                    <a:lnTo>
                      <a:pt x="538" y="824"/>
                    </a:lnTo>
                    <a:lnTo>
                      <a:pt x="530" y="836"/>
                    </a:lnTo>
                    <a:lnTo>
                      <a:pt x="520" y="843"/>
                    </a:lnTo>
                    <a:lnTo>
                      <a:pt x="501" y="843"/>
                    </a:lnTo>
                    <a:lnTo>
                      <a:pt x="497" y="852"/>
                    </a:lnTo>
                    <a:lnTo>
                      <a:pt x="497" y="863"/>
                    </a:lnTo>
                    <a:lnTo>
                      <a:pt x="485" y="876"/>
                    </a:lnTo>
                    <a:lnTo>
                      <a:pt x="463" y="876"/>
                    </a:lnTo>
                    <a:lnTo>
                      <a:pt x="456" y="895"/>
                    </a:lnTo>
                    <a:lnTo>
                      <a:pt x="452" y="911"/>
                    </a:lnTo>
                    <a:lnTo>
                      <a:pt x="444" y="922"/>
                    </a:lnTo>
                    <a:lnTo>
                      <a:pt x="433" y="943"/>
                    </a:lnTo>
                    <a:lnTo>
                      <a:pt x="411" y="955"/>
                    </a:lnTo>
                    <a:lnTo>
                      <a:pt x="355" y="919"/>
                    </a:lnTo>
                    <a:lnTo>
                      <a:pt x="258" y="856"/>
                    </a:lnTo>
                    <a:lnTo>
                      <a:pt x="213" y="812"/>
                    </a:lnTo>
                    <a:lnTo>
                      <a:pt x="149" y="764"/>
                    </a:lnTo>
                    <a:lnTo>
                      <a:pt x="120" y="725"/>
                    </a:lnTo>
                    <a:lnTo>
                      <a:pt x="93" y="666"/>
                    </a:lnTo>
                    <a:lnTo>
                      <a:pt x="70" y="606"/>
                    </a:lnTo>
                    <a:lnTo>
                      <a:pt x="56" y="563"/>
                    </a:lnTo>
                    <a:lnTo>
                      <a:pt x="45" y="480"/>
                    </a:lnTo>
                    <a:lnTo>
                      <a:pt x="27" y="396"/>
                    </a:lnTo>
                    <a:lnTo>
                      <a:pt x="4" y="322"/>
                    </a:lnTo>
                    <a:lnTo>
                      <a:pt x="0" y="274"/>
                    </a:lnTo>
                    <a:lnTo>
                      <a:pt x="68" y="198"/>
                    </a:lnTo>
                    <a:lnTo>
                      <a:pt x="134" y="134"/>
                    </a:lnTo>
                    <a:lnTo>
                      <a:pt x="183" y="88"/>
                    </a:lnTo>
                    <a:lnTo>
                      <a:pt x="202" y="51"/>
                    </a:lnTo>
                    <a:lnTo>
                      <a:pt x="227" y="0"/>
                    </a:lnTo>
                    <a:lnTo>
                      <a:pt x="322" y="9"/>
                    </a:lnTo>
                    <a:lnTo>
                      <a:pt x="291" y="55"/>
                    </a:lnTo>
                    <a:lnTo>
                      <a:pt x="250" y="112"/>
                    </a:lnTo>
                    <a:lnTo>
                      <a:pt x="179" y="182"/>
                    </a:lnTo>
                    <a:lnTo>
                      <a:pt x="128" y="234"/>
                    </a:lnTo>
                    <a:lnTo>
                      <a:pt x="74" y="270"/>
                    </a:lnTo>
                    <a:close/>
                  </a:path>
                </a:pathLst>
              </a:custGeom>
              <a:solidFill>
                <a:srgbClr val="000000"/>
              </a:solidFill>
              <a:ln w="9525">
                <a:noFill/>
                <a:round/>
                <a:headEnd/>
                <a:tailEnd/>
              </a:ln>
            </p:spPr>
            <p:txBody>
              <a:bodyPr/>
              <a:lstStyle/>
              <a:p>
                <a:endParaRPr lang="en-US"/>
              </a:p>
            </p:txBody>
          </p:sp>
          <p:sp>
            <p:nvSpPr>
              <p:cNvPr id="305" name="Freeform 322"/>
              <p:cNvSpPr>
                <a:spLocks/>
              </p:cNvSpPr>
              <p:nvPr/>
            </p:nvSpPr>
            <p:spPr bwMode="auto">
              <a:xfrm>
                <a:off x="2393" y="2076"/>
                <a:ext cx="166" cy="178"/>
              </a:xfrm>
              <a:custGeom>
                <a:avLst/>
                <a:gdLst>
                  <a:gd name="T0" fmla="*/ 0 w 497"/>
                  <a:gd name="T1" fmla="*/ 17 h 533"/>
                  <a:gd name="T2" fmla="*/ 16 w 497"/>
                  <a:gd name="T3" fmla="*/ 0 h 533"/>
                  <a:gd name="T4" fmla="*/ 18 w 497"/>
                  <a:gd name="T5" fmla="*/ 8 h 533"/>
                  <a:gd name="T6" fmla="*/ 20 w 497"/>
                  <a:gd name="T7" fmla="*/ 16 h 533"/>
                  <a:gd name="T8" fmla="*/ 25 w 497"/>
                  <a:gd name="T9" fmla="*/ 22 h 533"/>
                  <a:gd name="T10" fmla="*/ 32 w 497"/>
                  <a:gd name="T11" fmla="*/ 26 h 533"/>
                  <a:gd name="T12" fmla="*/ 40 w 497"/>
                  <a:gd name="T13" fmla="*/ 29 h 533"/>
                  <a:gd name="T14" fmla="*/ 48 w 497"/>
                  <a:gd name="T15" fmla="*/ 29 h 533"/>
                  <a:gd name="T16" fmla="*/ 55 w 497"/>
                  <a:gd name="T17" fmla="*/ 29 h 533"/>
                  <a:gd name="T18" fmla="*/ 55 w 497"/>
                  <a:gd name="T19" fmla="*/ 35 h 533"/>
                  <a:gd name="T20" fmla="*/ 53 w 497"/>
                  <a:gd name="T21" fmla="*/ 44 h 533"/>
                  <a:gd name="T22" fmla="*/ 48 w 497"/>
                  <a:gd name="T23" fmla="*/ 51 h 533"/>
                  <a:gd name="T24" fmla="*/ 43 w 497"/>
                  <a:gd name="T25" fmla="*/ 57 h 533"/>
                  <a:gd name="T26" fmla="*/ 41 w 497"/>
                  <a:gd name="T27" fmla="*/ 59 h 533"/>
                  <a:gd name="T28" fmla="*/ 30 w 497"/>
                  <a:gd name="T29" fmla="*/ 58 h 533"/>
                  <a:gd name="T30" fmla="*/ 20 w 497"/>
                  <a:gd name="T31" fmla="*/ 56 h 533"/>
                  <a:gd name="T32" fmla="*/ 13 w 497"/>
                  <a:gd name="T33" fmla="*/ 51 h 533"/>
                  <a:gd name="T34" fmla="*/ 10 w 497"/>
                  <a:gd name="T35" fmla="*/ 46 h 533"/>
                  <a:gd name="T36" fmla="*/ 6 w 497"/>
                  <a:gd name="T37" fmla="*/ 39 h 533"/>
                  <a:gd name="T38" fmla="*/ 3 w 497"/>
                  <a:gd name="T39" fmla="*/ 31 h 533"/>
                  <a:gd name="T40" fmla="*/ 1 w 497"/>
                  <a:gd name="T41" fmla="*/ 23 h 533"/>
                  <a:gd name="T42" fmla="*/ 0 w 497"/>
                  <a:gd name="T43" fmla="*/ 17 h 5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97"/>
                  <a:gd name="T67" fmla="*/ 0 h 533"/>
                  <a:gd name="T68" fmla="*/ 497 w 497"/>
                  <a:gd name="T69" fmla="*/ 533 h 5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97" h="533">
                    <a:moveTo>
                      <a:pt x="0" y="155"/>
                    </a:moveTo>
                    <a:lnTo>
                      <a:pt x="142" y="0"/>
                    </a:lnTo>
                    <a:lnTo>
                      <a:pt x="158" y="72"/>
                    </a:lnTo>
                    <a:lnTo>
                      <a:pt x="183" y="147"/>
                    </a:lnTo>
                    <a:lnTo>
                      <a:pt x="225" y="195"/>
                    </a:lnTo>
                    <a:lnTo>
                      <a:pt x="288" y="231"/>
                    </a:lnTo>
                    <a:lnTo>
                      <a:pt x="363" y="258"/>
                    </a:lnTo>
                    <a:lnTo>
                      <a:pt x="435" y="258"/>
                    </a:lnTo>
                    <a:lnTo>
                      <a:pt x="497" y="262"/>
                    </a:lnTo>
                    <a:lnTo>
                      <a:pt x="494" y="315"/>
                    </a:lnTo>
                    <a:lnTo>
                      <a:pt x="472" y="393"/>
                    </a:lnTo>
                    <a:lnTo>
                      <a:pt x="431" y="457"/>
                    </a:lnTo>
                    <a:lnTo>
                      <a:pt x="385" y="509"/>
                    </a:lnTo>
                    <a:lnTo>
                      <a:pt x="367" y="533"/>
                    </a:lnTo>
                    <a:lnTo>
                      <a:pt x="270" y="525"/>
                    </a:lnTo>
                    <a:lnTo>
                      <a:pt x="183" y="505"/>
                    </a:lnTo>
                    <a:lnTo>
                      <a:pt x="120" y="461"/>
                    </a:lnTo>
                    <a:lnTo>
                      <a:pt x="86" y="413"/>
                    </a:lnTo>
                    <a:lnTo>
                      <a:pt x="53" y="354"/>
                    </a:lnTo>
                    <a:lnTo>
                      <a:pt x="30" y="282"/>
                    </a:lnTo>
                    <a:lnTo>
                      <a:pt x="12" y="207"/>
                    </a:lnTo>
                    <a:lnTo>
                      <a:pt x="0" y="155"/>
                    </a:lnTo>
                    <a:close/>
                  </a:path>
                </a:pathLst>
              </a:custGeom>
              <a:solidFill>
                <a:srgbClr val="FFFFFF"/>
              </a:solidFill>
              <a:ln w="6350">
                <a:solidFill>
                  <a:srgbClr val="000000"/>
                </a:solidFill>
                <a:round/>
                <a:headEnd/>
                <a:tailEnd/>
              </a:ln>
            </p:spPr>
            <p:txBody>
              <a:bodyPr/>
              <a:lstStyle/>
              <a:p>
                <a:endParaRPr lang="en-US"/>
              </a:p>
            </p:txBody>
          </p:sp>
          <p:sp>
            <p:nvSpPr>
              <p:cNvPr id="306" name="Line 323"/>
              <p:cNvSpPr>
                <a:spLocks noChangeShapeType="1"/>
              </p:cNvSpPr>
              <p:nvPr/>
            </p:nvSpPr>
            <p:spPr bwMode="auto">
              <a:xfrm flipV="1">
                <a:off x="2401" y="2104"/>
                <a:ext cx="44" cy="53"/>
              </a:xfrm>
              <a:prstGeom prst="line">
                <a:avLst/>
              </a:prstGeom>
              <a:noFill/>
              <a:ln w="6350">
                <a:solidFill>
                  <a:srgbClr val="000000"/>
                </a:solidFill>
                <a:round/>
                <a:headEnd/>
                <a:tailEnd/>
              </a:ln>
            </p:spPr>
            <p:txBody>
              <a:bodyPr/>
              <a:lstStyle/>
              <a:p>
                <a:endParaRPr lang="en-US"/>
              </a:p>
            </p:txBody>
          </p:sp>
          <p:sp>
            <p:nvSpPr>
              <p:cNvPr id="307" name="Freeform 324"/>
              <p:cNvSpPr>
                <a:spLocks/>
              </p:cNvSpPr>
              <p:nvPr/>
            </p:nvSpPr>
            <p:spPr bwMode="auto">
              <a:xfrm>
                <a:off x="2409" y="2128"/>
                <a:ext cx="45" cy="58"/>
              </a:xfrm>
              <a:custGeom>
                <a:avLst/>
                <a:gdLst>
                  <a:gd name="T0" fmla="*/ 15 w 134"/>
                  <a:gd name="T1" fmla="*/ 0 h 172"/>
                  <a:gd name="T2" fmla="*/ 10 w 134"/>
                  <a:gd name="T3" fmla="*/ 8 h 172"/>
                  <a:gd name="T4" fmla="*/ 3 w 134"/>
                  <a:gd name="T5" fmla="*/ 16 h 172"/>
                  <a:gd name="T6" fmla="*/ 0 w 134"/>
                  <a:gd name="T7" fmla="*/ 20 h 172"/>
                  <a:gd name="T8" fmla="*/ 0 60000 65536"/>
                  <a:gd name="T9" fmla="*/ 0 60000 65536"/>
                  <a:gd name="T10" fmla="*/ 0 60000 65536"/>
                  <a:gd name="T11" fmla="*/ 0 60000 65536"/>
                  <a:gd name="T12" fmla="*/ 0 w 134"/>
                  <a:gd name="T13" fmla="*/ 0 h 172"/>
                  <a:gd name="T14" fmla="*/ 134 w 134"/>
                  <a:gd name="T15" fmla="*/ 172 h 172"/>
                </a:gdLst>
                <a:ahLst/>
                <a:cxnLst>
                  <a:cxn ang="T8">
                    <a:pos x="T0" y="T1"/>
                  </a:cxn>
                  <a:cxn ang="T9">
                    <a:pos x="T2" y="T3"/>
                  </a:cxn>
                  <a:cxn ang="T10">
                    <a:pos x="T4" y="T5"/>
                  </a:cxn>
                  <a:cxn ang="T11">
                    <a:pos x="T6" y="T7"/>
                  </a:cxn>
                </a:cxnLst>
                <a:rect l="T12" t="T13" r="T14" b="T15"/>
                <a:pathLst>
                  <a:path w="134" h="172">
                    <a:moveTo>
                      <a:pt x="134" y="0"/>
                    </a:moveTo>
                    <a:lnTo>
                      <a:pt x="85" y="70"/>
                    </a:lnTo>
                    <a:lnTo>
                      <a:pt x="25" y="141"/>
                    </a:lnTo>
                    <a:lnTo>
                      <a:pt x="0" y="172"/>
                    </a:lnTo>
                  </a:path>
                </a:pathLst>
              </a:custGeom>
              <a:noFill/>
              <a:ln w="6350">
                <a:solidFill>
                  <a:srgbClr val="000000"/>
                </a:solidFill>
                <a:round/>
                <a:headEnd/>
                <a:tailEnd/>
              </a:ln>
            </p:spPr>
            <p:txBody>
              <a:bodyPr/>
              <a:lstStyle/>
              <a:p>
                <a:endParaRPr lang="en-US"/>
              </a:p>
            </p:txBody>
          </p:sp>
          <p:sp>
            <p:nvSpPr>
              <p:cNvPr id="308" name="Freeform 325"/>
              <p:cNvSpPr>
                <a:spLocks/>
              </p:cNvSpPr>
              <p:nvPr/>
            </p:nvSpPr>
            <p:spPr bwMode="auto">
              <a:xfrm>
                <a:off x="2426" y="2146"/>
                <a:ext cx="45" cy="69"/>
              </a:xfrm>
              <a:custGeom>
                <a:avLst/>
                <a:gdLst>
                  <a:gd name="T0" fmla="*/ 15 w 137"/>
                  <a:gd name="T1" fmla="*/ 0 h 206"/>
                  <a:gd name="T2" fmla="*/ 11 w 137"/>
                  <a:gd name="T3" fmla="*/ 8 h 206"/>
                  <a:gd name="T4" fmla="*/ 6 w 137"/>
                  <a:gd name="T5" fmla="*/ 17 h 206"/>
                  <a:gd name="T6" fmla="*/ 0 w 137"/>
                  <a:gd name="T7" fmla="*/ 23 h 206"/>
                  <a:gd name="T8" fmla="*/ 0 60000 65536"/>
                  <a:gd name="T9" fmla="*/ 0 60000 65536"/>
                  <a:gd name="T10" fmla="*/ 0 60000 65536"/>
                  <a:gd name="T11" fmla="*/ 0 60000 65536"/>
                  <a:gd name="T12" fmla="*/ 0 w 137"/>
                  <a:gd name="T13" fmla="*/ 0 h 206"/>
                  <a:gd name="T14" fmla="*/ 137 w 137"/>
                  <a:gd name="T15" fmla="*/ 206 h 206"/>
                </a:gdLst>
                <a:ahLst/>
                <a:cxnLst>
                  <a:cxn ang="T8">
                    <a:pos x="T0" y="T1"/>
                  </a:cxn>
                  <a:cxn ang="T9">
                    <a:pos x="T2" y="T3"/>
                  </a:cxn>
                  <a:cxn ang="T10">
                    <a:pos x="T4" y="T5"/>
                  </a:cxn>
                  <a:cxn ang="T11">
                    <a:pos x="T6" y="T7"/>
                  </a:cxn>
                </a:cxnLst>
                <a:rect l="T12" t="T13" r="T14" b="T15"/>
                <a:pathLst>
                  <a:path w="137" h="206">
                    <a:moveTo>
                      <a:pt x="137" y="0"/>
                    </a:moveTo>
                    <a:lnTo>
                      <a:pt x="108" y="68"/>
                    </a:lnTo>
                    <a:lnTo>
                      <a:pt x="56" y="151"/>
                    </a:lnTo>
                    <a:lnTo>
                      <a:pt x="0" y="206"/>
                    </a:lnTo>
                  </a:path>
                </a:pathLst>
              </a:custGeom>
              <a:noFill/>
              <a:ln w="6350">
                <a:solidFill>
                  <a:srgbClr val="000000"/>
                </a:solidFill>
                <a:round/>
                <a:headEnd/>
                <a:tailEnd/>
              </a:ln>
            </p:spPr>
            <p:txBody>
              <a:bodyPr/>
              <a:lstStyle/>
              <a:p>
                <a:endParaRPr lang="en-US"/>
              </a:p>
            </p:txBody>
          </p:sp>
          <p:sp>
            <p:nvSpPr>
              <p:cNvPr id="309" name="Freeform 326"/>
              <p:cNvSpPr>
                <a:spLocks/>
              </p:cNvSpPr>
              <p:nvPr/>
            </p:nvSpPr>
            <p:spPr bwMode="auto">
              <a:xfrm>
                <a:off x="2451" y="2159"/>
                <a:ext cx="47" cy="82"/>
              </a:xfrm>
              <a:custGeom>
                <a:avLst/>
                <a:gdLst>
                  <a:gd name="T0" fmla="*/ 16 w 141"/>
                  <a:gd name="T1" fmla="*/ 0 h 244"/>
                  <a:gd name="T2" fmla="*/ 13 w 141"/>
                  <a:gd name="T3" fmla="*/ 10 h 244"/>
                  <a:gd name="T4" fmla="*/ 8 w 141"/>
                  <a:gd name="T5" fmla="*/ 17 h 244"/>
                  <a:gd name="T6" fmla="*/ 3 w 141"/>
                  <a:gd name="T7" fmla="*/ 24 h 244"/>
                  <a:gd name="T8" fmla="*/ 0 w 141"/>
                  <a:gd name="T9" fmla="*/ 28 h 244"/>
                  <a:gd name="T10" fmla="*/ 0 60000 65536"/>
                  <a:gd name="T11" fmla="*/ 0 60000 65536"/>
                  <a:gd name="T12" fmla="*/ 0 60000 65536"/>
                  <a:gd name="T13" fmla="*/ 0 60000 65536"/>
                  <a:gd name="T14" fmla="*/ 0 60000 65536"/>
                  <a:gd name="T15" fmla="*/ 0 w 141"/>
                  <a:gd name="T16" fmla="*/ 0 h 244"/>
                  <a:gd name="T17" fmla="*/ 141 w 141"/>
                  <a:gd name="T18" fmla="*/ 244 h 244"/>
                </a:gdLst>
                <a:ahLst/>
                <a:cxnLst>
                  <a:cxn ang="T10">
                    <a:pos x="T0" y="T1"/>
                  </a:cxn>
                  <a:cxn ang="T11">
                    <a:pos x="T2" y="T3"/>
                  </a:cxn>
                  <a:cxn ang="T12">
                    <a:pos x="T4" y="T5"/>
                  </a:cxn>
                  <a:cxn ang="T13">
                    <a:pos x="T6" y="T7"/>
                  </a:cxn>
                  <a:cxn ang="T14">
                    <a:pos x="T8" y="T9"/>
                  </a:cxn>
                </a:cxnLst>
                <a:rect l="T15" t="T16" r="T17" b="T18"/>
                <a:pathLst>
                  <a:path w="141" h="244">
                    <a:moveTo>
                      <a:pt x="141" y="0"/>
                    </a:moveTo>
                    <a:lnTo>
                      <a:pt x="118" y="87"/>
                    </a:lnTo>
                    <a:lnTo>
                      <a:pt x="74" y="156"/>
                    </a:lnTo>
                    <a:lnTo>
                      <a:pt x="26" y="215"/>
                    </a:lnTo>
                    <a:lnTo>
                      <a:pt x="0" y="244"/>
                    </a:lnTo>
                  </a:path>
                </a:pathLst>
              </a:custGeom>
              <a:noFill/>
              <a:ln w="6350">
                <a:solidFill>
                  <a:srgbClr val="000000"/>
                </a:solidFill>
                <a:round/>
                <a:headEnd/>
                <a:tailEnd/>
              </a:ln>
            </p:spPr>
            <p:txBody>
              <a:bodyPr/>
              <a:lstStyle/>
              <a:p>
                <a:endParaRPr lang="en-US"/>
              </a:p>
            </p:txBody>
          </p:sp>
          <p:sp>
            <p:nvSpPr>
              <p:cNvPr id="310" name="Freeform 327"/>
              <p:cNvSpPr>
                <a:spLocks/>
              </p:cNvSpPr>
              <p:nvPr/>
            </p:nvSpPr>
            <p:spPr bwMode="auto">
              <a:xfrm>
                <a:off x="2481" y="2166"/>
                <a:ext cx="47" cy="83"/>
              </a:xfrm>
              <a:custGeom>
                <a:avLst/>
                <a:gdLst>
                  <a:gd name="T0" fmla="*/ 16 w 140"/>
                  <a:gd name="T1" fmla="*/ 0 h 249"/>
                  <a:gd name="T2" fmla="*/ 15 w 140"/>
                  <a:gd name="T3" fmla="*/ 6 h 249"/>
                  <a:gd name="T4" fmla="*/ 12 w 140"/>
                  <a:gd name="T5" fmla="*/ 13 h 249"/>
                  <a:gd name="T6" fmla="*/ 7 w 140"/>
                  <a:gd name="T7" fmla="*/ 19 h 249"/>
                  <a:gd name="T8" fmla="*/ 4 w 140"/>
                  <a:gd name="T9" fmla="*/ 23 h 249"/>
                  <a:gd name="T10" fmla="*/ 0 w 140"/>
                  <a:gd name="T11" fmla="*/ 28 h 249"/>
                  <a:gd name="T12" fmla="*/ 0 60000 65536"/>
                  <a:gd name="T13" fmla="*/ 0 60000 65536"/>
                  <a:gd name="T14" fmla="*/ 0 60000 65536"/>
                  <a:gd name="T15" fmla="*/ 0 60000 65536"/>
                  <a:gd name="T16" fmla="*/ 0 60000 65536"/>
                  <a:gd name="T17" fmla="*/ 0 60000 65536"/>
                  <a:gd name="T18" fmla="*/ 0 w 140"/>
                  <a:gd name="T19" fmla="*/ 0 h 249"/>
                  <a:gd name="T20" fmla="*/ 140 w 140"/>
                  <a:gd name="T21" fmla="*/ 249 h 249"/>
                </a:gdLst>
                <a:ahLst/>
                <a:cxnLst>
                  <a:cxn ang="T12">
                    <a:pos x="T0" y="T1"/>
                  </a:cxn>
                  <a:cxn ang="T13">
                    <a:pos x="T2" y="T3"/>
                  </a:cxn>
                  <a:cxn ang="T14">
                    <a:pos x="T4" y="T5"/>
                  </a:cxn>
                  <a:cxn ang="T15">
                    <a:pos x="T6" y="T7"/>
                  </a:cxn>
                  <a:cxn ang="T16">
                    <a:pos x="T8" y="T9"/>
                  </a:cxn>
                  <a:cxn ang="T17">
                    <a:pos x="T10" y="T11"/>
                  </a:cxn>
                </a:cxnLst>
                <a:rect l="T18" t="T19" r="T20" b="T21"/>
                <a:pathLst>
                  <a:path w="140" h="249">
                    <a:moveTo>
                      <a:pt x="140" y="0"/>
                    </a:moveTo>
                    <a:lnTo>
                      <a:pt x="132" y="55"/>
                    </a:lnTo>
                    <a:lnTo>
                      <a:pt x="110" y="118"/>
                    </a:lnTo>
                    <a:lnTo>
                      <a:pt x="64" y="175"/>
                    </a:lnTo>
                    <a:lnTo>
                      <a:pt x="35" y="210"/>
                    </a:lnTo>
                    <a:lnTo>
                      <a:pt x="0" y="249"/>
                    </a:lnTo>
                  </a:path>
                </a:pathLst>
              </a:custGeom>
              <a:noFill/>
              <a:ln w="6350">
                <a:solidFill>
                  <a:srgbClr val="000000"/>
                </a:solidFill>
                <a:round/>
                <a:headEnd/>
                <a:tailEnd/>
              </a:ln>
            </p:spPr>
            <p:txBody>
              <a:bodyPr/>
              <a:lstStyle/>
              <a:p>
                <a:endParaRPr lang="en-US"/>
              </a:p>
            </p:txBody>
          </p:sp>
          <p:sp>
            <p:nvSpPr>
              <p:cNvPr id="311" name="Freeform 328"/>
              <p:cNvSpPr>
                <a:spLocks/>
              </p:cNvSpPr>
              <p:nvPr/>
            </p:nvSpPr>
            <p:spPr bwMode="auto">
              <a:xfrm>
                <a:off x="2432" y="2092"/>
                <a:ext cx="123" cy="92"/>
              </a:xfrm>
              <a:custGeom>
                <a:avLst/>
                <a:gdLst>
                  <a:gd name="T0" fmla="*/ 0 w 371"/>
                  <a:gd name="T1" fmla="*/ 0 h 275"/>
                  <a:gd name="T2" fmla="*/ 1 w 371"/>
                  <a:gd name="T3" fmla="*/ 7 h 275"/>
                  <a:gd name="T4" fmla="*/ 2 w 371"/>
                  <a:gd name="T5" fmla="*/ 14 h 275"/>
                  <a:gd name="T6" fmla="*/ 5 w 371"/>
                  <a:gd name="T7" fmla="*/ 20 h 275"/>
                  <a:gd name="T8" fmla="*/ 8 w 371"/>
                  <a:gd name="T9" fmla="*/ 24 h 275"/>
                  <a:gd name="T10" fmla="*/ 14 w 371"/>
                  <a:gd name="T11" fmla="*/ 26 h 275"/>
                  <a:gd name="T12" fmla="*/ 20 w 371"/>
                  <a:gd name="T13" fmla="*/ 28 h 275"/>
                  <a:gd name="T14" fmla="*/ 25 w 371"/>
                  <a:gd name="T15" fmla="*/ 30 h 275"/>
                  <a:gd name="T16" fmla="*/ 33 w 371"/>
                  <a:gd name="T17" fmla="*/ 30 h 275"/>
                  <a:gd name="T18" fmla="*/ 41 w 371"/>
                  <a:gd name="T19" fmla="*/ 31 h 2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1"/>
                  <a:gd name="T31" fmla="*/ 0 h 275"/>
                  <a:gd name="T32" fmla="*/ 371 w 371"/>
                  <a:gd name="T33" fmla="*/ 275 h 2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1" h="275">
                    <a:moveTo>
                      <a:pt x="0" y="0"/>
                    </a:moveTo>
                    <a:lnTo>
                      <a:pt x="8" y="64"/>
                    </a:lnTo>
                    <a:lnTo>
                      <a:pt x="22" y="127"/>
                    </a:lnTo>
                    <a:lnTo>
                      <a:pt x="45" y="175"/>
                    </a:lnTo>
                    <a:lnTo>
                      <a:pt x="74" y="212"/>
                    </a:lnTo>
                    <a:lnTo>
                      <a:pt x="131" y="231"/>
                    </a:lnTo>
                    <a:lnTo>
                      <a:pt x="179" y="251"/>
                    </a:lnTo>
                    <a:lnTo>
                      <a:pt x="228" y="267"/>
                    </a:lnTo>
                    <a:lnTo>
                      <a:pt x="299" y="271"/>
                    </a:lnTo>
                    <a:lnTo>
                      <a:pt x="371" y="275"/>
                    </a:lnTo>
                  </a:path>
                </a:pathLst>
              </a:custGeom>
              <a:noFill/>
              <a:ln w="6350">
                <a:solidFill>
                  <a:srgbClr val="000000"/>
                </a:solidFill>
                <a:round/>
                <a:headEnd/>
                <a:tailEnd/>
              </a:ln>
            </p:spPr>
            <p:txBody>
              <a:bodyPr/>
              <a:lstStyle/>
              <a:p>
                <a:endParaRPr lang="en-US"/>
              </a:p>
            </p:txBody>
          </p:sp>
          <p:sp>
            <p:nvSpPr>
              <p:cNvPr id="312" name="Freeform 329"/>
              <p:cNvSpPr>
                <a:spLocks/>
              </p:cNvSpPr>
              <p:nvPr/>
            </p:nvSpPr>
            <p:spPr bwMode="auto">
              <a:xfrm>
                <a:off x="2416" y="2108"/>
                <a:ext cx="134" cy="99"/>
              </a:xfrm>
              <a:custGeom>
                <a:avLst/>
                <a:gdLst>
                  <a:gd name="T0" fmla="*/ 0 w 401"/>
                  <a:gd name="T1" fmla="*/ 0 h 297"/>
                  <a:gd name="T2" fmla="*/ 2 w 401"/>
                  <a:gd name="T3" fmla="*/ 10 h 297"/>
                  <a:gd name="T4" fmla="*/ 5 w 401"/>
                  <a:gd name="T5" fmla="*/ 17 h 297"/>
                  <a:gd name="T6" fmla="*/ 8 w 401"/>
                  <a:gd name="T7" fmla="*/ 22 h 297"/>
                  <a:gd name="T8" fmla="*/ 12 w 401"/>
                  <a:gd name="T9" fmla="*/ 25 h 297"/>
                  <a:gd name="T10" fmla="*/ 18 w 401"/>
                  <a:gd name="T11" fmla="*/ 28 h 297"/>
                  <a:gd name="T12" fmla="*/ 26 w 401"/>
                  <a:gd name="T13" fmla="*/ 31 h 297"/>
                  <a:gd name="T14" fmla="*/ 35 w 401"/>
                  <a:gd name="T15" fmla="*/ 32 h 297"/>
                  <a:gd name="T16" fmla="*/ 45 w 401"/>
                  <a:gd name="T17" fmla="*/ 33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1"/>
                  <a:gd name="T28" fmla="*/ 0 h 297"/>
                  <a:gd name="T29" fmla="*/ 401 w 401"/>
                  <a:gd name="T30" fmla="*/ 297 h 2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1" h="297">
                    <a:moveTo>
                      <a:pt x="0" y="0"/>
                    </a:moveTo>
                    <a:lnTo>
                      <a:pt x="19" y="94"/>
                    </a:lnTo>
                    <a:lnTo>
                      <a:pt x="42" y="151"/>
                    </a:lnTo>
                    <a:lnTo>
                      <a:pt x="68" y="195"/>
                    </a:lnTo>
                    <a:lnTo>
                      <a:pt x="112" y="226"/>
                    </a:lnTo>
                    <a:lnTo>
                      <a:pt x="165" y="254"/>
                    </a:lnTo>
                    <a:lnTo>
                      <a:pt x="229" y="278"/>
                    </a:lnTo>
                    <a:lnTo>
                      <a:pt x="318" y="289"/>
                    </a:lnTo>
                    <a:lnTo>
                      <a:pt x="401" y="297"/>
                    </a:lnTo>
                  </a:path>
                </a:pathLst>
              </a:custGeom>
              <a:noFill/>
              <a:ln w="6350">
                <a:solidFill>
                  <a:srgbClr val="000000"/>
                </a:solidFill>
                <a:round/>
                <a:headEnd/>
                <a:tailEnd/>
              </a:ln>
            </p:spPr>
            <p:txBody>
              <a:bodyPr/>
              <a:lstStyle/>
              <a:p>
                <a:endParaRPr lang="en-US"/>
              </a:p>
            </p:txBody>
          </p:sp>
          <p:sp>
            <p:nvSpPr>
              <p:cNvPr id="313" name="Freeform 330"/>
              <p:cNvSpPr>
                <a:spLocks/>
              </p:cNvSpPr>
              <p:nvPr/>
            </p:nvSpPr>
            <p:spPr bwMode="auto">
              <a:xfrm>
                <a:off x="2405" y="2124"/>
                <a:ext cx="114" cy="105"/>
              </a:xfrm>
              <a:custGeom>
                <a:avLst/>
                <a:gdLst>
                  <a:gd name="T0" fmla="*/ 0 w 340"/>
                  <a:gd name="T1" fmla="*/ 0 h 316"/>
                  <a:gd name="T2" fmla="*/ 4 w 340"/>
                  <a:gd name="T3" fmla="*/ 15 h 316"/>
                  <a:gd name="T4" fmla="*/ 10 w 340"/>
                  <a:gd name="T5" fmla="*/ 24 h 316"/>
                  <a:gd name="T6" fmla="*/ 17 w 340"/>
                  <a:gd name="T7" fmla="*/ 30 h 316"/>
                  <a:gd name="T8" fmla="*/ 23 w 340"/>
                  <a:gd name="T9" fmla="*/ 33 h 316"/>
                  <a:gd name="T10" fmla="*/ 31 w 340"/>
                  <a:gd name="T11" fmla="*/ 35 h 316"/>
                  <a:gd name="T12" fmla="*/ 38 w 340"/>
                  <a:gd name="T13" fmla="*/ 35 h 316"/>
                  <a:gd name="T14" fmla="*/ 0 60000 65536"/>
                  <a:gd name="T15" fmla="*/ 0 60000 65536"/>
                  <a:gd name="T16" fmla="*/ 0 60000 65536"/>
                  <a:gd name="T17" fmla="*/ 0 60000 65536"/>
                  <a:gd name="T18" fmla="*/ 0 60000 65536"/>
                  <a:gd name="T19" fmla="*/ 0 60000 65536"/>
                  <a:gd name="T20" fmla="*/ 0 60000 65536"/>
                  <a:gd name="T21" fmla="*/ 0 w 340"/>
                  <a:gd name="T22" fmla="*/ 0 h 316"/>
                  <a:gd name="T23" fmla="*/ 340 w 340"/>
                  <a:gd name="T24" fmla="*/ 316 h 3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 h="316">
                    <a:moveTo>
                      <a:pt x="0" y="0"/>
                    </a:moveTo>
                    <a:lnTo>
                      <a:pt x="35" y="138"/>
                    </a:lnTo>
                    <a:lnTo>
                      <a:pt x="87" y="213"/>
                    </a:lnTo>
                    <a:lnTo>
                      <a:pt x="150" y="268"/>
                    </a:lnTo>
                    <a:lnTo>
                      <a:pt x="210" y="296"/>
                    </a:lnTo>
                    <a:lnTo>
                      <a:pt x="274" y="312"/>
                    </a:lnTo>
                    <a:lnTo>
                      <a:pt x="340" y="316"/>
                    </a:lnTo>
                  </a:path>
                </a:pathLst>
              </a:custGeom>
              <a:noFill/>
              <a:ln w="6350">
                <a:solidFill>
                  <a:srgbClr val="000000"/>
                </a:solidFill>
                <a:round/>
                <a:headEnd/>
                <a:tailEnd/>
              </a:ln>
            </p:spPr>
            <p:txBody>
              <a:bodyPr/>
              <a:lstStyle/>
              <a:p>
                <a:endParaRPr lang="en-US"/>
              </a:p>
            </p:txBody>
          </p:sp>
        </p:grpSp>
        <p:grpSp>
          <p:nvGrpSpPr>
            <p:cNvPr id="291" name="Group 331"/>
            <p:cNvGrpSpPr>
              <a:grpSpLocks/>
            </p:cNvGrpSpPr>
            <p:nvPr/>
          </p:nvGrpSpPr>
          <p:grpSpPr bwMode="auto">
            <a:xfrm>
              <a:off x="2735" y="2066"/>
              <a:ext cx="430" cy="446"/>
              <a:chOff x="2821" y="1827"/>
              <a:chExt cx="250" cy="259"/>
            </a:xfrm>
          </p:grpSpPr>
          <p:grpSp>
            <p:nvGrpSpPr>
              <p:cNvPr id="293" name="Group 332"/>
              <p:cNvGrpSpPr>
                <a:grpSpLocks/>
              </p:cNvGrpSpPr>
              <p:nvPr/>
            </p:nvGrpSpPr>
            <p:grpSpPr bwMode="auto">
              <a:xfrm>
                <a:off x="2821" y="1827"/>
                <a:ext cx="214" cy="151"/>
                <a:chOff x="2821" y="1827"/>
                <a:chExt cx="214" cy="151"/>
              </a:xfrm>
            </p:grpSpPr>
            <p:sp>
              <p:nvSpPr>
                <p:cNvPr id="300" name="Freeform 333"/>
                <p:cNvSpPr>
                  <a:spLocks/>
                </p:cNvSpPr>
                <p:nvPr/>
              </p:nvSpPr>
              <p:spPr bwMode="auto">
                <a:xfrm>
                  <a:off x="2826" y="1831"/>
                  <a:ext cx="205" cy="144"/>
                </a:xfrm>
                <a:custGeom>
                  <a:avLst/>
                  <a:gdLst>
                    <a:gd name="T0" fmla="*/ 5 w 615"/>
                    <a:gd name="T1" fmla="*/ 0 h 431"/>
                    <a:gd name="T2" fmla="*/ 2 w 615"/>
                    <a:gd name="T3" fmla="*/ 19 h 431"/>
                    <a:gd name="T4" fmla="*/ 0 w 615"/>
                    <a:gd name="T5" fmla="*/ 32 h 431"/>
                    <a:gd name="T6" fmla="*/ 0 w 615"/>
                    <a:gd name="T7" fmla="*/ 36 h 431"/>
                    <a:gd name="T8" fmla="*/ 18 w 615"/>
                    <a:gd name="T9" fmla="*/ 38 h 431"/>
                    <a:gd name="T10" fmla="*/ 39 w 615"/>
                    <a:gd name="T11" fmla="*/ 43 h 431"/>
                    <a:gd name="T12" fmla="*/ 51 w 615"/>
                    <a:gd name="T13" fmla="*/ 46 h 431"/>
                    <a:gd name="T14" fmla="*/ 59 w 615"/>
                    <a:gd name="T15" fmla="*/ 48 h 431"/>
                    <a:gd name="T16" fmla="*/ 61 w 615"/>
                    <a:gd name="T17" fmla="*/ 48 h 431"/>
                    <a:gd name="T18" fmla="*/ 62 w 615"/>
                    <a:gd name="T19" fmla="*/ 46 h 431"/>
                    <a:gd name="T20" fmla="*/ 64 w 615"/>
                    <a:gd name="T21" fmla="*/ 39 h 431"/>
                    <a:gd name="T22" fmla="*/ 65 w 615"/>
                    <a:gd name="T23" fmla="*/ 31 h 431"/>
                    <a:gd name="T24" fmla="*/ 67 w 615"/>
                    <a:gd name="T25" fmla="*/ 24 h 431"/>
                    <a:gd name="T26" fmla="*/ 67 w 615"/>
                    <a:gd name="T27" fmla="*/ 18 h 431"/>
                    <a:gd name="T28" fmla="*/ 68 w 615"/>
                    <a:gd name="T29" fmla="*/ 14 h 431"/>
                    <a:gd name="T30" fmla="*/ 67 w 615"/>
                    <a:gd name="T31" fmla="*/ 12 h 431"/>
                    <a:gd name="T32" fmla="*/ 46 w 615"/>
                    <a:gd name="T33" fmla="*/ 8 h 431"/>
                    <a:gd name="T34" fmla="*/ 38 w 615"/>
                    <a:gd name="T35" fmla="*/ 7 h 431"/>
                    <a:gd name="T36" fmla="*/ 22 w 615"/>
                    <a:gd name="T37" fmla="*/ 3 h 431"/>
                    <a:gd name="T38" fmla="*/ 14 w 615"/>
                    <a:gd name="T39" fmla="*/ 1 h 431"/>
                    <a:gd name="T40" fmla="*/ 7 w 615"/>
                    <a:gd name="T41" fmla="*/ 0 h 431"/>
                    <a:gd name="T42" fmla="*/ 5 w 615"/>
                    <a:gd name="T43" fmla="*/ 0 h 4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15"/>
                    <a:gd name="T67" fmla="*/ 0 h 431"/>
                    <a:gd name="T68" fmla="*/ 615 w 615"/>
                    <a:gd name="T69" fmla="*/ 431 h 43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15" h="431">
                      <a:moveTo>
                        <a:pt x="46" y="0"/>
                      </a:moveTo>
                      <a:lnTo>
                        <a:pt x="18" y="173"/>
                      </a:lnTo>
                      <a:lnTo>
                        <a:pt x="0" y="290"/>
                      </a:lnTo>
                      <a:lnTo>
                        <a:pt x="1" y="321"/>
                      </a:lnTo>
                      <a:lnTo>
                        <a:pt x="159" y="344"/>
                      </a:lnTo>
                      <a:lnTo>
                        <a:pt x="347" y="385"/>
                      </a:lnTo>
                      <a:lnTo>
                        <a:pt x="460" y="410"/>
                      </a:lnTo>
                      <a:lnTo>
                        <a:pt x="534" y="430"/>
                      </a:lnTo>
                      <a:lnTo>
                        <a:pt x="548" y="431"/>
                      </a:lnTo>
                      <a:lnTo>
                        <a:pt x="560" y="417"/>
                      </a:lnTo>
                      <a:lnTo>
                        <a:pt x="572" y="351"/>
                      </a:lnTo>
                      <a:lnTo>
                        <a:pt x="586" y="280"/>
                      </a:lnTo>
                      <a:lnTo>
                        <a:pt x="600" y="214"/>
                      </a:lnTo>
                      <a:lnTo>
                        <a:pt x="607" y="166"/>
                      </a:lnTo>
                      <a:lnTo>
                        <a:pt x="615" y="122"/>
                      </a:lnTo>
                      <a:lnTo>
                        <a:pt x="604" y="107"/>
                      </a:lnTo>
                      <a:lnTo>
                        <a:pt x="417" y="76"/>
                      </a:lnTo>
                      <a:lnTo>
                        <a:pt x="338" y="60"/>
                      </a:lnTo>
                      <a:lnTo>
                        <a:pt x="198" y="29"/>
                      </a:lnTo>
                      <a:lnTo>
                        <a:pt x="122" y="8"/>
                      </a:lnTo>
                      <a:lnTo>
                        <a:pt x="62" y="3"/>
                      </a:lnTo>
                      <a:lnTo>
                        <a:pt x="46" y="0"/>
                      </a:lnTo>
                      <a:close/>
                    </a:path>
                  </a:pathLst>
                </a:custGeom>
                <a:solidFill>
                  <a:srgbClr val="FFFFFF"/>
                </a:solidFill>
                <a:ln w="9525">
                  <a:noFill/>
                  <a:round/>
                  <a:headEnd/>
                  <a:tailEnd/>
                </a:ln>
              </p:spPr>
              <p:txBody>
                <a:bodyPr/>
                <a:lstStyle/>
                <a:p>
                  <a:endParaRPr lang="en-US"/>
                </a:p>
              </p:txBody>
            </p:sp>
            <p:sp>
              <p:nvSpPr>
                <p:cNvPr id="301" name="Freeform 334"/>
                <p:cNvSpPr>
                  <a:spLocks/>
                </p:cNvSpPr>
                <p:nvPr/>
              </p:nvSpPr>
              <p:spPr bwMode="auto">
                <a:xfrm>
                  <a:off x="2821" y="1827"/>
                  <a:ext cx="214" cy="151"/>
                </a:xfrm>
                <a:custGeom>
                  <a:avLst/>
                  <a:gdLst>
                    <a:gd name="T0" fmla="*/ 7 w 641"/>
                    <a:gd name="T1" fmla="*/ 0 h 453"/>
                    <a:gd name="T2" fmla="*/ 22 w 641"/>
                    <a:gd name="T3" fmla="*/ 3 h 453"/>
                    <a:gd name="T4" fmla="*/ 41 w 641"/>
                    <a:gd name="T5" fmla="*/ 8 h 453"/>
                    <a:gd name="T6" fmla="*/ 52 w 641"/>
                    <a:gd name="T7" fmla="*/ 9 h 453"/>
                    <a:gd name="T8" fmla="*/ 63 w 641"/>
                    <a:gd name="T9" fmla="*/ 11 h 453"/>
                    <a:gd name="T10" fmla="*/ 70 w 641"/>
                    <a:gd name="T11" fmla="*/ 12 h 453"/>
                    <a:gd name="T12" fmla="*/ 71 w 641"/>
                    <a:gd name="T13" fmla="*/ 14 h 453"/>
                    <a:gd name="T14" fmla="*/ 70 w 641"/>
                    <a:gd name="T15" fmla="*/ 20 h 453"/>
                    <a:gd name="T16" fmla="*/ 68 w 641"/>
                    <a:gd name="T17" fmla="*/ 33 h 453"/>
                    <a:gd name="T18" fmla="*/ 66 w 641"/>
                    <a:gd name="T19" fmla="*/ 44 h 453"/>
                    <a:gd name="T20" fmla="*/ 65 w 641"/>
                    <a:gd name="T21" fmla="*/ 49 h 453"/>
                    <a:gd name="T22" fmla="*/ 63 w 641"/>
                    <a:gd name="T23" fmla="*/ 50 h 453"/>
                    <a:gd name="T24" fmla="*/ 26 w 641"/>
                    <a:gd name="T25" fmla="*/ 42 h 453"/>
                    <a:gd name="T26" fmla="*/ 1 w 641"/>
                    <a:gd name="T27" fmla="*/ 38 h 453"/>
                    <a:gd name="T28" fmla="*/ 0 w 641"/>
                    <a:gd name="T29" fmla="*/ 37 h 453"/>
                    <a:gd name="T30" fmla="*/ 3 w 641"/>
                    <a:gd name="T31" fmla="*/ 24 h 453"/>
                    <a:gd name="T32" fmla="*/ 4 w 641"/>
                    <a:gd name="T33" fmla="*/ 13 h 453"/>
                    <a:gd name="T34" fmla="*/ 6 w 641"/>
                    <a:gd name="T35" fmla="*/ 2 h 453"/>
                    <a:gd name="T36" fmla="*/ 8 w 641"/>
                    <a:gd name="T37" fmla="*/ 3 h 453"/>
                    <a:gd name="T38" fmla="*/ 8 w 641"/>
                    <a:gd name="T39" fmla="*/ 7 h 453"/>
                    <a:gd name="T40" fmla="*/ 36 w 641"/>
                    <a:gd name="T41" fmla="*/ 29 h 453"/>
                    <a:gd name="T42" fmla="*/ 69 w 641"/>
                    <a:gd name="T43" fmla="*/ 20 h 453"/>
                    <a:gd name="T44" fmla="*/ 69 w 641"/>
                    <a:gd name="T45" fmla="*/ 22 h 453"/>
                    <a:gd name="T46" fmla="*/ 36 w 641"/>
                    <a:gd name="T47" fmla="*/ 31 h 453"/>
                    <a:gd name="T48" fmla="*/ 34 w 641"/>
                    <a:gd name="T49" fmla="*/ 31 h 453"/>
                    <a:gd name="T50" fmla="*/ 8 w 641"/>
                    <a:gd name="T51" fmla="*/ 9 h 453"/>
                    <a:gd name="T52" fmla="*/ 6 w 641"/>
                    <a:gd name="T53" fmla="*/ 10 h 453"/>
                    <a:gd name="T54" fmla="*/ 4 w 641"/>
                    <a:gd name="T55" fmla="*/ 24 h 453"/>
                    <a:gd name="T56" fmla="*/ 20 w 641"/>
                    <a:gd name="T57" fmla="*/ 23 h 453"/>
                    <a:gd name="T58" fmla="*/ 3 w 641"/>
                    <a:gd name="T59" fmla="*/ 26 h 453"/>
                    <a:gd name="T60" fmla="*/ 3 w 641"/>
                    <a:gd name="T61" fmla="*/ 35 h 453"/>
                    <a:gd name="T62" fmla="*/ 3 w 641"/>
                    <a:gd name="T63" fmla="*/ 36 h 453"/>
                    <a:gd name="T64" fmla="*/ 21 w 641"/>
                    <a:gd name="T65" fmla="*/ 39 h 453"/>
                    <a:gd name="T66" fmla="*/ 39 w 641"/>
                    <a:gd name="T67" fmla="*/ 42 h 453"/>
                    <a:gd name="T68" fmla="*/ 52 w 641"/>
                    <a:gd name="T69" fmla="*/ 46 h 453"/>
                    <a:gd name="T70" fmla="*/ 61 w 641"/>
                    <a:gd name="T71" fmla="*/ 48 h 453"/>
                    <a:gd name="T72" fmla="*/ 63 w 641"/>
                    <a:gd name="T73" fmla="*/ 48 h 453"/>
                    <a:gd name="T74" fmla="*/ 65 w 641"/>
                    <a:gd name="T75" fmla="*/ 40 h 453"/>
                    <a:gd name="T76" fmla="*/ 46 w 641"/>
                    <a:gd name="T77" fmla="*/ 29 h 453"/>
                    <a:gd name="T78" fmla="*/ 48 w 641"/>
                    <a:gd name="T79" fmla="*/ 27 h 453"/>
                    <a:gd name="T80" fmla="*/ 65 w 641"/>
                    <a:gd name="T81" fmla="*/ 37 h 453"/>
                    <a:gd name="T82" fmla="*/ 67 w 641"/>
                    <a:gd name="T83" fmla="*/ 29 h 453"/>
                    <a:gd name="T84" fmla="*/ 69 w 641"/>
                    <a:gd name="T85" fmla="*/ 21 h 453"/>
                    <a:gd name="T86" fmla="*/ 69 w 641"/>
                    <a:gd name="T87" fmla="*/ 15 h 453"/>
                    <a:gd name="T88" fmla="*/ 62 w 641"/>
                    <a:gd name="T89" fmla="*/ 14 h 453"/>
                    <a:gd name="T90" fmla="*/ 41 w 641"/>
                    <a:gd name="T91" fmla="*/ 10 h 453"/>
                    <a:gd name="T92" fmla="*/ 15 w 641"/>
                    <a:gd name="T93" fmla="*/ 3 h 453"/>
                    <a:gd name="T94" fmla="*/ 7 w 641"/>
                    <a:gd name="T95" fmla="*/ 2 h 453"/>
                    <a:gd name="T96" fmla="*/ 7 w 641"/>
                    <a:gd name="T97" fmla="*/ 0 h 45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41"/>
                    <a:gd name="T148" fmla="*/ 0 h 453"/>
                    <a:gd name="T149" fmla="*/ 641 w 641"/>
                    <a:gd name="T150" fmla="*/ 453 h 45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41" h="453">
                      <a:moveTo>
                        <a:pt x="67" y="0"/>
                      </a:moveTo>
                      <a:lnTo>
                        <a:pt x="202" y="31"/>
                      </a:lnTo>
                      <a:lnTo>
                        <a:pt x="365" y="70"/>
                      </a:lnTo>
                      <a:lnTo>
                        <a:pt x="463" y="85"/>
                      </a:lnTo>
                      <a:lnTo>
                        <a:pt x="565" y="99"/>
                      </a:lnTo>
                      <a:lnTo>
                        <a:pt x="630" y="109"/>
                      </a:lnTo>
                      <a:lnTo>
                        <a:pt x="641" y="130"/>
                      </a:lnTo>
                      <a:lnTo>
                        <a:pt x="630" y="182"/>
                      </a:lnTo>
                      <a:lnTo>
                        <a:pt x="609" y="296"/>
                      </a:lnTo>
                      <a:lnTo>
                        <a:pt x="595" y="393"/>
                      </a:lnTo>
                      <a:lnTo>
                        <a:pt x="583" y="443"/>
                      </a:lnTo>
                      <a:lnTo>
                        <a:pt x="563" y="453"/>
                      </a:lnTo>
                      <a:lnTo>
                        <a:pt x="236" y="381"/>
                      </a:lnTo>
                      <a:lnTo>
                        <a:pt x="11" y="345"/>
                      </a:lnTo>
                      <a:lnTo>
                        <a:pt x="0" y="331"/>
                      </a:lnTo>
                      <a:lnTo>
                        <a:pt x="23" y="214"/>
                      </a:lnTo>
                      <a:lnTo>
                        <a:pt x="40" y="113"/>
                      </a:lnTo>
                      <a:lnTo>
                        <a:pt x="53" y="20"/>
                      </a:lnTo>
                      <a:lnTo>
                        <a:pt x="68" y="30"/>
                      </a:lnTo>
                      <a:lnTo>
                        <a:pt x="76" y="61"/>
                      </a:lnTo>
                      <a:lnTo>
                        <a:pt x="322" y="259"/>
                      </a:lnTo>
                      <a:lnTo>
                        <a:pt x="624" y="182"/>
                      </a:lnTo>
                      <a:lnTo>
                        <a:pt x="617" y="196"/>
                      </a:lnTo>
                      <a:lnTo>
                        <a:pt x="327" y="283"/>
                      </a:lnTo>
                      <a:lnTo>
                        <a:pt x="310" y="278"/>
                      </a:lnTo>
                      <a:lnTo>
                        <a:pt x="72" y="85"/>
                      </a:lnTo>
                      <a:lnTo>
                        <a:pt x="57" y="94"/>
                      </a:lnTo>
                      <a:lnTo>
                        <a:pt x="37" y="216"/>
                      </a:lnTo>
                      <a:lnTo>
                        <a:pt x="177" y="204"/>
                      </a:lnTo>
                      <a:lnTo>
                        <a:pt x="31" y="233"/>
                      </a:lnTo>
                      <a:lnTo>
                        <a:pt x="24" y="314"/>
                      </a:lnTo>
                      <a:lnTo>
                        <a:pt x="30" y="323"/>
                      </a:lnTo>
                      <a:lnTo>
                        <a:pt x="192" y="354"/>
                      </a:lnTo>
                      <a:lnTo>
                        <a:pt x="349" y="382"/>
                      </a:lnTo>
                      <a:lnTo>
                        <a:pt x="466" y="410"/>
                      </a:lnTo>
                      <a:lnTo>
                        <a:pt x="549" y="436"/>
                      </a:lnTo>
                      <a:lnTo>
                        <a:pt x="569" y="430"/>
                      </a:lnTo>
                      <a:lnTo>
                        <a:pt x="580" y="364"/>
                      </a:lnTo>
                      <a:lnTo>
                        <a:pt x="416" y="257"/>
                      </a:lnTo>
                      <a:lnTo>
                        <a:pt x="432" y="244"/>
                      </a:lnTo>
                      <a:lnTo>
                        <a:pt x="585" y="333"/>
                      </a:lnTo>
                      <a:lnTo>
                        <a:pt x="601" y="257"/>
                      </a:lnTo>
                      <a:lnTo>
                        <a:pt x="620" y="186"/>
                      </a:lnTo>
                      <a:lnTo>
                        <a:pt x="624" y="138"/>
                      </a:lnTo>
                      <a:lnTo>
                        <a:pt x="553" y="127"/>
                      </a:lnTo>
                      <a:lnTo>
                        <a:pt x="370" y="86"/>
                      </a:lnTo>
                      <a:lnTo>
                        <a:pt x="133" y="31"/>
                      </a:lnTo>
                      <a:lnTo>
                        <a:pt x="65" y="16"/>
                      </a:lnTo>
                      <a:lnTo>
                        <a:pt x="67" y="0"/>
                      </a:lnTo>
                      <a:close/>
                    </a:path>
                  </a:pathLst>
                </a:custGeom>
                <a:solidFill>
                  <a:srgbClr val="000000"/>
                </a:solidFill>
                <a:ln w="9525">
                  <a:noFill/>
                  <a:round/>
                  <a:headEnd/>
                  <a:tailEnd/>
                </a:ln>
              </p:spPr>
              <p:txBody>
                <a:bodyPr/>
                <a:lstStyle/>
                <a:p>
                  <a:endParaRPr lang="en-US"/>
                </a:p>
              </p:txBody>
            </p:sp>
          </p:grpSp>
          <p:grpSp>
            <p:nvGrpSpPr>
              <p:cNvPr id="294" name="Group 335"/>
              <p:cNvGrpSpPr>
                <a:grpSpLocks/>
              </p:cNvGrpSpPr>
              <p:nvPr/>
            </p:nvGrpSpPr>
            <p:grpSpPr bwMode="auto">
              <a:xfrm>
                <a:off x="2844" y="1854"/>
                <a:ext cx="221" cy="182"/>
                <a:chOff x="2844" y="1854"/>
                <a:chExt cx="221" cy="182"/>
              </a:xfrm>
            </p:grpSpPr>
            <p:sp>
              <p:nvSpPr>
                <p:cNvPr id="298" name="Freeform 336"/>
                <p:cNvSpPr>
                  <a:spLocks/>
                </p:cNvSpPr>
                <p:nvPr/>
              </p:nvSpPr>
              <p:spPr bwMode="auto">
                <a:xfrm>
                  <a:off x="2848" y="1858"/>
                  <a:ext cx="214" cy="174"/>
                </a:xfrm>
                <a:custGeom>
                  <a:avLst/>
                  <a:gdLst>
                    <a:gd name="T0" fmla="*/ 12 w 643"/>
                    <a:gd name="T1" fmla="*/ 0 h 523"/>
                    <a:gd name="T2" fmla="*/ 5 w 643"/>
                    <a:gd name="T3" fmla="*/ 18 h 523"/>
                    <a:gd name="T4" fmla="*/ 1 w 643"/>
                    <a:gd name="T5" fmla="*/ 30 h 523"/>
                    <a:gd name="T6" fmla="*/ 0 w 643"/>
                    <a:gd name="T7" fmla="*/ 34 h 523"/>
                    <a:gd name="T8" fmla="*/ 17 w 643"/>
                    <a:gd name="T9" fmla="*/ 40 h 523"/>
                    <a:gd name="T10" fmla="*/ 37 w 643"/>
                    <a:gd name="T11" fmla="*/ 48 h 523"/>
                    <a:gd name="T12" fmla="*/ 49 w 643"/>
                    <a:gd name="T13" fmla="*/ 54 h 523"/>
                    <a:gd name="T14" fmla="*/ 56 w 643"/>
                    <a:gd name="T15" fmla="*/ 57 h 523"/>
                    <a:gd name="T16" fmla="*/ 58 w 643"/>
                    <a:gd name="T17" fmla="*/ 58 h 523"/>
                    <a:gd name="T18" fmla="*/ 59 w 643"/>
                    <a:gd name="T19" fmla="*/ 57 h 523"/>
                    <a:gd name="T20" fmla="*/ 62 w 643"/>
                    <a:gd name="T21" fmla="*/ 50 h 523"/>
                    <a:gd name="T22" fmla="*/ 65 w 643"/>
                    <a:gd name="T23" fmla="*/ 42 h 523"/>
                    <a:gd name="T24" fmla="*/ 68 w 643"/>
                    <a:gd name="T25" fmla="*/ 36 h 523"/>
                    <a:gd name="T26" fmla="*/ 70 w 643"/>
                    <a:gd name="T27" fmla="*/ 31 h 523"/>
                    <a:gd name="T28" fmla="*/ 71 w 643"/>
                    <a:gd name="T29" fmla="*/ 26 h 523"/>
                    <a:gd name="T30" fmla="*/ 70 w 643"/>
                    <a:gd name="T31" fmla="*/ 24 h 523"/>
                    <a:gd name="T32" fmla="*/ 50 w 643"/>
                    <a:gd name="T33" fmla="*/ 17 h 523"/>
                    <a:gd name="T34" fmla="*/ 42 w 643"/>
                    <a:gd name="T35" fmla="*/ 13 h 523"/>
                    <a:gd name="T36" fmla="*/ 28 w 643"/>
                    <a:gd name="T37" fmla="*/ 7 h 523"/>
                    <a:gd name="T38" fmla="*/ 20 w 643"/>
                    <a:gd name="T39" fmla="*/ 3 h 523"/>
                    <a:gd name="T40" fmla="*/ 13 w 643"/>
                    <a:gd name="T41" fmla="*/ 1 h 523"/>
                    <a:gd name="T42" fmla="*/ 12 w 643"/>
                    <a:gd name="T43" fmla="*/ 0 h 5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3"/>
                    <a:gd name="T67" fmla="*/ 0 h 523"/>
                    <a:gd name="T68" fmla="*/ 643 w 643"/>
                    <a:gd name="T69" fmla="*/ 523 h 5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3" h="523">
                      <a:moveTo>
                        <a:pt x="104" y="0"/>
                      </a:moveTo>
                      <a:lnTo>
                        <a:pt x="46" y="162"/>
                      </a:lnTo>
                      <a:lnTo>
                        <a:pt x="6" y="272"/>
                      </a:lnTo>
                      <a:lnTo>
                        <a:pt x="0" y="306"/>
                      </a:lnTo>
                      <a:lnTo>
                        <a:pt x="153" y="358"/>
                      </a:lnTo>
                      <a:lnTo>
                        <a:pt x="330" y="436"/>
                      </a:lnTo>
                      <a:lnTo>
                        <a:pt x="438" y="484"/>
                      </a:lnTo>
                      <a:lnTo>
                        <a:pt x="507" y="517"/>
                      </a:lnTo>
                      <a:lnTo>
                        <a:pt x="520" y="523"/>
                      </a:lnTo>
                      <a:lnTo>
                        <a:pt x="535" y="512"/>
                      </a:lnTo>
                      <a:lnTo>
                        <a:pt x="557" y="450"/>
                      </a:lnTo>
                      <a:lnTo>
                        <a:pt x="584" y="382"/>
                      </a:lnTo>
                      <a:lnTo>
                        <a:pt x="611" y="321"/>
                      </a:lnTo>
                      <a:lnTo>
                        <a:pt x="628" y="276"/>
                      </a:lnTo>
                      <a:lnTo>
                        <a:pt x="643" y="235"/>
                      </a:lnTo>
                      <a:lnTo>
                        <a:pt x="632" y="216"/>
                      </a:lnTo>
                      <a:lnTo>
                        <a:pt x="455" y="151"/>
                      </a:lnTo>
                      <a:lnTo>
                        <a:pt x="379" y="118"/>
                      </a:lnTo>
                      <a:lnTo>
                        <a:pt x="248" y="59"/>
                      </a:lnTo>
                      <a:lnTo>
                        <a:pt x="176" y="23"/>
                      </a:lnTo>
                      <a:lnTo>
                        <a:pt x="119" y="6"/>
                      </a:lnTo>
                      <a:lnTo>
                        <a:pt x="104" y="0"/>
                      </a:lnTo>
                      <a:close/>
                    </a:path>
                  </a:pathLst>
                </a:custGeom>
                <a:solidFill>
                  <a:srgbClr val="FFFFFF"/>
                </a:solidFill>
                <a:ln w="9525">
                  <a:noFill/>
                  <a:round/>
                  <a:headEnd/>
                  <a:tailEnd/>
                </a:ln>
              </p:spPr>
              <p:txBody>
                <a:bodyPr/>
                <a:lstStyle/>
                <a:p>
                  <a:endParaRPr lang="en-US"/>
                </a:p>
              </p:txBody>
            </p:sp>
            <p:sp>
              <p:nvSpPr>
                <p:cNvPr id="299" name="Freeform 337"/>
                <p:cNvSpPr>
                  <a:spLocks/>
                </p:cNvSpPr>
                <p:nvPr/>
              </p:nvSpPr>
              <p:spPr bwMode="auto">
                <a:xfrm>
                  <a:off x="2844" y="1854"/>
                  <a:ext cx="221" cy="182"/>
                </a:xfrm>
                <a:custGeom>
                  <a:avLst/>
                  <a:gdLst>
                    <a:gd name="T0" fmla="*/ 14 w 664"/>
                    <a:gd name="T1" fmla="*/ 0 h 545"/>
                    <a:gd name="T2" fmla="*/ 28 w 664"/>
                    <a:gd name="T3" fmla="*/ 6 h 545"/>
                    <a:gd name="T4" fmla="*/ 45 w 664"/>
                    <a:gd name="T5" fmla="*/ 14 h 545"/>
                    <a:gd name="T6" fmla="*/ 55 w 664"/>
                    <a:gd name="T7" fmla="*/ 18 h 545"/>
                    <a:gd name="T8" fmla="*/ 66 w 664"/>
                    <a:gd name="T9" fmla="*/ 22 h 545"/>
                    <a:gd name="T10" fmla="*/ 73 w 664"/>
                    <a:gd name="T11" fmla="*/ 24 h 545"/>
                    <a:gd name="T12" fmla="*/ 74 w 664"/>
                    <a:gd name="T13" fmla="*/ 27 h 545"/>
                    <a:gd name="T14" fmla="*/ 71 w 664"/>
                    <a:gd name="T15" fmla="*/ 33 h 545"/>
                    <a:gd name="T16" fmla="*/ 67 w 664"/>
                    <a:gd name="T17" fmla="*/ 45 h 545"/>
                    <a:gd name="T18" fmla="*/ 63 w 664"/>
                    <a:gd name="T19" fmla="*/ 55 h 545"/>
                    <a:gd name="T20" fmla="*/ 61 w 664"/>
                    <a:gd name="T21" fmla="*/ 60 h 545"/>
                    <a:gd name="T22" fmla="*/ 59 w 664"/>
                    <a:gd name="T23" fmla="*/ 61 h 545"/>
                    <a:gd name="T24" fmla="*/ 25 w 664"/>
                    <a:gd name="T25" fmla="*/ 46 h 545"/>
                    <a:gd name="T26" fmla="*/ 1 w 664"/>
                    <a:gd name="T27" fmla="*/ 36 h 545"/>
                    <a:gd name="T28" fmla="*/ 0 w 664"/>
                    <a:gd name="T29" fmla="*/ 35 h 545"/>
                    <a:gd name="T30" fmla="*/ 5 w 664"/>
                    <a:gd name="T31" fmla="*/ 22 h 545"/>
                    <a:gd name="T32" fmla="*/ 9 w 664"/>
                    <a:gd name="T33" fmla="*/ 12 h 545"/>
                    <a:gd name="T34" fmla="*/ 12 w 664"/>
                    <a:gd name="T35" fmla="*/ 2 h 545"/>
                    <a:gd name="T36" fmla="*/ 13 w 664"/>
                    <a:gd name="T37" fmla="*/ 3 h 545"/>
                    <a:gd name="T38" fmla="*/ 14 w 664"/>
                    <a:gd name="T39" fmla="*/ 7 h 545"/>
                    <a:gd name="T40" fmla="*/ 36 w 664"/>
                    <a:gd name="T41" fmla="*/ 34 h 545"/>
                    <a:gd name="T42" fmla="*/ 71 w 664"/>
                    <a:gd name="T43" fmla="*/ 33 h 545"/>
                    <a:gd name="T44" fmla="*/ 70 w 664"/>
                    <a:gd name="T45" fmla="*/ 34 h 545"/>
                    <a:gd name="T46" fmla="*/ 36 w 664"/>
                    <a:gd name="T47" fmla="*/ 37 h 545"/>
                    <a:gd name="T48" fmla="*/ 35 w 664"/>
                    <a:gd name="T49" fmla="*/ 36 h 545"/>
                    <a:gd name="T50" fmla="*/ 13 w 664"/>
                    <a:gd name="T51" fmla="*/ 9 h 545"/>
                    <a:gd name="T52" fmla="*/ 11 w 664"/>
                    <a:gd name="T53" fmla="*/ 10 h 545"/>
                    <a:gd name="T54" fmla="*/ 6 w 664"/>
                    <a:gd name="T55" fmla="*/ 23 h 545"/>
                    <a:gd name="T56" fmla="*/ 22 w 664"/>
                    <a:gd name="T57" fmla="*/ 25 h 545"/>
                    <a:gd name="T58" fmla="*/ 5 w 664"/>
                    <a:gd name="T59" fmla="*/ 24 h 545"/>
                    <a:gd name="T60" fmla="*/ 3 w 664"/>
                    <a:gd name="T61" fmla="*/ 33 h 545"/>
                    <a:gd name="T62" fmla="*/ 3 w 664"/>
                    <a:gd name="T63" fmla="*/ 35 h 545"/>
                    <a:gd name="T64" fmla="*/ 21 w 664"/>
                    <a:gd name="T65" fmla="*/ 41 h 545"/>
                    <a:gd name="T66" fmla="*/ 37 w 664"/>
                    <a:gd name="T67" fmla="*/ 48 h 545"/>
                    <a:gd name="T68" fmla="*/ 49 w 664"/>
                    <a:gd name="T69" fmla="*/ 54 h 545"/>
                    <a:gd name="T70" fmla="*/ 58 w 664"/>
                    <a:gd name="T71" fmla="*/ 59 h 545"/>
                    <a:gd name="T72" fmla="*/ 60 w 664"/>
                    <a:gd name="T73" fmla="*/ 58 h 545"/>
                    <a:gd name="T74" fmla="*/ 62 w 664"/>
                    <a:gd name="T75" fmla="*/ 51 h 545"/>
                    <a:gd name="T76" fmla="*/ 47 w 664"/>
                    <a:gd name="T77" fmla="*/ 36 h 545"/>
                    <a:gd name="T78" fmla="*/ 48 w 664"/>
                    <a:gd name="T79" fmla="*/ 35 h 545"/>
                    <a:gd name="T80" fmla="*/ 63 w 664"/>
                    <a:gd name="T81" fmla="*/ 48 h 545"/>
                    <a:gd name="T82" fmla="*/ 67 w 664"/>
                    <a:gd name="T83" fmla="*/ 40 h 545"/>
                    <a:gd name="T84" fmla="*/ 70 w 664"/>
                    <a:gd name="T85" fmla="*/ 33 h 545"/>
                    <a:gd name="T86" fmla="*/ 71 w 664"/>
                    <a:gd name="T87" fmla="*/ 28 h 545"/>
                    <a:gd name="T88" fmla="*/ 64 w 664"/>
                    <a:gd name="T89" fmla="*/ 25 h 545"/>
                    <a:gd name="T90" fmla="*/ 45 w 664"/>
                    <a:gd name="T91" fmla="*/ 16 h 545"/>
                    <a:gd name="T92" fmla="*/ 21 w 664"/>
                    <a:gd name="T93" fmla="*/ 5 h 545"/>
                    <a:gd name="T94" fmla="*/ 13 w 664"/>
                    <a:gd name="T95" fmla="*/ 2 h 545"/>
                    <a:gd name="T96" fmla="*/ 14 w 664"/>
                    <a:gd name="T97" fmla="*/ 0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545"/>
                    <a:gd name="T149" fmla="*/ 664 w 664"/>
                    <a:gd name="T150" fmla="*/ 545 h 5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545">
                      <a:moveTo>
                        <a:pt x="124" y="0"/>
                      </a:moveTo>
                      <a:lnTo>
                        <a:pt x="251" y="58"/>
                      </a:lnTo>
                      <a:lnTo>
                        <a:pt x="403" y="128"/>
                      </a:lnTo>
                      <a:lnTo>
                        <a:pt x="497" y="163"/>
                      </a:lnTo>
                      <a:lnTo>
                        <a:pt x="593" y="199"/>
                      </a:lnTo>
                      <a:lnTo>
                        <a:pt x="658" y="220"/>
                      </a:lnTo>
                      <a:lnTo>
                        <a:pt x="664" y="241"/>
                      </a:lnTo>
                      <a:lnTo>
                        <a:pt x="644" y="293"/>
                      </a:lnTo>
                      <a:lnTo>
                        <a:pt x="601" y="400"/>
                      </a:lnTo>
                      <a:lnTo>
                        <a:pt x="569" y="493"/>
                      </a:lnTo>
                      <a:lnTo>
                        <a:pt x="549" y="540"/>
                      </a:lnTo>
                      <a:lnTo>
                        <a:pt x="528" y="545"/>
                      </a:lnTo>
                      <a:lnTo>
                        <a:pt x="221" y="409"/>
                      </a:lnTo>
                      <a:lnTo>
                        <a:pt x="7" y="327"/>
                      </a:lnTo>
                      <a:lnTo>
                        <a:pt x="0" y="311"/>
                      </a:lnTo>
                      <a:lnTo>
                        <a:pt x="41" y="200"/>
                      </a:lnTo>
                      <a:lnTo>
                        <a:pt x="77" y="105"/>
                      </a:lnTo>
                      <a:lnTo>
                        <a:pt x="108" y="15"/>
                      </a:lnTo>
                      <a:lnTo>
                        <a:pt x="120" y="28"/>
                      </a:lnTo>
                      <a:lnTo>
                        <a:pt x="122" y="62"/>
                      </a:lnTo>
                      <a:lnTo>
                        <a:pt x="327" y="306"/>
                      </a:lnTo>
                      <a:lnTo>
                        <a:pt x="636" y="292"/>
                      </a:lnTo>
                      <a:lnTo>
                        <a:pt x="628" y="304"/>
                      </a:lnTo>
                      <a:lnTo>
                        <a:pt x="328" y="331"/>
                      </a:lnTo>
                      <a:lnTo>
                        <a:pt x="311" y="323"/>
                      </a:lnTo>
                      <a:lnTo>
                        <a:pt x="114" y="84"/>
                      </a:lnTo>
                      <a:lnTo>
                        <a:pt x="97" y="91"/>
                      </a:lnTo>
                      <a:lnTo>
                        <a:pt x="56" y="206"/>
                      </a:lnTo>
                      <a:lnTo>
                        <a:pt x="197" y="223"/>
                      </a:lnTo>
                      <a:lnTo>
                        <a:pt x="49" y="220"/>
                      </a:lnTo>
                      <a:lnTo>
                        <a:pt x="25" y="300"/>
                      </a:lnTo>
                      <a:lnTo>
                        <a:pt x="31" y="310"/>
                      </a:lnTo>
                      <a:lnTo>
                        <a:pt x="185" y="372"/>
                      </a:lnTo>
                      <a:lnTo>
                        <a:pt x="331" y="431"/>
                      </a:lnTo>
                      <a:lnTo>
                        <a:pt x="440" y="485"/>
                      </a:lnTo>
                      <a:lnTo>
                        <a:pt x="519" y="526"/>
                      </a:lnTo>
                      <a:lnTo>
                        <a:pt x="537" y="524"/>
                      </a:lnTo>
                      <a:lnTo>
                        <a:pt x="560" y="462"/>
                      </a:lnTo>
                      <a:lnTo>
                        <a:pt x="422" y="321"/>
                      </a:lnTo>
                      <a:lnTo>
                        <a:pt x="437" y="313"/>
                      </a:lnTo>
                      <a:lnTo>
                        <a:pt x="572" y="431"/>
                      </a:lnTo>
                      <a:lnTo>
                        <a:pt x="602" y="359"/>
                      </a:lnTo>
                      <a:lnTo>
                        <a:pt x="632" y="293"/>
                      </a:lnTo>
                      <a:lnTo>
                        <a:pt x="644" y="248"/>
                      </a:lnTo>
                      <a:lnTo>
                        <a:pt x="578" y="223"/>
                      </a:lnTo>
                      <a:lnTo>
                        <a:pt x="406" y="145"/>
                      </a:lnTo>
                      <a:lnTo>
                        <a:pt x="185" y="45"/>
                      </a:lnTo>
                      <a:lnTo>
                        <a:pt x="120" y="15"/>
                      </a:lnTo>
                      <a:lnTo>
                        <a:pt x="124" y="0"/>
                      </a:lnTo>
                      <a:close/>
                    </a:path>
                  </a:pathLst>
                </a:custGeom>
                <a:solidFill>
                  <a:srgbClr val="000000"/>
                </a:solidFill>
                <a:ln w="9525">
                  <a:noFill/>
                  <a:round/>
                  <a:headEnd/>
                  <a:tailEnd/>
                </a:ln>
              </p:spPr>
              <p:txBody>
                <a:bodyPr/>
                <a:lstStyle/>
                <a:p>
                  <a:endParaRPr lang="en-US"/>
                </a:p>
              </p:txBody>
            </p:sp>
          </p:grpSp>
          <p:grpSp>
            <p:nvGrpSpPr>
              <p:cNvPr id="295" name="Group 338"/>
              <p:cNvGrpSpPr>
                <a:grpSpLocks/>
              </p:cNvGrpSpPr>
              <p:nvPr/>
            </p:nvGrpSpPr>
            <p:grpSpPr bwMode="auto">
              <a:xfrm>
                <a:off x="2849" y="1876"/>
                <a:ext cx="222" cy="210"/>
                <a:chOff x="2849" y="1876"/>
                <a:chExt cx="222" cy="210"/>
              </a:xfrm>
            </p:grpSpPr>
            <p:sp>
              <p:nvSpPr>
                <p:cNvPr id="296" name="Freeform 339"/>
                <p:cNvSpPr>
                  <a:spLocks/>
                </p:cNvSpPr>
                <p:nvPr/>
              </p:nvSpPr>
              <p:spPr bwMode="auto">
                <a:xfrm>
                  <a:off x="2854" y="1880"/>
                  <a:ext cx="213" cy="202"/>
                </a:xfrm>
                <a:custGeom>
                  <a:avLst/>
                  <a:gdLst>
                    <a:gd name="T0" fmla="*/ 18 w 638"/>
                    <a:gd name="T1" fmla="*/ 0 h 607"/>
                    <a:gd name="T2" fmla="*/ 8 w 638"/>
                    <a:gd name="T3" fmla="*/ 16 h 607"/>
                    <a:gd name="T4" fmla="*/ 1 w 638"/>
                    <a:gd name="T5" fmla="*/ 27 h 607"/>
                    <a:gd name="T6" fmla="*/ 0 w 638"/>
                    <a:gd name="T7" fmla="*/ 30 h 607"/>
                    <a:gd name="T8" fmla="*/ 15 w 638"/>
                    <a:gd name="T9" fmla="*/ 40 h 607"/>
                    <a:gd name="T10" fmla="*/ 32 w 638"/>
                    <a:gd name="T11" fmla="*/ 53 h 607"/>
                    <a:gd name="T12" fmla="*/ 43 w 638"/>
                    <a:gd name="T13" fmla="*/ 61 h 607"/>
                    <a:gd name="T14" fmla="*/ 50 w 638"/>
                    <a:gd name="T15" fmla="*/ 66 h 607"/>
                    <a:gd name="T16" fmla="*/ 51 w 638"/>
                    <a:gd name="T17" fmla="*/ 67 h 607"/>
                    <a:gd name="T18" fmla="*/ 53 w 638"/>
                    <a:gd name="T19" fmla="*/ 66 h 607"/>
                    <a:gd name="T20" fmla="*/ 57 w 638"/>
                    <a:gd name="T21" fmla="*/ 60 h 607"/>
                    <a:gd name="T22" fmla="*/ 61 w 638"/>
                    <a:gd name="T23" fmla="*/ 54 h 607"/>
                    <a:gd name="T24" fmla="*/ 66 w 638"/>
                    <a:gd name="T25" fmla="*/ 48 h 607"/>
                    <a:gd name="T26" fmla="*/ 68 w 638"/>
                    <a:gd name="T27" fmla="*/ 44 h 607"/>
                    <a:gd name="T28" fmla="*/ 71 w 638"/>
                    <a:gd name="T29" fmla="*/ 40 h 607"/>
                    <a:gd name="T30" fmla="*/ 71 w 638"/>
                    <a:gd name="T31" fmla="*/ 37 h 607"/>
                    <a:gd name="T32" fmla="*/ 53 w 638"/>
                    <a:gd name="T33" fmla="*/ 26 h 607"/>
                    <a:gd name="T34" fmla="*/ 45 w 638"/>
                    <a:gd name="T35" fmla="*/ 20 h 607"/>
                    <a:gd name="T36" fmla="*/ 32 w 638"/>
                    <a:gd name="T37" fmla="*/ 10 h 607"/>
                    <a:gd name="T38" fmla="*/ 26 w 638"/>
                    <a:gd name="T39" fmla="*/ 4 h 607"/>
                    <a:gd name="T40" fmla="*/ 20 w 638"/>
                    <a:gd name="T41" fmla="*/ 1 h 607"/>
                    <a:gd name="T42" fmla="*/ 18 w 638"/>
                    <a:gd name="T43" fmla="*/ 0 h 6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38"/>
                    <a:gd name="T67" fmla="*/ 0 h 607"/>
                    <a:gd name="T68" fmla="*/ 638 w 638"/>
                    <a:gd name="T69" fmla="*/ 607 h 6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38" h="607">
                      <a:moveTo>
                        <a:pt x="166" y="0"/>
                      </a:moveTo>
                      <a:lnTo>
                        <a:pt x="74" y="144"/>
                      </a:lnTo>
                      <a:lnTo>
                        <a:pt x="12" y="242"/>
                      </a:lnTo>
                      <a:lnTo>
                        <a:pt x="0" y="272"/>
                      </a:lnTo>
                      <a:lnTo>
                        <a:pt x="137" y="361"/>
                      </a:lnTo>
                      <a:lnTo>
                        <a:pt x="292" y="478"/>
                      </a:lnTo>
                      <a:lnTo>
                        <a:pt x="387" y="550"/>
                      </a:lnTo>
                      <a:lnTo>
                        <a:pt x="446" y="599"/>
                      </a:lnTo>
                      <a:lnTo>
                        <a:pt x="460" y="607"/>
                      </a:lnTo>
                      <a:lnTo>
                        <a:pt x="477" y="599"/>
                      </a:lnTo>
                      <a:lnTo>
                        <a:pt x="512" y="544"/>
                      </a:lnTo>
                      <a:lnTo>
                        <a:pt x="551" y="486"/>
                      </a:lnTo>
                      <a:lnTo>
                        <a:pt x="590" y="433"/>
                      </a:lnTo>
                      <a:lnTo>
                        <a:pt x="615" y="393"/>
                      </a:lnTo>
                      <a:lnTo>
                        <a:pt x="638" y="357"/>
                      </a:lnTo>
                      <a:lnTo>
                        <a:pt x="634" y="335"/>
                      </a:lnTo>
                      <a:lnTo>
                        <a:pt x="476" y="230"/>
                      </a:lnTo>
                      <a:lnTo>
                        <a:pt x="408" y="179"/>
                      </a:lnTo>
                      <a:lnTo>
                        <a:pt x="292" y="90"/>
                      </a:lnTo>
                      <a:lnTo>
                        <a:pt x="231" y="39"/>
                      </a:lnTo>
                      <a:lnTo>
                        <a:pt x="179" y="8"/>
                      </a:lnTo>
                      <a:lnTo>
                        <a:pt x="166" y="0"/>
                      </a:lnTo>
                      <a:close/>
                    </a:path>
                  </a:pathLst>
                </a:custGeom>
                <a:solidFill>
                  <a:srgbClr val="FFFFFF"/>
                </a:solidFill>
                <a:ln w="9525">
                  <a:noFill/>
                  <a:round/>
                  <a:headEnd/>
                  <a:tailEnd/>
                </a:ln>
              </p:spPr>
              <p:txBody>
                <a:bodyPr/>
                <a:lstStyle/>
                <a:p>
                  <a:endParaRPr lang="en-US"/>
                </a:p>
              </p:txBody>
            </p:sp>
            <p:sp>
              <p:nvSpPr>
                <p:cNvPr id="297" name="Freeform 340"/>
                <p:cNvSpPr>
                  <a:spLocks/>
                </p:cNvSpPr>
                <p:nvPr/>
              </p:nvSpPr>
              <p:spPr bwMode="auto">
                <a:xfrm>
                  <a:off x="2849" y="1876"/>
                  <a:ext cx="222" cy="210"/>
                </a:xfrm>
                <a:custGeom>
                  <a:avLst/>
                  <a:gdLst>
                    <a:gd name="T0" fmla="*/ 21 w 664"/>
                    <a:gd name="T1" fmla="*/ 0 h 629"/>
                    <a:gd name="T2" fmla="*/ 34 w 664"/>
                    <a:gd name="T3" fmla="*/ 10 h 629"/>
                    <a:gd name="T4" fmla="*/ 48 w 664"/>
                    <a:gd name="T5" fmla="*/ 21 h 629"/>
                    <a:gd name="T6" fmla="*/ 58 w 664"/>
                    <a:gd name="T7" fmla="*/ 28 h 629"/>
                    <a:gd name="T8" fmla="*/ 68 w 664"/>
                    <a:gd name="T9" fmla="*/ 34 h 629"/>
                    <a:gd name="T10" fmla="*/ 74 w 664"/>
                    <a:gd name="T11" fmla="*/ 38 h 629"/>
                    <a:gd name="T12" fmla="*/ 74 w 664"/>
                    <a:gd name="T13" fmla="*/ 41 h 629"/>
                    <a:gd name="T14" fmla="*/ 71 w 664"/>
                    <a:gd name="T15" fmla="*/ 46 h 629"/>
                    <a:gd name="T16" fmla="*/ 64 w 664"/>
                    <a:gd name="T17" fmla="*/ 56 h 629"/>
                    <a:gd name="T18" fmla="*/ 58 w 664"/>
                    <a:gd name="T19" fmla="*/ 65 h 629"/>
                    <a:gd name="T20" fmla="*/ 55 w 664"/>
                    <a:gd name="T21" fmla="*/ 70 h 629"/>
                    <a:gd name="T22" fmla="*/ 52 w 664"/>
                    <a:gd name="T23" fmla="*/ 70 h 629"/>
                    <a:gd name="T24" fmla="*/ 22 w 664"/>
                    <a:gd name="T25" fmla="*/ 47 h 629"/>
                    <a:gd name="T26" fmla="*/ 1 w 664"/>
                    <a:gd name="T27" fmla="*/ 32 h 629"/>
                    <a:gd name="T28" fmla="*/ 0 w 664"/>
                    <a:gd name="T29" fmla="*/ 31 h 629"/>
                    <a:gd name="T30" fmla="*/ 7 w 664"/>
                    <a:gd name="T31" fmla="*/ 20 h 629"/>
                    <a:gd name="T32" fmla="*/ 13 w 664"/>
                    <a:gd name="T33" fmla="*/ 10 h 629"/>
                    <a:gd name="T34" fmla="*/ 19 w 664"/>
                    <a:gd name="T35" fmla="*/ 1 h 629"/>
                    <a:gd name="T36" fmla="*/ 20 w 664"/>
                    <a:gd name="T37" fmla="*/ 3 h 629"/>
                    <a:gd name="T38" fmla="*/ 19 w 664"/>
                    <a:gd name="T39" fmla="*/ 7 h 629"/>
                    <a:gd name="T40" fmla="*/ 36 w 664"/>
                    <a:gd name="T41" fmla="*/ 39 h 629"/>
                    <a:gd name="T42" fmla="*/ 70 w 664"/>
                    <a:gd name="T43" fmla="*/ 45 h 629"/>
                    <a:gd name="T44" fmla="*/ 69 w 664"/>
                    <a:gd name="T45" fmla="*/ 47 h 629"/>
                    <a:gd name="T46" fmla="*/ 35 w 664"/>
                    <a:gd name="T47" fmla="*/ 41 h 629"/>
                    <a:gd name="T48" fmla="*/ 34 w 664"/>
                    <a:gd name="T49" fmla="*/ 40 h 629"/>
                    <a:gd name="T50" fmla="*/ 18 w 664"/>
                    <a:gd name="T51" fmla="*/ 9 h 629"/>
                    <a:gd name="T52" fmla="*/ 16 w 664"/>
                    <a:gd name="T53" fmla="*/ 9 h 629"/>
                    <a:gd name="T54" fmla="*/ 9 w 664"/>
                    <a:gd name="T55" fmla="*/ 21 h 629"/>
                    <a:gd name="T56" fmla="*/ 24 w 664"/>
                    <a:gd name="T57" fmla="*/ 26 h 629"/>
                    <a:gd name="T58" fmla="*/ 8 w 664"/>
                    <a:gd name="T59" fmla="*/ 22 h 629"/>
                    <a:gd name="T60" fmla="*/ 3 w 664"/>
                    <a:gd name="T61" fmla="*/ 30 h 629"/>
                    <a:gd name="T62" fmla="*/ 4 w 664"/>
                    <a:gd name="T63" fmla="*/ 31 h 629"/>
                    <a:gd name="T64" fmla="*/ 19 w 664"/>
                    <a:gd name="T65" fmla="*/ 42 h 629"/>
                    <a:gd name="T66" fmla="*/ 33 w 664"/>
                    <a:gd name="T67" fmla="*/ 52 h 629"/>
                    <a:gd name="T68" fmla="*/ 44 w 664"/>
                    <a:gd name="T69" fmla="*/ 61 h 629"/>
                    <a:gd name="T70" fmla="*/ 51 w 664"/>
                    <a:gd name="T71" fmla="*/ 68 h 629"/>
                    <a:gd name="T72" fmla="*/ 54 w 664"/>
                    <a:gd name="T73" fmla="*/ 68 h 629"/>
                    <a:gd name="T74" fmla="*/ 58 w 664"/>
                    <a:gd name="T75" fmla="*/ 62 h 629"/>
                    <a:gd name="T76" fmla="*/ 46 w 664"/>
                    <a:gd name="T77" fmla="*/ 43 h 629"/>
                    <a:gd name="T78" fmla="*/ 48 w 664"/>
                    <a:gd name="T79" fmla="*/ 43 h 629"/>
                    <a:gd name="T80" fmla="*/ 60 w 664"/>
                    <a:gd name="T81" fmla="*/ 59 h 629"/>
                    <a:gd name="T82" fmla="*/ 65 w 664"/>
                    <a:gd name="T83" fmla="*/ 52 h 629"/>
                    <a:gd name="T84" fmla="*/ 70 w 664"/>
                    <a:gd name="T85" fmla="*/ 46 h 629"/>
                    <a:gd name="T86" fmla="*/ 72 w 664"/>
                    <a:gd name="T87" fmla="*/ 41 h 629"/>
                    <a:gd name="T88" fmla="*/ 66 w 664"/>
                    <a:gd name="T89" fmla="*/ 36 h 629"/>
                    <a:gd name="T90" fmla="*/ 48 w 664"/>
                    <a:gd name="T91" fmla="*/ 23 h 629"/>
                    <a:gd name="T92" fmla="*/ 27 w 664"/>
                    <a:gd name="T93" fmla="*/ 6 h 629"/>
                    <a:gd name="T94" fmla="*/ 20 w 664"/>
                    <a:gd name="T95" fmla="*/ 2 h 629"/>
                    <a:gd name="T96" fmla="*/ 21 w 664"/>
                    <a:gd name="T97" fmla="*/ 0 h 6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629"/>
                    <a:gd name="T149" fmla="*/ 664 w 664"/>
                    <a:gd name="T150" fmla="*/ 629 h 6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629">
                      <a:moveTo>
                        <a:pt x="188" y="0"/>
                      </a:moveTo>
                      <a:lnTo>
                        <a:pt x="301" y="87"/>
                      </a:lnTo>
                      <a:lnTo>
                        <a:pt x="434" y="192"/>
                      </a:lnTo>
                      <a:lnTo>
                        <a:pt x="519" y="248"/>
                      </a:lnTo>
                      <a:lnTo>
                        <a:pt x="605" y="305"/>
                      </a:lnTo>
                      <a:lnTo>
                        <a:pt x="662" y="341"/>
                      </a:lnTo>
                      <a:lnTo>
                        <a:pt x="664" y="365"/>
                      </a:lnTo>
                      <a:lnTo>
                        <a:pt x="633" y="410"/>
                      </a:lnTo>
                      <a:lnTo>
                        <a:pt x="571" y="503"/>
                      </a:lnTo>
                      <a:lnTo>
                        <a:pt x="520" y="588"/>
                      </a:lnTo>
                      <a:lnTo>
                        <a:pt x="490" y="629"/>
                      </a:lnTo>
                      <a:lnTo>
                        <a:pt x="467" y="629"/>
                      </a:lnTo>
                      <a:lnTo>
                        <a:pt x="197" y="422"/>
                      </a:lnTo>
                      <a:lnTo>
                        <a:pt x="6" y="290"/>
                      </a:lnTo>
                      <a:lnTo>
                        <a:pt x="0" y="275"/>
                      </a:lnTo>
                      <a:lnTo>
                        <a:pt x="67" y="178"/>
                      </a:lnTo>
                      <a:lnTo>
                        <a:pt x="121" y="93"/>
                      </a:lnTo>
                      <a:lnTo>
                        <a:pt x="169" y="11"/>
                      </a:lnTo>
                      <a:lnTo>
                        <a:pt x="179" y="27"/>
                      </a:lnTo>
                      <a:lnTo>
                        <a:pt x="173" y="59"/>
                      </a:lnTo>
                      <a:lnTo>
                        <a:pt x="322" y="347"/>
                      </a:lnTo>
                      <a:lnTo>
                        <a:pt x="628" y="407"/>
                      </a:lnTo>
                      <a:lnTo>
                        <a:pt x="616" y="419"/>
                      </a:lnTo>
                      <a:lnTo>
                        <a:pt x="318" y="372"/>
                      </a:lnTo>
                      <a:lnTo>
                        <a:pt x="303" y="360"/>
                      </a:lnTo>
                      <a:lnTo>
                        <a:pt x="163" y="80"/>
                      </a:lnTo>
                      <a:lnTo>
                        <a:pt x="144" y="83"/>
                      </a:lnTo>
                      <a:lnTo>
                        <a:pt x="80" y="185"/>
                      </a:lnTo>
                      <a:lnTo>
                        <a:pt x="212" y="234"/>
                      </a:lnTo>
                      <a:lnTo>
                        <a:pt x="68" y="197"/>
                      </a:lnTo>
                      <a:lnTo>
                        <a:pt x="30" y="269"/>
                      </a:lnTo>
                      <a:lnTo>
                        <a:pt x="32" y="281"/>
                      </a:lnTo>
                      <a:lnTo>
                        <a:pt x="169" y="378"/>
                      </a:lnTo>
                      <a:lnTo>
                        <a:pt x="300" y="471"/>
                      </a:lnTo>
                      <a:lnTo>
                        <a:pt x="395" y="548"/>
                      </a:lnTo>
                      <a:lnTo>
                        <a:pt x="462" y="608"/>
                      </a:lnTo>
                      <a:lnTo>
                        <a:pt x="482" y="610"/>
                      </a:lnTo>
                      <a:lnTo>
                        <a:pt x="516" y="554"/>
                      </a:lnTo>
                      <a:lnTo>
                        <a:pt x="411" y="383"/>
                      </a:lnTo>
                      <a:lnTo>
                        <a:pt x="430" y="382"/>
                      </a:lnTo>
                      <a:lnTo>
                        <a:pt x="536" y="529"/>
                      </a:lnTo>
                      <a:lnTo>
                        <a:pt x="579" y="464"/>
                      </a:lnTo>
                      <a:lnTo>
                        <a:pt x="623" y="409"/>
                      </a:lnTo>
                      <a:lnTo>
                        <a:pt x="645" y="367"/>
                      </a:lnTo>
                      <a:lnTo>
                        <a:pt x="585" y="324"/>
                      </a:lnTo>
                      <a:lnTo>
                        <a:pt x="432" y="209"/>
                      </a:lnTo>
                      <a:lnTo>
                        <a:pt x="240" y="58"/>
                      </a:lnTo>
                      <a:lnTo>
                        <a:pt x="181" y="14"/>
                      </a:lnTo>
                      <a:lnTo>
                        <a:pt x="188" y="0"/>
                      </a:lnTo>
                      <a:close/>
                    </a:path>
                  </a:pathLst>
                </a:custGeom>
                <a:solidFill>
                  <a:srgbClr val="000000"/>
                </a:solidFill>
                <a:ln w="9525">
                  <a:noFill/>
                  <a:round/>
                  <a:headEnd/>
                  <a:tailEnd/>
                </a:ln>
              </p:spPr>
              <p:txBody>
                <a:bodyPr/>
                <a:lstStyle/>
                <a:p>
                  <a:endParaRPr lang="en-US"/>
                </a:p>
              </p:txBody>
            </p:sp>
          </p:grpSp>
        </p:grpSp>
        <p:sp>
          <p:nvSpPr>
            <p:cNvPr id="292" name="Freeform 341"/>
            <p:cNvSpPr>
              <a:spLocks/>
            </p:cNvSpPr>
            <p:nvPr/>
          </p:nvSpPr>
          <p:spPr bwMode="auto">
            <a:xfrm rot="2553177">
              <a:off x="2531" y="2392"/>
              <a:ext cx="612" cy="242"/>
            </a:xfrm>
            <a:custGeom>
              <a:avLst/>
              <a:gdLst>
                <a:gd name="T0" fmla="*/ 19 w 730"/>
                <a:gd name="T1" fmla="*/ 183 h 286"/>
                <a:gd name="T2" fmla="*/ 44 w 730"/>
                <a:gd name="T3" fmla="*/ 187 h 286"/>
                <a:gd name="T4" fmla="*/ 106 w 730"/>
                <a:gd name="T5" fmla="*/ 182 h 286"/>
                <a:gd name="T6" fmla="*/ 122 w 730"/>
                <a:gd name="T7" fmla="*/ 163 h 286"/>
                <a:gd name="T8" fmla="*/ 115 w 730"/>
                <a:gd name="T9" fmla="*/ 133 h 286"/>
                <a:gd name="T10" fmla="*/ 99 w 730"/>
                <a:gd name="T11" fmla="*/ 113 h 286"/>
                <a:gd name="T12" fmla="*/ 99 w 730"/>
                <a:gd name="T13" fmla="*/ 99 h 286"/>
                <a:gd name="T14" fmla="*/ 137 w 730"/>
                <a:gd name="T15" fmla="*/ 81 h 286"/>
                <a:gd name="T16" fmla="*/ 184 w 730"/>
                <a:gd name="T17" fmla="*/ 80 h 286"/>
                <a:gd name="T18" fmla="*/ 245 w 730"/>
                <a:gd name="T19" fmla="*/ 87 h 286"/>
                <a:gd name="T20" fmla="*/ 293 w 730"/>
                <a:gd name="T21" fmla="*/ 109 h 286"/>
                <a:gd name="T22" fmla="*/ 317 w 730"/>
                <a:gd name="T23" fmla="*/ 124 h 286"/>
                <a:gd name="T24" fmla="*/ 315 w 730"/>
                <a:gd name="T25" fmla="*/ 137 h 286"/>
                <a:gd name="T26" fmla="*/ 310 w 730"/>
                <a:gd name="T27" fmla="*/ 160 h 286"/>
                <a:gd name="T28" fmla="*/ 314 w 730"/>
                <a:gd name="T29" fmla="*/ 188 h 286"/>
                <a:gd name="T30" fmla="*/ 340 w 730"/>
                <a:gd name="T31" fmla="*/ 201 h 286"/>
                <a:gd name="T32" fmla="*/ 393 w 730"/>
                <a:gd name="T33" fmla="*/ 205 h 286"/>
                <a:gd name="T34" fmla="*/ 432 w 730"/>
                <a:gd name="T35" fmla="*/ 180 h 286"/>
                <a:gd name="T36" fmla="*/ 438 w 730"/>
                <a:gd name="T37" fmla="*/ 157 h 286"/>
                <a:gd name="T38" fmla="*/ 427 w 730"/>
                <a:gd name="T39" fmla="*/ 121 h 286"/>
                <a:gd name="T40" fmla="*/ 408 w 730"/>
                <a:gd name="T41" fmla="*/ 102 h 286"/>
                <a:gd name="T42" fmla="*/ 410 w 730"/>
                <a:gd name="T43" fmla="*/ 80 h 286"/>
                <a:gd name="T44" fmla="*/ 431 w 730"/>
                <a:gd name="T45" fmla="*/ 76 h 286"/>
                <a:gd name="T46" fmla="*/ 451 w 730"/>
                <a:gd name="T47" fmla="*/ 69 h 286"/>
                <a:gd name="T48" fmla="*/ 458 w 730"/>
                <a:gd name="T49" fmla="*/ 37 h 286"/>
                <a:gd name="T50" fmla="*/ 474 w 730"/>
                <a:gd name="T51" fmla="*/ 14 h 286"/>
                <a:gd name="T52" fmla="*/ 513 w 730"/>
                <a:gd name="T53" fmla="*/ 19 h 286"/>
                <a:gd name="T54" fmla="*/ 511 w 730"/>
                <a:gd name="T55" fmla="*/ 7 h 286"/>
                <a:gd name="T56" fmla="*/ 476 w 730"/>
                <a:gd name="T57" fmla="*/ 0 h 286"/>
                <a:gd name="T58" fmla="*/ 459 w 730"/>
                <a:gd name="T59" fmla="*/ 3 h 286"/>
                <a:gd name="T60" fmla="*/ 452 w 730"/>
                <a:gd name="T61" fmla="*/ 21 h 286"/>
                <a:gd name="T62" fmla="*/ 449 w 730"/>
                <a:gd name="T63" fmla="*/ 43 h 286"/>
                <a:gd name="T64" fmla="*/ 443 w 730"/>
                <a:gd name="T65" fmla="*/ 62 h 286"/>
                <a:gd name="T66" fmla="*/ 420 w 730"/>
                <a:gd name="T67" fmla="*/ 67 h 286"/>
                <a:gd name="T68" fmla="*/ 402 w 730"/>
                <a:gd name="T69" fmla="*/ 68 h 286"/>
                <a:gd name="T70" fmla="*/ 395 w 730"/>
                <a:gd name="T71" fmla="*/ 94 h 286"/>
                <a:gd name="T72" fmla="*/ 376 w 730"/>
                <a:gd name="T73" fmla="*/ 74 h 286"/>
                <a:gd name="T74" fmla="*/ 307 w 730"/>
                <a:gd name="T75" fmla="*/ 54 h 286"/>
                <a:gd name="T76" fmla="*/ 232 w 730"/>
                <a:gd name="T77" fmla="*/ 37 h 286"/>
                <a:gd name="T78" fmla="*/ 169 w 730"/>
                <a:gd name="T79" fmla="*/ 35 h 286"/>
                <a:gd name="T80" fmla="*/ 114 w 730"/>
                <a:gd name="T81" fmla="*/ 42 h 286"/>
                <a:gd name="T82" fmla="*/ 68 w 730"/>
                <a:gd name="T83" fmla="*/ 55 h 286"/>
                <a:gd name="T84" fmla="*/ 26 w 730"/>
                <a:gd name="T85" fmla="*/ 71 h 286"/>
                <a:gd name="T86" fmla="*/ 2 w 730"/>
                <a:gd name="T87" fmla="*/ 124 h 286"/>
                <a:gd name="T88" fmla="*/ 0 w 730"/>
                <a:gd name="T89" fmla="*/ 146 h 286"/>
                <a:gd name="T90" fmla="*/ 3 w 730"/>
                <a:gd name="T91" fmla="*/ 165 h 286"/>
                <a:gd name="T92" fmla="*/ 19 w 730"/>
                <a:gd name="T93" fmla="*/ 183 h 28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30"/>
                <a:gd name="T142" fmla="*/ 0 h 286"/>
                <a:gd name="T143" fmla="*/ 730 w 730"/>
                <a:gd name="T144" fmla="*/ 286 h 28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30" h="286">
                  <a:moveTo>
                    <a:pt x="28" y="255"/>
                  </a:moveTo>
                  <a:lnTo>
                    <a:pt x="62" y="261"/>
                  </a:lnTo>
                  <a:lnTo>
                    <a:pt x="151" y="254"/>
                  </a:lnTo>
                  <a:lnTo>
                    <a:pt x="173" y="228"/>
                  </a:lnTo>
                  <a:lnTo>
                    <a:pt x="163" y="186"/>
                  </a:lnTo>
                  <a:lnTo>
                    <a:pt x="141" y="158"/>
                  </a:lnTo>
                  <a:lnTo>
                    <a:pt x="141" y="138"/>
                  </a:lnTo>
                  <a:lnTo>
                    <a:pt x="195" y="113"/>
                  </a:lnTo>
                  <a:lnTo>
                    <a:pt x="262" y="111"/>
                  </a:lnTo>
                  <a:lnTo>
                    <a:pt x="348" y="122"/>
                  </a:lnTo>
                  <a:lnTo>
                    <a:pt x="416" y="152"/>
                  </a:lnTo>
                  <a:lnTo>
                    <a:pt x="451" y="172"/>
                  </a:lnTo>
                  <a:lnTo>
                    <a:pt x="448" y="192"/>
                  </a:lnTo>
                  <a:lnTo>
                    <a:pt x="441" y="223"/>
                  </a:lnTo>
                  <a:lnTo>
                    <a:pt x="447" y="262"/>
                  </a:lnTo>
                  <a:lnTo>
                    <a:pt x="484" y="280"/>
                  </a:lnTo>
                  <a:lnTo>
                    <a:pt x="560" y="286"/>
                  </a:lnTo>
                  <a:lnTo>
                    <a:pt x="614" y="252"/>
                  </a:lnTo>
                  <a:lnTo>
                    <a:pt x="623" y="220"/>
                  </a:lnTo>
                  <a:lnTo>
                    <a:pt x="607" y="169"/>
                  </a:lnTo>
                  <a:lnTo>
                    <a:pt x="581" y="142"/>
                  </a:lnTo>
                  <a:lnTo>
                    <a:pt x="583" y="111"/>
                  </a:lnTo>
                  <a:lnTo>
                    <a:pt x="613" y="106"/>
                  </a:lnTo>
                  <a:lnTo>
                    <a:pt x="642" y="96"/>
                  </a:lnTo>
                  <a:lnTo>
                    <a:pt x="651" y="52"/>
                  </a:lnTo>
                  <a:lnTo>
                    <a:pt x="674" y="20"/>
                  </a:lnTo>
                  <a:lnTo>
                    <a:pt x="730" y="27"/>
                  </a:lnTo>
                  <a:lnTo>
                    <a:pt x="728" y="10"/>
                  </a:lnTo>
                  <a:lnTo>
                    <a:pt x="677" y="0"/>
                  </a:lnTo>
                  <a:lnTo>
                    <a:pt x="654" y="5"/>
                  </a:lnTo>
                  <a:lnTo>
                    <a:pt x="643" y="29"/>
                  </a:lnTo>
                  <a:lnTo>
                    <a:pt x="638" y="60"/>
                  </a:lnTo>
                  <a:lnTo>
                    <a:pt x="630" y="86"/>
                  </a:lnTo>
                  <a:lnTo>
                    <a:pt x="598" y="93"/>
                  </a:lnTo>
                  <a:lnTo>
                    <a:pt x="572" y="94"/>
                  </a:lnTo>
                  <a:lnTo>
                    <a:pt x="562" y="131"/>
                  </a:lnTo>
                  <a:lnTo>
                    <a:pt x="534" y="104"/>
                  </a:lnTo>
                  <a:lnTo>
                    <a:pt x="436" y="76"/>
                  </a:lnTo>
                  <a:lnTo>
                    <a:pt x="331" y="52"/>
                  </a:lnTo>
                  <a:lnTo>
                    <a:pt x="240" y="48"/>
                  </a:lnTo>
                  <a:lnTo>
                    <a:pt x="162" y="59"/>
                  </a:lnTo>
                  <a:lnTo>
                    <a:pt x="97" y="77"/>
                  </a:lnTo>
                  <a:lnTo>
                    <a:pt x="37" y="99"/>
                  </a:lnTo>
                  <a:lnTo>
                    <a:pt x="2" y="172"/>
                  </a:lnTo>
                  <a:lnTo>
                    <a:pt x="0" y="203"/>
                  </a:lnTo>
                  <a:lnTo>
                    <a:pt x="5" y="231"/>
                  </a:lnTo>
                  <a:lnTo>
                    <a:pt x="28" y="255"/>
                  </a:lnTo>
                  <a:close/>
                </a:path>
              </a:pathLst>
            </a:custGeom>
            <a:solidFill>
              <a:srgbClr val="000000"/>
            </a:solidFill>
            <a:ln w="9525">
              <a:noFill/>
              <a:round/>
              <a:headEnd/>
              <a:tailEnd/>
            </a:ln>
          </p:spPr>
          <p:txBody>
            <a:bodyPr/>
            <a:lstStyle/>
            <a:p>
              <a:endParaRPr lang="en-US"/>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type="title"/>
          </p:nvPr>
        </p:nvSpPr>
        <p:spPr/>
        <p:txBody>
          <a:bodyPr/>
          <a:lstStyle/>
          <a:p>
            <a:pPr eaLnBrk="1" hangingPunct="1"/>
            <a:r>
              <a:rPr lang="en-US" smtClean="0"/>
              <a:t>Fixed Asset Workflow</a:t>
            </a:r>
          </a:p>
        </p:txBody>
      </p:sp>
      <p:sp>
        <p:nvSpPr>
          <p:cNvPr id="10242" name="Footer Placeholder 3"/>
          <p:cNvSpPr>
            <a:spLocks noGrp="1"/>
          </p:cNvSpPr>
          <p:nvPr>
            <p:ph type="ftr" sz="quarter" idx="10"/>
          </p:nvPr>
        </p:nvSpPr>
        <p:spPr>
          <a:noFill/>
        </p:spPr>
        <p:txBody>
          <a:bodyPr/>
          <a:lstStyle/>
          <a:p>
            <a:r>
              <a:rPr lang="en-US"/>
              <a:t>FA-IN-070</a:t>
            </a:r>
          </a:p>
        </p:txBody>
      </p:sp>
      <p:sp>
        <p:nvSpPr>
          <p:cNvPr id="10243" name="Rectangle 4"/>
          <p:cNvSpPr>
            <a:spLocks noChangeArrowheads="1"/>
          </p:cNvSpPr>
          <p:nvPr/>
        </p:nvSpPr>
        <p:spPr bwMode="auto">
          <a:xfrm>
            <a:off x="1600200" y="826911"/>
            <a:ext cx="6791325" cy="4957762"/>
          </a:xfrm>
          <a:prstGeom prst="rect">
            <a:avLst/>
          </a:prstGeom>
          <a:noFill/>
          <a:ln w="9525">
            <a:noFill/>
            <a:miter lim="800000"/>
            <a:headEnd/>
            <a:tailEnd/>
          </a:ln>
        </p:spPr>
        <p:txBody>
          <a:bodyPr tIns="91440" bIns="91440"/>
          <a:lstStyle/>
          <a:p>
            <a:pPr marL="342900" indent="-342900" algn="l">
              <a:spcBef>
                <a:spcPct val="20000"/>
              </a:spcBef>
              <a:buClr>
                <a:schemeClr val="accent6"/>
              </a:buClr>
              <a:buFont typeface="Arial" pitchFamily="34" charset="0"/>
              <a:buChar char="•"/>
            </a:pPr>
            <a:r>
              <a:rPr lang="en-US" sz="2800" dirty="0" smtClean="0">
                <a:latin typeface="+mj-lt"/>
              </a:rPr>
              <a:t>Set Up Fixed Asset Control</a:t>
            </a:r>
            <a:endParaRPr lang="en-US" sz="2800" dirty="0">
              <a:latin typeface="+mj-lt"/>
            </a:endParaRPr>
          </a:p>
          <a:p>
            <a:pPr marL="342900" indent="-342900" algn="l">
              <a:spcBef>
                <a:spcPct val="20000"/>
              </a:spcBef>
              <a:buClr>
                <a:schemeClr val="accent6"/>
              </a:buClr>
              <a:buFont typeface="Arial" pitchFamily="34" charset="0"/>
              <a:buChar char="•"/>
            </a:pPr>
            <a:r>
              <a:rPr lang="en-US" sz="2800" dirty="0" smtClean="0">
                <a:latin typeface="+mj-lt"/>
              </a:rPr>
              <a:t>Set Up </a:t>
            </a:r>
            <a:r>
              <a:rPr lang="en-US" sz="2800" dirty="0">
                <a:latin typeface="+mj-lt"/>
              </a:rPr>
              <a:t>Business Rules</a:t>
            </a:r>
          </a:p>
          <a:p>
            <a:pPr marL="342900" indent="-342900" algn="l">
              <a:spcBef>
                <a:spcPct val="20000"/>
              </a:spcBef>
              <a:buClr>
                <a:schemeClr val="accent6"/>
              </a:buClr>
              <a:buFont typeface="Arial" pitchFamily="34" charset="0"/>
              <a:buChar char="•"/>
            </a:pPr>
            <a:r>
              <a:rPr lang="en-US" sz="2800" dirty="0">
                <a:latin typeface="+mj-lt"/>
              </a:rPr>
              <a:t>Add and Manage Fixed Assets</a:t>
            </a:r>
          </a:p>
          <a:p>
            <a:pPr marL="342900" indent="-342900" algn="l">
              <a:spcBef>
                <a:spcPct val="20000"/>
              </a:spcBef>
              <a:buClr>
                <a:schemeClr val="accent6"/>
              </a:buClr>
              <a:buFont typeface="Arial" pitchFamily="34" charset="0"/>
              <a:buChar char="•"/>
            </a:pPr>
            <a:r>
              <a:rPr lang="en-US" sz="2800" dirty="0">
                <a:latin typeface="+mj-lt"/>
              </a:rPr>
              <a:t>Maintain Fixed Assets</a:t>
            </a:r>
          </a:p>
          <a:p>
            <a:pPr marL="342900" indent="-342900" algn="l">
              <a:spcBef>
                <a:spcPct val="20000"/>
              </a:spcBef>
              <a:buClr>
                <a:schemeClr val="accent6"/>
              </a:buClr>
              <a:buFont typeface="Arial" pitchFamily="34" charset="0"/>
              <a:buChar char="•"/>
            </a:pPr>
            <a:r>
              <a:rPr lang="en-US" sz="2800" dirty="0">
                <a:latin typeface="+mj-lt"/>
              </a:rPr>
              <a:t>Run Reports on Fixed Assets</a:t>
            </a:r>
          </a:p>
          <a:p>
            <a:pPr marL="342900" indent="-342900" algn="l">
              <a:lnSpc>
                <a:spcPct val="80000"/>
              </a:lnSpc>
              <a:spcBef>
                <a:spcPct val="20000"/>
              </a:spcBef>
              <a:buClr>
                <a:schemeClr val="accent6"/>
              </a:buClr>
              <a:buFont typeface="Arial" pitchFamily="34" charset="0"/>
              <a:buChar char="•"/>
            </a:pPr>
            <a:endParaRPr lang="en-US" sz="2000" dirty="0">
              <a:latin typeface="+mj-lt"/>
            </a:endParaRPr>
          </a:p>
        </p:txBody>
      </p:sp>
      <p:sp>
        <p:nvSpPr>
          <p:cNvPr id="46085" name="Line 5"/>
          <p:cNvSpPr>
            <a:spLocks noChangeShapeType="1"/>
          </p:cNvSpPr>
          <p:nvPr/>
        </p:nvSpPr>
        <p:spPr bwMode="auto">
          <a:xfrm>
            <a:off x="1104900" y="745596"/>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3"/>
          <p:cNvSpPr>
            <a:spLocks noGrp="1" noChangeArrowheads="1"/>
          </p:cNvSpPr>
          <p:nvPr>
            <p:ph type="title"/>
          </p:nvPr>
        </p:nvSpPr>
        <p:spPr/>
        <p:txBody>
          <a:bodyPr>
            <a:normAutofit/>
          </a:bodyPr>
          <a:lstStyle/>
          <a:p>
            <a:pPr eaLnBrk="1" hangingPunct="1"/>
            <a:r>
              <a:rPr lang="en-US" dirty="0" smtClean="0"/>
              <a:t>Fixed Asset Users</a:t>
            </a:r>
          </a:p>
        </p:txBody>
      </p:sp>
      <p:sp>
        <p:nvSpPr>
          <p:cNvPr id="3075" name="Footer Placeholder 2"/>
          <p:cNvSpPr>
            <a:spLocks noGrp="1"/>
          </p:cNvSpPr>
          <p:nvPr>
            <p:ph type="ftr" sz="quarter" idx="10"/>
          </p:nvPr>
        </p:nvSpPr>
        <p:spPr>
          <a:xfrm>
            <a:off x="8229600" y="6638544"/>
            <a:ext cx="914400" cy="219456"/>
          </a:xfrm>
          <a:noFill/>
        </p:spPr>
        <p:txBody>
          <a:bodyPr/>
          <a:lstStyle/>
          <a:p>
            <a:r>
              <a:rPr lang="en-US">
                <a:latin typeface="+mj-lt"/>
              </a:rPr>
              <a:t>FA-IN-080</a:t>
            </a:r>
          </a:p>
        </p:txBody>
      </p:sp>
      <p:graphicFrame>
        <p:nvGraphicFramePr>
          <p:cNvPr id="3074" name="Object 2"/>
          <p:cNvGraphicFramePr>
            <a:graphicFrameLocks noChangeAspect="1"/>
          </p:cNvGraphicFramePr>
          <p:nvPr/>
        </p:nvGraphicFramePr>
        <p:xfrm>
          <a:off x="1341438" y="817563"/>
          <a:ext cx="4251325" cy="5257800"/>
        </p:xfrm>
        <a:graphic>
          <a:graphicData uri="http://schemas.openxmlformats.org/presentationml/2006/ole">
            <p:oleObj spid="_x0000_s3074" name="Clip" r:id="rId4" imgW="2826720" imgH="3497040" progId="">
              <p:embed/>
            </p:oleObj>
          </a:graphicData>
        </a:graphic>
      </p:graphicFrame>
      <p:sp>
        <p:nvSpPr>
          <p:cNvPr id="3077" name="AutoShape 4"/>
          <p:cNvSpPr>
            <a:spLocks noChangeArrowheads="1"/>
          </p:cNvSpPr>
          <p:nvPr/>
        </p:nvSpPr>
        <p:spPr bwMode="auto">
          <a:xfrm>
            <a:off x="5672137" y="328613"/>
            <a:ext cx="2862263" cy="6072187"/>
          </a:xfrm>
          <a:prstGeom prst="roundRect">
            <a:avLst>
              <a:gd name="adj" fmla="val 6773"/>
            </a:avLst>
          </a:prstGeom>
          <a:noFill/>
          <a:ln w="38100">
            <a:solidFill>
              <a:schemeClr val="tx2"/>
            </a:solidFill>
            <a:round/>
            <a:headEnd/>
            <a:tailEnd/>
          </a:ln>
        </p:spPr>
        <p:txBody>
          <a:bodyPr lIns="91423" tIns="45713" rIns="91423" bIns="45713" anchorCtr="1"/>
          <a:lstStyle/>
          <a:p>
            <a:pPr eaLnBrk="0" hangingPunct="0"/>
            <a:r>
              <a:rPr kumimoji="1" lang="en-US" sz="1800" b="1">
                <a:latin typeface="+mj-lt"/>
              </a:rPr>
              <a:t>QAD Enterprise Applications</a:t>
            </a:r>
          </a:p>
        </p:txBody>
      </p:sp>
      <p:sp>
        <p:nvSpPr>
          <p:cNvPr id="3078" name="Text Box 5"/>
          <p:cNvSpPr txBox="1">
            <a:spLocks noChangeArrowheads="1"/>
          </p:cNvSpPr>
          <p:nvPr/>
        </p:nvSpPr>
        <p:spPr bwMode="auto">
          <a:xfrm>
            <a:off x="-1344613" y="1616075"/>
            <a:ext cx="184150" cy="457200"/>
          </a:xfrm>
          <a:prstGeom prst="rect">
            <a:avLst/>
          </a:prstGeom>
          <a:noFill/>
          <a:ln w="38100">
            <a:noFill/>
            <a:miter lim="800000"/>
            <a:headEnd/>
            <a:tailEnd/>
          </a:ln>
        </p:spPr>
        <p:txBody>
          <a:bodyPr wrap="none">
            <a:spAutoFit/>
          </a:bodyPr>
          <a:lstStyle/>
          <a:p>
            <a:pPr algn="l" eaLnBrk="0" hangingPunct="0"/>
            <a:endParaRPr kumimoji="1" lang="en-US" sz="2400">
              <a:latin typeface="Times New Roman" pitchFamily="18" charset="0"/>
            </a:endParaRPr>
          </a:p>
        </p:txBody>
      </p:sp>
      <p:sp>
        <p:nvSpPr>
          <p:cNvPr id="3079" name="Text Box 6"/>
          <p:cNvSpPr txBox="1">
            <a:spLocks noChangeArrowheads="1"/>
          </p:cNvSpPr>
          <p:nvPr/>
        </p:nvSpPr>
        <p:spPr bwMode="auto">
          <a:xfrm>
            <a:off x="354013" y="2254250"/>
            <a:ext cx="2312987" cy="534988"/>
          </a:xfrm>
          <a:prstGeom prst="rect">
            <a:avLst/>
          </a:prstGeom>
          <a:solidFill>
            <a:schemeClr val="bg1"/>
          </a:solidFill>
          <a:ln w="12700">
            <a:solidFill>
              <a:schemeClr val="tx1"/>
            </a:solidFill>
            <a:miter lim="800000"/>
            <a:headEnd/>
            <a:tailEnd/>
          </a:ln>
        </p:spPr>
        <p:txBody>
          <a:bodyPr lIns="96661" tIns="48331" rIns="96661" bIns="48331">
            <a:spAutoFit/>
          </a:bodyPr>
          <a:lstStyle/>
          <a:p>
            <a:pPr algn="r" eaLnBrk="0" hangingPunct="0"/>
            <a:r>
              <a:rPr kumimoji="1" lang="en-US" sz="2800" b="1">
                <a:latin typeface="+mj-lt"/>
              </a:rPr>
              <a:t>Accounting</a:t>
            </a:r>
            <a:endParaRPr kumimoji="1" lang="en-US" sz="2800" b="1">
              <a:solidFill>
                <a:srgbClr val="FF3300"/>
              </a:solidFill>
              <a:latin typeface="+mj-lt"/>
            </a:endParaRPr>
          </a:p>
        </p:txBody>
      </p:sp>
      <p:sp>
        <p:nvSpPr>
          <p:cNvPr id="3080" name="Text Box 7"/>
          <p:cNvSpPr txBox="1">
            <a:spLocks noChangeArrowheads="1"/>
          </p:cNvSpPr>
          <p:nvPr/>
        </p:nvSpPr>
        <p:spPr bwMode="auto">
          <a:xfrm>
            <a:off x="140652" y="5445125"/>
            <a:ext cx="2564448" cy="528493"/>
          </a:xfrm>
          <a:prstGeom prst="rect">
            <a:avLst/>
          </a:prstGeom>
          <a:noFill/>
          <a:ln w="12700">
            <a:solidFill>
              <a:schemeClr val="tx1"/>
            </a:solidFill>
            <a:miter lim="800000"/>
            <a:headEnd/>
            <a:tailEnd/>
          </a:ln>
        </p:spPr>
        <p:txBody>
          <a:bodyPr wrap="none" lIns="96661" tIns="48331" rIns="96661" bIns="48331">
            <a:spAutoFit/>
          </a:bodyPr>
          <a:lstStyle/>
          <a:p>
            <a:pPr algn="r" eaLnBrk="0" hangingPunct="0"/>
            <a:r>
              <a:rPr kumimoji="1" lang="en-US" sz="2800" b="1">
                <a:latin typeface="+mj-lt"/>
              </a:rPr>
              <a:t>Management</a:t>
            </a:r>
            <a:endParaRPr kumimoji="1" lang="en-US" sz="2800" b="1">
              <a:solidFill>
                <a:srgbClr val="FF3300"/>
              </a:solidFill>
              <a:latin typeface="+mj-lt"/>
            </a:endParaRPr>
          </a:p>
        </p:txBody>
      </p:sp>
      <p:sp>
        <p:nvSpPr>
          <p:cNvPr id="31760" name="Oval 16"/>
          <p:cNvSpPr>
            <a:spLocks noChangeArrowheads="1"/>
          </p:cNvSpPr>
          <p:nvPr/>
        </p:nvSpPr>
        <p:spPr bwMode="auto">
          <a:xfrm>
            <a:off x="5884862" y="1098550"/>
            <a:ext cx="2497137" cy="533400"/>
          </a:xfrm>
          <a:prstGeom prst="ellipse">
            <a:avLst/>
          </a:prstGeom>
          <a:solidFill>
            <a:schemeClr val="bg1"/>
          </a:solidFill>
          <a:ln w="57150">
            <a:solidFill>
              <a:schemeClr val="accent6"/>
            </a:solidFill>
            <a:round/>
            <a:headEnd/>
            <a:tailEnd/>
          </a:ln>
          <a:effectLst/>
        </p:spPr>
        <p:txBody>
          <a:bodyPr wrap="none" lIns="87312" tIns="44450" rIns="87312" bIns="44450" anchor="ctr"/>
          <a:lstStyle/>
          <a:p>
            <a:pPr defTabSz="825500" eaLnBrk="0" hangingPunct="0">
              <a:defRPr/>
            </a:pPr>
            <a:r>
              <a:rPr kumimoji="1" lang="en-US" sz="1600">
                <a:latin typeface="+mj-lt"/>
              </a:rPr>
              <a:t>Track fixed assets</a:t>
            </a:r>
            <a:endParaRPr kumimoji="1" lang="en-US" sz="1700">
              <a:latin typeface="+mj-lt"/>
            </a:endParaRPr>
          </a:p>
        </p:txBody>
      </p:sp>
      <p:sp>
        <p:nvSpPr>
          <p:cNvPr id="31761" name="Oval 17"/>
          <p:cNvSpPr>
            <a:spLocks noChangeArrowheads="1"/>
          </p:cNvSpPr>
          <p:nvPr/>
        </p:nvSpPr>
        <p:spPr bwMode="auto">
          <a:xfrm>
            <a:off x="5884862" y="1752600"/>
            <a:ext cx="2497137" cy="658813"/>
          </a:xfrm>
          <a:prstGeom prst="ellipse">
            <a:avLst/>
          </a:prstGeom>
          <a:solidFill>
            <a:schemeClr val="bg1"/>
          </a:solidFill>
          <a:ln w="57150">
            <a:solidFill>
              <a:schemeClr val="accent5"/>
            </a:solidFill>
            <a:round/>
            <a:headEnd/>
            <a:tailEnd/>
          </a:ln>
          <a:effectLst/>
        </p:spPr>
        <p:txBody>
          <a:bodyPr wrap="none" lIns="87312" tIns="44450" rIns="87312" bIns="44450" anchor="ctr"/>
          <a:lstStyle/>
          <a:p>
            <a:pPr defTabSz="825500" eaLnBrk="0" hangingPunct="0">
              <a:defRPr/>
            </a:pPr>
            <a:r>
              <a:rPr kumimoji="1" lang="en-US" sz="1600">
                <a:latin typeface="+mj-lt"/>
              </a:rPr>
              <a:t>Calculate periodic</a:t>
            </a:r>
          </a:p>
          <a:p>
            <a:pPr defTabSz="825500" eaLnBrk="0" hangingPunct="0">
              <a:defRPr/>
            </a:pPr>
            <a:r>
              <a:rPr kumimoji="1" lang="en-US" sz="1600">
                <a:latin typeface="+mj-lt"/>
              </a:rPr>
              <a:t>depreciation</a:t>
            </a:r>
            <a:endParaRPr kumimoji="1" lang="en-US" sz="1700">
              <a:latin typeface="+mj-lt"/>
            </a:endParaRPr>
          </a:p>
        </p:txBody>
      </p:sp>
      <p:sp>
        <p:nvSpPr>
          <p:cNvPr id="31762" name="Oval 18"/>
          <p:cNvSpPr>
            <a:spLocks noChangeArrowheads="1"/>
          </p:cNvSpPr>
          <p:nvPr/>
        </p:nvSpPr>
        <p:spPr bwMode="auto">
          <a:xfrm>
            <a:off x="5883274" y="2543175"/>
            <a:ext cx="2497137" cy="733425"/>
          </a:xfrm>
          <a:prstGeom prst="ellipse">
            <a:avLst/>
          </a:prstGeom>
          <a:solidFill>
            <a:schemeClr val="bg1"/>
          </a:solidFill>
          <a:ln w="57150">
            <a:solidFill>
              <a:schemeClr val="accent4"/>
            </a:solidFill>
            <a:round/>
            <a:headEnd/>
            <a:tailEnd/>
          </a:ln>
          <a:effectLst/>
        </p:spPr>
        <p:txBody>
          <a:bodyPr wrap="none" lIns="87312" tIns="44450" rIns="87312" bIns="44450" anchor="ctr"/>
          <a:lstStyle/>
          <a:p>
            <a:pPr defTabSz="825500" eaLnBrk="0" hangingPunct="0">
              <a:defRPr/>
            </a:pPr>
            <a:r>
              <a:rPr kumimoji="1" lang="en-US" sz="1600">
                <a:latin typeface="+mj-lt"/>
              </a:rPr>
              <a:t>Post depreciation</a:t>
            </a:r>
          </a:p>
          <a:p>
            <a:pPr defTabSz="825500" eaLnBrk="0" hangingPunct="0">
              <a:defRPr/>
            </a:pPr>
            <a:r>
              <a:rPr kumimoji="1" lang="en-US" sz="1600">
                <a:latin typeface="+mj-lt"/>
              </a:rPr>
              <a:t>expense</a:t>
            </a:r>
            <a:endParaRPr kumimoji="1" lang="en-US" sz="1700">
              <a:latin typeface="+mj-lt"/>
            </a:endParaRPr>
          </a:p>
        </p:txBody>
      </p:sp>
      <p:sp>
        <p:nvSpPr>
          <p:cNvPr id="31767" name="Oval 23"/>
          <p:cNvSpPr>
            <a:spLocks noChangeArrowheads="1"/>
          </p:cNvSpPr>
          <p:nvPr/>
        </p:nvSpPr>
        <p:spPr bwMode="auto">
          <a:xfrm>
            <a:off x="5886449" y="4200525"/>
            <a:ext cx="2497137" cy="612775"/>
          </a:xfrm>
          <a:prstGeom prst="ellipse">
            <a:avLst/>
          </a:prstGeom>
          <a:solidFill>
            <a:schemeClr val="bg1"/>
          </a:solidFill>
          <a:ln w="57150">
            <a:solidFill>
              <a:schemeClr val="accent2"/>
            </a:solidFill>
            <a:round/>
            <a:headEnd/>
            <a:tailEnd/>
          </a:ln>
          <a:effectLst/>
        </p:spPr>
        <p:txBody>
          <a:bodyPr wrap="none" lIns="87312" tIns="44450" rIns="87312" bIns="44450" anchor="ctr"/>
          <a:lstStyle/>
          <a:p>
            <a:pPr defTabSz="825500" eaLnBrk="0" hangingPunct="0">
              <a:defRPr/>
            </a:pPr>
            <a:r>
              <a:rPr kumimoji="1" lang="en-US" sz="1700">
                <a:latin typeface="+mj-lt"/>
              </a:rPr>
              <a:t>Transfer an asset</a:t>
            </a:r>
          </a:p>
        </p:txBody>
      </p:sp>
      <p:sp>
        <p:nvSpPr>
          <p:cNvPr id="31768" name="Oval 24"/>
          <p:cNvSpPr>
            <a:spLocks noChangeArrowheads="1"/>
          </p:cNvSpPr>
          <p:nvPr/>
        </p:nvSpPr>
        <p:spPr bwMode="auto">
          <a:xfrm>
            <a:off x="5894387" y="4979988"/>
            <a:ext cx="2482033" cy="506412"/>
          </a:xfrm>
          <a:prstGeom prst="ellipse">
            <a:avLst/>
          </a:prstGeom>
          <a:solidFill>
            <a:schemeClr val="bg1"/>
          </a:solidFill>
          <a:ln w="57150">
            <a:solidFill>
              <a:schemeClr val="accent1"/>
            </a:solidFill>
            <a:round/>
            <a:headEnd/>
            <a:tailEnd/>
          </a:ln>
          <a:effectLst/>
        </p:spPr>
        <p:txBody>
          <a:bodyPr wrap="none" lIns="87312" tIns="44450" rIns="87312" bIns="44450" anchor="ctr"/>
          <a:lstStyle/>
          <a:p>
            <a:pPr defTabSz="825500" eaLnBrk="0" hangingPunct="0">
              <a:defRPr/>
            </a:pPr>
            <a:r>
              <a:rPr kumimoji="1" lang="en-US" sz="1700">
                <a:latin typeface="+mj-lt"/>
              </a:rPr>
              <a:t>Generate reports</a:t>
            </a:r>
          </a:p>
        </p:txBody>
      </p:sp>
      <p:sp>
        <p:nvSpPr>
          <p:cNvPr id="31769" name="Oval 25"/>
          <p:cNvSpPr>
            <a:spLocks noChangeArrowheads="1"/>
          </p:cNvSpPr>
          <p:nvPr/>
        </p:nvSpPr>
        <p:spPr bwMode="auto">
          <a:xfrm>
            <a:off x="5886449" y="3487738"/>
            <a:ext cx="2497137" cy="552450"/>
          </a:xfrm>
          <a:prstGeom prst="ellipse">
            <a:avLst/>
          </a:prstGeom>
          <a:solidFill>
            <a:schemeClr val="bg1"/>
          </a:solidFill>
          <a:ln w="57150">
            <a:solidFill>
              <a:schemeClr val="accent3"/>
            </a:solidFill>
            <a:round/>
            <a:headEnd/>
            <a:tailEnd/>
          </a:ln>
          <a:effectLst/>
        </p:spPr>
        <p:txBody>
          <a:bodyPr wrap="none" lIns="87312" tIns="44450" rIns="87312" bIns="44450" anchor="ctr"/>
          <a:lstStyle/>
          <a:p>
            <a:pPr defTabSz="825500" eaLnBrk="0" hangingPunct="0">
              <a:defRPr/>
            </a:pPr>
            <a:r>
              <a:rPr kumimoji="1" lang="en-US" sz="1700">
                <a:latin typeface="+mj-lt"/>
              </a:rPr>
              <a:t>Retire assets</a:t>
            </a:r>
          </a:p>
        </p:txBody>
      </p:sp>
      <p:sp>
        <p:nvSpPr>
          <p:cNvPr id="31781" name="Oval 37"/>
          <p:cNvSpPr>
            <a:spLocks noChangeArrowheads="1"/>
          </p:cNvSpPr>
          <p:nvPr/>
        </p:nvSpPr>
        <p:spPr bwMode="auto">
          <a:xfrm>
            <a:off x="5883274" y="5692775"/>
            <a:ext cx="2497137" cy="479425"/>
          </a:xfrm>
          <a:prstGeom prst="ellipse">
            <a:avLst/>
          </a:prstGeom>
          <a:solidFill>
            <a:schemeClr val="bg1"/>
          </a:solidFill>
          <a:ln w="57150">
            <a:solidFill>
              <a:schemeClr val="tx2"/>
            </a:solidFill>
            <a:round/>
            <a:headEnd/>
            <a:tailEnd/>
          </a:ln>
          <a:effectLst/>
        </p:spPr>
        <p:txBody>
          <a:bodyPr wrap="none" lIns="87312" tIns="44450" rIns="87312" bIns="44450" anchor="ctr"/>
          <a:lstStyle/>
          <a:p>
            <a:pPr defTabSz="825500" eaLnBrk="0" hangingPunct="0">
              <a:defRPr/>
            </a:pPr>
            <a:r>
              <a:rPr kumimoji="1" lang="en-US" sz="1700">
                <a:latin typeface="+mj-lt"/>
              </a:rPr>
              <a:t>Analyze asset reports</a:t>
            </a:r>
          </a:p>
        </p:txBody>
      </p:sp>
      <p:cxnSp>
        <p:nvCxnSpPr>
          <p:cNvPr id="3088" name="AutoShape 45"/>
          <p:cNvCxnSpPr>
            <a:cxnSpLocks noChangeShapeType="1"/>
            <a:stCxn id="3079" idx="3"/>
            <a:endCxn id="31760" idx="2"/>
          </p:cNvCxnSpPr>
          <p:nvPr/>
        </p:nvCxnSpPr>
        <p:spPr bwMode="auto">
          <a:xfrm flipV="1">
            <a:off x="2667000" y="1365250"/>
            <a:ext cx="3217862" cy="1156494"/>
          </a:xfrm>
          <a:prstGeom prst="bentConnector3">
            <a:avLst>
              <a:gd name="adj1" fmla="val 50000"/>
            </a:avLst>
          </a:prstGeom>
          <a:noFill/>
          <a:ln w="28575">
            <a:solidFill>
              <a:srgbClr val="5A87C6"/>
            </a:solidFill>
            <a:miter lim="800000"/>
            <a:headEnd/>
            <a:tailEnd type="triangle" w="med" len="med"/>
          </a:ln>
        </p:spPr>
      </p:cxnSp>
      <p:cxnSp>
        <p:nvCxnSpPr>
          <p:cNvPr id="3089" name="AutoShape 46"/>
          <p:cNvCxnSpPr>
            <a:cxnSpLocks noChangeShapeType="1"/>
            <a:stCxn id="3079" idx="3"/>
            <a:endCxn id="31761" idx="2"/>
          </p:cNvCxnSpPr>
          <p:nvPr/>
        </p:nvCxnSpPr>
        <p:spPr bwMode="auto">
          <a:xfrm flipV="1">
            <a:off x="2667000" y="2082007"/>
            <a:ext cx="3217862" cy="439737"/>
          </a:xfrm>
          <a:prstGeom prst="bentConnector3">
            <a:avLst>
              <a:gd name="adj1" fmla="val 50000"/>
            </a:avLst>
          </a:prstGeom>
          <a:noFill/>
          <a:ln w="28575">
            <a:solidFill>
              <a:srgbClr val="5A87C6"/>
            </a:solidFill>
            <a:miter lim="800000"/>
            <a:headEnd/>
            <a:tailEnd type="triangle" w="med" len="med"/>
          </a:ln>
        </p:spPr>
      </p:cxnSp>
      <p:cxnSp>
        <p:nvCxnSpPr>
          <p:cNvPr id="3090" name="AutoShape 47"/>
          <p:cNvCxnSpPr>
            <a:cxnSpLocks noChangeShapeType="1"/>
            <a:stCxn id="3079" idx="3"/>
            <a:endCxn id="31762" idx="2"/>
          </p:cNvCxnSpPr>
          <p:nvPr/>
        </p:nvCxnSpPr>
        <p:spPr bwMode="auto">
          <a:xfrm>
            <a:off x="2667000" y="2521744"/>
            <a:ext cx="3216274" cy="388144"/>
          </a:xfrm>
          <a:prstGeom prst="bentConnector3">
            <a:avLst>
              <a:gd name="adj1" fmla="val 50000"/>
            </a:avLst>
          </a:prstGeom>
          <a:noFill/>
          <a:ln w="28575">
            <a:solidFill>
              <a:srgbClr val="5A87C6"/>
            </a:solidFill>
            <a:miter lim="800000"/>
            <a:headEnd/>
            <a:tailEnd type="triangle" w="med" len="med"/>
          </a:ln>
        </p:spPr>
      </p:cxnSp>
      <p:cxnSp>
        <p:nvCxnSpPr>
          <p:cNvPr id="3091" name="AutoShape 48"/>
          <p:cNvCxnSpPr>
            <a:cxnSpLocks noChangeShapeType="1"/>
            <a:stCxn id="3079" idx="3"/>
            <a:endCxn id="31769" idx="2"/>
          </p:cNvCxnSpPr>
          <p:nvPr/>
        </p:nvCxnSpPr>
        <p:spPr bwMode="auto">
          <a:xfrm>
            <a:off x="2667000" y="2521744"/>
            <a:ext cx="3219449" cy="1242219"/>
          </a:xfrm>
          <a:prstGeom prst="bentConnector3">
            <a:avLst>
              <a:gd name="adj1" fmla="val 50000"/>
            </a:avLst>
          </a:prstGeom>
          <a:noFill/>
          <a:ln w="28575">
            <a:solidFill>
              <a:srgbClr val="5A87C6"/>
            </a:solidFill>
            <a:miter lim="800000"/>
            <a:headEnd/>
            <a:tailEnd type="triangle" w="med" len="med"/>
          </a:ln>
        </p:spPr>
      </p:cxnSp>
      <p:cxnSp>
        <p:nvCxnSpPr>
          <p:cNvPr id="3092" name="AutoShape 49"/>
          <p:cNvCxnSpPr>
            <a:cxnSpLocks noChangeShapeType="1"/>
            <a:stCxn id="3079" idx="3"/>
            <a:endCxn id="31767" idx="2"/>
          </p:cNvCxnSpPr>
          <p:nvPr/>
        </p:nvCxnSpPr>
        <p:spPr bwMode="auto">
          <a:xfrm>
            <a:off x="2667000" y="2521744"/>
            <a:ext cx="3219449" cy="1985169"/>
          </a:xfrm>
          <a:prstGeom prst="bentConnector3">
            <a:avLst>
              <a:gd name="adj1" fmla="val 50000"/>
            </a:avLst>
          </a:prstGeom>
          <a:noFill/>
          <a:ln w="28575">
            <a:solidFill>
              <a:srgbClr val="5A87C6"/>
            </a:solidFill>
            <a:miter lim="800000"/>
            <a:headEnd/>
            <a:tailEnd type="triangle" w="med" len="med"/>
          </a:ln>
        </p:spPr>
      </p:cxnSp>
      <p:cxnSp>
        <p:nvCxnSpPr>
          <p:cNvPr id="3093" name="AutoShape 50"/>
          <p:cNvCxnSpPr>
            <a:cxnSpLocks noChangeShapeType="1"/>
            <a:stCxn id="3079" idx="3"/>
            <a:endCxn id="31768" idx="2"/>
          </p:cNvCxnSpPr>
          <p:nvPr/>
        </p:nvCxnSpPr>
        <p:spPr bwMode="auto">
          <a:xfrm>
            <a:off x="2667000" y="2521744"/>
            <a:ext cx="3227387" cy="2711450"/>
          </a:xfrm>
          <a:prstGeom prst="bentConnector3">
            <a:avLst>
              <a:gd name="adj1" fmla="val 50000"/>
            </a:avLst>
          </a:prstGeom>
          <a:noFill/>
          <a:ln w="28575">
            <a:solidFill>
              <a:srgbClr val="5A87C6"/>
            </a:solidFill>
            <a:miter lim="800000"/>
            <a:headEnd/>
            <a:tailEnd type="triangle" w="med" len="med"/>
          </a:ln>
        </p:spPr>
      </p:cxnSp>
      <p:cxnSp>
        <p:nvCxnSpPr>
          <p:cNvPr id="3094" name="AutoShape 51"/>
          <p:cNvCxnSpPr>
            <a:cxnSpLocks noChangeShapeType="1"/>
            <a:stCxn id="3080" idx="3"/>
            <a:endCxn id="31781" idx="2"/>
          </p:cNvCxnSpPr>
          <p:nvPr/>
        </p:nvCxnSpPr>
        <p:spPr bwMode="auto">
          <a:xfrm>
            <a:off x="2705100" y="5709372"/>
            <a:ext cx="3178174" cy="223116"/>
          </a:xfrm>
          <a:prstGeom prst="bentConnector3">
            <a:avLst>
              <a:gd name="adj1" fmla="val 50000"/>
            </a:avLst>
          </a:prstGeom>
          <a:noFill/>
          <a:ln w="28575">
            <a:solidFill>
              <a:srgbClr val="5A87C6"/>
            </a:solidFill>
            <a:miter lim="800000"/>
            <a:headEnd/>
            <a:tailEnd type="triangle" w="med" len="med"/>
          </a:ln>
        </p:spPr>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Grp="1" noChangeArrowheads="1"/>
          </p:cNvSpPr>
          <p:nvPr>
            <p:ph idx="1"/>
          </p:nvPr>
        </p:nvSpPr>
        <p:spPr/>
        <p:txBody>
          <a:bodyPr/>
          <a:lstStyle/>
          <a:p>
            <a:pPr eaLnBrk="1" hangingPunct="1"/>
            <a:r>
              <a:rPr lang="en-US" sz="2400" smtClean="0"/>
              <a:t>Identify key business considerations before setting up Fixed Assets in QAD Enterprise Applications</a:t>
            </a:r>
          </a:p>
          <a:p>
            <a:pPr eaLnBrk="1" hangingPunct="1"/>
            <a:r>
              <a:rPr lang="en-US" sz="2400" smtClean="0"/>
              <a:t>Set up Fixed Assets in QAD Enterprise Applications</a:t>
            </a:r>
          </a:p>
          <a:p>
            <a:pPr eaLnBrk="1" hangingPunct="1"/>
            <a:r>
              <a:rPr lang="en-US" sz="2400" smtClean="0"/>
              <a:t>Process Fixed Assets in QAD Enterprise Applications</a:t>
            </a:r>
          </a:p>
        </p:txBody>
      </p:sp>
      <p:sp>
        <p:nvSpPr>
          <p:cNvPr id="11267" name="Rectangle 3"/>
          <p:cNvSpPr>
            <a:spLocks noGrp="1" noChangeArrowheads="1"/>
          </p:cNvSpPr>
          <p:nvPr>
            <p:ph type="title"/>
          </p:nvPr>
        </p:nvSpPr>
        <p:spPr/>
        <p:txBody>
          <a:bodyPr>
            <a:normAutofit/>
          </a:bodyPr>
          <a:lstStyle/>
          <a:p>
            <a:pPr eaLnBrk="1" hangingPunct="1"/>
            <a:r>
              <a:rPr lang="en-US" dirty="0" smtClean="0">
                <a:solidFill>
                  <a:srgbClr val="5788BE"/>
                </a:solidFill>
              </a:rPr>
              <a:t>Course Objectives</a:t>
            </a:r>
          </a:p>
        </p:txBody>
      </p:sp>
      <p:sp>
        <p:nvSpPr>
          <p:cNvPr id="11266" name="Footer Placeholder 3"/>
          <p:cNvSpPr>
            <a:spLocks noGrp="1"/>
          </p:cNvSpPr>
          <p:nvPr>
            <p:ph type="ftr" sz="quarter" idx="10"/>
          </p:nvPr>
        </p:nvSpPr>
        <p:spPr>
          <a:noFill/>
        </p:spPr>
        <p:txBody>
          <a:bodyPr/>
          <a:lstStyle/>
          <a:p>
            <a:r>
              <a:rPr lang="en-US"/>
              <a:t>FA-IN-090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1179</TotalTime>
  <Words>481</Words>
  <Application>Microsoft Office PowerPoint</Application>
  <PresentationFormat>On-screen Show (4:3)</PresentationFormat>
  <Paragraphs>107</Paragraphs>
  <Slides>11</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3" baseType="lpstr">
      <vt:lpstr>QAD 2010 Template</vt:lpstr>
      <vt:lpstr>Clip</vt:lpstr>
      <vt:lpstr>Fixed Assets</vt:lpstr>
      <vt:lpstr>Slide 2</vt:lpstr>
      <vt:lpstr>Facilities</vt:lpstr>
      <vt:lpstr>Course Overview</vt:lpstr>
      <vt:lpstr>What are Fixed Assets</vt:lpstr>
      <vt:lpstr>Basic Asset Life Cycle</vt:lpstr>
      <vt:lpstr>Fixed Asset Workflow</vt:lpstr>
      <vt:lpstr>Fixed Asset Users</vt:lpstr>
      <vt:lpstr>Course Objectives</vt:lpstr>
      <vt:lpstr>Related Courses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Fixed Assets</dc:title>
  <dc:creator>myc</dc:creator>
  <cp:lastModifiedBy>Helen Ernst</cp:lastModifiedBy>
  <cp:revision>32</cp:revision>
  <dcterms:created xsi:type="dcterms:W3CDTF">2001-03-20T19:51:23Z</dcterms:created>
  <dcterms:modified xsi:type="dcterms:W3CDTF">2012-08-31T17:46:53Z</dcterms:modified>
</cp:coreProperties>
</file>