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6" r:id="rId1"/>
  </p:sldMasterIdLst>
  <p:notesMasterIdLst>
    <p:notesMasterId r:id="rId40"/>
  </p:notesMasterIdLst>
  <p:sldIdLst>
    <p:sldId id="337" r:id="rId2"/>
    <p:sldId id="343" r:id="rId3"/>
    <p:sldId id="344" r:id="rId4"/>
    <p:sldId id="345" r:id="rId5"/>
    <p:sldId id="346" r:id="rId6"/>
    <p:sldId id="347" r:id="rId7"/>
    <p:sldId id="348" r:id="rId8"/>
    <p:sldId id="349" r:id="rId9"/>
    <p:sldId id="350" r:id="rId10"/>
    <p:sldId id="351" r:id="rId11"/>
    <p:sldId id="352" r:id="rId12"/>
    <p:sldId id="353" r:id="rId13"/>
    <p:sldId id="354" r:id="rId14"/>
    <p:sldId id="355" r:id="rId15"/>
    <p:sldId id="356" r:id="rId16"/>
    <p:sldId id="357" r:id="rId17"/>
    <p:sldId id="358" r:id="rId18"/>
    <p:sldId id="359" r:id="rId19"/>
    <p:sldId id="360" r:id="rId20"/>
    <p:sldId id="361" r:id="rId21"/>
    <p:sldId id="362" r:id="rId22"/>
    <p:sldId id="363" r:id="rId23"/>
    <p:sldId id="364" r:id="rId24"/>
    <p:sldId id="365" r:id="rId25"/>
    <p:sldId id="366" r:id="rId26"/>
    <p:sldId id="367" r:id="rId27"/>
    <p:sldId id="368" r:id="rId28"/>
    <p:sldId id="369" r:id="rId29"/>
    <p:sldId id="370" r:id="rId30"/>
    <p:sldId id="371" r:id="rId31"/>
    <p:sldId id="372" r:id="rId32"/>
    <p:sldId id="373" r:id="rId33"/>
    <p:sldId id="374" r:id="rId34"/>
    <p:sldId id="375" r:id="rId35"/>
    <p:sldId id="378" r:id="rId36"/>
    <p:sldId id="377" r:id="rId37"/>
    <p:sldId id="376" r:id="rId38"/>
    <p:sldId id="335" r:id="rId3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87C6"/>
    <a:srgbClr val="FFCC00"/>
    <a:srgbClr val="EAEAEA"/>
    <a:srgbClr val="DDDDDD"/>
    <a:srgbClr val="006600"/>
    <a:srgbClr val="FF0000"/>
    <a:srgbClr val="3366FF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58"/>
        <p:guide pos="28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74"/>
    </p:cViewPr>
  </p:sorterViewPr>
  <p:notesViewPr>
    <p:cSldViewPr snapToGrid="0">
      <p:cViewPr varScale="1">
        <p:scale>
          <a:sx n="57" d="100"/>
          <a:sy n="57" d="100"/>
        </p:scale>
        <p:origin x="-180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5A5975D5-F3F9-4467-A629-D11B669ADA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2008-FA-PR-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2008-FA-PR-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2008-FA-PR-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2008-FA-PR-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2008-FA-PR-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2008-FA-PR-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2008-FA-PR-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20000"/>
              </a:lnSpc>
              <a:buSzPct val="125000"/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Fixed Assets in QAD Enterprise Applications</a:t>
            </a:r>
          </a:p>
          <a:p>
            <a:pPr eaLnBrk="1" hangingPunct="1">
              <a:lnSpc>
                <a:spcPct val="120000"/>
              </a:lnSpc>
              <a:buSzPct val="125000"/>
              <a:buFont typeface="Wingdings" pitchFamily="2" charset="2"/>
              <a:buChar char="ü"/>
            </a:pPr>
            <a:r>
              <a:rPr lang="en-US" dirty="0" smtClean="0"/>
              <a:t>Set up Fixed Assets in QAD Enterprise Applications</a:t>
            </a:r>
          </a:p>
          <a:p>
            <a:pPr eaLnBrk="1" hangingPunct="1">
              <a:lnSpc>
                <a:spcPct val="120000"/>
              </a:lnSpc>
              <a:buSzPct val="125000"/>
              <a:buFont typeface="Arial" pitchFamily="34" charset="0"/>
              <a:buChar char="•"/>
            </a:pPr>
            <a:r>
              <a:rPr lang="en-US" b="1" dirty="0" smtClean="0"/>
              <a:t>Process Fixed </a:t>
            </a:r>
            <a:r>
              <a:rPr lang="en-US" b="1" dirty="0" smtClean="0"/>
              <a:t>Assets in QAD Enterprise Applications</a:t>
            </a:r>
            <a:endParaRPr lang="en-US" b="1" dirty="0" smtClean="0">
              <a:solidFill>
                <a:schemeClr val="bg2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>
                <a:solidFill>
                  <a:srgbClr val="5788BE"/>
                </a:solidFill>
              </a:rPr>
              <a:t>Process Fixed </a:t>
            </a:r>
            <a:r>
              <a:rPr lang="en-US" dirty="0" smtClean="0">
                <a:solidFill>
                  <a:srgbClr val="5788BE"/>
                </a:solidFill>
              </a:rPr>
              <a:t>Assets</a:t>
            </a:r>
            <a:endParaRPr lang="en-US" sz="2400" dirty="0" smtClean="0">
              <a:solidFill>
                <a:srgbClr val="5788BE"/>
              </a:solidFill>
            </a:endParaRP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FA-PR-100</a:t>
            </a:r>
          </a:p>
        </p:txBody>
      </p:sp>
      <p:pic>
        <p:nvPicPr>
          <p:cNvPr id="12292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345" y="2157561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77591" y="891610"/>
            <a:ext cx="7109208" cy="5424523"/>
          </a:xfrm>
        </p:spPr>
        <p:txBody>
          <a:bodyPr/>
          <a:lstStyle/>
          <a:p>
            <a:r>
              <a:rPr lang="en-US" dirty="0" smtClean="0"/>
              <a:t>Fixed Asset Transaction Post</a:t>
            </a:r>
          </a:p>
          <a:p>
            <a:r>
              <a:rPr lang="en-US" b="1" dirty="0" smtClean="0"/>
              <a:t>General Ledger Transaction Void *</a:t>
            </a:r>
          </a:p>
          <a:p>
            <a:r>
              <a:rPr lang="en-US" dirty="0" smtClean="0"/>
              <a:t>Fixed Asset Maintenance, Split *</a:t>
            </a:r>
          </a:p>
          <a:p>
            <a:r>
              <a:rPr lang="en-US" dirty="0" smtClean="0"/>
              <a:t>Fixed Asset Maintenance, Adjust *</a:t>
            </a:r>
          </a:p>
          <a:p>
            <a:r>
              <a:rPr lang="en-US" dirty="0" smtClean="0"/>
              <a:t>Fixed Asset Transfer *</a:t>
            </a:r>
          </a:p>
          <a:p>
            <a:r>
              <a:rPr lang="en-US" dirty="0" smtClean="0"/>
              <a:t>Fixed Asset Retirement/Disposal *</a:t>
            </a:r>
          </a:p>
          <a:p>
            <a:r>
              <a:rPr lang="en-US" dirty="0" smtClean="0"/>
              <a:t>Fixed Asset Reports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Processing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FA-PR-110</a:t>
            </a:r>
          </a:p>
        </p:txBody>
      </p:sp>
      <p:sp>
        <p:nvSpPr>
          <p:cNvPr id="133130" name="Line 10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General Ledger Transaction Void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FA-PR-120</a:t>
            </a:r>
            <a:endParaRPr lang="en-US"/>
          </a:p>
        </p:txBody>
      </p:sp>
      <p:pic>
        <p:nvPicPr>
          <p:cNvPr id="1434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8943" y="2002509"/>
            <a:ext cx="7227887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FA-PR-130</a:t>
            </a:r>
          </a:p>
        </p:txBody>
      </p:sp>
      <p:pic>
        <p:nvPicPr>
          <p:cNvPr id="15364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345" y="2157561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Fixed Asset Transaction Post</a:t>
            </a:r>
          </a:p>
          <a:p>
            <a:r>
              <a:rPr lang="en-US" dirty="0" smtClean="0"/>
              <a:t>General Ledger Transaction Void *</a:t>
            </a:r>
          </a:p>
          <a:p>
            <a:r>
              <a:rPr lang="en-US" b="1" dirty="0" smtClean="0"/>
              <a:t>Fixed Asset Maintenance, Split *</a:t>
            </a:r>
          </a:p>
          <a:p>
            <a:r>
              <a:rPr lang="en-US" dirty="0" smtClean="0"/>
              <a:t>Fixed Asset Maintenance, Adjust *</a:t>
            </a:r>
          </a:p>
          <a:p>
            <a:r>
              <a:rPr lang="en-US" dirty="0" smtClean="0"/>
              <a:t>Fixed Asset Transfer *</a:t>
            </a:r>
          </a:p>
          <a:p>
            <a:r>
              <a:rPr lang="en-US" dirty="0" smtClean="0"/>
              <a:t>Fixed Asset Retirement/Disposal *</a:t>
            </a:r>
          </a:p>
          <a:p>
            <a:r>
              <a:rPr lang="en-US" dirty="0" smtClean="0"/>
              <a:t>Fixed Asset Reports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Processing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FA-PR-140</a:t>
            </a:r>
          </a:p>
        </p:txBody>
      </p:sp>
      <p:sp>
        <p:nvSpPr>
          <p:cNvPr id="136200" name="Line 8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Split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FA-PR-150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41288" y="999861"/>
            <a:ext cx="8858250" cy="5013325"/>
            <a:chOff x="141288" y="859189"/>
            <a:chExt cx="8858250" cy="5013325"/>
          </a:xfrm>
        </p:grpSpPr>
        <p:pic>
          <p:nvPicPr>
            <p:cNvPr id="17412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1288" y="859189"/>
              <a:ext cx="7742237" cy="4591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3" name="Picture 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05075" y="3710339"/>
              <a:ext cx="6494463" cy="2162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Fixed Asset Transaction Post</a:t>
            </a:r>
          </a:p>
          <a:p>
            <a:r>
              <a:rPr lang="en-US" dirty="0" smtClean="0"/>
              <a:t>General Ledger Transaction Void *</a:t>
            </a:r>
          </a:p>
          <a:p>
            <a:r>
              <a:rPr lang="en-US" dirty="0" smtClean="0"/>
              <a:t>Fixed Asset Maintenance, Split *</a:t>
            </a:r>
          </a:p>
          <a:p>
            <a:r>
              <a:rPr lang="en-US" b="1" dirty="0" smtClean="0"/>
              <a:t>Fixed Asset Maintenance, Adjust *</a:t>
            </a:r>
          </a:p>
          <a:p>
            <a:r>
              <a:rPr lang="en-US" dirty="0" smtClean="0"/>
              <a:t>Fixed Asset Transfer *</a:t>
            </a:r>
          </a:p>
          <a:p>
            <a:r>
              <a:rPr lang="en-US" dirty="0" smtClean="0"/>
              <a:t>Fixed Asset Retirement/Disposal *</a:t>
            </a:r>
          </a:p>
          <a:p>
            <a:r>
              <a:rPr lang="en-US" dirty="0" smtClean="0"/>
              <a:t>Fixed Asset Reports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Processing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FA-PR-160</a:t>
            </a:r>
          </a:p>
        </p:txBody>
      </p:sp>
      <p:sp>
        <p:nvSpPr>
          <p:cNvPr id="138248" name="Line 8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Adjust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FA-PR-170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38113" y="1039604"/>
            <a:ext cx="8861425" cy="4886325"/>
            <a:chOff x="138113" y="1029556"/>
            <a:chExt cx="8861425" cy="4886325"/>
          </a:xfrm>
        </p:grpSpPr>
        <p:pic>
          <p:nvPicPr>
            <p:cNvPr id="19460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8113" y="1029556"/>
              <a:ext cx="7751762" cy="4581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1" name="Picture 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38225" y="2639281"/>
              <a:ext cx="7961313" cy="327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Depreciation Adjustments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FA-PR-180</a:t>
            </a:r>
          </a:p>
        </p:txBody>
      </p:sp>
      <p:pic>
        <p:nvPicPr>
          <p:cNvPr id="2048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756" y="1482406"/>
            <a:ext cx="8513763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77590" y="891610"/>
            <a:ext cx="7109209" cy="5424523"/>
          </a:xfrm>
        </p:spPr>
        <p:txBody>
          <a:bodyPr/>
          <a:lstStyle/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dirty="0" smtClean="0"/>
              <a:t>Fixed Asset Transaction Post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dirty="0" smtClean="0"/>
              <a:t>General Ledger Transaction Void *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dirty="0" smtClean="0"/>
              <a:t>Fixed Asset Maintenance, Split *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dirty="0" smtClean="0"/>
              <a:t>Fixed Asset Maintenance, Adjust *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b="1" dirty="0" smtClean="0"/>
              <a:t>Fixed Asset Transfer *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dirty="0" smtClean="0"/>
              <a:t>Fixed Asset Retirement/Disposal *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dirty="0" smtClean="0"/>
              <a:t>Fixed Asset Reports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endParaRPr lang="en-US" dirty="0" smtClean="0"/>
          </a:p>
          <a:p>
            <a:pPr>
              <a:lnSpc>
                <a:spcPct val="80000"/>
              </a:lnSpc>
              <a:buNone/>
            </a:pPr>
            <a:r>
              <a:rPr lang="en-US" dirty="0" smtClean="0"/>
              <a:t>* Optional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endParaRPr lang="en-US" dirty="0" smtClean="0"/>
          </a:p>
          <a:p>
            <a:endParaRPr lang="en-US" dirty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Processing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FA-PR-190</a:t>
            </a:r>
          </a:p>
        </p:txBody>
      </p:sp>
      <p:sp>
        <p:nvSpPr>
          <p:cNvPr id="141320" name="Line 8"/>
          <p:cNvSpPr>
            <a:spLocks noChangeShapeType="1"/>
          </p:cNvSpPr>
          <p:nvPr/>
        </p:nvSpPr>
        <p:spPr bwMode="auto">
          <a:xfrm>
            <a:off x="1104900" y="73448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7300" y="891610"/>
            <a:ext cx="7169499" cy="5424523"/>
          </a:xfrm>
        </p:spPr>
        <p:txBody>
          <a:bodyPr/>
          <a:lstStyle/>
          <a:p>
            <a:r>
              <a:rPr lang="en-US" dirty="0" smtClean="0"/>
              <a:t>Fixed Asset Transaction Post</a:t>
            </a:r>
          </a:p>
          <a:p>
            <a:r>
              <a:rPr lang="en-US" dirty="0" smtClean="0"/>
              <a:t>General Ledger Transaction Void *</a:t>
            </a:r>
          </a:p>
          <a:p>
            <a:r>
              <a:rPr lang="en-US" dirty="0" smtClean="0"/>
              <a:t>Fixed Asset Maintenance, Split *</a:t>
            </a:r>
          </a:p>
          <a:p>
            <a:r>
              <a:rPr lang="en-US" dirty="0" smtClean="0"/>
              <a:t>Fixed Asset Maintenance, Adjust *</a:t>
            </a:r>
          </a:p>
          <a:p>
            <a:r>
              <a:rPr lang="en-US" dirty="0" smtClean="0"/>
              <a:t>Fixed Asset Transfer *</a:t>
            </a:r>
          </a:p>
          <a:p>
            <a:r>
              <a:rPr lang="en-US" dirty="0" smtClean="0"/>
              <a:t>Fixed Asset Retirement/Disposal *</a:t>
            </a:r>
          </a:p>
          <a:p>
            <a:r>
              <a:rPr lang="en-US" dirty="0" smtClean="0"/>
              <a:t>Fixed Asset Reports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Processing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FA-PR-020</a:t>
            </a:r>
          </a:p>
        </p:txBody>
      </p:sp>
      <p:sp>
        <p:nvSpPr>
          <p:cNvPr id="119814" name="Line 6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Transfers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FA-PR-200</a:t>
            </a:r>
          </a:p>
        </p:txBody>
      </p:sp>
      <p:pic>
        <p:nvPicPr>
          <p:cNvPr id="2253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863" y="1689808"/>
            <a:ext cx="7513637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Select Assets to Transfer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FA-PR-210</a:t>
            </a:r>
          </a:p>
        </p:txBody>
      </p:sp>
      <p:pic>
        <p:nvPicPr>
          <p:cNvPr id="2355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675" y="1606286"/>
            <a:ext cx="7466013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FA-PR-220</a:t>
            </a:r>
          </a:p>
        </p:txBody>
      </p:sp>
      <p:pic>
        <p:nvPicPr>
          <p:cNvPr id="24580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188" y="2157561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Fixed Asset Transaction Post</a:t>
            </a:r>
          </a:p>
          <a:p>
            <a:r>
              <a:rPr lang="en-US" dirty="0" smtClean="0"/>
              <a:t>General Ledger Transaction Void *</a:t>
            </a:r>
          </a:p>
          <a:p>
            <a:r>
              <a:rPr lang="en-US" dirty="0" smtClean="0"/>
              <a:t>Fixed Asset Maintenance, Split *</a:t>
            </a:r>
          </a:p>
          <a:p>
            <a:r>
              <a:rPr lang="en-US" dirty="0" smtClean="0"/>
              <a:t>Fixed Asset Maintenance, Adjust *</a:t>
            </a:r>
          </a:p>
          <a:p>
            <a:r>
              <a:rPr lang="en-US" dirty="0" smtClean="0"/>
              <a:t>Fixed Asset Transfer *</a:t>
            </a:r>
          </a:p>
          <a:p>
            <a:r>
              <a:rPr lang="en-US" b="1" dirty="0" smtClean="0"/>
              <a:t>Fixed Asset Retirement/Disposal *</a:t>
            </a:r>
          </a:p>
          <a:p>
            <a:r>
              <a:rPr lang="en-US" dirty="0" smtClean="0"/>
              <a:t>Fixed Asset Reports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Processing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FA-PR-230</a:t>
            </a:r>
          </a:p>
        </p:txBody>
      </p:sp>
      <p:sp>
        <p:nvSpPr>
          <p:cNvPr id="145416" name="Line 8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Retirements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FA-PR-240</a:t>
            </a:r>
          </a:p>
        </p:txBody>
      </p:sp>
      <p:pic>
        <p:nvPicPr>
          <p:cNvPr id="2662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238" y="1501025"/>
            <a:ext cx="7870825" cy="403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FA-PR-250</a:t>
            </a:r>
          </a:p>
        </p:txBody>
      </p:sp>
      <p:pic>
        <p:nvPicPr>
          <p:cNvPr id="27652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188" y="2177657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Fixed Asset Transaction Post</a:t>
            </a:r>
          </a:p>
          <a:p>
            <a:r>
              <a:rPr lang="en-US" dirty="0" smtClean="0"/>
              <a:t>General Ledger Transaction Void *</a:t>
            </a:r>
          </a:p>
          <a:p>
            <a:r>
              <a:rPr lang="en-US" dirty="0" smtClean="0"/>
              <a:t>Fixed Asset Maintenance, Split *</a:t>
            </a:r>
          </a:p>
          <a:p>
            <a:r>
              <a:rPr lang="en-US" dirty="0" smtClean="0"/>
              <a:t>Fixed Asset Maintenance, Adjust *</a:t>
            </a:r>
          </a:p>
          <a:p>
            <a:r>
              <a:rPr lang="en-US" dirty="0" smtClean="0"/>
              <a:t>Fixed Asset Transfer *</a:t>
            </a:r>
          </a:p>
          <a:p>
            <a:r>
              <a:rPr lang="en-US" dirty="0" smtClean="0"/>
              <a:t>Fixed Asset Retirement/Disposal *</a:t>
            </a:r>
          </a:p>
          <a:p>
            <a:r>
              <a:rPr lang="en-US" b="1" dirty="0" smtClean="0"/>
              <a:t>Fixed Asset Reports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Processing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FA-PR-260</a:t>
            </a:r>
          </a:p>
        </p:txBody>
      </p:sp>
      <p:sp>
        <p:nvSpPr>
          <p:cNvPr id="148488" name="Line 8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Reports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FA-PR-270</a:t>
            </a:r>
          </a:p>
        </p:txBody>
      </p:sp>
      <p:pic>
        <p:nvPicPr>
          <p:cNvPr id="2970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7350" y="1288300"/>
            <a:ext cx="3271838" cy="444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Periodic Activity Report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FA-PR-280</a:t>
            </a:r>
          </a:p>
        </p:txBody>
      </p:sp>
      <p:pic>
        <p:nvPicPr>
          <p:cNvPr id="3072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163" y="1722174"/>
            <a:ext cx="8308975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Depreciation Adjustment Report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FA-PR-290</a:t>
            </a:r>
          </a:p>
        </p:txBody>
      </p:sp>
      <p:pic>
        <p:nvPicPr>
          <p:cNvPr id="3174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163" y="1767522"/>
            <a:ext cx="8308975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b="1" dirty="0" smtClean="0"/>
              <a:t>Fixed Asset Transaction Post</a:t>
            </a:r>
          </a:p>
          <a:p>
            <a:r>
              <a:rPr lang="en-US" dirty="0" smtClean="0"/>
              <a:t>General Ledger Transaction Void *</a:t>
            </a:r>
          </a:p>
          <a:p>
            <a:r>
              <a:rPr lang="en-US" dirty="0" smtClean="0"/>
              <a:t>Fixed Asset Maintenance, Split *</a:t>
            </a:r>
          </a:p>
          <a:p>
            <a:r>
              <a:rPr lang="en-US" dirty="0" smtClean="0"/>
              <a:t>Fixed Asset Maintenance, Adjust *</a:t>
            </a:r>
          </a:p>
          <a:p>
            <a:r>
              <a:rPr lang="en-US" dirty="0" smtClean="0"/>
              <a:t>Fixed Asset Transfer *</a:t>
            </a:r>
          </a:p>
          <a:p>
            <a:r>
              <a:rPr lang="en-US" dirty="0" smtClean="0"/>
              <a:t>Fixed Asset Retirement/Disposal *</a:t>
            </a:r>
          </a:p>
          <a:p>
            <a:r>
              <a:rPr lang="en-US" dirty="0" smtClean="0"/>
              <a:t>Fixed Asset Reports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Processing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FA-PR-030</a:t>
            </a:r>
          </a:p>
        </p:txBody>
      </p:sp>
      <p:sp>
        <p:nvSpPr>
          <p:cNvPr id="124936" name="Line 8"/>
          <p:cNvSpPr>
            <a:spLocks noChangeShapeType="1"/>
          </p:cNvSpPr>
          <p:nvPr/>
        </p:nvSpPr>
        <p:spPr bwMode="auto">
          <a:xfrm>
            <a:off x="1104900" y="75458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Acquisition Report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FA-PR-300</a:t>
            </a:r>
          </a:p>
        </p:txBody>
      </p:sp>
      <p:pic>
        <p:nvPicPr>
          <p:cNvPr id="32773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388" y="1873398"/>
            <a:ext cx="7751762" cy="326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Depreciation Expense Report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FA-PR-310</a:t>
            </a:r>
          </a:p>
        </p:txBody>
      </p:sp>
      <p:pic>
        <p:nvPicPr>
          <p:cNvPr id="33797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375" y="1770322"/>
            <a:ext cx="7953375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Asset Depreciation Array Report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FA-PR-320</a:t>
            </a:r>
          </a:p>
        </p:txBody>
      </p:sp>
      <p:pic>
        <p:nvPicPr>
          <p:cNvPr id="3482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675" y="1687772"/>
            <a:ext cx="7980363" cy="364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Asset Owned Report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FA-PR-330</a:t>
            </a:r>
          </a:p>
        </p:txBody>
      </p:sp>
      <p:pic>
        <p:nvPicPr>
          <p:cNvPr id="35845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025" y="1501474"/>
            <a:ext cx="7970838" cy="398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FA-PR-340</a:t>
            </a:r>
          </a:p>
        </p:txBody>
      </p:sp>
      <p:pic>
        <p:nvPicPr>
          <p:cNvPr id="36868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188" y="2187705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Retired Asset Delete/Archive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FA-PR-350</a:t>
            </a:r>
          </a:p>
        </p:txBody>
      </p:sp>
      <p:pic>
        <p:nvPicPr>
          <p:cNvPr id="37893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563" y="1716907"/>
            <a:ext cx="8007350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Period End Processing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FA-PR-360</a:t>
            </a:r>
          </a:p>
        </p:txBody>
      </p:sp>
      <p:grpSp>
        <p:nvGrpSpPr>
          <p:cNvPr id="38916" name="Group 4"/>
          <p:cNvGrpSpPr>
            <a:grpSpLocks/>
          </p:cNvGrpSpPr>
          <p:nvPr/>
        </p:nvGrpSpPr>
        <p:grpSpPr bwMode="auto">
          <a:xfrm>
            <a:off x="1296988" y="1807283"/>
            <a:ext cx="6534150" cy="3571875"/>
            <a:chOff x="808" y="1541"/>
            <a:chExt cx="4116" cy="2250"/>
          </a:xfrm>
        </p:grpSpPr>
        <p:grpSp>
          <p:nvGrpSpPr>
            <p:cNvPr id="38932" name="Group 5"/>
            <p:cNvGrpSpPr>
              <a:grpSpLocks/>
            </p:cNvGrpSpPr>
            <p:nvPr/>
          </p:nvGrpSpPr>
          <p:grpSpPr bwMode="auto">
            <a:xfrm>
              <a:off x="810" y="1581"/>
              <a:ext cx="1759" cy="2210"/>
              <a:chOff x="1824" y="624"/>
              <a:chExt cx="1057" cy="1479"/>
            </a:xfrm>
          </p:grpSpPr>
          <p:sp>
            <p:nvSpPr>
              <p:cNvPr id="38954" name="Rectangle 6"/>
              <p:cNvSpPr>
                <a:spLocks noChangeArrowheads="1"/>
              </p:cNvSpPr>
              <p:nvPr/>
            </p:nvSpPr>
            <p:spPr bwMode="auto">
              <a:xfrm>
                <a:off x="1824" y="624"/>
                <a:ext cx="1057" cy="1479"/>
              </a:xfrm>
              <a:prstGeom prst="rect">
                <a:avLst/>
              </a:prstGeom>
              <a:solidFill>
                <a:srgbClr val="CC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5" name="Rectangle 7"/>
              <p:cNvSpPr>
                <a:spLocks noChangeArrowheads="1"/>
              </p:cNvSpPr>
              <p:nvPr/>
            </p:nvSpPr>
            <p:spPr bwMode="auto">
              <a:xfrm>
                <a:off x="1824" y="720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6" name="Rectangle 8"/>
              <p:cNvSpPr>
                <a:spLocks noChangeArrowheads="1"/>
              </p:cNvSpPr>
              <p:nvPr/>
            </p:nvSpPr>
            <p:spPr bwMode="auto">
              <a:xfrm>
                <a:off x="1824" y="891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7" name="Rectangle 9"/>
              <p:cNvSpPr>
                <a:spLocks noChangeArrowheads="1"/>
              </p:cNvSpPr>
              <p:nvPr/>
            </p:nvSpPr>
            <p:spPr bwMode="auto">
              <a:xfrm>
                <a:off x="1824" y="1067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8" name="Rectangle 10"/>
              <p:cNvSpPr>
                <a:spLocks noChangeArrowheads="1"/>
              </p:cNvSpPr>
              <p:nvPr/>
            </p:nvSpPr>
            <p:spPr bwMode="auto">
              <a:xfrm>
                <a:off x="1824" y="1239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9" name="Rectangle 11"/>
              <p:cNvSpPr>
                <a:spLocks noChangeArrowheads="1"/>
              </p:cNvSpPr>
              <p:nvPr/>
            </p:nvSpPr>
            <p:spPr bwMode="auto">
              <a:xfrm>
                <a:off x="1824" y="1411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0" name="Rectangle 12"/>
              <p:cNvSpPr>
                <a:spLocks noChangeArrowheads="1"/>
              </p:cNvSpPr>
              <p:nvPr/>
            </p:nvSpPr>
            <p:spPr bwMode="auto">
              <a:xfrm>
                <a:off x="1824" y="1582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1" name="Rectangle 13"/>
              <p:cNvSpPr>
                <a:spLocks noChangeArrowheads="1"/>
              </p:cNvSpPr>
              <p:nvPr/>
            </p:nvSpPr>
            <p:spPr bwMode="auto">
              <a:xfrm>
                <a:off x="1824" y="1756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2" name="Rectangle 14"/>
              <p:cNvSpPr>
                <a:spLocks noChangeArrowheads="1"/>
              </p:cNvSpPr>
              <p:nvPr/>
            </p:nvSpPr>
            <p:spPr bwMode="auto">
              <a:xfrm>
                <a:off x="1824" y="1927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38933" name="Group 15"/>
            <p:cNvGrpSpPr>
              <a:grpSpLocks/>
            </p:cNvGrpSpPr>
            <p:nvPr/>
          </p:nvGrpSpPr>
          <p:grpSpPr bwMode="auto">
            <a:xfrm>
              <a:off x="826" y="2106"/>
              <a:ext cx="1724" cy="1685"/>
              <a:chOff x="1715" y="879"/>
              <a:chExt cx="1153" cy="1277"/>
            </a:xfrm>
          </p:grpSpPr>
          <p:sp>
            <p:nvSpPr>
              <p:cNvPr id="38952" name="Line 16"/>
              <p:cNvSpPr>
                <a:spLocks noChangeShapeType="1"/>
              </p:cNvSpPr>
              <p:nvPr/>
            </p:nvSpPr>
            <p:spPr bwMode="auto">
              <a:xfrm flipV="1">
                <a:off x="1715" y="879"/>
                <a:ext cx="1153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3" name="Line 17"/>
              <p:cNvSpPr>
                <a:spLocks noChangeShapeType="1"/>
              </p:cNvSpPr>
              <p:nvPr/>
            </p:nvSpPr>
            <p:spPr bwMode="auto">
              <a:xfrm flipH="1">
                <a:off x="2286" y="882"/>
                <a:ext cx="0" cy="12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38934" name="Rectangle 18"/>
            <p:cNvSpPr>
              <a:spLocks noChangeArrowheads="1"/>
            </p:cNvSpPr>
            <p:nvPr/>
          </p:nvSpPr>
          <p:spPr bwMode="auto">
            <a:xfrm>
              <a:off x="822" y="1607"/>
              <a:ext cx="173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2000" b="1">
                  <a:latin typeface="+mj-lt"/>
                </a:rPr>
                <a:t>Debits</a:t>
              </a:r>
              <a:endParaRPr lang="en-US" sz="1600" b="1">
                <a:latin typeface="+mj-lt"/>
              </a:endParaRPr>
            </a:p>
          </p:txBody>
        </p:sp>
        <p:sp>
          <p:nvSpPr>
            <p:cNvPr id="38935" name="Rectangle 19"/>
            <p:cNvSpPr>
              <a:spLocks noChangeArrowheads="1"/>
            </p:cNvSpPr>
            <p:nvPr/>
          </p:nvSpPr>
          <p:spPr bwMode="auto">
            <a:xfrm>
              <a:off x="808" y="2169"/>
              <a:ext cx="92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600" b="1">
                  <a:latin typeface="+mj-lt"/>
                </a:rPr>
                <a:t>$$$$$</a:t>
              </a:r>
            </a:p>
          </p:txBody>
        </p:sp>
        <p:grpSp>
          <p:nvGrpSpPr>
            <p:cNvPr id="38936" name="Group 20"/>
            <p:cNvGrpSpPr>
              <a:grpSpLocks/>
            </p:cNvGrpSpPr>
            <p:nvPr/>
          </p:nvGrpSpPr>
          <p:grpSpPr bwMode="auto">
            <a:xfrm>
              <a:off x="3156" y="1581"/>
              <a:ext cx="1759" cy="2210"/>
              <a:chOff x="1824" y="624"/>
              <a:chExt cx="1057" cy="1479"/>
            </a:xfrm>
          </p:grpSpPr>
          <p:sp>
            <p:nvSpPr>
              <p:cNvPr id="38943" name="Rectangle 21"/>
              <p:cNvSpPr>
                <a:spLocks noChangeArrowheads="1"/>
              </p:cNvSpPr>
              <p:nvPr/>
            </p:nvSpPr>
            <p:spPr bwMode="auto">
              <a:xfrm>
                <a:off x="1824" y="624"/>
                <a:ext cx="1057" cy="1479"/>
              </a:xfrm>
              <a:prstGeom prst="rect">
                <a:avLst/>
              </a:prstGeom>
              <a:solidFill>
                <a:srgbClr val="CC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4" name="Rectangle 22"/>
              <p:cNvSpPr>
                <a:spLocks noChangeArrowheads="1"/>
              </p:cNvSpPr>
              <p:nvPr/>
            </p:nvSpPr>
            <p:spPr bwMode="auto">
              <a:xfrm>
                <a:off x="1824" y="720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5" name="Rectangle 23"/>
              <p:cNvSpPr>
                <a:spLocks noChangeArrowheads="1"/>
              </p:cNvSpPr>
              <p:nvPr/>
            </p:nvSpPr>
            <p:spPr bwMode="auto">
              <a:xfrm>
                <a:off x="1824" y="891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6" name="Rectangle 24"/>
              <p:cNvSpPr>
                <a:spLocks noChangeArrowheads="1"/>
              </p:cNvSpPr>
              <p:nvPr/>
            </p:nvSpPr>
            <p:spPr bwMode="auto">
              <a:xfrm>
                <a:off x="1824" y="1067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7" name="Rectangle 25"/>
              <p:cNvSpPr>
                <a:spLocks noChangeArrowheads="1"/>
              </p:cNvSpPr>
              <p:nvPr/>
            </p:nvSpPr>
            <p:spPr bwMode="auto">
              <a:xfrm>
                <a:off x="1824" y="1239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8" name="Rectangle 26"/>
              <p:cNvSpPr>
                <a:spLocks noChangeArrowheads="1"/>
              </p:cNvSpPr>
              <p:nvPr/>
            </p:nvSpPr>
            <p:spPr bwMode="auto">
              <a:xfrm>
                <a:off x="1824" y="1411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9" name="Rectangle 27"/>
              <p:cNvSpPr>
                <a:spLocks noChangeArrowheads="1"/>
              </p:cNvSpPr>
              <p:nvPr/>
            </p:nvSpPr>
            <p:spPr bwMode="auto">
              <a:xfrm>
                <a:off x="1824" y="1582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0" name="Rectangle 28"/>
              <p:cNvSpPr>
                <a:spLocks noChangeArrowheads="1"/>
              </p:cNvSpPr>
              <p:nvPr/>
            </p:nvSpPr>
            <p:spPr bwMode="auto">
              <a:xfrm>
                <a:off x="1824" y="1756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1" name="Rectangle 29"/>
              <p:cNvSpPr>
                <a:spLocks noChangeArrowheads="1"/>
              </p:cNvSpPr>
              <p:nvPr/>
            </p:nvSpPr>
            <p:spPr bwMode="auto">
              <a:xfrm>
                <a:off x="1824" y="1927"/>
                <a:ext cx="1057" cy="85"/>
              </a:xfrm>
              <a:prstGeom prst="rect">
                <a:avLst/>
              </a:prstGeom>
              <a:solidFill>
                <a:srgbClr val="D4EA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38937" name="Group 30"/>
            <p:cNvGrpSpPr>
              <a:grpSpLocks/>
            </p:cNvGrpSpPr>
            <p:nvPr/>
          </p:nvGrpSpPr>
          <p:grpSpPr bwMode="auto">
            <a:xfrm>
              <a:off x="3172" y="2106"/>
              <a:ext cx="1724" cy="1685"/>
              <a:chOff x="1715" y="879"/>
              <a:chExt cx="1153" cy="1277"/>
            </a:xfrm>
          </p:grpSpPr>
          <p:sp>
            <p:nvSpPr>
              <p:cNvPr id="38941" name="Line 31"/>
              <p:cNvSpPr>
                <a:spLocks noChangeShapeType="1"/>
              </p:cNvSpPr>
              <p:nvPr/>
            </p:nvSpPr>
            <p:spPr bwMode="auto">
              <a:xfrm flipV="1">
                <a:off x="1715" y="879"/>
                <a:ext cx="1153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2" name="Line 32"/>
              <p:cNvSpPr>
                <a:spLocks noChangeShapeType="1"/>
              </p:cNvSpPr>
              <p:nvPr/>
            </p:nvSpPr>
            <p:spPr bwMode="auto">
              <a:xfrm flipH="1">
                <a:off x="2286" y="882"/>
                <a:ext cx="0" cy="12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38938" name="Rectangle 33"/>
            <p:cNvSpPr>
              <a:spLocks noChangeArrowheads="1"/>
            </p:cNvSpPr>
            <p:nvPr/>
          </p:nvSpPr>
          <p:spPr bwMode="auto">
            <a:xfrm>
              <a:off x="3168" y="1607"/>
              <a:ext cx="173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2000" b="1">
                  <a:latin typeface="+mj-lt"/>
                </a:rPr>
                <a:t>Credits</a:t>
              </a:r>
              <a:endParaRPr lang="en-US" sz="1600" b="1">
                <a:latin typeface="+mj-lt"/>
              </a:endParaRPr>
            </a:p>
          </p:txBody>
        </p:sp>
        <p:sp>
          <p:nvSpPr>
            <p:cNvPr id="38939" name="Rectangle 34"/>
            <p:cNvSpPr>
              <a:spLocks noChangeArrowheads="1"/>
            </p:cNvSpPr>
            <p:nvPr/>
          </p:nvSpPr>
          <p:spPr bwMode="auto">
            <a:xfrm>
              <a:off x="4023" y="2163"/>
              <a:ext cx="90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600" b="1">
                  <a:latin typeface="+mj-lt"/>
                </a:rPr>
                <a:t>$$$$$</a:t>
              </a:r>
            </a:p>
          </p:txBody>
        </p:sp>
        <p:sp>
          <p:nvSpPr>
            <p:cNvPr id="38940" name="Text Box 35"/>
            <p:cNvSpPr txBox="1">
              <a:spLocks noChangeArrowheads="1"/>
            </p:cNvSpPr>
            <p:nvPr/>
          </p:nvSpPr>
          <p:spPr bwMode="auto">
            <a:xfrm>
              <a:off x="2697" y="1541"/>
              <a:ext cx="310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4000" b="1">
                  <a:latin typeface="+mj-lt"/>
                </a:rPr>
                <a:t>=</a:t>
              </a:r>
              <a:endParaRPr lang="en-US" sz="2400">
                <a:latin typeface="+mj-lt"/>
              </a:endParaRPr>
            </a:p>
          </p:txBody>
        </p:sp>
      </p:grpSp>
      <p:grpSp>
        <p:nvGrpSpPr>
          <p:cNvPr id="38917" name="Group 36"/>
          <p:cNvGrpSpPr>
            <a:grpSpLocks/>
          </p:cNvGrpSpPr>
          <p:nvPr/>
        </p:nvGrpSpPr>
        <p:grpSpPr bwMode="auto">
          <a:xfrm>
            <a:off x="3052763" y="3069346"/>
            <a:ext cx="3022600" cy="2119312"/>
            <a:chOff x="1929" y="1829"/>
            <a:chExt cx="1904" cy="1335"/>
          </a:xfrm>
        </p:grpSpPr>
        <p:grpSp>
          <p:nvGrpSpPr>
            <p:cNvPr id="38918" name="Group 37"/>
            <p:cNvGrpSpPr>
              <a:grpSpLocks/>
            </p:cNvGrpSpPr>
            <p:nvPr/>
          </p:nvGrpSpPr>
          <p:grpSpPr bwMode="auto">
            <a:xfrm>
              <a:off x="2215" y="1829"/>
              <a:ext cx="1350" cy="1335"/>
              <a:chOff x="1836" y="1062"/>
              <a:chExt cx="2118" cy="2190"/>
            </a:xfrm>
          </p:grpSpPr>
          <p:sp>
            <p:nvSpPr>
              <p:cNvPr id="38929" name="Freeform 38"/>
              <p:cNvSpPr>
                <a:spLocks/>
              </p:cNvSpPr>
              <p:nvPr/>
            </p:nvSpPr>
            <p:spPr bwMode="auto">
              <a:xfrm>
                <a:off x="1836" y="1062"/>
                <a:ext cx="2118" cy="303"/>
              </a:xfrm>
              <a:custGeom>
                <a:avLst/>
                <a:gdLst>
                  <a:gd name="T0" fmla="*/ 0 w 2118"/>
                  <a:gd name="T1" fmla="*/ 303 h 303"/>
                  <a:gd name="T2" fmla="*/ 2118 w 2118"/>
                  <a:gd name="T3" fmla="*/ 303 h 303"/>
                  <a:gd name="T4" fmla="*/ 2118 w 2118"/>
                  <a:gd name="T5" fmla="*/ 196 h 303"/>
                  <a:gd name="T6" fmla="*/ 1155 w 2118"/>
                  <a:gd name="T7" fmla="*/ 0 h 303"/>
                  <a:gd name="T8" fmla="*/ 998 w 2118"/>
                  <a:gd name="T9" fmla="*/ 0 h 303"/>
                  <a:gd name="T10" fmla="*/ 0 w 2118"/>
                  <a:gd name="T11" fmla="*/ 178 h 303"/>
                  <a:gd name="T12" fmla="*/ 0 w 2118"/>
                  <a:gd name="T13" fmla="*/ 303 h 30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18"/>
                  <a:gd name="T22" fmla="*/ 0 h 303"/>
                  <a:gd name="T23" fmla="*/ 2118 w 2118"/>
                  <a:gd name="T24" fmla="*/ 303 h 30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18" h="303">
                    <a:moveTo>
                      <a:pt x="0" y="303"/>
                    </a:moveTo>
                    <a:lnTo>
                      <a:pt x="2118" y="303"/>
                    </a:lnTo>
                    <a:lnTo>
                      <a:pt x="2118" y="196"/>
                    </a:lnTo>
                    <a:lnTo>
                      <a:pt x="1155" y="0"/>
                    </a:lnTo>
                    <a:lnTo>
                      <a:pt x="998" y="0"/>
                    </a:lnTo>
                    <a:lnTo>
                      <a:pt x="0" y="178"/>
                    </a:lnTo>
                    <a:lnTo>
                      <a:pt x="0" y="30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0" name="Oval 39"/>
              <p:cNvSpPr>
                <a:spLocks noChangeArrowheads="1"/>
              </p:cNvSpPr>
              <p:nvPr/>
            </p:nvSpPr>
            <p:spPr bwMode="auto">
              <a:xfrm>
                <a:off x="2825" y="1151"/>
                <a:ext cx="141" cy="141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1" name="Freeform 40"/>
              <p:cNvSpPr>
                <a:spLocks/>
              </p:cNvSpPr>
              <p:nvPr/>
            </p:nvSpPr>
            <p:spPr bwMode="auto">
              <a:xfrm>
                <a:off x="2369" y="1329"/>
                <a:ext cx="1045" cy="1923"/>
              </a:xfrm>
              <a:custGeom>
                <a:avLst/>
                <a:gdLst>
                  <a:gd name="T0" fmla="*/ 523 w 1045"/>
                  <a:gd name="T1" fmla="*/ 0 h 1923"/>
                  <a:gd name="T2" fmla="*/ 679 w 1045"/>
                  <a:gd name="T3" fmla="*/ 872 h 1923"/>
                  <a:gd name="T4" fmla="*/ 679 w 1045"/>
                  <a:gd name="T5" fmla="*/ 1620 h 1923"/>
                  <a:gd name="T6" fmla="*/ 784 w 1045"/>
                  <a:gd name="T7" fmla="*/ 1620 h 1923"/>
                  <a:gd name="T8" fmla="*/ 1045 w 1045"/>
                  <a:gd name="T9" fmla="*/ 1745 h 1923"/>
                  <a:gd name="T10" fmla="*/ 1045 w 1045"/>
                  <a:gd name="T11" fmla="*/ 1923 h 1923"/>
                  <a:gd name="T12" fmla="*/ 0 w 1045"/>
                  <a:gd name="T13" fmla="*/ 1923 h 1923"/>
                  <a:gd name="T14" fmla="*/ 0 w 1045"/>
                  <a:gd name="T15" fmla="*/ 1763 h 1923"/>
                  <a:gd name="T16" fmla="*/ 209 w 1045"/>
                  <a:gd name="T17" fmla="*/ 1638 h 1923"/>
                  <a:gd name="T18" fmla="*/ 331 w 1045"/>
                  <a:gd name="T19" fmla="*/ 1638 h 1923"/>
                  <a:gd name="T20" fmla="*/ 331 w 1045"/>
                  <a:gd name="T21" fmla="*/ 872 h 1923"/>
                  <a:gd name="T22" fmla="*/ 523 w 1045"/>
                  <a:gd name="T23" fmla="*/ 0 h 192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45"/>
                  <a:gd name="T37" fmla="*/ 0 h 1923"/>
                  <a:gd name="T38" fmla="*/ 1045 w 1045"/>
                  <a:gd name="T39" fmla="*/ 1923 h 192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45" h="1923">
                    <a:moveTo>
                      <a:pt x="523" y="0"/>
                    </a:moveTo>
                    <a:lnTo>
                      <a:pt x="679" y="872"/>
                    </a:lnTo>
                    <a:lnTo>
                      <a:pt x="679" y="1620"/>
                    </a:lnTo>
                    <a:lnTo>
                      <a:pt x="784" y="1620"/>
                    </a:lnTo>
                    <a:lnTo>
                      <a:pt x="1045" y="1745"/>
                    </a:lnTo>
                    <a:lnTo>
                      <a:pt x="1045" y="1923"/>
                    </a:lnTo>
                    <a:lnTo>
                      <a:pt x="0" y="1923"/>
                    </a:lnTo>
                    <a:lnTo>
                      <a:pt x="0" y="1763"/>
                    </a:lnTo>
                    <a:lnTo>
                      <a:pt x="209" y="1638"/>
                    </a:lnTo>
                    <a:lnTo>
                      <a:pt x="331" y="1638"/>
                    </a:lnTo>
                    <a:lnTo>
                      <a:pt x="331" y="872"/>
                    </a:lnTo>
                    <a:lnTo>
                      <a:pt x="523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38919" name="Group 41"/>
            <p:cNvGrpSpPr>
              <a:grpSpLocks/>
            </p:cNvGrpSpPr>
            <p:nvPr/>
          </p:nvGrpSpPr>
          <p:grpSpPr bwMode="auto">
            <a:xfrm>
              <a:off x="1929" y="2005"/>
              <a:ext cx="774" cy="1038"/>
              <a:chOff x="1388" y="1350"/>
              <a:chExt cx="1214" cy="1703"/>
            </a:xfrm>
          </p:grpSpPr>
          <p:sp>
            <p:nvSpPr>
              <p:cNvPr id="38925" name="Line 42"/>
              <p:cNvSpPr>
                <a:spLocks noChangeShapeType="1"/>
              </p:cNvSpPr>
              <p:nvPr/>
            </p:nvSpPr>
            <p:spPr bwMode="auto">
              <a:xfrm>
                <a:off x="2010" y="1350"/>
                <a:ext cx="563" cy="1314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6" name="Line 43"/>
              <p:cNvSpPr>
                <a:spLocks noChangeShapeType="1"/>
              </p:cNvSpPr>
              <p:nvPr/>
            </p:nvSpPr>
            <p:spPr bwMode="auto">
              <a:xfrm>
                <a:off x="2010" y="1350"/>
                <a:ext cx="1" cy="1298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7" name="Line 44"/>
              <p:cNvSpPr>
                <a:spLocks noChangeShapeType="1"/>
              </p:cNvSpPr>
              <p:nvPr/>
            </p:nvSpPr>
            <p:spPr bwMode="auto">
              <a:xfrm flipH="1">
                <a:off x="1434" y="1350"/>
                <a:ext cx="576" cy="1296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8" name="Freeform 45"/>
              <p:cNvSpPr>
                <a:spLocks/>
              </p:cNvSpPr>
              <p:nvPr/>
            </p:nvSpPr>
            <p:spPr bwMode="auto">
              <a:xfrm>
                <a:off x="1388" y="2643"/>
                <a:ext cx="1214" cy="410"/>
              </a:xfrm>
              <a:custGeom>
                <a:avLst/>
                <a:gdLst>
                  <a:gd name="T0" fmla="*/ 6 w 1214"/>
                  <a:gd name="T1" fmla="*/ 0 h 410"/>
                  <a:gd name="T2" fmla="*/ 0 w 1214"/>
                  <a:gd name="T3" fmla="*/ 43 h 410"/>
                  <a:gd name="T4" fmla="*/ 6 w 1214"/>
                  <a:gd name="T5" fmla="*/ 98 h 410"/>
                  <a:gd name="T6" fmla="*/ 24 w 1214"/>
                  <a:gd name="T7" fmla="*/ 153 h 410"/>
                  <a:gd name="T8" fmla="*/ 57 w 1214"/>
                  <a:gd name="T9" fmla="*/ 208 h 410"/>
                  <a:gd name="T10" fmla="*/ 109 w 1214"/>
                  <a:gd name="T11" fmla="*/ 257 h 410"/>
                  <a:gd name="T12" fmla="*/ 172 w 1214"/>
                  <a:gd name="T13" fmla="*/ 303 h 410"/>
                  <a:gd name="T14" fmla="*/ 236 w 1214"/>
                  <a:gd name="T15" fmla="*/ 334 h 410"/>
                  <a:gd name="T16" fmla="*/ 290 w 1214"/>
                  <a:gd name="T17" fmla="*/ 355 h 410"/>
                  <a:gd name="T18" fmla="*/ 350 w 1214"/>
                  <a:gd name="T19" fmla="*/ 376 h 410"/>
                  <a:gd name="T20" fmla="*/ 408 w 1214"/>
                  <a:gd name="T21" fmla="*/ 389 h 410"/>
                  <a:gd name="T22" fmla="*/ 465 w 1214"/>
                  <a:gd name="T23" fmla="*/ 398 h 410"/>
                  <a:gd name="T24" fmla="*/ 519 w 1214"/>
                  <a:gd name="T25" fmla="*/ 404 h 410"/>
                  <a:gd name="T26" fmla="*/ 589 w 1214"/>
                  <a:gd name="T27" fmla="*/ 410 h 410"/>
                  <a:gd name="T28" fmla="*/ 655 w 1214"/>
                  <a:gd name="T29" fmla="*/ 407 h 410"/>
                  <a:gd name="T30" fmla="*/ 719 w 1214"/>
                  <a:gd name="T31" fmla="*/ 404 h 410"/>
                  <a:gd name="T32" fmla="*/ 794 w 1214"/>
                  <a:gd name="T33" fmla="*/ 395 h 410"/>
                  <a:gd name="T34" fmla="*/ 849 w 1214"/>
                  <a:gd name="T35" fmla="*/ 382 h 410"/>
                  <a:gd name="T36" fmla="*/ 909 w 1214"/>
                  <a:gd name="T37" fmla="*/ 364 h 410"/>
                  <a:gd name="T38" fmla="*/ 966 w 1214"/>
                  <a:gd name="T39" fmla="*/ 343 h 410"/>
                  <a:gd name="T40" fmla="*/ 1006 w 1214"/>
                  <a:gd name="T41" fmla="*/ 327 h 410"/>
                  <a:gd name="T42" fmla="*/ 1048 w 1214"/>
                  <a:gd name="T43" fmla="*/ 300 h 410"/>
                  <a:gd name="T44" fmla="*/ 1081 w 1214"/>
                  <a:gd name="T45" fmla="*/ 278 h 410"/>
                  <a:gd name="T46" fmla="*/ 1117 w 1214"/>
                  <a:gd name="T47" fmla="*/ 248 h 410"/>
                  <a:gd name="T48" fmla="*/ 1151 w 1214"/>
                  <a:gd name="T49" fmla="*/ 220 h 410"/>
                  <a:gd name="T50" fmla="*/ 1172 w 1214"/>
                  <a:gd name="T51" fmla="*/ 187 h 410"/>
                  <a:gd name="T52" fmla="*/ 1193 w 1214"/>
                  <a:gd name="T53" fmla="*/ 150 h 410"/>
                  <a:gd name="T54" fmla="*/ 1208 w 1214"/>
                  <a:gd name="T55" fmla="*/ 110 h 410"/>
                  <a:gd name="T56" fmla="*/ 1214 w 1214"/>
                  <a:gd name="T57" fmla="*/ 61 h 410"/>
                  <a:gd name="T58" fmla="*/ 1211 w 1214"/>
                  <a:gd name="T59" fmla="*/ 3 h 410"/>
                  <a:gd name="T60" fmla="*/ 6 w 1214"/>
                  <a:gd name="T61" fmla="*/ 0 h 41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214"/>
                  <a:gd name="T94" fmla="*/ 0 h 410"/>
                  <a:gd name="T95" fmla="*/ 1214 w 1214"/>
                  <a:gd name="T96" fmla="*/ 410 h 41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214" h="410">
                    <a:moveTo>
                      <a:pt x="6" y="0"/>
                    </a:moveTo>
                    <a:lnTo>
                      <a:pt x="0" y="43"/>
                    </a:lnTo>
                    <a:lnTo>
                      <a:pt x="6" y="98"/>
                    </a:lnTo>
                    <a:lnTo>
                      <a:pt x="24" y="153"/>
                    </a:lnTo>
                    <a:lnTo>
                      <a:pt x="57" y="208"/>
                    </a:lnTo>
                    <a:lnTo>
                      <a:pt x="109" y="257"/>
                    </a:lnTo>
                    <a:lnTo>
                      <a:pt x="172" y="303"/>
                    </a:lnTo>
                    <a:lnTo>
                      <a:pt x="236" y="334"/>
                    </a:lnTo>
                    <a:lnTo>
                      <a:pt x="290" y="355"/>
                    </a:lnTo>
                    <a:lnTo>
                      <a:pt x="350" y="376"/>
                    </a:lnTo>
                    <a:lnTo>
                      <a:pt x="408" y="389"/>
                    </a:lnTo>
                    <a:lnTo>
                      <a:pt x="465" y="398"/>
                    </a:lnTo>
                    <a:lnTo>
                      <a:pt x="519" y="404"/>
                    </a:lnTo>
                    <a:lnTo>
                      <a:pt x="589" y="410"/>
                    </a:lnTo>
                    <a:lnTo>
                      <a:pt x="655" y="407"/>
                    </a:lnTo>
                    <a:lnTo>
                      <a:pt x="719" y="404"/>
                    </a:lnTo>
                    <a:lnTo>
                      <a:pt x="794" y="395"/>
                    </a:lnTo>
                    <a:lnTo>
                      <a:pt x="849" y="382"/>
                    </a:lnTo>
                    <a:lnTo>
                      <a:pt x="909" y="364"/>
                    </a:lnTo>
                    <a:lnTo>
                      <a:pt x="966" y="343"/>
                    </a:lnTo>
                    <a:lnTo>
                      <a:pt x="1006" y="327"/>
                    </a:lnTo>
                    <a:lnTo>
                      <a:pt x="1048" y="300"/>
                    </a:lnTo>
                    <a:lnTo>
                      <a:pt x="1081" y="278"/>
                    </a:lnTo>
                    <a:lnTo>
                      <a:pt x="1117" y="248"/>
                    </a:lnTo>
                    <a:lnTo>
                      <a:pt x="1151" y="220"/>
                    </a:lnTo>
                    <a:lnTo>
                      <a:pt x="1172" y="187"/>
                    </a:lnTo>
                    <a:lnTo>
                      <a:pt x="1193" y="150"/>
                    </a:lnTo>
                    <a:lnTo>
                      <a:pt x="1208" y="110"/>
                    </a:lnTo>
                    <a:lnTo>
                      <a:pt x="1214" y="61"/>
                    </a:lnTo>
                    <a:lnTo>
                      <a:pt x="1211" y="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38920" name="Group 46"/>
            <p:cNvGrpSpPr>
              <a:grpSpLocks/>
            </p:cNvGrpSpPr>
            <p:nvPr/>
          </p:nvGrpSpPr>
          <p:grpSpPr bwMode="auto">
            <a:xfrm>
              <a:off x="3059" y="2005"/>
              <a:ext cx="774" cy="1038"/>
              <a:chOff x="3160" y="1350"/>
              <a:chExt cx="1214" cy="1703"/>
            </a:xfrm>
          </p:grpSpPr>
          <p:sp>
            <p:nvSpPr>
              <p:cNvPr id="38921" name="Freeform 47"/>
              <p:cNvSpPr>
                <a:spLocks/>
              </p:cNvSpPr>
              <p:nvPr/>
            </p:nvSpPr>
            <p:spPr bwMode="auto">
              <a:xfrm>
                <a:off x="3160" y="2643"/>
                <a:ext cx="1214" cy="410"/>
              </a:xfrm>
              <a:custGeom>
                <a:avLst/>
                <a:gdLst>
                  <a:gd name="T0" fmla="*/ 6 w 1214"/>
                  <a:gd name="T1" fmla="*/ 0 h 410"/>
                  <a:gd name="T2" fmla="*/ 0 w 1214"/>
                  <a:gd name="T3" fmla="*/ 43 h 410"/>
                  <a:gd name="T4" fmla="*/ 6 w 1214"/>
                  <a:gd name="T5" fmla="*/ 98 h 410"/>
                  <a:gd name="T6" fmla="*/ 24 w 1214"/>
                  <a:gd name="T7" fmla="*/ 153 h 410"/>
                  <a:gd name="T8" fmla="*/ 57 w 1214"/>
                  <a:gd name="T9" fmla="*/ 208 h 410"/>
                  <a:gd name="T10" fmla="*/ 109 w 1214"/>
                  <a:gd name="T11" fmla="*/ 257 h 410"/>
                  <a:gd name="T12" fmla="*/ 172 w 1214"/>
                  <a:gd name="T13" fmla="*/ 303 h 410"/>
                  <a:gd name="T14" fmla="*/ 236 w 1214"/>
                  <a:gd name="T15" fmla="*/ 334 h 410"/>
                  <a:gd name="T16" fmla="*/ 290 w 1214"/>
                  <a:gd name="T17" fmla="*/ 355 h 410"/>
                  <a:gd name="T18" fmla="*/ 350 w 1214"/>
                  <a:gd name="T19" fmla="*/ 376 h 410"/>
                  <a:gd name="T20" fmla="*/ 408 w 1214"/>
                  <a:gd name="T21" fmla="*/ 389 h 410"/>
                  <a:gd name="T22" fmla="*/ 465 w 1214"/>
                  <a:gd name="T23" fmla="*/ 398 h 410"/>
                  <a:gd name="T24" fmla="*/ 519 w 1214"/>
                  <a:gd name="T25" fmla="*/ 404 h 410"/>
                  <a:gd name="T26" fmla="*/ 589 w 1214"/>
                  <a:gd name="T27" fmla="*/ 410 h 410"/>
                  <a:gd name="T28" fmla="*/ 655 w 1214"/>
                  <a:gd name="T29" fmla="*/ 407 h 410"/>
                  <a:gd name="T30" fmla="*/ 719 w 1214"/>
                  <a:gd name="T31" fmla="*/ 404 h 410"/>
                  <a:gd name="T32" fmla="*/ 794 w 1214"/>
                  <a:gd name="T33" fmla="*/ 395 h 410"/>
                  <a:gd name="T34" fmla="*/ 849 w 1214"/>
                  <a:gd name="T35" fmla="*/ 382 h 410"/>
                  <a:gd name="T36" fmla="*/ 909 w 1214"/>
                  <a:gd name="T37" fmla="*/ 364 h 410"/>
                  <a:gd name="T38" fmla="*/ 966 w 1214"/>
                  <a:gd name="T39" fmla="*/ 343 h 410"/>
                  <a:gd name="T40" fmla="*/ 1006 w 1214"/>
                  <a:gd name="T41" fmla="*/ 327 h 410"/>
                  <a:gd name="T42" fmla="*/ 1048 w 1214"/>
                  <a:gd name="T43" fmla="*/ 300 h 410"/>
                  <a:gd name="T44" fmla="*/ 1081 w 1214"/>
                  <a:gd name="T45" fmla="*/ 278 h 410"/>
                  <a:gd name="T46" fmla="*/ 1117 w 1214"/>
                  <a:gd name="T47" fmla="*/ 248 h 410"/>
                  <a:gd name="T48" fmla="*/ 1151 w 1214"/>
                  <a:gd name="T49" fmla="*/ 220 h 410"/>
                  <a:gd name="T50" fmla="*/ 1172 w 1214"/>
                  <a:gd name="T51" fmla="*/ 187 h 410"/>
                  <a:gd name="T52" fmla="*/ 1193 w 1214"/>
                  <a:gd name="T53" fmla="*/ 150 h 410"/>
                  <a:gd name="T54" fmla="*/ 1208 w 1214"/>
                  <a:gd name="T55" fmla="*/ 110 h 410"/>
                  <a:gd name="T56" fmla="*/ 1214 w 1214"/>
                  <a:gd name="T57" fmla="*/ 61 h 410"/>
                  <a:gd name="T58" fmla="*/ 1211 w 1214"/>
                  <a:gd name="T59" fmla="*/ 3 h 410"/>
                  <a:gd name="T60" fmla="*/ 6 w 1214"/>
                  <a:gd name="T61" fmla="*/ 0 h 41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214"/>
                  <a:gd name="T94" fmla="*/ 0 h 410"/>
                  <a:gd name="T95" fmla="*/ 1214 w 1214"/>
                  <a:gd name="T96" fmla="*/ 410 h 41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214" h="410">
                    <a:moveTo>
                      <a:pt x="6" y="0"/>
                    </a:moveTo>
                    <a:lnTo>
                      <a:pt x="0" y="43"/>
                    </a:lnTo>
                    <a:lnTo>
                      <a:pt x="6" y="98"/>
                    </a:lnTo>
                    <a:lnTo>
                      <a:pt x="24" y="153"/>
                    </a:lnTo>
                    <a:lnTo>
                      <a:pt x="57" y="208"/>
                    </a:lnTo>
                    <a:lnTo>
                      <a:pt x="109" y="257"/>
                    </a:lnTo>
                    <a:lnTo>
                      <a:pt x="172" y="303"/>
                    </a:lnTo>
                    <a:lnTo>
                      <a:pt x="236" y="334"/>
                    </a:lnTo>
                    <a:lnTo>
                      <a:pt x="290" y="355"/>
                    </a:lnTo>
                    <a:lnTo>
                      <a:pt x="350" y="376"/>
                    </a:lnTo>
                    <a:lnTo>
                      <a:pt x="408" y="389"/>
                    </a:lnTo>
                    <a:lnTo>
                      <a:pt x="465" y="398"/>
                    </a:lnTo>
                    <a:lnTo>
                      <a:pt x="519" y="404"/>
                    </a:lnTo>
                    <a:lnTo>
                      <a:pt x="589" y="410"/>
                    </a:lnTo>
                    <a:lnTo>
                      <a:pt x="655" y="407"/>
                    </a:lnTo>
                    <a:lnTo>
                      <a:pt x="719" y="404"/>
                    </a:lnTo>
                    <a:lnTo>
                      <a:pt x="794" y="395"/>
                    </a:lnTo>
                    <a:lnTo>
                      <a:pt x="849" y="382"/>
                    </a:lnTo>
                    <a:lnTo>
                      <a:pt x="909" y="364"/>
                    </a:lnTo>
                    <a:lnTo>
                      <a:pt x="966" y="343"/>
                    </a:lnTo>
                    <a:lnTo>
                      <a:pt x="1006" y="327"/>
                    </a:lnTo>
                    <a:lnTo>
                      <a:pt x="1048" y="300"/>
                    </a:lnTo>
                    <a:lnTo>
                      <a:pt x="1081" y="278"/>
                    </a:lnTo>
                    <a:lnTo>
                      <a:pt x="1117" y="248"/>
                    </a:lnTo>
                    <a:lnTo>
                      <a:pt x="1151" y="220"/>
                    </a:lnTo>
                    <a:lnTo>
                      <a:pt x="1172" y="187"/>
                    </a:lnTo>
                    <a:lnTo>
                      <a:pt x="1193" y="150"/>
                    </a:lnTo>
                    <a:lnTo>
                      <a:pt x="1208" y="110"/>
                    </a:lnTo>
                    <a:lnTo>
                      <a:pt x="1214" y="61"/>
                    </a:lnTo>
                    <a:lnTo>
                      <a:pt x="1211" y="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2" name="Line 48"/>
              <p:cNvSpPr>
                <a:spLocks noChangeShapeType="1"/>
              </p:cNvSpPr>
              <p:nvPr/>
            </p:nvSpPr>
            <p:spPr bwMode="auto">
              <a:xfrm>
                <a:off x="3786" y="1350"/>
                <a:ext cx="563" cy="1314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3" name="Line 49"/>
              <p:cNvSpPr>
                <a:spLocks noChangeShapeType="1"/>
              </p:cNvSpPr>
              <p:nvPr/>
            </p:nvSpPr>
            <p:spPr bwMode="auto">
              <a:xfrm>
                <a:off x="3786" y="1350"/>
                <a:ext cx="1" cy="1298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4" name="Line 50"/>
              <p:cNvSpPr>
                <a:spLocks noChangeShapeType="1"/>
              </p:cNvSpPr>
              <p:nvPr/>
            </p:nvSpPr>
            <p:spPr bwMode="auto">
              <a:xfrm flipH="1">
                <a:off x="3210" y="1350"/>
                <a:ext cx="576" cy="1296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Fixed Asset Transaction Post</a:t>
            </a:r>
          </a:p>
          <a:p>
            <a:r>
              <a:rPr lang="en-US" dirty="0" smtClean="0"/>
              <a:t>General Ledger Transaction Void *</a:t>
            </a:r>
          </a:p>
          <a:p>
            <a:r>
              <a:rPr lang="en-US" dirty="0" smtClean="0"/>
              <a:t>Fixed Asset Maintenance, Split *</a:t>
            </a:r>
          </a:p>
          <a:p>
            <a:r>
              <a:rPr lang="en-US" dirty="0" smtClean="0"/>
              <a:t>Fixed Asset Maintenance, Adjust *</a:t>
            </a:r>
          </a:p>
          <a:p>
            <a:r>
              <a:rPr lang="en-US" dirty="0" smtClean="0"/>
              <a:t>Fixed Asset Transfer *</a:t>
            </a:r>
          </a:p>
          <a:p>
            <a:r>
              <a:rPr lang="en-US" dirty="0" smtClean="0"/>
              <a:t>Fixed Asset Retirement/Disposal *</a:t>
            </a:r>
          </a:p>
          <a:p>
            <a:r>
              <a:rPr lang="en-US" dirty="0" smtClean="0"/>
              <a:t>Fixed Asset Reports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Processing Summary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FA-PR-370</a:t>
            </a:r>
          </a:p>
        </p:txBody>
      </p:sp>
      <p:sp>
        <p:nvSpPr>
          <p:cNvPr id="157703" name="Line 7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Introduction to Fixed Assets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Set up Fixed Assets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Process Fixed Assets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5788BE"/>
                </a:solidFill>
              </a:rPr>
              <a:t>Course Overview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FA-PR-380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Transaction Post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FA-PR-040</a:t>
            </a:r>
          </a:p>
        </p:txBody>
      </p:sp>
      <p:pic>
        <p:nvPicPr>
          <p:cNvPr id="614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704151"/>
            <a:ext cx="7961313" cy="358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GL Transactions in Fixed Assets – Asset Acquired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FA-PR-050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1084281" y="1852835"/>
            <a:ext cx="6967538" cy="3508375"/>
            <a:chOff x="1114425" y="2214563"/>
            <a:chExt cx="6967538" cy="3508375"/>
          </a:xfrm>
        </p:grpSpPr>
        <p:grpSp>
          <p:nvGrpSpPr>
            <p:cNvPr id="7172" name="Group 4"/>
            <p:cNvGrpSpPr>
              <a:grpSpLocks/>
            </p:cNvGrpSpPr>
            <p:nvPr/>
          </p:nvGrpSpPr>
          <p:grpSpPr bwMode="auto">
            <a:xfrm>
              <a:off x="5221288" y="2214563"/>
              <a:ext cx="2792412" cy="3508375"/>
              <a:chOff x="3289" y="1581"/>
              <a:chExt cx="1759" cy="2210"/>
            </a:xfrm>
          </p:grpSpPr>
          <p:grpSp>
            <p:nvGrpSpPr>
              <p:cNvPr id="7191" name="Group 5"/>
              <p:cNvGrpSpPr>
                <a:grpSpLocks/>
              </p:cNvGrpSpPr>
              <p:nvPr/>
            </p:nvGrpSpPr>
            <p:grpSpPr bwMode="auto">
              <a:xfrm>
                <a:off x="3289" y="1581"/>
                <a:ext cx="1759" cy="2210"/>
                <a:chOff x="714" y="1277"/>
                <a:chExt cx="1759" cy="2210"/>
              </a:xfrm>
            </p:grpSpPr>
            <p:grpSp>
              <p:nvGrpSpPr>
                <p:cNvPr id="7193" name="Group 6"/>
                <p:cNvGrpSpPr>
                  <a:grpSpLocks/>
                </p:cNvGrpSpPr>
                <p:nvPr/>
              </p:nvGrpSpPr>
              <p:grpSpPr bwMode="auto">
                <a:xfrm>
                  <a:off x="714" y="1277"/>
                  <a:ext cx="1759" cy="2210"/>
                  <a:chOff x="1824" y="624"/>
                  <a:chExt cx="1057" cy="1479"/>
                </a:xfrm>
              </p:grpSpPr>
              <p:sp>
                <p:nvSpPr>
                  <p:cNvPr id="7197" name="Rectangle 7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624"/>
                    <a:ext cx="1057" cy="1479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8" name="Rectangle 8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720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9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89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0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06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1" name="Rectangle 11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239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2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41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3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582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4" name="Rectangle 14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756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5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92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7194" name="Group 16"/>
                <p:cNvGrpSpPr>
                  <a:grpSpLocks/>
                </p:cNvGrpSpPr>
                <p:nvPr/>
              </p:nvGrpSpPr>
              <p:grpSpPr bwMode="auto">
                <a:xfrm>
                  <a:off x="730" y="1802"/>
                  <a:ext cx="1724" cy="1685"/>
                  <a:chOff x="1715" y="879"/>
                  <a:chExt cx="1153" cy="1277"/>
                </a:xfrm>
              </p:grpSpPr>
              <p:sp>
                <p:nvSpPr>
                  <p:cNvPr id="7195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15" y="879"/>
                    <a:ext cx="1153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6" name="Line 1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86" y="882"/>
                    <a:ext cx="0" cy="127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7192" name="Rectangle 19"/>
              <p:cNvSpPr>
                <a:spLocks noChangeArrowheads="1"/>
              </p:cNvSpPr>
              <p:nvPr/>
            </p:nvSpPr>
            <p:spPr bwMode="auto">
              <a:xfrm>
                <a:off x="3301" y="1607"/>
                <a:ext cx="1733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2000" b="1">
                    <a:latin typeface="+mj-lt"/>
                  </a:rPr>
                  <a:t>Construction in Process</a:t>
                </a:r>
                <a:endParaRPr lang="en-US" sz="1600" b="1">
                  <a:latin typeface="+mj-lt"/>
                </a:endParaRPr>
              </a:p>
            </p:txBody>
          </p:sp>
        </p:grpSp>
        <p:sp>
          <p:nvSpPr>
            <p:cNvPr id="126996" name="Rectangle 20"/>
            <p:cNvSpPr>
              <a:spLocks noChangeArrowheads="1"/>
            </p:cNvSpPr>
            <p:nvPr/>
          </p:nvSpPr>
          <p:spPr bwMode="auto">
            <a:xfrm>
              <a:off x="6651625" y="3252788"/>
              <a:ext cx="1430338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600" b="1">
                  <a:latin typeface="+mj-lt"/>
                </a:rPr>
                <a:t>Acquisition</a:t>
              </a:r>
            </a:p>
            <a:p>
              <a:pPr algn="l" eaLnBrk="0" hangingPunct="0"/>
              <a:r>
                <a:rPr lang="en-US" sz="1600" b="1">
                  <a:latin typeface="+mj-lt"/>
                </a:rPr>
                <a:t>Cost</a:t>
              </a:r>
            </a:p>
          </p:txBody>
        </p:sp>
        <p:grpSp>
          <p:nvGrpSpPr>
            <p:cNvPr id="7174" name="Group 21"/>
            <p:cNvGrpSpPr>
              <a:grpSpLocks/>
            </p:cNvGrpSpPr>
            <p:nvPr/>
          </p:nvGrpSpPr>
          <p:grpSpPr bwMode="auto">
            <a:xfrm>
              <a:off x="1114425" y="2214563"/>
              <a:ext cx="2792413" cy="3508375"/>
              <a:chOff x="702" y="1581"/>
              <a:chExt cx="1759" cy="2210"/>
            </a:xfrm>
          </p:grpSpPr>
          <p:grpSp>
            <p:nvGrpSpPr>
              <p:cNvPr id="7176" name="Group 22"/>
              <p:cNvGrpSpPr>
                <a:grpSpLocks/>
              </p:cNvGrpSpPr>
              <p:nvPr/>
            </p:nvGrpSpPr>
            <p:grpSpPr bwMode="auto">
              <a:xfrm>
                <a:off x="702" y="1581"/>
                <a:ext cx="1759" cy="2210"/>
                <a:chOff x="714" y="1277"/>
                <a:chExt cx="1759" cy="2210"/>
              </a:xfrm>
            </p:grpSpPr>
            <p:grpSp>
              <p:nvGrpSpPr>
                <p:cNvPr id="7178" name="Group 23"/>
                <p:cNvGrpSpPr>
                  <a:grpSpLocks/>
                </p:cNvGrpSpPr>
                <p:nvPr/>
              </p:nvGrpSpPr>
              <p:grpSpPr bwMode="auto">
                <a:xfrm>
                  <a:off x="714" y="1277"/>
                  <a:ext cx="1759" cy="2210"/>
                  <a:chOff x="1824" y="624"/>
                  <a:chExt cx="1057" cy="1479"/>
                </a:xfrm>
              </p:grpSpPr>
              <p:sp>
                <p:nvSpPr>
                  <p:cNvPr id="7182" name="Rectangle 24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624"/>
                    <a:ext cx="1057" cy="1479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3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720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4" name="Rectangle 26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89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5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06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6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239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7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41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8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582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9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756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0" name="Rectangle 32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92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7179" name="Group 33"/>
                <p:cNvGrpSpPr>
                  <a:grpSpLocks/>
                </p:cNvGrpSpPr>
                <p:nvPr/>
              </p:nvGrpSpPr>
              <p:grpSpPr bwMode="auto">
                <a:xfrm>
                  <a:off x="730" y="1802"/>
                  <a:ext cx="1724" cy="1685"/>
                  <a:chOff x="1715" y="879"/>
                  <a:chExt cx="1153" cy="1277"/>
                </a:xfrm>
              </p:grpSpPr>
              <p:sp>
                <p:nvSpPr>
                  <p:cNvPr id="7180" name="Line 3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15" y="879"/>
                    <a:ext cx="1153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1" name="Line 3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86" y="882"/>
                    <a:ext cx="0" cy="127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7177" name="Rectangle 36"/>
              <p:cNvSpPr>
                <a:spLocks noChangeArrowheads="1"/>
              </p:cNvSpPr>
              <p:nvPr/>
            </p:nvSpPr>
            <p:spPr bwMode="auto">
              <a:xfrm>
                <a:off x="714" y="1607"/>
                <a:ext cx="1733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2000" b="1">
                    <a:latin typeface="+mj-lt"/>
                  </a:rPr>
                  <a:t>Asset</a:t>
                </a:r>
                <a:endParaRPr lang="en-US" sz="1600" b="1">
                  <a:latin typeface="+mj-lt"/>
                </a:endParaRPr>
              </a:p>
            </p:txBody>
          </p:sp>
        </p:grpSp>
        <p:sp>
          <p:nvSpPr>
            <p:cNvPr id="127013" name="Rectangle 37"/>
            <p:cNvSpPr>
              <a:spLocks noChangeArrowheads="1"/>
            </p:cNvSpPr>
            <p:nvPr/>
          </p:nvSpPr>
          <p:spPr bwMode="auto">
            <a:xfrm>
              <a:off x="1158875" y="3171825"/>
              <a:ext cx="1430338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600" b="1">
                  <a:latin typeface="+mj-lt"/>
                </a:rPr>
                <a:t>Acquisition Cost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GL Transactions in Fixed Assets – Depreciation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FA-PR-060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1253079" y="1786794"/>
            <a:ext cx="6638925" cy="3508375"/>
            <a:chOff x="1273175" y="2319338"/>
            <a:chExt cx="6638925" cy="3508375"/>
          </a:xfrm>
        </p:grpSpPr>
        <p:grpSp>
          <p:nvGrpSpPr>
            <p:cNvPr id="8196" name="Group 4"/>
            <p:cNvGrpSpPr>
              <a:grpSpLocks/>
            </p:cNvGrpSpPr>
            <p:nvPr/>
          </p:nvGrpSpPr>
          <p:grpSpPr bwMode="auto">
            <a:xfrm>
              <a:off x="1323975" y="2319338"/>
              <a:ext cx="2792413" cy="3508375"/>
              <a:chOff x="714" y="1277"/>
              <a:chExt cx="1759" cy="2210"/>
            </a:xfrm>
          </p:grpSpPr>
          <p:grpSp>
            <p:nvGrpSpPr>
              <p:cNvPr id="8215" name="Group 5"/>
              <p:cNvGrpSpPr>
                <a:grpSpLocks/>
              </p:cNvGrpSpPr>
              <p:nvPr/>
            </p:nvGrpSpPr>
            <p:grpSpPr bwMode="auto">
              <a:xfrm>
                <a:off x="714" y="1277"/>
                <a:ext cx="1759" cy="2210"/>
                <a:chOff x="1824" y="624"/>
                <a:chExt cx="1057" cy="1479"/>
              </a:xfrm>
            </p:grpSpPr>
            <p:sp>
              <p:nvSpPr>
                <p:cNvPr id="8219" name="Rectangle 6"/>
                <p:cNvSpPr>
                  <a:spLocks noChangeArrowheads="1"/>
                </p:cNvSpPr>
                <p:nvPr/>
              </p:nvSpPr>
              <p:spPr bwMode="auto">
                <a:xfrm>
                  <a:off x="1824" y="624"/>
                  <a:ext cx="1057" cy="1479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20" name="Rectangle 7"/>
                <p:cNvSpPr>
                  <a:spLocks noChangeArrowheads="1"/>
                </p:cNvSpPr>
                <p:nvPr/>
              </p:nvSpPr>
              <p:spPr bwMode="auto">
                <a:xfrm>
                  <a:off x="1824" y="720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21" name="Rectangle 8"/>
                <p:cNvSpPr>
                  <a:spLocks noChangeArrowheads="1"/>
                </p:cNvSpPr>
                <p:nvPr/>
              </p:nvSpPr>
              <p:spPr bwMode="auto">
                <a:xfrm>
                  <a:off x="1824" y="89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22" name="Rectangle 9"/>
                <p:cNvSpPr>
                  <a:spLocks noChangeArrowheads="1"/>
                </p:cNvSpPr>
                <p:nvPr/>
              </p:nvSpPr>
              <p:spPr bwMode="auto">
                <a:xfrm>
                  <a:off x="1824" y="106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23" name="Rectangle 10"/>
                <p:cNvSpPr>
                  <a:spLocks noChangeArrowheads="1"/>
                </p:cNvSpPr>
                <p:nvPr/>
              </p:nvSpPr>
              <p:spPr bwMode="auto">
                <a:xfrm>
                  <a:off x="1824" y="1239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24" name="Rectangle 11"/>
                <p:cNvSpPr>
                  <a:spLocks noChangeArrowheads="1"/>
                </p:cNvSpPr>
                <p:nvPr/>
              </p:nvSpPr>
              <p:spPr bwMode="auto">
                <a:xfrm>
                  <a:off x="1824" y="141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25" name="Rectangle 12"/>
                <p:cNvSpPr>
                  <a:spLocks noChangeArrowheads="1"/>
                </p:cNvSpPr>
                <p:nvPr/>
              </p:nvSpPr>
              <p:spPr bwMode="auto">
                <a:xfrm>
                  <a:off x="1824" y="1582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26" name="Rectangle 13"/>
                <p:cNvSpPr>
                  <a:spLocks noChangeArrowheads="1"/>
                </p:cNvSpPr>
                <p:nvPr/>
              </p:nvSpPr>
              <p:spPr bwMode="auto">
                <a:xfrm>
                  <a:off x="1824" y="1756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27" name="Rectangle 14"/>
                <p:cNvSpPr>
                  <a:spLocks noChangeArrowheads="1"/>
                </p:cNvSpPr>
                <p:nvPr/>
              </p:nvSpPr>
              <p:spPr bwMode="auto">
                <a:xfrm>
                  <a:off x="1824" y="192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8216" name="Group 15"/>
              <p:cNvGrpSpPr>
                <a:grpSpLocks/>
              </p:cNvGrpSpPr>
              <p:nvPr/>
            </p:nvGrpSpPr>
            <p:grpSpPr bwMode="auto">
              <a:xfrm>
                <a:off x="730" y="1802"/>
                <a:ext cx="1724" cy="1685"/>
                <a:chOff x="1715" y="879"/>
                <a:chExt cx="1153" cy="1277"/>
              </a:xfrm>
            </p:grpSpPr>
            <p:sp>
              <p:nvSpPr>
                <p:cNvPr id="8217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1715" y="879"/>
                  <a:ext cx="1153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18" name="Line 17"/>
                <p:cNvSpPr>
                  <a:spLocks noChangeShapeType="1"/>
                </p:cNvSpPr>
                <p:nvPr/>
              </p:nvSpPr>
              <p:spPr bwMode="auto">
                <a:xfrm flipH="1">
                  <a:off x="2286" y="882"/>
                  <a:ext cx="0" cy="127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8197" name="Rectangle 18"/>
            <p:cNvSpPr>
              <a:spLocks noChangeArrowheads="1"/>
            </p:cNvSpPr>
            <p:nvPr/>
          </p:nvSpPr>
          <p:spPr bwMode="auto">
            <a:xfrm>
              <a:off x="1343025" y="2360613"/>
              <a:ext cx="2751138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2000" b="1">
                  <a:latin typeface="+mj-lt"/>
                </a:rPr>
                <a:t>Periodic Expense</a:t>
              </a:r>
              <a:endParaRPr lang="en-US" sz="1600" b="1">
                <a:latin typeface="+mj-lt"/>
              </a:endParaRPr>
            </a:p>
          </p:txBody>
        </p:sp>
        <p:sp>
          <p:nvSpPr>
            <p:cNvPr id="128019" name="Rectangle 19"/>
            <p:cNvSpPr>
              <a:spLocks noChangeArrowheads="1"/>
            </p:cNvSpPr>
            <p:nvPr/>
          </p:nvSpPr>
          <p:spPr bwMode="auto">
            <a:xfrm>
              <a:off x="1273175" y="3252788"/>
              <a:ext cx="157321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600" b="1">
                  <a:latin typeface="+mj-lt"/>
                </a:rPr>
                <a:t>Depreciation</a:t>
              </a:r>
            </a:p>
          </p:txBody>
        </p:sp>
        <p:grpSp>
          <p:nvGrpSpPr>
            <p:cNvPr id="8199" name="Group 20"/>
            <p:cNvGrpSpPr>
              <a:grpSpLocks/>
            </p:cNvGrpSpPr>
            <p:nvPr/>
          </p:nvGrpSpPr>
          <p:grpSpPr bwMode="auto">
            <a:xfrm>
              <a:off x="5048250" y="2319338"/>
              <a:ext cx="2792413" cy="3508375"/>
              <a:chOff x="714" y="1277"/>
              <a:chExt cx="1759" cy="2210"/>
            </a:xfrm>
          </p:grpSpPr>
          <p:grpSp>
            <p:nvGrpSpPr>
              <p:cNvPr id="8202" name="Group 21"/>
              <p:cNvGrpSpPr>
                <a:grpSpLocks/>
              </p:cNvGrpSpPr>
              <p:nvPr/>
            </p:nvGrpSpPr>
            <p:grpSpPr bwMode="auto">
              <a:xfrm>
                <a:off x="714" y="1277"/>
                <a:ext cx="1759" cy="2210"/>
                <a:chOff x="1824" y="624"/>
                <a:chExt cx="1057" cy="1479"/>
              </a:xfrm>
            </p:grpSpPr>
            <p:sp>
              <p:nvSpPr>
                <p:cNvPr id="8206" name="Rectangle 22"/>
                <p:cNvSpPr>
                  <a:spLocks noChangeArrowheads="1"/>
                </p:cNvSpPr>
                <p:nvPr/>
              </p:nvSpPr>
              <p:spPr bwMode="auto">
                <a:xfrm>
                  <a:off x="1824" y="624"/>
                  <a:ext cx="1057" cy="1479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07" name="Rectangle 23"/>
                <p:cNvSpPr>
                  <a:spLocks noChangeArrowheads="1"/>
                </p:cNvSpPr>
                <p:nvPr/>
              </p:nvSpPr>
              <p:spPr bwMode="auto">
                <a:xfrm>
                  <a:off x="1824" y="720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08" name="Rectangle 24"/>
                <p:cNvSpPr>
                  <a:spLocks noChangeArrowheads="1"/>
                </p:cNvSpPr>
                <p:nvPr/>
              </p:nvSpPr>
              <p:spPr bwMode="auto">
                <a:xfrm>
                  <a:off x="1824" y="89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09" name="Rectangle 25"/>
                <p:cNvSpPr>
                  <a:spLocks noChangeArrowheads="1"/>
                </p:cNvSpPr>
                <p:nvPr/>
              </p:nvSpPr>
              <p:spPr bwMode="auto">
                <a:xfrm>
                  <a:off x="1824" y="106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10" name="Rectangle 26"/>
                <p:cNvSpPr>
                  <a:spLocks noChangeArrowheads="1"/>
                </p:cNvSpPr>
                <p:nvPr/>
              </p:nvSpPr>
              <p:spPr bwMode="auto">
                <a:xfrm>
                  <a:off x="1824" y="1239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11" name="Rectangle 27"/>
                <p:cNvSpPr>
                  <a:spLocks noChangeArrowheads="1"/>
                </p:cNvSpPr>
                <p:nvPr/>
              </p:nvSpPr>
              <p:spPr bwMode="auto">
                <a:xfrm>
                  <a:off x="1824" y="141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12" name="Rectangle 28"/>
                <p:cNvSpPr>
                  <a:spLocks noChangeArrowheads="1"/>
                </p:cNvSpPr>
                <p:nvPr/>
              </p:nvSpPr>
              <p:spPr bwMode="auto">
                <a:xfrm>
                  <a:off x="1824" y="1582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13" name="Rectangle 29"/>
                <p:cNvSpPr>
                  <a:spLocks noChangeArrowheads="1"/>
                </p:cNvSpPr>
                <p:nvPr/>
              </p:nvSpPr>
              <p:spPr bwMode="auto">
                <a:xfrm>
                  <a:off x="1824" y="1756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14" name="Rectangle 30"/>
                <p:cNvSpPr>
                  <a:spLocks noChangeArrowheads="1"/>
                </p:cNvSpPr>
                <p:nvPr/>
              </p:nvSpPr>
              <p:spPr bwMode="auto">
                <a:xfrm>
                  <a:off x="1824" y="192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8203" name="Group 31"/>
              <p:cNvGrpSpPr>
                <a:grpSpLocks/>
              </p:cNvGrpSpPr>
              <p:nvPr/>
            </p:nvGrpSpPr>
            <p:grpSpPr bwMode="auto">
              <a:xfrm>
                <a:off x="730" y="1802"/>
                <a:ext cx="1724" cy="1685"/>
                <a:chOff x="1715" y="879"/>
                <a:chExt cx="1153" cy="1277"/>
              </a:xfrm>
            </p:grpSpPr>
            <p:sp>
              <p:nvSpPr>
                <p:cNvPr id="8204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715" y="879"/>
                  <a:ext cx="1153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05" name="Line 33"/>
                <p:cNvSpPr>
                  <a:spLocks noChangeShapeType="1"/>
                </p:cNvSpPr>
                <p:nvPr/>
              </p:nvSpPr>
              <p:spPr bwMode="auto">
                <a:xfrm flipH="1">
                  <a:off x="2286" y="882"/>
                  <a:ext cx="0" cy="127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8200" name="Rectangle 34"/>
            <p:cNvSpPr>
              <a:spLocks noChangeArrowheads="1"/>
            </p:cNvSpPr>
            <p:nvPr/>
          </p:nvSpPr>
          <p:spPr bwMode="auto">
            <a:xfrm>
              <a:off x="5067300" y="2360613"/>
              <a:ext cx="2751138" cy="701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2000" b="1">
                  <a:latin typeface="+mj-lt"/>
                </a:rPr>
                <a:t>Accumulated Expense</a:t>
              </a:r>
              <a:endParaRPr lang="en-US" sz="1600" b="1">
                <a:latin typeface="+mj-lt"/>
              </a:endParaRPr>
            </a:p>
          </p:txBody>
        </p:sp>
        <p:sp>
          <p:nvSpPr>
            <p:cNvPr id="128035" name="Rectangle 35"/>
            <p:cNvSpPr>
              <a:spLocks noChangeArrowheads="1"/>
            </p:cNvSpPr>
            <p:nvPr/>
          </p:nvSpPr>
          <p:spPr bwMode="auto">
            <a:xfrm>
              <a:off x="6386513" y="3243263"/>
              <a:ext cx="1525587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600" b="1">
                  <a:latin typeface="+mj-lt"/>
                </a:rPr>
                <a:t>Depreciation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GL Transactions in Fixed Assets – Asset Retired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FA-PR-070</a:t>
            </a:r>
          </a:p>
        </p:txBody>
      </p:sp>
      <p:grpSp>
        <p:nvGrpSpPr>
          <p:cNvPr id="73" name="Group 72"/>
          <p:cNvGrpSpPr/>
          <p:nvPr/>
        </p:nvGrpSpPr>
        <p:grpSpPr>
          <a:xfrm>
            <a:off x="2054207" y="833248"/>
            <a:ext cx="5029200" cy="5303837"/>
            <a:chOff x="2024063" y="1385888"/>
            <a:chExt cx="5029200" cy="5303837"/>
          </a:xfrm>
        </p:grpSpPr>
        <p:grpSp>
          <p:nvGrpSpPr>
            <p:cNvPr id="9220" name="Group 4"/>
            <p:cNvGrpSpPr>
              <a:grpSpLocks/>
            </p:cNvGrpSpPr>
            <p:nvPr/>
          </p:nvGrpSpPr>
          <p:grpSpPr bwMode="auto">
            <a:xfrm>
              <a:off x="4611688" y="1385888"/>
              <a:ext cx="2441575" cy="2613025"/>
              <a:chOff x="3289" y="1581"/>
              <a:chExt cx="1759" cy="2210"/>
            </a:xfrm>
          </p:grpSpPr>
          <p:grpSp>
            <p:nvGrpSpPr>
              <p:cNvPr id="9274" name="Group 5"/>
              <p:cNvGrpSpPr>
                <a:grpSpLocks/>
              </p:cNvGrpSpPr>
              <p:nvPr/>
            </p:nvGrpSpPr>
            <p:grpSpPr bwMode="auto">
              <a:xfrm>
                <a:off x="3289" y="1581"/>
                <a:ext cx="1759" cy="2210"/>
                <a:chOff x="714" y="1277"/>
                <a:chExt cx="1759" cy="2210"/>
              </a:xfrm>
            </p:grpSpPr>
            <p:grpSp>
              <p:nvGrpSpPr>
                <p:cNvPr id="9276" name="Group 6"/>
                <p:cNvGrpSpPr>
                  <a:grpSpLocks/>
                </p:cNvGrpSpPr>
                <p:nvPr/>
              </p:nvGrpSpPr>
              <p:grpSpPr bwMode="auto">
                <a:xfrm>
                  <a:off x="714" y="1277"/>
                  <a:ext cx="1759" cy="2210"/>
                  <a:chOff x="1824" y="624"/>
                  <a:chExt cx="1057" cy="1479"/>
                </a:xfrm>
              </p:grpSpPr>
              <p:sp>
                <p:nvSpPr>
                  <p:cNvPr id="9280" name="Rectangle 7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624"/>
                    <a:ext cx="1057" cy="1479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81" name="Rectangle 8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720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82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89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83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06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84" name="Rectangle 11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239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85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41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86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582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87" name="Rectangle 14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756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88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92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9277" name="Group 16"/>
                <p:cNvGrpSpPr>
                  <a:grpSpLocks/>
                </p:cNvGrpSpPr>
                <p:nvPr/>
              </p:nvGrpSpPr>
              <p:grpSpPr bwMode="auto">
                <a:xfrm>
                  <a:off x="730" y="1802"/>
                  <a:ext cx="1724" cy="1685"/>
                  <a:chOff x="1715" y="879"/>
                  <a:chExt cx="1153" cy="1277"/>
                </a:xfrm>
              </p:grpSpPr>
              <p:sp>
                <p:nvSpPr>
                  <p:cNvPr id="9278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15" y="879"/>
                    <a:ext cx="1153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79" name="Line 1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86" y="882"/>
                    <a:ext cx="0" cy="127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9275" name="Rectangle 19"/>
              <p:cNvSpPr>
                <a:spLocks noChangeArrowheads="1"/>
              </p:cNvSpPr>
              <p:nvPr/>
            </p:nvSpPr>
            <p:spPr bwMode="auto">
              <a:xfrm>
                <a:off x="3300" y="1607"/>
                <a:ext cx="1735" cy="5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Accumulated Expense</a:t>
                </a:r>
                <a:endParaRPr lang="en-US" sz="1400" b="1">
                  <a:latin typeface="+mj-lt"/>
                </a:endParaRPr>
              </a:p>
            </p:txBody>
          </p:sp>
        </p:grpSp>
        <p:sp>
          <p:nvSpPr>
            <p:cNvPr id="129044" name="Rectangle 20"/>
            <p:cNvSpPr>
              <a:spLocks noChangeArrowheads="1"/>
            </p:cNvSpPr>
            <p:nvPr/>
          </p:nvSpPr>
          <p:spPr bwMode="auto">
            <a:xfrm>
              <a:off x="4586288" y="2085975"/>
              <a:ext cx="1354137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300" b="1" dirty="0">
                  <a:latin typeface="+mj-lt"/>
                </a:rPr>
                <a:t>Accumulated Depreciation</a:t>
              </a:r>
            </a:p>
          </p:txBody>
        </p:sp>
        <p:grpSp>
          <p:nvGrpSpPr>
            <p:cNvPr id="9222" name="Group 21"/>
            <p:cNvGrpSpPr>
              <a:grpSpLocks/>
            </p:cNvGrpSpPr>
            <p:nvPr/>
          </p:nvGrpSpPr>
          <p:grpSpPr bwMode="auto">
            <a:xfrm>
              <a:off x="2049463" y="1395413"/>
              <a:ext cx="2441575" cy="2613025"/>
              <a:chOff x="3289" y="1581"/>
              <a:chExt cx="1759" cy="2210"/>
            </a:xfrm>
          </p:grpSpPr>
          <p:grpSp>
            <p:nvGrpSpPr>
              <p:cNvPr id="9259" name="Group 22"/>
              <p:cNvGrpSpPr>
                <a:grpSpLocks/>
              </p:cNvGrpSpPr>
              <p:nvPr/>
            </p:nvGrpSpPr>
            <p:grpSpPr bwMode="auto">
              <a:xfrm>
                <a:off x="3289" y="1581"/>
                <a:ext cx="1759" cy="2210"/>
                <a:chOff x="714" y="1277"/>
                <a:chExt cx="1759" cy="2210"/>
              </a:xfrm>
            </p:grpSpPr>
            <p:grpSp>
              <p:nvGrpSpPr>
                <p:cNvPr id="9261" name="Group 23"/>
                <p:cNvGrpSpPr>
                  <a:grpSpLocks/>
                </p:cNvGrpSpPr>
                <p:nvPr/>
              </p:nvGrpSpPr>
              <p:grpSpPr bwMode="auto">
                <a:xfrm>
                  <a:off x="714" y="1277"/>
                  <a:ext cx="1759" cy="2210"/>
                  <a:chOff x="1824" y="624"/>
                  <a:chExt cx="1057" cy="1479"/>
                </a:xfrm>
              </p:grpSpPr>
              <p:sp>
                <p:nvSpPr>
                  <p:cNvPr id="9265" name="Rectangle 24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624"/>
                    <a:ext cx="1057" cy="1479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66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720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67" name="Rectangle 26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89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68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06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69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239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70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41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71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582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72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756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73" name="Rectangle 32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92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9262" name="Group 33"/>
                <p:cNvGrpSpPr>
                  <a:grpSpLocks/>
                </p:cNvGrpSpPr>
                <p:nvPr/>
              </p:nvGrpSpPr>
              <p:grpSpPr bwMode="auto">
                <a:xfrm>
                  <a:off x="730" y="1802"/>
                  <a:ext cx="1724" cy="1685"/>
                  <a:chOff x="1715" y="879"/>
                  <a:chExt cx="1153" cy="1277"/>
                </a:xfrm>
              </p:grpSpPr>
              <p:sp>
                <p:nvSpPr>
                  <p:cNvPr id="9263" name="Line 3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15" y="879"/>
                    <a:ext cx="1153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64" name="Line 3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86" y="882"/>
                    <a:ext cx="0" cy="127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9260" name="Rectangle 36"/>
              <p:cNvSpPr>
                <a:spLocks noChangeArrowheads="1"/>
              </p:cNvSpPr>
              <p:nvPr/>
            </p:nvSpPr>
            <p:spPr bwMode="auto">
              <a:xfrm>
                <a:off x="3300" y="1607"/>
                <a:ext cx="1735" cy="3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Asset</a:t>
                </a:r>
                <a:endParaRPr lang="en-US" sz="1400" b="1">
                  <a:latin typeface="+mj-lt"/>
                </a:endParaRPr>
              </a:p>
            </p:txBody>
          </p:sp>
        </p:grpSp>
        <p:sp>
          <p:nvSpPr>
            <p:cNvPr id="129061" name="Rectangle 37"/>
            <p:cNvSpPr>
              <a:spLocks noChangeArrowheads="1"/>
            </p:cNvSpPr>
            <p:nvPr/>
          </p:nvSpPr>
          <p:spPr bwMode="auto">
            <a:xfrm>
              <a:off x="3284538" y="2095500"/>
              <a:ext cx="135413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400" b="1">
                  <a:latin typeface="+mj-lt"/>
                </a:rPr>
                <a:t>Acquisition Cost</a:t>
              </a:r>
            </a:p>
          </p:txBody>
        </p:sp>
        <p:grpSp>
          <p:nvGrpSpPr>
            <p:cNvPr id="9224" name="Group 38"/>
            <p:cNvGrpSpPr>
              <a:grpSpLocks/>
            </p:cNvGrpSpPr>
            <p:nvPr/>
          </p:nvGrpSpPr>
          <p:grpSpPr bwMode="auto">
            <a:xfrm>
              <a:off x="4602163" y="4067175"/>
              <a:ext cx="2441575" cy="2613025"/>
              <a:chOff x="3289" y="1581"/>
              <a:chExt cx="1759" cy="2210"/>
            </a:xfrm>
          </p:grpSpPr>
          <p:grpSp>
            <p:nvGrpSpPr>
              <p:cNvPr id="9244" name="Group 39"/>
              <p:cNvGrpSpPr>
                <a:grpSpLocks/>
              </p:cNvGrpSpPr>
              <p:nvPr/>
            </p:nvGrpSpPr>
            <p:grpSpPr bwMode="auto">
              <a:xfrm>
                <a:off x="3289" y="1581"/>
                <a:ext cx="1759" cy="2210"/>
                <a:chOff x="714" y="1277"/>
                <a:chExt cx="1759" cy="2210"/>
              </a:xfrm>
            </p:grpSpPr>
            <p:grpSp>
              <p:nvGrpSpPr>
                <p:cNvPr id="9246" name="Group 40"/>
                <p:cNvGrpSpPr>
                  <a:grpSpLocks/>
                </p:cNvGrpSpPr>
                <p:nvPr/>
              </p:nvGrpSpPr>
              <p:grpSpPr bwMode="auto">
                <a:xfrm>
                  <a:off x="714" y="1277"/>
                  <a:ext cx="1759" cy="2210"/>
                  <a:chOff x="1824" y="624"/>
                  <a:chExt cx="1057" cy="1479"/>
                </a:xfrm>
              </p:grpSpPr>
              <p:sp>
                <p:nvSpPr>
                  <p:cNvPr id="9250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624"/>
                    <a:ext cx="1057" cy="1479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51" name="Rectangle 42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720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52" name="Rectangle 43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89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53" name="Rectangle 44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06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54" name="Rectangle 45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239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55" name="Rectangle 46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41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56" name="Rectangle 47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582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57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756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58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92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9247" name="Group 50"/>
                <p:cNvGrpSpPr>
                  <a:grpSpLocks/>
                </p:cNvGrpSpPr>
                <p:nvPr/>
              </p:nvGrpSpPr>
              <p:grpSpPr bwMode="auto">
                <a:xfrm>
                  <a:off x="730" y="1802"/>
                  <a:ext cx="1724" cy="1685"/>
                  <a:chOff x="1715" y="879"/>
                  <a:chExt cx="1153" cy="1277"/>
                </a:xfrm>
              </p:grpSpPr>
              <p:sp>
                <p:nvSpPr>
                  <p:cNvPr id="9248" name="Line 5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15" y="879"/>
                    <a:ext cx="1153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49" name="Line 5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86" y="882"/>
                    <a:ext cx="0" cy="127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9245" name="Rectangle 53"/>
              <p:cNvSpPr>
                <a:spLocks noChangeArrowheads="1"/>
              </p:cNvSpPr>
              <p:nvPr/>
            </p:nvSpPr>
            <p:spPr bwMode="auto">
              <a:xfrm>
                <a:off x="3300" y="1607"/>
                <a:ext cx="1735" cy="5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800" b="1">
                    <a:solidFill>
                      <a:schemeClr val="accent2"/>
                    </a:solidFill>
                    <a:latin typeface="+mj-lt"/>
                  </a:rPr>
                  <a:t>Gain</a:t>
                </a:r>
                <a:r>
                  <a:rPr lang="en-US" sz="1800" b="1">
                    <a:latin typeface="+mj-lt"/>
                  </a:rPr>
                  <a:t> or </a:t>
                </a:r>
                <a:r>
                  <a:rPr lang="en-US" sz="1800" b="1">
                    <a:solidFill>
                      <a:srgbClr val="FF0000"/>
                    </a:solidFill>
                    <a:latin typeface="+mj-lt"/>
                  </a:rPr>
                  <a:t>Loss</a:t>
                </a:r>
                <a:r>
                  <a:rPr lang="en-US" sz="1800" b="1">
                    <a:latin typeface="+mj-lt"/>
                  </a:rPr>
                  <a:t/>
                </a:r>
                <a:br>
                  <a:rPr lang="en-US" sz="1800" b="1">
                    <a:latin typeface="+mj-lt"/>
                  </a:rPr>
                </a:br>
                <a:r>
                  <a:rPr lang="en-US" sz="1800" b="1">
                    <a:latin typeface="+mj-lt"/>
                  </a:rPr>
                  <a:t>on Disposal</a:t>
                </a:r>
                <a:endParaRPr lang="en-US" sz="1400" b="1">
                  <a:latin typeface="+mj-lt"/>
                </a:endParaRPr>
              </a:p>
            </p:txBody>
          </p:sp>
        </p:grpSp>
        <p:sp>
          <p:nvSpPr>
            <p:cNvPr id="129078" name="Rectangle 54"/>
            <p:cNvSpPr>
              <a:spLocks noChangeArrowheads="1"/>
            </p:cNvSpPr>
            <p:nvPr/>
          </p:nvSpPr>
          <p:spPr bwMode="auto">
            <a:xfrm>
              <a:off x="4683125" y="4754563"/>
              <a:ext cx="1125538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400" b="1">
                  <a:solidFill>
                    <a:srgbClr val="FF0000"/>
                  </a:solidFill>
                  <a:latin typeface="+mj-lt"/>
                </a:rPr>
                <a:t>Loss</a:t>
              </a:r>
              <a:endParaRPr lang="en-US" sz="1400" b="1">
                <a:latin typeface="+mj-lt"/>
              </a:endParaRPr>
            </a:p>
          </p:txBody>
        </p:sp>
        <p:grpSp>
          <p:nvGrpSpPr>
            <p:cNvPr id="9226" name="Group 55"/>
            <p:cNvGrpSpPr>
              <a:grpSpLocks/>
            </p:cNvGrpSpPr>
            <p:nvPr/>
          </p:nvGrpSpPr>
          <p:grpSpPr bwMode="auto">
            <a:xfrm>
              <a:off x="2039938" y="4076700"/>
              <a:ext cx="2441575" cy="2613025"/>
              <a:chOff x="3289" y="1581"/>
              <a:chExt cx="1759" cy="2210"/>
            </a:xfrm>
          </p:grpSpPr>
          <p:grpSp>
            <p:nvGrpSpPr>
              <p:cNvPr id="9229" name="Group 56"/>
              <p:cNvGrpSpPr>
                <a:grpSpLocks/>
              </p:cNvGrpSpPr>
              <p:nvPr/>
            </p:nvGrpSpPr>
            <p:grpSpPr bwMode="auto">
              <a:xfrm>
                <a:off x="3289" y="1581"/>
                <a:ext cx="1759" cy="2210"/>
                <a:chOff x="714" y="1277"/>
                <a:chExt cx="1759" cy="2210"/>
              </a:xfrm>
            </p:grpSpPr>
            <p:grpSp>
              <p:nvGrpSpPr>
                <p:cNvPr id="9231" name="Group 57"/>
                <p:cNvGrpSpPr>
                  <a:grpSpLocks/>
                </p:cNvGrpSpPr>
                <p:nvPr/>
              </p:nvGrpSpPr>
              <p:grpSpPr bwMode="auto">
                <a:xfrm>
                  <a:off x="714" y="1277"/>
                  <a:ext cx="1759" cy="2210"/>
                  <a:chOff x="1824" y="624"/>
                  <a:chExt cx="1057" cy="1479"/>
                </a:xfrm>
              </p:grpSpPr>
              <p:sp>
                <p:nvSpPr>
                  <p:cNvPr id="9235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624"/>
                    <a:ext cx="1057" cy="1479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36" name="Rectangle 59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720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37" name="Rectangle 60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89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38" name="Rectangle 61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06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39" name="Rectangle 62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239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40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41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41" name="Rectangle 64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582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42" name="Rectangle 65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756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43" name="Rectangle 66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92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9232" name="Group 67"/>
                <p:cNvGrpSpPr>
                  <a:grpSpLocks/>
                </p:cNvGrpSpPr>
                <p:nvPr/>
              </p:nvGrpSpPr>
              <p:grpSpPr bwMode="auto">
                <a:xfrm>
                  <a:off x="730" y="1802"/>
                  <a:ext cx="1724" cy="1685"/>
                  <a:chOff x="1715" y="879"/>
                  <a:chExt cx="1153" cy="1277"/>
                </a:xfrm>
              </p:grpSpPr>
              <p:sp>
                <p:nvSpPr>
                  <p:cNvPr id="9233" name="Line 6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15" y="879"/>
                    <a:ext cx="1153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9234" name="Line 6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86" y="882"/>
                    <a:ext cx="0" cy="127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9230" name="Rectangle 70"/>
              <p:cNvSpPr>
                <a:spLocks noChangeArrowheads="1"/>
              </p:cNvSpPr>
              <p:nvPr/>
            </p:nvSpPr>
            <p:spPr bwMode="auto">
              <a:xfrm>
                <a:off x="3300" y="1607"/>
                <a:ext cx="1735" cy="3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Asset Suspense</a:t>
                </a:r>
                <a:endParaRPr lang="en-US" sz="1400" b="1">
                  <a:latin typeface="+mj-lt"/>
                </a:endParaRPr>
              </a:p>
            </p:txBody>
          </p:sp>
        </p:grpSp>
        <p:sp>
          <p:nvSpPr>
            <p:cNvPr id="129095" name="Rectangle 71"/>
            <p:cNvSpPr>
              <a:spLocks noChangeArrowheads="1"/>
            </p:cNvSpPr>
            <p:nvPr/>
          </p:nvSpPr>
          <p:spPr bwMode="auto">
            <a:xfrm>
              <a:off x="2024063" y="4776788"/>
              <a:ext cx="1296987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400" b="1">
                  <a:latin typeface="+mj-lt"/>
                </a:rPr>
                <a:t>Sale Amount</a:t>
              </a:r>
            </a:p>
          </p:txBody>
        </p:sp>
        <p:sp>
          <p:nvSpPr>
            <p:cNvPr id="129096" name="Rectangle 72"/>
            <p:cNvSpPr>
              <a:spLocks noChangeArrowheads="1"/>
            </p:cNvSpPr>
            <p:nvPr/>
          </p:nvSpPr>
          <p:spPr bwMode="auto">
            <a:xfrm>
              <a:off x="5813425" y="4737100"/>
              <a:ext cx="1125538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400" b="1">
                  <a:solidFill>
                    <a:schemeClr val="accent2"/>
                  </a:solidFill>
                  <a:latin typeface="+mj-lt"/>
                </a:rPr>
                <a:t>Gain</a:t>
              </a:r>
              <a:endParaRPr lang="en-US" sz="1400" b="1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GL Transactions in Fixed Assets – Asset Transfer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FA-PR-080</a:t>
            </a:r>
          </a:p>
        </p:txBody>
      </p:sp>
      <p:grpSp>
        <p:nvGrpSpPr>
          <p:cNvPr id="75" name="Group 74"/>
          <p:cNvGrpSpPr/>
          <p:nvPr/>
        </p:nvGrpSpPr>
        <p:grpSpPr>
          <a:xfrm>
            <a:off x="1664612" y="843708"/>
            <a:ext cx="5803900" cy="5546725"/>
            <a:chOff x="2287588" y="1195388"/>
            <a:chExt cx="5803900" cy="5546725"/>
          </a:xfrm>
        </p:grpSpPr>
        <p:sp>
          <p:nvSpPr>
            <p:cNvPr id="10244" name="Text Box 4"/>
            <p:cNvSpPr txBox="1">
              <a:spLocks noChangeArrowheads="1"/>
            </p:cNvSpPr>
            <p:nvPr/>
          </p:nvSpPr>
          <p:spPr bwMode="auto">
            <a:xfrm>
              <a:off x="2716213" y="3768725"/>
              <a:ext cx="1928733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2200" b="1">
                  <a:solidFill>
                    <a:srgbClr val="6600CC"/>
                  </a:solidFill>
                  <a:latin typeface="+mj-lt"/>
                </a:rPr>
                <a:t>Old Location</a:t>
              </a:r>
              <a:endParaRPr lang="en-US" sz="1800" b="1">
                <a:solidFill>
                  <a:schemeClr val="accent2"/>
                </a:solidFill>
                <a:latin typeface="+mj-lt"/>
              </a:endParaRPr>
            </a:p>
          </p:txBody>
        </p:sp>
        <p:grpSp>
          <p:nvGrpSpPr>
            <p:cNvPr id="10245" name="Group 5"/>
            <p:cNvGrpSpPr>
              <a:grpSpLocks/>
            </p:cNvGrpSpPr>
            <p:nvPr/>
          </p:nvGrpSpPr>
          <p:grpSpPr bwMode="auto">
            <a:xfrm>
              <a:off x="5649913" y="1195388"/>
              <a:ext cx="2441575" cy="2613025"/>
              <a:chOff x="3289" y="1581"/>
              <a:chExt cx="1759" cy="2210"/>
            </a:xfrm>
          </p:grpSpPr>
          <p:grpSp>
            <p:nvGrpSpPr>
              <p:cNvPr id="10300" name="Group 6"/>
              <p:cNvGrpSpPr>
                <a:grpSpLocks/>
              </p:cNvGrpSpPr>
              <p:nvPr/>
            </p:nvGrpSpPr>
            <p:grpSpPr bwMode="auto">
              <a:xfrm>
                <a:off x="3289" y="1581"/>
                <a:ext cx="1759" cy="2210"/>
                <a:chOff x="714" y="1277"/>
                <a:chExt cx="1759" cy="2210"/>
              </a:xfrm>
            </p:grpSpPr>
            <p:grpSp>
              <p:nvGrpSpPr>
                <p:cNvPr id="10302" name="Group 7"/>
                <p:cNvGrpSpPr>
                  <a:grpSpLocks/>
                </p:cNvGrpSpPr>
                <p:nvPr/>
              </p:nvGrpSpPr>
              <p:grpSpPr bwMode="auto">
                <a:xfrm>
                  <a:off x="714" y="1277"/>
                  <a:ext cx="1759" cy="2210"/>
                  <a:chOff x="1824" y="624"/>
                  <a:chExt cx="1057" cy="1479"/>
                </a:xfrm>
              </p:grpSpPr>
              <p:sp>
                <p:nvSpPr>
                  <p:cNvPr id="10306" name="Rectangle 8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624"/>
                    <a:ext cx="1057" cy="1479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07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720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08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89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09" name="Rectangle 11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06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10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239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11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41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12" name="Rectangle 14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582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13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756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14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92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0303" name="Group 17"/>
                <p:cNvGrpSpPr>
                  <a:grpSpLocks/>
                </p:cNvGrpSpPr>
                <p:nvPr/>
              </p:nvGrpSpPr>
              <p:grpSpPr bwMode="auto">
                <a:xfrm>
                  <a:off x="730" y="1802"/>
                  <a:ext cx="1724" cy="1685"/>
                  <a:chOff x="1715" y="879"/>
                  <a:chExt cx="1153" cy="1277"/>
                </a:xfrm>
              </p:grpSpPr>
              <p:sp>
                <p:nvSpPr>
                  <p:cNvPr id="10304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15" y="879"/>
                    <a:ext cx="1153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05" name="Line 1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86" y="882"/>
                    <a:ext cx="0" cy="127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10301" name="Rectangle 20"/>
              <p:cNvSpPr>
                <a:spLocks noChangeArrowheads="1"/>
              </p:cNvSpPr>
              <p:nvPr/>
            </p:nvSpPr>
            <p:spPr bwMode="auto">
              <a:xfrm>
                <a:off x="3300" y="1607"/>
                <a:ext cx="1735" cy="3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Asset</a:t>
                </a:r>
                <a:endParaRPr lang="en-US" sz="1400" b="1">
                  <a:latin typeface="+mj-lt"/>
                </a:endParaRPr>
              </a:p>
            </p:txBody>
          </p:sp>
        </p:grpSp>
        <p:sp>
          <p:nvSpPr>
            <p:cNvPr id="130069" name="Rectangle 21"/>
            <p:cNvSpPr>
              <a:spLocks noChangeArrowheads="1"/>
            </p:cNvSpPr>
            <p:nvPr/>
          </p:nvSpPr>
          <p:spPr bwMode="auto">
            <a:xfrm>
              <a:off x="5738813" y="1895475"/>
              <a:ext cx="135413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400" b="1">
                  <a:latin typeface="+mj-lt"/>
                </a:rPr>
                <a:t>Acquisition Cost</a:t>
              </a:r>
            </a:p>
          </p:txBody>
        </p:sp>
        <p:grpSp>
          <p:nvGrpSpPr>
            <p:cNvPr id="10247" name="Group 22"/>
            <p:cNvGrpSpPr>
              <a:grpSpLocks/>
            </p:cNvGrpSpPr>
            <p:nvPr/>
          </p:nvGrpSpPr>
          <p:grpSpPr bwMode="auto">
            <a:xfrm>
              <a:off x="2287588" y="1195388"/>
              <a:ext cx="2441575" cy="2613025"/>
              <a:chOff x="3289" y="1581"/>
              <a:chExt cx="1759" cy="2210"/>
            </a:xfrm>
          </p:grpSpPr>
          <p:grpSp>
            <p:nvGrpSpPr>
              <p:cNvPr id="10285" name="Group 23"/>
              <p:cNvGrpSpPr>
                <a:grpSpLocks/>
              </p:cNvGrpSpPr>
              <p:nvPr/>
            </p:nvGrpSpPr>
            <p:grpSpPr bwMode="auto">
              <a:xfrm>
                <a:off x="3289" y="1581"/>
                <a:ext cx="1759" cy="2210"/>
                <a:chOff x="714" y="1277"/>
                <a:chExt cx="1759" cy="2210"/>
              </a:xfrm>
            </p:grpSpPr>
            <p:grpSp>
              <p:nvGrpSpPr>
                <p:cNvPr id="10287" name="Group 24"/>
                <p:cNvGrpSpPr>
                  <a:grpSpLocks/>
                </p:cNvGrpSpPr>
                <p:nvPr/>
              </p:nvGrpSpPr>
              <p:grpSpPr bwMode="auto">
                <a:xfrm>
                  <a:off x="714" y="1277"/>
                  <a:ext cx="1759" cy="2210"/>
                  <a:chOff x="1824" y="624"/>
                  <a:chExt cx="1057" cy="1479"/>
                </a:xfrm>
              </p:grpSpPr>
              <p:sp>
                <p:nvSpPr>
                  <p:cNvPr id="10291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624"/>
                    <a:ext cx="1057" cy="1479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92" name="Rectangle 26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720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93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89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94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06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95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239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96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41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97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582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98" name="Rectangle 32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756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99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92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0288" name="Group 34"/>
                <p:cNvGrpSpPr>
                  <a:grpSpLocks/>
                </p:cNvGrpSpPr>
                <p:nvPr/>
              </p:nvGrpSpPr>
              <p:grpSpPr bwMode="auto">
                <a:xfrm>
                  <a:off x="730" y="1802"/>
                  <a:ext cx="1724" cy="1685"/>
                  <a:chOff x="1715" y="879"/>
                  <a:chExt cx="1153" cy="1277"/>
                </a:xfrm>
              </p:grpSpPr>
              <p:sp>
                <p:nvSpPr>
                  <p:cNvPr id="10289" name="Line 3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15" y="879"/>
                    <a:ext cx="1153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90" name="Line 3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86" y="882"/>
                    <a:ext cx="0" cy="127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10286" name="Rectangle 37"/>
              <p:cNvSpPr>
                <a:spLocks noChangeArrowheads="1"/>
              </p:cNvSpPr>
              <p:nvPr/>
            </p:nvSpPr>
            <p:spPr bwMode="auto">
              <a:xfrm>
                <a:off x="3300" y="1607"/>
                <a:ext cx="1735" cy="3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Asset</a:t>
                </a:r>
                <a:endParaRPr lang="en-US" sz="1400" b="1">
                  <a:latin typeface="+mj-lt"/>
                </a:endParaRPr>
              </a:p>
            </p:txBody>
          </p:sp>
        </p:grpSp>
        <p:sp>
          <p:nvSpPr>
            <p:cNvPr id="130086" name="Rectangle 38"/>
            <p:cNvSpPr>
              <a:spLocks noChangeArrowheads="1"/>
            </p:cNvSpPr>
            <p:nvPr/>
          </p:nvSpPr>
          <p:spPr bwMode="auto">
            <a:xfrm>
              <a:off x="3478213" y="1908175"/>
              <a:ext cx="135413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400" b="1">
                  <a:latin typeface="+mj-lt"/>
                </a:rPr>
                <a:t>Acquisition Cost</a:t>
              </a:r>
            </a:p>
          </p:txBody>
        </p:sp>
        <p:grpSp>
          <p:nvGrpSpPr>
            <p:cNvPr id="10249" name="Group 39"/>
            <p:cNvGrpSpPr>
              <a:grpSpLocks/>
            </p:cNvGrpSpPr>
            <p:nvPr/>
          </p:nvGrpSpPr>
          <p:grpSpPr bwMode="auto">
            <a:xfrm>
              <a:off x="5649913" y="4129088"/>
              <a:ext cx="2441575" cy="2613025"/>
              <a:chOff x="3289" y="1581"/>
              <a:chExt cx="1759" cy="2210"/>
            </a:xfrm>
          </p:grpSpPr>
          <p:grpSp>
            <p:nvGrpSpPr>
              <p:cNvPr id="10270" name="Group 40"/>
              <p:cNvGrpSpPr>
                <a:grpSpLocks/>
              </p:cNvGrpSpPr>
              <p:nvPr/>
            </p:nvGrpSpPr>
            <p:grpSpPr bwMode="auto">
              <a:xfrm>
                <a:off x="3289" y="1581"/>
                <a:ext cx="1759" cy="2210"/>
                <a:chOff x="714" y="1277"/>
                <a:chExt cx="1759" cy="2210"/>
              </a:xfrm>
            </p:grpSpPr>
            <p:grpSp>
              <p:nvGrpSpPr>
                <p:cNvPr id="10272" name="Group 41"/>
                <p:cNvGrpSpPr>
                  <a:grpSpLocks/>
                </p:cNvGrpSpPr>
                <p:nvPr/>
              </p:nvGrpSpPr>
              <p:grpSpPr bwMode="auto">
                <a:xfrm>
                  <a:off x="714" y="1277"/>
                  <a:ext cx="1759" cy="2210"/>
                  <a:chOff x="1824" y="624"/>
                  <a:chExt cx="1057" cy="1479"/>
                </a:xfrm>
              </p:grpSpPr>
              <p:sp>
                <p:nvSpPr>
                  <p:cNvPr id="10276" name="Rectangle 42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624"/>
                    <a:ext cx="1057" cy="1479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77" name="Rectangle 43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720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78" name="Rectangle 44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89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79" name="Rectangle 45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06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80" name="Rectangle 46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239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81" name="Rectangle 47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41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82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582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83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756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84" name="Rectangle 50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92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0273" name="Group 51"/>
                <p:cNvGrpSpPr>
                  <a:grpSpLocks/>
                </p:cNvGrpSpPr>
                <p:nvPr/>
              </p:nvGrpSpPr>
              <p:grpSpPr bwMode="auto">
                <a:xfrm>
                  <a:off x="730" y="1802"/>
                  <a:ext cx="1724" cy="1685"/>
                  <a:chOff x="1715" y="879"/>
                  <a:chExt cx="1153" cy="1277"/>
                </a:xfrm>
              </p:grpSpPr>
              <p:sp>
                <p:nvSpPr>
                  <p:cNvPr id="10274" name="Line 5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15" y="879"/>
                    <a:ext cx="1153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75" name="Line 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86" y="882"/>
                    <a:ext cx="0" cy="127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10271" name="Rectangle 54"/>
              <p:cNvSpPr>
                <a:spLocks noChangeArrowheads="1"/>
              </p:cNvSpPr>
              <p:nvPr/>
            </p:nvSpPr>
            <p:spPr bwMode="auto">
              <a:xfrm>
                <a:off x="3300" y="1607"/>
                <a:ext cx="1735" cy="5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Accumulated Expense</a:t>
                </a:r>
                <a:endParaRPr lang="en-US" sz="1400" b="1">
                  <a:latin typeface="+mj-lt"/>
                </a:endParaRPr>
              </a:p>
            </p:txBody>
          </p:sp>
        </p:grpSp>
        <p:grpSp>
          <p:nvGrpSpPr>
            <p:cNvPr id="10250" name="Group 55"/>
            <p:cNvGrpSpPr>
              <a:grpSpLocks/>
            </p:cNvGrpSpPr>
            <p:nvPr/>
          </p:nvGrpSpPr>
          <p:grpSpPr bwMode="auto">
            <a:xfrm>
              <a:off x="2287588" y="4119563"/>
              <a:ext cx="2441575" cy="2613025"/>
              <a:chOff x="3289" y="1581"/>
              <a:chExt cx="1759" cy="2210"/>
            </a:xfrm>
          </p:grpSpPr>
          <p:grpSp>
            <p:nvGrpSpPr>
              <p:cNvPr id="10255" name="Group 56"/>
              <p:cNvGrpSpPr>
                <a:grpSpLocks/>
              </p:cNvGrpSpPr>
              <p:nvPr/>
            </p:nvGrpSpPr>
            <p:grpSpPr bwMode="auto">
              <a:xfrm>
                <a:off x="3289" y="1581"/>
                <a:ext cx="1759" cy="2210"/>
                <a:chOff x="714" y="1277"/>
                <a:chExt cx="1759" cy="2210"/>
              </a:xfrm>
            </p:grpSpPr>
            <p:grpSp>
              <p:nvGrpSpPr>
                <p:cNvPr id="10257" name="Group 57"/>
                <p:cNvGrpSpPr>
                  <a:grpSpLocks/>
                </p:cNvGrpSpPr>
                <p:nvPr/>
              </p:nvGrpSpPr>
              <p:grpSpPr bwMode="auto">
                <a:xfrm>
                  <a:off x="714" y="1277"/>
                  <a:ext cx="1759" cy="2210"/>
                  <a:chOff x="1824" y="624"/>
                  <a:chExt cx="1057" cy="1479"/>
                </a:xfrm>
              </p:grpSpPr>
              <p:sp>
                <p:nvSpPr>
                  <p:cNvPr id="10261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624"/>
                    <a:ext cx="1057" cy="1479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62" name="Rectangle 59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720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63" name="Rectangle 60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89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64" name="Rectangle 61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06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65" name="Rectangle 62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239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66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411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67" name="Rectangle 64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582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68" name="Rectangle 65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756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69" name="Rectangle 66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1927"/>
                    <a:ext cx="1057" cy="85"/>
                  </a:xfrm>
                  <a:prstGeom prst="rect">
                    <a:avLst/>
                  </a:prstGeom>
                  <a:solidFill>
                    <a:srgbClr val="D4EAD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0258" name="Group 67"/>
                <p:cNvGrpSpPr>
                  <a:grpSpLocks/>
                </p:cNvGrpSpPr>
                <p:nvPr/>
              </p:nvGrpSpPr>
              <p:grpSpPr bwMode="auto">
                <a:xfrm>
                  <a:off x="730" y="1802"/>
                  <a:ext cx="1724" cy="1685"/>
                  <a:chOff x="1715" y="879"/>
                  <a:chExt cx="1153" cy="1277"/>
                </a:xfrm>
              </p:grpSpPr>
              <p:sp>
                <p:nvSpPr>
                  <p:cNvPr id="10259" name="Line 6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15" y="879"/>
                    <a:ext cx="1153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60" name="Line 6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86" y="882"/>
                    <a:ext cx="0" cy="127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10256" name="Rectangle 70"/>
              <p:cNvSpPr>
                <a:spLocks noChangeArrowheads="1"/>
              </p:cNvSpPr>
              <p:nvPr/>
            </p:nvSpPr>
            <p:spPr bwMode="auto">
              <a:xfrm>
                <a:off x="3300" y="1607"/>
                <a:ext cx="1735" cy="5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Accumulated Expense</a:t>
                </a:r>
                <a:endParaRPr lang="en-US" sz="1400" b="1">
                  <a:latin typeface="+mj-lt"/>
                </a:endParaRPr>
              </a:p>
            </p:txBody>
          </p:sp>
        </p:grpSp>
        <p:sp>
          <p:nvSpPr>
            <p:cNvPr id="130119" name="Rectangle 71"/>
            <p:cNvSpPr>
              <a:spLocks noChangeArrowheads="1"/>
            </p:cNvSpPr>
            <p:nvPr/>
          </p:nvSpPr>
          <p:spPr bwMode="auto">
            <a:xfrm>
              <a:off x="3449638" y="4832350"/>
              <a:ext cx="145393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en-US" sz="1400" b="1" dirty="0">
                  <a:latin typeface="+mj-lt"/>
                </a:rPr>
                <a:t>Accumulated Depreciation</a:t>
              </a:r>
            </a:p>
          </p:txBody>
        </p:sp>
        <p:sp>
          <p:nvSpPr>
            <p:cNvPr id="130120" name="Rectangle 72"/>
            <p:cNvSpPr>
              <a:spLocks noChangeArrowheads="1"/>
            </p:cNvSpPr>
            <p:nvPr/>
          </p:nvSpPr>
          <p:spPr bwMode="auto">
            <a:xfrm>
              <a:off x="5546668" y="4829175"/>
              <a:ext cx="140975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en-US" sz="1400" b="1" dirty="0">
                  <a:latin typeface="+mj-lt"/>
                </a:rPr>
                <a:t>Accumulated Depreciation</a:t>
              </a:r>
            </a:p>
          </p:txBody>
        </p:sp>
        <p:sp>
          <p:nvSpPr>
            <p:cNvPr id="10253" name="Text Box 73"/>
            <p:cNvSpPr txBox="1">
              <a:spLocks noChangeArrowheads="1"/>
            </p:cNvSpPr>
            <p:nvPr/>
          </p:nvSpPr>
          <p:spPr bwMode="auto">
            <a:xfrm>
              <a:off x="6011863" y="3759200"/>
              <a:ext cx="2053767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2200" b="1">
                  <a:solidFill>
                    <a:srgbClr val="6600CC"/>
                  </a:solidFill>
                  <a:latin typeface="+mj-lt"/>
                </a:rPr>
                <a:t>New Location</a:t>
              </a:r>
              <a:endParaRPr lang="en-US" sz="1800" b="1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130122" name="Text Box 74"/>
            <p:cNvSpPr txBox="1">
              <a:spLocks noChangeArrowheads="1"/>
            </p:cNvSpPr>
            <p:nvPr/>
          </p:nvSpPr>
          <p:spPr bwMode="auto">
            <a:xfrm>
              <a:off x="3717868" y="5348848"/>
              <a:ext cx="2914021" cy="12731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1">
                  <a:lumMod val="75000"/>
                </a:scheme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r>
                <a:rPr lang="en-US" sz="2000" b="1">
                  <a:solidFill>
                    <a:schemeClr val="accent2"/>
                  </a:solidFill>
                  <a:latin typeface="+mj-lt"/>
                </a:rPr>
                <a:t>In same Entity, different locations</a:t>
              </a:r>
              <a:endParaRPr lang="en-US" sz="1800" b="1">
                <a:solidFill>
                  <a:schemeClr val="accent2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GL Transactions in Fixed Assets – Asset Transfer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FA-PR-090</a:t>
            </a:r>
          </a:p>
        </p:txBody>
      </p:sp>
      <p:grpSp>
        <p:nvGrpSpPr>
          <p:cNvPr id="11268" name="Group 4"/>
          <p:cNvGrpSpPr>
            <a:grpSpLocks/>
          </p:cNvGrpSpPr>
          <p:nvPr/>
        </p:nvGrpSpPr>
        <p:grpSpPr bwMode="auto">
          <a:xfrm>
            <a:off x="162036" y="3643646"/>
            <a:ext cx="2003425" cy="2613025"/>
            <a:chOff x="3289" y="1581"/>
            <a:chExt cx="1759" cy="2210"/>
          </a:xfrm>
        </p:grpSpPr>
        <p:grpSp>
          <p:nvGrpSpPr>
            <p:cNvPr id="11394" name="Group 5"/>
            <p:cNvGrpSpPr>
              <a:grpSpLocks/>
            </p:cNvGrpSpPr>
            <p:nvPr/>
          </p:nvGrpSpPr>
          <p:grpSpPr bwMode="auto">
            <a:xfrm>
              <a:off x="3289" y="1581"/>
              <a:ext cx="1759" cy="2210"/>
              <a:chOff x="714" y="1277"/>
              <a:chExt cx="1759" cy="2210"/>
            </a:xfrm>
          </p:grpSpPr>
          <p:grpSp>
            <p:nvGrpSpPr>
              <p:cNvPr id="11396" name="Group 6"/>
              <p:cNvGrpSpPr>
                <a:grpSpLocks/>
              </p:cNvGrpSpPr>
              <p:nvPr/>
            </p:nvGrpSpPr>
            <p:grpSpPr bwMode="auto">
              <a:xfrm>
                <a:off x="714" y="1277"/>
                <a:ext cx="1759" cy="2210"/>
                <a:chOff x="1824" y="624"/>
                <a:chExt cx="1057" cy="1479"/>
              </a:xfrm>
            </p:grpSpPr>
            <p:sp>
              <p:nvSpPr>
                <p:cNvPr id="11400" name="Rectangle 7"/>
                <p:cNvSpPr>
                  <a:spLocks noChangeArrowheads="1"/>
                </p:cNvSpPr>
                <p:nvPr/>
              </p:nvSpPr>
              <p:spPr bwMode="auto">
                <a:xfrm>
                  <a:off x="1824" y="624"/>
                  <a:ext cx="1057" cy="1479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01" name="Rectangle 8"/>
                <p:cNvSpPr>
                  <a:spLocks noChangeArrowheads="1"/>
                </p:cNvSpPr>
                <p:nvPr/>
              </p:nvSpPr>
              <p:spPr bwMode="auto">
                <a:xfrm>
                  <a:off x="1824" y="720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02" name="Rectangle 9"/>
                <p:cNvSpPr>
                  <a:spLocks noChangeArrowheads="1"/>
                </p:cNvSpPr>
                <p:nvPr/>
              </p:nvSpPr>
              <p:spPr bwMode="auto">
                <a:xfrm>
                  <a:off x="1824" y="89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03" name="Rectangle 10"/>
                <p:cNvSpPr>
                  <a:spLocks noChangeArrowheads="1"/>
                </p:cNvSpPr>
                <p:nvPr/>
              </p:nvSpPr>
              <p:spPr bwMode="auto">
                <a:xfrm>
                  <a:off x="1824" y="106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04" name="Rectangle 11"/>
                <p:cNvSpPr>
                  <a:spLocks noChangeArrowheads="1"/>
                </p:cNvSpPr>
                <p:nvPr/>
              </p:nvSpPr>
              <p:spPr bwMode="auto">
                <a:xfrm>
                  <a:off x="1824" y="1239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05" name="Rectangle 12"/>
                <p:cNvSpPr>
                  <a:spLocks noChangeArrowheads="1"/>
                </p:cNvSpPr>
                <p:nvPr/>
              </p:nvSpPr>
              <p:spPr bwMode="auto">
                <a:xfrm>
                  <a:off x="1824" y="141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06" name="Rectangle 13"/>
                <p:cNvSpPr>
                  <a:spLocks noChangeArrowheads="1"/>
                </p:cNvSpPr>
                <p:nvPr/>
              </p:nvSpPr>
              <p:spPr bwMode="auto">
                <a:xfrm>
                  <a:off x="1824" y="1582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07" name="Rectangle 14"/>
                <p:cNvSpPr>
                  <a:spLocks noChangeArrowheads="1"/>
                </p:cNvSpPr>
                <p:nvPr/>
              </p:nvSpPr>
              <p:spPr bwMode="auto">
                <a:xfrm>
                  <a:off x="1824" y="1756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08" name="Rectangle 15"/>
                <p:cNvSpPr>
                  <a:spLocks noChangeArrowheads="1"/>
                </p:cNvSpPr>
                <p:nvPr/>
              </p:nvSpPr>
              <p:spPr bwMode="auto">
                <a:xfrm>
                  <a:off x="1824" y="192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397" name="Group 16"/>
              <p:cNvGrpSpPr>
                <a:grpSpLocks/>
              </p:cNvGrpSpPr>
              <p:nvPr/>
            </p:nvGrpSpPr>
            <p:grpSpPr bwMode="auto">
              <a:xfrm>
                <a:off x="730" y="1802"/>
                <a:ext cx="1724" cy="1685"/>
                <a:chOff x="1715" y="879"/>
                <a:chExt cx="1153" cy="1277"/>
              </a:xfrm>
            </p:grpSpPr>
            <p:sp>
              <p:nvSpPr>
                <p:cNvPr id="11398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715" y="879"/>
                  <a:ext cx="1153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99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2286" y="882"/>
                  <a:ext cx="0" cy="127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11395" name="Rectangle 19"/>
            <p:cNvSpPr>
              <a:spLocks noChangeArrowheads="1"/>
            </p:cNvSpPr>
            <p:nvPr/>
          </p:nvSpPr>
          <p:spPr bwMode="auto">
            <a:xfrm>
              <a:off x="3300" y="1607"/>
              <a:ext cx="1735" cy="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Accumulated Expense</a:t>
              </a:r>
              <a:endParaRPr lang="en-US" sz="1400" b="1">
                <a:latin typeface="+mj-lt"/>
              </a:endParaRPr>
            </a:p>
          </p:txBody>
        </p:sp>
      </p:grpSp>
      <p:sp>
        <p:nvSpPr>
          <p:cNvPr id="131092" name="Rectangle 20"/>
          <p:cNvSpPr>
            <a:spLocks noChangeArrowheads="1"/>
          </p:cNvSpPr>
          <p:nvPr/>
        </p:nvSpPr>
        <p:spPr bwMode="auto">
          <a:xfrm>
            <a:off x="1115059" y="4517201"/>
            <a:ext cx="124936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100" b="1" dirty="0">
                <a:latin typeface="+mj-lt"/>
              </a:rPr>
              <a:t>Accumulated Depreciation</a:t>
            </a:r>
          </a:p>
        </p:txBody>
      </p:sp>
      <p:grpSp>
        <p:nvGrpSpPr>
          <p:cNvPr id="11270" name="Group 21"/>
          <p:cNvGrpSpPr>
            <a:grpSpLocks/>
          </p:cNvGrpSpPr>
          <p:nvPr/>
        </p:nvGrpSpPr>
        <p:grpSpPr bwMode="auto">
          <a:xfrm>
            <a:off x="2278697" y="3642489"/>
            <a:ext cx="2003425" cy="2613025"/>
            <a:chOff x="3289" y="1581"/>
            <a:chExt cx="1759" cy="2210"/>
          </a:xfrm>
        </p:grpSpPr>
        <p:grpSp>
          <p:nvGrpSpPr>
            <p:cNvPr id="11379" name="Group 22"/>
            <p:cNvGrpSpPr>
              <a:grpSpLocks/>
            </p:cNvGrpSpPr>
            <p:nvPr/>
          </p:nvGrpSpPr>
          <p:grpSpPr bwMode="auto">
            <a:xfrm>
              <a:off x="3289" y="1581"/>
              <a:ext cx="1759" cy="2210"/>
              <a:chOff x="714" y="1277"/>
              <a:chExt cx="1759" cy="2210"/>
            </a:xfrm>
          </p:grpSpPr>
          <p:grpSp>
            <p:nvGrpSpPr>
              <p:cNvPr id="11381" name="Group 23"/>
              <p:cNvGrpSpPr>
                <a:grpSpLocks/>
              </p:cNvGrpSpPr>
              <p:nvPr/>
            </p:nvGrpSpPr>
            <p:grpSpPr bwMode="auto">
              <a:xfrm>
                <a:off x="714" y="1277"/>
                <a:ext cx="1759" cy="2210"/>
                <a:chOff x="1824" y="624"/>
                <a:chExt cx="1057" cy="1479"/>
              </a:xfrm>
            </p:grpSpPr>
            <p:sp>
              <p:nvSpPr>
                <p:cNvPr id="11385" name="Rectangle 24"/>
                <p:cNvSpPr>
                  <a:spLocks noChangeArrowheads="1"/>
                </p:cNvSpPr>
                <p:nvPr/>
              </p:nvSpPr>
              <p:spPr bwMode="auto">
                <a:xfrm>
                  <a:off x="1824" y="624"/>
                  <a:ext cx="1057" cy="1479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86" name="Rectangle 25"/>
                <p:cNvSpPr>
                  <a:spLocks noChangeArrowheads="1"/>
                </p:cNvSpPr>
                <p:nvPr/>
              </p:nvSpPr>
              <p:spPr bwMode="auto">
                <a:xfrm>
                  <a:off x="1824" y="720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87" name="Rectangle 26"/>
                <p:cNvSpPr>
                  <a:spLocks noChangeArrowheads="1"/>
                </p:cNvSpPr>
                <p:nvPr/>
              </p:nvSpPr>
              <p:spPr bwMode="auto">
                <a:xfrm>
                  <a:off x="1824" y="89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88" name="Rectangle 27"/>
                <p:cNvSpPr>
                  <a:spLocks noChangeArrowheads="1"/>
                </p:cNvSpPr>
                <p:nvPr/>
              </p:nvSpPr>
              <p:spPr bwMode="auto">
                <a:xfrm>
                  <a:off x="1824" y="106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89" name="Rectangle 28"/>
                <p:cNvSpPr>
                  <a:spLocks noChangeArrowheads="1"/>
                </p:cNvSpPr>
                <p:nvPr/>
              </p:nvSpPr>
              <p:spPr bwMode="auto">
                <a:xfrm>
                  <a:off x="1824" y="1239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90" name="Rectangle 29"/>
                <p:cNvSpPr>
                  <a:spLocks noChangeArrowheads="1"/>
                </p:cNvSpPr>
                <p:nvPr/>
              </p:nvSpPr>
              <p:spPr bwMode="auto">
                <a:xfrm>
                  <a:off x="1824" y="141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91" name="Rectangle 30"/>
                <p:cNvSpPr>
                  <a:spLocks noChangeArrowheads="1"/>
                </p:cNvSpPr>
                <p:nvPr/>
              </p:nvSpPr>
              <p:spPr bwMode="auto">
                <a:xfrm>
                  <a:off x="1824" y="1582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92" name="Rectangle 31"/>
                <p:cNvSpPr>
                  <a:spLocks noChangeArrowheads="1"/>
                </p:cNvSpPr>
                <p:nvPr/>
              </p:nvSpPr>
              <p:spPr bwMode="auto">
                <a:xfrm>
                  <a:off x="1824" y="1756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93" name="Rectangle 32"/>
                <p:cNvSpPr>
                  <a:spLocks noChangeArrowheads="1"/>
                </p:cNvSpPr>
                <p:nvPr/>
              </p:nvSpPr>
              <p:spPr bwMode="auto">
                <a:xfrm>
                  <a:off x="1824" y="192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382" name="Group 33"/>
              <p:cNvGrpSpPr>
                <a:grpSpLocks/>
              </p:cNvGrpSpPr>
              <p:nvPr/>
            </p:nvGrpSpPr>
            <p:grpSpPr bwMode="auto">
              <a:xfrm>
                <a:off x="730" y="1802"/>
                <a:ext cx="1724" cy="1685"/>
                <a:chOff x="1715" y="879"/>
                <a:chExt cx="1153" cy="1277"/>
              </a:xfrm>
            </p:grpSpPr>
            <p:sp>
              <p:nvSpPr>
                <p:cNvPr id="11383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1715" y="879"/>
                  <a:ext cx="1153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84" name="Line 35"/>
                <p:cNvSpPr>
                  <a:spLocks noChangeShapeType="1"/>
                </p:cNvSpPr>
                <p:nvPr/>
              </p:nvSpPr>
              <p:spPr bwMode="auto">
                <a:xfrm flipH="1">
                  <a:off x="2286" y="882"/>
                  <a:ext cx="0" cy="127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11380" name="Rectangle 36"/>
            <p:cNvSpPr>
              <a:spLocks noChangeArrowheads="1"/>
            </p:cNvSpPr>
            <p:nvPr/>
          </p:nvSpPr>
          <p:spPr bwMode="auto">
            <a:xfrm>
              <a:off x="3300" y="1607"/>
              <a:ext cx="1735" cy="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Intercompany Account</a:t>
              </a:r>
              <a:endParaRPr lang="en-US" sz="1400" b="1">
                <a:latin typeface="+mj-lt"/>
              </a:endParaRPr>
            </a:p>
          </p:txBody>
        </p:sp>
      </p:grpSp>
      <p:sp>
        <p:nvSpPr>
          <p:cNvPr id="131109" name="Rectangle 37"/>
          <p:cNvSpPr>
            <a:spLocks noChangeArrowheads="1"/>
          </p:cNvSpPr>
          <p:nvPr/>
        </p:nvSpPr>
        <p:spPr bwMode="auto">
          <a:xfrm>
            <a:off x="2208847" y="4355276"/>
            <a:ext cx="114458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100" b="1" dirty="0">
                <a:latin typeface="+mj-lt"/>
              </a:rPr>
              <a:t>Accumulated Depreciation</a:t>
            </a:r>
          </a:p>
        </p:txBody>
      </p:sp>
      <p:grpSp>
        <p:nvGrpSpPr>
          <p:cNvPr id="11272" name="Group 40"/>
          <p:cNvGrpSpPr>
            <a:grpSpLocks/>
          </p:cNvGrpSpPr>
          <p:nvPr/>
        </p:nvGrpSpPr>
        <p:grpSpPr bwMode="auto">
          <a:xfrm>
            <a:off x="160972" y="947818"/>
            <a:ext cx="2003425" cy="2614612"/>
            <a:chOff x="3289" y="1461"/>
            <a:chExt cx="1759" cy="2210"/>
          </a:xfrm>
        </p:grpSpPr>
        <p:grpSp>
          <p:nvGrpSpPr>
            <p:cNvPr id="11364" name="Group 41"/>
            <p:cNvGrpSpPr>
              <a:grpSpLocks/>
            </p:cNvGrpSpPr>
            <p:nvPr/>
          </p:nvGrpSpPr>
          <p:grpSpPr bwMode="auto">
            <a:xfrm>
              <a:off x="3289" y="1461"/>
              <a:ext cx="1759" cy="2210"/>
              <a:chOff x="714" y="1157"/>
              <a:chExt cx="1759" cy="2210"/>
            </a:xfrm>
          </p:grpSpPr>
          <p:grpSp>
            <p:nvGrpSpPr>
              <p:cNvPr id="11366" name="Group 42"/>
              <p:cNvGrpSpPr>
                <a:grpSpLocks/>
              </p:cNvGrpSpPr>
              <p:nvPr/>
            </p:nvGrpSpPr>
            <p:grpSpPr bwMode="auto">
              <a:xfrm>
                <a:off x="714" y="1157"/>
                <a:ext cx="1759" cy="2210"/>
                <a:chOff x="1824" y="543"/>
                <a:chExt cx="1057" cy="1479"/>
              </a:xfrm>
            </p:grpSpPr>
            <p:sp>
              <p:nvSpPr>
                <p:cNvPr id="11370" name="Rectangle 43"/>
                <p:cNvSpPr>
                  <a:spLocks noChangeArrowheads="1"/>
                </p:cNvSpPr>
                <p:nvPr/>
              </p:nvSpPr>
              <p:spPr bwMode="auto">
                <a:xfrm>
                  <a:off x="1824" y="543"/>
                  <a:ext cx="1057" cy="1479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71" name="Rectangle 44"/>
                <p:cNvSpPr>
                  <a:spLocks noChangeArrowheads="1"/>
                </p:cNvSpPr>
                <p:nvPr/>
              </p:nvSpPr>
              <p:spPr bwMode="auto">
                <a:xfrm>
                  <a:off x="1824" y="720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72" name="Rectangle 45"/>
                <p:cNvSpPr>
                  <a:spLocks noChangeArrowheads="1"/>
                </p:cNvSpPr>
                <p:nvPr/>
              </p:nvSpPr>
              <p:spPr bwMode="auto">
                <a:xfrm>
                  <a:off x="1824" y="89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73" name="Rectangle 46"/>
                <p:cNvSpPr>
                  <a:spLocks noChangeArrowheads="1"/>
                </p:cNvSpPr>
                <p:nvPr/>
              </p:nvSpPr>
              <p:spPr bwMode="auto">
                <a:xfrm>
                  <a:off x="1824" y="106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74" name="Rectangle 47"/>
                <p:cNvSpPr>
                  <a:spLocks noChangeArrowheads="1"/>
                </p:cNvSpPr>
                <p:nvPr/>
              </p:nvSpPr>
              <p:spPr bwMode="auto">
                <a:xfrm>
                  <a:off x="1824" y="1239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75" name="Rectangle 48"/>
                <p:cNvSpPr>
                  <a:spLocks noChangeArrowheads="1"/>
                </p:cNvSpPr>
                <p:nvPr/>
              </p:nvSpPr>
              <p:spPr bwMode="auto">
                <a:xfrm>
                  <a:off x="1824" y="141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76" name="Rectangle 49"/>
                <p:cNvSpPr>
                  <a:spLocks noChangeArrowheads="1"/>
                </p:cNvSpPr>
                <p:nvPr/>
              </p:nvSpPr>
              <p:spPr bwMode="auto">
                <a:xfrm>
                  <a:off x="1824" y="1582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77" name="Rectangle 50"/>
                <p:cNvSpPr>
                  <a:spLocks noChangeArrowheads="1"/>
                </p:cNvSpPr>
                <p:nvPr/>
              </p:nvSpPr>
              <p:spPr bwMode="auto">
                <a:xfrm>
                  <a:off x="1824" y="1756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78" name="Rectangle 51"/>
                <p:cNvSpPr>
                  <a:spLocks noChangeArrowheads="1"/>
                </p:cNvSpPr>
                <p:nvPr/>
              </p:nvSpPr>
              <p:spPr bwMode="auto">
                <a:xfrm>
                  <a:off x="1824" y="192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367" name="Group 52"/>
              <p:cNvGrpSpPr>
                <a:grpSpLocks/>
              </p:cNvGrpSpPr>
              <p:nvPr/>
            </p:nvGrpSpPr>
            <p:grpSpPr bwMode="auto">
              <a:xfrm>
                <a:off x="730" y="1662"/>
                <a:ext cx="1724" cy="1681"/>
                <a:chOff x="1715" y="772"/>
                <a:chExt cx="1153" cy="1274"/>
              </a:xfrm>
            </p:grpSpPr>
            <p:sp>
              <p:nvSpPr>
                <p:cNvPr id="11368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1715" y="775"/>
                  <a:ext cx="1153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69" name="Line 54"/>
                <p:cNvSpPr>
                  <a:spLocks noChangeShapeType="1"/>
                </p:cNvSpPr>
                <p:nvPr/>
              </p:nvSpPr>
              <p:spPr bwMode="auto">
                <a:xfrm flipH="1">
                  <a:off x="2286" y="772"/>
                  <a:ext cx="0" cy="127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11365" name="Rectangle 55"/>
            <p:cNvSpPr>
              <a:spLocks noChangeArrowheads="1"/>
            </p:cNvSpPr>
            <p:nvPr/>
          </p:nvSpPr>
          <p:spPr bwMode="auto">
            <a:xfrm>
              <a:off x="3300" y="1606"/>
              <a:ext cx="1735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Asset</a:t>
              </a:r>
              <a:endParaRPr lang="en-US" sz="1400" b="1">
                <a:latin typeface="+mj-lt"/>
              </a:endParaRPr>
            </a:p>
          </p:txBody>
        </p:sp>
      </p:grpSp>
      <p:sp>
        <p:nvSpPr>
          <p:cNvPr id="131128" name="Rectangle 56"/>
          <p:cNvSpPr>
            <a:spLocks noChangeArrowheads="1"/>
          </p:cNvSpPr>
          <p:nvPr/>
        </p:nvSpPr>
        <p:spPr bwMode="auto">
          <a:xfrm>
            <a:off x="1100772" y="1626456"/>
            <a:ext cx="114458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300" b="1" dirty="0">
                <a:latin typeface="+mj-lt"/>
              </a:rPr>
              <a:t>Acquisition Cost</a:t>
            </a:r>
            <a:endParaRPr lang="en-US" sz="1400" b="1" dirty="0">
              <a:latin typeface="+mj-lt"/>
            </a:endParaRPr>
          </a:p>
        </p:txBody>
      </p:sp>
      <p:sp>
        <p:nvSpPr>
          <p:cNvPr id="11274" name="Line 57"/>
          <p:cNvSpPr>
            <a:spLocks noChangeShapeType="1"/>
          </p:cNvSpPr>
          <p:nvPr/>
        </p:nvSpPr>
        <p:spPr bwMode="auto">
          <a:xfrm>
            <a:off x="4555172" y="791339"/>
            <a:ext cx="0" cy="5464175"/>
          </a:xfrm>
          <a:prstGeom prst="line">
            <a:avLst/>
          </a:prstGeom>
          <a:noFill/>
          <a:ln w="57150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1275" name="Group 58"/>
          <p:cNvGrpSpPr>
            <a:grpSpLocks/>
          </p:cNvGrpSpPr>
          <p:nvPr/>
        </p:nvGrpSpPr>
        <p:grpSpPr bwMode="auto">
          <a:xfrm>
            <a:off x="2267584" y="927864"/>
            <a:ext cx="2003425" cy="2613025"/>
            <a:chOff x="3289" y="1581"/>
            <a:chExt cx="1759" cy="2210"/>
          </a:xfrm>
        </p:grpSpPr>
        <p:grpSp>
          <p:nvGrpSpPr>
            <p:cNvPr id="11349" name="Group 59"/>
            <p:cNvGrpSpPr>
              <a:grpSpLocks/>
            </p:cNvGrpSpPr>
            <p:nvPr/>
          </p:nvGrpSpPr>
          <p:grpSpPr bwMode="auto">
            <a:xfrm>
              <a:off x="3289" y="1581"/>
              <a:ext cx="1759" cy="2210"/>
              <a:chOff x="714" y="1277"/>
              <a:chExt cx="1759" cy="2210"/>
            </a:xfrm>
          </p:grpSpPr>
          <p:grpSp>
            <p:nvGrpSpPr>
              <p:cNvPr id="11351" name="Group 60"/>
              <p:cNvGrpSpPr>
                <a:grpSpLocks/>
              </p:cNvGrpSpPr>
              <p:nvPr/>
            </p:nvGrpSpPr>
            <p:grpSpPr bwMode="auto">
              <a:xfrm>
                <a:off x="714" y="1277"/>
                <a:ext cx="1759" cy="2210"/>
                <a:chOff x="1824" y="624"/>
                <a:chExt cx="1057" cy="1479"/>
              </a:xfrm>
            </p:grpSpPr>
            <p:sp>
              <p:nvSpPr>
                <p:cNvPr id="11355" name="Rectangle 61"/>
                <p:cNvSpPr>
                  <a:spLocks noChangeArrowheads="1"/>
                </p:cNvSpPr>
                <p:nvPr/>
              </p:nvSpPr>
              <p:spPr bwMode="auto">
                <a:xfrm>
                  <a:off x="1824" y="624"/>
                  <a:ext cx="1057" cy="1479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56" name="Rectangle 62"/>
                <p:cNvSpPr>
                  <a:spLocks noChangeArrowheads="1"/>
                </p:cNvSpPr>
                <p:nvPr/>
              </p:nvSpPr>
              <p:spPr bwMode="auto">
                <a:xfrm>
                  <a:off x="1824" y="720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57" name="Rectangle 63"/>
                <p:cNvSpPr>
                  <a:spLocks noChangeArrowheads="1"/>
                </p:cNvSpPr>
                <p:nvPr/>
              </p:nvSpPr>
              <p:spPr bwMode="auto">
                <a:xfrm>
                  <a:off x="1824" y="89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58" name="Rectangle 64"/>
                <p:cNvSpPr>
                  <a:spLocks noChangeArrowheads="1"/>
                </p:cNvSpPr>
                <p:nvPr/>
              </p:nvSpPr>
              <p:spPr bwMode="auto">
                <a:xfrm>
                  <a:off x="1824" y="106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59" name="Rectangle 65"/>
                <p:cNvSpPr>
                  <a:spLocks noChangeArrowheads="1"/>
                </p:cNvSpPr>
                <p:nvPr/>
              </p:nvSpPr>
              <p:spPr bwMode="auto">
                <a:xfrm>
                  <a:off x="1824" y="1239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60" name="Rectangle 66"/>
                <p:cNvSpPr>
                  <a:spLocks noChangeArrowheads="1"/>
                </p:cNvSpPr>
                <p:nvPr/>
              </p:nvSpPr>
              <p:spPr bwMode="auto">
                <a:xfrm>
                  <a:off x="1824" y="141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61" name="Rectangle 67"/>
                <p:cNvSpPr>
                  <a:spLocks noChangeArrowheads="1"/>
                </p:cNvSpPr>
                <p:nvPr/>
              </p:nvSpPr>
              <p:spPr bwMode="auto">
                <a:xfrm>
                  <a:off x="1824" y="1582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62" name="Rectangle 68"/>
                <p:cNvSpPr>
                  <a:spLocks noChangeArrowheads="1"/>
                </p:cNvSpPr>
                <p:nvPr/>
              </p:nvSpPr>
              <p:spPr bwMode="auto">
                <a:xfrm>
                  <a:off x="1824" y="1756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63" name="Rectangle 69"/>
                <p:cNvSpPr>
                  <a:spLocks noChangeArrowheads="1"/>
                </p:cNvSpPr>
                <p:nvPr/>
              </p:nvSpPr>
              <p:spPr bwMode="auto">
                <a:xfrm>
                  <a:off x="1824" y="192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352" name="Group 70"/>
              <p:cNvGrpSpPr>
                <a:grpSpLocks/>
              </p:cNvGrpSpPr>
              <p:nvPr/>
            </p:nvGrpSpPr>
            <p:grpSpPr bwMode="auto">
              <a:xfrm>
                <a:off x="730" y="1802"/>
                <a:ext cx="1724" cy="1685"/>
                <a:chOff x="1715" y="879"/>
                <a:chExt cx="1153" cy="1277"/>
              </a:xfrm>
            </p:grpSpPr>
            <p:sp>
              <p:nvSpPr>
                <p:cNvPr id="11353" name="Line 71"/>
                <p:cNvSpPr>
                  <a:spLocks noChangeShapeType="1"/>
                </p:cNvSpPr>
                <p:nvPr/>
              </p:nvSpPr>
              <p:spPr bwMode="auto">
                <a:xfrm flipV="1">
                  <a:off x="1715" y="879"/>
                  <a:ext cx="1153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54" name="Line 72"/>
                <p:cNvSpPr>
                  <a:spLocks noChangeShapeType="1"/>
                </p:cNvSpPr>
                <p:nvPr/>
              </p:nvSpPr>
              <p:spPr bwMode="auto">
                <a:xfrm flipH="1">
                  <a:off x="2286" y="882"/>
                  <a:ext cx="0" cy="127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11350" name="Rectangle 73"/>
            <p:cNvSpPr>
              <a:spLocks noChangeArrowheads="1"/>
            </p:cNvSpPr>
            <p:nvPr/>
          </p:nvSpPr>
          <p:spPr bwMode="auto">
            <a:xfrm>
              <a:off x="3300" y="1607"/>
              <a:ext cx="1735" cy="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Intercompany Account</a:t>
              </a:r>
              <a:endParaRPr lang="en-US" sz="1400" b="1">
                <a:latin typeface="+mj-lt"/>
              </a:endParaRPr>
            </a:p>
          </p:txBody>
        </p:sp>
      </p:grpSp>
      <p:sp>
        <p:nvSpPr>
          <p:cNvPr id="131146" name="Rectangle 74"/>
          <p:cNvSpPr>
            <a:spLocks noChangeArrowheads="1"/>
          </p:cNvSpPr>
          <p:nvPr/>
        </p:nvSpPr>
        <p:spPr bwMode="auto">
          <a:xfrm>
            <a:off x="2239009" y="1640651"/>
            <a:ext cx="11445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300" b="1">
                <a:latin typeface="+mj-lt"/>
              </a:rPr>
              <a:t>Acquisition Cost</a:t>
            </a:r>
            <a:endParaRPr lang="en-US" sz="1400" b="1">
              <a:latin typeface="+mj-lt"/>
            </a:endParaRPr>
          </a:p>
        </p:txBody>
      </p:sp>
      <p:grpSp>
        <p:nvGrpSpPr>
          <p:cNvPr id="11277" name="Group 75"/>
          <p:cNvGrpSpPr>
            <a:grpSpLocks/>
          </p:cNvGrpSpPr>
          <p:nvPr/>
        </p:nvGrpSpPr>
        <p:grpSpPr bwMode="auto">
          <a:xfrm>
            <a:off x="4790122" y="965964"/>
            <a:ext cx="2003425" cy="2613025"/>
            <a:chOff x="3289" y="1581"/>
            <a:chExt cx="1759" cy="2210"/>
          </a:xfrm>
        </p:grpSpPr>
        <p:grpSp>
          <p:nvGrpSpPr>
            <p:cNvPr id="11334" name="Group 76"/>
            <p:cNvGrpSpPr>
              <a:grpSpLocks/>
            </p:cNvGrpSpPr>
            <p:nvPr/>
          </p:nvGrpSpPr>
          <p:grpSpPr bwMode="auto">
            <a:xfrm>
              <a:off x="3289" y="1581"/>
              <a:ext cx="1759" cy="2210"/>
              <a:chOff x="714" y="1277"/>
              <a:chExt cx="1759" cy="2210"/>
            </a:xfrm>
          </p:grpSpPr>
          <p:grpSp>
            <p:nvGrpSpPr>
              <p:cNvPr id="11336" name="Group 77"/>
              <p:cNvGrpSpPr>
                <a:grpSpLocks/>
              </p:cNvGrpSpPr>
              <p:nvPr/>
            </p:nvGrpSpPr>
            <p:grpSpPr bwMode="auto">
              <a:xfrm>
                <a:off x="714" y="1277"/>
                <a:ext cx="1759" cy="2210"/>
                <a:chOff x="1824" y="624"/>
                <a:chExt cx="1057" cy="1479"/>
              </a:xfrm>
            </p:grpSpPr>
            <p:sp>
              <p:nvSpPr>
                <p:cNvPr id="11340" name="Rectangle 78"/>
                <p:cNvSpPr>
                  <a:spLocks noChangeArrowheads="1"/>
                </p:cNvSpPr>
                <p:nvPr/>
              </p:nvSpPr>
              <p:spPr bwMode="auto">
                <a:xfrm>
                  <a:off x="1824" y="624"/>
                  <a:ext cx="1057" cy="1479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41" name="Rectangle 79"/>
                <p:cNvSpPr>
                  <a:spLocks noChangeArrowheads="1"/>
                </p:cNvSpPr>
                <p:nvPr/>
              </p:nvSpPr>
              <p:spPr bwMode="auto">
                <a:xfrm>
                  <a:off x="1824" y="720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42" name="Rectangle 80"/>
                <p:cNvSpPr>
                  <a:spLocks noChangeArrowheads="1"/>
                </p:cNvSpPr>
                <p:nvPr/>
              </p:nvSpPr>
              <p:spPr bwMode="auto">
                <a:xfrm>
                  <a:off x="1824" y="89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43" name="Rectangle 81"/>
                <p:cNvSpPr>
                  <a:spLocks noChangeArrowheads="1"/>
                </p:cNvSpPr>
                <p:nvPr/>
              </p:nvSpPr>
              <p:spPr bwMode="auto">
                <a:xfrm>
                  <a:off x="1824" y="106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44" name="Rectangle 82"/>
                <p:cNvSpPr>
                  <a:spLocks noChangeArrowheads="1"/>
                </p:cNvSpPr>
                <p:nvPr/>
              </p:nvSpPr>
              <p:spPr bwMode="auto">
                <a:xfrm>
                  <a:off x="1824" y="1239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45" name="Rectangle 83"/>
                <p:cNvSpPr>
                  <a:spLocks noChangeArrowheads="1"/>
                </p:cNvSpPr>
                <p:nvPr/>
              </p:nvSpPr>
              <p:spPr bwMode="auto">
                <a:xfrm>
                  <a:off x="1824" y="141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46" name="Rectangle 84"/>
                <p:cNvSpPr>
                  <a:spLocks noChangeArrowheads="1"/>
                </p:cNvSpPr>
                <p:nvPr/>
              </p:nvSpPr>
              <p:spPr bwMode="auto">
                <a:xfrm>
                  <a:off x="1824" y="1582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47" name="Rectangle 85"/>
                <p:cNvSpPr>
                  <a:spLocks noChangeArrowheads="1"/>
                </p:cNvSpPr>
                <p:nvPr/>
              </p:nvSpPr>
              <p:spPr bwMode="auto">
                <a:xfrm>
                  <a:off x="1824" y="1756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48" name="Rectangle 86"/>
                <p:cNvSpPr>
                  <a:spLocks noChangeArrowheads="1"/>
                </p:cNvSpPr>
                <p:nvPr/>
              </p:nvSpPr>
              <p:spPr bwMode="auto">
                <a:xfrm>
                  <a:off x="1824" y="192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337" name="Group 87"/>
              <p:cNvGrpSpPr>
                <a:grpSpLocks/>
              </p:cNvGrpSpPr>
              <p:nvPr/>
            </p:nvGrpSpPr>
            <p:grpSpPr bwMode="auto">
              <a:xfrm>
                <a:off x="730" y="1802"/>
                <a:ext cx="1724" cy="1685"/>
                <a:chOff x="1715" y="879"/>
                <a:chExt cx="1153" cy="1277"/>
              </a:xfrm>
            </p:grpSpPr>
            <p:sp>
              <p:nvSpPr>
                <p:cNvPr id="11338" name="Line 88"/>
                <p:cNvSpPr>
                  <a:spLocks noChangeShapeType="1"/>
                </p:cNvSpPr>
                <p:nvPr/>
              </p:nvSpPr>
              <p:spPr bwMode="auto">
                <a:xfrm flipV="1">
                  <a:off x="1715" y="879"/>
                  <a:ext cx="1153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39" name="Line 89"/>
                <p:cNvSpPr>
                  <a:spLocks noChangeShapeType="1"/>
                </p:cNvSpPr>
                <p:nvPr/>
              </p:nvSpPr>
              <p:spPr bwMode="auto">
                <a:xfrm flipH="1">
                  <a:off x="2286" y="882"/>
                  <a:ext cx="0" cy="127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11335" name="Rectangle 90"/>
            <p:cNvSpPr>
              <a:spLocks noChangeArrowheads="1"/>
            </p:cNvSpPr>
            <p:nvPr/>
          </p:nvSpPr>
          <p:spPr bwMode="auto">
            <a:xfrm>
              <a:off x="3300" y="1607"/>
              <a:ext cx="1735" cy="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Intercompany Account</a:t>
              </a:r>
              <a:endParaRPr lang="en-US" sz="1400" b="1">
                <a:latin typeface="+mj-lt"/>
              </a:endParaRPr>
            </a:p>
          </p:txBody>
        </p:sp>
      </p:grpSp>
      <p:sp>
        <p:nvSpPr>
          <p:cNvPr id="131163" name="Rectangle 91"/>
          <p:cNvSpPr>
            <a:spLocks noChangeArrowheads="1"/>
          </p:cNvSpPr>
          <p:nvPr/>
        </p:nvSpPr>
        <p:spPr bwMode="auto">
          <a:xfrm>
            <a:off x="5768022" y="1666051"/>
            <a:ext cx="114458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300" b="1">
                <a:latin typeface="+mj-lt"/>
              </a:rPr>
              <a:t>Acquisition Cost</a:t>
            </a:r>
            <a:endParaRPr lang="en-US" sz="1400" b="1">
              <a:latin typeface="+mj-lt"/>
            </a:endParaRPr>
          </a:p>
        </p:txBody>
      </p:sp>
      <p:grpSp>
        <p:nvGrpSpPr>
          <p:cNvPr id="11279" name="Group 92"/>
          <p:cNvGrpSpPr>
            <a:grpSpLocks/>
          </p:cNvGrpSpPr>
          <p:nvPr/>
        </p:nvGrpSpPr>
        <p:grpSpPr bwMode="auto">
          <a:xfrm>
            <a:off x="6953884" y="977169"/>
            <a:ext cx="2003425" cy="2613025"/>
            <a:chOff x="3289" y="1581"/>
            <a:chExt cx="1759" cy="2210"/>
          </a:xfrm>
        </p:grpSpPr>
        <p:grpSp>
          <p:nvGrpSpPr>
            <p:cNvPr id="11319" name="Group 93"/>
            <p:cNvGrpSpPr>
              <a:grpSpLocks/>
            </p:cNvGrpSpPr>
            <p:nvPr/>
          </p:nvGrpSpPr>
          <p:grpSpPr bwMode="auto">
            <a:xfrm>
              <a:off x="3289" y="1581"/>
              <a:ext cx="1759" cy="2210"/>
              <a:chOff x="714" y="1277"/>
              <a:chExt cx="1759" cy="2210"/>
            </a:xfrm>
          </p:grpSpPr>
          <p:grpSp>
            <p:nvGrpSpPr>
              <p:cNvPr id="11321" name="Group 94"/>
              <p:cNvGrpSpPr>
                <a:grpSpLocks/>
              </p:cNvGrpSpPr>
              <p:nvPr/>
            </p:nvGrpSpPr>
            <p:grpSpPr bwMode="auto">
              <a:xfrm>
                <a:off x="714" y="1277"/>
                <a:ext cx="1759" cy="2210"/>
                <a:chOff x="1824" y="624"/>
                <a:chExt cx="1057" cy="1479"/>
              </a:xfrm>
            </p:grpSpPr>
            <p:sp>
              <p:nvSpPr>
                <p:cNvPr id="11325" name="Rectangle 95"/>
                <p:cNvSpPr>
                  <a:spLocks noChangeArrowheads="1"/>
                </p:cNvSpPr>
                <p:nvPr/>
              </p:nvSpPr>
              <p:spPr bwMode="auto">
                <a:xfrm>
                  <a:off x="1824" y="624"/>
                  <a:ext cx="1057" cy="1479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26" name="Rectangle 96"/>
                <p:cNvSpPr>
                  <a:spLocks noChangeArrowheads="1"/>
                </p:cNvSpPr>
                <p:nvPr/>
              </p:nvSpPr>
              <p:spPr bwMode="auto">
                <a:xfrm>
                  <a:off x="1824" y="720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27" name="Rectangle 97"/>
                <p:cNvSpPr>
                  <a:spLocks noChangeArrowheads="1"/>
                </p:cNvSpPr>
                <p:nvPr/>
              </p:nvSpPr>
              <p:spPr bwMode="auto">
                <a:xfrm>
                  <a:off x="1824" y="89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28" name="Rectangle 98"/>
                <p:cNvSpPr>
                  <a:spLocks noChangeArrowheads="1"/>
                </p:cNvSpPr>
                <p:nvPr/>
              </p:nvSpPr>
              <p:spPr bwMode="auto">
                <a:xfrm>
                  <a:off x="1824" y="106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29" name="Rectangle 99"/>
                <p:cNvSpPr>
                  <a:spLocks noChangeArrowheads="1"/>
                </p:cNvSpPr>
                <p:nvPr/>
              </p:nvSpPr>
              <p:spPr bwMode="auto">
                <a:xfrm>
                  <a:off x="1824" y="1239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30" name="Rectangle 100"/>
                <p:cNvSpPr>
                  <a:spLocks noChangeArrowheads="1"/>
                </p:cNvSpPr>
                <p:nvPr/>
              </p:nvSpPr>
              <p:spPr bwMode="auto">
                <a:xfrm>
                  <a:off x="1824" y="141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31" name="Rectangle 101"/>
                <p:cNvSpPr>
                  <a:spLocks noChangeArrowheads="1"/>
                </p:cNvSpPr>
                <p:nvPr/>
              </p:nvSpPr>
              <p:spPr bwMode="auto">
                <a:xfrm>
                  <a:off x="1824" y="1582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32" name="Rectangle 102"/>
                <p:cNvSpPr>
                  <a:spLocks noChangeArrowheads="1"/>
                </p:cNvSpPr>
                <p:nvPr/>
              </p:nvSpPr>
              <p:spPr bwMode="auto">
                <a:xfrm>
                  <a:off x="1824" y="1756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33" name="Rectangle 103"/>
                <p:cNvSpPr>
                  <a:spLocks noChangeArrowheads="1"/>
                </p:cNvSpPr>
                <p:nvPr/>
              </p:nvSpPr>
              <p:spPr bwMode="auto">
                <a:xfrm>
                  <a:off x="1824" y="192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322" name="Group 104"/>
              <p:cNvGrpSpPr>
                <a:grpSpLocks/>
              </p:cNvGrpSpPr>
              <p:nvPr/>
            </p:nvGrpSpPr>
            <p:grpSpPr bwMode="auto">
              <a:xfrm>
                <a:off x="730" y="1802"/>
                <a:ext cx="1724" cy="1685"/>
                <a:chOff x="1715" y="879"/>
                <a:chExt cx="1153" cy="1277"/>
              </a:xfrm>
            </p:grpSpPr>
            <p:sp>
              <p:nvSpPr>
                <p:cNvPr id="11323" name="Line 105"/>
                <p:cNvSpPr>
                  <a:spLocks noChangeShapeType="1"/>
                </p:cNvSpPr>
                <p:nvPr/>
              </p:nvSpPr>
              <p:spPr bwMode="auto">
                <a:xfrm flipV="1">
                  <a:off x="1715" y="879"/>
                  <a:ext cx="1153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24" name="Line 106"/>
                <p:cNvSpPr>
                  <a:spLocks noChangeShapeType="1"/>
                </p:cNvSpPr>
                <p:nvPr/>
              </p:nvSpPr>
              <p:spPr bwMode="auto">
                <a:xfrm flipH="1">
                  <a:off x="2286" y="882"/>
                  <a:ext cx="0" cy="127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11320" name="Rectangle 107"/>
            <p:cNvSpPr>
              <a:spLocks noChangeArrowheads="1"/>
            </p:cNvSpPr>
            <p:nvPr/>
          </p:nvSpPr>
          <p:spPr bwMode="auto">
            <a:xfrm>
              <a:off x="3300" y="1607"/>
              <a:ext cx="1735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Asset</a:t>
              </a:r>
              <a:endParaRPr lang="en-US" sz="1400" b="1">
                <a:latin typeface="+mj-lt"/>
              </a:endParaRPr>
            </a:p>
          </p:txBody>
        </p:sp>
      </p:grpSp>
      <p:sp>
        <p:nvSpPr>
          <p:cNvPr id="131180" name="Rectangle 108"/>
          <p:cNvSpPr>
            <a:spLocks noChangeArrowheads="1"/>
          </p:cNvSpPr>
          <p:nvPr/>
        </p:nvSpPr>
        <p:spPr bwMode="auto">
          <a:xfrm>
            <a:off x="6912609" y="1677256"/>
            <a:ext cx="11445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300" b="1">
                <a:latin typeface="+mj-lt"/>
              </a:rPr>
              <a:t>Acquisition Cost</a:t>
            </a:r>
            <a:endParaRPr lang="en-US" sz="1400" b="1">
              <a:latin typeface="+mj-lt"/>
            </a:endParaRPr>
          </a:p>
        </p:txBody>
      </p:sp>
      <p:grpSp>
        <p:nvGrpSpPr>
          <p:cNvPr id="11281" name="Group 109"/>
          <p:cNvGrpSpPr>
            <a:grpSpLocks/>
          </p:cNvGrpSpPr>
          <p:nvPr/>
        </p:nvGrpSpPr>
        <p:grpSpPr bwMode="auto">
          <a:xfrm>
            <a:off x="4782184" y="3690114"/>
            <a:ext cx="2003425" cy="2613025"/>
            <a:chOff x="3289" y="1581"/>
            <a:chExt cx="1759" cy="2210"/>
          </a:xfrm>
        </p:grpSpPr>
        <p:grpSp>
          <p:nvGrpSpPr>
            <p:cNvPr id="11304" name="Group 110"/>
            <p:cNvGrpSpPr>
              <a:grpSpLocks/>
            </p:cNvGrpSpPr>
            <p:nvPr/>
          </p:nvGrpSpPr>
          <p:grpSpPr bwMode="auto">
            <a:xfrm>
              <a:off x="3289" y="1581"/>
              <a:ext cx="1759" cy="2210"/>
              <a:chOff x="714" y="1277"/>
              <a:chExt cx="1759" cy="2210"/>
            </a:xfrm>
          </p:grpSpPr>
          <p:grpSp>
            <p:nvGrpSpPr>
              <p:cNvPr id="11306" name="Group 111"/>
              <p:cNvGrpSpPr>
                <a:grpSpLocks/>
              </p:cNvGrpSpPr>
              <p:nvPr/>
            </p:nvGrpSpPr>
            <p:grpSpPr bwMode="auto">
              <a:xfrm>
                <a:off x="714" y="1277"/>
                <a:ext cx="1759" cy="2210"/>
                <a:chOff x="1824" y="624"/>
                <a:chExt cx="1057" cy="1479"/>
              </a:xfrm>
            </p:grpSpPr>
            <p:sp>
              <p:nvSpPr>
                <p:cNvPr id="11310" name="Rectangle 112"/>
                <p:cNvSpPr>
                  <a:spLocks noChangeArrowheads="1"/>
                </p:cNvSpPr>
                <p:nvPr/>
              </p:nvSpPr>
              <p:spPr bwMode="auto">
                <a:xfrm>
                  <a:off x="1824" y="624"/>
                  <a:ext cx="1057" cy="1479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11" name="Rectangle 113"/>
                <p:cNvSpPr>
                  <a:spLocks noChangeArrowheads="1"/>
                </p:cNvSpPr>
                <p:nvPr/>
              </p:nvSpPr>
              <p:spPr bwMode="auto">
                <a:xfrm>
                  <a:off x="1824" y="720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12" name="Rectangle 114"/>
                <p:cNvSpPr>
                  <a:spLocks noChangeArrowheads="1"/>
                </p:cNvSpPr>
                <p:nvPr/>
              </p:nvSpPr>
              <p:spPr bwMode="auto">
                <a:xfrm>
                  <a:off x="1824" y="89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13" name="Rectangle 115"/>
                <p:cNvSpPr>
                  <a:spLocks noChangeArrowheads="1"/>
                </p:cNvSpPr>
                <p:nvPr/>
              </p:nvSpPr>
              <p:spPr bwMode="auto">
                <a:xfrm>
                  <a:off x="1824" y="106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14" name="Rectangle 116"/>
                <p:cNvSpPr>
                  <a:spLocks noChangeArrowheads="1"/>
                </p:cNvSpPr>
                <p:nvPr/>
              </p:nvSpPr>
              <p:spPr bwMode="auto">
                <a:xfrm>
                  <a:off x="1824" y="1239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15" name="Rectangle 117"/>
                <p:cNvSpPr>
                  <a:spLocks noChangeArrowheads="1"/>
                </p:cNvSpPr>
                <p:nvPr/>
              </p:nvSpPr>
              <p:spPr bwMode="auto">
                <a:xfrm>
                  <a:off x="1824" y="141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16" name="Rectangle 118"/>
                <p:cNvSpPr>
                  <a:spLocks noChangeArrowheads="1"/>
                </p:cNvSpPr>
                <p:nvPr/>
              </p:nvSpPr>
              <p:spPr bwMode="auto">
                <a:xfrm>
                  <a:off x="1824" y="1582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17" name="Rectangle 119"/>
                <p:cNvSpPr>
                  <a:spLocks noChangeArrowheads="1"/>
                </p:cNvSpPr>
                <p:nvPr/>
              </p:nvSpPr>
              <p:spPr bwMode="auto">
                <a:xfrm>
                  <a:off x="1824" y="1756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18" name="Rectangle 120"/>
                <p:cNvSpPr>
                  <a:spLocks noChangeArrowheads="1"/>
                </p:cNvSpPr>
                <p:nvPr/>
              </p:nvSpPr>
              <p:spPr bwMode="auto">
                <a:xfrm>
                  <a:off x="1824" y="192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307" name="Group 121"/>
              <p:cNvGrpSpPr>
                <a:grpSpLocks/>
              </p:cNvGrpSpPr>
              <p:nvPr/>
            </p:nvGrpSpPr>
            <p:grpSpPr bwMode="auto">
              <a:xfrm>
                <a:off x="730" y="1802"/>
                <a:ext cx="1724" cy="1685"/>
                <a:chOff x="1715" y="879"/>
                <a:chExt cx="1153" cy="1277"/>
              </a:xfrm>
            </p:grpSpPr>
            <p:sp>
              <p:nvSpPr>
                <p:cNvPr id="11308" name="Line 122"/>
                <p:cNvSpPr>
                  <a:spLocks noChangeShapeType="1"/>
                </p:cNvSpPr>
                <p:nvPr/>
              </p:nvSpPr>
              <p:spPr bwMode="auto">
                <a:xfrm flipV="1">
                  <a:off x="1715" y="879"/>
                  <a:ext cx="1153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09" name="Line 123"/>
                <p:cNvSpPr>
                  <a:spLocks noChangeShapeType="1"/>
                </p:cNvSpPr>
                <p:nvPr/>
              </p:nvSpPr>
              <p:spPr bwMode="auto">
                <a:xfrm flipH="1">
                  <a:off x="2286" y="882"/>
                  <a:ext cx="0" cy="127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11305" name="Rectangle 124"/>
            <p:cNvSpPr>
              <a:spLocks noChangeArrowheads="1"/>
            </p:cNvSpPr>
            <p:nvPr/>
          </p:nvSpPr>
          <p:spPr bwMode="auto">
            <a:xfrm>
              <a:off x="3300" y="1607"/>
              <a:ext cx="1735" cy="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Intercompany Account</a:t>
              </a:r>
              <a:endParaRPr lang="en-US" sz="1400" b="1">
                <a:latin typeface="+mj-lt"/>
              </a:endParaRPr>
            </a:p>
          </p:txBody>
        </p:sp>
      </p:grpSp>
      <p:sp>
        <p:nvSpPr>
          <p:cNvPr id="131197" name="Rectangle 125"/>
          <p:cNvSpPr>
            <a:spLocks noChangeArrowheads="1"/>
          </p:cNvSpPr>
          <p:nvPr/>
        </p:nvSpPr>
        <p:spPr bwMode="auto">
          <a:xfrm>
            <a:off x="5725159" y="4402901"/>
            <a:ext cx="124936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100" b="1" dirty="0">
                <a:latin typeface="+mj-lt"/>
              </a:rPr>
              <a:t>Accumulated Depreciation</a:t>
            </a:r>
          </a:p>
        </p:txBody>
      </p:sp>
      <p:grpSp>
        <p:nvGrpSpPr>
          <p:cNvPr id="11283" name="Group 126"/>
          <p:cNvGrpSpPr>
            <a:grpSpLocks/>
          </p:cNvGrpSpPr>
          <p:nvPr/>
        </p:nvGrpSpPr>
        <p:grpSpPr bwMode="auto">
          <a:xfrm>
            <a:off x="6969759" y="3686957"/>
            <a:ext cx="2003425" cy="2613025"/>
            <a:chOff x="3289" y="1581"/>
            <a:chExt cx="1759" cy="2210"/>
          </a:xfrm>
        </p:grpSpPr>
        <p:grpSp>
          <p:nvGrpSpPr>
            <p:cNvPr id="11289" name="Group 127"/>
            <p:cNvGrpSpPr>
              <a:grpSpLocks/>
            </p:cNvGrpSpPr>
            <p:nvPr/>
          </p:nvGrpSpPr>
          <p:grpSpPr bwMode="auto">
            <a:xfrm>
              <a:off x="3289" y="1581"/>
              <a:ext cx="1759" cy="2210"/>
              <a:chOff x="714" y="1277"/>
              <a:chExt cx="1759" cy="2210"/>
            </a:xfrm>
          </p:grpSpPr>
          <p:grpSp>
            <p:nvGrpSpPr>
              <p:cNvPr id="11291" name="Group 128"/>
              <p:cNvGrpSpPr>
                <a:grpSpLocks/>
              </p:cNvGrpSpPr>
              <p:nvPr/>
            </p:nvGrpSpPr>
            <p:grpSpPr bwMode="auto">
              <a:xfrm>
                <a:off x="714" y="1277"/>
                <a:ext cx="1759" cy="2210"/>
                <a:chOff x="1824" y="624"/>
                <a:chExt cx="1057" cy="1479"/>
              </a:xfrm>
            </p:grpSpPr>
            <p:sp>
              <p:nvSpPr>
                <p:cNvPr id="11295" name="Rectangle 129"/>
                <p:cNvSpPr>
                  <a:spLocks noChangeArrowheads="1"/>
                </p:cNvSpPr>
                <p:nvPr/>
              </p:nvSpPr>
              <p:spPr bwMode="auto">
                <a:xfrm>
                  <a:off x="1824" y="624"/>
                  <a:ext cx="1057" cy="1479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6" name="Rectangle 130"/>
                <p:cNvSpPr>
                  <a:spLocks noChangeArrowheads="1"/>
                </p:cNvSpPr>
                <p:nvPr/>
              </p:nvSpPr>
              <p:spPr bwMode="auto">
                <a:xfrm>
                  <a:off x="1824" y="720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7" name="Rectangle 131"/>
                <p:cNvSpPr>
                  <a:spLocks noChangeArrowheads="1"/>
                </p:cNvSpPr>
                <p:nvPr/>
              </p:nvSpPr>
              <p:spPr bwMode="auto">
                <a:xfrm>
                  <a:off x="1824" y="89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8" name="Rectangle 132"/>
                <p:cNvSpPr>
                  <a:spLocks noChangeArrowheads="1"/>
                </p:cNvSpPr>
                <p:nvPr/>
              </p:nvSpPr>
              <p:spPr bwMode="auto">
                <a:xfrm>
                  <a:off x="1824" y="106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9" name="Rectangle 133"/>
                <p:cNvSpPr>
                  <a:spLocks noChangeArrowheads="1"/>
                </p:cNvSpPr>
                <p:nvPr/>
              </p:nvSpPr>
              <p:spPr bwMode="auto">
                <a:xfrm>
                  <a:off x="1824" y="1239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00" name="Rectangle 134"/>
                <p:cNvSpPr>
                  <a:spLocks noChangeArrowheads="1"/>
                </p:cNvSpPr>
                <p:nvPr/>
              </p:nvSpPr>
              <p:spPr bwMode="auto">
                <a:xfrm>
                  <a:off x="1824" y="1411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01" name="Rectangle 135"/>
                <p:cNvSpPr>
                  <a:spLocks noChangeArrowheads="1"/>
                </p:cNvSpPr>
                <p:nvPr/>
              </p:nvSpPr>
              <p:spPr bwMode="auto">
                <a:xfrm>
                  <a:off x="1824" y="1582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02" name="Rectangle 136"/>
                <p:cNvSpPr>
                  <a:spLocks noChangeArrowheads="1"/>
                </p:cNvSpPr>
                <p:nvPr/>
              </p:nvSpPr>
              <p:spPr bwMode="auto">
                <a:xfrm>
                  <a:off x="1824" y="1756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03" name="Rectangle 137"/>
                <p:cNvSpPr>
                  <a:spLocks noChangeArrowheads="1"/>
                </p:cNvSpPr>
                <p:nvPr/>
              </p:nvSpPr>
              <p:spPr bwMode="auto">
                <a:xfrm>
                  <a:off x="1824" y="1927"/>
                  <a:ext cx="1057" cy="85"/>
                </a:xfrm>
                <a:prstGeom prst="rect">
                  <a:avLst/>
                </a:prstGeom>
                <a:solidFill>
                  <a:srgbClr val="D4EAD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292" name="Group 138"/>
              <p:cNvGrpSpPr>
                <a:grpSpLocks/>
              </p:cNvGrpSpPr>
              <p:nvPr/>
            </p:nvGrpSpPr>
            <p:grpSpPr bwMode="auto">
              <a:xfrm>
                <a:off x="730" y="1802"/>
                <a:ext cx="1724" cy="1685"/>
                <a:chOff x="1715" y="879"/>
                <a:chExt cx="1153" cy="1277"/>
              </a:xfrm>
            </p:grpSpPr>
            <p:sp>
              <p:nvSpPr>
                <p:cNvPr id="11293" name="Line 139"/>
                <p:cNvSpPr>
                  <a:spLocks noChangeShapeType="1"/>
                </p:cNvSpPr>
                <p:nvPr/>
              </p:nvSpPr>
              <p:spPr bwMode="auto">
                <a:xfrm flipV="1">
                  <a:off x="1715" y="879"/>
                  <a:ext cx="1153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4" name="Line 140"/>
                <p:cNvSpPr>
                  <a:spLocks noChangeShapeType="1"/>
                </p:cNvSpPr>
                <p:nvPr/>
              </p:nvSpPr>
              <p:spPr bwMode="auto">
                <a:xfrm flipH="1">
                  <a:off x="2286" y="882"/>
                  <a:ext cx="0" cy="127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11290" name="Rectangle 141"/>
            <p:cNvSpPr>
              <a:spLocks noChangeArrowheads="1"/>
            </p:cNvSpPr>
            <p:nvPr/>
          </p:nvSpPr>
          <p:spPr bwMode="auto">
            <a:xfrm>
              <a:off x="3300" y="1607"/>
              <a:ext cx="1735" cy="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Accumulated Expense</a:t>
              </a:r>
              <a:endParaRPr lang="en-US" sz="1400" b="1">
                <a:latin typeface="+mj-lt"/>
              </a:endParaRPr>
            </a:p>
          </p:txBody>
        </p:sp>
      </p:grpSp>
      <p:sp>
        <p:nvSpPr>
          <p:cNvPr id="131214" name="Rectangle 142"/>
          <p:cNvSpPr>
            <a:spLocks noChangeArrowheads="1"/>
          </p:cNvSpPr>
          <p:nvPr/>
        </p:nvSpPr>
        <p:spPr bwMode="auto">
          <a:xfrm>
            <a:off x="6913263" y="4521982"/>
            <a:ext cx="120790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en-US" sz="1100" b="1" dirty="0">
                <a:latin typeface="+mj-lt"/>
              </a:rPr>
              <a:t>Accumulated Depreciation</a:t>
            </a:r>
          </a:p>
        </p:txBody>
      </p:sp>
      <p:sp>
        <p:nvSpPr>
          <p:cNvPr id="11285" name="Text Box 38"/>
          <p:cNvSpPr txBox="1">
            <a:spLocks noChangeArrowheads="1"/>
          </p:cNvSpPr>
          <p:nvPr/>
        </p:nvSpPr>
        <p:spPr bwMode="auto">
          <a:xfrm>
            <a:off x="1497647" y="3263076"/>
            <a:ext cx="15065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2200" b="1">
                <a:solidFill>
                  <a:srgbClr val="3366FF"/>
                </a:solidFill>
                <a:latin typeface="+mj-lt"/>
              </a:rPr>
              <a:t>Old Entity</a:t>
            </a:r>
            <a:endParaRPr lang="en-US" sz="1800" b="1">
              <a:solidFill>
                <a:srgbClr val="3366FF"/>
              </a:solidFill>
              <a:latin typeface="+mj-lt"/>
            </a:endParaRPr>
          </a:p>
        </p:txBody>
      </p:sp>
      <p:sp>
        <p:nvSpPr>
          <p:cNvPr id="11286" name="Text Box 39"/>
          <p:cNvSpPr txBox="1">
            <a:spLocks noChangeArrowheads="1"/>
          </p:cNvSpPr>
          <p:nvPr/>
        </p:nvSpPr>
        <p:spPr bwMode="auto">
          <a:xfrm>
            <a:off x="6060122" y="3253551"/>
            <a:ext cx="161448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2200" b="1">
                <a:solidFill>
                  <a:srgbClr val="3366FF"/>
                </a:solidFill>
                <a:latin typeface="+mj-lt"/>
              </a:rPr>
              <a:t>New Entity</a:t>
            </a:r>
            <a:endParaRPr lang="en-US" sz="1800" b="1">
              <a:solidFill>
                <a:srgbClr val="3366FF"/>
              </a:solidFill>
              <a:latin typeface="+mj-lt"/>
            </a:endParaRPr>
          </a:p>
        </p:txBody>
      </p:sp>
      <p:sp>
        <p:nvSpPr>
          <p:cNvPr id="11287" name="AutoShape 143"/>
          <p:cNvSpPr>
            <a:spLocks noChangeArrowheads="1"/>
          </p:cNvSpPr>
          <p:nvPr/>
        </p:nvSpPr>
        <p:spPr bwMode="auto">
          <a:xfrm>
            <a:off x="3716972" y="3363089"/>
            <a:ext cx="1647825" cy="268287"/>
          </a:xfrm>
          <a:prstGeom prst="rightArrow">
            <a:avLst>
              <a:gd name="adj1" fmla="val 50000"/>
              <a:gd name="adj2" fmla="val 153551"/>
            </a:avLst>
          </a:prstGeom>
          <a:solidFill>
            <a:srgbClr val="3366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1216" name="Text Box 144"/>
          <p:cNvSpPr txBox="1">
            <a:spLocks noChangeArrowheads="1"/>
          </p:cNvSpPr>
          <p:nvPr/>
        </p:nvSpPr>
        <p:spPr bwMode="auto">
          <a:xfrm>
            <a:off x="3356149" y="5312539"/>
            <a:ext cx="2331218" cy="9779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1">
                <a:lumMod val="75000"/>
              </a:schemeClr>
            </a:outerShdw>
          </a:effectLst>
        </p:spPr>
        <p:txBody>
          <a:bodyPr anchor="ctr"/>
          <a:lstStyle/>
          <a:p>
            <a:pPr eaLnBrk="0" hangingPunct="0">
              <a:defRPr/>
            </a:pPr>
            <a:r>
              <a:rPr lang="en-US" sz="2000" b="1">
                <a:solidFill>
                  <a:srgbClr val="3366FF"/>
                </a:solidFill>
                <a:latin typeface="+mj-lt"/>
              </a:rPr>
              <a:t>Between Two Entities</a:t>
            </a:r>
            <a:endParaRPr lang="en-US" sz="1800" b="1">
              <a:solidFill>
                <a:srgbClr val="3366FF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3114</TotalTime>
  <Words>611</Words>
  <Application>Microsoft Office PowerPoint</Application>
  <PresentationFormat>On-screen Show (4:3)</PresentationFormat>
  <Paragraphs>217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QAD 2010 Template</vt:lpstr>
      <vt:lpstr>Process Fixed Assets</vt:lpstr>
      <vt:lpstr>Fixed Asset Processing</vt:lpstr>
      <vt:lpstr>Fixed Asset Processing</vt:lpstr>
      <vt:lpstr>Fixed Asset Transaction Post</vt:lpstr>
      <vt:lpstr>GL Transactions in Fixed Assets – Asset Acquired</vt:lpstr>
      <vt:lpstr>GL Transactions in Fixed Assets – Depreciation</vt:lpstr>
      <vt:lpstr>GL Transactions in Fixed Assets – Asset Retired</vt:lpstr>
      <vt:lpstr>GL Transactions in Fixed Assets – Asset Transfer</vt:lpstr>
      <vt:lpstr>GL Transactions in Fixed Assets – Asset Transfer</vt:lpstr>
      <vt:lpstr>Exercise</vt:lpstr>
      <vt:lpstr>Fixed Asset Processing</vt:lpstr>
      <vt:lpstr>General Ledger Transaction Void</vt:lpstr>
      <vt:lpstr>Exercise</vt:lpstr>
      <vt:lpstr>Fixed Asset Processing</vt:lpstr>
      <vt:lpstr>Fixed Asset Split</vt:lpstr>
      <vt:lpstr>Fixed Asset Processing</vt:lpstr>
      <vt:lpstr>Fixed Asset Adjust</vt:lpstr>
      <vt:lpstr>Depreciation Adjustments</vt:lpstr>
      <vt:lpstr>Fixed Asset Processing</vt:lpstr>
      <vt:lpstr>Fixed Asset Transfers</vt:lpstr>
      <vt:lpstr>Select Assets to Transfer</vt:lpstr>
      <vt:lpstr>Exercise</vt:lpstr>
      <vt:lpstr>Fixed Asset Processing</vt:lpstr>
      <vt:lpstr>Fixed Asset Retirements</vt:lpstr>
      <vt:lpstr>Exercise</vt:lpstr>
      <vt:lpstr>Fixed Asset Processing</vt:lpstr>
      <vt:lpstr>Fixed Asset Reports</vt:lpstr>
      <vt:lpstr>Periodic Activity Report</vt:lpstr>
      <vt:lpstr>Depreciation Adjustment Report</vt:lpstr>
      <vt:lpstr>Acquisition Report</vt:lpstr>
      <vt:lpstr>Depreciation Expense Report</vt:lpstr>
      <vt:lpstr>Asset Depreciation Array Report</vt:lpstr>
      <vt:lpstr>Asset Owned Report</vt:lpstr>
      <vt:lpstr>Exercise</vt:lpstr>
      <vt:lpstr>Retired Asset Delete/Archive</vt:lpstr>
      <vt:lpstr>Period End Processing</vt:lpstr>
      <vt:lpstr>Fixed Asset Processing Summary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mdf</cp:lastModifiedBy>
  <cp:revision>141</cp:revision>
  <cp:lastPrinted>1999-06-08T16:20:58Z</cp:lastPrinted>
  <dcterms:created xsi:type="dcterms:W3CDTF">1998-03-17T23:27:45Z</dcterms:created>
  <dcterms:modified xsi:type="dcterms:W3CDTF">2011-01-28T22:21:57Z</dcterms:modified>
</cp:coreProperties>
</file>