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s/slide89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handoutMasters/handoutMaster1.xml" ContentType="application/vnd.openxmlformats-officedocument.presentationml.handoutMaster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76" r:id="rId1"/>
  </p:sldMasterIdLst>
  <p:notesMasterIdLst>
    <p:notesMasterId r:id="rId93"/>
  </p:notesMasterIdLst>
  <p:handoutMasterIdLst>
    <p:handoutMasterId r:id="rId94"/>
  </p:handoutMasterIdLst>
  <p:sldIdLst>
    <p:sldId id="368" r:id="rId2"/>
    <p:sldId id="381" r:id="rId3"/>
    <p:sldId id="382" r:id="rId4"/>
    <p:sldId id="383" r:id="rId5"/>
    <p:sldId id="384" r:id="rId6"/>
    <p:sldId id="386" r:id="rId7"/>
    <p:sldId id="387" r:id="rId8"/>
    <p:sldId id="385" r:id="rId9"/>
    <p:sldId id="379" r:id="rId10"/>
    <p:sldId id="388" r:id="rId11"/>
    <p:sldId id="398" r:id="rId12"/>
    <p:sldId id="370" r:id="rId13"/>
    <p:sldId id="389" r:id="rId14"/>
    <p:sldId id="397" r:id="rId15"/>
    <p:sldId id="371" r:id="rId16"/>
    <p:sldId id="390" r:id="rId17"/>
    <p:sldId id="396" r:id="rId18"/>
    <p:sldId id="399" r:id="rId19"/>
    <p:sldId id="305" r:id="rId20"/>
    <p:sldId id="313" r:id="rId21"/>
    <p:sldId id="400" r:id="rId22"/>
    <p:sldId id="315" r:id="rId23"/>
    <p:sldId id="306" r:id="rId24"/>
    <p:sldId id="401" r:id="rId25"/>
    <p:sldId id="317" r:id="rId26"/>
    <p:sldId id="307" r:id="rId27"/>
    <p:sldId id="318" r:id="rId28"/>
    <p:sldId id="309" r:id="rId29"/>
    <p:sldId id="319" r:id="rId30"/>
    <p:sldId id="308" r:id="rId31"/>
    <p:sldId id="320" r:id="rId32"/>
    <p:sldId id="310" r:id="rId33"/>
    <p:sldId id="321" r:id="rId34"/>
    <p:sldId id="402" r:id="rId35"/>
    <p:sldId id="322" r:id="rId36"/>
    <p:sldId id="323" r:id="rId37"/>
    <p:sldId id="324" r:id="rId38"/>
    <p:sldId id="325" r:id="rId39"/>
    <p:sldId id="326" r:id="rId40"/>
    <p:sldId id="327" r:id="rId41"/>
    <p:sldId id="328" r:id="rId42"/>
    <p:sldId id="329" r:id="rId43"/>
    <p:sldId id="330" r:id="rId44"/>
    <p:sldId id="372" r:id="rId45"/>
    <p:sldId id="391" r:id="rId46"/>
    <p:sldId id="297" r:id="rId47"/>
    <p:sldId id="403" r:id="rId48"/>
    <p:sldId id="404" r:id="rId49"/>
    <p:sldId id="435" r:id="rId50"/>
    <p:sldId id="392" r:id="rId51"/>
    <p:sldId id="405" r:id="rId52"/>
    <p:sldId id="406" r:id="rId53"/>
    <p:sldId id="436" r:id="rId54"/>
    <p:sldId id="393" r:id="rId55"/>
    <p:sldId id="407" r:id="rId56"/>
    <p:sldId id="408" r:id="rId57"/>
    <p:sldId id="437" r:id="rId58"/>
    <p:sldId id="394" r:id="rId59"/>
    <p:sldId id="426" r:id="rId60"/>
    <p:sldId id="348" r:id="rId61"/>
    <p:sldId id="409" r:id="rId62"/>
    <p:sldId id="427" r:id="rId63"/>
    <p:sldId id="349" r:id="rId64"/>
    <p:sldId id="410" r:id="rId65"/>
    <p:sldId id="428" r:id="rId66"/>
    <p:sldId id="411" r:id="rId67"/>
    <p:sldId id="429" r:id="rId68"/>
    <p:sldId id="412" r:id="rId69"/>
    <p:sldId id="430" r:id="rId70"/>
    <p:sldId id="413" r:id="rId71"/>
    <p:sldId id="431" r:id="rId72"/>
    <p:sldId id="414" r:id="rId73"/>
    <p:sldId id="415" r:id="rId74"/>
    <p:sldId id="416" r:id="rId75"/>
    <p:sldId id="432" r:id="rId76"/>
    <p:sldId id="350" r:id="rId77"/>
    <p:sldId id="417" r:id="rId78"/>
    <p:sldId id="418" r:id="rId79"/>
    <p:sldId id="419" r:id="rId80"/>
    <p:sldId id="420" r:id="rId81"/>
    <p:sldId id="421" r:id="rId82"/>
    <p:sldId id="433" r:id="rId83"/>
    <p:sldId id="352" r:id="rId84"/>
    <p:sldId id="422" r:id="rId85"/>
    <p:sldId id="423" r:id="rId86"/>
    <p:sldId id="424" r:id="rId87"/>
    <p:sldId id="434" r:id="rId88"/>
    <p:sldId id="425" r:id="rId89"/>
    <p:sldId id="438" r:id="rId90"/>
    <p:sldId id="395" r:id="rId91"/>
    <p:sldId id="366" r:id="rId92"/>
  </p:sldIdLst>
  <p:sldSz cx="9144000" cy="6858000" type="screen4x3"/>
  <p:notesSz cx="6854825" cy="9237663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C0C0"/>
    <a:srgbClr val="EAEAEA"/>
    <a:srgbClr val="CC0099"/>
    <a:srgbClr val="6600CC"/>
    <a:srgbClr val="B2B2B2"/>
    <a:srgbClr val="DDDDDD"/>
    <a:srgbClr val="FF0000"/>
    <a:srgbClr val="5A87C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2" d="100"/>
          <a:sy n="72" d="100"/>
        </p:scale>
        <p:origin x="-342" y="-96"/>
      </p:cViewPr>
      <p:guideLst>
        <p:guide orient="horz" pos="2166"/>
        <p:guide pos="288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-1782" y="-72"/>
      </p:cViewPr>
      <p:guideLst>
        <p:guide orient="horz" pos="2909"/>
        <p:guide pos="2159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notesMaster" Target="notesMasters/notesMaster1.xml"/><Relationship Id="rId98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90488"/>
            <a:ext cx="784225" cy="274637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algn="l" eaLnBrk="0" hangingPunct="0">
              <a:defRPr sz="1200" b="1" smtClean="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58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903913" y="90488"/>
            <a:ext cx="954087" cy="274637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algn="r" eaLnBrk="0" hangingPunct="0">
              <a:defRPr sz="1200" b="1" smtClean="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58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945563"/>
            <a:ext cx="717550" cy="274637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l" eaLnBrk="0" hangingPunct="0">
              <a:defRPr sz="1200" b="1" smtClean="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58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488113" y="8945563"/>
            <a:ext cx="369887" cy="274637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r" eaLnBrk="0" hangingPunct="0">
              <a:defRPr sz="1200" b="1" smtClean="0">
                <a:latin typeface="Arial" charset="0"/>
              </a:defRPr>
            </a:lvl1pPr>
          </a:lstStyle>
          <a:p>
            <a:pPr>
              <a:defRPr/>
            </a:pPr>
            <a:fld id="{7BF4C6C1-541B-4147-B85B-3A6A791EE5D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02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02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62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17600" y="692150"/>
            <a:ext cx="4621213" cy="34655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87850"/>
            <a:ext cx="5026025" cy="415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0"/>
            <a:r>
              <a:rPr lang="en-US" noProof="0" smtClean="0"/>
              <a:t>Second level</a:t>
            </a:r>
          </a:p>
          <a:p>
            <a:pPr lvl="0"/>
            <a:r>
              <a:rPr lang="en-US" noProof="0" smtClean="0"/>
              <a:t>Third level</a:t>
            </a:r>
          </a:p>
          <a:p>
            <a:pPr lvl="0"/>
            <a:r>
              <a:rPr lang="en-US" noProof="0" smtClean="0"/>
              <a:t>Fourth level</a:t>
            </a:r>
          </a:p>
          <a:p>
            <a:pPr lvl="0"/>
            <a:r>
              <a:rPr lang="en-US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75700"/>
            <a:ext cx="29702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775700"/>
            <a:ext cx="29702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7839C51C-923A-4213-879B-AA46D55C17F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FA-SU-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FA-SU-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FA-SU-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FA-SU-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FA-SU-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FA-SU-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dirty="0" smtClean="0"/>
              <a:t>FA-SU-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5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5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120000"/>
              </a:lnSpc>
              <a:buSzPct val="125000"/>
              <a:buFont typeface="Wingdings" pitchFamily="2" charset="2"/>
              <a:buChar char="ü"/>
            </a:pPr>
            <a:r>
              <a:rPr lang="en-US" dirty="0" smtClean="0"/>
              <a:t>Identify key business considerations before setting up Fixed Assets in QAD Enterprise Applications</a:t>
            </a:r>
          </a:p>
          <a:p>
            <a:pPr eaLnBrk="1" hangingPunct="1">
              <a:lnSpc>
                <a:spcPct val="120000"/>
              </a:lnSpc>
              <a:buSzPct val="125000"/>
              <a:buFont typeface="Arial" pitchFamily="34" charset="0"/>
              <a:buChar char="•"/>
            </a:pPr>
            <a:r>
              <a:rPr lang="en-US" b="1" dirty="0" smtClean="0"/>
              <a:t>Set Up Fixed Assets in QAD Enterprise Applications</a:t>
            </a:r>
          </a:p>
          <a:p>
            <a:pPr eaLnBrk="1" hangingPunct="1">
              <a:lnSpc>
                <a:spcPct val="120000"/>
              </a:lnSpc>
            </a:pPr>
            <a:r>
              <a:rPr lang="en-US" dirty="0" smtClean="0"/>
              <a:t>Process Fixed Assets in QAD Enterprise Applications</a:t>
            </a:r>
          </a:p>
          <a:p>
            <a:pPr eaLnBrk="1" hangingPunct="1">
              <a:lnSpc>
                <a:spcPct val="120000"/>
              </a:lnSpc>
            </a:pPr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 Up Fixed Assets</a:t>
            </a:r>
            <a:endParaRPr lang="en-US" dirty="0"/>
          </a:p>
        </p:txBody>
      </p:sp>
      <p:sp>
        <p:nvSpPr>
          <p:cNvPr id="30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FA-SU-010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Fixed Asset Setup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FA-SU-100</a:t>
            </a:r>
            <a:endParaRPr lang="en-US" dirty="0"/>
          </a:p>
        </p:txBody>
      </p:sp>
      <p:sp>
        <p:nvSpPr>
          <p:cNvPr id="12292" name="Rectangle 6"/>
          <p:cNvSpPr>
            <a:spLocks noChangeArrowheads="1"/>
          </p:cNvSpPr>
          <p:nvPr/>
        </p:nvSpPr>
        <p:spPr bwMode="auto">
          <a:xfrm>
            <a:off x="1598219" y="831790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</a:t>
            </a:r>
            <a:r>
              <a:rPr lang="en-US" dirty="0" smtClean="0">
                <a:latin typeface="+mj-lt"/>
              </a:rPr>
              <a:t>Control</a:t>
            </a:r>
            <a:endParaRPr lang="en-US" dirty="0">
              <a:latin typeface="+mj-lt"/>
            </a:endParaRP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1" dirty="0">
                <a:latin typeface="+mj-lt"/>
              </a:rPr>
              <a:t>Fixed Asset Calendar Maintenance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Books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Depreciation Methods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Classes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Locations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Meters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endParaRPr lang="en-US" sz="2000" dirty="0"/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endParaRPr lang="en-US" sz="2000" dirty="0"/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endParaRPr lang="en-US" sz="2000" dirty="0"/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endParaRPr lang="en-US" sz="2000" dirty="0"/>
          </a:p>
        </p:txBody>
      </p:sp>
      <p:sp>
        <p:nvSpPr>
          <p:cNvPr id="190469" name="Line 5"/>
          <p:cNvSpPr>
            <a:spLocks noChangeShapeType="1"/>
          </p:cNvSpPr>
          <p:nvPr/>
        </p:nvSpPr>
        <p:spPr bwMode="auto">
          <a:xfrm>
            <a:off x="1104900" y="754581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Fixed Asset Calendar Maintenance</a:t>
            </a:r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FA-SU-110</a:t>
            </a:r>
            <a:endParaRPr lang="en-US" dirty="0"/>
          </a:p>
        </p:txBody>
      </p:sp>
      <p:pic>
        <p:nvPicPr>
          <p:cNvPr id="13316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5175" y="1097800"/>
            <a:ext cx="7615238" cy="484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Exercise</a:t>
            </a:r>
            <a:endParaRPr lang="en-US" dirty="0"/>
          </a:p>
        </p:txBody>
      </p:sp>
      <p:sp>
        <p:nvSpPr>
          <p:cNvPr id="1433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FA-SU-120</a:t>
            </a:r>
            <a:endParaRPr lang="en-US" dirty="0"/>
          </a:p>
        </p:txBody>
      </p:sp>
      <p:pic>
        <p:nvPicPr>
          <p:cNvPr id="14340" name="Picture 1076" descr="h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2188" y="2127417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Fixed Asset Setup</a:t>
            </a:r>
          </a:p>
        </p:txBody>
      </p:sp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FA-SU-130</a:t>
            </a:r>
            <a:endParaRPr lang="en-US" dirty="0"/>
          </a:p>
        </p:txBody>
      </p:sp>
      <p:sp>
        <p:nvSpPr>
          <p:cNvPr id="15364" name="Rectangle 6"/>
          <p:cNvSpPr>
            <a:spLocks noChangeArrowheads="1"/>
          </p:cNvSpPr>
          <p:nvPr/>
        </p:nvSpPr>
        <p:spPr bwMode="auto">
          <a:xfrm>
            <a:off x="1588171" y="811694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</a:t>
            </a:r>
            <a:r>
              <a:rPr lang="en-US" dirty="0" smtClean="0">
                <a:latin typeface="+mj-lt"/>
              </a:rPr>
              <a:t>Control</a:t>
            </a:r>
            <a:endParaRPr lang="en-US" dirty="0">
              <a:latin typeface="+mj-lt"/>
            </a:endParaRP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Calendar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1" dirty="0">
                <a:latin typeface="+mj-lt"/>
              </a:rPr>
              <a:t>Book Maintenance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Depreciation Methods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Classes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Locations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Meters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endParaRPr lang="en-US" dirty="0">
              <a:latin typeface="+mj-lt"/>
            </a:endParaRP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000" dirty="0"/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000" dirty="0"/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000" dirty="0"/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000" dirty="0"/>
          </a:p>
        </p:txBody>
      </p:sp>
      <p:sp>
        <p:nvSpPr>
          <p:cNvPr id="191493" name="Line 5"/>
          <p:cNvSpPr>
            <a:spLocks noChangeShapeType="1"/>
          </p:cNvSpPr>
          <p:nvPr/>
        </p:nvSpPr>
        <p:spPr bwMode="auto">
          <a:xfrm>
            <a:off x="1104900" y="74453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Book Maintenance</a:t>
            </a:r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FA-SU-140</a:t>
            </a:r>
            <a:endParaRPr lang="en-US" dirty="0"/>
          </a:p>
        </p:txBody>
      </p:sp>
      <p:pic>
        <p:nvPicPr>
          <p:cNvPr id="16388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8225" y="1106784"/>
            <a:ext cx="7065963" cy="4827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Exercise</a:t>
            </a:r>
            <a:endParaRPr lang="en-US" dirty="0"/>
          </a:p>
        </p:txBody>
      </p:sp>
      <p:sp>
        <p:nvSpPr>
          <p:cNvPr id="1741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FA-SU-150</a:t>
            </a:r>
            <a:endParaRPr lang="en-US" dirty="0"/>
          </a:p>
        </p:txBody>
      </p:sp>
      <p:pic>
        <p:nvPicPr>
          <p:cNvPr id="17412" name="Picture 1075" descr="h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2188" y="2127417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Fixed Asset Setup</a:t>
            </a:r>
          </a:p>
        </p:txBody>
      </p:sp>
      <p:sp>
        <p:nvSpPr>
          <p:cNvPr id="184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FA-SU-160</a:t>
            </a:r>
            <a:endParaRPr lang="en-US" dirty="0"/>
          </a:p>
        </p:txBody>
      </p:sp>
      <p:sp>
        <p:nvSpPr>
          <p:cNvPr id="18436" name="Rectangle 6"/>
          <p:cNvSpPr>
            <a:spLocks noChangeArrowheads="1"/>
          </p:cNvSpPr>
          <p:nvPr/>
        </p:nvSpPr>
        <p:spPr bwMode="auto">
          <a:xfrm>
            <a:off x="1588171" y="811694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</a:t>
            </a:r>
            <a:r>
              <a:rPr lang="en-US" dirty="0" smtClean="0">
                <a:latin typeface="+mj-lt"/>
              </a:rPr>
              <a:t>Control</a:t>
            </a:r>
            <a:endParaRPr lang="en-US" dirty="0">
              <a:latin typeface="+mj-lt"/>
            </a:endParaRP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Calendar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Books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1" dirty="0">
                <a:latin typeface="+mj-lt"/>
              </a:rPr>
              <a:t>Method Maintenance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Classes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Locations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Meters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000" dirty="0"/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000" dirty="0"/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000" dirty="0"/>
          </a:p>
        </p:txBody>
      </p:sp>
      <p:sp>
        <p:nvSpPr>
          <p:cNvPr id="192517" name="Line 5"/>
          <p:cNvSpPr>
            <a:spLocks noChangeShapeType="1"/>
          </p:cNvSpPr>
          <p:nvPr/>
        </p:nvSpPr>
        <p:spPr bwMode="auto">
          <a:xfrm>
            <a:off x="1104900" y="74453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Method Maintenance</a:t>
            </a:r>
          </a:p>
        </p:txBody>
      </p:sp>
      <p:sp>
        <p:nvSpPr>
          <p:cNvPr id="194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FA-SU-170</a:t>
            </a:r>
            <a:endParaRPr lang="en-US" dirty="0"/>
          </a:p>
        </p:txBody>
      </p:sp>
      <p:pic>
        <p:nvPicPr>
          <p:cNvPr id="19460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838" y="1108876"/>
            <a:ext cx="7678737" cy="481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738188" y="1915326"/>
            <a:ext cx="2843212" cy="1458912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  <p:sp>
        <p:nvSpPr>
          <p:cNvPr id="198663" name="Text Box 7"/>
          <p:cNvSpPr txBox="1">
            <a:spLocks noChangeArrowheads="1"/>
          </p:cNvSpPr>
          <p:nvPr/>
        </p:nvSpPr>
        <p:spPr bwMode="auto">
          <a:xfrm>
            <a:off x="5173663" y="1837538"/>
            <a:ext cx="1528588" cy="68262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  <a:alpha val="50000"/>
              </a:schemeClr>
            </a:outerShdw>
          </a:effectLst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en-US" sz="1600" dirty="0">
                <a:latin typeface="+mj-lt"/>
              </a:rPr>
              <a:t>Predefined</a:t>
            </a:r>
          </a:p>
          <a:p>
            <a:pPr>
              <a:defRPr/>
            </a:pPr>
            <a:r>
              <a:rPr lang="en-US" sz="1600" dirty="0">
                <a:latin typeface="+mj-lt"/>
              </a:rPr>
              <a:t>Templates</a:t>
            </a:r>
          </a:p>
        </p:txBody>
      </p:sp>
      <p:cxnSp>
        <p:nvCxnSpPr>
          <p:cNvPr id="19464" name="AutoShape 8"/>
          <p:cNvCxnSpPr>
            <a:cxnSpLocks noChangeShapeType="1"/>
            <a:stCxn id="198663" idx="1"/>
            <a:endCxn id="19462" idx="3"/>
          </p:cNvCxnSpPr>
          <p:nvPr/>
        </p:nvCxnSpPr>
        <p:spPr bwMode="auto">
          <a:xfrm rot="10800000" flipV="1">
            <a:off x="3581401" y="2178850"/>
            <a:ext cx="1592263" cy="465931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FF0000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Method Maintenance</a:t>
            </a:r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FA-SU-180</a:t>
            </a:r>
            <a:endParaRPr lang="en-US" dirty="0"/>
          </a:p>
        </p:txBody>
      </p:sp>
      <p:pic>
        <p:nvPicPr>
          <p:cNvPr id="20484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338" y="1201492"/>
            <a:ext cx="7551737" cy="461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Depreciation Methods</a:t>
            </a:r>
            <a:endParaRPr lang="en-US" dirty="0"/>
          </a:p>
        </p:txBody>
      </p:sp>
      <p:sp>
        <p:nvSpPr>
          <p:cNvPr id="2150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FA-SU-190</a:t>
            </a:r>
            <a:endParaRPr lang="en-US" dirty="0"/>
          </a:p>
        </p:txBody>
      </p:sp>
      <p:grpSp>
        <p:nvGrpSpPr>
          <p:cNvPr id="21508" name="Group 7"/>
          <p:cNvGrpSpPr>
            <a:grpSpLocks/>
          </p:cNvGrpSpPr>
          <p:nvPr/>
        </p:nvGrpSpPr>
        <p:grpSpPr bwMode="auto">
          <a:xfrm>
            <a:off x="341643" y="1892300"/>
            <a:ext cx="8440615" cy="2492376"/>
            <a:chOff x="493" y="1192"/>
            <a:chExt cx="4816" cy="1570"/>
          </a:xfrm>
        </p:grpSpPr>
        <p:sp>
          <p:nvSpPr>
            <p:cNvPr id="21509" name="Text Box 3"/>
            <p:cNvSpPr txBox="1">
              <a:spLocks noChangeArrowheads="1"/>
            </p:cNvSpPr>
            <p:nvPr/>
          </p:nvSpPr>
          <p:spPr bwMode="auto">
            <a:xfrm>
              <a:off x="493" y="1192"/>
              <a:ext cx="4816" cy="15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eaLnBrk="0" hangingPunct="0">
                <a:spcBef>
                  <a:spcPct val="50000"/>
                </a:spcBef>
              </a:pPr>
              <a:r>
                <a:rPr lang="en-US" sz="2400" b="1" dirty="0">
                  <a:latin typeface="+mj-lt"/>
                </a:rPr>
                <a:t>Straight-Line</a:t>
              </a:r>
            </a:p>
            <a:p>
              <a:pPr algn="l" eaLnBrk="0" hangingPunct="0">
                <a:spcBef>
                  <a:spcPct val="50000"/>
                </a:spcBef>
              </a:pPr>
              <a:endParaRPr lang="en-US" sz="2400" b="1" dirty="0">
                <a:latin typeface="+mj-lt"/>
              </a:endParaRPr>
            </a:p>
            <a:p>
              <a:pPr algn="l" eaLnBrk="0" hangingPunct="0">
                <a:spcBef>
                  <a:spcPct val="50000"/>
                </a:spcBef>
              </a:pPr>
              <a:r>
                <a:rPr lang="en-US" sz="2400" i="1" dirty="0">
                  <a:latin typeface="+mj-lt"/>
                </a:rPr>
                <a:t>Depreciation Charge = </a:t>
              </a:r>
              <a:r>
                <a:rPr lang="en-US" sz="2400" i="1" dirty="0">
                  <a:solidFill>
                    <a:srgbClr val="5A87C6"/>
                  </a:solidFill>
                  <a:latin typeface="+mj-lt"/>
                </a:rPr>
                <a:t>Depreciable Basis</a:t>
              </a:r>
              <a:r>
                <a:rPr lang="en-US" sz="2400" i="1" dirty="0">
                  <a:latin typeface="+mj-lt"/>
                </a:rPr>
                <a:t> / Service Life</a:t>
              </a:r>
            </a:p>
            <a:p>
              <a:pPr algn="l" eaLnBrk="0" hangingPunct="0">
                <a:spcBef>
                  <a:spcPct val="50000"/>
                </a:spcBef>
              </a:pPr>
              <a:r>
                <a:rPr lang="en-US" sz="2400" i="1" dirty="0">
                  <a:solidFill>
                    <a:srgbClr val="5A87C6"/>
                  </a:solidFill>
                  <a:latin typeface="+mj-lt"/>
                </a:rPr>
                <a:t>Depreciable Basis</a:t>
              </a:r>
              <a:r>
                <a:rPr lang="en-US" sz="2400" i="1" dirty="0">
                  <a:latin typeface="+mj-lt"/>
                </a:rPr>
                <a:t> = Cost - Salvage</a:t>
              </a:r>
              <a:endParaRPr lang="en-US" sz="2400" b="1" dirty="0">
                <a:latin typeface="+mj-lt"/>
              </a:endParaRPr>
            </a:p>
          </p:txBody>
        </p:sp>
        <p:sp>
          <p:nvSpPr>
            <p:cNvPr id="21510" name="Line 4"/>
            <p:cNvSpPr>
              <a:spLocks noChangeShapeType="1"/>
            </p:cNvSpPr>
            <p:nvPr/>
          </p:nvSpPr>
          <p:spPr bwMode="auto">
            <a:xfrm>
              <a:off x="560" y="1590"/>
              <a:ext cx="4169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Navigation within Fixed Assets Module 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FA-SU-020</a:t>
            </a:r>
            <a:endParaRPr lang="en-US" dirty="0"/>
          </a:p>
        </p:txBody>
      </p:sp>
      <p:pic>
        <p:nvPicPr>
          <p:cNvPr id="4100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5450" y="994090"/>
            <a:ext cx="8272463" cy="505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Title 8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Example – Straight-Line </a:t>
            </a:r>
            <a:br>
              <a:rPr lang="en-US" dirty="0" smtClean="0"/>
            </a:br>
            <a:r>
              <a:rPr lang="en-US" dirty="0" smtClean="0"/>
              <a:t>Depreciation Schedule</a:t>
            </a:r>
            <a:endParaRPr lang="en-US" dirty="0"/>
          </a:p>
        </p:txBody>
      </p:sp>
      <p:sp>
        <p:nvSpPr>
          <p:cNvPr id="2253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+mj-lt"/>
              </a:rPr>
              <a:t>FA-SU-200</a:t>
            </a:r>
            <a:endParaRPr lang="en-US" dirty="0">
              <a:latin typeface="+mj-lt"/>
            </a:endParaRPr>
          </a:p>
        </p:txBody>
      </p:sp>
      <p:sp>
        <p:nvSpPr>
          <p:cNvPr id="91140" name="Text Box 1028"/>
          <p:cNvSpPr txBox="1">
            <a:spLocks noChangeArrowheads="1"/>
          </p:cNvSpPr>
          <p:nvPr/>
        </p:nvSpPr>
        <p:spPr bwMode="auto">
          <a:xfrm>
            <a:off x="590550" y="3180003"/>
            <a:ext cx="7986713" cy="304165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/>
            <a:r>
              <a:rPr lang="en-US" sz="2400" dirty="0">
                <a:latin typeface="+mj-lt"/>
              </a:rPr>
              <a:t>					</a:t>
            </a:r>
            <a:r>
              <a:rPr lang="en-US" sz="2400" b="1" dirty="0">
                <a:latin typeface="+mj-lt"/>
              </a:rPr>
              <a:t>Depreciation</a:t>
            </a:r>
          </a:p>
          <a:p>
            <a:pPr algn="l" eaLnBrk="0" hangingPunct="0"/>
            <a:r>
              <a:rPr lang="en-US" sz="2400" b="1" dirty="0">
                <a:latin typeface="+mj-lt"/>
              </a:rPr>
              <a:t>Year 	        Calculation 		Expense</a:t>
            </a:r>
          </a:p>
          <a:p>
            <a:pPr algn="l" eaLnBrk="0" hangingPunct="0"/>
            <a:r>
              <a:rPr lang="en-US" sz="2400" b="1" dirty="0">
                <a:latin typeface="+mj-lt"/>
              </a:rPr>
              <a:t>-----------------------------------------------------------</a:t>
            </a:r>
          </a:p>
          <a:p>
            <a:pPr algn="l" eaLnBrk="0" hangingPunct="0"/>
            <a:r>
              <a:rPr lang="en-US" sz="2400" dirty="0">
                <a:latin typeface="+mj-lt"/>
              </a:rPr>
              <a:t>1		$18,000/5		$3,600</a:t>
            </a:r>
          </a:p>
          <a:p>
            <a:pPr algn="l" eaLnBrk="0" hangingPunct="0"/>
            <a:r>
              <a:rPr lang="en-US" sz="2400" dirty="0">
                <a:latin typeface="+mj-lt"/>
              </a:rPr>
              <a:t>2		$18,000/5		$3,600</a:t>
            </a:r>
          </a:p>
          <a:p>
            <a:pPr algn="l" eaLnBrk="0" hangingPunct="0"/>
            <a:r>
              <a:rPr lang="en-US" sz="2400" dirty="0">
                <a:latin typeface="+mj-lt"/>
              </a:rPr>
              <a:t>3		$18,000/5		$3,600</a:t>
            </a:r>
          </a:p>
          <a:p>
            <a:pPr algn="l" eaLnBrk="0" hangingPunct="0"/>
            <a:r>
              <a:rPr lang="en-US" sz="2400" dirty="0">
                <a:latin typeface="+mj-lt"/>
              </a:rPr>
              <a:t>4		$18,000/5		$3,600</a:t>
            </a:r>
          </a:p>
          <a:p>
            <a:pPr algn="l" eaLnBrk="0" hangingPunct="0"/>
            <a:r>
              <a:rPr lang="en-US" sz="2400" dirty="0">
                <a:latin typeface="+mj-lt"/>
              </a:rPr>
              <a:t>5		$18,000/5		$3,600</a:t>
            </a:r>
          </a:p>
        </p:txBody>
      </p:sp>
      <p:grpSp>
        <p:nvGrpSpPr>
          <p:cNvPr id="22533" name="Group 1071"/>
          <p:cNvGrpSpPr>
            <a:grpSpLocks/>
          </p:cNvGrpSpPr>
          <p:nvPr/>
        </p:nvGrpSpPr>
        <p:grpSpPr bwMode="auto">
          <a:xfrm>
            <a:off x="622300" y="2052878"/>
            <a:ext cx="3446463" cy="1119188"/>
            <a:chOff x="6047" y="838"/>
            <a:chExt cx="4876" cy="1611"/>
          </a:xfrm>
        </p:grpSpPr>
        <p:sp>
          <p:nvSpPr>
            <p:cNvPr id="22598" name="Freeform 1033"/>
            <p:cNvSpPr>
              <a:spLocks/>
            </p:cNvSpPr>
            <p:nvPr/>
          </p:nvSpPr>
          <p:spPr bwMode="auto">
            <a:xfrm>
              <a:off x="8435" y="1816"/>
              <a:ext cx="542" cy="596"/>
            </a:xfrm>
            <a:custGeom>
              <a:avLst/>
              <a:gdLst>
                <a:gd name="T0" fmla="*/ 186 w 492"/>
                <a:gd name="T1" fmla="*/ 541 h 541"/>
                <a:gd name="T2" fmla="*/ 237 w 492"/>
                <a:gd name="T3" fmla="*/ 532 h 541"/>
                <a:gd name="T4" fmla="*/ 285 w 492"/>
                <a:gd name="T5" fmla="*/ 512 h 541"/>
                <a:gd name="T6" fmla="*/ 331 w 492"/>
                <a:gd name="T7" fmla="*/ 486 h 541"/>
                <a:gd name="T8" fmla="*/ 371 w 492"/>
                <a:gd name="T9" fmla="*/ 450 h 541"/>
                <a:gd name="T10" fmla="*/ 410 w 492"/>
                <a:gd name="T11" fmla="*/ 406 h 541"/>
                <a:gd name="T12" fmla="*/ 441 w 492"/>
                <a:gd name="T13" fmla="*/ 358 h 541"/>
                <a:gd name="T14" fmla="*/ 468 w 492"/>
                <a:gd name="T15" fmla="*/ 308 h 541"/>
                <a:gd name="T16" fmla="*/ 485 w 492"/>
                <a:gd name="T17" fmla="*/ 252 h 541"/>
                <a:gd name="T18" fmla="*/ 492 w 492"/>
                <a:gd name="T19" fmla="*/ 199 h 541"/>
                <a:gd name="T20" fmla="*/ 487 w 492"/>
                <a:gd name="T21" fmla="*/ 149 h 541"/>
                <a:gd name="T22" fmla="*/ 475 w 492"/>
                <a:gd name="T23" fmla="*/ 103 h 541"/>
                <a:gd name="T24" fmla="*/ 456 w 492"/>
                <a:gd name="T25" fmla="*/ 67 h 541"/>
                <a:gd name="T26" fmla="*/ 427 w 492"/>
                <a:gd name="T27" fmla="*/ 36 h 541"/>
                <a:gd name="T28" fmla="*/ 391 w 492"/>
                <a:gd name="T29" fmla="*/ 14 h 541"/>
                <a:gd name="T30" fmla="*/ 350 w 492"/>
                <a:gd name="T31" fmla="*/ 2 h 541"/>
                <a:gd name="T32" fmla="*/ 302 w 492"/>
                <a:gd name="T33" fmla="*/ 0 h 541"/>
                <a:gd name="T34" fmla="*/ 253 w 492"/>
                <a:gd name="T35" fmla="*/ 9 h 541"/>
                <a:gd name="T36" fmla="*/ 205 w 492"/>
                <a:gd name="T37" fmla="*/ 28 h 541"/>
                <a:gd name="T38" fmla="*/ 159 w 492"/>
                <a:gd name="T39" fmla="*/ 55 h 541"/>
                <a:gd name="T40" fmla="*/ 118 w 492"/>
                <a:gd name="T41" fmla="*/ 91 h 541"/>
                <a:gd name="T42" fmla="*/ 80 w 492"/>
                <a:gd name="T43" fmla="*/ 134 h 541"/>
                <a:gd name="T44" fmla="*/ 49 w 492"/>
                <a:gd name="T45" fmla="*/ 182 h 541"/>
                <a:gd name="T46" fmla="*/ 24 w 492"/>
                <a:gd name="T47" fmla="*/ 233 h 541"/>
                <a:gd name="T48" fmla="*/ 8 w 492"/>
                <a:gd name="T49" fmla="*/ 288 h 541"/>
                <a:gd name="T50" fmla="*/ 0 w 492"/>
                <a:gd name="T51" fmla="*/ 341 h 541"/>
                <a:gd name="T52" fmla="*/ 3 w 492"/>
                <a:gd name="T53" fmla="*/ 392 h 541"/>
                <a:gd name="T54" fmla="*/ 15 w 492"/>
                <a:gd name="T55" fmla="*/ 438 h 541"/>
                <a:gd name="T56" fmla="*/ 37 w 492"/>
                <a:gd name="T57" fmla="*/ 474 h 541"/>
                <a:gd name="T58" fmla="*/ 63 w 492"/>
                <a:gd name="T59" fmla="*/ 505 h 541"/>
                <a:gd name="T60" fmla="*/ 99 w 492"/>
                <a:gd name="T61" fmla="*/ 527 h 541"/>
                <a:gd name="T62" fmla="*/ 140 w 492"/>
                <a:gd name="T63" fmla="*/ 539 h 541"/>
                <a:gd name="T64" fmla="*/ 186 w 492"/>
                <a:gd name="T65" fmla="*/ 541 h 54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92"/>
                <a:gd name="T100" fmla="*/ 0 h 541"/>
                <a:gd name="T101" fmla="*/ 492 w 492"/>
                <a:gd name="T102" fmla="*/ 541 h 54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92" h="541">
                  <a:moveTo>
                    <a:pt x="186" y="541"/>
                  </a:moveTo>
                  <a:lnTo>
                    <a:pt x="237" y="532"/>
                  </a:lnTo>
                  <a:lnTo>
                    <a:pt x="285" y="512"/>
                  </a:lnTo>
                  <a:lnTo>
                    <a:pt x="331" y="486"/>
                  </a:lnTo>
                  <a:lnTo>
                    <a:pt x="371" y="450"/>
                  </a:lnTo>
                  <a:lnTo>
                    <a:pt x="410" y="406"/>
                  </a:lnTo>
                  <a:lnTo>
                    <a:pt x="441" y="358"/>
                  </a:lnTo>
                  <a:lnTo>
                    <a:pt x="468" y="308"/>
                  </a:lnTo>
                  <a:lnTo>
                    <a:pt x="485" y="252"/>
                  </a:lnTo>
                  <a:lnTo>
                    <a:pt x="492" y="199"/>
                  </a:lnTo>
                  <a:lnTo>
                    <a:pt x="487" y="149"/>
                  </a:lnTo>
                  <a:lnTo>
                    <a:pt x="475" y="103"/>
                  </a:lnTo>
                  <a:lnTo>
                    <a:pt x="456" y="67"/>
                  </a:lnTo>
                  <a:lnTo>
                    <a:pt x="427" y="36"/>
                  </a:lnTo>
                  <a:lnTo>
                    <a:pt x="391" y="14"/>
                  </a:lnTo>
                  <a:lnTo>
                    <a:pt x="350" y="2"/>
                  </a:lnTo>
                  <a:lnTo>
                    <a:pt x="302" y="0"/>
                  </a:lnTo>
                  <a:lnTo>
                    <a:pt x="253" y="9"/>
                  </a:lnTo>
                  <a:lnTo>
                    <a:pt x="205" y="28"/>
                  </a:lnTo>
                  <a:lnTo>
                    <a:pt x="159" y="55"/>
                  </a:lnTo>
                  <a:lnTo>
                    <a:pt x="118" y="91"/>
                  </a:lnTo>
                  <a:lnTo>
                    <a:pt x="80" y="134"/>
                  </a:lnTo>
                  <a:lnTo>
                    <a:pt x="49" y="182"/>
                  </a:lnTo>
                  <a:lnTo>
                    <a:pt x="24" y="233"/>
                  </a:lnTo>
                  <a:lnTo>
                    <a:pt x="8" y="288"/>
                  </a:lnTo>
                  <a:lnTo>
                    <a:pt x="0" y="341"/>
                  </a:lnTo>
                  <a:lnTo>
                    <a:pt x="3" y="392"/>
                  </a:lnTo>
                  <a:lnTo>
                    <a:pt x="15" y="438"/>
                  </a:lnTo>
                  <a:lnTo>
                    <a:pt x="37" y="474"/>
                  </a:lnTo>
                  <a:lnTo>
                    <a:pt x="63" y="505"/>
                  </a:lnTo>
                  <a:lnTo>
                    <a:pt x="99" y="527"/>
                  </a:lnTo>
                  <a:lnTo>
                    <a:pt x="140" y="539"/>
                  </a:lnTo>
                  <a:lnTo>
                    <a:pt x="186" y="54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599" name="Freeform 1034"/>
            <p:cNvSpPr>
              <a:spLocks/>
            </p:cNvSpPr>
            <p:nvPr/>
          </p:nvSpPr>
          <p:spPr bwMode="auto">
            <a:xfrm>
              <a:off x="8610" y="2009"/>
              <a:ext cx="190" cy="209"/>
            </a:xfrm>
            <a:custGeom>
              <a:avLst/>
              <a:gdLst>
                <a:gd name="T0" fmla="*/ 65 w 172"/>
                <a:gd name="T1" fmla="*/ 190 h 190"/>
                <a:gd name="T2" fmla="*/ 82 w 172"/>
                <a:gd name="T3" fmla="*/ 188 h 190"/>
                <a:gd name="T4" fmla="*/ 99 w 172"/>
                <a:gd name="T5" fmla="*/ 181 h 190"/>
                <a:gd name="T6" fmla="*/ 116 w 172"/>
                <a:gd name="T7" fmla="*/ 171 h 190"/>
                <a:gd name="T8" fmla="*/ 131 w 172"/>
                <a:gd name="T9" fmla="*/ 159 h 190"/>
                <a:gd name="T10" fmla="*/ 143 w 172"/>
                <a:gd name="T11" fmla="*/ 145 h 190"/>
                <a:gd name="T12" fmla="*/ 155 w 172"/>
                <a:gd name="T13" fmla="*/ 128 h 190"/>
                <a:gd name="T14" fmla="*/ 162 w 172"/>
                <a:gd name="T15" fmla="*/ 109 h 190"/>
                <a:gd name="T16" fmla="*/ 169 w 172"/>
                <a:gd name="T17" fmla="*/ 89 h 190"/>
                <a:gd name="T18" fmla="*/ 172 w 172"/>
                <a:gd name="T19" fmla="*/ 70 h 190"/>
                <a:gd name="T20" fmla="*/ 172 w 172"/>
                <a:gd name="T21" fmla="*/ 53 h 190"/>
                <a:gd name="T22" fmla="*/ 167 w 172"/>
                <a:gd name="T23" fmla="*/ 36 h 190"/>
                <a:gd name="T24" fmla="*/ 159 w 172"/>
                <a:gd name="T25" fmla="*/ 24 h 190"/>
                <a:gd name="T26" fmla="*/ 150 w 172"/>
                <a:gd name="T27" fmla="*/ 12 h 190"/>
                <a:gd name="T28" fmla="*/ 138 w 172"/>
                <a:gd name="T29" fmla="*/ 5 h 190"/>
                <a:gd name="T30" fmla="*/ 123 w 172"/>
                <a:gd name="T31" fmla="*/ 0 h 190"/>
                <a:gd name="T32" fmla="*/ 106 w 172"/>
                <a:gd name="T33" fmla="*/ 0 h 190"/>
                <a:gd name="T34" fmla="*/ 90 w 172"/>
                <a:gd name="T35" fmla="*/ 5 h 190"/>
                <a:gd name="T36" fmla="*/ 73 w 172"/>
                <a:gd name="T37" fmla="*/ 10 h 190"/>
                <a:gd name="T38" fmla="*/ 56 w 172"/>
                <a:gd name="T39" fmla="*/ 22 h 190"/>
                <a:gd name="T40" fmla="*/ 41 w 172"/>
                <a:gd name="T41" fmla="*/ 34 h 190"/>
                <a:gd name="T42" fmla="*/ 27 w 172"/>
                <a:gd name="T43" fmla="*/ 48 h 190"/>
                <a:gd name="T44" fmla="*/ 17 w 172"/>
                <a:gd name="T45" fmla="*/ 65 h 190"/>
                <a:gd name="T46" fmla="*/ 8 w 172"/>
                <a:gd name="T47" fmla="*/ 82 h 190"/>
                <a:gd name="T48" fmla="*/ 3 w 172"/>
                <a:gd name="T49" fmla="*/ 101 h 190"/>
                <a:gd name="T50" fmla="*/ 0 w 172"/>
                <a:gd name="T51" fmla="*/ 121 h 190"/>
                <a:gd name="T52" fmla="*/ 0 w 172"/>
                <a:gd name="T53" fmla="*/ 137 h 190"/>
                <a:gd name="T54" fmla="*/ 5 w 172"/>
                <a:gd name="T55" fmla="*/ 154 h 190"/>
                <a:gd name="T56" fmla="*/ 12 w 172"/>
                <a:gd name="T57" fmla="*/ 166 h 190"/>
                <a:gd name="T58" fmla="*/ 22 w 172"/>
                <a:gd name="T59" fmla="*/ 178 h 190"/>
                <a:gd name="T60" fmla="*/ 34 w 172"/>
                <a:gd name="T61" fmla="*/ 186 h 190"/>
                <a:gd name="T62" fmla="*/ 49 w 172"/>
                <a:gd name="T63" fmla="*/ 190 h 190"/>
                <a:gd name="T64" fmla="*/ 65 w 172"/>
                <a:gd name="T65" fmla="*/ 190 h 19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72"/>
                <a:gd name="T100" fmla="*/ 0 h 190"/>
                <a:gd name="T101" fmla="*/ 172 w 172"/>
                <a:gd name="T102" fmla="*/ 190 h 19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72" h="190">
                  <a:moveTo>
                    <a:pt x="65" y="190"/>
                  </a:moveTo>
                  <a:lnTo>
                    <a:pt x="82" y="188"/>
                  </a:lnTo>
                  <a:lnTo>
                    <a:pt x="99" y="181"/>
                  </a:lnTo>
                  <a:lnTo>
                    <a:pt x="116" y="171"/>
                  </a:lnTo>
                  <a:lnTo>
                    <a:pt x="131" y="159"/>
                  </a:lnTo>
                  <a:lnTo>
                    <a:pt x="143" y="145"/>
                  </a:lnTo>
                  <a:lnTo>
                    <a:pt x="155" y="128"/>
                  </a:lnTo>
                  <a:lnTo>
                    <a:pt x="162" y="109"/>
                  </a:lnTo>
                  <a:lnTo>
                    <a:pt x="169" y="89"/>
                  </a:lnTo>
                  <a:lnTo>
                    <a:pt x="172" y="70"/>
                  </a:lnTo>
                  <a:lnTo>
                    <a:pt x="172" y="53"/>
                  </a:lnTo>
                  <a:lnTo>
                    <a:pt x="167" y="36"/>
                  </a:lnTo>
                  <a:lnTo>
                    <a:pt x="159" y="24"/>
                  </a:lnTo>
                  <a:lnTo>
                    <a:pt x="150" y="12"/>
                  </a:lnTo>
                  <a:lnTo>
                    <a:pt x="138" y="5"/>
                  </a:lnTo>
                  <a:lnTo>
                    <a:pt x="123" y="0"/>
                  </a:lnTo>
                  <a:lnTo>
                    <a:pt x="106" y="0"/>
                  </a:lnTo>
                  <a:lnTo>
                    <a:pt x="90" y="5"/>
                  </a:lnTo>
                  <a:lnTo>
                    <a:pt x="73" y="10"/>
                  </a:lnTo>
                  <a:lnTo>
                    <a:pt x="56" y="22"/>
                  </a:lnTo>
                  <a:lnTo>
                    <a:pt x="41" y="34"/>
                  </a:lnTo>
                  <a:lnTo>
                    <a:pt x="27" y="48"/>
                  </a:lnTo>
                  <a:lnTo>
                    <a:pt x="17" y="65"/>
                  </a:lnTo>
                  <a:lnTo>
                    <a:pt x="8" y="82"/>
                  </a:lnTo>
                  <a:lnTo>
                    <a:pt x="3" y="101"/>
                  </a:lnTo>
                  <a:lnTo>
                    <a:pt x="0" y="121"/>
                  </a:lnTo>
                  <a:lnTo>
                    <a:pt x="0" y="137"/>
                  </a:lnTo>
                  <a:lnTo>
                    <a:pt x="5" y="154"/>
                  </a:lnTo>
                  <a:lnTo>
                    <a:pt x="12" y="166"/>
                  </a:lnTo>
                  <a:lnTo>
                    <a:pt x="22" y="178"/>
                  </a:lnTo>
                  <a:lnTo>
                    <a:pt x="34" y="186"/>
                  </a:lnTo>
                  <a:lnTo>
                    <a:pt x="49" y="190"/>
                  </a:lnTo>
                  <a:lnTo>
                    <a:pt x="65" y="19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600" name="Freeform 1035"/>
            <p:cNvSpPr>
              <a:spLocks/>
            </p:cNvSpPr>
            <p:nvPr/>
          </p:nvSpPr>
          <p:spPr bwMode="auto">
            <a:xfrm>
              <a:off x="10000" y="1816"/>
              <a:ext cx="541" cy="596"/>
            </a:xfrm>
            <a:custGeom>
              <a:avLst/>
              <a:gdLst>
                <a:gd name="T0" fmla="*/ 188 w 492"/>
                <a:gd name="T1" fmla="*/ 541 h 541"/>
                <a:gd name="T2" fmla="*/ 236 w 492"/>
                <a:gd name="T3" fmla="*/ 532 h 541"/>
                <a:gd name="T4" fmla="*/ 285 w 492"/>
                <a:gd name="T5" fmla="*/ 512 h 541"/>
                <a:gd name="T6" fmla="*/ 330 w 492"/>
                <a:gd name="T7" fmla="*/ 486 h 541"/>
                <a:gd name="T8" fmla="*/ 374 w 492"/>
                <a:gd name="T9" fmla="*/ 450 h 541"/>
                <a:gd name="T10" fmla="*/ 412 w 492"/>
                <a:gd name="T11" fmla="*/ 406 h 541"/>
                <a:gd name="T12" fmla="*/ 444 w 492"/>
                <a:gd name="T13" fmla="*/ 358 h 541"/>
                <a:gd name="T14" fmla="*/ 468 w 492"/>
                <a:gd name="T15" fmla="*/ 308 h 541"/>
                <a:gd name="T16" fmla="*/ 485 w 492"/>
                <a:gd name="T17" fmla="*/ 252 h 541"/>
                <a:gd name="T18" fmla="*/ 492 w 492"/>
                <a:gd name="T19" fmla="*/ 199 h 541"/>
                <a:gd name="T20" fmla="*/ 489 w 492"/>
                <a:gd name="T21" fmla="*/ 149 h 541"/>
                <a:gd name="T22" fmla="*/ 475 w 492"/>
                <a:gd name="T23" fmla="*/ 103 h 541"/>
                <a:gd name="T24" fmla="*/ 456 w 492"/>
                <a:gd name="T25" fmla="*/ 67 h 541"/>
                <a:gd name="T26" fmla="*/ 427 w 492"/>
                <a:gd name="T27" fmla="*/ 36 h 541"/>
                <a:gd name="T28" fmla="*/ 393 w 492"/>
                <a:gd name="T29" fmla="*/ 14 h 541"/>
                <a:gd name="T30" fmla="*/ 352 w 492"/>
                <a:gd name="T31" fmla="*/ 2 h 541"/>
                <a:gd name="T32" fmla="*/ 304 w 492"/>
                <a:gd name="T33" fmla="*/ 0 h 541"/>
                <a:gd name="T34" fmla="*/ 253 w 492"/>
                <a:gd name="T35" fmla="*/ 9 h 541"/>
                <a:gd name="T36" fmla="*/ 205 w 492"/>
                <a:gd name="T37" fmla="*/ 28 h 541"/>
                <a:gd name="T38" fmla="*/ 159 w 492"/>
                <a:gd name="T39" fmla="*/ 55 h 541"/>
                <a:gd name="T40" fmla="*/ 118 w 492"/>
                <a:gd name="T41" fmla="*/ 91 h 541"/>
                <a:gd name="T42" fmla="*/ 80 w 492"/>
                <a:gd name="T43" fmla="*/ 134 h 541"/>
                <a:gd name="T44" fmla="*/ 48 w 492"/>
                <a:gd name="T45" fmla="*/ 182 h 541"/>
                <a:gd name="T46" fmla="*/ 24 w 492"/>
                <a:gd name="T47" fmla="*/ 233 h 541"/>
                <a:gd name="T48" fmla="*/ 7 w 492"/>
                <a:gd name="T49" fmla="*/ 288 h 541"/>
                <a:gd name="T50" fmla="*/ 0 w 492"/>
                <a:gd name="T51" fmla="*/ 341 h 541"/>
                <a:gd name="T52" fmla="*/ 3 w 492"/>
                <a:gd name="T53" fmla="*/ 392 h 541"/>
                <a:gd name="T54" fmla="*/ 15 w 492"/>
                <a:gd name="T55" fmla="*/ 438 h 541"/>
                <a:gd name="T56" fmla="*/ 36 w 492"/>
                <a:gd name="T57" fmla="*/ 474 h 541"/>
                <a:gd name="T58" fmla="*/ 63 w 492"/>
                <a:gd name="T59" fmla="*/ 505 h 541"/>
                <a:gd name="T60" fmla="*/ 99 w 492"/>
                <a:gd name="T61" fmla="*/ 527 h 541"/>
                <a:gd name="T62" fmla="*/ 140 w 492"/>
                <a:gd name="T63" fmla="*/ 539 h 541"/>
                <a:gd name="T64" fmla="*/ 188 w 492"/>
                <a:gd name="T65" fmla="*/ 541 h 54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92"/>
                <a:gd name="T100" fmla="*/ 0 h 541"/>
                <a:gd name="T101" fmla="*/ 492 w 492"/>
                <a:gd name="T102" fmla="*/ 541 h 54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92" h="541">
                  <a:moveTo>
                    <a:pt x="188" y="541"/>
                  </a:moveTo>
                  <a:lnTo>
                    <a:pt x="236" y="532"/>
                  </a:lnTo>
                  <a:lnTo>
                    <a:pt x="285" y="512"/>
                  </a:lnTo>
                  <a:lnTo>
                    <a:pt x="330" y="486"/>
                  </a:lnTo>
                  <a:lnTo>
                    <a:pt x="374" y="450"/>
                  </a:lnTo>
                  <a:lnTo>
                    <a:pt x="412" y="406"/>
                  </a:lnTo>
                  <a:lnTo>
                    <a:pt x="444" y="358"/>
                  </a:lnTo>
                  <a:lnTo>
                    <a:pt x="468" y="308"/>
                  </a:lnTo>
                  <a:lnTo>
                    <a:pt x="485" y="252"/>
                  </a:lnTo>
                  <a:lnTo>
                    <a:pt x="492" y="199"/>
                  </a:lnTo>
                  <a:lnTo>
                    <a:pt x="489" y="149"/>
                  </a:lnTo>
                  <a:lnTo>
                    <a:pt x="475" y="103"/>
                  </a:lnTo>
                  <a:lnTo>
                    <a:pt x="456" y="67"/>
                  </a:lnTo>
                  <a:lnTo>
                    <a:pt x="427" y="36"/>
                  </a:lnTo>
                  <a:lnTo>
                    <a:pt x="393" y="14"/>
                  </a:lnTo>
                  <a:lnTo>
                    <a:pt x="352" y="2"/>
                  </a:lnTo>
                  <a:lnTo>
                    <a:pt x="304" y="0"/>
                  </a:lnTo>
                  <a:lnTo>
                    <a:pt x="253" y="9"/>
                  </a:lnTo>
                  <a:lnTo>
                    <a:pt x="205" y="28"/>
                  </a:lnTo>
                  <a:lnTo>
                    <a:pt x="159" y="55"/>
                  </a:lnTo>
                  <a:lnTo>
                    <a:pt x="118" y="91"/>
                  </a:lnTo>
                  <a:lnTo>
                    <a:pt x="80" y="134"/>
                  </a:lnTo>
                  <a:lnTo>
                    <a:pt x="48" y="182"/>
                  </a:lnTo>
                  <a:lnTo>
                    <a:pt x="24" y="233"/>
                  </a:lnTo>
                  <a:lnTo>
                    <a:pt x="7" y="288"/>
                  </a:lnTo>
                  <a:lnTo>
                    <a:pt x="0" y="341"/>
                  </a:lnTo>
                  <a:lnTo>
                    <a:pt x="3" y="392"/>
                  </a:lnTo>
                  <a:lnTo>
                    <a:pt x="15" y="438"/>
                  </a:lnTo>
                  <a:lnTo>
                    <a:pt x="36" y="474"/>
                  </a:lnTo>
                  <a:lnTo>
                    <a:pt x="63" y="505"/>
                  </a:lnTo>
                  <a:lnTo>
                    <a:pt x="99" y="527"/>
                  </a:lnTo>
                  <a:lnTo>
                    <a:pt x="140" y="539"/>
                  </a:lnTo>
                  <a:lnTo>
                    <a:pt x="188" y="54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601" name="Freeform 1036"/>
            <p:cNvSpPr>
              <a:spLocks/>
            </p:cNvSpPr>
            <p:nvPr/>
          </p:nvSpPr>
          <p:spPr bwMode="auto">
            <a:xfrm>
              <a:off x="10175" y="2009"/>
              <a:ext cx="188" cy="209"/>
            </a:xfrm>
            <a:custGeom>
              <a:avLst/>
              <a:gdLst>
                <a:gd name="T0" fmla="*/ 65 w 171"/>
                <a:gd name="T1" fmla="*/ 190 h 190"/>
                <a:gd name="T2" fmla="*/ 82 w 171"/>
                <a:gd name="T3" fmla="*/ 188 h 190"/>
                <a:gd name="T4" fmla="*/ 101 w 171"/>
                <a:gd name="T5" fmla="*/ 181 h 190"/>
                <a:gd name="T6" fmla="*/ 116 w 171"/>
                <a:gd name="T7" fmla="*/ 171 h 190"/>
                <a:gd name="T8" fmla="*/ 133 w 171"/>
                <a:gd name="T9" fmla="*/ 159 h 190"/>
                <a:gd name="T10" fmla="*/ 145 w 171"/>
                <a:gd name="T11" fmla="*/ 145 h 190"/>
                <a:gd name="T12" fmla="*/ 154 w 171"/>
                <a:gd name="T13" fmla="*/ 128 h 190"/>
                <a:gd name="T14" fmla="*/ 164 w 171"/>
                <a:gd name="T15" fmla="*/ 109 h 190"/>
                <a:gd name="T16" fmla="*/ 169 w 171"/>
                <a:gd name="T17" fmla="*/ 89 h 190"/>
                <a:gd name="T18" fmla="*/ 171 w 171"/>
                <a:gd name="T19" fmla="*/ 70 h 190"/>
                <a:gd name="T20" fmla="*/ 171 w 171"/>
                <a:gd name="T21" fmla="*/ 53 h 190"/>
                <a:gd name="T22" fmla="*/ 166 w 171"/>
                <a:gd name="T23" fmla="*/ 36 h 190"/>
                <a:gd name="T24" fmla="*/ 159 w 171"/>
                <a:gd name="T25" fmla="*/ 24 h 190"/>
                <a:gd name="T26" fmla="*/ 150 w 171"/>
                <a:gd name="T27" fmla="*/ 12 h 190"/>
                <a:gd name="T28" fmla="*/ 138 w 171"/>
                <a:gd name="T29" fmla="*/ 5 h 190"/>
                <a:gd name="T30" fmla="*/ 123 w 171"/>
                <a:gd name="T31" fmla="*/ 0 h 190"/>
                <a:gd name="T32" fmla="*/ 106 w 171"/>
                <a:gd name="T33" fmla="*/ 0 h 190"/>
                <a:gd name="T34" fmla="*/ 89 w 171"/>
                <a:gd name="T35" fmla="*/ 5 h 190"/>
                <a:gd name="T36" fmla="*/ 72 w 171"/>
                <a:gd name="T37" fmla="*/ 10 h 190"/>
                <a:gd name="T38" fmla="*/ 56 w 171"/>
                <a:gd name="T39" fmla="*/ 22 h 190"/>
                <a:gd name="T40" fmla="*/ 41 w 171"/>
                <a:gd name="T41" fmla="*/ 34 h 190"/>
                <a:gd name="T42" fmla="*/ 29 w 171"/>
                <a:gd name="T43" fmla="*/ 48 h 190"/>
                <a:gd name="T44" fmla="*/ 17 w 171"/>
                <a:gd name="T45" fmla="*/ 65 h 190"/>
                <a:gd name="T46" fmla="*/ 10 w 171"/>
                <a:gd name="T47" fmla="*/ 82 h 190"/>
                <a:gd name="T48" fmla="*/ 3 w 171"/>
                <a:gd name="T49" fmla="*/ 101 h 190"/>
                <a:gd name="T50" fmla="*/ 0 w 171"/>
                <a:gd name="T51" fmla="*/ 121 h 190"/>
                <a:gd name="T52" fmla="*/ 0 w 171"/>
                <a:gd name="T53" fmla="*/ 137 h 190"/>
                <a:gd name="T54" fmla="*/ 5 w 171"/>
                <a:gd name="T55" fmla="*/ 154 h 190"/>
                <a:gd name="T56" fmla="*/ 12 w 171"/>
                <a:gd name="T57" fmla="*/ 166 h 190"/>
                <a:gd name="T58" fmla="*/ 22 w 171"/>
                <a:gd name="T59" fmla="*/ 178 h 190"/>
                <a:gd name="T60" fmla="*/ 34 w 171"/>
                <a:gd name="T61" fmla="*/ 186 h 190"/>
                <a:gd name="T62" fmla="*/ 48 w 171"/>
                <a:gd name="T63" fmla="*/ 190 h 190"/>
                <a:gd name="T64" fmla="*/ 65 w 171"/>
                <a:gd name="T65" fmla="*/ 190 h 19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71"/>
                <a:gd name="T100" fmla="*/ 0 h 190"/>
                <a:gd name="T101" fmla="*/ 171 w 171"/>
                <a:gd name="T102" fmla="*/ 190 h 19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71" h="190">
                  <a:moveTo>
                    <a:pt x="65" y="190"/>
                  </a:moveTo>
                  <a:lnTo>
                    <a:pt x="82" y="188"/>
                  </a:lnTo>
                  <a:lnTo>
                    <a:pt x="101" y="181"/>
                  </a:lnTo>
                  <a:lnTo>
                    <a:pt x="116" y="171"/>
                  </a:lnTo>
                  <a:lnTo>
                    <a:pt x="133" y="159"/>
                  </a:lnTo>
                  <a:lnTo>
                    <a:pt x="145" y="145"/>
                  </a:lnTo>
                  <a:lnTo>
                    <a:pt x="154" y="128"/>
                  </a:lnTo>
                  <a:lnTo>
                    <a:pt x="164" y="109"/>
                  </a:lnTo>
                  <a:lnTo>
                    <a:pt x="169" y="89"/>
                  </a:lnTo>
                  <a:lnTo>
                    <a:pt x="171" y="70"/>
                  </a:lnTo>
                  <a:lnTo>
                    <a:pt x="171" y="53"/>
                  </a:lnTo>
                  <a:lnTo>
                    <a:pt x="166" y="36"/>
                  </a:lnTo>
                  <a:lnTo>
                    <a:pt x="159" y="24"/>
                  </a:lnTo>
                  <a:lnTo>
                    <a:pt x="150" y="12"/>
                  </a:lnTo>
                  <a:lnTo>
                    <a:pt x="138" y="5"/>
                  </a:lnTo>
                  <a:lnTo>
                    <a:pt x="123" y="0"/>
                  </a:lnTo>
                  <a:lnTo>
                    <a:pt x="106" y="0"/>
                  </a:lnTo>
                  <a:lnTo>
                    <a:pt x="89" y="5"/>
                  </a:lnTo>
                  <a:lnTo>
                    <a:pt x="72" y="10"/>
                  </a:lnTo>
                  <a:lnTo>
                    <a:pt x="56" y="22"/>
                  </a:lnTo>
                  <a:lnTo>
                    <a:pt x="41" y="34"/>
                  </a:lnTo>
                  <a:lnTo>
                    <a:pt x="29" y="48"/>
                  </a:lnTo>
                  <a:lnTo>
                    <a:pt x="17" y="65"/>
                  </a:lnTo>
                  <a:lnTo>
                    <a:pt x="10" y="82"/>
                  </a:lnTo>
                  <a:lnTo>
                    <a:pt x="3" y="101"/>
                  </a:lnTo>
                  <a:lnTo>
                    <a:pt x="0" y="121"/>
                  </a:lnTo>
                  <a:lnTo>
                    <a:pt x="0" y="137"/>
                  </a:lnTo>
                  <a:lnTo>
                    <a:pt x="5" y="154"/>
                  </a:lnTo>
                  <a:lnTo>
                    <a:pt x="12" y="166"/>
                  </a:lnTo>
                  <a:lnTo>
                    <a:pt x="22" y="178"/>
                  </a:lnTo>
                  <a:lnTo>
                    <a:pt x="34" y="186"/>
                  </a:lnTo>
                  <a:lnTo>
                    <a:pt x="48" y="190"/>
                  </a:lnTo>
                  <a:lnTo>
                    <a:pt x="65" y="19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602" name="Freeform 1044"/>
            <p:cNvSpPr>
              <a:spLocks/>
            </p:cNvSpPr>
            <p:nvPr/>
          </p:nvSpPr>
          <p:spPr bwMode="auto">
            <a:xfrm>
              <a:off x="7611" y="838"/>
              <a:ext cx="3312" cy="1354"/>
            </a:xfrm>
            <a:custGeom>
              <a:avLst/>
              <a:gdLst>
                <a:gd name="T0" fmla="*/ 2542 w 3010"/>
                <a:gd name="T1" fmla="*/ 174 h 1230"/>
                <a:gd name="T2" fmla="*/ 2615 w 3010"/>
                <a:gd name="T3" fmla="*/ 361 h 1230"/>
                <a:gd name="T4" fmla="*/ 2747 w 3010"/>
                <a:gd name="T5" fmla="*/ 496 h 1230"/>
                <a:gd name="T6" fmla="*/ 2904 w 3010"/>
                <a:gd name="T7" fmla="*/ 617 h 1230"/>
                <a:gd name="T8" fmla="*/ 2952 w 3010"/>
                <a:gd name="T9" fmla="*/ 641 h 1230"/>
                <a:gd name="T10" fmla="*/ 3003 w 3010"/>
                <a:gd name="T11" fmla="*/ 674 h 1230"/>
                <a:gd name="T12" fmla="*/ 2978 w 3010"/>
                <a:gd name="T13" fmla="*/ 961 h 1230"/>
                <a:gd name="T14" fmla="*/ 2906 w 3010"/>
                <a:gd name="T15" fmla="*/ 1158 h 1230"/>
                <a:gd name="T16" fmla="*/ 2721 w 3010"/>
                <a:gd name="T17" fmla="*/ 1175 h 1230"/>
                <a:gd name="T18" fmla="*/ 2689 w 3010"/>
                <a:gd name="T19" fmla="*/ 1016 h 1230"/>
                <a:gd name="T20" fmla="*/ 2624 w 3010"/>
                <a:gd name="T21" fmla="*/ 891 h 1230"/>
                <a:gd name="T22" fmla="*/ 2533 w 3010"/>
                <a:gd name="T23" fmla="*/ 848 h 1230"/>
                <a:gd name="T24" fmla="*/ 2424 w 3010"/>
                <a:gd name="T25" fmla="*/ 845 h 1230"/>
                <a:gd name="T26" fmla="*/ 2294 w 3010"/>
                <a:gd name="T27" fmla="*/ 910 h 1230"/>
                <a:gd name="T28" fmla="*/ 2142 w 3010"/>
                <a:gd name="T29" fmla="*/ 1064 h 1230"/>
                <a:gd name="T30" fmla="*/ 1988 w 3010"/>
                <a:gd name="T31" fmla="*/ 1122 h 1230"/>
                <a:gd name="T32" fmla="*/ 1735 w 3010"/>
                <a:gd name="T33" fmla="*/ 1124 h 1230"/>
                <a:gd name="T34" fmla="*/ 1465 w 3010"/>
                <a:gd name="T35" fmla="*/ 1122 h 1230"/>
                <a:gd name="T36" fmla="*/ 1289 w 3010"/>
                <a:gd name="T37" fmla="*/ 1122 h 1230"/>
                <a:gd name="T38" fmla="*/ 1284 w 3010"/>
                <a:gd name="T39" fmla="*/ 1033 h 1230"/>
                <a:gd name="T40" fmla="*/ 1214 w 3010"/>
                <a:gd name="T41" fmla="*/ 898 h 1230"/>
                <a:gd name="T42" fmla="*/ 1128 w 3010"/>
                <a:gd name="T43" fmla="*/ 850 h 1230"/>
                <a:gd name="T44" fmla="*/ 1019 w 3010"/>
                <a:gd name="T45" fmla="*/ 848 h 1230"/>
                <a:gd name="T46" fmla="*/ 879 w 3010"/>
                <a:gd name="T47" fmla="*/ 905 h 1230"/>
                <a:gd name="T48" fmla="*/ 711 w 3010"/>
                <a:gd name="T49" fmla="*/ 1059 h 1230"/>
                <a:gd name="T50" fmla="*/ 607 w 3010"/>
                <a:gd name="T51" fmla="*/ 1120 h 1230"/>
                <a:gd name="T52" fmla="*/ 484 w 3010"/>
                <a:gd name="T53" fmla="*/ 1127 h 1230"/>
                <a:gd name="T54" fmla="*/ 357 w 3010"/>
                <a:gd name="T55" fmla="*/ 1129 h 1230"/>
                <a:gd name="T56" fmla="*/ 272 w 3010"/>
                <a:gd name="T57" fmla="*/ 1124 h 1230"/>
                <a:gd name="T58" fmla="*/ 210 w 3010"/>
                <a:gd name="T59" fmla="*/ 1214 h 1230"/>
                <a:gd name="T60" fmla="*/ 43 w 3010"/>
                <a:gd name="T61" fmla="*/ 1223 h 1230"/>
                <a:gd name="T62" fmla="*/ 0 w 3010"/>
                <a:gd name="T63" fmla="*/ 1084 h 1230"/>
                <a:gd name="T64" fmla="*/ 46 w 3010"/>
                <a:gd name="T65" fmla="*/ 1016 h 1230"/>
                <a:gd name="T66" fmla="*/ 82 w 3010"/>
                <a:gd name="T67" fmla="*/ 891 h 1230"/>
                <a:gd name="T68" fmla="*/ 161 w 3010"/>
                <a:gd name="T69" fmla="*/ 657 h 1230"/>
                <a:gd name="T70" fmla="*/ 241 w 3010"/>
                <a:gd name="T71" fmla="*/ 458 h 1230"/>
                <a:gd name="T72" fmla="*/ 357 w 3010"/>
                <a:gd name="T73" fmla="*/ 294 h 1230"/>
                <a:gd name="T74" fmla="*/ 496 w 3010"/>
                <a:gd name="T75" fmla="*/ 217 h 1230"/>
                <a:gd name="T76" fmla="*/ 706 w 3010"/>
                <a:gd name="T77" fmla="*/ 174 h 1230"/>
                <a:gd name="T78" fmla="*/ 937 w 3010"/>
                <a:gd name="T79" fmla="*/ 154 h 1230"/>
                <a:gd name="T80" fmla="*/ 1140 w 3010"/>
                <a:gd name="T81" fmla="*/ 152 h 1230"/>
                <a:gd name="T82" fmla="*/ 1306 w 3010"/>
                <a:gd name="T83" fmla="*/ 157 h 1230"/>
                <a:gd name="T84" fmla="*/ 1521 w 3010"/>
                <a:gd name="T85" fmla="*/ 157 h 1230"/>
                <a:gd name="T86" fmla="*/ 1730 w 3010"/>
                <a:gd name="T87" fmla="*/ 159 h 1230"/>
                <a:gd name="T88" fmla="*/ 1877 w 3010"/>
                <a:gd name="T89" fmla="*/ 176 h 1230"/>
                <a:gd name="T90" fmla="*/ 1923 w 3010"/>
                <a:gd name="T91" fmla="*/ 118 h 1230"/>
                <a:gd name="T92" fmla="*/ 1986 w 3010"/>
                <a:gd name="T93" fmla="*/ 44 h 1230"/>
                <a:gd name="T94" fmla="*/ 2077 w 3010"/>
                <a:gd name="T95" fmla="*/ 12 h 1230"/>
                <a:gd name="T96" fmla="*/ 2210 w 3010"/>
                <a:gd name="T97" fmla="*/ 0 h 1230"/>
                <a:gd name="T98" fmla="*/ 2354 w 3010"/>
                <a:gd name="T99" fmla="*/ 12 h 1230"/>
                <a:gd name="T100" fmla="*/ 2472 w 3010"/>
                <a:gd name="T101" fmla="*/ 56 h 123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3010"/>
                <a:gd name="T154" fmla="*/ 0 h 1230"/>
                <a:gd name="T155" fmla="*/ 3010 w 3010"/>
                <a:gd name="T156" fmla="*/ 1230 h 123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3010" h="1230">
                  <a:moveTo>
                    <a:pt x="2492" y="72"/>
                  </a:moveTo>
                  <a:lnTo>
                    <a:pt x="2506" y="94"/>
                  </a:lnTo>
                  <a:lnTo>
                    <a:pt x="2523" y="130"/>
                  </a:lnTo>
                  <a:lnTo>
                    <a:pt x="2542" y="174"/>
                  </a:lnTo>
                  <a:lnTo>
                    <a:pt x="2562" y="224"/>
                  </a:lnTo>
                  <a:lnTo>
                    <a:pt x="2578" y="275"/>
                  </a:lnTo>
                  <a:lnTo>
                    <a:pt x="2598" y="320"/>
                  </a:lnTo>
                  <a:lnTo>
                    <a:pt x="2615" y="361"/>
                  </a:lnTo>
                  <a:lnTo>
                    <a:pt x="2629" y="393"/>
                  </a:lnTo>
                  <a:lnTo>
                    <a:pt x="2658" y="429"/>
                  </a:lnTo>
                  <a:lnTo>
                    <a:pt x="2699" y="462"/>
                  </a:lnTo>
                  <a:lnTo>
                    <a:pt x="2747" y="496"/>
                  </a:lnTo>
                  <a:lnTo>
                    <a:pt x="2795" y="527"/>
                  </a:lnTo>
                  <a:lnTo>
                    <a:pt x="2841" y="559"/>
                  </a:lnTo>
                  <a:lnTo>
                    <a:pt x="2880" y="588"/>
                  </a:lnTo>
                  <a:lnTo>
                    <a:pt x="2904" y="617"/>
                  </a:lnTo>
                  <a:lnTo>
                    <a:pt x="2911" y="641"/>
                  </a:lnTo>
                  <a:lnTo>
                    <a:pt x="2923" y="638"/>
                  </a:lnTo>
                  <a:lnTo>
                    <a:pt x="2937" y="638"/>
                  </a:lnTo>
                  <a:lnTo>
                    <a:pt x="2952" y="641"/>
                  </a:lnTo>
                  <a:lnTo>
                    <a:pt x="2966" y="645"/>
                  </a:lnTo>
                  <a:lnTo>
                    <a:pt x="2981" y="653"/>
                  </a:lnTo>
                  <a:lnTo>
                    <a:pt x="2993" y="662"/>
                  </a:lnTo>
                  <a:lnTo>
                    <a:pt x="3003" y="674"/>
                  </a:lnTo>
                  <a:lnTo>
                    <a:pt x="3007" y="689"/>
                  </a:lnTo>
                  <a:lnTo>
                    <a:pt x="3010" y="751"/>
                  </a:lnTo>
                  <a:lnTo>
                    <a:pt x="3000" y="857"/>
                  </a:lnTo>
                  <a:lnTo>
                    <a:pt x="2978" y="961"/>
                  </a:lnTo>
                  <a:lnTo>
                    <a:pt x="2947" y="1019"/>
                  </a:lnTo>
                  <a:lnTo>
                    <a:pt x="2952" y="1074"/>
                  </a:lnTo>
                  <a:lnTo>
                    <a:pt x="2937" y="1120"/>
                  </a:lnTo>
                  <a:lnTo>
                    <a:pt x="2906" y="1158"/>
                  </a:lnTo>
                  <a:lnTo>
                    <a:pt x="2865" y="1182"/>
                  </a:lnTo>
                  <a:lnTo>
                    <a:pt x="2817" y="1194"/>
                  </a:lnTo>
                  <a:lnTo>
                    <a:pt x="2766" y="1192"/>
                  </a:lnTo>
                  <a:lnTo>
                    <a:pt x="2721" y="1175"/>
                  </a:lnTo>
                  <a:lnTo>
                    <a:pt x="2682" y="1139"/>
                  </a:lnTo>
                  <a:lnTo>
                    <a:pt x="2689" y="1096"/>
                  </a:lnTo>
                  <a:lnTo>
                    <a:pt x="2692" y="1055"/>
                  </a:lnTo>
                  <a:lnTo>
                    <a:pt x="2689" y="1016"/>
                  </a:lnTo>
                  <a:lnTo>
                    <a:pt x="2680" y="980"/>
                  </a:lnTo>
                  <a:lnTo>
                    <a:pt x="2668" y="946"/>
                  </a:lnTo>
                  <a:lnTo>
                    <a:pt x="2648" y="915"/>
                  </a:lnTo>
                  <a:lnTo>
                    <a:pt x="2624" y="891"/>
                  </a:lnTo>
                  <a:lnTo>
                    <a:pt x="2598" y="872"/>
                  </a:lnTo>
                  <a:lnTo>
                    <a:pt x="2578" y="862"/>
                  </a:lnTo>
                  <a:lnTo>
                    <a:pt x="2557" y="852"/>
                  </a:lnTo>
                  <a:lnTo>
                    <a:pt x="2533" y="848"/>
                  </a:lnTo>
                  <a:lnTo>
                    <a:pt x="2509" y="843"/>
                  </a:lnTo>
                  <a:lnTo>
                    <a:pt x="2482" y="840"/>
                  </a:lnTo>
                  <a:lnTo>
                    <a:pt x="2456" y="840"/>
                  </a:lnTo>
                  <a:lnTo>
                    <a:pt x="2424" y="845"/>
                  </a:lnTo>
                  <a:lnTo>
                    <a:pt x="2395" y="855"/>
                  </a:lnTo>
                  <a:lnTo>
                    <a:pt x="2362" y="867"/>
                  </a:lnTo>
                  <a:lnTo>
                    <a:pt x="2330" y="886"/>
                  </a:lnTo>
                  <a:lnTo>
                    <a:pt x="2294" y="910"/>
                  </a:lnTo>
                  <a:lnTo>
                    <a:pt x="2258" y="939"/>
                  </a:lnTo>
                  <a:lnTo>
                    <a:pt x="2222" y="973"/>
                  </a:lnTo>
                  <a:lnTo>
                    <a:pt x="2183" y="1014"/>
                  </a:lnTo>
                  <a:lnTo>
                    <a:pt x="2142" y="1064"/>
                  </a:lnTo>
                  <a:lnTo>
                    <a:pt x="2101" y="1120"/>
                  </a:lnTo>
                  <a:lnTo>
                    <a:pt x="2075" y="1122"/>
                  </a:lnTo>
                  <a:lnTo>
                    <a:pt x="2036" y="1122"/>
                  </a:lnTo>
                  <a:lnTo>
                    <a:pt x="1988" y="1122"/>
                  </a:lnTo>
                  <a:lnTo>
                    <a:pt x="1933" y="1122"/>
                  </a:lnTo>
                  <a:lnTo>
                    <a:pt x="1870" y="1124"/>
                  </a:lnTo>
                  <a:lnTo>
                    <a:pt x="1805" y="1124"/>
                  </a:lnTo>
                  <a:lnTo>
                    <a:pt x="1735" y="1124"/>
                  </a:lnTo>
                  <a:lnTo>
                    <a:pt x="1665" y="1124"/>
                  </a:lnTo>
                  <a:lnTo>
                    <a:pt x="1595" y="1124"/>
                  </a:lnTo>
                  <a:lnTo>
                    <a:pt x="1528" y="1122"/>
                  </a:lnTo>
                  <a:lnTo>
                    <a:pt x="1465" y="1122"/>
                  </a:lnTo>
                  <a:lnTo>
                    <a:pt x="1410" y="1122"/>
                  </a:lnTo>
                  <a:lnTo>
                    <a:pt x="1359" y="1122"/>
                  </a:lnTo>
                  <a:lnTo>
                    <a:pt x="1318" y="1122"/>
                  </a:lnTo>
                  <a:lnTo>
                    <a:pt x="1289" y="1122"/>
                  </a:lnTo>
                  <a:lnTo>
                    <a:pt x="1272" y="1122"/>
                  </a:lnTo>
                  <a:lnTo>
                    <a:pt x="1282" y="1098"/>
                  </a:lnTo>
                  <a:lnTo>
                    <a:pt x="1287" y="1067"/>
                  </a:lnTo>
                  <a:lnTo>
                    <a:pt x="1284" y="1033"/>
                  </a:lnTo>
                  <a:lnTo>
                    <a:pt x="1277" y="997"/>
                  </a:lnTo>
                  <a:lnTo>
                    <a:pt x="1263" y="963"/>
                  </a:lnTo>
                  <a:lnTo>
                    <a:pt x="1243" y="927"/>
                  </a:lnTo>
                  <a:lnTo>
                    <a:pt x="1214" y="898"/>
                  </a:lnTo>
                  <a:lnTo>
                    <a:pt x="1181" y="872"/>
                  </a:lnTo>
                  <a:lnTo>
                    <a:pt x="1166" y="864"/>
                  </a:lnTo>
                  <a:lnTo>
                    <a:pt x="1147" y="857"/>
                  </a:lnTo>
                  <a:lnTo>
                    <a:pt x="1128" y="850"/>
                  </a:lnTo>
                  <a:lnTo>
                    <a:pt x="1104" y="845"/>
                  </a:lnTo>
                  <a:lnTo>
                    <a:pt x="1080" y="843"/>
                  </a:lnTo>
                  <a:lnTo>
                    <a:pt x="1051" y="843"/>
                  </a:lnTo>
                  <a:lnTo>
                    <a:pt x="1019" y="848"/>
                  </a:lnTo>
                  <a:lnTo>
                    <a:pt x="988" y="855"/>
                  </a:lnTo>
                  <a:lnTo>
                    <a:pt x="954" y="867"/>
                  </a:lnTo>
                  <a:lnTo>
                    <a:pt x="918" y="884"/>
                  </a:lnTo>
                  <a:lnTo>
                    <a:pt x="879" y="905"/>
                  </a:lnTo>
                  <a:lnTo>
                    <a:pt x="839" y="934"/>
                  </a:lnTo>
                  <a:lnTo>
                    <a:pt x="798" y="968"/>
                  </a:lnTo>
                  <a:lnTo>
                    <a:pt x="754" y="1011"/>
                  </a:lnTo>
                  <a:lnTo>
                    <a:pt x="711" y="1059"/>
                  </a:lnTo>
                  <a:lnTo>
                    <a:pt x="665" y="1117"/>
                  </a:lnTo>
                  <a:lnTo>
                    <a:pt x="651" y="1117"/>
                  </a:lnTo>
                  <a:lnTo>
                    <a:pt x="631" y="1120"/>
                  </a:lnTo>
                  <a:lnTo>
                    <a:pt x="607" y="1120"/>
                  </a:lnTo>
                  <a:lnTo>
                    <a:pt x="578" y="1122"/>
                  </a:lnTo>
                  <a:lnTo>
                    <a:pt x="549" y="1124"/>
                  </a:lnTo>
                  <a:lnTo>
                    <a:pt x="518" y="1124"/>
                  </a:lnTo>
                  <a:lnTo>
                    <a:pt x="484" y="1127"/>
                  </a:lnTo>
                  <a:lnTo>
                    <a:pt x="453" y="1127"/>
                  </a:lnTo>
                  <a:lnTo>
                    <a:pt x="419" y="1127"/>
                  </a:lnTo>
                  <a:lnTo>
                    <a:pt x="388" y="1129"/>
                  </a:lnTo>
                  <a:lnTo>
                    <a:pt x="357" y="1129"/>
                  </a:lnTo>
                  <a:lnTo>
                    <a:pt x="330" y="1127"/>
                  </a:lnTo>
                  <a:lnTo>
                    <a:pt x="306" y="1127"/>
                  </a:lnTo>
                  <a:lnTo>
                    <a:pt x="287" y="1127"/>
                  </a:lnTo>
                  <a:lnTo>
                    <a:pt x="272" y="1124"/>
                  </a:lnTo>
                  <a:lnTo>
                    <a:pt x="263" y="1122"/>
                  </a:lnTo>
                  <a:lnTo>
                    <a:pt x="263" y="1163"/>
                  </a:lnTo>
                  <a:lnTo>
                    <a:pt x="243" y="1194"/>
                  </a:lnTo>
                  <a:lnTo>
                    <a:pt x="210" y="1214"/>
                  </a:lnTo>
                  <a:lnTo>
                    <a:pt x="166" y="1226"/>
                  </a:lnTo>
                  <a:lnTo>
                    <a:pt x="120" y="1230"/>
                  </a:lnTo>
                  <a:lnTo>
                    <a:pt x="77" y="1228"/>
                  </a:lnTo>
                  <a:lnTo>
                    <a:pt x="43" y="1223"/>
                  </a:lnTo>
                  <a:lnTo>
                    <a:pt x="24" y="1214"/>
                  </a:lnTo>
                  <a:lnTo>
                    <a:pt x="10" y="1180"/>
                  </a:lnTo>
                  <a:lnTo>
                    <a:pt x="2" y="1132"/>
                  </a:lnTo>
                  <a:lnTo>
                    <a:pt x="0" y="1084"/>
                  </a:lnTo>
                  <a:lnTo>
                    <a:pt x="7" y="1050"/>
                  </a:lnTo>
                  <a:lnTo>
                    <a:pt x="22" y="1028"/>
                  </a:lnTo>
                  <a:lnTo>
                    <a:pt x="34" y="1019"/>
                  </a:lnTo>
                  <a:lnTo>
                    <a:pt x="46" y="1016"/>
                  </a:lnTo>
                  <a:lnTo>
                    <a:pt x="60" y="1009"/>
                  </a:lnTo>
                  <a:lnTo>
                    <a:pt x="60" y="980"/>
                  </a:lnTo>
                  <a:lnTo>
                    <a:pt x="67" y="939"/>
                  </a:lnTo>
                  <a:lnTo>
                    <a:pt x="82" y="891"/>
                  </a:lnTo>
                  <a:lnTo>
                    <a:pt x="101" y="833"/>
                  </a:lnTo>
                  <a:lnTo>
                    <a:pt x="120" y="775"/>
                  </a:lnTo>
                  <a:lnTo>
                    <a:pt x="142" y="715"/>
                  </a:lnTo>
                  <a:lnTo>
                    <a:pt x="161" y="657"/>
                  </a:lnTo>
                  <a:lnTo>
                    <a:pt x="178" y="604"/>
                  </a:lnTo>
                  <a:lnTo>
                    <a:pt x="195" y="556"/>
                  </a:lnTo>
                  <a:lnTo>
                    <a:pt x="217" y="506"/>
                  </a:lnTo>
                  <a:lnTo>
                    <a:pt x="241" y="458"/>
                  </a:lnTo>
                  <a:lnTo>
                    <a:pt x="267" y="412"/>
                  </a:lnTo>
                  <a:lnTo>
                    <a:pt x="296" y="369"/>
                  </a:lnTo>
                  <a:lnTo>
                    <a:pt x="325" y="328"/>
                  </a:lnTo>
                  <a:lnTo>
                    <a:pt x="357" y="294"/>
                  </a:lnTo>
                  <a:lnTo>
                    <a:pt x="388" y="267"/>
                  </a:lnTo>
                  <a:lnTo>
                    <a:pt x="417" y="248"/>
                  </a:lnTo>
                  <a:lnTo>
                    <a:pt x="453" y="231"/>
                  </a:lnTo>
                  <a:lnTo>
                    <a:pt x="496" y="217"/>
                  </a:lnTo>
                  <a:lnTo>
                    <a:pt x="542" y="205"/>
                  </a:lnTo>
                  <a:lnTo>
                    <a:pt x="593" y="193"/>
                  </a:lnTo>
                  <a:lnTo>
                    <a:pt x="648" y="183"/>
                  </a:lnTo>
                  <a:lnTo>
                    <a:pt x="706" y="174"/>
                  </a:lnTo>
                  <a:lnTo>
                    <a:pt x="764" y="166"/>
                  </a:lnTo>
                  <a:lnTo>
                    <a:pt x="822" y="162"/>
                  </a:lnTo>
                  <a:lnTo>
                    <a:pt x="882" y="157"/>
                  </a:lnTo>
                  <a:lnTo>
                    <a:pt x="937" y="154"/>
                  </a:lnTo>
                  <a:lnTo>
                    <a:pt x="993" y="152"/>
                  </a:lnTo>
                  <a:lnTo>
                    <a:pt x="1046" y="149"/>
                  </a:lnTo>
                  <a:lnTo>
                    <a:pt x="1096" y="152"/>
                  </a:lnTo>
                  <a:lnTo>
                    <a:pt x="1140" y="152"/>
                  </a:lnTo>
                  <a:lnTo>
                    <a:pt x="1178" y="154"/>
                  </a:lnTo>
                  <a:lnTo>
                    <a:pt x="1217" y="157"/>
                  </a:lnTo>
                  <a:lnTo>
                    <a:pt x="1260" y="157"/>
                  </a:lnTo>
                  <a:lnTo>
                    <a:pt x="1306" y="157"/>
                  </a:lnTo>
                  <a:lnTo>
                    <a:pt x="1357" y="157"/>
                  </a:lnTo>
                  <a:lnTo>
                    <a:pt x="1410" y="157"/>
                  </a:lnTo>
                  <a:lnTo>
                    <a:pt x="1465" y="157"/>
                  </a:lnTo>
                  <a:lnTo>
                    <a:pt x="1521" y="157"/>
                  </a:lnTo>
                  <a:lnTo>
                    <a:pt x="1576" y="157"/>
                  </a:lnTo>
                  <a:lnTo>
                    <a:pt x="1629" y="157"/>
                  </a:lnTo>
                  <a:lnTo>
                    <a:pt x="1680" y="157"/>
                  </a:lnTo>
                  <a:lnTo>
                    <a:pt x="1730" y="159"/>
                  </a:lnTo>
                  <a:lnTo>
                    <a:pt x="1774" y="162"/>
                  </a:lnTo>
                  <a:lnTo>
                    <a:pt x="1815" y="164"/>
                  </a:lnTo>
                  <a:lnTo>
                    <a:pt x="1848" y="169"/>
                  </a:lnTo>
                  <a:lnTo>
                    <a:pt x="1877" y="176"/>
                  </a:lnTo>
                  <a:lnTo>
                    <a:pt x="1896" y="183"/>
                  </a:lnTo>
                  <a:lnTo>
                    <a:pt x="1906" y="162"/>
                  </a:lnTo>
                  <a:lnTo>
                    <a:pt x="1913" y="140"/>
                  </a:lnTo>
                  <a:lnTo>
                    <a:pt x="1923" y="118"/>
                  </a:lnTo>
                  <a:lnTo>
                    <a:pt x="1935" y="97"/>
                  </a:lnTo>
                  <a:lnTo>
                    <a:pt x="1947" y="77"/>
                  </a:lnTo>
                  <a:lnTo>
                    <a:pt x="1964" y="60"/>
                  </a:lnTo>
                  <a:lnTo>
                    <a:pt x="1986" y="44"/>
                  </a:lnTo>
                  <a:lnTo>
                    <a:pt x="2012" y="29"/>
                  </a:lnTo>
                  <a:lnTo>
                    <a:pt x="2029" y="24"/>
                  </a:lnTo>
                  <a:lnTo>
                    <a:pt x="2051" y="17"/>
                  </a:lnTo>
                  <a:lnTo>
                    <a:pt x="2077" y="12"/>
                  </a:lnTo>
                  <a:lnTo>
                    <a:pt x="2108" y="7"/>
                  </a:lnTo>
                  <a:lnTo>
                    <a:pt x="2140" y="5"/>
                  </a:lnTo>
                  <a:lnTo>
                    <a:pt x="2174" y="3"/>
                  </a:lnTo>
                  <a:lnTo>
                    <a:pt x="2210" y="0"/>
                  </a:lnTo>
                  <a:lnTo>
                    <a:pt x="2246" y="0"/>
                  </a:lnTo>
                  <a:lnTo>
                    <a:pt x="2284" y="3"/>
                  </a:lnTo>
                  <a:lnTo>
                    <a:pt x="2321" y="5"/>
                  </a:lnTo>
                  <a:lnTo>
                    <a:pt x="2354" y="12"/>
                  </a:lnTo>
                  <a:lnTo>
                    <a:pt x="2388" y="20"/>
                  </a:lnTo>
                  <a:lnTo>
                    <a:pt x="2419" y="29"/>
                  </a:lnTo>
                  <a:lnTo>
                    <a:pt x="2448" y="41"/>
                  </a:lnTo>
                  <a:lnTo>
                    <a:pt x="2472" y="56"/>
                  </a:lnTo>
                  <a:lnTo>
                    <a:pt x="2492" y="7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603" name="Freeform 1054"/>
            <p:cNvSpPr>
              <a:spLocks/>
            </p:cNvSpPr>
            <p:nvPr/>
          </p:nvSpPr>
          <p:spPr bwMode="auto">
            <a:xfrm>
              <a:off x="9499" y="910"/>
              <a:ext cx="1257" cy="1107"/>
            </a:xfrm>
            <a:custGeom>
              <a:avLst/>
              <a:gdLst>
                <a:gd name="T0" fmla="*/ 7 w 1142"/>
                <a:gd name="T1" fmla="*/ 1002 h 1006"/>
                <a:gd name="T2" fmla="*/ 58 w 1142"/>
                <a:gd name="T3" fmla="*/ 1006 h 1006"/>
                <a:gd name="T4" fmla="*/ 130 w 1142"/>
                <a:gd name="T5" fmla="*/ 1004 h 1006"/>
                <a:gd name="T6" fmla="*/ 202 w 1142"/>
                <a:gd name="T7" fmla="*/ 1004 h 1006"/>
                <a:gd name="T8" fmla="*/ 248 w 1142"/>
                <a:gd name="T9" fmla="*/ 987 h 1006"/>
                <a:gd name="T10" fmla="*/ 291 w 1142"/>
                <a:gd name="T11" fmla="*/ 937 h 1006"/>
                <a:gd name="T12" fmla="*/ 344 w 1142"/>
                <a:gd name="T13" fmla="*/ 881 h 1006"/>
                <a:gd name="T14" fmla="*/ 407 w 1142"/>
                <a:gd name="T15" fmla="*/ 826 h 1006"/>
                <a:gd name="T16" fmla="*/ 479 w 1142"/>
                <a:gd name="T17" fmla="*/ 775 h 1006"/>
                <a:gd name="T18" fmla="*/ 566 w 1142"/>
                <a:gd name="T19" fmla="*/ 737 h 1006"/>
                <a:gd name="T20" fmla="*/ 665 w 1142"/>
                <a:gd name="T21" fmla="*/ 715 h 1006"/>
                <a:gd name="T22" fmla="*/ 780 w 1142"/>
                <a:gd name="T23" fmla="*/ 718 h 1006"/>
                <a:gd name="T24" fmla="*/ 877 w 1142"/>
                <a:gd name="T25" fmla="*/ 744 h 1006"/>
                <a:gd name="T26" fmla="*/ 942 w 1142"/>
                <a:gd name="T27" fmla="*/ 799 h 1006"/>
                <a:gd name="T28" fmla="*/ 990 w 1142"/>
                <a:gd name="T29" fmla="*/ 879 h 1006"/>
                <a:gd name="T30" fmla="*/ 1009 w 1142"/>
                <a:gd name="T31" fmla="*/ 958 h 1006"/>
                <a:gd name="T32" fmla="*/ 1009 w 1142"/>
                <a:gd name="T33" fmla="*/ 973 h 1006"/>
                <a:gd name="T34" fmla="*/ 1038 w 1142"/>
                <a:gd name="T35" fmla="*/ 949 h 1006"/>
                <a:gd name="T36" fmla="*/ 1074 w 1142"/>
                <a:gd name="T37" fmla="*/ 941 h 1006"/>
                <a:gd name="T38" fmla="*/ 1103 w 1142"/>
                <a:gd name="T39" fmla="*/ 934 h 1006"/>
                <a:gd name="T40" fmla="*/ 1115 w 1142"/>
                <a:gd name="T41" fmla="*/ 848 h 1006"/>
                <a:gd name="T42" fmla="*/ 1142 w 1142"/>
                <a:gd name="T43" fmla="*/ 677 h 1006"/>
                <a:gd name="T44" fmla="*/ 1099 w 1142"/>
                <a:gd name="T45" fmla="*/ 549 h 1006"/>
                <a:gd name="T46" fmla="*/ 1007 w 1142"/>
                <a:gd name="T47" fmla="*/ 489 h 1006"/>
                <a:gd name="T48" fmla="*/ 908 w 1142"/>
                <a:gd name="T49" fmla="*/ 448 h 1006"/>
                <a:gd name="T50" fmla="*/ 836 w 1142"/>
                <a:gd name="T51" fmla="*/ 393 h 1006"/>
                <a:gd name="T52" fmla="*/ 819 w 1142"/>
                <a:gd name="T53" fmla="*/ 318 h 1006"/>
                <a:gd name="T54" fmla="*/ 802 w 1142"/>
                <a:gd name="T55" fmla="*/ 229 h 1006"/>
                <a:gd name="T56" fmla="*/ 773 w 1142"/>
                <a:gd name="T57" fmla="*/ 133 h 1006"/>
                <a:gd name="T58" fmla="*/ 742 w 1142"/>
                <a:gd name="T59" fmla="*/ 60 h 1006"/>
                <a:gd name="T60" fmla="*/ 713 w 1142"/>
                <a:gd name="T61" fmla="*/ 36 h 1006"/>
                <a:gd name="T62" fmla="*/ 670 w 1142"/>
                <a:gd name="T63" fmla="*/ 22 h 1006"/>
                <a:gd name="T64" fmla="*/ 619 w 1142"/>
                <a:gd name="T65" fmla="*/ 12 h 1006"/>
                <a:gd name="T66" fmla="*/ 559 w 1142"/>
                <a:gd name="T67" fmla="*/ 5 h 1006"/>
                <a:gd name="T68" fmla="*/ 496 w 1142"/>
                <a:gd name="T69" fmla="*/ 0 h 1006"/>
                <a:gd name="T70" fmla="*/ 436 w 1142"/>
                <a:gd name="T71" fmla="*/ 3 h 1006"/>
                <a:gd name="T72" fmla="*/ 383 w 1142"/>
                <a:gd name="T73" fmla="*/ 7 h 1006"/>
                <a:gd name="T74" fmla="*/ 339 w 1142"/>
                <a:gd name="T75" fmla="*/ 17 h 1006"/>
                <a:gd name="T76" fmla="*/ 308 w 1142"/>
                <a:gd name="T77" fmla="*/ 36 h 1006"/>
                <a:gd name="T78" fmla="*/ 272 w 1142"/>
                <a:gd name="T79" fmla="*/ 84 h 1006"/>
                <a:gd name="T80" fmla="*/ 236 w 1142"/>
                <a:gd name="T81" fmla="*/ 164 h 1006"/>
                <a:gd name="T82" fmla="*/ 207 w 1142"/>
                <a:gd name="T83" fmla="*/ 267 h 1006"/>
                <a:gd name="T84" fmla="*/ 188 w 1142"/>
                <a:gd name="T85" fmla="*/ 359 h 1006"/>
                <a:gd name="T86" fmla="*/ 161 w 1142"/>
                <a:gd name="T87" fmla="*/ 426 h 1006"/>
                <a:gd name="T88" fmla="*/ 127 w 1142"/>
                <a:gd name="T89" fmla="*/ 499 h 1006"/>
                <a:gd name="T90" fmla="*/ 101 w 1142"/>
                <a:gd name="T91" fmla="*/ 566 h 1006"/>
                <a:gd name="T92" fmla="*/ 84 w 1142"/>
                <a:gd name="T93" fmla="*/ 689 h 1006"/>
                <a:gd name="T94" fmla="*/ 55 w 1142"/>
                <a:gd name="T95" fmla="*/ 816 h 1006"/>
                <a:gd name="T96" fmla="*/ 24 w 1142"/>
                <a:gd name="T97" fmla="*/ 898 h 1006"/>
                <a:gd name="T98" fmla="*/ 2 w 1142"/>
                <a:gd name="T99" fmla="*/ 958 h 100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142"/>
                <a:gd name="T151" fmla="*/ 0 h 1006"/>
                <a:gd name="T152" fmla="*/ 1142 w 1142"/>
                <a:gd name="T153" fmla="*/ 1006 h 100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142" h="1006">
                  <a:moveTo>
                    <a:pt x="0" y="992"/>
                  </a:moveTo>
                  <a:lnTo>
                    <a:pt x="7" y="1002"/>
                  </a:lnTo>
                  <a:lnTo>
                    <a:pt x="29" y="1006"/>
                  </a:lnTo>
                  <a:lnTo>
                    <a:pt x="58" y="1006"/>
                  </a:lnTo>
                  <a:lnTo>
                    <a:pt x="94" y="1006"/>
                  </a:lnTo>
                  <a:lnTo>
                    <a:pt x="130" y="1004"/>
                  </a:lnTo>
                  <a:lnTo>
                    <a:pt x="168" y="1002"/>
                  </a:lnTo>
                  <a:lnTo>
                    <a:pt x="202" y="1004"/>
                  </a:lnTo>
                  <a:lnTo>
                    <a:pt x="229" y="1006"/>
                  </a:lnTo>
                  <a:lnTo>
                    <a:pt x="248" y="987"/>
                  </a:lnTo>
                  <a:lnTo>
                    <a:pt x="270" y="963"/>
                  </a:lnTo>
                  <a:lnTo>
                    <a:pt x="291" y="937"/>
                  </a:lnTo>
                  <a:lnTo>
                    <a:pt x="318" y="910"/>
                  </a:lnTo>
                  <a:lnTo>
                    <a:pt x="344" y="881"/>
                  </a:lnTo>
                  <a:lnTo>
                    <a:pt x="373" y="855"/>
                  </a:lnTo>
                  <a:lnTo>
                    <a:pt x="407" y="826"/>
                  </a:lnTo>
                  <a:lnTo>
                    <a:pt x="443" y="799"/>
                  </a:lnTo>
                  <a:lnTo>
                    <a:pt x="479" y="775"/>
                  </a:lnTo>
                  <a:lnTo>
                    <a:pt x="520" y="754"/>
                  </a:lnTo>
                  <a:lnTo>
                    <a:pt x="566" y="737"/>
                  </a:lnTo>
                  <a:lnTo>
                    <a:pt x="614" y="722"/>
                  </a:lnTo>
                  <a:lnTo>
                    <a:pt x="665" y="715"/>
                  </a:lnTo>
                  <a:lnTo>
                    <a:pt x="720" y="713"/>
                  </a:lnTo>
                  <a:lnTo>
                    <a:pt x="780" y="718"/>
                  </a:lnTo>
                  <a:lnTo>
                    <a:pt x="843" y="730"/>
                  </a:lnTo>
                  <a:lnTo>
                    <a:pt x="877" y="744"/>
                  </a:lnTo>
                  <a:lnTo>
                    <a:pt x="911" y="768"/>
                  </a:lnTo>
                  <a:lnTo>
                    <a:pt x="942" y="799"/>
                  </a:lnTo>
                  <a:lnTo>
                    <a:pt x="971" y="838"/>
                  </a:lnTo>
                  <a:lnTo>
                    <a:pt x="990" y="879"/>
                  </a:lnTo>
                  <a:lnTo>
                    <a:pt x="1005" y="917"/>
                  </a:lnTo>
                  <a:lnTo>
                    <a:pt x="1009" y="958"/>
                  </a:lnTo>
                  <a:lnTo>
                    <a:pt x="1002" y="992"/>
                  </a:lnTo>
                  <a:lnTo>
                    <a:pt x="1009" y="973"/>
                  </a:lnTo>
                  <a:lnTo>
                    <a:pt x="1021" y="958"/>
                  </a:lnTo>
                  <a:lnTo>
                    <a:pt x="1038" y="949"/>
                  </a:lnTo>
                  <a:lnTo>
                    <a:pt x="1055" y="944"/>
                  </a:lnTo>
                  <a:lnTo>
                    <a:pt x="1074" y="941"/>
                  </a:lnTo>
                  <a:lnTo>
                    <a:pt x="1091" y="937"/>
                  </a:lnTo>
                  <a:lnTo>
                    <a:pt x="1103" y="934"/>
                  </a:lnTo>
                  <a:lnTo>
                    <a:pt x="1111" y="932"/>
                  </a:lnTo>
                  <a:lnTo>
                    <a:pt x="1115" y="848"/>
                  </a:lnTo>
                  <a:lnTo>
                    <a:pt x="1132" y="761"/>
                  </a:lnTo>
                  <a:lnTo>
                    <a:pt x="1142" y="677"/>
                  </a:lnTo>
                  <a:lnTo>
                    <a:pt x="1130" y="597"/>
                  </a:lnTo>
                  <a:lnTo>
                    <a:pt x="1099" y="549"/>
                  </a:lnTo>
                  <a:lnTo>
                    <a:pt x="1058" y="513"/>
                  </a:lnTo>
                  <a:lnTo>
                    <a:pt x="1007" y="489"/>
                  </a:lnTo>
                  <a:lnTo>
                    <a:pt x="956" y="467"/>
                  </a:lnTo>
                  <a:lnTo>
                    <a:pt x="908" y="448"/>
                  </a:lnTo>
                  <a:lnTo>
                    <a:pt x="865" y="426"/>
                  </a:lnTo>
                  <a:lnTo>
                    <a:pt x="836" y="393"/>
                  </a:lnTo>
                  <a:lnTo>
                    <a:pt x="824" y="349"/>
                  </a:lnTo>
                  <a:lnTo>
                    <a:pt x="819" y="318"/>
                  </a:lnTo>
                  <a:lnTo>
                    <a:pt x="812" y="275"/>
                  </a:lnTo>
                  <a:lnTo>
                    <a:pt x="802" y="229"/>
                  </a:lnTo>
                  <a:lnTo>
                    <a:pt x="788" y="178"/>
                  </a:lnTo>
                  <a:lnTo>
                    <a:pt x="773" y="133"/>
                  </a:lnTo>
                  <a:lnTo>
                    <a:pt x="759" y="92"/>
                  </a:lnTo>
                  <a:lnTo>
                    <a:pt x="742" y="60"/>
                  </a:lnTo>
                  <a:lnTo>
                    <a:pt x="727" y="44"/>
                  </a:lnTo>
                  <a:lnTo>
                    <a:pt x="713" y="36"/>
                  </a:lnTo>
                  <a:lnTo>
                    <a:pt x="694" y="29"/>
                  </a:lnTo>
                  <a:lnTo>
                    <a:pt x="670" y="22"/>
                  </a:lnTo>
                  <a:lnTo>
                    <a:pt x="646" y="17"/>
                  </a:lnTo>
                  <a:lnTo>
                    <a:pt x="619" y="12"/>
                  </a:lnTo>
                  <a:lnTo>
                    <a:pt x="590" y="7"/>
                  </a:lnTo>
                  <a:lnTo>
                    <a:pt x="559" y="5"/>
                  </a:lnTo>
                  <a:lnTo>
                    <a:pt x="527" y="3"/>
                  </a:lnTo>
                  <a:lnTo>
                    <a:pt x="496" y="0"/>
                  </a:lnTo>
                  <a:lnTo>
                    <a:pt x="467" y="0"/>
                  </a:lnTo>
                  <a:lnTo>
                    <a:pt x="436" y="3"/>
                  </a:lnTo>
                  <a:lnTo>
                    <a:pt x="409" y="5"/>
                  </a:lnTo>
                  <a:lnTo>
                    <a:pt x="383" y="7"/>
                  </a:lnTo>
                  <a:lnTo>
                    <a:pt x="359" y="12"/>
                  </a:lnTo>
                  <a:lnTo>
                    <a:pt x="339" y="17"/>
                  </a:lnTo>
                  <a:lnTo>
                    <a:pt x="323" y="24"/>
                  </a:lnTo>
                  <a:lnTo>
                    <a:pt x="308" y="36"/>
                  </a:lnTo>
                  <a:lnTo>
                    <a:pt x="291" y="56"/>
                  </a:lnTo>
                  <a:lnTo>
                    <a:pt x="272" y="84"/>
                  </a:lnTo>
                  <a:lnTo>
                    <a:pt x="255" y="121"/>
                  </a:lnTo>
                  <a:lnTo>
                    <a:pt x="236" y="164"/>
                  </a:lnTo>
                  <a:lnTo>
                    <a:pt x="219" y="212"/>
                  </a:lnTo>
                  <a:lnTo>
                    <a:pt x="207" y="267"/>
                  </a:lnTo>
                  <a:lnTo>
                    <a:pt x="195" y="328"/>
                  </a:lnTo>
                  <a:lnTo>
                    <a:pt x="188" y="359"/>
                  </a:lnTo>
                  <a:lnTo>
                    <a:pt x="176" y="393"/>
                  </a:lnTo>
                  <a:lnTo>
                    <a:pt x="161" y="426"/>
                  </a:lnTo>
                  <a:lnTo>
                    <a:pt x="144" y="462"/>
                  </a:lnTo>
                  <a:lnTo>
                    <a:pt x="127" y="499"/>
                  </a:lnTo>
                  <a:lnTo>
                    <a:pt x="111" y="532"/>
                  </a:lnTo>
                  <a:lnTo>
                    <a:pt x="101" y="566"/>
                  </a:lnTo>
                  <a:lnTo>
                    <a:pt x="94" y="597"/>
                  </a:lnTo>
                  <a:lnTo>
                    <a:pt x="84" y="689"/>
                  </a:lnTo>
                  <a:lnTo>
                    <a:pt x="70" y="761"/>
                  </a:lnTo>
                  <a:lnTo>
                    <a:pt x="55" y="816"/>
                  </a:lnTo>
                  <a:lnTo>
                    <a:pt x="38" y="862"/>
                  </a:lnTo>
                  <a:lnTo>
                    <a:pt x="24" y="898"/>
                  </a:lnTo>
                  <a:lnTo>
                    <a:pt x="12" y="929"/>
                  </a:lnTo>
                  <a:lnTo>
                    <a:pt x="2" y="958"/>
                  </a:lnTo>
                  <a:lnTo>
                    <a:pt x="0" y="992"/>
                  </a:lnTo>
                  <a:close/>
                </a:path>
              </a:pathLst>
            </a:custGeom>
            <a:solidFill>
              <a:srgbClr val="3366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604" name="Freeform 1055"/>
            <p:cNvSpPr>
              <a:spLocks/>
            </p:cNvSpPr>
            <p:nvPr/>
          </p:nvSpPr>
          <p:spPr bwMode="auto">
            <a:xfrm>
              <a:off x="7765" y="1074"/>
              <a:ext cx="1896" cy="954"/>
            </a:xfrm>
            <a:custGeom>
              <a:avLst/>
              <a:gdLst>
                <a:gd name="T0" fmla="*/ 1458 w 1723"/>
                <a:gd name="T1" fmla="*/ 845 h 867"/>
                <a:gd name="T2" fmla="*/ 1359 w 1723"/>
                <a:gd name="T3" fmla="*/ 855 h 867"/>
                <a:gd name="T4" fmla="*/ 1253 w 1723"/>
                <a:gd name="T5" fmla="*/ 860 h 867"/>
                <a:gd name="T6" fmla="*/ 1183 w 1723"/>
                <a:gd name="T7" fmla="*/ 850 h 867"/>
                <a:gd name="T8" fmla="*/ 1176 w 1723"/>
                <a:gd name="T9" fmla="*/ 809 h 867"/>
                <a:gd name="T10" fmla="*/ 1166 w 1723"/>
                <a:gd name="T11" fmla="*/ 727 h 867"/>
                <a:gd name="T12" fmla="*/ 1137 w 1723"/>
                <a:gd name="T13" fmla="*/ 646 h 867"/>
                <a:gd name="T14" fmla="*/ 1087 w 1723"/>
                <a:gd name="T15" fmla="*/ 583 h 867"/>
                <a:gd name="T16" fmla="*/ 990 w 1723"/>
                <a:gd name="T17" fmla="*/ 552 h 867"/>
                <a:gd name="T18" fmla="*/ 872 w 1723"/>
                <a:gd name="T19" fmla="*/ 545 h 867"/>
                <a:gd name="T20" fmla="*/ 759 w 1723"/>
                <a:gd name="T21" fmla="*/ 564 h 867"/>
                <a:gd name="T22" fmla="*/ 655 w 1723"/>
                <a:gd name="T23" fmla="*/ 605 h 867"/>
                <a:gd name="T24" fmla="*/ 561 w 1723"/>
                <a:gd name="T25" fmla="*/ 655 h 867"/>
                <a:gd name="T26" fmla="*/ 479 w 1723"/>
                <a:gd name="T27" fmla="*/ 715 h 867"/>
                <a:gd name="T28" fmla="*/ 409 w 1723"/>
                <a:gd name="T29" fmla="*/ 778 h 867"/>
                <a:gd name="T30" fmla="*/ 356 w 1723"/>
                <a:gd name="T31" fmla="*/ 833 h 867"/>
                <a:gd name="T32" fmla="*/ 323 w 1723"/>
                <a:gd name="T33" fmla="*/ 862 h 867"/>
                <a:gd name="T34" fmla="*/ 262 w 1723"/>
                <a:gd name="T35" fmla="*/ 867 h 867"/>
                <a:gd name="T36" fmla="*/ 183 w 1723"/>
                <a:gd name="T37" fmla="*/ 862 h 867"/>
                <a:gd name="T38" fmla="*/ 125 w 1723"/>
                <a:gd name="T39" fmla="*/ 853 h 867"/>
                <a:gd name="T40" fmla="*/ 113 w 1723"/>
                <a:gd name="T41" fmla="*/ 826 h 867"/>
                <a:gd name="T42" fmla="*/ 89 w 1723"/>
                <a:gd name="T43" fmla="*/ 795 h 867"/>
                <a:gd name="T44" fmla="*/ 62 w 1723"/>
                <a:gd name="T45" fmla="*/ 785 h 867"/>
                <a:gd name="T46" fmla="*/ 36 w 1723"/>
                <a:gd name="T47" fmla="*/ 785 h 867"/>
                <a:gd name="T48" fmla="*/ 14 w 1723"/>
                <a:gd name="T49" fmla="*/ 785 h 867"/>
                <a:gd name="T50" fmla="*/ 2 w 1723"/>
                <a:gd name="T51" fmla="*/ 773 h 867"/>
                <a:gd name="T52" fmla="*/ 2 w 1723"/>
                <a:gd name="T53" fmla="*/ 742 h 867"/>
                <a:gd name="T54" fmla="*/ 26 w 1723"/>
                <a:gd name="T55" fmla="*/ 667 h 867"/>
                <a:gd name="T56" fmla="*/ 60 w 1723"/>
                <a:gd name="T57" fmla="*/ 561 h 867"/>
                <a:gd name="T58" fmla="*/ 98 w 1723"/>
                <a:gd name="T59" fmla="*/ 448 h 867"/>
                <a:gd name="T60" fmla="*/ 132 w 1723"/>
                <a:gd name="T61" fmla="*/ 340 h 867"/>
                <a:gd name="T62" fmla="*/ 178 w 1723"/>
                <a:gd name="T63" fmla="*/ 236 h 867"/>
                <a:gd name="T64" fmla="*/ 226 w 1723"/>
                <a:gd name="T65" fmla="*/ 147 h 867"/>
                <a:gd name="T66" fmla="*/ 262 w 1723"/>
                <a:gd name="T67" fmla="*/ 92 h 867"/>
                <a:gd name="T68" fmla="*/ 298 w 1723"/>
                <a:gd name="T69" fmla="*/ 61 h 867"/>
                <a:gd name="T70" fmla="*/ 373 w 1723"/>
                <a:gd name="T71" fmla="*/ 34 h 867"/>
                <a:gd name="T72" fmla="*/ 462 w 1723"/>
                <a:gd name="T73" fmla="*/ 20 h 867"/>
                <a:gd name="T74" fmla="*/ 564 w 1723"/>
                <a:gd name="T75" fmla="*/ 17 h 867"/>
                <a:gd name="T76" fmla="*/ 667 w 1723"/>
                <a:gd name="T77" fmla="*/ 20 h 867"/>
                <a:gd name="T78" fmla="*/ 766 w 1723"/>
                <a:gd name="T79" fmla="*/ 25 h 867"/>
                <a:gd name="T80" fmla="*/ 853 w 1723"/>
                <a:gd name="T81" fmla="*/ 27 h 867"/>
                <a:gd name="T82" fmla="*/ 918 w 1723"/>
                <a:gd name="T83" fmla="*/ 22 h 867"/>
                <a:gd name="T84" fmla="*/ 971 w 1723"/>
                <a:gd name="T85" fmla="*/ 10 h 867"/>
                <a:gd name="T86" fmla="*/ 1055 w 1723"/>
                <a:gd name="T87" fmla="*/ 3 h 867"/>
                <a:gd name="T88" fmla="*/ 1166 w 1723"/>
                <a:gd name="T89" fmla="*/ 0 h 867"/>
                <a:gd name="T90" fmla="*/ 1294 w 1723"/>
                <a:gd name="T91" fmla="*/ 3 h 867"/>
                <a:gd name="T92" fmla="*/ 1424 w 1723"/>
                <a:gd name="T93" fmla="*/ 5 h 867"/>
                <a:gd name="T94" fmla="*/ 1544 w 1723"/>
                <a:gd name="T95" fmla="*/ 10 h 867"/>
                <a:gd name="T96" fmla="*/ 1643 w 1723"/>
                <a:gd name="T97" fmla="*/ 13 h 867"/>
                <a:gd name="T98" fmla="*/ 1706 w 1723"/>
                <a:gd name="T99" fmla="*/ 10 h 867"/>
                <a:gd name="T100" fmla="*/ 1723 w 1723"/>
                <a:gd name="T101" fmla="*/ 17 h 867"/>
                <a:gd name="T102" fmla="*/ 1689 w 1723"/>
                <a:gd name="T103" fmla="*/ 85 h 867"/>
                <a:gd name="T104" fmla="*/ 1631 w 1723"/>
                <a:gd name="T105" fmla="*/ 193 h 867"/>
                <a:gd name="T106" fmla="*/ 1583 w 1723"/>
                <a:gd name="T107" fmla="*/ 309 h 867"/>
                <a:gd name="T108" fmla="*/ 1559 w 1723"/>
                <a:gd name="T109" fmla="*/ 412 h 867"/>
                <a:gd name="T110" fmla="*/ 1530 w 1723"/>
                <a:gd name="T111" fmla="*/ 542 h 867"/>
                <a:gd name="T112" fmla="*/ 1503 w 1723"/>
                <a:gd name="T113" fmla="*/ 682 h 867"/>
                <a:gd name="T114" fmla="*/ 1487 w 1723"/>
                <a:gd name="T115" fmla="*/ 800 h 86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723"/>
                <a:gd name="T175" fmla="*/ 0 h 867"/>
                <a:gd name="T176" fmla="*/ 1723 w 1723"/>
                <a:gd name="T177" fmla="*/ 867 h 86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723" h="867">
                  <a:moveTo>
                    <a:pt x="1489" y="838"/>
                  </a:moveTo>
                  <a:lnTo>
                    <a:pt x="1458" y="845"/>
                  </a:lnTo>
                  <a:lnTo>
                    <a:pt x="1412" y="850"/>
                  </a:lnTo>
                  <a:lnTo>
                    <a:pt x="1359" y="855"/>
                  </a:lnTo>
                  <a:lnTo>
                    <a:pt x="1306" y="857"/>
                  </a:lnTo>
                  <a:lnTo>
                    <a:pt x="1253" y="860"/>
                  </a:lnTo>
                  <a:lnTo>
                    <a:pt x="1212" y="857"/>
                  </a:lnTo>
                  <a:lnTo>
                    <a:pt x="1183" y="850"/>
                  </a:lnTo>
                  <a:lnTo>
                    <a:pt x="1173" y="841"/>
                  </a:lnTo>
                  <a:lnTo>
                    <a:pt x="1176" y="809"/>
                  </a:lnTo>
                  <a:lnTo>
                    <a:pt x="1173" y="771"/>
                  </a:lnTo>
                  <a:lnTo>
                    <a:pt x="1166" y="727"/>
                  </a:lnTo>
                  <a:lnTo>
                    <a:pt x="1154" y="687"/>
                  </a:lnTo>
                  <a:lnTo>
                    <a:pt x="1137" y="646"/>
                  </a:lnTo>
                  <a:lnTo>
                    <a:pt x="1113" y="612"/>
                  </a:lnTo>
                  <a:lnTo>
                    <a:pt x="1087" y="583"/>
                  </a:lnTo>
                  <a:lnTo>
                    <a:pt x="1053" y="566"/>
                  </a:lnTo>
                  <a:lnTo>
                    <a:pt x="990" y="552"/>
                  </a:lnTo>
                  <a:lnTo>
                    <a:pt x="930" y="545"/>
                  </a:lnTo>
                  <a:lnTo>
                    <a:pt x="872" y="545"/>
                  </a:lnTo>
                  <a:lnTo>
                    <a:pt x="814" y="552"/>
                  </a:lnTo>
                  <a:lnTo>
                    <a:pt x="759" y="564"/>
                  </a:lnTo>
                  <a:lnTo>
                    <a:pt x="706" y="583"/>
                  </a:lnTo>
                  <a:lnTo>
                    <a:pt x="655" y="605"/>
                  </a:lnTo>
                  <a:lnTo>
                    <a:pt x="607" y="629"/>
                  </a:lnTo>
                  <a:lnTo>
                    <a:pt x="561" y="655"/>
                  </a:lnTo>
                  <a:lnTo>
                    <a:pt x="518" y="687"/>
                  </a:lnTo>
                  <a:lnTo>
                    <a:pt x="479" y="715"/>
                  </a:lnTo>
                  <a:lnTo>
                    <a:pt x="443" y="747"/>
                  </a:lnTo>
                  <a:lnTo>
                    <a:pt x="409" y="778"/>
                  </a:lnTo>
                  <a:lnTo>
                    <a:pt x="380" y="807"/>
                  </a:lnTo>
                  <a:lnTo>
                    <a:pt x="356" y="833"/>
                  </a:lnTo>
                  <a:lnTo>
                    <a:pt x="335" y="857"/>
                  </a:lnTo>
                  <a:lnTo>
                    <a:pt x="323" y="862"/>
                  </a:lnTo>
                  <a:lnTo>
                    <a:pt x="296" y="867"/>
                  </a:lnTo>
                  <a:lnTo>
                    <a:pt x="262" y="867"/>
                  </a:lnTo>
                  <a:lnTo>
                    <a:pt x="221" y="865"/>
                  </a:lnTo>
                  <a:lnTo>
                    <a:pt x="183" y="862"/>
                  </a:lnTo>
                  <a:lnTo>
                    <a:pt x="149" y="857"/>
                  </a:lnTo>
                  <a:lnTo>
                    <a:pt x="125" y="853"/>
                  </a:lnTo>
                  <a:lnTo>
                    <a:pt x="115" y="848"/>
                  </a:lnTo>
                  <a:lnTo>
                    <a:pt x="113" y="826"/>
                  </a:lnTo>
                  <a:lnTo>
                    <a:pt x="103" y="809"/>
                  </a:lnTo>
                  <a:lnTo>
                    <a:pt x="89" y="795"/>
                  </a:lnTo>
                  <a:lnTo>
                    <a:pt x="74" y="788"/>
                  </a:lnTo>
                  <a:lnTo>
                    <a:pt x="62" y="785"/>
                  </a:lnTo>
                  <a:lnTo>
                    <a:pt x="48" y="785"/>
                  </a:lnTo>
                  <a:lnTo>
                    <a:pt x="36" y="785"/>
                  </a:lnTo>
                  <a:lnTo>
                    <a:pt x="24" y="785"/>
                  </a:lnTo>
                  <a:lnTo>
                    <a:pt x="14" y="785"/>
                  </a:lnTo>
                  <a:lnTo>
                    <a:pt x="7" y="780"/>
                  </a:lnTo>
                  <a:lnTo>
                    <a:pt x="2" y="773"/>
                  </a:lnTo>
                  <a:lnTo>
                    <a:pt x="0" y="761"/>
                  </a:lnTo>
                  <a:lnTo>
                    <a:pt x="2" y="742"/>
                  </a:lnTo>
                  <a:lnTo>
                    <a:pt x="12" y="708"/>
                  </a:lnTo>
                  <a:lnTo>
                    <a:pt x="26" y="667"/>
                  </a:lnTo>
                  <a:lnTo>
                    <a:pt x="43" y="617"/>
                  </a:lnTo>
                  <a:lnTo>
                    <a:pt x="60" y="561"/>
                  </a:lnTo>
                  <a:lnTo>
                    <a:pt x="79" y="504"/>
                  </a:lnTo>
                  <a:lnTo>
                    <a:pt x="98" y="448"/>
                  </a:lnTo>
                  <a:lnTo>
                    <a:pt x="115" y="393"/>
                  </a:lnTo>
                  <a:lnTo>
                    <a:pt x="132" y="340"/>
                  </a:lnTo>
                  <a:lnTo>
                    <a:pt x="154" y="287"/>
                  </a:lnTo>
                  <a:lnTo>
                    <a:pt x="178" y="236"/>
                  </a:lnTo>
                  <a:lnTo>
                    <a:pt x="205" y="188"/>
                  </a:lnTo>
                  <a:lnTo>
                    <a:pt x="226" y="147"/>
                  </a:lnTo>
                  <a:lnTo>
                    <a:pt x="248" y="116"/>
                  </a:lnTo>
                  <a:lnTo>
                    <a:pt x="262" y="92"/>
                  </a:lnTo>
                  <a:lnTo>
                    <a:pt x="272" y="80"/>
                  </a:lnTo>
                  <a:lnTo>
                    <a:pt x="298" y="61"/>
                  </a:lnTo>
                  <a:lnTo>
                    <a:pt x="332" y="44"/>
                  </a:lnTo>
                  <a:lnTo>
                    <a:pt x="373" y="34"/>
                  </a:lnTo>
                  <a:lnTo>
                    <a:pt x="417" y="25"/>
                  </a:lnTo>
                  <a:lnTo>
                    <a:pt x="462" y="20"/>
                  </a:lnTo>
                  <a:lnTo>
                    <a:pt x="513" y="17"/>
                  </a:lnTo>
                  <a:lnTo>
                    <a:pt x="564" y="17"/>
                  </a:lnTo>
                  <a:lnTo>
                    <a:pt x="617" y="17"/>
                  </a:lnTo>
                  <a:lnTo>
                    <a:pt x="667" y="20"/>
                  </a:lnTo>
                  <a:lnTo>
                    <a:pt x="718" y="22"/>
                  </a:lnTo>
                  <a:lnTo>
                    <a:pt x="766" y="25"/>
                  </a:lnTo>
                  <a:lnTo>
                    <a:pt x="812" y="25"/>
                  </a:lnTo>
                  <a:lnTo>
                    <a:pt x="853" y="27"/>
                  </a:lnTo>
                  <a:lnTo>
                    <a:pt x="889" y="25"/>
                  </a:lnTo>
                  <a:lnTo>
                    <a:pt x="918" y="22"/>
                  </a:lnTo>
                  <a:lnTo>
                    <a:pt x="942" y="17"/>
                  </a:lnTo>
                  <a:lnTo>
                    <a:pt x="971" y="10"/>
                  </a:lnTo>
                  <a:lnTo>
                    <a:pt x="1007" y="5"/>
                  </a:lnTo>
                  <a:lnTo>
                    <a:pt x="1055" y="3"/>
                  </a:lnTo>
                  <a:lnTo>
                    <a:pt x="1108" y="0"/>
                  </a:lnTo>
                  <a:lnTo>
                    <a:pt x="1166" y="0"/>
                  </a:lnTo>
                  <a:lnTo>
                    <a:pt x="1229" y="0"/>
                  </a:lnTo>
                  <a:lnTo>
                    <a:pt x="1294" y="3"/>
                  </a:lnTo>
                  <a:lnTo>
                    <a:pt x="1359" y="3"/>
                  </a:lnTo>
                  <a:lnTo>
                    <a:pt x="1424" y="5"/>
                  </a:lnTo>
                  <a:lnTo>
                    <a:pt x="1484" y="8"/>
                  </a:lnTo>
                  <a:lnTo>
                    <a:pt x="1544" y="10"/>
                  </a:lnTo>
                  <a:lnTo>
                    <a:pt x="1597" y="10"/>
                  </a:lnTo>
                  <a:lnTo>
                    <a:pt x="1643" y="13"/>
                  </a:lnTo>
                  <a:lnTo>
                    <a:pt x="1679" y="10"/>
                  </a:lnTo>
                  <a:lnTo>
                    <a:pt x="1706" y="10"/>
                  </a:lnTo>
                  <a:lnTo>
                    <a:pt x="1723" y="8"/>
                  </a:lnTo>
                  <a:lnTo>
                    <a:pt x="1723" y="17"/>
                  </a:lnTo>
                  <a:lnTo>
                    <a:pt x="1711" y="44"/>
                  </a:lnTo>
                  <a:lnTo>
                    <a:pt x="1689" y="85"/>
                  </a:lnTo>
                  <a:lnTo>
                    <a:pt x="1660" y="135"/>
                  </a:lnTo>
                  <a:lnTo>
                    <a:pt x="1631" y="193"/>
                  </a:lnTo>
                  <a:lnTo>
                    <a:pt x="1605" y="253"/>
                  </a:lnTo>
                  <a:lnTo>
                    <a:pt x="1583" y="309"/>
                  </a:lnTo>
                  <a:lnTo>
                    <a:pt x="1568" y="359"/>
                  </a:lnTo>
                  <a:lnTo>
                    <a:pt x="1559" y="412"/>
                  </a:lnTo>
                  <a:lnTo>
                    <a:pt x="1547" y="472"/>
                  </a:lnTo>
                  <a:lnTo>
                    <a:pt x="1530" y="542"/>
                  </a:lnTo>
                  <a:lnTo>
                    <a:pt x="1515" y="612"/>
                  </a:lnTo>
                  <a:lnTo>
                    <a:pt x="1503" y="682"/>
                  </a:lnTo>
                  <a:lnTo>
                    <a:pt x="1494" y="747"/>
                  </a:lnTo>
                  <a:lnTo>
                    <a:pt x="1487" y="800"/>
                  </a:lnTo>
                  <a:lnTo>
                    <a:pt x="1489" y="838"/>
                  </a:lnTo>
                  <a:close/>
                </a:path>
              </a:pathLst>
            </a:custGeom>
            <a:solidFill>
              <a:srgbClr val="3366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605" name="Freeform 1056"/>
            <p:cNvSpPr>
              <a:spLocks/>
            </p:cNvSpPr>
            <p:nvPr/>
          </p:nvSpPr>
          <p:spPr bwMode="auto">
            <a:xfrm>
              <a:off x="10774" y="1578"/>
              <a:ext cx="114" cy="359"/>
            </a:xfrm>
            <a:custGeom>
              <a:avLst/>
              <a:gdLst>
                <a:gd name="T0" fmla="*/ 0 w 103"/>
                <a:gd name="T1" fmla="*/ 313 h 327"/>
                <a:gd name="T2" fmla="*/ 0 w 103"/>
                <a:gd name="T3" fmla="*/ 325 h 327"/>
                <a:gd name="T4" fmla="*/ 9 w 103"/>
                <a:gd name="T5" fmla="*/ 327 h 327"/>
                <a:gd name="T6" fmla="*/ 24 w 103"/>
                <a:gd name="T7" fmla="*/ 327 h 327"/>
                <a:gd name="T8" fmla="*/ 41 w 103"/>
                <a:gd name="T9" fmla="*/ 320 h 327"/>
                <a:gd name="T10" fmla="*/ 65 w 103"/>
                <a:gd name="T11" fmla="*/ 272 h 327"/>
                <a:gd name="T12" fmla="*/ 87 w 103"/>
                <a:gd name="T13" fmla="*/ 180 h 327"/>
                <a:gd name="T14" fmla="*/ 101 w 103"/>
                <a:gd name="T15" fmla="*/ 82 h 327"/>
                <a:gd name="T16" fmla="*/ 103 w 103"/>
                <a:gd name="T17" fmla="*/ 22 h 327"/>
                <a:gd name="T18" fmla="*/ 91 w 103"/>
                <a:gd name="T19" fmla="*/ 7 h 327"/>
                <a:gd name="T20" fmla="*/ 70 w 103"/>
                <a:gd name="T21" fmla="*/ 0 h 327"/>
                <a:gd name="T22" fmla="*/ 50 w 103"/>
                <a:gd name="T23" fmla="*/ 2 h 327"/>
                <a:gd name="T24" fmla="*/ 46 w 103"/>
                <a:gd name="T25" fmla="*/ 17 h 327"/>
                <a:gd name="T26" fmla="*/ 46 w 103"/>
                <a:gd name="T27" fmla="*/ 74 h 327"/>
                <a:gd name="T28" fmla="*/ 31 w 103"/>
                <a:gd name="T29" fmla="*/ 168 h 327"/>
                <a:gd name="T30" fmla="*/ 14 w 103"/>
                <a:gd name="T31" fmla="*/ 257 h 327"/>
                <a:gd name="T32" fmla="*/ 0 w 103"/>
                <a:gd name="T33" fmla="*/ 313 h 32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03"/>
                <a:gd name="T52" fmla="*/ 0 h 327"/>
                <a:gd name="T53" fmla="*/ 103 w 103"/>
                <a:gd name="T54" fmla="*/ 327 h 327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03" h="327">
                  <a:moveTo>
                    <a:pt x="0" y="313"/>
                  </a:moveTo>
                  <a:lnTo>
                    <a:pt x="0" y="325"/>
                  </a:lnTo>
                  <a:lnTo>
                    <a:pt x="9" y="327"/>
                  </a:lnTo>
                  <a:lnTo>
                    <a:pt x="24" y="327"/>
                  </a:lnTo>
                  <a:lnTo>
                    <a:pt x="41" y="320"/>
                  </a:lnTo>
                  <a:lnTo>
                    <a:pt x="65" y="272"/>
                  </a:lnTo>
                  <a:lnTo>
                    <a:pt x="87" y="180"/>
                  </a:lnTo>
                  <a:lnTo>
                    <a:pt x="101" y="82"/>
                  </a:lnTo>
                  <a:lnTo>
                    <a:pt x="103" y="22"/>
                  </a:lnTo>
                  <a:lnTo>
                    <a:pt x="91" y="7"/>
                  </a:lnTo>
                  <a:lnTo>
                    <a:pt x="70" y="0"/>
                  </a:lnTo>
                  <a:lnTo>
                    <a:pt x="50" y="2"/>
                  </a:lnTo>
                  <a:lnTo>
                    <a:pt x="46" y="17"/>
                  </a:lnTo>
                  <a:lnTo>
                    <a:pt x="46" y="74"/>
                  </a:lnTo>
                  <a:lnTo>
                    <a:pt x="31" y="168"/>
                  </a:lnTo>
                  <a:lnTo>
                    <a:pt x="14" y="257"/>
                  </a:lnTo>
                  <a:lnTo>
                    <a:pt x="0" y="313"/>
                  </a:lnTo>
                  <a:close/>
                </a:path>
              </a:pathLst>
            </a:custGeom>
            <a:solidFill>
              <a:srgbClr val="FFED7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606" name="Freeform 1057"/>
            <p:cNvSpPr>
              <a:spLocks/>
            </p:cNvSpPr>
            <p:nvPr/>
          </p:nvSpPr>
          <p:spPr bwMode="auto">
            <a:xfrm>
              <a:off x="10623" y="1967"/>
              <a:ext cx="202" cy="132"/>
            </a:xfrm>
            <a:custGeom>
              <a:avLst/>
              <a:gdLst>
                <a:gd name="T0" fmla="*/ 181 w 184"/>
                <a:gd name="T1" fmla="*/ 0 h 120"/>
                <a:gd name="T2" fmla="*/ 157 w 184"/>
                <a:gd name="T3" fmla="*/ 12 h 120"/>
                <a:gd name="T4" fmla="*/ 131 w 184"/>
                <a:gd name="T5" fmla="*/ 19 h 120"/>
                <a:gd name="T6" fmla="*/ 106 w 184"/>
                <a:gd name="T7" fmla="*/ 21 h 120"/>
                <a:gd name="T8" fmla="*/ 85 w 184"/>
                <a:gd name="T9" fmla="*/ 21 h 120"/>
                <a:gd name="T10" fmla="*/ 61 w 184"/>
                <a:gd name="T11" fmla="*/ 21 h 120"/>
                <a:gd name="T12" fmla="*/ 41 w 184"/>
                <a:gd name="T13" fmla="*/ 26 h 120"/>
                <a:gd name="T14" fmla="*/ 25 w 184"/>
                <a:gd name="T15" fmla="*/ 31 h 120"/>
                <a:gd name="T16" fmla="*/ 10 w 184"/>
                <a:gd name="T17" fmla="*/ 45 h 120"/>
                <a:gd name="T18" fmla="*/ 0 w 184"/>
                <a:gd name="T19" fmla="*/ 70 h 120"/>
                <a:gd name="T20" fmla="*/ 5 w 184"/>
                <a:gd name="T21" fmla="*/ 91 h 120"/>
                <a:gd name="T22" fmla="*/ 22 w 184"/>
                <a:gd name="T23" fmla="*/ 108 h 120"/>
                <a:gd name="T24" fmla="*/ 41 w 184"/>
                <a:gd name="T25" fmla="*/ 118 h 120"/>
                <a:gd name="T26" fmla="*/ 87 w 184"/>
                <a:gd name="T27" fmla="*/ 120 h 120"/>
                <a:gd name="T28" fmla="*/ 123 w 184"/>
                <a:gd name="T29" fmla="*/ 113 h 120"/>
                <a:gd name="T30" fmla="*/ 150 w 184"/>
                <a:gd name="T31" fmla="*/ 101 h 120"/>
                <a:gd name="T32" fmla="*/ 167 w 184"/>
                <a:gd name="T33" fmla="*/ 82 h 120"/>
                <a:gd name="T34" fmla="*/ 179 w 184"/>
                <a:gd name="T35" fmla="*/ 60 h 120"/>
                <a:gd name="T36" fmla="*/ 184 w 184"/>
                <a:gd name="T37" fmla="*/ 38 h 120"/>
                <a:gd name="T38" fmla="*/ 184 w 184"/>
                <a:gd name="T39" fmla="*/ 17 h 120"/>
                <a:gd name="T40" fmla="*/ 181 w 184"/>
                <a:gd name="T41" fmla="*/ 0 h 12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84"/>
                <a:gd name="T64" fmla="*/ 0 h 120"/>
                <a:gd name="T65" fmla="*/ 184 w 184"/>
                <a:gd name="T66" fmla="*/ 120 h 12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84" h="120">
                  <a:moveTo>
                    <a:pt x="181" y="0"/>
                  </a:moveTo>
                  <a:lnTo>
                    <a:pt x="157" y="12"/>
                  </a:lnTo>
                  <a:lnTo>
                    <a:pt x="131" y="19"/>
                  </a:lnTo>
                  <a:lnTo>
                    <a:pt x="106" y="21"/>
                  </a:lnTo>
                  <a:lnTo>
                    <a:pt x="85" y="21"/>
                  </a:lnTo>
                  <a:lnTo>
                    <a:pt x="61" y="21"/>
                  </a:lnTo>
                  <a:lnTo>
                    <a:pt x="41" y="26"/>
                  </a:lnTo>
                  <a:lnTo>
                    <a:pt x="25" y="31"/>
                  </a:lnTo>
                  <a:lnTo>
                    <a:pt x="10" y="45"/>
                  </a:lnTo>
                  <a:lnTo>
                    <a:pt x="0" y="70"/>
                  </a:lnTo>
                  <a:lnTo>
                    <a:pt x="5" y="91"/>
                  </a:lnTo>
                  <a:lnTo>
                    <a:pt x="22" y="108"/>
                  </a:lnTo>
                  <a:lnTo>
                    <a:pt x="41" y="118"/>
                  </a:lnTo>
                  <a:lnTo>
                    <a:pt x="87" y="120"/>
                  </a:lnTo>
                  <a:lnTo>
                    <a:pt x="123" y="113"/>
                  </a:lnTo>
                  <a:lnTo>
                    <a:pt x="150" y="101"/>
                  </a:lnTo>
                  <a:lnTo>
                    <a:pt x="167" y="82"/>
                  </a:lnTo>
                  <a:lnTo>
                    <a:pt x="179" y="60"/>
                  </a:lnTo>
                  <a:lnTo>
                    <a:pt x="184" y="38"/>
                  </a:lnTo>
                  <a:lnTo>
                    <a:pt x="184" y="17"/>
                  </a:lnTo>
                  <a:lnTo>
                    <a:pt x="181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607" name="Freeform 1058"/>
            <p:cNvSpPr>
              <a:spLocks/>
            </p:cNvSpPr>
            <p:nvPr/>
          </p:nvSpPr>
          <p:spPr bwMode="auto">
            <a:xfrm>
              <a:off x="10019" y="963"/>
              <a:ext cx="323" cy="416"/>
            </a:xfrm>
            <a:custGeom>
              <a:avLst/>
              <a:gdLst>
                <a:gd name="T0" fmla="*/ 181 w 294"/>
                <a:gd name="T1" fmla="*/ 17 h 378"/>
                <a:gd name="T2" fmla="*/ 195 w 294"/>
                <a:gd name="T3" fmla="*/ 41 h 378"/>
                <a:gd name="T4" fmla="*/ 212 w 294"/>
                <a:gd name="T5" fmla="*/ 85 h 378"/>
                <a:gd name="T6" fmla="*/ 231 w 294"/>
                <a:gd name="T7" fmla="*/ 140 h 378"/>
                <a:gd name="T8" fmla="*/ 251 w 294"/>
                <a:gd name="T9" fmla="*/ 203 h 378"/>
                <a:gd name="T10" fmla="*/ 268 w 294"/>
                <a:gd name="T11" fmla="*/ 263 h 378"/>
                <a:gd name="T12" fmla="*/ 282 w 294"/>
                <a:gd name="T13" fmla="*/ 316 h 378"/>
                <a:gd name="T14" fmla="*/ 292 w 294"/>
                <a:gd name="T15" fmla="*/ 354 h 378"/>
                <a:gd name="T16" fmla="*/ 294 w 294"/>
                <a:gd name="T17" fmla="*/ 369 h 378"/>
                <a:gd name="T18" fmla="*/ 289 w 294"/>
                <a:gd name="T19" fmla="*/ 376 h 378"/>
                <a:gd name="T20" fmla="*/ 277 w 294"/>
                <a:gd name="T21" fmla="*/ 378 h 378"/>
                <a:gd name="T22" fmla="*/ 265 w 294"/>
                <a:gd name="T23" fmla="*/ 378 h 378"/>
                <a:gd name="T24" fmla="*/ 248 w 294"/>
                <a:gd name="T25" fmla="*/ 376 h 378"/>
                <a:gd name="T26" fmla="*/ 229 w 294"/>
                <a:gd name="T27" fmla="*/ 369 h 378"/>
                <a:gd name="T28" fmla="*/ 207 w 294"/>
                <a:gd name="T29" fmla="*/ 361 h 378"/>
                <a:gd name="T30" fmla="*/ 186 w 294"/>
                <a:gd name="T31" fmla="*/ 352 h 378"/>
                <a:gd name="T32" fmla="*/ 164 w 294"/>
                <a:gd name="T33" fmla="*/ 340 h 378"/>
                <a:gd name="T34" fmla="*/ 152 w 294"/>
                <a:gd name="T35" fmla="*/ 337 h 378"/>
                <a:gd name="T36" fmla="*/ 133 w 294"/>
                <a:gd name="T37" fmla="*/ 335 h 378"/>
                <a:gd name="T38" fmla="*/ 106 w 294"/>
                <a:gd name="T39" fmla="*/ 335 h 378"/>
                <a:gd name="T40" fmla="*/ 80 w 294"/>
                <a:gd name="T41" fmla="*/ 335 h 378"/>
                <a:gd name="T42" fmla="*/ 51 w 294"/>
                <a:gd name="T43" fmla="*/ 333 h 378"/>
                <a:gd name="T44" fmla="*/ 27 w 294"/>
                <a:gd name="T45" fmla="*/ 330 h 378"/>
                <a:gd name="T46" fmla="*/ 10 w 294"/>
                <a:gd name="T47" fmla="*/ 328 h 378"/>
                <a:gd name="T48" fmla="*/ 2 w 294"/>
                <a:gd name="T49" fmla="*/ 321 h 378"/>
                <a:gd name="T50" fmla="*/ 0 w 294"/>
                <a:gd name="T51" fmla="*/ 260 h 378"/>
                <a:gd name="T52" fmla="*/ 0 w 294"/>
                <a:gd name="T53" fmla="*/ 152 h 378"/>
                <a:gd name="T54" fmla="*/ 5 w 294"/>
                <a:gd name="T55" fmla="*/ 49 h 378"/>
                <a:gd name="T56" fmla="*/ 19 w 294"/>
                <a:gd name="T57" fmla="*/ 0 h 378"/>
                <a:gd name="T58" fmla="*/ 34 w 294"/>
                <a:gd name="T59" fmla="*/ 0 h 378"/>
                <a:gd name="T60" fmla="*/ 53 w 294"/>
                <a:gd name="T61" fmla="*/ 0 h 378"/>
                <a:gd name="T62" fmla="*/ 77 w 294"/>
                <a:gd name="T63" fmla="*/ 0 h 378"/>
                <a:gd name="T64" fmla="*/ 101 w 294"/>
                <a:gd name="T65" fmla="*/ 0 h 378"/>
                <a:gd name="T66" fmla="*/ 128 w 294"/>
                <a:gd name="T67" fmla="*/ 3 h 378"/>
                <a:gd name="T68" fmla="*/ 149 w 294"/>
                <a:gd name="T69" fmla="*/ 5 h 378"/>
                <a:gd name="T70" fmla="*/ 169 w 294"/>
                <a:gd name="T71" fmla="*/ 10 h 378"/>
                <a:gd name="T72" fmla="*/ 181 w 294"/>
                <a:gd name="T73" fmla="*/ 17 h 37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94"/>
                <a:gd name="T112" fmla="*/ 0 h 378"/>
                <a:gd name="T113" fmla="*/ 294 w 294"/>
                <a:gd name="T114" fmla="*/ 378 h 37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94" h="378">
                  <a:moveTo>
                    <a:pt x="181" y="17"/>
                  </a:moveTo>
                  <a:lnTo>
                    <a:pt x="195" y="41"/>
                  </a:lnTo>
                  <a:lnTo>
                    <a:pt x="212" y="85"/>
                  </a:lnTo>
                  <a:lnTo>
                    <a:pt x="231" y="140"/>
                  </a:lnTo>
                  <a:lnTo>
                    <a:pt x="251" y="203"/>
                  </a:lnTo>
                  <a:lnTo>
                    <a:pt x="268" y="263"/>
                  </a:lnTo>
                  <a:lnTo>
                    <a:pt x="282" y="316"/>
                  </a:lnTo>
                  <a:lnTo>
                    <a:pt x="292" y="354"/>
                  </a:lnTo>
                  <a:lnTo>
                    <a:pt x="294" y="369"/>
                  </a:lnTo>
                  <a:lnTo>
                    <a:pt x="289" y="376"/>
                  </a:lnTo>
                  <a:lnTo>
                    <a:pt x="277" y="378"/>
                  </a:lnTo>
                  <a:lnTo>
                    <a:pt x="265" y="378"/>
                  </a:lnTo>
                  <a:lnTo>
                    <a:pt x="248" y="376"/>
                  </a:lnTo>
                  <a:lnTo>
                    <a:pt x="229" y="369"/>
                  </a:lnTo>
                  <a:lnTo>
                    <a:pt x="207" y="361"/>
                  </a:lnTo>
                  <a:lnTo>
                    <a:pt x="186" y="352"/>
                  </a:lnTo>
                  <a:lnTo>
                    <a:pt x="164" y="340"/>
                  </a:lnTo>
                  <a:lnTo>
                    <a:pt x="152" y="337"/>
                  </a:lnTo>
                  <a:lnTo>
                    <a:pt x="133" y="335"/>
                  </a:lnTo>
                  <a:lnTo>
                    <a:pt x="106" y="335"/>
                  </a:lnTo>
                  <a:lnTo>
                    <a:pt x="80" y="335"/>
                  </a:lnTo>
                  <a:lnTo>
                    <a:pt x="51" y="333"/>
                  </a:lnTo>
                  <a:lnTo>
                    <a:pt x="27" y="330"/>
                  </a:lnTo>
                  <a:lnTo>
                    <a:pt x="10" y="328"/>
                  </a:lnTo>
                  <a:lnTo>
                    <a:pt x="2" y="321"/>
                  </a:lnTo>
                  <a:lnTo>
                    <a:pt x="0" y="260"/>
                  </a:lnTo>
                  <a:lnTo>
                    <a:pt x="0" y="152"/>
                  </a:lnTo>
                  <a:lnTo>
                    <a:pt x="5" y="49"/>
                  </a:lnTo>
                  <a:lnTo>
                    <a:pt x="19" y="0"/>
                  </a:lnTo>
                  <a:lnTo>
                    <a:pt x="34" y="0"/>
                  </a:lnTo>
                  <a:lnTo>
                    <a:pt x="53" y="0"/>
                  </a:lnTo>
                  <a:lnTo>
                    <a:pt x="77" y="0"/>
                  </a:lnTo>
                  <a:lnTo>
                    <a:pt x="101" y="0"/>
                  </a:lnTo>
                  <a:lnTo>
                    <a:pt x="128" y="3"/>
                  </a:lnTo>
                  <a:lnTo>
                    <a:pt x="149" y="5"/>
                  </a:lnTo>
                  <a:lnTo>
                    <a:pt x="169" y="10"/>
                  </a:lnTo>
                  <a:lnTo>
                    <a:pt x="181" y="1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608" name="Freeform 1059"/>
            <p:cNvSpPr>
              <a:spLocks/>
            </p:cNvSpPr>
            <p:nvPr/>
          </p:nvSpPr>
          <p:spPr bwMode="auto">
            <a:xfrm>
              <a:off x="10056" y="1019"/>
              <a:ext cx="233" cy="297"/>
            </a:xfrm>
            <a:custGeom>
              <a:avLst/>
              <a:gdLst>
                <a:gd name="T0" fmla="*/ 115 w 212"/>
                <a:gd name="T1" fmla="*/ 5 h 270"/>
                <a:gd name="T2" fmla="*/ 115 w 212"/>
                <a:gd name="T3" fmla="*/ 17 h 270"/>
                <a:gd name="T4" fmla="*/ 127 w 212"/>
                <a:gd name="T5" fmla="*/ 55 h 270"/>
                <a:gd name="T6" fmla="*/ 144 w 212"/>
                <a:gd name="T7" fmla="*/ 101 h 270"/>
                <a:gd name="T8" fmla="*/ 152 w 212"/>
                <a:gd name="T9" fmla="*/ 132 h 270"/>
                <a:gd name="T10" fmla="*/ 159 w 212"/>
                <a:gd name="T11" fmla="*/ 166 h 270"/>
                <a:gd name="T12" fmla="*/ 178 w 212"/>
                <a:gd name="T13" fmla="*/ 207 h 270"/>
                <a:gd name="T14" fmla="*/ 197 w 212"/>
                <a:gd name="T15" fmla="*/ 243 h 270"/>
                <a:gd name="T16" fmla="*/ 212 w 212"/>
                <a:gd name="T17" fmla="*/ 270 h 270"/>
                <a:gd name="T18" fmla="*/ 207 w 212"/>
                <a:gd name="T19" fmla="*/ 267 h 270"/>
                <a:gd name="T20" fmla="*/ 200 w 212"/>
                <a:gd name="T21" fmla="*/ 265 h 270"/>
                <a:gd name="T22" fmla="*/ 190 w 212"/>
                <a:gd name="T23" fmla="*/ 262 h 270"/>
                <a:gd name="T24" fmla="*/ 180 w 212"/>
                <a:gd name="T25" fmla="*/ 258 h 270"/>
                <a:gd name="T26" fmla="*/ 168 w 212"/>
                <a:gd name="T27" fmla="*/ 253 h 270"/>
                <a:gd name="T28" fmla="*/ 154 w 212"/>
                <a:gd name="T29" fmla="*/ 248 h 270"/>
                <a:gd name="T30" fmla="*/ 140 w 212"/>
                <a:gd name="T31" fmla="*/ 243 h 270"/>
                <a:gd name="T32" fmla="*/ 125 w 212"/>
                <a:gd name="T33" fmla="*/ 241 h 270"/>
                <a:gd name="T34" fmla="*/ 106 w 212"/>
                <a:gd name="T35" fmla="*/ 241 h 270"/>
                <a:gd name="T36" fmla="*/ 87 w 212"/>
                <a:gd name="T37" fmla="*/ 238 h 270"/>
                <a:gd name="T38" fmla="*/ 67 w 212"/>
                <a:gd name="T39" fmla="*/ 238 h 270"/>
                <a:gd name="T40" fmla="*/ 50 w 212"/>
                <a:gd name="T41" fmla="*/ 236 h 270"/>
                <a:gd name="T42" fmla="*/ 33 w 212"/>
                <a:gd name="T43" fmla="*/ 236 h 270"/>
                <a:gd name="T44" fmla="*/ 19 w 212"/>
                <a:gd name="T45" fmla="*/ 233 h 270"/>
                <a:gd name="T46" fmla="*/ 9 w 212"/>
                <a:gd name="T47" fmla="*/ 236 h 270"/>
                <a:gd name="T48" fmla="*/ 2 w 212"/>
                <a:gd name="T49" fmla="*/ 236 h 270"/>
                <a:gd name="T50" fmla="*/ 0 w 212"/>
                <a:gd name="T51" fmla="*/ 190 h 270"/>
                <a:gd name="T52" fmla="*/ 2 w 212"/>
                <a:gd name="T53" fmla="*/ 115 h 270"/>
                <a:gd name="T54" fmla="*/ 5 w 212"/>
                <a:gd name="T55" fmla="*/ 46 h 270"/>
                <a:gd name="T56" fmla="*/ 7 w 212"/>
                <a:gd name="T57" fmla="*/ 5 h 270"/>
                <a:gd name="T58" fmla="*/ 17 w 212"/>
                <a:gd name="T59" fmla="*/ 2 h 270"/>
                <a:gd name="T60" fmla="*/ 31 w 212"/>
                <a:gd name="T61" fmla="*/ 2 h 270"/>
                <a:gd name="T62" fmla="*/ 46 w 212"/>
                <a:gd name="T63" fmla="*/ 0 h 270"/>
                <a:gd name="T64" fmla="*/ 62 w 212"/>
                <a:gd name="T65" fmla="*/ 0 h 270"/>
                <a:gd name="T66" fmla="*/ 77 w 212"/>
                <a:gd name="T67" fmla="*/ 0 h 270"/>
                <a:gd name="T68" fmla="*/ 91 w 212"/>
                <a:gd name="T69" fmla="*/ 0 h 270"/>
                <a:gd name="T70" fmla="*/ 106 w 212"/>
                <a:gd name="T71" fmla="*/ 2 h 270"/>
                <a:gd name="T72" fmla="*/ 115 w 212"/>
                <a:gd name="T73" fmla="*/ 5 h 27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12"/>
                <a:gd name="T112" fmla="*/ 0 h 270"/>
                <a:gd name="T113" fmla="*/ 212 w 212"/>
                <a:gd name="T114" fmla="*/ 270 h 270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12" h="270">
                  <a:moveTo>
                    <a:pt x="115" y="5"/>
                  </a:moveTo>
                  <a:lnTo>
                    <a:pt x="115" y="17"/>
                  </a:lnTo>
                  <a:lnTo>
                    <a:pt x="127" y="55"/>
                  </a:lnTo>
                  <a:lnTo>
                    <a:pt x="144" y="101"/>
                  </a:lnTo>
                  <a:lnTo>
                    <a:pt x="152" y="132"/>
                  </a:lnTo>
                  <a:lnTo>
                    <a:pt x="159" y="166"/>
                  </a:lnTo>
                  <a:lnTo>
                    <a:pt x="178" y="207"/>
                  </a:lnTo>
                  <a:lnTo>
                    <a:pt x="197" y="243"/>
                  </a:lnTo>
                  <a:lnTo>
                    <a:pt x="212" y="270"/>
                  </a:lnTo>
                  <a:lnTo>
                    <a:pt x="207" y="267"/>
                  </a:lnTo>
                  <a:lnTo>
                    <a:pt x="200" y="265"/>
                  </a:lnTo>
                  <a:lnTo>
                    <a:pt x="190" y="262"/>
                  </a:lnTo>
                  <a:lnTo>
                    <a:pt x="180" y="258"/>
                  </a:lnTo>
                  <a:lnTo>
                    <a:pt x="168" y="253"/>
                  </a:lnTo>
                  <a:lnTo>
                    <a:pt x="154" y="248"/>
                  </a:lnTo>
                  <a:lnTo>
                    <a:pt x="140" y="243"/>
                  </a:lnTo>
                  <a:lnTo>
                    <a:pt x="125" y="241"/>
                  </a:lnTo>
                  <a:lnTo>
                    <a:pt x="106" y="241"/>
                  </a:lnTo>
                  <a:lnTo>
                    <a:pt x="87" y="238"/>
                  </a:lnTo>
                  <a:lnTo>
                    <a:pt x="67" y="238"/>
                  </a:lnTo>
                  <a:lnTo>
                    <a:pt x="50" y="236"/>
                  </a:lnTo>
                  <a:lnTo>
                    <a:pt x="33" y="236"/>
                  </a:lnTo>
                  <a:lnTo>
                    <a:pt x="19" y="233"/>
                  </a:lnTo>
                  <a:lnTo>
                    <a:pt x="9" y="236"/>
                  </a:lnTo>
                  <a:lnTo>
                    <a:pt x="2" y="236"/>
                  </a:lnTo>
                  <a:lnTo>
                    <a:pt x="0" y="190"/>
                  </a:lnTo>
                  <a:lnTo>
                    <a:pt x="2" y="115"/>
                  </a:lnTo>
                  <a:lnTo>
                    <a:pt x="5" y="46"/>
                  </a:lnTo>
                  <a:lnTo>
                    <a:pt x="7" y="5"/>
                  </a:lnTo>
                  <a:lnTo>
                    <a:pt x="17" y="2"/>
                  </a:lnTo>
                  <a:lnTo>
                    <a:pt x="31" y="2"/>
                  </a:lnTo>
                  <a:lnTo>
                    <a:pt x="46" y="0"/>
                  </a:lnTo>
                  <a:lnTo>
                    <a:pt x="62" y="0"/>
                  </a:lnTo>
                  <a:lnTo>
                    <a:pt x="77" y="0"/>
                  </a:lnTo>
                  <a:lnTo>
                    <a:pt x="91" y="0"/>
                  </a:lnTo>
                  <a:lnTo>
                    <a:pt x="106" y="2"/>
                  </a:lnTo>
                  <a:lnTo>
                    <a:pt x="115" y="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609" name="Freeform 1060"/>
            <p:cNvSpPr>
              <a:spLocks/>
            </p:cNvSpPr>
            <p:nvPr/>
          </p:nvSpPr>
          <p:spPr bwMode="auto">
            <a:xfrm>
              <a:off x="6805" y="1811"/>
              <a:ext cx="669" cy="158"/>
            </a:xfrm>
            <a:custGeom>
              <a:avLst/>
              <a:gdLst>
                <a:gd name="T0" fmla="*/ 598 w 608"/>
                <a:gd name="T1" fmla="*/ 91 h 144"/>
                <a:gd name="T2" fmla="*/ 608 w 608"/>
                <a:gd name="T3" fmla="*/ 103 h 144"/>
                <a:gd name="T4" fmla="*/ 608 w 608"/>
                <a:gd name="T5" fmla="*/ 120 h 144"/>
                <a:gd name="T6" fmla="*/ 596 w 608"/>
                <a:gd name="T7" fmla="*/ 137 h 144"/>
                <a:gd name="T8" fmla="*/ 576 w 608"/>
                <a:gd name="T9" fmla="*/ 144 h 144"/>
                <a:gd name="T10" fmla="*/ 557 w 608"/>
                <a:gd name="T11" fmla="*/ 144 h 144"/>
                <a:gd name="T12" fmla="*/ 533 w 608"/>
                <a:gd name="T13" fmla="*/ 142 h 144"/>
                <a:gd name="T14" fmla="*/ 499 w 608"/>
                <a:gd name="T15" fmla="*/ 137 h 144"/>
                <a:gd name="T16" fmla="*/ 463 w 608"/>
                <a:gd name="T17" fmla="*/ 130 h 144"/>
                <a:gd name="T18" fmla="*/ 422 w 608"/>
                <a:gd name="T19" fmla="*/ 122 h 144"/>
                <a:gd name="T20" fmla="*/ 376 w 608"/>
                <a:gd name="T21" fmla="*/ 113 h 144"/>
                <a:gd name="T22" fmla="*/ 330 w 608"/>
                <a:gd name="T23" fmla="*/ 106 h 144"/>
                <a:gd name="T24" fmla="*/ 282 w 608"/>
                <a:gd name="T25" fmla="*/ 96 h 144"/>
                <a:gd name="T26" fmla="*/ 236 w 608"/>
                <a:gd name="T27" fmla="*/ 86 h 144"/>
                <a:gd name="T28" fmla="*/ 193 w 608"/>
                <a:gd name="T29" fmla="*/ 77 h 144"/>
                <a:gd name="T30" fmla="*/ 150 w 608"/>
                <a:gd name="T31" fmla="*/ 70 h 144"/>
                <a:gd name="T32" fmla="*/ 111 w 608"/>
                <a:gd name="T33" fmla="*/ 62 h 144"/>
                <a:gd name="T34" fmla="*/ 80 w 608"/>
                <a:gd name="T35" fmla="*/ 55 h 144"/>
                <a:gd name="T36" fmla="*/ 53 w 608"/>
                <a:gd name="T37" fmla="*/ 50 h 144"/>
                <a:gd name="T38" fmla="*/ 34 w 608"/>
                <a:gd name="T39" fmla="*/ 45 h 144"/>
                <a:gd name="T40" fmla="*/ 24 w 608"/>
                <a:gd name="T41" fmla="*/ 45 h 144"/>
                <a:gd name="T42" fmla="*/ 5 w 608"/>
                <a:gd name="T43" fmla="*/ 36 h 144"/>
                <a:gd name="T44" fmla="*/ 0 w 608"/>
                <a:gd name="T45" fmla="*/ 19 h 144"/>
                <a:gd name="T46" fmla="*/ 10 w 608"/>
                <a:gd name="T47" fmla="*/ 2 h 144"/>
                <a:gd name="T48" fmla="*/ 46 w 608"/>
                <a:gd name="T49" fmla="*/ 0 h 144"/>
                <a:gd name="T50" fmla="*/ 58 w 608"/>
                <a:gd name="T51" fmla="*/ 2 h 144"/>
                <a:gd name="T52" fmla="*/ 80 w 608"/>
                <a:gd name="T53" fmla="*/ 5 h 144"/>
                <a:gd name="T54" fmla="*/ 109 w 608"/>
                <a:gd name="T55" fmla="*/ 9 h 144"/>
                <a:gd name="T56" fmla="*/ 145 w 608"/>
                <a:gd name="T57" fmla="*/ 14 h 144"/>
                <a:gd name="T58" fmla="*/ 186 w 608"/>
                <a:gd name="T59" fmla="*/ 21 h 144"/>
                <a:gd name="T60" fmla="*/ 232 w 608"/>
                <a:gd name="T61" fmla="*/ 29 h 144"/>
                <a:gd name="T62" fmla="*/ 277 w 608"/>
                <a:gd name="T63" fmla="*/ 36 h 144"/>
                <a:gd name="T64" fmla="*/ 326 w 608"/>
                <a:gd name="T65" fmla="*/ 43 h 144"/>
                <a:gd name="T66" fmla="*/ 374 w 608"/>
                <a:gd name="T67" fmla="*/ 53 h 144"/>
                <a:gd name="T68" fmla="*/ 422 w 608"/>
                <a:gd name="T69" fmla="*/ 60 h 144"/>
                <a:gd name="T70" fmla="*/ 465 w 608"/>
                <a:gd name="T71" fmla="*/ 67 h 144"/>
                <a:gd name="T72" fmla="*/ 506 w 608"/>
                <a:gd name="T73" fmla="*/ 74 h 144"/>
                <a:gd name="T74" fmla="*/ 540 w 608"/>
                <a:gd name="T75" fmla="*/ 79 h 144"/>
                <a:gd name="T76" fmla="*/ 569 w 608"/>
                <a:gd name="T77" fmla="*/ 84 h 144"/>
                <a:gd name="T78" fmla="*/ 588 w 608"/>
                <a:gd name="T79" fmla="*/ 89 h 144"/>
                <a:gd name="T80" fmla="*/ 598 w 608"/>
                <a:gd name="T81" fmla="*/ 91 h 14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608"/>
                <a:gd name="T124" fmla="*/ 0 h 144"/>
                <a:gd name="T125" fmla="*/ 608 w 608"/>
                <a:gd name="T126" fmla="*/ 144 h 144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608" h="144">
                  <a:moveTo>
                    <a:pt x="598" y="91"/>
                  </a:moveTo>
                  <a:lnTo>
                    <a:pt x="608" y="103"/>
                  </a:lnTo>
                  <a:lnTo>
                    <a:pt x="608" y="120"/>
                  </a:lnTo>
                  <a:lnTo>
                    <a:pt x="596" y="137"/>
                  </a:lnTo>
                  <a:lnTo>
                    <a:pt x="576" y="144"/>
                  </a:lnTo>
                  <a:lnTo>
                    <a:pt x="557" y="144"/>
                  </a:lnTo>
                  <a:lnTo>
                    <a:pt x="533" y="142"/>
                  </a:lnTo>
                  <a:lnTo>
                    <a:pt x="499" y="137"/>
                  </a:lnTo>
                  <a:lnTo>
                    <a:pt x="463" y="130"/>
                  </a:lnTo>
                  <a:lnTo>
                    <a:pt x="422" y="122"/>
                  </a:lnTo>
                  <a:lnTo>
                    <a:pt x="376" y="113"/>
                  </a:lnTo>
                  <a:lnTo>
                    <a:pt x="330" y="106"/>
                  </a:lnTo>
                  <a:lnTo>
                    <a:pt x="282" y="96"/>
                  </a:lnTo>
                  <a:lnTo>
                    <a:pt x="236" y="86"/>
                  </a:lnTo>
                  <a:lnTo>
                    <a:pt x="193" y="77"/>
                  </a:lnTo>
                  <a:lnTo>
                    <a:pt x="150" y="70"/>
                  </a:lnTo>
                  <a:lnTo>
                    <a:pt x="111" y="62"/>
                  </a:lnTo>
                  <a:lnTo>
                    <a:pt x="80" y="55"/>
                  </a:lnTo>
                  <a:lnTo>
                    <a:pt x="53" y="50"/>
                  </a:lnTo>
                  <a:lnTo>
                    <a:pt x="34" y="45"/>
                  </a:lnTo>
                  <a:lnTo>
                    <a:pt x="24" y="45"/>
                  </a:lnTo>
                  <a:lnTo>
                    <a:pt x="5" y="36"/>
                  </a:lnTo>
                  <a:lnTo>
                    <a:pt x="0" y="19"/>
                  </a:lnTo>
                  <a:lnTo>
                    <a:pt x="10" y="2"/>
                  </a:lnTo>
                  <a:lnTo>
                    <a:pt x="46" y="0"/>
                  </a:lnTo>
                  <a:lnTo>
                    <a:pt x="58" y="2"/>
                  </a:lnTo>
                  <a:lnTo>
                    <a:pt x="80" y="5"/>
                  </a:lnTo>
                  <a:lnTo>
                    <a:pt x="109" y="9"/>
                  </a:lnTo>
                  <a:lnTo>
                    <a:pt x="145" y="14"/>
                  </a:lnTo>
                  <a:lnTo>
                    <a:pt x="186" y="21"/>
                  </a:lnTo>
                  <a:lnTo>
                    <a:pt x="232" y="29"/>
                  </a:lnTo>
                  <a:lnTo>
                    <a:pt x="277" y="36"/>
                  </a:lnTo>
                  <a:lnTo>
                    <a:pt x="326" y="43"/>
                  </a:lnTo>
                  <a:lnTo>
                    <a:pt x="374" y="53"/>
                  </a:lnTo>
                  <a:lnTo>
                    <a:pt x="422" y="60"/>
                  </a:lnTo>
                  <a:lnTo>
                    <a:pt x="465" y="67"/>
                  </a:lnTo>
                  <a:lnTo>
                    <a:pt x="506" y="74"/>
                  </a:lnTo>
                  <a:lnTo>
                    <a:pt x="540" y="79"/>
                  </a:lnTo>
                  <a:lnTo>
                    <a:pt x="569" y="84"/>
                  </a:lnTo>
                  <a:lnTo>
                    <a:pt x="588" y="89"/>
                  </a:lnTo>
                  <a:lnTo>
                    <a:pt x="598" y="9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610" name="Freeform 1061"/>
            <p:cNvSpPr>
              <a:spLocks/>
            </p:cNvSpPr>
            <p:nvPr/>
          </p:nvSpPr>
          <p:spPr bwMode="auto">
            <a:xfrm>
              <a:off x="7081" y="2020"/>
              <a:ext cx="380" cy="85"/>
            </a:xfrm>
            <a:custGeom>
              <a:avLst/>
              <a:gdLst>
                <a:gd name="T0" fmla="*/ 325 w 345"/>
                <a:gd name="T1" fmla="*/ 31 h 77"/>
                <a:gd name="T2" fmla="*/ 337 w 345"/>
                <a:gd name="T3" fmla="*/ 41 h 77"/>
                <a:gd name="T4" fmla="*/ 345 w 345"/>
                <a:gd name="T5" fmla="*/ 55 h 77"/>
                <a:gd name="T6" fmla="*/ 340 w 345"/>
                <a:gd name="T7" fmla="*/ 70 h 77"/>
                <a:gd name="T8" fmla="*/ 323 w 345"/>
                <a:gd name="T9" fmla="*/ 77 h 77"/>
                <a:gd name="T10" fmla="*/ 289 w 345"/>
                <a:gd name="T11" fmla="*/ 77 h 77"/>
                <a:gd name="T12" fmla="*/ 248 w 345"/>
                <a:gd name="T13" fmla="*/ 72 h 77"/>
                <a:gd name="T14" fmla="*/ 202 w 345"/>
                <a:gd name="T15" fmla="*/ 67 h 77"/>
                <a:gd name="T16" fmla="*/ 157 w 345"/>
                <a:gd name="T17" fmla="*/ 62 h 77"/>
                <a:gd name="T18" fmla="*/ 113 w 345"/>
                <a:gd name="T19" fmla="*/ 58 h 77"/>
                <a:gd name="T20" fmla="*/ 75 w 345"/>
                <a:gd name="T21" fmla="*/ 53 h 77"/>
                <a:gd name="T22" fmla="*/ 46 w 345"/>
                <a:gd name="T23" fmla="*/ 48 h 77"/>
                <a:gd name="T24" fmla="*/ 26 w 345"/>
                <a:gd name="T25" fmla="*/ 48 h 77"/>
                <a:gd name="T26" fmla="*/ 7 w 345"/>
                <a:gd name="T27" fmla="*/ 41 h 77"/>
                <a:gd name="T28" fmla="*/ 0 w 345"/>
                <a:gd name="T29" fmla="*/ 24 h 77"/>
                <a:gd name="T30" fmla="*/ 10 w 345"/>
                <a:gd name="T31" fmla="*/ 5 h 77"/>
                <a:gd name="T32" fmla="*/ 46 w 345"/>
                <a:gd name="T33" fmla="*/ 0 h 77"/>
                <a:gd name="T34" fmla="*/ 67 w 345"/>
                <a:gd name="T35" fmla="*/ 2 h 77"/>
                <a:gd name="T36" fmla="*/ 101 w 345"/>
                <a:gd name="T37" fmla="*/ 5 h 77"/>
                <a:gd name="T38" fmla="*/ 145 w 345"/>
                <a:gd name="T39" fmla="*/ 10 h 77"/>
                <a:gd name="T40" fmla="*/ 190 w 345"/>
                <a:gd name="T41" fmla="*/ 14 h 77"/>
                <a:gd name="T42" fmla="*/ 236 w 345"/>
                <a:gd name="T43" fmla="*/ 19 h 77"/>
                <a:gd name="T44" fmla="*/ 275 w 345"/>
                <a:gd name="T45" fmla="*/ 24 h 77"/>
                <a:gd name="T46" fmla="*/ 308 w 345"/>
                <a:gd name="T47" fmla="*/ 29 h 77"/>
                <a:gd name="T48" fmla="*/ 325 w 345"/>
                <a:gd name="T49" fmla="*/ 31 h 7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45"/>
                <a:gd name="T76" fmla="*/ 0 h 77"/>
                <a:gd name="T77" fmla="*/ 345 w 345"/>
                <a:gd name="T78" fmla="*/ 77 h 77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45" h="77">
                  <a:moveTo>
                    <a:pt x="325" y="31"/>
                  </a:moveTo>
                  <a:lnTo>
                    <a:pt x="337" y="41"/>
                  </a:lnTo>
                  <a:lnTo>
                    <a:pt x="345" y="55"/>
                  </a:lnTo>
                  <a:lnTo>
                    <a:pt x="340" y="70"/>
                  </a:lnTo>
                  <a:lnTo>
                    <a:pt x="323" y="77"/>
                  </a:lnTo>
                  <a:lnTo>
                    <a:pt x="289" y="77"/>
                  </a:lnTo>
                  <a:lnTo>
                    <a:pt x="248" y="72"/>
                  </a:lnTo>
                  <a:lnTo>
                    <a:pt x="202" y="67"/>
                  </a:lnTo>
                  <a:lnTo>
                    <a:pt x="157" y="62"/>
                  </a:lnTo>
                  <a:lnTo>
                    <a:pt x="113" y="58"/>
                  </a:lnTo>
                  <a:lnTo>
                    <a:pt x="75" y="53"/>
                  </a:lnTo>
                  <a:lnTo>
                    <a:pt x="46" y="48"/>
                  </a:lnTo>
                  <a:lnTo>
                    <a:pt x="26" y="48"/>
                  </a:lnTo>
                  <a:lnTo>
                    <a:pt x="7" y="41"/>
                  </a:lnTo>
                  <a:lnTo>
                    <a:pt x="0" y="24"/>
                  </a:lnTo>
                  <a:lnTo>
                    <a:pt x="10" y="5"/>
                  </a:lnTo>
                  <a:lnTo>
                    <a:pt x="46" y="0"/>
                  </a:lnTo>
                  <a:lnTo>
                    <a:pt x="67" y="2"/>
                  </a:lnTo>
                  <a:lnTo>
                    <a:pt x="101" y="5"/>
                  </a:lnTo>
                  <a:lnTo>
                    <a:pt x="145" y="10"/>
                  </a:lnTo>
                  <a:lnTo>
                    <a:pt x="190" y="14"/>
                  </a:lnTo>
                  <a:lnTo>
                    <a:pt x="236" y="19"/>
                  </a:lnTo>
                  <a:lnTo>
                    <a:pt x="275" y="24"/>
                  </a:lnTo>
                  <a:lnTo>
                    <a:pt x="308" y="29"/>
                  </a:lnTo>
                  <a:lnTo>
                    <a:pt x="325" y="3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611" name="Freeform 1062"/>
            <p:cNvSpPr>
              <a:spLocks/>
            </p:cNvSpPr>
            <p:nvPr/>
          </p:nvSpPr>
          <p:spPr bwMode="auto">
            <a:xfrm>
              <a:off x="6683" y="2178"/>
              <a:ext cx="806" cy="77"/>
            </a:xfrm>
            <a:custGeom>
              <a:avLst/>
              <a:gdLst>
                <a:gd name="T0" fmla="*/ 714 w 733"/>
                <a:gd name="T1" fmla="*/ 3 h 70"/>
                <a:gd name="T2" fmla="*/ 728 w 733"/>
                <a:gd name="T3" fmla="*/ 12 h 70"/>
                <a:gd name="T4" fmla="*/ 733 w 733"/>
                <a:gd name="T5" fmla="*/ 32 h 70"/>
                <a:gd name="T6" fmla="*/ 721 w 733"/>
                <a:gd name="T7" fmla="*/ 51 h 70"/>
                <a:gd name="T8" fmla="*/ 682 w 733"/>
                <a:gd name="T9" fmla="*/ 60 h 70"/>
                <a:gd name="T10" fmla="*/ 663 w 733"/>
                <a:gd name="T11" fmla="*/ 60 h 70"/>
                <a:gd name="T12" fmla="*/ 634 w 733"/>
                <a:gd name="T13" fmla="*/ 63 h 70"/>
                <a:gd name="T14" fmla="*/ 596 w 733"/>
                <a:gd name="T15" fmla="*/ 63 h 70"/>
                <a:gd name="T16" fmla="*/ 550 w 733"/>
                <a:gd name="T17" fmla="*/ 63 h 70"/>
                <a:gd name="T18" fmla="*/ 499 w 733"/>
                <a:gd name="T19" fmla="*/ 63 h 70"/>
                <a:gd name="T20" fmla="*/ 446 w 733"/>
                <a:gd name="T21" fmla="*/ 65 h 70"/>
                <a:gd name="T22" fmla="*/ 388 w 733"/>
                <a:gd name="T23" fmla="*/ 65 h 70"/>
                <a:gd name="T24" fmla="*/ 331 w 733"/>
                <a:gd name="T25" fmla="*/ 65 h 70"/>
                <a:gd name="T26" fmla="*/ 273 w 733"/>
                <a:gd name="T27" fmla="*/ 65 h 70"/>
                <a:gd name="T28" fmla="*/ 220 w 733"/>
                <a:gd name="T29" fmla="*/ 65 h 70"/>
                <a:gd name="T30" fmla="*/ 167 w 733"/>
                <a:gd name="T31" fmla="*/ 68 h 70"/>
                <a:gd name="T32" fmla="*/ 121 w 733"/>
                <a:gd name="T33" fmla="*/ 68 h 70"/>
                <a:gd name="T34" fmla="*/ 80 w 733"/>
                <a:gd name="T35" fmla="*/ 68 h 70"/>
                <a:gd name="T36" fmla="*/ 46 w 733"/>
                <a:gd name="T37" fmla="*/ 68 h 70"/>
                <a:gd name="T38" fmla="*/ 25 w 733"/>
                <a:gd name="T39" fmla="*/ 70 h 70"/>
                <a:gd name="T40" fmla="*/ 13 w 733"/>
                <a:gd name="T41" fmla="*/ 70 h 70"/>
                <a:gd name="T42" fmla="*/ 3 w 733"/>
                <a:gd name="T43" fmla="*/ 70 h 70"/>
                <a:gd name="T44" fmla="*/ 0 w 733"/>
                <a:gd name="T45" fmla="*/ 63 h 70"/>
                <a:gd name="T46" fmla="*/ 3 w 733"/>
                <a:gd name="T47" fmla="*/ 56 h 70"/>
                <a:gd name="T48" fmla="*/ 13 w 733"/>
                <a:gd name="T49" fmla="*/ 44 h 70"/>
                <a:gd name="T50" fmla="*/ 29 w 733"/>
                <a:gd name="T51" fmla="*/ 34 h 70"/>
                <a:gd name="T52" fmla="*/ 58 w 733"/>
                <a:gd name="T53" fmla="*/ 22 h 70"/>
                <a:gd name="T54" fmla="*/ 97 w 733"/>
                <a:gd name="T55" fmla="*/ 15 h 70"/>
                <a:gd name="T56" fmla="*/ 147 w 733"/>
                <a:gd name="T57" fmla="*/ 10 h 70"/>
                <a:gd name="T58" fmla="*/ 160 w 733"/>
                <a:gd name="T59" fmla="*/ 10 h 70"/>
                <a:gd name="T60" fmla="*/ 181 w 733"/>
                <a:gd name="T61" fmla="*/ 10 h 70"/>
                <a:gd name="T62" fmla="*/ 213 w 733"/>
                <a:gd name="T63" fmla="*/ 8 h 70"/>
                <a:gd name="T64" fmla="*/ 249 w 733"/>
                <a:gd name="T65" fmla="*/ 8 h 70"/>
                <a:gd name="T66" fmla="*/ 290 w 733"/>
                <a:gd name="T67" fmla="*/ 5 h 70"/>
                <a:gd name="T68" fmla="*/ 335 w 733"/>
                <a:gd name="T69" fmla="*/ 5 h 70"/>
                <a:gd name="T70" fmla="*/ 386 w 733"/>
                <a:gd name="T71" fmla="*/ 5 h 70"/>
                <a:gd name="T72" fmla="*/ 434 w 733"/>
                <a:gd name="T73" fmla="*/ 3 h 70"/>
                <a:gd name="T74" fmla="*/ 485 w 733"/>
                <a:gd name="T75" fmla="*/ 3 h 70"/>
                <a:gd name="T76" fmla="*/ 533 w 733"/>
                <a:gd name="T77" fmla="*/ 3 h 70"/>
                <a:gd name="T78" fmla="*/ 579 w 733"/>
                <a:gd name="T79" fmla="*/ 3 h 70"/>
                <a:gd name="T80" fmla="*/ 620 w 733"/>
                <a:gd name="T81" fmla="*/ 0 h 70"/>
                <a:gd name="T82" fmla="*/ 656 w 733"/>
                <a:gd name="T83" fmla="*/ 0 h 70"/>
                <a:gd name="T84" fmla="*/ 682 w 733"/>
                <a:gd name="T85" fmla="*/ 3 h 70"/>
                <a:gd name="T86" fmla="*/ 704 w 733"/>
                <a:gd name="T87" fmla="*/ 3 h 70"/>
                <a:gd name="T88" fmla="*/ 714 w 733"/>
                <a:gd name="T89" fmla="*/ 3 h 70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733"/>
                <a:gd name="T136" fmla="*/ 0 h 70"/>
                <a:gd name="T137" fmla="*/ 733 w 733"/>
                <a:gd name="T138" fmla="*/ 70 h 70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733" h="70">
                  <a:moveTo>
                    <a:pt x="714" y="3"/>
                  </a:moveTo>
                  <a:lnTo>
                    <a:pt x="728" y="12"/>
                  </a:lnTo>
                  <a:lnTo>
                    <a:pt x="733" y="32"/>
                  </a:lnTo>
                  <a:lnTo>
                    <a:pt x="721" y="51"/>
                  </a:lnTo>
                  <a:lnTo>
                    <a:pt x="682" y="60"/>
                  </a:lnTo>
                  <a:lnTo>
                    <a:pt x="663" y="60"/>
                  </a:lnTo>
                  <a:lnTo>
                    <a:pt x="634" y="63"/>
                  </a:lnTo>
                  <a:lnTo>
                    <a:pt x="596" y="63"/>
                  </a:lnTo>
                  <a:lnTo>
                    <a:pt x="550" y="63"/>
                  </a:lnTo>
                  <a:lnTo>
                    <a:pt x="499" y="63"/>
                  </a:lnTo>
                  <a:lnTo>
                    <a:pt x="446" y="65"/>
                  </a:lnTo>
                  <a:lnTo>
                    <a:pt x="388" y="65"/>
                  </a:lnTo>
                  <a:lnTo>
                    <a:pt x="331" y="65"/>
                  </a:lnTo>
                  <a:lnTo>
                    <a:pt x="273" y="65"/>
                  </a:lnTo>
                  <a:lnTo>
                    <a:pt x="220" y="65"/>
                  </a:lnTo>
                  <a:lnTo>
                    <a:pt x="167" y="68"/>
                  </a:lnTo>
                  <a:lnTo>
                    <a:pt x="121" y="68"/>
                  </a:lnTo>
                  <a:lnTo>
                    <a:pt x="80" y="68"/>
                  </a:lnTo>
                  <a:lnTo>
                    <a:pt x="46" y="68"/>
                  </a:lnTo>
                  <a:lnTo>
                    <a:pt x="25" y="70"/>
                  </a:lnTo>
                  <a:lnTo>
                    <a:pt x="13" y="70"/>
                  </a:lnTo>
                  <a:lnTo>
                    <a:pt x="3" y="70"/>
                  </a:lnTo>
                  <a:lnTo>
                    <a:pt x="0" y="63"/>
                  </a:lnTo>
                  <a:lnTo>
                    <a:pt x="3" y="56"/>
                  </a:lnTo>
                  <a:lnTo>
                    <a:pt x="13" y="44"/>
                  </a:lnTo>
                  <a:lnTo>
                    <a:pt x="29" y="34"/>
                  </a:lnTo>
                  <a:lnTo>
                    <a:pt x="58" y="22"/>
                  </a:lnTo>
                  <a:lnTo>
                    <a:pt x="97" y="15"/>
                  </a:lnTo>
                  <a:lnTo>
                    <a:pt x="147" y="10"/>
                  </a:lnTo>
                  <a:lnTo>
                    <a:pt x="160" y="10"/>
                  </a:lnTo>
                  <a:lnTo>
                    <a:pt x="181" y="10"/>
                  </a:lnTo>
                  <a:lnTo>
                    <a:pt x="213" y="8"/>
                  </a:lnTo>
                  <a:lnTo>
                    <a:pt x="249" y="8"/>
                  </a:lnTo>
                  <a:lnTo>
                    <a:pt x="290" y="5"/>
                  </a:lnTo>
                  <a:lnTo>
                    <a:pt x="335" y="5"/>
                  </a:lnTo>
                  <a:lnTo>
                    <a:pt x="386" y="5"/>
                  </a:lnTo>
                  <a:lnTo>
                    <a:pt x="434" y="3"/>
                  </a:lnTo>
                  <a:lnTo>
                    <a:pt x="485" y="3"/>
                  </a:lnTo>
                  <a:lnTo>
                    <a:pt x="533" y="3"/>
                  </a:lnTo>
                  <a:lnTo>
                    <a:pt x="579" y="3"/>
                  </a:lnTo>
                  <a:lnTo>
                    <a:pt x="620" y="0"/>
                  </a:lnTo>
                  <a:lnTo>
                    <a:pt x="656" y="0"/>
                  </a:lnTo>
                  <a:lnTo>
                    <a:pt x="682" y="3"/>
                  </a:lnTo>
                  <a:lnTo>
                    <a:pt x="704" y="3"/>
                  </a:lnTo>
                  <a:lnTo>
                    <a:pt x="714" y="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612" name="Freeform 1063"/>
            <p:cNvSpPr>
              <a:spLocks/>
            </p:cNvSpPr>
            <p:nvPr/>
          </p:nvSpPr>
          <p:spPr bwMode="auto">
            <a:xfrm>
              <a:off x="6047" y="1612"/>
              <a:ext cx="732" cy="615"/>
            </a:xfrm>
            <a:custGeom>
              <a:avLst/>
              <a:gdLst>
                <a:gd name="T0" fmla="*/ 135 w 665"/>
                <a:gd name="T1" fmla="*/ 255 h 559"/>
                <a:gd name="T2" fmla="*/ 29 w 665"/>
                <a:gd name="T3" fmla="*/ 328 h 559"/>
                <a:gd name="T4" fmla="*/ 0 w 665"/>
                <a:gd name="T5" fmla="*/ 436 h 559"/>
                <a:gd name="T6" fmla="*/ 53 w 665"/>
                <a:gd name="T7" fmla="*/ 532 h 559"/>
                <a:gd name="T8" fmla="*/ 133 w 665"/>
                <a:gd name="T9" fmla="*/ 559 h 559"/>
                <a:gd name="T10" fmla="*/ 135 w 665"/>
                <a:gd name="T11" fmla="*/ 535 h 559"/>
                <a:gd name="T12" fmla="*/ 77 w 665"/>
                <a:gd name="T13" fmla="*/ 501 h 559"/>
                <a:gd name="T14" fmla="*/ 51 w 665"/>
                <a:gd name="T15" fmla="*/ 419 h 559"/>
                <a:gd name="T16" fmla="*/ 92 w 665"/>
                <a:gd name="T17" fmla="*/ 340 h 559"/>
                <a:gd name="T18" fmla="*/ 188 w 665"/>
                <a:gd name="T19" fmla="*/ 303 h 559"/>
                <a:gd name="T20" fmla="*/ 263 w 665"/>
                <a:gd name="T21" fmla="*/ 323 h 559"/>
                <a:gd name="T22" fmla="*/ 275 w 665"/>
                <a:gd name="T23" fmla="*/ 296 h 559"/>
                <a:gd name="T24" fmla="*/ 256 w 665"/>
                <a:gd name="T25" fmla="*/ 222 h 559"/>
                <a:gd name="T26" fmla="*/ 292 w 665"/>
                <a:gd name="T27" fmla="*/ 130 h 559"/>
                <a:gd name="T28" fmla="*/ 376 w 665"/>
                <a:gd name="T29" fmla="*/ 87 h 559"/>
                <a:gd name="T30" fmla="*/ 468 w 665"/>
                <a:gd name="T31" fmla="*/ 113 h 559"/>
                <a:gd name="T32" fmla="*/ 518 w 665"/>
                <a:gd name="T33" fmla="*/ 171 h 559"/>
                <a:gd name="T34" fmla="*/ 542 w 665"/>
                <a:gd name="T35" fmla="*/ 152 h 559"/>
                <a:gd name="T36" fmla="*/ 552 w 665"/>
                <a:gd name="T37" fmla="*/ 94 h 559"/>
                <a:gd name="T38" fmla="*/ 578 w 665"/>
                <a:gd name="T39" fmla="*/ 68 h 559"/>
                <a:gd name="T40" fmla="*/ 610 w 665"/>
                <a:gd name="T41" fmla="*/ 87 h 559"/>
                <a:gd name="T42" fmla="*/ 624 w 665"/>
                <a:gd name="T43" fmla="*/ 130 h 559"/>
                <a:gd name="T44" fmla="*/ 619 w 665"/>
                <a:gd name="T45" fmla="*/ 169 h 559"/>
                <a:gd name="T46" fmla="*/ 648 w 665"/>
                <a:gd name="T47" fmla="*/ 159 h 559"/>
                <a:gd name="T48" fmla="*/ 665 w 665"/>
                <a:gd name="T49" fmla="*/ 87 h 559"/>
                <a:gd name="T50" fmla="*/ 641 w 665"/>
                <a:gd name="T51" fmla="*/ 39 h 559"/>
                <a:gd name="T52" fmla="*/ 598 w 665"/>
                <a:gd name="T53" fmla="*/ 12 h 559"/>
                <a:gd name="T54" fmla="*/ 542 w 665"/>
                <a:gd name="T55" fmla="*/ 27 h 559"/>
                <a:gd name="T56" fmla="*/ 484 w 665"/>
                <a:gd name="T57" fmla="*/ 24 h 559"/>
                <a:gd name="T58" fmla="*/ 381 w 665"/>
                <a:gd name="T59" fmla="*/ 0 h 559"/>
                <a:gd name="T60" fmla="*/ 270 w 665"/>
                <a:gd name="T61" fmla="*/ 41 h 559"/>
                <a:gd name="T62" fmla="*/ 207 w 665"/>
                <a:gd name="T63" fmla="*/ 159 h 559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665"/>
                <a:gd name="T97" fmla="*/ 0 h 559"/>
                <a:gd name="T98" fmla="*/ 665 w 665"/>
                <a:gd name="T99" fmla="*/ 559 h 559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665" h="559">
                  <a:moveTo>
                    <a:pt x="212" y="248"/>
                  </a:moveTo>
                  <a:lnTo>
                    <a:pt x="135" y="255"/>
                  </a:lnTo>
                  <a:lnTo>
                    <a:pt x="72" y="282"/>
                  </a:lnTo>
                  <a:lnTo>
                    <a:pt x="29" y="328"/>
                  </a:lnTo>
                  <a:lnTo>
                    <a:pt x="5" y="381"/>
                  </a:lnTo>
                  <a:lnTo>
                    <a:pt x="0" y="436"/>
                  </a:lnTo>
                  <a:lnTo>
                    <a:pt x="15" y="489"/>
                  </a:lnTo>
                  <a:lnTo>
                    <a:pt x="53" y="532"/>
                  </a:lnTo>
                  <a:lnTo>
                    <a:pt x="111" y="559"/>
                  </a:lnTo>
                  <a:lnTo>
                    <a:pt x="133" y="559"/>
                  </a:lnTo>
                  <a:lnTo>
                    <a:pt x="140" y="549"/>
                  </a:lnTo>
                  <a:lnTo>
                    <a:pt x="135" y="535"/>
                  </a:lnTo>
                  <a:lnTo>
                    <a:pt x="121" y="525"/>
                  </a:lnTo>
                  <a:lnTo>
                    <a:pt x="77" y="501"/>
                  </a:lnTo>
                  <a:lnTo>
                    <a:pt x="53" y="462"/>
                  </a:lnTo>
                  <a:lnTo>
                    <a:pt x="51" y="419"/>
                  </a:lnTo>
                  <a:lnTo>
                    <a:pt x="63" y="376"/>
                  </a:lnTo>
                  <a:lnTo>
                    <a:pt x="92" y="340"/>
                  </a:lnTo>
                  <a:lnTo>
                    <a:pt x="135" y="313"/>
                  </a:lnTo>
                  <a:lnTo>
                    <a:pt x="188" y="303"/>
                  </a:lnTo>
                  <a:lnTo>
                    <a:pt x="248" y="320"/>
                  </a:lnTo>
                  <a:lnTo>
                    <a:pt x="263" y="323"/>
                  </a:lnTo>
                  <a:lnTo>
                    <a:pt x="272" y="311"/>
                  </a:lnTo>
                  <a:lnTo>
                    <a:pt x="275" y="296"/>
                  </a:lnTo>
                  <a:lnTo>
                    <a:pt x="270" y="279"/>
                  </a:lnTo>
                  <a:lnTo>
                    <a:pt x="256" y="222"/>
                  </a:lnTo>
                  <a:lnTo>
                    <a:pt x="265" y="171"/>
                  </a:lnTo>
                  <a:lnTo>
                    <a:pt x="292" y="130"/>
                  </a:lnTo>
                  <a:lnTo>
                    <a:pt x="330" y="101"/>
                  </a:lnTo>
                  <a:lnTo>
                    <a:pt x="376" y="87"/>
                  </a:lnTo>
                  <a:lnTo>
                    <a:pt x="422" y="92"/>
                  </a:lnTo>
                  <a:lnTo>
                    <a:pt x="468" y="113"/>
                  </a:lnTo>
                  <a:lnTo>
                    <a:pt x="506" y="161"/>
                  </a:lnTo>
                  <a:lnTo>
                    <a:pt x="518" y="171"/>
                  </a:lnTo>
                  <a:lnTo>
                    <a:pt x="533" y="166"/>
                  </a:lnTo>
                  <a:lnTo>
                    <a:pt x="542" y="152"/>
                  </a:lnTo>
                  <a:lnTo>
                    <a:pt x="547" y="133"/>
                  </a:lnTo>
                  <a:lnTo>
                    <a:pt x="552" y="94"/>
                  </a:lnTo>
                  <a:lnTo>
                    <a:pt x="564" y="75"/>
                  </a:lnTo>
                  <a:lnTo>
                    <a:pt x="578" y="68"/>
                  </a:lnTo>
                  <a:lnTo>
                    <a:pt x="595" y="72"/>
                  </a:lnTo>
                  <a:lnTo>
                    <a:pt x="610" y="87"/>
                  </a:lnTo>
                  <a:lnTo>
                    <a:pt x="619" y="106"/>
                  </a:lnTo>
                  <a:lnTo>
                    <a:pt x="624" y="130"/>
                  </a:lnTo>
                  <a:lnTo>
                    <a:pt x="619" y="154"/>
                  </a:lnTo>
                  <a:lnTo>
                    <a:pt x="619" y="169"/>
                  </a:lnTo>
                  <a:lnTo>
                    <a:pt x="631" y="173"/>
                  </a:lnTo>
                  <a:lnTo>
                    <a:pt x="648" y="159"/>
                  </a:lnTo>
                  <a:lnTo>
                    <a:pt x="665" y="111"/>
                  </a:lnTo>
                  <a:lnTo>
                    <a:pt x="665" y="87"/>
                  </a:lnTo>
                  <a:lnTo>
                    <a:pt x="658" y="60"/>
                  </a:lnTo>
                  <a:lnTo>
                    <a:pt x="641" y="39"/>
                  </a:lnTo>
                  <a:lnTo>
                    <a:pt x="622" y="22"/>
                  </a:lnTo>
                  <a:lnTo>
                    <a:pt x="598" y="12"/>
                  </a:lnTo>
                  <a:lnTo>
                    <a:pt x="571" y="12"/>
                  </a:lnTo>
                  <a:lnTo>
                    <a:pt x="542" y="27"/>
                  </a:lnTo>
                  <a:lnTo>
                    <a:pt x="516" y="58"/>
                  </a:lnTo>
                  <a:lnTo>
                    <a:pt x="484" y="24"/>
                  </a:lnTo>
                  <a:lnTo>
                    <a:pt x="436" y="5"/>
                  </a:lnTo>
                  <a:lnTo>
                    <a:pt x="381" y="0"/>
                  </a:lnTo>
                  <a:lnTo>
                    <a:pt x="323" y="12"/>
                  </a:lnTo>
                  <a:lnTo>
                    <a:pt x="270" y="41"/>
                  </a:lnTo>
                  <a:lnTo>
                    <a:pt x="229" y="89"/>
                  </a:lnTo>
                  <a:lnTo>
                    <a:pt x="207" y="159"/>
                  </a:lnTo>
                  <a:lnTo>
                    <a:pt x="212" y="24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613" name="Freeform 1064"/>
            <p:cNvSpPr>
              <a:spLocks/>
            </p:cNvSpPr>
            <p:nvPr/>
          </p:nvSpPr>
          <p:spPr bwMode="auto">
            <a:xfrm>
              <a:off x="6359" y="1943"/>
              <a:ext cx="399" cy="506"/>
            </a:xfrm>
            <a:custGeom>
              <a:avLst/>
              <a:gdLst>
                <a:gd name="T0" fmla="*/ 357 w 362"/>
                <a:gd name="T1" fmla="*/ 77 h 460"/>
                <a:gd name="T2" fmla="*/ 360 w 362"/>
                <a:gd name="T3" fmla="*/ 96 h 460"/>
                <a:gd name="T4" fmla="*/ 343 w 362"/>
                <a:gd name="T5" fmla="*/ 108 h 460"/>
                <a:gd name="T6" fmla="*/ 316 w 362"/>
                <a:gd name="T7" fmla="*/ 108 h 460"/>
                <a:gd name="T8" fmla="*/ 246 w 362"/>
                <a:gd name="T9" fmla="*/ 80 h 460"/>
                <a:gd name="T10" fmla="*/ 152 w 362"/>
                <a:gd name="T11" fmla="*/ 87 h 460"/>
                <a:gd name="T12" fmla="*/ 99 w 362"/>
                <a:gd name="T13" fmla="*/ 142 h 460"/>
                <a:gd name="T14" fmla="*/ 97 w 362"/>
                <a:gd name="T15" fmla="*/ 212 h 460"/>
                <a:gd name="T16" fmla="*/ 138 w 362"/>
                <a:gd name="T17" fmla="*/ 260 h 460"/>
                <a:gd name="T18" fmla="*/ 128 w 362"/>
                <a:gd name="T19" fmla="*/ 277 h 460"/>
                <a:gd name="T20" fmla="*/ 70 w 362"/>
                <a:gd name="T21" fmla="*/ 323 h 460"/>
                <a:gd name="T22" fmla="*/ 61 w 362"/>
                <a:gd name="T23" fmla="*/ 378 h 460"/>
                <a:gd name="T24" fmla="*/ 111 w 362"/>
                <a:gd name="T25" fmla="*/ 404 h 460"/>
                <a:gd name="T26" fmla="*/ 169 w 362"/>
                <a:gd name="T27" fmla="*/ 388 h 460"/>
                <a:gd name="T28" fmla="*/ 200 w 362"/>
                <a:gd name="T29" fmla="*/ 342 h 460"/>
                <a:gd name="T30" fmla="*/ 239 w 362"/>
                <a:gd name="T31" fmla="*/ 344 h 460"/>
                <a:gd name="T32" fmla="*/ 234 w 362"/>
                <a:gd name="T33" fmla="*/ 390 h 460"/>
                <a:gd name="T34" fmla="*/ 200 w 362"/>
                <a:gd name="T35" fmla="*/ 431 h 460"/>
                <a:gd name="T36" fmla="*/ 145 w 362"/>
                <a:gd name="T37" fmla="*/ 457 h 460"/>
                <a:gd name="T38" fmla="*/ 73 w 362"/>
                <a:gd name="T39" fmla="*/ 450 h 460"/>
                <a:gd name="T40" fmla="*/ 15 w 362"/>
                <a:gd name="T41" fmla="*/ 412 h 460"/>
                <a:gd name="T42" fmla="*/ 0 w 362"/>
                <a:gd name="T43" fmla="*/ 371 h 460"/>
                <a:gd name="T44" fmla="*/ 8 w 362"/>
                <a:gd name="T45" fmla="*/ 323 h 460"/>
                <a:gd name="T46" fmla="*/ 39 w 362"/>
                <a:gd name="T47" fmla="*/ 284 h 460"/>
                <a:gd name="T48" fmla="*/ 44 w 362"/>
                <a:gd name="T49" fmla="*/ 253 h 460"/>
                <a:gd name="T50" fmla="*/ 15 w 362"/>
                <a:gd name="T51" fmla="*/ 205 h 460"/>
                <a:gd name="T52" fmla="*/ 10 w 362"/>
                <a:gd name="T53" fmla="*/ 147 h 460"/>
                <a:gd name="T54" fmla="*/ 27 w 362"/>
                <a:gd name="T55" fmla="*/ 89 h 460"/>
                <a:gd name="T56" fmla="*/ 63 w 362"/>
                <a:gd name="T57" fmla="*/ 39 h 460"/>
                <a:gd name="T58" fmla="*/ 123 w 362"/>
                <a:gd name="T59" fmla="*/ 7 h 460"/>
                <a:gd name="T60" fmla="*/ 198 w 362"/>
                <a:gd name="T61" fmla="*/ 2 h 460"/>
                <a:gd name="T62" fmla="*/ 294 w 362"/>
                <a:gd name="T63" fmla="*/ 34 h 46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62"/>
                <a:gd name="T97" fmla="*/ 0 h 460"/>
                <a:gd name="T98" fmla="*/ 362 w 362"/>
                <a:gd name="T99" fmla="*/ 460 h 46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62" h="460">
                  <a:moveTo>
                    <a:pt x="347" y="67"/>
                  </a:moveTo>
                  <a:lnTo>
                    <a:pt x="357" y="77"/>
                  </a:lnTo>
                  <a:lnTo>
                    <a:pt x="362" y="89"/>
                  </a:lnTo>
                  <a:lnTo>
                    <a:pt x="360" y="96"/>
                  </a:lnTo>
                  <a:lnTo>
                    <a:pt x="352" y="104"/>
                  </a:lnTo>
                  <a:lnTo>
                    <a:pt x="343" y="108"/>
                  </a:lnTo>
                  <a:lnTo>
                    <a:pt x="331" y="111"/>
                  </a:lnTo>
                  <a:lnTo>
                    <a:pt x="316" y="108"/>
                  </a:lnTo>
                  <a:lnTo>
                    <a:pt x="304" y="104"/>
                  </a:lnTo>
                  <a:lnTo>
                    <a:pt x="246" y="80"/>
                  </a:lnTo>
                  <a:lnTo>
                    <a:pt x="196" y="77"/>
                  </a:lnTo>
                  <a:lnTo>
                    <a:pt x="152" y="87"/>
                  </a:lnTo>
                  <a:lnTo>
                    <a:pt x="119" y="111"/>
                  </a:lnTo>
                  <a:lnTo>
                    <a:pt x="99" y="142"/>
                  </a:lnTo>
                  <a:lnTo>
                    <a:pt x="90" y="178"/>
                  </a:lnTo>
                  <a:lnTo>
                    <a:pt x="97" y="212"/>
                  </a:lnTo>
                  <a:lnTo>
                    <a:pt x="121" y="243"/>
                  </a:lnTo>
                  <a:lnTo>
                    <a:pt x="138" y="260"/>
                  </a:lnTo>
                  <a:lnTo>
                    <a:pt x="138" y="272"/>
                  </a:lnTo>
                  <a:lnTo>
                    <a:pt x="128" y="277"/>
                  </a:lnTo>
                  <a:lnTo>
                    <a:pt x="111" y="287"/>
                  </a:lnTo>
                  <a:lnTo>
                    <a:pt x="70" y="323"/>
                  </a:lnTo>
                  <a:lnTo>
                    <a:pt x="56" y="354"/>
                  </a:lnTo>
                  <a:lnTo>
                    <a:pt x="61" y="378"/>
                  </a:lnTo>
                  <a:lnTo>
                    <a:pt x="82" y="395"/>
                  </a:lnTo>
                  <a:lnTo>
                    <a:pt x="111" y="404"/>
                  </a:lnTo>
                  <a:lnTo>
                    <a:pt x="143" y="402"/>
                  </a:lnTo>
                  <a:lnTo>
                    <a:pt x="169" y="388"/>
                  </a:lnTo>
                  <a:lnTo>
                    <a:pt x="186" y="364"/>
                  </a:lnTo>
                  <a:lnTo>
                    <a:pt x="200" y="342"/>
                  </a:lnTo>
                  <a:lnTo>
                    <a:pt x="222" y="337"/>
                  </a:lnTo>
                  <a:lnTo>
                    <a:pt x="239" y="344"/>
                  </a:lnTo>
                  <a:lnTo>
                    <a:pt x="241" y="368"/>
                  </a:lnTo>
                  <a:lnTo>
                    <a:pt x="234" y="390"/>
                  </a:lnTo>
                  <a:lnTo>
                    <a:pt x="220" y="412"/>
                  </a:lnTo>
                  <a:lnTo>
                    <a:pt x="200" y="431"/>
                  </a:lnTo>
                  <a:lnTo>
                    <a:pt x="176" y="448"/>
                  </a:lnTo>
                  <a:lnTo>
                    <a:pt x="145" y="457"/>
                  </a:lnTo>
                  <a:lnTo>
                    <a:pt x="111" y="460"/>
                  </a:lnTo>
                  <a:lnTo>
                    <a:pt x="73" y="450"/>
                  </a:lnTo>
                  <a:lnTo>
                    <a:pt x="29" y="426"/>
                  </a:lnTo>
                  <a:lnTo>
                    <a:pt x="15" y="412"/>
                  </a:lnTo>
                  <a:lnTo>
                    <a:pt x="5" y="392"/>
                  </a:lnTo>
                  <a:lnTo>
                    <a:pt x="0" y="371"/>
                  </a:lnTo>
                  <a:lnTo>
                    <a:pt x="0" y="347"/>
                  </a:lnTo>
                  <a:lnTo>
                    <a:pt x="8" y="323"/>
                  </a:lnTo>
                  <a:lnTo>
                    <a:pt x="20" y="301"/>
                  </a:lnTo>
                  <a:lnTo>
                    <a:pt x="39" y="284"/>
                  </a:lnTo>
                  <a:lnTo>
                    <a:pt x="68" y="272"/>
                  </a:lnTo>
                  <a:lnTo>
                    <a:pt x="44" y="253"/>
                  </a:lnTo>
                  <a:lnTo>
                    <a:pt x="27" y="231"/>
                  </a:lnTo>
                  <a:lnTo>
                    <a:pt x="15" y="205"/>
                  </a:lnTo>
                  <a:lnTo>
                    <a:pt x="10" y="176"/>
                  </a:lnTo>
                  <a:lnTo>
                    <a:pt x="10" y="147"/>
                  </a:lnTo>
                  <a:lnTo>
                    <a:pt x="15" y="116"/>
                  </a:lnTo>
                  <a:lnTo>
                    <a:pt x="27" y="89"/>
                  </a:lnTo>
                  <a:lnTo>
                    <a:pt x="41" y="60"/>
                  </a:lnTo>
                  <a:lnTo>
                    <a:pt x="63" y="39"/>
                  </a:lnTo>
                  <a:lnTo>
                    <a:pt x="90" y="19"/>
                  </a:lnTo>
                  <a:lnTo>
                    <a:pt x="123" y="7"/>
                  </a:lnTo>
                  <a:lnTo>
                    <a:pt x="160" y="0"/>
                  </a:lnTo>
                  <a:lnTo>
                    <a:pt x="198" y="2"/>
                  </a:lnTo>
                  <a:lnTo>
                    <a:pt x="244" y="15"/>
                  </a:lnTo>
                  <a:lnTo>
                    <a:pt x="294" y="34"/>
                  </a:lnTo>
                  <a:lnTo>
                    <a:pt x="347" y="6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614" name="Freeform 1066"/>
            <p:cNvSpPr>
              <a:spLocks/>
            </p:cNvSpPr>
            <p:nvPr/>
          </p:nvSpPr>
          <p:spPr bwMode="auto">
            <a:xfrm>
              <a:off x="7658" y="1992"/>
              <a:ext cx="202" cy="132"/>
            </a:xfrm>
            <a:custGeom>
              <a:avLst/>
              <a:gdLst>
                <a:gd name="T0" fmla="*/ 181 w 184"/>
                <a:gd name="T1" fmla="*/ 0 h 120"/>
                <a:gd name="T2" fmla="*/ 157 w 184"/>
                <a:gd name="T3" fmla="*/ 12 h 120"/>
                <a:gd name="T4" fmla="*/ 131 w 184"/>
                <a:gd name="T5" fmla="*/ 19 h 120"/>
                <a:gd name="T6" fmla="*/ 106 w 184"/>
                <a:gd name="T7" fmla="*/ 21 h 120"/>
                <a:gd name="T8" fmla="*/ 85 w 184"/>
                <a:gd name="T9" fmla="*/ 21 h 120"/>
                <a:gd name="T10" fmla="*/ 61 w 184"/>
                <a:gd name="T11" fmla="*/ 21 h 120"/>
                <a:gd name="T12" fmla="*/ 41 w 184"/>
                <a:gd name="T13" fmla="*/ 26 h 120"/>
                <a:gd name="T14" fmla="*/ 25 w 184"/>
                <a:gd name="T15" fmla="*/ 31 h 120"/>
                <a:gd name="T16" fmla="*/ 10 w 184"/>
                <a:gd name="T17" fmla="*/ 45 h 120"/>
                <a:gd name="T18" fmla="*/ 0 w 184"/>
                <a:gd name="T19" fmla="*/ 70 h 120"/>
                <a:gd name="T20" fmla="*/ 5 w 184"/>
                <a:gd name="T21" fmla="*/ 91 h 120"/>
                <a:gd name="T22" fmla="*/ 22 w 184"/>
                <a:gd name="T23" fmla="*/ 108 h 120"/>
                <a:gd name="T24" fmla="*/ 41 w 184"/>
                <a:gd name="T25" fmla="*/ 118 h 120"/>
                <a:gd name="T26" fmla="*/ 87 w 184"/>
                <a:gd name="T27" fmla="*/ 120 h 120"/>
                <a:gd name="T28" fmla="*/ 123 w 184"/>
                <a:gd name="T29" fmla="*/ 113 h 120"/>
                <a:gd name="T30" fmla="*/ 150 w 184"/>
                <a:gd name="T31" fmla="*/ 101 h 120"/>
                <a:gd name="T32" fmla="*/ 167 w 184"/>
                <a:gd name="T33" fmla="*/ 82 h 120"/>
                <a:gd name="T34" fmla="*/ 179 w 184"/>
                <a:gd name="T35" fmla="*/ 60 h 120"/>
                <a:gd name="T36" fmla="*/ 184 w 184"/>
                <a:gd name="T37" fmla="*/ 38 h 120"/>
                <a:gd name="T38" fmla="*/ 184 w 184"/>
                <a:gd name="T39" fmla="*/ 17 h 120"/>
                <a:gd name="T40" fmla="*/ 181 w 184"/>
                <a:gd name="T41" fmla="*/ 0 h 12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84"/>
                <a:gd name="T64" fmla="*/ 0 h 120"/>
                <a:gd name="T65" fmla="*/ 184 w 184"/>
                <a:gd name="T66" fmla="*/ 120 h 12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84" h="120">
                  <a:moveTo>
                    <a:pt x="181" y="0"/>
                  </a:moveTo>
                  <a:lnTo>
                    <a:pt x="157" y="12"/>
                  </a:lnTo>
                  <a:lnTo>
                    <a:pt x="131" y="19"/>
                  </a:lnTo>
                  <a:lnTo>
                    <a:pt x="106" y="21"/>
                  </a:lnTo>
                  <a:lnTo>
                    <a:pt x="85" y="21"/>
                  </a:lnTo>
                  <a:lnTo>
                    <a:pt x="61" y="21"/>
                  </a:lnTo>
                  <a:lnTo>
                    <a:pt x="41" y="26"/>
                  </a:lnTo>
                  <a:lnTo>
                    <a:pt x="25" y="31"/>
                  </a:lnTo>
                  <a:lnTo>
                    <a:pt x="10" y="45"/>
                  </a:lnTo>
                  <a:lnTo>
                    <a:pt x="0" y="70"/>
                  </a:lnTo>
                  <a:lnTo>
                    <a:pt x="5" y="91"/>
                  </a:lnTo>
                  <a:lnTo>
                    <a:pt x="22" y="108"/>
                  </a:lnTo>
                  <a:lnTo>
                    <a:pt x="41" y="118"/>
                  </a:lnTo>
                  <a:lnTo>
                    <a:pt x="87" y="120"/>
                  </a:lnTo>
                  <a:lnTo>
                    <a:pt x="123" y="113"/>
                  </a:lnTo>
                  <a:lnTo>
                    <a:pt x="150" y="101"/>
                  </a:lnTo>
                  <a:lnTo>
                    <a:pt x="167" y="82"/>
                  </a:lnTo>
                  <a:lnTo>
                    <a:pt x="179" y="60"/>
                  </a:lnTo>
                  <a:lnTo>
                    <a:pt x="184" y="38"/>
                  </a:lnTo>
                  <a:lnTo>
                    <a:pt x="184" y="17"/>
                  </a:lnTo>
                  <a:lnTo>
                    <a:pt x="181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pic>
          <p:nvPicPr>
            <p:cNvPr id="22615" name="Picture 1070" descr="ug_logo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304" y="1304"/>
              <a:ext cx="1032" cy="235"/>
            </a:xfrm>
            <a:prstGeom prst="rect">
              <a:avLst/>
            </a:prstGeom>
            <a:noFill/>
            <a:ln w="38100">
              <a:solidFill>
                <a:srgbClr val="000000"/>
              </a:solidFill>
              <a:miter lim="800000"/>
              <a:headEnd/>
              <a:tailEnd/>
            </a:ln>
          </p:spPr>
        </p:pic>
      </p:grpSp>
      <p:sp>
        <p:nvSpPr>
          <p:cNvPr id="91185" name="Rectangle 1073"/>
          <p:cNvSpPr>
            <a:spLocks noChangeArrowheads="1"/>
          </p:cNvSpPr>
          <p:nvPr/>
        </p:nvSpPr>
        <p:spPr bwMode="auto">
          <a:xfrm>
            <a:off x="3889375" y="1235316"/>
            <a:ext cx="1636713" cy="827087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 eaLnBrk="0" hangingPunct="0">
              <a:defRPr/>
            </a:pPr>
            <a:r>
              <a:rPr lang="en-US" sz="2000" b="1" dirty="0">
                <a:solidFill>
                  <a:srgbClr val="5A87C6"/>
                </a:solidFill>
                <a:latin typeface="+mj-lt"/>
              </a:rPr>
              <a:t>– Salvage</a:t>
            </a:r>
          </a:p>
          <a:p>
            <a:pPr eaLnBrk="0" hangingPunct="0">
              <a:defRPr/>
            </a:pPr>
            <a:r>
              <a:rPr lang="en-US" sz="2000" b="1" dirty="0">
                <a:solidFill>
                  <a:srgbClr val="5A87C6"/>
                </a:solidFill>
                <a:latin typeface="+mj-lt"/>
              </a:rPr>
              <a:t>of</a:t>
            </a:r>
            <a:r>
              <a:rPr lang="en-US" sz="2000" b="1" dirty="0">
                <a:latin typeface="+mj-lt"/>
              </a:rPr>
              <a:t> </a:t>
            </a:r>
            <a:r>
              <a:rPr lang="en-US" sz="2000" b="1" dirty="0">
                <a:solidFill>
                  <a:srgbClr val="FF0000"/>
                </a:solidFill>
                <a:latin typeface="+mj-lt"/>
              </a:rPr>
              <a:t>($2,000)</a:t>
            </a:r>
          </a:p>
          <a:p>
            <a:pPr eaLnBrk="0" hangingPunct="0">
              <a:defRPr/>
            </a:pPr>
            <a:endParaRPr lang="en-US" sz="800" b="1" dirty="0">
              <a:solidFill>
                <a:srgbClr val="FF0000"/>
              </a:solidFill>
              <a:latin typeface="+mj-lt"/>
            </a:endParaRPr>
          </a:p>
        </p:txBody>
      </p:sp>
      <p:grpSp>
        <p:nvGrpSpPr>
          <p:cNvPr id="22535" name="Group 1193"/>
          <p:cNvGrpSpPr>
            <a:grpSpLocks/>
          </p:cNvGrpSpPr>
          <p:nvPr/>
        </p:nvGrpSpPr>
        <p:grpSpPr bwMode="auto">
          <a:xfrm>
            <a:off x="6438900" y="247891"/>
            <a:ext cx="1225550" cy="1339850"/>
            <a:chOff x="5588" y="1937"/>
            <a:chExt cx="772" cy="844"/>
          </a:xfrm>
        </p:grpSpPr>
        <p:sp>
          <p:nvSpPr>
            <p:cNvPr id="22587" name="Freeform 1132"/>
            <p:cNvSpPr>
              <a:spLocks/>
            </p:cNvSpPr>
            <p:nvPr/>
          </p:nvSpPr>
          <p:spPr bwMode="auto">
            <a:xfrm>
              <a:off x="5697" y="2046"/>
              <a:ext cx="77" cy="137"/>
            </a:xfrm>
            <a:custGeom>
              <a:avLst/>
              <a:gdLst>
                <a:gd name="T0" fmla="*/ 0 w 120"/>
                <a:gd name="T1" fmla="*/ 217 h 218"/>
                <a:gd name="T2" fmla="*/ 0 w 120"/>
                <a:gd name="T3" fmla="*/ 0 h 218"/>
                <a:gd name="T4" fmla="*/ 119 w 120"/>
                <a:gd name="T5" fmla="*/ 0 h 218"/>
                <a:gd name="T6" fmla="*/ 119 w 120"/>
                <a:gd name="T7" fmla="*/ 217 h 218"/>
                <a:gd name="T8" fmla="*/ 0 w 120"/>
                <a:gd name="T9" fmla="*/ 217 h 2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0"/>
                <a:gd name="T16" fmla="*/ 0 h 218"/>
                <a:gd name="T17" fmla="*/ 120 w 120"/>
                <a:gd name="T18" fmla="*/ 218 h 2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0" h="218">
                  <a:moveTo>
                    <a:pt x="0" y="217"/>
                  </a:moveTo>
                  <a:lnTo>
                    <a:pt x="0" y="0"/>
                  </a:lnTo>
                  <a:lnTo>
                    <a:pt x="119" y="0"/>
                  </a:lnTo>
                  <a:lnTo>
                    <a:pt x="119" y="217"/>
                  </a:lnTo>
                  <a:lnTo>
                    <a:pt x="0" y="217"/>
                  </a:lnTo>
                </a:path>
              </a:pathLst>
            </a:custGeom>
            <a:solidFill>
              <a:srgbClr val="C4C4C4"/>
            </a:solidFill>
            <a:ln w="12700" cap="rnd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588" name="Freeform 1133"/>
            <p:cNvSpPr>
              <a:spLocks/>
            </p:cNvSpPr>
            <p:nvPr/>
          </p:nvSpPr>
          <p:spPr bwMode="auto">
            <a:xfrm>
              <a:off x="5791" y="2046"/>
              <a:ext cx="77" cy="137"/>
            </a:xfrm>
            <a:custGeom>
              <a:avLst/>
              <a:gdLst>
                <a:gd name="T0" fmla="*/ 0 w 120"/>
                <a:gd name="T1" fmla="*/ 217 h 218"/>
                <a:gd name="T2" fmla="*/ 0 w 120"/>
                <a:gd name="T3" fmla="*/ 0 h 218"/>
                <a:gd name="T4" fmla="*/ 119 w 120"/>
                <a:gd name="T5" fmla="*/ 0 h 218"/>
                <a:gd name="T6" fmla="*/ 119 w 120"/>
                <a:gd name="T7" fmla="*/ 217 h 218"/>
                <a:gd name="T8" fmla="*/ 0 w 120"/>
                <a:gd name="T9" fmla="*/ 217 h 2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0"/>
                <a:gd name="T16" fmla="*/ 0 h 218"/>
                <a:gd name="T17" fmla="*/ 120 w 120"/>
                <a:gd name="T18" fmla="*/ 218 h 2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0" h="218">
                  <a:moveTo>
                    <a:pt x="0" y="217"/>
                  </a:moveTo>
                  <a:lnTo>
                    <a:pt x="0" y="0"/>
                  </a:lnTo>
                  <a:lnTo>
                    <a:pt x="119" y="0"/>
                  </a:lnTo>
                  <a:lnTo>
                    <a:pt x="119" y="217"/>
                  </a:lnTo>
                  <a:lnTo>
                    <a:pt x="0" y="217"/>
                  </a:lnTo>
                </a:path>
              </a:pathLst>
            </a:custGeom>
            <a:solidFill>
              <a:srgbClr val="464646"/>
            </a:solidFill>
            <a:ln w="12700" cap="rnd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589" name="Freeform 1134"/>
            <p:cNvSpPr>
              <a:spLocks/>
            </p:cNvSpPr>
            <p:nvPr/>
          </p:nvSpPr>
          <p:spPr bwMode="auto">
            <a:xfrm>
              <a:off x="5885" y="2335"/>
              <a:ext cx="77" cy="139"/>
            </a:xfrm>
            <a:custGeom>
              <a:avLst/>
              <a:gdLst>
                <a:gd name="T0" fmla="*/ 0 w 120"/>
                <a:gd name="T1" fmla="*/ 217 h 218"/>
                <a:gd name="T2" fmla="*/ 0 w 120"/>
                <a:gd name="T3" fmla="*/ 0 h 218"/>
                <a:gd name="T4" fmla="*/ 119 w 120"/>
                <a:gd name="T5" fmla="*/ 0 h 218"/>
                <a:gd name="T6" fmla="*/ 119 w 120"/>
                <a:gd name="T7" fmla="*/ 217 h 218"/>
                <a:gd name="T8" fmla="*/ 0 w 120"/>
                <a:gd name="T9" fmla="*/ 217 h 2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0"/>
                <a:gd name="T16" fmla="*/ 0 h 218"/>
                <a:gd name="T17" fmla="*/ 120 w 120"/>
                <a:gd name="T18" fmla="*/ 218 h 2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0" h="218">
                  <a:moveTo>
                    <a:pt x="0" y="217"/>
                  </a:moveTo>
                  <a:lnTo>
                    <a:pt x="0" y="0"/>
                  </a:lnTo>
                  <a:lnTo>
                    <a:pt x="119" y="0"/>
                  </a:lnTo>
                  <a:lnTo>
                    <a:pt x="119" y="217"/>
                  </a:lnTo>
                  <a:lnTo>
                    <a:pt x="0" y="217"/>
                  </a:lnTo>
                </a:path>
              </a:pathLst>
            </a:custGeom>
            <a:solidFill>
              <a:srgbClr val="C4C4C4"/>
            </a:solidFill>
            <a:ln w="12700" cap="rnd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590" name="Freeform 1135"/>
            <p:cNvSpPr>
              <a:spLocks/>
            </p:cNvSpPr>
            <p:nvPr/>
          </p:nvSpPr>
          <p:spPr bwMode="auto">
            <a:xfrm>
              <a:off x="5980" y="2335"/>
              <a:ext cx="76" cy="139"/>
            </a:xfrm>
            <a:custGeom>
              <a:avLst/>
              <a:gdLst>
                <a:gd name="T0" fmla="*/ 0 w 120"/>
                <a:gd name="T1" fmla="*/ 217 h 218"/>
                <a:gd name="T2" fmla="*/ 0 w 120"/>
                <a:gd name="T3" fmla="*/ 0 h 218"/>
                <a:gd name="T4" fmla="*/ 119 w 120"/>
                <a:gd name="T5" fmla="*/ 0 h 218"/>
                <a:gd name="T6" fmla="*/ 119 w 120"/>
                <a:gd name="T7" fmla="*/ 217 h 218"/>
                <a:gd name="T8" fmla="*/ 0 w 120"/>
                <a:gd name="T9" fmla="*/ 217 h 2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0"/>
                <a:gd name="T16" fmla="*/ 0 h 218"/>
                <a:gd name="T17" fmla="*/ 120 w 120"/>
                <a:gd name="T18" fmla="*/ 218 h 2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0" h="218">
                  <a:moveTo>
                    <a:pt x="0" y="217"/>
                  </a:moveTo>
                  <a:lnTo>
                    <a:pt x="0" y="0"/>
                  </a:lnTo>
                  <a:lnTo>
                    <a:pt x="119" y="0"/>
                  </a:lnTo>
                  <a:lnTo>
                    <a:pt x="119" y="217"/>
                  </a:lnTo>
                  <a:lnTo>
                    <a:pt x="0" y="217"/>
                  </a:lnTo>
                </a:path>
              </a:pathLst>
            </a:custGeom>
            <a:solidFill>
              <a:srgbClr val="464646"/>
            </a:solidFill>
            <a:ln w="12700" cap="rnd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591" name="Freeform 1136"/>
            <p:cNvSpPr>
              <a:spLocks/>
            </p:cNvSpPr>
            <p:nvPr/>
          </p:nvSpPr>
          <p:spPr bwMode="auto">
            <a:xfrm>
              <a:off x="5588" y="1939"/>
              <a:ext cx="772" cy="842"/>
            </a:xfrm>
            <a:custGeom>
              <a:avLst/>
              <a:gdLst>
                <a:gd name="T0" fmla="*/ 1211 w 1212"/>
                <a:gd name="T1" fmla="*/ 0 h 1324"/>
                <a:gd name="T2" fmla="*/ 0 w 1212"/>
                <a:gd name="T3" fmla="*/ 0 h 1324"/>
                <a:gd name="T4" fmla="*/ 0 w 1212"/>
                <a:gd name="T5" fmla="*/ 1323 h 1324"/>
                <a:gd name="T6" fmla="*/ 1211 w 1212"/>
                <a:gd name="T7" fmla="*/ 1323 h 1324"/>
                <a:gd name="T8" fmla="*/ 1211 w 1212"/>
                <a:gd name="T9" fmla="*/ 0 h 13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12"/>
                <a:gd name="T16" fmla="*/ 0 h 1324"/>
                <a:gd name="T17" fmla="*/ 1212 w 1212"/>
                <a:gd name="T18" fmla="*/ 1324 h 13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12" h="1324">
                  <a:moveTo>
                    <a:pt x="1211" y="0"/>
                  </a:moveTo>
                  <a:lnTo>
                    <a:pt x="0" y="0"/>
                  </a:lnTo>
                  <a:lnTo>
                    <a:pt x="0" y="1323"/>
                  </a:lnTo>
                  <a:lnTo>
                    <a:pt x="1211" y="1323"/>
                  </a:lnTo>
                  <a:lnTo>
                    <a:pt x="1211" y="0"/>
                  </a:lnTo>
                </a:path>
              </a:pathLst>
            </a:custGeom>
            <a:solidFill>
              <a:srgbClr val="C4C4C4"/>
            </a:solidFill>
            <a:ln w="1905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592" name="Freeform 1137"/>
            <p:cNvSpPr>
              <a:spLocks/>
            </p:cNvSpPr>
            <p:nvPr/>
          </p:nvSpPr>
          <p:spPr bwMode="auto">
            <a:xfrm>
              <a:off x="5652" y="2159"/>
              <a:ext cx="646" cy="571"/>
            </a:xfrm>
            <a:custGeom>
              <a:avLst/>
              <a:gdLst>
                <a:gd name="T0" fmla="*/ 1012 w 1013"/>
                <a:gd name="T1" fmla="*/ 0 h 896"/>
                <a:gd name="T2" fmla="*/ 0 w 1013"/>
                <a:gd name="T3" fmla="*/ 0 h 896"/>
                <a:gd name="T4" fmla="*/ 0 w 1013"/>
                <a:gd name="T5" fmla="*/ 895 h 896"/>
                <a:gd name="T6" fmla="*/ 1012 w 1013"/>
                <a:gd name="T7" fmla="*/ 895 h 896"/>
                <a:gd name="T8" fmla="*/ 1012 w 1013"/>
                <a:gd name="T9" fmla="*/ 0 h 8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13"/>
                <a:gd name="T16" fmla="*/ 0 h 896"/>
                <a:gd name="T17" fmla="*/ 1013 w 1013"/>
                <a:gd name="T18" fmla="*/ 896 h 8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13" h="896">
                  <a:moveTo>
                    <a:pt x="1012" y="0"/>
                  </a:moveTo>
                  <a:lnTo>
                    <a:pt x="0" y="0"/>
                  </a:lnTo>
                  <a:lnTo>
                    <a:pt x="0" y="895"/>
                  </a:lnTo>
                  <a:lnTo>
                    <a:pt x="1012" y="895"/>
                  </a:lnTo>
                  <a:lnTo>
                    <a:pt x="1012" y="0"/>
                  </a:lnTo>
                </a:path>
              </a:pathLst>
            </a:custGeom>
            <a:solidFill>
              <a:srgbClr val="EAEAEA"/>
            </a:solidFill>
            <a:ln w="12700" cap="rnd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593" name="Freeform 1138"/>
            <p:cNvSpPr>
              <a:spLocks/>
            </p:cNvSpPr>
            <p:nvPr/>
          </p:nvSpPr>
          <p:spPr bwMode="auto">
            <a:xfrm>
              <a:off x="5652" y="2159"/>
              <a:ext cx="646" cy="283"/>
            </a:xfrm>
            <a:custGeom>
              <a:avLst/>
              <a:gdLst>
                <a:gd name="T0" fmla="*/ 1012 w 1013"/>
                <a:gd name="T1" fmla="*/ 0 h 443"/>
                <a:gd name="T2" fmla="*/ 1012 w 1013"/>
                <a:gd name="T3" fmla="*/ 220 h 443"/>
                <a:gd name="T4" fmla="*/ 720 w 1013"/>
                <a:gd name="T5" fmla="*/ 220 h 443"/>
                <a:gd name="T6" fmla="*/ 720 w 1013"/>
                <a:gd name="T7" fmla="*/ 442 h 443"/>
                <a:gd name="T8" fmla="*/ 0 w 1013"/>
                <a:gd name="T9" fmla="*/ 442 h 443"/>
                <a:gd name="T10" fmla="*/ 0 w 1013"/>
                <a:gd name="T11" fmla="*/ 0 h 443"/>
                <a:gd name="T12" fmla="*/ 1012 w 1013"/>
                <a:gd name="T13" fmla="*/ 0 h 44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13"/>
                <a:gd name="T22" fmla="*/ 0 h 443"/>
                <a:gd name="T23" fmla="*/ 1013 w 1013"/>
                <a:gd name="T24" fmla="*/ 443 h 44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13" h="443">
                  <a:moveTo>
                    <a:pt x="1012" y="0"/>
                  </a:moveTo>
                  <a:lnTo>
                    <a:pt x="1012" y="220"/>
                  </a:lnTo>
                  <a:lnTo>
                    <a:pt x="720" y="220"/>
                  </a:lnTo>
                  <a:lnTo>
                    <a:pt x="720" y="442"/>
                  </a:lnTo>
                  <a:lnTo>
                    <a:pt x="0" y="442"/>
                  </a:lnTo>
                  <a:lnTo>
                    <a:pt x="0" y="0"/>
                  </a:lnTo>
                  <a:lnTo>
                    <a:pt x="1012" y="0"/>
                  </a:lnTo>
                </a:path>
              </a:pathLst>
            </a:custGeom>
            <a:solidFill>
              <a:srgbClr val="464646"/>
            </a:solidFill>
            <a:ln w="12700" cap="rnd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594" name="Freeform 1139"/>
            <p:cNvSpPr>
              <a:spLocks/>
            </p:cNvSpPr>
            <p:nvPr/>
          </p:nvSpPr>
          <p:spPr bwMode="auto">
            <a:xfrm>
              <a:off x="5652" y="2159"/>
              <a:ext cx="652" cy="577"/>
            </a:xfrm>
            <a:custGeom>
              <a:avLst/>
              <a:gdLst>
                <a:gd name="T0" fmla="*/ 1022 w 1023"/>
                <a:gd name="T1" fmla="*/ 0 h 906"/>
                <a:gd name="T2" fmla="*/ 0 w 1023"/>
                <a:gd name="T3" fmla="*/ 0 h 906"/>
                <a:gd name="T4" fmla="*/ 0 w 1023"/>
                <a:gd name="T5" fmla="*/ 905 h 906"/>
                <a:gd name="T6" fmla="*/ 1022 w 1023"/>
                <a:gd name="T7" fmla="*/ 905 h 906"/>
                <a:gd name="T8" fmla="*/ 1022 w 1023"/>
                <a:gd name="T9" fmla="*/ 0 h 90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23"/>
                <a:gd name="T16" fmla="*/ 0 h 906"/>
                <a:gd name="T17" fmla="*/ 1023 w 1023"/>
                <a:gd name="T18" fmla="*/ 906 h 90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23" h="906">
                  <a:moveTo>
                    <a:pt x="1022" y="0"/>
                  </a:moveTo>
                  <a:lnTo>
                    <a:pt x="0" y="0"/>
                  </a:lnTo>
                  <a:lnTo>
                    <a:pt x="0" y="905"/>
                  </a:lnTo>
                  <a:lnTo>
                    <a:pt x="1022" y="905"/>
                  </a:lnTo>
                  <a:lnTo>
                    <a:pt x="1022" y="0"/>
                  </a:lnTo>
                </a:path>
              </a:pathLst>
            </a:custGeom>
            <a:solidFill>
              <a:srgbClr val="EAEAEA"/>
            </a:solidFill>
            <a:ln w="12700" cap="rnd">
              <a:solidFill>
                <a:srgbClr val="C4C4C4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595" name="Freeform 1140"/>
            <p:cNvSpPr>
              <a:spLocks/>
            </p:cNvSpPr>
            <p:nvPr/>
          </p:nvSpPr>
          <p:spPr bwMode="auto">
            <a:xfrm>
              <a:off x="5745" y="2159"/>
              <a:ext cx="465" cy="577"/>
            </a:xfrm>
            <a:custGeom>
              <a:avLst/>
              <a:gdLst>
                <a:gd name="T0" fmla="*/ 0 w 731"/>
                <a:gd name="T1" fmla="*/ 0 h 906"/>
                <a:gd name="T2" fmla="*/ 0 w 731"/>
                <a:gd name="T3" fmla="*/ 905 h 906"/>
                <a:gd name="T4" fmla="*/ 146 w 731"/>
                <a:gd name="T5" fmla="*/ 905 h 906"/>
                <a:gd name="T6" fmla="*/ 146 w 731"/>
                <a:gd name="T7" fmla="*/ 0 h 906"/>
                <a:gd name="T8" fmla="*/ 292 w 731"/>
                <a:gd name="T9" fmla="*/ 0 h 906"/>
                <a:gd name="T10" fmla="*/ 292 w 731"/>
                <a:gd name="T11" fmla="*/ 905 h 906"/>
                <a:gd name="T12" fmla="*/ 438 w 731"/>
                <a:gd name="T13" fmla="*/ 905 h 906"/>
                <a:gd name="T14" fmla="*/ 438 w 731"/>
                <a:gd name="T15" fmla="*/ 0 h 906"/>
                <a:gd name="T16" fmla="*/ 584 w 731"/>
                <a:gd name="T17" fmla="*/ 0 h 906"/>
                <a:gd name="T18" fmla="*/ 584 w 731"/>
                <a:gd name="T19" fmla="*/ 905 h 906"/>
                <a:gd name="T20" fmla="*/ 730 w 731"/>
                <a:gd name="T21" fmla="*/ 905 h 906"/>
                <a:gd name="T22" fmla="*/ 730 w 731"/>
                <a:gd name="T23" fmla="*/ 0 h 90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731"/>
                <a:gd name="T37" fmla="*/ 0 h 906"/>
                <a:gd name="T38" fmla="*/ 731 w 731"/>
                <a:gd name="T39" fmla="*/ 906 h 90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731" h="906">
                  <a:moveTo>
                    <a:pt x="0" y="0"/>
                  </a:moveTo>
                  <a:lnTo>
                    <a:pt x="0" y="905"/>
                  </a:lnTo>
                  <a:lnTo>
                    <a:pt x="146" y="905"/>
                  </a:lnTo>
                  <a:lnTo>
                    <a:pt x="146" y="0"/>
                  </a:lnTo>
                  <a:lnTo>
                    <a:pt x="292" y="0"/>
                  </a:lnTo>
                  <a:lnTo>
                    <a:pt x="292" y="905"/>
                  </a:lnTo>
                  <a:lnTo>
                    <a:pt x="438" y="905"/>
                  </a:lnTo>
                  <a:lnTo>
                    <a:pt x="438" y="0"/>
                  </a:lnTo>
                  <a:lnTo>
                    <a:pt x="584" y="0"/>
                  </a:lnTo>
                  <a:lnTo>
                    <a:pt x="584" y="905"/>
                  </a:lnTo>
                  <a:lnTo>
                    <a:pt x="730" y="905"/>
                  </a:lnTo>
                  <a:lnTo>
                    <a:pt x="730" y="0"/>
                  </a:lnTo>
                </a:path>
              </a:pathLst>
            </a:custGeom>
            <a:noFill/>
            <a:ln w="12700" cap="rnd">
              <a:solidFill>
                <a:srgbClr val="C4C4C4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596" name="Freeform 1141"/>
            <p:cNvSpPr>
              <a:spLocks/>
            </p:cNvSpPr>
            <p:nvPr/>
          </p:nvSpPr>
          <p:spPr bwMode="auto">
            <a:xfrm>
              <a:off x="5652" y="2303"/>
              <a:ext cx="652" cy="289"/>
            </a:xfrm>
            <a:custGeom>
              <a:avLst/>
              <a:gdLst>
                <a:gd name="T0" fmla="*/ 0 w 1023"/>
                <a:gd name="T1" fmla="*/ 0 h 455"/>
                <a:gd name="T2" fmla="*/ 1022 w 1023"/>
                <a:gd name="T3" fmla="*/ 0 h 455"/>
                <a:gd name="T4" fmla="*/ 1022 w 1023"/>
                <a:gd name="T5" fmla="*/ 227 h 455"/>
                <a:gd name="T6" fmla="*/ 0 w 1023"/>
                <a:gd name="T7" fmla="*/ 227 h 455"/>
                <a:gd name="T8" fmla="*/ 0 w 1023"/>
                <a:gd name="T9" fmla="*/ 454 h 455"/>
                <a:gd name="T10" fmla="*/ 1022 w 1023"/>
                <a:gd name="T11" fmla="*/ 454 h 45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23"/>
                <a:gd name="T19" fmla="*/ 0 h 455"/>
                <a:gd name="T20" fmla="*/ 1023 w 1023"/>
                <a:gd name="T21" fmla="*/ 455 h 45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23" h="455">
                  <a:moveTo>
                    <a:pt x="0" y="0"/>
                  </a:moveTo>
                  <a:lnTo>
                    <a:pt x="1022" y="0"/>
                  </a:lnTo>
                  <a:lnTo>
                    <a:pt x="1022" y="227"/>
                  </a:lnTo>
                  <a:lnTo>
                    <a:pt x="0" y="227"/>
                  </a:lnTo>
                  <a:lnTo>
                    <a:pt x="0" y="454"/>
                  </a:lnTo>
                  <a:lnTo>
                    <a:pt x="1022" y="454"/>
                  </a:lnTo>
                </a:path>
              </a:pathLst>
            </a:custGeom>
            <a:noFill/>
            <a:ln w="12700" cap="rnd">
              <a:solidFill>
                <a:srgbClr val="C4C4C4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597" name="Text Box 1142"/>
            <p:cNvSpPr txBox="1">
              <a:spLocks noChangeArrowheads="1"/>
            </p:cNvSpPr>
            <p:nvPr/>
          </p:nvSpPr>
          <p:spPr bwMode="auto">
            <a:xfrm>
              <a:off x="5684" y="1937"/>
              <a:ext cx="614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sz="1600" dirty="0">
                  <a:latin typeface="+mj-lt"/>
                </a:rPr>
                <a:t>2008</a:t>
              </a:r>
            </a:p>
          </p:txBody>
        </p:sp>
      </p:grpSp>
      <p:grpSp>
        <p:nvGrpSpPr>
          <p:cNvPr id="22536" name="Group 1192"/>
          <p:cNvGrpSpPr>
            <a:grpSpLocks/>
          </p:cNvGrpSpPr>
          <p:nvPr/>
        </p:nvGrpSpPr>
        <p:grpSpPr bwMode="auto">
          <a:xfrm>
            <a:off x="6731000" y="633653"/>
            <a:ext cx="1225550" cy="1339850"/>
            <a:chOff x="5760" y="2120"/>
            <a:chExt cx="772" cy="844"/>
          </a:xfrm>
        </p:grpSpPr>
        <p:sp>
          <p:nvSpPr>
            <p:cNvPr id="22576" name="Freeform 1145"/>
            <p:cNvSpPr>
              <a:spLocks/>
            </p:cNvSpPr>
            <p:nvPr/>
          </p:nvSpPr>
          <p:spPr bwMode="auto">
            <a:xfrm>
              <a:off x="5869" y="2229"/>
              <a:ext cx="77" cy="137"/>
            </a:xfrm>
            <a:custGeom>
              <a:avLst/>
              <a:gdLst>
                <a:gd name="T0" fmla="*/ 0 w 120"/>
                <a:gd name="T1" fmla="*/ 217 h 218"/>
                <a:gd name="T2" fmla="*/ 0 w 120"/>
                <a:gd name="T3" fmla="*/ 0 h 218"/>
                <a:gd name="T4" fmla="*/ 119 w 120"/>
                <a:gd name="T5" fmla="*/ 0 h 218"/>
                <a:gd name="T6" fmla="*/ 119 w 120"/>
                <a:gd name="T7" fmla="*/ 217 h 218"/>
                <a:gd name="T8" fmla="*/ 0 w 120"/>
                <a:gd name="T9" fmla="*/ 217 h 2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0"/>
                <a:gd name="T16" fmla="*/ 0 h 218"/>
                <a:gd name="T17" fmla="*/ 120 w 120"/>
                <a:gd name="T18" fmla="*/ 218 h 2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0" h="218">
                  <a:moveTo>
                    <a:pt x="0" y="217"/>
                  </a:moveTo>
                  <a:lnTo>
                    <a:pt x="0" y="0"/>
                  </a:lnTo>
                  <a:lnTo>
                    <a:pt x="119" y="0"/>
                  </a:lnTo>
                  <a:lnTo>
                    <a:pt x="119" y="217"/>
                  </a:lnTo>
                  <a:lnTo>
                    <a:pt x="0" y="217"/>
                  </a:lnTo>
                </a:path>
              </a:pathLst>
            </a:custGeom>
            <a:solidFill>
              <a:srgbClr val="C4C4C4"/>
            </a:solidFill>
            <a:ln w="12700" cap="rnd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577" name="Freeform 1146"/>
            <p:cNvSpPr>
              <a:spLocks/>
            </p:cNvSpPr>
            <p:nvPr/>
          </p:nvSpPr>
          <p:spPr bwMode="auto">
            <a:xfrm>
              <a:off x="5963" y="2229"/>
              <a:ext cx="77" cy="137"/>
            </a:xfrm>
            <a:custGeom>
              <a:avLst/>
              <a:gdLst>
                <a:gd name="T0" fmla="*/ 0 w 120"/>
                <a:gd name="T1" fmla="*/ 217 h 218"/>
                <a:gd name="T2" fmla="*/ 0 w 120"/>
                <a:gd name="T3" fmla="*/ 0 h 218"/>
                <a:gd name="T4" fmla="*/ 119 w 120"/>
                <a:gd name="T5" fmla="*/ 0 h 218"/>
                <a:gd name="T6" fmla="*/ 119 w 120"/>
                <a:gd name="T7" fmla="*/ 217 h 218"/>
                <a:gd name="T8" fmla="*/ 0 w 120"/>
                <a:gd name="T9" fmla="*/ 217 h 2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0"/>
                <a:gd name="T16" fmla="*/ 0 h 218"/>
                <a:gd name="T17" fmla="*/ 120 w 120"/>
                <a:gd name="T18" fmla="*/ 218 h 2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0" h="218">
                  <a:moveTo>
                    <a:pt x="0" y="217"/>
                  </a:moveTo>
                  <a:lnTo>
                    <a:pt x="0" y="0"/>
                  </a:lnTo>
                  <a:lnTo>
                    <a:pt x="119" y="0"/>
                  </a:lnTo>
                  <a:lnTo>
                    <a:pt x="119" y="217"/>
                  </a:lnTo>
                  <a:lnTo>
                    <a:pt x="0" y="217"/>
                  </a:lnTo>
                </a:path>
              </a:pathLst>
            </a:custGeom>
            <a:solidFill>
              <a:srgbClr val="464646"/>
            </a:solidFill>
            <a:ln w="12700" cap="rnd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578" name="Freeform 1147"/>
            <p:cNvSpPr>
              <a:spLocks/>
            </p:cNvSpPr>
            <p:nvPr/>
          </p:nvSpPr>
          <p:spPr bwMode="auto">
            <a:xfrm>
              <a:off x="6057" y="2518"/>
              <a:ext cx="77" cy="139"/>
            </a:xfrm>
            <a:custGeom>
              <a:avLst/>
              <a:gdLst>
                <a:gd name="T0" fmla="*/ 0 w 120"/>
                <a:gd name="T1" fmla="*/ 217 h 218"/>
                <a:gd name="T2" fmla="*/ 0 w 120"/>
                <a:gd name="T3" fmla="*/ 0 h 218"/>
                <a:gd name="T4" fmla="*/ 119 w 120"/>
                <a:gd name="T5" fmla="*/ 0 h 218"/>
                <a:gd name="T6" fmla="*/ 119 w 120"/>
                <a:gd name="T7" fmla="*/ 217 h 218"/>
                <a:gd name="T8" fmla="*/ 0 w 120"/>
                <a:gd name="T9" fmla="*/ 217 h 2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0"/>
                <a:gd name="T16" fmla="*/ 0 h 218"/>
                <a:gd name="T17" fmla="*/ 120 w 120"/>
                <a:gd name="T18" fmla="*/ 218 h 2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0" h="218">
                  <a:moveTo>
                    <a:pt x="0" y="217"/>
                  </a:moveTo>
                  <a:lnTo>
                    <a:pt x="0" y="0"/>
                  </a:lnTo>
                  <a:lnTo>
                    <a:pt x="119" y="0"/>
                  </a:lnTo>
                  <a:lnTo>
                    <a:pt x="119" y="217"/>
                  </a:lnTo>
                  <a:lnTo>
                    <a:pt x="0" y="217"/>
                  </a:lnTo>
                </a:path>
              </a:pathLst>
            </a:custGeom>
            <a:solidFill>
              <a:srgbClr val="C4C4C4"/>
            </a:solidFill>
            <a:ln w="12700" cap="rnd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579" name="Freeform 1148"/>
            <p:cNvSpPr>
              <a:spLocks/>
            </p:cNvSpPr>
            <p:nvPr/>
          </p:nvSpPr>
          <p:spPr bwMode="auto">
            <a:xfrm>
              <a:off x="6152" y="2518"/>
              <a:ext cx="76" cy="139"/>
            </a:xfrm>
            <a:custGeom>
              <a:avLst/>
              <a:gdLst>
                <a:gd name="T0" fmla="*/ 0 w 120"/>
                <a:gd name="T1" fmla="*/ 217 h 218"/>
                <a:gd name="T2" fmla="*/ 0 w 120"/>
                <a:gd name="T3" fmla="*/ 0 h 218"/>
                <a:gd name="T4" fmla="*/ 119 w 120"/>
                <a:gd name="T5" fmla="*/ 0 h 218"/>
                <a:gd name="T6" fmla="*/ 119 w 120"/>
                <a:gd name="T7" fmla="*/ 217 h 218"/>
                <a:gd name="T8" fmla="*/ 0 w 120"/>
                <a:gd name="T9" fmla="*/ 217 h 2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0"/>
                <a:gd name="T16" fmla="*/ 0 h 218"/>
                <a:gd name="T17" fmla="*/ 120 w 120"/>
                <a:gd name="T18" fmla="*/ 218 h 2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0" h="218">
                  <a:moveTo>
                    <a:pt x="0" y="217"/>
                  </a:moveTo>
                  <a:lnTo>
                    <a:pt x="0" y="0"/>
                  </a:lnTo>
                  <a:lnTo>
                    <a:pt x="119" y="0"/>
                  </a:lnTo>
                  <a:lnTo>
                    <a:pt x="119" y="217"/>
                  </a:lnTo>
                  <a:lnTo>
                    <a:pt x="0" y="217"/>
                  </a:lnTo>
                </a:path>
              </a:pathLst>
            </a:custGeom>
            <a:solidFill>
              <a:srgbClr val="464646"/>
            </a:solidFill>
            <a:ln w="12700" cap="rnd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580" name="Freeform 1149"/>
            <p:cNvSpPr>
              <a:spLocks/>
            </p:cNvSpPr>
            <p:nvPr/>
          </p:nvSpPr>
          <p:spPr bwMode="auto">
            <a:xfrm>
              <a:off x="5760" y="2122"/>
              <a:ext cx="772" cy="842"/>
            </a:xfrm>
            <a:custGeom>
              <a:avLst/>
              <a:gdLst>
                <a:gd name="T0" fmla="*/ 1211 w 1212"/>
                <a:gd name="T1" fmla="*/ 0 h 1324"/>
                <a:gd name="T2" fmla="*/ 0 w 1212"/>
                <a:gd name="T3" fmla="*/ 0 h 1324"/>
                <a:gd name="T4" fmla="*/ 0 w 1212"/>
                <a:gd name="T5" fmla="*/ 1323 h 1324"/>
                <a:gd name="T6" fmla="*/ 1211 w 1212"/>
                <a:gd name="T7" fmla="*/ 1323 h 1324"/>
                <a:gd name="T8" fmla="*/ 1211 w 1212"/>
                <a:gd name="T9" fmla="*/ 0 h 13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12"/>
                <a:gd name="T16" fmla="*/ 0 h 1324"/>
                <a:gd name="T17" fmla="*/ 1212 w 1212"/>
                <a:gd name="T18" fmla="*/ 1324 h 13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12" h="1324">
                  <a:moveTo>
                    <a:pt x="1211" y="0"/>
                  </a:moveTo>
                  <a:lnTo>
                    <a:pt x="0" y="0"/>
                  </a:lnTo>
                  <a:lnTo>
                    <a:pt x="0" y="1323"/>
                  </a:lnTo>
                  <a:lnTo>
                    <a:pt x="1211" y="1323"/>
                  </a:lnTo>
                  <a:lnTo>
                    <a:pt x="1211" y="0"/>
                  </a:lnTo>
                </a:path>
              </a:pathLst>
            </a:custGeom>
            <a:solidFill>
              <a:srgbClr val="C4C4C4"/>
            </a:solidFill>
            <a:ln w="1905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581" name="Freeform 1150"/>
            <p:cNvSpPr>
              <a:spLocks/>
            </p:cNvSpPr>
            <p:nvPr/>
          </p:nvSpPr>
          <p:spPr bwMode="auto">
            <a:xfrm>
              <a:off x="5824" y="2342"/>
              <a:ext cx="646" cy="571"/>
            </a:xfrm>
            <a:custGeom>
              <a:avLst/>
              <a:gdLst>
                <a:gd name="T0" fmla="*/ 1012 w 1013"/>
                <a:gd name="T1" fmla="*/ 0 h 896"/>
                <a:gd name="T2" fmla="*/ 0 w 1013"/>
                <a:gd name="T3" fmla="*/ 0 h 896"/>
                <a:gd name="T4" fmla="*/ 0 w 1013"/>
                <a:gd name="T5" fmla="*/ 895 h 896"/>
                <a:gd name="T6" fmla="*/ 1012 w 1013"/>
                <a:gd name="T7" fmla="*/ 895 h 896"/>
                <a:gd name="T8" fmla="*/ 1012 w 1013"/>
                <a:gd name="T9" fmla="*/ 0 h 8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13"/>
                <a:gd name="T16" fmla="*/ 0 h 896"/>
                <a:gd name="T17" fmla="*/ 1013 w 1013"/>
                <a:gd name="T18" fmla="*/ 896 h 8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13" h="896">
                  <a:moveTo>
                    <a:pt x="1012" y="0"/>
                  </a:moveTo>
                  <a:lnTo>
                    <a:pt x="0" y="0"/>
                  </a:lnTo>
                  <a:lnTo>
                    <a:pt x="0" y="895"/>
                  </a:lnTo>
                  <a:lnTo>
                    <a:pt x="1012" y="895"/>
                  </a:lnTo>
                  <a:lnTo>
                    <a:pt x="1012" y="0"/>
                  </a:lnTo>
                </a:path>
              </a:pathLst>
            </a:custGeom>
            <a:solidFill>
              <a:srgbClr val="EAEAEA"/>
            </a:solidFill>
            <a:ln w="12700" cap="rnd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582" name="Freeform 1151"/>
            <p:cNvSpPr>
              <a:spLocks/>
            </p:cNvSpPr>
            <p:nvPr/>
          </p:nvSpPr>
          <p:spPr bwMode="auto">
            <a:xfrm>
              <a:off x="5824" y="2342"/>
              <a:ext cx="646" cy="283"/>
            </a:xfrm>
            <a:custGeom>
              <a:avLst/>
              <a:gdLst>
                <a:gd name="T0" fmla="*/ 1012 w 1013"/>
                <a:gd name="T1" fmla="*/ 0 h 443"/>
                <a:gd name="T2" fmla="*/ 1012 w 1013"/>
                <a:gd name="T3" fmla="*/ 220 h 443"/>
                <a:gd name="T4" fmla="*/ 720 w 1013"/>
                <a:gd name="T5" fmla="*/ 220 h 443"/>
                <a:gd name="T6" fmla="*/ 720 w 1013"/>
                <a:gd name="T7" fmla="*/ 442 h 443"/>
                <a:gd name="T8" fmla="*/ 0 w 1013"/>
                <a:gd name="T9" fmla="*/ 442 h 443"/>
                <a:gd name="T10" fmla="*/ 0 w 1013"/>
                <a:gd name="T11" fmla="*/ 0 h 443"/>
                <a:gd name="T12" fmla="*/ 1012 w 1013"/>
                <a:gd name="T13" fmla="*/ 0 h 44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13"/>
                <a:gd name="T22" fmla="*/ 0 h 443"/>
                <a:gd name="T23" fmla="*/ 1013 w 1013"/>
                <a:gd name="T24" fmla="*/ 443 h 44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13" h="443">
                  <a:moveTo>
                    <a:pt x="1012" y="0"/>
                  </a:moveTo>
                  <a:lnTo>
                    <a:pt x="1012" y="220"/>
                  </a:lnTo>
                  <a:lnTo>
                    <a:pt x="720" y="220"/>
                  </a:lnTo>
                  <a:lnTo>
                    <a:pt x="720" y="442"/>
                  </a:lnTo>
                  <a:lnTo>
                    <a:pt x="0" y="442"/>
                  </a:lnTo>
                  <a:lnTo>
                    <a:pt x="0" y="0"/>
                  </a:lnTo>
                  <a:lnTo>
                    <a:pt x="1012" y="0"/>
                  </a:lnTo>
                </a:path>
              </a:pathLst>
            </a:custGeom>
            <a:solidFill>
              <a:srgbClr val="464646"/>
            </a:solidFill>
            <a:ln w="12700" cap="rnd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583" name="Freeform 1152"/>
            <p:cNvSpPr>
              <a:spLocks/>
            </p:cNvSpPr>
            <p:nvPr/>
          </p:nvSpPr>
          <p:spPr bwMode="auto">
            <a:xfrm>
              <a:off x="5824" y="2342"/>
              <a:ext cx="652" cy="577"/>
            </a:xfrm>
            <a:custGeom>
              <a:avLst/>
              <a:gdLst>
                <a:gd name="T0" fmla="*/ 1022 w 1023"/>
                <a:gd name="T1" fmla="*/ 0 h 906"/>
                <a:gd name="T2" fmla="*/ 0 w 1023"/>
                <a:gd name="T3" fmla="*/ 0 h 906"/>
                <a:gd name="T4" fmla="*/ 0 w 1023"/>
                <a:gd name="T5" fmla="*/ 905 h 906"/>
                <a:gd name="T6" fmla="*/ 1022 w 1023"/>
                <a:gd name="T7" fmla="*/ 905 h 906"/>
                <a:gd name="T8" fmla="*/ 1022 w 1023"/>
                <a:gd name="T9" fmla="*/ 0 h 90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23"/>
                <a:gd name="T16" fmla="*/ 0 h 906"/>
                <a:gd name="T17" fmla="*/ 1023 w 1023"/>
                <a:gd name="T18" fmla="*/ 906 h 90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23" h="906">
                  <a:moveTo>
                    <a:pt x="1022" y="0"/>
                  </a:moveTo>
                  <a:lnTo>
                    <a:pt x="0" y="0"/>
                  </a:lnTo>
                  <a:lnTo>
                    <a:pt x="0" y="905"/>
                  </a:lnTo>
                  <a:lnTo>
                    <a:pt x="1022" y="905"/>
                  </a:lnTo>
                  <a:lnTo>
                    <a:pt x="1022" y="0"/>
                  </a:lnTo>
                </a:path>
              </a:pathLst>
            </a:custGeom>
            <a:solidFill>
              <a:srgbClr val="EAEAEA"/>
            </a:solidFill>
            <a:ln w="12700" cap="rnd">
              <a:solidFill>
                <a:srgbClr val="C4C4C4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584" name="Freeform 1153"/>
            <p:cNvSpPr>
              <a:spLocks/>
            </p:cNvSpPr>
            <p:nvPr/>
          </p:nvSpPr>
          <p:spPr bwMode="auto">
            <a:xfrm>
              <a:off x="5917" y="2342"/>
              <a:ext cx="465" cy="577"/>
            </a:xfrm>
            <a:custGeom>
              <a:avLst/>
              <a:gdLst>
                <a:gd name="T0" fmla="*/ 0 w 731"/>
                <a:gd name="T1" fmla="*/ 0 h 906"/>
                <a:gd name="T2" fmla="*/ 0 w 731"/>
                <a:gd name="T3" fmla="*/ 905 h 906"/>
                <a:gd name="T4" fmla="*/ 146 w 731"/>
                <a:gd name="T5" fmla="*/ 905 h 906"/>
                <a:gd name="T6" fmla="*/ 146 w 731"/>
                <a:gd name="T7" fmla="*/ 0 h 906"/>
                <a:gd name="T8" fmla="*/ 292 w 731"/>
                <a:gd name="T9" fmla="*/ 0 h 906"/>
                <a:gd name="T10" fmla="*/ 292 w 731"/>
                <a:gd name="T11" fmla="*/ 905 h 906"/>
                <a:gd name="T12" fmla="*/ 438 w 731"/>
                <a:gd name="T13" fmla="*/ 905 h 906"/>
                <a:gd name="T14" fmla="*/ 438 w 731"/>
                <a:gd name="T15" fmla="*/ 0 h 906"/>
                <a:gd name="T16" fmla="*/ 584 w 731"/>
                <a:gd name="T17" fmla="*/ 0 h 906"/>
                <a:gd name="T18" fmla="*/ 584 w 731"/>
                <a:gd name="T19" fmla="*/ 905 h 906"/>
                <a:gd name="T20" fmla="*/ 730 w 731"/>
                <a:gd name="T21" fmla="*/ 905 h 906"/>
                <a:gd name="T22" fmla="*/ 730 w 731"/>
                <a:gd name="T23" fmla="*/ 0 h 90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731"/>
                <a:gd name="T37" fmla="*/ 0 h 906"/>
                <a:gd name="T38" fmla="*/ 731 w 731"/>
                <a:gd name="T39" fmla="*/ 906 h 90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731" h="906">
                  <a:moveTo>
                    <a:pt x="0" y="0"/>
                  </a:moveTo>
                  <a:lnTo>
                    <a:pt x="0" y="905"/>
                  </a:lnTo>
                  <a:lnTo>
                    <a:pt x="146" y="905"/>
                  </a:lnTo>
                  <a:lnTo>
                    <a:pt x="146" y="0"/>
                  </a:lnTo>
                  <a:lnTo>
                    <a:pt x="292" y="0"/>
                  </a:lnTo>
                  <a:lnTo>
                    <a:pt x="292" y="905"/>
                  </a:lnTo>
                  <a:lnTo>
                    <a:pt x="438" y="905"/>
                  </a:lnTo>
                  <a:lnTo>
                    <a:pt x="438" y="0"/>
                  </a:lnTo>
                  <a:lnTo>
                    <a:pt x="584" y="0"/>
                  </a:lnTo>
                  <a:lnTo>
                    <a:pt x="584" y="905"/>
                  </a:lnTo>
                  <a:lnTo>
                    <a:pt x="730" y="905"/>
                  </a:lnTo>
                  <a:lnTo>
                    <a:pt x="730" y="0"/>
                  </a:lnTo>
                </a:path>
              </a:pathLst>
            </a:custGeom>
            <a:noFill/>
            <a:ln w="12700" cap="rnd">
              <a:solidFill>
                <a:srgbClr val="C4C4C4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585" name="Freeform 1154"/>
            <p:cNvSpPr>
              <a:spLocks/>
            </p:cNvSpPr>
            <p:nvPr/>
          </p:nvSpPr>
          <p:spPr bwMode="auto">
            <a:xfrm>
              <a:off x="5824" y="2486"/>
              <a:ext cx="652" cy="289"/>
            </a:xfrm>
            <a:custGeom>
              <a:avLst/>
              <a:gdLst>
                <a:gd name="T0" fmla="*/ 0 w 1023"/>
                <a:gd name="T1" fmla="*/ 0 h 455"/>
                <a:gd name="T2" fmla="*/ 1022 w 1023"/>
                <a:gd name="T3" fmla="*/ 0 h 455"/>
                <a:gd name="T4" fmla="*/ 1022 w 1023"/>
                <a:gd name="T5" fmla="*/ 227 h 455"/>
                <a:gd name="T6" fmla="*/ 0 w 1023"/>
                <a:gd name="T7" fmla="*/ 227 h 455"/>
                <a:gd name="T8" fmla="*/ 0 w 1023"/>
                <a:gd name="T9" fmla="*/ 454 h 455"/>
                <a:gd name="T10" fmla="*/ 1022 w 1023"/>
                <a:gd name="T11" fmla="*/ 454 h 45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23"/>
                <a:gd name="T19" fmla="*/ 0 h 455"/>
                <a:gd name="T20" fmla="*/ 1023 w 1023"/>
                <a:gd name="T21" fmla="*/ 455 h 45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23" h="455">
                  <a:moveTo>
                    <a:pt x="0" y="0"/>
                  </a:moveTo>
                  <a:lnTo>
                    <a:pt x="1022" y="0"/>
                  </a:lnTo>
                  <a:lnTo>
                    <a:pt x="1022" y="227"/>
                  </a:lnTo>
                  <a:lnTo>
                    <a:pt x="0" y="227"/>
                  </a:lnTo>
                  <a:lnTo>
                    <a:pt x="0" y="454"/>
                  </a:lnTo>
                  <a:lnTo>
                    <a:pt x="1022" y="454"/>
                  </a:lnTo>
                </a:path>
              </a:pathLst>
            </a:custGeom>
            <a:noFill/>
            <a:ln w="12700" cap="rnd">
              <a:solidFill>
                <a:srgbClr val="C4C4C4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586" name="Text Box 1155"/>
            <p:cNvSpPr txBox="1">
              <a:spLocks noChangeArrowheads="1"/>
            </p:cNvSpPr>
            <p:nvPr/>
          </p:nvSpPr>
          <p:spPr bwMode="auto">
            <a:xfrm>
              <a:off x="5856" y="2120"/>
              <a:ext cx="614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sz="1600" dirty="0">
                  <a:latin typeface="+mj-lt"/>
                </a:rPr>
                <a:t>2009</a:t>
              </a:r>
            </a:p>
          </p:txBody>
        </p:sp>
      </p:grpSp>
      <p:grpSp>
        <p:nvGrpSpPr>
          <p:cNvPr id="22537" name="Group 1194"/>
          <p:cNvGrpSpPr>
            <a:grpSpLocks/>
          </p:cNvGrpSpPr>
          <p:nvPr/>
        </p:nvGrpSpPr>
        <p:grpSpPr bwMode="auto">
          <a:xfrm>
            <a:off x="7038975" y="1024178"/>
            <a:ext cx="1225550" cy="1339850"/>
            <a:chOff x="5760" y="2120"/>
            <a:chExt cx="772" cy="844"/>
          </a:xfrm>
        </p:grpSpPr>
        <p:sp>
          <p:nvSpPr>
            <p:cNvPr id="22565" name="Freeform 1195"/>
            <p:cNvSpPr>
              <a:spLocks/>
            </p:cNvSpPr>
            <p:nvPr/>
          </p:nvSpPr>
          <p:spPr bwMode="auto">
            <a:xfrm>
              <a:off x="5869" y="2229"/>
              <a:ext cx="77" cy="137"/>
            </a:xfrm>
            <a:custGeom>
              <a:avLst/>
              <a:gdLst>
                <a:gd name="T0" fmla="*/ 0 w 120"/>
                <a:gd name="T1" fmla="*/ 217 h 218"/>
                <a:gd name="T2" fmla="*/ 0 w 120"/>
                <a:gd name="T3" fmla="*/ 0 h 218"/>
                <a:gd name="T4" fmla="*/ 119 w 120"/>
                <a:gd name="T5" fmla="*/ 0 h 218"/>
                <a:gd name="T6" fmla="*/ 119 w 120"/>
                <a:gd name="T7" fmla="*/ 217 h 218"/>
                <a:gd name="T8" fmla="*/ 0 w 120"/>
                <a:gd name="T9" fmla="*/ 217 h 2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0"/>
                <a:gd name="T16" fmla="*/ 0 h 218"/>
                <a:gd name="T17" fmla="*/ 120 w 120"/>
                <a:gd name="T18" fmla="*/ 218 h 2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0" h="218">
                  <a:moveTo>
                    <a:pt x="0" y="217"/>
                  </a:moveTo>
                  <a:lnTo>
                    <a:pt x="0" y="0"/>
                  </a:lnTo>
                  <a:lnTo>
                    <a:pt x="119" y="0"/>
                  </a:lnTo>
                  <a:lnTo>
                    <a:pt x="119" y="217"/>
                  </a:lnTo>
                  <a:lnTo>
                    <a:pt x="0" y="217"/>
                  </a:lnTo>
                </a:path>
              </a:pathLst>
            </a:custGeom>
            <a:solidFill>
              <a:srgbClr val="C4C4C4"/>
            </a:solidFill>
            <a:ln w="12700" cap="rnd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566" name="Freeform 1196"/>
            <p:cNvSpPr>
              <a:spLocks/>
            </p:cNvSpPr>
            <p:nvPr/>
          </p:nvSpPr>
          <p:spPr bwMode="auto">
            <a:xfrm>
              <a:off x="5963" y="2229"/>
              <a:ext cx="77" cy="137"/>
            </a:xfrm>
            <a:custGeom>
              <a:avLst/>
              <a:gdLst>
                <a:gd name="T0" fmla="*/ 0 w 120"/>
                <a:gd name="T1" fmla="*/ 217 h 218"/>
                <a:gd name="T2" fmla="*/ 0 w 120"/>
                <a:gd name="T3" fmla="*/ 0 h 218"/>
                <a:gd name="T4" fmla="*/ 119 w 120"/>
                <a:gd name="T5" fmla="*/ 0 h 218"/>
                <a:gd name="T6" fmla="*/ 119 w 120"/>
                <a:gd name="T7" fmla="*/ 217 h 218"/>
                <a:gd name="T8" fmla="*/ 0 w 120"/>
                <a:gd name="T9" fmla="*/ 217 h 2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0"/>
                <a:gd name="T16" fmla="*/ 0 h 218"/>
                <a:gd name="T17" fmla="*/ 120 w 120"/>
                <a:gd name="T18" fmla="*/ 218 h 2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0" h="218">
                  <a:moveTo>
                    <a:pt x="0" y="217"/>
                  </a:moveTo>
                  <a:lnTo>
                    <a:pt x="0" y="0"/>
                  </a:lnTo>
                  <a:lnTo>
                    <a:pt x="119" y="0"/>
                  </a:lnTo>
                  <a:lnTo>
                    <a:pt x="119" y="217"/>
                  </a:lnTo>
                  <a:lnTo>
                    <a:pt x="0" y="217"/>
                  </a:lnTo>
                </a:path>
              </a:pathLst>
            </a:custGeom>
            <a:solidFill>
              <a:srgbClr val="464646"/>
            </a:solidFill>
            <a:ln w="12700" cap="rnd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567" name="Freeform 1197"/>
            <p:cNvSpPr>
              <a:spLocks/>
            </p:cNvSpPr>
            <p:nvPr/>
          </p:nvSpPr>
          <p:spPr bwMode="auto">
            <a:xfrm>
              <a:off x="6057" y="2518"/>
              <a:ext cx="77" cy="139"/>
            </a:xfrm>
            <a:custGeom>
              <a:avLst/>
              <a:gdLst>
                <a:gd name="T0" fmla="*/ 0 w 120"/>
                <a:gd name="T1" fmla="*/ 217 h 218"/>
                <a:gd name="T2" fmla="*/ 0 w 120"/>
                <a:gd name="T3" fmla="*/ 0 h 218"/>
                <a:gd name="T4" fmla="*/ 119 w 120"/>
                <a:gd name="T5" fmla="*/ 0 h 218"/>
                <a:gd name="T6" fmla="*/ 119 w 120"/>
                <a:gd name="T7" fmla="*/ 217 h 218"/>
                <a:gd name="T8" fmla="*/ 0 w 120"/>
                <a:gd name="T9" fmla="*/ 217 h 2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0"/>
                <a:gd name="T16" fmla="*/ 0 h 218"/>
                <a:gd name="T17" fmla="*/ 120 w 120"/>
                <a:gd name="T18" fmla="*/ 218 h 2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0" h="218">
                  <a:moveTo>
                    <a:pt x="0" y="217"/>
                  </a:moveTo>
                  <a:lnTo>
                    <a:pt x="0" y="0"/>
                  </a:lnTo>
                  <a:lnTo>
                    <a:pt x="119" y="0"/>
                  </a:lnTo>
                  <a:lnTo>
                    <a:pt x="119" y="217"/>
                  </a:lnTo>
                  <a:lnTo>
                    <a:pt x="0" y="217"/>
                  </a:lnTo>
                </a:path>
              </a:pathLst>
            </a:custGeom>
            <a:solidFill>
              <a:srgbClr val="C4C4C4"/>
            </a:solidFill>
            <a:ln w="12700" cap="rnd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568" name="Freeform 1198"/>
            <p:cNvSpPr>
              <a:spLocks/>
            </p:cNvSpPr>
            <p:nvPr/>
          </p:nvSpPr>
          <p:spPr bwMode="auto">
            <a:xfrm>
              <a:off x="6152" y="2518"/>
              <a:ext cx="76" cy="139"/>
            </a:xfrm>
            <a:custGeom>
              <a:avLst/>
              <a:gdLst>
                <a:gd name="T0" fmla="*/ 0 w 120"/>
                <a:gd name="T1" fmla="*/ 217 h 218"/>
                <a:gd name="T2" fmla="*/ 0 w 120"/>
                <a:gd name="T3" fmla="*/ 0 h 218"/>
                <a:gd name="T4" fmla="*/ 119 w 120"/>
                <a:gd name="T5" fmla="*/ 0 h 218"/>
                <a:gd name="T6" fmla="*/ 119 w 120"/>
                <a:gd name="T7" fmla="*/ 217 h 218"/>
                <a:gd name="T8" fmla="*/ 0 w 120"/>
                <a:gd name="T9" fmla="*/ 217 h 2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0"/>
                <a:gd name="T16" fmla="*/ 0 h 218"/>
                <a:gd name="T17" fmla="*/ 120 w 120"/>
                <a:gd name="T18" fmla="*/ 218 h 2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0" h="218">
                  <a:moveTo>
                    <a:pt x="0" y="217"/>
                  </a:moveTo>
                  <a:lnTo>
                    <a:pt x="0" y="0"/>
                  </a:lnTo>
                  <a:lnTo>
                    <a:pt x="119" y="0"/>
                  </a:lnTo>
                  <a:lnTo>
                    <a:pt x="119" y="217"/>
                  </a:lnTo>
                  <a:lnTo>
                    <a:pt x="0" y="217"/>
                  </a:lnTo>
                </a:path>
              </a:pathLst>
            </a:custGeom>
            <a:solidFill>
              <a:srgbClr val="464646"/>
            </a:solidFill>
            <a:ln w="12700" cap="rnd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569" name="Freeform 1199"/>
            <p:cNvSpPr>
              <a:spLocks/>
            </p:cNvSpPr>
            <p:nvPr/>
          </p:nvSpPr>
          <p:spPr bwMode="auto">
            <a:xfrm>
              <a:off x="5760" y="2122"/>
              <a:ext cx="772" cy="842"/>
            </a:xfrm>
            <a:custGeom>
              <a:avLst/>
              <a:gdLst>
                <a:gd name="T0" fmla="*/ 1211 w 1212"/>
                <a:gd name="T1" fmla="*/ 0 h 1324"/>
                <a:gd name="T2" fmla="*/ 0 w 1212"/>
                <a:gd name="T3" fmla="*/ 0 h 1324"/>
                <a:gd name="T4" fmla="*/ 0 w 1212"/>
                <a:gd name="T5" fmla="*/ 1323 h 1324"/>
                <a:gd name="T6" fmla="*/ 1211 w 1212"/>
                <a:gd name="T7" fmla="*/ 1323 h 1324"/>
                <a:gd name="T8" fmla="*/ 1211 w 1212"/>
                <a:gd name="T9" fmla="*/ 0 h 13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12"/>
                <a:gd name="T16" fmla="*/ 0 h 1324"/>
                <a:gd name="T17" fmla="*/ 1212 w 1212"/>
                <a:gd name="T18" fmla="*/ 1324 h 13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12" h="1324">
                  <a:moveTo>
                    <a:pt x="1211" y="0"/>
                  </a:moveTo>
                  <a:lnTo>
                    <a:pt x="0" y="0"/>
                  </a:lnTo>
                  <a:lnTo>
                    <a:pt x="0" y="1323"/>
                  </a:lnTo>
                  <a:lnTo>
                    <a:pt x="1211" y="1323"/>
                  </a:lnTo>
                  <a:lnTo>
                    <a:pt x="1211" y="0"/>
                  </a:lnTo>
                </a:path>
              </a:pathLst>
            </a:custGeom>
            <a:solidFill>
              <a:srgbClr val="C4C4C4"/>
            </a:solidFill>
            <a:ln w="1905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570" name="Freeform 1200"/>
            <p:cNvSpPr>
              <a:spLocks/>
            </p:cNvSpPr>
            <p:nvPr/>
          </p:nvSpPr>
          <p:spPr bwMode="auto">
            <a:xfrm>
              <a:off x="5824" y="2342"/>
              <a:ext cx="646" cy="571"/>
            </a:xfrm>
            <a:custGeom>
              <a:avLst/>
              <a:gdLst>
                <a:gd name="T0" fmla="*/ 1012 w 1013"/>
                <a:gd name="T1" fmla="*/ 0 h 896"/>
                <a:gd name="T2" fmla="*/ 0 w 1013"/>
                <a:gd name="T3" fmla="*/ 0 h 896"/>
                <a:gd name="T4" fmla="*/ 0 w 1013"/>
                <a:gd name="T5" fmla="*/ 895 h 896"/>
                <a:gd name="T6" fmla="*/ 1012 w 1013"/>
                <a:gd name="T7" fmla="*/ 895 h 896"/>
                <a:gd name="T8" fmla="*/ 1012 w 1013"/>
                <a:gd name="T9" fmla="*/ 0 h 8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13"/>
                <a:gd name="T16" fmla="*/ 0 h 896"/>
                <a:gd name="T17" fmla="*/ 1013 w 1013"/>
                <a:gd name="T18" fmla="*/ 896 h 8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13" h="896">
                  <a:moveTo>
                    <a:pt x="1012" y="0"/>
                  </a:moveTo>
                  <a:lnTo>
                    <a:pt x="0" y="0"/>
                  </a:lnTo>
                  <a:lnTo>
                    <a:pt x="0" y="895"/>
                  </a:lnTo>
                  <a:lnTo>
                    <a:pt x="1012" y="895"/>
                  </a:lnTo>
                  <a:lnTo>
                    <a:pt x="1012" y="0"/>
                  </a:lnTo>
                </a:path>
              </a:pathLst>
            </a:custGeom>
            <a:solidFill>
              <a:srgbClr val="EAEAEA"/>
            </a:solidFill>
            <a:ln w="12700" cap="rnd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571" name="Freeform 1201"/>
            <p:cNvSpPr>
              <a:spLocks/>
            </p:cNvSpPr>
            <p:nvPr/>
          </p:nvSpPr>
          <p:spPr bwMode="auto">
            <a:xfrm>
              <a:off x="5824" y="2342"/>
              <a:ext cx="646" cy="283"/>
            </a:xfrm>
            <a:custGeom>
              <a:avLst/>
              <a:gdLst>
                <a:gd name="T0" fmla="*/ 1012 w 1013"/>
                <a:gd name="T1" fmla="*/ 0 h 443"/>
                <a:gd name="T2" fmla="*/ 1012 w 1013"/>
                <a:gd name="T3" fmla="*/ 220 h 443"/>
                <a:gd name="T4" fmla="*/ 720 w 1013"/>
                <a:gd name="T5" fmla="*/ 220 h 443"/>
                <a:gd name="T6" fmla="*/ 720 w 1013"/>
                <a:gd name="T7" fmla="*/ 442 h 443"/>
                <a:gd name="T8" fmla="*/ 0 w 1013"/>
                <a:gd name="T9" fmla="*/ 442 h 443"/>
                <a:gd name="T10" fmla="*/ 0 w 1013"/>
                <a:gd name="T11" fmla="*/ 0 h 443"/>
                <a:gd name="T12" fmla="*/ 1012 w 1013"/>
                <a:gd name="T13" fmla="*/ 0 h 44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13"/>
                <a:gd name="T22" fmla="*/ 0 h 443"/>
                <a:gd name="T23" fmla="*/ 1013 w 1013"/>
                <a:gd name="T24" fmla="*/ 443 h 44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13" h="443">
                  <a:moveTo>
                    <a:pt x="1012" y="0"/>
                  </a:moveTo>
                  <a:lnTo>
                    <a:pt x="1012" y="220"/>
                  </a:lnTo>
                  <a:lnTo>
                    <a:pt x="720" y="220"/>
                  </a:lnTo>
                  <a:lnTo>
                    <a:pt x="720" y="442"/>
                  </a:lnTo>
                  <a:lnTo>
                    <a:pt x="0" y="442"/>
                  </a:lnTo>
                  <a:lnTo>
                    <a:pt x="0" y="0"/>
                  </a:lnTo>
                  <a:lnTo>
                    <a:pt x="1012" y="0"/>
                  </a:lnTo>
                </a:path>
              </a:pathLst>
            </a:custGeom>
            <a:solidFill>
              <a:srgbClr val="464646"/>
            </a:solidFill>
            <a:ln w="12700" cap="rnd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572" name="Freeform 1202"/>
            <p:cNvSpPr>
              <a:spLocks/>
            </p:cNvSpPr>
            <p:nvPr/>
          </p:nvSpPr>
          <p:spPr bwMode="auto">
            <a:xfrm>
              <a:off x="5824" y="2342"/>
              <a:ext cx="652" cy="577"/>
            </a:xfrm>
            <a:custGeom>
              <a:avLst/>
              <a:gdLst>
                <a:gd name="T0" fmla="*/ 1022 w 1023"/>
                <a:gd name="T1" fmla="*/ 0 h 906"/>
                <a:gd name="T2" fmla="*/ 0 w 1023"/>
                <a:gd name="T3" fmla="*/ 0 h 906"/>
                <a:gd name="T4" fmla="*/ 0 w 1023"/>
                <a:gd name="T5" fmla="*/ 905 h 906"/>
                <a:gd name="T6" fmla="*/ 1022 w 1023"/>
                <a:gd name="T7" fmla="*/ 905 h 906"/>
                <a:gd name="T8" fmla="*/ 1022 w 1023"/>
                <a:gd name="T9" fmla="*/ 0 h 90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23"/>
                <a:gd name="T16" fmla="*/ 0 h 906"/>
                <a:gd name="T17" fmla="*/ 1023 w 1023"/>
                <a:gd name="T18" fmla="*/ 906 h 90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23" h="906">
                  <a:moveTo>
                    <a:pt x="1022" y="0"/>
                  </a:moveTo>
                  <a:lnTo>
                    <a:pt x="0" y="0"/>
                  </a:lnTo>
                  <a:lnTo>
                    <a:pt x="0" y="905"/>
                  </a:lnTo>
                  <a:lnTo>
                    <a:pt x="1022" y="905"/>
                  </a:lnTo>
                  <a:lnTo>
                    <a:pt x="1022" y="0"/>
                  </a:lnTo>
                </a:path>
              </a:pathLst>
            </a:custGeom>
            <a:solidFill>
              <a:srgbClr val="EAEAEA"/>
            </a:solidFill>
            <a:ln w="12700" cap="rnd">
              <a:solidFill>
                <a:srgbClr val="C4C4C4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573" name="Freeform 1203"/>
            <p:cNvSpPr>
              <a:spLocks/>
            </p:cNvSpPr>
            <p:nvPr/>
          </p:nvSpPr>
          <p:spPr bwMode="auto">
            <a:xfrm>
              <a:off x="5917" y="2342"/>
              <a:ext cx="465" cy="577"/>
            </a:xfrm>
            <a:custGeom>
              <a:avLst/>
              <a:gdLst>
                <a:gd name="T0" fmla="*/ 0 w 731"/>
                <a:gd name="T1" fmla="*/ 0 h 906"/>
                <a:gd name="T2" fmla="*/ 0 w 731"/>
                <a:gd name="T3" fmla="*/ 905 h 906"/>
                <a:gd name="T4" fmla="*/ 146 w 731"/>
                <a:gd name="T5" fmla="*/ 905 h 906"/>
                <a:gd name="T6" fmla="*/ 146 w 731"/>
                <a:gd name="T7" fmla="*/ 0 h 906"/>
                <a:gd name="T8" fmla="*/ 292 w 731"/>
                <a:gd name="T9" fmla="*/ 0 h 906"/>
                <a:gd name="T10" fmla="*/ 292 w 731"/>
                <a:gd name="T11" fmla="*/ 905 h 906"/>
                <a:gd name="T12" fmla="*/ 438 w 731"/>
                <a:gd name="T13" fmla="*/ 905 h 906"/>
                <a:gd name="T14" fmla="*/ 438 w 731"/>
                <a:gd name="T15" fmla="*/ 0 h 906"/>
                <a:gd name="T16" fmla="*/ 584 w 731"/>
                <a:gd name="T17" fmla="*/ 0 h 906"/>
                <a:gd name="T18" fmla="*/ 584 w 731"/>
                <a:gd name="T19" fmla="*/ 905 h 906"/>
                <a:gd name="T20" fmla="*/ 730 w 731"/>
                <a:gd name="T21" fmla="*/ 905 h 906"/>
                <a:gd name="T22" fmla="*/ 730 w 731"/>
                <a:gd name="T23" fmla="*/ 0 h 90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731"/>
                <a:gd name="T37" fmla="*/ 0 h 906"/>
                <a:gd name="T38" fmla="*/ 731 w 731"/>
                <a:gd name="T39" fmla="*/ 906 h 90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731" h="906">
                  <a:moveTo>
                    <a:pt x="0" y="0"/>
                  </a:moveTo>
                  <a:lnTo>
                    <a:pt x="0" y="905"/>
                  </a:lnTo>
                  <a:lnTo>
                    <a:pt x="146" y="905"/>
                  </a:lnTo>
                  <a:lnTo>
                    <a:pt x="146" y="0"/>
                  </a:lnTo>
                  <a:lnTo>
                    <a:pt x="292" y="0"/>
                  </a:lnTo>
                  <a:lnTo>
                    <a:pt x="292" y="905"/>
                  </a:lnTo>
                  <a:lnTo>
                    <a:pt x="438" y="905"/>
                  </a:lnTo>
                  <a:lnTo>
                    <a:pt x="438" y="0"/>
                  </a:lnTo>
                  <a:lnTo>
                    <a:pt x="584" y="0"/>
                  </a:lnTo>
                  <a:lnTo>
                    <a:pt x="584" y="905"/>
                  </a:lnTo>
                  <a:lnTo>
                    <a:pt x="730" y="905"/>
                  </a:lnTo>
                  <a:lnTo>
                    <a:pt x="730" y="0"/>
                  </a:lnTo>
                </a:path>
              </a:pathLst>
            </a:custGeom>
            <a:noFill/>
            <a:ln w="12700" cap="rnd">
              <a:solidFill>
                <a:srgbClr val="C4C4C4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574" name="Freeform 1204"/>
            <p:cNvSpPr>
              <a:spLocks/>
            </p:cNvSpPr>
            <p:nvPr/>
          </p:nvSpPr>
          <p:spPr bwMode="auto">
            <a:xfrm>
              <a:off x="5824" y="2486"/>
              <a:ext cx="652" cy="289"/>
            </a:xfrm>
            <a:custGeom>
              <a:avLst/>
              <a:gdLst>
                <a:gd name="T0" fmla="*/ 0 w 1023"/>
                <a:gd name="T1" fmla="*/ 0 h 455"/>
                <a:gd name="T2" fmla="*/ 1022 w 1023"/>
                <a:gd name="T3" fmla="*/ 0 h 455"/>
                <a:gd name="T4" fmla="*/ 1022 w 1023"/>
                <a:gd name="T5" fmla="*/ 227 h 455"/>
                <a:gd name="T6" fmla="*/ 0 w 1023"/>
                <a:gd name="T7" fmla="*/ 227 h 455"/>
                <a:gd name="T8" fmla="*/ 0 w 1023"/>
                <a:gd name="T9" fmla="*/ 454 h 455"/>
                <a:gd name="T10" fmla="*/ 1022 w 1023"/>
                <a:gd name="T11" fmla="*/ 454 h 45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23"/>
                <a:gd name="T19" fmla="*/ 0 h 455"/>
                <a:gd name="T20" fmla="*/ 1023 w 1023"/>
                <a:gd name="T21" fmla="*/ 455 h 45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23" h="455">
                  <a:moveTo>
                    <a:pt x="0" y="0"/>
                  </a:moveTo>
                  <a:lnTo>
                    <a:pt x="1022" y="0"/>
                  </a:lnTo>
                  <a:lnTo>
                    <a:pt x="1022" y="227"/>
                  </a:lnTo>
                  <a:lnTo>
                    <a:pt x="0" y="227"/>
                  </a:lnTo>
                  <a:lnTo>
                    <a:pt x="0" y="454"/>
                  </a:lnTo>
                  <a:lnTo>
                    <a:pt x="1022" y="454"/>
                  </a:lnTo>
                </a:path>
              </a:pathLst>
            </a:custGeom>
            <a:noFill/>
            <a:ln w="12700" cap="rnd">
              <a:solidFill>
                <a:srgbClr val="C4C4C4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575" name="Text Box 1205"/>
            <p:cNvSpPr txBox="1">
              <a:spLocks noChangeArrowheads="1"/>
            </p:cNvSpPr>
            <p:nvPr/>
          </p:nvSpPr>
          <p:spPr bwMode="auto">
            <a:xfrm>
              <a:off x="5856" y="2120"/>
              <a:ext cx="614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sz="1600" dirty="0">
                  <a:latin typeface="+mj-lt"/>
                </a:rPr>
                <a:t>2010</a:t>
              </a:r>
            </a:p>
          </p:txBody>
        </p:sp>
      </p:grpSp>
      <p:grpSp>
        <p:nvGrpSpPr>
          <p:cNvPr id="22538" name="Group 1206"/>
          <p:cNvGrpSpPr>
            <a:grpSpLocks/>
          </p:cNvGrpSpPr>
          <p:nvPr/>
        </p:nvGrpSpPr>
        <p:grpSpPr bwMode="auto">
          <a:xfrm>
            <a:off x="7334250" y="1405178"/>
            <a:ext cx="1225550" cy="1339850"/>
            <a:chOff x="5760" y="2120"/>
            <a:chExt cx="772" cy="844"/>
          </a:xfrm>
        </p:grpSpPr>
        <p:sp>
          <p:nvSpPr>
            <p:cNvPr id="22554" name="Freeform 1207"/>
            <p:cNvSpPr>
              <a:spLocks/>
            </p:cNvSpPr>
            <p:nvPr/>
          </p:nvSpPr>
          <p:spPr bwMode="auto">
            <a:xfrm>
              <a:off x="5869" y="2229"/>
              <a:ext cx="77" cy="137"/>
            </a:xfrm>
            <a:custGeom>
              <a:avLst/>
              <a:gdLst>
                <a:gd name="T0" fmla="*/ 0 w 120"/>
                <a:gd name="T1" fmla="*/ 217 h 218"/>
                <a:gd name="T2" fmla="*/ 0 w 120"/>
                <a:gd name="T3" fmla="*/ 0 h 218"/>
                <a:gd name="T4" fmla="*/ 119 w 120"/>
                <a:gd name="T5" fmla="*/ 0 h 218"/>
                <a:gd name="T6" fmla="*/ 119 w 120"/>
                <a:gd name="T7" fmla="*/ 217 h 218"/>
                <a:gd name="T8" fmla="*/ 0 w 120"/>
                <a:gd name="T9" fmla="*/ 217 h 2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0"/>
                <a:gd name="T16" fmla="*/ 0 h 218"/>
                <a:gd name="T17" fmla="*/ 120 w 120"/>
                <a:gd name="T18" fmla="*/ 218 h 2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0" h="218">
                  <a:moveTo>
                    <a:pt x="0" y="217"/>
                  </a:moveTo>
                  <a:lnTo>
                    <a:pt x="0" y="0"/>
                  </a:lnTo>
                  <a:lnTo>
                    <a:pt x="119" y="0"/>
                  </a:lnTo>
                  <a:lnTo>
                    <a:pt x="119" y="217"/>
                  </a:lnTo>
                  <a:lnTo>
                    <a:pt x="0" y="217"/>
                  </a:lnTo>
                </a:path>
              </a:pathLst>
            </a:custGeom>
            <a:solidFill>
              <a:srgbClr val="C4C4C4"/>
            </a:solidFill>
            <a:ln w="12700" cap="rnd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555" name="Freeform 1208"/>
            <p:cNvSpPr>
              <a:spLocks/>
            </p:cNvSpPr>
            <p:nvPr/>
          </p:nvSpPr>
          <p:spPr bwMode="auto">
            <a:xfrm>
              <a:off x="5963" y="2229"/>
              <a:ext cx="77" cy="137"/>
            </a:xfrm>
            <a:custGeom>
              <a:avLst/>
              <a:gdLst>
                <a:gd name="T0" fmla="*/ 0 w 120"/>
                <a:gd name="T1" fmla="*/ 217 h 218"/>
                <a:gd name="T2" fmla="*/ 0 w 120"/>
                <a:gd name="T3" fmla="*/ 0 h 218"/>
                <a:gd name="T4" fmla="*/ 119 w 120"/>
                <a:gd name="T5" fmla="*/ 0 h 218"/>
                <a:gd name="T6" fmla="*/ 119 w 120"/>
                <a:gd name="T7" fmla="*/ 217 h 218"/>
                <a:gd name="T8" fmla="*/ 0 w 120"/>
                <a:gd name="T9" fmla="*/ 217 h 2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0"/>
                <a:gd name="T16" fmla="*/ 0 h 218"/>
                <a:gd name="T17" fmla="*/ 120 w 120"/>
                <a:gd name="T18" fmla="*/ 218 h 2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0" h="218">
                  <a:moveTo>
                    <a:pt x="0" y="217"/>
                  </a:moveTo>
                  <a:lnTo>
                    <a:pt x="0" y="0"/>
                  </a:lnTo>
                  <a:lnTo>
                    <a:pt x="119" y="0"/>
                  </a:lnTo>
                  <a:lnTo>
                    <a:pt x="119" y="217"/>
                  </a:lnTo>
                  <a:lnTo>
                    <a:pt x="0" y="217"/>
                  </a:lnTo>
                </a:path>
              </a:pathLst>
            </a:custGeom>
            <a:solidFill>
              <a:srgbClr val="464646"/>
            </a:solidFill>
            <a:ln w="12700" cap="rnd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556" name="Freeform 1209"/>
            <p:cNvSpPr>
              <a:spLocks/>
            </p:cNvSpPr>
            <p:nvPr/>
          </p:nvSpPr>
          <p:spPr bwMode="auto">
            <a:xfrm>
              <a:off x="6057" y="2518"/>
              <a:ext cx="77" cy="139"/>
            </a:xfrm>
            <a:custGeom>
              <a:avLst/>
              <a:gdLst>
                <a:gd name="T0" fmla="*/ 0 w 120"/>
                <a:gd name="T1" fmla="*/ 217 h 218"/>
                <a:gd name="T2" fmla="*/ 0 w 120"/>
                <a:gd name="T3" fmla="*/ 0 h 218"/>
                <a:gd name="T4" fmla="*/ 119 w 120"/>
                <a:gd name="T5" fmla="*/ 0 h 218"/>
                <a:gd name="T6" fmla="*/ 119 w 120"/>
                <a:gd name="T7" fmla="*/ 217 h 218"/>
                <a:gd name="T8" fmla="*/ 0 w 120"/>
                <a:gd name="T9" fmla="*/ 217 h 2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0"/>
                <a:gd name="T16" fmla="*/ 0 h 218"/>
                <a:gd name="T17" fmla="*/ 120 w 120"/>
                <a:gd name="T18" fmla="*/ 218 h 2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0" h="218">
                  <a:moveTo>
                    <a:pt x="0" y="217"/>
                  </a:moveTo>
                  <a:lnTo>
                    <a:pt x="0" y="0"/>
                  </a:lnTo>
                  <a:lnTo>
                    <a:pt x="119" y="0"/>
                  </a:lnTo>
                  <a:lnTo>
                    <a:pt x="119" y="217"/>
                  </a:lnTo>
                  <a:lnTo>
                    <a:pt x="0" y="217"/>
                  </a:lnTo>
                </a:path>
              </a:pathLst>
            </a:custGeom>
            <a:solidFill>
              <a:srgbClr val="C4C4C4"/>
            </a:solidFill>
            <a:ln w="12700" cap="rnd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557" name="Freeform 1210"/>
            <p:cNvSpPr>
              <a:spLocks/>
            </p:cNvSpPr>
            <p:nvPr/>
          </p:nvSpPr>
          <p:spPr bwMode="auto">
            <a:xfrm>
              <a:off x="6152" y="2518"/>
              <a:ext cx="76" cy="139"/>
            </a:xfrm>
            <a:custGeom>
              <a:avLst/>
              <a:gdLst>
                <a:gd name="T0" fmla="*/ 0 w 120"/>
                <a:gd name="T1" fmla="*/ 217 h 218"/>
                <a:gd name="T2" fmla="*/ 0 w 120"/>
                <a:gd name="T3" fmla="*/ 0 h 218"/>
                <a:gd name="T4" fmla="*/ 119 w 120"/>
                <a:gd name="T5" fmla="*/ 0 h 218"/>
                <a:gd name="T6" fmla="*/ 119 w 120"/>
                <a:gd name="T7" fmla="*/ 217 h 218"/>
                <a:gd name="T8" fmla="*/ 0 w 120"/>
                <a:gd name="T9" fmla="*/ 217 h 2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0"/>
                <a:gd name="T16" fmla="*/ 0 h 218"/>
                <a:gd name="T17" fmla="*/ 120 w 120"/>
                <a:gd name="T18" fmla="*/ 218 h 2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0" h="218">
                  <a:moveTo>
                    <a:pt x="0" y="217"/>
                  </a:moveTo>
                  <a:lnTo>
                    <a:pt x="0" y="0"/>
                  </a:lnTo>
                  <a:lnTo>
                    <a:pt x="119" y="0"/>
                  </a:lnTo>
                  <a:lnTo>
                    <a:pt x="119" y="217"/>
                  </a:lnTo>
                  <a:lnTo>
                    <a:pt x="0" y="217"/>
                  </a:lnTo>
                </a:path>
              </a:pathLst>
            </a:custGeom>
            <a:solidFill>
              <a:srgbClr val="464646"/>
            </a:solidFill>
            <a:ln w="12700" cap="rnd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558" name="Freeform 1211"/>
            <p:cNvSpPr>
              <a:spLocks/>
            </p:cNvSpPr>
            <p:nvPr/>
          </p:nvSpPr>
          <p:spPr bwMode="auto">
            <a:xfrm>
              <a:off x="5760" y="2122"/>
              <a:ext cx="772" cy="842"/>
            </a:xfrm>
            <a:custGeom>
              <a:avLst/>
              <a:gdLst>
                <a:gd name="T0" fmla="*/ 1211 w 1212"/>
                <a:gd name="T1" fmla="*/ 0 h 1324"/>
                <a:gd name="T2" fmla="*/ 0 w 1212"/>
                <a:gd name="T3" fmla="*/ 0 h 1324"/>
                <a:gd name="T4" fmla="*/ 0 w 1212"/>
                <a:gd name="T5" fmla="*/ 1323 h 1324"/>
                <a:gd name="T6" fmla="*/ 1211 w 1212"/>
                <a:gd name="T7" fmla="*/ 1323 h 1324"/>
                <a:gd name="T8" fmla="*/ 1211 w 1212"/>
                <a:gd name="T9" fmla="*/ 0 h 13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12"/>
                <a:gd name="T16" fmla="*/ 0 h 1324"/>
                <a:gd name="T17" fmla="*/ 1212 w 1212"/>
                <a:gd name="T18" fmla="*/ 1324 h 13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12" h="1324">
                  <a:moveTo>
                    <a:pt x="1211" y="0"/>
                  </a:moveTo>
                  <a:lnTo>
                    <a:pt x="0" y="0"/>
                  </a:lnTo>
                  <a:lnTo>
                    <a:pt x="0" y="1323"/>
                  </a:lnTo>
                  <a:lnTo>
                    <a:pt x="1211" y="1323"/>
                  </a:lnTo>
                  <a:lnTo>
                    <a:pt x="1211" y="0"/>
                  </a:lnTo>
                </a:path>
              </a:pathLst>
            </a:custGeom>
            <a:solidFill>
              <a:srgbClr val="C4C4C4"/>
            </a:solidFill>
            <a:ln w="1905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559" name="Freeform 1212"/>
            <p:cNvSpPr>
              <a:spLocks/>
            </p:cNvSpPr>
            <p:nvPr/>
          </p:nvSpPr>
          <p:spPr bwMode="auto">
            <a:xfrm>
              <a:off x="5824" y="2342"/>
              <a:ext cx="646" cy="571"/>
            </a:xfrm>
            <a:custGeom>
              <a:avLst/>
              <a:gdLst>
                <a:gd name="T0" fmla="*/ 1012 w 1013"/>
                <a:gd name="T1" fmla="*/ 0 h 896"/>
                <a:gd name="T2" fmla="*/ 0 w 1013"/>
                <a:gd name="T3" fmla="*/ 0 h 896"/>
                <a:gd name="T4" fmla="*/ 0 w 1013"/>
                <a:gd name="T5" fmla="*/ 895 h 896"/>
                <a:gd name="T6" fmla="*/ 1012 w 1013"/>
                <a:gd name="T7" fmla="*/ 895 h 896"/>
                <a:gd name="T8" fmla="*/ 1012 w 1013"/>
                <a:gd name="T9" fmla="*/ 0 h 8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13"/>
                <a:gd name="T16" fmla="*/ 0 h 896"/>
                <a:gd name="T17" fmla="*/ 1013 w 1013"/>
                <a:gd name="T18" fmla="*/ 896 h 8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13" h="896">
                  <a:moveTo>
                    <a:pt x="1012" y="0"/>
                  </a:moveTo>
                  <a:lnTo>
                    <a:pt x="0" y="0"/>
                  </a:lnTo>
                  <a:lnTo>
                    <a:pt x="0" y="895"/>
                  </a:lnTo>
                  <a:lnTo>
                    <a:pt x="1012" y="895"/>
                  </a:lnTo>
                  <a:lnTo>
                    <a:pt x="1012" y="0"/>
                  </a:lnTo>
                </a:path>
              </a:pathLst>
            </a:custGeom>
            <a:solidFill>
              <a:srgbClr val="EAEAEA"/>
            </a:solidFill>
            <a:ln w="12700" cap="rnd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560" name="Freeform 1213"/>
            <p:cNvSpPr>
              <a:spLocks/>
            </p:cNvSpPr>
            <p:nvPr/>
          </p:nvSpPr>
          <p:spPr bwMode="auto">
            <a:xfrm>
              <a:off x="5824" y="2342"/>
              <a:ext cx="646" cy="283"/>
            </a:xfrm>
            <a:custGeom>
              <a:avLst/>
              <a:gdLst>
                <a:gd name="T0" fmla="*/ 1012 w 1013"/>
                <a:gd name="T1" fmla="*/ 0 h 443"/>
                <a:gd name="T2" fmla="*/ 1012 w 1013"/>
                <a:gd name="T3" fmla="*/ 220 h 443"/>
                <a:gd name="T4" fmla="*/ 720 w 1013"/>
                <a:gd name="T5" fmla="*/ 220 h 443"/>
                <a:gd name="T6" fmla="*/ 720 w 1013"/>
                <a:gd name="T7" fmla="*/ 442 h 443"/>
                <a:gd name="T8" fmla="*/ 0 w 1013"/>
                <a:gd name="T9" fmla="*/ 442 h 443"/>
                <a:gd name="T10" fmla="*/ 0 w 1013"/>
                <a:gd name="T11" fmla="*/ 0 h 443"/>
                <a:gd name="T12" fmla="*/ 1012 w 1013"/>
                <a:gd name="T13" fmla="*/ 0 h 44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13"/>
                <a:gd name="T22" fmla="*/ 0 h 443"/>
                <a:gd name="T23" fmla="*/ 1013 w 1013"/>
                <a:gd name="T24" fmla="*/ 443 h 44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13" h="443">
                  <a:moveTo>
                    <a:pt x="1012" y="0"/>
                  </a:moveTo>
                  <a:lnTo>
                    <a:pt x="1012" y="220"/>
                  </a:lnTo>
                  <a:lnTo>
                    <a:pt x="720" y="220"/>
                  </a:lnTo>
                  <a:lnTo>
                    <a:pt x="720" y="442"/>
                  </a:lnTo>
                  <a:lnTo>
                    <a:pt x="0" y="442"/>
                  </a:lnTo>
                  <a:lnTo>
                    <a:pt x="0" y="0"/>
                  </a:lnTo>
                  <a:lnTo>
                    <a:pt x="1012" y="0"/>
                  </a:lnTo>
                </a:path>
              </a:pathLst>
            </a:custGeom>
            <a:solidFill>
              <a:srgbClr val="464646"/>
            </a:solidFill>
            <a:ln w="12700" cap="rnd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561" name="Freeform 1214"/>
            <p:cNvSpPr>
              <a:spLocks/>
            </p:cNvSpPr>
            <p:nvPr/>
          </p:nvSpPr>
          <p:spPr bwMode="auto">
            <a:xfrm>
              <a:off x="5824" y="2342"/>
              <a:ext cx="652" cy="577"/>
            </a:xfrm>
            <a:custGeom>
              <a:avLst/>
              <a:gdLst>
                <a:gd name="T0" fmla="*/ 1022 w 1023"/>
                <a:gd name="T1" fmla="*/ 0 h 906"/>
                <a:gd name="T2" fmla="*/ 0 w 1023"/>
                <a:gd name="T3" fmla="*/ 0 h 906"/>
                <a:gd name="T4" fmla="*/ 0 w 1023"/>
                <a:gd name="T5" fmla="*/ 905 h 906"/>
                <a:gd name="T6" fmla="*/ 1022 w 1023"/>
                <a:gd name="T7" fmla="*/ 905 h 906"/>
                <a:gd name="T8" fmla="*/ 1022 w 1023"/>
                <a:gd name="T9" fmla="*/ 0 h 90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23"/>
                <a:gd name="T16" fmla="*/ 0 h 906"/>
                <a:gd name="T17" fmla="*/ 1023 w 1023"/>
                <a:gd name="T18" fmla="*/ 906 h 90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23" h="906">
                  <a:moveTo>
                    <a:pt x="1022" y="0"/>
                  </a:moveTo>
                  <a:lnTo>
                    <a:pt x="0" y="0"/>
                  </a:lnTo>
                  <a:lnTo>
                    <a:pt x="0" y="905"/>
                  </a:lnTo>
                  <a:lnTo>
                    <a:pt x="1022" y="905"/>
                  </a:lnTo>
                  <a:lnTo>
                    <a:pt x="1022" y="0"/>
                  </a:lnTo>
                </a:path>
              </a:pathLst>
            </a:custGeom>
            <a:solidFill>
              <a:srgbClr val="EAEAEA"/>
            </a:solidFill>
            <a:ln w="12700" cap="rnd">
              <a:solidFill>
                <a:srgbClr val="C4C4C4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562" name="Freeform 1215"/>
            <p:cNvSpPr>
              <a:spLocks/>
            </p:cNvSpPr>
            <p:nvPr/>
          </p:nvSpPr>
          <p:spPr bwMode="auto">
            <a:xfrm>
              <a:off x="5917" y="2342"/>
              <a:ext cx="465" cy="577"/>
            </a:xfrm>
            <a:custGeom>
              <a:avLst/>
              <a:gdLst>
                <a:gd name="T0" fmla="*/ 0 w 731"/>
                <a:gd name="T1" fmla="*/ 0 h 906"/>
                <a:gd name="T2" fmla="*/ 0 w 731"/>
                <a:gd name="T3" fmla="*/ 905 h 906"/>
                <a:gd name="T4" fmla="*/ 146 w 731"/>
                <a:gd name="T5" fmla="*/ 905 h 906"/>
                <a:gd name="T6" fmla="*/ 146 w 731"/>
                <a:gd name="T7" fmla="*/ 0 h 906"/>
                <a:gd name="T8" fmla="*/ 292 w 731"/>
                <a:gd name="T9" fmla="*/ 0 h 906"/>
                <a:gd name="T10" fmla="*/ 292 w 731"/>
                <a:gd name="T11" fmla="*/ 905 h 906"/>
                <a:gd name="T12" fmla="*/ 438 w 731"/>
                <a:gd name="T13" fmla="*/ 905 h 906"/>
                <a:gd name="T14" fmla="*/ 438 w 731"/>
                <a:gd name="T15" fmla="*/ 0 h 906"/>
                <a:gd name="T16" fmla="*/ 584 w 731"/>
                <a:gd name="T17" fmla="*/ 0 h 906"/>
                <a:gd name="T18" fmla="*/ 584 w 731"/>
                <a:gd name="T19" fmla="*/ 905 h 906"/>
                <a:gd name="T20" fmla="*/ 730 w 731"/>
                <a:gd name="T21" fmla="*/ 905 h 906"/>
                <a:gd name="T22" fmla="*/ 730 w 731"/>
                <a:gd name="T23" fmla="*/ 0 h 90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731"/>
                <a:gd name="T37" fmla="*/ 0 h 906"/>
                <a:gd name="T38" fmla="*/ 731 w 731"/>
                <a:gd name="T39" fmla="*/ 906 h 90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731" h="906">
                  <a:moveTo>
                    <a:pt x="0" y="0"/>
                  </a:moveTo>
                  <a:lnTo>
                    <a:pt x="0" y="905"/>
                  </a:lnTo>
                  <a:lnTo>
                    <a:pt x="146" y="905"/>
                  </a:lnTo>
                  <a:lnTo>
                    <a:pt x="146" y="0"/>
                  </a:lnTo>
                  <a:lnTo>
                    <a:pt x="292" y="0"/>
                  </a:lnTo>
                  <a:lnTo>
                    <a:pt x="292" y="905"/>
                  </a:lnTo>
                  <a:lnTo>
                    <a:pt x="438" y="905"/>
                  </a:lnTo>
                  <a:lnTo>
                    <a:pt x="438" y="0"/>
                  </a:lnTo>
                  <a:lnTo>
                    <a:pt x="584" y="0"/>
                  </a:lnTo>
                  <a:lnTo>
                    <a:pt x="584" y="905"/>
                  </a:lnTo>
                  <a:lnTo>
                    <a:pt x="730" y="905"/>
                  </a:lnTo>
                  <a:lnTo>
                    <a:pt x="730" y="0"/>
                  </a:lnTo>
                </a:path>
              </a:pathLst>
            </a:custGeom>
            <a:noFill/>
            <a:ln w="12700" cap="rnd">
              <a:solidFill>
                <a:srgbClr val="C4C4C4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563" name="Freeform 1216"/>
            <p:cNvSpPr>
              <a:spLocks/>
            </p:cNvSpPr>
            <p:nvPr/>
          </p:nvSpPr>
          <p:spPr bwMode="auto">
            <a:xfrm>
              <a:off x="5824" y="2486"/>
              <a:ext cx="652" cy="289"/>
            </a:xfrm>
            <a:custGeom>
              <a:avLst/>
              <a:gdLst>
                <a:gd name="T0" fmla="*/ 0 w 1023"/>
                <a:gd name="T1" fmla="*/ 0 h 455"/>
                <a:gd name="T2" fmla="*/ 1022 w 1023"/>
                <a:gd name="T3" fmla="*/ 0 h 455"/>
                <a:gd name="T4" fmla="*/ 1022 w 1023"/>
                <a:gd name="T5" fmla="*/ 227 h 455"/>
                <a:gd name="T6" fmla="*/ 0 w 1023"/>
                <a:gd name="T7" fmla="*/ 227 h 455"/>
                <a:gd name="T8" fmla="*/ 0 w 1023"/>
                <a:gd name="T9" fmla="*/ 454 h 455"/>
                <a:gd name="T10" fmla="*/ 1022 w 1023"/>
                <a:gd name="T11" fmla="*/ 454 h 45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23"/>
                <a:gd name="T19" fmla="*/ 0 h 455"/>
                <a:gd name="T20" fmla="*/ 1023 w 1023"/>
                <a:gd name="T21" fmla="*/ 455 h 45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23" h="455">
                  <a:moveTo>
                    <a:pt x="0" y="0"/>
                  </a:moveTo>
                  <a:lnTo>
                    <a:pt x="1022" y="0"/>
                  </a:lnTo>
                  <a:lnTo>
                    <a:pt x="1022" y="227"/>
                  </a:lnTo>
                  <a:lnTo>
                    <a:pt x="0" y="227"/>
                  </a:lnTo>
                  <a:lnTo>
                    <a:pt x="0" y="454"/>
                  </a:lnTo>
                  <a:lnTo>
                    <a:pt x="1022" y="454"/>
                  </a:lnTo>
                </a:path>
              </a:pathLst>
            </a:custGeom>
            <a:noFill/>
            <a:ln w="12700" cap="rnd">
              <a:solidFill>
                <a:srgbClr val="C4C4C4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564" name="Text Box 1217"/>
            <p:cNvSpPr txBox="1">
              <a:spLocks noChangeArrowheads="1"/>
            </p:cNvSpPr>
            <p:nvPr/>
          </p:nvSpPr>
          <p:spPr bwMode="auto">
            <a:xfrm>
              <a:off x="5856" y="2120"/>
              <a:ext cx="614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sz="1600" dirty="0">
                  <a:latin typeface="+mj-lt"/>
                </a:rPr>
                <a:t>2011</a:t>
              </a:r>
            </a:p>
          </p:txBody>
        </p:sp>
      </p:grpSp>
      <p:grpSp>
        <p:nvGrpSpPr>
          <p:cNvPr id="22539" name="Group 1218"/>
          <p:cNvGrpSpPr>
            <a:grpSpLocks/>
          </p:cNvGrpSpPr>
          <p:nvPr/>
        </p:nvGrpSpPr>
        <p:grpSpPr bwMode="auto">
          <a:xfrm>
            <a:off x="7629525" y="1795703"/>
            <a:ext cx="1225550" cy="1339850"/>
            <a:chOff x="5760" y="2120"/>
            <a:chExt cx="772" cy="844"/>
          </a:xfrm>
        </p:grpSpPr>
        <p:sp>
          <p:nvSpPr>
            <p:cNvPr id="22543" name="Freeform 1219"/>
            <p:cNvSpPr>
              <a:spLocks/>
            </p:cNvSpPr>
            <p:nvPr/>
          </p:nvSpPr>
          <p:spPr bwMode="auto">
            <a:xfrm>
              <a:off x="5869" y="2229"/>
              <a:ext cx="77" cy="137"/>
            </a:xfrm>
            <a:custGeom>
              <a:avLst/>
              <a:gdLst>
                <a:gd name="T0" fmla="*/ 0 w 120"/>
                <a:gd name="T1" fmla="*/ 217 h 218"/>
                <a:gd name="T2" fmla="*/ 0 w 120"/>
                <a:gd name="T3" fmla="*/ 0 h 218"/>
                <a:gd name="T4" fmla="*/ 119 w 120"/>
                <a:gd name="T5" fmla="*/ 0 h 218"/>
                <a:gd name="T6" fmla="*/ 119 w 120"/>
                <a:gd name="T7" fmla="*/ 217 h 218"/>
                <a:gd name="T8" fmla="*/ 0 w 120"/>
                <a:gd name="T9" fmla="*/ 217 h 2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0"/>
                <a:gd name="T16" fmla="*/ 0 h 218"/>
                <a:gd name="T17" fmla="*/ 120 w 120"/>
                <a:gd name="T18" fmla="*/ 218 h 2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0" h="218">
                  <a:moveTo>
                    <a:pt x="0" y="217"/>
                  </a:moveTo>
                  <a:lnTo>
                    <a:pt x="0" y="0"/>
                  </a:lnTo>
                  <a:lnTo>
                    <a:pt x="119" y="0"/>
                  </a:lnTo>
                  <a:lnTo>
                    <a:pt x="119" y="217"/>
                  </a:lnTo>
                  <a:lnTo>
                    <a:pt x="0" y="217"/>
                  </a:lnTo>
                </a:path>
              </a:pathLst>
            </a:custGeom>
            <a:solidFill>
              <a:srgbClr val="C4C4C4"/>
            </a:solidFill>
            <a:ln w="12700" cap="rnd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544" name="Freeform 1220"/>
            <p:cNvSpPr>
              <a:spLocks/>
            </p:cNvSpPr>
            <p:nvPr/>
          </p:nvSpPr>
          <p:spPr bwMode="auto">
            <a:xfrm>
              <a:off x="5963" y="2229"/>
              <a:ext cx="77" cy="137"/>
            </a:xfrm>
            <a:custGeom>
              <a:avLst/>
              <a:gdLst>
                <a:gd name="T0" fmla="*/ 0 w 120"/>
                <a:gd name="T1" fmla="*/ 217 h 218"/>
                <a:gd name="T2" fmla="*/ 0 w 120"/>
                <a:gd name="T3" fmla="*/ 0 h 218"/>
                <a:gd name="T4" fmla="*/ 119 w 120"/>
                <a:gd name="T5" fmla="*/ 0 h 218"/>
                <a:gd name="T6" fmla="*/ 119 w 120"/>
                <a:gd name="T7" fmla="*/ 217 h 218"/>
                <a:gd name="T8" fmla="*/ 0 w 120"/>
                <a:gd name="T9" fmla="*/ 217 h 2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0"/>
                <a:gd name="T16" fmla="*/ 0 h 218"/>
                <a:gd name="T17" fmla="*/ 120 w 120"/>
                <a:gd name="T18" fmla="*/ 218 h 2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0" h="218">
                  <a:moveTo>
                    <a:pt x="0" y="217"/>
                  </a:moveTo>
                  <a:lnTo>
                    <a:pt x="0" y="0"/>
                  </a:lnTo>
                  <a:lnTo>
                    <a:pt x="119" y="0"/>
                  </a:lnTo>
                  <a:lnTo>
                    <a:pt x="119" y="217"/>
                  </a:lnTo>
                  <a:lnTo>
                    <a:pt x="0" y="217"/>
                  </a:lnTo>
                </a:path>
              </a:pathLst>
            </a:custGeom>
            <a:solidFill>
              <a:srgbClr val="464646"/>
            </a:solidFill>
            <a:ln w="12700" cap="rnd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545" name="Freeform 1221"/>
            <p:cNvSpPr>
              <a:spLocks/>
            </p:cNvSpPr>
            <p:nvPr/>
          </p:nvSpPr>
          <p:spPr bwMode="auto">
            <a:xfrm>
              <a:off x="6057" y="2518"/>
              <a:ext cx="77" cy="139"/>
            </a:xfrm>
            <a:custGeom>
              <a:avLst/>
              <a:gdLst>
                <a:gd name="T0" fmla="*/ 0 w 120"/>
                <a:gd name="T1" fmla="*/ 217 h 218"/>
                <a:gd name="T2" fmla="*/ 0 w 120"/>
                <a:gd name="T3" fmla="*/ 0 h 218"/>
                <a:gd name="T4" fmla="*/ 119 w 120"/>
                <a:gd name="T5" fmla="*/ 0 h 218"/>
                <a:gd name="T6" fmla="*/ 119 w 120"/>
                <a:gd name="T7" fmla="*/ 217 h 218"/>
                <a:gd name="T8" fmla="*/ 0 w 120"/>
                <a:gd name="T9" fmla="*/ 217 h 2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0"/>
                <a:gd name="T16" fmla="*/ 0 h 218"/>
                <a:gd name="T17" fmla="*/ 120 w 120"/>
                <a:gd name="T18" fmla="*/ 218 h 2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0" h="218">
                  <a:moveTo>
                    <a:pt x="0" y="217"/>
                  </a:moveTo>
                  <a:lnTo>
                    <a:pt x="0" y="0"/>
                  </a:lnTo>
                  <a:lnTo>
                    <a:pt x="119" y="0"/>
                  </a:lnTo>
                  <a:lnTo>
                    <a:pt x="119" y="217"/>
                  </a:lnTo>
                  <a:lnTo>
                    <a:pt x="0" y="217"/>
                  </a:lnTo>
                </a:path>
              </a:pathLst>
            </a:custGeom>
            <a:solidFill>
              <a:srgbClr val="C4C4C4"/>
            </a:solidFill>
            <a:ln w="12700" cap="rnd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546" name="Freeform 1222"/>
            <p:cNvSpPr>
              <a:spLocks/>
            </p:cNvSpPr>
            <p:nvPr/>
          </p:nvSpPr>
          <p:spPr bwMode="auto">
            <a:xfrm>
              <a:off x="6152" y="2518"/>
              <a:ext cx="76" cy="139"/>
            </a:xfrm>
            <a:custGeom>
              <a:avLst/>
              <a:gdLst>
                <a:gd name="T0" fmla="*/ 0 w 120"/>
                <a:gd name="T1" fmla="*/ 217 h 218"/>
                <a:gd name="T2" fmla="*/ 0 w 120"/>
                <a:gd name="T3" fmla="*/ 0 h 218"/>
                <a:gd name="T4" fmla="*/ 119 w 120"/>
                <a:gd name="T5" fmla="*/ 0 h 218"/>
                <a:gd name="T6" fmla="*/ 119 w 120"/>
                <a:gd name="T7" fmla="*/ 217 h 218"/>
                <a:gd name="T8" fmla="*/ 0 w 120"/>
                <a:gd name="T9" fmla="*/ 217 h 2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0"/>
                <a:gd name="T16" fmla="*/ 0 h 218"/>
                <a:gd name="T17" fmla="*/ 120 w 120"/>
                <a:gd name="T18" fmla="*/ 218 h 2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0" h="218">
                  <a:moveTo>
                    <a:pt x="0" y="217"/>
                  </a:moveTo>
                  <a:lnTo>
                    <a:pt x="0" y="0"/>
                  </a:lnTo>
                  <a:lnTo>
                    <a:pt x="119" y="0"/>
                  </a:lnTo>
                  <a:lnTo>
                    <a:pt x="119" y="217"/>
                  </a:lnTo>
                  <a:lnTo>
                    <a:pt x="0" y="217"/>
                  </a:lnTo>
                </a:path>
              </a:pathLst>
            </a:custGeom>
            <a:solidFill>
              <a:srgbClr val="464646"/>
            </a:solidFill>
            <a:ln w="12700" cap="rnd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547" name="Freeform 1223"/>
            <p:cNvSpPr>
              <a:spLocks/>
            </p:cNvSpPr>
            <p:nvPr/>
          </p:nvSpPr>
          <p:spPr bwMode="auto">
            <a:xfrm>
              <a:off x="5760" y="2122"/>
              <a:ext cx="772" cy="842"/>
            </a:xfrm>
            <a:custGeom>
              <a:avLst/>
              <a:gdLst>
                <a:gd name="T0" fmla="*/ 1211 w 1212"/>
                <a:gd name="T1" fmla="*/ 0 h 1324"/>
                <a:gd name="T2" fmla="*/ 0 w 1212"/>
                <a:gd name="T3" fmla="*/ 0 h 1324"/>
                <a:gd name="T4" fmla="*/ 0 w 1212"/>
                <a:gd name="T5" fmla="*/ 1323 h 1324"/>
                <a:gd name="T6" fmla="*/ 1211 w 1212"/>
                <a:gd name="T7" fmla="*/ 1323 h 1324"/>
                <a:gd name="T8" fmla="*/ 1211 w 1212"/>
                <a:gd name="T9" fmla="*/ 0 h 13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12"/>
                <a:gd name="T16" fmla="*/ 0 h 1324"/>
                <a:gd name="T17" fmla="*/ 1212 w 1212"/>
                <a:gd name="T18" fmla="*/ 1324 h 13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12" h="1324">
                  <a:moveTo>
                    <a:pt x="1211" y="0"/>
                  </a:moveTo>
                  <a:lnTo>
                    <a:pt x="0" y="0"/>
                  </a:lnTo>
                  <a:lnTo>
                    <a:pt x="0" y="1323"/>
                  </a:lnTo>
                  <a:lnTo>
                    <a:pt x="1211" y="1323"/>
                  </a:lnTo>
                  <a:lnTo>
                    <a:pt x="1211" y="0"/>
                  </a:lnTo>
                </a:path>
              </a:pathLst>
            </a:custGeom>
            <a:solidFill>
              <a:srgbClr val="C4C4C4"/>
            </a:solidFill>
            <a:ln w="1905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548" name="Freeform 1224"/>
            <p:cNvSpPr>
              <a:spLocks/>
            </p:cNvSpPr>
            <p:nvPr/>
          </p:nvSpPr>
          <p:spPr bwMode="auto">
            <a:xfrm>
              <a:off x="5824" y="2342"/>
              <a:ext cx="646" cy="571"/>
            </a:xfrm>
            <a:custGeom>
              <a:avLst/>
              <a:gdLst>
                <a:gd name="T0" fmla="*/ 1012 w 1013"/>
                <a:gd name="T1" fmla="*/ 0 h 896"/>
                <a:gd name="T2" fmla="*/ 0 w 1013"/>
                <a:gd name="T3" fmla="*/ 0 h 896"/>
                <a:gd name="T4" fmla="*/ 0 w 1013"/>
                <a:gd name="T5" fmla="*/ 895 h 896"/>
                <a:gd name="T6" fmla="*/ 1012 w 1013"/>
                <a:gd name="T7" fmla="*/ 895 h 896"/>
                <a:gd name="T8" fmla="*/ 1012 w 1013"/>
                <a:gd name="T9" fmla="*/ 0 h 8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13"/>
                <a:gd name="T16" fmla="*/ 0 h 896"/>
                <a:gd name="T17" fmla="*/ 1013 w 1013"/>
                <a:gd name="T18" fmla="*/ 896 h 8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13" h="896">
                  <a:moveTo>
                    <a:pt x="1012" y="0"/>
                  </a:moveTo>
                  <a:lnTo>
                    <a:pt x="0" y="0"/>
                  </a:lnTo>
                  <a:lnTo>
                    <a:pt x="0" y="895"/>
                  </a:lnTo>
                  <a:lnTo>
                    <a:pt x="1012" y="895"/>
                  </a:lnTo>
                  <a:lnTo>
                    <a:pt x="1012" y="0"/>
                  </a:lnTo>
                </a:path>
              </a:pathLst>
            </a:custGeom>
            <a:solidFill>
              <a:srgbClr val="EAEAEA"/>
            </a:solidFill>
            <a:ln w="12700" cap="rnd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549" name="Freeform 1225"/>
            <p:cNvSpPr>
              <a:spLocks/>
            </p:cNvSpPr>
            <p:nvPr/>
          </p:nvSpPr>
          <p:spPr bwMode="auto">
            <a:xfrm>
              <a:off x="5824" y="2342"/>
              <a:ext cx="646" cy="283"/>
            </a:xfrm>
            <a:custGeom>
              <a:avLst/>
              <a:gdLst>
                <a:gd name="T0" fmla="*/ 1012 w 1013"/>
                <a:gd name="T1" fmla="*/ 0 h 443"/>
                <a:gd name="T2" fmla="*/ 1012 w 1013"/>
                <a:gd name="T3" fmla="*/ 220 h 443"/>
                <a:gd name="T4" fmla="*/ 720 w 1013"/>
                <a:gd name="T5" fmla="*/ 220 h 443"/>
                <a:gd name="T6" fmla="*/ 720 w 1013"/>
                <a:gd name="T7" fmla="*/ 442 h 443"/>
                <a:gd name="T8" fmla="*/ 0 w 1013"/>
                <a:gd name="T9" fmla="*/ 442 h 443"/>
                <a:gd name="T10" fmla="*/ 0 w 1013"/>
                <a:gd name="T11" fmla="*/ 0 h 443"/>
                <a:gd name="T12" fmla="*/ 1012 w 1013"/>
                <a:gd name="T13" fmla="*/ 0 h 44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13"/>
                <a:gd name="T22" fmla="*/ 0 h 443"/>
                <a:gd name="T23" fmla="*/ 1013 w 1013"/>
                <a:gd name="T24" fmla="*/ 443 h 44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13" h="443">
                  <a:moveTo>
                    <a:pt x="1012" y="0"/>
                  </a:moveTo>
                  <a:lnTo>
                    <a:pt x="1012" y="220"/>
                  </a:lnTo>
                  <a:lnTo>
                    <a:pt x="720" y="220"/>
                  </a:lnTo>
                  <a:lnTo>
                    <a:pt x="720" y="442"/>
                  </a:lnTo>
                  <a:lnTo>
                    <a:pt x="0" y="442"/>
                  </a:lnTo>
                  <a:lnTo>
                    <a:pt x="0" y="0"/>
                  </a:lnTo>
                  <a:lnTo>
                    <a:pt x="1012" y="0"/>
                  </a:lnTo>
                </a:path>
              </a:pathLst>
            </a:custGeom>
            <a:solidFill>
              <a:srgbClr val="464646"/>
            </a:solidFill>
            <a:ln w="12700" cap="rnd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550" name="Freeform 1226"/>
            <p:cNvSpPr>
              <a:spLocks/>
            </p:cNvSpPr>
            <p:nvPr/>
          </p:nvSpPr>
          <p:spPr bwMode="auto">
            <a:xfrm>
              <a:off x="5824" y="2342"/>
              <a:ext cx="652" cy="577"/>
            </a:xfrm>
            <a:custGeom>
              <a:avLst/>
              <a:gdLst>
                <a:gd name="T0" fmla="*/ 1022 w 1023"/>
                <a:gd name="T1" fmla="*/ 0 h 906"/>
                <a:gd name="T2" fmla="*/ 0 w 1023"/>
                <a:gd name="T3" fmla="*/ 0 h 906"/>
                <a:gd name="T4" fmla="*/ 0 w 1023"/>
                <a:gd name="T5" fmla="*/ 905 h 906"/>
                <a:gd name="T6" fmla="*/ 1022 w 1023"/>
                <a:gd name="T7" fmla="*/ 905 h 906"/>
                <a:gd name="T8" fmla="*/ 1022 w 1023"/>
                <a:gd name="T9" fmla="*/ 0 h 90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23"/>
                <a:gd name="T16" fmla="*/ 0 h 906"/>
                <a:gd name="T17" fmla="*/ 1023 w 1023"/>
                <a:gd name="T18" fmla="*/ 906 h 90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23" h="906">
                  <a:moveTo>
                    <a:pt x="1022" y="0"/>
                  </a:moveTo>
                  <a:lnTo>
                    <a:pt x="0" y="0"/>
                  </a:lnTo>
                  <a:lnTo>
                    <a:pt x="0" y="905"/>
                  </a:lnTo>
                  <a:lnTo>
                    <a:pt x="1022" y="905"/>
                  </a:lnTo>
                  <a:lnTo>
                    <a:pt x="1022" y="0"/>
                  </a:lnTo>
                </a:path>
              </a:pathLst>
            </a:custGeom>
            <a:solidFill>
              <a:srgbClr val="EAEAEA"/>
            </a:solidFill>
            <a:ln w="12700" cap="rnd">
              <a:solidFill>
                <a:srgbClr val="C4C4C4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551" name="Freeform 1227"/>
            <p:cNvSpPr>
              <a:spLocks/>
            </p:cNvSpPr>
            <p:nvPr/>
          </p:nvSpPr>
          <p:spPr bwMode="auto">
            <a:xfrm>
              <a:off x="5917" y="2342"/>
              <a:ext cx="465" cy="577"/>
            </a:xfrm>
            <a:custGeom>
              <a:avLst/>
              <a:gdLst>
                <a:gd name="T0" fmla="*/ 0 w 731"/>
                <a:gd name="T1" fmla="*/ 0 h 906"/>
                <a:gd name="T2" fmla="*/ 0 w 731"/>
                <a:gd name="T3" fmla="*/ 905 h 906"/>
                <a:gd name="T4" fmla="*/ 146 w 731"/>
                <a:gd name="T5" fmla="*/ 905 h 906"/>
                <a:gd name="T6" fmla="*/ 146 w 731"/>
                <a:gd name="T7" fmla="*/ 0 h 906"/>
                <a:gd name="T8" fmla="*/ 292 w 731"/>
                <a:gd name="T9" fmla="*/ 0 h 906"/>
                <a:gd name="T10" fmla="*/ 292 w 731"/>
                <a:gd name="T11" fmla="*/ 905 h 906"/>
                <a:gd name="T12" fmla="*/ 438 w 731"/>
                <a:gd name="T13" fmla="*/ 905 h 906"/>
                <a:gd name="T14" fmla="*/ 438 w 731"/>
                <a:gd name="T15" fmla="*/ 0 h 906"/>
                <a:gd name="T16" fmla="*/ 584 w 731"/>
                <a:gd name="T17" fmla="*/ 0 h 906"/>
                <a:gd name="T18" fmla="*/ 584 w 731"/>
                <a:gd name="T19" fmla="*/ 905 h 906"/>
                <a:gd name="T20" fmla="*/ 730 w 731"/>
                <a:gd name="T21" fmla="*/ 905 h 906"/>
                <a:gd name="T22" fmla="*/ 730 w 731"/>
                <a:gd name="T23" fmla="*/ 0 h 90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731"/>
                <a:gd name="T37" fmla="*/ 0 h 906"/>
                <a:gd name="T38" fmla="*/ 731 w 731"/>
                <a:gd name="T39" fmla="*/ 906 h 90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731" h="906">
                  <a:moveTo>
                    <a:pt x="0" y="0"/>
                  </a:moveTo>
                  <a:lnTo>
                    <a:pt x="0" y="905"/>
                  </a:lnTo>
                  <a:lnTo>
                    <a:pt x="146" y="905"/>
                  </a:lnTo>
                  <a:lnTo>
                    <a:pt x="146" y="0"/>
                  </a:lnTo>
                  <a:lnTo>
                    <a:pt x="292" y="0"/>
                  </a:lnTo>
                  <a:lnTo>
                    <a:pt x="292" y="905"/>
                  </a:lnTo>
                  <a:lnTo>
                    <a:pt x="438" y="905"/>
                  </a:lnTo>
                  <a:lnTo>
                    <a:pt x="438" y="0"/>
                  </a:lnTo>
                  <a:lnTo>
                    <a:pt x="584" y="0"/>
                  </a:lnTo>
                  <a:lnTo>
                    <a:pt x="584" y="905"/>
                  </a:lnTo>
                  <a:lnTo>
                    <a:pt x="730" y="905"/>
                  </a:lnTo>
                  <a:lnTo>
                    <a:pt x="730" y="0"/>
                  </a:lnTo>
                </a:path>
              </a:pathLst>
            </a:custGeom>
            <a:noFill/>
            <a:ln w="12700" cap="rnd">
              <a:solidFill>
                <a:srgbClr val="C4C4C4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552" name="Freeform 1228"/>
            <p:cNvSpPr>
              <a:spLocks/>
            </p:cNvSpPr>
            <p:nvPr/>
          </p:nvSpPr>
          <p:spPr bwMode="auto">
            <a:xfrm>
              <a:off x="5824" y="2486"/>
              <a:ext cx="652" cy="289"/>
            </a:xfrm>
            <a:custGeom>
              <a:avLst/>
              <a:gdLst>
                <a:gd name="T0" fmla="*/ 0 w 1023"/>
                <a:gd name="T1" fmla="*/ 0 h 455"/>
                <a:gd name="T2" fmla="*/ 1022 w 1023"/>
                <a:gd name="T3" fmla="*/ 0 h 455"/>
                <a:gd name="T4" fmla="*/ 1022 w 1023"/>
                <a:gd name="T5" fmla="*/ 227 h 455"/>
                <a:gd name="T6" fmla="*/ 0 w 1023"/>
                <a:gd name="T7" fmla="*/ 227 h 455"/>
                <a:gd name="T8" fmla="*/ 0 w 1023"/>
                <a:gd name="T9" fmla="*/ 454 h 455"/>
                <a:gd name="T10" fmla="*/ 1022 w 1023"/>
                <a:gd name="T11" fmla="*/ 454 h 45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23"/>
                <a:gd name="T19" fmla="*/ 0 h 455"/>
                <a:gd name="T20" fmla="*/ 1023 w 1023"/>
                <a:gd name="T21" fmla="*/ 455 h 45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23" h="455">
                  <a:moveTo>
                    <a:pt x="0" y="0"/>
                  </a:moveTo>
                  <a:lnTo>
                    <a:pt x="1022" y="0"/>
                  </a:lnTo>
                  <a:lnTo>
                    <a:pt x="1022" y="227"/>
                  </a:lnTo>
                  <a:lnTo>
                    <a:pt x="0" y="227"/>
                  </a:lnTo>
                  <a:lnTo>
                    <a:pt x="0" y="454"/>
                  </a:lnTo>
                  <a:lnTo>
                    <a:pt x="1022" y="454"/>
                  </a:lnTo>
                </a:path>
              </a:pathLst>
            </a:custGeom>
            <a:noFill/>
            <a:ln w="12700" cap="rnd">
              <a:solidFill>
                <a:srgbClr val="C4C4C4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2553" name="Text Box 1229"/>
            <p:cNvSpPr txBox="1">
              <a:spLocks noChangeArrowheads="1"/>
            </p:cNvSpPr>
            <p:nvPr/>
          </p:nvSpPr>
          <p:spPr bwMode="auto">
            <a:xfrm>
              <a:off x="5856" y="2120"/>
              <a:ext cx="614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sz="1600" dirty="0">
                  <a:latin typeface="+mj-lt"/>
                </a:rPr>
                <a:t>2012</a:t>
              </a:r>
            </a:p>
          </p:txBody>
        </p:sp>
      </p:grpSp>
      <p:sp>
        <p:nvSpPr>
          <p:cNvPr id="22540" name="Rectangle 1231"/>
          <p:cNvSpPr>
            <a:spLocks noChangeArrowheads="1"/>
          </p:cNvSpPr>
          <p:nvPr/>
        </p:nvSpPr>
        <p:spPr bwMode="auto">
          <a:xfrm>
            <a:off x="5710511" y="2232692"/>
            <a:ext cx="1552027" cy="830997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2400" b="1" dirty="0">
                <a:solidFill>
                  <a:srgbClr val="5A87C6"/>
                </a:solidFill>
                <a:latin typeface="+mj-lt"/>
              </a:rPr>
              <a:t>Five Year</a:t>
            </a:r>
            <a:br>
              <a:rPr lang="en-US" sz="2400" b="1" dirty="0">
                <a:solidFill>
                  <a:srgbClr val="5A87C6"/>
                </a:solidFill>
                <a:latin typeface="+mj-lt"/>
              </a:rPr>
            </a:br>
            <a:r>
              <a:rPr lang="en-US" sz="2400" b="1" dirty="0">
                <a:solidFill>
                  <a:srgbClr val="5A87C6"/>
                </a:solidFill>
                <a:latin typeface="+mj-lt"/>
              </a:rPr>
              <a:t>Life</a:t>
            </a:r>
          </a:p>
        </p:txBody>
      </p:sp>
      <p:sp>
        <p:nvSpPr>
          <p:cNvPr id="91352" name="Text Box 1240"/>
          <p:cNvSpPr txBox="1">
            <a:spLocks noChangeArrowheads="1"/>
          </p:cNvSpPr>
          <p:nvPr/>
        </p:nvSpPr>
        <p:spPr bwMode="auto">
          <a:xfrm>
            <a:off x="412750" y="1252778"/>
            <a:ext cx="2033588" cy="80327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tIns="91440" bIns="91440">
            <a:spAutoFit/>
          </a:bodyPr>
          <a:lstStyle/>
          <a:p>
            <a:pPr>
              <a:defRPr/>
            </a:pPr>
            <a:r>
              <a:rPr lang="en-US" sz="2000" b="1" dirty="0">
                <a:solidFill>
                  <a:srgbClr val="5A87C6"/>
                </a:solidFill>
                <a:latin typeface="+mj-lt"/>
              </a:rPr>
              <a:t>Purchase for $20,000</a:t>
            </a:r>
          </a:p>
        </p:txBody>
      </p:sp>
      <p:cxnSp>
        <p:nvCxnSpPr>
          <p:cNvPr id="22542" name="AutoShape 1242"/>
          <p:cNvCxnSpPr>
            <a:cxnSpLocks noChangeShapeType="1"/>
            <a:stCxn id="91352" idx="2"/>
          </p:cNvCxnSpPr>
          <p:nvPr/>
        </p:nvCxnSpPr>
        <p:spPr bwMode="auto">
          <a:xfrm rot="16200000" flipH="1">
            <a:off x="1474788" y="2011603"/>
            <a:ext cx="420688" cy="509587"/>
          </a:xfrm>
          <a:prstGeom prst="bentConnector2">
            <a:avLst/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1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91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40" grpId="0" animBg="1" autoUpdateAnimBg="0"/>
      <p:bldP spid="91185" grpId="0" animBg="1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Depreciation Methods</a:t>
            </a:r>
          </a:p>
        </p:txBody>
      </p:sp>
      <p:sp>
        <p:nvSpPr>
          <p:cNvPr id="2355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FA-SU-210</a:t>
            </a:r>
            <a:endParaRPr lang="en-US" dirty="0"/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261255" y="1426973"/>
            <a:ext cx="8612833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2400" b="1" dirty="0">
                <a:latin typeface="+mj-lt"/>
              </a:rPr>
              <a:t>Declining Balance</a:t>
            </a:r>
          </a:p>
          <a:p>
            <a:pPr algn="l" eaLnBrk="0" hangingPunct="0">
              <a:spcBef>
                <a:spcPct val="50000"/>
              </a:spcBef>
            </a:pPr>
            <a:endParaRPr lang="en-US" sz="2400" b="1" dirty="0">
              <a:latin typeface="+mj-lt"/>
            </a:endParaRPr>
          </a:p>
          <a:p>
            <a:pPr algn="l" eaLnBrk="0" hangingPunct="0">
              <a:spcBef>
                <a:spcPct val="50000"/>
              </a:spcBef>
            </a:pPr>
            <a:r>
              <a:rPr lang="en-US" sz="2400" i="1" dirty="0">
                <a:latin typeface="+mj-lt"/>
              </a:rPr>
              <a:t>Depreciation Rate = Percentage Multiplier/Service Life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2400" i="1" dirty="0">
                <a:latin typeface="+mj-lt"/>
              </a:rPr>
              <a:t>Depreciation Charge = Depreciation Rate * </a:t>
            </a:r>
            <a:r>
              <a:rPr lang="en-US" sz="2400" i="1" dirty="0">
                <a:solidFill>
                  <a:srgbClr val="5A87C6"/>
                </a:solidFill>
                <a:latin typeface="+mj-lt"/>
              </a:rPr>
              <a:t>Net Book Value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2400" dirty="0">
                <a:latin typeface="+mj-lt"/>
              </a:rPr>
              <a:t>Each year: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2400" i="1" dirty="0">
                <a:solidFill>
                  <a:srgbClr val="5A87C6"/>
                </a:solidFill>
                <a:latin typeface="+mj-lt"/>
              </a:rPr>
              <a:t>Net Book Value</a:t>
            </a:r>
            <a:r>
              <a:rPr lang="en-US" sz="2400" i="1" dirty="0">
                <a:latin typeface="+mj-lt"/>
              </a:rPr>
              <a:t> = </a:t>
            </a:r>
            <a:r>
              <a:rPr lang="en-US" sz="2400" i="1" dirty="0">
                <a:solidFill>
                  <a:srgbClr val="5A87C6"/>
                </a:solidFill>
                <a:latin typeface="+mj-lt"/>
              </a:rPr>
              <a:t>Net Book Value</a:t>
            </a:r>
            <a:r>
              <a:rPr lang="en-US" sz="2400" i="1" dirty="0">
                <a:latin typeface="+mj-lt"/>
              </a:rPr>
              <a:t> - Depreciation Expense</a:t>
            </a:r>
            <a:endParaRPr lang="en-US" sz="2400" b="1" dirty="0">
              <a:latin typeface="+mj-lt"/>
            </a:endParaRPr>
          </a:p>
        </p:txBody>
      </p:sp>
      <p:sp>
        <p:nvSpPr>
          <p:cNvPr id="23557" name="Line 5"/>
          <p:cNvSpPr>
            <a:spLocks noChangeShapeType="1"/>
          </p:cNvSpPr>
          <p:nvPr/>
        </p:nvSpPr>
        <p:spPr bwMode="auto">
          <a:xfrm flipV="1">
            <a:off x="392280" y="1989593"/>
            <a:ext cx="8349784" cy="7292"/>
          </a:xfrm>
          <a:prstGeom prst="line">
            <a:avLst/>
          </a:prstGeom>
          <a:noFill/>
          <a:ln w="28575">
            <a:solidFill>
              <a:srgbClr val="5A87C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j-lt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Title 9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 – Declining Balance</a:t>
            </a:r>
            <a:endParaRPr lang="en-US" dirty="0"/>
          </a:p>
        </p:txBody>
      </p:sp>
      <p:sp>
        <p:nvSpPr>
          <p:cNvPr id="2457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FA-SU-220</a:t>
            </a:r>
            <a:endParaRPr lang="en-US" dirty="0"/>
          </a:p>
        </p:txBody>
      </p:sp>
      <p:sp>
        <p:nvSpPr>
          <p:cNvPr id="24580" name="Text Box 3"/>
          <p:cNvSpPr txBox="1">
            <a:spLocks noChangeArrowheads="1"/>
          </p:cNvSpPr>
          <p:nvPr/>
        </p:nvSpPr>
        <p:spPr bwMode="auto">
          <a:xfrm>
            <a:off x="55563" y="2669166"/>
            <a:ext cx="9421169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/>
            <a:r>
              <a:rPr lang="en-US" sz="2000" dirty="0">
                <a:latin typeface="Arial" charset="0"/>
              </a:rPr>
              <a:t>	</a:t>
            </a:r>
            <a:r>
              <a:rPr lang="en-US" sz="2000" b="1" dirty="0">
                <a:latin typeface="+mj-lt"/>
              </a:rPr>
              <a:t>Net Book</a:t>
            </a:r>
            <a:r>
              <a:rPr lang="en-US" sz="2000" dirty="0">
                <a:latin typeface="+mj-lt"/>
              </a:rPr>
              <a:t>	</a:t>
            </a:r>
            <a:r>
              <a:rPr lang="en-US" sz="2000" b="1" dirty="0">
                <a:latin typeface="+mj-lt"/>
              </a:rPr>
              <a:t>Depreciation</a:t>
            </a:r>
            <a:r>
              <a:rPr lang="en-US" sz="2000" dirty="0">
                <a:latin typeface="+mj-lt"/>
              </a:rPr>
              <a:t>			</a:t>
            </a:r>
            <a:r>
              <a:rPr lang="en-US" sz="2000" dirty="0" smtClean="0">
                <a:latin typeface="+mj-lt"/>
              </a:rPr>
              <a:t>	</a:t>
            </a:r>
            <a:r>
              <a:rPr lang="en-US" sz="2000" b="1" dirty="0" smtClean="0">
                <a:latin typeface="+mj-lt"/>
              </a:rPr>
              <a:t>Depreciation</a:t>
            </a:r>
            <a:endParaRPr lang="en-US" sz="2000" b="1" dirty="0">
              <a:latin typeface="+mj-lt"/>
            </a:endParaRPr>
          </a:p>
          <a:p>
            <a:pPr algn="l" eaLnBrk="0" hangingPunct="0"/>
            <a:r>
              <a:rPr lang="en-US" sz="2000" b="1" dirty="0">
                <a:latin typeface="+mj-lt"/>
              </a:rPr>
              <a:t>Year 	Value		Rate		   Calculation		Expense</a:t>
            </a:r>
          </a:p>
          <a:p>
            <a:pPr algn="l" eaLnBrk="0" hangingPunct="0"/>
            <a:r>
              <a:rPr lang="en-US" sz="2000" b="1" dirty="0" smtClean="0">
                <a:latin typeface="+mj-lt"/>
              </a:rPr>
              <a:t>---------------------------------------------------------------------------------</a:t>
            </a:r>
            <a:endParaRPr lang="en-US" sz="2000" b="1" dirty="0">
              <a:latin typeface="+mj-lt"/>
            </a:endParaRPr>
          </a:p>
          <a:p>
            <a:pPr algn="l" eaLnBrk="0" hangingPunct="0"/>
            <a:r>
              <a:rPr lang="en-US" sz="2000" dirty="0">
                <a:latin typeface="+mj-lt"/>
              </a:rPr>
              <a:t>1	$20,000	30%		   $20,000 * 30%	$6,000</a:t>
            </a:r>
          </a:p>
          <a:p>
            <a:pPr algn="l" eaLnBrk="0" hangingPunct="0"/>
            <a:r>
              <a:rPr lang="en-US" sz="2000" dirty="0">
                <a:latin typeface="+mj-lt"/>
              </a:rPr>
              <a:t>2	$14,000	30%		   $14,000 * 30%	$4,200</a:t>
            </a:r>
          </a:p>
          <a:p>
            <a:pPr algn="l" eaLnBrk="0" hangingPunct="0"/>
            <a:r>
              <a:rPr lang="en-US" sz="2000" dirty="0">
                <a:latin typeface="+mj-lt"/>
              </a:rPr>
              <a:t>3	  $9,800	30%		     $9,800 * 30%	$2,940</a:t>
            </a:r>
          </a:p>
          <a:p>
            <a:pPr algn="l" eaLnBrk="0" hangingPunct="0"/>
            <a:r>
              <a:rPr lang="en-US" sz="2000" dirty="0">
                <a:latin typeface="+mj-lt"/>
              </a:rPr>
              <a:t>4	  $6,860	30%		     $6,860 * 30%	$2,058</a:t>
            </a:r>
          </a:p>
          <a:p>
            <a:pPr algn="l" eaLnBrk="0" hangingPunct="0"/>
            <a:r>
              <a:rPr lang="en-US" sz="2000" dirty="0">
                <a:latin typeface="+mj-lt"/>
              </a:rPr>
              <a:t>5	  $4,802	30%		     $4,802 * 30%	$1,440.60</a:t>
            </a:r>
          </a:p>
        </p:txBody>
      </p:sp>
      <p:grpSp>
        <p:nvGrpSpPr>
          <p:cNvPr id="24581" name="Group 103"/>
          <p:cNvGrpSpPr>
            <a:grpSpLocks/>
          </p:cNvGrpSpPr>
          <p:nvPr/>
        </p:nvGrpSpPr>
        <p:grpSpPr bwMode="auto">
          <a:xfrm>
            <a:off x="1406525" y="1283445"/>
            <a:ext cx="2466975" cy="1138238"/>
            <a:chOff x="961" y="465"/>
            <a:chExt cx="1554" cy="717"/>
          </a:xfrm>
        </p:grpSpPr>
        <p:grpSp>
          <p:nvGrpSpPr>
            <p:cNvPr id="24649" name="Group 94"/>
            <p:cNvGrpSpPr>
              <a:grpSpLocks/>
            </p:cNvGrpSpPr>
            <p:nvPr/>
          </p:nvGrpSpPr>
          <p:grpSpPr bwMode="auto">
            <a:xfrm>
              <a:off x="1096" y="829"/>
              <a:ext cx="1419" cy="353"/>
              <a:chOff x="1126" y="829"/>
              <a:chExt cx="1419" cy="353"/>
            </a:xfrm>
          </p:grpSpPr>
          <p:sp>
            <p:nvSpPr>
              <p:cNvPr id="24651" name="Freeform 10"/>
              <p:cNvSpPr>
                <a:spLocks/>
              </p:cNvSpPr>
              <p:nvPr/>
            </p:nvSpPr>
            <p:spPr bwMode="auto">
              <a:xfrm>
                <a:off x="1821" y="1043"/>
                <a:ext cx="158" cy="131"/>
              </a:xfrm>
              <a:custGeom>
                <a:avLst/>
                <a:gdLst>
                  <a:gd name="T0" fmla="*/ 186 w 492"/>
                  <a:gd name="T1" fmla="*/ 541 h 541"/>
                  <a:gd name="T2" fmla="*/ 237 w 492"/>
                  <a:gd name="T3" fmla="*/ 532 h 541"/>
                  <a:gd name="T4" fmla="*/ 285 w 492"/>
                  <a:gd name="T5" fmla="*/ 512 h 541"/>
                  <a:gd name="T6" fmla="*/ 331 w 492"/>
                  <a:gd name="T7" fmla="*/ 486 h 541"/>
                  <a:gd name="T8" fmla="*/ 371 w 492"/>
                  <a:gd name="T9" fmla="*/ 450 h 541"/>
                  <a:gd name="T10" fmla="*/ 410 w 492"/>
                  <a:gd name="T11" fmla="*/ 406 h 541"/>
                  <a:gd name="T12" fmla="*/ 441 w 492"/>
                  <a:gd name="T13" fmla="*/ 358 h 541"/>
                  <a:gd name="T14" fmla="*/ 468 w 492"/>
                  <a:gd name="T15" fmla="*/ 308 h 541"/>
                  <a:gd name="T16" fmla="*/ 485 w 492"/>
                  <a:gd name="T17" fmla="*/ 252 h 541"/>
                  <a:gd name="T18" fmla="*/ 492 w 492"/>
                  <a:gd name="T19" fmla="*/ 199 h 541"/>
                  <a:gd name="T20" fmla="*/ 487 w 492"/>
                  <a:gd name="T21" fmla="*/ 149 h 541"/>
                  <a:gd name="T22" fmla="*/ 475 w 492"/>
                  <a:gd name="T23" fmla="*/ 103 h 541"/>
                  <a:gd name="T24" fmla="*/ 456 w 492"/>
                  <a:gd name="T25" fmla="*/ 67 h 541"/>
                  <a:gd name="T26" fmla="*/ 427 w 492"/>
                  <a:gd name="T27" fmla="*/ 36 h 541"/>
                  <a:gd name="T28" fmla="*/ 391 w 492"/>
                  <a:gd name="T29" fmla="*/ 14 h 541"/>
                  <a:gd name="T30" fmla="*/ 350 w 492"/>
                  <a:gd name="T31" fmla="*/ 2 h 541"/>
                  <a:gd name="T32" fmla="*/ 302 w 492"/>
                  <a:gd name="T33" fmla="*/ 0 h 541"/>
                  <a:gd name="T34" fmla="*/ 253 w 492"/>
                  <a:gd name="T35" fmla="*/ 9 h 541"/>
                  <a:gd name="T36" fmla="*/ 205 w 492"/>
                  <a:gd name="T37" fmla="*/ 28 h 541"/>
                  <a:gd name="T38" fmla="*/ 159 w 492"/>
                  <a:gd name="T39" fmla="*/ 55 h 541"/>
                  <a:gd name="T40" fmla="*/ 118 w 492"/>
                  <a:gd name="T41" fmla="*/ 91 h 541"/>
                  <a:gd name="T42" fmla="*/ 80 w 492"/>
                  <a:gd name="T43" fmla="*/ 134 h 541"/>
                  <a:gd name="T44" fmla="*/ 49 w 492"/>
                  <a:gd name="T45" fmla="*/ 182 h 541"/>
                  <a:gd name="T46" fmla="*/ 24 w 492"/>
                  <a:gd name="T47" fmla="*/ 233 h 541"/>
                  <a:gd name="T48" fmla="*/ 8 w 492"/>
                  <a:gd name="T49" fmla="*/ 288 h 541"/>
                  <a:gd name="T50" fmla="*/ 0 w 492"/>
                  <a:gd name="T51" fmla="*/ 341 h 541"/>
                  <a:gd name="T52" fmla="*/ 3 w 492"/>
                  <a:gd name="T53" fmla="*/ 392 h 541"/>
                  <a:gd name="T54" fmla="*/ 15 w 492"/>
                  <a:gd name="T55" fmla="*/ 438 h 541"/>
                  <a:gd name="T56" fmla="*/ 37 w 492"/>
                  <a:gd name="T57" fmla="*/ 474 h 541"/>
                  <a:gd name="T58" fmla="*/ 63 w 492"/>
                  <a:gd name="T59" fmla="*/ 505 h 541"/>
                  <a:gd name="T60" fmla="*/ 99 w 492"/>
                  <a:gd name="T61" fmla="*/ 527 h 541"/>
                  <a:gd name="T62" fmla="*/ 140 w 492"/>
                  <a:gd name="T63" fmla="*/ 539 h 541"/>
                  <a:gd name="T64" fmla="*/ 186 w 492"/>
                  <a:gd name="T65" fmla="*/ 541 h 541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492"/>
                  <a:gd name="T100" fmla="*/ 0 h 541"/>
                  <a:gd name="T101" fmla="*/ 492 w 492"/>
                  <a:gd name="T102" fmla="*/ 541 h 541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492" h="541">
                    <a:moveTo>
                      <a:pt x="186" y="541"/>
                    </a:moveTo>
                    <a:lnTo>
                      <a:pt x="237" y="532"/>
                    </a:lnTo>
                    <a:lnTo>
                      <a:pt x="285" y="512"/>
                    </a:lnTo>
                    <a:lnTo>
                      <a:pt x="331" y="486"/>
                    </a:lnTo>
                    <a:lnTo>
                      <a:pt x="371" y="450"/>
                    </a:lnTo>
                    <a:lnTo>
                      <a:pt x="410" y="406"/>
                    </a:lnTo>
                    <a:lnTo>
                      <a:pt x="441" y="358"/>
                    </a:lnTo>
                    <a:lnTo>
                      <a:pt x="468" y="308"/>
                    </a:lnTo>
                    <a:lnTo>
                      <a:pt x="485" y="252"/>
                    </a:lnTo>
                    <a:lnTo>
                      <a:pt x="492" y="199"/>
                    </a:lnTo>
                    <a:lnTo>
                      <a:pt x="487" y="149"/>
                    </a:lnTo>
                    <a:lnTo>
                      <a:pt x="475" y="103"/>
                    </a:lnTo>
                    <a:lnTo>
                      <a:pt x="456" y="67"/>
                    </a:lnTo>
                    <a:lnTo>
                      <a:pt x="427" y="36"/>
                    </a:lnTo>
                    <a:lnTo>
                      <a:pt x="391" y="14"/>
                    </a:lnTo>
                    <a:lnTo>
                      <a:pt x="350" y="2"/>
                    </a:lnTo>
                    <a:lnTo>
                      <a:pt x="302" y="0"/>
                    </a:lnTo>
                    <a:lnTo>
                      <a:pt x="253" y="9"/>
                    </a:lnTo>
                    <a:lnTo>
                      <a:pt x="205" y="28"/>
                    </a:lnTo>
                    <a:lnTo>
                      <a:pt x="159" y="55"/>
                    </a:lnTo>
                    <a:lnTo>
                      <a:pt x="118" y="91"/>
                    </a:lnTo>
                    <a:lnTo>
                      <a:pt x="80" y="134"/>
                    </a:lnTo>
                    <a:lnTo>
                      <a:pt x="49" y="182"/>
                    </a:lnTo>
                    <a:lnTo>
                      <a:pt x="24" y="233"/>
                    </a:lnTo>
                    <a:lnTo>
                      <a:pt x="8" y="288"/>
                    </a:lnTo>
                    <a:lnTo>
                      <a:pt x="0" y="341"/>
                    </a:lnTo>
                    <a:lnTo>
                      <a:pt x="3" y="392"/>
                    </a:lnTo>
                    <a:lnTo>
                      <a:pt x="15" y="438"/>
                    </a:lnTo>
                    <a:lnTo>
                      <a:pt x="37" y="474"/>
                    </a:lnTo>
                    <a:lnTo>
                      <a:pt x="63" y="505"/>
                    </a:lnTo>
                    <a:lnTo>
                      <a:pt x="99" y="527"/>
                    </a:lnTo>
                    <a:lnTo>
                      <a:pt x="140" y="539"/>
                    </a:lnTo>
                    <a:lnTo>
                      <a:pt x="186" y="54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4652" name="Freeform 11"/>
              <p:cNvSpPr>
                <a:spLocks/>
              </p:cNvSpPr>
              <p:nvPr/>
            </p:nvSpPr>
            <p:spPr bwMode="auto">
              <a:xfrm>
                <a:off x="1872" y="1086"/>
                <a:ext cx="55" cy="45"/>
              </a:xfrm>
              <a:custGeom>
                <a:avLst/>
                <a:gdLst>
                  <a:gd name="T0" fmla="*/ 65 w 172"/>
                  <a:gd name="T1" fmla="*/ 190 h 190"/>
                  <a:gd name="T2" fmla="*/ 82 w 172"/>
                  <a:gd name="T3" fmla="*/ 188 h 190"/>
                  <a:gd name="T4" fmla="*/ 99 w 172"/>
                  <a:gd name="T5" fmla="*/ 181 h 190"/>
                  <a:gd name="T6" fmla="*/ 116 w 172"/>
                  <a:gd name="T7" fmla="*/ 171 h 190"/>
                  <a:gd name="T8" fmla="*/ 131 w 172"/>
                  <a:gd name="T9" fmla="*/ 159 h 190"/>
                  <a:gd name="T10" fmla="*/ 143 w 172"/>
                  <a:gd name="T11" fmla="*/ 145 h 190"/>
                  <a:gd name="T12" fmla="*/ 155 w 172"/>
                  <a:gd name="T13" fmla="*/ 128 h 190"/>
                  <a:gd name="T14" fmla="*/ 162 w 172"/>
                  <a:gd name="T15" fmla="*/ 109 h 190"/>
                  <a:gd name="T16" fmla="*/ 169 w 172"/>
                  <a:gd name="T17" fmla="*/ 89 h 190"/>
                  <a:gd name="T18" fmla="*/ 172 w 172"/>
                  <a:gd name="T19" fmla="*/ 70 h 190"/>
                  <a:gd name="T20" fmla="*/ 172 w 172"/>
                  <a:gd name="T21" fmla="*/ 53 h 190"/>
                  <a:gd name="T22" fmla="*/ 167 w 172"/>
                  <a:gd name="T23" fmla="*/ 36 h 190"/>
                  <a:gd name="T24" fmla="*/ 159 w 172"/>
                  <a:gd name="T25" fmla="*/ 24 h 190"/>
                  <a:gd name="T26" fmla="*/ 150 w 172"/>
                  <a:gd name="T27" fmla="*/ 12 h 190"/>
                  <a:gd name="T28" fmla="*/ 138 w 172"/>
                  <a:gd name="T29" fmla="*/ 5 h 190"/>
                  <a:gd name="T30" fmla="*/ 123 w 172"/>
                  <a:gd name="T31" fmla="*/ 0 h 190"/>
                  <a:gd name="T32" fmla="*/ 106 w 172"/>
                  <a:gd name="T33" fmla="*/ 0 h 190"/>
                  <a:gd name="T34" fmla="*/ 90 w 172"/>
                  <a:gd name="T35" fmla="*/ 5 h 190"/>
                  <a:gd name="T36" fmla="*/ 73 w 172"/>
                  <a:gd name="T37" fmla="*/ 10 h 190"/>
                  <a:gd name="T38" fmla="*/ 56 w 172"/>
                  <a:gd name="T39" fmla="*/ 22 h 190"/>
                  <a:gd name="T40" fmla="*/ 41 w 172"/>
                  <a:gd name="T41" fmla="*/ 34 h 190"/>
                  <a:gd name="T42" fmla="*/ 27 w 172"/>
                  <a:gd name="T43" fmla="*/ 48 h 190"/>
                  <a:gd name="T44" fmla="*/ 17 w 172"/>
                  <a:gd name="T45" fmla="*/ 65 h 190"/>
                  <a:gd name="T46" fmla="*/ 8 w 172"/>
                  <a:gd name="T47" fmla="*/ 82 h 190"/>
                  <a:gd name="T48" fmla="*/ 3 w 172"/>
                  <a:gd name="T49" fmla="*/ 101 h 190"/>
                  <a:gd name="T50" fmla="*/ 0 w 172"/>
                  <a:gd name="T51" fmla="*/ 121 h 190"/>
                  <a:gd name="T52" fmla="*/ 0 w 172"/>
                  <a:gd name="T53" fmla="*/ 137 h 190"/>
                  <a:gd name="T54" fmla="*/ 5 w 172"/>
                  <a:gd name="T55" fmla="*/ 154 h 190"/>
                  <a:gd name="T56" fmla="*/ 12 w 172"/>
                  <a:gd name="T57" fmla="*/ 166 h 190"/>
                  <a:gd name="T58" fmla="*/ 22 w 172"/>
                  <a:gd name="T59" fmla="*/ 178 h 190"/>
                  <a:gd name="T60" fmla="*/ 34 w 172"/>
                  <a:gd name="T61" fmla="*/ 186 h 190"/>
                  <a:gd name="T62" fmla="*/ 49 w 172"/>
                  <a:gd name="T63" fmla="*/ 190 h 190"/>
                  <a:gd name="T64" fmla="*/ 65 w 172"/>
                  <a:gd name="T65" fmla="*/ 190 h 190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72"/>
                  <a:gd name="T100" fmla="*/ 0 h 190"/>
                  <a:gd name="T101" fmla="*/ 172 w 172"/>
                  <a:gd name="T102" fmla="*/ 190 h 190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72" h="190">
                    <a:moveTo>
                      <a:pt x="65" y="190"/>
                    </a:moveTo>
                    <a:lnTo>
                      <a:pt x="82" y="188"/>
                    </a:lnTo>
                    <a:lnTo>
                      <a:pt x="99" y="181"/>
                    </a:lnTo>
                    <a:lnTo>
                      <a:pt x="116" y="171"/>
                    </a:lnTo>
                    <a:lnTo>
                      <a:pt x="131" y="159"/>
                    </a:lnTo>
                    <a:lnTo>
                      <a:pt x="143" y="145"/>
                    </a:lnTo>
                    <a:lnTo>
                      <a:pt x="155" y="128"/>
                    </a:lnTo>
                    <a:lnTo>
                      <a:pt x="162" y="109"/>
                    </a:lnTo>
                    <a:lnTo>
                      <a:pt x="169" y="89"/>
                    </a:lnTo>
                    <a:lnTo>
                      <a:pt x="172" y="70"/>
                    </a:lnTo>
                    <a:lnTo>
                      <a:pt x="172" y="53"/>
                    </a:lnTo>
                    <a:lnTo>
                      <a:pt x="167" y="36"/>
                    </a:lnTo>
                    <a:lnTo>
                      <a:pt x="159" y="24"/>
                    </a:lnTo>
                    <a:lnTo>
                      <a:pt x="150" y="12"/>
                    </a:lnTo>
                    <a:lnTo>
                      <a:pt x="138" y="5"/>
                    </a:lnTo>
                    <a:lnTo>
                      <a:pt x="123" y="0"/>
                    </a:lnTo>
                    <a:lnTo>
                      <a:pt x="106" y="0"/>
                    </a:lnTo>
                    <a:lnTo>
                      <a:pt x="90" y="5"/>
                    </a:lnTo>
                    <a:lnTo>
                      <a:pt x="73" y="10"/>
                    </a:lnTo>
                    <a:lnTo>
                      <a:pt x="56" y="22"/>
                    </a:lnTo>
                    <a:lnTo>
                      <a:pt x="41" y="34"/>
                    </a:lnTo>
                    <a:lnTo>
                      <a:pt x="27" y="48"/>
                    </a:lnTo>
                    <a:lnTo>
                      <a:pt x="17" y="65"/>
                    </a:lnTo>
                    <a:lnTo>
                      <a:pt x="8" y="82"/>
                    </a:lnTo>
                    <a:lnTo>
                      <a:pt x="3" y="101"/>
                    </a:lnTo>
                    <a:lnTo>
                      <a:pt x="0" y="121"/>
                    </a:lnTo>
                    <a:lnTo>
                      <a:pt x="0" y="137"/>
                    </a:lnTo>
                    <a:lnTo>
                      <a:pt x="5" y="154"/>
                    </a:lnTo>
                    <a:lnTo>
                      <a:pt x="12" y="166"/>
                    </a:lnTo>
                    <a:lnTo>
                      <a:pt x="22" y="178"/>
                    </a:lnTo>
                    <a:lnTo>
                      <a:pt x="34" y="186"/>
                    </a:lnTo>
                    <a:lnTo>
                      <a:pt x="49" y="190"/>
                    </a:lnTo>
                    <a:lnTo>
                      <a:pt x="65" y="19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4653" name="Freeform 12"/>
              <p:cNvSpPr>
                <a:spLocks/>
              </p:cNvSpPr>
              <p:nvPr/>
            </p:nvSpPr>
            <p:spPr bwMode="auto">
              <a:xfrm>
                <a:off x="2276" y="1043"/>
                <a:ext cx="158" cy="131"/>
              </a:xfrm>
              <a:custGeom>
                <a:avLst/>
                <a:gdLst>
                  <a:gd name="T0" fmla="*/ 188 w 492"/>
                  <a:gd name="T1" fmla="*/ 541 h 541"/>
                  <a:gd name="T2" fmla="*/ 236 w 492"/>
                  <a:gd name="T3" fmla="*/ 532 h 541"/>
                  <a:gd name="T4" fmla="*/ 285 w 492"/>
                  <a:gd name="T5" fmla="*/ 512 h 541"/>
                  <a:gd name="T6" fmla="*/ 330 w 492"/>
                  <a:gd name="T7" fmla="*/ 486 h 541"/>
                  <a:gd name="T8" fmla="*/ 374 w 492"/>
                  <a:gd name="T9" fmla="*/ 450 h 541"/>
                  <a:gd name="T10" fmla="*/ 412 w 492"/>
                  <a:gd name="T11" fmla="*/ 406 h 541"/>
                  <a:gd name="T12" fmla="*/ 444 w 492"/>
                  <a:gd name="T13" fmla="*/ 358 h 541"/>
                  <a:gd name="T14" fmla="*/ 468 w 492"/>
                  <a:gd name="T15" fmla="*/ 308 h 541"/>
                  <a:gd name="T16" fmla="*/ 485 w 492"/>
                  <a:gd name="T17" fmla="*/ 252 h 541"/>
                  <a:gd name="T18" fmla="*/ 492 w 492"/>
                  <a:gd name="T19" fmla="*/ 199 h 541"/>
                  <a:gd name="T20" fmla="*/ 489 w 492"/>
                  <a:gd name="T21" fmla="*/ 149 h 541"/>
                  <a:gd name="T22" fmla="*/ 475 w 492"/>
                  <a:gd name="T23" fmla="*/ 103 h 541"/>
                  <a:gd name="T24" fmla="*/ 456 w 492"/>
                  <a:gd name="T25" fmla="*/ 67 h 541"/>
                  <a:gd name="T26" fmla="*/ 427 w 492"/>
                  <a:gd name="T27" fmla="*/ 36 h 541"/>
                  <a:gd name="T28" fmla="*/ 393 w 492"/>
                  <a:gd name="T29" fmla="*/ 14 h 541"/>
                  <a:gd name="T30" fmla="*/ 352 w 492"/>
                  <a:gd name="T31" fmla="*/ 2 h 541"/>
                  <a:gd name="T32" fmla="*/ 304 w 492"/>
                  <a:gd name="T33" fmla="*/ 0 h 541"/>
                  <a:gd name="T34" fmla="*/ 253 w 492"/>
                  <a:gd name="T35" fmla="*/ 9 h 541"/>
                  <a:gd name="T36" fmla="*/ 205 w 492"/>
                  <a:gd name="T37" fmla="*/ 28 h 541"/>
                  <a:gd name="T38" fmla="*/ 159 w 492"/>
                  <a:gd name="T39" fmla="*/ 55 h 541"/>
                  <a:gd name="T40" fmla="*/ 118 w 492"/>
                  <a:gd name="T41" fmla="*/ 91 h 541"/>
                  <a:gd name="T42" fmla="*/ 80 w 492"/>
                  <a:gd name="T43" fmla="*/ 134 h 541"/>
                  <a:gd name="T44" fmla="*/ 48 w 492"/>
                  <a:gd name="T45" fmla="*/ 182 h 541"/>
                  <a:gd name="T46" fmla="*/ 24 w 492"/>
                  <a:gd name="T47" fmla="*/ 233 h 541"/>
                  <a:gd name="T48" fmla="*/ 7 w 492"/>
                  <a:gd name="T49" fmla="*/ 288 h 541"/>
                  <a:gd name="T50" fmla="*/ 0 w 492"/>
                  <a:gd name="T51" fmla="*/ 341 h 541"/>
                  <a:gd name="T52" fmla="*/ 3 w 492"/>
                  <a:gd name="T53" fmla="*/ 392 h 541"/>
                  <a:gd name="T54" fmla="*/ 15 w 492"/>
                  <a:gd name="T55" fmla="*/ 438 h 541"/>
                  <a:gd name="T56" fmla="*/ 36 w 492"/>
                  <a:gd name="T57" fmla="*/ 474 h 541"/>
                  <a:gd name="T58" fmla="*/ 63 w 492"/>
                  <a:gd name="T59" fmla="*/ 505 h 541"/>
                  <a:gd name="T60" fmla="*/ 99 w 492"/>
                  <a:gd name="T61" fmla="*/ 527 h 541"/>
                  <a:gd name="T62" fmla="*/ 140 w 492"/>
                  <a:gd name="T63" fmla="*/ 539 h 541"/>
                  <a:gd name="T64" fmla="*/ 188 w 492"/>
                  <a:gd name="T65" fmla="*/ 541 h 541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492"/>
                  <a:gd name="T100" fmla="*/ 0 h 541"/>
                  <a:gd name="T101" fmla="*/ 492 w 492"/>
                  <a:gd name="T102" fmla="*/ 541 h 541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492" h="541">
                    <a:moveTo>
                      <a:pt x="188" y="541"/>
                    </a:moveTo>
                    <a:lnTo>
                      <a:pt x="236" y="532"/>
                    </a:lnTo>
                    <a:lnTo>
                      <a:pt x="285" y="512"/>
                    </a:lnTo>
                    <a:lnTo>
                      <a:pt x="330" y="486"/>
                    </a:lnTo>
                    <a:lnTo>
                      <a:pt x="374" y="450"/>
                    </a:lnTo>
                    <a:lnTo>
                      <a:pt x="412" y="406"/>
                    </a:lnTo>
                    <a:lnTo>
                      <a:pt x="444" y="358"/>
                    </a:lnTo>
                    <a:lnTo>
                      <a:pt x="468" y="308"/>
                    </a:lnTo>
                    <a:lnTo>
                      <a:pt x="485" y="252"/>
                    </a:lnTo>
                    <a:lnTo>
                      <a:pt x="492" y="199"/>
                    </a:lnTo>
                    <a:lnTo>
                      <a:pt x="489" y="149"/>
                    </a:lnTo>
                    <a:lnTo>
                      <a:pt x="475" y="103"/>
                    </a:lnTo>
                    <a:lnTo>
                      <a:pt x="456" y="67"/>
                    </a:lnTo>
                    <a:lnTo>
                      <a:pt x="427" y="36"/>
                    </a:lnTo>
                    <a:lnTo>
                      <a:pt x="393" y="14"/>
                    </a:lnTo>
                    <a:lnTo>
                      <a:pt x="352" y="2"/>
                    </a:lnTo>
                    <a:lnTo>
                      <a:pt x="304" y="0"/>
                    </a:lnTo>
                    <a:lnTo>
                      <a:pt x="253" y="9"/>
                    </a:lnTo>
                    <a:lnTo>
                      <a:pt x="205" y="28"/>
                    </a:lnTo>
                    <a:lnTo>
                      <a:pt x="159" y="55"/>
                    </a:lnTo>
                    <a:lnTo>
                      <a:pt x="118" y="91"/>
                    </a:lnTo>
                    <a:lnTo>
                      <a:pt x="80" y="134"/>
                    </a:lnTo>
                    <a:lnTo>
                      <a:pt x="48" y="182"/>
                    </a:lnTo>
                    <a:lnTo>
                      <a:pt x="24" y="233"/>
                    </a:lnTo>
                    <a:lnTo>
                      <a:pt x="7" y="288"/>
                    </a:lnTo>
                    <a:lnTo>
                      <a:pt x="0" y="341"/>
                    </a:lnTo>
                    <a:lnTo>
                      <a:pt x="3" y="392"/>
                    </a:lnTo>
                    <a:lnTo>
                      <a:pt x="15" y="438"/>
                    </a:lnTo>
                    <a:lnTo>
                      <a:pt x="36" y="474"/>
                    </a:lnTo>
                    <a:lnTo>
                      <a:pt x="63" y="505"/>
                    </a:lnTo>
                    <a:lnTo>
                      <a:pt x="99" y="527"/>
                    </a:lnTo>
                    <a:lnTo>
                      <a:pt x="140" y="539"/>
                    </a:lnTo>
                    <a:lnTo>
                      <a:pt x="188" y="54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4654" name="Freeform 13"/>
              <p:cNvSpPr>
                <a:spLocks/>
              </p:cNvSpPr>
              <p:nvPr/>
            </p:nvSpPr>
            <p:spPr bwMode="auto">
              <a:xfrm>
                <a:off x="2327" y="1086"/>
                <a:ext cx="55" cy="45"/>
              </a:xfrm>
              <a:custGeom>
                <a:avLst/>
                <a:gdLst>
                  <a:gd name="T0" fmla="*/ 65 w 171"/>
                  <a:gd name="T1" fmla="*/ 190 h 190"/>
                  <a:gd name="T2" fmla="*/ 82 w 171"/>
                  <a:gd name="T3" fmla="*/ 188 h 190"/>
                  <a:gd name="T4" fmla="*/ 101 w 171"/>
                  <a:gd name="T5" fmla="*/ 181 h 190"/>
                  <a:gd name="T6" fmla="*/ 116 w 171"/>
                  <a:gd name="T7" fmla="*/ 171 h 190"/>
                  <a:gd name="T8" fmla="*/ 133 w 171"/>
                  <a:gd name="T9" fmla="*/ 159 h 190"/>
                  <a:gd name="T10" fmla="*/ 145 w 171"/>
                  <a:gd name="T11" fmla="*/ 145 h 190"/>
                  <a:gd name="T12" fmla="*/ 154 w 171"/>
                  <a:gd name="T13" fmla="*/ 128 h 190"/>
                  <a:gd name="T14" fmla="*/ 164 w 171"/>
                  <a:gd name="T15" fmla="*/ 109 h 190"/>
                  <a:gd name="T16" fmla="*/ 169 w 171"/>
                  <a:gd name="T17" fmla="*/ 89 h 190"/>
                  <a:gd name="T18" fmla="*/ 171 w 171"/>
                  <a:gd name="T19" fmla="*/ 70 h 190"/>
                  <a:gd name="T20" fmla="*/ 171 w 171"/>
                  <a:gd name="T21" fmla="*/ 53 h 190"/>
                  <a:gd name="T22" fmla="*/ 166 w 171"/>
                  <a:gd name="T23" fmla="*/ 36 h 190"/>
                  <a:gd name="T24" fmla="*/ 159 w 171"/>
                  <a:gd name="T25" fmla="*/ 24 h 190"/>
                  <a:gd name="T26" fmla="*/ 150 w 171"/>
                  <a:gd name="T27" fmla="*/ 12 h 190"/>
                  <a:gd name="T28" fmla="*/ 138 w 171"/>
                  <a:gd name="T29" fmla="*/ 5 h 190"/>
                  <a:gd name="T30" fmla="*/ 123 w 171"/>
                  <a:gd name="T31" fmla="*/ 0 h 190"/>
                  <a:gd name="T32" fmla="*/ 106 w 171"/>
                  <a:gd name="T33" fmla="*/ 0 h 190"/>
                  <a:gd name="T34" fmla="*/ 89 w 171"/>
                  <a:gd name="T35" fmla="*/ 5 h 190"/>
                  <a:gd name="T36" fmla="*/ 72 w 171"/>
                  <a:gd name="T37" fmla="*/ 10 h 190"/>
                  <a:gd name="T38" fmla="*/ 56 w 171"/>
                  <a:gd name="T39" fmla="*/ 22 h 190"/>
                  <a:gd name="T40" fmla="*/ 41 w 171"/>
                  <a:gd name="T41" fmla="*/ 34 h 190"/>
                  <a:gd name="T42" fmla="*/ 29 w 171"/>
                  <a:gd name="T43" fmla="*/ 48 h 190"/>
                  <a:gd name="T44" fmla="*/ 17 w 171"/>
                  <a:gd name="T45" fmla="*/ 65 h 190"/>
                  <a:gd name="T46" fmla="*/ 10 w 171"/>
                  <a:gd name="T47" fmla="*/ 82 h 190"/>
                  <a:gd name="T48" fmla="*/ 3 w 171"/>
                  <a:gd name="T49" fmla="*/ 101 h 190"/>
                  <a:gd name="T50" fmla="*/ 0 w 171"/>
                  <a:gd name="T51" fmla="*/ 121 h 190"/>
                  <a:gd name="T52" fmla="*/ 0 w 171"/>
                  <a:gd name="T53" fmla="*/ 137 h 190"/>
                  <a:gd name="T54" fmla="*/ 5 w 171"/>
                  <a:gd name="T55" fmla="*/ 154 h 190"/>
                  <a:gd name="T56" fmla="*/ 12 w 171"/>
                  <a:gd name="T57" fmla="*/ 166 h 190"/>
                  <a:gd name="T58" fmla="*/ 22 w 171"/>
                  <a:gd name="T59" fmla="*/ 178 h 190"/>
                  <a:gd name="T60" fmla="*/ 34 w 171"/>
                  <a:gd name="T61" fmla="*/ 186 h 190"/>
                  <a:gd name="T62" fmla="*/ 48 w 171"/>
                  <a:gd name="T63" fmla="*/ 190 h 190"/>
                  <a:gd name="T64" fmla="*/ 65 w 171"/>
                  <a:gd name="T65" fmla="*/ 190 h 190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71"/>
                  <a:gd name="T100" fmla="*/ 0 h 190"/>
                  <a:gd name="T101" fmla="*/ 171 w 171"/>
                  <a:gd name="T102" fmla="*/ 190 h 190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71" h="190">
                    <a:moveTo>
                      <a:pt x="65" y="190"/>
                    </a:moveTo>
                    <a:lnTo>
                      <a:pt x="82" y="188"/>
                    </a:lnTo>
                    <a:lnTo>
                      <a:pt x="101" y="181"/>
                    </a:lnTo>
                    <a:lnTo>
                      <a:pt x="116" y="171"/>
                    </a:lnTo>
                    <a:lnTo>
                      <a:pt x="133" y="159"/>
                    </a:lnTo>
                    <a:lnTo>
                      <a:pt x="145" y="145"/>
                    </a:lnTo>
                    <a:lnTo>
                      <a:pt x="154" y="128"/>
                    </a:lnTo>
                    <a:lnTo>
                      <a:pt x="164" y="109"/>
                    </a:lnTo>
                    <a:lnTo>
                      <a:pt x="169" y="89"/>
                    </a:lnTo>
                    <a:lnTo>
                      <a:pt x="171" y="70"/>
                    </a:lnTo>
                    <a:lnTo>
                      <a:pt x="171" y="53"/>
                    </a:lnTo>
                    <a:lnTo>
                      <a:pt x="166" y="36"/>
                    </a:lnTo>
                    <a:lnTo>
                      <a:pt x="159" y="24"/>
                    </a:lnTo>
                    <a:lnTo>
                      <a:pt x="150" y="12"/>
                    </a:lnTo>
                    <a:lnTo>
                      <a:pt x="138" y="5"/>
                    </a:lnTo>
                    <a:lnTo>
                      <a:pt x="123" y="0"/>
                    </a:lnTo>
                    <a:lnTo>
                      <a:pt x="106" y="0"/>
                    </a:lnTo>
                    <a:lnTo>
                      <a:pt x="89" y="5"/>
                    </a:lnTo>
                    <a:lnTo>
                      <a:pt x="72" y="10"/>
                    </a:lnTo>
                    <a:lnTo>
                      <a:pt x="56" y="22"/>
                    </a:lnTo>
                    <a:lnTo>
                      <a:pt x="41" y="34"/>
                    </a:lnTo>
                    <a:lnTo>
                      <a:pt x="29" y="48"/>
                    </a:lnTo>
                    <a:lnTo>
                      <a:pt x="17" y="65"/>
                    </a:lnTo>
                    <a:lnTo>
                      <a:pt x="10" y="82"/>
                    </a:lnTo>
                    <a:lnTo>
                      <a:pt x="3" y="101"/>
                    </a:lnTo>
                    <a:lnTo>
                      <a:pt x="0" y="121"/>
                    </a:lnTo>
                    <a:lnTo>
                      <a:pt x="0" y="137"/>
                    </a:lnTo>
                    <a:lnTo>
                      <a:pt x="5" y="154"/>
                    </a:lnTo>
                    <a:lnTo>
                      <a:pt x="12" y="166"/>
                    </a:lnTo>
                    <a:lnTo>
                      <a:pt x="22" y="178"/>
                    </a:lnTo>
                    <a:lnTo>
                      <a:pt x="34" y="186"/>
                    </a:lnTo>
                    <a:lnTo>
                      <a:pt x="48" y="190"/>
                    </a:lnTo>
                    <a:lnTo>
                      <a:pt x="65" y="19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4655" name="Freeform 14"/>
              <p:cNvSpPr>
                <a:spLocks/>
              </p:cNvSpPr>
              <p:nvPr/>
            </p:nvSpPr>
            <p:spPr bwMode="auto">
              <a:xfrm>
                <a:off x="1581" y="829"/>
                <a:ext cx="964" cy="297"/>
              </a:xfrm>
              <a:custGeom>
                <a:avLst/>
                <a:gdLst>
                  <a:gd name="T0" fmla="*/ 2542 w 3010"/>
                  <a:gd name="T1" fmla="*/ 174 h 1230"/>
                  <a:gd name="T2" fmla="*/ 2615 w 3010"/>
                  <a:gd name="T3" fmla="*/ 361 h 1230"/>
                  <a:gd name="T4" fmla="*/ 2747 w 3010"/>
                  <a:gd name="T5" fmla="*/ 496 h 1230"/>
                  <a:gd name="T6" fmla="*/ 2904 w 3010"/>
                  <a:gd name="T7" fmla="*/ 617 h 1230"/>
                  <a:gd name="T8" fmla="*/ 2952 w 3010"/>
                  <a:gd name="T9" fmla="*/ 641 h 1230"/>
                  <a:gd name="T10" fmla="*/ 3003 w 3010"/>
                  <a:gd name="T11" fmla="*/ 674 h 1230"/>
                  <a:gd name="T12" fmla="*/ 2978 w 3010"/>
                  <a:gd name="T13" fmla="*/ 961 h 1230"/>
                  <a:gd name="T14" fmla="*/ 2906 w 3010"/>
                  <a:gd name="T15" fmla="*/ 1158 h 1230"/>
                  <a:gd name="T16" fmla="*/ 2721 w 3010"/>
                  <a:gd name="T17" fmla="*/ 1175 h 1230"/>
                  <a:gd name="T18" fmla="*/ 2689 w 3010"/>
                  <a:gd name="T19" fmla="*/ 1016 h 1230"/>
                  <a:gd name="T20" fmla="*/ 2624 w 3010"/>
                  <a:gd name="T21" fmla="*/ 891 h 1230"/>
                  <a:gd name="T22" fmla="*/ 2533 w 3010"/>
                  <a:gd name="T23" fmla="*/ 848 h 1230"/>
                  <a:gd name="T24" fmla="*/ 2424 w 3010"/>
                  <a:gd name="T25" fmla="*/ 845 h 1230"/>
                  <a:gd name="T26" fmla="*/ 2294 w 3010"/>
                  <a:gd name="T27" fmla="*/ 910 h 1230"/>
                  <a:gd name="T28" fmla="*/ 2142 w 3010"/>
                  <a:gd name="T29" fmla="*/ 1064 h 1230"/>
                  <a:gd name="T30" fmla="*/ 1988 w 3010"/>
                  <a:gd name="T31" fmla="*/ 1122 h 1230"/>
                  <a:gd name="T32" fmla="*/ 1735 w 3010"/>
                  <a:gd name="T33" fmla="*/ 1124 h 1230"/>
                  <a:gd name="T34" fmla="*/ 1465 w 3010"/>
                  <a:gd name="T35" fmla="*/ 1122 h 1230"/>
                  <a:gd name="T36" fmla="*/ 1289 w 3010"/>
                  <a:gd name="T37" fmla="*/ 1122 h 1230"/>
                  <a:gd name="T38" fmla="*/ 1284 w 3010"/>
                  <a:gd name="T39" fmla="*/ 1033 h 1230"/>
                  <a:gd name="T40" fmla="*/ 1214 w 3010"/>
                  <a:gd name="T41" fmla="*/ 898 h 1230"/>
                  <a:gd name="T42" fmla="*/ 1128 w 3010"/>
                  <a:gd name="T43" fmla="*/ 850 h 1230"/>
                  <a:gd name="T44" fmla="*/ 1019 w 3010"/>
                  <a:gd name="T45" fmla="*/ 848 h 1230"/>
                  <a:gd name="T46" fmla="*/ 879 w 3010"/>
                  <a:gd name="T47" fmla="*/ 905 h 1230"/>
                  <a:gd name="T48" fmla="*/ 711 w 3010"/>
                  <a:gd name="T49" fmla="*/ 1059 h 1230"/>
                  <a:gd name="T50" fmla="*/ 607 w 3010"/>
                  <a:gd name="T51" fmla="*/ 1120 h 1230"/>
                  <a:gd name="T52" fmla="*/ 484 w 3010"/>
                  <a:gd name="T53" fmla="*/ 1127 h 1230"/>
                  <a:gd name="T54" fmla="*/ 357 w 3010"/>
                  <a:gd name="T55" fmla="*/ 1129 h 1230"/>
                  <a:gd name="T56" fmla="*/ 272 w 3010"/>
                  <a:gd name="T57" fmla="*/ 1124 h 1230"/>
                  <a:gd name="T58" fmla="*/ 210 w 3010"/>
                  <a:gd name="T59" fmla="*/ 1214 h 1230"/>
                  <a:gd name="T60" fmla="*/ 43 w 3010"/>
                  <a:gd name="T61" fmla="*/ 1223 h 1230"/>
                  <a:gd name="T62" fmla="*/ 0 w 3010"/>
                  <a:gd name="T63" fmla="*/ 1084 h 1230"/>
                  <a:gd name="T64" fmla="*/ 46 w 3010"/>
                  <a:gd name="T65" fmla="*/ 1016 h 1230"/>
                  <a:gd name="T66" fmla="*/ 82 w 3010"/>
                  <a:gd name="T67" fmla="*/ 891 h 1230"/>
                  <a:gd name="T68" fmla="*/ 161 w 3010"/>
                  <a:gd name="T69" fmla="*/ 657 h 1230"/>
                  <a:gd name="T70" fmla="*/ 241 w 3010"/>
                  <a:gd name="T71" fmla="*/ 458 h 1230"/>
                  <a:gd name="T72" fmla="*/ 357 w 3010"/>
                  <a:gd name="T73" fmla="*/ 294 h 1230"/>
                  <a:gd name="T74" fmla="*/ 496 w 3010"/>
                  <a:gd name="T75" fmla="*/ 217 h 1230"/>
                  <a:gd name="T76" fmla="*/ 706 w 3010"/>
                  <a:gd name="T77" fmla="*/ 174 h 1230"/>
                  <a:gd name="T78" fmla="*/ 937 w 3010"/>
                  <a:gd name="T79" fmla="*/ 154 h 1230"/>
                  <a:gd name="T80" fmla="*/ 1140 w 3010"/>
                  <a:gd name="T81" fmla="*/ 152 h 1230"/>
                  <a:gd name="T82" fmla="*/ 1306 w 3010"/>
                  <a:gd name="T83" fmla="*/ 157 h 1230"/>
                  <a:gd name="T84" fmla="*/ 1521 w 3010"/>
                  <a:gd name="T85" fmla="*/ 157 h 1230"/>
                  <a:gd name="T86" fmla="*/ 1730 w 3010"/>
                  <a:gd name="T87" fmla="*/ 159 h 1230"/>
                  <a:gd name="T88" fmla="*/ 1877 w 3010"/>
                  <a:gd name="T89" fmla="*/ 176 h 1230"/>
                  <a:gd name="T90" fmla="*/ 1923 w 3010"/>
                  <a:gd name="T91" fmla="*/ 118 h 1230"/>
                  <a:gd name="T92" fmla="*/ 1986 w 3010"/>
                  <a:gd name="T93" fmla="*/ 44 h 1230"/>
                  <a:gd name="T94" fmla="*/ 2077 w 3010"/>
                  <a:gd name="T95" fmla="*/ 12 h 1230"/>
                  <a:gd name="T96" fmla="*/ 2210 w 3010"/>
                  <a:gd name="T97" fmla="*/ 0 h 1230"/>
                  <a:gd name="T98" fmla="*/ 2354 w 3010"/>
                  <a:gd name="T99" fmla="*/ 12 h 1230"/>
                  <a:gd name="T100" fmla="*/ 2472 w 3010"/>
                  <a:gd name="T101" fmla="*/ 56 h 1230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3010"/>
                  <a:gd name="T154" fmla="*/ 0 h 1230"/>
                  <a:gd name="T155" fmla="*/ 3010 w 3010"/>
                  <a:gd name="T156" fmla="*/ 1230 h 1230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3010" h="1230">
                    <a:moveTo>
                      <a:pt x="2492" y="72"/>
                    </a:moveTo>
                    <a:lnTo>
                      <a:pt x="2506" y="94"/>
                    </a:lnTo>
                    <a:lnTo>
                      <a:pt x="2523" y="130"/>
                    </a:lnTo>
                    <a:lnTo>
                      <a:pt x="2542" y="174"/>
                    </a:lnTo>
                    <a:lnTo>
                      <a:pt x="2562" y="224"/>
                    </a:lnTo>
                    <a:lnTo>
                      <a:pt x="2578" y="275"/>
                    </a:lnTo>
                    <a:lnTo>
                      <a:pt x="2598" y="320"/>
                    </a:lnTo>
                    <a:lnTo>
                      <a:pt x="2615" y="361"/>
                    </a:lnTo>
                    <a:lnTo>
                      <a:pt x="2629" y="393"/>
                    </a:lnTo>
                    <a:lnTo>
                      <a:pt x="2658" y="429"/>
                    </a:lnTo>
                    <a:lnTo>
                      <a:pt x="2699" y="462"/>
                    </a:lnTo>
                    <a:lnTo>
                      <a:pt x="2747" y="496"/>
                    </a:lnTo>
                    <a:lnTo>
                      <a:pt x="2795" y="527"/>
                    </a:lnTo>
                    <a:lnTo>
                      <a:pt x="2841" y="559"/>
                    </a:lnTo>
                    <a:lnTo>
                      <a:pt x="2880" y="588"/>
                    </a:lnTo>
                    <a:lnTo>
                      <a:pt x="2904" y="617"/>
                    </a:lnTo>
                    <a:lnTo>
                      <a:pt x="2911" y="641"/>
                    </a:lnTo>
                    <a:lnTo>
                      <a:pt x="2923" y="638"/>
                    </a:lnTo>
                    <a:lnTo>
                      <a:pt x="2937" y="638"/>
                    </a:lnTo>
                    <a:lnTo>
                      <a:pt x="2952" y="641"/>
                    </a:lnTo>
                    <a:lnTo>
                      <a:pt x="2966" y="645"/>
                    </a:lnTo>
                    <a:lnTo>
                      <a:pt x="2981" y="653"/>
                    </a:lnTo>
                    <a:lnTo>
                      <a:pt x="2993" y="662"/>
                    </a:lnTo>
                    <a:lnTo>
                      <a:pt x="3003" y="674"/>
                    </a:lnTo>
                    <a:lnTo>
                      <a:pt x="3007" y="689"/>
                    </a:lnTo>
                    <a:lnTo>
                      <a:pt x="3010" y="751"/>
                    </a:lnTo>
                    <a:lnTo>
                      <a:pt x="3000" y="857"/>
                    </a:lnTo>
                    <a:lnTo>
                      <a:pt x="2978" y="961"/>
                    </a:lnTo>
                    <a:lnTo>
                      <a:pt x="2947" y="1019"/>
                    </a:lnTo>
                    <a:lnTo>
                      <a:pt x="2952" y="1074"/>
                    </a:lnTo>
                    <a:lnTo>
                      <a:pt x="2937" y="1120"/>
                    </a:lnTo>
                    <a:lnTo>
                      <a:pt x="2906" y="1158"/>
                    </a:lnTo>
                    <a:lnTo>
                      <a:pt x="2865" y="1182"/>
                    </a:lnTo>
                    <a:lnTo>
                      <a:pt x="2817" y="1194"/>
                    </a:lnTo>
                    <a:lnTo>
                      <a:pt x="2766" y="1192"/>
                    </a:lnTo>
                    <a:lnTo>
                      <a:pt x="2721" y="1175"/>
                    </a:lnTo>
                    <a:lnTo>
                      <a:pt x="2682" y="1139"/>
                    </a:lnTo>
                    <a:lnTo>
                      <a:pt x="2689" y="1096"/>
                    </a:lnTo>
                    <a:lnTo>
                      <a:pt x="2692" y="1055"/>
                    </a:lnTo>
                    <a:lnTo>
                      <a:pt x="2689" y="1016"/>
                    </a:lnTo>
                    <a:lnTo>
                      <a:pt x="2680" y="980"/>
                    </a:lnTo>
                    <a:lnTo>
                      <a:pt x="2668" y="946"/>
                    </a:lnTo>
                    <a:lnTo>
                      <a:pt x="2648" y="915"/>
                    </a:lnTo>
                    <a:lnTo>
                      <a:pt x="2624" y="891"/>
                    </a:lnTo>
                    <a:lnTo>
                      <a:pt x="2598" y="872"/>
                    </a:lnTo>
                    <a:lnTo>
                      <a:pt x="2578" y="862"/>
                    </a:lnTo>
                    <a:lnTo>
                      <a:pt x="2557" y="852"/>
                    </a:lnTo>
                    <a:lnTo>
                      <a:pt x="2533" y="848"/>
                    </a:lnTo>
                    <a:lnTo>
                      <a:pt x="2509" y="843"/>
                    </a:lnTo>
                    <a:lnTo>
                      <a:pt x="2482" y="840"/>
                    </a:lnTo>
                    <a:lnTo>
                      <a:pt x="2456" y="840"/>
                    </a:lnTo>
                    <a:lnTo>
                      <a:pt x="2424" y="845"/>
                    </a:lnTo>
                    <a:lnTo>
                      <a:pt x="2395" y="855"/>
                    </a:lnTo>
                    <a:lnTo>
                      <a:pt x="2362" y="867"/>
                    </a:lnTo>
                    <a:lnTo>
                      <a:pt x="2330" y="886"/>
                    </a:lnTo>
                    <a:lnTo>
                      <a:pt x="2294" y="910"/>
                    </a:lnTo>
                    <a:lnTo>
                      <a:pt x="2258" y="939"/>
                    </a:lnTo>
                    <a:lnTo>
                      <a:pt x="2222" y="973"/>
                    </a:lnTo>
                    <a:lnTo>
                      <a:pt x="2183" y="1014"/>
                    </a:lnTo>
                    <a:lnTo>
                      <a:pt x="2142" y="1064"/>
                    </a:lnTo>
                    <a:lnTo>
                      <a:pt x="2101" y="1120"/>
                    </a:lnTo>
                    <a:lnTo>
                      <a:pt x="2075" y="1122"/>
                    </a:lnTo>
                    <a:lnTo>
                      <a:pt x="2036" y="1122"/>
                    </a:lnTo>
                    <a:lnTo>
                      <a:pt x="1988" y="1122"/>
                    </a:lnTo>
                    <a:lnTo>
                      <a:pt x="1933" y="1122"/>
                    </a:lnTo>
                    <a:lnTo>
                      <a:pt x="1870" y="1124"/>
                    </a:lnTo>
                    <a:lnTo>
                      <a:pt x="1805" y="1124"/>
                    </a:lnTo>
                    <a:lnTo>
                      <a:pt x="1735" y="1124"/>
                    </a:lnTo>
                    <a:lnTo>
                      <a:pt x="1665" y="1124"/>
                    </a:lnTo>
                    <a:lnTo>
                      <a:pt x="1595" y="1124"/>
                    </a:lnTo>
                    <a:lnTo>
                      <a:pt x="1528" y="1122"/>
                    </a:lnTo>
                    <a:lnTo>
                      <a:pt x="1465" y="1122"/>
                    </a:lnTo>
                    <a:lnTo>
                      <a:pt x="1410" y="1122"/>
                    </a:lnTo>
                    <a:lnTo>
                      <a:pt x="1359" y="1122"/>
                    </a:lnTo>
                    <a:lnTo>
                      <a:pt x="1318" y="1122"/>
                    </a:lnTo>
                    <a:lnTo>
                      <a:pt x="1289" y="1122"/>
                    </a:lnTo>
                    <a:lnTo>
                      <a:pt x="1272" y="1122"/>
                    </a:lnTo>
                    <a:lnTo>
                      <a:pt x="1282" y="1098"/>
                    </a:lnTo>
                    <a:lnTo>
                      <a:pt x="1287" y="1067"/>
                    </a:lnTo>
                    <a:lnTo>
                      <a:pt x="1284" y="1033"/>
                    </a:lnTo>
                    <a:lnTo>
                      <a:pt x="1277" y="997"/>
                    </a:lnTo>
                    <a:lnTo>
                      <a:pt x="1263" y="963"/>
                    </a:lnTo>
                    <a:lnTo>
                      <a:pt x="1243" y="927"/>
                    </a:lnTo>
                    <a:lnTo>
                      <a:pt x="1214" y="898"/>
                    </a:lnTo>
                    <a:lnTo>
                      <a:pt x="1181" y="872"/>
                    </a:lnTo>
                    <a:lnTo>
                      <a:pt x="1166" y="864"/>
                    </a:lnTo>
                    <a:lnTo>
                      <a:pt x="1147" y="857"/>
                    </a:lnTo>
                    <a:lnTo>
                      <a:pt x="1128" y="850"/>
                    </a:lnTo>
                    <a:lnTo>
                      <a:pt x="1104" y="845"/>
                    </a:lnTo>
                    <a:lnTo>
                      <a:pt x="1080" y="843"/>
                    </a:lnTo>
                    <a:lnTo>
                      <a:pt x="1051" y="843"/>
                    </a:lnTo>
                    <a:lnTo>
                      <a:pt x="1019" y="848"/>
                    </a:lnTo>
                    <a:lnTo>
                      <a:pt x="988" y="855"/>
                    </a:lnTo>
                    <a:lnTo>
                      <a:pt x="954" y="867"/>
                    </a:lnTo>
                    <a:lnTo>
                      <a:pt x="918" y="884"/>
                    </a:lnTo>
                    <a:lnTo>
                      <a:pt x="879" y="905"/>
                    </a:lnTo>
                    <a:lnTo>
                      <a:pt x="839" y="934"/>
                    </a:lnTo>
                    <a:lnTo>
                      <a:pt x="798" y="968"/>
                    </a:lnTo>
                    <a:lnTo>
                      <a:pt x="754" y="1011"/>
                    </a:lnTo>
                    <a:lnTo>
                      <a:pt x="711" y="1059"/>
                    </a:lnTo>
                    <a:lnTo>
                      <a:pt x="665" y="1117"/>
                    </a:lnTo>
                    <a:lnTo>
                      <a:pt x="651" y="1117"/>
                    </a:lnTo>
                    <a:lnTo>
                      <a:pt x="631" y="1120"/>
                    </a:lnTo>
                    <a:lnTo>
                      <a:pt x="607" y="1120"/>
                    </a:lnTo>
                    <a:lnTo>
                      <a:pt x="578" y="1122"/>
                    </a:lnTo>
                    <a:lnTo>
                      <a:pt x="549" y="1124"/>
                    </a:lnTo>
                    <a:lnTo>
                      <a:pt x="518" y="1124"/>
                    </a:lnTo>
                    <a:lnTo>
                      <a:pt x="484" y="1127"/>
                    </a:lnTo>
                    <a:lnTo>
                      <a:pt x="453" y="1127"/>
                    </a:lnTo>
                    <a:lnTo>
                      <a:pt x="419" y="1127"/>
                    </a:lnTo>
                    <a:lnTo>
                      <a:pt x="388" y="1129"/>
                    </a:lnTo>
                    <a:lnTo>
                      <a:pt x="357" y="1129"/>
                    </a:lnTo>
                    <a:lnTo>
                      <a:pt x="330" y="1127"/>
                    </a:lnTo>
                    <a:lnTo>
                      <a:pt x="306" y="1127"/>
                    </a:lnTo>
                    <a:lnTo>
                      <a:pt x="287" y="1127"/>
                    </a:lnTo>
                    <a:lnTo>
                      <a:pt x="272" y="1124"/>
                    </a:lnTo>
                    <a:lnTo>
                      <a:pt x="263" y="1122"/>
                    </a:lnTo>
                    <a:lnTo>
                      <a:pt x="263" y="1163"/>
                    </a:lnTo>
                    <a:lnTo>
                      <a:pt x="243" y="1194"/>
                    </a:lnTo>
                    <a:lnTo>
                      <a:pt x="210" y="1214"/>
                    </a:lnTo>
                    <a:lnTo>
                      <a:pt x="166" y="1226"/>
                    </a:lnTo>
                    <a:lnTo>
                      <a:pt x="120" y="1230"/>
                    </a:lnTo>
                    <a:lnTo>
                      <a:pt x="77" y="1228"/>
                    </a:lnTo>
                    <a:lnTo>
                      <a:pt x="43" y="1223"/>
                    </a:lnTo>
                    <a:lnTo>
                      <a:pt x="24" y="1214"/>
                    </a:lnTo>
                    <a:lnTo>
                      <a:pt x="10" y="1180"/>
                    </a:lnTo>
                    <a:lnTo>
                      <a:pt x="2" y="1132"/>
                    </a:lnTo>
                    <a:lnTo>
                      <a:pt x="0" y="1084"/>
                    </a:lnTo>
                    <a:lnTo>
                      <a:pt x="7" y="1050"/>
                    </a:lnTo>
                    <a:lnTo>
                      <a:pt x="22" y="1028"/>
                    </a:lnTo>
                    <a:lnTo>
                      <a:pt x="34" y="1019"/>
                    </a:lnTo>
                    <a:lnTo>
                      <a:pt x="46" y="1016"/>
                    </a:lnTo>
                    <a:lnTo>
                      <a:pt x="60" y="1009"/>
                    </a:lnTo>
                    <a:lnTo>
                      <a:pt x="60" y="980"/>
                    </a:lnTo>
                    <a:lnTo>
                      <a:pt x="67" y="939"/>
                    </a:lnTo>
                    <a:lnTo>
                      <a:pt x="82" y="891"/>
                    </a:lnTo>
                    <a:lnTo>
                      <a:pt x="101" y="833"/>
                    </a:lnTo>
                    <a:lnTo>
                      <a:pt x="120" y="775"/>
                    </a:lnTo>
                    <a:lnTo>
                      <a:pt x="142" y="715"/>
                    </a:lnTo>
                    <a:lnTo>
                      <a:pt x="161" y="657"/>
                    </a:lnTo>
                    <a:lnTo>
                      <a:pt x="178" y="604"/>
                    </a:lnTo>
                    <a:lnTo>
                      <a:pt x="195" y="556"/>
                    </a:lnTo>
                    <a:lnTo>
                      <a:pt x="217" y="506"/>
                    </a:lnTo>
                    <a:lnTo>
                      <a:pt x="241" y="458"/>
                    </a:lnTo>
                    <a:lnTo>
                      <a:pt x="267" y="412"/>
                    </a:lnTo>
                    <a:lnTo>
                      <a:pt x="296" y="369"/>
                    </a:lnTo>
                    <a:lnTo>
                      <a:pt x="325" y="328"/>
                    </a:lnTo>
                    <a:lnTo>
                      <a:pt x="357" y="294"/>
                    </a:lnTo>
                    <a:lnTo>
                      <a:pt x="388" y="267"/>
                    </a:lnTo>
                    <a:lnTo>
                      <a:pt x="417" y="248"/>
                    </a:lnTo>
                    <a:lnTo>
                      <a:pt x="453" y="231"/>
                    </a:lnTo>
                    <a:lnTo>
                      <a:pt x="496" y="217"/>
                    </a:lnTo>
                    <a:lnTo>
                      <a:pt x="542" y="205"/>
                    </a:lnTo>
                    <a:lnTo>
                      <a:pt x="593" y="193"/>
                    </a:lnTo>
                    <a:lnTo>
                      <a:pt x="648" y="183"/>
                    </a:lnTo>
                    <a:lnTo>
                      <a:pt x="706" y="174"/>
                    </a:lnTo>
                    <a:lnTo>
                      <a:pt x="764" y="166"/>
                    </a:lnTo>
                    <a:lnTo>
                      <a:pt x="822" y="162"/>
                    </a:lnTo>
                    <a:lnTo>
                      <a:pt x="882" y="157"/>
                    </a:lnTo>
                    <a:lnTo>
                      <a:pt x="937" y="154"/>
                    </a:lnTo>
                    <a:lnTo>
                      <a:pt x="993" y="152"/>
                    </a:lnTo>
                    <a:lnTo>
                      <a:pt x="1046" y="149"/>
                    </a:lnTo>
                    <a:lnTo>
                      <a:pt x="1096" y="152"/>
                    </a:lnTo>
                    <a:lnTo>
                      <a:pt x="1140" y="152"/>
                    </a:lnTo>
                    <a:lnTo>
                      <a:pt x="1178" y="154"/>
                    </a:lnTo>
                    <a:lnTo>
                      <a:pt x="1217" y="157"/>
                    </a:lnTo>
                    <a:lnTo>
                      <a:pt x="1260" y="157"/>
                    </a:lnTo>
                    <a:lnTo>
                      <a:pt x="1306" y="157"/>
                    </a:lnTo>
                    <a:lnTo>
                      <a:pt x="1357" y="157"/>
                    </a:lnTo>
                    <a:lnTo>
                      <a:pt x="1410" y="157"/>
                    </a:lnTo>
                    <a:lnTo>
                      <a:pt x="1465" y="157"/>
                    </a:lnTo>
                    <a:lnTo>
                      <a:pt x="1521" y="157"/>
                    </a:lnTo>
                    <a:lnTo>
                      <a:pt x="1576" y="157"/>
                    </a:lnTo>
                    <a:lnTo>
                      <a:pt x="1629" y="157"/>
                    </a:lnTo>
                    <a:lnTo>
                      <a:pt x="1680" y="157"/>
                    </a:lnTo>
                    <a:lnTo>
                      <a:pt x="1730" y="159"/>
                    </a:lnTo>
                    <a:lnTo>
                      <a:pt x="1774" y="162"/>
                    </a:lnTo>
                    <a:lnTo>
                      <a:pt x="1815" y="164"/>
                    </a:lnTo>
                    <a:lnTo>
                      <a:pt x="1848" y="169"/>
                    </a:lnTo>
                    <a:lnTo>
                      <a:pt x="1877" y="176"/>
                    </a:lnTo>
                    <a:lnTo>
                      <a:pt x="1896" y="183"/>
                    </a:lnTo>
                    <a:lnTo>
                      <a:pt x="1906" y="162"/>
                    </a:lnTo>
                    <a:lnTo>
                      <a:pt x="1913" y="140"/>
                    </a:lnTo>
                    <a:lnTo>
                      <a:pt x="1923" y="118"/>
                    </a:lnTo>
                    <a:lnTo>
                      <a:pt x="1935" y="97"/>
                    </a:lnTo>
                    <a:lnTo>
                      <a:pt x="1947" y="77"/>
                    </a:lnTo>
                    <a:lnTo>
                      <a:pt x="1964" y="60"/>
                    </a:lnTo>
                    <a:lnTo>
                      <a:pt x="1986" y="44"/>
                    </a:lnTo>
                    <a:lnTo>
                      <a:pt x="2012" y="29"/>
                    </a:lnTo>
                    <a:lnTo>
                      <a:pt x="2029" y="24"/>
                    </a:lnTo>
                    <a:lnTo>
                      <a:pt x="2051" y="17"/>
                    </a:lnTo>
                    <a:lnTo>
                      <a:pt x="2077" y="12"/>
                    </a:lnTo>
                    <a:lnTo>
                      <a:pt x="2108" y="7"/>
                    </a:lnTo>
                    <a:lnTo>
                      <a:pt x="2140" y="5"/>
                    </a:lnTo>
                    <a:lnTo>
                      <a:pt x="2174" y="3"/>
                    </a:lnTo>
                    <a:lnTo>
                      <a:pt x="2210" y="0"/>
                    </a:lnTo>
                    <a:lnTo>
                      <a:pt x="2246" y="0"/>
                    </a:lnTo>
                    <a:lnTo>
                      <a:pt x="2284" y="3"/>
                    </a:lnTo>
                    <a:lnTo>
                      <a:pt x="2321" y="5"/>
                    </a:lnTo>
                    <a:lnTo>
                      <a:pt x="2354" y="12"/>
                    </a:lnTo>
                    <a:lnTo>
                      <a:pt x="2388" y="20"/>
                    </a:lnTo>
                    <a:lnTo>
                      <a:pt x="2419" y="29"/>
                    </a:lnTo>
                    <a:lnTo>
                      <a:pt x="2448" y="41"/>
                    </a:lnTo>
                    <a:lnTo>
                      <a:pt x="2472" y="56"/>
                    </a:lnTo>
                    <a:lnTo>
                      <a:pt x="2492" y="7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4656" name="Freeform 15"/>
              <p:cNvSpPr>
                <a:spLocks/>
              </p:cNvSpPr>
              <p:nvPr/>
            </p:nvSpPr>
            <p:spPr bwMode="auto">
              <a:xfrm>
                <a:off x="2131" y="845"/>
                <a:ext cx="365" cy="242"/>
              </a:xfrm>
              <a:custGeom>
                <a:avLst/>
                <a:gdLst>
                  <a:gd name="T0" fmla="*/ 7 w 1142"/>
                  <a:gd name="T1" fmla="*/ 1002 h 1006"/>
                  <a:gd name="T2" fmla="*/ 58 w 1142"/>
                  <a:gd name="T3" fmla="*/ 1006 h 1006"/>
                  <a:gd name="T4" fmla="*/ 130 w 1142"/>
                  <a:gd name="T5" fmla="*/ 1004 h 1006"/>
                  <a:gd name="T6" fmla="*/ 202 w 1142"/>
                  <a:gd name="T7" fmla="*/ 1004 h 1006"/>
                  <a:gd name="T8" fmla="*/ 248 w 1142"/>
                  <a:gd name="T9" fmla="*/ 987 h 1006"/>
                  <a:gd name="T10" fmla="*/ 291 w 1142"/>
                  <a:gd name="T11" fmla="*/ 937 h 1006"/>
                  <a:gd name="T12" fmla="*/ 344 w 1142"/>
                  <a:gd name="T13" fmla="*/ 881 h 1006"/>
                  <a:gd name="T14" fmla="*/ 407 w 1142"/>
                  <a:gd name="T15" fmla="*/ 826 h 1006"/>
                  <a:gd name="T16" fmla="*/ 479 w 1142"/>
                  <a:gd name="T17" fmla="*/ 775 h 1006"/>
                  <a:gd name="T18" fmla="*/ 566 w 1142"/>
                  <a:gd name="T19" fmla="*/ 737 h 1006"/>
                  <a:gd name="T20" fmla="*/ 665 w 1142"/>
                  <a:gd name="T21" fmla="*/ 715 h 1006"/>
                  <a:gd name="T22" fmla="*/ 780 w 1142"/>
                  <a:gd name="T23" fmla="*/ 718 h 1006"/>
                  <a:gd name="T24" fmla="*/ 877 w 1142"/>
                  <a:gd name="T25" fmla="*/ 744 h 1006"/>
                  <a:gd name="T26" fmla="*/ 942 w 1142"/>
                  <a:gd name="T27" fmla="*/ 799 h 1006"/>
                  <a:gd name="T28" fmla="*/ 990 w 1142"/>
                  <a:gd name="T29" fmla="*/ 879 h 1006"/>
                  <a:gd name="T30" fmla="*/ 1009 w 1142"/>
                  <a:gd name="T31" fmla="*/ 958 h 1006"/>
                  <a:gd name="T32" fmla="*/ 1009 w 1142"/>
                  <a:gd name="T33" fmla="*/ 973 h 1006"/>
                  <a:gd name="T34" fmla="*/ 1038 w 1142"/>
                  <a:gd name="T35" fmla="*/ 949 h 1006"/>
                  <a:gd name="T36" fmla="*/ 1074 w 1142"/>
                  <a:gd name="T37" fmla="*/ 941 h 1006"/>
                  <a:gd name="T38" fmla="*/ 1103 w 1142"/>
                  <a:gd name="T39" fmla="*/ 934 h 1006"/>
                  <a:gd name="T40" fmla="*/ 1115 w 1142"/>
                  <a:gd name="T41" fmla="*/ 848 h 1006"/>
                  <a:gd name="T42" fmla="*/ 1142 w 1142"/>
                  <a:gd name="T43" fmla="*/ 677 h 1006"/>
                  <a:gd name="T44" fmla="*/ 1099 w 1142"/>
                  <a:gd name="T45" fmla="*/ 549 h 1006"/>
                  <a:gd name="T46" fmla="*/ 1007 w 1142"/>
                  <a:gd name="T47" fmla="*/ 489 h 1006"/>
                  <a:gd name="T48" fmla="*/ 908 w 1142"/>
                  <a:gd name="T49" fmla="*/ 448 h 1006"/>
                  <a:gd name="T50" fmla="*/ 836 w 1142"/>
                  <a:gd name="T51" fmla="*/ 393 h 1006"/>
                  <a:gd name="T52" fmla="*/ 819 w 1142"/>
                  <a:gd name="T53" fmla="*/ 318 h 1006"/>
                  <a:gd name="T54" fmla="*/ 802 w 1142"/>
                  <a:gd name="T55" fmla="*/ 229 h 1006"/>
                  <a:gd name="T56" fmla="*/ 773 w 1142"/>
                  <a:gd name="T57" fmla="*/ 133 h 1006"/>
                  <a:gd name="T58" fmla="*/ 742 w 1142"/>
                  <a:gd name="T59" fmla="*/ 60 h 1006"/>
                  <a:gd name="T60" fmla="*/ 713 w 1142"/>
                  <a:gd name="T61" fmla="*/ 36 h 1006"/>
                  <a:gd name="T62" fmla="*/ 670 w 1142"/>
                  <a:gd name="T63" fmla="*/ 22 h 1006"/>
                  <a:gd name="T64" fmla="*/ 619 w 1142"/>
                  <a:gd name="T65" fmla="*/ 12 h 1006"/>
                  <a:gd name="T66" fmla="*/ 559 w 1142"/>
                  <a:gd name="T67" fmla="*/ 5 h 1006"/>
                  <a:gd name="T68" fmla="*/ 496 w 1142"/>
                  <a:gd name="T69" fmla="*/ 0 h 1006"/>
                  <a:gd name="T70" fmla="*/ 436 w 1142"/>
                  <a:gd name="T71" fmla="*/ 3 h 1006"/>
                  <a:gd name="T72" fmla="*/ 383 w 1142"/>
                  <a:gd name="T73" fmla="*/ 7 h 1006"/>
                  <a:gd name="T74" fmla="*/ 339 w 1142"/>
                  <a:gd name="T75" fmla="*/ 17 h 1006"/>
                  <a:gd name="T76" fmla="*/ 308 w 1142"/>
                  <a:gd name="T77" fmla="*/ 36 h 1006"/>
                  <a:gd name="T78" fmla="*/ 272 w 1142"/>
                  <a:gd name="T79" fmla="*/ 84 h 1006"/>
                  <a:gd name="T80" fmla="*/ 236 w 1142"/>
                  <a:gd name="T81" fmla="*/ 164 h 1006"/>
                  <a:gd name="T82" fmla="*/ 207 w 1142"/>
                  <a:gd name="T83" fmla="*/ 267 h 1006"/>
                  <a:gd name="T84" fmla="*/ 188 w 1142"/>
                  <a:gd name="T85" fmla="*/ 359 h 1006"/>
                  <a:gd name="T86" fmla="*/ 161 w 1142"/>
                  <a:gd name="T87" fmla="*/ 426 h 1006"/>
                  <a:gd name="T88" fmla="*/ 127 w 1142"/>
                  <a:gd name="T89" fmla="*/ 499 h 1006"/>
                  <a:gd name="T90" fmla="*/ 101 w 1142"/>
                  <a:gd name="T91" fmla="*/ 566 h 1006"/>
                  <a:gd name="T92" fmla="*/ 84 w 1142"/>
                  <a:gd name="T93" fmla="*/ 689 h 1006"/>
                  <a:gd name="T94" fmla="*/ 55 w 1142"/>
                  <a:gd name="T95" fmla="*/ 816 h 1006"/>
                  <a:gd name="T96" fmla="*/ 24 w 1142"/>
                  <a:gd name="T97" fmla="*/ 898 h 1006"/>
                  <a:gd name="T98" fmla="*/ 2 w 1142"/>
                  <a:gd name="T99" fmla="*/ 958 h 100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1142"/>
                  <a:gd name="T151" fmla="*/ 0 h 1006"/>
                  <a:gd name="T152" fmla="*/ 1142 w 1142"/>
                  <a:gd name="T153" fmla="*/ 1006 h 1006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1142" h="1006">
                    <a:moveTo>
                      <a:pt x="0" y="992"/>
                    </a:moveTo>
                    <a:lnTo>
                      <a:pt x="7" y="1002"/>
                    </a:lnTo>
                    <a:lnTo>
                      <a:pt x="29" y="1006"/>
                    </a:lnTo>
                    <a:lnTo>
                      <a:pt x="58" y="1006"/>
                    </a:lnTo>
                    <a:lnTo>
                      <a:pt x="94" y="1006"/>
                    </a:lnTo>
                    <a:lnTo>
                      <a:pt x="130" y="1004"/>
                    </a:lnTo>
                    <a:lnTo>
                      <a:pt x="168" y="1002"/>
                    </a:lnTo>
                    <a:lnTo>
                      <a:pt x="202" y="1004"/>
                    </a:lnTo>
                    <a:lnTo>
                      <a:pt x="229" y="1006"/>
                    </a:lnTo>
                    <a:lnTo>
                      <a:pt x="248" y="987"/>
                    </a:lnTo>
                    <a:lnTo>
                      <a:pt x="270" y="963"/>
                    </a:lnTo>
                    <a:lnTo>
                      <a:pt x="291" y="937"/>
                    </a:lnTo>
                    <a:lnTo>
                      <a:pt x="318" y="910"/>
                    </a:lnTo>
                    <a:lnTo>
                      <a:pt x="344" y="881"/>
                    </a:lnTo>
                    <a:lnTo>
                      <a:pt x="373" y="855"/>
                    </a:lnTo>
                    <a:lnTo>
                      <a:pt x="407" y="826"/>
                    </a:lnTo>
                    <a:lnTo>
                      <a:pt x="443" y="799"/>
                    </a:lnTo>
                    <a:lnTo>
                      <a:pt x="479" y="775"/>
                    </a:lnTo>
                    <a:lnTo>
                      <a:pt x="520" y="754"/>
                    </a:lnTo>
                    <a:lnTo>
                      <a:pt x="566" y="737"/>
                    </a:lnTo>
                    <a:lnTo>
                      <a:pt x="614" y="722"/>
                    </a:lnTo>
                    <a:lnTo>
                      <a:pt x="665" y="715"/>
                    </a:lnTo>
                    <a:lnTo>
                      <a:pt x="720" y="713"/>
                    </a:lnTo>
                    <a:lnTo>
                      <a:pt x="780" y="718"/>
                    </a:lnTo>
                    <a:lnTo>
                      <a:pt x="843" y="730"/>
                    </a:lnTo>
                    <a:lnTo>
                      <a:pt x="877" y="744"/>
                    </a:lnTo>
                    <a:lnTo>
                      <a:pt x="911" y="768"/>
                    </a:lnTo>
                    <a:lnTo>
                      <a:pt x="942" y="799"/>
                    </a:lnTo>
                    <a:lnTo>
                      <a:pt x="971" y="838"/>
                    </a:lnTo>
                    <a:lnTo>
                      <a:pt x="990" y="879"/>
                    </a:lnTo>
                    <a:lnTo>
                      <a:pt x="1005" y="917"/>
                    </a:lnTo>
                    <a:lnTo>
                      <a:pt x="1009" y="958"/>
                    </a:lnTo>
                    <a:lnTo>
                      <a:pt x="1002" y="992"/>
                    </a:lnTo>
                    <a:lnTo>
                      <a:pt x="1009" y="973"/>
                    </a:lnTo>
                    <a:lnTo>
                      <a:pt x="1021" y="958"/>
                    </a:lnTo>
                    <a:lnTo>
                      <a:pt x="1038" y="949"/>
                    </a:lnTo>
                    <a:lnTo>
                      <a:pt x="1055" y="944"/>
                    </a:lnTo>
                    <a:lnTo>
                      <a:pt x="1074" y="941"/>
                    </a:lnTo>
                    <a:lnTo>
                      <a:pt x="1091" y="937"/>
                    </a:lnTo>
                    <a:lnTo>
                      <a:pt x="1103" y="934"/>
                    </a:lnTo>
                    <a:lnTo>
                      <a:pt x="1111" y="932"/>
                    </a:lnTo>
                    <a:lnTo>
                      <a:pt x="1115" y="848"/>
                    </a:lnTo>
                    <a:lnTo>
                      <a:pt x="1132" y="761"/>
                    </a:lnTo>
                    <a:lnTo>
                      <a:pt x="1142" y="677"/>
                    </a:lnTo>
                    <a:lnTo>
                      <a:pt x="1130" y="597"/>
                    </a:lnTo>
                    <a:lnTo>
                      <a:pt x="1099" y="549"/>
                    </a:lnTo>
                    <a:lnTo>
                      <a:pt x="1058" y="513"/>
                    </a:lnTo>
                    <a:lnTo>
                      <a:pt x="1007" y="489"/>
                    </a:lnTo>
                    <a:lnTo>
                      <a:pt x="956" y="467"/>
                    </a:lnTo>
                    <a:lnTo>
                      <a:pt x="908" y="448"/>
                    </a:lnTo>
                    <a:lnTo>
                      <a:pt x="865" y="426"/>
                    </a:lnTo>
                    <a:lnTo>
                      <a:pt x="836" y="393"/>
                    </a:lnTo>
                    <a:lnTo>
                      <a:pt x="824" y="349"/>
                    </a:lnTo>
                    <a:lnTo>
                      <a:pt x="819" y="318"/>
                    </a:lnTo>
                    <a:lnTo>
                      <a:pt x="812" y="275"/>
                    </a:lnTo>
                    <a:lnTo>
                      <a:pt x="802" y="229"/>
                    </a:lnTo>
                    <a:lnTo>
                      <a:pt x="788" y="178"/>
                    </a:lnTo>
                    <a:lnTo>
                      <a:pt x="773" y="133"/>
                    </a:lnTo>
                    <a:lnTo>
                      <a:pt x="759" y="92"/>
                    </a:lnTo>
                    <a:lnTo>
                      <a:pt x="742" y="60"/>
                    </a:lnTo>
                    <a:lnTo>
                      <a:pt x="727" y="44"/>
                    </a:lnTo>
                    <a:lnTo>
                      <a:pt x="713" y="36"/>
                    </a:lnTo>
                    <a:lnTo>
                      <a:pt x="694" y="29"/>
                    </a:lnTo>
                    <a:lnTo>
                      <a:pt x="670" y="22"/>
                    </a:lnTo>
                    <a:lnTo>
                      <a:pt x="646" y="17"/>
                    </a:lnTo>
                    <a:lnTo>
                      <a:pt x="619" y="12"/>
                    </a:lnTo>
                    <a:lnTo>
                      <a:pt x="590" y="7"/>
                    </a:lnTo>
                    <a:lnTo>
                      <a:pt x="559" y="5"/>
                    </a:lnTo>
                    <a:lnTo>
                      <a:pt x="527" y="3"/>
                    </a:lnTo>
                    <a:lnTo>
                      <a:pt x="496" y="0"/>
                    </a:lnTo>
                    <a:lnTo>
                      <a:pt x="467" y="0"/>
                    </a:lnTo>
                    <a:lnTo>
                      <a:pt x="436" y="3"/>
                    </a:lnTo>
                    <a:lnTo>
                      <a:pt x="409" y="5"/>
                    </a:lnTo>
                    <a:lnTo>
                      <a:pt x="383" y="7"/>
                    </a:lnTo>
                    <a:lnTo>
                      <a:pt x="359" y="12"/>
                    </a:lnTo>
                    <a:lnTo>
                      <a:pt x="339" y="17"/>
                    </a:lnTo>
                    <a:lnTo>
                      <a:pt x="323" y="24"/>
                    </a:lnTo>
                    <a:lnTo>
                      <a:pt x="308" y="36"/>
                    </a:lnTo>
                    <a:lnTo>
                      <a:pt x="291" y="56"/>
                    </a:lnTo>
                    <a:lnTo>
                      <a:pt x="272" y="84"/>
                    </a:lnTo>
                    <a:lnTo>
                      <a:pt x="255" y="121"/>
                    </a:lnTo>
                    <a:lnTo>
                      <a:pt x="236" y="164"/>
                    </a:lnTo>
                    <a:lnTo>
                      <a:pt x="219" y="212"/>
                    </a:lnTo>
                    <a:lnTo>
                      <a:pt x="207" y="267"/>
                    </a:lnTo>
                    <a:lnTo>
                      <a:pt x="195" y="328"/>
                    </a:lnTo>
                    <a:lnTo>
                      <a:pt x="188" y="359"/>
                    </a:lnTo>
                    <a:lnTo>
                      <a:pt x="176" y="393"/>
                    </a:lnTo>
                    <a:lnTo>
                      <a:pt x="161" y="426"/>
                    </a:lnTo>
                    <a:lnTo>
                      <a:pt x="144" y="462"/>
                    </a:lnTo>
                    <a:lnTo>
                      <a:pt x="127" y="499"/>
                    </a:lnTo>
                    <a:lnTo>
                      <a:pt x="111" y="532"/>
                    </a:lnTo>
                    <a:lnTo>
                      <a:pt x="101" y="566"/>
                    </a:lnTo>
                    <a:lnTo>
                      <a:pt x="94" y="597"/>
                    </a:lnTo>
                    <a:lnTo>
                      <a:pt x="84" y="689"/>
                    </a:lnTo>
                    <a:lnTo>
                      <a:pt x="70" y="761"/>
                    </a:lnTo>
                    <a:lnTo>
                      <a:pt x="55" y="816"/>
                    </a:lnTo>
                    <a:lnTo>
                      <a:pt x="38" y="862"/>
                    </a:lnTo>
                    <a:lnTo>
                      <a:pt x="24" y="898"/>
                    </a:lnTo>
                    <a:lnTo>
                      <a:pt x="12" y="929"/>
                    </a:lnTo>
                    <a:lnTo>
                      <a:pt x="2" y="958"/>
                    </a:lnTo>
                    <a:lnTo>
                      <a:pt x="0" y="992"/>
                    </a:lnTo>
                    <a:close/>
                  </a:path>
                </a:pathLst>
              </a:custGeom>
              <a:solidFill>
                <a:srgbClr val="3366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4657" name="Freeform 16"/>
              <p:cNvSpPr>
                <a:spLocks/>
              </p:cNvSpPr>
              <p:nvPr/>
            </p:nvSpPr>
            <p:spPr bwMode="auto">
              <a:xfrm>
                <a:off x="1626" y="881"/>
                <a:ext cx="552" cy="209"/>
              </a:xfrm>
              <a:custGeom>
                <a:avLst/>
                <a:gdLst>
                  <a:gd name="T0" fmla="*/ 1458 w 1723"/>
                  <a:gd name="T1" fmla="*/ 845 h 867"/>
                  <a:gd name="T2" fmla="*/ 1359 w 1723"/>
                  <a:gd name="T3" fmla="*/ 855 h 867"/>
                  <a:gd name="T4" fmla="*/ 1253 w 1723"/>
                  <a:gd name="T5" fmla="*/ 860 h 867"/>
                  <a:gd name="T6" fmla="*/ 1183 w 1723"/>
                  <a:gd name="T7" fmla="*/ 850 h 867"/>
                  <a:gd name="T8" fmla="*/ 1176 w 1723"/>
                  <a:gd name="T9" fmla="*/ 809 h 867"/>
                  <a:gd name="T10" fmla="*/ 1166 w 1723"/>
                  <a:gd name="T11" fmla="*/ 727 h 867"/>
                  <a:gd name="T12" fmla="*/ 1137 w 1723"/>
                  <a:gd name="T13" fmla="*/ 646 h 867"/>
                  <a:gd name="T14" fmla="*/ 1087 w 1723"/>
                  <a:gd name="T15" fmla="*/ 583 h 867"/>
                  <a:gd name="T16" fmla="*/ 990 w 1723"/>
                  <a:gd name="T17" fmla="*/ 552 h 867"/>
                  <a:gd name="T18" fmla="*/ 872 w 1723"/>
                  <a:gd name="T19" fmla="*/ 545 h 867"/>
                  <a:gd name="T20" fmla="*/ 759 w 1723"/>
                  <a:gd name="T21" fmla="*/ 564 h 867"/>
                  <a:gd name="T22" fmla="*/ 655 w 1723"/>
                  <a:gd name="T23" fmla="*/ 605 h 867"/>
                  <a:gd name="T24" fmla="*/ 561 w 1723"/>
                  <a:gd name="T25" fmla="*/ 655 h 867"/>
                  <a:gd name="T26" fmla="*/ 479 w 1723"/>
                  <a:gd name="T27" fmla="*/ 715 h 867"/>
                  <a:gd name="T28" fmla="*/ 409 w 1723"/>
                  <a:gd name="T29" fmla="*/ 778 h 867"/>
                  <a:gd name="T30" fmla="*/ 356 w 1723"/>
                  <a:gd name="T31" fmla="*/ 833 h 867"/>
                  <a:gd name="T32" fmla="*/ 323 w 1723"/>
                  <a:gd name="T33" fmla="*/ 862 h 867"/>
                  <a:gd name="T34" fmla="*/ 262 w 1723"/>
                  <a:gd name="T35" fmla="*/ 867 h 867"/>
                  <a:gd name="T36" fmla="*/ 183 w 1723"/>
                  <a:gd name="T37" fmla="*/ 862 h 867"/>
                  <a:gd name="T38" fmla="*/ 125 w 1723"/>
                  <a:gd name="T39" fmla="*/ 853 h 867"/>
                  <a:gd name="T40" fmla="*/ 113 w 1723"/>
                  <a:gd name="T41" fmla="*/ 826 h 867"/>
                  <a:gd name="T42" fmla="*/ 89 w 1723"/>
                  <a:gd name="T43" fmla="*/ 795 h 867"/>
                  <a:gd name="T44" fmla="*/ 62 w 1723"/>
                  <a:gd name="T45" fmla="*/ 785 h 867"/>
                  <a:gd name="T46" fmla="*/ 36 w 1723"/>
                  <a:gd name="T47" fmla="*/ 785 h 867"/>
                  <a:gd name="T48" fmla="*/ 14 w 1723"/>
                  <a:gd name="T49" fmla="*/ 785 h 867"/>
                  <a:gd name="T50" fmla="*/ 2 w 1723"/>
                  <a:gd name="T51" fmla="*/ 773 h 867"/>
                  <a:gd name="T52" fmla="*/ 2 w 1723"/>
                  <a:gd name="T53" fmla="*/ 742 h 867"/>
                  <a:gd name="T54" fmla="*/ 26 w 1723"/>
                  <a:gd name="T55" fmla="*/ 667 h 867"/>
                  <a:gd name="T56" fmla="*/ 60 w 1723"/>
                  <a:gd name="T57" fmla="*/ 561 h 867"/>
                  <a:gd name="T58" fmla="*/ 98 w 1723"/>
                  <a:gd name="T59" fmla="*/ 448 h 867"/>
                  <a:gd name="T60" fmla="*/ 132 w 1723"/>
                  <a:gd name="T61" fmla="*/ 340 h 867"/>
                  <a:gd name="T62" fmla="*/ 178 w 1723"/>
                  <a:gd name="T63" fmla="*/ 236 h 867"/>
                  <a:gd name="T64" fmla="*/ 226 w 1723"/>
                  <a:gd name="T65" fmla="*/ 147 h 867"/>
                  <a:gd name="T66" fmla="*/ 262 w 1723"/>
                  <a:gd name="T67" fmla="*/ 92 h 867"/>
                  <a:gd name="T68" fmla="*/ 298 w 1723"/>
                  <a:gd name="T69" fmla="*/ 61 h 867"/>
                  <a:gd name="T70" fmla="*/ 373 w 1723"/>
                  <a:gd name="T71" fmla="*/ 34 h 867"/>
                  <a:gd name="T72" fmla="*/ 462 w 1723"/>
                  <a:gd name="T73" fmla="*/ 20 h 867"/>
                  <a:gd name="T74" fmla="*/ 564 w 1723"/>
                  <a:gd name="T75" fmla="*/ 17 h 867"/>
                  <a:gd name="T76" fmla="*/ 667 w 1723"/>
                  <a:gd name="T77" fmla="*/ 20 h 867"/>
                  <a:gd name="T78" fmla="*/ 766 w 1723"/>
                  <a:gd name="T79" fmla="*/ 25 h 867"/>
                  <a:gd name="T80" fmla="*/ 853 w 1723"/>
                  <a:gd name="T81" fmla="*/ 27 h 867"/>
                  <a:gd name="T82" fmla="*/ 918 w 1723"/>
                  <a:gd name="T83" fmla="*/ 22 h 867"/>
                  <a:gd name="T84" fmla="*/ 971 w 1723"/>
                  <a:gd name="T85" fmla="*/ 10 h 867"/>
                  <a:gd name="T86" fmla="*/ 1055 w 1723"/>
                  <a:gd name="T87" fmla="*/ 3 h 867"/>
                  <a:gd name="T88" fmla="*/ 1166 w 1723"/>
                  <a:gd name="T89" fmla="*/ 0 h 867"/>
                  <a:gd name="T90" fmla="*/ 1294 w 1723"/>
                  <a:gd name="T91" fmla="*/ 3 h 867"/>
                  <a:gd name="T92" fmla="*/ 1424 w 1723"/>
                  <a:gd name="T93" fmla="*/ 5 h 867"/>
                  <a:gd name="T94" fmla="*/ 1544 w 1723"/>
                  <a:gd name="T95" fmla="*/ 10 h 867"/>
                  <a:gd name="T96" fmla="*/ 1643 w 1723"/>
                  <a:gd name="T97" fmla="*/ 13 h 867"/>
                  <a:gd name="T98" fmla="*/ 1706 w 1723"/>
                  <a:gd name="T99" fmla="*/ 10 h 867"/>
                  <a:gd name="T100" fmla="*/ 1723 w 1723"/>
                  <a:gd name="T101" fmla="*/ 17 h 867"/>
                  <a:gd name="T102" fmla="*/ 1689 w 1723"/>
                  <a:gd name="T103" fmla="*/ 85 h 867"/>
                  <a:gd name="T104" fmla="*/ 1631 w 1723"/>
                  <a:gd name="T105" fmla="*/ 193 h 867"/>
                  <a:gd name="T106" fmla="*/ 1583 w 1723"/>
                  <a:gd name="T107" fmla="*/ 309 h 867"/>
                  <a:gd name="T108" fmla="*/ 1559 w 1723"/>
                  <a:gd name="T109" fmla="*/ 412 h 867"/>
                  <a:gd name="T110" fmla="*/ 1530 w 1723"/>
                  <a:gd name="T111" fmla="*/ 542 h 867"/>
                  <a:gd name="T112" fmla="*/ 1503 w 1723"/>
                  <a:gd name="T113" fmla="*/ 682 h 867"/>
                  <a:gd name="T114" fmla="*/ 1487 w 1723"/>
                  <a:gd name="T115" fmla="*/ 800 h 867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1723"/>
                  <a:gd name="T175" fmla="*/ 0 h 867"/>
                  <a:gd name="T176" fmla="*/ 1723 w 1723"/>
                  <a:gd name="T177" fmla="*/ 867 h 867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1723" h="867">
                    <a:moveTo>
                      <a:pt x="1489" y="838"/>
                    </a:moveTo>
                    <a:lnTo>
                      <a:pt x="1458" y="845"/>
                    </a:lnTo>
                    <a:lnTo>
                      <a:pt x="1412" y="850"/>
                    </a:lnTo>
                    <a:lnTo>
                      <a:pt x="1359" y="855"/>
                    </a:lnTo>
                    <a:lnTo>
                      <a:pt x="1306" y="857"/>
                    </a:lnTo>
                    <a:lnTo>
                      <a:pt x="1253" y="860"/>
                    </a:lnTo>
                    <a:lnTo>
                      <a:pt x="1212" y="857"/>
                    </a:lnTo>
                    <a:lnTo>
                      <a:pt x="1183" y="850"/>
                    </a:lnTo>
                    <a:lnTo>
                      <a:pt x="1173" y="841"/>
                    </a:lnTo>
                    <a:lnTo>
                      <a:pt x="1176" y="809"/>
                    </a:lnTo>
                    <a:lnTo>
                      <a:pt x="1173" y="771"/>
                    </a:lnTo>
                    <a:lnTo>
                      <a:pt x="1166" y="727"/>
                    </a:lnTo>
                    <a:lnTo>
                      <a:pt x="1154" y="687"/>
                    </a:lnTo>
                    <a:lnTo>
                      <a:pt x="1137" y="646"/>
                    </a:lnTo>
                    <a:lnTo>
                      <a:pt x="1113" y="612"/>
                    </a:lnTo>
                    <a:lnTo>
                      <a:pt x="1087" y="583"/>
                    </a:lnTo>
                    <a:lnTo>
                      <a:pt x="1053" y="566"/>
                    </a:lnTo>
                    <a:lnTo>
                      <a:pt x="990" y="552"/>
                    </a:lnTo>
                    <a:lnTo>
                      <a:pt x="930" y="545"/>
                    </a:lnTo>
                    <a:lnTo>
                      <a:pt x="872" y="545"/>
                    </a:lnTo>
                    <a:lnTo>
                      <a:pt x="814" y="552"/>
                    </a:lnTo>
                    <a:lnTo>
                      <a:pt x="759" y="564"/>
                    </a:lnTo>
                    <a:lnTo>
                      <a:pt x="706" y="583"/>
                    </a:lnTo>
                    <a:lnTo>
                      <a:pt x="655" y="605"/>
                    </a:lnTo>
                    <a:lnTo>
                      <a:pt x="607" y="629"/>
                    </a:lnTo>
                    <a:lnTo>
                      <a:pt x="561" y="655"/>
                    </a:lnTo>
                    <a:lnTo>
                      <a:pt x="518" y="687"/>
                    </a:lnTo>
                    <a:lnTo>
                      <a:pt x="479" y="715"/>
                    </a:lnTo>
                    <a:lnTo>
                      <a:pt x="443" y="747"/>
                    </a:lnTo>
                    <a:lnTo>
                      <a:pt x="409" y="778"/>
                    </a:lnTo>
                    <a:lnTo>
                      <a:pt x="380" y="807"/>
                    </a:lnTo>
                    <a:lnTo>
                      <a:pt x="356" y="833"/>
                    </a:lnTo>
                    <a:lnTo>
                      <a:pt x="335" y="857"/>
                    </a:lnTo>
                    <a:lnTo>
                      <a:pt x="323" y="862"/>
                    </a:lnTo>
                    <a:lnTo>
                      <a:pt x="296" y="867"/>
                    </a:lnTo>
                    <a:lnTo>
                      <a:pt x="262" y="867"/>
                    </a:lnTo>
                    <a:lnTo>
                      <a:pt x="221" y="865"/>
                    </a:lnTo>
                    <a:lnTo>
                      <a:pt x="183" y="862"/>
                    </a:lnTo>
                    <a:lnTo>
                      <a:pt x="149" y="857"/>
                    </a:lnTo>
                    <a:lnTo>
                      <a:pt x="125" y="853"/>
                    </a:lnTo>
                    <a:lnTo>
                      <a:pt x="115" y="848"/>
                    </a:lnTo>
                    <a:lnTo>
                      <a:pt x="113" y="826"/>
                    </a:lnTo>
                    <a:lnTo>
                      <a:pt x="103" y="809"/>
                    </a:lnTo>
                    <a:lnTo>
                      <a:pt x="89" y="795"/>
                    </a:lnTo>
                    <a:lnTo>
                      <a:pt x="74" y="788"/>
                    </a:lnTo>
                    <a:lnTo>
                      <a:pt x="62" y="785"/>
                    </a:lnTo>
                    <a:lnTo>
                      <a:pt x="48" y="785"/>
                    </a:lnTo>
                    <a:lnTo>
                      <a:pt x="36" y="785"/>
                    </a:lnTo>
                    <a:lnTo>
                      <a:pt x="24" y="785"/>
                    </a:lnTo>
                    <a:lnTo>
                      <a:pt x="14" y="785"/>
                    </a:lnTo>
                    <a:lnTo>
                      <a:pt x="7" y="780"/>
                    </a:lnTo>
                    <a:lnTo>
                      <a:pt x="2" y="773"/>
                    </a:lnTo>
                    <a:lnTo>
                      <a:pt x="0" y="761"/>
                    </a:lnTo>
                    <a:lnTo>
                      <a:pt x="2" y="742"/>
                    </a:lnTo>
                    <a:lnTo>
                      <a:pt x="12" y="708"/>
                    </a:lnTo>
                    <a:lnTo>
                      <a:pt x="26" y="667"/>
                    </a:lnTo>
                    <a:lnTo>
                      <a:pt x="43" y="617"/>
                    </a:lnTo>
                    <a:lnTo>
                      <a:pt x="60" y="561"/>
                    </a:lnTo>
                    <a:lnTo>
                      <a:pt x="79" y="504"/>
                    </a:lnTo>
                    <a:lnTo>
                      <a:pt x="98" y="448"/>
                    </a:lnTo>
                    <a:lnTo>
                      <a:pt x="115" y="393"/>
                    </a:lnTo>
                    <a:lnTo>
                      <a:pt x="132" y="340"/>
                    </a:lnTo>
                    <a:lnTo>
                      <a:pt x="154" y="287"/>
                    </a:lnTo>
                    <a:lnTo>
                      <a:pt x="178" y="236"/>
                    </a:lnTo>
                    <a:lnTo>
                      <a:pt x="205" y="188"/>
                    </a:lnTo>
                    <a:lnTo>
                      <a:pt x="226" y="147"/>
                    </a:lnTo>
                    <a:lnTo>
                      <a:pt x="248" y="116"/>
                    </a:lnTo>
                    <a:lnTo>
                      <a:pt x="262" y="92"/>
                    </a:lnTo>
                    <a:lnTo>
                      <a:pt x="272" y="80"/>
                    </a:lnTo>
                    <a:lnTo>
                      <a:pt x="298" y="61"/>
                    </a:lnTo>
                    <a:lnTo>
                      <a:pt x="332" y="44"/>
                    </a:lnTo>
                    <a:lnTo>
                      <a:pt x="373" y="34"/>
                    </a:lnTo>
                    <a:lnTo>
                      <a:pt x="417" y="25"/>
                    </a:lnTo>
                    <a:lnTo>
                      <a:pt x="462" y="20"/>
                    </a:lnTo>
                    <a:lnTo>
                      <a:pt x="513" y="17"/>
                    </a:lnTo>
                    <a:lnTo>
                      <a:pt x="564" y="17"/>
                    </a:lnTo>
                    <a:lnTo>
                      <a:pt x="617" y="17"/>
                    </a:lnTo>
                    <a:lnTo>
                      <a:pt x="667" y="20"/>
                    </a:lnTo>
                    <a:lnTo>
                      <a:pt x="718" y="22"/>
                    </a:lnTo>
                    <a:lnTo>
                      <a:pt x="766" y="25"/>
                    </a:lnTo>
                    <a:lnTo>
                      <a:pt x="812" y="25"/>
                    </a:lnTo>
                    <a:lnTo>
                      <a:pt x="853" y="27"/>
                    </a:lnTo>
                    <a:lnTo>
                      <a:pt x="889" y="25"/>
                    </a:lnTo>
                    <a:lnTo>
                      <a:pt x="918" y="22"/>
                    </a:lnTo>
                    <a:lnTo>
                      <a:pt x="942" y="17"/>
                    </a:lnTo>
                    <a:lnTo>
                      <a:pt x="971" y="10"/>
                    </a:lnTo>
                    <a:lnTo>
                      <a:pt x="1007" y="5"/>
                    </a:lnTo>
                    <a:lnTo>
                      <a:pt x="1055" y="3"/>
                    </a:lnTo>
                    <a:lnTo>
                      <a:pt x="1108" y="0"/>
                    </a:lnTo>
                    <a:lnTo>
                      <a:pt x="1166" y="0"/>
                    </a:lnTo>
                    <a:lnTo>
                      <a:pt x="1229" y="0"/>
                    </a:lnTo>
                    <a:lnTo>
                      <a:pt x="1294" y="3"/>
                    </a:lnTo>
                    <a:lnTo>
                      <a:pt x="1359" y="3"/>
                    </a:lnTo>
                    <a:lnTo>
                      <a:pt x="1424" y="5"/>
                    </a:lnTo>
                    <a:lnTo>
                      <a:pt x="1484" y="8"/>
                    </a:lnTo>
                    <a:lnTo>
                      <a:pt x="1544" y="10"/>
                    </a:lnTo>
                    <a:lnTo>
                      <a:pt x="1597" y="10"/>
                    </a:lnTo>
                    <a:lnTo>
                      <a:pt x="1643" y="13"/>
                    </a:lnTo>
                    <a:lnTo>
                      <a:pt x="1679" y="10"/>
                    </a:lnTo>
                    <a:lnTo>
                      <a:pt x="1706" y="10"/>
                    </a:lnTo>
                    <a:lnTo>
                      <a:pt x="1723" y="8"/>
                    </a:lnTo>
                    <a:lnTo>
                      <a:pt x="1723" y="17"/>
                    </a:lnTo>
                    <a:lnTo>
                      <a:pt x="1711" y="44"/>
                    </a:lnTo>
                    <a:lnTo>
                      <a:pt x="1689" y="85"/>
                    </a:lnTo>
                    <a:lnTo>
                      <a:pt x="1660" y="135"/>
                    </a:lnTo>
                    <a:lnTo>
                      <a:pt x="1631" y="193"/>
                    </a:lnTo>
                    <a:lnTo>
                      <a:pt x="1605" y="253"/>
                    </a:lnTo>
                    <a:lnTo>
                      <a:pt x="1583" y="309"/>
                    </a:lnTo>
                    <a:lnTo>
                      <a:pt x="1568" y="359"/>
                    </a:lnTo>
                    <a:lnTo>
                      <a:pt x="1559" y="412"/>
                    </a:lnTo>
                    <a:lnTo>
                      <a:pt x="1547" y="472"/>
                    </a:lnTo>
                    <a:lnTo>
                      <a:pt x="1530" y="542"/>
                    </a:lnTo>
                    <a:lnTo>
                      <a:pt x="1515" y="612"/>
                    </a:lnTo>
                    <a:lnTo>
                      <a:pt x="1503" y="682"/>
                    </a:lnTo>
                    <a:lnTo>
                      <a:pt x="1494" y="747"/>
                    </a:lnTo>
                    <a:lnTo>
                      <a:pt x="1487" y="800"/>
                    </a:lnTo>
                    <a:lnTo>
                      <a:pt x="1489" y="838"/>
                    </a:lnTo>
                    <a:close/>
                  </a:path>
                </a:pathLst>
              </a:custGeom>
              <a:solidFill>
                <a:srgbClr val="3366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4658" name="Freeform 17"/>
              <p:cNvSpPr>
                <a:spLocks/>
              </p:cNvSpPr>
              <p:nvPr/>
            </p:nvSpPr>
            <p:spPr bwMode="auto">
              <a:xfrm>
                <a:off x="2502" y="991"/>
                <a:ext cx="33" cy="79"/>
              </a:xfrm>
              <a:custGeom>
                <a:avLst/>
                <a:gdLst>
                  <a:gd name="T0" fmla="*/ 0 w 103"/>
                  <a:gd name="T1" fmla="*/ 313 h 327"/>
                  <a:gd name="T2" fmla="*/ 0 w 103"/>
                  <a:gd name="T3" fmla="*/ 325 h 327"/>
                  <a:gd name="T4" fmla="*/ 9 w 103"/>
                  <a:gd name="T5" fmla="*/ 327 h 327"/>
                  <a:gd name="T6" fmla="*/ 24 w 103"/>
                  <a:gd name="T7" fmla="*/ 327 h 327"/>
                  <a:gd name="T8" fmla="*/ 41 w 103"/>
                  <a:gd name="T9" fmla="*/ 320 h 327"/>
                  <a:gd name="T10" fmla="*/ 65 w 103"/>
                  <a:gd name="T11" fmla="*/ 272 h 327"/>
                  <a:gd name="T12" fmla="*/ 87 w 103"/>
                  <a:gd name="T13" fmla="*/ 180 h 327"/>
                  <a:gd name="T14" fmla="*/ 101 w 103"/>
                  <a:gd name="T15" fmla="*/ 82 h 327"/>
                  <a:gd name="T16" fmla="*/ 103 w 103"/>
                  <a:gd name="T17" fmla="*/ 22 h 327"/>
                  <a:gd name="T18" fmla="*/ 91 w 103"/>
                  <a:gd name="T19" fmla="*/ 7 h 327"/>
                  <a:gd name="T20" fmla="*/ 70 w 103"/>
                  <a:gd name="T21" fmla="*/ 0 h 327"/>
                  <a:gd name="T22" fmla="*/ 50 w 103"/>
                  <a:gd name="T23" fmla="*/ 2 h 327"/>
                  <a:gd name="T24" fmla="*/ 46 w 103"/>
                  <a:gd name="T25" fmla="*/ 17 h 327"/>
                  <a:gd name="T26" fmla="*/ 46 w 103"/>
                  <a:gd name="T27" fmla="*/ 74 h 327"/>
                  <a:gd name="T28" fmla="*/ 31 w 103"/>
                  <a:gd name="T29" fmla="*/ 168 h 327"/>
                  <a:gd name="T30" fmla="*/ 14 w 103"/>
                  <a:gd name="T31" fmla="*/ 257 h 327"/>
                  <a:gd name="T32" fmla="*/ 0 w 103"/>
                  <a:gd name="T33" fmla="*/ 313 h 32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03"/>
                  <a:gd name="T52" fmla="*/ 0 h 327"/>
                  <a:gd name="T53" fmla="*/ 103 w 103"/>
                  <a:gd name="T54" fmla="*/ 327 h 32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03" h="327">
                    <a:moveTo>
                      <a:pt x="0" y="313"/>
                    </a:moveTo>
                    <a:lnTo>
                      <a:pt x="0" y="325"/>
                    </a:lnTo>
                    <a:lnTo>
                      <a:pt x="9" y="327"/>
                    </a:lnTo>
                    <a:lnTo>
                      <a:pt x="24" y="327"/>
                    </a:lnTo>
                    <a:lnTo>
                      <a:pt x="41" y="320"/>
                    </a:lnTo>
                    <a:lnTo>
                      <a:pt x="65" y="272"/>
                    </a:lnTo>
                    <a:lnTo>
                      <a:pt x="87" y="180"/>
                    </a:lnTo>
                    <a:lnTo>
                      <a:pt x="101" y="82"/>
                    </a:lnTo>
                    <a:lnTo>
                      <a:pt x="103" y="22"/>
                    </a:lnTo>
                    <a:lnTo>
                      <a:pt x="91" y="7"/>
                    </a:lnTo>
                    <a:lnTo>
                      <a:pt x="70" y="0"/>
                    </a:lnTo>
                    <a:lnTo>
                      <a:pt x="50" y="2"/>
                    </a:lnTo>
                    <a:lnTo>
                      <a:pt x="46" y="17"/>
                    </a:lnTo>
                    <a:lnTo>
                      <a:pt x="46" y="74"/>
                    </a:lnTo>
                    <a:lnTo>
                      <a:pt x="31" y="168"/>
                    </a:lnTo>
                    <a:lnTo>
                      <a:pt x="14" y="257"/>
                    </a:lnTo>
                    <a:lnTo>
                      <a:pt x="0" y="313"/>
                    </a:lnTo>
                    <a:close/>
                  </a:path>
                </a:pathLst>
              </a:custGeom>
              <a:solidFill>
                <a:srgbClr val="FFED7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4659" name="Freeform 18"/>
              <p:cNvSpPr>
                <a:spLocks/>
              </p:cNvSpPr>
              <p:nvPr/>
            </p:nvSpPr>
            <p:spPr bwMode="auto">
              <a:xfrm>
                <a:off x="2458" y="1076"/>
                <a:ext cx="58" cy="29"/>
              </a:xfrm>
              <a:custGeom>
                <a:avLst/>
                <a:gdLst>
                  <a:gd name="T0" fmla="*/ 181 w 184"/>
                  <a:gd name="T1" fmla="*/ 0 h 120"/>
                  <a:gd name="T2" fmla="*/ 157 w 184"/>
                  <a:gd name="T3" fmla="*/ 12 h 120"/>
                  <a:gd name="T4" fmla="*/ 131 w 184"/>
                  <a:gd name="T5" fmla="*/ 19 h 120"/>
                  <a:gd name="T6" fmla="*/ 106 w 184"/>
                  <a:gd name="T7" fmla="*/ 21 h 120"/>
                  <a:gd name="T8" fmla="*/ 85 w 184"/>
                  <a:gd name="T9" fmla="*/ 21 h 120"/>
                  <a:gd name="T10" fmla="*/ 61 w 184"/>
                  <a:gd name="T11" fmla="*/ 21 h 120"/>
                  <a:gd name="T12" fmla="*/ 41 w 184"/>
                  <a:gd name="T13" fmla="*/ 26 h 120"/>
                  <a:gd name="T14" fmla="*/ 25 w 184"/>
                  <a:gd name="T15" fmla="*/ 31 h 120"/>
                  <a:gd name="T16" fmla="*/ 10 w 184"/>
                  <a:gd name="T17" fmla="*/ 45 h 120"/>
                  <a:gd name="T18" fmla="*/ 0 w 184"/>
                  <a:gd name="T19" fmla="*/ 70 h 120"/>
                  <a:gd name="T20" fmla="*/ 5 w 184"/>
                  <a:gd name="T21" fmla="*/ 91 h 120"/>
                  <a:gd name="T22" fmla="*/ 22 w 184"/>
                  <a:gd name="T23" fmla="*/ 108 h 120"/>
                  <a:gd name="T24" fmla="*/ 41 w 184"/>
                  <a:gd name="T25" fmla="*/ 118 h 120"/>
                  <a:gd name="T26" fmla="*/ 87 w 184"/>
                  <a:gd name="T27" fmla="*/ 120 h 120"/>
                  <a:gd name="T28" fmla="*/ 123 w 184"/>
                  <a:gd name="T29" fmla="*/ 113 h 120"/>
                  <a:gd name="T30" fmla="*/ 150 w 184"/>
                  <a:gd name="T31" fmla="*/ 101 h 120"/>
                  <a:gd name="T32" fmla="*/ 167 w 184"/>
                  <a:gd name="T33" fmla="*/ 82 h 120"/>
                  <a:gd name="T34" fmla="*/ 179 w 184"/>
                  <a:gd name="T35" fmla="*/ 60 h 120"/>
                  <a:gd name="T36" fmla="*/ 184 w 184"/>
                  <a:gd name="T37" fmla="*/ 38 h 120"/>
                  <a:gd name="T38" fmla="*/ 184 w 184"/>
                  <a:gd name="T39" fmla="*/ 17 h 120"/>
                  <a:gd name="T40" fmla="*/ 181 w 184"/>
                  <a:gd name="T41" fmla="*/ 0 h 120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184"/>
                  <a:gd name="T64" fmla="*/ 0 h 120"/>
                  <a:gd name="T65" fmla="*/ 184 w 184"/>
                  <a:gd name="T66" fmla="*/ 120 h 120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184" h="120">
                    <a:moveTo>
                      <a:pt x="181" y="0"/>
                    </a:moveTo>
                    <a:lnTo>
                      <a:pt x="157" y="12"/>
                    </a:lnTo>
                    <a:lnTo>
                      <a:pt x="131" y="19"/>
                    </a:lnTo>
                    <a:lnTo>
                      <a:pt x="106" y="21"/>
                    </a:lnTo>
                    <a:lnTo>
                      <a:pt x="85" y="21"/>
                    </a:lnTo>
                    <a:lnTo>
                      <a:pt x="61" y="21"/>
                    </a:lnTo>
                    <a:lnTo>
                      <a:pt x="41" y="26"/>
                    </a:lnTo>
                    <a:lnTo>
                      <a:pt x="25" y="31"/>
                    </a:lnTo>
                    <a:lnTo>
                      <a:pt x="10" y="45"/>
                    </a:lnTo>
                    <a:lnTo>
                      <a:pt x="0" y="70"/>
                    </a:lnTo>
                    <a:lnTo>
                      <a:pt x="5" y="91"/>
                    </a:lnTo>
                    <a:lnTo>
                      <a:pt x="22" y="108"/>
                    </a:lnTo>
                    <a:lnTo>
                      <a:pt x="41" y="118"/>
                    </a:lnTo>
                    <a:lnTo>
                      <a:pt x="87" y="120"/>
                    </a:lnTo>
                    <a:lnTo>
                      <a:pt x="123" y="113"/>
                    </a:lnTo>
                    <a:lnTo>
                      <a:pt x="150" y="101"/>
                    </a:lnTo>
                    <a:lnTo>
                      <a:pt x="167" y="82"/>
                    </a:lnTo>
                    <a:lnTo>
                      <a:pt x="179" y="60"/>
                    </a:lnTo>
                    <a:lnTo>
                      <a:pt x="184" y="38"/>
                    </a:lnTo>
                    <a:lnTo>
                      <a:pt x="184" y="17"/>
                    </a:lnTo>
                    <a:lnTo>
                      <a:pt x="181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4660" name="Freeform 19"/>
              <p:cNvSpPr>
                <a:spLocks/>
              </p:cNvSpPr>
              <p:nvPr/>
            </p:nvSpPr>
            <p:spPr bwMode="auto">
              <a:xfrm>
                <a:off x="2282" y="856"/>
                <a:ext cx="94" cy="92"/>
              </a:xfrm>
              <a:custGeom>
                <a:avLst/>
                <a:gdLst>
                  <a:gd name="T0" fmla="*/ 181 w 294"/>
                  <a:gd name="T1" fmla="*/ 17 h 378"/>
                  <a:gd name="T2" fmla="*/ 195 w 294"/>
                  <a:gd name="T3" fmla="*/ 41 h 378"/>
                  <a:gd name="T4" fmla="*/ 212 w 294"/>
                  <a:gd name="T5" fmla="*/ 85 h 378"/>
                  <a:gd name="T6" fmla="*/ 231 w 294"/>
                  <a:gd name="T7" fmla="*/ 140 h 378"/>
                  <a:gd name="T8" fmla="*/ 251 w 294"/>
                  <a:gd name="T9" fmla="*/ 203 h 378"/>
                  <a:gd name="T10" fmla="*/ 268 w 294"/>
                  <a:gd name="T11" fmla="*/ 263 h 378"/>
                  <a:gd name="T12" fmla="*/ 282 w 294"/>
                  <a:gd name="T13" fmla="*/ 316 h 378"/>
                  <a:gd name="T14" fmla="*/ 292 w 294"/>
                  <a:gd name="T15" fmla="*/ 354 h 378"/>
                  <a:gd name="T16" fmla="*/ 294 w 294"/>
                  <a:gd name="T17" fmla="*/ 369 h 378"/>
                  <a:gd name="T18" fmla="*/ 289 w 294"/>
                  <a:gd name="T19" fmla="*/ 376 h 378"/>
                  <a:gd name="T20" fmla="*/ 277 w 294"/>
                  <a:gd name="T21" fmla="*/ 378 h 378"/>
                  <a:gd name="T22" fmla="*/ 265 w 294"/>
                  <a:gd name="T23" fmla="*/ 378 h 378"/>
                  <a:gd name="T24" fmla="*/ 248 w 294"/>
                  <a:gd name="T25" fmla="*/ 376 h 378"/>
                  <a:gd name="T26" fmla="*/ 229 w 294"/>
                  <a:gd name="T27" fmla="*/ 369 h 378"/>
                  <a:gd name="T28" fmla="*/ 207 w 294"/>
                  <a:gd name="T29" fmla="*/ 361 h 378"/>
                  <a:gd name="T30" fmla="*/ 186 w 294"/>
                  <a:gd name="T31" fmla="*/ 352 h 378"/>
                  <a:gd name="T32" fmla="*/ 164 w 294"/>
                  <a:gd name="T33" fmla="*/ 340 h 378"/>
                  <a:gd name="T34" fmla="*/ 152 w 294"/>
                  <a:gd name="T35" fmla="*/ 337 h 378"/>
                  <a:gd name="T36" fmla="*/ 133 w 294"/>
                  <a:gd name="T37" fmla="*/ 335 h 378"/>
                  <a:gd name="T38" fmla="*/ 106 w 294"/>
                  <a:gd name="T39" fmla="*/ 335 h 378"/>
                  <a:gd name="T40" fmla="*/ 80 w 294"/>
                  <a:gd name="T41" fmla="*/ 335 h 378"/>
                  <a:gd name="T42" fmla="*/ 51 w 294"/>
                  <a:gd name="T43" fmla="*/ 333 h 378"/>
                  <a:gd name="T44" fmla="*/ 27 w 294"/>
                  <a:gd name="T45" fmla="*/ 330 h 378"/>
                  <a:gd name="T46" fmla="*/ 10 w 294"/>
                  <a:gd name="T47" fmla="*/ 328 h 378"/>
                  <a:gd name="T48" fmla="*/ 2 w 294"/>
                  <a:gd name="T49" fmla="*/ 321 h 378"/>
                  <a:gd name="T50" fmla="*/ 0 w 294"/>
                  <a:gd name="T51" fmla="*/ 260 h 378"/>
                  <a:gd name="T52" fmla="*/ 0 w 294"/>
                  <a:gd name="T53" fmla="*/ 152 h 378"/>
                  <a:gd name="T54" fmla="*/ 5 w 294"/>
                  <a:gd name="T55" fmla="*/ 49 h 378"/>
                  <a:gd name="T56" fmla="*/ 19 w 294"/>
                  <a:gd name="T57" fmla="*/ 0 h 378"/>
                  <a:gd name="T58" fmla="*/ 34 w 294"/>
                  <a:gd name="T59" fmla="*/ 0 h 378"/>
                  <a:gd name="T60" fmla="*/ 53 w 294"/>
                  <a:gd name="T61" fmla="*/ 0 h 378"/>
                  <a:gd name="T62" fmla="*/ 77 w 294"/>
                  <a:gd name="T63" fmla="*/ 0 h 378"/>
                  <a:gd name="T64" fmla="*/ 101 w 294"/>
                  <a:gd name="T65" fmla="*/ 0 h 378"/>
                  <a:gd name="T66" fmla="*/ 128 w 294"/>
                  <a:gd name="T67" fmla="*/ 3 h 378"/>
                  <a:gd name="T68" fmla="*/ 149 w 294"/>
                  <a:gd name="T69" fmla="*/ 5 h 378"/>
                  <a:gd name="T70" fmla="*/ 169 w 294"/>
                  <a:gd name="T71" fmla="*/ 10 h 378"/>
                  <a:gd name="T72" fmla="*/ 181 w 294"/>
                  <a:gd name="T73" fmla="*/ 17 h 378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94"/>
                  <a:gd name="T112" fmla="*/ 0 h 378"/>
                  <a:gd name="T113" fmla="*/ 294 w 294"/>
                  <a:gd name="T114" fmla="*/ 378 h 378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94" h="378">
                    <a:moveTo>
                      <a:pt x="181" y="17"/>
                    </a:moveTo>
                    <a:lnTo>
                      <a:pt x="195" y="41"/>
                    </a:lnTo>
                    <a:lnTo>
                      <a:pt x="212" y="85"/>
                    </a:lnTo>
                    <a:lnTo>
                      <a:pt x="231" y="140"/>
                    </a:lnTo>
                    <a:lnTo>
                      <a:pt x="251" y="203"/>
                    </a:lnTo>
                    <a:lnTo>
                      <a:pt x="268" y="263"/>
                    </a:lnTo>
                    <a:lnTo>
                      <a:pt x="282" y="316"/>
                    </a:lnTo>
                    <a:lnTo>
                      <a:pt x="292" y="354"/>
                    </a:lnTo>
                    <a:lnTo>
                      <a:pt x="294" y="369"/>
                    </a:lnTo>
                    <a:lnTo>
                      <a:pt x="289" y="376"/>
                    </a:lnTo>
                    <a:lnTo>
                      <a:pt x="277" y="378"/>
                    </a:lnTo>
                    <a:lnTo>
                      <a:pt x="265" y="378"/>
                    </a:lnTo>
                    <a:lnTo>
                      <a:pt x="248" y="376"/>
                    </a:lnTo>
                    <a:lnTo>
                      <a:pt x="229" y="369"/>
                    </a:lnTo>
                    <a:lnTo>
                      <a:pt x="207" y="361"/>
                    </a:lnTo>
                    <a:lnTo>
                      <a:pt x="186" y="352"/>
                    </a:lnTo>
                    <a:lnTo>
                      <a:pt x="164" y="340"/>
                    </a:lnTo>
                    <a:lnTo>
                      <a:pt x="152" y="337"/>
                    </a:lnTo>
                    <a:lnTo>
                      <a:pt x="133" y="335"/>
                    </a:lnTo>
                    <a:lnTo>
                      <a:pt x="106" y="335"/>
                    </a:lnTo>
                    <a:lnTo>
                      <a:pt x="80" y="335"/>
                    </a:lnTo>
                    <a:lnTo>
                      <a:pt x="51" y="333"/>
                    </a:lnTo>
                    <a:lnTo>
                      <a:pt x="27" y="330"/>
                    </a:lnTo>
                    <a:lnTo>
                      <a:pt x="10" y="328"/>
                    </a:lnTo>
                    <a:lnTo>
                      <a:pt x="2" y="321"/>
                    </a:lnTo>
                    <a:lnTo>
                      <a:pt x="0" y="260"/>
                    </a:lnTo>
                    <a:lnTo>
                      <a:pt x="0" y="152"/>
                    </a:lnTo>
                    <a:lnTo>
                      <a:pt x="5" y="49"/>
                    </a:lnTo>
                    <a:lnTo>
                      <a:pt x="19" y="0"/>
                    </a:lnTo>
                    <a:lnTo>
                      <a:pt x="34" y="0"/>
                    </a:lnTo>
                    <a:lnTo>
                      <a:pt x="53" y="0"/>
                    </a:lnTo>
                    <a:lnTo>
                      <a:pt x="77" y="0"/>
                    </a:lnTo>
                    <a:lnTo>
                      <a:pt x="101" y="0"/>
                    </a:lnTo>
                    <a:lnTo>
                      <a:pt x="128" y="3"/>
                    </a:lnTo>
                    <a:lnTo>
                      <a:pt x="149" y="5"/>
                    </a:lnTo>
                    <a:lnTo>
                      <a:pt x="169" y="10"/>
                    </a:lnTo>
                    <a:lnTo>
                      <a:pt x="181" y="1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4661" name="Freeform 20"/>
              <p:cNvSpPr>
                <a:spLocks/>
              </p:cNvSpPr>
              <p:nvPr/>
            </p:nvSpPr>
            <p:spPr bwMode="auto">
              <a:xfrm>
                <a:off x="2293" y="869"/>
                <a:ext cx="67" cy="65"/>
              </a:xfrm>
              <a:custGeom>
                <a:avLst/>
                <a:gdLst>
                  <a:gd name="T0" fmla="*/ 115 w 212"/>
                  <a:gd name="T1" fmla="*/ 5 h 270"/>
                  <a:gd name="T2" fmla="*/ 115 w 212"/>
                  <a:gd name="T3" fmla="*/ 17 h 270"/>
                  <a:gd name="T4" fmla="*/ 127 w 212"/>
                  <a:gd name="T5" fmla="*/ 55 h 270"/>
                  <a:gd name="T6" fmla="*/ 144 w 212"/>
                  <a:gd name="T7" fmla="*/ 101 h 270"/>
                  <a:gd name="T8" fmla="*/ 152 w 212"/>
                  <a:gd name="T9" fmla="*/ 132 h 270"/>
                  <a:gd name="T10" fmla="*/ 159 w 212"/>
                  <a:gd name="T11" fmla="*/ 166 h 270"/>
                  <a:gd name="T12" fmla="*/ 178 w 212"/>
                  <a:gd name="T13" fmla="*/ 207 h 270"/>
                  <a:gd name="T14" fmla="*/ 197 w 212"/>
                  <a:gd name="T15" fmla="*/ 243 h 270"/>
                  <a:gd name="T16" fmla="*/ 212 w 212"/>
                  <a:gd name="T17" fmla="*/ 270 h 270"/>
                  <a:gd name="T18" fmla="*/ 207 w 212"/>
                  <a:gd name="T19" fmla="*/ 267 h 270"/>
                  <a:gd name="T20" fmla="*/ 200 w 212"/>
                  <a:gd name="T21" fmla="*/ 265 h 270"/>
                  <a:gd name="T22" fmla="*/ 190 w 212"/>
                  <a:gd name="T23" fmla="*/ 262 h 270"/>
                  <a:gd name="T24" fmla="*/ 180 w 212"/>
                  <a:gd name="T25" fmla="*/ 258 h 270"/>
                  <a:gd name="T26" fmla="*/ 168 w 212"/>
                  <a:gd name="T27" fmla="*/ 253 h 270"/>
                  <a:gd name="T28" fmla="*/ 154 w 212"/>
                  <a:gd name="T29" fmla="*/ 248 h 270"/>
                  <a:gd name="T30" fmla="*/ 140 w 212"/>
                  <a:gd name="T31" fmla="*/ 243 h 270"/>
                  <a:gd name="T32" fmla="*/ 125 w 212"/>
                  <a:gd name="T33" fmla="*/ 241 h 270"/>
                  <a:gd name="T34" fmla="*/ 106 w 212"/>
                  <a:gd name="T35" fmla="*/ 241 h 270"/>
                  <a:gd name="T36" fmla="*/ 87 w 212"/>
                  <a:gd name="T37" fmla="*/ 238 h 270"/>
                  <a:gd name="T38" fmla="*/ 67 w 212"/>
                  <a:gd name="T39" fmla="*/ 238 h 270"/>
                  <a:gd name="T40" fmla="*/ 50 w 212"/>
                  <a:gd name="T41" fmla="*/ 236 h 270"/>
                  <a:gd name="T42" fmla="*/ 33 w 212"/>
                  <a:gd name="T43" fmla="*/ 236 h 270"/>
                  <a:gd name="T44" fmla="*/ 19 w 212"/>
                  <a:gd name="T45" fmla="*/ 233 h 270"/>
                  <a:gd name="T46" fmla="*/ 9 w 212"/>
                  <a:gd name="T47" fmla="*/ 236 h 270"/>
                  <a:gd name="T48" fmla="*/ 2 w 212"/>
                  <a:gd name="T49" fmla="*/ 236 h 270"/>
                  <a:gd name="T50" fmla="*/ 0 w 212"/>
                  <a:gd name="T51" fmla="*/ 190 h 270"/>
                  <a:gd name="T52" fmla="*/ 2 w 212"/>
                  <a:gd name="T53" fmla="*/ 115 h 270"/>
                  <a:gd name="T54" fmla="*/ 5 w 212"/>
                  <a:gd name="T55" fmla="*/ 46 h 270"/>
                  <a:gd name="T56" fmla="*/ 7 w 212"/>
                  <a:gd name="T57" fmla="*/ 5 h 270"/>
                  <a:gd name="T58" fmla="*/ 17 w 212"/>
                  <a:gd name="T59" fmla="*/ 2 h 270"/>
                  <a:gd name="T60" fmla="*/ 31 w 212"/>
                  <a:gd name="T61" fmla="*/ 2 h 270"/>
                  <a:gd name="T62" fmla="*/ 46 w 212"/>
                  <a:gd name="T63" fmla="*/ 0 h 270"/>
                  <a:gd name="T64" fmla="*/ 62 w 212"/>
                  <a:gd name="T65" fmla="*/ 0 h 270"/>
                  <a:gd name="T66" fmla="*/ 77 w 212"/>
                  <a:gd name="T67" fmla="*/ 0 h 270"/>
                  <a:gd name="T68" fmla="*/ 91 w 212"/>
                  <a:gd name="T69" fmla="*/ 0 h 270"/>
                  <a:gd name="T70" fmla="*/ 106 w 212"/>
                  <a:gd name="T71" fmla="*/ 2 h 270"/>
                  <a:gd name="T72" fmla="*/ 115 w 212"/>
                  <a:gd name="T73" fmla="*/ 5 h 270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12"/>
                  <a:gd name="T112" fmla="*/ 0 h 270"/>
                  <a:gd name="T113" fmla="*/ 212 w 212"/>
                  <a:gd name="T114" fmla="*/ 270 h 270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12" h="270">
                    <a:moveTo>
                      <a:pt x="115" y="5"/>
                    </a:moveTo>
                    <a:lnTo>
                      <a:pt x="115" y="17"/>
                    </a:lnTo>
                    <a:lnTo>
                      <a:pt x="127" y="55"/>
                    </a:lnTo>
                    <a:lnTo>
                      <a:pt x="144" y="101"/>
                    </a:lnTo>
                    <a:lnTo>
                      <a:pt x="152" y="132"/>
                    </a:lnTo>
                    <a:lnTo>
                      <a:pt x="159" y="166"/>
                    </a:lnTo>
                    <a:lnTo>
                      <a:pt x="178" y="207"/>
                    </a:lnTo>
                    <a:lnTo>
                      <a:pt x="197" y="243"/>
                    </a:lnTo>
                    <a:lnTo>
                      <a:pt x="212" y="270"/>
                    </a:lnTo>
                    <a:lnTo>
                      <a:pt x="207" y="267"/>
                    </a:lnTo>
                    <a:lnTo>
                      <a:pt x="200" y="265"/>
                    </a:lnTo>
                    <a:lnTo>
                      <a:pt x="190" y="262"/>
                    </a:lnTo>
                    <a:lnTo>
                      <a:pt x="180" y="258"/>
                    </a:lnTo>
                    <a:lnTo>
                      <a:pt x="168" y="253"/>
                    </a:lnTo>
                    <a:lnTo>
                      <a:pt x="154" y="248"/>
                    </a:lnTo>
                    <a:lnTo>
                      <a:pt x="140" y="243"/>
                    </a:lnTo>
                    <a:lnTo>
                      <a:pt x="125" y="241"/>
                    </a:lnTo>
                    <a:lnTo>
                      <a:pt x="106" y="241"/>
                    </a:lnTo>
                    <a:lnTo>
                      <a:pt x="87" y="238"/>
                    </a:lnTo>
                    <a:lnTo>
                      <a:pt x="67" y="238"/>
                    </a:lnTo>
                    <a:lnTo>
                      <a:pt x="50" y="236"/>
                    </a:lnTo>
                    <a:lnTo>
                      <a:pt x="33" y="236"/>
                    </a:lnTo>
                    <a:lnTo>
                      <a:pt x="19" y="233"/>
                    </a:lnTo>
                    <a:lnTo>
                      <a:pt x="9" y="236"/>
                    </a:lnTo>
                    <a:lnTo>
                      <a:pt x="2" y="236"/>
                    </a:lnTo>
                    <a:lnTo>
                      <a:pt x="0" y="190"/>
                    </a:lnTo>
                    <a:lnTo>
                      <a:pt x="2" y="115"/>
                    </a:lnTo>
                    <a:lnTo>
                      <a:pt x="5" y="46"/>
                    </a:lnTo>
                    <a:lnTo>
                      <a:pt x="7" y="5"/>
                    </a:lnTo>
                    <a:lnTo>
                      <a:pt x="17" y="2"/>
                    </a:lnTo>
                    <a:lnTo>
                      <a:pt x="31" y="2"/>
                    </a:lnTo>
                    <a:lnTo>
                      <a:pt x="46" y="0"/>
                    </a:lnTo>
                    <a:lnTo>
                      <a:pt x="62" y="0"/>
                    </a:lnTo>
                    <a:lnTo>
                      <a:pt x="77" y="0"/>
                    </a:lnTo>
                    <a:lnTo>
                      <a:pt x="91" y="0"/>
                    </a:lnTo>
                    <a:lnTo>
                      <a:pt x="106" y="2"/>
                    </a:lnTo>
                    <a:lnTo>
                      <a:pt x="115" y="5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4662" name="Freeform 21"/>
              <p:cNvSpPr>
                <a:spLocks/>
              </p:cNvSpPr>
              <p:nvPr/>
            </p:nvSpPr>
            <p:spPr bwMode="auto">
              <a:xfrm>
                <a:off x="1347" y="1042"/>
                <a:ext cx="194" cy="35"/>
              </a:xfrm>
              <a:custGeom>
                <a:avLst/>
                <a:gdLst>
                  <a:gd name="T0" fmla="*/ 598 w 608"/>
                  <a:gd name="T1" fmla="*/ 91 h 144"/>
                  <a:gd name="T2" fmla="*/ 608 w 608"/>
                  <a:gd name="T3" fmla="*/ 103 h 144"/>
                  <a:gd name="T4" fmla="*/ 608 w 608"/>
                  <a:gd name="T5" fmla="*/ 120 h 144"/>
                  <a:gd name="T6" fmla="*/ 596 w 608"/>
                  <a:gd name="T7" fmla="*/ 137 h 144"/>
                  <a:gd name="T8" fmla="*/ 576 w 608"/>
                  <a:gd name="T9" fmla="*/ 144 h 144"/>
                  <a:gd name="T10" fmla="*/ 557 w 608"/>
                  <a:gd name="T11" fmla="*/ 144 h 144"/>
                  <a:gd name="T12" fmla="*/ 533 w 608"/>
                  <a:gd name="T13" fmla="*/ 142 h 144"/>
                  <a:gd name="T14" fmla="*/ 499 w 608"/>
                  <a:gd name="T15" fmla="*/ 137 h 144"/>
                  <a:gd name="T16" fmla="*/ 463 w 608"/>
                  <a:gd name="T17" fmla="*/ 130 h 144"/>
                  <a:gd name="T18" fmla="*/ 422 w 608"/>
                  <a:gd name="T19" fmla="*/ 122 h 144"/>
                  <a:gd name="T20" fmla="*/ 376 w 608"/>
                  <a:gd name="T21" fmla="*/ 113 h 144"/>
                  <a:gd name="T22" fmla="*/ 330 w 608"/>
                  <a:gd name="T23" fmla="*/ 106 h 144"/>
                  <a:gd name="T24" fmla="*/ 282 w 608"/>
                  <a:gd name="T25" fmla="*/ 96 h 144"/>
                  <a:gd name="T26" fmla="*/ 236 w 608"/>
                  <a:gd name="T27" fmla="*/ 86 h 144"/>
                  <a:gd name="T28" fmla="*/ 193 w 608"/>
                  <a:gd name="T29" fmla="*/ 77 h 144"/>
                  <a:gd name="T30" fmla="*/ 150 w 608"/>
                  <a:gd name="T31" fmla="*/ 70 h 144"/>
                  <a:gd name="T32" fmla="*/ 111 w 608"/>
                  <a:gd name="T33" fmla="*/ 62 h 144"/>
                  <a:gd name="T34" fmla="*/ 80 w 608"/>
                  <a:gd name="T35" fmla="*/ 55 h 144"/>
                  <a:gd name="T36" fmla="*/ 53 w 608"/>
                  <a:gd name="T37" fmla="*/ 50 h 144"/>
                  <a:gd name="T38" fmla="*/ 34 w 608"/>
                  <a:gd name="T39" fmla="*/ 45 h 144"/>
                  <a:gd name="T40" fmla="*/ 24 w 608"/>
                  <a:gd name="T41" fmla="*/ 45 h 144"/>
                  <a:gd name="T42" fmla="*/ 5 w 608"/>
                  <a:gd name="T43" fmla="*/ 36 h 144"/>
                  <a:gd name="T44" fmla="*/ 0 w 608"/>
                  <a:gd name="T45" fmla="*/ 19 h 144"/>
                  <a:gd name="T46" fmla="*/ 10 w 608"/>
                  <a:gd name="T47" fmla="*/ 2 h 144"/>
                  <a:gd name="T48" fmla="*/ 46 w 608"/>
                  <a:gd name="T49" fmla="*/ 0 h 144"/>
                  <a:gd name="T50" fmla="*/ 58 w 608"/>
                  <a:gd name="T51" fmla="*/ 2 h 144"/>
                  <a:gd name="T52" fmla="*/ 80 w 608"/>
                  <a:gd name="T53" fmla="*/ 5 h 144"/>
                  <a:gd name="T54" fmla="*/ 109 w 608"/>
                  <a:gd name="T55" fmla="*/ 9 h 144"/>
                  <a:gd name="T56" fmla="*/ 145 w 608"/>
                  <a:gd name="T57" fmla="*/ 14 h 144"/>
                  <a:gd name="T58" fmla="*/ 186 w 608"/>
                  <a:gd name="T59" fmla="*/ 21 h 144"/>
                  <a:gd name="T60" fmla="*/ 232 w 608"/>
                  <a:gd name="T61" fmla="*/ 29 h 144"/>
                  <a:gd name="T62" fmla="*/ 277 w 608"/>
                  <a:gd name="T63" fmla="*/ 36 h 144"/>
                  <a:gd name="T64" fmla="*/ 326 w 608"/>
                  <a:gd name="T65" fmla="*/ 43 h 144"/>
                  <a:gd name="T66" fmla="*/ 374 w 608"/>
                  <a:gd name="T67" fmla="*/ 53 h 144"/>
                  <a:gd name="T68" fmla="*/ 422 w 608"/>
                  <a:gd name="T69" fmla="*/ 60 h 144"/>
                  <a:gd name="T70" fmla="*/ 465 w 608"/>
                  <a:gd name="T71" fmla="*/ 67 h 144"/>
                  <a:gd name="T72" fmla="*/ 506 w 608"/>
                  <a:gd name="T73" fmla="*/ 74 h 144"/>
                  <a:gd name="T74" fmla="*/ 540 w 608"/>
                  <a:gd name="T75" fmla="*/ 79 h 144"/>
                  <a:gd name="T76" fmla="*/ 569 w 608"/>
                  <a:gd name="T77" fmla="*/ 84 h 144"/>
                  <a:gd name="T78" fmla="*/ 588 w 608"/>
                  <a:gd name="T79" fmla="*/ 89 h 144"/>
                  <a:gd name="T80" fmla="*/ 598 w 608"/>
                  <a:gd name="T81" fmla="*/ 91 h 144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608"/>
                  <a:gd name="T124" fmla="*/ 0 h 144"/>
                  <a:gd name="T125" fmla="*/ 608 w 608"/>
                  <a:gd name="T126" fmla="*/ 144 h 144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608" h="144">
                    <a:moveTo>
                      <a:pt x="598" y="91"/>
                    </a:moveTo>
                    <a:lnTo>
                      <a:pt x="608" y="103"/>
                    </a:lnTo>
                    <a:lnTo>
                      <a:pt x="608" y="120"/>
                    </a:lnTo>
                    <a:lnTo>
                      <a:pt x="596" y="137"/>
                    </a:lnTo>
                    <a:lnTo>
                      <a:pt x="576" y="144"/>
                    </a:lnTo>
                    <a:lnTo>
                      <a:pt x="557" y="144"/>
                    </a:lnTo>
                    <a:lnTo>
                      <a:pt x="533" y="142"/>
                    </a:lnTo>
                    <a:lnTo>
                      <a:pt x="499" y="137"/>
                    </a:lnTo>
                    <a:lnTo>
                      <a:pt x="463" y="130"/>
                    </a:lnTo>
                    <a:lnTo>
                      <a:pt x="422" y="122"/>
                    </a:lnTo>
                    <a:lnTo>
                      <a:pt x="376" y="113"/>
                    </a:lnTo>
                    <a:lnTo>
                      <a:pt x="330" y="106"/>
                    </a:lnTo>
                    <a:lnTo>
                      <a:pt x="282" y="96"/>
                    </a:lnTo>
                    <a:lnTo>
                      <a:pt x="236" y="86"/>
                    </a:lnTo>
                    <a:lnTo>
                      <a:pt x="193" y="77"/>
                    </a:lnTo>
                    <a:lnTo>
                      <a:pt x="150" y="70"/>
                    </a:lnTo>
                    <a:lnTo>
                      <a:pt x="111" y="62"/>
                    </a:lnTo>
                    <a:lnTo>
                      <a:pt x="80" y="55"/>
                    </a:lnTo>
                    <a:lnTo>
                      <a:pt x="53" y="50"/>
                    </a:lnTo>
                    <a:lnTo>
                      <a:pt x="34" y="45"/>
                    </a:lnTo>
                    <a:lnTo>
                      <a:pt x="24" y="45"/>
                    </a:lnTo>
                    <a:lnTo>
                      <a:pt x="5" y="36"/>
                    </a:lnTo>
                    <a:lnTo>
                      <a:pt x="0" y="19"/>
                    </a:lnTo>
                    <a:lnTo>
                      <a:pt x="10" y="2"/>
                    </a:lnTo>
                    <a:lnTo>
                      <a:pt x="46" y="0"/>
                    </a:lnTo>
                    <a:lnTo>
                      <a:pt x="58" y="2"/>
                    </a:lnTo>
                    <a:lnTo>
                      <a:pt x="80" y="5"/>
                    </a:lnTo>
                    <a:lnTo>
                      <a:pt x="109" y="9"/>
                    </a:lnTo>
                    <a:lnTo>
                      <a:pt x="145" y="14"/>
                    </a:lnTo>
                    <a:lnTo>
                      <a:pt x="186" y="21"/>
                    </a:lnTo>
                    <a:lnTo>
                      <a:pt x="232" y="29"/>
                    </a:lnTo>
                    <a:lnTo>
                      <a:pt x="277" y="36"/>
                    </a:lnTo>
                    <a:lnTo>
                      <a:pt x="326" y="43"/>
                    </a:lnTo>
                    <a:lnTo>
                      <a:pt x="374" y="53"/>
                    </a:lnTo>
                    <a:lnTo>
                      <a:pt x="422" y="60"/>
                    </a:lnTo>
                    <a:lnTo>
                      <a:pt x="465" y="67"/>
                    </a:lnTo>
                    <a:lnTo>
                      <a:pt x="506" y="74"/>
                    </a:lnTo>
                    <a:lnTo>
                      <a:pt x="540" y="79"/>
                    </a:lnTo>
                    <a:lnTo>
                      <a:pt x="569" y="84"/>
                    </a:lnTo>
                    <a:lnTo>
                      <a:pt x="588" y="89"/>
                    </a:lnTo>
                    <a:lnTo>
                      <a:pt x="598" y="9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4663" name="Freeform 22"/>
              <p:cNvSpPr>
                <a:spLocks/>
              </p:cNvSpPr>
              <p:nvPr/>
            </p:nvSpPr>
            <p:spPr bwMode="auto">
              <a:xfrm>
                <a:off x="1427" y="1088"/>
                <a:ext cx="110" cy="19"/>
              </a:xfrm>
              <a:custGeom>
                <a:avLst/>
                <a:gdLst>
                  <a:gd name="T0" fmla="*/ 325 w 345"/>
                  <a:gd name="T1" fmla="*/ 31 h 77"/>
                  <a:gd name="T2" fmla="*/ 337 w 345"/>
                  <a:gd name="T3" fmla="*/ 41 h 77"/>
                  <a:gd name="T4" fmla="*/ 345 w 345"/>
                  <a:gd name="T5" fmla="*/ 55 h 77"/>
                  <a:gd name="T6" fmla="*/ 340 w 345"/>
                  <a:gd name="T7" fmla="*/ 70 h 77"/>
                  <a:gd name="T8" fmla="*/ 323 w 345"/>
                  <a:gd name="T9" fmla="*/ 77 h 77"/>
                  <a:gd name="T10" fmla="*/ 289 w 345"/>
                  <a:gd name="T11" fmla="*/ 77 h 77"/>
                  <a:gd name="T12" fmla="*/ 248 w 345"/>
                  <a:gd name="T13" fmla="*/ 72 h 77"/>
                  <a:gd name="T14" fmla="*/ 202 w 345"/>
                  <a:gd name="T15" fmla="*/ 67 h 77"/>
                  <a:gd name="T16" fmla="*/ 157 w 345"/>
                  <a:gd name="T17" fmla="*/ 62 h 77"/>
                  <a:gd name="T18" fmla="*/ 113 w 345"/>
                  <a:gd name="T19" fmla="*/ 58 h 77"/>
                  <a:gd name="T20" fmla="*/ 75 w 345"/>
                  <a:gd name="T21" fmla="*/ 53 h 77"/>
                  <a:gd name="T22" fmla="*/ 46 w 345"/>
                  <a:gd name="T23" fmla="*/ 48 h 77"/>
                  <a:gd name="T24" fmla="*/ 26 w 345"/>
                  <a:gd name="T25" fmla="*/ 48 h 77"/>
                  <a:gd name="T26" fmla="*/ 7 w 345"/>
                  <a:gd name="T27" fmla="*/ 41 h 77"/>
                  <a:gd name="T28" fmla="*/ 0 w 345"/>
                  <a:gd name="T29" fmla="*/ 24 h 77"/>
                  <a:gd name="T30" fmla="*/ 10 w 345"/>
                  <a:gd name="T31" fmla="*/ 5 h 77"/>
                  <a:gd name="T32" fmla="*/ 46 w 345"/>
                  <a:gd name="T33" fmla="*/ 0 h 77"/>
                  <a:gd name="T34" fmla="*/ 67 w 345"/>
                  <a:gd name="T35" fmla="*/ 2 h 77"/>
                  <a:gd name="T36" fmla="*/ 101 w 345"/>
                  <a:gd name="T37" fmla="*/ 5 h 77"/>
                  <a:gd name="T38" fmla="*/ 145 w 345"/>
                  <a:gd name="T39" fmla="*/ 10 h 77"/>
                  <a:gd name="T40" fmla="*/ 190 w 345"/>
                  <a:gd name="T41" fmla="*/ 14 h 77"/>
                  <a:gd name="T42" fmla="*/ 236 w 345"/>
                  <a:gd name="T43" fmla="*/ 19 h 77"/>
                  <a:gd name="T44" fmla="*/ 275 w 345"/>
                  <a:gd name="T45" fmla="*/ 24 h 77"/>
                  <a:gd name="T46" fmla="*/ 308 w 345"/>
                  <a:gd name="T47" fmla="*/ 29 h 77"/>
                  <a:gd name="T48" fmla="*/ 325 w 345"/>
                  <a:gd name="T49" fmla="*/ 31 h 77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345"/>
                  <a:gd name="T76" fmla="*/ 0 h 77"/>
                  <a:gd name="T77" fmla="*/ 345 w 345"/>
                  <a:gd name="T78" fmla="*/ 77 h 77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345" h="77">
                    <a:moveTo>
                      <a:pt x="325" y="31"/>
                    </a:moveTo>
                    <a:lnTo>
                      <a:pt x="337" y="41"/>
                    </a:lnTo>
                    <a:lnTo>
                      <a:pt x="345" y="55"/>
                    </a:lnTo>
                    <a:lnTo>
                      <a:pt x="340" y="70"/>
                    </a:lnTo>
                    <a:lnTo>
                      <a:pt x="323" y="77"/>
                    </a:lnTo>
                    <a:lnTo>
                      <a:pt x="289" y="77"/>
                    </a:lnTo>
                    <a:lnTo>
                      <a:pt x="248" y="72"/>
                    </a:lnTo>
                    <a:lnTo>
                      <a:pt x="202" y="67"/>
                    </a:lnTo>
                    <a:lnTo>
                      <a:pt x="157" y="62"/>
                    </a:lnTo>
                    <a:lnTo>
                      <a:pt x="113" y="58"/>
                    </a:lnTo>
                    <a:lnTo>
                      <a:pt x="75" y="53"/>
                    </a:lnTo>
                    <a:lnTo>
                      <a:pt x="46" y="48"/>
                    </a:lnTo>
                    <a:lnTo>
                      <a:pt x="26" y="48"/>
                    </a:lnTo>
                    <a:lnTo>
                      <a:pt x="7" y="41"/>
                    </a:lnTo>
                    <a:lnTo>
                      <a:pt x="0" y="24"/>
                    </a:lnTo>
                    <a:lnTo>
                      <a:pt x="10" y="5"/>
                    </a:lnTo>
                    <a:lnTo>
                      <a:pt x="46" y="0"/>
                    </a:lnTo>
                    <a:lnTo>
                      <a:pt x="67" y="2"/>
                    </a:lnTo>
                    <a:lnTo>
                      <a:pt x="101" y="5"/>
                    </a:lnTo>
                    <a:lnTo>
                      <a:pt x="145" y="10"/>
                    </a:lnTo>
                    <a:lnTo>
                      <a:pt x="190" y="14"/>
                    </a:lnTo>
                    <a:lnTo>
                      <a:pt x="236" y="19"/>
                    </a:lnTo>
                    <a:lnTo>
                      <a:pt x="275" y="24"/>
                    </a:lnTo>
                    <a:lnTo>
                      <a:pt x="308" y="29"/>
                    </a:lnTo>
                    <a:lnTo>
                      <a:pt x="325" y="3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4664" name="Freeform 23"/>
              <p:cNvSpPr>
                <a:spLocks/>
              </p:cNvSpPr>
              <p:nvPr/>
            </p:nvSpPr>
            <p:spPr bwMode="auto">
              <a:xfrm>
                <a:off x="1311" y="1123"/>
                <a:ext cx="235" cy="16"/>
              </a:xfrm>
              <a:custGeom>
                <a:avLst/>
                <a:gdLst>
                  <a:gd name="T0" fmla="*/ 714 w 733"/>
                  <a:gd name="T1" fmla="*/ 3 h 70"/>
                  <a:gd name="T2" fmla="*/ 728 w 733"/>
                  <a:gd name="T3" fmla="*/ 12 h 70"/>
                  <a:gd name="T4" fmla="*/ 733 w 733"/>
                  <a:gd name="T5" fmla="*/ 32 h 70"/>
                  <a:gd name="T6" fmla="*/ 721 w 733"/>
                  <a:gd name="T7" fmla="*/ 51 h 70"/>
                  <a:gd name="T8" fmla="*/ 682 w 733"/>
                  <a:gd name="T9" fmla="*/ 60 h 70"/>
                  <a:gd name="T10" fmla="*/ 663 w 733"/>
                  <a:gd name="T11" fmla="*/ 60 h 70"/>
                  <a:gd name="T12" fmla="*/ 634 w 733"/>
                  <a:gd name="T13" fmla="*/ 63 h 70"/>
                  <a:gd name="T14" fmla="*/ 596 w 733"/>
                  <a:gd name="T15" fmla="*/ 63 h 70"/>
                  <a:gd name="T16" fmla="*/ 550 w 733"/>
                  <a:gd name="T17" fmla="*/ 63 h 70"/>
                  <a:gd name="T18" fmla="*/ 499 w 733"/>
                  <a:gd name="T19" fmla="*/ 63 h 70"/>
                  <a:gd name="T20" fmla="*/ 446 w 733"/>
                  <a:gd name="T21" fmla="*/ 65 h 70"/>
                  <a:gd name="T22" fmla="*/ 388 w 733"/>
                  <a:gd name="T23" fmla="*/ 65 h 70"/>
                  <a:gd name="T24" fmla="*/ 331 w 733"/>
                  <a:gd name="T25" fmla="*/ 65 h 70"/>
                  <a:gd name="T26" fmla="*/ 273 w 733"/>
                  <a:gd name="T27" fmla="*/ 65 h 70"/>
                  <a:gd name="T28" fmla="*/ 220 w 733"/>
                  <a:gd name="T29" fmla="*/ 65 h 70"/>
                  <a:gd name="T30" fmla="*/ 167 w 733"/>
                  <a:gd name="T31" fmla="*/ 68 h 70"/>
                  <a:gd name="T32" fmla="*/ 121 w 733"/>
                  <a:gd name="T33" fmla="*/ 68 h 70"/>
                  <a:gd name="T34" fmla="*/ 80 w 733"/>
                  <a:gd name="T35" fmla="*/ 68 h 70"/>
                  <a:gd name="T36" fmla="*/ 46 w 733"/>
                  <a:gd name="T37" fmla="*/ 68 h 70"/>
                  <a:gd name="T38" fmla="*/ 25 w 733"/>
                  <a:gd name="T39" fmla="*/ 70 h 70"/>
                  <a:gd name="T40" fmla="*/ 13 w 733"/>
                  <a:gd name="T41" fmla="*/ 70 h 70"/>
                  <a:gd name="T42" fmla="*/ 3 w 733"/>
                  <a:gd name="T43" fmla="*/ 70 h 70"/>
                  <a:gd name="T44" fmla="*/ 0 w 733"/>
                  <a:gd name="T45" fmla="*/ 63 h 70"/>
                  <a:gd name="T46" fmla="*/ 3 w 733"/>
                  <a:gd name="T47" fmla="*/ 56 h 70"/>
                  <a:gd name="T48" fmla="*/ 13 w 733"/>
                  <a:gd name="T49" fmla="*/ 44 h 70"/>
                  <a:gd name="T50" fmla="*/ 29 w 733"/>
                  <a:gd name="T51" fmla="*/ 34 h 70"/>
                  <a:gd name="T52" fmla="*/ 58 w 733"/>
                  <a:gd name="T53" fmla="*/ 22 h 70"/>
                  <a:gd name="T54" fmla="*/ 97 w 733"/>
                  <a:gd name="T55" fmla="*/ 15 h 70"/>
                  <a:gd name="T56" fmla="*/ 147 w 733"/>
                  <a:gd name="T57" fmla="*/ 10 h 70"/>
                  <a:gd name="T58" fmla="*/ 160 w 733"/>
                  <a:gd name="T59" fmla="*/ 10 h 70"/>
                  <a:gd name="T60" fmla="*/ 181 w 733"/>
                  <a:gd name="T61" fmla="*/ 10 h 70"/>
                  <a:gd name="T62" fmla="*/ 213 w 733"/>
                  <a:gd name="T63" fmla="*/ 8 h 70"/>
                  <a:gd name="T64" fmla="*/ 249 w 733"/>
                  <a:gd name="T65" fmla="*/ 8 h 70"/>
                  <a:gd name="T66" fmla="*/ 290 w 733"/>
                  <a:gd name="T67" fmla="*/ 5 h 70"/>
                  <a:gd name="T68" fmla="*/ 335 w 733"/>
                  <a:gd name="T69" fmla="*/ 5 h 70"/>
                  <a:gd name="T70" fmla="*/ 386 w 733"/>
                  <a:gd name="T71" fmla="*/ 5 h 70"/>
                  <a:gd name="T72" fmla="*/ 434 w 733"/>
                  <a:gd name="T73" fmla="*/ 3 h 70"/>
                  <a:gd name="T74" fmla="*/ 485 w 733"/>
                  <a:gd name="T75" fmla="*/ 3 h 70"/>
                  <a:gd name="T76" fmla="*/ 533 w 733"/>
                  <a:gd name="T77" fmla="*/ 3 h 70"/>
                  <a:gd name="T78" fmla="*/ 579 w 733"/>
                  <a:gd name="T79" fmla="*/ 3 h 70"/>
                  <a:gd name="T80" fmla="*/ 620 w 733"/>
                  <a:gd name="T81" fmla="*/ 0 h 70"/>
                  <a:gd name="T82" fmla="*/ 656 w 733"/>
                  <a:gd name="T83" fmla="*/ 0 h 70"/>
                  <a:gd name="T84" fmla="*/ 682 w 733"/>
                  <a:gd name="T85" fmla="*/ 3 h 70"/>
                  <a:gd name="T86" fmla="*/ 704 w 733"/>
                  <a:gd name="T87" fmla="*/ 3 h 70"/>
                  <a:gd name="T88" fmla="*/ 714 w 733"/>
                  <a:gd name="T89" fmla="*/ 3 h 70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733"/>
                  <a:gd name="T136" fmla="*/ 0 h 70"/>
                  <a:gd name="T137" fmla="*/ 733 w 733"/>
                  <a:gd name="T138" fmla="*/ 70 h 70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733" h="70">
                    <a:moveTo>
                      <a:pt x="714" y="3"/>
                    </a:moveTo>
                    <a:lnTo>
                      <a:pt x="728" y="12"/>
                    </a:lnTo>
                    <a:lnTo>
                      <a:pt x="733" y="32"/>
                    </a:lnTo>
                    <a:lnTo>
                      <a:pt x="721" y="51"/>
                    </a:lnTo>
                    <a:lnTo>
                      <a:pt x="682" y="60"/>
                    </a:lnTo>
                    <a:lnTo>
                      <a:pt x="663" y="60"/>
                    </a:lnTo>
                    <a:lnTo>
                      <a:pt x="634" y="63"/>
                    </a:lnTo>
                    <a:lnTo>
                      <a:pt x="596" y="63"/>
                    </a:lnTo>
                    <a:lnTo>
                      <a:pt x="550" y="63"/>
                    </a:lnTo>
                    <a:lnTo>
                      <a:pt x="499" y="63"/>
                    </a:lnTo>
                    <a:lnTo>
                      <a:pt x="446" y="65"/>
                    </a:lnTo>
                    <a:lnTo>
                      <a:pt x="388" y="65"/>
                    </a:lnTo>
                    <a:lnTo>
                      <a:pt x="331" y="65"/>
                    </a:lnTo>
                    <a:lnTo>
                      <a:pt x="273" y="65"/>
                    </a:lnTo>
                    <a:lnTo>
                      <a:pt x="220" y="65"/>
                    </a:lnTo>
                    <a:lnTo>
                      <a:pt x="167" y="68"/>
                    </a:lnTo>
                    <a:lnTo>
                      <a:pt x="121" y="68"/>
                    </a:lnTo>
                    <a:lnTo>
                      <a:pt x="80" y="68"/>
                    </a:lnTo>
                    <a:lnTo>
                      <a:pt x="46" y="68"/>
                    </a:lnTo>
                    <a:lnTo>
                      <a:pt x="25" y="70"/>
                    </a:lnTo>
                    <a:lnTo>
                      <a:pt x="13" y="70"/>
                    </a:lnTo>
                    <a:lnTo>
                      <a:pt x="3" y="70"/>
                    </a:lnTo>
                    <a:lnTo>
                      <a:pt x="0" y="63"/>
                    </a:lnTo>
                    <a:lnTo>
                      <a:pt x="3" y="56"/>
                    </a:lnTo>
                    <a:lnTo>
                      <a:pt x="13" y="44"/>
                    </a:lnTo>
                    <a:lnTo>
                      <a:pt x="29" y="34"/>
                    </a:lnTo>
                    <a:lnTo>
                      <a:pt x="58" y="22"/>
                    </a:lnTo>
                    <a:lnTo>
                      <a:pt x="97" y="15"/>
                    </a:lnTo>
                    <a:lnTo>
                      <a:pt x="147" y="10"/>
                    </a:lnTo>
                    <a:lnTo>
                      <a:pt x="160" y="10"/>
                    </a:lnTo>
                    <a:lnTo>
                      <a:pt x="181" y="10"/>
                    </a:lnTo>
                    <a:lnTo>
                      <a:pt x="213" y="8"/>
                    </a:lnTo>
                    <a:lnTo>
                      <a:pt x="249" y="8"/>
                    </a:lnTo>
                    <a:lnTo>
                      <a:pt x="290" y="5"/>
                    </a:lnTo>
                    <a:lnTo>
                      <a:pt x="335" y="5"/>
                    </a:lnTo>
                    <a:lnTo>
                      <a:pt x="386" y="5"/>
                    </a:lnTo>
                    <a:lnTo>
                      <a:pt x="434" y="3"/>
                    </a:lnTo>
                    <a:lnTo>
                      <a:pt x="485" y="3"/>
                    </a:lnTo>
                    <a:lnTo>
                      <a:pt x="533" y="3"/>
                    </a:lnTo>
                    <a:lnTo>
                      <a:pt x="579" y="3"/>
                    </a:lnTo>
                    <a:lnTo>
                      <a:pt x="620" y="0"/>
                    </a:lnTo>
                    <a:lnTo>
                      <a:pt x="656" y="0"/>
                    </a:lnTo>
                    <a:lnTo>
                      <a:pt x="682" y="3"/>
                    </a:lnTo>
                    <a:lnTo>
                      <a:pt x="704" y="3"/>
                    </a:lnTo>
                    <a:lnTo>
                      <a:pt x="714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4665" name="Freeform 24"/>
              <p:cNvSpPr>
                <a:spLocks/>
              </p:cNvSpPr>
              <p:nvPr/>
            </p:nvSpPr>
            <p:spPr bwMode="auto">
              <a:xfrm>
                <a:off x="1126" y="999"/>
                <a:ext cx="213" cy="134"/>
              </a:xfrm>
              <a:custGeom>
                <a:avLst/>
                <a:gdLst>
                  <a:gd name="T0" fmla="*/ 135 w 665"/>
                  <a:gd name="T1" fmla="*/ 255 h 559"/>
                  <a:gd name="T2" fmla="*/ 29 w 665"/>
                  <a:gd name="T3" fmla="*/ 328 h 559"/>
                  <a:gd name="T4" fmla="*/ 0 w 665"/>
                  <a:gd name="T5" fmla="*/ 436 h 559"/>
                  <a:gd name="T6" fmla="*/ 53 w 665"/>
                  <a:gd name="T7" fmla="*/ 532 h 559"/>
                  <a:gd name="T8" fmla="*/ 133 w 665"/>
                  <a:gd name="T9" fmla="*/ 559 h 559"/>
                  <a:gd name="T10" fmla="*/ 135 w 665"/>
                  <a:gd name="T11" fmla="*/ 535 h 559"/>
                  <a:gd name="T12" fmla="*/ 77 w 665"/>
                  <a:gd name="T13" fmla="*/ 501 h 559"/>
                  <a:gd name="T14" fmla="*/ 51 w 665"/>
                  <a:gd name="T15" fmla="*/ 419 h 559"/>
                  <a:gd name="T16" fmla="*/ 92 w 665"/>
                  <a:gd name="T17" fmla="*/ 340 h 559"/>
                  <a:gd name="T18" fmla="*/ 188 w 665"/>
                  <a:gd name="T19" fmla="*/ 303 h 559"/>
                  <a:gd name="T20" fmla="*/ 263 w 665"/>
                  <a:gd name="T21" fmla="*/ 323 h 559"/>
                  <a:gd name="T22" fmla="*/ 275 w 665"/>
                  <a:gd name="T23" fmla="*/ 296 h 559"/>
                  <a:gd name="T24" fmla="*/ 256 w 665"/>
                  <a:gd name="T25" fmla="*/ 222 h 559"/>
                  <a:gd name="T26" fmla="*/ 292 w 665"/>
                  <a:gd name="T27" fmla="*/ 130 h 559"/>
                  <a:gd name="T28" fmla="*/ 376 w 665"/>
                  <a:gd name="T29" fmla="*/ 87 h 559"/>
                  <a:gd name="T30" fmla="*/ 468 w 665"/>
                  <a:gd name="T31" fmla="*/ 113 h 559"/>
                  <a:gd name="T32" fmla="*/ 518 w 665"/>
                  <a:gd name="T33" fmla="*/ 171 h 559"/>
                  <a:gd name="T34" fmla="*/ 542 w 665"/>
                  <a:gd name="T35" fmla="*/ 152 h 559"/>
                  <a:gd name="T36" fmla="*/ 552 w 665"/>
                  <a:gd name="T37" fmla="*/ 94 h 559"/>
                  <a:gd name="T38" fmla="*/ 578 w 665"/>
                  <a:gd name="T39" fmla="*/ 68 h 559"/>
                  <a:gd name="T40" fmla="*/ 610 w 665"/>
                  <a:gd name="T41" fmla="*/ 87 h 559"/>
                  <a:gd name="T42" fmla="*/ 624 w 665"/>
                  <a:gd name="T43" fmla="*/ 130 h 559"/>
                  <a:gd name="T44" fmla="*/ 619 w 665"/>
                  <a:gd name="T45" fmla="*/ 169 h 559"/>
                  <a:gd name="T46" fmla="*/ 648 w 665"/>
                  <a:gd name="T47" fmla="*/ 159 h 559"/>
                  <a:gd name="T48" fmla="*/ 665 w 665"/>
                  <a:gd name="T49" fmla="*/ 87 h 559"/>
                  <a:gd name="T50" fmla="*/ 641 w 665"/>
                  <a:gd name="T51" fmla="*/ 39 h 559"/>
                  <a:gd name="T52" fmla="*/ 598 w 665"/>
                  <a:gd name="T53" fmla="*/ 12 h 559"/>
                  <a:gd name="T54" fmla="*/ 542 w 665"/>
                  <a:gd name="T55" fmla="*/ 27 h 559"/>
                  <a:gd name="T56" fmla="*/ 484 w 665"/>
                  <a:gd name="T57" fmla="*/ 24 h 559"/>
                  <a:gd name="T58" fmla="*/ 381 w 665"/>
                  <a:gd name="T59" fmla="*/ 0 h 559"/>
                  <a:gd name="T60" fmla="*/ 270 w 665"/>
                  <a:gd name="T61" fmla="*/ 41 h 559"/>
                  <a:gd name="T62" fmla="*/ 207 w 665"/>
                  <a:gd name="T63" fmla="*/ 159 h 559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665"/>
                  <a:gd name="T97" fmla="*/ 0 h 559"/>
                  <a:gd name="T98" fmla="*/ 665 w 665"/>
                  <a:gd name="T99" fmla="*/ 559 h 559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665" h="559">
                    <a:moveTo>
                      <a:pt x="212" y="248"/>
                    </a:moveTo>
                    <a:lnTo>
                      <a:pt x="135" y="255"/>
                    </a:lnTo>
                    <a:lnTo>
                      <a:pt x="72" y="282"/>
                    </a:lnTo>
                    <a:lnTo>
                      <a:pt x="29" y="328"/>
                    </a:lnTo>
                    <a:lnTo>
                      <a:pt x="5" y="381"/>
                    </a:lnTo>
                    <a:lnTo>
                      <a:pt x="0" y="436"/>
                    </a:lnTo>
                    <a:lnTo>
                      <a:pt x="15" y="489"/>
                    </a:lnTo>
                    <a:lnTo>
                      <a:pt x="53" y="532"/>
                    </a:lnTo>
                    <a:lnTo>
                      <a:pt x="111" y="559"/>
                    </a:lnTo>
                    <a:lnTo>
                      <a:pt x="133" y="559"/>
                    </a:lnTo>
                    <a:lnTo>
                      <a:pt x="140" y="549"/>
                    </a:lnTo>
                    <a:lnTo>
                      <a:pt x="135" y="535"/>
                    </a:lnTo>
                    <a:lnTo>
                      <a:pt x="121" y="525"/>
                    </a:lnTo>
                    <a:lnTo>
                      <a:pt x="77" y="501"/>
                    </a:lnTo>
                    <a:lnTo>
                      <a:pt x="53" y="462"/>
                    </a:lnTo>
                    <a:lnTo>
                      <a:pt x="51" y="419"/>
                    </a:lnTo>
                    <a:lnTo>
                      <a:pt x="63" y="376"/>
                    </a:lnTo>
                    <a:lnTo>
                      <a:pt x="92" y="340"/>
                    </a:lnTo>
                    <a:lnTo>
                      <a:pt x="135" y="313"/>
                    </a:lnTo>
                    <a:lnTo>
                      <a:pt x="188" y="303"/>
                    </a:lnTo>
                    <a:lnTo>
                      <a:pt x="248" y="320"/>
                    </a:lnTo>
                    <a:lnTo>
                      <a:pt x="263" y="323"/>
                    </a:lnTo>
                    <a:lnTo>
                      <a:pt x="272" y="311"/>
                    </a:lnTo>
                    <a:lnTo>
                      <a:pt x="275" y="296"/>
                    </a:lnTo>
                    <a:lnTo>
                      <a:pt x="270" y="279"/>
                    </a:lnTo>
                    <a:lnTo>
                      <a:pt x="256" y="222"/>
                    </a:lnTo>
                    <a:lnTo>
                      <a:pt x="265" y="171"/>
                    </a:lnTo>
                    <a:lnTo>
                      <a:pt x="292" y="130"/>
                    </a:lnTo>
                    <a:lnTo>
                      <a:pt x="330" y="101"/>
                    </a:lnTo>
                    <a:lnTo>
                      <a:pt x="376" y="87"/>
                    </a:lnTo>
                    <a:lnTo>
                      <a:pt x="422" y="92"/>
                    </a:lnTo>
                    <a:lnTo>
                      <a:pt x="468" y="113"/>
                    </a:lnTo>
                    <a:lnTo>
                      <a:pt x="506" y="161"/>
                    </a:lnTo>
                    <a:lnTo>
                      <a:pt x="518" y="171"/>
                    </a:lnTo>
                    <a:lnTo>
                      <a:pt x="533" y="166"/>
                    </a:lnTo>
                    <a:lnTo>
                      <a:pt x="542" y="152"/>
                    </a:lnTo>
                    <a:lnTo>
                      <a:pt x="547" y="133"/>
                    </a:lnTo>
                    <a:lnTo>
                      <a:pt x="552" y="94"/>
                    </a:lnTo>
                    <a:lnTo>
                      <a:pt x="564" y="75"/>
                    </a:lnTo>
                    <a:lnTo>
                      <a:pt x="578" y="68"/>
                    </a:lnTo>
                    <a:lnTo>
                      <a:pt x="595" y="72"/>
                    </a:lnTo>
                    <a:lnTo>
                      <a:pt x="610" y="87"/>
                    </a:lnTo>
                    <a:lnTo>
                      <a:pt x="619" y="106"/>
                    </a:lnTo>
                    <a:lnTo>
                      <a:pt x="624" y="130"/>
                    </a:lnTo>
                    <a:lnTo>
                      <a:pt x="619" y="154"/>
                    </a:lnTo>
                    <a:lnTo>
                      <a:pt x="619" y="169"/>
                    </a:lnTo>
                    <a:lnTo>
                      <a:pt x="631" y="173"/>
                    </a:lnTo>
                    <a:lnTo>
                      <a:pt x="648" y="159"/>
                    </a:lnTo>
                    <a:lnTo>
                      <a:pt x="665" y="111"/>
                    </a:lnTo>
                    <a:lnTo>
                      <a:pt x="665" y="87"/>
                    </a:lnTo>
                    <a:lnTo>
                      <a:pt x="658" y="60"/>
                    </a:lnTo>
                    <a:lnTo>
                      <a:pt x="641" y="39"/>
                    </a:lnTo>
                    <a:lnTo>
                      <a:pt x="622" y="22"/>
                    </a:lnTo>
                    <a:lnTo>
                      <a:pt x="598" y="12"/>
                    </a:lnTo>
                    <a:lnTo>
                      <a:pt x="571" y="12"/>
                    </a:lnTo>
                    <a:lnTo>
                      <a:pt x="542" y="27"/>
                    </a:lnTo>
                    <a:lnTo>
                      <a:pt x="516" y="58"/>
                    </a:lnTo>
                    <a:lnTo>
                      <a:pt x="484" y="24"/>
                    </a:lnTo>
                    <a:lnTo>
                      <a:pt x="436" y="5"/>
                    </a:lnTo>
                    <a:lnTo>
                      <a:pt x="381" y="0"/>
                    </a:lnTo>
                    <a:lnTo>
                      <a:pt x="323" y="12"/>
                    </a:lnTo>
                    <a:lnTo>
                      <a:pt x="270" y="41"/>
                    </a:lnTo>
                    <a:lnTo>
                      <a:pt x="229" y="89"/>
                    </a:lnTo>
                    <a:lnTo>
                      <a:pt x="207" y="159"/>
                    </a:lnTo>
                    <a:lnTo>
                      <a:pt x="212" y="24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4666" name="Freeform 25"/>
              <p:cNvSpPr>
                <a:spLocks/>
              </p:cNvSpPr>
              <p:nvPr/>
            </p:nvSpPr>
            <p:spPr bwMode="auto">
              <a:xfrm>
                <a:off x="1217" y="1071"/>
                <a:ext cx="116" cy="111"/>
              </a:xfrm>
              <a:custGeom>
                <a:avLst/>
                <a:gdLst>
                  <a:gd name="T0" fmla="*/ 357 w 362"/>
                  <a:gd name="T1" fmla="*/ 77 h 460"/>
                  <a:gd name="T2" fmla="*/ 360 w 362"/>
                  <a:gd name="T3" fmla="*/ 96 h 460"/>
                  <a:gd name="T4" fmla="*/ 343 w 362"/>
                  <a:gd name="T5" fmla="*/ 108 h 460"/>
                  <a:gd name="T6" fmla="*/ 316 w 362"/>
                  <a:gd name="T7" fmla="*/ 108 h 460"/>
                  <a:gd name="T8" fmla="*/ 246 w 362"/>
                  <a:gd name="T9" fmla="*/ 80 h 460"/>
                  <a:gd name="T10" fmla="*/ 152 w 362"/>
                  <a:gd name="T11" fmla="*/ 87 h 460"/>
                  <a:gd name="T12" fmla="*/ 99 w 362"/>
                  <a:gd name="T13" fmla="*/ 142 h 460"/>
                  <a:gd name="T14" fmla="*/ 97 w 362"/>
                  <a:gd name="T15" fmla="*/ 212 h 460"/>
                  <a:gd name="T16" fmla="*/ 138 w 362"/>
                  <a:gd name="T17" fmla="*/ 260 h 460"/>
                  <a:gd name="T18" fmla="*/ 128 w 362"/>
                  <a:gd name="T19" fmla="*/ 277 h 460"/>
                  <a:gd name="T20" fmla="*/ 70 w 362"/>
                  <a:gd name="T21" fmla="*/ 323 h 460"/>
                  <a:gd name="T22" fmla="*/ 61 w 362"/>
                  <a:gd name="T23" fmla="*/ 378 h 460"/>
                  <a:gd name="T24" fmla="*/ 111 w 362"/>
                  <a:gd name="T25" fmla="*/ 404 h 460"/>
                  <a:gd name="T26" fmla="*/ 169 w 362"/>
                  <a:gd name="T27" fmla="*/ 388 h 460"/>
                  <a:gd name="T28" fmla="*/ 200 w 362"/>
                  <a:gd name="T29" fmla="*/ 342 h 460"/>
                  <a:gd name="T30" fmla="*/ 239 w 362"/>
                  <a:gd name="T31" fmla="*/ 344 h 460"/>
                  <a:gd name="T32" fmla="*/ 234 w 362"/>
                  <a:gd name="T33" fmla="*/ 390 h 460"/>
                  <a:gd name="T34" fmla="*/ 200 w 362"/>
                  <a:gd name="T35" fmla="*/ 431 h 460"/>
                  <a:gd name="T36" fmla="*/ 145 w 362"/>
                  <a:gd name="T37" fmla="*/ 457 h 460"/>
                  <a:gd name="T38" fmla="*/ 73 w 362"/>
                  <a:gd name="T39" fmla="*/ 450 h 460"/>
                  <a:gd name="T40" fmla="*/ 15 w 362"/>
                  <a:gd name="T41" fmla="*/ 412 h 460"/>
                  <a:gd name="T42" fmla="*/ 0 w 362"/>
                  <a:gd name="T43" fmla="*/ 371 h 460"/>
                  <a:gd name="T44" fmla="*/ 8 w 362"/>
                  <a:gd name="T45" fmla="*/ 323 h 460"/>
                  <a:gd name="T46" fmla="*/ 39 w 362"/>
                  <a:gd name="T47" fmla="*/ 284 h 460"/>
                  <a:gd name="T48" fmla="*/ 44 w 362"/>
                  <a:gd name="T49" fmla="*/ 253 h 460"/>
                  <a:gd name="T50" fmla="*/ 15 w 362"/>
                  <a:gd name="T51" fmla="*/ 205 h 460"/>
                  <a:gd name="T52" fmla="*/ 10 w 362"/>
                  <a:gd name="T53" fmla="*/ 147 h 460"/>
                  <a:gd name="T54" fmla="*/ 27 w 362"/>
                  <a:gd name="T55" fmla="*/ 89 h 460"/>
                  <a:gd name="T56" fmla="*/ 63 w 362"/>
                  <a:gd name="T57" fmla="*/ 39 h 460"/>
                  <a:gd name="T58" fmla="*/ 123 w 362"/>
                  <a:gd name="T59" fmla="*/ 7 h 460"/>
                  <a:gd name="T60" fmla="*/ 198 w 362"/>
                  <a:gd name="T61" fmla="*/ 2 h 460"/>
                  <a:gd name="T62" fmla="*/ 294 w 362"/>
                  <a:gd name="T63" fmla="*/ 34 h 460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362"/>
                  <a:gd name="T97" fmla="*/ 0 h 460"/>
                  <a:gd name="T98" fmla="*/ 362 w 362"/>
                  <a:gd name="T99" fmla="*/ 460 h 460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362" h="460">
                    <a:moveTo>
                      <a:pt x="347" y="67"/>
                    </a:moveTo>
                    <a:lnTo>
                      <a:pt x="357" y="77"/>
                    </a:lnTo>
                    <a:lnTo>
                      <a:pt x="362" y="89"/>
                    </a:lnTo>
                    <a:lnTo>
                      <a:pt x="360" y="96"/>
                    </a:lnTo>
                    <a:lnTo>
                      <a:pt x="352" y="104"/>
                    </a:lnTo>
                    <a:lnTo>
                      <a:pt x="343" y="108"/>
                    </a:lnTo>
                    <a:lnTo>
                      <a:pt x="331" y="111"/>
                    </a:lnTo>
                    <a:lnTo>
                      <a:pt x="316" y="108"/>
                    </a:lnTo>
                    <a:lnTo>
                      <a:pt x="304" y="104"/>
                    </a:lnTo>
                    <a:lnTo>
                      <a:pt x="246" y="80"/>
                    </a:lnTo>
                    <a:lnTo>
                      <a:pt x="196" y="77"/>
                    </a:lnTo>
                    <a:lnTo>
                      <a:pt x="152" y="87"/>
                    </a:lnTo>
                    <a:lnTo>
                      <a:pt x="119" y="111"/>
                    </a:lnTo>
                    <a:lnTo>
                      <a:pt x="99" y="142"/>
                    </a:lnTo>
                    <a:lnTo>
                      <a:pt x="90" y="178"/>
                    </a:lnTo>
                    <a:lnTo>
                      <a:pt x="97" y="212"/>
                    </a:lnTo>
                    <a:lnTo>
                      <a:pt x="121" y="243"/>
                    </a:lnTo>
                    <a:lnTo>
                      <a:pt x="138" y="260"/>
                    </a:lnTo>
                    <a:lnTo>
                      <a:pt x="138" y="272"/>
                    </a:lnTo>
                    <a:lnTo>
                      <a:pt x="128" y="277"/>
                    </a:lnTo>
                    <a:lnTo>
                      <a:pt x="111" y="287"/>
                    </a:lnTo>
                    <a:lnTo>
                      <a:pt x="70" y="323"/>
                    </a:lnTo>
                    <a:lnTo>
                      <a:pt x="56" y="354"/>
                    </a:lnTo>
                    <a:lnTo>
                      <a:pt x="61" y="378"/>
                    </a:lnTo>
                    <a:lnTo>
                      <a:pt x="82" y="395"/>
                    </a:lnTo>
                    <a:lnTo>
                      <a:pt x="111" y="404"/>
                    </a:lnTo>
                    <a:lnTo>
                      <a:pt x="143" y="402"/>
                    </a:lnTo>
                    <a:lnTo>
                      <a:pt x="169" y="388"/>
                    </a:lnTo>
                    <a:lnTo>
                      <a:pt x="186" y="364"/>
                    </a:lnTo>
                    <a:lnTo>
                      <a:pt x="200" y="342"/>
                    </a:lnTo>
                    <a:lnTo>
                      <a:pt x="222" y="337"/>
                    </a:lnTo>
                    <a:lnTo>
                      <a:pt x="239" y="344"/>
                    </a:lnTo>
                    <a:lnTo>
                      <a:pt x="241" y="368"/>
                    </a:lnTo>
                    <a:lnTo>
                      <a:pt x="234" y="390"/>
                    </a:lnTo>
                    <a:lnTo>
                      <a:pt x="220" y="412"/>
                    </a:lnTo>
                    <a:lnTo>
                      <a:pt x="200" y="431"/>
                    </a:lnTo>
                    <a:lnTo>
                      <a:pt x="176" y="448"/>
                    </a:lnTo>
                    <a:lnTo>
                      <a:pt x="145" y="457"/>
                    </a:lnTo>
                    <a:lnTo>
                      <a:pt x="111" y="460"/>
                    </a:lnTo>
                    <a:lnTo>
                      <a:pt x="73" y="450"/>
                    </a:lnTo>
                    <a:lnTo>
                      <a:pt x="29" y="426"/>
                    </a:lnTo>
                    <a:lnTo>
                      <a:pt x="15" y="412"/>
                    </a:lnTo>
                    <a:lnTo>
                      <a:pt x="5" y="392"/>
                    </a:lnTo>
                    <a:lnTo>
                      <a:pt x="0" y="371"/>
                    </a:lnTo>
                    <a:lnTo>
                      <a:pt x="0" y="347"/>
                    </a:lnTo>
                    <a:lnTo>
                      <a:pt x="8" y="323"/>
                    </a:lnTo>
                    <a:lnTo>
                      <a:pt x="20" y="301"/>
                    </a:lnTo>
                    <a:lnTo>
                      <a:pt x="39" y="284"/>
                    </a:lnTo>
                    <a:lnTo>
                      <a:pt x="68" y="272"/>
                    </a:lnTo>
                    <a:lnTo>
                      <a:pt x="44" y="253"/>
                    </a:lnTo>
                    <a:lnTo>
                      <a:pt x="27" y="231"/>
                    </a:lnTo>
                    <a:lnTo>
                      <a:pt x="15" y="205"/>
                    </a:lnTo>
                    <a:lnTo>
                      <a:pt x="10" y="176"/>
                    </a:lnTo>
                    <a:lnTo>
                      <a:pt x="10" y="147"/>
                    </a:lnTo>
                    <a:lnTo>
                      <a:pt x="15" y="116"/>
                    </a:lnTo>
                    <a:lnTo>
                      <a:pt x="27" y="89"/>
                    </a:lnTo>
                    <a:lnTo>
                      <a:pt x="41" y="60"/>
                    </a:lnTo>
                    <a:lnTo>
                      <a:pt x="63" y="39"/>
                    </a:lnTo>
                    <a:lnTo>
                      <a:pt x="90" y="19"/>
                    </a:lnTo>
                    <a:lnTo>
                      <a:pt x="123" y="7"/>
                    </a:lnTo>
                    <a:lnTo>
                      <a:pt x="160" y="0"/>
                    </a:lnTo>
                    <a:lnTo>
                      <a:pt x="198" y="2"/>
                    </a:lnTo>
                    <a:lnTo>
                      <a:pt x="244" y="15"/>
                    </a:lnTo>
                    <a:lnTo>
                      <a:pt x="294" y="34"/>
                    </a:lnTo>
                    <a:lnTo>
                      <a:pt x="347" y="6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4667" name="Freeform 26"/>
              <p:cNvSpPr>
                <a:spLocks/>
              </p:cNvSpPr>
              <p:nvPr/>
            </p:nvSpPr>
            <p:spPr bwMode="auto">
              <a:xfrm>
                <a:off x="1595" y="1082"/>
                <a:ext cx="59" cy="29"/>
              </a:xfrm>
              <a:custGeom>
                <a:avLst/>
                <a:gdLst>
                  <a:gd name="T0" fmla="*/ 181 w 184"/>
                  <a:gd name="T1" fmla="*/ 0 h 120"/>
                  <a:gd name="T2" fmla="*/ 157 w 184"/>
                  <a:gd name="T3" fmla="*/ 12 h 120"/>
                  <a:gd name="T4" fmla="*/ 131 w 184"/>
                  <a:gd name="T5" fmla="*/ 19 h 120"/>
                  <a:gd name="T6" fmla="*/ 106 w 184"/>
                  <a:gd name="T7" fmla="*/ 21 h 120"/>
                  <a:gd name="T8" fmla="*/ 85 w 184"/>
                  <a:gd name="T9" fmla="*/ 21 h 120"/>
                  <a:gd name="T10" fmla="*/ 61 w 184"/>
                  <a:gd name="T11" fmla="*/ 21 h 120"/>
                  <a:gd name="T12" fmla="*/ 41 w 184"/>
                  <a:gd name="T13" fmla="*/ 26 h 120"/>
                  <a:gd name="T14" fmla="*/ 25 w 184"/>
                  <a:gd name="T15" fmla="*/ 31 h 120"/>
                  <a:gd name="T16" fmla="*/ 10 w 184"/>
                  <a:gd name="T17" fmla="*/ 45 h 120"/>
                  <a:gd name="T18" fmla="*/ 0 w 184"/>
                  <a:gd name="T19" fmla="*/ 70 h 120"/>
                  <a:gd name="T20" fmla="*/ 5 w 184"/>
                  <a:gd name="T21" fmla="*/ 91 h 120"/>
                  <a:gd name="T22" fmla="*/ 22 w 184"/>
                  <a:gd name="T23" fmla="*/ 108 h 120"/>
                  <a:gd name="T24" fmla="*/ 41 w 184"/>
                  <a:gd name="T25" fmla="*/ 118 h 120"/>
                  <a:gd name="T26" fmla="*/ 87 w 184"/>
                  <a:gd name="T27" fmla="*/ 120 h 120"/>
                  <a:gd name="T28" fmla="*/ 123 w 184"/>
                  <a:gd name="T29" fmla="*/ 113 h 120"/>
                  <a:gd name="T30" fmla="*/ 150 w 184"/>
                  <a:gd name="T31" fmla="*/ 101 h 120"/>
                  <a:gd name="T32" fmla="*/ 167 w 184"/>
                  <a:gd name="T33" fmla="*/ 82 h 120"/>
                  <a:gd name="T34" fmla="*/ 179 w 184"/>
                  <a:gd name="T35" fmla="*/ 60 h 120"/>
                  <a:gd name="T36" fmla="*/ 184 w 184"/>
                  <a:gd name="T37" fmla="*/ 38 h 120"/>
                  <a:gd name="T38" fmla="*/ 184 w 184"/>
                  <a:gd name="T39" fmla="*/ 17 h 120"/>
                  <a:gd name="T40" fmla="*/ 181 w 184"/>
                  <a:gd name="T41" fmla="*/ 0 h 120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184"/>
                  <a:gd name="T64" fmla="*/ 0 h 120"/>
                  <a:gd name="T65" fmla="*/ 184 w 184"/>
                  <a:gd name="T66" fmla="*/ 120 h 120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184" h="120">
                    <a:moveTo>
                      <a:pt x="181" y="0"/>
                    </a:moveTo>
                    <a:lnTo>
                      <a:pt x="157" y="12"/>
                    </a:lnTo>
                    <a:lnTo>
                      <a:pt x="131" y="19"/>
                    </a:lnTo>
                    <a:lnTo>
                      <a:pt x="106" y="21"/>
                    </a:lnTo>
                    <a:lnTo>
                      <a:pt x="85" y="21"/>
                    </a:lnTo>
                    <a:lnTo>
                      <a:pt x="61" y="21"/>
                    </a:lnTo>
                    <a:lnTo>
                      <a:pt x="41" y="26"/>
                    </a:lnTo>
                    <a:lnTo>
                      <a:pt x="25" y="31"/>
                    </a:lnTo>
                    <a:lnTo>
                      <a:pt x="10" y="45"/>
                    </a:lnTo>
                    <a:lnTo>
                      <a:pt x="0" y="70"/>
                    </a:lnTo>
                    <a:lnTo>
                      <a:pt x="5" y="91"/>
                    </a:lnTo>
                    <a:lnTo>
                      <a:pt x="22" y="108"/>
                    </a:lnTo>
                    <a:lnTo>
                      <a:pt x="41" y="118"/>
                    </a:lnTo>
                    <a:lnTo>
                      <a:pt x="87" y="120"/>
                    </a:lnTo>
                    <a:lnTo>
                      <a:pt x="123" y="113"/>
                    </a:lnTo>
                    <a:lnTo>
                      <a:pt x="150" y="101"/>
                    </a:lnTo>
                    <a:lnTo>
                      <a:pt x="167" y="82"/>
                    </a:lnTo>
                    <a:lnTo>
                      <a:pt x="179" y="60"/>
                    </a:lnTo>
                    <a:lnTo>
                      <a:pt x="184" y="38"/>
                    </a:lnTo>
                    <a:lnTo>
                      <a:pt x="184" y="17"/>
                    </a:lnTo>
                    <a:lnTo>
                      <a:pt x="181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pic>
            <p:nvPicPr>
              <p:cNvPr id="24668" name="Picture 27" descr="ug_logo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1783" y="931"/>
                <a:ext cx="300" cy="52"/>
              </a:xfrm>
              <a:prstGeom prst="rect">
                <a:avLst/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</p:pic>
        </p:grpSp>
        <p:sp>
          <p:nvSpPr>
            <p:cNvPr id="24650" name="AutoShape 28"/>
            <p:cNvSpPr>
              <a:spLocks/>
            </p:cNvSpPr>
            <p:nvPr/>
          </p:nvSpPr>
          <p:spPr bwMode="auto">
            <a:xfrm>
              <a:off x="961" y="465"/>
              <a:ext cx="816" cy="300"/>
            </a:xfrm>
            <a:prstGeom prst="borderCallout1">
              <a:avLst>
                <a:gd name="adj1" fmla="val 13431"/>
                <a:gd name="adj2" fmla="val 103847"/>
                <a:gd name="adj3" fmla="val 140856"/>
                <a:gd name="adj4" fmla="val 139264"/>
              </a:avLst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sz="1200" b="1" dirty="0">
                  <a:solidFill>
                    <a:srgbClr val="5A87C6"/>
                  </a:solidFill>
                  <a:latin typeface="+mj-lt"/>
                </a:rPr>
                <a:t>Purchase for $20,000</a:t>
              </a:r>
            </a:p>
          </p:txBody>
        </p:sp>
      </p:grpSp>
      <p:sp>
        <p:nvSpPr>
          <p:cNvPr id="24582" name="Rectangle 29"/>
          <p:cNvSpPr>
            <a:spLocks noChangeArrowheads="1"/>
          </p:cNvSpPr>
          <p:nvPr/>
        </p:nvSpPr>
        <p:spPr bwMode="auto">
          <a:xfrm>
            <a:off x="3856549" y="1066384"/>
            <a:ext cx="1338828" cy="830997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1600" b="1" dirty="0">
                <a:solidFill>
                  <a:srgbClr val="5A87C6"/>
                </a:solidFill>
                <a:latin typeface="+mj-lt"/>
              </a:rPr>
              <a:t>No Salvage</a:t>
            </a:r>
          </a:p>
          <a:p>
            <a:pPr eaLnBrk="0" hangingPunct="0"/>
            <a:r>
              <a:rPr lang="en-US" sz="1600" b="1" dirty="0">
                <a:solidFill>
                  <a:srgbClr val="5A87C6"/>
                </a:solidFill>
                <a:latin typeface="+mj-lt"/>
              </a:rPr>
              <a:t>Value for</a:t>
            </a:r>
          </a:p>
          <a:p>
            <a:pPr eaLnBrk="0" hangingPunct="0"/>
            <a:r>
              <a:rPr lang="en-US" sz="1600" b="1" dirty="0">
                <a:solidFill>
                  <a:srgbClr val="5A87C6"/>
                </a:solidFill>
                <a:latin typeface="+mj-lt"/>
              </a:rPr>
              <a:t>Calculation</a:t>
            </a:r>
            <a:endParaRPr lang="en-US" sz="1200" b="1" dirty="0">
              <a:solidFill>
                <a:srgbClr val="5A87C6"/>
              </a:solidFill>
              <a:latin typeface="+mj-lt"/>
            </a:endParaRPr>
          </a:p>
        </p:txBody>
      </p:sp>
      <p:grpSp>
        <p:nvGrpSpPr>
          <p:cNvPr id="24583" name="Group 31"/>
          <p:cNvGrpSpPr>
            <a:grpSpLocks/>
          </p:cNvGrpSpPr>
          <p:nvPr/>
        </p:nvGrpSpPr>
        <p:grpSpPr bwMode="auto">
          <a:xfrm>
            <a:off x="5546725" y="1010395"/>
            <a:ext cx="1647825" cy="1382713"/>
            <a:chOff x="3530" y="2579"/>
            <a:chExt cx="1588" cy="1741"/>
          </a:xfrm>
        </p:grpSpPr>
        <p:grpSp>
          <p:nvGrpSpPr>
            <p:cNvPr id="24589" name="Group 32"/>
            <p:cNvGrpSpPr>
              <a:grpSpLocks/>
            </p:cNvGrpSpPr>
            <p:nvPr/>
          </p:nvGrpSpPr>
          <p:grpSpPr bwMode="auto">
            <a:xfrm>
              <a:off x="3530" y="2579"/>
              <a:ext cx="772" cy="844"/>
              <a:chOff x="5588" y="1937"/>
              <a:chExt cx="772" cy="844"/>
            </a:xfrm>
          </p:grpSpPr>
          <p:sp>
            <p:nvSpPr>
              <p:cNvPr id="24638" name="Freeform 33"/>
              <p:cNvSpPr>
                <a:spLocks/>
              </p:cNvSpPr>
              <p:nvPr/>
            </p:nvSpPr>
            <p:spPr bwMode="auto">
              <a:xfrm>
                <a:off x="5697" y="2046"/>
                <a:ext cx="77" cy="137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C4C4C4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639" name="Freeform 34"/>
              <p:cNvSpPr>
                <a:spLocks/>
              </p:cNvSpPr>
              <p:nvPr/>
            </p:nvSpPr>
            <p:spPr bwMode="auto">
              <a:xfrm>
                <a:off x="5791" y="2046"/>
                <a:ext cx="77" cy="137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464646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640" name="Freeform 35"/>
              <p:cNvSpPr>
                <a:spLocks/>
              </p:cNvSpPr>
              <p:nvPr/>
            </p:nvSpPr>
            <p:spPr bwMode="auto">
              <a:xfrm>
                <a:off x="5885" y="2335"/>
                <a:ext cx="77" cy="139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C4C4C4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641" name="Freeform 36"/>
              <p:cNvSpPr>
                <a:spLocks/>
              </p:cNvSpPr>
              <p:nvPr/>
            </p:nvSpPr>
            <p:spPr bwMode="auto">
              <a:xfrm>
                <a:off x="5980" y="2335"/>
                <a:ext cx="76" cy="139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464646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642" name="Freeform 37"/>
              <p:cNvSpPr>
                <a:spLocks/>
              </p:cNvSpPr>
              <p:nvPr/>
            </p:nvSpPr>
            <p:spPr bwMode="auto">
              <a:xfrm>
                <a:off x="5588" y="1939"/>
                <a:ext cx="772" cy="842"/>
              </a:xfrm>
              <a:custGeom>
                <a:avLst/>
                <a:gdLst>
                  <a:gd name="T0" fmla="*/ 1211 w 1212"/>
                  <a:gd name="T1" fmla="*/ 0 h 1324"/>
                  <a:gd name="T2" fmla="*/ 0 w 1212"/>
                  <a:gd name="T3" fmla="*/ 0 h 1324"/>
                  <a:gd name="T4" fmla="*/ 0 w 1212"/>
                  <a:gd name="T5" fmla="*/ 1323 h 1324"/>
                  <a:gd name="T6" fmla="*/ 1211 w 1212"/>
                  <a:gd name="T7" fmla="*/ 1323 h 1324"/>
                  <a:gd name="T8" fmla="*/ 1211 w 1212"/>
                  <a:gd name="T9" fmla="*/ 0 h 13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12"/>
                  <a:gd name="T16" fmla="*/ 0 h 1324"/>
                  <a:gd name="T17" fmla="*/ 1212 w 1212"/>
                  <a:gd name="T18" fmla="*/ 1324 h 13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12" h="1324">
                    <a:moveTo>
                      <a:pt x="1211" y="0"/>
                    </a:moveTo>
                    <a:lnTo>
                      <a:pt x="0" y="0"/>
                    </a:lnTo>
                    <a:lnTo>
                      <a:pt x="0" y="1323"/>
                    </a:lnTo>
                    <a:lnTo>
                      <a:pt x="1211" y="1323"/>
                    </a:lnTo>
                    <a:lnTo>
                      <a:pt x="1211" y="0"/>
                    </a:lnTo>
                  </a:path>
                </a:pathLst>
              </a:custGeom>
              <a:solidFill>
                <a:srgbClr val="C4C4C4"/>
              </a:solidFill>
              <a:ln w="1905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643" name="Freeform 38"/>
              <p:cNvSpPr>
                <a:spLocks/>
              </p:cNvSpPr>
              <p:nvPr/>
            </p:nvSpPr>
            <p:spPr bwMode="auto">
              <a:xfrm>
                <a:off x="5652" y="2159"/>
                <a:ext cx="646" cy="571"/>
              </a:xfrm>
              <a:custGeom>
                <a:avLst/>
                <a:gdLst>
                  <a:gd name="T0" fmla="*/ 1012 w 1013"/>
                  <a:gd name="T1" fmla="*/ 0 h 896"/>
                  <a:gd name="T2" fmla="*/ 0 w 1013"/>
                  <a:gd name="T3" fmla="*/ 0 h 896"/>
                  <a:gd name="T4" fmla="*/ 0 w 1013"/>
                  <a:gd name="T5" fmla="*/ 895 h 896"/>
                  <a:gd name="T6" fmla="*/ 1012 w 1013"/>
                  <a:gd name="T7" fmla="*/ 895 h 896"/>
                  <a:gd name="T8" fmla="*/ 1012 w 1013"/>
                  <a:gd name="T9" fmla="*/ 0 h 89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13"/>
                  <a:gd name="T16" fmla="*/ 0 h 896"/>
                  <a:gd name="T17" fmla="*/ 1013 w 1013"/>
                  <a:gd name="T18" fmla="*/ 896 h 89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13" h="896">
                    <a:moveTo>
                      <a:pt x="1012" y="0"/>
                    </a:moveTo>
                    <a:lnTo>
                      <a:pt x="0" y="0"/>
                    </a:lnTo>
                    <a:lnTo>
                      <a:pt x="0" y="895"/>
                    </a:lnTo>
                    <a:lnTo>
                      <a:pt x="1012" y="895"/>
                    </a:lnTo>
                    <a:lnTo>
                      <a:pt x="1012" y="0"/>
                    </a:lnTo>
                  </a:path>
                </a:pathLst>
              </a:custGeom>
              <a:solidFill>
                <a:srgbClr val="EAEAEA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644" name="Freeform 39"/>
              <p:cNvSpPr>
                <a:spLocks/>
              </p:cNvSpPr>
              <p:nvPr/>
            </p:nvSpPr>
            <p:spPr bwMode="auto">
              <a:xfrm>
                <a:off x="5652" y="2159"/>
                <a:ext cx="646" cy="283"/>
              </a:xfrm>
              <a:custGeom>
                <a:avLst/>
                <a:gdLst>
                  <a:gd name="T0" fmla="*/ 1012 w 1013"/>
                  <a:gd name="T1" fmla="*/ 0 h 443"/>
                  <a:gd name="T2" fmla="*/ 1012 w 1013"/>
                  <a:gd name="T3" fmla="*/ 220 h 443"/>
                  <a:gd name="T4" fmla="*/ 720 w 1013"/>
                  <a:gd name="T5" fmla="*/ 220 h 443"/>
                  <a:gd name="T6" fmla="*/ 720 w 1013"/>
                  <a:gd name="T7" fmla="*/ 442 h 443"/>
                  <a:gd name="T8" fmla="*/ 0 w 1013"/>
                  <a:gd name="T9" fmla="*/ 442 h 443"/>
                  <a:gd name="T10" fmla="*/ 0 w 1013"/>
                  <a:gd name="T11" fmla="*/ 0 h 443"/>
                  <a:gd name="T12" fmla="*/ 1012 w 1013"/>
                  <a:gd name="T13" fmla="*/ 0 h 44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013"/>
                  <a:gd name="T22" fmla="*/ 0 h 443"/>
                  <a:gd name="T23" fmla="*/ 1013 w 1013"/>
                  <a:gd name="T24" fmla="*/ 443 h 44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013" h="443">
                    <a:moveTo>
                      <a:pt x="1012" y="0"/>
                    </a:moveTo>
                    <a:lnTo>
                      <a:pt x="1012" y="220"/>
                    </a:lnTo>
                    <a:lnTo>
                      <a:pt x="720" y="220"/>
                    </a:lnTo>
                    <a:lnTo>
                      <a:pt x="720" y="442"/>
                    </a:lnTo>
                    <a:lnTo>
                      <a:pt x="0" y="442"/>
                    </a:lnTo>
                    <a:lnTo>
                      <a:pt x="0" y="0"/>
                    </a:lnTo>
                    <a:lnTo>
                      <a:pt x="1012" y="0"/>
                    </a:lnTo>
                  </a:path>
                </a:pathLst>
              </a:custGeom>
              <a:solidFill>
                <a:srgbClr val="464646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645" name="Freeform 40"/>
              <p:cNvSpPr>
                <a:spLocks/>
              </p:cNvSpPr>
              <p:nvPr/>
            </p:nvSpPr>
            <p:spPr bwMode="auto">
              <a:xfrm>
                <a:off x="5652" y="2159"/>
                <a:ext cx="652" cy="577"/>
              </a:xfrm>
              <a:custGeom>
                <a:avLst/>
                <a:gdLst>
                  <a:gd name="T0" fmla="*/ 1022 w 1023"/>
                  <a:gd name="T1" fmla="*/ 0 h 906"/>
                  <a:gd name="T2" fmla="*/ 0 w 1023"/>
                  <a:gd name="T3" fmla="*/ 0 h 906"/>
                  <a:gd name="T4" fmla="*/ 0 w 1023"/>
                  <a:gd name="T5" fmla="*/ 905 h 906"/>
                  <a:gd name="T6" fmla="*/ 1022 w 1023"/>
                  <a:gd name="T7" fmla="*/ 905 h 906"/>
                  <a:gd name="T8" fmla="*/ 1022 w 1023"/>
                  <a:gd name="T9" fmla="*/ 0 h 90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23"/>
                  <a:gd name="T16" fmla="*/ 0 h 906"/>
                  <a:gd name="T17" fmla="*/ 1023 w 1023"/>
                  <a:gd name="T18" fmla="*/ 906 h 90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23" h="906">
                    <a:moveTo>
                      <a:pt x="1022" y="0"/>
                    </a:moveTo>
                    <a:lnTo>
                      <a:pt x="0" y="0"/>
                    </a:lnTo>
                    <a:lnTo>
                      <a:pt x="0" y="905"/>
                    </a:lnTo>
                    <a:lnTo>
                      <a:pt x="1022" y="905"/>
                    </a:lnTo>
                    <a:lnTo>
                      <a:pt x="1022" y="0"/>
                    </a:lnTo>
                  </a:path>
                </a:pathLst>
              </a:custGeom>
              <a:solidFill>
                <a:srgbClr val="EAEAEA"/>
              </a:solidFill>
              <a:ln w="12700" cap="rnd">
                <a:solidFill>
                  <a:srgbClr val="C4C4C4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646" name="Freeform 41"/>
              <p:cNvSpPr>
                <a:spLocks/>
              </p:cNvSpPr>
              <p:nvPr/>
            </p:nvSpPr>
            <p:spPr bwMode="auto">
              <a:xfrm>
                <a:off x="5745" y="2159"/>
                <a:ext cx="465" cy="577"/>
              </a:xfrm>
              <a:custGeom>
                <a:avLst/>
                <a:gdLst>
                  <a:gd name="T0" fmla="*/ 0 w 731"/>
                  <a:gd name="T1" fmla="*/ 0 h 906"/>
                  <a:gd name="T2" fmla="*/ 0 w 731"/>
                  <a:gd name="T3" fmla="*/ 905 h 906"/>
                  <a:gd name="T4" fmla="*/ 146 w 731"/>
                  <a:gd name="T5" fmla="*/ 905 h 906"/>
                  <a:gd name="T6" fmla="*/ 146 w 731"/>
                  <a:gd name="T7" fmla="*/ 0 h 906"/>
                  <a:gd name="T8" fmla="*/ 292 w 731"/>
                  <a:gd name="T9" fmla="*/ 0 h 906"/>
                  <a:gd name="T10" fmla="*/ 292 w 731"/>
                  <a:gd name="T11" fmla="*/ 905 h 906"/>
                  <a:gd name="T12" fmla="*/ 438 w 731"/>
                  <a:gd name="T13" fmla="*/ 905 h 906"/>
                  <a:gd name="T14" fmla="*/ 438 w 731"/>
                  <a:gd name="T15" fmla="*/ 0 h 906"/>
                  <a:gd name="T16" fmla="*/ 584 w 731"/>
                  <a:gd name="T17" fmla="*/ 0 h 906"/>
                  <a:gd name="T18" fmla="*/ 584 w 731"/>
                  <a:gd name="T19" fmla="*/ 905 h 906"/>
                  <a:gd name="T20" fmla="*/ 730 w 731"/>
                  <a:gd name="T21" fmla="*/ 905 h 906"/>
                  <a:gd name="T22" fmla="*/ 730 w 731"/>
                  <a:gd name="T23" fmla="*/ 0 h 90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731"/>
                  <a:gd name="T37" fmla="*/ 0 h 906"/>
                  <a:gd name="T38" fmla="*/ 731 w 731"/>
                  <a:gd name="T39" fmla="*/ 906 h 90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731" h="906">
                    <a:moveTo>
                      <a:pt x="0" y="0"/>
                    </a:moveTo>
                    <a:lnTo>
                      <a:pt x="0" y="905"/>
                    </a:lnTo>
                    <a:lnTo>
                      <a:pt x="146" y="905"/>
                    </a:lnTo>
                    <a:lnTo>
                      <a:pt x="146" y="0"/>
                    </a:lnTo>
                    <a:lnTo>
                      <a:pt x="292" y="0"/>
                    </a:lnTo>
                    <a:lnTo>
                      <a:pt x="292" y="905"/>
                    </a:lnTo>
                    <a:lnTo>
                      <a:pt x="438" y="905"/>
                    </a:lnTo>
                    <a:lnTo>
                      <a:pt x="438" y="0"/>
                    </a:lnTo>
                    <a:lnTo>
                      <a:pt x="584" y="0"/>
                    </a:lnTo>
                    <a:lnTo>
                      <a:pt x="584" y="905"/>
                    </a:lnTo>
                    <a:lnTo>
                      <a:pt x="730" y="905"/>
                    </a:lnTo>
                    <a:lnTo>
                      <a:pt x="730" y="0"/>
                    </a:lnTo>
                  </a:path>
                </a:pathLst>
              </a:custGeom>
              <a:noFill/>
              <a:ln w="12700" cap="rnd">
                <a:solidFill>
                  <a:srgbClr val="C4C4C4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647" name="Freeform 42"/>
              <p:cNvSpPr>
                <a:spLocks/>
              </p:cNvSpPr>
              <p:nvPr/>
            </p:nvSpPr>
            <p:spPr bwMode="auto">
              <a:xfrm>
                <a:off x="5652" y="2303"/>
                <a:ext cx="652" cy="289"/>
              </a:xfrm>
              <a:custGeom>
                <a:avLst/>
                <a:gdLst>
                  <a:gd name="T0" fmla="*/ 0 w 1023"/>
                  <a:gd name="T1" fmla="*/ 0 h 455"/>
                  <a:gd name="T2" fmla="*/ 1022 w 1023"/>
                  <a:gd name="T3" fmla="*/ 0 h 455"/>
                  <a:gd name="T4" fmla="*/ 1022 w 1023"/>
                  <a:gd name="T5" fmla="*/ 227 h 455"/>
                  <a:gd name="T6" fmla="*/ 0 w 1023"/>
                  <a:gd name="T7" fmla="*/ 227 h 455"/>
                  <a:gd name="T8" fmla="*/ 0 w 1023"/>
                  <a:gd name="T9" fmla="*/ 454 h 455"/>
                  <a:gd name="T10" fmla="*/ 1022 w 1023"/>
                  <a:gd name="T11" fmla="*/ 454 h 45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23"/>
                  <a:gd name="T19" fmla="*/ 0 h 455"/>
                  <a:gd name="T20" fmla="*/ 1023 w 1023"/>
                  <a:gd name="T21" fmla="*/ 455 h 45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23" h="455">
                    <a:moveTo>
                      <a:pt x="0" y="0"/>
                    </a:moveTo>
                    <a:lnTo>
                      <a:pt x="1022" y="0"/>
                    </a:lnTo>
                    <a:lnTo>
                      <a:pt x="1022" y="227"/>
                    </a:lnTo>
                    <a:lnTo>
                      <a:pt x="0" y="227"/>
                    </a:lnTo>
                    <a:lnTo>
                      <a:pt x="0" y="454"/>
                    </a:lnTo>
                    <a:lnTo>
                      <a:pt x="1022" y="454"/>
                    </a:lnTo>
                  </a:path>
                </a:pathLst>
              </a:custGeom>
              <a:noFill/>
              <a:ln w="12700" cap="rnd">
                <a:solidFill>
                  <a:srgbClr val="C4C4C4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648" name="Text Box 43"/>
              <p:cNvSpPr txBox="1">
                <a:spLocks noChangeArrowheads="1"/>
              </p:cNvSpPr>
              <p:nvPr/>
            </p:nvSpPr>
            <p:spPr bwMode="auto">
              <a:xfrm>
                <a:off x="5684" y="1937"/>
                <a:ext cx="614" cy="27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en-US" sz="800" dirty="0">
                    <a:latin typeface="Arial" charset="0"/>
                  </a:rPr>
                  <a:t>2008</a:t>
                </a:r>
              </a:p>
            </p:txBody>
          </p:sp>
        </p:grpSp>
        <p:grpSp>
          <p:nvGrpSpPr>
            <p:cNvPr id="24590" name="Group 44"/>
            <p:cNvGrpSpPr>
              <a:grpSpLocks/>
            </p:cNvGrpSpPr>
            <p:nvPr/>
          </p:nvGrpSpPr>
          <p:grpSpPr bwMode="auto">
            <a:xfrm>
              <a:off x="3732" y="2775"/>
              <a:ext cx="772" cy="843"/>
              <a:chOff x="5760" y="2121"/>
              <a:chExt cx="772" cy="843"/>
            </a:xfrm>
          </p:grpSpPr>
          <p:sp>
            <p:nvSpPr>
              <p:cNvPr id="24627" name="Freeform 45"/>
              <p:cNvSpPr>
                <a:spLocks/>
              </p:cNvSpPr>
              <p:nvPr/>
            </p:nvSpPr>
            <p:spPr bwMode="auto">
              <a:xfrm>
                <a:off x="5869" y="2229"/>
                <a:ext cx="77" cy="137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C4C4C4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628" name="Freeform 46"/>
              <p:cNvSpPr>
                <a:spLocks/>
              </p:cNvSpPr>
              <p:nvPr/>
            </p:nvSpPr>
            <p:spPr bwMode="auto">
              <a:xfrm>
                <a:off x="5963" y="2229"/>
                <a:ext cx="77" cy="137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464646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629" name="Freeform 47"/>
              <p:cNvSpPr>
                <a:spLocks/>
              </p:cNvSpPr>
              <p:nvPr/>
            </p:nvSpPr>
            <p:spPr bwMode="auto">
              <a:xfrm>
                <a:off x="6057" y="2518"/>
                <a:ext cx="77" cy="139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C4C4C4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630" name="Freeform 48"/>
              <p:cNvSpPr>
                <a:spLocks/>
              </p:cNvSpPr>
              <p:nvPr/>
            </p:nvSpPr>
            <p:spPr bwMode="auto">
              <a:xfrm>
                <a:off x="6152" y="2518"/>
                <a:ext cx="76" cy="139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464646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631" name="Freeform 49"/>
              <p:cNvSpPr>
                <a:spLocks/>
              </p:cNvSpPr>
              <p:nvPr/>
            </p:nvSpPr>
            <p:spPr bwMode="auto">
              <a:xfrm>
                <a:off x="5760" y="2122"/>
                <a:ext cx="772" cy="842"/>
              </a:xfrm>
              <a:custGeom>
                <a:avLst/>
                <a:gdLst>
                  <a:gd name="T0" fmla="*/ 1211 w 1212"/>
                  <a:gd name="T1" fmla="*/ 0 h 1324"/>
                  <a:gd name="T2" fmla="*/ 0 w 1212"/>
                  <a:gd name="T3" fmla="*/ 0 h 1324"/>
                  <a:gd name="T4" fmla="*/ 0 w 1212"/>
                  <a:gd name="T5" fmla="*/ 1323 h 1324"/>
                  <a:gd name="T6" fmla="*/ 1211 w 1212"/>
                  <a:gd name="T7" fmla="*/ 1323 h 1324"/>
                  <a:gd name="T8" fmla="*/ 1211 w 1212"/>
                  <a:gd name="T9" fmla="*/ 0 h 13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12"/>
                  <a:gd name="T16" fmla="*/ 0 h 1324"/>
                  <a:gd name="T17" fmla="*/ 1212 w 1212"/>
                  <a:gd name="T18" fmla="*/ 1324 h 13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12" h="1324">
                    <a:moveTo>
                      <a:pt x="1211" y="0"/>
                    </a:moveTo>
                    <a:lnTo>
                      <a:pt x="0" y="0"/>
                    </a:lnTo>
                    <a:lnTo>
                      <a:pt x="0" y="1323"/>
                    </a:lnTo>
                    <a:lnTo>
                      <a:pt x="1211" y="1323"/>
                    </a:lnTo>
                    <a:lnTo>
                      <a:pt x="1211" y="0"/>
                    </a:lnTo>
                  </a:path>
                </a:pathLst>
              </a:custGeom>
              <a:solidFill>
                <a:srgbClr val="C4C4C4"/>
              </a:solidFill>
              <a:ln w="1905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632" name="Freeform 50"/>
              <p:cNvSpPr>
                <a:spLocks/>
              </p:cNvSpPr>
              <p:nvPr/>
            </p:nvSpPr>
            <p:spPr bwMode="auto">
              <a:xfrm>
                <a:off x="5824" y="2342"/>
                <a:ext cx="646" cy="571"/>
              </a:xfrm>
              <a:custGeom>
                <a:avLst/>
                <a:gdLst>
                  <a:gd name="T0" fmla="*/ 1012 w 1013"/>
                  <a:gd name="T1" fmla="*/ 0 h 896"/>
                  <a:gd name="T2" fmla="*/ 0 w 1013"/>
                  <a:gd name="T3" fmla="*/ 0 h 896"/>
                  <a:gd name="T4" fmla="*/ 0 w 1013"/>
                  <a:gd name="T5" fmla="*/ 895 h 896"/>
                  <a:gd name="T6" fmla="*/ 1012 w 1013"/>
                  <a:gd name="T7" fmla="*/ 895 h 896"/>
                  <a:gd name="T8" fmla="*/ 1012 w 1013"/>
                  <a:gd name="T9" fmla="*/ 0 h 89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13"/>
                  <a:gd name="T16" fmla="*/ 0 h 896"/>
                  <a:gd name="T17" fmla="*/ 1013 w 1013"/>
                  <a:gd name="T18" fmla="*/ 896 h 89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13" h="896">
                    <a:moveTo>
                      <a:pt x="1012" y="0"/>
                    </a:moveTo>
                    <a:lnTo>
                      <a:pt x="0" y="0"/>
                    </a:lnTo>
                    <a:lnTo>
                      <a:pt x="0" y="895"/>
                    </a:lnTo>
                    <a:lnTo>
                      <a:pt x="1012" y="895"/>
                    </a:lnTo>
                    <a:lnTo>
                      <a:pt x="1012" y="0"/>
                    </a:lnTo>
                  </a:path>
                </a:pathLst>
              </a:custGeom>
              <a:solidFill>
                <a:srgbClr val="EAEAEA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633" name="Freeform 51"/>
              <p:cNvSpPr>
                <a:spLocks/>
              </p:cNvSpPr>
              <p:nvPr/>
            </p:nvSpPr>
            <p:spPr bwMode="auto">
              <a:xfrm>
                <a:off x="5824" y="2342"/>
                <a:ext cx="646" cy="283"/>
              </a:xfrm>
              <a:custGeom>
                <a:avLst/>
                <a:gdLst>
                  <a:gd name="T0" fmla="*/ 1012 w 1013"/>
                  <a:gd name="T1" fmla="*/ 0 h 443"/>
                  <a:gd name="T2" fmla="*/ 1012 w 1013"/>
                  <a:gd name="T3" fmla="*/ 220 h 443"/>
                  <a:gd name="T4" fmla="*/ 720 w 1013"/>
                  <a:gd name="T5" fmla="*/ 220 h 443"/>
                  <a:gd name="T6" fmla="*/ 720 w 1013"/>
                  <a:gd name="T7" fmla="*/ 442 h 443"/>
                  <a:gd name="T8" fmla="*/ 0 w 1013"/>
                  <a:gd name="T9" fmla="*/ 442 h 443"/>
                  <a:gd name="T10" fmla="*/ 0 w 1013"/>
                  <a:gd name="T11" fmla="*/ 0 h 443"/>
                  <a:gd name="T12" fmla="*/ 1012 w 1013"/>
                  <a:gd name="T13" fmla="*/ 0 h 44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013"/>
                  <a:gd name="T22" fmla="*/ 0 h 443"/>
                  <a:gd name="T23" fmla="*/ 1013 w 1013"/>
                  <a:gd name="T24" fmla="*/ 443 h 44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013" h="443">
                    <a:moveTo>
                      <a:pt x="1012" y="0"/>
                    </a:moveTo>
                    <a:lnTo>
                      <a:pt x="1012" y="220"/>
                    </a:lnTo>
                    <a:lnTo>
                      <a:pt x="720" y="220"/>
                    </a:lnTo>
                    <a:lnTo>
                      <a:pt x="720" y="442"/>
                    </a:lnTo>
                    <a:lnTo>
                      <a:pt x="0" y="442"/>
                    </a:lnTo>
                    <a:lnTo>
                      <a:pt x="0" y="0"/>
                    </a:lnTo>
                    <a:lnTo>
                      <a:pt x="1012" y="0"/>
                    </a:lnTo>
                  </a:path>
                </a:pathLst>
              </a:custGeom>
              <a:solidFill>
                <a:srgbClr val="464646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634" name="Freeform 52"/>
              <p:cNvSpPr>
                <a:spLocks/>
              </p:cNvSpPr>
              <p:nvPr/>
            </p:nvSpPr>
            <p:spPr bwMode="auto">
              <a:xfrm>
                <a:off x="5824" y="2342"/>
                <a:ext cx="652" cy="577"/>
              </a:xfrm>
              <a:custGeom>
                <a:avLst/>
                <a:gdLst>
                  <a:gd name="T0" fmla="*/ 1022 w 1023"/>
                  <a:gd name="T1" fmla="*/ 0 h 906"/>
                  <a:gd name="T2" fmla="*/ 0 w 1023"/>
                  <a:gd name="T3" fmla="*/ 0 h 906"/>
                  <a:gd name="T4" fmla="*/ 0 w 1023"/>
                  <a:gd name="T5" fmla="*/ 905 h 906"/>
                  <a:gd name="T6" fmla="*/ 1022 w 1023"/>
                  <a:gd name="T7" fmla="*/ 905 h 906"/>
                  <a:gd name="T8" fmla="*/ 1022 w 1023"/>
                  <a:gd name="T9" fmla="*/ 0 h 90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23"/>
                  <a:gd name="T16" fmla="*/ 0 h 906"/>
                  <a:gd name="T17" fmla="*/ 1023 w 1023"/>
                  <a:gd name="T18" fmla="*/ 906 h 90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23" h="906">
                    <a:moveTo>
                      <a:pt x="1022" y="0"/>
                    </a:moveTo>
                    <a:lnTo>
                      <a:pt x="0" y="0"/>
                    </a:lnTo>
                    <a:lnTo>
                      <a:pt x="0" y="905"/>
                    </a:lnTo>
                    <a:lnTo>
                      <a:pt x="1022" y="905"/>
                    </a:lnTo>
                    <a:lnTo>
                      <a:pt x="1022" y="0"/>
                    </a:lnTo>
                  </a:path>
                </a:pathLst>
              </a:custGeom>
              <a:solidFill>
                <a:srgbClr val="EAEAEA"/>
              </a:solidFill>
              <a:ln w="12700" cap="rnd">
                <a:solidFill>
                  <a:srgbClr val="C4C4C4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635" name="Freeform 53"/>
              <p:cNvSpPr>
                <a:spLocks/>
              </p:cNvSpPr>
              <p:nvPr/>
            </p:nvSpPr>
            <p:spPr bwMode="auto">
              <a:xfrm>
                <a:off x="5917" y="2342"/>
                <a:ext cx="465" cy="577"/>
              </a:xfrm>
              <a:custGeom>
                <a:avLst/>
                <a:gdLst>
                  <a:gd name="T0" fmla="*/ 0 w 731"/>
                  <a:gd name="T1" fmla="*/ 0 h 906"/>
                  <a:gd name="T2" fmla="*/ 0 w 731"/>
                  <a:gd name="T3" fmla="*/ 905 h 906"/>
                  <a:gd name="T4" fmla="*/ 146 w 731"/>
                  <a:gd name="T5" fmla="*/ 905 h 906"/>
                  <a:gd name="T6" fmla="*/ 146 w 731"/>
                  <a:gd name="T7" fmla="*/ 0 h 906"/>
                  <a:gd name="T8" fmla="*/ 292 w 731"/>
                  <a:gd name="T9" fmla="*/ 0 h 906"/>
                  <a:gd name="T10" fmla="*/ 292 w 731"/>
                  <a:gd name="T11" fmla="*/ 905 h 906"/>
                  <a:gd name="T12" fmla="*/ 438 w 731"/>
                  <a:gd name="T13" fmla="*/ 905 h 906"/>
                  <a:gd name="T14" fmla="*/ 438 w 731"/>
                  <a:gd name="T15" fmla="*/ 0 h 906"/>
                  <a:gd name="T16" fmla="*/ 584 w 731"/>
                  <a:gd name="T17" fmla="*/ 0 h 906"/>
                  <a:gd name="T18" fmla="*/ 584 w 731"/>
                  <a:gd name="T19" fmla="*/ 905 h 906"/>
                  <a:gd name="T20" fmla="*/ 730 w 731"/>
                  <a:gd name="T21" fmla="*/ 905 h 906"/>
                  <a:gd name="T22" fmla="*/ 730 w 731"/>
                  <a:gd name="T23" fmla="*/ 0 h 90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731"/>
                  <a:gd name="T37" fmla="*/ 0 h 906"/>
                  <a:gd name="T38" fmla="*/ 731 w 731"/>
                  <a:gd name="T39" fmla="*/ 906 h 90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731" h="906">
                    <a:moveTo>
                      <a:pt x="0" y="0"/>
                    </a:moveTo>
                    <a:lnTo>
                      <a:pt x="0" y="905"/>
                    </a:lnTo>
                    <a:lnTo>
                      <a:pt x="146" y="905"/>
                    </a:lnTo>
                    <a:lnTo>
                      <a:pt x="146" y="0"/>
                    </a:lnTo>
                    <a:lnTo>
                      <a:pt x="292" y="0"/>
                    </a:lnTo>
                    <a:lnTo>
                      <a:pt x="292" y="905"/>
                    </a:lnTo>
                    <a:lnTo>
                      <a:pt x="438" y="905"/>
                    </a:lnTo>
                    <a:lnTo>
                      <a:pt x="438" y="0"/>
                    </a:lnTo>
                    <a:lnTo>
                      <a:pt x="584" y="0"/>
                    </a:lnTo>
                    <a:lnTo>
                      <a:pt x="584" y="905"/>
                    </a:lnTo>
                    <a:lnTo>
                      <a:pt x="730" y="905"/>
                    </a:lnTo>
                    <a:lnTo>
                      <a:pt x="730" y="0"/>
                    </a:lnTo>
                  </a:path>
                </a:pathLst>
              </a:custGeom>
              <a:noFill/>
              <a:ln w="12700" cap="rnd">
                <a:solidFill>
                  <a:srgbClr val="C4C4C4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636" name="Freeform 54"/>
              <p:cNvSpPr>
                <a:spLocks/>
              </p:cNvSpPr>
              <p:nvPr/>
            </p:nvSpPr>
            <p:spPr bwMode="auto">
              <a:xfrm>
                <a:off x="5824" y="2486"/>
                <a:ext cx="652" cy="289"/>
              </a:xfrm>
              <a:custGeom>
                <a:avLst/>
                <a:gdLst>
                  <a:gd name="T0" fmla="*/ 0 w 1023"/>
                  <a:gd name="T1" fmla="*/ 0 h 455"/>
                  <a:gd name="T2" fmla="*/ 1022 w 1023"/>
                  <a:gd name="T3" fmla="*/ 0 h 455"/>
                  <a:gd name="T4" fmla="*/ 1022 w 1023"/>
                  <a:gd name="T5" fmla="*/ 227 h 455"/>
                  <a:gd name="T6" fmla="*/ 0 w 1023"/>
                  <a:gd name="T7" fmla="*/ 227 h 455"/>
                  <a:gd name="T8" fmla="*/ 0 w 1023"/>
                  <a:gd name="T9" fmla="*/ 454 h 455"/>
                  <a:gd name="T10" fmla="*/ 1022 w 1023"/>
                  <a:gd name="T11" fmla="*/ 454 h 45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23"/>
                  <a:gd name="T19" fmla="*/ 0 h 455"/>
                  <a:gd name="T20" fmla="*/ 1023 w 1023"/>
                  <a:gd name="T21" fmla="*/ 455 h 45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23" h="455">
                    <a:moveTo>
                      <a:pt x="0" y="0"/>
                    </a:moveTo>
                    <a:lnTo>
                      <a:pt x="1022" y="0"/>
                    </a:lnTo>
                    <a:lnTo>
                      <a:pt x="1022" y="227"/>
                    </a:lnTo>
                    <a:lnTo>
                      <a:pt x="0" y="227"/>
                    </a:lnTo>
                    <a:lnTo>
                      <a:pt x="0" y="454"/>
                    </a:lnTo>
                    <a:lnTo>
                      <a:pt x="1022" y="454"/>
                    </a:lnTo>
                  </a:path>
                </a:pathLst>
              </a:custGeom>
              <a:noFill/>
              <a:ln w="12700" cap="rnd">
                <a:solidFill>
                  <a:srgbClr val="C4C4C4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637" name="Text Box 55"/>
              <p:cNvSpPr txBox="1">
                <a:spLocks noChangeArrowheads="1"/>
              </p:cNvSpPr>
              <p:nvPr/>
            </p:nvSpPr>
            <p:spPr bwMode="auto">
              <a:xfrm>
                <a:off x="5856" y="2121"/>
                <a:ext cx="614" cy="27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en-US" sz="800" dirty="0">
                    <a:latin typeface="Arial" charset="0"/>
                  </a:rPr>
                  <a:t>2009</a:t>
                </a:r>
                <a:endParaRPr lang="en-US" sz="800" dirty="0">
                  <a:latin typeface="Times New Roman" pitchFamily="18" charset="0"/>
                </a:endParaRPr>
              </a:p>
            </p:txBody>
          </p:sp>
        </p:grpSp>
        <p:grpSp>
          <p:nvGrpSpPr>
            <p:cNvPr id="24591" name="Group 56"/>
            <p:cNvGrpSpPr>
              <a:grpSpLocks/>
            </p:cNvGrpSpPr>
            <p:nvPr/>
          </p:nvGrpSpPr>
          <p:grpSpPr bwMode="auto">
            <a:xfrm>
              <a:off x="3932" y="3015"/>
              <a:ext cx="772" cy="843"/>
              <a:chOff x="5760" y="2121"/>
              <a:chExt cx="772" cy="843"/>
            </a:xfrm>
          </p:grpSpPr>
          <p:sp>
            <p:nvSpPr>
              <p:cNvPr id="24616" name="Freeform 57"/>
              <p:cNvSpPr>
                <a:spLocks/>
              </p:cNvSpPr>
              <p:nvPr/>
            </p:nvSpPr>
            <p:spPr bwMode="auto">
              <a:xfrm>
                <a:off x="5869" y="2229"/>
                <a:ext cx="77" cy="137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C4C4C4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617" name="Freeform 58"/>
              <p:cNvSpPr>
                <a:spLocks/>
              </p:cNvSpPr>
              <p:nvPr/>
            </p:nvSpPr>
            <p:spPr bwMode="auto">
              <a:xfrm>
                <a:off x="5963" y="2229"/>
                <a:ext cx="77" cy="137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464646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618" name="Freeform 59"/>
              <p:cNvSpPr>
                <a:spLocks/>
              </p:cNvSpPr>
              <p:nvPr/>
            </p:nvSpPr>
            <p:spPr bwMode="auto">
              <a:xfrm>
                <a:off x="6057" y="2518"/>
                <a:ext cx="77" cy="139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C4C4C4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619" name="Freeform 60"/>
              <p:cNvSpPr>
                <a:spLocks/>
              </p:cNvSpPr>
              <p:nvPr/>
            </p:nvSpPr>
            <p:spPr bwMode="auto">
              <a:xfrm>
                <a:off x="6152" y="2518"/>
                <a:ext cx="76" cy="139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464646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620" name="Freeform 61"/>
              <p:cNvSpPr>
                <a:spLocks/>
              </p:cNvSpPr>
              <p:nvPr/>
            </p:nvSpPr>
            <p:spPr bwMode="auto">
              <a:xfrm>
                <a:off x="5760" y="2122"/>
                <a:ext cx="772" cy="842"/>
              </a:xfrm>
              <a:custGeom>
                <a:avLst/>
                <a:gdLst>
                  <a:gd name="T0" fmla="*/ 1211 w 1212"/>
                  <a:gd name="T1" fmla="*/ 0 h 1324"/>
                  <a:gd name="T2" fmla="*/ 0 w 1212"/>
                  <a:gd name="T3" fmla="*/ 0 h 1324"/>
                  <a:gd name="T4" fmla="*/ 0 w 1212"/>
                  <a:gd name="T5" fmla="*/ 1323 h 1324"/>
                  <a:gd name="T6" fmla="*/ 1211 w 1212"/>
                  <a:gd name="T7" fmla="*/ 1323 h 1324"/>
                  <a:gd name="T8" fmla="*/ 1211 w 1212"/>
                  <a:gd name="T9" fmla="*/ 0 h 13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12"/>
                  <a:gd name="T16" fmla="*/ 0 h 1324"/>
                  <a:gd name="T17" fmla="*/ 1212 w 1212"/>
                  <a:gd name="T18" fmla="*/ 1324 h 13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12" h="1324">
                    <a:moveTo>
                      <a:pt x="1211" y="0"/>
                    </a:moveTo>
                    <a:lnTo>
                      <a:pt x="0" y="0"/>
                    </a:lnTo>
                    <a:lnTo>
                      <a:pt x="0" y="1323"/>
                    </a:lnTo>
                    <a:lnTo>
                      <a:pt x="1211" y="1323"/>
                    </a:lnTo>
                    <a:lnTo>
                      <a:pt x="1211" y="0"/>
                    </a:lnTo>
                  </a:path>
                </a:pathLst>
              </a:custGeom>
              <a:solidFill>
                <a:srgbClr val="C4C4C4"/>
              </a:solidFill>
              <a:ln w="1905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621" name="Freeform 62"/>
              <p:cNvSpPr>
                <a:spLocks/>
              </p:cNvSpPr>
              <p:nvPr/>
            </p:nvSpPr>
            <p:spPr bwMode="auto">
              <a:xfrm>
                <a:off x="5824" y="2342"/>
                <a:ext cx="646" cy="571"/>
              </a:xfrm>
              <a:custGeom>
                <a:avLst/>
                <a:gdLst>
                  <a:gd name="T0" fmla="*/ 1012 w 1013"/>
                  <a:gd name="T1" fmla="*/ 0 h 896"/>
                  <a:gd name="T2" fmla="*/ 0 w 1013"/>
                  <a:gd name="T3" fmla="*/ 0 h 896"/>
                  <a:gd name="T4" fmla="*/ 0 w 1013"/>
                  <a:gd name="T5" fmla="*/ 895 h 896"/>
                  <a:gd name="T6" fmla="*/ 1012 w 1013"/>
                  <a:gd name="T7" fmla="*/ 895 h 896"/>
                  <a:gd name="T8" fmla="*/ 1012 w 1013"/>
                  <a:gd name="T9" fmla="*/ 0 h 89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13"/>
                  <a:gd name="T16" fmla="*/ 0 h 896"/>
                  <a:gd name="T17" fmla="*/ 1013 w 1013"/>
                  <a:gd name="T18" fmla="*/ 896 h 89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13" h="896">
                    <a:moveTo>
                      <a:pt x="1012" y="0"/>
                    </a:moveTo>
                    <a:lnTo>
                      <a:pt x="0" y="0"/>
                    </a:lnTo>
                    <a:lnTo>
                      <a:pt x="0" y="895"/>
                    </a:lnTo>
                    <a:lnTo>
                      <a:pt x="1012" y="895"/>
                    </a:lnTo>
                    <a:lnTo>
                      <a:pt x="1012" y="0"/>
                    </a:lnTo>
                  </a:path>
                </a:pathLst>
              </a:custGeom>
              <a:solidFill>
                <a:srgbClr val="EAEAEA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622" name="Freeform 63"/>
              <p:cNvSpPr>
                <a:spLocks/>
              </p:cNvSpPr>
              <p:nvPr/>
            </p:nvSpPr>
            <p:spPr bwMode="auto">
              <a:xfrm>
                <a:off x="5824" y="2342"/>
                <a:ext cx="646" cy="283"/>
              </a:xfrm>
              <a:custGeom>
                <a:avLst/>
                <a:gdLst>
                  <a:gd name="T0" fmla="*/ 1012 w 1013"/>
                  <a:gd name="T1" fmla="*/ 0 h 443"/>
                  <a:gd name="T2" fmla="*/ 1012 w 1013"/>
                  <a:gd name="T3" fmla="*/ 220 h 443"/>
                  <a:gd name="T4" fmla="*/ 720 w 1013"/>
                  <a:gd name="T5" fmla="*/ 220 h 443"/>
                  <a:gd name="T6" fmla="*/ 720 w 1013"/>
                  <a:gd name="T7" fmla="*/ 442 h 443"/>
                  <a:gd name="T8" fmla="*/ 0 w 1013"/>
                  <a:gd name="T9" fmla="*/ 442 h 443"/>
                  <a:gd name="T10" fmla="*/ 0 w 1013"/>
                  <a:gd name="T11" fmla="*/ 0 h 443"/>
                  <a:gd name="T12" fmla="*/ 1012 w 1013"/>
                  <a:gd name="T13" fmla="*/ 0 h 44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013"/>
                  <a:gd name="T22" fmla="*/ 0 h 443"/>
                  <a:gd name="T23" fmla="*/ 1013 w 1013"/>
                  <a:gd name="T24" fmla="*/ 443 h 44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013" h="443">
                    <a:moveTo>
                      <a:pt x="1012" y="0"/>
                    </a:moveTo>
                    <a:lnTo>
                      <a:pt x="1012" y="220"/>
                    </a:lnTo>
                    <a:lnTo>
                      <a:pt x="720" y="220"/>
                    </a:lnTo>
                    <a:lnTo>
                      <a:pt x="720" y="442"/>
                    </a:lnTo>
                    <a:lnTo>
                      <a:pt x="0" y="442"/>
                    </a:lnTo>
                    <a:lnTo>
                      <a:pt x="0" y="0"/>
                    </a:lnTo>
                    <a:lnTo>
                      <a:pt x="1012" y="0"/>
                    </a:lnTo>
                  </a:path>
                </a:pathLst>
              </a:custGeom>
              <a:solidFill>
                <a:srgbClr val="464646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623" name="Freeform 64"/>
              <p:cNvSpPr>
                <a:spLocks/>
              </p:cNvSpPr>
              <p:nvPr/>
            </p:nvSpPr>
            <p:spPr bwMode="auto">
              <a:xfrm>
                <a:off x="5824" y="2342"/>
                <a:ext cx="652" cy="577"/>
              </a:xfrm>
              <a:custGeom>
                <a:avLst/>
                <a:gdLst>
                  <a:gd name="T0" fmla="*/ 1022 w 1023"/>
                  <a:gd name="T1" fmla="*/ 0 h 906"/>
                  <a:gd name="T2" fmla="*/ 0 w 1023"/>
                  <a:gd name="T3" fmla="*/ 0 h 906"/>
                  <a:gd name="T4" fmla="*/ 0 w 1023"/>
                  <a:gd name="T5" fmla="*/ 905 h 906"/>
                  <a:gd name="T6" fmla="*/ 1022 w 1023"/>
                  <a:gd name="T7" fmla="*/ 905 h 906"/>
                  <a:gd name="T8" fmla="*/ 1022 w 1023"/>
                  <a:gd name="T9" fmla="*/ 0 h 90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23"/>
                  <a:gd name="T16" fmla="*/ 0 h 906"/>
                  <a:gd name="T17" fmla="*/ 1023 w 1023"/>
                  <a:gd name="T18" fmla="*/ 906 h 90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23" h="906">
                    <a:moveTo>
                      <a:pt x="1022" y="0"/>
                    </a:moveTo>
                    <a:lnTo>
                      <a:pt x="0" y="0"/>
                    </a:lnTo>
                    <a:lnTo>
                      <a:pt x="0" y="905"/>
                    </a:lnTo>
                    <a:lnTo>
                      <a:pt x="1022" y="905"/>
                    </a:lnTo>
                    <a:lnTo>
                      <a:pt x="1022" y="0"/>
                    </a:lnTo>
                  </a:path>
                </a:pathLst>
              </a:custGeom>
              <a:solidFill>
                <a:srgbClr val="EAEAEA"/>
              </a:solidFill>
              <a:ln w="12700" cap="rnd">
                <a:solidFill>
                  <a:srgbClr val="C4C4C4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624" name="Freeform 65"/>
              <p:cNvSpPr>
                <a:spLocks/>
              </p:cNvSpPr>
              <p:nvPr/>
            </p:nvSpPr>
            <p:spPr bwMode="auto">
              <a:xfrm>
                <a:off x="5917" y="2342"/>
                <a:ext cx="465" cy="577"/>
              </a:xfrm>
              <a:custGeom>
                <a:avLst/>
                <a:gdLst>
                  <a:gd name="T0" fmla="*/ 0 w 731"/>
                  <a:gd name="T1" fmla="*/ 0 h 906"/>
                  <a:gd name="T2" fmla="*/ 0 w 731"/>
                  <a:gd name="T3" fmla="*/ 905 h 906"/>
                  <a:gd name="T4" fmla="*/ 146 w 731"/>
                  <a:gd name="T5" fmla="*/ 905 h 906"/>
                  <a:gd name="T6" fmla="*/ 146 w 731"/>
                  <a:gd name="T7" fmla="*/ 0 h 906"/>
                  <a:gd name="T8" fmla="*/ 292 w 731"/>
                  <a:gd name="T9" fmla="*/ 0 h 906"/>
                  <a:gd name="T10" fmla="*/ 292 w 731"/>
                  <a:gd name="T11" fmla="*/ 905 h 906"/>
                  <a:gd name="T12" fmla="*/ 438 w 731"/>
                  <a:gd name="T13" fmla="*/ 905 h 906"/>
                  <a:gd name="T14" fmla="*/ 438 w 731"/>
                  <a:gd name="T15" fmla="*/ 0 h 906"/>
                  <a:gd name="T16" fmla="*/ 584 w 731"/>
                  <a:gd name="T17" fmla="*/ 0 h 906"/>
                  <a:gd name="T18" fmla="*/ 584 w 731"/>
                  <a:gd name="T19" fmla="*/ 905 h 906"/>
                  <a:gd name="T20" fmla="*/ 730 w 731"/>
                  <a:gd name="T21" fmla="*/ 905 h 906"/>
                  <a:gd name="T22" fmla="*/ 730 w 731"/>
                  <a:gd name="T23" fmla="*/ 0 h 90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731"/>
                  <a:gd name="T37" fmla="*/ 0 h 906"/>
                  <a:gd name="T38" fmla="*/ 731 w 731"/>
                  <a:gd name="T39" fmla="*/ 906 h 90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731" h="906">
                    <a:moveTo>
                      <a:pt x="0" y="0"/>
                    </a:moveTo>
                    <a:lnTo>
                      <a:pt x="0" y="905"/>
                    </a:lnTo>
                    <a:lnTo>
                      <a:pt x="146" y="905"/>
                    </a:lnTo>
                    <a:lnTo>
                      <a:pt x="146" y="0"/>
                    </a:lnTo>
                    <a:lnTo>
                      <a:pt x="292" y="0"/>
                    </a:lnTo>
                    <a:lnTo>
                      <a:pt x="292" y="905"/>
                    </a:lnTo>
                    <a:lnTo>
                      <a:pt x="438" y="905"/>
                    </a:lnTo>
                    <a:lnTo>
                      <a:pt x="438" y="0"/>
                    </a:lnTo>
                    <a:lnTo>
                      <a:pt x="584" y="0"/>
                    </a:lnTo>
                    <a:lnTo>
                      <a:pt x="584" y="905"/>
                    </a:lnTo>
                    <a:lnTo>
                      <a:pt x="730" y="905"/>
                    </a:lnTo>
                    <a:lnTo>
                      <a:pt x="730" y="0"/>
                    </a:lnTo>
                  </a:path>
                </a:pathLst>
              </a:custGeom>
              <a:noFill/>
              <a:ln w="12700" cap="rnd">
                <a:solidFill>
                  <a:srgbClr val="C4C4C4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625" name="Freeform 66"/>
              <p:cNvSpPr>
                <a:spLocks/>
              </p:cNvSpPr>
              <p:nvPr/>
            </p:nvSpPr>
            <p:spPr bwMode="auto">
              <a:xfrm>
                <a:off x="5824" y="2486"/>
                <a:ext cx="652" cy="289"/>
              </a:xfrm>
              <a:custGeom>
                <a:avLst/>
                <a:gdLst>
                  <a:gd name="T0" fmla="*/ 0 w 1023"/>
                  <a:gd name="T1" fmla="*/ 0 h 455"/>
                  <a:gd name="T2" fmla="*/ 1022 w 1023"/>
                  <a:gd name="T3" fmla="*/ 0 h 455"/>
                  <a:gd name="T4" fmla="*/ 1022 w 1023"/>
                  <a:gd name="T5" fmla="*/ 227 h 455"/>
                  <a:gd name="T6" fmla="*/ 0 w 1023"/>
                  <a:gd name="T7" fmla="*/ 227 h 455"/>
                  <a:gd name="T8" fmla="*/ 0 w 1023"/>
                  <a:gd name="T9" fmla="*/ 454 h 455"/>
                  <a:gd name="T10" fmla="*/ 1022 w 1023"/>
                  <a:gd name="T11" fmla="*/ 454 h 45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23"/>
                  <a:gd name="T19" fmla="*/ 0 h 455"/>
                  <a:gd name="T20" fmla="*/ 1023 w 1023"/>
                  <a:gd name="T21" fmla="*/ 455 h 45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23" h="455">
                    <a:moveTo>
                      <a:pt x="0" y="0"/>
                    </a:moveTo>
                    <a:lnTo>
                      <a:pt x="1022" y="0"/>
                    </a:lnTo>
                    <a:lnTo>
                      <a:pt x="1022" y="227"/>
                    </a:lnTo>
                    <a:lnTo>
                      <a:pt x="0" y="227"/>
                    </a:lnTo>
                    <a:lnTo>
                      <a:pt x="0" y="454"/>
                    </a:lnTo>
                    <a:lnTo>
                      <a:pt x="1022" y="454"/>
                    </a:lnTo>
                  </a:path>
                </a:pathLst>
              </a:custGeom>
              <a:noFill/>
              <a:ln w="12700" cap="rnd">
                <a:solidFill>
                  <a:srgbClr val="C4C4C4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626" name="Text Box 67"/>
              <p:cNvSpPr txBox="1">
                <a:spLocks noChangeArrowheads="1"/>
              </p:cNvSpPr>
              <p:nvPr/>
            </p:nvSpPr>
            <p:spPr bwMode="auto">
              <a:xfrm>
                <a:off x="5856" y="2121"/>
                <a:ext cx="614" cy="27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en-US" sz="800" dirty="0">
                    <a:latin typeface="Arial" charset="0"/>
                  </a:rPr>
                  <a:t>2010</a:t>
                </a:r>
                <a:endParaRPr lang="en-US" sz="800" dirty="0">
                  <a:latin typeface="Times New Roman" pitchFamily="18" charset="0"/>
                </a:endParaRPr>
              </a:p>
            </p:txBody>
          </p:sp>
        </p:grpSp>
        <p:grpSp>
          <p:nvGrpSpPr>
            <p:cNvPr id="24592" name="Group 68"/>
            <p:cNvGrpSpPr>
              <a:grpSpLocks/>
            </p:cNvGrpSpPr>
            <p:nvPr/>
          </p:nvGrpSpPr>
          <p:grpSpPr bwMode="auto">
            <a:xfrm>
              <a:off x="4142" y="3273"/>
              <a:ext cx="772" cy="843"/>
              <a:chOff x="5760" y="2121"/>
              <a:chExt cx="772" cy="843"/>
            </a:xfrm>
          </p:grpSpPr>
          <p:sp>
            <p:nvSpPr>
              <p:cNvPr id="24605" name="Freeform 69"/>
              <p:cNvSpPr>
                <a:spLocks/>
              </p:cNvSpPr>
              <p:nvPr/>
            </p:nvSpPr>
            <p:spPr bwMode="auto">
              <a:xfrm>
                <a:off x="5869" y="2229"/>
                <a:ext cx="77" cy="137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C4C4C4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606" name="Freeform 70"/>
              <p:cNvSpPr>
                <a:spLocks/>
              </p:cNvSpPr>
              <p:nvPr/>
            </p:nvSpPr>
            <p:spPr bwMode="auto">
              <a:xfrm>
                <a:off x="5963" y="2229"/>
                <a:ext cx="77" cy="137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464646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607" name="Freeform 71"/>
              <p:cNvSpPr>
                <a:spLocks/>
              </p:cNvSpPr>
              <p:nvPr/>
            </p:nvSpPr>
            <p:spPr bwMode="auto">
              <a:xfrm>
                <a:off x="6057" y="2518"/>
                <a:ext cx="77" cy="139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C4C4C4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608" name="Freeform 72"/>
              <p:cNvSpPr>
                <a:spLocks/>
              </p:cNvSpPr>
              <p:nvPr/>
            </p:nvSpPr>
            <p:spPr bwMode="auto">
              <a:xfrm>
                <a:off x="6152" y="2518"/>
                <a:ext cx="76" cy="139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464646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609" name="Freeform 73"/>
              <p:cNvSpPr>
                <a:spLocks/>
              </p:cNvSpPr>
              <p:nvPr/>
            </p:nvSpPr>
            <p:spPr bwMode="auto">
              <a:xfrm>
                <a:off x="5760" y="2122"/>
                <a:ext cx="772" cy="842"/>
              </a:xfrm>
              <a:custGeom>
                <a:avLst/>
                <a:gdLst>
                  <a:gd name="T0" fmla="*/ 1211 w 1212"/>
                  <a:gd name="T1" fmla="*/ 0 h 1324"/>
                  <a:gd name="T2" fmla="*/ 0 w 1212"/>
                  <a:gd name="T3" fmla="*/ 0 h 1324"/>
                  <a:gd name="T4" fmla="*/ 0 w 1212"/>
                  <a:gd name="T5" fmla="*/ 1323 h 1324"/>
                  <a:gd name="T6" fmla="*/ 1211 w 1212"/>
                  <a:gd name="T7" fmla="*/ 1323 h 1324"/>
                  <a:gd name="T8" fmla="*/ 1211 w 1212"/>
                  <a:gd name="T9" fmla="*/ 0 h 13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12"/>
                  <a:gd name="T16" fmla="*/ 0 h 1324"/>
                  <a:gd name="T17" fmla="*/ 1212 w 1212"/>
                  <a:gd name="T18" fmla="*/ 1324 h 13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12" h="1324">
                    <a:moveTo>
                      <a:pt x="1211" y="0"/>
                    </a:moveTo>
                    <a:lnTo>
                      <a:pt x="0" y="0"/>
                    </a:lnTo>
                    <a:lnTo>
                      <a:pt x="0" y="1323"/>
                    </a:lnTo>
                    <a:lnTo>
                      <a:pt x="1211" y="1323"/>
                    </a:lnTo>
                    <a:lnTo>
                      <a:pt x="1211" y="0"/>
                    </a:lnTo>
                  </a:path>
                </a:pathLst>
              </a:custGeom>
              <a:solidFill>
                <a:srgbClr val="C4C4C4"/>
              </a:solidFill>
              <a:ln w="1905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610" name="Freeform 74"/>
              <p:cNvSpPr>
                <a:spLocks/>
              </p:cNvSpPr>
              <p:nvPr/>
            </p:nvSpPr>
            <p:spPr bwMode="auto">
              <a:xfrm>
                <a:off x="5824" y="2342"/>
                <a:ext cx="646" cy="571"/>
              </a:xfrm>
              <a:custGeom>
                <a:avLst/>
                <a:gdLst>
                  <a:gd name="T0" fmla="*/ 1012 w 1013"/>
                  <a:gd name="T1" fmla="*/ 0 h 896"/>
                  <a:gd name="T2" fmla="*/ 0 w 1013"/>
                  <a:gd name="T3" fmla="*/ 0 h 896"/>
                  <a:gd name="T4" fmla="*/ 0 w 1013"/>
                  <a:gd name="T5" fmla="*/ 895 h 896"/>
                  <a:gd name="T6" fmla="*/ 1012 w 1013"/>
                  <a:gd name="T7" fmla="*/ 895 h 896"/>
                  <a:gd name="T8" fmla="*/ 1012 w 1013"/>
                  <a:gd name="T9" fmla="*/ 0 h 89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13"/>
                  <a:gd name="T16" fmla="*/ 0 h 896"/>
                  <a:gd name="T17" fmla="*/ 1013 w 1013"/>
                  <a:gd name="T18" fmla="*/ 896 h 89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13" h="896">
                    <a:moveTo>
                      <a:pt x="1012" y="0"/>
                    </a:moveTo>
                    <a:lnTo>
                      <a:pt x="0" y="0"/>
                    </a:lnTo>
                    <a:lnTo>
                      <a:pt x="0" y="895"/>
                    </a:lnTo>
                    <a:lnTo>
                      <a:pt x="1012" y="895"/>
                    </a:lnTo>
                    <a:lnTo>
                      <a:pt x="1012" y="0"/>
                    </a:lnTo>
                  </a:path>
                </a:pathLst>
              </a:custGeom>
              <a:solidFill>
                <a:srgbClr val="EAEAEA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611" name="Freeform 75"/>
              <p:cNvSpPr>
                <a:spLocks/>
              </p:cNvSpPr>
              <p:nvPr/>
            </p:nvSpPr>
            <p:spPr bwMode="auto">
              <a:xfrm>
                <a:off x="5824" y="2342"/>
                <a:ext cx="646" cy="283"/>
              </a:xfrm>
              <a:custGeom>
                <a:avLst/>
                <a:gdLst>
                  <a:gd name="T0" fmla="*/ 1012 w 1013"/>
                  <a:gd name="T1" fmla="*/ 0 h 443"/>
                  <a:gd name="T2" fmla="*/ 1012 w 1013"/>
                  <a:gd name="T3" fmla="*/ 220 h 443"/>
                  <a:gd name="T4" fmla="*/ 720 w 1013"/>
                  <a:gd name="T5" fmla="*/ 220 h 443"/>
                  <a:gd name="T6" fmla="*/ 720 w 1013"/>
                  <a:gd name="T7" fmla="*/ 442 h 443"/>
                  <a:gd name="T8" fmla="*/ 0 w 1013"/>
                  <a:gd name="T9" fmla="*/ 442 h 443"/>
                  <a:gd name="T10" fmla="*/ 0 w 1013"/>
                  <a:gd name="T11" fmla="*/ 0 h 443"/>
                  <a:gd name="T12" fmla="*/ 1012 w 1013"/>
                  <a:gd name="T13" fmla="*/ 0 h 44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013"/>
                  <a:gd name="T22" fmla="*/ 0 h 443"/>
                  <a:gd name="T23" fmla="*/ 1013 w 1013"/>
                  <a:gd name="T24" fmla="*/ 443 h 44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013" h="443">
                    <a:moveTo>
                      <a:pt x="1012" y="0"/>
                    </a:moveTo>
                    <a:lnTo>
                      <a:pt x="1012" y="220"/>
                    </a:lnTo>
                    <a:lnTo>
                      <a:pt x="720" y="220"/>
                    </a:lnTo>
                    <a:lnTo>
                      <a:pt x="720" y="442"/>
                    </a:lnTo>
                    <a:lnTo>
                      <a:pt x="0" y="442"/>
                    </a:lnTo>
                    <a:lnTo>
                      <a:pt x="0" y="0"/>
                    </a:lnTo>
                    <a:lnTo>
                      <a:pt x="1012" y="0"/>
                    </a:lnTo>
                  </a:path>
                </a:pathLst>
              </a:custGeom>
              <a:solidFill>
                <a:srgbClr val="464646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612" name="Freeform 76"/>
              <p:cNvSpPr>
                <a:spLocks/>
              </p:cNvSpPr>
              <p:nvPr/>
            </p:nvSpPr>
            <p:spPr bwMode="auto">
              <a:xfrm>
                <a:off x="5824" y="2342"/>
                <a:ext cx="652" cy="577"/>
              </a:xfrm>
              <a:custGeom>
                <a:avLst/>
                <a:gdLst>
                  <a:gd name="T0" fmla="*/ 1022 w 1023"/>
                  <a:gd name="T1" fmla="*/ 0 h 906"/>
                  <a:gd name="T2" fmla="*/ 0 w 1023"/>
                  <a:gd name="T3" fmla="*/ 0 h 906"/>
                  <a:gd name="T4" fmla="*/ 0 w 1023"/>
                  <a:gd name="T5" fmla="*/ 905 h 906"/>
                  <a:gd name="T6" fmla="*/ 1022 w 1023"/>
                  <a:gd name="T7" fmla="*/ 905 h 906"/>
                  <a:gd name="T8" fmla="*/ 1022 w 1023"/>
                  <a:gd name="T9" fmla="*/ 0 h 90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23"/>
                  <a:gd name="T16" fmla="*/ 0 h 906"/>
                  <a:gd name="T17" fmla="*/ 1023 w 1023"/>
                  <a:gd name="T18" fmla="*/ 906 h 90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23" h="906">
                    <a:moveTo>
                      <a:pt x="1022" y="0"/>
                    </a:moveTo>
                    <a:lnTo>
                      <a:pt x="0" y="0"/>
                    </a:lnTo>
                    <a:lnTo>
                      <a:pt x="0" y="905"/>
                    </a:lnTo>
                    <a:lnTo>
                      <a:pt x="1022" y="905"/>
                    </a:lnTo>
                    <a:lnTo>
                      <a:pt x="1022" y="0"/>
                    </a:lnTo>
                  </a:path>
                </a:pathLst>
              </a:custGeom>
              <a:solidFill>
                <a:srgbClr val="EAEAEA"/>
              </a:solidFill>
              <a:ln w="12700" cap="rnd">
                <a:solidFill>
                  <a:srgbClr val="C4C4C4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613" name="Freeform 77"/>
              <p:cNvSpPr>
                <a:spLocks/>
              </p:cNvSpPr>
              <p:nvPr/>
            </p:nvSpPr>
            <p:spPr bwMode="auto">
              <a:xfrm>
                <a:off x="5917" y="2342"/>
                <a:ext cx="465" cy="577"/>
              </a:xfrm>
              <a:custGeom>
                <a:avLst/>
                <a:gdLst>
                  <a:gd name="T0" fmla="*/ 0 w 731"/>
                  <a:gd name="T1" fmla="*/ 0 h 906"/>
                  <a:gd name="T2" fmla="*/ 0 w 731"/>
                  <a:gd name="T3" fmla="*/ 905 h 906"/>
                  <a:gd name="T4" fmla="*/ 146 w 731"/>
                  <a:gd name="T5" fmla="*/ 905 h 906"/>
                  <a:gd name="T6" fmla="*/ 146 w 731"/>
                  <a:gd name="T7" fmla="*/ 0 h 906"/>
                  <a:gd name="T8" fmla="*/ 292 w 731"/>
                  <a:gd name="T9" fmla="*/ 0 h 906"/>
                  <a:gd name="T10" fmla="*/ 292 w 731"/>
                  <a:gd name="T11" fmla="*/ 905 h 906"/>
                  <a:gd name="T12" fmla="*/ 438 w 731"/>
                  <a:gd name="T13" fmla="*/ 905 h 906"/>
                  <a:gd name="T14" fmla="*/ 438 w 731"/>
                  <a:gd name="T15" fmla="*/ 0 h 906"/>
                  <a:gd name="T16" fmla="*/ 584 w 731"/>
                  <a:gd name="T17" fmla="*/ 0 h 906"/>
                  <a:gd name="T18" fmla="*/ 584 w 731"/>
                  <a:gd name="T19" fmla="*/ 905 h 906"/>
                  <a:gd name="T20" fmla="*/ 730 w 731"/>
                  <a:gd name="T21" fmla="*/ 905 h 906"/>
                  <a:gd name="T22" fmla="*/ 730 w 731"/>
                  <a:gd name="T23" fmla="*/ 0 h 90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731"/>
                  <a:gd name="T37" fmla="*/ 0 h 906"/>
                  <a:gd name="T38" fmla="*/ 731 w 731"/>
                  <a:gd name="T39" fmla="*/ 906 h 90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731" h="906">
                    <a:moveTo>
                      <a:pt x="0" y="0"/>
                    </a:moveTo>
                    <a:lnTo>
                      <a:pt x="0" y="905"/>
                    </a:lnTo>
                    <a:lnTo>
                      <a:pt x="146" y="905"/>
                    </a:lnTo>
                    <a:lnTo>
                      <a:pt x="146" y="0"/>
                    </a:lnTo>
                    <a:lnTo>
                      <a:pt x="292" y="0"/>
                    </a:lnTo>
                    <a:lnTo>
                      <a:pt x="292" y="905"/>
                    </a:lnTo>
                    <a:lnTo>
                      <a:pt x="438" y="905"/>
                    </a:lnTo>
                    <a:lnTo>
                      <a:pt x="438" y="0"/>
                    </a:lnTo>
                    <a:lnTo>
                      <a:pt x="584" y="0"/>
                    </a:lnTo>
                    <a:lnTo>
                      <a:pt x="584" y="905"/>
                    </a:lnTo>
                    <a:lnTo>
                      <a:pt x="730" y="905"/>
                    </a:lnTo>
                    <a:lnTo>
                      <a:pt x="730" y="0"/>
                    </a:lnTo>
                  </a:path>
                </a:pathLst>
              </a:custGeom>
              <a:noFill/>
              <a:ln w="12700" cap="rnd">
                <a:solidFill>
                  <a:srgbClr val="C4C4C4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614" name="Freeform 78"/>
              <p:cNvSpPr>
                <a:spLocks/>
              </p:cNvSpPr>
              <p:nvPr/>
            </p:nvSpPr>
            <p:spPr bwMode="auto">
              <a:xfrm>
                <a:off x="5824" y="2486"/>
                <a:ext cx="652" cy="289"/>
              </a:xfrm>
              <a:custGeom>
                <a:avLst/>
                <a:gdLst>
                  <a:gd name="T0" fmla="*/ 0 w 1023"/>
                  <a:gd name="T1" fmla="*/ 0 h 455"/>
                  <a:gd name="T2" fmla="*/ 1022 w 1023"/>
                  <a:gd name="T3" fmla="*/ 0 h 455"/>
                  <a:gd name="T4" fmla="*/ 1022 w 1023"/>
                  <a:gd name="T5" fmla="*/ 227 h 455"/>
                  <a:gd name="T6" fmla="*/ 0 w 1023"/>
                  <a:gd name="T7" fmla="*/ 227 h 455"/>
                  <a:gd name="T8" fmla="*/ 0 w 1023"/>
                  <a:gd name="T9" fmla="*/ 454 h 455"/>
                  <a:gd name="T10" fmla="*/ 1022 w 1023"/>
                  <a:gd name="T11" fmla="*/ 454 h 45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23"/>
                  <a:gd name="T19" fmla="*/ 0 h 455"/>
                  <a:gd name="T20" fmla="*/ 1023 w 1023"/>
                  <a:gd name="T21" fmla="*/ 455 h 45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23" h="455">
                    <a:moveTo>
                      <a:pt x="0" y="0"/>
                    </a:moveTo>
                    <a:lnTo>
                      <a:pt x="1022" y="0"/>
                    </a:lnTo>
                    <a:lnTo>
                      <a:pt x="1022" y="227"/>
                    </a:lnTo>
                    <a:lnTo>
                      <a:pt x="0" y="227"/>
                    </a:lnTo>
                    <a:lnTo>
                      <a:pt x="0" y="454"/>
                    </a:lnTo>
                    <a:lnTo>
                      <a:pt x="1022" y="454"/>
                    </a:lnTo>
                  </a:path>
                </a:pathLst>
              </a:custGeom>
              <a:noFill/>
              <a:ln w="12700" cap="rnd">
                <a:solidFill>
                  <a:srgbClr val="C4C4C4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615" name="Text Box 79"/>
              <p:cNvSpPr txBox="1">
                <a:spLocks noChangeArrowheads="1"/>
              </p:cNvSpPr>
              <p:nvPr/>
            </p:nvSpPr>
            <p:spPr bwMode="auto">
              <a:xfrm>
                <a:off x="5856" y="2121"/>
                <a:ext cx="614" cy="26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en-US" sz="800" dirty="0">
                    <a:latin typeface="Arial" charset="0"/>
                  </a:rPr>
                  <a:t>2011</a:t>
                </a:r>
                <a:endParaRPr lang="en-US" sz="800" dirty="0">
                  <a:latin typeface="Times New Roman" pitchFamily="18" charset="0"/>
                </a:endParaRPr>
              </a:p>
            </p:txBody>
          </p:sp>
        </p:grpSp>
        <p:grpSp>
          <p:nvGrpSpPr>
            <p:cNvPr id="24593" name="Group 80"/>
            <p:cNvGrpSpPr>
              <a:grpSpLocks/>
            </p:cNvGrpSpPr>
            <p:nvPr/>
          </p:nvGrpSpPr>
          <p:grpSpPr bwMode="auto">
            <a:xfrm>
              <a:off x="4346" y="3476"/>
              <a:ext cx="772" cy="844"/>
              <a:chOff x="5760" y="2120"/>
              <a:chExt cx="772" cy="844"/>
            </a:xfrm>
          </p:grpSpPr>
          <p:sp>
            <p:nvSpPr>
              <p:cNvPr id="24594" name="Freeform 81"/>
              <p:cNvSpPr>
                <a:spLocks/>
              </p:cNvSpPr>
              <p:nvPr/>
            </p:nvSpPr>
            <p:spPr bwMode="auto">
              <a:xfrm>
                <a:off x="5869" y="2229"/>
                <a:ext cx="77" cy="137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C4C4C4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595" name="Freeform 82"/>
              <p:cNvSpPr>
                <a:spLocks/>
              </p:cNvSpPr>
              <p:nvPr/>
            </p:nvSpPr>
            <p:spPr bwMode="auto">
              <a:xfrm>
                <a:off x="5963" y="2229"/>
                <a:ext cx="77" cy="137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464646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596" name="Freeform 83"/>
              <p:cNvSpPr>
                <a:spLocks/>
              </p:cNvSpPr>
              <p:nvPr/>
            </p:nvSpPr>
            <p:spPr bwMode="auto">
              <a:xfrm>
                <a:off x="6057" y="2518"/>
                <a:ext cx="77" cy="139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C4C4C4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597" name="Freeform 84"/>
              <p:cNvSpPr>
                <a:spLocks/>
              </p:cNvSpPr>
              <p:nvPr/>
            </p:nvSpPr>
            <p:spPr bwMode="auto">
              <a:xfrm>
                <a:off x="6152" y="2518"/>
                <a:ext cx="76" cy="139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464646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598" name="Freeform 85"/>
              <p:cNvSpPr>
                <a:spLocks/>
              </p:cNvSpPr>
              <p:nvPr/>
            </p:nvSpPr>
            <p:spPr bwMode="auto">
              <a:xfrm>
                <a:off x="5760" y="2122"/>
                <a:ext cx="772" cy="842"/>
              </a:xfrm>
              <a:custGeom>
                <a:avLst/>
                <a:gdLst>
                  <a:gd name="T0" fmla="*/ 1211 w 1212"/>
                  <a:gd name="T1" fmla="*/ 0 h 1324"/>
                  <a:gd name="T2" fmla="*/ 0 w 1212"/>
                  <a:gd name="T3" fmla="*/ 0 h 1324"/>
                  <a:gd name="T4" fmla="*/ 0 w 1212"/>
                  <a:gd name="T5" fmla="*/ 1323 h 1324"/>
                  <a:gd name="T6" fmla="*/ 1211 w 1212"/>
                  <a:gd name="T7" fmla="*/ 1323 h 1324"/>
                  <a:gd name="T8" fmla="*/ 1211 w 1212"/>
                  <a:gd name="T9" fmla="*/ 0 h 13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12"/>
                  <a:gd name="T16" fmla="*/ 0 h 1324"/>
                  <a:gd name="T17" fmla="*/ 1212 w 1212"/>
                  <a:gd name="T18" fmla="*/ 1324 h 13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12" h="1324">
                    <a:moveTo>
                      <a:pt x="1211" y="0"/>
                    </a:moveTo>
                    <a:lnTo>
                      <a:pt x="0" y="0"/>
                    </a:lnTo>
                    <a:lnTo>
                      <a:pt x="0" y="1323"/>
                    </a:lnTo>
                    <a:lnTo>
                      <a:pt x="1211" y="1323"/>
                    </a:lnTo>
                    <a:lnTo>
                      <a:pt x="1211" y="0"/>
                    </a:lnTo>
                  </a:path>
                </a:pathLst>
              </a:custGeom>
              <a:solidFill>
                <a:srgbClr val="C4C4C4"/>
              </a:solidFill>
              <a:ln w="1905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599" name="Freeform 86"/>
              <p:cNvSpPr>
                <a:spLocks/>
              </p:cNvSpPr>
              <p:nvPr/>
            </p:nvSpPr>
            <p:spPr bwMode="auto">
              <a:xfrm>
                <a:off x="5824" y="2342"/>
                <a:ext cx="646" cy="571"/>
              </a:xfrm>
              <a:custGeom>
                <a:avLst/>
                <a:gdLst>
                  <a:gd name="T0" fmla="*/ 1012 w 1013"/>
                  <a:gd name="T1" fmla="*/ 0 h 896"/>
                  <a:gd name="T2" fmla="*/ 0 w 1013"/>
                  <a:gd name="T3" fmla="*/ 0 h 896"/>
                  <a:gd name="T4" fmla="*/ 0 w 1013"/>
                  <a:gd name="T5" fmla="*/ 895 h 896"/>
                  <a:gd name="T6" fmla="*/ 1012 w 1013"/>
                  <a:gd name="T7" fmla="*/ 895 h 896"/>
                  <a:gd name="T8" fmla="*/ 1012 w 1013"/>
                  <a:gd name="T9" fmla="*/ 0 h 89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13"/>
                  <a:gd name="T16" fmla="*/ 0 h 896"/>
                  <a:gd name="T17" fmla="*/ 1013 w 1013"/>
                  <a:gd name="T18" fmla="*/ 896 h 89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13" h="896">
                    <a:moveTo>
                      <a:pt x="1012" y="0"/>
                    </a:moveTo>
                    <a:lnTo>
                      <a:pt x="0" y="0"/>
                    </a:lnTo>
                    <a:lnTo>
                      <a:pt x="0" y="895"/>
                    </a:lnTo>
                    <a:lnTo>
                      <a:pt x="1012" y="895"/>
                    </a:lnTo>
                    <a:lnTo>
                      <a:pt x="1012" y="0"/>
                    </a:lnTo>
                  </a:path>
                </a:pathLst>
              </a:custGeom>
              <a:solidFill>
                <a:srgbClr val="EAEAEA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600" name="Freeform 87"/>
              <p:cNvSpPr>
                <a:spLocks/>
              </p:cNvSpPr>
              <p:nvPr/>
            </p:nvSpPr>
            <p:spPr bwMode="auto">
              <a:xfrm>
                <a:off x="5824" y="2342"/>
                <a:ext cx="646" cy="283"/>
              </a:xfrm>
              <a:custGeom>
                <a:avLst/>
                <a:gdLst>
                  <a:gd name="T0" fmla="*/ 1012 w 1013"/>
                  <a:gd name="T1" fmla="*/ 0 h 443"/>
                  <a:gd name="T2" fmla="*/ 1012 w 1013"/>
                  <a:gd name="T3" fmla="*/ 220 h 443"/>
                  <a:gd name="T4" fmla="*/ 720 w 1013"/>
                  <a:gd name="T5" fmla="*/ 220 h 443"/>
                  <a:gd name="T6" fmla="*/ 720 w 1013"/>
                  <a:gd name="T7" fmla="*/ 442 h 443"/>
                  <a:gd name="T8" fmla="*/ 0 w 1013"/>
                  <a:gd name="T9" fmla="*/ 442 h 443"/>
                  <a:gd name="T10" fmla="*/ 0 w 1013"/>
                  <a:gd name="T11" fmla="*/ 0 h 443"/>
                  <a:gd name="T12" fmla="*/ 1012 w 1013"/>
                  <a:gd name="T13" fmla="*/ 0 h 44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013"/>
                  <a:gd name="T22" fmla="*/ 0 h 443"/>
                  <a:gd name="T23" fmla="*/ 1013 w 1013"/>
                  <a:gd name="T24" fmla="*/ 443 h 44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013" h="443">
                    <a:moveTo>
                      <a:pt x="1012" y="0"/>
                    </a:moveTo>
                    <a:lnTo>
                      <a:pt x="1012" y="220"/>
                    </a:lnTo>
                    <a:lnTo>
                      <a:pt x="720" y="220"/>
                    </a:lnTo>
                    <a:lnTo>
                      <a:pt x="720" y="442"/>
                    </a:lnTo>
                    <a:lnTo>
                      <a:pt x="0" y="442"/>
                    </a:lnTo>
                    <a:lnTo>
                      <a:pt x="0" y="0"/>
                    </a:lnTo>
                    <a:lnTo>
                      <a:pt x="1012" y="0"/>
                    </a:lnTo>
                  </a:path>
                </a:pathLst>
              </a:custGeom>
              <a:solidFill>
                <a:srgbClr val="464646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601" name="Freeform 88"/>
              <p:cNvSpPr>
                <a:spLocks/>
              </p:cNvSpPr>
              <p:nvPr/>
            </p:nvSpPr>
            <p:spPr bwMode="auto">
              <a:xfrm>
                <a:off x="5824" y="2342"/>
                <a:ext cx="652" cy="577"/>
              </a:xfrm>
              <a:custGeom>
                <a:avLst/>
                <a:gdLst>
                  <a:gd name="T0" fmla="*/ 1022 w 1023"/>
                  <a:gd name="T1" fmla="*/ 0 h 906"/>
                  <a:gd name="T2" fmla="*/ 0 w 1023"/>
                  <a:gd name="T3" fmla="*/ 0 h 906"/>
                  <a:gd name="T4" fmla="*/ 0 w 1023"/>
                  <a:gd name="T5" fmla="*/ 905 h 906"/>
                  <a:gd name="T6" fmla="*/ 1022 w 1023"/>
                  <a:gd name="T7" fmla="*/ 905 h 906"/>
                  <a:gd name="T8" fmla="*/ 1022 w 1023"/>
                  <a:gd name="T9" fmla="*/ 0 h 90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23"/>
                  <a:gd name="T16" fmla="*/ 0 h 906"/>
                  <a:gd name="T17" fmla="*/ 1023 w 1023"/>
                  <a:gd name="T18" fmla="*/ 906 h 90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23" h="906">
                    <a:moveTo>
                      <a:pt x="1022" y="0"/>
                    </a:moveTo>
                    <a:lnTo>
                      <a:pt x="0" y="0"/>
                    </a:lnTo>
                    <a:lnTo>
                      <a:pt x="0" y="905"/>
                    </a:lnTo>
                    <a:lnTo>
                      <a:pt x="1022" y="905"/>
                    </a:lnTo>
                    <a:lnTo>
                      <a:pt x="1022" y="0"/>
                    </a:lnTo>
                  </a:path>
                </a:pathLst>
              </a:custGeom>
              <a:solidFill>
                <a:srgbClr val="EAEAEA"/>
              </a:solidFill>
              <a:ln w="12700" cap="rnd">
                <a:solidFill>
                  <a:srgbClr val="C4C4C4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602" name="Freeform 89"/>
              <p:cNvSpPr>
                <a:spLocks/>
              </p:cNvSpPr>
              <p:nvPr/>
            </p:nvSpPr>
            <p:spPr bwMode="auto">
              <a:xfrm>
                <a:off x="5917" y="2342"/>
                <a:ext cx="465" cy="577"/>
              </a:xfrm>
              <a:custGeom>
                <a:avLst/>
                <a:gdLst>
                  <a:gd name="T0" fmla="*/ 0 w 731"/>
                  <a:gd name="T1" fmla="*/ 0 h 906"/>
                  <a:gd name="T2" fmla="*/ 0 w 731"/>
                  <a:gd name="T3" fmla="*/ 905 h 906"/>
                  <a:gd name="T4" fmla="*/ 146 w 731"/>
                  <a:gd name="T5" fmla="*/ 905 h 906"/>
                  <a:gd name="T6" fmla="*/ 146 w 731"/>
                  <a:gd name="T7" fmla="*/ 0 h 906"/>
                  <a:gd name="T8" fmla="*/ 292 w 731"/>
                  <a:gd name="T9" fmla="*/ 0 h 906"/>
                  <a:gd name="T10" fmla="*/ 292 w 731"/>
                  <a:gd name="T11" fmla="*/ 905 h 906"/>
                  <a:gd name="T12" fmla="*/ 438 w 731"/>
                  <a:gd name="T13" fmla="*/ 905 h 906"/>
                  <a:gd name="T14" fmla="*/ 438 w 731"/>
                  <a:gd name="T15" fmla="*/ 0 h 906"/>
                  <a:gd name="T16" fmla="*/ 584 w 731"/>
                  <a:gd name="T17" fmla="*/ 0 h 906"/>
                  <a:gd name="T18" fmla="*/ 584 w 731"/>
                  <a:gd name="T19" fmla="*/ 905 h 906"/>
                  <a:gd name="T20" fmla="*/ 730 w 731"/>
                  <a:gd name="T21" fmla="*/ 905 h 906"/>
                  <a:gd name="T22" fmla="*/ 730 w 731"/>
                  <a:gd name="T23" fmla="*/ 0 h 90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731"/>
                  <a:gd name="T37" fmla="*/ 0 h 906"/>
                  <a:gd name="T38" fmla="*/ 731 w 731"/>
                  <a:gd name="T39" fmla="*/ 906 h 90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731" h="906">
                    <a:moveTo>
                      <a:pt x="0" y="0"/>
                    </a:moveTo>
                    <a:lnTo>
                      <a:pt x="0" y="905"/>
                    </a:lnTo>
                    <a:lnTo>
                      <a:pt x="146" y="905"/>
                    </a:lnTo>
                    <a:lnTo>
                      <a:pt x="146" y="0"/>
                    </a:lnTo>
                    <a:lnTo>
                      <a:pt x="292" y="0"/>
                    </a:lnTo>
                    <a:lnTo>
                      <a:pt x="292" y="905"/>
                    </a:lnTo>
                    <a:lnTo>
                      <a:pt x="438" y="905"/>
                    </a:lnTo>
                    <a:lnTo>
                      <a:pt x="438" y="0"/>
                    </a:lnTo>
                    <a:lnTo>
                      <a:pt x="584" y="0"/>
                    </a:lnTo>
                    <a:lnTo>
                      <a:pt x="584" y="905"/>
                    </a:lnTo>
                    <a:lnTo>
                      <a:pt x="730" y="905"/>
                    </a:lnTo>
                    <a:lnTo>
                      <a:pt x="730" y="0"/>
                    </a:lnTo>
                  </a:path>
                </a:pathLst>
              </a:custGeom>
              <a:noFill/>
              <a:ln w="12700" cap="rnd">
                <a:solidFill>
                  <a:srgbClr val="C4C4C4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603" name="Freeform 90"/>
              <p:cNvSpPr>
                <a:spLocks/>
              </p:cNvSpPr>
              <p:nvPr/>
            </p:nvSpPr>
            <p:spPr bwMode="auto">
              <a:xfrm>
                <a:off x="5824" y="2486"/>
                <a:ext cx="652" cy="289"/>
              </a:xfrm>
              <a:custGeom>
                <a:avLst/>
                <a:gdLst>
                  <a:gd name="T0" fmla="*/ 0 w 1023"/>
                  <a:gd name="T1" fmla="*/ 0 h 455"/>
                  <a:gd name="T2" fmla="*/ 1022 w 1023"/>
                  <a:gd name="T3" fmla="*/ 0 h 455"/>
                  <a:gd name="T4" fmla="*/ 1022 w 1023"/>
                  <a:gd name="T5" fmla="*/ 227 h 455"/>
                  <a:gd name="T6" fmla="*/ 0 w 1023"/>
                  <a:gd name="T7" fmla="*/ 227 h 455"/>
                  <a:gd name="T8" fmla="*/ 0 w 1023"/>
                  <a:gd name="T9" fmla="*/ 454 h 455"/>
                  <a:gd name="T10" fmla="*/ 1022 w 1023"/>
                  <a:gd name="T11" fmla="*/ 454 h 45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23"/>
                  <a:gd name="T19" fmla="*/ 0 h 455"/>
                  <a:gd name="T20" fmla="*/ 1023 w 1023"/>
                  <a:gd name="T21" fmla="*/ 455 h 45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23" h="455">
                    <a:moveTo>
                      <a:pt x="0" y="0"/>
                    </a:moveTo>
                    <a:lnTo>
                      <a:pt x="1022" y="0"/>
                    </a:lnTo>
                    <a:lnTo>
                      <a:pt x="1022" y="227"/>
                    </a:lnTo>
                    <a:lnTo>
                      <a:pt x="0" y="227"/>
                    </a:lnTo>
                    <a:lnTo>
                      <a:pt x="0" y="454"/>
                    </a:lnTo>
                    <a:lnTo>
                      <a:pt x="1022" y="454"/>
                    </a:lnTo>
                  </a:path>
                </a:pathLst>
              </a:custGeom>
              <a:noFill/>
              <a:ln w="12700" cap="rnd">
                <a:solidFill>
                  <a:srgbClr val="C4C4C4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604" name="Text Box 91"/>
              <p:cNvSpPr txBox="1">
                <a:spLocks noChangeArrowheads="1"/>
              </p:cNvSpPr>
              <p:nvPr/>
            </p:nvSpPr>
            <p:spPr bwMode="auto">
              <a:xfrm>
                <a:off x="5856" y="2120"/>
                <a:ext cx="613" cy="27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en-US" sz="800" dirty="0">
                    <a:latin typeface="Arial" charset="0"/>
                  </a:rPr>
                  <a:t>2012</a:t>
                </a:r>
                <a:endParaRPr lang="en-US" sz="800" dirty="0">
                  <a:latin typeface="Times New Roman" pitchFamily="18" charset="0"/>
                </a:endParaRPr>
              </a:p>
            </p:txBody>
          </p:sp>
        </p:grpSp>
      </p:grpSp>
      <p:sp>
        <p:nvSpPr>
          <p:cNvPr id="24584" name="Rectangle 92"/>
          <p:cNvSpPr>
            <a:spLocks noChangeArrowheads="1"/>
          </p:cNvSpPr>
          <p:nvPr/>
        </p:nvSpPr>
        <p:spPr bwMode="auto">
          <a:xfrm>
            <a:off x="5278438" y="1983533"/>
            <a:ext cx="860425" cy="45720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1200" b="1" dirty="0">
                <a:solidFill>
                  <a:srgbClr val="5A87C6"/>
                </a:solidFill>
                <a:latin typeface="Arial" charset="0"/>
              </a:rPr>
              <a:t>Five Year</a:t>
            </a:r>
          </a:p>
          <a:p>
            <a:pPr eaLnBrk="0" hangingPunct="0"/>
            <a:r>
              <a:rPr lang="en-US" sz="1200" b="1" dirty="0">
                <a:solidFill>
                  <a:srgbClr val="5A87C6"/>
                </a:solidFill>
                <a:latin typeface="Arial" charset="0"/>
              </a:rPr>
              <a:t>Life</a:t>
            </a:r>
          </a:p>
        </p:txBody>
      </p:sp>
      <p:sp>
        <p:nvSpPr>
          <p:cNvPr id="24585" name="Rectangle 97"/>
          <p:cNvSpPr>
            <a:spLocks noChangeArrowheads="1"/>
          </p:cNvSpPr>
          <p:nvPr/>
        </p:nvSpPr>
        <p:spPr bwMode="auto">
          <a:xfrm>
            <a:off x="6506071" y="968833"/>
            <a:ext cx="2162772" cy="5847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1600" b="1" dirty="0">
                <a:solidFill>
                  <a:srgbClr val="5A87C6"/>
                </a:solidFill>
                <a:latin typeface="+mj-lt"/>
              </a:rPr>
              <a:t>150% over 5 years =</a:t>
            </a:r>
          </a:p>
          <a:p>
            <a:pPr eaLnBrk="0" hangingPunct="0"/>
            <a:r>
              <a:rPr lang="en-US" sz="1600" b="1" dirty="0">
                <a:solidFill>
                  <a:srgbClr val="5A87C6"/>
                </a:solidFill>
                <a:latin typeface="+mj-lt"/>
              </a:rPr>
              <a:t>30% each year</a:t>
            </a:r>
          </a:p>
        </p:txBody>
      </p:sp>
      <p:sp>
        <p:nvSpPr>
          <p:cNvPr id="24586" name="Rectangle 100"/>
          <p:cNvSpPr>
            <a:spLocks noChangeArrowheads="1"/>
          </p:cNvSpPr>
          <p:nvPr/>
        </p:nvSpPr>
        <p:spPr bwMode="auto">
          <a:xfrm>
            <a:off x="736600" y="5292984"/>
            <a:ext cx="1325563" cy="10064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0" hangingPunct="0"/>
            <a:r>
              <a:rPr lang="en-US" sz="2000" dirty="0">
                <a:latin typeface="Arial" charset="0"/>
              </a:rPr>
              <a:t>$4,802.00</a:t>
            </a:r>
          </a:p>
          <a:p>
            <a:pPr algn="r" eaLnBrk="0" hangingPunct="0"/>
            <a:r>
              <a:rPr lang="en-US" sz="2000" u="sng" dirty="0">
                <a:latin typeface="Arial" charset="0"/>
              </a:rPr>
              <a:t>- 1,440.60</a:t>
            </a:r>
          </a:p>
          <a:p>
            <a:pPr algn="r" eaLnBrk="0" hangingPunct="0"/>
            <a:r>
              <a:rPr lang="en-US" sz="2000" dirty="0">
                <a:latin typeface="Arial" charset="0"/>
              </a:rPr>
              <a:t>3,361.40</a:t>
            </a:r>
          </a:p>
        </p:txBody>
      </p:sp>
      <p:sp>
        <p:nvSpPr>
          <p:cNvPr id="24587" name="Rectangle 101"/>
          <p:cNvSpPr>
            <a:spLocks noChangeArrowheads="1"/>
          </p:cNvSpPr>
          <p:nvPr/>
        </p:nvSpPr>
        <p:spPr bwMode="auto">
          <a:xfrm>
            <a:off x="2085811" y="5902555"/>
            <a:ext cx="4269117" cy="40011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2000" dirty="0">
                <a:latin typeface="+mj-lt"/>
              </a:rPr>
              <a:t>Left on the Books till Asset Retired</a:t>
            </a:r>
          </a:p>
        </p:txBody>
      </p:sp>
      <p:sp>
        <p:nvSpPr>
          <p:cNvPr id="24588" name="Line 102"/>
          <p:cNvSpPr>
            <a:spLocks noChangeShapeType="1"/>
          </p:cNvSpPr>
          <p:nvPr/>
        </p:nvSpPr>
        <p:spPr bwMode="auto">
          <a:xfrm>
            <a:off x="277813" y="5164975"/>
            <a:ext cx="8442325" cy="0"/>
          </a:xfrm>
          <a:prstGeom prst="line">
            <a:avLst/>
          </a:prstGeom>
          <a:noFill/>
          <a:ln w="28575">
            <a:solidFill>
              <a:srgbClr val="5A87C6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Depreciation Methods</a:t>
            </a:r>
            <a:endParaRPr lang="en-US" dirty="0"/>
          </a:p>
        </p:txBody>
      </p:sp>
      <p:sp>
        <p:nvSpPr>
          <p:cNvPr id="2560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FA-SU-230</a:t>
            </a:r>
            <a:endParaRPr lang="en-US" dirty="0"/>
          </a:p>
        </p:txBody>
      </p:sp>
      <p:grpSp>
        <p:nvGrpSpPr>
          <p:cNvPr id="11" name="Group 10"/>
          <p:cNvGrpSpPr/>
          <p:nvPr/>
        </p:nvGrpSpPr>
        <p:grpSpPr>
          <a:xfrm>
            <a:off x="254542" y="865436"/>
            <a:ext cx="8634412" cy="5198120"/>
            <a:chOff x="274638" y="1458268"/>
            <a:chExt cx="8634412" cy="5198120"/>
          </a:xfrm>
        </p:grpSpPr>
        <p:sp>
          <p:nvSpPr>
            <p:cNvPr id="25603" name="Text Box 10"/>
            <p:cNvSpPr txBox="1">
              <a:spLocks noChangeArrowheads="1"/>
            </p:cNvSpPr>
            <p:nvPr/>
          </p:nvSpPr>
          <p:spPr bwMode="auto">
            <a:xfrm>
              <a:off x="319088" y="1971675"/>
              <a:ext cx="8374062" cy="2843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eaLnBrk="0" hangingPunct="0">
                <a:spcBef>
                  <a:spcPct val="50000"/>
                </a:spcBef>
              </a:pPr>
              <a:r>
                <a:rPr lang="en-US" sz="1800" b="1" dirty="0">
                  <a:latin typeface="+mj-lt"/>
                </a:rPr>
                <a:t>Declining Balance</a:t>
              </a:r>
            </a:p>
            <a:p>
              <a:pPr algn="l" eaLnBrk="0" hangingPunct="0">
                <a:spcBef>
                  <a:spcPct val="50000"/>
                </a:spcBef>
              </a:pPr>
              <a:endParaRPr lang="en-US" sz="1800" b="1" dirty="0">
                <a:latin typeface="+mj-lt"/>
              </a:endParaRPr>
            </a:p>
            <a:p>
              <a:pPr algn="l" eaLnBrk="0" hangingPunct="0">
                <a:spcBef>
                  <a:spcPct val="50000"/>
                </a:spcBef>
              </a:pPr>
              <a:r>
                <a:rPr lang="en-US" sz="1800" i="1" dirty="0">
                  <a:latin typeface="+mj-lt"/>
                </a:rPr>
                <a:t>Depreciation Rate = Percentage Multiplier/Service Life</a:t>
              </a:r>
            </a:p>
            <a:p>
              <a:pPr algn="l" eaLnBrk="0" hangingPunct="0">
                <a:spcBef>
                  <a:spcPct val="50000"/>
                </a:spcBef>
              </a:pPr>
              <a:r>
                <a:rPr lang="en-US" sz="1800" i="1" dirty="0">
                  <a:latin typeface="+mj-lt"/>
                </a:rPr>
                <a:t>Depreciation Charge = Depreciation Rate * </a:t>
              </a:r>
              <a:r>
                <a:rPr lang="en-US" sz="1800" i="1" dirty="0">
                  <a:solidFill>
                    <a:srgbClr val="5A87C6"/>
                  </a:solidFill>
                  <a:latin typeface="+mj-lt"/>
                </a:rPr>
                <a:t>Net Book Value</a:t>
              </a:r>
            </a:p>
            <a:p>
              <a:pPr algn="l" eaLnBrk="0" hangingPunct="0">
                <a:spcBef>
                  <a:spcPct val="50000"/>
                </a:spcBef>
              </a:pPr>
              <a:r>
                <a:rPr lang="en-US" sz="1800" dirty="0">
                  <a:latin typeface="+mj-lt"/>
                </a:rPr>
                <a:t>Each year:</a:t>
              </a:r>
            </a:p>
            <a:p>
              <a:pPr algn="l" eaLnBrk="0" hangingPunct="0">
                <a:spcBef>
                  <a:spcPct val="50000"/>
                </a:spcBef>
              </a:pPr>
              <a:r>
                <a:rPr lang="en-US" sz="1800" i="1" dirty="0">
                  <a:solidFill>
                    <a:srgbClr val="5A87C6"/>
                  </a:solidFill>
                  <a:latin typeface="+mj-lt"/>
                </a:rPr>
                <a:t>Net Book Value</a:t>
              </a:r>
              <a:r>
                <a:rPr lang="en-US" sz="1800" i="1" dirty="0">
                  <a:latin typeface="+mj-lt"/>
                </a:rPr>
                <a:t> = </a:t>
              </a:r>
              <a:r>
                <a:rPr lang="en-US" sz="1800" i="1" dirty="0">
                  <a:solidFill>
                    <a:srgbClr val="5A87C6"/>
                  </a:solidFill>
                  <a:latin typeface="+mj-lt"/>
                </a:rPr>
                <a:t>Net Book Value</a:t>
              </a:r>
              <a:r>
                <a:rPr lang="en-US" sz="1800" i="1" dirty="0">
                  <a:latin typeface="+mj-lt"/>
                </a:rPr>
                <a:t> - Depreciation Expense</a:t>
              </a:r>
            </a:p>
            <a:p>
              <a:pPr algn="l" eaLnBrk="0" hangingPunct="0">
                <a:spcBef>
                  <a:spcPct val="50000"/>
                </a:spcBef>
              </a:pPr>
              <a:endParaRPr lang="en-US" sz="1800" b="1" dirty="0">
                <a:solidFill>
                  <a:srgbClr val="FF3300"/>
                </a:solidFill>
                <a:latin typeface="+mj-lt"/>
              </a:endParaRPr>
            </a:p>
          </p:txBody>
        </p:sp>
        <p:sp>
          <p:nvSpPr>
            <p:cNvPr id="25604" name="Line 8"/>
            <p:cNvSpPr>
              <a:spLocks noChangeShapeType="1"/>
            </p:cNvSpPr>
            <p:nvPr/>
          </p:nvSpPr>
          <p:spPr bwMode="auto">
            <a:xfrm>
              <a:off x="422275" y="2630488"/>
              <a:ext cx="6618288" cy="0"/>
            </a:xfrm>
            <a:prstGeom prst="line">
              <a:avLst/>
            </a:prstGeom>
            <a:noFill/>
            <a:ln w="28575">
              <a:solidFill>
                <a:srgbClr val="5A87C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5606" name="Text Box 13"/>
            <p:cNvSpPr txBox="1">
              <a:spLocks noChangeArrowheads="1"/>
            </p:cNvSpPr>
            <p:nvPr/>
          </p:nvSpPr>
          <p:spPr bwMode="auto">
            <a:xfrm>
              <a:off x="300038" y="5051425"/>
              <a:ext cx="7645400" cy="1604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eaLnBrk="0" hangingPunct="0">
                <a:spcBef>
                  <a:spcPct val="50000"/>
                </a:spcBef>
              </a:pPr>
              <a:r>
                <a:rPr lang="en-US" sz="1800" b="1" dirty="0">
                  <a:latin typeface="+mj-lt"/>
                </a:rPr>
                <a:t>Straight-Line</a:t>
              </a:r>
            </a:p>
            <a:p>
              <a:pPr algn="l" eaLnBrk="0" hangingPunct="0">
                <a:spcBef>
                  <a:spcPct val="50000"/>
                </a:spcBef>
              </a:pPr>
              <a:endParaRPr lang="en-US" sz="1800" b="1" dirty="0">
                <a:latin typeface="+mj-lt"/>
              </a:endParaRPr>
            </a:p>
            <a:p>
              <a:pPr algn="l" eaLnBrk="0" hangingPunct="0">
                <a:spcBef>
                  <a:spcPct val="50000"/>
                </a:spcBef>
              </a:pPr>
              <a:r>
                <a:rPr lang="en-US" sz="1800" i="1" dirty="0">
                  <a:latin typeface="+mj-lt"/>
                </a:rPr>
                <a:t>Depreciation Charge = </a:t>
              </a:r>
              <a:r>
                <a:rPr lang="en-US" sz="1800" i="1" dirty="0">
                  <a:solidFill>
                    <a:srgbClr val="5A87C6"/>
                  </a:solidFill>
                  <a:latin typeface="+mj-lt"/>
                </a:rPr>
                <a:t>Depreciable Basis</a:t>
              </a:r>
              <a:r>
                <a:rPr lang="en-US" sz="1800" i="1" dirty="0">
                  <a:latin typeface="+mj-lt"/>
                </a:rPr>
                <a:t> / Service Life</a:t>
              </a:r>
            </a:p>
            <a:p>
              <a:pPr algn="l" eaLnBrk="0" hangingPunct="0">
                <a:spcBef>
                  <a:spcPct val="50000"/>
                </a:spcBef>
              </a:pPr>
              <a:r>
                <a:rPr lang="en-US" sz="1800" i="1" dirty="0">
                  <a:solidFill>
                    <a:srgbClr val="5A87C6"/>
                  </a:solidFill>
                  <a:latin typeface="+mj-lt"/>
                </a:rPr>
                <a:t>Depreciable Basis</a:t>
              </a:r>
              <a:r>
                <a:rPr lang="en-US" sz="1800" i="1" dirty="0">
                  <a:latin typeface="+mj-lt"/>
                </a:rPr>
                <a:t> = Cost - Salvage</a:t>
              </a:r>
              <a:endParaRPr lang="en-US" sz="1800" b="1" dirty="0">
                <a:latin typeface="+mj-lt"/>
              </a:endParaRPr>
            </a:p>
          </p:txBody>
        </p:sp>
        <p:sp>
          <p:nvSpPr>
            <p:cNvPr id="25607" name="Line 14"/>
            <p:cNvSpPr>
              <a:spLocks noChangeShapeType="1"/>
            </p:cNvSpPr>
            <p:nvPr/>
          </p:nvSpPr>
          <p:spPr bwMode="auto">
            <a:xfrm>
              <a:off x="406400" y="5683250"/>
              <a:ext cx="6618288" cy="0"/>
            </a:xfrm>
            <a:prstGeom prst="line">
              <a:avLst/>
            </a:prstGeom>
            <a:noFill/>
            <a:ln w="28575">
              <a:solidFill>
                <a:srgbClr val="5A87C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5608" name="Rectangle 15"/>
            <p:cNvSpPr>
              <a:spLocks noChangeArrowheads="1"/>
            </p:cNvSpPr>
            <p:nvPr/>
          </p:nvSpPr>
          <p:spPr bwMode="auto">
            <a:xfrm>
              <a:off x="274638" y="1458268"/>
              <a:ext cx="6245621" cy="461665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l" eaLnBrk="0" hangingPunct="0"/>
              <a:r>
                <a:rPr lang="en-US" sz="2400" b="1" dirty="0">
                  <a:latin typeface="+mj-lt"/>
                </a:rPr>
                <a:t>Declining Balance Switch to Straight-Line</a:t>
              </a:r>
            </a:p>
          </p:txBody>
        </p:sp>
        <p:sp>
          <p:nvSpPr>
            <p:cNvPr id="25609" name="Text Box 16"/>
            <p:cNvSpPr txBox="1">
              <a:spLocks noChangeArrowheads="1"/>
            </p:cNvSpPr>
            <p:nvPr/>
          </p:nvSpPr>
          <p:spPr bwMode="auto">
            <a:xfrm>
              <a:off x="6913563" y="2998788"/>
              <a:ext cx="1995487" cy="231775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>
              <a:solidFill>
                <a:srgbClr val="5A87C6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eaLnBrk="0" hangingPunct="0">
                <a:spcBef>
                  <a:spcPct val="50000"/>
                </a:spcBef>
              </a:pPr>
              <a:r>
                <a:rPr lang="en-US" sz="1800" b="1" i="1" dirty="0">
                  <a:solidFill>
                    <a:srgbClr val="FF0000"/>
                  </a:solidFill>
                  <a:latin typeface="+mj-lt"/>
                </a:rPr>
                <a:t>When declining balance depreciation charge is less than straight-line, method switches to straight-line</a:t>
              </a:r>
              <a:endParaRPr lang="en-US" sz="1800" i="1" dirty="0">
                <a:solidFill>
                  <a:srgbClr val="FF0000"/>
                </a:solidFill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Method Detail</a:t>
            </a:r>
          </a:p>
        </p:txBody>
      </p:sp>
      <p:sp>
        <p:nvSpPr>
          <p:cNvPr id="2662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FA-SU-240</a:t>
            </a:r>
            <a:endParaRPr lang="en-US" dirty="0"/>
          </a:p>
        </p:txBody>
      </p:sp>
      <p:pic>
        <p:nvPicPr>
          <p:cNvPr id="26628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7375" y="873009"/>
            <a:ext cx="7970838" cy="505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3783" name="Text Box 7"/>
          <p:cNvSpPr txBox="1">
            <a:spLocks noChangeArrowheads="1"/>
          </p:cNvSpPr>
          <p:nvPr/>
        </p:nvSpPr>
        <p:spPr bwMode="auto">
          <a:xfrm>
            <a:off x="5087937" y="2765309"/>
            <a:ext cx="2438277" cy="9271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  <a:alpha val="50000"/>
              </a:schemeClr>
            </a:outerShdw>
          </a:effectLst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en-US" sz="1600" dirty="0">
                <a:latin typeface="+mj-lt"/>
              </a:rPr>
              <a:t>Field is set</a:t>
            </a:r>
          </a:p>
          <a:p>
            <a:pPr>
              <a:defRPr/>
            </a:pPr>
            <a:r>
              <a:rPr lang="en-US" sz="1600" dirty="0">
                <a:latin typeface="+mj-lt"/>
              </a:rPr>
              <a:t>to Yes to Switch to Straight Line</a:t>
            </a:r>
          </a:p>
        </p:txBody>
      </p:sp>
      <p:sp>
        <p:nvSpPr>
          <p:cNvPr id="26631" name="Rectangle 8"/>
          <p:cNvSpPr>
            <a:spLocks noChangeArrowheads="1"/>
          </p:cNvSpPr>
          <p:nvPr/>
        </p:nvSpPr>
        <p:spPr bwMode="auto">
          <a:xfrm>
            <a:off x="955675" y="2581159"/>
            <a:ext cx="1133475" cy="28575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>
              <a:latin typeface="+mj-lt"/>
            </a:endParaRPr>
          </a:p>
        </p:txBody>
      </p:sp>
      <p:cxnSp>
        <p:nvCxnSpPr>
          <p:cNvPr id="26632" name="AutoShape 9"/>
          <p:cNvCxnSpPr>
            <a:cxnSpLocks noChangeShapeType="1"/>
            <a:stCxn id="203783" idx="1"/>
            <a:endCxn id="26631" idx="3"/>
          </p:cNvCxnSpPr>
          <p:nvPr/>
        </p:nvCxnSpPr>
        <p:spPr bwMode="auto">
          <a:xfrm rot="10800000">
            <a:off x="2089151" y="2724035"/>
            <a:ext cx="2998787" cy="504825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FF0000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Title 9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Declining Balance Switch to Straight-Line</a:t>
            </a:r>
            <a:endParaRPr lang="en-US" dirty="0"/>
          </a:p>
        </p:txBody>
      </p:sp>
      <p:sp>
        <p:nvSpPr>
          <p:cNvPr id="2765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FA-SU-250</a:t>
            </a:r>
            <a:endParaRPr lang="en-US" dirty="0"/>
          </a:p>
        </p:txBody>
      </p:sp>
      <p:sp>
        <p:nvSpPr>
          <p:cNvPr id="27651" name="Rectangle 1208"/>
          <p:cNvSpPr>
            <a:spLocks noChangeArrowheads="1"/>
          </p:cNvSpPr>
          <p:nvPr/>
        </p:nvSpPr>
        <p:spPr bwMode="auto">
          <a:xfrm>
            <a:off x="5897040" y="5446301"/>
            <a:ext cx="1141412" cy="268287"/>
          </a:xfrm>
          <a:prstGeom prst="rect">
            <a:avLst/>
          </a:prstGeom>
          <a:solidFill>
            <a:srgbClr val="5A87C6"/>
          </a:solidFill>
          <a:ln w="2857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sp>
        <p:nvSpPr>
          <p:cNvPr id="27652" name="Rectangle 1207"/>
          <p:cNvSpPr>
            <a:spLocks noChangeArrowheads="1"/>
          </p:cNvSpPr>
          <p:nvPr/>
        </p:nvSpPr>
        <p:spPr bwMode="auto">
          <a:xfrm>
            <a:off x="2588690" y="5452651"/>
            <a:ext cx="1141412" cy="268287"/>
          </a:xfrm>
          <a:prstGeom prst="rect">
            <a:avLst/>
          </a:prstGeom>
          <a:solidFill>
            <a:srgbClr val="5A87C6"/>
          </a:solidFill>
          <a:ln w="2857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sp>
        <p:nvSpPr>
          <p:cNvPr id="27653" name="Rectangle 1206"/>
          <p:cNvSpPr>
            <a:spLocks noChangeArrowheads="1"/>
          </p:cNvSpPr>
          <p:nvPr/>
        </p:nvSpPr>
        <p:spPr bwMode="auto">
          <a:xfrm>
            <a:off x="2579165" y="4919251"/>
            <a:ext cx="4456112" cy="268287"/>
          </a:xfrm>
          <a:prstGeom prst="rect">
            <a:avLst/>
          </a:prstGeom>
          <a:solidFill>
            <a:srgbClr val="FFFF66"/>
          </a:solidFill>
          <a:ln w="2857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sp>
        <p:nvSpPr>
          <p:cNvPr id="27655" name="Text Box 1027"/>
          <p:cNvSpPr txBox="1">
            <a:spLocks noChangeArrowheads="1"/>
          </p:cNvSpPr>
          <p:nvPr/>
        </p:nvSpPr>
        <p:spPr bwMode="auto">
          <a:xfrm>
            <a:off x="189977" y="2742788"/>
            <a:ext cx="8766175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tabLst>
                <a:tab pos="912813" algn="l"/>
                <a:tab pos="2341563" algn="l"/>
                <a:tab pos="3889375" algn="l"/>
                <a:tab pos="5546725" algn="l"/>
                <a:tab pos="7143750" algn="l"/>
              </a:tabLst>
            </a:pPr>
            <a:r>
              <a:rPr lang="en-US" sz="1700" b="1" dirty="0">
                <a:latin typeface="Arial" charset="0"/>
              </a:rPr>
              <a:t>				</a:t>
            </a:r>
            <a:r>
              <a:rPr lang="en-US" sz="1400" b="1" dirty="0">
                <a:latin typeface="+mj-lt"/>
              </a:rPr>
              <a:t>Declining-</a:t>
            </a:r>
          </a:p>
          <a:p>
            <a:pPr algn="l" eaLnBrk="0" hangingPunct="0">
              <a:tabLst>
                <a:tab pos="912813" algn="l"/>
                <a:tab pos="2341563" algn="l"/>
                <a:tab pos="3889375" algn="l"/>
                <a:tab pos="5546725" algn="l"/>
                <a:tab pos="7143750" algn="l"/>
              </a:tabLst>
            </a:pPr>
            <a:r>
              <a:rPr lang="en-US" sz="1400" b="1" dirty="0">
                <a:latin typeface="+mj-lt"/>
              </a:rPr>
              <a:t>				Balance</a:t>
            </a:r>
          </a:p>
          <a:p>
            <a:pPr algn="l" eaLnBrk="0" hangingPunct="0">
              <a:tabLst>
                <a:tab pos="912813" algn="l"/>
                <a:tab pos="2341563" algn="l"/>
                <a:tab pos="3889375" algn="l"/>
                <a:tab pos="5546725" algn="l"/>
                <a:tab pos="7143750" algn="l"/>
              </a:tabLst>
            </a:pPr>
            <a:r>
              <a:rPr lang="en-US" sz="1400" b="1" dirty="0">
                <a:latin typeface="+mj-lt"/>
              </a:rPr>
              <a:t>		Declining		Switch to</a:t>
            </a:r>
          </a:p>
          <a:p>
            <a:pPr algn="l" eaLnBrk="0" hangingPunct="0">
              <a:tabLst>
                <a:tab pos="912813" algn="l"/>
                <a:tab pos="2341563" algn="l"/>
                <a:tab pos="3889375" algn="l"/>
                <a:tab pos="5546725" algn="l"/>
                <a:tab pos="7143750" algn="l"/>
              </a:tabLst>
            </a:pPr>
            <a:r>
              <a:rPr lang="en-US" sz="1400" b="1" dirty="0">
                <a:latin typeface="+mj-lt"/>
              </a:rPr>
              <a:t>	Net Book 	Balance	Straight-Line	Straight-Line	Accumulated</a:t>
            </a:r>
          </a:p>
          <a:p>
            <a:pPr algn="l" eaLnBrk="0" hangingPunct="0">
              <a:tabLst>
                <a:tab pos="912813" algn="l"/>
                <a:tab pos="2341563" algn="l"/>
                <a:tab pos="3889375" algn="l"/>
                <a:tab pos="5546725" algn="l"/>
                <a:tab pos="7143750" algn="l"/>
              </a:tabLst>
            </a:pPr>
            <a:r>
              <a:rPr lang="en-US" sz="1400" b="1" dirty="0">
                <a:latin typeface="+mj-lt"/>
              </a:rPr>
              <a:t>Year	Value	Depreciation	Depreciation	Depreciation	Depreciation</a:t>
            </a:r>
          </a:p>
          <a:p>
            <a:pPr algn="l" eaLnBrk="0" hangingPunct="0">
              <a:tabLst>
                <a:tab pos="912813" algn="l"/>
                <a:tab pos="2341563" algn="l"/>
                <a:tab pos="3889375" algn="l"/>
                <a:tab pos="5546725" algn="l"/>
                <a:tab pos="7143750" algn="l"/>
              </a:tabLst>
            </a:pPr>
            <a:r>
              <a:rPr lang="en-US" sz="1700" b="1" dirty="0">
                <a:latin typeface="Arial" charset="0"/>
              </a:rPr>
              <a:t>------------------------------------------------------------------------------------------------------------------------</a:t>
            </a:r>
          </a:p>
        </p:txBody>
      </p:sp>
      <p:grpSp>
        <p:nvGrpSpPr>
          <p:cNvPr id="27656" name="Group 1117"/>
          <p:cNvGrpSpPr>
            <a:grpSpLocks/>
          </p:cNvGrpSpPr>
          <p:nvPr/>
        </p:nvGrpSpPr>
        <p:grpSpPr bwMode="auto">
          <a:xfrm>
            <a:off x="948802" y="1328326"/>
            <a:ext cx="7261225" cy="1471613"/>
            <a:chOff x="961" y="267"/>
            <a:chExt cx="4574" cy="927"/>
          </a:xfrm>
        </p:grpSpPr>
        <p:grpSp>
          <p:nvGrpSpPr>
            <p:cNvPr id="27658" name="Group 1118"/>
            <p:cNvGrpSpPr>
              <a:grpSpLocks/>
            </p:cNvGrpSpPr>
            <p:nvPr/>
          </p:nvGrpSpPr>
          <p:grpSpPr bwMode="auto">
            <a:xfrm>
              <a:off x="961" y="293"/>
              <a:ext cx="3646" cy="901"/>
              <a:chOff x="961" y="293"/>
              <a:chExt cx="3646" cy="901"/>
            </a:xfrm>
          </p:grpSpPr>
          <p:grpSp>
            <p:nvGrpSpPr>
              <p:cNvPr id="27660" name="Group 1119"/>
              <p:cNvGrpSpPr>
                <a:grpSpLocks/>
              </p:cNvGrpSpPr>
              <p:nvPr/>
            </p:nvGrpSpPr>
            <p:grpSpPr bwMode="auto">
              <a:xfrm>
                <a:off x="961" y="465"/>
                <a:ext cx="1554" cy="717"/>
                <a:chOff x="961" y="465"/>
                <a:chExt cx="1554" cy="717"/>
              </a:xfrm>
            </p:grpSpPr>
            <p:grpSp>
              <p:nvGrpSpPr>
                <p:cNvPr id="27725" name="Group 1120"/>
                <p:cNvGrpSpPr>
                  <a:grpSpLocks/>
                </p:cNvGrpSpPr>
                <p:nvPr/>
              </p:nvGrpSpPr>
              <p:grpSpPr bwMode="auto">
                <a:xfrm>
                  <a:off x="1096" y="829"/>
                  <a:ext cx="1419" cy="353"/>
                  <a:chOff x="1126" y="829"/>
                  <a:chExt cx="1419" cy="353"/>
                </a:xfrm>
              </p:grpSpPr>
              <p:sp>
                <p:nvSpPr>
                  <p:cNvPr id="27727" name="Freeform 1121"/>
                  <p:cNvSpPr>
                    <a:spLocks/>
                  </p:cNvSpPr>
                  <p:nvPr/>
                </p:nvSpPr>
                <p:spPr bwMode="auto">
                  <a:xfrm>
                    <a:off x="1821" y="1043"/>
                    <a:ext cx="158" cy="131"/>
                  </a:xfrm>
                  <a:custGeom>
                    <a:avLst/>
                    <a:gdLst>
                      <a:gd name="T0" fmla="*/ 186 w 492"/>
                      <a:gd name="T1" fmla="*/ 541 h 541"/>
                      <a:gd name="T2" fmla="*/ 237 w 492"/>
                      <a:gd name="T3" fmla="*/ 532 h 541"/>
                      <a:gd name="T4" fmla="*/ 285 w 492"/>
                      <a:gd name="T5" fmla="*/ 512 h 541"/>
                      <a:gd name="T6" fmla="*/ 331 w 492"/>
                      <a:gd name="T7" fmla="*/ 486 h 541"/>
                      <a:gd name="T8" fmla="*/ 371 w 492"/>
                      <a:gd name="T9" fmla="*/ 450 h 541"/>
                      <a:gd name="T10" fmla="*/ 410 w 492"/>
                      <a:gd name="T11" fmla="*/ 406 h 541"/>
                      <a:gd name="T12" fmla="*/ 441 w 492"/>
                      <a:gd name="T13" fmla="*/ 358 h 541"/>
                      <a:gd name="T14" fmla="*/ 468 w 492"/>
                      <a:gd name="T15" fmla="*/ 308 h 541"/>
                      <a:gd name="T16" fmla="*/ 485 w 492"/>
                      <a:gd name="T17" fmla="*/ 252 h 541"/>
                      <a:gd name="T18" fmla="*/ 492 w 492"/>
                      <a:gd name="T19" fmla="*/ 199 h 541"/>
                      <a:gd name="T20" fmla="*/ 487 w 492"/>
                      <a:gd name="T21" fmla="*/ 149 h 541"/>
                      <a:gd name="T22" fmla="*/ 475 w 492"/>
                      <a:gd name="T23" fmla="*/ 103 h 541"/>
                      <a:gd name="T24" fmla="*/ 456 w 492"/>
                      <a:gd name="T25" fmla="*/ 67 h 541"/>
                      <a:gd name="T26" fmla="*/ 427 w 492"/>
                      <a:gd name="T27" fmla="*/ 36 h 541"/>
                      <a:gd name="T28" fmla="*/ 391 w 492"/>
                      <a:gd name="T29" fmla="*/ 14 h 541"/>
                      <a:gd name="T30" fmla="*/ 350 w 492"/>
                      <a:gd name="T31" fmla="*/ 2 h 541"/>
                      <a:gd name="T32" fmla="*/ 302 w 492"/>
                      <a:gd name="T33" fmla="*/ 0 h 541"/>
                      <a:gd name="T34" fmla="*/ 253 w 492"/>
                      <a:gd name="T35" fmla="*/ 9 h 541"/>
                      <a:gd name="T36" fmla="*/ 205 w 492"/>
                      <a:gd name="T37" fmla="*/ 28 h 541"/>
                      <a:gd name="T38" fmla="*/ 159 w 492"/>
                      <a:gd name="T39" fmla="*/ 55 h 541"/>
                      <a:gd name="T40" fmla="*/ 118 w 492"/>
                      <a:gd name="T41" fmla="*/ 91 h 541"/>
                      <a:gd name="T42" fmla="*/ 80 w 492"/>
                      <a:gd name="T43" fmla="*/ 134 h 541"/>
                      <a:gd name="T44" fmla="*/ 49 w 492"/>
                      <a:gd name="T45" fmla="*/ 182 h 541"/>
                      <a:gd name="T46" fmla="*/ 24 w 492"/>
                      <a:gd name="T47" fmla="*/ 233 h 541"/>
                      <a:gd name="T48" fmla="*/ 8 w 492"/>
                      <a:gd name="T49" fmla="*/ 288 h 541"/>
                      <a:gd name="T50" fmla="*/ 0 w 492"/>
                      <a:gd name="T51" fmla="*/ 341 h 541"/>
                      <a:gd name="T52" fmla="*/ 3 w 492"/>
                      <a:gd name="T53" fmla="*/ 392 h 541"/>
                      <a:gd name="T54" fmla="*/ 15 w 492"/>
                      <a:gd name="T55" fmla="*/ 438 h 541"/>
                      <a:gd name="T56" fmla="*/ 37 w 492"/>
                      <a:gd name="T57" fmla="*/ 474 h 541"/>
                      <a:gd name="T58" fmla="*/ 63 w 492"/>
                      <a:gd name="T59" fmla="*/ 505 h 541"/>
                      <a:gd name="T60" fmla="*/ 99 w 492"/>
                      <a:gd name="T61" fmla="*/ 527 h 541"/>
                      <a:gd name="T62" fmla="*/ 140 w 492"/>
                      <a:gd name="T63" fmla="*/ 539 h 541"/>
                      <a:gd name="T64" fmla="*/ 186 w 492"/>
                      <a:gd name="T65" fmla="*/ 541 h 541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492"/>
                      <a:gd name="T100" fmla="*/ 0 h 541"/>
                      <a:gd name="T101" fmla="*/ 492 w 492"/>
                      <a:gd name="T102" fmla="*/ 541 h 541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492" h="541">
                        <a:moveTo>
                          <a:pt x="186" y="541"/>
                        </a:moveTo>
                        <a:lnTo>
                          <a:pt x="237" y="532"/>
                        </a:lnTo>
                        <a:lnTo>
                          <a:pt x="285" y="512"/>
                        </a:lnTo>
                        <a:lnTo>
                          <a:pt x="331" y="486"/>
                        </a:lnTo>
                        <a:lnTo>
                          <a:pt x="371" y="450"/>
                        </a:lnTo>
                        <a:lnTo>
                          <a:pt x="410" y="406"/>
                        </a:lnTo>
                        <a:lnTo>
                          <a:pt x="441" y="358"/>
                        </a:lnTo>
                        <a:lnTo>
                          <a:pt x="468" y="308"/>
                        </a:lnTo>
                        <a:lnTo>
                          <a:pt x="485" y="252"/>
                        </a:lnTo>
                        <a:lnTo>
                          <a:pt x="492" y="199"/>
                        </a:lnTo>
                        <a:lnTo>
                          <a:pt x="487" y="149"/>
                        </a:lnTo>
                        <a:lnTo>
                          <a:pt x="475" y="103"/>
                        </a:lnTo>
                        <a:lnTo>
                          <a:pt x="456" y="67"/>
                        </a:lnTo>
                        <a:lnTo>
                          <a:pt x="427" y="36"/>
                        </a:lnTo>
                        <a:lnTo>
                          <a:pt x="391" y="14"/>
                        </a:lnTo>
                        <a:lnTo>
                          <a:pt x="350" y="2"/>
                        </a:lnTo>
                        <a:lnTo>
                          <a:pt x="302" y="0"/>
                        </a:lnTo>
                        <a:lnTo>
                          <a:pt x="253" y="9"/>
                        </a:lnTo>
                        <a:lnTo>
                          <a:pt x="205" y="28"/>
                        </a:lnTo>
                        <a:lnTo>
                          <a:pt x="159" y="55"/>
                        </a:lnTo>
                        <a:lnTo>
                          <a:pt x="118" y="91"/>
                        </a:lnTo>
                        <a:lnTo>
                          <a:pt x="80" y="134"/>
                        </a:lnTo>
                        <a:lnTo>
                          <a:pt x="49" y="182"/>
                        </a:lnTo>
                        <a:lnTo>
                          <a:pt x="24" y="233"/>
                        </a:lnTo>
                        <a:lnTo>
                          <a:pt x="8" y="288"/>
                        </a:lnTo>
                        <a:lnTo>
                          <a:pt x="0" y="341"/>
                        </a:lnTo>
                        <a:lnTo>
                          <a:pt x="3" y="392"/>
                        </a:lnTo>
                        <a:lnTo>
                          <a:pt x="15" y="438"/>
                        </a:lnTo>
                        <a:lnTo>
                          <a:pt x="37" y="474"/>
                        </a:lnTo>
                        <a:lnTo>
                          <a:pt x="63" y="505"/>
                        </a:lnTo>
                        <a:lnTo>
                          <a:pt x="99" y="527"/>
                        </a:lnTo>
                        <a:lnTo>
                          <a:pt x="140" y="539"/>
                        </a:lnTo>
                        <a:lnTo>
                          <a:pt x="186" y="541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27728" name="Freeform 1122"/>
                  <p:cNvSpPr>
                    <a:spLocks/>
                  </p:cNvSpPr>
                  <p:nvPr/>
                </p:nvSpPr>
                <p:spPr bwMode="auto">
                  <a:xfrm>
                    <a:off x="1872" y="1086"/>
                    <a:ext cx="55" cy="45"/>
                  </a:xfrm>
                  <a:custGeom>
                    <a:avLst/>
                    <a:gdLst>
                      <a:gd name="T0" fmla="*/ 65 w 172"/>
                      <a:gd name="T1" fmla="*/ 190 h 190"/>
                      <a:gd name="T2" fmla="*/ 82 w 172"/>
                      <a:gd name="T3" fmla="*/ 188 h 190"/>
                      <a:gd name="T4" fmla="*/ 99 w 172"/>
                      <a:gd name="T5" fmla="*/ 181 h 190"/>
                      <a:gd name="T6" fmla="*/ 116 w 172"/>
                      <a:gd name="T7" fmla="*/ 171 h 190"/>
                      <a:gd name="T8" fmla="*/ 131 w 172"/>
                      <a:gd name="T9" fmla="*/ 159 h 190"/>
                      <a:gd name="T10" fmla="*/ 143 w 172"/>
                      <a:gd name="T11" fmla="*/ 145 h 190"/>
                      <a:gd name="T12" fmla="*/ 155 w 172"/>
                      <a:gd name="T13" fmla="*/ 128 h 190"/>
                      <a:gd name="T14" fmla="*/ 162 w 172"/>
                      <a:gd name="T15" fmla="*/ 109 h 190"/>
                      <a:gd name="T16" fmla="*/ 169 w 172"/>
                      <a:gd name="T17" fmla="*/ 89 h 190"/>
                      <a:gd name="T18" fmla="*/ 172 w 172"/>
                      <a:gd name="T19" fmla="*/ 70 h 190"/>
                      <a:gd name="T20" fmla="*/ 172 w 172"/>
                      <a:gd name="T21" fmla="*/ 53 h 190"/>
                      <a:gd name="T22" fmla="*/ 167 w 172"/>
                      <a:gd name="T23" fmla="*/ 36 h 190"/>
                      <a:gd name="T24" fmla="*/ 159 w 172"/>
                      <a:gd name="T25" fmla="*/ 24 h 190"/>
                      <a:gd name="T26" fmla="*/ 150 w 172"/>
                      <a:gd name="T27" fmla="*/ 12 h 190"/>
                      <a:gd name="T28" fmla="*/ 138 w 172"/>
                      <a:gd name="T29" fmla="*/ 5 h 190"/>
                      <a:gd name="T30" fmla="*/ 123 w 172"/>
                      <a:gd name="T31" fmla="*/ 0 h 190"/>
                      <a:gd name="T32" fmla="*/ 106 w 172"/>
                      <a:gd name="T33" fmla="*/ 0 h 190"/>
                      <a:gd name="T34" fmla="*/ 90 w 172"/>
                      <a:gd name="T35" fmla="*/ 5 h 190"/>
                      <a:gd name="T36" fmla="*/ 73 w 172"/>
                      <a:gd name="T37" fmla="*/ 10 h 190"/>
                      <a:gd name="T38" fmla="*/ 56 w 172"/>
                      <a:gd name="T39" fmla="*/ 22 h 190"/>
                      <a:gd name="T40" fmla="*/ 41 w 172"/>
                      <a:gd name="T41" fmla="*/ 34 h 190"/>
                      <a:gd name="T42" fmla="*/ 27 w 172"/>
                      <a:gd name="T43" fmla="*/ 48 h 190"/>
                      <a:gd name="T44" fmla="*/ 17 w 172"/>
                      <a:gd name="T45" fmla="*/ 65 h 190"/>
                      <a:gd name="T46" fmla="*/ 8 w 172"/>
                      <a:gd name="T47" fmla="*/ 82 h 190"/>
                      <a:gd name="T48" fmla="*/ 3 w 172"/>
                      <a:gd name="T49" fmla="*/ 101 h 190"/>
                      <a:gd name="T50" fmla="*/ 0 w 172"/>
                      <a:gd name="T51" fmla="*/ 121 h 190"/>
                      <a:gd name="T52" fmla="*/ 0 w 172"/>
                      <a:gd name="T53" fmla="*/ 137 h 190"/>
                      <a:gd name="T54" fmla="*/ 5 w 172"/>
                      <a:gd name="T55" fmla="*/ 154 h 190"/>
                      <a:gd name="T56" fmla="*/ 12 w 172"/>
                      <a:gd name="T57" fmla="*/ 166 h 190"/>
                      <a:gd name="T58" fmla="*/ 22 w 172"/>
                      <a:gd name="T59" fmla="*/ 178 h 190"/>
                      <a:gd name="T60" fmla="*/ 34 w 172"/>
                      <a:gd name="T61" fmla="*/ 186 h 190"/>
                      <a:gd name="T62" fmla="*/ 49 w 172"/>
                      <a:gd name="T63" fmla="*/ 190 h 190"/>
                      <a:gd name="T64" fmla="*/ 65 w 172"/>
                      <a:gd name="T65" fmla="*/ 190 h 190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172"/>
                      <a:gd name="T100" fmla="*/ 0 h 190"/>
                      <a:gd name="T101" fmla="*/ 172 w 172"/>
                      <a:gd name="T102" fmla="*/ 190 h 190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172" h="190">
                        <a:moveTo>
                          <a:pt x="65" y="190"/>
                        </a:moveTo>
                        <a:lnTo>
                          <a:pt x="82" y="188"/>
                        </a:lnTo>
                        <a:lnTo>
                          <a:pt x="99" y="181"/>
                        </a:lnTo>
                        <a:lnTo>
                          <a:pt x="116" y="171"/>
                        </a:lnTo>
                        <a:lnTo>
                          <a:pt x="131" y="159"/>
                        </a:lnTo>
                        <a:lnTo>
                          <a:pt x="143" y="145"/>
                        </a:lnTo>
                        <a:lnTo>
                          <a:pt x="155" y="128"/>
                        </a:lnTo>
                        <a:lnTo>
                          <a:pt x="162" y="109"/>
                        </a:lnTo>
                        <a:lnTo>
                          <a:pt x="169" y="89"/>
                        </a:lnTo>
                        <a:lnTo>
                          <a:pt x="172" y="70"/>
                        </a:lnTo>
                        <a:lnTo>
                          <a:pt x="172" y="53"/>
                        </a:lnTo>
                        <a:lnTo>
                          <a:pt x="167" y="36"/>
                        </a:lnTo>
                        <a:lnTo>
                          <a:pt x="159" y="24"/>
                        </a:lnTo>
                        <a:lnTo>
                          <a:pt x="150" y="12"/>
                        </a:lnTo>
                        <a:lnTo>
                          <a:pt x="138" y="5"/>
                        </a:lnTo>
                        <a:lnTo>
                          <a:pt x="123" y="0"/>
                        </a:lnTo>
                        <a:lnTo>
                          <a:pt x="106" y="0"/>
                        </a:lnTo>
                        <a:lnTo>
                          <a:pt x="90" y="5"/>
                        </a:lnTo>
                        <a:lnTo>
                          <a:pt x="73" y="10"/>
                        </a:lnTo>
                        <a:lnTo>
                          <a:pt x="56" y="22"/>
                        </a:lnTo>
                        <a:lnTo>
                          <a:pt x="41" y="34"/>
                        </a:lnTo>
                        <a:lnTo>
                          <a:pt x="27" y="48"/>
                        </a:lnTo>
                        <a:lnTo>
                          <a:pt x="17" y="65"/>
                        </a:lnTo>
                        <a:lnTo>
                          <a:pt x="8" y="82"/>
                        </a:lnTo>
                        <a:lnTo>
                          <a:pt x="3" y="101"/>
                        </a:lnTo>
                        <a:lnTo>
                          <a:pt x="0" y="121"/>
                        </a:lnTo>
                        <a:lnTo>
                          <a:pt x="0" y="137"/>
                        </a:lnTo>
                        <a:lnTo>
                          <a:pt x="5" y="154"/>
                        </a:lnTo>
                        <a:lnTo>
                          <a:pt x="12" y="166"/>
                        </a:lnTo>
                        <a:lnTo>
                          <a:pt x="22" y="178"/>
                        </a:lnTo>
                        <a:lnTo>
                          <a:pt x="34" y="186"/>
                        </a:lnTo>
                        <a:lnTo>
                          <a:pt x="49" y="190"/>
                        </a:lnTo>
                        <a:lnTo>
                          <a:pt x="65" y="19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27729" name="Freeform 1123"/>
                  <p:cNvSpPr>
                    <a:spLocks/>
                  </p:cNvSpPr>
                  <p:nvPr/>
                </p:nvSpPr>
                <p:spPr bwMode="auto">
                  <a:xfrm>
                    <a:off x="2276" y="1043"/>
                    <a:ext cx="158" cy="131"/>
                  </a:xfrm>
                  <a:custGeom>
                    <a:avLst/>
                    <a:gdLst>
                      <a:gd name="T0" fmla="*/ 188 w 492"/>
                      <a:gd name="T1" fmla="*/ 541 h 541"/>
                      <a:gd name="T2" fmla="*/ 236 w 492"/>
                      <a:gd name="T3" fmla="*/ 532 h 541"/>
                      <a:gd name="T4" fmla="*/ 285 w 492"/>
                      <a:gd name="T5" fmla="*/ 512 h 541"/>
                      <a:gd name="T6" fmla="*/ 330 w 492"/>
                      <a:gd name="T7" fmla="*/ 486 h 541"/>
                      <a:gd name="T8" fmla="*/ 374 w 492"/>
                      <a:gd name="T9" fmla="*/ 450 h 541"/>
                      <a:gd name="T10" fmla="*/ 412 w 492"/>
                      <a:gd name="T11" fmla="*/ 406 h 541"/>
                      <a:gd name="T12" fmla="*/ 444 w 492"/>
                      <a:gd name="T13" fmla="*/ 358 h 541"/>
                      <a:gd name="T14" fmla="*/ 468 w 492"/>
                      <a:gd name="T15" fmla="*/ 308 h 541"/>
                      <a:gd name="T16" fmla="*/ 485 w 492"/>
                      <a:gd name="T17" fmla="*/ 252 h 541"/>
                      <a:gd name="T18" fmla="*/ 492 w 492"/>
                      <a:gd name="T19" fmla="*/ 199 h 541"/>
                      <a:gd name="T20" fmla="*/ 489 w 492"/>
                      <a:gd name="T21" fmla="*/ 149 h 541"/>
                      <a:gd name="T22" fmla="*/ 475 w 492"/>
                      <a:gd name="T23" fmla="*/ 103 h 541"/>
                      <a:gd name="T24" fmla="*/ 456 w 492"/>
                      <a:gd name="T25" fmla="*/ 67 h 541"/>
                      <a:gd name="T26" fmla="*/ 427 w 492"/>
                      <a:gd name="T27" fmla="*/ 36 h 541"/>
                      <a:gd name="T28" fmla="*/ 393 w 492"/>
                      <a:gd name="T29" fmla="*/ 14 h 541"/>
                      <a:gd name="T30" fmla="*/ 352 w 492"/>
                      <a:gd name="T31" fmla="*/ 2 h 541"/>
                      <a:gd name="T32" fmla="*/ 304 w 492"/>
                      <a:gd name="T33" fmla="*/ 0 h 541"/>
                      <a:gd name="T34" fmla="*/ 253 w 492"/>
                      <a:gd name="T35" fmla="*/ 9 h 541"/>
                      <a:gd name="T36" fmla="*/ 205 w 492"/>
                      <a:gd name="T37" fmla="*/ 28 h 541"/>
                      <a:gd name="T38" fmla="*/ 159 w 492"/>
                      <a:gd name="T39" fmla="*/ 55 h 541"/>
                      <a:gd name="T40" fmla="*/ 118 w 492"/>
                      <a:gd name="T41" fmla="*/ 91 h 541"/>
                      <a:gd name="T42" fmla="*/ 80 w 492"/>
                      <a:gd name="T43" fmla="*/ 134 h 541"/>
                      <a:gd name="T44" fmla="*/ 48 w 492"/>
                      <a:gd name="T45" fmla="*/ 182 h 541"/>
                      <a:gd name="T46" fmla="*/ 24 w 492"/>
                      <a:gd name="T47" fmla="*/ 233 h 541"/>
                      <a:gd name="T48" fmla="*/ 7 w 492"/>
                      <a:gd name="T49" fmla="*/ 288 h 541"/>
                      <a:gd name="T50" fmla="*/ 0 w 492"/>
                      <a:gd name="T51" fmla="*/ 341 h 541"/>
                      <a:gd name="T52" fmla="*/ 3 w 492"/>
                      <a:gd name="T53" fmla="*/ 392 h 541"/>
                      <a:gd name="T54" fmla="*/ 15 w 492"/>
                      <a:gd name="T55" fmla="*/ 438 h 541"/>
                      <a:gd name="T56" fmla="*/ 36 w 492"/>
                      <a:gd name="T57" fmla="*/ 474 h 541"/>
                      <a:gd name="T58" fmla="*/ 63 w 492"/>
                      <a:gd name="T59" fmla="*/ 505 h 541"/>
                      <a:gd name="T60" fmla="*/ 99 w 492"/>
                      <a:gd name="T61" fmla="*/ 527 h 541"/>
                      <a:gd name="T62" fmla="*/ 140 w 492"/>
                      <a:gd name="T63" fmla="*/ 539 h 541"/>
                      <a:gd name="T64" fmla="*/ 188 w 492"/>
                      <a:gd name="T65" fmla="*/ 541 h 541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492"/>
                      <a:gd name="T100" fmla="*/ 0 h 541"/>
                      <a:gd name="T101" fmla="*/ 492 w 492"/>
                      <a:gd name="T102" fmla="*/ 541 h 541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492" h="541">
                        <a:moveTo>
                          <a:pt x="188" y="541"/>
                        </a:moveTo>
                        <a:lnTo>
                          <a:pt x="236" y="532"/>
                        </a:lnTo>
                        <a:lnTo>
                          <a:pt x="285" y="512"/>
                        </a:lnTo>
                        <a:lnTo>
                          <a:pt x="330" y="486"/>
                        </a:lnTo>
                        <a:lnTo>
                          <a:pt x="374" y="450"/>
                        </a:lnTo>
                        <a:lnTo>
                          <a:pt x="412" y="406"/>
                        </a:lnTo>
                        <a:lnTo>
                          <a:pt x="444" y="358"/>
                        </a:lnTo>
                        <a:lnTo>
                          <a:pt x="468" y="308"/>
                        </a:lnTo>
                        <a:lnTo>
                          <a:pt x="485" y="252"/>
                        </a:lnTo>
                        <a:lnTo>
                          <a:pt x="492" y="199"/>
                        </a:lnTo>
                        <a:lnTo>
                          <a:pt x="489" y="149"/>
                        </a:lnTo>
                        <a:lnTo>
                          <a:pt x="475" y="103"/>
                        </a:lnTo>
                        <a:lnTo>
                          <a:pt x="456" y="67"/>
                        </a:lnTo>
                        <a:lnTo>
                          <a:pt x="427" y="36"/>
                        </a:lnTo>
                        <a:lnTo>
                          <a:pt x="393" y="14"/>
                        </a:lnTo>
                        <a:lnTo>
                          <a:pt x="352" y="2"/>
                        </a:lnTo>
                        <a:lnTo>
                          <a:pt x="304" y="0"/>
                        </a:lnTo>
                        <a:lnTo>
                          <a:pt x="253" y="9"/>
                        </a:lnTo>
                        <a:lnTo>
                          <a:pt x="205" y="28"/>
                        </a:lnTo>
                        <a:lnTo>
                          <a:pt x="159" y="55"/>
                        </a:lnTo>
                        <a:lnTo>
                          <a:pt x="118" y="91"/>
                        </a:lnTo>
                        <a:lnTo>
                          <a:pt x="80" y="134"/>
                        </a:lnTo>
                        <a:lnTo>
                          <a:pt x="48" y="182"/>
                        </a:lnTo>
                        <a:lnTo>
                          <a:pt x="24" y="233"/>
                        </a:lnTo>
                        <a:lnTo>
                          <a:pt x="7" y="288"/>
                        </a:lnTo>
                        <a:lnTo>
                          <a:pt x="0" y="341"/>
                        </a:lnTo>
                        <a:lnTo>
                          <a:pt x="3" y="392"/>
                        </a:lnTo>
                        <a:lnTo>
                          <a:pt x="15" y="438"/>
                        </a:lnTo>
                        <a:lnTo>
                          <a:pt x="36" y="474"/>
                        </a:lnTo>
                        <a:lnTo>
                          <a:pt x="63" y="505"/>
                        </a:lnTo>
                        <a:lnTo>
                          <a:pt x="99" y="527"/>
                        </a:lnTo>
                        <a:lnTo>
                          <a:pt x="140" y="539"/>
                        </a:lnTo>
                        <a:lnTo>
                          <a:pt x="188" y="541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27730" name="Freeform 1124"/>
                  <p:cNvSpPr>
                    <a:spLocks/>
                  </p:cNvSpPr>
                  <p:nvPr/>
                </p:nvSpPr>
                <p:spPr bwMode="auto">
                  <a:xfrm>
                    <a:off x="2327" y="1086"/>
                    <a:ext cx="55" cy="45"/>
                  </a:xfrm>
                  <a:custGeom>
                    <a:avLst/>
                    <a:gdLst>
                      <a:gd name="T0" fmla="*/ 65 w 171"/>
                      <a:gd name="T1" fmla="*/ 190 h 190"/>
                      <a:gd name="T2" fmla="*/ 82 w 171"/>
                      <a:gd name="T3" fmla="*/ 188 h 190"/>
                      <a:gd name="T4" fmla="*/ 101 w 171"/>
                      <a:gd name="T5" fmla="*/ 181 h 190"/>
                      <a:gd name="T6" fmla="*/ 116 w 171"/>
                      <a:gd name="T7" fmla="*/ 171 h 190"/>
                      <a:gd name="T8" fmla="*/ 133 w 171"/>
                      <a:gd name="T9" fmla="*/ 159 h 190"/>
                      <a:gd name="T10" fmla="*/ 145 w 171"/>
                      <a:gd name="T11" fmla="*/ 145 h 190"/>
                      <a:gd name="T12" fmla="*/ 154 w 171"/>
                      <a:gd name="T13" fmla="*/ 128 h 190"/>
                      <a:gd name="T14" fmla="*/ 164 w 171"/>
                      <a:gd name="T15" fmla="*/ 109 h 190"/>
                      <a:gd name="T16" fmla="*/ 169 w 171"/>
                      <a:gd name="T17" fmla="*/ 89 h 190"/>
                      <a:gd name="T18" fmla="*/ 171 w 171"/>
                      <a:gd name="T19" fmla="*/ 70 h 190"/>
                      <a:gd name="T20" fmla="*/ 171 w 171"/>
                      <a:gd name="T21" fmla="*/ 53 h 190"/>
                      <a:gd name="T22" fmla="*/ 166 w 171"/>
                      <a:gd name="T23" fmla="*/ 36 h 190"/>
                      <a:gd name="T24" fmla="*/ 159 w 171"/>
                      <a:gd name="T25" fmla="*/ 24 h 190"/>
                      <a:gd name="T26" fmla="*/ 150 w 171"/>
                      <a:gd name="T27" fmla="*/ 12 h 190"/>
                      <a:gd name="T28" fmla="*/ 138 w 171"/>
                      <a:gd name="T29" fmla="*/ 5 h 190"/>
                      <a:gd name="T30" fmla="*/ 123 w 171"/>
                      <a:gd name="T31" fmla="*/ 0 h 190"/>
                      <a:gd name="T32" fmla="*/ 106 w 171"/>
                      <a:gd name="T33" fmla="*/ 0 h 190"/>
                      <a:gd name="T34" fmla="*/ 89 w 171"/>
                      <a:gd name="T35" fmla="*/ 5 h 190"/>
                      <a:gd name="T36" fmla="*/ 72 w 171"/>
                      <a:gd name="T37" fmla="*/ 10 h 190"/>
                      <a:gd name="T38" fmla="*/ 56 w 171"/>
                      <a:gd name="T39" fmla="*/ 22 h 190"/>
                      <a:gd name="T40" fmla="*/ 41 w 171"/>
                      <a:gd name="T41" fmla="*/ 34 h 190"/>
                      <a:gd name="T42" fmla="*/ 29 w 171"/>
                      <a:gd name="T43" fmla="*/ 48 h 190"/>
                      <a:gd name="T44" fmla="*/ 17 w 171"/>
                      <a:gd name="T45" fmla="*/ 65 h 190"/>
                      <a:gd name="T46" fmla="*/ 10 w 171"/>
                      <a:gd name="T47" fmla="*/ 82 h 190"/>
                      <a:gd name="T48" fmla="*/ 3 w 171"/>
                      <a:gd name="T49" fmla="*/ 101 h 190"/>
                      <a:gd name="T50" fmla="*/ 0 w 171"/>
                      <a:gd name="T51" fmla="*/ 121 h 190"/>
                      <a:gd name="T52" fmla="*/ 0 w 171"/>
                      <a:gd name="T53" fmla="*/ 137 h 190"/>
                      <a:gd name="T54" fmla="*/ 5 w 171"/>
                      <a:gd name="T55" fmla="*/ 154 h 190"/>
                      <a:gd name="T56" fmla="*/ 12 w 171"/>
                      <a:gd name="T57" fmla="*/ 166 h 190"/>
                      <a:gd name="T58" fmla="*/ 22 w 171"/>
                      <a:gd name="T59" fmla="*/ 178 h 190"/>
                      <a:gd name="T60" fmla="*/ 34 w 171"/>
                      <a:gd name="T61" fmla="*/ 186 h 190"/>
                      <a:gd name="T62" fmla="*/ 48 w 171"/>
                      <a:gd name="T63" fmla="*/ 190 h 190"/>
                      <a:gd name="T64" fmla="*/ 65 w 171"/>
                      <a:gd name="T65" fmla="*/ 190 h 190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171"/>
                      <a:gd name="T100" fmla="*/ 0 h 190"/>
                      <a:gd name="T101" fmla="*/ 171 w 171"/>
                      <a:gd name="T102" fmla="*/ 190 h 190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171" h="190">
                        <a:moveTo>
                          <a:pt x="65" y="190"/>
                        </a:moveTo>
                        <a:lnTo>
                          <a:pt x="82" y="188"/>
                        </a:lnTo>
                        <a:lnTo>
                          <a:pt x="101" y="181"/>
                        </a:lnTo>
                        <a:lnTo>
                          <a:pt x="116" y="171"/>
                        </a:lnTo>
                        <a:lnTo>
                          <a:pt x="133" y="159"/>
                        </a:lnTo>
                        <a:lnTo>
                          <a:pt x="145" y="145"/>
                        </a:lnTo>
                        <a:lnTo>
                          <a:pt x="154" y="128"/>
                        </a:lnTo>
                        <a:lnTo>
                          <a:pt x="164" y="109"/>
                        </a:lnTo>
                        <a:lnTo>
                          <a:pt x="169" y="89"/>
                        </a:lnTo>
                        <a:lnTo>
                          <a:pt x="171" y="70"/>
                        </a:lnTo>
                        <a:lnTo>
                          <a:pt x="171" y="53"/>
                        </a:lnTo>
                        <a:lnTo>
                          <a:pt x="166" y="36"/>
                        </a:lnTo>
                        <a:lnTo>
                          <a:pt x="159" y="24"/>
                        </a:lnTo>
                        <a:lnTo>
                          <a:pt x="150" y="12"/>
                        </a:lnTo>
                        <a:lnTo>
                          <a:pt x="138" y="5"/>
                        </a:lnTo>
                        <a:lnTo>
                          <a:pt x="123" y="0"/>
                        </a:lnTo>
                        <a:lnTo>
                          <a:pt x="106" y="0"/>
                        </a:lnTo>
                        <a:lnTo>
                          <a:pt x="89" y="5"/>
                        </a:lnTo>
                        <a:lnTo>
                          <a:pt x="72" y="10"/>
                        </a:lnTo>
                        <a:lnTo>
                          <a:pt x="56" y="22"/>
                        </a:lnTo>
                        <a:lnTo>
                          <a:pt x="41" y="34"/>
                        </a:lnTo>
                        <a:lnTo>
                          <a:pt x="29" y="48"/>
                        </a:lnTo>
                        <a:lnTo>
                          <a:pt x="17" y="65"/>
                        </a:lnTo>
                        <a:lnTo>
                          <a:pt x="10" y="82"/>
                        </a:lnTo>
                        <a:lnTo>
                          <a:pt x="3" y="101"/>
                        </a:lnTo>
                        <a:lnTo>
                          <a:pt x="0" y="121"/>
                        </a:lnTo>
                        <a:lnTo>
                          <a:pt x="0" y="137"/>
                        </a:lnTo>
                        <a:lnTo>
                          <a:pt x="5" y="154"/>
                        </a:lnTo>
                        <a:lnTo>
                          <a:pt x="12" y="166"/>
                        </a:lnTo>
                        <a:lnTo>
                          <a:pt x="22" y="178"/>
                        </a:lnTo>
                        <a:lnTo>
                          <a:pt x="34" y="186"/>
                        </a:lnTo>
                        <a:lnTo>
                          <a:pt x="48" y="190"/>
                        </a:lnTo>
                        <a:lnTo>
                          <a:pt x="65" y="19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27731" name="Freeform 1125"/>
                  <p:cNvSpPr>
                    <a:spLocks/>
                  </p:cNvSpPr>
                  <p:nvPr/>
                </p:nvSpPr>
                <p:spPr bwMode="auto">
                  <a:xfrm>
                    <a:off x="1581" y="829"/>
                    <a:ext cx="964" cy="297"/>
                  </a:xfrm>
                  <a:custGeom>
                    <a:avLst/>
                    <a:gdLst>
                      <a:gd name="T0" fmla="*/ 2542 w 3010"/>
                      <a:gd name="T1" fmla="*/ 174 h 1230"/>
                      <a:gd name="T2" fmla="*/ 2615 w 3010"/>
                      <a:gd name="T3" fmla="*/ 361 h 1230"/>
                      <a:gd name="T4" fmla="*/ 2747 w 3010"/>
                      <a:gd name="T5" fmla="*/ 496 h 1230"/>
                      <a:gd name="T6" fmla="*/ 2904 w 3010"/>
                      <a:gd name="T7" fmla="*/ 617 h 1230"/>
                      <a:gd name="T8" fmla="*/ 2952 w 3010"/>
                      <a:gd name="T9" fmla="*/ 641 h 1230"/>
                      <a:gd name="T10" fmla="*/ 3003 w 3010"/>
                      <a:gd name="T11" fmla="*/ 674 h 1230"/>
                      <a:gd name="T12" fmla="*/ 2978 w 3010"/>
                      <a:gd name="T13" fmla="*/ 961 h 1230"/>
                      <a:gd name="T14" fmla="*/ 2906 w 3010"/>
                      <a:gd name="T15" fmla="*/ 1158 h 1230"/>
                      <a:gd name="T16" fmla="*/ 2721 w 3010"/>
                      <a:gd name="T17" fmla="*/ 1175 h 1230"/>
                      <a:gd name="T18" fmla="*/ 2689 w 3010"/>
                      <a:gd name="T19" fmla="*/ 1016 h 1230"/>
                      <a:gd name="T20" fmla="*/ 2624 w 3010"/>
                      <a:gd name="T21" fmla="*/ 891 h 1230"/>
                      <a:gd name="T22" fmla="*/ 2533 w 3010"/>
                      <a:gd name="T23" fmla="*/ 848 h 1230"/>
                      <a:gd name="T24" fmla="*/ 2424 w 3010"/>
                      <a:gd name="T25" fmla="*/ 845 h 1230"/>
                      <a:gd name="T26" fmla="*/ 2294 w 3010"/>
                      <a:gd name="T27" fmla="*/ 910 h 1230"/>
                      <a:gd name="T28" fmla="*/ 2142 w 3010"/>
                      <a:gd name="T29" fmla="*/ 1064 h 1230"/>
                      <a:gd name="T30" fmla="*/ 1988 w 3010"/>
                      <a:gd name="T31" fmla="*/ 1122 h 1230"/>
                      <a:gd name="T32" fmla="*/ 1735 w 3010"/>
                      <a:gd name="T33" fmla="*/ 1124 h 1230"/>
                      <a:gd name="T34" fmla="*/ 1465 w 3010"/>
                      <a:gd name="T35" fmla="*/ 1122 h 1230"/>
                      <a:gd name="T36" fmla="*/ 1289 w 3010"/>
                      <a:gd name="T37" fmla="*/ 1122 h 1230"/>
                      <a:gd name="T38" fmla="*/ 1284 w 3010"/>
                      <a:gd name="T39" fmla="*/ 1033 h 1230"/>
                      <a:gd name="T40" fmla="*/ 1214 w 3010"/>
                      <a:gd name="T41" fmla="*/ 898 h 1230"/>
                      <a:gd name="T42" fmla="*/ 1128 w 3010"/>
                      <a:gd name="T43" fmla="*/ 850 h 1230"/>
                      <a:gd name="T44" fmla="*/ 1019 w 3010"/>
                      <a:gd name="T45" fmla="*/ 848 h 1230"/>
                      <a:gd name="T46" fmla="*/ 879 w 3010"/>
                      <a:gd name="T47" fmla="*/ 905 h 1230"/>
                      <a:gd name="T48" fmla="*/ 711 w 3010"/>
                      <a:gd name="T49" fmla="*/ 1059 h 1230"/>
                      <a:gd name="T50" fmla="*/ 607 w 3010"/>
                      <a:gd name="T51" fmla="*/ 1120 h 1230"/>
                      <a:gd name="T52" fmla="*/ 484 w 3010"/>
                      <a:gd name="T53" fmla="*/ 1127 h 1230"/>
                      <a:gd name="T54" fmla="*/ 357 w 3010"/>
                      <a:gd name="T55" fmla="*/ 1129 h 1230"/>
                      <a:gd name="T56" fmla="*/ 272 w 3010"/>
                      <a:gd name="T57" fmla="*/ 1124 h 1230"/>
                      <a:gd name="T58" fmla="*/ 210 w 3010"/>
                      <a:gd name="T59" fmla="*/ 1214 h 1230"/>
                      <a:gd name="T60" fmla="*/ 43 w 3010"/>
                      <a:gd name="T61" fmla="*/ 1223 h 1230"/>
                      <a:gd name="T62" fmla="*/ 0 w 3010"/>
                      <a:gd name="T63" fmla="*/ 1084 h 1230"/>
                      <a:gd name="T64" fmla="*/ 46 w 3010"/>
                      <a:gd name="T65" fmla="*/ 1016 h 1230"/>
                      <a:gd name="T66" fmla="*/ 82 w 3010"/>
                      <a:gd name="T67" fmla="*/ 891 h 1230"/>
                      <a:gd name="T68" fmla="*/ 161 w 3010"/>
                      <a:gd name="T69" fmla="*/ 657 h 1230"/>
                      <a:gd name="T70" fmla="*/ 241 w 3010"/>
                      <a:gd name="T71" fmla="*/ 458 h 1230"/>
                      <a:gd name="T72" fmla="*/ 357 w 3010"/>
                      <a:gd name="T73" fmla="*/ 294 h 1230"/>
                      <a:gd name="T74" fmla="*/ 496 w 3010"/>
                      <a:gd name="T75" fmla="*/ 217 h 1230"/>
                      <a:gd name="T76" fmla="*/ 706 w 3010"/>
                      <a:gd name="T77" fmla="*/ 174 h 1230"/>
                      <a:gd name="T78" fmla="*/ 937 w 3010"/>
                      <a:gd name="T79" fmla="*/ 154 h 1230"/>
                      <a:gd name="T80" fmla="*/ 1140 w 3010"/>
                      <a:gd name="T81" fmla="*/ 152 h 1230"/>
                      <a:gd name="T82" fmla="*/ 1306 w 3010"/>
                      <a:gd name="T83" fmla="*/ 157 h 1230"/>
                      <a:gd name="T84" fmla="*/ 1521 w 3010"/>
                      <a:gd name="T85" fmla="*/ 157 h 1230"/>
                      <a:gd name="T86" fmla="*/ 1730 w 3010"/>
                      <a:gd name="T87" fmla="*/ 159 h 1230"/>
                      <a:gd name="T88" fmla="*/ 1877 w 3010"/>
                      <a:gd name="T89" fmla="*/ 176 h 1230"/>
                      <a:gd name="T90" fmla="*/ 1923 w 3010"/>
                      <a:gd name="T91" fmla="*/ 118 h 1230"/>
                      <a:gd name="T92" fmla="*/ 1986 w 3010"/>
                      <a:gd name="T93" fmla="*/ 44 h 1230"/>
                      <a:gd name="T94" fmla="*/ 2077 w 3010"/>
                      <a:gd name="T95" fmla="*/ 12 h 1230"/>
                      <a:gd name="T96" fmla="*/ 2210 w 3010"/>
                      <a:gd name="T97" fmla="*/ 0 h 1230"/>
                      <a:gd name="T98" fmla="*/ 2354 w 3010"/>
                      <a:gd name="T99" fmla="*/ 12 h 1230"/>
                      <a:gd name="T100" fmla="*/ 2472 w 3010"/>
                      <a:gd name="T101" fmla="*/ 56 h 1230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w 3010"/>
                      <a:gd name="T154" fmla="*/ 0 h 1230"/>
                      <a:gd name="T155" fmla="*/ 3010 w 3010"/>
                      <a:gd name="T156" fmla="*/ 1230 h 1230"/>
                    </a:gdLst>
                    <a:ahLst/>
                    <a:cxnLst>
                      <a:cxn ang="T102">
                        <a:pos x="T0" y="T1"/>
                      </a:cxn>
                      <a:cxn ang="T103">
                        <a:pos x="T2" y="T3"/>
                      </a:cxn>
                      <a:cxn ang="T104">
                        <a:pos x="T4" y="T5"/>
                      </a:cxn>
                      <a:cxn ang="T105">
                        <a:pos x="T6" y="T7"/>
                      </a:cxn>
                      <a:cxn ang="T106">
                        <a:pos x="T8" y="T9"/>
                      </a:cxn>
                      <a:cxn ang="T107">
                        <a:pos x="T10" y="T11"/>
                      </a:cxn>
                      <a:cxn ang="T108">
                        <a:pos x="T12" y="T13"/>
                      </a:cxn>
                      <a:cxn ang="T109">
                        <a:pos x="T14" y="T15"/>
                      </a:cxn>
                      <a:cxn ang="T110">
                        <a:pos x="T16" y="T17"/>
                      </a:cxn>
                      <a:cxn ang="T111">
                        <a:pos x="T18" y="T19"/>
                      </a:cxn>
                      <a:cxn ang="T112">
                        <a:pos x="T20" y="T21"/>
                      </a:cxn>
                      <a:cxn ang="T113">
                        <a:pos x="T22" y="T23"/>
                      </a:cxn>
                      <a:cxn ang="T114">
                        <a:pos x="T24" y="T25"/>
                      </a:cxn>
                      <a:cxn ang="T115">
                        <a:pos x="T26" y="T27"/>
                      </a:cxn>
                      <a:cxn ang="T116">
                        <a:pos x="T28" y="T29"/>
                      </a:cxn>
                      <a:cxn ang="T117">
                        <a:pos x="T30" y="T31"/>
                      </a:cxn>
                      <a:cxn ang="T118">
                        <a:pos x="T32" y="T33"/>
                      </a:cxn>
                      <a:cxn ang="T119">
                        <a:pos x="T34" y="T35"/>
                      </a:cxn>
                      <a:cxn ang="T120">
                        <a:pos x="T36" y="T37"/>
                      </a:cxn>
                      <a:cxn ang="T121">
                        <a:pos x="T38" y="T39"/>
                      </a:cxn>
                      <a:cxn ang="T122">
                        <a:pos x="T40" y="T41"/>
                      </a:cxn>
                      <a:cxn ang="T123">
                        <a:pos x="T42" y="T43"/>
                      </a:cxn>
                      <a:cxn ang="T124">
                        <a:pos x="T44" y="T45"/>
                      </a:cxn>
                      <a:cxn ang="T125">
                        <a:pos x="T46" y="T47"/>
                      </a:cxn>
                      <a:cxn ang="T126">
                        <a:pos x="T48" y="T49"/>
                      </a:cxn>
                      <a:cxn ang="T127">
                        <a:pos x="T50" y="T51"/>
                      </a:cxn>
                      <a:cxn ang="T128">
                        <a:pos x="T52" y="T53"/>
                      </a:cxn>
                      <a:cxn ang="T129">
                        <a:pos x="T54" y="T55"/>
                      </a:cxn>
                      <a:cxn ang="T130">
                        <a:pos x="T56" y="T57"/>
                      </a:cxn>
                      <a:cxn ang="T131">
                        <a:pos x="T58" y="T59"/>
                      </a:cxn>
                      <a:cxn ang="T132">
                        <a:pos x="T60" y="T61"/>
                      </a:cxn>
                      <a:cxn ang="T133">
                        <a:pos x="T62" y="T63"/>
                      </a:cxn>
                      <a:cxn ang="T134">
                        <a:pos x="T64" y="T65"/>
                      </a:cxn>
                      <a:cxn ang="T135">
                        <a:pos x="T66" y="T67"/>
                      </a:cxn>
                      <a:cxn ang="T136">
                        <a:pos x="T68" y="T69"/>
                      </a:cxn>
                      <a:cxn ang="T137">
                        <a:pos x="T70" y="T71"/>
                      </a:cxn>
                      <a:cxn ang="T138">
                        <a:pos x="T72" y="T73"/>
                      </a:cxn>
                      <a:cxn ang="T139">
                        <a:pos x="T74" y="T75"/>
                      </a:cxn>
                      <a:cxn ang="T140">
                        <a:pos x="T76" y="T77"/>
                      </a:cxn>
                      <a:cxn ang="T141">
                        <a:pos x="T78" y="T79"/>
                      </a:cxn>
                      <a:cxn ang="T142">
                        <a:pos x="T80" y="T81"/>
                      </a:cxn>
                      <a:cxn ang="T143">
                        <a:pos x="T82" y="T83"/>
                      </a:cxn>
                      <a:cxn ang="T144">
                        <a:pos x="T84" y="T85"/>
                      </a:cxn>
                      <a:cxn ang="T145">
                        <a:pos x="T86" y="T87"/>
                      </a:cxn>
                      <a:cxn ang="T146">
                        <a:pos x="T88" y="T89"/>
                      </a:cxn>
                      <a:cxn ang="T147">
                        <a:pos x="T90" y="T91"/>
                      </a:cxn>
                      <a:cxn ang="T148">
                        <a:pos x="T92" y="T93"/>
                      </a:cxn>
                      <a:cxn ang="T149">
                        <a:pos x="T94" y="T95"/>
                      </a:cxn>
                      <a:cxn ang="T150">
                        <a:pos x="T96" y="T97"/>
                      </a:cxn>
                      <a:cxn ang="T151">
                        <a:pos x="T98" y="T99"/>
                      </a:cxn>
                      <a:cxn ang="T152">
                        <a:pos x="T100" y="T101"/>
                      </a:cxn>
                    </a:cxnLst>
                    <a:rect l="T153" t="T154" r="T155" b="T156"/>
                    <a:pathLst>
                      <a:path w="3010" h="1230">
                        <a:moveTo>
                          <a:pt x="2492" y="72"/>
                        </a:moveTo>
                        <a:lnTo>
                          <a:pt x="2506" y="94"/>
                        </a:lnTo>
                        <a:lnTo>
                          <a:pt x="2523" y="130"/>
                        </a:lnTo>
                        <a:lnTo>
                          <a:pt x="2542" y="174"/>
                        </a:lnTo>
                        <a:lnTo>
                          <a:pt x="2562" y="224"/>
                        </a:lnTo>
                        <a:lnTo>
                          <a:pt x="2578" y="275"/>
                        </a:lnTo>
                        <a:lnTo>
                          <a:pt x="2598" y="320"/>
                        </a:lnTo>
                        <a:lnTo>
                          <a:pt x="2615" y="361"/>
                        </a:lnTo>
                        <a:lnTo>
                          <a:pt x="2629" y="393"/>
                        </a:lnTo>
                        <a:lnTo>
                          <a:pt x="2658" y="429"/>
                        </a:lnTo>
                        <a:lnTo>
                          <a:pt x="2699" y="462"/>
                        </a:lnTo>
                        <a:lnTo>
                          <a:pt x="2747" y="496"/>
                        </a:lnTo>
                        <a:lnTo>
                          <a:pt x="2795" y="527"/>
                        </a:lnTo>
                        <a:lnTo>
                          <a:pt x="2841" y="559"/>
                        </a:lnTo>
                        <a:lnTo>
                          <a:pt x="2880" y="588"/>
                        </a:lnTo>
                        <a:lnTo>
                          <a:pt x="2904" y="617"/>
                        </a:lnTo>
                        <a:lnTo>
                          <a:pt x="2911" y="641"/>
                        </a:lnTo>
                        <a:lnTo>
                          <a:pt x="2923" y="638"/>
                        </a:lnTo>
                        <a:lnTo>
                          <a:pt x="2937" y="638"/>
                        </a:lnTo>
                        <a:lnTo>
                          <a:pt x="2952" y="641"/>
                        </a:lnTo>
                        <a:lnTo>
                          <a:pt x="2966" y="645"/>
                        </a:lnTo>
                        <a:lnTo>
                          <a:pt x="2981" y="653"/>
                        </a:lnTo>
                        <a:lnTo>
                          <a:pt x="2993" y="662"/>
                        </a:lnTo>
                        <a:lnTo>
                          <a:pt x="3003" y="674"/>
                        </a:lnTo>
                        <a:lnTo>
                          <a:pt x="3007" y="689"/>
                        </a:lnTo>
                        <a:lnTo>
                          <a:pt x="3010" y="751"/>
                        </a:lnTo>
                        <a:lnTo>
                          <a:pt x="3000" y="857"/>
                        </a:lnTo>
                        <a:lnTo>
                          <a:pt x="2978" y="961"/>
                        </a:lnTo>
                        <a:lnTo>
                          <a:pt x="2947" y="1019"/>
                        </a:lnTo>
                        <a:lnTo>
                          <a:pt x="2952" y="1074"/>
                        </a:lnTo>
                        <a:lnTo>
                          <a:pt x="2937" y="1120"/>
                        </a:lnTo>
                        <a:lnTo>
                          <a:pt x="2906" y="1158"/>
                        </a:lnTo>
                        <a:lnTo>
                          <a:pt x="2865" y="1182"/>
                        </a:lnTo>
                        <a:lnTo>
                          <a:pt x="2817" y="1194"/>
                        </a:lnTo>
                        <a:lnTo>
                          <a:pt x="2766" y="1192"/>
                        </a:lnTo>
                        <a:lnTo>
                          <a:pt x="2721" y="1175"/>
                        </a:lnTo>
                        <a:lnTo>
                          <a:pt x="2682" y="1139"/>
                        </a:lnTo>
                        <a:lnTo>
                          <a:pt x="2689" y="1096"/>
                        </a:lnTo>
                        <a:lnTo>
                          <a:pt x="2692" y="1055"/>
                        </a:lnTo>
                        <a:lnTo>
                          <a:pt x="2689" y="1016"/>
                        </a:lnTo>
                        <a:lnTo>
                          <a:pt x="2680" y="980"/>
                        </a:lnTo>
                        <a:lnTo>
                          <a:pt x="2668" y="946"/>
                        </a:lnTo>
                        <a:lnTo>
                          <a:pt x="2648" y="915"/>
                        </a:lnTo>
                        <a:lnTo>
                          <a:pt x="2624" y="891"/>
                        </a:lnTo>
                        <a:lnTo>
                          <a:pt x="2598" y="872"/>
                        </a:lnTo>
                        <a:lnTo>
                          <a:pt x="2578" y="862"/>
                        </a:lnTo>
                        <a:lnTo>
                          <a:pt x="2557" y="852"/>
                        </a:lnTo>
                        <a:lnTo>
                          <a:pt x="2533" y="848"/>
                        </a:lnTo>
                        <a:lnTo>
                          <a:pt x="2509" y="843"/>
                        </a:lnTo>
                        <a:lnTo>
                          <a:pt x="2482" y="840"/>
                        </a:lnTo>
                        <a:lnTo>
                          <a:pt x="2456" y="840"/>
                        </a:lnTo>
                        <a:lnTo>
                          <a:pt x="2424" y="845"/>
                        </a:lnTo>
                        <a:lnTo>
                          <a:pt x="2395" y="855"/>
                        </a:lnTo>
                        <a:lnTo>
                          <a:pt x="2362" y="867"/>
                        </a:lnTo>
                        <a:lnTo>
                          <a:pt x="2330" y="886"/>
                        </a:lnTo>
                        <a:lnTo>
                          <a:pt x="2294" y="910"/>
                        </a:lnTo>
                        <a:lnTo>
                          <a:pt x="2258" y="939"/>
                        </a:lnTo>
                        <a:lnTo>
                          <a:pt x="2222" y="973"/>
                        </a:lnTo>
                        <a:lnTo>
                          <a:pt x="2183" y="1014"/>
                        </a:lnTo>
                        <a:lnTo>
                          <a:pt x="2142" y="1064"/>
                        </a:lnTo>
                        <a:lnTo>
                          <a:pt x="2101" y="1120"/>
                        </a:lnTo>
                        <a:lnTo>
                          <a:pt x="2075" y="1122"/>
                        </a:lnTo>
                        <a:lnTo>
                          <a:pt x="2036" y="1122"/>
                        </a:lnTo>
                        <a:lnTo>
                          <a:pt x="1988" y="1122"/>
                        </a:lnTo>
                        <a:lnTo>
                          <a:pt x="1933" y="1122"/>
                        </a:lnTo>
                        <a:lnTo>
                          <a:pt x="1870" y="1124"/>
                        </a:lnTo>
                        <a:lnTo>
                          <a:pt x="1805" y="1124"/>
                        </a:lnTo>
                        <a:lnTo>
                          <a:pt x="1735" y="1124"/>
                        </a:lnTo>
                        <a:lnTo>
                          <a:pt x="1665" y="1124"/>
                        </a:lnTo>
                        <a:lnTo>
                          <a:pt x="1595" y="1124"/>
                        </a:lnTo>
                        <a:lnTo>
                          <a:pt x="1528" y="1122"/>
                        </a:lnTo>
                        <a:lnTo>
                          <a:pt x="1465" y="1122"/>
                        </a:lnTo>
                        <a:lnTo>
                          <a:pt x="1410" y="1122"/>
                        </a:lnTo>
                        <a:lnTo>
                          <a:pt x="1359" y="1122"/>
                        </a:lnTo>
                        <a:lnTo>
                          <a:pt x="1318" y="1122"/>
                        </a:lnTo>
                        <a:lnTo>
                          <a:pt x="1289" y="1122"/>
                        </a:lnTo>
                        <a:lnTo>
                          <a:pt x="1272" y="1122"/>
                        </a:lnTo>
                        <a:lnTo>
                          <a:pt x="1282" y="1098"/>
                        </a:lnTo>
                        <a:lnTo>
                          <a:pt x="1287" y="1067"/>
                        </a:lnTo>
                        <a:lnTo>
                          <a:pt x="1284" y="1033"/>
                        </a:lnTo>
                        <a:lnTo>
                          <a:pt x="1277" y="997"/>
                        </a:lnTo>
                        <a:lnTo>
                          <a:pt x="1263" y="963"/>
                        </a:lnTo>
                        <a:lnTo>
                          <a:pt x="1243" y="927"/>
                        </a:lnTo>
                        <a:lnTo>
                          <a:pt x="1214" y="898"/>
                        </a:lnTo>
                        <a:lnTo>
                          <a:pt x="1181" y="872"/>
                        </a:lnTo>
                        <a:lnTo>
                          <a:pt x="1166" y="864"/>
                        </a:lnTo>
                        <a:lnTo>
                          <a:pt x="1147" y="857"/>
                        </a:lnTo>
                        <a:lnTo>
                          <a:pt x="1128" y="850"/>
                        </a:lnTo>
                        <a:lnTo>
                          <a:pt x="1104" y="845"/>
                        </a:lnTo>
                        <a:lnTo>
                          <a:pt x="1080" y="843"/>
                        </a:lnTo>
                        <a:lnTo>
                          <a:pt x="1051" y="843"/>
                        </a:lnTo>
                        <a:lnTo>
                          <a:pt x="1019" y="848"/>
                        </a:lnTo>
                        <a:lnTo>
                          <a:pt x="988" y="855"/>
                        </a:lnTo>
                        <a:lnTo>
                          <a:pt x="954" y="867"/>
                        </a:lnTo>
                        <a:lnTo>
                          <a:pt x="918" y="884"/>
                        </a:lnTo>
                        <a:lnTo>
                          <a:pt x="879" y="905"/>
                        </a:lnTo>
                        <a:lnTo>
                          <a:pt x="839" y="934"/>
                        </a:lnTo>
                        <a:lnTo>
                          <a:pt x="798" y="968"/>
                        </a:lnTo>
                        <a:lnTo>
                          <a:pt x="754" y="1011"/>
                        </a:lnTo>
                        <a:lnTo>
                          <a:pt x="711" y="1059"/>
                        </a:lnTo>
                        <a:lnTo>
                          <a:pt x="665" y="1117"/>
                        </a:lnTo>
                        <a:lnTo>
                          <a:pt x="651" y="1117"/>
                        </a:lnTo>
                        <a:lnTo>
                          <a:pt x="631" y="1120"/>
                        </a:lnTo>
                        <a:lnTo>
                          <a:pt x="607" y="1120"/>
                        </a:lnTo>
                        <a:lnTo>
                          <a:pt x="578" y="1122"/>
                        </a:lnTo>
                        <a:lnTo>
                          <a:pt x="549" y="1124"/>
                        </a:lnTo>
                        <a:lnTo>
                          <a:pt x="518" y="1124"/>
                        </a:lnTo>
                        <a:lnTo>
                          <a:pt x="484" y="1127"/>
                        </a:lnTo>
                        <a:lnTo>
                          <a:pt x="453" y="1127"/>
                        </a:lnTo>
                        <a:lnTo>
                          <a:pt x="419" y="1127"/>
                        </a:lnTo>
                        <a:lnTo>
                          <a:pt x="388" y="1129"/>
                        </a:lnTo>
                        <a:lnTo>
                          <a:pt x="357" y="1129"/>
                        </a:lnTo>
                        <a:lnTo>
                          <a:pt x="330" y="1127"/>
                        </a:lnTo>
                        <a:lnTo>
                          <a:pt x="306" y="1127"/>
                        </a:lnTo>
                        <a:lnTo>
                          <a:pt x="287" y="1127"/>
                        </a:lnTo>
                        <a:lnTo>
                          <a:pt x="272" y="1124"/>
                        </a:lnTo>
                        <a:lnTo>
                          <a:pt x="263" y="1122"/>
                        </a:lnTo>
                        <a:lnTo>
                          <a:pt x="263" y="1163"/>
                        </a:lnTo>
                        <a:lnTo>
                          <a:pt x="243" y="1194"/>
                        </a:lnTo>
                        <a:lnTo>
                          <a:pt x="210" y="1214"/>
                        </a:lnTo>
                        <a:lnTo>
                          <a:pt x="166" y="1226"/>
                        </a:lnTo>
                        <a:lnTo>
                          <a:pt x="120" y="1230"/>
                        </a:lnTo>
                        <a:lnTo>
                          <a:pt x="77" y="1228"/>
                        </a:lnTo>
                        <a:lnTo>
                          <a:pt x="43" y="1223"/>
                        </a:lnTo>
                        <a:lnTo>
                          <a:pt x="24" y="1214"/>
                        </a:lnTo>
                        <a:lnTo>
                          <a:pt x="10" y="1180"/>
                        </a:lnTo>
                        <a:lnTo>
                          <a:pt x="2" y="1132"/>
                        </a:lnTo>
                        <a:lnTo>
                          <a:pt x="0" y="1084"/>
                        </a:lnTo>
                        <a:lnTo>
                          <a:pt x="7" y="1050"/>
                        </a:lnTo>
                        <a:lnTo>
                          <a:pt x="22" y="1028"/>
                        </a:lnTo>
                        <a:lnTo>
                          <a:pt x="34" y="1019"/>
                        </a:lnTo>
                        <a:lnTo>
                          <a:pt x="46" y="1016"/>
                        </a:lnTo>
                        <a:lnTo>
                          <a:pt x="60" y="1009"/>
                        </a:lnTo>
                        <a:lnTo>
                          <a:pt x="60" y="980"/>
                        </a:lnTo>
                        <a:lnTo>
                          <a:pt x="67" y="939"/>
                        </a:lnTo>
                        <a:lnTo>
                          <a:pt x="82" y="891"/>
                        </a:lnTo>
                        <a:lnTo>
                          <a:pt x="101" y="833"/>
                        </a:lnTo>
                        <a:lnTo>
                          <a:pt x="120" y="775"/>
                        </a:lnTo>
                        <a:lnTo>
                          <a:pt x="142" y="715"/>
                        </a:lnTo>
                        <a:lnTo>
                          <a:pt x="161" y="657"/>
                        </a:lnTo>
                        <a:lnTo>
                          <a:pt x="178" y="604"/>
                        </a:lnTo>
                        <a:lnTo>
                          <a:pt x="195" y="556"/>
                        </a:lnTo>
                        <a:lnTo>
                          <a:pt x="217" y="506"/>
                        </a:lnTo>
                        <a:lnTo>
                          <a:pt x="241" y="458"/>
                        </a:lnTo>
                        <a:lnTo>
                          <a:pt x="267" y="412"/>
                        </a:lnTo>
                        <a:lnTo>
                          <a:pt x="296" y="369"/>
                        </a:lnTo>
                        <a:lnTo>
                          <a:pt x="325" y="328"/>
                        </a:lnTo>
                        <a:lnTo>
                          <a:pt x="357" y="294"/>
                        </a:lnTo>
                        <a:lnTo>
                          <a:pt x="388" y="267"/>
                        </a:lnTo>
                        <a:lnTo>
                          <a:pt x="417" y="248"/>
                        </a:lnTo>
                        <a:lnTo>
                          <a:pt x="453" y="231"/>
                        </a:lnTo>
                        <a:lnTo>
                          <a:pt x="496" y="217"/>
                        </a:lnTo>
                        <a:lnTo>
                          <a:pt x="542" y="205"/>
                        </a:lnTo>
                        <a:lnTo>
                          <a:pt x="593" y="193"/>
                        </a:lnTo>
                        <a:lnTo>
                          <a:pt x="648" y="183"/>
                        </a:lnTo>
                        <a:lnTo>
                          <a:pt x="706" y="174"/>
                        </a:lnTo>
                        <a:lnTo>
                          <a:pt x="764" y="166"/>
                        </a:lnTo>
                        <a:lnTo>
                          <a:pt x="822" y="162"/>
                        </a:lnTo>
                        <a:lnTo>
                          <a:pt x="882" y="157"/>
                        </a:lnTo>
                        <a:lnTo>
                          <a:pt x="937" y="154"/>
                        </a:lnTo>
                        <a:lnTo>
                          <a:pt x="993" y="152"/>
                        </a:lnTo>
                        <a:lnTo>
                          <a:pt x="1046" y="149"/>
                        </a:lnTo>
                        <a:lnTo>
                          <a:pt x="1096" y="152"/>
                        </a:lnTo>
                        <a:lnTo>
                          <a:pt x="1140" y="152"/>
                        </a:lnTo>
                        <a:lnTo>
                          <a:pt x="1178" y="154"/>
                        </a:lnTo>
                        <a:lnTo>
                          <a:pt x="1217" y="157"/>
                        </a:lnTo>
                        <a:lnTo>
                          <a:pt x="1260" y="157"/>
                        </a:lnTo>
                        <a:lnTo>
                          <a:pt x="1306" y="157"/>
                        </a:lnTo>
                        <a:lnTo>
                          <a:pt x="1357" y="157"/>
                        </a:lnTo>
                        <a:lnTo>
                          <a:pt x="1410" y="157"/>
                        </a:lnTo>
                        <a:lnTo>
                          <a:pt x="1465" y="157"/>
                        </a:lnTo>
                        <a:lnTo>
                          <a:pt x="1521" y="157"/>
                        </a:lnTo>
                        <a:lnTo>
                          <a:pt x="1576" y="157"/>
                        </a:lnTo>
                        <a:lnTo>
                          <a:pt x="1629" y="157"/>
                        </a:lnTo>
                        <a:lnTo>
                          <a:pt x="1680" y="157"/>
                        </a:lnTo>
                        <a:lnTo>
                          <a:pt x="1730" y="159"/>
                        </a:lnTo>
                        <a:lnTo>
                          <a:pt x="1774" y="162"/>
                        </a:lnTo>
                        <a:lnTo>
                          <a:pt x="1815" y="164"/>
                        </a:lnTo>
                        <a:lnTo>
                          <a:pt x="1848" y="169"/>
                        </a:lnTo>
                        <a:lnTo>
                          <a:pt x="1877" y="176"/>
                        </a:lnTo>
                        <a:lnTo>
                          <a:pt x="1896" y="183"/>
                        </a:lnTo>
                        <a:lnTo>
                          <a:pt x="1906" y="162"/>
                        </a:lnTo>
                        <a:lnTo>
                          <a:pt x="1913" y="140"/>
                        </a:lnTo>
                        <a:lnTo>
                          <a:pt x="1923" y="118"/>
                        </a:lnTo>
                        <a:lnTo>
                          <a:pt x="1935" y="97"/>
                        </a:lnTo>
                        <a:lnTo>
                          <a:pt x="1947" y="77"/>
                        </a:lnTo>
                        <a:lnTo>
                          <a:pt x="1964" y="60"/>
                        </a:lnTo>
                        <a:lnTo>
                          <a:pt x="1986" y="44"/>
                        </a:lnTo>
                        <a:lnTo>
                          <a:pt x="2012" y="29"/>
                        </a:lnTo>
                        <a:lnTo>
                          <a:pt x="2029" y="24"/>
                        </a:lnTo>
                        <a:lnTo>
                          <a:pt x="2051" y="17"/>
                        </a:lnTo>
                        <a:lnTo>
                          <a:pt x="2077" y="12"/>
                        </a:lnTo>
                        <a:lnTo>
                          <a:pt x="2108" y="7"/>
                        </a:lnTo>
                        <a:lnTo>
                          <a:pt x="2140" y="5"/>
                        </a:lnTo>
                        <a:lnTo>
                          <a:pt x="2174" y="3"/>
                        </a:lnTo>
                        <a:lnTo>
                          <a:pt x="2210" y="0"/>
                        </a:lnTo>
                        <a:lnTo>
                          <a:pt x="2246" y="0"/>
                        </a:lnTo>
                        <a:lnTo>
                          <a:pt x="2284" y="3"/>
                        </a:lnTo>
                        <a:lnTo>
                          <a:pt x="2321" y="5"/>
                        </a:lnTo>
                        <a:lnTo>
                          <a:pt x="2354" y="12"/>
                        </a:lnTo>
                        <a:lnTo>
                          <a:pt x="2388" y="20"/>
                        </a:lnTo>
                        <a:lnTo>
                          <a:pt x="2419" y="29"/>
                        </a:lnTo>
                        <a:lnTo>
                          <a:pt x="2448" y="41"/>
                        </a:lnTo>
                        <a:lnTo>
                          <a:pt x="2472" y="56"/>
                        </a:lnTo>
                        <a:lnTo>
                          <a:pt x="2492" y="7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27732" name="Freeform 1126"/>
                  <p:cNvSpPr>
                    <a:spLocks/>
                  </p:cNvSpPr>
                  <p:nvPr/>
                </p:nvSpPr>
                <p:spPr bwMode="auto">
                  <a:xfrm>
                    <a:off x="2131" y="845"/>
                    <a:ext cx="365" cy="242"/>
                  </a:xfrm>
                  <a:custGeom>
                    <a:avLst/>
                    <a:gdLst>
                      <a:gd name="T0" fmla="*/ 7 w 1142"/>
                      <a:gd name="T1" fmla="*/ 1002 h 1006"/>
                      <a:gd name="T2" fmla="*/ 58 w 1142"/>
                      <a:gd name="T3" fmla="*/ 1006 h 1006"/>
                      <a:gd name="T4" fmla="*/ 130 w 1142"/>
                      <a:gd name="T5" fmla="*/ 1004 h 1006"/>
                      <a:gd name="T6" fmla="*/ 202 w 1142"/>
                      <a:gd name="T7" fmla="*/ 1004 h 1006"/>
                      <a:gd name="T8" fmla="*/ 248 w 1142"/>
                      <a:gd name="T9" fmla="*/ 987 h 1006"/>
                      <a:gd name="T10" fmla="*/ 291 w 1142"/>
                      <a:gd name="T11" fmla="*/ 937 h 1006"/>
                      <a:gd name="T12" fmla="*/ 344 w 1142"/>
                      <a:gd name="T13" fmla="*/ 881 h 1006"/>
                      <a:gd name="T14" fmla="*/ 407 w 1142"/>
                      <a:gd name="T15" fmla="*/ 826 h 1006"/>
                      <a:gd name="T16" fmla="*/ 479 w 1142"/>
                      <a:gd name="T17" fmla="*/ 775 h 1006"/>
                      <a:gd name="T18" fmla="*/ 566 w 1142"/>
                      <a:gd name="T19" fmla="*/ 737 h 1006"/>
                      <a:gd name="T20" fmla="*/ 665 w 1142"/>
                      <a:gd name="T21" fmla="*/ 715 h 1006"/>
                      <a:gd name="T22" fmla="*/ 780 w 1142"/>
                      <a:gd name="T23" fmla="*/ 718 h 1006"/>
                      <a:gd name="T24" fmla="*/ 877 w 1142"/>
                      <a:gd name="T25" fmla="*/ 744 h 1006"/>
                      <a:gd name="T26" fmla="*/ 942 w 1142"/>
                      <a:gd name="T27" fmla="*/ 799 h 1006"/>
                      <a:gd name="T28" fmla="*/ 990 w 1142"/>
                      <a:gd name="T29" fmla="*/ 879 h 1006"/>
                      <a:gd name="T30" fmla="*/ 1009 w 1142"/>
                      <a:gd name="T31" fmla="*/ 958 h 1006"/>
                      <a:gd name="T32" fmla="*/ 1009 w 1142"/>
                      <a:gd name="T33" fmla="*/ 973 h 1006"/>
                      <a:gd name="T34" fmla="*/ 1038 w 1142"/>
                      <a:gd name="T35" fmla="*/ 949 h 1006"/>
                      <a:gd name="T36" fmla="*/ 1074 w 1142"/>
                      <a:gd name="T37" fmla="*/ 941 h 1006"/>
                      <a:gd name="T38" fmla="*/ 1103 w 1142"/>
                      <a:gd name="T39" fmla="*/ 934 h 1006"/>
                      <a:gd name="T40" fmla="*/ 1115 w 1142"/>
                      <a:gd name="T41" fmla="*/ 848 h 1006"/>
                      <a:gd name="T42" fmla="*/ 1142 w 1142"/>
                      <a:gd name="T43" fmla="*/ 677 h 1006"/>
                      <a:gd name="T44" fmla="*/ 1099 w 1142"/>
                      <a:gd name="T45" fmla="*/ 549 h 1006"/>
                      <a:gd name="T46" fmla="*/ 1007 w 1142"/>
                      <a:gd name="T47" fmla="*/ 489 h 1006"/>
                      <a:gd name="T48" fmla="*/ 908 w 1142"/>
                      <a:gd name="T49" fmla="*/ 448 h 1006"/>
                      <a:gd name="T50" fmla="*/ 836 w 1142"/>
                      <a:gd name="T51" fmla="*/ 393 h 1006"/>
                      <a:gd name="T52" fmla="*/ 819 w 1142"/>
                      <a:gd name="T53" fmla="*/ 318 h 1006"/>
                      <a:gd name="T54" fmla="*/ 802 w 1142"/>
                      <a:gd name="T55" fmla="*/ 229 h 1006"/>
                      <a:gd name="T56" fmla="*/ 773 w 1142"/>
                      <a:gd name="T57" fmla="*/ 133 h 1006"/>
                      <a:gd name="T58" fmla="*/ 742 w 1142"/>
                      <a:gd name="T59" fmla="*/ 60 h 1006"/>
                      <a:gd name="T60" fmla="*/ 713 w 1142"/>
                      <a:gd name="T61" fmla="*/ 36 h 1006"/>
                      <a:gd name="T62" fmla="*/ 670 w 1142"/>
                      <a:gd name="T63" fmla="*/ 22 h 1006"/>
                      <a:gd name="T64" fmla="*/ 619 w 1142"/>
                      <a:gd name="T65" fmla="*/ 12 h 1006"/>
                      <a:gd name="T66" fmla="*/ 559 w 1142"/>
                      <a:gd name="T67" fmla="*/ 5 h 1006"/>
                      <a:gd name="T68" fmla="*/ 496 w 1142"/>
                      <a:gd name="T69" fmla="*/ 0 h 1006"/>
                      <a:gd name="T70" fmla="*/ 436 w 1142"/>
                      <a:gd name="T71" fmla="*/ 3 h 1006"/>
                      <a:gd name="T72" fmla="*/ 383 w 1142"/>
                      <a:gd name="T73" fmla="*/ 7 h 1006"/>
                      <a:gd name="T74" fmla="*/ 339 w 1142"/>
                      <a:gd name="T75" fmla="*/ 17 h 1006"/>
                      <a:gd name="T76" fmla="*/ 308 w 1142"/>
                      <a:gd name="T77" fmla="*/ 36 h 1006"/>
                      <a:gd name="T78" fmla="*/ 272 w 1142"/>
                      <a:gd name="T79" fmla="*/ 84 h 1006"/>
                      <a:gd name="T80" fmla="*/ 236 w 1142"/>
                      <a:gd name="T81" fmla="*/ 164 h 1006"/>
                      <a:gd name="T82" fmla="*/ 207 w 1142"/>
                      <a:gd name="T83" fmla="*/ 267 h 1006"/>
                      <a:gd name="T84" fmla="*/ 188 w 1142"/>
                      <a:gd name="T85" fmla="*/ 359 h 1006"/>
                      <a:gd name="T86" fmla="*/ 161 w 1142"/>
                      <a:gd name="T87" fmla="*/ 426 h 1006"/>
                      <a:gd name="T88" fmla="*/ 127 w 1142"/>
                      <a:gd name="T89" fmla="*/ 499 h 1006"/>
                      <a:gd name="T90" fmla="*/ 101 w 1142"/>
                      <a:gd name="T91" fmla="*/ 566 h 1006"/>
                      <a:gd name="T92" fmla="*/ 84 w 1142"/>
                      <a:gd name="T93" fmla="*/ 689 h 1006"/>
                      <a:gd name="T94" fmla="*/ 55 w 1142"/>
                      <a:gd name="T95" fmla="*/ 816 h 1006"/>
                      <a:gd name="T96" fmla="*/ 24 w 1142"/>
                      <a:gd name="T97" fmla="*/ 898 h 1006"/>
                      <a:gd name="T98" fmla="*/ 2 w 1142"/>
                      <a:gd name="T99" fmla="*/ 958 h 100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1142"/>
                      <a:gd name="T151" fmla="*/ 0 h 1006"/>
                      <a:gd name="T152" fmla="*/ 1142 w 1142"/>
                      <a:gd name="T153" fmla="*/ 1006 h 1006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1142" h="1006">
                        <a:moveTo>
                          <a:pt x="0" y="992"/>
                        </a:moveTo>
                        <a:lnTo>
                          <a:pt x="7" y="1002"/>
                        </a:lnTo>
                        <a:lnTo>
                          <a:pt x="29" y="1006"/>
                        </a:lnTo>
                        <a:lnTo>
                          <a:pt x="58" y="1006"/>
                        </a:lnTo>
                        <a:lnTo>
                          <a:pt x="94" y="1006"/>
                        </a:lnTo>
                        <a:lnTo>
                          <a:pt x="130" y="1004"/>
                        </a:lnTo>
                        <a:lnTo>
                          <a:pt x="168" y="1002"/>
                        </a:lnTo>
                        <a:lnTo>
                          <a:pt x="202" y="1004"/>
                        </a:lnTo>
                        <a:lnTo>
                          <a:pt x="229" y="1006"/>
                        </a:lnTo>
                        <a:lnTo>
                          <a:pt x="248" y="987"/>
                        </a:lnTo>
                        <a:lnTo>
                          <a:pt x="270" y="963"/>
                        </a:lnTo>
                        <a:lnTo>
                          <a:pt x="291" y="937"/>
                        </a:lnTo>
                        <a:lnTo>
                          <a:pt x="318" y="910"/>
                        </a:lnTo>
                        <a:lnTo>
                          <a:pt x="344" y="881"/>
                        </a:lnTo>
                        <a:lnTo>
                          <a:pt x="373" y="855"/>
                        </a:lnTo>
                        <a:lnTo>
                          <a:pt x="407" y="826"/>
                        </a:lnTo>
                        <a:lnTo>
                          <a:pt x="443" y="799"/>
                        </a:lnTo>
                        <a:lnTo>
                          <a:pt x="479" y="775"/>
                        </a:lnTo>
                        <a:lnTo>
                          <a:pt x="520" y="754"/>
                        </a:lnTo>
                        <a:lnTo>
                          <a:pt x="566" y="737"/>
                        </a:lnTo>
                        <a:lnTo>
                          <a:pt x="614" y="722"/>
                        </a:lnTo>
                        <a:lnTo>
                          <a:pt x="665" y="715"/>
                        </a:lnTo>
                        <a:lnTo>
                          <a:pt x="720" y="713"/>
                        </a:lnTo>
                        <a:lnTo>
                          <a:pt x="780" y="718"/>
                        </a:lnTo>
                        <a:lnTo>
                          <a:pt x="843" y="730"/>
                        </a:lnTo>
                        <a:lnTo>
                          <a:pt x="877" y="744"/>
                        </a:lnTo>
                        <a:lnTo>
                          <a:pt x="911" y="768"/>
                        </a:lnTo>
                        <a:lnTo>
                          <a:pt x="942" y="799"/>
                        </a:lnTo>
                        <a:lnTo>
                          <a:pt x="971" y="838"/>
                        </a:lnTo>
                        <a:lnTo>
                          <a:pt x="990" y="879"/>
                        </a:lnTo>
                        <a:lnTo>
                          <a:pt x="1005" y="917"/>
                        </a:lnTo>
                        <a:lnTo>
                          <a:pt x="1009" y="958"/>
                        </a:lnTo>
                        <a:lnTo>
                          <a:pt x="1002" y="992"/>
                        </a:lnTo>
                        <a:lnTo>
                          <a:pt x="1009" y="973"/>
                        </a:lnTo>
                        <a:lnTo>
                          <a:pt x="1021" y="958"/>
                        </a:lnTo>
                        <a:lnTo>
                          <a:pt x="1038" y="949"/>
                        </a:lnTo>
                        <a:lnTo>
                          <a:pt x="1055" y="944"/>
                        </a:lnTo>
                        <a:lnTo>
                          <a:pt x="1074" y="941"/>
                        </a:lnTo>
                        <a:lnTo>
                          <a:pt x="1091" y="937"/>
                        </a:lnTo>
                        <a:lnTo>
                          <a:pt x="1103" y="934"/>
                        </a:lnTo>
                        <a:lnTo>
                          <a:pt x="1111" y="932"/>
                        </a:lnTo>
                        <a:lnTo>
                          <a:pt x="1115" y="848"/>
                        </a:lnTo>
                        <a:lnTo>
                          <a:pt x="1132" y="761"/>
                        </a:lnTo>
                        <a:lnTo>
                          <a:pt x="1142" y="677"/>
                        </a:lnTo>
                        <a:lnTo>
                          <a:pt x="1130" y="597"/>
                        </a:lnTo>
                        <a:lnTo>
                          <a:pt x="1099" y="549"/>
                        </a:lnTo>
                        <a:lnTo>
                          <a:pt x="1058" y="513"/>
                        </a:lnTo>
                        <a:lnTo>
                          <a:pt x="1007" y="489"/>
                        </a:lnTo>
                        <a:lnTo>
                          <a:pt x="956" y="467"/>
                        </a:lnTo>
                        <a:lnTo>
                          <a:pt x="908" y="448"/>
                        </a:lnTo>
                        <a:lnTo>
                          <a:pt x="865" y="426"/>
                        </a:lnTo>
                        <a:lnTo>
                          <a:pt x="836" y="393"/>
                        </a:lnTo>
                        <a:lnTo>
                          <a:pt x="824" y="349"/>
                        </a:lnTo>
                        <a:lnTo>
                          <a:pt x="819" y="318"/>
                        </a:lnTo>
                        <a:lnTo>
                          <a:pt x="812" y="275"/>
                        </a:lnTo>
                        <a:lnTo>
                          <a:pt x="802" y="229"/>
                        </a:lnTo>
                        <a:lnTo>
                          <a:pt x="788" y="178"/>
                        </a:lnTo>
                        <a:lnTo>
                          <a:pt x="773" y="133"/>
                        </a:lnTo>
                        <a:lnTo>
                          <a:pt x="759" y="92"/>
                        </a:lnTo>
                        <a:lnTo>
                          <a:pt x="742" y="60"/>
                        </a:lnTo>
                        <a:lnTo>
                          <a:pt x="727" y="44"/>
                        </a:lnTo>
                        <a:lnTo>
                          <a:pt x="713" y="36"/>
                        </a:lnTo>
                        <a:lnTo>
                          <a:pt x="694" y="29"/>
                        </a:lnTo>
                        <a:lnTo>
                          <a:pt x="670" y="22"/>
                        </a:lnTo>
                        <a:lnTo>
                          <a:pt x="646" y="17"/>
                        </a:lnTo>
                        <a:lnTo>
                          <a:pt x="619" y="12"/>
                        </a:lnTo>
                        <a:lnTo>
                          <a:pt x="590" y="7"/>
                        </a:lnTo>
                        <a:lnTo>
                          <a:pt x="559" y="5"/>
                        </a:lnTo>
                        <a:lnTo>
                          <a:pt x="527" y="3"/>
                        </a:lnTo>
                        <a:lnTo>
                          <a:pt x="496" y="0"/>
                        </a:lnTo>
                        <a:lnTo>
                          <a:pt x="467" y="0"/>
                        </a:lnTo>
                        <a:lnTo>
                          <a:pt x="436" y="3"/>
                        </a:lnTo>
                        <a:lnTo>
                          <a:pt x="409" y="5"/>
                        </a:lnTo>
                        <a:lnTo>
                          <a:pt x="383" y="7"/>
                        </a:lnTo>
                        <a:lnTo>
                          <a:pt x="359" y="12"/>
                        </a:lnTo>
                        <a:lnTo>
                          <a:pt x="339" y="17"/>
                        </a:lnTo>
                        <a:lnTo>
                          <a:pt x="323" y="24"/>
                        </a:lnTo>
                        <a:lnTo>
                          <a:pt x="308" y="36"/>
                        </a:lnTo>
                        <a:lnTo>
                          <a:pt x="291" y="56"/>
                        </a:lnTo>
                        <a:lnTo>
                          <a:pt x="272" y="84"/>
                        </a:lnTo>
                        <a:lnTo>
                          <a:pt x="255" y="121"/>
                        </a:lnTo>
                        <a:lnTo>
                          <a:pt x="236" y="164"/>
                        </a:lnTo>
                        <a:lnTo>
                          <a:pt x="219" y="212"/>
                        </a:lnTo>
                        <a:lnTo>
                          <a:pt x="207" y="267"/>
                        </a:lnTo>
                        <a:lnTo>
                          <a:pt x="195" y="328"/>
                        </a:lnTo>
                        <a:lnTo>
                          <a:pt x="188" y="359"/>
                        </a:lnTo>
                        <a:lnTo>
                          <a:pt x="176" y="393"/>
                        </a:lnTo>
                        <a:lnTo>
                          <a:pt x="161" y="426"/>
                        </a:lnTo>
                        <a:lnTo>
                          <a:pt x="144" y="462"/>
                        </a:lnTo>
                        <a:lnTo>
                          <a:pt x="127" y="499"/>
                        </a:lnTo>
                        <a:lnTo>
                          <a:pt x="111" y="532"/>
                        </a:lnTo>
                        <a:lnTo>
                          <a:pt x="101" y="566"/>
                        </a:lnTo>
                        <a:lnTo>
                          <a:pt x="94" y="597"/>
                        </a:lnTo>
                        <a:lnTo>
                          <a:pt x="84" y="689"/>
                        </a:lnTo>
                        <a:lnTo>
                          <a:pt x="70" y="761"/>
                        </a:lnTo>
                        <a:lnTo>
                          <a:pt x="55" y="816"/>
                        </a:lnTo>
                        <a:lnTo>
                          <a:pt x="38" y="862"/>
                        </a:lnTo>
                        <a:lnTo>
                          <a:pt x="24" y="898"/>
                        </a:lnTo>
                        <a:lnTo>
                          <a:pt x="12" y="929"/>
                        </a:lnTo>
                        <a:lnTo>
                          <a:pt x="2" y="958"/>
                        </a:lnTo>
                        <a:lnTo>
                          <a:pt x="0" y="992"/>
                        </a:lnTo>
                        <a:close/>
                      </a:path>
                    </a:pathLst>
                  </a:custGeom>
                  <a:solidFill>
                    <a:srgbClr val="3366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27733" name="Freeform 1127"/>
                  <p:cNvSpPr>
                    <a:spLocks/>
                  </p:cNvSpPr>
                  <p:nvPr/>
                </p:nvSpPr>
                <p:spPr bwMode="auto">
                  <a:xfrm>
                    <a:off x="1626" y="881"/>
                    <a:ext cx="552" cy="209"/>
                  </a:xfrm>
                  <a:custGeom>
                    <a:avLst/>
                    <a:gdLst>
                      <a:gd name="T0" fmla="*/ 1458 w 1723"/>
                      <a:gd name="T1" fmla="*/ 845 h 867"/>
                      <a:gd name="T2" fmla="*/ 1359 w 1723"/>
                      <a:gd name="T3" fmla="*/ 855 h 867"/>
                      <a:gd name="T4" fmla="*/ 1253 w 1723"/>
                      <a:gd name="T5" fmla="*/ 860 h 867"/>
                      <a:gd name="T6" fmla="*/ 1183 w 1723"/>
                      <a:gd name="T7" fmla="*/ 850 h 867"/>
                      <a:gd name="T8" fmla="*/ 1176 w 1723"/>
                      <a:gd name="T9" fmla="*/ 809 h 867"/>
                      <a:gd name="T10" fmla="*/ 1166 w 1723"/>
                      <a:gd name="T11" fmla="*/ 727 h 867"/>
                      <a:gd name="T12" fmla="*/ 1137 w 1723"/>
                      <a:gd name="T13" fmla="*/ 646 h 867"/>
                      <a:gd name="T14" fmla="*/ 1087 w 1723"/>
                      <a:gd name="T15" fmla="*/ 583 h 867"/>
                      <a:gd name="T16" fmla="*/ 990 w 1723"/>
                      <a:gd name="T17" fmla="*/ 552 h 867"/>
                      <a:gd name="T18" fmla="*/ 872 w 1723"/>
                      <a:gd name="T19" fmla="*/ 545 h 867"/>
                      <a:gd name="T20" fmla="*/ 759 w 1723"/>
                      <a:gd name="T21" fmla="*/ 564 h 867"/>
                      <a:gd name="T22" fmla="*/ 655 w 1723"/>
                      <a:gd name="T23" fmla="*/ 605 h 867"/>
                      <a:gd name="T24" fmla="*/ 561 w 1723"/>
                      <a:gd name="T25" fmla="*/ 655 h 867"/>
                      <a:gd name="T26" fmla="*/ 479 w 1723"/>
                      <a:gd name="T27" fmla="*/ 715 h 867"/>
                      <a:gd name="T28" fmla="*/ 409 w 1723"/>
                      <a:gd name="T29" fmla="*/ 778 h 867"/>
                      <a:gd name="T30" fmla="*/ 356 w 1723"/>
                      <a:gd name="T31" fmla="*/ 833 h 867"/>
                      <a:gd name="T32" fmla="*/ 323 w 1723"/>
                      <a:gd name="T33" fmla="*/ 862 h 867"/>
                      <a:gd name="T34" fmla="*/ 262 w 1723"/>
                      <a:gd name="T35" fmla="*/ 867 h 867"/>
                      <a:gd name="T36" fmla="*/ 183 w 1723"/>
                      <a:gd name="T37" fmla="*/ 862 h 867"/>
                      <a:gd name="T38" fmla="*/ 125 w 1723"/>
                      <a:gd name="T39" fmla="*/ 853 h 867"/>
                      <a:gd name="T40" fmla="*/ 113 w 1723"/>
                      <a:gd name="T41" fmla="*/ 826 h 867"/>
                      <a:gd name="T42" fmla="*/ 89 w 1723"/>
                      <a:gd name="T43" fmla="*/ 795 h 867"/>
                      <a:gd name="T44" fmla="*/ 62 w 1723"/>
                      <a:gd name="T45" fmla="*/ 785 h 867"/>
                      <a:gd name="T46" fmla="*/ 36 w 1723"/>
                      <a:gd name="T47" fmla="*/ 785 h 867"/>
                      <a:gd name="T48" fmla="*/ 14 w 1723"/>
                      <a:gd name="T49" fmla="*/ 785 h 867"/>
                      <a:gd name="T50" fmla="*/ 2 w 1723"/>
                      <a:gd name="T51" fmla="*/ 773 h 867"/>
                      <a:gd name="T52" fmla="*/ 2 w 1723"/>
                      <a:gd name="T53" fmla="*/ 742 h 867"/>
                      <a:gd name="T54" fmla="*/ 26 w 1723"/>
                      <a:gd name="T55" fmla="*/ 667 h 867"/>
                      <a:gd name="T56" fmla="*/ 60 w 1723"/>
                      <a:gd name="T57" fmla="*/ 561 h 867"/>
                      <a:gd name="T58" fmla="*/ 98 w 1723"/>
                      <a:gd name="T59" fmla="*/ 448 h 867"/>
                      <a:gd name="T60" fmla="*/ 132 w 1723"/>
                      <a:gd name="T61" fmla="*/ 340 h 867"/>
                      <a:gd name="T62" fmla="*/ 178 w 1723"/>
                      <a:gd name="T63" fmla="*/ 236 h 867"/>
                      <a:gd name="T64" fmla="*/ 226 w 1723"/>
                      <a:gd name="T65" fmla="*/ 147 h 867"/>
                      <a:gd name="T66" fmla="*/ 262 w 1723"/>
                      <a:gd name="T67" fmla="*/ 92 h 867"/>
                      <a:gd name="T68" fmla="*/ 298 w 1723"/>
                      <a:gd name="T69" fmla="*/ 61 h 867"/>
                      <a:gd name="T70" fmla="*/ 373 w 1723"/>
                      <a:gd name="T71" fmla="*/ 34 h 867"/>
                      <a:gd name="T72" fmla="*/ 462 w 1723"/>
                      <a:gd name="T73" fmla="*/ 20 h 867"/>
                      <a:gd name="T74" fmla="*/ 564 w 1723"/>
                      <a:gd name="T75" fmla="*/ 17 h 867"/>
                      <a:gd name="T76" fmla="*/ 667 w 1723"/>
                      <a:gd name="T77" fmla="*/ 20 h 867"/>
                      <a:gd name="T78" fmla="*/ 766 w 1723"/>
                      <a:gd name="T79" fmla="*/ 25 h 867"/>
                      <a:gd name="T80" fmla="*/ 853 w 1723"/>
                      <a:gd name="T81" fmla="*/ 27 h 867"/>
                      <a:gd name="T82" fmla="*/ 918 w 1723"/>
                      <a:gd name="T83" fmla="*/ 22 h 867"/>
                      <a:gd name="T84" fmla="*/ 971 w 1723"/>
                      <a:gd name="T85" fmla="*/ 10 h 867"/>
                      <a:gd name="T86" fmla="*/ 1055 w 1723"/>
                      <a:gd name="T87" fmla="*/ 3 h 867"/>
                      <a:gd name="T88" fmla="*/ 1166 w 1723"/>
                      <a:gd name="T89" fmla="*/ 0 h 867"/>
                      <a:gd name="T90" fmla="*/ 1294 w 1723"/>
                      <a:gd name="T91" fmla="*/ 3 h 867"/>
                      <a:gd name="T92" fmla="*/ 1424 w 1723"/>
                      <a:gd name="T93" fmla="*/ 5 h 867"/>
                      <a:gd name="T94" fmla="*/ 1544 w 1723"/>
                      <a:gd name="T95" fmla="*/ 10 h 867"/>
                      <a:gd name="T96" fmla="*/ 1643 w 1723"/>
                      <a:gd name="T97" fmla="*/ 13 h 867"/>
                      <a:gd name="T98" fmla="*/ 1706 w 1723"/>
                      <a:gd name="T99" fmla="*/ 10 h 867"/>
                      <a:gd name="T100" fmla="*/ 1723 w 1723"/>
                      <a:gd name="T101" fmla="*/ 17 h 867"/>
                      <a:gd name="T102" fmla="*/ 1689 w 1723"/>
                      <a:gd name="T103" fmla="*/ 85 h 867"/>
                      <a:gd name="T104" fmla="*/ 1631 w 1723"/>
                      <a:gd name="T105" fmla="*/ 193 h 867"/>
                      <a:gd name="T106" fmla="*/ 1583 w 1723"/>
                      <a:gd name="T107" fmla="*/ 309 h 867"/>
                      <a:gd name="T108" fmla="*/ 1559 w 1723"/>
                      <a:gd name="T109" fmla="*/ 412 h 867"/>
                      <a:gd name="T110" fmla="*/ 1530 w 1723"/>
                      <a:gd name="T111" fmla="*/ 542 h 867"/>
                      <a:gd name="T112" fmla="*/ 1503 w 1723"/>
                      <a:gd name="T113" fmla="*/ 682 h 867"/>
                      <a:gd name="T114" fmla="*/ 1487 w 1723"/>
                      <a:gd name="T115" fmla="*/ 800 h 867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w 1723"/>
                      <a:gd name="T175" fmla="*/ 0 h 867"/>
                      <a:gd name="T176" fmla="*/ 1723 w 1723"/>
                      <a:gd name="T177" fmla="*/ 867 h 867"/>
                    </a:gdLst>
                    <a:ahLst/>
                    <a:cxnLst>
                      <a:cxn ang="T116">
                        <a:pos x="T0" y="T1"/>
                      </a:cxn>
                      <a:cxn ang="T117">
                        <a:pos x="T2" y="T3"/>
                      </a:cxn>
                      <a:cxn ang="T118">
                        <a:pos x="T4" y="T5"/>
                      </a:cxn>
                      <a:cxn ang="T119">
                        <a:pos x="T6" y="T7"/>
                      </a:cxn>
                      <a:cxn ang="T120">
                        <a:pos x="T8" y="T9"/>
                      </a:cxn>
                      <a:cxn ang="T121">
                        <a:pos x="T10" y="T11"/>
                      </a:cxn>
                      <a:cxn ang="T122">
                        <a:pos x="T12" y="T13"/>
                      </a:cxn>
                      <a:cxn ang="T123">
                        <a:pos x="T14" y="T15"/>
                      </a:cxn>
                      <a:cxn ang="T124">
                        <a:pos x="T16" y="T17"/>
                      </a:cxn>
                      <a:cxn ang="T125">
                        <a:pos x="T18" y="T19"/>
                      </a:cxn>
                      <a:cxn ang="T126">
                        <a:pos x="T20" y="T21"/>
                      </a:cxn>
                      <a:cxn ang="T127">
                        <a:pos x="T22" y="T23"/>
                      </a:cxn>
                      <a:cxn ang="T128">
                        <a:pos x="T24" y="T25"/>
                      </a:cxn>
                      <a:cxn ang="T129">
                        <a:pos x="T26" y="T27"/>
                      </a:cxn>
                      <a:cxn ang="T130">
                        <a:pos x="T28" y="T29"/>
                      </a:cxn>
                      <a:cxn ang="T131">
                        <a:pos x="T30" y="T31"/>
                      </a:cxn>
                      <a:cxn ang="T132">
                        <a:pos x="T32" y="T33"/>
                      </a:cxn>
                      <a:cxn ang="T133">
                        <a:pos x="T34" y="T35"/>
                      </a:cxn>
                      <a:cxn ang="T134">
                        <a:pos x="T36" y="T37"/>
                      </a:cxn>
                      <a:cxn ang="T135">
                        <a:pos x="T38" y="T39"/>
                      </a:cxn>
                      <a:cxn ang="T136">
                        <a:pos x="T40" y="T41"/>
                      </a:cxn>
                      <a:cxn ang="T137">
                        <a:pos x="T42" y="T43"/>
                      </a:cxn>
                      <a:cxn ang="T138">
                        <a:pos x="T44" y="T45"/>
                      </a:cxn>
                      <a:cxn ang="T139">
                        <a:pos x="T46" y="T47"/>
                      </a:cxn>
                      <a:cxn ang="T140">
                        <a:pos x="T48" y="T49"/>
                      </a:cxn>
                      <a:cxn ang="T141">
                        <a:pos x="T50" y="T51"/>
                      </a:cxn>
                      <a:cxn ang="T142">
                        <a:pos x="T52" y="T53"/>
                      </a:cxn>
                      <a:cxn ang="T143">
                        <a:pos x="T54" y="T55"/>
                      </a:cxn>
                      <a:cxn ang="T144">
                        <a:pos x="T56" y="T57"/>
                      </a:cxn>
                      <a:cxn ang="T145">
                        <a:pos x="T58" y="T59"/>
                      </a:cxn>
                      <a:cxn ang="T146">
                        <a:pos x="T60" y="T61"/>
                      </a:cxn>
                      <a:cxn ang="T147">
                        <a:pos x="T62" y="T63"/>
                      </a:cxn>
                      <a:cxn ang="T148">
                        <a:pos x="T64" y="T65"/>
                      </a:cxn>
                      <a:cxn ang="T149">
                        <a:pos x="T66" y="T67"/>
                      </a:cxn>
                      <a:cxn ang="T150">
                        <a:pos x="T68" y="T69"/>
                      </a:cxn>
                      <a:cxn ang="T151">
                        <a:pos x="T70" y="T71"/>
                      </a:cxn>
                      <a:cxn ang="T152">
                        <a:pos x="T72" y="T73"/>
                      </a:cxn>
                      <a:cxn ang="T153">
                        <a:pos x="T74" y="T75"/>
                      </a:cxn>
                      <a:cxn ang="T154">
                        <a:pos x="T76" y="T77"/>
                      </a:cxn>
                      <a:cxn ang="T155">
                        <a:pos x="T78" y="T79"/>
                      </a:cxn>
                      <a:cxn ang="T156">
                        <a:pos x="T80" y="T81"/>
                      </a:cxn>
                      <a:cxn ang="T157">
                        <a:pos x="T82" y="T83"/>
                      </a:cxn>
                      <a:cxn ang="T158">
                        <a:pos x="T84" y="T85"/>
                      </a:cxn>
                      <a:cxn ang="T159">
                        <a:pos x="T86" y="T87"/>
                      </a:cxn>
                      <a:cxn ang="T160">
                        <a:pos x="T88" y="T89"/>
                      </a:cxn>
                      <a:cxn ang="T161">
                        <a:pos x="T90" y="T91"/>
                      </a:cxn>
                      <a:cxn ang="T162">
                        <a:pos x="T92" y="T93"/>
                      </a:cxn>
                      <a:cxn ang="T163">
                        <a:pos x="T94" y="T95"/>
                      </a:cxn>
                      <a:cxn ang="T164">
                        <a:pos x="T96" y="T97"/>
                      </a:cxn>
                      <a:cxn ang="T165">
                        <a:pos x="T98" y="T99"/>
                      </a:cxn>
                      <a:cxn ang="T166">
                        <a:pos x="T100" y="T101"/>
                      </a:cxn>
                      <a:cxn ang="T167">
                        <a:pos x="T102" y="T103"/>
                      </a:cxn>
                      <a:cxn ang="T168">
                        <a:pos x="T104" y="T105"/>
                      </a:cxn>
                      <a:cxn ang="T169">
                        <a:pos x="T106" y="T107"/>
                      </a:cxn>
                      <a:cxn ang="T170">
                        <a:pos x="T108" y="T109"/>
                      </a:cxn>
                      <a:cxn ang="T171">
                        <a:pos x="T110" y="T111"/>
                      </a:cxn>
                      <a:cxn ang="T172">
                        <a:pos x="T112" y="T113"/>
                      </a:cxn>
                      <a:cxn ang="T173">
                        <a:pos x="T114" y="T115"/>
                      </a:cxn>
                    </a:cxnLst>
                    <a:rect l="T174" t="T175" r="T176" b="T177"/>
                    <a:pathLst>
                      <a:path w="1723" h="867">
                        <a:moveTo>
                          <a:pt x="1489" y="838"/>
                        </a:moveTo>
                        <a:lnTo>
                          <a:pt x="1458" y="845"/>
                        </a:lnTo>
                        <a:lnTo>
                          <a:pt x="1412" y="850"/>
                        </a:lnTo>
                        <a:lnTo>
                          <a:pt x="1359" y="855"/>
                        </a:lnTo>
                        <a:lnTo>
                          <a:pt x="1306" y="857"/>
                        </a:lnTo>
                        <a:lnTo>
                          <a:pt x="1253" y="860"/>
                        </a:lnTo>
                        <a:lnTo>
                          <a:pt x="1212" y="857"/>
                        </a:lnTo>
                        <a:lnTo>
                          <a:pt x="1183" y="850"/>
                        </a:lnTo>
                        <a:lnTo>
                          <a:pt x="1173" y="841"/>
                        </a:lnTo>
                        <a:lnTo>
                          <a:pt x="1176" y="809"/>
                        </a:lnTo>
                        <a:lnTo>
                          <a:pt x="1173" y="771"/>
                        </a:lnTo>
                        <a:lnTo>
                          <a:pt x="1166" y="727"/>
                        </a:lnTo>
                        <a:lnTo>
                          <a:pt x="1154" y="687"/>
                        </a:lnTo>
                        <a:lnTo>
                          <a:pt x="1137" y="646"/>
                        </a:lnTo>
                        <a:lnTo>
                          <a:pt x="1113" y="612"/>
                        </a:lnTo>
                        <a:lnTo>
                          <a:pt x="1087" y="583"/>
                        </a:lnTo>
                        <a:lnTo>
                          <a:pt x="1053" y="566"/>
                        </a:lnTo>
                        <a:lnTo>
                          <a:pt x="990" y="552"/>
                        </a:lnTo>
                        <a:lnTo>
                          <a:pt x="930" y="545"/>
                        </a:lnTo>
                        <a:lnTo>
                          <a:pt x="872" y="545"/>
                        </a:lnTo>
                        <a:lnTo>
                          <a:pt x="814" y="552"/>
                        </a:lnTo>
                        <a:lnTo>
                          <a:pt x="759" y="564"/>
                        </a:lnTo>
                        <a:lnTo>
                          <a:pt x="706" y="583"/>
                        </a:lnTo>
                        <a:lnTo>
                          <a:pt x="655" y="605"/>
                        </a:lnTo>
                        <a:lnTo>
                          <a:pt x="607" y="629"/>
                        </a:lnTo>
                        <a:lnTo>
                          <a:pt x="561" y="655"/>
                        </a:lnTo>
                        <a:lnTo>
                          <a:pt x="518" y="687"/>
                        </a:lnTo>
                        <a:lnTo>
                          <a:pt x="479" y="715"/>
                        </a:lnTo>
                        <a:lnTo>
                          <a:pt x="443" y="747"/>
                        </a:lnTo>
                        <a:lnTo>
                          <a:pt x="409" y="778"/>
                        </a:lnTo>
                        <a:lnTo>
                          <a:pt x="380" y="807"/>
                        </a:lnTo>
                        <a:lnTo>
                          <a:pt x="356" y="833"/>
                        </a:lnTo>
                        <a:lnTo>
                          <a:pt x="335" y="857"/>
                        </a:lnTo>
                        <a:lnTo>
                          <a:pt x="323" y="862"/>
                        </a:lnTo>
                        <a:lnTo>
                          <a:pt x="296" y="867"/>
                        </a:lnTo>
                        <a:lnTo>
                          <a:pt x="262" y="867"/>
                        </a:lnTo>
                        <a:lnTo>
                          <a:pt x="221" y="865"/>
                        </a:lnTo>
                        <a:lnTo>
                          <a:pt x="183" y="862"/>
                        </a:lnTo>
                        <a:lnTo>
                          <a:pt x="149" y="857"/>
                        </a:lnTo>
                        <a:lnTo>
                          <a:pt x="125" y="853"/>
                        </a:lnTo>
                        <a:lnTo>
                          <a:pt x="115" y="848"/>
                        </a:lnTo>
                        <a:lnTo>
                          <a:pt x="113" y="826"/>
                        </a:lnTo>
                        <a:lnTo>
                          <a:pt x="103" y="809"/>
                        </a:lnTo>
                        <a:lnTo>
                          <a:pt x="89" y="795"/>
                        </a:lnTo>
                        <a:lnTo>
                          <a:pt x="74" y="788"/>
                        </a:lnTo>
                        <a:lnTo>
                          <a:pt x="62" y="785"/>
                        </a:lnTo>
                        <a:lnTo>
                          <a:pt x="48" y="785"/>
                        </a:lnTo>
                        <a:lnTo>
                          <a:pt x="36" y="785"/>
                        </a:lnTo>
                        <a:lnTo>
                          <a:pt x="24" y="785"/>
                        </a:lnTo>
                        <a:lnTo>
                          <a:pt x="14" y="785"/>
                        </a:lnTo>
                        <a:lnTo>
                          <a:pt x="7" y="780"/>
                        </a:lnTo>
                        <a:lnTo>
                          <a:pt x="2" y="773"/>
                        </a:lnTo>
                        <a:lnTo>
                          <a:pt x="0" y="761"/>
                        </a:lnTo>
                        <a:lnTo>
                          <a:pt x="2" y="742"/>
                        </a:lnTo>
                        <a:lnTo>
                          <a:pt x="12" y="708"/>
                        </a:lnTo>
                        <a:lnTo>
                          <a:pt x="26" y="667"/>
                        </a:lnTo>
                        <a:lnTo>
                          <a:pt x="43" y="617"/>
                        </a:lnTo>
                        <a:lnTo>
                          <a:pt x="60" y="561"/>
                        </a:lnTo>
                        <a:lnTo>
                          <a:pt x="79" y="504"/>
                        </a:lnTo>
                        <a:lnTo>
                          <a:pt x="98" y="448"/>
                        </a:lnTo>
                        <a:lnTo>
                          <a:pt x="115" y="393"/>
                        </a:lnTo>
                        <a:lnTo>
                          <a:pt x="132" y="340"/>
                        </a:lnTo>
                        <a:lnTo>
                          <a:pt x="154" y="287"/>
                        </a:lnTo>
                        <a:lnTo>
                          <a:pt x="178" y="236"/>
                        </a:lnTo>
                        <a:lnTo>
                          <a:pt x="205" y="188"/>
                        </a:lnTo>
                        <a:lnTo>
                          <a:pt x="226" y="147"/>
                        </a:lnTo>
                        <a:lnTo>
                          <a:pt x="248" y="116"/>
                        </a:lnTo>
                        <a:lnTo>
                          <a:pt x="262" y="92"/>
                        </a:lnTo>
                        <a:lnTo>
                          <a:pt x="272" y="80"/>
                        </a:lnTo>
                        <a:lnTo>
                          <a:pt x="298" y="61"/>
                        </a:lnTo>
                        <a:lnTo>
                          <a:pt x="332" y="44"/>
                        </a:lnTo>
                        <a:lnTo>
                          <a:pt x="373" y="34"/>
                        </a:lnTo>
                        <a:lnTo>
                          <a:pt x="417" y="25"/>
                        </a:lnTo>
                        <a:lnTo>
                          <a:pt x="462" y="20"/>
                        </a:lnTo>
                        <a:lnTo>
                          <a:pt x="513" y="17"/>
                        </a:lnTo>
                        <a:lnTo>
                          <a:pt x="564" y="17"/>
                        </a:lnTo>
                        <a:lnTo>
                          <a:pt x="617" y="17"/>
                        </a:lnTo>
                        <a:lnTo>
                          <a:pt x="667" y="20"/>
                        </a:lnTo>
                        <a:lnTo>
                          <a:pt x="718" y="22"/>
                        </a:lnTo>
                        <a:lnTo>
                          <a:pt x="766" y="25"/>
                        </a:lnTo>
                        <a:lnTo>
                          <a:pt x="812" y="25"/>
                        </a:lnTo>
                        <a:lnTo>
                          <a:pt x="853" y="27"/>
                        </a:lnTo>
                        <a:lnTo>
                          <a:pt x="889" y="25"/>
                        </a:lnTo>
                        <a:lnTo>
                          <a:pt x="918" y="22"/>
                        </a:lnTo>
                        <a:lnTo>
                          <a:pt x="942" y="17"/>
                        </a:lnTo>
                        <a:lnTo>
                          <a:pt x="971" y="10"/>
                        </a:lnTo>
                        <a:lnTo>
                          <a:pt x="1007" y="5"/>
                        </a:lnTo>
                        <a:lnTo>
                          <a:pt x="1055" y="3"/>
                        </a:lnTo>
                        <a:lnTo>
                          <a:pt x="1108" y="0"/>
                        </a:lnTo>
                        <a:lnTo>
                          <a:pt x="1166" y="0"/>
                        </a:lnTo>
                        <a:lnTo>
                          <a:pt x="1229" y="0"/>
                        </a:lnTo>
                        <a:lnTo>
                          <a:pt x="1294" y="3"/>
                        </a:lnTo>
                        <a:lnTo>
                          <a:pt x="1359" y="3"/>
                        </a:lnTo>
                        <a:lnTo>
                          <a:pt x="1424" y="5"/>
                        </a:lnTo>
                        <a:lnTo>
                          <a:pt x="1484" y="8"/>
                        </a:lnTo>
                        <a:lnTo>
                          <a:pt x="1544" y="10"/>
                        </a:lnTo>
                        <a:lnTo>
                          <a:pt x="1597" y="10"/>
                        </a:lnTo>
                        <a:lnTo>
                          <a:pt x="1643" y="13"/>
                        </a:lnTo>
                        <a:lnTo>
                          <a:pt x="1679" y="10"/>
                        </a:lnTo>
                        <a:lnTo>
                          <a:pt x="1706" y="10"/>
                        </a:lnTo>
                        <a:lnTo>
                          <a:pt x="1723" y="8"/>
                        </a:lnTo>
                        <a:lnTo>
                          <a:pt x="1723" y="17"/>
                        </a:lnTo>
                        <a:lnTo>
                          <a:pt x="1711" y="44"/>
                        </a:lnTo>
                        <a:lnTo>
                          <a:pt x="1689" y="85"/>
                        </a:lnTo>
                        <a:lnTo>
                          <a:pt x="1660" y="135"/>
                        </a:lnTo>
                        <a:lnTo>
                          <a:pt x="1631" y="193"/>
                        </a:lnTo>
                        <a:lnTo>
                          <a:pt x="1605" y="253"/>
                        </a:lnTo>
                        <a:lnTo>
                          <a:pt x="1583" y="309"/>
                        </a:lnTo>
                        <a:lnTo>
                          <a:pt x="1568" y="359"/>
                        </a:lnTo>
                        <a:lnTo>
                          <a:pt x="1559" y="412"/>
                        </a:lnTo>
                        <a:lnTo>
                          <a:pt x="1547" y="472"/>
                        </a:lnTo>
                        <a:lnTo>
                          <a:pt x="1530" y="542"/>
                        </a:lnTo>
                        <a:lnTo>
                          <a:pt x="1515" y="612"/>
                        </a:lnTo>
                        <a:lnTo>
                          <a:pt x="1503" y="682"/>
                        </a:lnTo>
                        <a:lnTo>
                          <a:pt x="1494" y="747"/>
                        </a:lnTo>
                        <a:lnTo>
                          <a:pt x="1487" y="800"/>
                        </a:lnTo>
                        <a:lnTo>
                          <a:pt x="1489" y="838"/>
                        </a:lnTo>
                        <a:close/>
                      </a:path>
                    </a:pathLst>
                  </a:custGeom>
                  <a:solidFill>
                    <a:srgbClr val="3366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27734" name="Freeform 1128"/>
                  <p:cNvSpPr>
                    <a:spLocks/>
                  </p:cNvSpPr>
                  <p:nvPr/>
                </p:nvSpPr>
                <p:spPr bwMode="auto">
                  <a:xfrm>
                    <a:off x="2502" y="991"/>
                    <a:ext cx="33" cy="79"/>
                  </a:xfrm>
                  <a:custGeom>
                    <a:avLst/>
                    <a:gdLst>
                      <a:gd name="T0" fmla="*/ 0 w 103"/>
                      <a:gd name="T1" fmla="*/ 313 h 327"/>
                      <a:gd name="T2" fmla="*/ 0 w 103"/>
                      <a:gd name="T3" fmla="*/ 325 h 327"/>
                      <a:gd name="T4" fmla="*/ 9 w 103"/>
                      <a:gd name="T5" fmla="*/ 327 h 327"/>
                      <a:gd name="T6" fmla="*/ 24 w 103"/>
                      <a:gd name="T7" fmla="*/ 327 h 327"/>
                      <a:gd name="T8" fmla="*/ 41 w 103"/>
                      <a:gd name="T9" fmla="*/ 320 h 327"/>
                      <a:gd name="T10" fmla="*/ 65 w 103"/>
                      <a:gd name="T11" fmla="*/ 272 h 327"/>
                      <a:gd name="T12" fmla="*/ 87 w 103"/>
                      <a:gd name="T13" fmla="*/ 180 h 327"/>
                      <a:gd name="T14" fmla="*/ 101 w 103"/>
                      <a:gd name="T15" fmla="*/ 82 h 327"/>
                      <a:gd name="T16" fmla="*/ 103 w 103"/>
                      <a:gd name="T17" fmla="*/ 22 h 327"/>
                      <a:gd name="T18" fmla="*/ 91 w 103"/>
                      <a:gd name="T19" fmla="*/ 7 h 327"/>
                      <a:gd name="T20" fmla="*/ 70 w 103"/>
                      <a:gd name="T21" fmla="*/ 0 h 327"/>
                      <a:gd name="T22" fmla="*/ 50 w 103"/>
                      <a:gd name="T23" fmla="*/ 2 h 327"/>
                      <a:gd name="T24" fmla="*/ 46 w 103"/>
                      <a:gd name="T25" fmla="*/ 17 h 327"/>
                      <a:gd name="T26" fmla="*/ 46 w 103"/>
                      <a:gd name="T27" fmla="*/ 74 h 327"/>
                      <a:gd name="T28" fmla="*/ 31 w 103"/>
                      <a:gd name="T29" fmla="*/ 168 h 327"/>
                      <a:gd name="T30" fmla="*/ 14 w 103"/>
                      <a:gd name="T31" fmla="*/ 257 h 327"/>
                      <a:gd name="T32" fmla="*/ 0 w 103"/>
                      <a:gd name="T33" fmla="*/ 313 h 327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103"/>
                      <a:gd name="T52" fmla="*/ 0 h 327"/>
                      <a:gd name="T53" fmla="*/ 103 w 103"/>
                      <a:gd name="T54" fmla="*/ 327 h 327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103" h="327">
                        <a:moveTo>
                          <a:pt x="0" y="313"/>
                        </a:moveTo>
                        <a:lnTo>
                          <a:pt x="0" y="325"/>
                        </a:lnTo>
                        <a:lnTo>
                          <a:pt x="9" y="327"/>
                        </a:lnTo>
                        <a:lnTo>
                          <a:pt x="24" y="327"/>
                        </a:lnTo>
                        <a:lnTo>
                          <a:pt x="41" y="320"/>
                        </a:lnTo>
                        <a:lnTo>
                          <a:pt x="65" y="272"/>
                        </a:lnTo>
                        <a:lnTo>
                          <a:pt x="87" y="180"/>
                        </a:lnTo>
                        <a:lnTo>
                          <a:pt x="101" y="82"/>
                        </a:lnTo>
                        <a:lnTo>
                          <a:pt x="103" y="22"/>
                        </a:lnTo>
                        <a:lnTo>
                          <a:pt x="91" y="7"/>
                        </a:lnTo>
                        <a:lnTo>
                          <a:pt x="70" y="0"/>
                        </a:lnTo>
                        <a:lnTo>
                          <a:pt x="50" y="2"/>
                        </a:lnTo>
                        <a:lnTo>
                          <a:pt x="46" y="17"/>
                        </a:lnTo>
                        <a:lnTo>
                          <a:pt x="46" y="74"/>
                        </a:lnTo>
                        <a:lnTo>
                          <a:pt x="31" y="168"/>
                        </a:lnTo>
                        <a:lnTo>
                          <a:pt x="14" y="257"/>
                        </a:lnTo>
                        <a:lnTo>
                          <a:pt x="0" y="313"/>
                        </a:lnTo>
                        <a:close/>
                      </a:path>
                    </a:pathLst>
                  </a:custGeom>
                  <a:solidFill>
                    <a:srgbClr val="FFED77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27735" name="Freeform 1129"/>
                  <p:cNvSpPr>
                    <a:spLocks/>
                  </p:cNvSpPr>
                  <p:nvPr/>
                </p:nvSpPr>
                <p:spPr bwMode="auto">
                  <a:xfrm>
                    <a:off x="2458" y="1076"/>
                    <a:ext cx="58" cy="29"/>
                  </a:xfrm>
                  <a:custGeom>
                    <a:avLst/>
                    <a:gdLst>
                      <a:gd name="T0" fmla="*/ 181 w 184"/>
                      <a:gd name="T1" fmla="*/ 0 h 120"/>
                      <a:gd name="T2" fmla="*/ 157 w 184"/>
                      <a:gd name="T3" fmla="*/ 12 h 120"/>
                      <a:gd name="T4" fmla="*/ 131 w 184"/>
                      <a:gd name="T5" fmla="*/ 19 h 120"/>
                      <a:gd name="T6" fmla="*/ 106 w 184"/>
                      <a:gd name="T7" fmla="*/ 21 h 120"/>
                      <a:gd name="T8" fmla="*/ 85 w 184"/>
                      <a:gd name="T9" fmla="*/ 21 h 120"/>
                      <a:gd name="T10" fmla="*/ 61 w 184"/>
                      <a:gd name="T11" fmla="*/ 21 h 120"/>
                      <a:gd name="T12" fmla="*/ 41 w 184"/>
                      <a:gd name="T13" fmla="*/ 26 h 120"/>
                      <a:gd name="T14" fmla="*/ 25 w 184"/>
                      <a:gd name="T15" fmla="*/ 31 h 120"/>
                      <a:gd name="T16" fmla="*/ 10 w 184"/>
                      <a:gd name="T17" fmla="*/ 45 h 120"/>
                      <a:gd name="T18" fmla="*/ 0 w 184"/>
                      <a:gd name="T19" fmla="*/ 70 h 120"/>
                      <a:gd name="T20" fmla="*/ 5 w 184"/>
                      <a:gd name="T21" fmla="*/ 91 h 120"/>
                      <a:gd name="T22" fmla="*/ 22 w 184"/>
                      <a:gd name="T23" fmla="*/ 108 h 120"/>
                      <a:gd name="T24" fmla="*/ 41 w 184"/>
                      <a:gd name="T25" fmla="*/ 118 h 120"/>
                      <a:gd name="T26" fmla="*/ 87 w 184"/>
                      <a:gd name="T27" fmla="*/ 120 h 120"/>
                      <a:gd name="T28" fmla="*/ 123 w 184"/>
                      <a:gd name="T29" fmla="*/ 113 h 120"/>
                      <a:gd name="T30" fmla="*/ 150 w 184"/>
                      <a:gd name="T31" fmla="*/ 101 h 120"/>
                      <a:gd name="T32" fmla="*/ 167 w 184"/>
                      <a:gd name="T33" fmla="*/ 82 h 120"/>
                      <a:gd name="T34" fmla="*/ 179 w 184"/>
                      <a:gd name="T35" fmla="*/ 60 h 120"/>
                      <a:gd name="T36" fmla="*/ 184 w 184"/>
                      <a:gd name="T37" fmla="*/ 38 h 120"/>
                      <a:gd name="T38" fmla="*/ 184 w 184"/>
                      <a:gd name="T39" fmla="*/ 17 h 120"/>
                      <a:gd name="T40" fmla="*/ 181 w 184"/>
                      <a:gd name="T41" fmla="*/ 0 h 120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184"/>
                      <a:gd name="T64" fmla="*/ 0 h 120"/>
                      <a:gd name="T65" fmla="*/ 184 w 184"/>
                      <a:gd name="T66" fmla="*/ 120 h 120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184" h="120">
                        <a:moveTo>
                          <a:pt x="181" y="0"/>
                        </a:moveTo>
                        <a:lnTo>
                          <a:pt x="157" y="12"/>
                        </a:lnTo>
                        <a:lnTo>
                          <a:pt x="131" y="19"/>
                        </a:lnTo>
                        <a:lnTo>
                          <a:pt x="106" y="21"/>
                        </a:lnTo>
                        <a:lnTo>
                          <a:pt x="85" y="21"/>
                        </a:lnTo>
                        <a:lnTo>
                          <a:pt x="61" y="21"/>
                        </a:lnTo>
                        <a:lnTo>
                          <a:pt x="41" y="26"/>
                        </a:lnTo>
                        <a:lnTo>
                          <a:pt x="25" y="31"/>
                        </a:lnTo>
                        <a:lnTo>
                          <a:pt x="10" y="45"/>
                        </a:lnTo>
                        <a:lnTo>
                          <a:pt x="0" y="70"/>
                        </a:lnTo>
                        <a:lnTo>
                          <a:pt x="5" y="91"/>
                        </a:lnTo>
                        <a:lnTo>
                          <a:pt x="22" y="108"/>
                        </a:lnTo>
                        <a:lnTo>
                          <a:pt x="41" y="118"/>
                        </a:lnTo>
                        <a:lnTo>
                          <a:pt x="87" y="120"/>
                        </a:lnTo>
                        <a:lnTo>
                          <a:pt x="123" y="113"/>
                        </a:lnTo>
                        <a:lnTo>
                          <a:pt x="150" y="101"/>
                        </a:lnTo>
                        <a:lnTo>
                          <a:pt x="167" y="82"/>
                        </a:lnTo>
                        <a:lnTo>
                          <a:pt x="179" y="60"/>
                        </a:lnTo>
                        <a:lnTo>
                          <a:pt x="184" y="38"/>
                        </a:lnTo>
                        <a:lnTo>
                          <a:pt x="184" y="17"/>
                        </a:lnTo>
                        <a:lnTo>
                          <a:pt x="181" y="0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27736" name="Freeform 1130"/>
                  <p:cNvSpPr>
                    <a:spLocks/>
                  </p:cNvSpPr>
                  <p:nvPr/>
                </p:nvSpPr>
                <p:spPr bwMode="auto">
                  <a:xfrm>
                    <a:off x="2282" y="856"/>
                    <a:ext cx="94" cy="92"/>
                  </a:xfrm>
                  <a:custGeom>
                    <a:avLst/>
                    <a:gdLst>
                      <a:gd name="T0" fmla="*/ 181 w 294"/>
                      <a:gd name="T1" fmla="*/ 17 h 378"/>
                      <a:gd name="T2" fmla="*/ 195 w 294"/>
                      <a:gd name="T3" fmla="*/ 41 h 378"/>
                      <a:gd name="T4" fmla="*/ 212 w 294"/>
                      <a:gd name="T5" fmla="*/ 85 h 378"/>
                      <a:gd name="T6" fmla="*/ 231 w 294"/>
                      <a:gd name="T7" fmla="*/ 140 h 378"/>
                      <a:gd name="T8" fmla="*/ 251 w 294"/>
                      <a:gd name="T9" fmla="*/ 203 h 378"/>
                      <a:gd name="T10" fmla="*/ 268 w 294"/>
                      <a:gd name="T11" fmla="*/ 263 h 378"/>
                      <a:gd name="T12" fmla="*/ 282 w 294"/>
                      <a:gd name="T13" fmla="*/ 316 h 378"/>
                      <a:gd name="T14" fmla="*/ 292 w 294"/>
                      <a:gd name="T15" fmla="*/ 354 h 378"/>
                      <a:gd name="T16" fmla="*/ 294 w 294"/>
                      <a:gd name="T17" fmla="*/ 369 h 378"/>
                      <a:gd name="T18" fmla="*/ 289 w 294"/>
                      <a:gd name="T19" fmla="*/ 376 h 378"/>
                      <a:gd name="T20" fmla="*/ 277 w 294"/>
                      <a:gd name="T21" fmla="*/ 378 h 378"/>
                      <a:gd name="T22" fmla="*/ 265 w 294"/>
                      <a:gd name="T23" fmla="*/ 378 h 378"/>
                      <a:gd name="T24" fmla="*/ 248 w 294"/>
                      <a:gd name="T25" fmla="*/ 376 h 378"/>
                      <a:gd name="T26" fmla="*/ 229 w 294"/>
                      <a:gd name="T27" fmla="*/ 369 h 378"/>
                      <a:gd name="T28" fmla="*/ 207 w 294"/>
                      <a:gd name="T29" fmla="*/ 361 h 378"/>
                      <a:gd name="T30" fmla="*/ 186 w 294"/>
                      <a:gd name="T31" fmla="*/ 352 h 378"/>
                      <a:gd name="T32" fmla="*/ 164 w 294"/>
                      <a:gd name="T33" fmla="*/ 340 h 378"/>
                      <a:gd name="T34" fmla="*/ 152 w 294"/>
                      <a:gd name="T35" fmla="*/ 337 h 378"/>
                      <a:gd name="T36" fmla="*/ 133 w 294"/>
                      <a:gd name="T37" fmla="*/ 335 h 378"/>
                      <a:gd name="T38" fmla="*/ 106 w 294"/>
                      <a:gd name="T39" fmla="*/ 335 h 378"/>
                      <a:gd name="T40" fmla="*/ 80 w 294"/>
                      <a:gd name="T41" fmla="*/ 335 h 378"/>
                      <a:gd name="T42" fmla="*/ 51 w 294"/>
                      <a:gd name="T43" fmla="*/ 333 h 378"/>
                      <a:gd name="T44" fmla="*/ 27 w 294"/>
                      <a:gd name="T45" fmla="*/ 330 h 378"/>
                      <a:gd name="T46" fmla="*/ 10 w 294"/>
                      <a:gd name="T47" fmla="*/ 328 h 378"/>
                      <a:gd name="T48" fmla="*/ 2 w 294"/>
                      <a:gd name="T49" fmla="*/ 321 h 378"/>
                      <a:gd name="T50" fmla="*/ 0 w 294"/>
                      <a:gd name="T51" fmla="*/ 260 h 378"/>
                      <a:gd name="T52" fmla="*/ 0 w 294"/>
                      <a:gd name="T53" fmla="*/ 152 h 378"/>
                      <a:gd name="T54" fmla="*/ 5 w 294"/>
                      <a:gd name="T55" fmla="*/ 49 h 378"/>
                      <a:gd name="T56" fmla="*/ 19 w 294"/>
                      <a:gd name="T57" fmla="*/ 0 h 378"/>
                      <a:gd name="T58" fmla="*/ 34 w 294"/>
                      <a:gd name="T59" fmla="*/ 0 h 378"/>
                      <a:gd name="T60" fmla="*/ 53 w 294"/>
                      <a:gd name="T61" fmla="*/ 0 h 378"/>
                      <a:gd name="T62" fmla="*/ 77 w 294"/>
                      <a:gd name="T63" fmla="*/ 0 h 378"/>
                      <a:gd name="T64" fmla="*/ 101 w 294"/>
                      <a:gd name="T65" fmla="*/ 0 h 378"/>
                      <a:gd name="T66" fmla="*/ 128 w 294"/>
                      <a:gd name="T67" fmla="*/ 3 h 378"/>
                      <a:gd name="T68" fmla="*/ 149 w 294"/>
                      <a:gd name="T69" fmla="*/ 5 h 378"/>
                      <a:gd name="T70" fmla="*/ 169 w 294"/>
                      <a:gd name="T71" fmla="*/ 10 h 378"/>
                      <a:gd name="T72" fmla="*/ 181 w 294"/>
                      <a:gd name="T73" fmla="*/ 17 h 378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w 294"/>
                      <a:gd name="T112" fmla="*/ 0 h 378"/>
                      <a:gd name="T113" fmla="*/ 294 w 294"/>
                      <a:gd name="T114" fmla="*/ 378 h 378"/>
                    </a:gdLst>
                    <a:ahLst/>
                    <a:cxnLst>
                      <a:cxn ang="T74">
                        <a:pos x="T0" y="T1"/>
                      </a:cxn>
                      <a:cxn ang="T75">
                        <a:pos x="T2" y="T3"/>
                      </a:cxn>
                      <a:cxn ang="T76">
                        <a:pos x="T4" y="T5"/>
                      </a:cxn>
                      <a:cxn ang="T77">
                        <a:pos x="T6" y="T7"/>
                      </a:cxn>
                      <a:cxn ang="T78">
                        <a:pos x="T8" y="T9"/>
                      </a:cxn>
                      <a:cxn ang="T79">
                        <a:pos x="T10" y="T11"/>
                      </a:cxn>
                      <a:cxn ang="T80">
                        <a:pos x="T12" y="T13"/>
                      </a:cxn>
                      <a:cxn ang="T81">
                        <a:pos x="T14" y="T15"/>
                      </a:cxn>
                      <a:cxn ang="T82">
                        <a:pos x="T16" y="T17"/>
                      </a:cxn>
                      <a:cxn ang="T83">
                        <a:pos x="T18" y="T19"/>
                      </a:cxn>
                      <a:cxn ang="T84">
                        <a:pos x="T20" y="T21"/>
                      </a:cxn>
                      <a:cxn ang="T85">
                        <a:pos x="T22" y="T23"/>
                      </a:cxn>
                      <a:cxn ang="T86">
                        <a:pos x="T24" y="T25"/>
                      </a:cxn>
                      <a:cxn ang="T87">
                        <a:pos x="T26" y="T27"/>
                      </a:cxn>
                      <a:cxn ang="T88">
                        <a:pos x="T28" y="T29"/>
                      </a:cxn>
                      <a:cxn ang="T89">
                        <a:pos x="T30" y="T31"/>
                      </a:cxn>
                      <a:cxn ang="T90">
                        <a:pos x="T32" y="T33"/>
                      </a:cxn>
                      <a:cxn ang="T91">
                        <a:pos x="T34" y="T35"/>
                      </a:cxn>
                      <a:cxn ang="T92">
                        <a:pos x="T36" y="T37"/>
                      </a:cxn>
                      <a:cxn ang="T93">
                        <a:pos x="T38" y="T39"/>
                      </a:cxn>
                      <a:cxn ang="T94">
                        <a:pos x="T40" y="T41"/>
                      </a:cxn>
                      <a:cxn ang="T95">
                        <a:pos x="T42" y="T43"/>
                      </a:cxn>
                      <a:cxn ang="T96">
                        <a:pos x="T44" y="T45"/>
                      </a:cxn>
                      <a:cxn ang="T97">
                        <a:pos x="T46" y="T47"/>
                      </a:cxn>
                      <a:cxn ang="T98">
                        <a:pos x="T48" y="T49"/>
                      </a:cxn>
                      <a:cxn ang="T99">
                        <a:pos x="T50" y="T51"/>
                      </a:cxn>
                      <a:cxn ang="T100">
                        <a:pos x="T52" y="T53"/>
                      </a:cxn>
                      <a:cxn ang="T101">
                        <a:pos x="T54" y="T55"/>
                      </a:cxn>
                      <a:cxn ang="T102">
                        <a:pos x="T56" y="T57"/>
                      </a:cxn>
                      <a:cxn ang="T103">
                        <a:pos x="T58" y="T59"/>
                      </a:cxn>
                      <a:cxn ang="T104">
                        <a:pos x="T60" y="T61"/>
                      </a:cxn>
                      <a:cxn ang="T105">
                        <a:pos x="T62" y="T63"/>
                      </a:cxn>
                      <a:cxn ang="T106">
                        <a:pos x="T64" y="T65"/>
                      </a:cxn>
                      <a:cxn ang="T107">
                        <a:pos x="T66" y="T67"/>
                      </a:cxn>
                      <a:cxn ang="T108">
                        <a:pos x="T68" y="T69"/>
                      </a:cxn>
                      <a:cxn ang="T109">
                        <a:pos x="T70" y="T71"/>
                      </a:cxn>
                      <a:cxn ang="T110">
                        <a:pos x="T72" y="T73"/>
                      </a:cxn>
                    </a:cxnLst>
                    <a:rect l="T111" t="T112" r="T113" b="T114"/>
                    <a:pathLst>
                      <a:path w="294" h="378">
                        <a:moveTo>
                          <a:pt x="181" y="17"/>
                        </a:moveTo>
                        <a:lnTo>
                          <a:pt x="195" y="41"/>
                        </a:lnTo>
                        <a:lnTo>
                          <a:pt x="212" y="85"/>
                        </a:lnTo>
                        <a:lnTo>
                          <a:pt x="231" y="140"/>
                        </a:lnTo>
                        <a:lnTo>
                          <a:pt x="251" y="203"/>
                        </a:lnTo>
                        <a:lnTo>
                          <a:pt x="268" y="263"/>
                        </a:lnTo>
                        <a:lnTo>
                          <a:pt x="282" y="316"/>
                        </a:lnTo>
                        <a:lnTo>
                          <a:pt x="292" y="354"/>
                        </a:lnTo>
                        <a:lnTo>
                          <a:pt x="294" y="369"/>
                        </a:lnTo>
                        <a:lnTo>
                          <a:pt x="289" y="376"/>
                        </a:lnTo>
                        <a:lnTo>
                          <a:pt x="277" y="378"/>
                        </a:lnTo>
                        <a:lnTo>
                          <a:pt x="265" y="378"/>
                        </a:lnTo>
                        <a:lnTo>
                          <a:pt x="248" y="376"/>
                        </a:lnTo>
                        <a:lnTo>
                          <a:pt x="229" y="369"/>
                        </a:lnTo>
                        <a:lnTo>
                          <a:pt x="207" y="361"/>
                        </a:lnTo>
                        <a:lnTo>
                          <a:pt x="186" y="352"/>
                        </a:lnTo>
                        <a:lnTo>
                          <a:pt x="164" y="340"/>
                        </a:lnTo>
                        <a:lnTo>
                          <a:pt x="152" y="337"/>
                        </a:lnTo>
                        <a:lnTo>
                          <a:pt x="133" y="335"/>
                        </a:lnTo>
                        <a:lnTo>
                          <a:pt x="106" y="335"/>
                        </a:lnTo>
                        <a:lnTo>
                          <a:pt x="80" y="335"/>
                        </a:lnTo>
                        <a:lnTo>
                          <a:pt x="51" y="333"/>
                        </a:lnTo>
                        <a:lnTo>
                          <a:pt x="27" y="330"/>
                        </a:lnTo>
                        <a:lnTo>
                          <a:pt x="10" y="328"/>
                        </a:lnTo>
                        <a:lnTo>
                          <a:pt x="2" y="321"/>
                        </a:lnTo>
                        <a:lnTo>
                          <a:pt x="0" y="260"/>
                        </a:lnTo>
                        <a:lnTo>
                          <a:pt x="0" y="152"/>
                        </a:lnTo>
                        <a:lnTo>
                          <a:pt x="5" y="49"/>
                        </a:lnTo>
                        <a:lnTo>
                          <a:pt x="19" y="0"/>
                        </a:lnTo>
                        <a:lnTo>
                          <a:pt x="34" y="0"/>
                        </a:lnTo>
                        <a:lnTo>
                          <a:pt x="53" y="0"/>
                        </a:lnTo>
                        <a:lnTo>
                          <a:pt x="77" y="0"/>
                        </a:lnTo>
                        <a:lnTo>
                          <a:pt x="101" y="0"/>
                        </a:lnTo>
                        <a:lnTo>
                          <a:pt x="128" y="3"/>
                        </a:lnTo>
                        <a:lnTo>
                          <a:pt x="149" y="5"/>
                        </a:lnTo>
                        <a:lnTo>
                          <a:pt x="169" y="10"/>
                        </a:lnTo>
                        <a:lnTo>
                          <a:pt x="181" y="17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27737" name="Freeform 1131"/>
                  <p:cNvSpPr>
                    <a:spLocks/>
                  </p:cNvSpPr>
                  <p:nvPr/>
                </p:nvSpPr>
                <p:spPr bwMode="auto">
                  <a:xfrm>
                    <a:off x="2293" y="869"/>
                    <a:ext cx="67" cy="65"/>
                  </a:xfrm>
                  <a:custGeom>
                    <a:avLst/>
                    <a:gdLst>
                      <a:gd name="T0" fmla="*/ 115 w 212"/>
                      <a:gd name="T1" fmla="*/ 5 h 270"/>
                      <a:gd name="T2" fmla="*/ 115 w 212"/>
                      <a:gd name="T3" fmla="*/ 17 h 270"/>
                      <a:gd name="T4" fmla="*/ 127 w 212"/>
                      <a:gd name="T5" fmla="*/ 55 h 270"/>
                      <a:gd name="T6" fmla="*/ 144 w 212"/>
                      <a:gd name="T7" fmla="*/ 101 h 270"/>
                      <a:gd name="T8" fmla="*/ 152 w 212"/>
                      <a:gd name="T9" fmla="*/ 132 h 270"/>
                      <a:gd name="T10" fmla="*/ 159 w 212"/>
                      <a:gd name="T11" fmla="*/ 166 h 270"/>
                      <a:gd name="T12" fmla="*/ 178 w 212"/>
                      <a:gd name="T13" fmla="*/ 207 h 270"/>
                      <a:gd name="T14" fmla="*/ 197 w 212"/>
                      <a:gd name="T15" fmla="*/ 243 h 270"/>
                      <a:gd name="T16" fmla="*/ 212 w 212"/>
                      <a:gd name="T17" fmla="*/ 270 h 270"/>
                      <a:gd name="T18" fmla="*/ 207 w 212"/>
                      <a:gd name="T19" fmla="*/ 267 h 270"/>
                      <a:gd name="T20" fmla="*/ 200 w 212"/>
                      <a:gd name="T21" fmla="*/ 265 h 270"/>
                      <a:gd name="T22" fmla="*/ 190 w 212"/>
                      <a:gd name="T23" fmla="*/ 262 h 270"/>
                      <a:gd name="T24" fmla="*/ 180 w 212"/>
                      <a:gd name="T25" fmla="*/ 258 h 270"/>
                      <a:gd name="T26" fmla="*/ 168 w 212"/>
                      <a:gd name="T27" fmla="*/ 253 h 270"/>
                      <a:gd name="T28" fmla="*/ 154 w 212"/>
                      <a:gd name="T29" fmla="*/ 248 h 270"/>
                      <a:gd name="T30" fmla="*/ 140 w 212"/>
                      <a:gd name="T31" fmla="*/ 243 h 270"/>
                      <a:gd name="T32" fmla="*/ 125 w 212"/>
                      <a:gd name="T33" fmla="*/ 241 h 270"/>
                      <a:gd name="T34" fmla="*/ 106 w 212"/>
                      <a:gd name="T35" fmla="*/ 241 h 270"/>
                      <a:gd name="T36" fmla="*/ 87 w 212"/>
                      <a:gd name="T37" fmla="*/ 238 h 270"/>
                      <a:gd name="T38" fmla="*/ 67 w 212"/>
                      <a:gd name="T39" fmla="*/ 238 h 270"/>
                      <a:gd name="T40" fmla="*/ 50 w 212"/>
                      <a:gd name="T41" fmla="*/ 236 h 270"/>
                      <a:gd name="T42" fmla="*/ 33 w 212"/>
                      <a:gd name="T43" fmla="*/ 236 h 270"/>
                      <a:gd name="T44" fmla="*/ 19 w 212"/>
                      <a:gd name="T45" fmla="*/ 233 h 270"/>
                      <a:gd name="T46" fmla="*/ 9 w 212"/>
                      <a:gd name="T47" fmla="*/ 236 h 270"/>
                      <a:gd name="T48" fmla="*/ 2 w 212"/>
                      <a:gd name="T49" fmla="*/ 236 h 270"/>
                      <a:gd name="T50" fmla="*/ 0 w 212"/>
                      <a:gd name="T51" fmla="*/ 190 h 270"/>
                      <a:gd name="T52" fmla="*/ 2 w 212"/>
                      <a:gd name="T53" fmla="*/ 115 h 270"/>
                      <a:gd name="T54" fmla="*/ 5 w 212"/>
                      <a:gd name="T55" fmla="*/ 46 h 270"/>
                      <a:gd name="T56" fmla="*/ 7 w 212"/>
                      <a:gd name="T57" fmla="*/ 5 h 270"/>
                      <a:gd name="T58" fmla="*/ 17 w 212"/>
                      <a:gd name="T59" fmla="*/ 2 h 270"/>
                      <a:gd name="T60" fmla="*/ 31 w 212"/>
                      <a:gd name="T61" fmla="*/ 2 h 270"/>
                      <a:gd name="T62" fmla="*/ 46 w 212"/>
                      <a:gd name="T63" fmla="*/ 0 h 270"/>
                      <a:gd name="T64" fmla="*/ 62 w 212"/>
                      <a:gd name="T65" fmla="*/ 0 h 270"/>
                      <a:gd name="T66" fmla="*/ 77 w 212"/>
                      <a:gd name="T67" fmla="*/ 0 h 270"/>
                      <a:gd name="T68" fmla="*/ 91 w 212"/>
                      <a:gd name="T69" fmla="*/ 0 h 270"/>
                      <a:gd name="T70" fmla="*/ 106 w 212"/>
                      <a:gd name="T71" fmla="*/ 2 h 270"/>
                      <a:gd name="T72" fmla="*/ 115 w 212"/>
                      <a:gd name="T73" fmla="*/ 5 h 270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w 212"/>
                      <a:gd name="T112" fmla="*/ 0 h 270"/>
                      <a:gd name="T113" fmla="*/ 212 w 212"/>
                      <a:gd name="T114" fmla="*/ 270 h 270"/>
                    </a:gdLst>
                    <a:ahLst/>
                    <a:cxnLst>
                      <a:cxn ang="T74">
                        <a:pos x="T0" y="T1"/>
                      </a:cxn>
                      <a:cxn ang="T75">
                        <a:pos x="T2" y="T3"/>
                      </a:cxn>
                      <a:cxn ang="T76">
                        <a:pos x="T4" y="T5"/>
                      </a:cxn>
                      <a:cxn ang="T77">
                        <a:pos x="T6" y="T7"/>
                      </a:cxn>
                      <a:cxn ang="T78">
                        <a:pos x="T8" y="T9"/>
                      </a:cxn>
                      <a:cxn ang="T79">
                        <a:pos x="T10" y="T11"/>
                      </a:cxn>
                      <a:cxn ang="T80">
                        <a:pos x="T12" y="T13"/>
                      </a:cxn>
                      <a:cxn ang="T81">
                        <a:pos x="T14" y="T15"/>
                      </a:cxn>
                      <a:cxn ang="T82">
                        <a:pos x="T16" y="T17"/>
                      </a:cxn>
                      <a:cxn ang="T83">
                        <a:pos x="T18" y="T19"/>
                      </a:cxn>
                      <a:cxn ang="T84">
                        <a:pos x="T20" y="T21"/>
                      </a:cxn>
                      <a:cxn ang="T85">
                        <a:pos x="T22" y="T23"/>
                      </a:cxn>
                      <a:cxn ang="T86">
                        <a:pos x="T24" y="T25"/>
                      </a:cxn>
                      <a:cxn ang="T87">
                        <a:pos x="T26" y="T27"/>
                      </a:cxn>
                      <a:cxn ang="T88">
                        <a:pos x="T28" y="T29"/>
                      </a:cxn>
                      <a:cxn ang="T89">
                        <a:pos x="T30" y="T31"/>
                      </a:cxn>
                      <a:cxn ang="T90">
                        <a:pos x="T32" y="T33"/>
                      </a:cxn>
                      <a:cxn ang="T91">
                        <a:pos x="T34" y="T35"/>
                      </a:cxn>
                      <a:cxn ang="T92">
                        <a:pos x="T36" y="T37"/>
                      </a:cxn>
                      <a:cxn ang="T93">
                        <a:pos x="T38" y="T39"/>
                      </a:cxn>
                      <a:cxn ang="T94">
                        <a:pos x="T40" y="T41"/>
                      </a:cxn>
                      <a:cxn ang="T95">
                        <a:pos x="T42" y="T43"/>
                      </a:cxn>
                      <a:cxn ang="T96">
                        <a:pos x="T44" y="T45"/>
                      </a:cxn>
                      <a:cxn ang="T97">
                        <a:pos x="T46" y="T47"/>
                      </a:cxn>
                      <a:cxn ang="T98">
                        <a:pos x="T48" y="T49"/>
                      </a:cxn>
                      <a:cxn ang="T99">
                        <a:pos x="T50" y="T51"/>
                      </a:cxn>
                      <a:cxn ang="T100">
                        <a:pos x="T52" y="T53"/>
                      </a:cxn>
                      <a:cxn ang="T101">
                        <a:pos x="T54" y="T55"/>
                      </a:cxn>
                      <a:cxn ang="T102">
                        <a:pos x="T56" y="T57"/>
                      </a:cxn>
                      <a:cxn ang="T103">
                        <a:pos x="T58" y="T59"/>
                      </a:cxn>
                      <a:cxn ang="T104">
                        <a:pos x="T60" y="T61"/>
                      </a:cxn>
                      <a:cxn ang="T105">
                        <a:pos x="T62" y="T63"/>
                      </a:cxn>
                      <a:cxn ang="T106">
                        <a:pos x="T64" y="T65"/>
                      </a:cxn>
                      <a:cxn ang="T107">
                        <a:pos x="T66" y="T67"/>
                      </a:cxn>
                      <a:cxn ang="T108">
                        <a:pos x="T68" y="T69"/>
                      </a:cxn>
                      <a:cxn ang="T109">
                        <a:pos x="T70" y="T71"/>
                      </a:cxn>
                      <a:cxn ang="T110">
                        <a:pos x="T72" y="T73"/>
                      </a:cxn>
                    </a:cxnLst>
                    <a:rect l="T111" t="T112" r="T113" b="T114"/>
                    <a:pathLst>
                      <a:path w="212" h="270">
                        <a:moveTo>
                          <a:pt x="115" y="5"/>
                        </a:moveTo>
                        <a:lnTo>
                          <a:pt x="115" y="17"/>
                        </a:lnTo>
                        <a:lnTo>
                          <a:pt x="127" y="55"/>
                        </a:lnTo>
                        <a:lnTo>
                          <a:pt x="144" y="101"/>
                        </a:lnTo>
                        <a:lnTo>
                          <a:pt x="152" y="132"/>
                        </a:lnTo>
                        <a:lnTo>
                          <a:pt x="159" y="166"/>
                        </a:lnTo>
                        <a:lnTo>
                          <a:pt x="178" y="207"/>
                        </a:lnTo>
                        <a:lnTo>
                          <a:pt x="197" y="243"/>
                        </a:lnTo>
                        <a:lnTo>
                          <a:pt x="212" y="270"/>
                        </a:lnTo>
                        <a:lnTo>
                          <a:pt x="207" y="267"/>
                        </a:lnTo>
                        <a:lnTo>
                          <a:pt x="200" y="265"/>
                        </a:lnTo>
                        <a:lnTo>
                          <a:pt x="190" y="262"/>
                        </a:lnTo>
                        <a:lnTo>
                          <a:pt x="180" y="258"/>
                        </a:lnTo>
                        <a:lnTo>
                          <a:pt x="168" y="253"/>
                        </a:lnTo>
                        <a:lnTo>
                          <a:pt x="154" y="248"/>
                        </a:lnTo>
                        <a:lnTo>
                          <a:pt x="140" y="243"/>
                        </a:lnTo>
                        <a:lnTo>
                          <a:pt x="125" y="241"/>
                        </a:lnTo>
                        <a:lnTo>
                          <a:pt x="106" y="241"/>
                        </a:lnTo>
                        <a:lnTo>
                          <a:pt x="87" y="238"/>
                        </a:lnTo>
                        <a:lnTo>
                          <a:pt x="67" y="238"/>
                        </a:lnTo>
                        <a:lnTo>
                          <a:pt x="50" y="236"/>
                        </a:lnTo>
                        <a:lnTo>
                          <a:pt x="33" y="236"/>
                        </a:lnTo>
                        <a:lnTo>
                          <a:pt x="19" y="233"/>
                        </a:lnTo>
                        <a:lnTo>
                          <a:pt x="9" y="236"/>
                        </a:lnTo>
                        <a:lnTo>
                          <a:pt x="2" y="236"/>
                        </a:lnTo>
                        <a:lnTo>
                          <a:pt x="0" y="190"/>
                        </a:lnTo>
                        <a:lnTo>
                          <a:pt x="2" y="115"/>
                        </a:lnTo>
                        <a:lnTo>
                          <a:pt x="5" y="46"/>
                        </a:lnTo>
                        <a:lnTo>
                          <a:pt x="7" y="5"/>
                        </a:lnTo>
                        <a:lnTo>
                          <a:pt x="17" y="2"/>
                        </a:lnTo>
                        <a:lnTo>
                          <a:pt x="31" y="2"/>
                        </a:lnTo>
                        <a:lnTo>
                          <a:pt x="46" y="0"/>
                        </a:lnTo>
                        <a:lnTo>
                          <a:pt x="62" y="0"/>
                        </a:lnTo>
                        <a:lnTo>
                          <a:pt x="77" y="0"/>
                        </a:lnTo>
                        <a:lnTo>
                          <a:pt x="91" y="0"/>
                        </a:lnTo>
                        <a:lnTo>
                          <a:pt x="106" y="2"/>
                        </a:lnTo>
                        <a:lnTo>
                          <a:pt x="115" y="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27738" name="Freeform 1132"/>
                  <p:cNvSpPr>
                    <a:spLocks/>
                  </p:cNvSpPr>
                  <p:nvPr/>
                </p:nvSpPr>
                <p:spPr bwMode="auto">
                  <a:xfrm>
                    <a:off x="1347" y="1042"/>
                    <a:ext cx="194" cy="35"/>
                  </a:xfrm>
                  <a:custGeom>
                    <a:avLst/>
                    <a:gdLst>
                      <a:gd name="T0" fmla="*/ 598 w 608"/>
                      <a:gd name="T1" fmla="*/ 91 h 144"/>
                      <a:gd name="T2" fmla="*/ 608 w 608"/>
                      <a:gd name="T3" fmla="*/ 103 h 144"/>
                      <a:gd name="T4" fmla="*/ 608 w 608"/>
                      <a:gd name="T5" fmla="*/ 120 h 144"/>
                      <a:gd name="T6" fmla="*/ 596 w 608"/>
                      <a:gd name="T7" fmla="*/ 137 h 144"/>
                      <a:gd name="T8" fmla="*/ 576 w 608"/>
                      <a:gd name="T9" fmla="*/ 144 h 144"/>
                      <a:gd name="T10" fmla="*/ 557 w 608"/>
                      <a:gd name="T11" fmla="*/ 144 h 144"/>
                      <a:gd name="T12" fmla="*/ 533 w 608"/>
                      <a:gd name="T13" fmla="*/ 142 h 144"/>
                      <a:gd name="T14" fmla="*/ 499 w 608"/>
                      <a:gd name="T15" fmla="*/ 137 h 144"/>
                      <a:gd name="T16" fmla="*/ 463 w 608"/>
                      <a:gd name="T17" fmla="*/ 130 h 144"/>
                      <a:gd name="T18" fmla="*/ 422 w 608"/>
                      <a:gd name="T19" fmla="*/ 122 h 144"/>
                      <a:gd name="T20" fmla="*/ 376 w 608"/>
                      <a:gd name="T21" fmla="*/ 113 h 144"/>
                      <a:gd name="T22" fmla="*/ 330 w 608"/>
                      <a:gd name="T23" fmla="*/ 106 h 144"/>
                      <a:gd name="T24" fmla="*/ 282 w 608"/>
                      <a:gd name="T25" fmla="*/ 96 h 144"/>
                      <a:gd name="T26" fmla="*/ 236 w 608"/>
                      <a:gd name="T27" fmla="*/ 86 h 144"/>
                      <a:gd name="T28" fmla="*/ 193 w 608"/>
                      <a:gd name="T29" fmla="*/ 77 h 144"/>
                      <a:gd name="T30" fmla="*/ 150 w 608"/>
                      <a:gd name="T31" fmla="*/ 70 h 144"/>
                      <a:gd name="T32" fmla="*/ 111 w 608"/>
                      <a:gd name="T33" fmla="*/ 62 h 144"/>
                      <a:gd name="T34" fmla="*/ 80 w 608"/>
                      <a:gd name="T35" fmla="*/ 55 h 144"/>
                      <a:gd name="T36" fmla="*/ 53 w 608"/>
                      <a:gd name="T37" fmla="*/ 50 h 144"/>
                      <a:gd name="T38" fmla="*/ 34 w 608"/>
                      <a:gd name="T39" fmla="*/ 45 h 144"/>
                      <a:gd name="T40" fmla="*/ 24 w 608"/>
                      <a:gd name="T41" fmla="*/ 45 h 144"/>
                      <a:gd name="T42" fmla="*/ 5 w 608"/>
                      <a:gd name="T43" fmla="*/ 36 h 144"/>
                      <a:gd name="T44" fmla="*/ 0 w 608"/>
                      <a:gd name="T45" fmla="*/ 19 h 144"/>
                      <a:gd name="T46" fmla="*/ 10 w 608"/>
                      <a:gd name="T47" fmla="*/ 2 h 144"/>
                      <a:gd name="T48" fmla="*/ 46 w 608"/>
                      <a:gd name="T49" fmla="*/ 0 h 144"/>
                      <a:gd name="T50" fmla="*/ 58 w 608"/>
                      <a:gd name="T51" fmla="*/ 2 h 144"/>
                      <a:gd name="T52" fmla="*/ 80 w 608"/>
                      <a:gd name="T53" fmla="*/ 5 h 144"/>
                      <a:gd name="T54" fmla="*/ 109 w 608"/>
                      <a:gd name="T55" fmla="*/ 9 h 144"/>
                      <a:gd name="T56" fmla="*/ 145 w 608"/>
                      <a:gd name="T57" fmla="*/ 14 h 144"/>
                      <a:gd name="T58" fmla="*/ 186 w 608"/>
                      <a:gd name="T59" fmla="*/ 21 h 144"/>
                      <a:gd name="T60" fmla="*/ 232 w 608"/>
                      <a:gd name="T61" fmla="*/ 29 h 144"/>
                      <a:gd name="T62" fmla="*/ 277 w 608"/>
                      <a:gd name="T63" fmla="*/ 36 h 144"/>
                      <a:gd name="T64" fmla="*/ 326 w 608"/>
                      <a:gd name="T65" fmla="*/ 43 h 144"/>
                      <a:gd name="T66" fmla="*/ 374 w 608"/>
                      <a:gd name="T67" fmla="*/ 53 h 144"/>
                      <a:gd name="T68" fmla="*/ 422 w 608"/>
                      <a:gd name="T69" fmla="*/ 60 h 144"/>
                      <a:gd name="T70" fmla="*/ 465 w 608"/>
                      <a:gd name="T71" fmla="*/ 67 h 144"/>
                      <a:gd name="T72" fmla="*/ 506 w 608"/>
                      <a:gd name="T73" fmla="*/ 74 h 144"/>
                      <a:gd name="T74" fmla="*/ 540 w 608"/>
                      <a:gd name="T75" fmla="*/ 79 h 144"/>
                      <a:gd name="T76" fmla="*/ 569 w 608"/>
                      <a:gd name="T77" fmla="*/ 84 h 144"/>
                      <a:gd name="T78" fmla="*/ 588 w 608"/>
                      <a:gd name="T79" fmla="*/ 89 h 144"/>
                      <a:gd name="T80" fmla="*/ 598 w 608"/>
                      <a:gd name="T81" fmla="*/ 91 h 144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608"/>
                      <a:gd name="T124" fmla="*/ 0 h 144"/>
                      <a:gd name="T125" fmla="*/ 608 w 608"/>
                      <a:gd name="T126" fmla="*/ 144 h 144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608" h="144">
                        <a:moveTo>
                          <a:pt x="598" y="91"/>
                        </a:moveTo>
                        <a:lnTo>
                          <a:pt x="608" y="103"/>
                        </a:lnTo>
                        <a:lnTo>
                          <a:pt x="608" y="120"/>
                        </a:lnTo>
                        <a:lnTo>
                          <a:pt x="596" y="137"/>
                        </a:lnTo>
                        <a:lnTo>
                          <a:pt x="576" y="144"/>
                        </a:lnTo>
                        <a:lnTo>
                          <a:pt x="557" y="144"/>
                        </a:lnTo>
                        <a:lnTo>
                          <a:pt x="533" y="142"/>
                        </a:lnTo>
                        <a:lnTo>
                          <a:pt x="499" y="137"/>
                        </a:lnTo>
                        <a:lnTo>
                          <a:pt x="463" y="130"/>
                        </a:lnTo>
                        <a:lnTo>
                          <a:pt x="422" y="122"/>
                        </a:lnTo>
                        <a:lnTo>
                          <a:pt x="376" y="113"/>
                        </a:lnTo>
                        <a:lnTo>
                          <a:pt x="330" y="106"/>
                        </a:lnTo>
                        <a:lnTo>
                          <a:pt x="282" y="96"/>
                        </a:lnTo>
                        <a:lnTo>
                          <a:pt x="236" y="86"/>
                        </a:lnTo>
                        <a:lnTo>
                          <a:pt x="193" y="77"/>
                        </a:lnTo>
                        <a:lnTo>
                          <a:pt x="150" y="70"/>
                        </a:lnTo>
                        <a:lnTo>
                          <a:pt x="111" y="62"/>
                        </a:lnTo>
                        <a:lnTo>
                          <a:pt x="80" y="55"/>
                        </a:lnTo>
                        <a:lnTo>
                          <a:pt x="53" y="50"/>
                        </a:lnTo>
                        <a:lnTo>
                          <a:pt x="34" y="45"/>
                        </a:lnTo>
                        <a:lnTo>
                          <a:pt x="24" y="45"/>
                        </a:lnTo>
                        <a:lnTo>
                          <a:pt x="5" y="36"/>
                        </a:lnTo>
                        <a:lnTo>
                          <a:pt x="0" y="19"/>
                        </a:lnTo>
                        <a:lnTo>
                          <a:pt x="10" y="2"/>
                        </a:lnTo>
                        <a:lnTo>
                          <a:pt x="46" y="0"/>
                        </a:lnTo>
                        <a:lnTo>
                          <a:pt x="58" y="2"/>
                        </a:lnTo>
                        <a:lnTo>
                          <a:pt x="80" y="5"/>
                        </a:lnTo>
                        <a:lnTo>
                          <a:pt x="109" y="9"/>
                        </a:lnTo>
                        <a:lnTo>
                          <a:pt x="145" y="14"/>
                        </a:lnTo>
                        <a:lnTo>
                          <a:pt x="186" y="21"/>
                        </a:lnTo>
                        <a:lnTo>
                          <a:pt x="232" y="29"/>
                        </a:lnTo>
                        <a:lnTo>
                          <a:pt x="277" y="36"/>
                        </a:lnTo>
                        <a:lnTo>
                          <a:pt x="326" y="43"/>
                        </a:lnTo>
                        <a:lnTo>
                          <a:pt x="374" y="53"/>
                        </a:lnTo>
                        <a:lnTo>
                          <a:pt x="422" y="60"/>
                        </a:lnTo>
                        <a:lnTo>
                          <a:pt x="465" y="67"/>
                        </a:lnTo>
                        <a:lnTo>
                          <a:pt x="506" y="74"/>
                        </a:lnTo>
                        <a:lnTo>
                          <a:pt x="540" y="79"/>
                        </a:lnTo>
                        <a:lnTo>
                          <a:pt x="569" y="84"/>
                        </a:lnTo>
                        <a:lnTo>
                          <a:pt x="588" y="89"/>
                        </a:lnTo>
                        <a:lnTo>
                          <a:pt x="598" y="91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27739" name="Freeform 1133"/>
                  <p:cNvSpPr>
                    <a:spLocks/>
                  </p:cNvSpPr>
                  <p:nvPr/>
                </p:nvSpPr>
                <p:spPr bwMode="auto">
                  <a:xfrm>
                    <a:off x="1427" y="1088"/>
                    <a:ext cx="110" cy="19"/>
                  </a:xfrm>
                  <a:custGeom>
                    <a:avLst/>
                    <a:gdLst>
                      <a:gd name="T0" fmla="*/ 325 w 345"/>
                      <a:gd name="T1" fmla="*/ 31 h 77"/>
                      <a:gd name="T2" fmla="*/ 337 w 345"/>
                      <a:gd name="T3" fmla="*/ 41 h 77"/>
                      <a:gd name="T4" fmla="*/ 345 w 345"/>
                      <a:gd name="T5" fmla="*/ 55 h 77"/>
                      <a:gd name="T6" fmla="*/ 340 w 345"/>
                      <a:gd name="T7" fmla="*/ 70 h 77"/>
                      <a:gd name="T8" fmla="*/ 323 w 345"/>
                      <a:gd name="T9" fmla="*/ 77 h 77"/>
                      <a:gd name="T10" fmla="*/ 289 w 345"/>
                      <a:gd name="T11" fmla="*/ 77 h 77"/>
                      <a:gd name="T12" fmla="*/ 248 w 345"/>
                      <a:gd name="T13" fmla="*/ 72 h 77"/>
                      <a:gd name="T14" fmla="*/ 202 w 345"/>
                      <a:gd name="T15" fmla="*/ 67 h 77"/>
                      <a:gd name="T16" fmla="*/ 157 w 345"/>
                      <a:gd name="T17" fmla="*/ 62 h 77"/>
                      <a:gd name="T18" fmla="*/ 113 w 345"/>
                      <a:gd name="T19" fmla="*/ 58 h 77"/>
                      <a:gd name="T20" fmla="*/ 75 w 345"/>
                      <a:gd name="T21" fmla="*/ 53 h 77"/>
                      <a:gd name="T22" fmla="*/ 46 w 345"/>
                      <a:gd name="T23" fmla="*/ 48 h 77"/>
                      <a:gd name="T24" fmla="*/ 26 w 345"/>
                      <a:gd name="T25" fmla="*/ 48 h 77"/>
                      <a:gd name="T26" fmla="*/ 7 w 345"/>
                      <a:gd name="T27" fmla="*/ 41 h 77"/>
                      <a:gd name="T28" fmla="*/ 0 w 345"/>
                      <a:gd name="T29" fmla="*/ 24 h 77"/>
                      <a:gd name="T30" fmla="*/ 10 w 345"/>
                      <a:gd name="T31" fmla="*/ 5 h 77"/>
                      <a:gd name="T32" fmla="*/ 46 w 345"/>
                      <a:gd name="T33" fmla="*/ 0 h 77"/>
                      <a:gd name="T34" fmla="*/ 67 w 345"/>
                      <a:gd name="T35" fmla="*/ 2 h 77"/>
                      <a:gd name="T36" fmla="*/ 101 w 345"/>
                      <a:gd name="T37" fmla="*/ 5 h 77"/>
                      <a:gd name="T38" fmla="*/ 145 w 345"/>
                      <a:gd name="T39" fmla="*/ 10 h 77"/>
                      <a:gd name="T40" fmla="*/ 190 w 345"/>
                      <a:gd name="T41" fmla="*/ 14 h 77"/>
                      <a:gd name="T42" fmla="*/ 236 w 345"/>
                      <a:gd name="T43" fmla="*/ 19 h 77"/>
                      <a:gd name="T44" fmla="*/ 275 w 345"/>
                      <a:gd name="T45" fmla="*/ 24 h 77"/>
                      <a:gd name="T46" fmla="*/ 308 w 345"/>
                      <a:gd name="T47" fmla="*/ 29 h 77"/>
                      <a:gd name="T48" fmla="*/ 325 w 345"/>
                      <a:gd name="T49" fmla="*/ 31 h 77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345"/>
                      <a:gd name="T76" fmla="*/ 0 h 77"/>
                      <a:gd name="T77" fmla="*/ 345 w 345"/>
                      <a:gd name="T78" fmla="*/ 77 h 77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345" h="77">
                        <a:moveTo>
                          <a:pt x="325" y="31"/>
                        </a:moveTo>
                        <a:lnTo>
                          <a:pt x="337" y="41"/>
                        </a:lnTo>
                        <a:lnTo>
                          <a:pt x="345" y="55"/>
                        </a:lnTo>
                        <a:lnTo>
                          <a:pt x="340" y="70"/>
                        </a:lnTo>
                        <a:lnTo>
                          <a:pt x="323" y="77"/>
                        </a:lnTo>
                        <a:lnTo>
                          <a:pt x="289" y="77"/>
                        </a:lnTo>
                        <a:lnTo>
                          <a:pt x="248" y="72"/>
                        </a:lnTo>
                        <a:lnTo>
                          <a:pt x="202" y="67"/>
                        </a:lnTo>
                        <a:lnTo>
                          <a:pt x="157" y="62"/>
                        </a:lnTo>
                        <a:lnTo>
                          <a:pt x="113" y="58"/>
                        </a:lnTo>
                        <a:lnTo>
                          <a:pt x="75" y="53"/>
                        </a:lnTo>
                        <a:lnTo>
                          <a:pt x="46" y="48"/>
                        </a:lnTo>
                        <a:lnTo>
                          <a:pt x="26" y="48"/>
                        </a:lnTo>
                        <a:lnTo>
                          <a:pt x="7" y="41"/>
                        </a:lnTo>
                        <a:lnTo>
                          <a:pt x="0" y="24"/>
                        </a:lnTo>
                        <a:lnTo>
                          <a:pt x="10" y="5"/>
                        </a:lnTo>
                        <a:lnTo>
                          <a:pt x="46" y="0"/>
                        </a:lnTo>
                        <a:lnTo>
                          <a:pt x="67" y="2"/>
                        </a:lnTo>
                        <a:lnTo>
                          <a:pt x="101" y="5"/>
                        </a:lnTo>
                        <a:lnTo>
                          <a:pt x="145" y="10"/>
                        </a:lnTo>
                        <a:lnTo>
                          <a:pt x="190" y="14"/>
                        </a:lnTo>
                        <a:lnTo>
                          <a:pt x="236" y="19"/>
                        </a:lnTo>
                        <a:lnTo>
                          <a:pt x="275" y="24"/>
                        </a:lnTo>
                        <a:lnTo>
                          <a:pt x="308" y="29"/>
                        </a:lnTo>
                        <a:lnTo>
                          <a:pt x="325" y="31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27740" name="Freeform 1134"/>
                  <p:cNvSpPr>
                    <a:spLocks/>
                  </p:cNvSpPr>
                  <p:nvPr/>
                </p:nvSpPr>
                <p:spPr bwMode="auto">
                  <a:xfrm>
                    <a:off x="1311" y="1123"/>
                    <a:ext cx="235" cy="16"/>
                  </a:xfrm>
                  <a:custGeom>
                    <a:avLst/>
                    <a:gdLst>
                      <a:gd name="T0" fmla="*/ 714 w 733"/>
                      <a:gd name="T1" fmla="*/ 3 h 70"/>
                      <a:gd name="T2" fmla="*/ 728 w 733"/>
                      <a:gd name="T3" fmla="*/ 12 h 70"/>
                      <a:gd name="T4" fmla="*/ 733 w 733"/>
                      <a:gd name="T5" fmla="*/ 32 h 70"/>
                      <a:gd name="T6" fmla="*/ 721 w 733"/>
                      <a:gd name="T7" fmla="*/ 51 h 70"/>
                      <a:gd name="T8" fmla="*/ 682 w 733"/>
                      <a:gd name="T9" fmla="*/ 60 h 70"/>
                      <a:gd name="T10" fmla="*/ 663 w 733"/>
                      <a:gd name="T11" fmla="*/ 60 h 70"/>
                      <a:gd name="T12" fmla="*/ 634 w 733"/>
                      <a:gd name="T13" fmla="*/ 63 h 70"/>
                      <a:gd name="T14" fmla="*/ 596 w 733"/>
                      <a:gd name="T15" fmla="*/ 63 h 70"/>
                      <a:gd name="T16" fmla="*/ 550 w 733"/>
                      <a:gd name="T17" fmla="*/ 63 h 70"/>
                      <a:gd name="T18" fmla="*/ 499 w 733"/>
                      <a:gd name="T19" fmla="*/ 63 h 70"/>
                      <a:gd name="T20" fmla="*/ 446 w 733"/>
                      <a:gd name="T21" fmla="*/ 65 h 70"/>
                      <a:gd name="T22" fmla="*/ 388 w 733"/>
                      <a:gd name="T23" fmla="*/ 65 h 70"/>
                      <a:gd name="T24" fmla="*/ 331 w 733"/>
                      <a:gd name="T25" fmla="*/ 65 h 70"/>
                      <a:gd name="T26" fmla="*/ 273 w 733"/>
                      <a:gd name="T27" fmla="*/ 65 h 70"/>
                      <a:gd name="T28" fmla="*/ 220 w 733"/>
                      <a:gd name="T29" fmla="*/ 65 h 70"/>
                      <a:gd name="T30" fmla="*/ 167 w 733"/>
                      <a:gd name="T31" fmla="*/ 68 h 70"/>
                      <a:gd name="T32" fmla="*/ 121 w 733"/>
                      <a:gd name="T33" fmla="*/ 68 h 70"/>
                      <a:gd name="T34" fmla="*/ 80 w 733"/>
                      <a:gd name="T35" fmla="*/ 68 h 70"/>
                      <a:gd name="T36" fmla="*/ 46 w 733"/>
                      <a:gd name="T37" fmla="*/ 68 h 70"/>
                      <a:gd name="T38" fmla="*/ 25 w 733"/>
                      <a:gd name="T39" fmla="*/ 70 h 70"/>
                      <a:gd name="T40" fmla="*/ 13 w 733"/>
                      <a:gd name="T41" fmla="*/ 70 h 70"/>
                      <a:gd name="T42" fmla="*/ 3 w 733"/>
                      <a:gd name="T43" fmla="*/ 70 h 70"/>
                      <a:gd name="T44" fmla="*/ 0 w 733"/>
                      <a:gd name="T45" fmla="*/ 63 h 70"/>
                      <a:gd name="T46" fmla="*/ 3 w 733"/>
                      <a:gd name="T47" fmla="*/ 56 h 70"/>
                      <a:gd name="T48" fmla="*/ 13 w 733"/>
                      <a:gd name="T49" fmla="*/ 44 h 70"/>
                      <a:gd name="T50" fmla="*/ 29 w 733"/>
                      <a:gd name="T51" fmla="*/ 34 h 70"/>
                      <a:gd name="T52" fmla="*/ 58 w 733"/>
                      <a:gd name="T53" fmla="*/ 22 h 70"/>
                      <a:gd name="T54" fmla="*/ 97 w 733"/>
                      <a:gd name="T55" fmla="*/ 15 h 70"/>
                      <a:gd name="T56" fmla="*/ 147 w 733"/>
                      <a:gd name="T57" fmla="*/ 10 h 70"/>
                      <a:gd name="T58" fmla="*/ 160 w 733"/>
                      <a:gd name="T59" fmla="*/ 10 h 70"/>
                      <a:gd name="T60" fmla="*/ 181 w 733"/>
                      <a:gd name="T61" fmla="*/ 10 h 70"/>
                      <a:gd name="T62" fmla="*/ 213 w 733"/>
                      <a:gd name="T63" fmla="*/ 8 h 70"/>
                      <a:gd name="T64" fmla="*/ 249 w 733"/>
                      <a:gd name="T65" fmla="*/ 8 h 70"/>
                      <a:gd name="T66" fmla="*/ 290 w 733"/>
                      <a:gd name="T67" fmla="*/ 5 h 70"/>
                      <a:gd name="T68" fmla="*/ 335 w 733"/>
                      <a:gd name="T69" fmla="*/ 5 h 70"/>
                      <a:gd name="T70" fmla="*/ 386 w 733"/>
                      <a:gd name="T71" fmla="*/ 5 h 70"/>
                      <a:gd name="T72" fmla="*/ 434 w 733"/>
                      <a:gd name="T73" fmla="*/ 3 h 70"/>
                      <a:gd name="T74" fmla="*/ 485 w 733"/>
                      <a:gd name="T75" fmla="*/ 3 h 70"/>
                      <a:gd name="T76" fmla="*/ 533 w 733"/>
                      <a:gd name="T77" fmla="*/ 3 h 70"/>
                      <a:gd name="T78" fmla="*/ 579 w 733"/>
                      <a:gd name="T79" fmla="*/ 3 h 70"/>
                      <a:gd name="T80" fmla="*/ 620 w 733"/>
                      <a:gd name="T81" fmla="*/ 0 h 70"/>
                      <a:gd name="T82" fmla="*/ 656 w 733"/>
                      <a:gd name="T83" fmla="*/ 0 h 70"/>
                      <a:gd name="T84" fmla="*/ 682 w 733"/>
                      <a:gd name="T85" fmla="*/ 3 h 70"/>
                      <a:gd name="T86" fmla="*/ 704 w 733"/>
                      <a:gd name="T87" fmla="*/ 3 h 70"/>
                      <a:gd name="T88" fmla="*/ 714 w 733"/>
                      <a:gd name="T89" fmla="*/ 3 h 70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w 733"/>
                      <a:gd name="T136" fmla="*/ 0 h 70"/>
                      <a:gd name="T137" fmla="*/ 733 w 733"/>
                      <a:gd name="T138" fmla="*/ 70 h 70"/>
                    </a:gdLst>
                    <a:ahLst/>
                    <a:cxnLst>
                      <a:cxn ang="T90">
                        <a:pos x="T0" y="T1"/>
                      </a:cxn>
                      <a:cxn ang="T91">
                        <a:pos x="T2" y="T3"/>
                      </a:cxn>
                      <a:cxn ang="T92">
                        <a:pos x="T4" y="T5"/>
                      </a:cxn>
                      <a:cxn ang="T93">
                        <a:pos x="T6" y="T7"/>
                      </a:cxn>
                      <a:cxn ang="T94">
                        <a:pos x="T8" y="T9"/>
                      </a:cxn>
                      <a:cxn ang="T95">
                        <a:pos x="T10" y="T11"/>
                      </a:cxn>
                      <a:cxn ang="T96">
                        <a:pos x="T12" y="T13"/>
                      </a:cxn>
                      <a:cxn ang="T97">
                        <a:pos x="T14" y="T15"/>
                      </a:cxn>
                      <a:cxn ang="T98">
                        <a:pos x="T16" y="T17"/>
                      </a:cxn>
                      <a:cxn ang="T99">
                        <a:pos x="T18" y="T19"/>
                      </a:cxn>
                      <a:cxn ang="T100">
                        <a:pos x="T20" y="T21"/>
                      </a:cxn>
                      <a:cxn ang="T101">
                        <a:pos x="T22" y="T23"/>
                      </a:cxn>
                      <a:cxn ang="T102">
                        <a:pos x="T24" y="T25"/>
                      </a:cxn>
                      <a:cxn ang="T103">
                        <a:pos x="T26" y="T27"/>
                      </a:cxn>
                      <a:cxn ang="T104">
                        <a:pos x="T28" y="T29"/>
                      </a:cxn>
                      <a:cxn ang="T105">
                        <a:pos x="T30" y="T31"/>
                      </a:cxn>
                      <a:cxn ang="T106">
                        <a:pos x="T32" y="T33"/>
                      </a:cxn>
                      <a:cxn ang="T107">
                        <a:pos x="T34" y="T35"/>
                      </a:cxn>
                      <a:cxn ang="T108">
                        <a:pos x="T36" y="T37"/>
                      </a:cxn>
                      <a:cxn ang="T109">
                        <a:pos x="T38" y="T39"/>
                      </a:cxn>
                      <a:cxn ang="T110">
                        <a:pos x="T40" y="T41"/>
                      </a:cxn>
                      <a:cxn ang="T111">
                        <a:pos x="T42" y="T43"/>
                      </a:cxn>
                      <a:cxn ang="T112">
                        <a:pos x="T44" y="T45"/>
                      </a:cxn>
                      <a:cxn ang="T113">
                        <a:pos x="T46" y="T47"/>
                      </a:cxn>
                      <a:cxn ang="T114">
                        <a:pos x="T48" y="T49"/>
                      </a:cxn>
                      <a:cxn ang="T115">
                        <a:pos x="T50" y="T51"/>
                      </a:cxn>
                      <a:cxn ang="T116">
                        <a:pos x="T52" y="T53"/>
                      </a:cxn>
                      <a:cxn ang="T117">
                        <a:pos x="T54" y="T55"/>
                      </a:cxn>
                      <a:cxn ang="T118">
                        <a:pos x="T56" y="T57"/>
                      </a:cxn>
                      <a:cxn ang="T119">
                        <a:pos x="T58" y="T59"/>
                      </a:cxn>
                      <a:cxn ang="T120">
                        <a:pos x="T60" y="T61"/>
                      </a:cxn>
                      <a:cxn ang="T121">
                        <a:pos x="T62" y="T63"/>
                      </a:cxn>
                      <a:cxn ang="T122">
                        <a:pos x="T64" y="T65"/>
                      </a:cxn>
                      <a:cxn ang="T123">
                        <a:pos x="T66" y="T67"/>
                      </a:cxn>
                      <a:cxn ang="T124">
                        <a:pos x="T68" y="T69"/>
                      </a:cxn>
                      <a:cxn ang="T125">
                        <a:pos x="T70" y="T71"/>
                      </a:cxn>
                      <a:cxn ang="T126">
                        <a:pos x="T72" y="T73"/>
                      </a:cxn>
                      <a:cxn ang="T127">
                        <a:pos x="T74" y="T75"/>
                      </a:cxn>
                      <a:cxn ang="T128">
                        <a:pos x="T76" y="T77"/>
                      </a:cxn>
                      <a:cxn ang="T129">
                        <a:pos x="T78" y="T79"/>
                      </a:cxn>
                      <a:cxn ang="T130">
                        <a:pos x="T80" y="T81"/>
                      </a:cxn>
                      <a:cxn ang="T131">
                        <a:pos x="T82" y="T83"/>
                      </a:cxn>
                      <a:cxn ang="T132">
                        <a:pos x="T84" y="T85"/>
                      </a:cxn>
                      <a:cxn ang="T133">
                        <a:pos x="T86" y="T87"/>
                      </a:cxn>
                      <a:cxn ang="T134">
                        <a:pos x="T88" y="T89"/>
                      </a:cxn>
                    </a:cxnLst>
                    <a:rect l="T135" t="T136" r="T137" b="T138"/>
                    <a:pathLst>
                      <a:path w="733" h="70">
                        <a:moveTo>
                          <a:pt x="714" y="3"/>
                        </a:moveTo>
                        <a:lnTo>
                          <a:pt x="728" y="12"/>
                        </a:lnTo>
                        <a:lnTo>
                          <a:pt x="733" y="32"/>
                        </a:lnTo>
                        <a:lnTo>
                          <a:pt x="721" y="51"/>
                        </a:lnTo>
                        <a:lnTo>
                          <a:pt x="682" y="60"/>
                        </a:lnTo>
                        <a:lnTo>
                          <a:pt x="663" y="60"/>
                        </a:lnTo>
                        <a:lnTo>
                          <a:pt x="634" y="63"/>
                        </a:lnTo>
                        <a:lnTo>
                          <a:pt x="596" y="63"/>
                        </a:lnTo>
                        <a:lnTo>
                          <a:pt x="550" y="63"/>
                        </a:lnTo>
                        <a:lnTo>
                          <a:pt x="499" y="63"/>
                        </a:lnTo>
                        <a:lnTo>
                          <a:pt x="446" y="65"/>
                        </a:lnTo>
                        <a:lnTo>
                          <a:pt x="388" y="65"/>
                        </a:lnTo>
                        <a:lnTo>
                          <a:pt x="331" y="65"/>
                        </a:lnTo>
                        <a:lnTo>
                          <a:pt x="273" y="65"/>
                        </a:lnTo>
                        <a:lnTo>
                          <a:pt x="220" y="65"/>
                        </a:lnTo>
                        <a:lnTo>
                          <a:pt x="167" y="68"/>
                        </a:lnTo>
                        <a:lnTo>
                          <a:pt x="121" y="68"/>
                        </a:lnTo>
                        <a:lnTo>
                          <a:pt x="80" y="68"/>
                        </a:lnTo>
                        <a:lnTo>
                          <a:pt x="46" y="68"/>
                        </a:lnTo>
                        <a:lnTo>
                          <a:pt x="25" y="70"/>
                        </a:lnTo>
                        <a:lnTo>
                          <a:pt x="13" y="70"/>
                        </a:lnTo>
                        <a:lnTo>
                          <a:pt x="3" y="70"/>
                        </a:lnTo>
                        <a:lnTo>
                          <a:pt x="0" y="63"/>
                        </a:lnTo>
                        <a:lnTo>
                          <a:pt x="3" y="56"/>
                        </a:lnTo>
                        <a:lnTo>
                          <a:pt x="13" y="44"/>
                        </a:lnTo>
                        <a:lnTo>
                          <a:pt x="29" y="34"/>
                        </a:lnTo>
                        <a:lnTo>
                          <a:pt x="58" y="22"/>
                        </a:lnTo>
                        <a:lnTo>
                          <a:pt x="97" y="15"/>
                        </a:lnTo>
                        <a:lnTo>
                          <a:pt x="147" y="10"/>
                        </a:lnTo>
                        <a:lnTo>
                          <a:pt x="160" y="10"/>
                        </a:lnTo>
                        <a:lnTo>
                          <a:pt x="181" y="10"/>
                        </a:lnTo>
                        <a:lnTo>
                          <a:pt x="213" y="8"/>
                        </a:lnTo>
                        <a:lnTo>
                          <a:pt x="249" y="8"/>
                        </a:lnTo>
                        <a:lnTo>
                          <a:pt x="290" y="5"/>
                        </a:lnTo>
                        <a:lnTo>
                          <a:pt x="335" y="5"/>
                        </a:lnTo>
                        <a:lnTo>
                          <a:pt x="386" y="5"/>
                        </a:lnTo>
                        <a:lnTo>
                          <a:pt x="434" y="3"/>
                        </a:lnTo>
                        <a:lnTo>
                          <a:pt x="485" y="3"/>
                        </a:lnTo>
                        <a:lnTo>
                          <a:pt x="533" y="3"/>
                        </a:lnTo>
                        <a:lnTo>
                          <a:pt x="579" y="3"/>
                        </a:lnTo>
                        <a:lnTo>
                          <a:pt x="620" y="0"/>
                        </a:lnTo>
                        <a:lnTo>
                          <a:pt x="656" y="0"/>
                        </a:lnTo>
                        <a:lnTo>
                          <a:pt x="682" y="3"/>
                        </a:lnTo>
                        <a:lnTo>
                          <a:pt x="704" y="3"/>
                        </a:lnTo>
                        <a:lnTo>
                          <a:pt x="714" y="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27741" name="Freeform 1135"/>
                  <p:cNvSpPr>
                    <a:spLocks/>
                  </p:cNvSpPr>
                  <p:nvPr/>
                </p:nvSpPr>
                <p:spPr bwMode="auto">
                  <a:xfrm>
                    <a:off x="1126" y="999"/>
                    <a:ext cx="213" cy="134"/>
                  </a:xfrm>
                  <a:custGeom>
                    <a:avLst/>
                    <a:gdLst>
                      <a:gd name="T0" fmla="*/ 135 w 665"/>
                      <a:gd name="T1" fmla="*/ 255 h 559"/>
                      <a:gd name="T2" fmla="*/ 29 w 665"/>
                      <a:gd name="T3" fmla="*/ 328 h 559"/>
                      <a:gd name="T4" fmla="*/ 0 w 665"/>
                      <a:gd name="T5" fmla="*/ 436 h 559"/>
                      <a:gd name="T6" fmla="*/ 53 w 665"/>
                      <a:gd name="T7" fmla="*/ 532 h 559"/>
                      <a:gd name="T8" fmla="*/ 133 w 665"/>
                      <a:gd name="T9" fmla="*/ 559 h 559"/>
                      <a:gd name="T10" fmla="*/ 135 w 665"/>
                      <a:gd name="T11" fmla="*/ 535 h 559"/>
                      <a:gd name="T12" fmla="*/ 77 w 665"/>
                      <a:gd name="T13" fmla="*/ 501 h 559"/>
                      <a:gd name="T14" fmla="*/ 51 w 665"/>
                      <a:gd name="T15" fmla="*/ 419 h 559"/>
                      <a:gd name="T16" fmla="*/ 92 w 665"/>
                      <a:gd name="T17" fmla="*/ 340 h 559"/>
                      <a:gd name="T18" fmla="*/ 188 w 665"/>
                      <a:gd name="T19" fmla="*/ 303 h 559"/>
                      <a:gd name="T20" fmla="*/ 263 w 665"/>
                      <a:gd name="T21" fmla="*/ 323 h 559"/>
                      <a:gd name="T22" fmla="*/ 275 w 665"/>
                      <a:gd name="T23" fmla="*/ 296 h 559"/>
                      <a:gd name="T24" fmla="*/ 256 w 665"/>
                      <a:gd name="T25" fmla="*/ 222 h 559"/>
                      <a:gd name="T26" fmla="*/ 292 w 665"/>
                      <a:gd name="T27" fmla="*/ 130 h 559"/>
                      <a:gd name="T28" fmla="*/ 376 w 665"/>
                      <a:gd name="T29" fmla="*/ 87 h 559"/>
                      <a:gd name="T30" fmla="*/ 468 w 665"/>
                      <a:gd name="T31" fmla="*/ 113 h 559"/>
                      <a:gd name="T32" fmla="*/ 518 w 665"/>
                      <a:gd name="T33" fmla="*/ 171 h 559"/>
                      <a:gd name="T34" fmla="*/ 542 w 665"/>
                      <a:gd name="T35" fmla="*/ 152 h 559"/>
                      <a:gd name="T36" fmla="*/ 552 w 665"/>
                      <a:gd name="T37" fmla="*/ 94 h 559"/>
                      <a:gd name="T38" fmla="*/ 578 w 665"/>
                      <a:gd name="T39" fmla="*/ 68 h 559"/>
                      <a:gd name="T40" fmla="*/ 610 w 665"/>
                      <a:gd name="T41" fmla="*/ 87 h 559"/>
                      <a:gd name="T42" fmla="*/ 624 w 665"/>
                      <a:gd name="T43" fmla="*/ 130 h 559"/>
                      <a:gd name="T44" fmla="*/ 619 w 665"/>
                      <a:gd name="T45" fmla="*/ 169 h 559"/>
                      <a:gd name="T46" fmla="*/ 648 w 665"/>
                      <a:gd name="T47" fmla="*/ 159 h 559"/>
                      <a:gd name="T48" fmla="*/ 665 w 665"/>
                      <a:gd name="T49" fmla="*/ 87 h 559"/>
                      <a:gd name="T50" fmla="*/ 641 w 665"/>
                      <a:gd name="T51" fmla="*/ 39 h 559"/>
                      <a:gd name="T52" fmla="*/ 598 w 665"/>
                      <a:gd name="T53" fmla="*/ 12 h 559"/>
                      <a:gd name="T54" fmla="*/ 542 w 665"/>
                      <a:gd name="T55" fmla="*/ 27 h 559"/>
                      <a:gd name="T56" fmla="*/ 484 w 665"/>
                      <a:gd name="T57" fmla="*/ 24 h 559"/>
                      <a:gd name="T58" fmla="*/ 381 w 665"/>
                      <a:gd name="T59" fmla="*/ 0 h 559"/>
                      <a:gd name="T60" fmla="*/ 270 w 665"/>
                      <a:gd name="T61" fmla="*/ 41 h 559"/>
                      <a:gd name="T62" fmla="*/ 207 w 665"/>
                      <a:gd name="T63" fmla="*/ 159 h 559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w 665"/>
                      <a:gd name="T97" fmla="*/ 0 h 559"/>
                      <a:gd name="T98" fmla="*/ 665 w 665"/>
                      <a:gd name="T99" fmla="*/ 559 h 559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T96" t="T97" r="T98" b="T99"/>
                    <a:pathLst>
                      <a:path w="665" h="559">
                        <a:moveTo>
                          <a:pt x="212" y="248"/>
                        </a:moveTo>
                        <a:lnTo>
                          <a:pt x="135" y="255"/>
                        </a:lnTo>
                        <a:lnTo>
                          <a:pt x="72" y="282"/>
                        </a:lnTo>
                        <a:lnTo>
                          <a:pt x="29" y="328"/>
                        </a:lnTo>
                        <a:lnTo>
                          <a:pt x="5" y="381"/>
                        </a:lnTo>
                        <a:lnTo>
                          <a:pt x="0" y="436"/>
                        </a:lnTo>
                        <a:lnTo>
                          <a:pt x="15" y="489"/>
                        </a:lnTo>
                        <a:lnTo>
                          <a:pt x="53" y="532"/>
                        </a:lnTo>
                        <a:lnTo>
                          <a:pt x="111" y="559"/>
                        </a:lnTo>
                        <a:lnTo>
                          <a:pt x="133" y="559"/>
                        </a:lnTo>
                        <a:lnTo>
                          <a:pt x="140" y="549"/>
                        </a:lnTo>
                        <a:lnTo>
                          <a:pt x="135" y="535"/>
                        </a:lnTo>
                        <a:lnTo>
                          <a:pt x="121" y="525"/>
                        </a:lnTo>
                        <a:lnTo>
                          <a:pt x="77" y="501"/>
                        </a:lnTo>
                        <a:lnTo>
                          <a:pt x="53" y="462"/>
                        </a:lnTo>
                        <a:lnTo>
                          <a:pt x="51" y="419"/>
                        </a:lnTo>
                        <a:lnTo>
                          <a:pt x="63" y="376"/>
                        </a:lnTo>
                        <a:lnTo>
                          <a:pt x="92" y="340"/>
                        </a:lnTo>
                        <a:lnTo>
                          <a:pt x="135" y="313"/>
                        </a:lnTo>
                        <a:lnTo>
                          <a:pt x="188" y="303"/>
                        </a:lnTo>
                        <a:lnTo>
                          <a:pt x="248" y="320"/>
                        </a:lnTo>
                        <a:lnTo>
                          <a:pt x="263" y="323"/>
                        </a:lnTo>
                        <a:lnTo>
                          <a:pt x="272" y="311"/>
                        </a:lnTo>
                        <a:lnTo>
                          <a:pt x="275" y="296"/>
                        </a:lnTo>
                        <a:lnTo>
                          <a:pt x="270" y="279"/>
                        </a:lnTo>
                        <a:lnTo>
                          <a:pt x="256" y="222"/>
                        </a:lnTo>
                        <a:lnTo>
                          <a:pt x="265" y="171"/>
                        </a:lnTo>
                        <a:lnTo>
                          <a:pt x="292" y="130"/>
                        </a:lnTo>
                        <a:lnTo>
                          <a:pt x="330" y="101"/>
                        </a:lnTo>
                        <a:lnTo>
                          <a:pt x="376" y="87"/>
                        </a:lnTo>
                        <a:lnTo>
                          <a:pt x="422" y="92"/>
                        </a:lnTo>
                        <a:lnTo>
                          <a:pt x="468" y="113"/>
                        </a:lnTo>
                        <a:lnTo>
                          <a:pt x="506" y="161"/>
                        </a:lnTo>
                        <a:lnTo>
                          <a:pt x="518" y="171"/>
                        </a:lnTo>
                        <a:lnTo>
                          <a:pt x="533" y="166"/>
                        </a:lnTo>
                        <a:lnTo>
                          <a:pt x="542" y="152"/>
                        </a:lnTo>
                        <a:lnTo>
                          <a:pt x="547" y="133"/>
                        </a:lnTo>
                        <a:lnTo>
                          <a:pt x="552" y="94"/>
                        </a:lnTo>
                        <a:lnTo>
                          <a:pt x="564" y="75"/>
                        </a:lnTo>
                        <a:lnTo>
                          <a:pt x="578" y="68"/>
                        </a:lnTo>
                        <a:lnTo>
                          <a:pt x="595" y="72"/>
                        </a:lnTo>
                        <a:lnTo>
                          <a:pt x="610" y="87"/>
                        </a:lnTo>
                        <a:lnTo>
                          <a:pt x="619" y="106"/>
                        </a:lnTo>
                        <a:lnTo>
                          <a:pt x="624" y="130"/>
                        </a:lnTo>
                        <a:lnTo>
                          <a:pt x="619" y="154"/>
                        </a:lnTo>
                        <a:lnTo>
                          <a:pt x="619" y="169"/>
                        </a:lnTo>
                        <a:lnTo>
                          <a:pt x="631" y="173"/>
                        </a:lnTo>
                        <a:lnTo>
                          <a:pt x="648" y="159"/>
                        </a:lnTo>
                        <a:lnTo>
                          <a:pt x="665" y="111"/>
                        </a:lnTo>
                        <a:lnTo>
                          <a:pt x="665" y="87"/>
                        </a:lnTo>
                        <a:lnTo>
                          <a:pt x="658" y="60"/>
                        </a:lnTo>
                        <a:lnTo>
                          <a:pt x="641" y="39"/>
                        </a:lnTo>
                        <a:lnTo>
                          <a:pt x="622" y="22"/>
                        </a:lnTo>
                        <a:lnTo>
                          <a:pt x="598" y="12"/>
                        </a:lnTo>
                        <a:lnTo>
                          <a:pt x="571" y="12"/>
                        </a:lnTo>
                        <a:lnTo>
                          <a:pt x="542" y="27"/>
                        </a:lnTo>
                        <a:lnTo>
                          <a:pt x="516" y="58"/>
                        </a:lnTo>
                        <a:lnTo>
                          <a:pt x="484" y="24"/>
                        </a:lnTo>
                        <a:lnTo>
                          <a:pt x="436" y="5"/>
                        </a:lnTo>
                        <a:lnTo>
                          <a:pt x="381" y="0"/>
                        </a:lnTo>
                        <a:lnTo>
                          <a:pt x="323" y="12"/>
                        </a:lnTo>
                        <a:lnTo>
                          <a:pt x="270" y="41"/>
                        </a:lnTo>
                        <a:lnTo>
                          <a:pt x="229" y="89"/>
                        </a:lnTo>
                        <a:lnTo>
                          <a:pt x="207" y="159"/>
                        </a:lnTo>
                        <a:lnTo>
                          <a:pt x="212" y="248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27742" name="Freeform 1136"/>
                  <p:cNvSpPr>
                    <a:spLocks/>
                  </p:cNvSpPr>
                  <p:nvPr/>
                </p:nvSpPr>
                <p:spPr bwMode="auto">
                  <a:xfrm>
                    <a:off x="1217" y="1071"/>
                    <a:ext cx="116" cy="111"/>
                  </a:xfrm>
                  <a:custGeom>
                    <a:avLst/>
                    <a:gdLst>
                      <a:gd name="T0" fmla="*/ 357 w 362"/>
                      <a:gd name="T1" fmla="*/ 77 h 460"/>
                      <a:gd name="T2" fmla="*/ 360 w 362"/>
                      <a:gd name="T3" fmla="*/ 96 h 460"/>
                      <a:gd name="T4" fmla="*/ 343 w 362"/>
                      <a:gd name="T5" fmla="*/ 108 h 460"/>
                      <a:gd name="T6" fmla="*/ 316 w 362"/>
                      <a:gd name="T7" fmla="*/ 108 h 460"/>
                      <a:gd name="T8" fmla="*/ 246 w 362"/>
                      <a:gd name="T9" fmla="*/ 80 h 460"/>
                      <a:gd name="T10" fmla="*/ 152 w 362"/>
                      <a:gd name="T11" fmla="*/ 87 h 460"/>
                      <a:gd name="T12" fmla="*/ 99 w 362"/>
                      <a:gd name="T13" fmla="*/ 142 h 460"/>
                      <a:gd name="T14" fmla="*/ 97 w 362"/>
                      <a:gd name="T15" fmla="*/ 212 h 460"/>
                      <a:gd name="T16" fmla="*/ 138 w 362"/>
                      <a:gd name="T17" fmla="*/ 260 h 460"/>
                      <a:gd name="T18" fmla="*/ 128 w 362"/>
                      <a:gd name="T19" fmla="*/ 277 h 460"/>
                      <a:gd name="T20" fmla="*/ 70 w 362"/>
                      <a:gd name="T21" fmla="*/ 323 h 460"/>
                      <a:gd name="T22" fmla="*/ 61 w 362"/>
                      <a:gd name="T23" fmla="*/ 378 h 460"/>
                      <a:gd name="T24" fmla="*/ 111 w 362"/>
                      <a:gd name="T25" fmla="*/ 404 h 460"/>
                      <a:gd name="T26" fmla="*/ 169 w 362"/>
                      <a:gd name="T27" fmla="*/ 388 h 460"/>
                      <a:gd name="T28" fmla="*/ 200 w 362"/>
                      <a:gd name="T29" fmla="*/ 342 h 460"/>
                      <a:gd name="T30" fmla="*/ 239 w 362"/>
                      <a:gd name="T31" fmla="*/ 344 h 460"/>
                      <a:gd name="T32" fmla="*/ 234 w 362"/>
                      <a:gd name="T33" fmla="*/ 390 h 460"/>
                      <a:gd name="T34" fmla="*/ 200 w 362"/>
                      <a:gd name="T35" fmla="*/ 431 h 460"/>
                      <a:gd name="T36" fmla="*/ 145 w 362"/>
                      <a:gd name="T37" fmla="*/ 457 h 460"/>
                      <a:gd name="T38" fmla="*/ 73 w 362"/>
                      <a:gd name="T39" fmla="*/ 450 h 460"/>
                      <a:gd name="T40" fmla="*/ 15 w 362"/>
                      <a:gd name="T41" fmla="*/ 412 h 460"/>
                      <a:gd name="T42" fmla="*/ 0 w 362"/>
                      <a:gd name="T43" fmla="*/ 371 h 460"/>
                      <a:gd name="T44" fmla="*/ 8 w 362"/>
                      <a:gd name="T45" fmla="*/ 323 h 460"/>
                      <a:gd name="T46" fmla="*/ 39 w 362"/>
                      <a:gd name="T47" fmla="*/ 284 h 460"/>
                      <a:gd name="T48" fmla="*/ 44 w 362"/>
                      <a:gd name="T49" fmla="*/ 253 h 460"/>
                      <a:gd name="T50" fmla="*/ 15 w 362"/>
                      <a:gd name="T51" fmla="*/ 205 h 460"/>
                      <a:gd name="T52" fmla="*/ 10 w 362"/>
                      <a:gd name="T53" fmla="*/ 147 h 460"/>
                      <a:gd name="T54" fmla="*/ 27 w 362"/>
                      <a:gd name="T55" fmla="*/ 89 h 460"/>
                      <a:gd name="T56" fmla="*/ 63 w 362"/>
                      <a:gd name="T57" fmla="*/ 39 h 460"/>
                      <a:gd name="T58" fmla="*/ 123 w 362"/>
                      <a:gd name="T59" fmla="*/ 7 h 460"/>
                      <a:gd name="T60" fmla="*/ 198 w 362"/>
                      <a:gd name="T61" fmla="*/ 2 h 460"/>
                      <a:gd name="T62" fmla="*/ 294 w 362"/>
                      <a:gd name="T63" fmla="*/ 34 h 460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w 362"/>
                      <a:gd name="T97" fmla="*/ 0 h 460"/>
                      <a:gd name="T98" fmla="*/ 362 w 362"/>
                      <a:gd name="T99" fmla="*/ 460 h 460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T96" t="T97" r="T98" b="T99"/>
                    <a:pathLst>
                      <a:path w="362" h="460">
                        <a:moveTo>
                          <a:pt x="347" y="67"/>
                        </a:moveTo>
                        <a:lnTo>
                          <a:pt x="357" y="77"/>
                        </a:lnTo>
                        <a:lnTo>
                          <a:pt x="362" y="89"/>
                        </a:lnTo>
                        <a:lnTo>
                          <a:pt x="360" y="96"/>
                        </a:lnTo>
                        <a:lnTo>
                          <a:pt x="352" y="104"/>
                        </a:lnTo>
                        <a:lnTo>
                          <a:pt x="343" y="108"/>
                        </a:lnTo>
                        <a:lnTo>
                          <a:pt x="331" y="111"/>
                        </a:lnTo>
                        <a:lnTo>
                          <a:pt x="316" y="108"/>
                        </a:lnTo>
                        <a:lnTo>
                          <a:pt x="304" y="104"/>
                        </a:lnTo>
                        <a:lnTo>
                          <a:pt x="246" y="80"/>
                        </a:lnTo>
                        <a:lnTo>
                          <a:pt x="196" y="77"/>
                        </a:lnTo>
                        <a:lnTo>
                          <a:pt x="152" y="87"/>
                        </a:lnTo>
                        <a:lnTo>
                          <a:pt x="119" y="111"/>
                        </a:lnTo>
                        <a:lnTo>
                          <a:pt x="99" y="142"/>
                        </a:lnTo>
                        <a:lnTo>
                          <a:pt x="90" y="178"/>
                        </a:lnTo>
                        <a:lnTo>
                          <a:pt x="97" y="212"/>
                        </a:lnTo>
                        <a:lnTo>
                          <a:pt x="121" y="243"/>
                        </a:lnTo>
                        <a:lnTo>
                          <a:pt x="138" y="260"/>
                        </a:lnTo>
                        <a:lnTo>
                          <a:pt x="138" y="272"/>
                        </a:lnTo>
                        <a:lnTo>
                          <a:pt x="128" y="277"/>
                        </a:lnTo>
                        <a:lnTo>
                          <a:pt x="111" y="287"/>
                        </a:lnTo>
                        <a:lnTo>
                          <a:pt x="70" y="323"/>
                        </a:lnTo>
                        <a:lnTo>
                          <a:pt x="56" y="354"/>
                        </a:lnTo>
                        <a:lnTo>
                          <a:pt x="61" y="378"/>
                        </a:lnTo>
                        <a:lnTo>
                          <a:pt x="82" y="395"/>
                        </a:lnTo>
                        <a:lnTo>
                          <a:pt x="111" y="404"/>
                        </a:lnTo>
                        <a:lnTo>
                          <a:pt x="143" y="402"/>
                        </a:lnTo>
                        <a:lnTo>
                          <a:pt x="169" y="388"/>
                        </a:lnTo>
                        <a:lnTo>
                          <a:pt x="186" y="364"/>
                        </a:lnTo>
                        <a:lnTo>
                          <a:pt x="200" y="342"/>
                        </a:lnTo>
                        <a:lnTo>
                          <a:pt x="222" y="337"/>
                        </a:lnTo>
                        <a:lnTo>
                          <a:pt x="239" y="344"/>
                        </a:lnTo>
                        <a:lnTo>
                          <a:pt x="241" y="368"/>
                        </a:lnTo>
                        <a:lnTo>
                          <a:pt x="234" y="390"/>
                        </a:lnTo>
                        <a:lnTo>
                          <a:pt x="220" y="412"/>
                        </a:lnTo>
                        <a:lnTo>
                          <a:pt x="200" y="431"/>
                        </a:lnTo>
                        <a:lnTo>
                          <a:pt x="176" y="448"/>
                        </a:lnTo>
                        <a:lnTo>
                          <a:pt x="145" y="457"/>
                        </a:lnTo>
                        <a:lnTo>
                          <a:pt x="111" y="460"/>
                        </a:lnTo>
                        <a:lnTo>
                          <a:pt x="73" y="450"/>
                        </a:lnTo>
                        <a:lnTo>
                          <a:pt x="29" y="426"/>
                        </a:lnTo>
                        <a:lnTo>
                          <a:pt x="15" y="412"/>
                        </a:lnTo>
                        <a:lnTo>
                          <a:pt x="5" y="392"/>
                        </a:lnTo>
                        <a:lnTo>
                          <a:pt x="0" y="371"/>
                        </a:lnTo>
                        <a:lnTo>
                          <a:pt x="0" y="347"/>
                        </a:lnTo>
                        <a:lnTo>
                          <a:pt x="8" y="323"/>
                        </a:lnTo>
                        <a:lnTo>
                          <a:pt x="20" y="301"/>
                        </a:lnTo>
                        <a:lnTo>
                          <a:pt x="39" y="284"/>
                        </a:lnTo>
                        <a:lnTo>
                          <a:pt x="68" y="272"/>
                        </a:lnTo>
                        <a:lnTo>
                          <a:pt x="44" y="253"/>
                        </a:lnTo>
                        <a:lnTo>
                          <a:pt x="27" y="231"/>
                        </a:lnTo>
                        <a:lnTo>
                          <a:pt x="15" y="205"/>
                        </a:lnTo>
                        <a:lnTo>
                          <a:pt x="10" y="176"/>
                        </a:lnTo>
                        <a:lnTo>
                          <a:pt x="10" y="147"/>
                        </a:lnTo>
                        <a:lnTo>
                          <a:pt x="15" y="116"/>
                        </a:lnTo>
                        <a:lnTo>
                          <a:pt x="27" y="89"/>
                        </a:lnTo>
                        <a:lnTo>
                          <a:pt x="41" y="60"/>
                        </a:lnTo>
                        <a:lnTo>
                          <a:pt x="63" y="39"/>
                        </a:lnTo>
                        <a:lnTo>
                          <a:pt x="90" y="19"/>
                        </a:lnTo>
                        <a:lnTo>
                          <a:pt x="123" y="7"/>
                        </a:lnTo>
                        <a:lnTo>
                          <a:pt x="160" y="0"/>
                        </a:lnTo>
                        <a:lnTo>
                          <a:pt x="198" y="2"/>
                        </a:lnTo>
                        <a:lnTo>
                          <a:pt x="244" y="15"/>
                        </a:lnTo>
                        <a:lnTo>
                          <a:pt x="294" y="34"/>
                        </a:lnTo>
                        <a:lnTo>
                          <a:pt x="347" y="67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27743" name="Freeform 1137"/>
                  <p:cNvSpPr>
                    <a:spLocks/>
                  </p:cNvSpPr>
                  <p:nvPr/>
                </p:nvSpPr>
                <p:spPr bwMode="auto">
                  <a:xfrm>
                    <a:off x="1595" y="1082"/>
                    <a:ext cx="59" cy="29"/>
                  </a:xfrm>
                  <a:custGeom>
                    <a:avLst/>
                    <a:gdLst>
                      <a:gd name="T0" fmla="*/ 181 w 184"/>
                      <a:gd name="T1" fmla="*/ 0 h 120"/>
                      <a:gd name="T2" fmla="*/ 157 w 184"/>
                      <a:gd name="T3" fmla="*/ 12 h 120"/>
                      <a:gd name="T4" fmla="*/ 131 w 184"/>
                      <a:gd name="T5" fmla="*/ 19 h 120"/>
                      <a:gd name="T6" fmla="*/ 106 w 184"/>
                      <a:gd name="T7" fmla="*/ 21 h 120"/>
                      <a:gd name="T8" fmla="*/ 85 w 184"/>
                      <a:gd name="T9" fmla="*/ 21 h 120"/>
                      <a:gd name="T10" fmla="*/ 61 w 184"/>
                      <a:gd name="T11" fmla="*/ 21 h 120"/>
                      <a:gd name="T12" fmla="*/ 41 w 184"/>
                      <a:gd name="T13" fmla="*/ 26 h 120"/>
                      <a:gd name="T14" fmla="*/ 25 w 184"/>
                      <a:gd name="T15" fmla="*/ 31 h 120"/>
                      <a:gd name="T16" fmla="*/ 10 w 184"/>
                      <a:gd name="T17" fmla="*/ 45 h 120"/>
                      <a:gd name="T18" fmla="*/ 0 w 184"/>
                      <a:gd name="T19" fmla="*/ 70 h 120"/>
                      <a:gd name="T20" fmla="*/ 5 w 184"/>
                      <a:gd name="T21" fmla="*/ 91 h 120"/>
                      <a:gd name="T22" fmla="*/ 22 w 184"/>
                      <a:gd name="T23" fmla="*/ 108 h 120"/>
                      <a:gd name="T24" fmla="*/ 41 w 184"/>
                      <a:gd name="T25" fmla="*/ 118 h 120"/>
                      <a:gd name="T26" fmla="*/ 87 w 184"/>
                      <a:gd name="T27" fmla="*/ 120 h 120"/>
                      <a:gd name="T28" fmla="*/ 123 w 184"/>
                      <a:gd name="T29" fmla="*/ 113 h 120"/>
                      <a:gd name="T30" fmla="*/ 150 w 184"/>
                      <a:gd name="T31" fmla="*/ 101 h 120"/>
                      <a:gd name="T32" fmla="*/ 167 w 184"/>
                      <a:gd name="T33" fmla="*/ 82 h 120"/>
                      <a:gd name="T34" fmla="*/ 179 w 184"/>
                      <a:gd name="T35" fmla="*/ 60 h 120"/>
                      <a:gd name="T36" fmla="*/ 184 w 184"/>
                      <a:gd name="T37" fmla="*/ 38 h 120"/>
                      <a:gd name="T38" fmla="*/ 184 w 184"/>
                      <a:gd name="T39" fmla="*/ 17 h 120"/>
                      <a:gd name="T40" fmla="*/ 181 w 184"/>
                      <a:gd name="T41" fmla="*/ 0 h 120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184"/>
                      <a:gd name="T64" fmla="*/ 0 h 120"/>
                      <a:gd name="T65" fmla="*/ 184 w 184"/>
                      <a:gd name="T66" fmla="*/ 120 h 120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184" h="120">
                        <a:moveTo>
                          <a:pt x="181" y="0"/>
                        </a:moveTo>
                        <a:lnTo>
                          <a:pt x="157" y="12"/>
                        </a:lnTo>
                        <a:lnTo>
                          <a:pt x="131" y="19"/>
                        </a:lnTo>
                        <a:lnTo>
                          <a:pt x="106" y="21"/>
                        </a:lnTo>
                        <a:lnTo>
                          <a:pt x="85" y="21"/>
                        </a:lnTo>
                        <a:lnTo>
                          <a:pt x="61" y="21"/>
                        </a:lnTo>
                        <a:lnTo>
                          <a:pt x="41" y="26"/>
                        </a:lnTo>
                        <a:lnTo>
                          <a:pt x="25" y="31"/>
                        </a:lnTo>
                        <a:lnTo>
                          <a:pt x="10" y="45"/>
                        </a:lnTo>
                        <a:lnTo>
                          <a:pt x="0" y="70"/>
                        </a:lnTo>
                        <a:lnTo>
                          <a:pt x="5" y="91"/>
                        </a:lnTo>
                        <a:lnTo>
                          <a:pt x="22" y="108"/>
                        </a:lnTo>
                        <a:lnTo>
                          <a:pt x="41" y="118"/>
                        </a:lnTo>
                        <a:lnTo>
                          <a:pt x="87" y="120"/>
                        </a:lnTo>
                        <a:lnTo>
                          <a:pt x="123" y="113"/>
                        </a:lnTo>
                        <a:lnTo>
                          <a:pt x="150" y="101"/>
                        </a:lnTo>
                        <a:lnTo>
                          <a:pt x="167" y="82"/>
                        </a:lnTo>
                        <a:lnTo>
                          <a:pt x="179" y="60"/>
                        </a:lnTo>
                        <a:lnTo>
                          <a:pt x="184" y="38"/>
                        </a:lnTo>
                        <a:lnTo>
                          <a:pt x="184" y="17"/>
                        </a:lnTo>
                        <a:lnTo>
                          <a:pt x="181" y="0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pic>
                <p:nvPicPr>
                  <p:cNvPr id="27744" name="Picture 1138" descr="ug_logo"/>
                  <p:cNvPicPr>
                    <a:picLocks noChangeAspect="1" noChangeArrowheads="1"/>
                  </p:cNvPicPr>
                  <p:nvPr/>
                </p:nvPicPr>
                <p:blipFill>
                  <a:blip r:embed="rId2" cstate="print"/>
                  <a:srcRect/>
                  <a:stretch>
                    <a:fillRect/>
                  </a:stretch>
                </p:blipFill>
                <p:spPr bwMode="auto">
                  <a:xfrm>
                    <a:off x="1783" y="931"/>
                    <a:ext cx="300" cy="52"/>
                  </a:xfrm>
                  <a:prstGeom prst="rect">
                    <a:avLst/>
                  </a:prstGeom>
                  <a:noFill/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</p:pic>
            </p:grpSp>
            <p:sp>
              <p:nvSpPr>
                <p:cNvPr id="27726" name="AutoShape 1139"/>
                <p:cNvSpPr>
                  <a:spLocks/>
                </p:cNvSpPr>
                <p:nvPr/>
              </p:nvSpPr>
              <p:spPr bwMode="auto">
                <a:xfrm>
                  <a:off x="961" y="465"/>
                  <a:ext cx="816" cy="300"/>
                </a:xfrm>
                <a:prstGeom prst="borderCallout1">
                  <a:avLst>
                    <a:gd name="adj1" fmla="val 13431"/>
                    <a:gd name="adj2" fmla="val 103847"/>
                    <a:gd name="adj3" fmla="val 140856"/>
                    <a:gd name="adj4" fmla="val 139264"/>
                  </a:avLst>
                </a:prstGeom>
                <a:solidFill>
                  <a:schemeClr val="bg1"/>
                </a:solidFill>
                <a:ln w="1905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eaLnBrk="0" hangingPunct="0"/>
                  <a:r>
                    <a:rPr lang="en-US" sz="1200" b="1" dirty="0">
                      <a:solidFill>
                        <a:srgbClr val="5A87C6"/>
                      </a:solidFill>
                      <a:latin typeface="+mj-lt"/>
                    </a:rPr>
                    <a:t>Purchase for $20,000</a:t>
                  </a:r>
                </a:p>
              </p:txBody>
            </p:sp>
          </p:grpSp>
          <p:sp>
            <p:nvSpPr>
              <p:cNvPr id="27661" name="Rectangle 1140"/>
              <p:cNvSpPr>
                <a:spLocks noChangeArrowheads="1"/>
              </p:cNvSpPr>
              <p:nvPr/>
            </p:nvSpPr>
            <p:spPr bwMode="auto">
              <a:xfrm>
                <a:off x="2582" y="425"/>
                <a:ext cx="688" cy="330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eaLnBrk="0" hangingPunct="0"/>
                <a:r>
                  <a:rPr lang="en-US" sz="1400" b="1" dirty="0">
                    <a:solidFill>
                      <a:schemeClr val="accent2"/>
                    </a:solidFill>
                    <a:latin typeface="+mj-lt"/>
                  </a:rPr>
                  <a:t>– </a:t>
                </a:r>
                <a:r>
                  <a:rPr lang="en-US" sz="1400" b="1" dirty="0">
                    <a:solidFill>
                      <a:srgbClr val="5A87C6"/>
                    </a:solidFill>
                    <a:latin typeface="+mj-lt"/>
                  </a:rPr>
                  <a:t>Salvage</a:t>
                </a:r>
              </a:p>
              <a:p>
                <a:pPr eaLnBrk="0" hangingPunct="0"/>
                <a:r>
                  <a:rPr lang="en-US" sz="1400" b="1" dirty="0">
                    <a:solidFill>
                      <a:srgbClr val="5A87C6"/>
                    </a:solidFill>
                    <a:latin typeface="+mj-lt"/>
                  </a:rPr>
                  <a:t>of</a:t>
                </a:r>
                <a:r>
                  <a:rPr lang="en-US" sz="1400" b="1" dirty="0">
                    <a:latin typeface="+mj-lt"/>
                  </a:rPr>
                  <a:t> </a:t>
                </a:r>
                <a:r>
                  <a:rPr lang="en-US" sz="1400" b="1" dirty="0">
                    <a:solidFill>
                      <a:srgbClr val="FF0000"/>
                    </a:solidFill>
                    <a:latin typeface="+mj-lt"/>
                  </a:rPr>
                  <a:t>($2,000)</a:t>
                </a:r>
              </a:p>
            </p:txBody>
          </p:sp>
          <p:grpSp>
            <p:nvGrpSpPr>
              <p:cNvPr id="27662" name="Group 1141"/>
              <p:cNvGrpSpPr>
                <a:grpSpLocks/>
              </p:cNvGrpSpPr>
              <p:nvPr/>
            </p:nvGrpSpPr>
            <p:grpSpPr bwMode="auto">
              <a:xfrm>
                <a:off x="3400" y="293"/>
                <a:ext cx="1207" cy="901"/>
                <a:chOff x="3569" y="143"/>
                <a:chExt cx="1847" cy="1801"/>
              </a:xfrm>
            </p:grpSpPr>
            <p:grpSp>
              <p:nvGrpSpPr>
                <p:cNvPr id="27663" name="Group 1142"/>
                <p:cNvGrpSpPr>
                  <a:grpSpLocks/>
                </p:cNvGrpSpPr>
                <p:nvPr/>
              </p:nvGrpSpPr>
              <p:grpSpPr bwMode="auto">
                <a:xfrm>
                  <a:off x="3828" y="143"/>
                  <a:ext cx="1588" cy="1741"/>
                  <a:chOff x="3530" y="2579"/>
                  <a:chExt cx="1588" cy="1741"/>
                </a:xfrm>
              </p:grpSpPr>
              <p:grpSp>
                <p:nvGrpSpPr>
                  <p:cNvPr id="27665" name="Group 1143"/>
                  <p:cNvGrpSpPr>
                    <a:grpSpLocks/>
                  </p:cNvGrpSpPr>
                  <p:nvPr/>
                </p:nvGrpSpPr>
                <p:grpSpPr bwMode="auto">
                  <a:xfrm>
                    <a:off x="3530" y="2579"/>
                    <a:ext cx="772" cy="844"/>
                    <a:chOff x="5588" y="1937"/>
                    <a:chExt cx="772" cy="844"/>
                  </a:xfrm>
                </p:grpSpPr>
                <p:sp>
                  <p:nvSpPr>
                    <p:cNvPr id="27714" name="Freeform 1144"/>
                    <p:cNvSpPr>
                      <a:spLocks/>
                    </p:cNvSpPr>
                    <p:nvPr/>
                  </p:nvSpPr>
                  <p:spPr bwMode="auto">
                    <a:xfrm>
                      <a:off x="5697" y="2046"/>
                      <a:ext cx="77" cy="137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C4C4C4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7715" name="Freeform 1145"/>
                    <p:cNvSpPr>
                      <a:spLocks/>
                    </p:cNvSpPr>
                    <p:nvPr/>
                  </p:nvSpPr>
                  <p:spPr bwMode="auto">
                    <a:xfrm>
                      <a:off x="5791" y="2046"/>
                      <a:ext cx="77" cy="137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464646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7716" name="Freeform 1146"/>
                    <p:cNvSpPr>
                      <a:spLocks/>
                    </p:cNvSpPr>
                    <p:nvPr/>
                  </p:nvSpPr>
                  <p:spPr bwMode="auto">
                    <a:xfrm>
                      <a:off x="5885" y="2335"/>
                      <a:ext cx="77" cy="139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C4C4C4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7717" name="Freeform 1147"/>
                    <p:cNvSpPr>
                      <a:spLocks/>
                    </p:cNvSpPr>
                    <p:nvPr/>
                  </p:nvSpPr>
                  <p:spPr bwMode="auto">
                    <a:xfrm>
                      <a:off x="5980" y="2335"/>
                      <a:ext cx="76" cy="139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464646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7718" name="Freeform 1148"/>
                    <p:cNvSpPr>
                      <a:spLocks/>
                    </p:cNvSpPr>
                    <p:nvPr/>
                  </p:nvSpPr>
                  <p:spPr bwMode="auto">
                    <a:xfrm>
                      <a:off x="5588" y="1939"/>
                      <a:ext cx="772" cy="842"/>
                    </a:xfrm>
                    <a:custGeom>
                      <a:avLst/>
                      <a:gdLst>
                        <a:gd name="T0" fmla="*/ 1211 w 1212"/>
                        <a:gd name="T1" fmla="*/ 0 h 1324"/>
                        <a:gd name="T2" fmla="*/ 0 w 1212"/>
                        <a:gd name="T3" fmla="*/ 0 h 1324"/>
                        <a:gd name="T4" fmla="*/ 0 w 1212"/>
                        <a:gd name="T5" fmla="*/ 1323 h 1324"/>
                        <a:gd name="T6" fmla="*/ 1211 w 1212"/>
                        <a:gd name="T7" fmla="*/ 1323 h 1324"/>
                        <a:gd name="T8" fmla="*/ 1211 w 1212"/>
                        <a:gd name="T9" fmla="*/ 0 h 1324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12"/>
                        <a:gd name="T16" fmla="*/ 0 h 1324"/>
                        <a:gd name="T17" fmla="*/ 1212 w 1212"/>
                        <a:gd name="T18" fmla="*/ 1324 h 1324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12" h="1324">
                          <a:moveTo>
                            <a:pt x="1211" y="0"/>
                          </a:moveTo>
                          <a:lnTo>
                            <a:pt x="0" y="0"/>
                          </a:lnTo>
                          <a:lnTo>
                            <a:pt x="0" y="1323"/>
                          </a:lnTo>
                          <a:lnTo>
                            <a:pt x="1211" y="1323"/>
                          </a:lnTo>
                          <a:lnTo>
                            <a:pt x="1211" y="0"/>
                          </a:lnTo>
                        </a:path>
                      </a:pathLst>
                    </a:custGeom>
                    <a:solidFill>
                      <a:srgbClr val="C4C4C4"/>
                    </a:solidFill>
                    <a:ln w="19050" cap="rnd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7719" name="Freeform 1149"/>
                    <p:cNvSpPr>
                      <a:spLocks/>
                    </p:cNvSpPr>
                    <p:nvPr/>
                  </p:nvSpPr>
                  <p:spPr bwMode="auto">
                    <a:xfrm>
                      <a:off x="5652" y="2159"/>
                      <a:ext cx="646" cy="571"/>
                    </a:xfrm>
                    <a:custGeom>
                      <a:avLst/>
                      <a:gdLst>
                        <a:gd name="T0" fmla="*/ 1012 w 1013"/>
                        <a:gd name="T1" fmla="*/ 0 h 896"/>
                        <a:gd name="T2" fmla="*/ 0 w 1013"/>
                        <a:gd name="T3" fmla="*/ 0 h 896"/>
                        <a:gd name="T4" fmla="*/ 0 w 1013"/>
                        <a:gd name="T5" fmla="*/ 895 h 896"/>
                        <a:gd name="T6" fmla="*/ 1012 w 1013"/>
                        <a:gd name="T7" fmla="*/ 895 h 896"/>
                        <a:gd name="T8" fmla="*/ 1012 w 1013"/>
                        <a:gd name="T9" fmla="*/ 0 h 89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013"/>
                        <a:gd name="T16" fmla="*/ 0 h 896"/>
                        <a:gd name="T17" fmla="*/ 1013 w 1013"/>
                        <a:gd name="T18" fmla="*/ 896 h 89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013" h="896">
                          <a:moveTo>
                            <a:pt x="1012" y="0"/>
                          </a:moveTo>
                          <a:lnTo>
                            <a:pt x="0" y="0"/>
                          </a:lnTo>
                          <a:lnTo>
                            <a:pt x="0" y="895"/>
                          </a:lnTo>
                          <a:lnTo>
                            <a:pt x="1012" y="895"/>
                          </a:lnTo>
                          <a:lnTo>
                            <a:pt x="1012" y="0"/>
                          </a:lnTo>
                        </a:path>
                      </a:pathLst>
                    </a:custGeom>
                    <a:solidFill>
                      <a:srgbClr val="EAEAEA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7720" name="Freeform 1150"/>
                    <p:cNvSpPr>
                      <a:spLocks/>
                    </p:cNvSpPr>
                    <p:nvPr/>
                  </p:nvSpPr>
                  <p:spPr bwMode="auto">
                    <a:xfrm>
                      <a:off x="5652" y="2159"/>
                      <a:ext cx="646" cy="283"/>
                    </a:xfrm>
                    <a:custGeom>
                      <a:avLst/>
                      <a:gdLst>
                        <a:gd name="T0" fmla="*/ 1012 w 1013"/>
                        <a:gd name="T1" fmla="*/ 0 h 443"/>
                        <a:gd name="T2" fmla="*/ 1012 w 1013"/>
                        <a:gd name="T3" fmla="*/ 220 h 443"/>
                        <a:gd name="T4" fmla="*/ 720 w 1013"/>
                        <a:gd name="T5" fmla="*/ 220 h 443"/>
                        <a:gd name="T6" fmla="*/ 720 w 1013"/>
                        <a:gd name="T7" fmla="*/ 442 h 443"/>
                        <a:gd name="T8" fmla="*/ 0 w 1013"/>
                        <a:gd name="T9" fmla="*/ 442 h 443"/>
                        <a:gd name="T10" fmla="*/ 0 w 1013"/>
                        <a:gd name="T11" fmla="*/ 0 h 443"/>
                        <a:gd name="T12" fmla="*/ 1012 w 1013"/>
                        <a:gd name="T13" fmla="*/ 0 h 443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1013"/>
                        <a:gd name="T22" fmla="*/ 0 h 443"/>
                        <a:gd name="T23" fmla="*/ 1013 w 1013"/>
                        <a:gd name="T24" fmla="*/ 443 h 443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1013" h="443">
                          <a:moveTo>
                            <a:pt x="1012" y="0"/>
                          </a:moveTo>
                          <a:lnTo>
                            <a:pt x="1012" y="220"/>
                          </a:lnTo>
                          <a:lnTo>
                            <a:pt x="720" y="220"/>
                          </a:lnTo>
                          <a:lnTo>
                            <a:pt x="720" y="442"/>
                          </a:lnTo>
                          <a:lnTo>
                            <a:pt x="0" y="442"/>
                          </a:lnTo>
                          <a:lnTo>
                            <a:pt x="0" y="0"/>
                          </a:lnTo>
                          <a:lnTo>
                            <a:pt x="1012" y="0"/>
                          </a:lnTo>
                        </a:path>
                      </a:pathLst>
                    </a:custGeom>
                    <a:solidFill>
                      <a:srgbClr val="464646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7721" name="Freeform 1151"/>
                    <p:cNvSpPr>
                      <a:spLocks/>
                    </p:cNvSpPr>
                    <p:nvPr/>
                  </p:nvSpPr>
                  <p:spPr bwMode="auto">
                    <a:xfrm>
                      <a:off x="5652" y="2159"/>
                      <a:ext cx="652" cy="577"/>
                    </a:xfrm>
                    <a:custGeom>
                      <a:avLst/>
                      <a:gdLst>
                        <a:gd name="T0" fmla="*/ 1022 w 1023"/>
                        <a:gd name="T1" fmla="*/ 0 h 906"/>
                        <a:gd name="T2" fmla="*/ 0 w 1023"/>
                        <a:gd name="T3" fmla="*/ 0 h 906"/>
                        <a:gd name="T4" fmla="*/ 0 w 1023"/>
                        <a:gd name="T5" fmla="*/ 905 h 906"/>
                        <a:gd name="T6" fmla="*/ 1022 w 1023"/>
                        <a:gd name="T7" fmla="*/ 905 h 906"/>
                        <a:gd name="T8" fmla="*/ 1022 w 1023"/>
                        <a:gd name="T9" fmla="*/ 0 h 90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023"/>
                        <a:gd name="T16" fmla="*/ 0 h 906"/>
                        <a:gd name="T17" fmla="*/ 1023 w 1023"/>
                        <a:gd name="T18" fmla="*/ 906 h 90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023" h="906">
                          <a:moveTo>
                            <a:pt x="1022" y="0"/>
                          </a:moveTo>
                          <a:lnTo>
                            <a:pt x="0" y="0"/>
                          </a:lnTo>
                          <a:lnTo>
                            <a:pt x="0" y="905"/>
                          </a:lnTo>
                          <a:lnTo>
                            <a:pt x="1022" y="905"/>
                          </a:lnTo>
                          <a:lnTo>
                            <a:pt x="1022" y="0"/>
                          </a:lnTo>
                        </a:path>
                      </a:pathLst>
                    </a:custGeom>
                    <a:solidFill>
                      <a:srgbClr val="EAEAEA"/>
                    </a:solidFill>
                    <a:ln w="12700" cap="rnd">
                      <a:solidFill>
                        <a:srgbClr val="C4C4C4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7722" name="Freeform 1152"/>
                    <p:cNvSpPr>
                      <a:spLocks/>
                    </p:cNvSpPr>
                    <p:nvPr/>
                  </p:nvSpPr>
                  <p:spPr bwMode="auto">
                    <a:xfrm>
                      <a:off x="5745" y="2159"/>
                      <a:ext cx="465" cy="577"/>
                    </a:xfrm>
                    <a:custGeom>
                      <a:avLst/>
                      <a:gdLst>
                        <a:gd name="T0" fmla="*/ 0 w 731"/>
                        <a:gd name="T1" fmla="*/ 0 h 906"/>
                        <a:gd name="T2" fmla="*/ 0 w 731"/>
                        <a:gd name="T3" fmla="*/ 905 h 906"/>
                        <a:gd name="T4" fmla="*/ 146 w 731"/>
                        <a:gd name="T5" fmla="*/ 905 h 906"/>
                        <a:gd name="T6" fmla="*/ 146 w 731"/>
                        <a:gd name="T7" fmla="*/ 0 h 906"/>
                        <a:gd name="T8" fmla="*/ 292 w 731"/>
                        <a:gd name="T9" fmla="*/ 0 h 906"/>
                        <a:gd name="T10" fmla="*/ 292 w 731"/>
                        <a:gd name="T11" fmla="*/ 905 h 906"/>
                        <a:gd name="T12" fmla="*/ 438 w 731"/>
                        <a:gd name="T13" fmla="*/ 905 h 906"/>
                        <a:gd name="T14" fmla="*/ 438 w 731"/>
                        <a:gd name="T15" fmla="*/ 0 h 906"/>
                        <a:gd name="T16" fmla="*/ 584 w 731"/>
                        <a:gd name="T17" fmla="*/ 0 h 906"/>
                        <a:gd name="T18" fmla="*/ 584 w 731"/>
                        <a:gd name="T19" fmla="*/ 905 h 906"/>
                        <a:gd name="T20" fmla="*/ 730 w 731"/>
                        <a:gd name="T21" fmla="*/ 905 h 906"/>
                        <a:gd name="T22" fmla="*/ 730 w 731"/>
                        <a:gd name="T23" fmla="*/ 0 h 906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w 731"/>
                        <a:gd name="T37" fmla="*/ 0 h 906"/>
                        <a:gd name="T38" fmla="*/ 731 w 731"/>
                        <a:gd name="T39" fmla="*/ 906 h 90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T36" t="T37" r="T38" b="T39"/>
                      <a:pathLst>
                        <a:path w="731" h="906">
                          <a:moveTo>
                            <a:pt x="0" y="0"/>
                          </a:moveTo>
                          <a:lnTo>
                            <a:pt x="0" y="905"/>
                          </a:lnTo>
                          <a:lnTo>
                            <a:pt x="146" y="905"/>
                          </a:lnTo>
                          <a:lnTo>
                            <a:pt x="146" y="0"/>
                          </a:lnTo>
                          <a:lnTo>
                            <a:pt x="292" y="0"/>
                          </a:lnTo>
                          <a:lnTo>
                            <a:pt x="292" y="905"/>
                          </a:lnTo>
                          <a:lnTo>
                            <a:pt x="438" y="905"/>
                          </a:lnTo>
                          <a:lnTo>
                            <a:pt x="438" y="0"/>
                          </a:lnTo>
                          <a:lnTo>
                            <a:pt x="584" y="0"/>
                          </a:lnTo>
                          <a:lnTo>
                            <a:pt x="584" y="905"/>
                          </a:lnTo>
                          <a:lnTo>
                            <a:pt x="730" y="905"/>
                          </a:lnTo>
                          <a:lnTo>
                            <a:pt x="730" y="0"/>
                          </a:lnTo>
                        </a:path>
                      </a:pathLst>
                    </a:custGeom>
                    <a:noFill/>
                    <a:ln w="12700" cap="rnd">
                      <a:solidFill>
                        <a:srgbClr val="C4C4C4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7723" name="Freeform 1153"/>
                    <p:cNvSpPr>
                      <a:spLocks/>
                    </p:cNvSpPr>
                    <p:nvPr/>
                  </p:nvSpPr>
                  <p:spPr bwMode="auto">
                    <a:xfrm>
                      <a:off x="5652" y="2303"/>
                      <a:ext cx="652" cy="289"/>
                    </a:xfrm>
                    <a:custGeom>
                      <a:avLst/>
                      <a:gdLst>
                        <a:gd name="T0" fmla="*/ 0 w 1023"/>
                        <a:gd name="T1" fmla="*/ 0 h 455"/>
                        <a:gd name="T2" fmla="*/ 1022 w 1023"/>
                        <a:gd name="T3" fmla="*/ 0 h 455"/>
                        <a:gd name="T4" fmla="*/ 1022 w 1023"/>
                        <a:gd name="T5" fmla="*/ 227 h 455"/>
                        <a:gd name="T6" fmla="*/ 0 w 1023"/>
                        <a:gd name="T7" fmla="*/ 227 h 455"/>
                        <a:gd name="T8" fmla="*/ 0 w 1023"/>
                        <a:gd name="T9" fmla="*/ 454 h 455"/>
                        <a:gd name="T10" fmla="*/ 1022 w 1023"/>
                        <a:gd name="T11" fmla="*/ 454 h 455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w 1023"/>
                        <a:gd name="T19" fmla="*/ 0 h 455"/>
                        <a:gd name="T20" fmla="*/ 1023 w 1023"/>
                        <a:gd name="T21" fmla="*/ 455 h 455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T18" t="T19" r="T20" b="T21"/>
                      <a:pathLst>
                        <a:path w="1023" h="455">
                          <a:moveTo>
                            <a:pt x="0" y="0"/>
                          </a:moveTo>
                          <a:lnTo>
                            <a:pt x="1022" y="0"/>
                          </a:lnTo>
                          <a:lnTo>
                            <a:pt x="1022" y="227"/>
                          </a:lnTo>
                          <a:lnTo>
                            <a:pt x="0" y="227"/>
                          </a:lnTo>
                          <a:lnTo>
                            <a:pt x="0" y="454"/>
                          </a:lnTo>
                          <a:lnTo>
                            <a:pt x="1022" y="454"/>
                          </a:lnTo>
                        </a:path>
                      </a:pathLst>
                    </a:custGeom>
                    <a:noFill/>
                    <a:ln w="12700" cap="rnd">
                      <a:solidFill>
                        <a:srgbClr val="C4C4C4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7724" name="Text Box 1154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5684" y="1937"/>
                      <a:ext cx="614" cy="270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pPr eaLnBrk="0" hangingPunct="0"/>
                      <a:r>
                        <a:rPr lang="en-US" sz="800" dirty="0">
                          <a:latin typeface="+mj-lt"/>
                        </a:rPr>
                        <a:t>2008</a:t>
                      </a:r>
                    </a:p>
                  </p:txBody>
                </p:sp>
              </p:grpSp>
              <p:grpSp>
                <p:nvGrpSpPr>
                  <p:cNvPr id="27666" name="Group 1155"/>
                  <p:cNvGrpSpPr>
                    <a:grpSpLocks/>
                  </p:cNvGrpSpPr>
                  <p:nvPr/>
                </p:nvGrpSpPr>
                <p:grpSpPr bwMode="auto">
                  <a:xfrm>
                    <a:off x="3732" y="2775"/>
                    <a:ext cx="772" cy="843"/>
                    <a:chOff x="5760" y="2121"/>
                    <a:chExt cx="772" cy="843"/>
                  </a:xfrm>
                </p:grpSpPr>
                <p:sp>
                  <p:nvSpPr>
                    <p:cNvPr id="27703" name="Freeform 1156"/>
                    <p:cNvSpPr>
                      <a:spLocks/>
                    </p:cNvSpPr>
                    <p:nvPr/>
                  </p:nvSpPr>
                  <p:spPr bwMode="auto">
                    <a:xfrm>
                      <a:off x="5869" y="2229"/>
                      <a:ext cx="77" cy="137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C4C4C4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7704" name="Freeform 1157"/>
                    <p:cNvSpPr>
                      <a:spLocks/>
                    </p:cNvSpPr>
                    <p:nvPr/>
                  </p:nvSpPr>
                  <p:spPr bwMode="auto">
                    <a:xfrm>
                      <a:off x="5963" y="2229"/>
                      <a:ext cx="77" cy="137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464646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7705" name="Freeform 1158"/>
                    <p:cNvSpPr>
                      <a:spLocks/>
                    </p:cNvSpPr>
                    <p:nvPr/>
                  </p:nvSpPr>
                  <p:spPr bwMode="auto">
                    <a:xfrm>
                      <a:off x="6057" y="2518"/>
                      <a:ext cx="77" cy="139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C4C4C4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7706" name="Freeform 1159"/>
                    <p:cNvSpPr>
                      <a:spLocks/>
                    </p:cNvSpPr>
                    <p:nvPr/>
                  </p:nvSpPr>
                  <p:spPr bwMode="auto">
                    <a:xfrm>
                      <a:off x="6152" y="2518"/>
                      <a:ext cx="76" cy="139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464646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7707" name="Freeform 1160"/>
                    <p:cNvSpPr>
                      <a:spLocks/>
                    </p:cNvSpPr>
                    <p:nvPr/>
                  </p:nvSpPr>
                  <p:spPr bwMode="auto">
                    <a:xfrm>
                      <a:off x="5760" y="2122"/>
                      <a:ext cx="772" cy="842"/>
                    </a:xfrm>
                    <a:custGeom>
                      <a:avLst/>
                      <a:gdLst>
                        <a:gd name="T0" fmla="*/ 1211 w 1212"/>
                        <a:gd name="T1" fmla="*/ 0 h 1324"/>
                        <a:gd name="T2" fmla="*/ 0 w 1212"/>
                        <a:gd name="T3" fmla="*/ 0 h 1324"/>
                        <a:gd name="T4" fmla="*/ 0 w 1212"/>
                        <a:gd name="T5" fmla="*/ 1323 h 1324"/>
                        <a:gd name="T6" fmla="*/ 1211 w 1212"/>
                        <a:gd name="T7" fmla="*/ 1323 h 1324"/>
                        <a:gd name="T8" fmla="*/ 1211 w 1212"/>
                        <a:gd name="T9" fmla="*/ 0 h 1324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12"/>
                        <a:gd name="T16" fmla="*/ 0 h 1324"/>
                        <a:gd name="T17" fmla="*/ 1212 w 1212"/>
                        <a:gd name="T18" fmla="*/ 1324 h 1324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12" h="1324">
                          <a:moveTo>
                            <a:pt x="1211" y="0"/>
                          </a:moveTo>
                          <a:lnTo>
                            <a:pt x="0" y="0"/>
                          </a:lnTo>
                          <a:lnTo>
                            <a:pt x="0" y="1323"/>
                          </a:lnTo>
                          <a:lnTo>
                            <a:pt x="1211" y="1323"/>
                          </a:lnTo>
                          <a:lnTo>
                            <a:pt x="1211" y="0"/>
                          </a:lnTo>
                        </a:path>
                      </a:pathLst>
                    </a:custGeom>
                    <a:solidFill>
                      <a:srgbClr val="C4C4C4"/>
                    </a:solidFill>
                    <a:ln w="19050" cap="rnd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7708" name="Freeform 1161"/>
                    <p:cNvSpPr>
                      <a:spLocks/>
                    </p:cNvSpPr>
                    <p:nvPr/>
                  </p:nvSpPr>
                  <p:spPr bwMode="auto">
                    <a:xfrm>
                      <a:off x="5824" y="2342"/>
                      <a:ext cx="646" cy="571"/>
                    </a:xfrm>
                    <a:custGeom>
                      <a:avLst/>
                      <a:gdLst>
                        <a:gd name="T0" fmla="*/ 1012 w 1013"/>
                        <a:gd name="T1" fmla="*/ 0 h 896"/>
                        <a:gd name="T2" fmla="*/ 0 w 1013"/>
                        <a:gd name="T3" fmla="*/ 0 h 896"/>
                        <a:gd name="T4" fmla="*/ 0 w 1013"/>
                        <a:gd name="T5" fmla="*/ 895 h 896"/>
                        <a:gd name="T6" fmla="*/ 1012 w 1013"/>
                        <a:gd name="T7" fmla="*/ 895 h 896"/>
                        <a:gd name="T8" fmla="*/ 1012 w 1013"/>
                        <a:gd name="T9" fmla="*/ 0 h 89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013"/>
                        <a:gd name="T16" fmla="*/ 0 h 896"/>
                        <a:gd name="T17" fmla="*/ 1013 w 1013"/>
                        <a:gd name="T18" fmla="*/ 896 h 89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013" h="896">
                          <a:moveTo>
                            <a:pt x="1012" y="0"/>
                          </a:moveTo>
                          <a:lnTo>
                            <a:pt x="0" y="0"/>
                          </a:lnTo>
                          <a:lnTo>
                            <a:pt x="0" y="895"/>
                          </a:lnTo>
                          <a:lnTo>
                            <a:pt x="1012" y="895"/>
                          </a:lnTo>
                          <a:lnTo>
                            <a:pt x="1012" y="0"/>
                          </a:lnTo>
                        </a:path>
                      </a:pathLst>
                    </a:custGeom>
                    <a:solidFill>
                      <a:srgbClr val="EAEAEA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7709" name="Freeform 1162"/>
                    <p:cNvSpPr>
                      <a:spLocks/>
                    </p:cNvSpPr>
                    <p:nvPr/>
                  </p:nvSpPr>
                  <p:spPr bwMode="auto">
                    <a:xfrm>
                      <a:off x="5824" y="2342"/>
                      <a:ext cx="646" cy="283"/>
                    </a:xfrm>
                    <a:custGeom>
                      <a:avLst/>
                      <a:gdLst>
                        <a:gd name="T0" fmla="*/ 1012 w 1013"/>
                        <a:gd name="T1" fmla="*/ 0 h 443"/>
                        <a:gd name="T2" fmla="*/ 1012 w 1013"/>
                        <a:gd name="T3" fmla="*/ 220 h 443"/>
                        <a:gd name="T4" fmla="*/ 720 w 1013"/>
                        <a:gd name="T5" fmla="*/ 220 h 443"/>
                        <a:gd name="T6" fmla="*/ 720 w 1013"/>
                        <a:gd name="T7" fmla="*/ 442 h 443"/>
                        <a:gd name="T8" fmla="*/ 0 w 1013"/>
                        <a:gd name="T9" fmla="*/ 442 h 443"/>
                        <a:gd name="T10" fmla="*/ 0 w 1013"/>
                        <a:gd name="T11" fmla="*/ 0 h 443"/>
                        <a:gd name="T12" fmla="*/ 1012 w 1013"/>
                        <a:gd name="T13" fmla="*/ 0 h 443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1013"/>
                        <a:gd name="T22" fmla="*/ 0 h 443"/>
                        <a:gd name="T23" fmla="*/ 1013 w 1013"/>
                        <a:gd name="T24" fmla="*/ 443 h 443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1013" h="443">
                          <a:moveTo>
                            <a:pt x="1012" y="0"/>
                          </a:moveTo>
                          <a:lnTo>
                            <a:pt x="1012" y="220"/>
                          </a:lnTo>
                          <a:lnTo>
                            <a:pt x="720" y="220"/>
                          </a:lnTo>
                          <a:lnTo>
                            <a:pt x="720" y="442"/>
                          </a:lnTo>
                          <a:lnTo>
                            <a:pt x="0" y="442"/>
                          </a:lnTo>
                          <a:lnTo>
                            <a:pt x="0" y="0"/>
                          </a:lnTo>
                          <a:lnTo>
                            <a:pt x="1012" y="0"/>
                          </a:lnTo>
                        </a:path>
                      </a:pathLst>
                    </a:custGeom>
                    <a:solidFill>
                      <a:srgbClr val="464646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7710" name="Freeform 1163"/>
                    <p:cNvSpPr>
                      <a:spLocks/>
                    </p:cNvSpPr>
                    <p:nvPr/>
                  </p:nvSpPr>
                  <p:spPr bwMode="auto">
                    <a:xfrm>
                      <a:off x="5824" y="2342"/>
                      <a:ext cx="652" cy="577"/>
                    </a:xfrm>
                    <a:custGeom>
                      <a:avLst/>
                      <a:gdLst>
                        <a:gd name="T0" fmla="*/ 1022 w 1023"/>
                        <a:gd name="T1" fmla="*/ 0 h 906"/>
                        <a:gd name="T2" fmla="*/ 0 w 1023"/>
                        <a:gd name="T3" fmla="*/ 0 h 906"/>
                        <a:gd name="T4" fmla="*/ 0 w 1023"/>
                        <a:gd name="T5" fmla="*/ 905 h 906"/>
                        <a:gd name="T6" fmla="*/ 1022 w 1023"/>
                        <a:gd name="T7" fmla="*/ 905 h 906"/>
                        <a:gd name="T8" fmla="*/ 1022 w 1023"/>
                        <a:gd name="T9" fmla="*/ 0 h 90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023"/>
                        <a:gd name="T16" fmla="*/ 0 h 906"/>
                        <a:gd name="T17" fmla="*/ 1023 w 1023"/>
                        <a:gd name="T18" fmla="*/ 906 h 90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023" h="906">
                          <a:moveTo>
                            <a:pt x="1022" y="0"/>
                          </a:moveTo>
                          <a:lnTo>
                            <a:pt x="0" y="0"/>
                          </a:lnTo>
                          <a:lnTo>
                            <a:pt x="0" y="905"/>
                          </a:lnTo>
                          <a:lnTo>
                            <a:pt x="1022" y="905"/>
                          </a:lnTo>
                          <a:lnTo>
                            <a:pt x="1022" y="0"/>
                          </a:lnTo>
                        </a:path>
                      </a:pathLst>
                    </a:custGeom>
                    <a:solidFill>
                      <a:srgbClr val="EAEAEA"/>
                    </a:solidFill>
                    <a:ln w="12700" cap="rnd">
                      <a:solidFill>
                        <a:srgbClr val="C4C4C4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7711" name="Freeform 1164"/>
                    <p:cNvSpPr>
                      <a:spLocks/>
                    </p:cNvSpPr>
                    <p:nvPr/>
                  </p:nvSpPr>
                  <p:spPr bwMode="auto">
                    <a:xfrm>
                      <a:off x="5917" y="2342"/>
                      <a:ext cx="465" cy="577"/>
                    </a:xfrm>
                    <a:custGeom>
                      <a:avLst/>
                      <a:gdLst>
                        <a:gd name="T0" fmla="*/ 0 w 731"/>
                        <a:gd name="T1" fmla="*/ 0 h 906"/>
                        <a:gd name="T2" fmla="*/ 0 w 731"/>
                        <a:gd name="T3" fmla="*/ 905 h 906"/>
                        <a:gd name="T4" fmla="*/ 146 w 731"/>
                        <a:gd name="T5" fmla="*/ 905 h 906"/>
                        <a:gd name="T6" fmla="*/ 146 w 731"/>
                        <a:gd name="T7" fmla="*/ 0 h 906"/>
                        <a:gd name="T8" fmla="*/ 292 w 731"/>
                        <a:gd name="T9" fmla="*/ 0 h 906"/>
                        <a:gd name="T10" fmla="*/ 292 w 731"/>
                        <a:gd name="T11" fmla="*/ 905 h 906"/>
                        <a:gd name="T12" fmla="*/ 438 w 731"/>
                        <a:gd name="T13" fmla="*/ 905 h 906"/>
                        <a:gd name="T14" fmla="*/ 438 w 731"/>
                        <a:gd name="T15" fmla="*/ 0 h 906"/>
                        <a:gd name="T16" fmla="*/ 584 w 731"/>
                        <a:gd name="T17" fmla="*/ 0 h 906"/>
                        <a:gd name="T18" fmla="*/ 584 w 731"/>
                        <a:gd name="T19" fmla="*/ 905 h 906"/>
                        <a:gd name="T20" fmla="*/ 730 w 731"/>
                        <a:gd name="T21" fmla="*/ 905 h 906"/>
                        <a:gd name="T22" fmla="*/ 730 w 731"/>
                        <a:gd name="T23" fmla="*/ 0 h 906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w 731"/>
                        <a:gd name="T37" fmla="*/ 0 h 906"/>
                        <a:gd name="T38" fmla="*/ 731 w 731"/>
                        <a:gd name="T39" fmla="*/ 906 h 90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T36" t="T37" r="T38" b="T39"/>
                      <a:pathLst>
                        <a:path w="731" h="906">
                          <a:moveTo>
                            <a:pt x="0" y="0"/>
                          </a:moveTo>
                          <a:lnTo>
                            <a:pt x="0" y="905"/>
                          </a:lnTo>
                          <a:lnTo>
                            <a:pt x="146" y="905"/>
                          </a:lnTo>
                          <a:lnTo>
                            <a:pt x="146" y="0"/>
                          </a:lnTo>
                          <a:lnTo>
                            <a:pt x="292" y="0"/>
                          </a:lnTo>
                          <a:lnTo>
                            <a:pt x="292" y="905"/>
                          </a:lnTo>
                          <a:lnTo>
                            <a:pt x="438" y="905"/>
                          </a:lnTo>
                          <a:lnTo>
                            <a:pt x="438" y="0"/>
                          </a:lnTo>
                          <a:lnTo>
                            <a:pt x="584" y="0"/>
                          </a:lnTo>
                          <a:lnTo>
                            <a:pt x="584" y="905"/>
                          </a:lnTo>
                          <a:lnTo>
                            <a:pt x="730" y="905"/>
                          </a:lnTo>
                          <a:lnTo>
                            <a:pt x="730" y="0"/>
                          </a:lnTo>
                        </a:path>
                      </a:pathLst>
                    </a:custGeom>
                    <a:noFill/>
                    <a:ln w="12700" cap="rnd">
                      <a:solidFill>
                        <a:srgbClr val="C4C4C4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7712" name="Freeform 1165"/>
                    <p:cNvSpPr>
                      <a:spLocks/>
                    </p:cNvSpPr>
                    <p:nvPr/>
                  </p:nvSpPr>
                  <p:spPr bwMode="auto">
                    <a:xfrm>
                      <a:off x="5824" y="2486"/>
                      <a:ext cx="652" cy="289"/>
                    </a:xfrm>
                    <a:custGeom>
                      <a:avLst/>
                      <a:gdLst>
                        <a:gd name="T0" fmla="*/ 0 w 1023"/>
                        <a:gd name="T1" fmla="*/ 0 h 455"/>
                        <a:gd name="T2" fmla="*/ 1022 w 1023"/>
                        <a:gd name="T3" fmla="*/ 0 h 455"/>
                        <a:gd name="T4" fmla="*/ 1022 w 1023"/>
                        <a:gd name="T5" fmla="*/ 227 h 455"/>
                        <a:gd name="T6" fmla="*/ 0 w 1023"/>
                        <a:gd name="T7" fmla="*/ 227 h 455"/>
                        <a:gd name="T8" fmla="*/ 0 w 1023"/>
                        <a:gd name="T9" fmla="*/ 454 h 455"/>
                        <a:gd name="T10" fmla="*/ 1022 w 1023"/>
                        <a:gd name="T11" fmla="*/ 454 h 455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w 1023"/>
                        <a:gd name="T19" fmla="*/ 0 h 455"/>
                        <a:gd name="T20" fmla="*/ 1023 w 1023"/>
                        <a:gd name="T21" fmla="*/ 455 h 455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T18" t="T19" r="T20" b="T21"/>
                      <a:pathLst>
                        <a:path w="1023" h="455">
                          <a:moveTo>
                            <a:pt x="0" y="0"/>
                          </a:moveTo>
                          <a:lnTo>
                            <a:pt x="1022" y="0"/>
                          </a:lnTo>
                          <a:lnTo>
                            <a:pt x="1022" y="227"/>
                          </a:lnTo>
                          <a:lnTo>
                            <a:pt x="0" y="227"/>
                          </a:lnTo>
                          <a:lnTo>
                            <a:pt x="0" y="454"/>
                          </a:lnTo>
                          <a:lnTo>
                            <a:pt x="1022" y="454"/>
                          </a:lnTo>
                        </a:path>
                      </a:pathLst>
                    </a:custGeom>
                    <a:noFill/>
                    <a:ln w="12700" cap="rnd">
                      <a:solidFill>
                        <a:srgbClr val="C4C4C4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7713" name="Text Box 1166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5856" y="2121"/>
                      <a:ext cx="614" cy="270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pPr eaLnBrk="0" hangingPunct="0"/>
                      <a:r>
                        <a:rPr lang="en-US" sz="800" dirty="0">
                          <a:latin typeface="+mj-lt"/>
                        </a:rPr>
                        <a:t>2009</a:t>
                      </a:r>
                    </a:p>
                  </p:txBody>
                </p:sp>
              </p:grpSp>
              <p:grpSp>
                <p:nvGrpSpPr>
                  <p:cNvPr id="27667" name="Group 1167"/>
                  <p:cNvGrpSpPr>
                    <a:grpSpLocks/>
                  </p:cNvGrpSpPr>
                  <p:nvPr/>
                </p:nvGrpSpPr>
                <p:grpSpPr bwMode="auto">
                  <a:xfrm>
                    <a:off x="3932" y="3015"/>
                    <a:ext cx="772" cy="843"/>
                    <a:chOff x="5760" y="2121"/>
                    <a:chExt cx="772" cy="843"/>
                  </a:xfrm>
                </p:grpSpPr>
                <p:sp>
                  <p:nvSpPr>
                    <p:cNvPr id="27692" name="Freeform 1168"/>
                    <p:cNvSpPr>
                      <a:spLocks/>
                    </p:cNvSpPr>
                    <p:nvPr/>
                  </p:nvSpPr>
                  <p:spPr bwMode="auto">
                    <a:xfrm>
                      <a:off x="5869" y="2229"/>
                      <a:ext cx="77" cy="137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C4C4C4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7693" name="Freeform 1169"/>
                    <p:cNvSpPr>
                      <a:spLocks/>
                    </p:cNvSpPr>
                    <p:nvPr/>
                  </p:nvSpPr>
                  <p:spPr bwMode="auto">
                    <a:xfrm>
                      <a:off x="5963" y="2229"/>
                      <a:ext cx="77" cy="137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464646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7694" name="Freeform 1170"/>
                    <p:cNvSpPr>
                      <a:spLocks/>
                    </p:cNvSpPr>
                    <p:nvPr/>
                  </p:nvSpPr>
                  <p:spPr bwMode="auto">
                    <a:xfrm>
                      <a:off x="6057" y="2518"/>
                      <a:ext cx="77" cy="139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C4C4C4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7695" name="Freeform 1171"/>
                    <p:cNvSpPr>
                      <a:spLocks/>
                    </p:cNvSpPr>
                    <p:nvPr/>
                  </p:nvSpPr>
                  <p:spPr bwMode="auto">
                    <a:xfrm>
                      <a:off x="6152" y="2518"/>
                      <a:ext cx="76" cy="139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464646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7696" name="Freeform 1172"/>
                    <p:cNvSpPr>
                      <a:spLocks/>
                    </p:cNvSpPr>
                    <p:nvPr/>
                  </p:nvSpPr>
                  <p:spPr bwMode="auto">
                    <a:xfrm>
                      <a:off x="5760" y="2122"/>
                      <a:ext cx="772" cy="842"/>
                    </a:xfrm>
                    <a:custGeom>
                      <a:avLst/>
                      <a:gdLst>
                        <a:gd name="T0" fmla="*/ 1211 w 1212"/>
                        <a:gd name="T1" fmla="*/ 0 h 1324"/>
                        <a:gd name="T2" fmla="*/ 0 w 1212"/>
                        <a:gd name="T3" fmla="*/ 0 h 1324"/>
                        <a:gd name="T4" fmla="*/ 0 w 1212"/>
                        <a:gd name="T5" fmla="*/ 1323 h 1324"/>
                        <a:gd name="T6" fmla="*/ 1211 w 1212"/>
                        <a:gd name="T7" fmla="*/ 1323 h 1324"/>
                        <a:gd name="T8" fmla="*/ 1211 w 1212"/>
                        <a:gd name="T9" fmla="*/ 0 h 1324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12"/>
                        <a:gd name="T16" fmla="*/ 0 h 1324"/>
                        <a:gd name="T17" fmla="*/ 1212 w 1212"/>
                        <a:gd name="T18" fmla="*/ 1324 h 1324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12" h="1324">
                          <a:moveTo>
                            <a:pt x="1211" y="0"/>
                          </a:moveTo>
                          <a:lnTo>
                            <a:pt x="0" y="0"/>
                          </a:lnTo>
                          <a:lnTo>
                            <a:pt x="0" y="1323"/>
                          </a:lnTo>
                          <a:lnTo>
                            <a:pt x="1211" y="1323"/>
                          </a:lnTo>
                          <a:lnTo>
                            <a:pt x="1211" y="0"/>
                          </a:lnTo>
                        </a:path>
                      </a:pathLst>
                    </a:custGeom>
                    <a:solidFill>
                      <a:srgbClr val="C4C4C4"/>
                    </a:solidFill>
                    <a:ln w="19050" cap="rnd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7697" name="Freeform 1173"/>
                    <p:cNvSpPr>
                      <a:spLocks/>
                    </p:cNvSpPr>
                    <p:nvPr/>
                  </p:nvSpPr>
                  <p:spPr bwMode="auto">
                    <a:xfrm>
                      <a:off x="5824" y="2342"/>
                      <a:ext cx="646" cy="571"/>
                    </a:xfrm>
                    <a:custGeom>
                      <a:avLst/>
                      <a:gdLst>
                        <a:gd name="T0" fmla="*/ 1012 w 1013"/>
                        <a:gd name="T1" fmla="*/ 0 h 896"/>
                        <a:gd name="T2" fmla="*/ 0 w 1013"/>
                        <a:gd name="T3" fmla="*/ 0 h 896"/>
                        <a:gd name="T4" fmla="*/ 0 w 1013"/>
                        <a:gd name="T5" fmla="*/ 895 h 896"/>
                        <a:gd name="T6" fmla="*/ 1012 w 1013"/>
                        <a:gd name="T7" fmla="*/ 895 h 896"/>
                        <a:gd name="T8" fmla="*/ 1012 w 1013"/>
                        <a:gd name="T9" fmla="*/ 0 h 89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013"/>
                        <a:gd name="T16" fmla="*/ 0 h 896"/>
                        <a:gd name="T17" fmla="*/ 1013 w 1013"/>
                        <a:gd name="T18" fmla="*/ 896 h 89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013" h="896">
                          <a:moveTo>
                            <a:pt x="1012" y="0"/>
                          </a:moveTo>
                          <a:lnTo>
                            <a:pt x="0" y="0"/>
                          </a:lnTo>
                          <a:lnTo>
                            <a:pt x="0" y="895"/>
                          </a:lnTo>
                          <a:lnTo>
                            <a:pt x="1012" y="895"/>
                          </a:lnTo>
                          <a:lnTo>
                            <a:pt x="1012" y="0"/>
                          </a:lnTo>
                        </a:path>
                      </a:pathLst>
                    </a:custGeom>
                    <a:solidFill>
                      <a:srgbClr val="EAEAEA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7698" name="Freeform 1174"/>
                    <p:cNvSpPr>
                      <a:spLocks/>
                    </p:cNvSpPr>
                    <p:nvPr/>
                  </p:nvSpPr>
                  <p:spPr bwMode="auto">
                    <a:xfrm>
                      <a:off x="5824" y="2342"/>
                      <a:ext cx="646" cy="283"/>
                    </a:xfrm>
                    <a:custGeom>
                      <a:avLst/>
                      <a:gdLst>
                        <a:gd name="T0" fmla="*/ 1012 w 1013"/>
                        <a:gd name="T1" fmla="*/ 0 h 443"/>
                        <a:gd name="T2" fmla="*/ 1012 w 1013"/>
                        <a:gd name="T3" fmla="*/ 220 h 443"/>
                        <a:gd name="T4" fmla="*/ 720 w 1013"/>
                        <a:gd name="T5" fmla="*/ 220 h 443"/>
                        <a:gd name="T6" fmla="*/ 720 w 1013"/>
                        <a:gd name="T7" fmla="*/ 442 h 443"/>
                        <a:gd name="T8" fmla="*/ 0 w 1013"/>
                        <a:gd name="T9" fmla="*/ 442 h 443"/>
                        <a:gd name="T10" fmla="*/ 0 w 1013"/>
                        <a:gd name="T11" fmla="*/ 0 h 443"/>
                        <a:gd name="T12" fmla="*/ 1012 w 1013"/>
                        <a:gd name="T13" fmla="*/ 0 h 443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1013"/>
                        <a:gd name="T22" fmla="*/ 0 h 443"/>
                        <a:gd name="T23" fmla="*/ 1013 w 1013"/>
                        <a:gd name="T24" fmla="*/ 443 h 443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1013" h="443">
                          <a:moveTo>
                            <a:pt x="1012" y="0"/>
                          </a:moveTo>
                          <a:lnTo>
                            <a:pt x="1012" y="220"/>
                          </a:lnTo>
                          <a:lnTo>
                            <a:pt x="720" y="220"/>
                          </a:lnTo>
                          <a:lnTo>
                            <a:pt x="720" y="442"/>
                          </a:lnTo>
                          <a:lnTo>
                            <a:pt x="0" y="442"/>
                          </a:lnTo>
                          <a:lnTo>
                            <a:pt x="0" y="0"/>
                          </a:lnTo>
                          <a:lnTo>
                            <a:pt x="1012" y="0"/>
                          </a:lnTo>
                        </a:path>
                      </a:pathLst>
                    </a:custGeom>
                    <a:solidFill>
                      <a:srgbClr val="464646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7699" name="Freeform 1175"/>
                    <p:cNvSpPr>
                      <a:spLocks/>
                    </p:cNvSpPr>
                    <p:nvPr/>
                  </p:nvSpPr>
                  <p:spPr bwMode="auto">
                    <a:xfrm>
                      <a:off x="5824" y="2342"/>
                      <a:ext cx="652" cy="577"/>
                    </a:xfrm>
                    <a:custGeom>
                      <a:avLst/>
                      <a:gdLst>
                        <a:gd name="T0" fmla="*/ 1022 w 1023"/>
                        <a:gd name="T1" fmla="*/ 0 h 906"/>
                        <a:gd name="T2" fmla="*/ 0 w 1023"/>
                        <a:gd name="T3" fmla="*/ 0 h 906"/>
                        <a:gd name="T4" fmla="*/ 0 w 1023"/>
                        <a:gd name="T5" fmla="*/ 905 h 906"/>
                        <a:gd name="T6" fmla="*/ 1022 w 1023"/>
                        <a:gd name="T7" fmla="*/ 905 h 906"/>
                        <a:gd name="T8" fmla="*/ 1022 w 1023"/>
                        <a:gd name="T9" fmla="*/ 0 h 90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023"/>
                        <a:gd name="T16" fmla="*/ 0 h 906"/>
                        <a:gd name="T17" fmla="*/ 1023 w 1023"/>
                        <a:gd name="T18" fmla="*/ 906 h 90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023" h="906">
                          <a:moveTo>
                            <a:pt x="1022" y="0"/>
                          </a:moveTo>
                          <a:lnTo>
                            <a:pt x="0" y="0"/>
                          </a:lnTo>
                          <a:lnTo>
                            <a:pt x="0" y="905"/>
                          </a:lnTo>
                          <a:lnTo>
                            <a:pt x="1022" y="905"/>
                          </a:lnTo>
                          <a:lnTo>
                            <a:pt x="1022" y="0"/>
                          </a:lnTo>
                        </a:path>
                      </a:pathLst>
                    </a:custGeom>
                    <a:solidFill>
                      <a:srgbClr val="EAEAEA"/>
                    </a:solidFill>
                    <a:ln w="12700" cap="rnd">
                      <a:solidFill>
                        <a:srgbClr val="C4C4C4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7700" name="Freeform 1176"/>
                    <p:cNvSpPr>
                      <a:spLocks/>
                    </p:cNvSpPr>
                    <p:nvPr/>
                  </p:nvSpPr>
                  <p:spPr bwMode="auto">
                    <a:xfrm>
                      <a:off x="5917" y="2342"/>
                      <a:ext cx="465" cy="577"/>
                    </a:xfrm>
                    <a:custGeom>
                      <a:avLst/>
                      <a:gdLst>
                        <a:gd name="T0" fmla="*/ 0 w 731"/>
                        <a:gd name="T1" fmla="*/ 0 h 906"/>
                        <a:gd name="T2" fmla="*/ 0 w 731"/>
                        <a:gd name="T3" fmla="*/ 905 h 906"/>
                        <a:gd name="T4" fmla="*/ 146 w 731"/>
                        <a:gd name="T5" fmla="*/ 905 h 906"/>
                        <a:gd name="T6" fmla="*/ 146 w 731"/>
                        <a:gd name="T7" fmla="*/ 0 h 906"/>
                        <a:gd name="T8" fmla="*/ 292 w 731"/>
                        <a:gd name="T9" fmla="*/ 0 h 906"/>
                        <a:gd name="T10" fmla="*/ 292 w 731"/>
                        <a:gd name="T11" fmla="*/ 905 h 906"/>
                        <a:gd name="T12" fmla="*/ 438 w 731"/>
                        <a:gd name="T13" fmla="*/ 905 h 906"/>
                        <a:gd name="T14" fmla="*/ 438 w 731"/>
                        <a:gd name="T15" fmla="*/ 0 h 906"/>
                        <a:gd name="T16" fmla="*/ 584 w 731"/>
                        <a:gd name="T17" fmla="*/ 0 h 906"/>
                        <a:gd name="T18" fmla="*/ 584 w 731"/>
                        <a:gd name="T19" fmla="*/ 905 h 906"/>
                        <a:gd name="T20" fmla="*/ 730 w 731"/>
                        <a:gd name="T21" fmla="*/ 905 h 906"/>
                        <a:gd name="T22" fmla="*/ 730 w 731"/>
                        <a:gd name="T23" fmla="*/ 0 h 906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w 731"/>
                        <a:gd name="T37" fmla="*/ 0 h 906"/>
                        <a:gd name="T38" fmla="*/ 731 w 731"/>
                        <a:gd name="T39" fmla="*/ 906 h 90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T36" t="T37" r="T38" b="T39"/>
                      <a:pathLst>
                        <a:path w="731" h="906">
                          <a:moveTo>
                            <a:pt x="0" y="0"/>
                          </a:moveTo>
                          <a:lnTo>
                            <a:pt x="0" y="905"/>
                          </a:lnTo>
                          <a:lnTo>
                            <a:pt x="146" y="905"/>
                          </a:lnTo>
                          <a:lnTo>
                            <a:pt x="146" y="0"/>
                          </a:lnTo>
                          <a:lnTo>
                            <a:pt x="292" y="0"/>
                          </a:lnTo>
                          <a:lnTo>
                            <a:pt x="292" y="905"/>
                          </a:lnTo>
                          <a:lnTo>
                            <a:pt x="438" y="905"/>
                          </a:lnTo>
                          <a:lnTo>
                            <a:pt x="438" y="0"/>
                          </a:lnTo>
                          <a:lnTo>
                            <a:pt x="584" y="0"/>
                          </a:lnTo>
                          <a:lnTo>
                            <a:pt x="584" y="905"/>
                          </a:lnTo>
                          <a:lnTo>
                            <a:pt x="730" y="905"/>
                          </a:lnTo>
                          <a:lnTo>
                            <a:pt x="730" y="0"/>
                          </a:lnTo>
                        </a:path>
                      </a:pathLst>
                    </a:custGeom>
                    <a:noFill/>
                    <a:ln w="12700" cap="rnd">
                      <a:solidFill>
                        <a:srgbClr val="C4C4C4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7701" name="Freeform 1177"/>
                    <p:cNvSpPr>
                      <a:spLocks/>
                    </p:cNvSpPr>
                    <p:nvPr/>
                  </p:nvSpPr>
                  <p:spPr bwMode="auto">
                    <a:xfrm>
                      <a:off x="5824" y="2486"/>
                      <a:ext cx="652" cy="289"/>
                    </a:xfrm>
                    <a:custGeom>
                      <a:avLst/>
                      <a:gdLst>
                        <a:gd name="T0" fmla="*/ 0 w 1023"/>
                        <a:gd name="T1" fmla="*/ 0 h 455"/>
                        <a:gd name="T2" fmla="*/ 1022 w 1023"/>
                        <a:gd name="T3" fmla="*/ 0 h 455"/>
                        <a:gd name="T4" fmla="*/ 1022 w 1023"/>
                        <a:gd name="T5" fmla="*/ 227 h 455"/>
                        <a:gd name="T6" fmla="*/ 0 w 1023"/>
                        <a:gd name="T7" fmla="*/ 227 h 455"/>
                        <a:gd name="T8" fmla="*/ 0 w 1023"/>
                        <a:gd name="T9" fmla="*/ 454 h 455"/>
                        <a:gd name="T10" fmla="*/ 1022 w 1023"/>
                        <a:gd name="T11" fmla="*/ 454 h 455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w 1023"/>
                        <a:gd name="T19" fmla="*/ 0 h 455"/>
                        <a:gd name="T20" fmla="*/ 1023 w 1023"/>
                        <a:gd name="T21" fmla="*/ 455 h 455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T18" t="T19" r="T20" b="T21"/>
                      <a:pathLst>
                        <a:path w="1023" h="455">
                          <a:moveTo>
                            <a:pt x="0" y="0"/>
                          </a:moveTo>
                          <a:lnTo>
                            <a:pt x="1022" y="0"/>
                          </a:lnTo>
                          <a:lnTo>
                            <a:pt x="1022" y="227"/>
                          </a:lnTo>
                          <a:lnTo>
                            <a:pt x="0" y="227"/>
                          </a:lnTo>
                          <a:lnTo>
                            <a:pt x="0" y="454"/>
                          </a:lnTo>
                          <a:lnTo>
                            <a:pt x="1022" y="454"/>
                          </a:lnTo>
                        </a:path>
                      </a:pathLst>
                    </a:custGeom>
                    <a:noFill/>
                    <a:ln w="12700" cap="rnd">
                      <a:solidFill>
                        <a:srgbClr val="C4C4C4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7702" name="Text Box 1178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5856" y="2121"/>
                      <a:ext cx="614" cy="270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pPr eaLnBrk="0" hangingPunct="0"/>
                      <a:r>
                        <a:rPr lang="en-US" sz="800" dirty="0">
                          <a:latin typeface="+mj-lt"/>
                        </a:rPr>
                        <a:t>2010</a:t>
                      </a:r>
                    </a:p>
                  </p:txBody>
                </p:sp>
              </p:grpSp>
              <p:grpSp>
                <p:nvGrpSpPr>
                  <p:cNvPr id="27668" name="Group 1179"/>
                  <p:cNvGrpSpPr>
                    <a:grpSpLocks/>
                  </p:cNvGrpSpPr>
                  <p:nvPr/>
                </p:nvGrpSpPr>
                <p:grpSpPr bwMode="auto">
                  <a:xfrm>
                    <a:off x="4142" y="3273"/>
                    <a:ext cx="772" cy="843"/>
                    <a:chOff x="5760" y="2121"/>
                    <a:chExt cx="772" cy="843"/>
                  </a:xfrm>
                </p:grpSpPr>
                <p:sp>
                  <p:nvSpPr>
                    <p:cNvPr id="27681" name="Freeform 1180"/>
                    <p:cNvSpPr>
                      <a:spLocks/>
                    </p:cNvSpPr>
                    <p:nvPr/>
                  </p:nvSpPr>
                  <p:spPr bwMode="auto">
                    <a:xfrm>
                      <a:off x="5869" y="2229"/>
                      <a:ext cx="77" cy="137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C4C4C4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7682" name="Freeform 1181"/>
                    <p:cNvSpPr>
                      <a:spLocks/>
                    </p:cNvSpPr>
                    <p:nvPr/>
                  </p:nvSpPr>
                  <p:spPr bwMode="auto">
                    <a:xfrm>
                      <a:off x="5963" y="2229"/>
                      <a:ext cx="77" cy="137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464646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7683" name="Freeform 1182"/>
                    <p:cNvSpPr>
                      <a:spLocks/>
                    </p:cNvSpPr>
                    <p:nvPr/>
                  </p:nvSpPr>
                  <p:spPr bwMode="auto">
                    <a:xfrm>
                      <a:off x="6057" y="2518"/>
                      <a:ext cx="77" cy="139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C4C4C4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7684" name="Freeform 1183"/>
                    <p:cNvSpPr>
                      <a:spLocks/>
                    </p:cNvSpPr>
                    <p:nvPr/>
                  </p:nvSpPr>
                  <p:spPr bwMode="auto">
                    <a:xfrm>
                      <a:off x="6152" y="2518"/>
                      <a:ext cx="76" cy="139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464646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7685" name="Freeform 1184"/>
                    <p:cNvSpPr>
                      <a:spLocks/>
                    </p:cNvSpPr>
                    <p:nvPr/>
                  </p:nvSpPr>
                  <p:spPr bwMode="auto">
                    <a:xfrm>
                      <a:off x="5760" y="2122"/>
                      <a:ext cx="772" cy="842"/>
                    </a:xfrm>
                    <a:custGeom>
                      <a:avLst/>
                      <a:gdLst>
                        <a:gd name="T0" fmla="*/ 1211 w 1212"/>
                        <a:gd name="T1" fmla="*/ 0 h 1324"/>
                        <a:gd name="T2" fmla="*/ 0 w 1212"/>
                        <a:gd name="T3" fmla="*/ 0 h 1324"/>
                        <a:gd name="T4" fmla="*/ 0 w 1212"/>
                        <a:gd name="T5" fmla="*/ 1323 h 1324"/>
                        <a:gd name="T6" fmla="*/ 1211 w 1212"/>
                        <a:gd name="T7" fmla="*/ 1323 h 1324"/>
                        <a:gd name="T8" fmla="*/ 1211 w 1212"/>
                        <a:gd name="T9" fmla="*/ 0 h 1324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12"/>
                        <a:gd name="T16" fmla="*/ 0 h 1324"/>
                        <a:gd name="T17" fmla="*/ 1212 w 1212"/>
                        <a:gd name="T18" fmla="*/ 1324 h 1324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12" h="1324">
                          <a:moveTo>
                            <a:pt x="1211" y="0"/>
                          </a:moveTo>
                          <a:lnTo>
                            <a:pt x="0" y="0"/>
                          </a:lnTo>
                          <a:lnTo>
                            <a:pt x="0" y="1323"/>
                          </a:lnTo>
                          <a:lnTo>
                            <a:pt x="1211" y="1323"/>
                          </a:lnTo>
                          <a:lnTo>
                            <a:pt x="1211" y="0"/>
                          </a:lnTo>
                        </a:path>
                      </a:pathLst>
                    </a:custGeom>
                    <a:solidFill>
                      <a:srgbClr val="C4C4C4"/>
                    </a:solidFill>
                    <a:ln w="19050" cap="rnd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7686" name="Freeform 1185"/>
                    <p:cNvSpPr>
                      <a:spLocks/>
                    </p:cNvSpPr>
                    <p:nvPr/>
                  </p:nvSpPr>
                  <p:spPr bwMode="auto">
                    <a:xfrm>
                      <a:off x="5824" y="2342"/>
                      <a:ext cx="646" cy="571"/>
                    </a:xfrm>
                    <a:custGeom>
                      <a:avLst/>
                      <a:gdLst>
                        <a:gd name="T0" fmla="*/ 1012 w 1013"/>
                        <a:gd name="T1" fmla="*/ 0 h 896"/>
                        <a:gd name="T2" fmla="*/ 0 w 1013"/>
                        <a:gd name="T3" fmla="*/ 0 h 896"/>
                        <a:gd name="T4" fmla="*/ 0 w 1013"/>
                        <a:gd name="T5" fmla="*/ 895 h 896"/>
                        <a:gd name="T6" fmla="*/ 1012 w 1013"/>
                        <a:gd name="T7" fmla="*/ 895 h 896"/>
                        <a:gd name="T8" fmla="*/ 1012 w 1013"/>
                        <a:gd name="T9" fmla="*/ 0 h 89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013"/>
                        <a:gd name="T16" fmla="*/ 0 h 896"/>
                        <a:gd name="T17" fmla="*/ 1013 w 1013"/>
                        <a:gd name="T18" fmla="*/ 896 h 89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013" h="896">
                          <a:moveTo>
                            <a:pt x="1012" y="0"/>
                          </a:moveTo>
                          <a:lnTo>
                            <a:pt x="0" y="0"/>
                          </a:lnTo>
                          <a:lnTo>
                            <a:pt x="0" y="895"/>
                          </a:lnTo>
                          <a:lnTo>
                            <a:pt x="1012" y="895"/>
                          </a:lnTo>
                          <a:lnTo>
                            <a:pt x="1012" y="0"/>
                          </a:lnTo>
                        </a:path>
                      </a:pathLst>
                    </a:custGeom>
                    <a:solidFill>
                      <a:srgbClr val="EAEAEA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7687" name="Freeform 1186"/>
                    <p:cNvSpPr>
                      <a:spLocks/>
                    </p:cNvSpPr>
                    <p:nvPr/>
                  </p:nvSpPr>
                  <p:spPr bwMode="auto">
                    <a:xfrm>
                      <a:off x="5824" y="2342"/>
                      <a:ext cx="646" cy="283"/>
                    </a:xfrm>
                    <a:custGeom>
                      <a:avLst/>
                      <a:gdLst>
                        <a:gd name="T0" fmla="*/ 1012 w 1013"/>
                        <a:gd name="T1" fmla="*/ 0 h 443"/>
                        <a:gd name="T2" fmla="*/ 1012 w 1013"/>
                        <a:gd name="T3" fmla="*/ 220 h 443"/>
                        <a:gd name="T4" fmla="*/ 720 w 1013"/>
                        <a:gd name="T5" fmla="*/ 220 h 443"/>
                        <a:gd name="T6" fmla="*/ 720 w 1013"/>
                        <a:gd name="T7" fmla="*/ 442 h 443"/>
                        <a:gd name="T8" fmla="*/ 0 w 1013"/>
                        <a:gd name="T9" fmla="*/ 442 h 443"/>
                        <a:gd name="T10" fmla="*/ 0 w 1013"/>
                        <a:gd name="T11" fmla="*/ 0 h 443"/>
                        <a:gd name="T12" fmla="*/ 1012 w 1013"/>
                        <a:gd name="T13" fmla="*/ 0 h 443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1013"/>
                        <a:gd name="T22" fmla="*/ 0 h 443"/>
                        <a:gd name="T23" fmla="*/ 1013 w 1013"/>
                        <a:gd name="T24" fmla="*/ 443 h 443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1013" h="443">
                          <a:moveTo>
                            <a:pt x="1012" y="0"/>
                          </a:moveTo>
                          <a:lnTo>
                            <a:pt x="1012" y="220"/>
                          </a:lnTo>
                          <a:lnTo>
                            <a:pt x="720" y="220"/>
                          </a:lnTo>
                          <a:lnTo>
                            <a:pt x="720" y="442"/>
                          </a:lnTo>
                          <a:lnTo>
                            <a:pt x="0" y="442"/>
                          </a:lnTo>
                          <a:lnTo>
                            <a:pt x="0" y="0"/>
                          </a:lnTo>
                          <a:lnTo>
                            <a:pt x="1012" y="0"/>
                          </a:lnTo>
                        </a:path>
                      </a:pathLst>
                    </a:custGeom>
                    <a:solidFill>
                      <a:srgbClr val="464646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7688" name="Freeform 1187"/>
                    <p:cNvSpPr>
                      <a:spLocks/>
                    </p:cNvSpPr>
                    <p:nvPr/>
                  </p:nvSpPr>
                  <p:spPr bwMode="auto">
                    <a:xfrm>
                      <a:off x="5824" y="2342"/>
                      <a:ext cx="652" cy="577"/>
                    </a:xfrm>
                    <a:custGeom>
                      <a:avLst/>
                      <a:gdLst>
                        <a:gd name="T0" fmla="*/ 1022 w 1023"/>
                        <a:gd name="T1" fmla="*/ 0 h 906"/>
                        <a:gd name="T2" fmla="*/ 0 w 1023"/>
                        <a:gd name="T3" fmla="*/ 0 h 906"/>
                        <a:gd name="T4" fmla="*/ 0 w 1023"/>
                        <a:gd name="T5" fmla="*/ 905 h 906"/>
                        <a:gd name="T6" fmla="*/ 1022 w 1023"/>
                        <a:gd name="T7" fmla="*/ 905 h 906"/>
                        <a:gd name="T8" fmla="*/ 1022 w 1023"/>
                        <a:gd name="T9" fmla="*/ 0 h 90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023"/>
                        <a:gd name="T16" fmla="*/ 0 h 906"/>
                        <a:gd name="T17" fmla="*/ 1023 w 1023"/>
                        <a:gd name="T18" fmla="*/ 906 h 90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023" h="906">
                          <a:moveTo>
                            <a:pt x="1022" y="0"/>
                          </a:moveTo>
                          <a:lnTo>
                            <a:pt x="0" y="0"/>
                          </a:lnTo>
                          <a:lnTo>
                            <a:pt x="0" y="905"/>
                          </a:lnTo>
                          <a:lnTo>
                            <a:pt x="1022" y="905"/>
                          </a:lnTo>
                          <a:lnTo>
                            <a:pt x="1022" y="0"/>
                          </a:lnTo>
                        </a:path>
                      </a:pathLst>
                    </a:custGeom>
                    <a:solidFill>
                      <a:srgbClr val="EAEAEA"/>
                    </a:solidFill>
                    <a:ln w="12700" cap="rnd">
                      <a:solidFill>
                        <a:srgbClr val="C4C4C4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7689" name="Freeform 1188"/>
                    <p:cNvSpPr>
                      <a:spLocks/>
                    </p:cNvSpPr>
                    <p:nvPr/>
                  </p:nvSpPr>
                  <p:spPr bwMode="auto">
                    <a:xfrm>
                      <a:off x="5917" y="2342"/>
                      <a:ext cx="465" cy="577"/>
                    </a:xfrm>
                    <a:custGeom>
                      <a:avLst/>
                      <a:gdLst>
                        <a:gd name="T0" fmla="*/ 0 w 731"/>
                        <a:gd name="T1" fmla="*/ 0 h 906"/>
                        <a:gd name="T2" fmla="*/ 0 w 731"/>
                        <a:gd name="T3" fmla="*/ 905 h 906"/>
                        <a:gd name="T4" fmla="*/ 146 w 731"/>
                        <a:gd name="T5" fmla="*/ 905 h 906"/>
                        <a:gd name="T6" fmla="*/ 146 w 731"/>
                        <a:gd name="T7" fmla="*/ 0 h 906"/>
                        <a:gd name="T8" fmla="*/ 292 w 731"/>
                        <a:gd name="T9" fmla="*/ 0 h 906"/>
                        <a:gd name="T10" fmla="*/ 292 w 731"/>
                        <a:gd name="T11" fmla="*/ 905 h 906"/>
                        <a:gd name="T12" fmla="*/ 438 w 731"/>
                        <a:gd name="T13" fmla="*/ 905 h 906"/>
                        <a:gd name="T14" fmla="*/ 438 w 731"/>
                        <a:gd name="T15" fmla="*/ 0 h 906"/>
                        <a:gd name="T16" fmla="*/ 584 w 731"/>
                        <a:gd name="T17" fmla="*/ 0 h 906"/>
                        <a:gd name="T18" fmla="*/ 584 w 731"/>
                        <a:gd name="T19" fmla="*/ 905 h 906"/>
                        <a:gd name="T20" fmla="*/ 730 w 731"/>
                        <a:gd name="T21" fmla="*/ 905 h 906"/>
                        <a:gd name="T22" fmla="*/ 730 w 731"/>
                        <a:gd name="T23" fmla="*/ 0 h 906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w 731"/>
                        <a:gd name="T37" fmla="*/ 0 h 906"/>
                        <a:gd name="T38" fmla="*/ 731 w 731"/>
                        <a:gd name="T39" fmla="*/ 906 h 90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T36" t="T37" r="T38" b="T39"/>
                      <a:pathLst>
                        <a:path w="731" h="906">
                          <a:moveTo>
                            <a:pt x="0" y="0"/>
                          </a:moveTo>
                          <a:lnTo>
                            <a:pt x="0" y="905"/>
                          </a:lnTo>
                          <a:lnTo>
                            <a:pt x="146" y="905"/>
                          </a:lnTo>
                          <a:lnTo>
                            <a:pt x="146" y="0"/>
                          </a:lnTo>
                          <a:lnTo>
                            <a:pt x="292" y="0"/>
                          </a:lnTo>
                          <a:lnTo>
                            <a:pt x="292" y="905"/>
                          </a:lnTo>
                          <a:lnTo>
                            <a:pt x="438" y="905"/>
                          </a:lnTo>
                          <a:lnTo>
                            <a:pt x="438" y="0"/>
                          </a:lnTo>
                          <a:lnTo>
                            <a:pt x="584" y="0"/>
                          </a:lnTo>
                          <a:lnTo>
                            <a:pt x="584" y="905"/>
                          </a:lnTo>
                          <a:lnTo>
                            <a:pt x="730" y="905"/>
                          </a:lnTo>
                          <a:lnTo>
                            <a:pt x="730" y="0"/>
                          </a:lnTo>
                        </a:path>
                      </a:pathLst>
                    </a:custGeom>
                    <a:noFill/>
                    <a:ln w="12700" cap="rnd">
                      <a:solidFill>
                        <a:srgbClr val="C4C4C4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7690" name="Freeform 1189"/>
                    <p:cNvSpPr>
                      <a:spLocks/>
                    </p:cNvSpPr>
                    <p:nvPr/>
                  </p:nvSpPr>
                  <p:spPr bwMode="auto">
                    <a:xfrm>
                      <a:off x="5824" y="2486"/>
                      <a:ext cx="652" cy="289"/>
                    </a:xfrm>
                    <a:custGeom>
                      <a:avLst/>
                      <a:gdLst>
                        <a:gd name="T0" fmla="*/ 0 w 1023"/>
                        <a:gd name="T1" fmla="*/ 0 h 455"/>
                        <a:gd name="T2" fmla="*/ 1022 w 1023"/>
                        <a:gd name="T3" fmla="*/ 0 h 455"/>
                        <a:gd name="T4" fmla="*/ 1022 w 1023"/>
                        <a:gd name="T5" fmla="*/ 227 h 455"/>
                        <a:gd name="T6" fmla="*/ 0 w 1023"/>
                        <a:gd name="T7" fmla="*/ 227 h 455"/>
                        <a:gd name="T8" fmla="*/ 0 w 1023"/>
                        <a:gd name="T9" fmla="*/ 454 h 455"/>
                        <a:gd name="T10" fmla="*/ 1022 w 1023"/>
                        <a:gd name="T11" fmla="*/ 454 h 455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w 1023"/>
                        <a:gd name="T19" fmla="*/ 0 h 455"/>
                        <a:gd name="T20" fmla="*/ 1023 w 1023"/>
                        <a:gd name="T21" fmla="*/ 455 h 455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T18" t="T19" r="T20" b="T21"/>
                      <a:pathLst>
                        <a:path w="1023" h="455">
                          <a:moveTo>
                            <a:pt x="0" y="0"/>
                          </a:moveTo>
                          <a:lnTo>
                            <a:pt x="1022" y="0"/>
                          </a:lnTo>
                          <a:lnTo>
                            <a:pt x="1022" y="227"/>
                          </a:lnTo>
                          <a:lnTo>
                            <a:pt x="0" y="227"/>
                          </a:lnTo>
                          <a:lnTo>
                            <a:pt x="0" y="454"/>
                          </a:lnTo>
                          <a:lnTo>
                            <a:pt x="1022" y="454"/>
                          </a:lnTo>
                        </a:path>
                      </a:pathLst>
                    </a:custGeom>
                    <a:noFill/>
                    <a:ln w="12700" cap="rnd">
                      <a:solidFill>
                        <a:srgbClr val="C4C4C4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7691" name="Text Box 1190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5856" y="2121"/>
                      <a:ext cx="614" cy="269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pPr eaLnBrk="0" hangingPunct="0"/>
                      <a:r>
                        <a:rPr lang="en-US" sz="800" dirty="0">
                          <a:latin typeface="+mj-lt"/>
                        </a:rPr>
                        <a:t>2011</a:t>
                      </a:r>
                    </a:p>
                  </p:txBody>
                </p:sp>
              </p:grpSp>
              <p:grpSp>
                <p:nvGrpSpPr>
                  <p:cNvPr id="27669" name="Group 1191"/>
                  <p:cNvGrpSpPr>
                    <a:grpSpLocks/>
                  </p:cNvGrpSpPr>
                  <p:nvPr/>
                </p:nvGrpSpPr>
                <p:grpSpPr bwMode="auto">
                  <a:xfrm>
                    <a:off x="4346" y="3476"/>
                    <a:ext cx="772" cy="844"/>
                    <a:chOff x="5760" y="2120"/>
                    <a:chExt cx="772" cy="844"/>
                  </a:xfrm>
                </p:grpSpPr>
                <p:sp>
                  <p:nvSpPr>
                    <p:cNvPr id="27670" name="Freeform 1192"/>
                    <p:cNvSpPr>
                      <a:spLocks/>
                    </p:cNvSpPr>
                    <p:nvPr/>
                  </p:nvSpPr>
                  <p:spPr bwMode="auto">
                    <a:xfrm>
                      <a:off x="5869" y="2229"/>
                      <a:ext cx="77" cy="137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C4C4C4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7671" name="Freeform 1193"/>
                    <p:cNvSpPr>
                      <a:spLocks/>
                    </p:cNvSpPr>
                    <p:nvPr/>
                  </p:nvSpPr>
                  <p:spPr bwMode="auto">
                    <a:xfrm>
                      <a:off x="5963" y="2229"/>
                      <a:ext cx="77" cy="137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464646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7672" name="Freeform 1194"/>
                    <p:cNvSpPr>
                      <a:spLocks/>
                    </p:cNvSpPr>
                    <p:nvPr/>
                  </p:nvSpPr>
                  <p:spPr bwMode="auto">
                    <a:xfrm>
                      <a:off x="6057" y="2518"/>
                      <a:ext cx="77" cy="139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C4C4C4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7673" name="Freeform 1195"/>
                    <p:cNvSpPr>
                      <a:spLocks/>
                    </p:cNvSpPr>
                    <p:nvPr/>
                  </p:nvSpPr>
                  <p:spPr bwMode="auto">
                    <a:xfrm>
                      <a:off x="6152" y="2518"/>
                      <a:ext cx="76" cy="139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464646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7674" name="Freeform 1196"/>
                    <p:cNvSpPr>
                      <a:spLocks/>
                    </p:cNvSpPr>
                    <p:nvPr/>
                  </p:nvSpPr>
                  <p:spPr bwMode="auto">
                    <a:xfrm>
                      <a:off x="5760" y="2122"/>
                      <a:ext cx="772" cy="842"/>
                    </a:xfrm>
                    <a:custGeom>
                      <a:avLst/>
                      <a:gdLst>
                        <a:gd name="T0" fmla="*/ 1211 w 1212"/>
                        <a:gd name="T1" fmla="*/ 0 h 1324"/>
                        <a:gd name="T2" fmla="*/ 0 w 1212"/>
                        <a:gd name="T3" fmla="*/ 0 h 1324"/>
                        <a:gd name="T4" fmla="*/ 0 w 1212"/>
                        <a:gd name="T5" fmla="*/ 1323 h 1324"/>
                        <a:gd name="T6" fmla="*/ 1211 w 1212"/>
                        <a:gd name="T7" fmla="*/ 1323 h 1324"/>
                        <a:gd name="T8" fmla="*/ 1211 w 1212"/>
                        <a:gd name="T9" fmla="*/ 0 h 1324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12"/>
                        <a:gd name="T16" fmla="*/ 0 h 1324"/>
                        <a:gd name="T17" fmla="*/ 1212 w 1212"/>
                        <a:gd name="T18" fmla="*/ 1324 h 1324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12" h="1324">
                          <a:moveTo>
                            <a:pt x="1211" y="0"/>
                          </a:moveTo>
                          <a:lnTo>
                            <a:pt x="0" y="0"/>
                          </a:lnTo>
                          <a:lnTo>
                            <a:pt x="0" y="1323"/>
                          </a:lnTo>
                          <a:lnTo>
                            <a:pt x="1211" y="1323"/>
                          </a:lnTo>
                          <a:lnTo>
                            <a:pt x="1211" y="0"/>
                          </a:lnTo>
                        </a:path>
                      </a:pathLst>
                    </a:custGeom>
                    <a:solidFill>
                      <a:srgbClr val="C4C4C4"/>
                    </a:solidFill>
                    <a:ln w="19050" cap="rnd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7675" name="Freeform 1197"/>
                    <p:cNvSpPr>
                      <a:spLocks/>
                    </p:cNvSpPr>
                    <p:nvPr/>
                  </p:nvSpPr>
                  <p:spPr bwMode="auto">
                    <a:xfrm>
                      <a:off x="5824" y="2342"/>
                      <a:ext cx="646" cy="571"/>
                    </a:xfrm>
                    <a:custGeom>
                      <a:avLst/>
                      <a:gdLst>
                        <a:gd name="T0" fmla="*/ 1012 w 1013"/>
                        <a:gd name="T1" fmla="*/ 0 h 896"/>
                        <a:gd name="T2" fmla="*/ 0 w 1013"/>
                        <a:gd name="T3" fmla="*/ 0 h 896"/>
                        <a:gd name="T4" fmla="*/ 0 w 1013"/>
                        <a:gd name="T5" fmla="*/ 895 h 896"/>
                        <a:gd name="T6" fmla="*/ 1012 w 1013"/>
                        <a:gd name="T7" fmla="*/ 895 h 896"/>
                        <a:gd name="T8" fmla="*/ 1012 w 1013"/>
                        <a:gd name="T9" fmla="*/ 0 h 89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013"/>
                        <a:gd name="T16" fmla="*/ 0 h 896"/>
                        <a:gd name="T17" fmla="*/ 1013 w 1013"/>
                        <a:gd name="T18" fmla="*/ 896 h 89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013" h="896">
                          <a:moveTo>
                            <a:pt x="1012" y="0"/>
                          </a:moveTo>
                          <a:lnTo>
                            <a:pt x="0" y="0"/>
                          </a:lnTo>
                          <a:lnTo>
                            <a:pt x="0" y="895"/>
                          </a:lnTo>
                          <a:lnTo>
                            <a:pt x="1012" y="895"/>
                          </a:lnTo>
                          <a:lnTo>
                            <a:pt x="1012" y="0"/>
                          </a:lnTo>
                        </a:path>
                      </a:pathLst>
                    </a:custGeom>
                    <a:solidFill>
                      <a:srgbClr val="EAEAEA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7676" name="Freeform 1198"/>
                    <p:cNvSpPr>
                      <a:spLocks/>
                    </p:cNvSpPr>
                    <p:nvPr/>
                  </p:nvSpPr>
                  <p:spPr bwMode="auto">
                    <a:xfrm>
                      <a:off x="5824" y="2342"/>
                      <a:ext cx="646" cy="283"/>
                    </a:xfrm>
                    <a:custGeom>
                      <a:avLst/>
                      <a:gdLst>
                        <a:gd name="T0" fmla="*/ 1012 w 1013"/>
                        <a:gd name="T1" fmla="*/ 0 h 443"/>
                        <a:gd name="T2" fmla="*/ 1012 w 1013"/>
                        <a:gd name="T3" fmla="*/ 220 h 443"/>
                        <a:gd name="T4" fmla="*/ 720 w 1013"/>
                        <a:gd name="T5" fmla="*/ 220 h 443"/>
                        <a:gd name="T6" fmla="*/ 720 w 1013"/>
                        <a:gd name="T7" fmla="*/ 442 h 443"/>
                        <a:gd name="T8" fmla="*/ 0 w 1013"/>
                        <a:gd name="T9" fmla="*/ 442 h 443"/>
                        <a:gd name="T10" fmla="*/ 0 w 1013"/>
                        <a:gd name="T11" fmla="*/ 0 h 443"/>
                        <a:gd name="T12" fmla="*/ 1012 w 1013"/>
                        <a:gd name="T13" fmla="*/ 0 h 443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1013"/>
                        <a:gd name="T22" fmla="*/ 0 h 443"/>
                        <a:gd name="T23" fmla="*/ 1013 w 1013"/>
                        <a:gd name="T24" fmla="*/ 443 h 443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1013" h="443">
                          <a:moveTo>
                            <a:pt x="1012" y="0"/>
                          </a:moveTo>
                          <a:lnTo>
                            <a:pt x="1012" y="220"/>
                          </a:lnTo>
                          <a:lnTo>
                            <a:pt x="720" y="220"/>
                          </a:lnTo>
                          <a:lnTo>
                            <a:pt x="720" y="442"/>
                          </a:lnTo>
                          <a:lnTo>
                            <a:pt x="0" y="442"/>
                          </a:lnTo>
                          <a:lnTo>
                            <a:pt x="0" y="0"/>
                          </a:lnTo>
                          <a:lnTo>
                            <a:pt x="1012" y="0"/>
                          </a:lnTo>
                        </a:path>
                      </a:pathLst>
                    </a:custGeom>
                    <a:solidFill>
                      <a:srgbClr val="464646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7677" name="Freeform 1199"/>
                    <p:cNvSpPr>
                      <a:spLocks/>
                    </p:cNvSpPr>
                    <p:nvPr/>
                  </p:nvSpPr>
                  <p:spPr bwMode="auto">
                    <a:xfrm>
                      <a:off x="5824" y="2342"/>
                      <a:ext cx="652" cy="577"/>
                    </a:xfrm>
                    <a:custGeom>
                      <a:avLst/>
                      <a:gdLst>
                        <a:gd name="T0" fmla="*/ 1022 w 1023"/>
                        <a:gd name="T1" fmla="*/ 0 h 906"/>
                        <a:gd name="T2" fmla="*/ 0 w 1023"/>
                        <a:gd name="T3" fmla="*/ 0 h 906"/>
                        <a:gd name="T4" fmla="*/ 0 w 1023"/>
                        <a:gd name="T5" fmla="*/ 905 h 906"/>
                        <a:gd name="T6" fmla="*/ 1022 w 1023"/>
                        <a:gd name="T7" fmla="*/ 905 h 906"/>
                        <a:gd name="T8" fmla="*/ 1022 w 1023"/>
                        <a:gd name="T9" fmla="*/ 0 h 90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023"/>
                        <a:gd name="T16" fmla="*/ 0 h 906"/>
                        <a:gd name="T17" fmla="*/ 1023 w 1023"/>
                        <a:gd name="T18" fmla="*/ 906 h 90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023" h="906">
                          <a:moveTo>
                            <a:pt x="1022" y="0"/>
                          </a:moveTo>
                          <a:lnTo>
                            <a:pt x="0" y="0"/>
                          </a:lnTo>
                          <a:lnTo>
                            <a:pt x="0" y="905"/>
                          </a:lnTo>
                          <a:lnTo>
                            <a:pt x="1022" y="905"/>
                          </a:lnTo>
                          <a:lnTo>
                            <a:pt x="1022" y="0"/>
                          </a:lnTo>
                        </a:path>
                      </a:pathLst>
                    </a:custGeom>
                    <a:solidFill>
                      <a:srgbClr val="EAEAEA"/>
                    </a:solidFill>
                    <a:ln w="12700" cap="rnd">
                      <a:solidFill>
                        <a:srgbClr val="C4C4C4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7678" name="Freeform 1200"/>
                    <p:cNvSpPr>
                      <a:spLocks/>
                    </p:cNvSpPr>
                    <p:nvPr/>
                  </p:nvSpPr>
                  <p:spPr bwMode="auto">
                    <a:xfrm>
                      <a:off x="5917" y="2342"/>
                      <a:ext cx="465" cy="577"/>
                    </a:xfrm>
                    <a:custGeom>
                      <a:avLst/>
                      <a:gdLst>
                        <a:gd name="T0" fmla="*/ 0 w 731"/>
                        <a:gd name="T1" fmla="*/ 0 h 906"/>
                        <a:gd name="T2" fmla="*/ 0 w 731"/>
                        <a:gd name="T3" fmla="*/ 905 h 906"/>
                        <a:gd name="T4" fmla="*/ 146 w 731"/>
                        <a:gd name="T5" fmla="*/ 905 h 906"/>
                        <a:gd name="T6" fmla="*/ 146 w 731"/>
                        <a:gd name="T7" fmla="*/ 0 h 906"/>
                        <a:gd name="T8" fmla="*/ 292 w 731"/>
                        <a:gd name="T9" fmla="*/ 0 h 906"/>
                        <a:gd name="T10" fmla="*/ 292 w 731"/>
                        <a:gd name="T11" fmla="*/ 905 h 906"/>
                        <a:gd name="T12" fmla="*/ 438 w 731"/>
                        <a:gd name="T13" fmla="*/ 905 h 906"/>
                        <a:gd name="T14" fmla="*/ 438 w 731"/>
                        <a:gd name="T15" fmla="*/ 0 h 906"/>
                        <a:gd name="T16" fmla="*/ 584 w 731"/>
                        <a:gd name="T17" fmla="*/ 0 h 906"/>
                        <a:gd name="T18" fmla="*/ 584 w 731"/>
                        <a:gd name="T19" fmla="*/ 905 h 906"/>
                        <a:gd name="T20" fmla="*/ 730 w 731"/>
                        <a:gd name="T21" fmla="*/ 905 h 906"/>
                        <a:gd name="T22" fmla="*/ 730 w 731"/>
                        <a:gd name="T23" fmla="*/ 0 h 906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w 731"/>
                        <a:gd name="T37" fmla="*/ 0 h 906"/>
                        <a:gd name="T38" fmla="*/ 731 w 731"/>
                        <a:gd name="T39" fmla="*/ 906 h 90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T36" t="T37" r="T38" b="T39"/>
                      <a:pathLst>
                        <a:path w="731" h="906">
                          <a:moveTo>
                            <a:pt x="0" y="0"/>
                          </a:moveTo>
                          <a:lnTo>
                            <a:pt x="0" y="905"/>
                          </a:lnTo>
                          <a:lnTo>
                            <a:pt x="146" y="905"/>
                          </a:lnTo>
                          <a:lnTo>
                            <a:pt x="146" y="0"/>
                          </a:lnTo>
                          <a:lnTo>
                            <a:pt x="292" y="0"/>
                          </a:lnTo>
                          <a:lnTo>
                            <a:pt x="292" y="905"/>
                          </a:lnTo>
                          <a:lnTo>
                            <a:pt x="438" y="905"/>
                          </a:lnTo>
                          <a:lnTo>
                            <a:pt x="438" y="0"/>
                          </a:lnTo>
                          <a:lnTo>
                            <a:pt x="584" y="0"/>
                          </a:lnTo>
                          <a:lnTo>
                            <a:pt x="584" y="905"/>
                          </a:lnTo>
                          <a:lnTo>
                            <a:pt x="730" y="905"/>
                          </a:lnTo>
                          <a:lnTo>
                            <a:pt x="730" y="0"/>
                          </a:lnTo>
                        </a:path>
                      </a:pathLst>
                    </a:custGeom>
                    <a:noFill/>
                    <a:ln w="12700" cap="rnd">
                      <a:solidFill>
                        <a:srgbClr val="C4C4C4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7679" name="Freeform 1201"/>
                    <p:cNvSpPr>
                      <a:spLocks/>
                    </p:cNvSpPr>
                    <p:nvPr/>
                  </p:nvSpPr>
                  <p:spPr bwMode="auto">
                    <a:xfrm>
                      <a:off x="5824" y="2486"/>
                      <a:ext cx="652" cy="289"/>
                    </a:xfrm>
                    <a:custGeom>
                      <a:avLst/>
                      <a:gdLst>
                        <a:gd name="T0" fmla="*/ 0 w 1023"/>
                        <a:gd name="T1" fmla="*/ 0 h 455"/>
                        <a:gd name="T2" fmla="*/ 1022 w 1023"/>
                        <a:gd name="T3" fmla="*/ 0 h 455"/>
                        <a:gd name="T4" fmla="*/ 1022 w 1023"/>
                        <a:gd name="T5" fmla="*/ 227 h 455"/>
                        <a:gd name="T6" fmla="*/ 0 w 1023"/>
                        <a:gd name="T7" fmla="*/ 227 h 455"/>
                        <a:gd name="T8" fmla="*/ 0 w 1023"/>
                        <a:gd name="T9" fmla="*/ 454 h 455"/>
                        <a:gd name="T10" fmla="*/ 1022 w 1023"/>
                        <a:gd name="T11" fmla="*/ 454 h 455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w 1023"/>
                        <a:gd name="T19" fmla="*/ 0 h 455"/>
                        <a:gd name="T20" fmla="*/ 1023 w 1023"/>
                        <a:gd name="T21" fmla="*/ 455 h 455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T18" t="T19" r="T20" b="T21"/>
                      <a:pathLst>
                        <a:path w="1023" h="455">
                          <a:moveTo>
                            <a:pt x="0" y="0"/>
                          </a:moveTo>
                          <a:lnTo>
                            <a:pt x="1022" y="0"/>
                          </a:lnTo>
                          <a:lnTo>
                            <a:pt x="1022" y="227"/>
                          </a:lnTo>
                          <a:lnTo>
                            <a:pt x="0" y="227"/>
                          </a:lnTo>
                          <a:lnTo>
                            <a:pt x="0" y="454"/>
                          </a:lnTo>
                          <a:lnTo>
                            <a:pt x="1022" y="454"/>
                          </a:lnTo>
                        </a:path>
                      </a:pathLst>
                    </a:custGeom>
                    <a:noFill/>
                    <a:ln w="12700" cap="rnd">
                      <a:solidFill>
                        <a:srgbClr val="C4C4C4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7680" name="Text Box 1202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5856" y="2120"/>
                      <a:ext cx="613" cy="270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pPr eaLnBrk="0" hangingPunct="0"/>
                      <a:r>
                        <a:rPr lang="en-US" sz="800" dirty="0">
                          <a:latin typeface="+mj-lt"/>
                        </a:rPr>
                        <a:t>2012</a:t>
                      </a:r>
                    </a:p>
                  </p:txBody>
                </p:sp>
              </p:grpSp>
            </p:grpSp>
            <p:sp>
              <p:nvSpPr>
                <p:cNvPr id="27664" name="Rectangle 1203"/>
                <p:cNvSpPr>
                  <a:spLocks noChangeArrowheads="1"/>
                </p:cNvSpPr>
                <p:nvPr/>
              </p:nvSpPr>
              <p:spPr bwMode="auto">
                <a:xfrm>
                  <a:off x="3569" y="1368"/>
                  <a:ext cx="829" cy="576"/>
                </a:xfrm>
                <a:prstGeom prst="rect">
                  <a:avLst/>
                </a:prstGeom>
                <a:noFill/>
                <a:ln w="28575">
                  <a:noFill/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pPr eaLnBrk="0" hangingPunct="0"/>
                  <a:r>
                    <a:rPr lang="en-US" sz="1200" b="1" dirty="0">
                      <a:solidFill>
                        <a:srgbClr val="5A87C6"/>
                      </a:solidFill>
                      <a:latin typeface="+mj-lt"/>
                    </a:rPr>
                    <a:t>Five Year</a:t>
                  </a:r>
                </a:p>
                <a:p>
                  <a:pPr eaLnBrk="0" hangingPunct="0"/>
                  <a:r>
                    <a:rPr lang="en-US" sz="1200" b="1" dirty="0">
                      <a:solidFill>
                        <a:srgbClr val="5A87C6"/>
                      </a:solidFill>
                      <a:latin typeface="+mj-lt"/>
                    </a:rPr>
                    <a:t>Life</a:t>
                  </a:r>
                </a:p>
              </p:txBody>
            </p:sp>
          </p:grpSp>
        </p:grpSp>
        <p:sp>
          <p:nvSpPr>
            <p:cNvPr id="27659" name="Rectangle 1204"/>
            <p:cNvSpPr>
              <a:spLocks noChangeArrowheads="1"/>
            </p:cNvSpPr>
            <p:nvPr/>
          </p:nvSpPr>
          <p:spPr bwMode="auto">
            <a:xfrm>
              <a:off x="4173" y="267"/>
              <a:ext cx="1362" cy="368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en-US" sz="1600" b="1" dirty="0">
                  <a:solidFill>
                    <a:srgbClr val="5A87C6"/>
                  </a:solidFill>
                  <a:latin typeface="+mj-lt"/>
                </a:rPr>
                <a:t>150% over 5 years =</a:t>
              </a:r>
            </a:p>
            <a:p>
              <a:pPr eaLnBrk="0" hangingPunct="0"/>
              <a:r>
                <a:rPr lang="en-US" sz="1600" b="1" dirty="0">
                  <a:solidFill>
                    <a:srgbClr val="5A87C6"/>
                  </a:solidFill>
                  <a:latin typeface="+mj-lt"/>
                </a:rPr>
                <a:t>30% each year</a:t>
              </a:r>
            </a:p>
          </p:txBody>
        </p:sp>
      </p:grpSp>
      <p:sp>
        <p:nvSpPr>
          <p:cNvPr id="27657" name="Text Box 1205"/>
          <p:cNvSpPr txBox="1">
            <a:spLocks noChangeArrowheads="1"/>
          </p:cNvSpPr>
          <p:nvPr/>
        </p:nvSpPr>
        <p:spPr bwMode="auto">
          <a:xfrm>
            <a:off x="342377" y="4358863"/>
            <a:ext cx="8308975" cy="1400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tabLst>
                <a:tab pos="1370013" algn="dec"/>
                <a:tab pos="2917825" algn="dec"/>
                <a:tab pos="4683125" algn="dec"/>
                <a:tab pos="6399213" algn="dec"/>
                <a:tab pos="7888288" algn="dec"/>
              </a:tabLst>
            </a:pPr>
            <a:r>
              <a:rPr lang="en-US" sz="1700" dirty="0">
                <a:latin typeface="+mj-lt"/>
              </a:rPr>
              <a:t>1	$18,000	$6,000	$3,600	$6,000	$6,000</a:t>
            </a:r>
          </a:p>
          <a:p>
            <a:pPr algn="l" eaLnBrk="0" hangingPunct="0">
              <a:tabLst>
                <a:tab pos="1370013" algn="dec"/>
                <a:tab pos="2917825" algn="dec"/>
                <a:tab pos="4683125" algn="dec"/>
                <a:tab pos="6399213" algn="dec"/>
                <a:tab pos="7888288" algn="dec"/>
              </a:tabLst>
            </a:pPr>
            <a:r>
              <a:rPr lang="en-US" sz="1700" dirty="0">
                <a:latin typeface="+mj-lt"/>
              </a:rPr>
              <a:t>2	$12,000	$4,200	$3,600	$4,200	$10,200</a:t>
            </a:r>
          </a:p>
          <a:p>
            <a:pPr algn="l" eaLnBrk="0" hangingPunct="0">
              <a:tabLst>
                <a:tab pos="1370013" algn="dec"/>
                <a:tab pos="2917825" algn="dec"/>
                <a:tab pos="4683125" algn="dec"/>
                <a:tab pos="6399213" algn="dec"/>
                <a:tab pos="7888288" algn="dec"/>
              </a:tabLst>
            </a:pPr>
            <a:r>
              <a:rPr lang="en-US" sz="1700" dirty="0">
                <a:latin typeface="+mj-lt"/>
              </a:rPr>
              <a:t>3	$7,800	$2,940	$3,600	$3,600	$13,800</a:t>
            </a:r>
          </a:p>
          <a:p>
            <a:pPr algn="l" eaLnBrk="0" hangingPunct="0">
              <a:tabLst>
                <a:tab pos="1370013" algn="dec"/>
                <a:tab pos="2917825" algn="dec"/>
                <a:tab pos="4683125" algn="dec"/>
                <a:tab pos="6399213" algn="dec"/>
                <a:tab pos="7888288" algn="dec"/>
              </a:tabLst>
            </a:pPr>
            <a:r>
              <a:rPr lang="en-US" sz="1700" dirty="0">
                <a:latin typeface="+mj-lt"/>
              </a:rPr>
              <a:t>4	$4,200	$2,058	$3,600	$3,600	$17,400</a:t>
            </a:r>
          </a:p>
          <a:p>
            <a:pPr algn="l" eaLnBrk="0" hangingPunct="0">
              <a:tabLst>
                <a:tab pos="1370013" algn="dec"/>
                <a:tab pos="2917825" algn="dec"/>
                <a:tab pos="4683125" algn="dec"/>
                <a:tab pos="6399213" algn="dec"/>
                <a:tab pos="7888288" algn="dec"/>
              </a:tabLst>
            </a:pPr>
            <a:r>
              <a:rPr lang="en-US" sz="1700" dirty="0">
                <a:latin typeface="+mj-lt"/>
              </a:rPr>
              <a:t>5	$600	$1,440.60	$3,600	$600	$18,000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Depreciation Methods</a:t>
            </a:r>
            <a:endParaRPr lang="en-US" dirty="0"/>
          </a:p>
        </p:txBody>
      </p:sp>
      <p:sp>
        <p:nvSpPr>
          <p:cNvPr id="2867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FA-SU-260</a:t>
            </a:r>
            <a:endParaRPr lang="en-US" dirty="0"/>
          </a:p>
        </p:txBody>
      </p:sp>
      <p:sp>
        <p:nvSpPr>
          <p:cNvPr id="28676" name="Text Box 3"/>
          <p:cNvSpPr txBox="1">
            <a:spLocks noChangeArrowheads="1"/>
          </p:cNvSpPr>
          <p:nvPr/>
        </p:nvSpPr>
        <p:spPr bwMode="auto">
          <a:xfrm>
            <a:off x="742446" y="1994664"/>
            <a:ext cx="7645400" cy="3416320"/>
          </a:xfrm>
          <a:prstGeom prst="rect">
            <a:avLst/>
          </a:prstGeom>
          <a:noFill/>
          <a:ln w="9525">
            <a:solidFill>
              <a:srgbClr val="5A87C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2400" b="1" dirty="0">
                <a:latin typeface="+mj-lt"/>
              </a:rPr>
              <a:t>Sum-of-the-Years’-Digits</a:t>
            </a:r>
          </a:p>
          <a:p>
            <a:pPr algn="l" eaLnBrk="0" hangingPunct="0">
              <a:spcBef>
                <a:spcPct val="50000"/>
              </a:spcBef>
            </a:pPr>
            <a:endParaRPr lang="en-US" sz="2400" b="1" dirty="0">
              <a:latin typeface="+mj-lt"/>
            </a:endParaRPr>
          </a:p>
          <a:p>
            <a:pPr algn="l" eaLnBrk="0" hangingPunct="0">
              <a:spcBef>
                <a:spcPct val="50000"/>
              </a:spcBef>
            </a:pPr>
            <a:r>
              <a:rPr lang="en-US" sz="2400" i="1" dirty="0">
                <a:latin typeface="+mj-lt"/>
              </a:rPr>
              <a:t>Depreciation Charge = </a:t>
            </a:r>
            <a:r>
              <a:rPr lang="en-US" sz="2400" i="1" dirty="0">
                <a:solidFill>
                  <a:srgbClr val="5A87C6"/>
                </a:solidFill>
                <a:latin typeface="+mj-lt"/>
              </a:rPr>
              <a:t>Depreciable Basis</a:t>
            </a:r>
            <a:r>
              <a:rPr lang="en-US" sz="2400" i="1" dirty="0">
                <a:latin typeface="+mj-lt"/>
              </a:rPr>
              <a:t> * (Number of Years Remaining</a:t>
            </a:r>
            <a:r>
              <a:rPr lang="en-US" sz="2400" i="1" dirty="0">
                <a:solidFill>
                  <a:schemeClr val="accent2"/>
                </a:solidFill>
                <a:latin typeface="+mj-lt"/>
              </a:rPr>
              <a:t> </a:t>
            </a:r>
            <a:r>
              <a:rPr lang="en-US" sz="2400" i="1" dirty="0">
                <a:latin typeface="+mj-lt"/>
              </a:rPr>
              <a:t>/</a:t>
            </a:r>
            <a:r>
              <a:rPr lang="en-US" sz="2400" i="1" dirty="0">
                <a:solidFill>
                  <a:schemeClr val="accent2"/>
                </a:solidFill>
                <a:latin typeface="+mj-lt"/>
              </a:rPr>
              <a:t> </a:t>
            </a:r>
            <a:r>
              <a:rPr lang="en-US" sz="2400" i="1" dirty="0">
                <a:solidFill>
                  <a:srgbClr val="FF0000"/>
                </a:solidFill>
                <a:latin typeface="+mj-lt"/>
              </a:rPr>
              <a:t>Sum-of-the-Years’-Digits</a:t>
            </a:r>
            <a:r>
              <a:rPr lang="en-US" sz="2400" i="1" dirty="0">
                <a:latin typeface="+mj-lt"/>
              </a:rPr>
              <a:t>)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2400" i="1" dirty="0">
                <a:solidFill>
                  <a:srgbClr val="5A87C6"/>
                </a:solidFill>
                <a:latin typeface="+mj-lt"/>
              </a:rPr>
              <a:t>Depreciable Basis</a:t>
            </a:r>
            <a:r>
              <a:rPr lang="en-US" sz="2400" i="1" dirty="0">
                <a:latin typeface="+mj-lt"/>
              </a:rPr>
              <a:t> = Cost - Salvage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2400" i="1" dirty="0">
                <a:solidFill>
                  <a:srgbClr val="FF0000"/>
                </a:solidFill>
                <a:latin typeface="+mj-lt"/>
              </a:rPr>
              <a:t>Sum-of-Years’-Digits</a:t>
            </a:r>
            <a:r>
              <a:rPr lang="en-US" sz="2400" i="1" dirty="0">
                <a:latin typeface="+mj-lt"/>
              </a:rPr>
              <a:t> = 1 + 2 + n...</a:t>
            </a:r>
            <a:endParaRPr lang="en-US" sz="2400" b="1" dirty="0">
              <a:latin typeface="+mj-lt"/>
            </a:endParaRPr>
          </a:p>
        </p:txBody>
      </p:sp>
      <p:sp>
        <p:nvSpPr>
          <p:cNvPr id="28677" name="Line 5"/>
          <p:cNvSpPr>
            <a:spLocks noChangeShapeType="1"/>
          </p:cNvSpPr>
          <p:nvPr/>
        </p:nvSpPr>
        <p:spPr bwMode="auto">
          <a:xfrm>
            <a:off x="848808" y="2626489"/>
            <a:ext cx="6618288" cy="0"/>
          </a:xfrm>
          <a:prstGeom prst="line">
            <a:avLst/>
          </a:prstGeom>
          <a:noFill/>
          <a:ln w="28575">
            <a:solidFill>
              <a:srgbClr val="5A87C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Title 9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 – Sum-of-the-Years’-Digits</a:t>
            </a:r>
            <a:endParaRPr lang="en-US" dirty="0"/>
          </a:p>
        </p:txBody>
      </p:sp>
      <p:sp>
        <p:nvSpPr>
          <p:cNvPr id="2969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FA-SU-270</a:t>
            </a:r>
            <a:endParaRPr lang="en-US" dirty="0"/>
          </a:p>
        </p:txBody>
      </p:sp>
      <p:sp>
        <p:nvSpPr>
          <p:cNvPr id="29700" name="Text Box 2051"/>
          <p:cNvSpPr txBox="1">
            <a:spLocks noChangeArrowheads="1"/>
          </p:cNvSpPr>
          <p:nvPr/>
        </p:nvSpPr>
        <p:spPr bwMode="auto">
          <a:xfrm>
            <a:off x="133351" y="3559981"/>
            <a:ext cx="8877086" cy="2277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eaLnBrk="0" hangingPunct="0"/>
            <a:r>
              <a:rPr lang="en-US" sz="1800" b="1" dirty="0">
                <a:latin typeface="+mj-lt"/>
              </a:rPr>
              <a:t>	</a:t>
            </a:r>
            <a:r>
              <a:rPr lang="en-US" sz="1600" b="1" dirty="0">
                <a:latin typeface="+mj-lt"/>
              </a:rPr>
              <a:t>Remaining	Depreciation				Depreciation</a:t>
            </a:r>
          </a:p>
          <a:p>
            <a:pPr algn="l" eaLnBrk="0" hangingPunct="0"/>
            <a:r>
              <a:rPr lang="en-US" sz="1600" b="1" dirty="0">
                <a:latin typeface="+mj-lt"/>
              </a:rPr>
              <a:t>Year	Life		Fraction		Calculation		Expense</a:t>
            </a:r>
          </a:p>
          <a:p>
            <a:pPr algn="l" eaLnBrk="0" hangingPunct="0"/>
            <a:r>
              <a:rPr lang="en-US" sz="1800" b="1" dirty="0" smtClean="0">
                <a:latin typeface="+mj-lt"/>
              </a:rPr>
              <a:t>--------------------------------------------------------------------------------------</a:t>
            </a:r>
            <a:endParaRPr lang="en-US" sz="1800" b="1" dirty="0">
              <a:latin typeface="+mj-lt"/>
            </a:endParaRPr>
          </a:p>
          <a:p>
            <a:pPr algn="l" eaLnBrk="0" hangingPunct="0"/>
            <a:r>
              <a:rPr lang="en-US" sz="1800" dirty="0">
                <a:latin typeface="+mj-lt"/>
              </a:rPr>
              <a:t>1	5		5/15		$18,000 * (5/15)		$6,000</a:t>
            </a:r>
          </a:p>
          <a:p>
            <a:pPr algn="l" eaLnBrk="0" hangingPunct="0"/>
            <a:r>
              <a:rPr lang="en-US" sz="1800" dirty="0">
                <a:latin typeface="+mj-lt"/>
              </a:rPr>
              <a:t>2	4		4/15		$18,000 * (4/15)		$4,800</a:t>
            </a:r>
          </a:p>
          <a:p>
            <a:pPr algn="l" eaLnBrk="0" hangingPunct="0"/>
            <a:r>
              <a:rPr lang="en-US" sz="1800" dirty="0">
                <a:latin typeface="+mj-lt"/>
              </a:rPr>
              <a:t>3	3		3/15		$18,000 * (3/15)		$3,600</a:t>
            </a:r>
          </a:p>
          <a:p>
            <a:pPr algn="l" eaLnBrk="0" hangingPunct="0"/>
            <a:r>
              <a:rPr lang="en-US" sz="1800" dirty="0">
                <a:latin typeface="+mj-lt"/>
              </a:rPr>
              <a:t>4	2		2/15		$18,000 * (2/15)		$2,400</a:t>
            </a:r>
          </a:p>
          <a:p>
            <a:pPr algn="l" eaLnBrk="0" hangingPunct="0"/>
            <a:r>
              <a:rPr lang="en-US" sz="1800" dirty="0">
                <a:latin typeface="+mj-lt"/>
              </a:rPr>
              <a:t>5	1		1/15		$18,000 * (1/15)		$1,200</a:t>
            </a:r>
          </a:p>
        </p:txBody>
      </p:sp>
      <p:grpSp>
        <p:nvGrpSpPr>
          <p:cNvPr id="29701" name="Group 2142"/>
          <p:cNvGrpSpPr>
            <a:grpSpLocks/>
          </p:cNvGrpSpPr>
          <p:nvPr/>
        </p:nvGrpSpPr>
        <p:grpSpPr bwMode="auto">
          <a:xfrm>
            <a:off x="811213" y="1757363"/>
            <a:ext cx="7554913" cy="1430337"/>
            <a:chOff x="601" y="553"/>
            <a:chExt cx="4759" cy="901"/>
          </a:xfrm>
        </p:grpSpPr>
        <p:grpSp>
          <p:nvGrpSpPr>
            <p:cNvPr id="29702" name="Group 2055"/>
            <p:cNvGrpSpPr>
              <a:grpSpLocks/>
            </p:cNvGrpSpPr>
            <p:nvPr/>
          </p:nvGrpSpPr>
          <p:grpSpPr bwMode="auto">
            <a:xfrm>
              <a:off x="601" y="553"/>
              <a:ext cx="3646" cy="901"/>
              <a:chOff x="961" y="293"/>
              <a:chExt cx="3646" cy="901"/>
            </a:xfrm>
          </p:grpSpPr>
          <p:grpSp>
            <p:nvGrpSpPr>
              <p:cNvPr id="29704" name="Group 2056"/>
              <p:cNvGrpSpPr>
                <a:grpSpLocks/>
              </p:cNvGrpSpPr>
              <p:nvPr/>
            </p:nvGrpSpPr>
            <p:grpSpPr bwMode="auto">
              <a:xfrm>
                <a:off x="961" y="465"/>
                <a:ext cx="1554" cy="717"/>
                <a:chOff x="961" y="465"/>
                <a:chExt cx="1554" cy="717"/>
              </a:xfrm>
            </p:grpSpPr>
            <p:grpSp>
              <p:nvGrpSpPr>
                <p:cNvPr id="29769" name="Group 2057"/>
                <p:cNvGrpSpPr>
                  <a:grpSpLocks/>
                </p:cNvGrpSpPr>
                <p:nvPr/>
              </p:nvGrpSpPr>
              <p:grpSpPr bwMode="auto">
                <a:xfrm>
                  <a:off x="1096" y="829"/>
                  <a:ext cx="1419" cy="353"/>
                  <a:chOff x="1126" y="829"/>
                  <a:chExt cx="1419" cy="353"/>
                </a:xfrm>
              </p:grpSpPr>
              <p:sp>
                <p:nvSpPr>
                  <p:cNvPr id="29771" name="Freeform 2058"/>
                  <p:cNvSpPr>
                    <a:spLocks/>
                  </p:cNvSpPr>
                  <p:nvPr/>
                </p:nvSpPr>
                <p:spPr bwMode="auto">
                  <a:xfrm>
                    <a:off x="1821" y="1043"/>
                    <a:ext cx="158" cy="131"/>
                  </a:xfrm>
                  <a:custGeom>
                    <a:avLst/>
                    <a:gdLst>
                      <a:gd name="T0" fmla="*/ 186 w 492"/>
                      <a:gd name="T1" fmla="*/ 541 h 541"/>
                      <a:gd name="T2" fmla="*/ 237 w 492"/>
                      <a:gd name="T3" fmla="*/ 532 h 541"/>
                      <a:gd name="T4" fmla="*/ 285 w 492"/>
                      <a:gd name="T5" fmla="*/ 512 h 541"/>
                      <a:gd name="T6" fmla="*/ 331 w 492"/>
                      <a:gd name="T7" fmla="*/ 486 h 541"/>
                      <a:gd name="T8" fmla="*/ 371 w 492"/>
                      <a:gd name="T9" fmla="*/ 450 h 541"/>
                      <a:gd name="T10" fmla="*/ 410 w 492"/>
                      <a:gd name="T11" fmla="*/ 406 h 541"/>
                      <a:gd name="T12" fmla="*/ 441 w 492"/>
                      <a:gd name="T13" fmla="*/ 358 h 541"/>
                      <a:gd name="T14" fmla="*/ 468 w 492"/>
                      <a:gd name="T15" fmla="*/ 308 h 541"/>
                      <a:gd name="T16" fmla="*/ 485 w 492"/>
                      <a:gd name="T17" fmla="*/ 252 h 541"/>
                      <a:gd name="T18" fmla="*/ 492 w 492"/>
                      <a:gd name="T19" fmla="*/ 199 h 541"/>
                      <a:gd name="T20" fmla="*/ 487 w 492"/>
                      <a:gd name="T21" fmla="*/ 149 h 541"/>
                      <a:gd name="T22" fmla="*/ 475 w 492"/>
                      <a:gd name="T23" fmla="*/ 103 h 541"/>
                      <a:gd name="T24" fmla="*/ 456 w 492"/>
                      <a:gd name="T25" fmla="*/ 67 h 541"/>
                      <a:gd name="T26" fmla="*/ 427 w 492"/>
                      <a:gd name="T27" fmla="*/ 36 h 541"/>
                      <a:gd name="T28" fmla="*/ 391 w 492"/>
                      <a:gd name="T29" fmla="*/ 14 h 541"/>
                      <a:gd name="T30" fmla="*/ 350 w 492"/>
                      <a:gd name="T31" fmla="*/ 2 h 541"/>
                      <a:gd name="T32" fmla="*/ 302 w 492"/>
                      <a:gd name="T33" fmla="*/ 0 h 541"/>
                      <a:gd name="T34" fmla="*/ 253 w 492"/>
                      <a:gd name="T35" fmla="*/ 9 h 541"/>
                      <a:gd name="T36" fmla="*/ 205 w 492"/>
                      <a:gd name="T37" fmla="*/ 28 h 541"/>
                      <a:gd name="T38" fmla="*/ 159 w 492"/>
                      <a:gd name="T39" fmla="*/ 55 h 541"/>
                      <a:gd name="T40" fmla="*/ 118 w 492"/>
                      <a:gd name="T41" fmla="*/ 91 h 541"/>
                      <a:gd name="T42" fmla="*/ 80 w 492"/>
                      <a:gd name="T43" fmla="*/ 134 h 541"/>
                      <a:gd name="T44" fmla="*/ 49 w 492"/>
                      <a:gd name="T45" fmla="*/ 182 h 541"/>
                      <a:gd name="T46" fmla="*/ 24 w 492"/>
                      <a:gd name="T47" fmla="*/ 233 h 541"/>
                      <a:gd name="T48" fmla="*/ 8 w 492"/>
                      <a:gd name="T49" fmla="*/ 288 h 541"/>
                      <a:gd name="T50" fmla="*/ 0 w 492"/>
                      <a:gd name="T51" fmla="*/ 341 h 541"/>
                      <a:gd name="T52" fmla="*/ 3 w 492"/>
                      <a:gd name="T53" fmla="*/ 392 h 541"/>
                      <a:gd name="T54" fmla="*/ 15 w 492"/>
                      <a:gd name="T55" fmla="*/ 438 h 541"/>
                      <a:gd name="T56" fmla="*/ 37 w 492"/>
                      <a:gd name="T57" fmla="*/ 474 h 541"/>
                      <a:gd name="T58" fmla="*/ 63 w 492"/>
                      <a:gd name="T59" fmla="*/ 505 h 541"/>
                      <a:gd name="T60" fmla="*/ 99 w 492"/>
                      <a:gd name="T61" fmla="*/ 527 h 541"/>
                      <a:gd name="T62" fmla="*/ 140 w 492"/>
                      <a:gd name="T63" fmla="*/ 539 h 541"/>
                      <a:gd name="T64" fmla="*/ 186 w 492"/>
                      <a:gd name="T65" fmla="*/ 541 h 541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492"/>
                      <a:gd name="T100" fmla="*/ 0 h 541"/>
                      <a:gd name="T101" fmla="*/ 492 w 492"/>
                      <a:gd name="T102" fmla="*/ 541 h 541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492" h="541">
                        <a:moveTo>
                          <a:pt x="186" y="541"/>
                        </a:moveTo>
                        <a:lnTo>
                          <a:pt x="237" y="532"/>
                        </a:lnTo>
                        <a:lnTo>
                          <a:pt x="285" y="512"/>
                        </a:lnTo>
                        <a:lnTo>
                          <a:pt x="331" y="486"/>
                        </a:lnTo>
                        <a:lnTo>
                          <a:pt x="371" y="450"/>
                        </a:lnTo>
                        <a:lnTo>
                          <a:pt x="410" y="406"/>
                        </a:lnTo>
                        <a:lnTo>
                          <a:pt x="441" y="358"/>
                        </a:lnTo>
                        <a:lnTo>
                          <a:pt x="468" y="308"/>
                        </a:lnTo>
                        <a:lnTo>
                          <a:pt x="485" y="252"/>
                        </a:lnTo>
                        <a:lnTo>
                          <a:pt x="492" y="199"/>
                        </a:lnTo>
                        <a:lnTo>
                          <a:pt x="487" y="149"/>
                        </a:lnTo>
                        <a:lnTo>
                          <a:pt x="475" y="103"/>
                        </a:lnTo>
                        <a:lnTo>
                          <a:pt x="456" y="67"/>
                        </a:lnTo>
                        <a:lnTo>
                          <a:pt x="427" y="36"/>
                        </a:lnTo>
                        <a:lnTo>
                          <a:pt x="391" y="14"/>
                        </a:lnTo>
                        <a:lnTo>
                          <a:pt x="350" y="2"/>
                        </a:lnTo>
                        <a:lnTo>
                          <a:pt x="302" y="0"/>
                        </a:lnTo>
                        <a:lnTo>
                          <a:pt x="253" y="9"/>
                        </a:lnTo>
                        <a:lnTo>
                          <a:pt x="205" y="28"/>
                        </a:lnTo>
                        <a:lnTo>
                          <a:pt x="159" y="55"/>
                        </a:lnTo>
                        <a:lnTo>
                          <a:pt x="118" y="91"/>
                        </a:lnTo>
                        <a:lnTo>
                          <a:pt x="80" y="134"/>
                        </a:lnTo>
                        <a:lnTo>
                          <a:pt x="49" y="182"/>
                        </a:lnTo>
                        <a:lnTo>
                          <a:pt x="24" y="233"/>
                        </a:lnTo>
                        <a:lnTo>
                          <a:pt x="8" y="288"/>
                        </a:lnTo>
                        <a:lnTo>
                          <a:pt x="0" y="341"/>
                        </a:lnTo>
                        <a:lnTo>
                          <a:pt x="3" y="392"/>
                        </a:lnTo>
                        <a:lnTo>
                          <a:pt x="15" y="438"/>
                        </a:lnTo>
                        <a:lnTo>
                          <a:pt x="37" y="474"/>
                        </a:lnTo>
                        <a:lnTo>
                          <a:pt x="63" y="505"/>
                        </a:lnTo>
                        <a:lnTo>
                          <a:pt x="99" y="527"/>
                        </a:lnTo>
                        <a:lnTo>
                          <a:pt x="140" y="539"/>
                        </a:lnTo>
                        <a:lnTo>
                          <a:pt x="186" y="541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29772" name="Freeform 2059"/>
                  <p:cNvSpPr>
                    <a:spLocks/>
                  </p:cNvSpPr>
                  <p:nvPr/>
                </p:nvSpPr>
                <p:spPr bwMode="auto">
                  <a:xfrm>
                    <a:off x="1872" y="1086"/>
                    <a:ext cx="55" cy="45"/>
                  </a:xfrm>
                  <a:custGeom>
                    <a:avLst/>
                    <a:gdLst>
                      <a:gd name="T0" fmla="*/ 65 w 172"/>
                      <a:gd name="T1" fmla="*/ 190 h 190"/>
                      <a:gd name="T2" fmla="*/ 82 w 172"/>
                      <a:gd name="T3" fmla="*/ 188 h 190"/>
                      <a:gd name="T4" fmla="*/ 99 w 172"/>
                      <a:gd name="T5" fmla="*/ 181 h 190"/>
                      <a:gd name="T6" fmla="*/ 116 w 172"/>
                      <a:gd name="T7" fmla="*/ 171 h 190"/>
                      <a:gd name="T8" fmla="*/ 131 w 172"/>
                      <a:gd name="T9" fmla="*/ 159 h 190"/>
                      <a:gd name="T10" fmla="*/ 143 w 172"/>
                      <a:gd name="T11" fmla="*/ 145 h 190"/>
                      <a:gd name="T12" fmla="*/ 155 w 172"/>
                      <a:gd name="T13" fmla="*/ 128 h 190"/>
                      <a:gd name="T14" fmla="*/ 162 w 172"/>
                      <a:gd name="T15" fmla="*/ 109 h 190"/>
                      <a:gd name="T16" fmla="*/ 169 w 172"/>
                      <a:gd name="T17" fmla="*/ 89 h 190"/>
                      <a:gd name="T18" fmla="*/ 172 w 172"/>
                      <a:gd name="T19" fmla="*/ 70 h 190"/>
                      <a:gd name="T20" fmla="*/ 172 w 172"/>
                      <a:gd name="T21" fmla="*/ 53 h 190"/>
                      <a:gd name="T22" fmla="*/ 167 w 172"/>
                      <a:gd name="T23" fmla="*/ 36 h 190"/>
                      <a:gd name="T24" fmla="*/ 159 w 172"/>
                      <a:gd name="T25" fmla="*/ 24 h 190"/>
                      <a:gd name="T26" fmla="*/ 150 w 172"/>
                      <a:gd name="T27" fmla="*/ 12 h 190"/>
                      <a:gd name="T28" fmla="*/ 138 w 172"/>
                      <a:gd name="T29" fmla="*/ 5 h 190"/>
                      <a:gd name="T30" fmla="*/ 123 w 172"/>
                      <a:gd name="T31" fmla="*/ 0 h 190"/>
                      <a:gd name="T32" fmla="*/ 106 w 172"/>
                      <a:gd name="T33" fmla="*/ 0 h 190"/>
                      <a:gd name="T34" fmla="*/ 90 w 172"/>
                      <a:gd name="T35" fmla="*/ 5 h 190"/>
                      <a:gd name="T36" fmla="*/ 73 w 172"/>
                      <a:gd name="T37" fmla="*/ 10 h 190"/>
                      <a:gd name="T38" fmla="*/ 56 w 172"/>
                      <a:gd name="T39" fmla="*/ 22 h 190"/>
                      <a:gd name="T40" fmla="*/ 41 w 172"/>
                      <a:gd name="T41" fmla="*/ 34 h 190"/>
                      <a:gd name="T42" fmla="*/ 27 w 172"/>
                      <a:gd name="T43" fmla="*/ 48 h 190"/>
                      <a:gd name="T44" fmla="*/ 17 w 172"/>
                      <a:gd name="T45" fmla="*/ 65 h 190"/>
                      <a:gd name="T46" fmla="*/ 8 w 172"/>
                      <a:gd name="T47" fmla="*/ 82 h 190"/>
                      <a:gd name="T48" fmla="*/ 3 w 172"/>
                      <a:gd name="T49" fmla="*/ 101 h 190"/>
                      <a:gd name="T50" fmla="*/ 0 w 172"/>
                      <a:gd name="T51" fmla="*/ 121 h 190"/>
                      <a:gd name="T52" fmla="*/ 0 w 172"/>
                      <a:gd name="T53" fmla="*/ 137 h 190"/>
                      <a:gd name="T54" fmla="*/ 5 w 172"/>
                      <a:gd name="T55" fmla="*/ 154 h 190"/>
                      <a:gd name="T56" fmla="*/ 12 w 172"/>
                      <a:gd name="T57" fmla="*/ 166 h 190"/>
                      <a:gd name="T58" fmla="*/ 22 w 172"/>
                      <a:gd name="T59" fmla="*/ 178 h 190"/>
                      <a:gd name="T60" fmla="*/ 34 w 172"/>
                      <a:gd name="T61" fmla="*/ 186 h 190"/>
                      <a:gd name="T62" fmla="*/ 49 w 172"/>
                      <a:gd name="T63" fmla="*/ 190 h 190"/>
                      <a:gd name="T64" fmla="*/ 65 w 172"/>
                      <a:gd name="T65" fmla="*/ 190 h 190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172"/>
                      <a:gd name="T100" fmla="*/ 0 h 190"/>
                      <a:gd name="T101" fmla="*/ 172 w 172"/>
                      <a:gd name="T102" fmla="*/ 190 h 190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172" h="190">
                        <a:moveTo>
                          <a:pt x="65" y="190"/>
                        </a:moveTo>
                        <a:lnTo>
                          <a:pt x="82" y="188"/>
                        </a:lnTo>
                        <a:lnTo>
                          <a:pt x="99" y="181"/>
                        </a:lnTo>
                        <a:lnTo>
                          <a:pt x="116" y="171"/>
                        </a:lnTo>
                        <a:lnTo>
                          <a:pt x="131" y="159"/>
                        </a:lnTo>
                        <a:lnTo>
                          <a:pt x="143" y="145"/>
                        </a:lnTo>
                        <a:lnTo>
                          <a:pt x="155" y="128"/>
                        </a:lnTo>
                        <a:lnTo>
                          <a:pt x="162" y="109"/>
                        </a:lnTo>
                        <a:lnTo>
                          <a:pt x="169" y="89"/>
                        </a:lnTo>
                        <a:lnTo>
                          <a:pt x="172" y="70"/>
                        </a:lnTo>
                        <a:lnTo>
                          <a:pt x="172" y="53"/>
                        </a:lnTo>
                        <a:lnTo>
                          <a:pt x="167" y="36"/>
                        </a:lnTo>
                        <a:lnTo>
                          <a:pt x="159" y="24"/>
                        </a:lnTo>
                        <a:lnTo>
                          <a:pt x="150" y="12"/>
                        </a:lnTo>
                        <a:lnTo>
                          <a:pt x="138" y="5"/>
                        </a:lnTo>
                        <a:lnTo>
                          <a:pt x="123" y="0"/>
                        </a:lnTo>
                        <a:lnTo>
                          <a:pt x="106" y="0"/>
                        </a:lnTo>
                        <a:lnTo>
                          <a:pt x="90" y="5"/>
                        </a:lnTo>
                        <a:lnTo>
                          <a:pt x="73" y="10"/>
                        </a:lnTo>
                        <a:lnTo>
                          <a:pt x="56" y="22"/>
                        </a:lnTo>
                        <a:lnTo>
                          <a:pt x="41" y="34"/>
                        </a:lnTo>
                        <a:lnTo>
                          <a:pt x="27" y="48"/>
                        </a:lnTo>
                        <a:lnTo>
                          <a:pt x="17" y="65"/>
                        </a:lnTo>
                        <a:lnTo>
                          <a:pt x="8" y="82"/>
                        </a:lnTo>
                        <a:lnTo>
                          <a:pt x="3" y="101"/>
                        </a:lnTo>
                        <a:lnTo>
                          <a:pt x="0" y="121"/>
                        </a:lnTo>
                        <a:lnTo>
                          <a:pt x="0" y="137"/>
                        </a:lnTo>
                        <a:lnTo>
                          <a:pt x="5" y="154"/>
                        </a:lnTo>
                        <a:lnTo>
                          <a:pt x="12" y="166"/>
                        </a:lnTo>
                        <a:lnTo>
                          <a:pt x="22" y="178"/>
                        </a:lnTo>
                        <a:lnTo>
                          <a:pt x="34" y="186"/>
                        </a:lnTo>
                        <a:lnTo>
                          <a:pt x="49" y="190"/>
                        </a:lnTo>
                        <a:lnTo>
                          <a:pt x="65" y="19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29773" name="Freeform 2060"/>
                  <p:cNvSpPr>
                    <a:spLocks/>
                  </p:cNvSpPr>
                  <p:nvPr/>
                </p:nvSpPr>
                <p:spPr bwMode="auto">
                  <a:xfrm>
                    <a:off x="2276" y="1043"/>
                    <a:ext cx="158" cy="131"/>
                  </a:xfrm>
                  <a:custGeom>
                    <a:avLst/>
                    <a:gdLst>
                      <a:gd name="T0" fmla="*/ 188 w 492"/>
                      <a:gd name="T1" fmla="*/ 541 h 541"/>
                      <a:gd name="T2" fmla="*/ 236 w 492"/>
                      <a:gd name="T3" fmla="*/ 532 h 541"/>
                      <a:gd name="T4" fmla="*/ 285 w 492"/>
                      <a:gd name="T5" fmla="*/ 512 h 541"/>
                      <a:gd name="T6" fmla="*/ 330 w 492"/>
                      <a:gd name="T7" fmla="*/ 486 h 541"/>
                      <a:gd name="T8" fmla="*/ 374 w 492"/>
                      <a:gd name="T9" fmla="*/ 450 h 541"/>
                      <a:gd name="T10" fmla="*/ 412 w 492"/>
                      <a:gd name="T11" fmla="*/ 406 h 541"/>
                      <a:gd name="T12" fmla="*/ 444 w 492"/>
                      <a:gd name="T13" fmla="*/ 358 h 541"/>
                      <a:gd name="T14" fmla="*/ 468 w 492"/>
                      <a:gd name="T15" fmla="*/ 308 h 541"/>
                      <a:gd name="T16" fmla="*/ 485 w 492"/>
                      <a:gd name="T17" fmla="*/ 252 h 541"/>
                      <a:gd name="T18" fmla="*/ 492 w 492"/>
                      <a:gd name="T19" fmla="*/ 199 h 541"/>
                      <a:gd name="T20" fmla="*/ 489 w 492"/>
                      <a:gd name="T21" fmla="*/ 149 h 541"/>
                      <a:gd name="T22" fmla="*/ 475 w 492"/>
                      <a:gd name="T23" fmla="*/ 103 h 541"/>
                      <a:gd name="T24" fmla="*/ 456 w 492"/>
                      <a:gd name="T25" fmla="*/ 67 h 541"/>
                      <a:gd name="T26" fmla="*/ 427 w 492"/>
                      <a:gd name="T27" fmla="*/ 36 h 541"/>
                      <a:gd name="T28" fmla="*/ 393 w 492"/>
                      <a:gd name="T29" fmla="*/ 14 h 541"/>
                      <a:gd name="T30" fmla="*/ 352 w 492"/>
                      <a:gd name="T31" fmla="*/ 2 h 541"/>
                      <a:gd name="T32" fmla="*/ 304 w 492"/>
                      <a:gd name="T33" fmla="*/ 0 h 541"/>
                      <a:gd name="T34" fmla="*/ 253 w 492"/>
                      <a:gd name="T35" fmla="*/ 9 h 541"/>
                      <a:gd name="T36" fmla="*/ 205 w 492"/>
                      <a:gd name="T37" fmla="*/ 28 h 541"/>
                      <a:gd name="T38" fmla="*/ 159 w 492"/>
                      <a:gd name="T39" fmla="*/ 55 h 541"/>
                      <a:gd name="T40" fmla="*/ 118 w 492"/>
                      <a:gd name="T41" fmla="*/ 91 h 541"/>
                      <a:gd name="T42" fmla="*/ 80 w 492"/>
                      <a:gd name="T43" fmla="*/ 134 h 541"/>
                      <a:gd name="T44" fmla="*/ 48 w 492"/>
                      <a:gd name="T45" fmla="*/ 182 h 541"/>
                      <a:gd name="T46" fmla="*/ 24 w 492"/>
                      <a:gd name="T47" fmla="*/ 233 h 541"/>
                      <a:gd name="T48" fmla="*/ 7 w 492"/>
                      <a:gd name="T49" fmla="*/ 288 h 541"/>
                      <a:gd name="T50" fmla="*/ 0 w 492"/>
                      <a:gd name="T51" fmla="*/ 341 h 541"/>
                      <a:gd name="T52" fmla="*/ 3 w 492"/>
                      <a:gd name="T53" fmla="*/ 392 h 541"/>
                      <a:gd name="T54" fmla="*/ 15 w 492"/>
                      <a:gd name="T55" fmla="*/ 438 h 541"/>
                      <a:gd name="T56" fmla="*/ 36 w 492"/>
                      <a:gd name="T57" fmla="*/ 474 h 541"/>
                      <a:gd name="T58" fmla="*/ 63 w 492"/>
                      <a:gd name="T59" fmla="*/ 505 h 541"/>
                      <a:gd name="T60" fmla="*/ 99 w 492"/>
                      <a:gd name="T61" fmla="*/ 527 h 541"/>
                      <a:gd name="T62" fmla="*/ 140 w 492"/>
                      <a:gd name="T63" fmla="*/ 539 h 541"/>
                      <a:gd name="T64" fmla="*/ 188 w 492"/>
                      <a:gd name="T65" fmla="*/ 541 h 541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492"/>
                      <a:gd name="T100" fmla="*/ 0 h 541"/>
                      <a:gd name="T101" fmla="*/ 492 w 492"/>
                      <a:gd name="T102" fmla="*/ 541 h 541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492" h="541">
                        <a:moveTo>
                          <a:pt x="188" y="541"/>
                        </a:moveTo>
                        <a:lnTo>
                          <a:pt x="236" y="532"/>
                        </a:lnTo>
                        <a:lnTo>
                          <a:pt x="285" y="512"/>
                        </a:lnTo>
                        <a:lnTo>
                          <a:pt x="330" y="486"/>
                        </a:lnTo>
                        <a:lnTo>
                          <a:pt x="374" y="450"/>
                        </a:lnTo>
                        <a:lnTo>
                          <a:pt x="412" y="406"/>
                        </a:lnTo>
                        <a:lnTo>
                          <a:pt x="444" y="358"/>
                        </a:lnTo>
                        <a:lnTo>
                          <a:pt x="468" y="308"/>
                        </a:lnTo>
                        <a:lnTo>
                          <a:pt x="485" y="252"/>
                        </a:lnTo>
                        <a:lnTo>
                          <a:pt x="492" y="199"/>
                        </a:lnTo>
                        <a:lnTo>
                          <a:pt x="489" y="149"/>
                        </a:lnTo>
                        <a:lnTo>
                          <a:pt x="475" y="103"/>
                        </a:lnTo>
                        <a:lnTo>
                          <a:pt x="456" y="67"/>
                        </a:lnTo>
                        <a:lnTo>
                          <a:pt x="427" y="36"/>
                        </a:lnTo>
                        <a:lnTo>
                          <a:pt x="393" y="14"/>
                        </a:lnTo>
                        <a:lnTo>
                          <a:pt x="352" y="2"/>
                        </a:lnTo>
                        <a:lnTo>
                          <a:pt x="304" y="0"/>
                        </a:lnTo>
                        <a:lnTo>
                          <a:pt x="253" y="9"/>
                        </a:lnTo>
                        <a:lnTo>
                          <a:pt x="205" y="28"/>
                        </a:lnTo>
                        <a:lnTo>
                          <a:pt x="159" y="55"/>
                        </a:lnTo>
                        <a:lnTo>
                          <a:pt x="118" y="91"/>
                        </a:lnTo>
                        <a:lnTo>
                          <a:pt x="80" y="134"/>
                        </a:lnTo>
                        <a:lnTo>
                          <a:pt x="48" y="182"/>
                        </a:lnTo>
                        <a:lnTo>
                          <a:pt x="24" y="233"/>
                        </a:lnTo>
                        <a:lnTo>
                          <a:pt x="7" y="288"/>
                        </a:lnTo>
                        <a:lnTo>
                          <a:pt x="0" y="341"/>
                        </a:lnTo>
                        <a:lnTo>
                          <a:pt x="3" y="392"/>
                        </a:lnTo>
                        <a:lnTo>
                          <a:pt x="15" y="438"/>
                        </a:lnTo>
                        <a:lnTo>
                          <a:pt x="36" y="474"/>
                        </a:lnTo>
                        <a:lnTo>
                          <a:pt x="63" y="505"/>
                        </a:lnTo>
                        <a:lnTo>
                          <a:pt x="99" y="527"/>
                        </a:lnTo>
                        <a:lnTo>
                          <a:pt x="140" y="539"/>
                        </a:lnTo>
                        <a:lnTo>
                          <a:pt x="188" y="541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29774" name="Freeform 2061"/>
                  <p:cNvSpPr>
                    <a:spLocks/>
                  </p:cNvSpPr>
                  <p:nvPr/>
                </p:nvSpPr>
                <p:spPr bwMode="auto">
                  <a:xfrm>
                    <a:off x="2327" y="1086"/>
                    <a:ext cx="55" cy="45"/>
                  </a:xfrm>
                  <a:custGeom>
                    <a:avLst/>
                    <a:gdLst>
                      <a:gd name="T0" fmla="*/ 65 w 171"/>
                      <a:gd name="T1" fmla="*/ 190 h 190"/>
                      <a:gd name="T2" fmla="*/ 82 w 171"/>
                      <a:gd name="T3" fmla="*/ 188 h 190"/>
                      <a:gd name="T4" fmla="*/ 101 w 171"/>
                      <a:gd name="T5" fmla="*/ 181 h 190"/>
                      <a:gd name="T6" fmla="*/ 116 w 171"/>
                      <a:gd name="T7" fmla="*/ 171 h 190"/>
                      <a:gd name="T8" fmla="*/ 133 w 171"/>
                      <a:gd name="T9" fmla="*/ 159 h 190"/>
                      <a:gd name="T10" fmla="*/ 145 w 171"/>
                      <a:gd name="T11" fmla="*/ 145 h 190"/>
                      <a:gd name="T12" fmla="*/ 154 w 171"/>
                      <a:gd name="T13" fmla="*/ 128 h 190"/>
                      <a:gd name="T14" fmla="*/ 164 w 171"/>
                      <a:gd name="T15" fmla="*/ 109 h 190"/>
                      <a:gd name="T16" fmla="*/ 169 w 171"/>
                      <a:gd name="T17" fmla="*/ 89 h 190"/>
                      <a:gd name="T18" fmla="*/ 171 w 171"/>
                      <a:gd name="T19" fmla="*/ 70 h 190"/>
                      <a:gd name="T20" fmla="*/ 171 w 171"/>
                      <a:gd name="T21" fmla="*/ 53 h 190"/>
                      <a:gd name="T22" fmla="*/ 166 w 171"/>
                      <a:gd name="T23" fmla="*/ 36 h 190"/>
                      <a:gd name="T24" fmla="*/ 159 w 171"/>
                      <a:gd name="T25" fmla="*/ 24 h 190"/>
                      <a:gd name="T26" fmla="*/ 150 w 171"/>
                      <a:gd name="T27" fmla="*/ 12 h 190"/>
                      <a:gd name="T28" fmla="*/ 138 w 171"/>
                      <a:gd name="T29" fmla="*/ 5 h 190"/>
                      <a:gd name="T30" fmla="*/ 123 w 171"/>
                      <a:gd name="T31" fmla="*/ 0 h 190"/>
                      <a:gd name="T32" fmla="*/ 106 w 171"/>
                      <a:gd name="T33" fmla="*/ 0 h 190"/>
                      <a:gd name="T34" fmla="*/ 89 w 171"/>
                      <a:gd name="T35" fmla="*/ 5 h 190"/>
                      <a:gd name="T36" fmla="*/ 72 w 171"/>
                      <a:gd name="T37" fmla="*/ 10 h 190"/>
                      <a:gd name="T38" fmla="*/ 56 w 171"/>
                      <a:gd name="T39" fmla="*/ 22 h 190"/>
                      <a:gd name="T40" fmla="*/ 41 w 171"/>
                      <a:gd name="T41" fmla="*/ 34 h 190"/>
                      <a:gd name="T42" fmla="*/ 29 w 171"/>
                      <a:gd name="T43" fmla="*/ 48 h 190"/>
                      <a:gd name="T44" fmla="*/ 17 w 171"/>
                      <a:gd name="T45" fmla="*/ 65 h 190"/>
                      <a:gd name="T46" fmla="*/ 10 w 171"/>
                      <a:gd name="T47" fmla="*/ 82 h 190"/>
                      <a:gd name="T48" fmla="*/ 3 w 171"/>
                      <a:gd name="T49" fmla="*/ 101 h 190"/>
                      <a:gd name="T50" fmla="*/ 0 w 171"/>
                      <a:gd name="T51" fmla="*/ 121 h 190"/>
                      <a:gd name="T52" fmla="*/ 0 w 171"/>
                      <a:gd name="T53" fmla="*/ 137 h 190"/>
                      <a:gd name="T54" fmla="*/ 5 w 171"/>
                      <a:gd name="T55" fmla="*/ 154 h 190"/>
                      <a:gd name="T56" fmla="*/ 12 w 171"/>
                      <a:gd name="T57" fmla="*/ 166 h 190"/>
                      <a:gd name="T58" fmla="*/ 22 w 171"/>
                      <a:gd name="T59" fmla="*/ 178 h 190"/>
                      <a:gd name="T60" fmla="*/ 34 w 171"/>
                      <a:gd name="T61" fmla="*/ 186 h 190"/>
                      <a:gd name="T62" fmla="*/ 48 w 171"/>
                      <a:gd name="T63" fmla="*/ 190 h 190"/>
                      <a:gd name="T64" fmla="*/ 65 w 171"/>
                      <a:gd name="T65" fmla="*/ 190 h 190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171"/>
                      <a:gd name="T100" fmla="*/ 0 h 190"/>
                      <a:gd name="T101" fmla="*/ 171 w 171"/>
                      <a:gd name="T102" fmla="*/ 190 h 190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171" h="190">
                        <a:moveTo>
                          <a:pt x="65" y="190"/>
                        </a:moveTo>
                        <a:lnTo>
                          <a:pt x="82" y="188"/>
                        </a:lnTo>
                        <a:lnTo>
                          <a:pt x="101" y="181"/>
                        </a:lnTo>
                        <a:lnTo>
                          <a:pt x="116" y="171"/>
                        </a:lnTo>
                        <a:lnTo>
                          <a:pt x="133" y="159"/>
                        </a:lnTo>
                        <a:lnTo>
                          <a:pt x="145" y="145"/>
                        </a:lnTo>
                        <a:lnTo>
                          <a:pt x="154" y="128"/>
                        </a:lnTo>
                        <a:lnTo>
                          <a:pt x="164" y="109"/>
                        </a:lnTo>
                        <a:lnTo>
                          <a:pt x="169" y="89"/>
                        </a:lnTo>
                        <a:lnTo>
                          <a:pt x="171" y="70"/>
                        </a:lnTo>
                        <a:lnTo>
                          <a:pt x="171" y="53"/>
                        </a:lnTo>
                        <a:lnTo>
                          <a:pt x="166" y="36"/>
                        </a:lnTo>
                        <a:lnTo>
                          <a:pt x="159" y="24"/>
                        </a:lnTo>
                        <a:lnTo>
                          <a:pt x="150" y="12"/>
                        </a:lnTo>
                        <a:lnTo>
                          <a:pt x="138" y="5"/>
                        </a:lnTo>
                        <a:lnTo>
                          <a:pt x="123" y="0"/>
                        </a:lnTo>
                        <a:lnTo>
                          <a:pt x="106" y="0"/>
                        </a:lnTo>
                        <a:lnTo>
                          <a:pt x="89" y="5"/>
                        </a:lnTo>
                        <a:lnTo>
                          <a:pt x="72" y="10"/>
                        </a:lnTo>
                        <a:lnTo>
                          <a:pt x="56" y="22"/>
                        </a:lnTo>
                        <a:lnTo>
                          <a:pt x="41" y="34"/>
                        </a:lnTo>
                        <a:lnTo>
                          <a:pt x="29" y="48"/>
                        </a:lnTo>
                        <a:lnTo>
                          <a:pt x="17" y="65"/>
                        </a:lnTo>
                        <a:lnTo>
                          <a:pt x="10" y="82"/>
                        </a:lnTo>
                        <a:lnTo>
                          <a:pt x="3" y="101"/>
                        </a:lnTo>
                        <a:lnTo>
                          <a:pt x="0" y="121"/>
                        </a:lnTo>
                        <a:lnTo>
                          <a:pt x="0" y="137"/>
                        </a:lnTo>
                        <a:lnTo>
                          <a:pt x="5" y="154"/>
                        </a:lnTo>
                        <a:lnTo>
                          <a:pt x="12" y="166"/>
                        </a:lnTo>
                        <a:lnTo>
                          <a:pt x="22" y="178"/>
                        </a:lnTo>
                        <a:lnTo>
                          <a:pt x="34" y="186"/>
                        </a:lnTo>
                        <a:lnTo>
                          <a:pt x="48" y="190"/>
                        </a:lnTo>
                        <a:lnTo>
                          <a:pt x="65" y="19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29775" name="Freeform 2062"/>
                  <p:cNvSpPr>
                    <a:spLocks/>
                  </p:cNvSpPr>
                  <p:nvPr/>
                </p:nvSpPr>
                <p:spPr bwMode="auto">
                  <a:xfrm>
                    <a:off x="1581" y="829"/>
                    <a:ext cx="964" cy="297"/>
                  </a:xfrm>
                  <a:custGeom>
                    <a:avLst/>
                    <a:gdLst>
                      <a:gd name="T0" fmla="*/ 2542 w 3010"/>
                      <a:gd name="T1" fmla="*/ 174 h 1230"/>
                      <a:gd name="T2" fmla="*/ 2615 w 3010"/>
                      <a:gd name="T3" fmla="*/ 361 h 1230"/>
                      <a:gd name="T4" fmla="*/ 2747 w 3010"/>
                      <a:gd name="T5" fmla="*/ 496 h 1230"/>
                      <a:gd name="T6" fmla="*/ 2904 w 3010"/>
                      <a:gd name="T7" fmla="*/ 617 h 1230"/>
                      <a:gd name="T8" fmla="*/ 2952 w 3010"/>
                      <a:gd name="T9" fmla="*/ 641 h 1230"/>
                      <a:gd name="T10" fmla="*/ 3003 w 3010"/>
                      <a:gd name="T11" fmla="*/ 674 h 1230"/>
                      <a:gd name="T12" fmla="*/ 2978 w 3010"/>
                      <a:gd name="T13" fmla="*/ 961 h 1230"/>
                      <a:gd name="T14" fmla="*/ 2906 w 3010"/>
                      <a:gd name="T15" fmla="*/ 1158 h 1230"/>
                      <a:gd name="T16" fmla="*/ 2721 w 3010"/>
                      <a:gd name="T17" fmla="*/ 1175 h 1230"/>
                      <a:gd name="T18" fmla="*/ 2689 w 3010"/>
                      <a:gd name="T19" fmla="*/ 1016 h 1230"/>
                      <a:gd name="T20" fmla="*/ 2624 w 3010"/>
                      <a:gd name="T21" fmla="*/ 891 h 1230"/>
                      <a:gd name="T22" fmla="*/ 2533 w 3010"/>
                      <a:gd name="T23" fmla="*/ 848 h 1230"/>
                      <a:gd name="T24" fmla="*/ 2424 w 3010"/>
                      <a:gd name="T25" fmla="*/ 845 h 1230"/>
                      <a:gd name="T26" fmla="*/ 2294 w 3010"/>
                      <a:gd name="T27" fmla="*/ 910 h 1230"/>
                      <a:gd name="T28" fmla="*/ 2142 w 3010"/>
                      <a:gd name="T29" fmla="*/ 1064 h 1230"/>
                      <a:gd name="T30" fmla="*/ 1988 w 3010"/>
                      <a:gd name="T31" fmla="*/ 1122 h 1230"/>
                      <a:gd name="T32" fmla="*/ 1735 w 3010"/>
                      <a:gd name="T33" fmla="*/ 1124 h 1230"/>
                      <a:gd name="T34" fmla="*/ 1465 w 3010"/>
                      <a:gd name="T35" fmla="*/ 1122 h 1230"/>
                      <a:gd name="T36" fmla="*/ 1289 w 3010"/>
                      <a:gd name="T37" fmla="*/ 1122 h 1230"/>
                      <a:gd name="T38" fmla="*/ 1284 w 3010"/>
                      <a:gd name="T39" fmla="*/ 1033 h 1230"/>
                      <a:gd name="T40" fmla="*/ 1214 w 3010"/>
                      <a:gd name="T41" fmla="*/ 898 h 1230"/>
                      <a:gd name="T42" fmla="*/ 1128 w 3010"/>
                      <a:gd name="T43" fmla="*/ 850 h 1230"/>
                      <a:gd name="T44" fmla="*/ 1019 w 3010"/>
                      <a:gd name="T45" fmla="*/ 848 h 1230"/>
                      <a:gd name="T46" fmla="*/ 879 w 3010"/>
                      <a:gd name="T47" fmla="*/ 905 h 1230"/>
                      <a:gd name="T48" fmla="*/ 711 w 3010"/>
                      <a:gd name="T49" fmla="*/ 1059 h 1230"/>
                      <a:gd name="T50" fmla="*/ 607 w 3010"/>
                      <a:gd name="T51" fmla="*/ 1120 h 1230"/>
                      <a:gd name="T52" fmla="*/ 484 w 3010"/>
                      <a:gd name="T53" fmla="*/ 1127 h 1230"/>
                      <a:gd name="T54" fmla="*/ 357 w 3010"/>
                      <a:gd name="T55" fmla="*/ 1129 h 1230"/>
                      <a:gd name="T56" fmla="*/ 272 w 3010"/>
                      <a:gd name="T57" fmla="*/ 1124 h 1230"/>
                      <a:gd name="T58" fmla="*/ 210 w 3010"/>
                      <a:gd name="T59" fmla="*/ 1214 h 1230"/>
                      <a:gd name="T60" fmla="*/ 43 w 3010"/>
                      <a:gd name="T61" fmla="*/ 1223 h 1230"/>
                      <a:gd name="T62" fmla="*/ 0 w 3010"/>
                      <a:gd name="T63" fmla="*/ 1084 h 1230"/>
                      <a:gd name="T64" fmla="*/ 46 w 3010"/>
                      <a:gd name="T65" fmla="*/ 1016 h 1230"/>
                      <a:gd name="T66" fmla="*/ 82 w 3010"/>
                      <a:gd name="T67" fmla="*/ 891 h 1230"/>
                      <a:gd name="T68" fmla="*/ 161 w 3010"/>
                      <a:gd name="T69" fmla="*/ 657 h 1230"/>
                      <a:gd name="T70" fmla="*/ 241 w 3010"/>
                      <a:gd name="T71" fmla="*/ 458 h 1230"/>
                      <a:gd name="T72" fmla="*/ 357 w 3010"/>
                      <a:gd name="T73" fmla="*/ 294 h 1230"/>
                      <a:gd name="T74" fmla="*/ 496 w 3010"/>
                      <a:gd name="T75" fmla="*/ 217 h 1230"/>
                      <a:gd name="T76" fmla="*/ 706 w 3010"/>
                      <a:gd name="T77" fmla="*/ 174 h 1230"/>
                      <a:gd name="T78" fmla="*/ 937 w 3010"/>
                      <a:gd name="T79" fmla="*/ 154 h 1230"/>
                      <a:gd name="T80" fmla="*/ 1140 w 3010"/>
                      <a:gd name="T81" fmla="*/ 152 h 1230"/>
                      <a:gd name="T82" fmla="*/ 1306 w 3010"/>
                      <a:gd name="T83" fmla="*/ 157 h 1230"/>
                      <a:gd name="T84" fmla="*/ 1521 w 3010"/>
                      <a:gd name="T85" fmla="*/ 157 h 1230"/>
                      <a:gd name="T86" fmla="*/ 1730 w 3010"/>
                      <a:gd name="T87" fmla="*/ 159 h 1230"/>
                      <a:gd name="T88" fmla="*/ 1877 w 3010"/>
                      <a:gd name="T89" fmla="*/ 176 h 1230"/>
                      <a:gd name="T90" fmla="*/ 1923 w 3010"/>
                      <a:gd name="T91" fmla="*/ 118 h 1230"/>
                      <a:gd name="T92" fmla="*/ 1986 w 3010"/>
                      <a:gd name="T93" fmla="*/ 44 h 1230"/>
                      <a:gd name="T94" fmla="*/ 2077 w 3010"/>
                      <a:gd name="T95" fmla="*/ 12 h 1230"/>
                      <a:gd name="T96" fmla="*/ 2210 w 3010"/>
                      <a:gd name="T97" fmla="*/ 0 h 1230"/>
                      <a:gd name="T98" fmla="*/ 2354 w 3010"/>
                      <a:gd name="T99" fmla="*/ 12 h 1230"/>
                      <a:gd name="T100" fmla="*/ 2472 w 3010"/>
                      <a:gd name="T101" fmla="*/ 56 h 1230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w 3010"/>
                      <a:gd name="T154" fmla="*/ 0 h 1230"/>
                      <a:gd name="T155" fmla="*/ 3010 w 3010"/>
                      <a:gd name="T156" fmla="*/ 1230 h 1230"/>
                    </a:gdLst>
                    <a:ahLst/>
                    <a:cxnLst>
                      <a:cxn ang="T102">
                        <a:pos x="T0" y="T1"/>
                      </a:cxn>
                      <a:cxn ang="T103">
                        <a:pos x="T2" y="T3"/>
                      </a:cxn>
                      <a:cxn ang="T104">
                        <a:pos x="T4" y="T5"/>
                      </a:cxn>
                      <a:cxn ang="T105">
                        <a:pos x="T6" y="T7"/>
                      </a:cxn>
                      <a:cxn ang="T106">
                        <a:pos x="T8" y="T9"/>
                      </a:cxn>
                      <a:cxn ang="T107">
                        <a:pos x="T10" y="T11"/>
                      </a:cxn>
                      <a:cxn ang="T108">
                        <a:pos x="T12" y="T13"/>
                      </a:cxn>
                      <a:cxn ang="T109">
                        <a:pos x="T14" y="T15"/>
                      </a:cxn>
                      <a:cxn ang="T110">
                        <a:pos x="T16" y="T17"/>
                      </a:cxn>
                      <a:cxn ang="T111">
                        <a:pos x="T18" y="T19"/>
                      </a:cxn>
                      <a:cxn ang="T112">
                        <a:pos x="T20" y="T21"/>
                      </a:cxn>
                      <a:cxn ang="T113">
                        <a:pos x="T22" y="T23"/>
                      </a:cxn>
                      <a:cxn ang="T114">
                        <a:pos x="T24" y="T25"/>
                      </a:cxn>
                      <a:cxn ang="T115">
                        <a:pos x="T26" y="T27"/>
                      </a:cxn>
                      <a:cxn ang="T116">
                        <a:pos x="T28" y="T29"/>
                      </a:cxn>
                      <a:cxn ang="T117">
                        <a:pos x="T30" y="T31"/>
                      </a:cxn>
                      <a:cxn ang="T118">
                        <a:pos x="T32" y="T33"/>
                      </a:cxn>
                      <a:cxn ang="T119">
                        <a:pos x="T34" y="T35"/>
                      </a:cxn>
                      <a:cxn ang="T120">
                        <a:pos x="T36" y="T37"/>
                      </a:cxn>
                      <a:cxn ang="T121">
                        <a:pos x="T38" y="T39"/>
                      </a:cxn>
                      <a:cxn ang="T122">
                        <a:pos x="T40" y="T41"/>
                      </a:cxn>
                      <a:cxn ang="T123">
                        <a:pos x="T42" y="T43"/>
                      </a:cxn>
                      <a:cxn ang="T124">
                        <a:pos x="T44" y="T45"/>
                      </a:cxn>
                      <a:cxn ang="T125">
                        <a:pos x="T46" y="T47"/>
                      </a:cxn>
                      <a:cxn ang="T126">
                        <a:pos x="T48" y="T49"/>
                      </a:cxn>
                      <a:cxn ang="T127">
                        <a:pos x="T50" y="T51"/>
                      </a:cxn>
                      <a:cxn ang="T128">
                        <a:pos x="T52" y="T53"/>
                      </a:cxn>
                      <a:cxn ang="T129">
                        <a:pos x="T54" y="T55"/>
                      </a:cxn>
                      <a:cxn ang="T130">
                        <a:pos x="T56" y="T57"/>
                      </a:cxn>
                      <a:cxn ang="T131">
                        <a:pos x="T58" y="T59"/>
                      </a:cxn>
                      <a:cxn ang="T132">
                        <a:pos x="T60" y="T61"/>
                      </a:cxn>
                      <a:cxn ang="T133">
                        <a:pos x="T62" y="T63"/>
                      </a:cxn>
                      <a:cxn ang="T134">
                        <a:pos x="T64" y="T65"/>
                      </a:cxn>
                      <a:cxn ang="T135">
                        <a:pos x="T66" y="T67"/>
                      </a:cxn>
                      <a:cxn ang="T136">
                        <a:pos x="T68" y="T69"/>
                      </a:cxn>
                      <a:cxn ang="T137">
                        <a:pos x="T70" y="T71"/>
                      </a:cxn>
                      <a:cxn ang="T138">
                        <a:pos x="T72" y="T73"/>
                      </a:cxn>
                      <a:cxn ang="T139">
                        <a:pos x="T74" y="T75"/>
                      </a:cxn>
                      <a:cxn ang="T140">
                        <a:pos x="T76" y="T77"/>
                      </a:cxn>
                      <a:cxn ang="T141">
                        <a:pos x="T78" y="T79"/>
                      </a:cxn>
                      <a:cxn ang="T142">
                        <a:pos x="T80" y="T81"/>
                      </a:cxn>
                      <a:cxn ang="T143">
                        <a:pos x="T82" y="T83"/>
                      </a:cxn>
                      <a:cxn ang="T144">
                        <a:pos x="T84" y="T85"/>
                      </a:cxn>
                      <a:cxn ang="T145">
                        <a:pos x="T86" y="T87"/>
                      </a:cxn>
                      <a:cxn ang="T146">
                        <a:pos x="T88" y="T89"/>
                      </a:cxn>
                      <a:cxn ang="T147">
                        <a:pos x="T90" y="T91"/>
                      </a:cxn>
                      <a:cxn ang="T148">
                        <a:pos x="T92" y="T93"/>
                      </a:cxn>
                      <a:cxn ang="T149">
                        <a:pos x="T94" y="T95"/>
                      </a:cxn>
                      <a:cxn ang="T150">
                        <a:pos x="T96" y="T97"/>
                      </a:cxn>
                      <a:cxn ang="T151">
                        <a:pos x="T98" y="T99"/>
                      </a:cxn>
                      <a:cxn ang="T152">
                        <a:pos x="T100" y="T101"/>
                      </a:cxn>
                    </a:cxnLst>
                    <a:rect l="T153" t="T154" r="T155" b="T156"/>
                    <a:pathLst>
                      <a:path w="3010" h="1230">
                        <a:moveTo>
                          <a:pt x="2492" y="72"/>
                        </a:moveTo>
                        <a:lnTo>
                          <a:pt x="2506" y="94"/>
                        </a:lnTo>
                        <a:lnTo>
                          <a:pt x="2523" y="130"/>
                        </a:lnTo>
                        <a:lnTo>
                          <a:pt x="2542" y="174"/>
                        </a:lnTo>
                        <a:lnTo>
                          <a:pt x="2562" y="224"/>
                        </a:lnTo>
                        <a:lnTo>
                          <a:pt x="2578" y="275"/>
                        </a:lnTo>
                        <a:lnTo>
                          <a:pt x="2598" y="320"/>
                        </a:lnTo>
                        <a:lnTo>
                          <a:pt x="2615" y="361"/>
                        </a:lnTo>
                        <a:lnTo>
                          <a:pt x="2629" y="393"/>
                        </a:lnTo>
                        <a:lnTo>
                          <a:pt x="2658" y="429"/>
                        </a:lnTo>
                        <a:lnTo>
                          <a:pt x="2699" y="462"/>
                        </a:lnTo>
                        <a:lnTo>
                          <a:pt x="2747" y="496"/>
                        </a:lnTo>
                        <a:lnTo>
                          <a:pt x="2795" y="527"/>
                        </a:lnTo>
                        <a:lnTo>
                          <a:pt x="2841" y="559"/>
                        </a:lnTo>
                        <a:lnTo>
                          <a:pt x="2880" y="588"/>
                        </a:lnTo>
                        <a:lnTo>
                          <a:pt x="2904" y="617"/>
                        </a:lnTo>
                        <a:lnTo>
                          <a:pt x="2911" y="641"/>
                        </a:lnTo>
                        <a:lnTo>
                          <a:pt x="2923" y="638"/>
                        </a:lnTo>
                        <a:lnTo>
                          <a:pt x="2937" y="638"/>
                        </a:lnTo>
                        <a:lnTo>
                          <a:pt x="2952" y="641"/>
                        </a:lnTo>
                        <a:lnTo>
                          <a:pt x="2966" y="645"/>
                        </a:lnTo>
                        <a:lnTo>
                          <a:pt x="2981" y="653"/>
                        </a:lnTo>
                        <a:lnTo>
                          <a:pt x="2993" y="662"/>
                        </a:lnTo>
                        <a:lnTo>
                          <a:pt x="3003" y="674"/>
                        </a:lnTo>
                        <a:lnTo>
                          <a:pt x="3007" y="689"/>
                        </a:lnTo>
                        <a:lnTo>
                          <a:pt x="3010" y="751"/>
                        </a:lnTo>
                        <a:lnTo>
                          <a:pt x="3000" y="857"/>
                        </a:lnTo>
                        <a:lnTo>
                          <a:pt x="2978" y="961"/>
                        </a:lnTo>
                        <a:lnTo>
                          <a:pt x="2947" y="1019"/>
                        </a:lnTo>
                        <a:lnTo>
                          <a:pt x="2952" y="1074"/>
                        </a:lnTo>
                        <a:lnTo>
                          <a:pt x="2937" y="1120"/>
                        </a:lnTo>
                        <a:lnTo>
                          <a:pt x="2906" y="1158"/>
                        </a:lnTo>
                        <a:lnTo>
                          <a:pt x="2865" y="1182"/>
                        </a:lnTo>
                        <a:lnTo>
                          <a:pt x="2817" y="1194"/>
                        </a:lnTo>
                        <a:lnTo>
                          <a:pt x="2766" y="1192"/>
                        </a:lnTo>
                        <a:lnTo>
                          <a:pt x="2721" y="1175"/>
                        </a:lnTo>
                        <a:lnTo>
                          <a:pt x="2682" y="1139"/>
                        </a:lnTo>
                        <a:lnTo>
                          <a:pt x="2689" y="1096"/>
                        </a:lnTo>
                        <a:lnTo>
                          <a:pt x="2692" y="1055"/>
                        </a:lnTo>
                        <a:lnTo>
                          <a:pt x="2689" y="1016"/>
                        </a:lnTo>
                        <a:lnTo>
                          <a:pt x="2680" y="980"/>
                        </a:lnTo>
                        <a:lnTo>
                          <a:pt x="2668" y="946"/>
                        </a:lnTo>
                        <a:lnTo>
                          <a:pt x="2648" y="915"/>
                        </a:lnTo>
                        <a:lnTo>
                          <a:pt x="2624" y="891"/>
                        </a:lnTo>
                        <a:lnTo>
                          <a:pt x="2598" y="872"/>
                        </a:lnTo>
                        <a:lnTo>
                          <a:pt x="2578" y="862"/>
                        </a:lnTo>
                        <a:lnTo>
                          <a:pt x="2557" y="852"/>
                        </a:lnTo>
                        <a:lnTo>
                          <a:pt x="2533" y="848"/>
                        </a:lnTo>
                        <a:lnTo>
                          <a:pt x="2509" y="843"/>
                        </a:lnTo>
                        <a:lnTo>
                          <a:pt x="2482" y="840"/>
                        </a:lnTo>
                        <a:lnTo>
                          <a:pt x="2456" y="840"/>
                        </a:lnTo>
                        <a:lnTo>
                          <a:pt x="2424" y="845"/>
                        </a:lnTo>
                        <a:lnTo>
                          <a:pt x="2395" y="855"/>
                        </a:lnTo>
                        <a:lnTo>
                          <a:pt x="2362" y="867"/>
                        </a:lnTo>
                        <a:lnTo>
                          <a:pt x="2330" y="886"/>
                        </a:lnTo>
                        <a:lnTo>
                          <a:pt x="2294" y="910"/>
                        </a:lnTo>
                        <a:lnTo>
                          <a:pt x="2258" y="939"/>
                        </a:lnTo>
                        <a:lnTo>
                          <a:pt x="2222" y="973"/>
                        </a:lnTo>
                        <a:lnTo>
                          <a:pt x="2183" y="1014"/>
                        </a:lnTo>
                        <a:lnTo>
                          <a:pt x="2142" y="1064"/>
                        </a:lnTo>
                        <a:lnTo>
                          <a:pt x="2101" y="1120"/>
                        </a:lnTo>
                        <a:lnTo>
                          <a:pt x="2075" y="1122"/>
                        </a:lnTo>
                        <a:lnTo>
                          <a:pt x="2036" y="1122"/>
                        </a:lnTo>
                        <a:lnTo>
                          <a:pt x="1988" y="1122"/>
                        </a:lnTo>
                        <a:lnTo>
                          <a:pt x="1933" y="1122"/>
                        </a:lnTo>
                        <a:lnTo>
                          <a:pt x="1870" y="1124"/>
                        </a:lnTo>
                        <a:lnTo>
                          <a:pt x="1805" y="1124"/>
                        </a:lnTo>
                        <a:lnTo>
                          <a:pt x="1735" y="1124"/>
                        </a:lnTo>
                        <a:lnTo>
                          <a:pt x="1665" y="1124"/>
                        </a:lnTo>
                        <a:lnTo>
                          <a:pt x="1595" y="1124"/>
                        </a:lnTo>
                        <a:lnTo>
                          <a:pt x="1528" y="1122"/>
                        </a:lnTo>
                        <a:lnTo>
                          <a:pt x="1465" y="1122"/>
                        </a:lnTo>
                        <a:lnTo>
                          <a:pt x="1410" y="1122"/>
                        </a:lnTo>
                        <a:lnTo>
                          <a:pt x="1359" y="1122"/>
                        </a:lnTo>
                        <a:lnTo>
                          <a:pt x="1318" y="1122"/>
                        </a:lnTo>
                        <a:lnTo>
                          <a:pt x="1289" y="1122"/>
                        </a:lnTo>
                        <a:lnTo>
                          <a:pt x="1272" y="1122"/>
                        </a:lnTo>
                        <a:lnTo>
                          <a:pt x="1282" y="1098"/>
                        </a:lnTo>
                        <a:lnTo>
                          <a:pt x="1287" y="1067"/>
                        </a:lnTo>
                        <a:lnTo>
                          <a:pt x="1284" y="1033"/>
                        </a:lnTo>
                        <a:lnTo>
                          <a:pt x="1277" y="997"/>
                        </a:lnTo>
                        <a:lnTo>
                          <a:pt x="1263" y="963"/>
                        </a:lnTo>
                        <a:lnTo>
                          <a:pt x="1243" y="927"/>
                        </a:lnTo>
                        <a:lnTo>
                          <a:pt x="1214" y="898"/>
                        </a:lnTo>
                        <a:lnTo>
                          <a:pt x="1181" y="872"/>
                        </a:lnTo>
                        <a:lnTo>
                          <a:pt x="1166" y="864"/>
                        </a:lnTo>
                        <a:lnTo>
                          <a:pt x="1147" y="857"/>
                        </a:lnTo>
                        <a:lnTo>
                          <a:pt x="1128" y="850"/>
                        </a:lnTo>
                        <a:lnTo>
                          <a:pt x="1104" y="845"/>
                        </a:lnTo>
                        <a:lnTo>
                          <a:pt x="1080" y="843"/>
                        </a:lnTo>
                        <a:lnTo>
                          <a:pt x="1051" y="843"/>
                        </a:lnTo>
                        <a:lnTo>
                          <a:pt x="1019" y="848"/>
                        </a:lnTo>
                        <a:lnTo>
                          <a:pt x="988" y="855"/>
                        </a:lnTo>
                        <a:lnTo>
                          <a:pt x="954" y="867"/>
                        </a:lnTo>
                        <a:lnTo>
                          <a:pt x="918" y="884"/>
                        </a:lnTo>
                        <a:lnTo>
                          <a:pt x="879" y="905"/>
                        </a:lnTo>
                        <a:lnTo>
                          <a:pt x="839" y="934"/>
                        </a:lnTo>
                        <a:lnTo>
                          <a:pt x="798" y="968"/>
                        </a:lnTo>
                        <a:lnTo>
                          <a:pt x="754" y="1011"/>
                        </a:lnTo>
                        <a:lnTo>
                          <a:pt x="711" y="1059"/>
                        </a:lnTo>
                        <a:lnTo>
                          <a:pt x="665" y="1117"/>
                        </a:lnTo>
                        <a:lnTo>
                          <a:pt x="651" y="1117"/>
                        </a:lnTo>
                        <a:lnTo>
                          <a:pt x="631" y="1120"/>
                        </a:lnTo>
                        <a:lnTo>
                          <a:pt x="607" y="1120"/>
                        </a:lnTo>
                        <a:lnTo>
                          <a:pt x="578" y="1122"/>
                        </a:lnTo>
                        <a:lnTo>
                          <a:pt x="549" y="1124"/>
                        </a:lnTo>
                        <a:lnTo>
                          <a:pt x="518" y="1124"/>
                        </a:lnTo>
                        <a:lnTo>
                          <a:pt x="484" y="1127"/>
                        </a:lnTo>
                        <a:lnTo>
                          <a:pt x="453" y="1127"/>
                        </a:lnTo>
                        <a:lnTo>
                          <a:pt x="419" y="1127"/>
                        </a:lnTo>
                        <a:lnTo>
                          <a:pt x="388" y="1129"/>
                        </a:lnTo>
                        <a:lnTo>
                          <a:pt x="357" y="1129"/>
                        </a:lnTo>
                        <a:lnTo>
                          <a:pt x="330" y="1127"/>
                        </a:lnTo>
                        <a:lnTo>
                          <a:pt x="306" y="1127"/>
                        </a:lnTo>
                        <a:lnTo>
                          <a:pt x="287" y="1127"/>
                        </a:lnTo>
                        <a:lnTo>
                          <a:pt x="272" y="1124"/>
                        </a:lnTo>
                        <a:lnTo>
                          <a:pt x="263" y="1122"/>
                        </a:lnTo>
                        <a:lnTo>
                          <a:pt x="263" y="1163"/>
                        </a:lnTo>
                        <a:lnTo>
                          <a:pt x="243" y="1194"/>
                        </a:lnTo>
                        <a:lnTo>
                          <a:pt x="210" y="1214"/>
                        </a:lnTo>
                        <a:lnTo>
                          <a:pt x="166" y="1226"/>
                        </a:lnTo>
                        <a:lnTo>
                          <a:pt x="120" y="1230"/>
                        </a:lnTo>
                        <a:lnTo>
                          <a:pt x="77" y="1228"/>
                        </a:lnTo>
                        <a:lnTo>
                          <a:pt x="43" y="1223"/>
                        </a:lnTo>
                        <a:lnTo>
                          <a:pt x="24" y="1214"/>
                        </a:lnTo>
                        <a:lnTo>
                          <a:pt x="10" y="1180"/>
                        </a:lnTo>
                        <a:lnTo>
                          <a:pt x="2" y="1132"/>
                        </a:lnTo>
                        <a:lnTo>
                          <a:pt x="0" y="1084"/>
                        </a:lnTo>
                        <a:lnTo>
                          <a:pt x="7" y="1050"/>
                        </a:lnTo>
                        <a:lnTo>
                          <a:pt x="22" y="1028"/>
                        </a:lnTo>
                        <a:lnTo>
                          <a:pt x="34" y="1019"/>
                        </a:lnTo>
                        <a:lnTo>
                          <a:pt x="46" y="1016"/>
                        </a:lnTo>
                        <a:lnTo>
                          <a:pt x="60" y="1009"/>
                        </a:lnTo>
                        <a:lnTo>
                          <a:pt x="60" y="980"/>
                        </a:lnTo>
                        <a:lnTo>
                          <a:pt x="67" y="939"/>
                        </a:lnTo>
                        <a:lnTo>
                          <a:pt x="82" y="891"/>
                        </a:lnTo>
                        <a:lnTo>
                          <a:pt x="101" y="833"/>
                        </a:lnTo>
                        <a:lnTo>
                          <a:pt x="120" y="775"/>
                        </a:lnTo>
                        <a:lnTo>
                          <a:pt x="142" y="715"/>
                        </a:lnTo>
                        <a:lnTo>
                          <a:pt x="161" y="657"/>
                        </a:lnTo>
                        <a:lnTo>
                          <a:pt x="178" y="604"/>
                        </a:lnTo>
                        <a:lnTo>
                          <a:pt x="195" y="556"/>
                        </a:lnTo>
                        <a:lnTo>
                          <a:pt x="217" y="506"/>
                        </a:lnTo>
                        <a:lnTo>
                          <a:pt x="241" y="458"/>
                        </a:lnTo>
                        <a:lnTo>
                          <a:pt x="267" y="412"/>
                        </a:lnTo>
                        <a:lnTo>
                          <a:pt x="296" y="369"/>
                        </a:lnTo>
                        <a:lnTo>
                          <a:pt x="325" y="328"/>
                        </a:lnTo>
                        <a:lnTo>
                          <a:pt x="357" y="294"/>
                        </a:lnTo>
                        <a:lnTo>
                          <a:pt x="388" y="267"/>
                        </a:lnTo>
                        <a:lnTo>
                          <a:pt x="417" y="248"/>
                        </a:lnTo>
                        <a:lnTo>
                          <a:pt x="453" y="231"/>
                        </a:lnTo>
                        <a:lnTo>
                          <a:pt x="496" y="217"/>
                        </a:lnTo>
                        <a:lnTo>
                          <a:pt x="542" y="205"/>
                        </a:lnTo>
                        <a:lnTo>
                          <a:pt x="593" y="193"/>
                        </a:lnTo>
                        <a:lnTo>
                          <a:pt x="648" y="183"/>
                        </a:lnTo>
                        <a:lnTo>
                          <a:pt x="706" y="174"/>
                        </a:lnTo>
                        <a:lnTo>
                          <a:pt x="764" y="166"/>
                        </a:lnTo>
                        <a:lnTo>
                          <a:pt x="822" y="162"/>
                        </a:lnTo>
                        <a:lnTo>
                          <a:pt x="882" y="157"/>
                        </a:lnTo>
                        <a:lnTo>
                          <a:pt x="937" y="154"/>
                        </a:lnTo>
                        <a:lnTo>
                          <a:pt x="993" y="152"/>
                        </a:lnTo>
                        <a:lnTo>
                          <a:pt x="1046" y="149"/>
                        </a:lnTo>
                        <a:lnTo>
                          <a:pt x="1096" y="152"/>
                        </a:lnTo>
                        <a:lnTo>
                          <a:pt x="1140" y="152"/>
                        </a:lnTo>
                        <a:lnTo>
                          <a:pt x="1178" y="154"/>
                        </a:lnTo>
                        <a:lnTo>
                          <a:pt x="1217" y="157"/>
                        </a:lnTo>
                        <a:lnTo>
                          <a:pt x="1260" y="157"/>
                        </a:lnTo>
                        <a:lnTo>
                          <a:pt x="1306" y="157"/>
                        </a:lnTo>
                        <a:lnTo>
                          <a:pt x="1357" y="157"/>
                        </a:lnTo>
                        <a:lnTo>
                          <a:pt x="1410" y="157"/>
                        </a:lnTo>
                        <a:lnTo>
                          <a:pt x="1465" y="157"/>
                        </a:lnTo>
                        <a:lnTo>
                          <a:pt x="1521" y="157"/>
                        </a:lnTo>
                        <a:lnTo>
                          <a:pt x="1576" y="157"/>
                        </a:lnTo>
                        <a:lnTo>
                          <a:pt x="1629" y="157"/>
                        </a:lnTo>
                        <a:lnTo>
                          <a:pt x="1680" y="157"/>
                        </a:lnTo>
                        <a:lnTo>
                          <a:pt x="1730" y="159"/>
                        </a:lnTo>
                        <a:lnTo>
                          <a:pt x="1774" y="162"/>
                        </a:lnTo>
                        <a:lnTo>
                          <a:pt x="1815" y="164"/>
                        </a:lnTo>
                        <a:lnTo>
                          <a:pt x="1848" y="169"/>
                        </a:lnTo>
                        <a:lnTo>
                          <a:pt x="1877" y="176"/>
                        </a:lnTo>
                        <a:lnTo>
                          <a:pt x="1896" y="183"/>
                        </a:lnTo>
                        <a:lnTo>
                          <a:pt x="1906" y="162"/>
                        </a:lnTo>
                        <a:lnTo>
                          <a:pt x="1913" y="140"/>
                        </a:lnTo>
                        <a:lnTo>
                          <a:pt x="1923" y="118"/>
                        </a:lnTo>
                        <a:lnTo>
                          <a:pt x="1935" y="97"/>
                        </a:lnTo>
                        <a:lnTo>
                          <a:pt x="1947" y="77"/>
                        </a:lnTo>
                        <a:lnTo>
                          <a:pt x="1964" y="60"/>
                        </a:lnTo>
                        <a:lnTo>
                          <a:pt x="1986" y="44"/>
                        </a:lnTo>
                        <a:lnTo>
                          <a:pt x="2012" y="29"/>
                        </a:lnTo>
                        <a:lnTo>
                          <a:pt x="2029" y="24"/>
                        </a:lnTo>
                        <a:lnTo>
                          <a:pt x="2051" y="17"/>
                        </a:lnTo>
                        <a:lnTo>
                          <a:pt x="2077" y="12"/>
                        </a:lnTo>
                        <a:lnTo>
                          <a:pt x="2108" y="7"/>
                        </a:lnTo>
                        <a:lnTo>
                          <a:pt x="2140" y="5"/>
                        </a:lnTo>
                        <a:lnTo>
                          <a:pt x="2174" y="3"/>
                        </a:lnTo>
                        <a:lnTo>
                          <a:pt x="2210" y="0"/>
                        </a:lnTo>
                        <a:lnTo>
                          <a:pt x="2246" y="0"/>
                        </a:lnTo>
                        <a:lnTo>
                          <a:pt x="2284" y="3"/>
                        </a:lnTo>
                        <a:lnTo>
                          <a:pt x="2321" y="5"/>
                        </a:lnTo>
                        <a:lnTo>
                          <a:pt x="2354" y="12"/>
                        </a:lnTo>
                        <a:lnTo>
                          <a:pt x="2388" y="20"/>
                        </a:lnTo>
                        <a:lnTo>
                          <a:pt x="2419" y="29"/>
                        </a:lnTo>
                        <a:lnTo>
                          <a:pt x="2448" y="41"/>
                        </a:lnTo>
                        <a:lnTo>
                          <a:pt x="2472" y="56"/>
                        </a:lnTo>
                        <a:lnTo>
                          <a:pt x="2492" y="7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29776" name="Freeform 2063"/>
                  <p:cNvSpPr>
                    <a:spLocks/>
                  </p:cNvSpPr>
                  <p:nvPr/>
                </p:nvSpPr>
                <p:spPr bwMode="auto">
                  <a:xfrm>
                    <a:off x="2131" y="845"/>
                    <a:ext cx="365" cy="242"/>
                  </a:xfrm>
                  <a:custGeom>
                    <a:avLst/>
                    <a:gdLst>
                      <a:gd name="T0" fmla="*/ 7 w 1142"/>
                      <a:gd name="T1" fmla="*/ 1002 h 1006"/>
                      <a:gd name="T2" fmla="*/ 58 w 1142"/>
                      <a:gd name="T3" fmla="*/ 1006 h 1006"/>
                      <a:gd name="T4" fmla="*/ 130 w 1142"/>
                      <a:gd name="T5" fmla="*/ 1004 h 1006"/>
                      <a:gd name="T6" fmla="*/ 202 w 1142"/>
                      <a:gd name="T7" fmla="*/ 1004 h 1006"/>
                      <a:gd name="T8" fmla="*/ 248 w 1142"/>
                      <a:gd name="T9" fmla="*/ 987 h 1006"/>
                      <a:gd name="T10" fmla="*/ 291 w 1142"/>
                      <a:gd name="T11" fmla="*/ 937 h 1006"/>
                      <a:gd name="T12" fmla="*/ 344 w 1142"/>
                      <a:gd name="T13" fmla="*/ 881 h 1006"/>
                      <a:gd name="T14" fmla="*/ 407 w 1142"/>
                      <a:gd name="T15" fmla="*/ 826 h 1006"/>
                      <a:gd name="T16" fmla="*/ 479 w 1142"/>
                      <a:gd name="T17" fmla="*/ 775 h 1006"/>
                      <a:gd name="T18" fmla="*/ 566 w 1142"/>
                      <a:gd name="T19" fmla="*/ 737 h 1006"/>
                      <a:gd name="T20" fmla="*/ 665 w 1142"/>
                      <a:gd name="T21" fmla="*/ 715 h 1006"/>
                      <a:gd name="T22" fmla="*/ 780 w 1142"/>
                      <a:gd name="T23" fmla="*/ 718 h 1006"/>
                      <a:gd name="T24" fmla="*/ 877 w 1142"/>
                      <a:gd name="T25" fmla="*/ 744 h 1006"/>
                      <a:gd name="T26" fmla="*/ 942 w 1142"/>
                      <a:gd name="T27" fmla="*/ 799 h 1006"/>
                      <a:gd name="T28" fmla="*/ 990 w 1142"/>
                      <a:gd name="T29" fmla="*/ 879 h 1006"/>
                      <a:gd name="T30" fmla="*/ 1009 w 1142"/>
                      <a:gd name="T31" fmla="*/ 958 h 1006"/>
                      <a:gd name="T32" fmla="*/ 1009 w 1142"/>
                      <a:gd name="T33" fmla="*/ 973 h 1006"/>
                      <a:gd name="T34" fmla="*/ 1038 w 1142"/>
                      <a:gd name="T35" fmla="*/ 949 h 1006"/>
                      <a:gd name="T36" fmla="*/ 1074 w 1142"/>
                      <a:gd name="T37" fmla="*/ 941 h 1006"/>
                      <a:gd name="T38" fmla="*/ 1103 w 1142"/>
                      <a:gd name="T39" fmla="*/ 934 h 1006"/>
                      <a:gd name="T40" fmla="*/ 1115 w 1142"/>
                      <a:gd name="T41" fmla="*/ 848 h 1006"/>
                      <a:gd name="T42" fmla="*/ 1142 w 1142"/>
                      <a:gd name="T43" fmla="*/ 677 h 1006"/>
                      <a:gd name="T44" fmla="*/ 1099 w 1142"/>
                      <a:gd name="T45" fmla="*/ 549 h 1006"/>
                      <a:gd name="T46" fmla="*/ 1007 w 1142"/>
                      <a:gd name="T47" fmla="*/ 489 h 1006"/>
                      <a:gd name="T48" fmla="*/ 908 w 1142"/>
                      <a:gd name="T49" fmla="*/ 448 h 1006"/>
                      <a:gd name="T50" fmla="*/ 836 w 1142"/>
                      <a:gd name="T51" fmla="*/ 393 h 1006"/>
                      <a:gd name="T52" fmla="*/ 819 w 1142"/>
                      <a:gd name="T53" fmla="*/ 318 h 1006"/>
                      <a:gd name="T54" fmla="*/ 802 w 1142"/>
                      <a:gd name="T55" fmla="*/ 229 h 1006"/>
                      <a:gd name="T56" fmla="*/ 773 w 1142"/>
                      <a:gd name="T57" fmla="*/ 133 h 1006"/>
                      <a:gd name="T58" fmla="*/ 742 w 1142"/>
                      <a:gd name="T59" fmla="*/ 60 h 1006"/>
                      <a:gd name="T60" fmla="*/ 713 w 1142"/>
                      <a:gd name="T61" fmla="*/ 36 h 1006"/>
                      <a:gd name="T62" fmla="*/ 670 w 1142"/>
                      <a:gd name="T63" fmla="*/ 22 h 1006"/>
                      <a:gd name="T64" fmla="*/ 619 w 1142"/>
                      <a:gd name="T65" fmla="*/ 12 h 1006"/>
                      <a:gd name="T66" fmla="*/ 559 w 1142"/>
                      <a:gd name="T67" fmla="*/ 5 h 1006"/>
                      <a:gd name="T68" fmla="*/ 496 w 1142"/>
                      <a:gd name="T69" fmla="*/ 0 h 1006"/>
                      <a:gd name="T70" fmla="*/ 436 w 1142"/>
                      <a:gd name="T71" fmla="*/ 3 h 1006"/>
                      <a:gd name="T72" fmla="*/ 383 w 1142"/>
                      <a:gd name="T73" fmla="*/ 7 h 1006"/>
                      <a:gd name="T74" fmla="*/ 339 w 1142"/>
                      <a:gd name="T75" fmla="*/ 17 h 1006"/>
                      <a:gd name="T76" fmla="*/ 308 w 1142"/>
                      <a:gd name="T77" fmla="*/ 36 h 1006"/>
                      <a:gd name="T78" fmla="*/ 272 w 1142"/>
                      <a:gd name="T79" fmla="*/ 84 h 1006"/>
                      <a:gd name="T80" fmla="*/ 236 w 1142"/>
                      <a:gd name="T81" fmla="*/ 164 h 1006"/>
                      <a:gd name="T82" fmla="*/ 207 w 1142"/>
                      <a:gd name="T83" fmla="*/ 267 h 1006"/>
                      <a:gd name="T84" fmla="*/ 188 w 1142"/>
                      <a:gd name="T85" fmla="*/ 359 h 1006"/>
                      <a:gd name="T86" fmla="*/ 161 w 1142"/>
                      <a:gd name="T87" fmla="*/ 426 h 1006"/>
                      <a:gd name="T88" fmla="*/ 127 w 1142"/>
                      <a:gd name="T89" fmla="*/ 499 h 1006"/>
                      <a:gd name="T90" fmla="*/ 101 w 1142"/>
                      <a:gd name="T91" fmla="*/ 566 h 1006"/>
                      <a:gd name="T92" fmla="*/ 84 w 1142"/>
                      <a:gd name="T93" fmla="*/ 689 h 1006"/>
                      <a:gd name="T94" fmla="*/ 55 w 1142"/>
                      <a:gd name="T95" fmla="*/ 816 h 1006"/>
                      <a:gd name="T96" fmla="*/ 24 w 1142"/>
                      <a:gd name="T97" fmla="*/ 898 h 1006"/>
                      <a:gd name="T98" fmla="*/ 2 w 1142"/>
                      <a:gd name="T99" fmla="*/ 958 h 100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1142"/>
                      <a:gd name="T151" fmla="*/ 0 h 1006"/>
                      <a:gd name="T152" fmla="*/ 1142 w 1142"/>
                      <a:gd name="T153" fmla="*/ 1006 h 1006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1142" h="1006">
                        <a:moveTo>
                          <a:pt x="0" y="992"/>
                        </a:moveTo>
                        <a:lnTo>
                          <a:pt x="7" y="1002"/>
                        </a:lnTo>
                        <a:lnTo>
                          <a:pt x="29" y="1006"/>
                        </a:lnTo>
                        <a:lnTo>
                          <a:pt x="58" y="1006"/>
                        </a:lnTo>
                        <a:lnTo>
                          <a:pt x="94" y="1006"/>
                        </a:lnTo>
                        <a:lnTo>
                          <a:pt x="130" y="1004"/>
                        </a:lnTo>
                        <a:lnTo>
                          <a:pt x="168" y="1002"/>
                        </a:lnTo>
                        <a:lnTo>
                          <a:pt x="202" y="1004"/>
                        </a:lnTo>
                        <a:lnTo>
                          <a:pt x="229" y="1006"/>
                        </a:lnTo>
                        <a:lnTo>
                          <a:pt x="248" y="987"/>
                        </a:lnTo>
                        <a:lnTo>
                          <a:pt x="270" y="963"/>
                        </a:lnTo>
                        <a:lnTo>
                          <a:pt x="291" y="937"/>
                        </a:lnTo>
                        <a:lnTo>
                          <a:pt x="318" y="910"/>
                        </a:lnTo>
                        <a:lnTo>
                          <a:pt x="344" y="881"/>
                        </a:lnTo>
                        <a:lnTo>
                          <a:pt x="373" y="855"/>
                        </a:lnTo>
                        <a:lnTo>
                          <a:pt x="407" y="826"/>
                        </a:lnTo>
                        <a:lnTo>
                          <a:pt x="443" y="799"/>
                        </a:lnTo>
                        <a:lnTo>
                          <a:pt x="479" y="775"/>
                        </a:lnTo>
                        <a:lnTo>
                          <a:pt x="520" y="754"/>
                        </a:lnTo>
                        <a:lnTo>
                          <a:pt x="566" y="737"/>
                        </a:lnTo>
                        <a:lnTo>
                          <a:pt x="614" y="722"/>
                        </a:lnTo>
                        <a:lnTo>
                          <a:pt x="665" y="715"/>
                        </a:lnTo>
                        <a:lnTo>
                          <a:pt x="720" y="713"/>
                        </a:lnTo>
                        <a:lnTo>
                          <a:pt x="780" y="718"/>
                        </a:lnTo>
                        <a:lnTo>
                          <a:pt x="843" y="730"/>
                        </a:lnTo>
                        <a:lnTo>
                          <a:pt x="877" y="744"/>
                        </a:lnTo>
                        <a:lnTo>
                          <a:pt x="911" y="768"/>
                        </a:lnTo>
                        <a:lnTo>
                          <a:pt x="942" y="799"/>
                        </a:lnTo>
                        <a:lnTo>
                          <a:pt x="971" y="838"/>
                        </a:lnTo>
                        <a:lnTo>
                          <a:pt x="990" y="879"/>
                        </a:lnTo>
                        <a:lnTo>
                          <a:pt x="1005" y="917"/>
                        </a:lnTo>
                        <a:lnTo>
                          <a:pt x="1009" y="958"/>
                        </a:lnTo>
                        <a:lnTo>
                          <a:pt x="1002" y="992"/>
                        </a:lnTo>
                        <a:lnTo>
                          <a:pt x="1009" y="973"/>
                        </a:lnTo>
                        <a:lnTo>
                          <a:pt x="1021" y="958"/>
                        </a:lnTo>
                        <a:lnTo>
                          <a:pt x="1038" y="949"/>
                        </a:lnTo>
                        <a:lnTo>
                          <a:pt x="1055" y="944"/>
                        </a:lnTo>
                        <a:lnTo>
                          <a:pt x="1074" y="941"/>
                        </a:lnTo>
                        <a:lnTo>
                          <a:pt x="1091" y="937"/>
                        </a:lnTo>
                        <a:lnTo>
                          <a:pt x="1103" y="934"/>
                        </a:lnTo>
                        <a:lnTo>
                          <a:pt x="1111" y="932"/>
                        </a:lnTo>
                        <a:lnTo>
                          <a:pt x="1115" y="848"/>
                        </a:lnTo>
                        <a:lnTo>
                          <a:pt x="1132" y="761"/>
                        </a:lnTo>
                        <a:lnTo>
                          <a:pt x="1142" y="677"/>
                        </a:lnTo>
                        <a:lnTo>
                          <a:pt x="1130" y="597"/>
                        </a:lnTo>
                        <a:lnTo>
                          <a:pt x="1099" y="549"/>
                        </a:lnTo>
                        <a:lnTo>
                          <a:pt x="1058" y="513"/>
                        </a:lnTo>
                        <a:lnTo>
                          <a:pt x="1007" y="489"/>
                        </a:lnTo>
                        <a:lnTo>
                          <a:pt x="956" y="467"/>
                        </a:lnTo>
                        <a:lnTo>
                          <a:pt x="908" y="448"/>
                        </a:lnTo>
                        <a:lnTo>
                          <a:pt x="865" y="426"/>
                        </a:lnTo>
                        <a:lnTo>
                          <a:pt x="836" y="393"/>
                        </a:lnTo>
                        <a:lnTo>
                          <a:pt x="824" y="349"/>
                        </a:lnTo>
                        <a:lnTo>
                          <a:pt x="819" y="318"/>
                        </a:lnTo>
                        <a:lnTo>
                          <a:pt x="812" y="275"/>
                        </a:lnTo>
                        <a:lnTo>
                          <a:pt x="802" y="229"/>
                        </a:lnTo>
                        <a:lnTo>
                          <a:pt x="788" y="178"/>
                        </a:lnTo>
                        <a:lnTo>
                          <a:pt x="773" y="133"/>
                        </a:lnTo>
                        <a:lnTo>
                          <a:pt x="759" y="92"/>
                        </a:lnTo>
                        <a:lnTo>
                          <a:pt x="742" y="60"/>
                        </a:lnTo>
                        <a:lnTo>
                          <a:pt x="727" y="44"/>
                        </a:lnTo>
                        <a:lnTo>
                          <a:pt x="713" y="36"/>
                        </a:lnTo>
                        <a:lnTo>
                          <a:pt x="694" y="29"/>
                        </a:lnTo>
                        <a:lnTo>
                          <a:pt x="670" y="22"/>
                        </a:lnTo>
                        <a:lnTo>
                          <a:pt x="646" y="17"/>
                        </a:lnTo>
                        <a:lnTo>
                          <a:pt x="619" y="12"/>
                        </a:lnTo>
                        <a:lnTo>
                          <a:pt x="590" y="7"/>
                        </a:lnTo>
                        <a:lnTo>
                          <a:pt x="559" y="5"/>
                        </a:lnTo>
                        <a:lnTo>
                          <a:pt x="527" y="3"/>
                        </a:lnTo>
                        <a:lnTo>
                          <a:pt x="496" y="0"/>
                        </a:lnTo>
                        <a:lnTo>
                          <a:pt x="467" y="0"/>
                        </a:lnTo>
                        <a:lnTo>
                          <a:pt x="436" y="3"/>
                        </a:lnTo>
                        <a:lnTo>
                          <a:pt x="409" y="5"/>
                        </a:lnTo>
                        <a:lnTo>
                          <a:pt x="383" y="7"/>
                        </a:lnTo>
                        <a:lnTo>
                          <a:pt x="359" y="12"/>
                        </a:lnTo>
                        <a:lnTo>
                          <a:pt x="339" y="17"/>
                        </a:lnTo>
                        <a:lnTo>
                          <a:pt x="323" y="24"/>
                        </a:lnTo>
                        <a:lnTo>
                          <a:pt x="308" y="36"/>
                        </a:lnTo>
                        <a:lnTo>
                          <a:pt x="291" y="56"/>
                        </a:lnTo>
                        <a:lnTo>
                          <a:pt x="272" y="84"/>
                        </a:lnTo>
                        <a:lnTo>
                          <a:pt x="255" y="121"/>
                        </a:lnTo>
                        <a:lnTo>
                          <a:pt x="236" y="164"/>
                        </a:lnTo>
                        <a:lnTo>
                          <a:pt x="219" y="212"/>
                        </a:lnTo>
                        <a:lnTo>
                          <a:pt x="207" y="267"/>
                        </a:lnTo>
                        <a:lnTo>
                          <a:pt x="195" y="328"/>
                        </a:lnTo>
                        <a:lnTo>
                          <a:pt x="188" y="359"/>
                        </a:lnTo>
                        <a:lnTo>
                          <a:pt x="176" y="393"/>
                        </a:lnTo>
                        <a:lnTo>
                          <a:pt x="161" y="426"/>
                        </a:lnTo>
                        <a:lnTo>
                          <a:pt x="144" y="462"/>
                        </a:lnTo>
                        <a:lnTo>
                          <a:pt x="127" y="499"/>
                        </a:lnTo>
                        <a:lnTo>
                          <a:pt x="111" y="532"/>
                        </a:lnTo>
                        <a:lnTo>
                          <a:pt x="101" y="566"/>
                        </a:lnTo>
                        <a:lnTo>
                          <a:pt x="94" y="597"/>
                        </a:lnTo>
                        <a:lnTo>
                          <a:pt x="84" y="689"/>
                        </a:lnTo>
                        <a:lnTo>
                          <a:pt x="70" y="761"/>
                        </a:lnTo>
                        <a:lnTo>
                          <a:pt x="55" y="816"/>
                        </a:lnTo>
                        <a:lnTo>
                          <a:pt x="38" y="862"/>
                        </a:lnTo>
                        <a:lnTo>
                          <a:pt x="24" y="898"/>
                        </a:lnTo>
                        <a:lnTo>
                          <a:pt x="12" y="929"/>
                        </a:lnTo>
                        <a:lnTo>
                          <a:pt x="2" y="958"/>
                        </a:lnTo>
                        <a:lnTo>
                          <a:pt x="0" y="992"/>
                        </a:lnTo>
                        <a:close/>
                      </a:path>
                    </a:pathLst>
                  </a:custGeom>
                  <a:solidFill>
                    <a:srgbClr val="3366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29777" name="Freeform 2064"/>
                  <p:cNvSpPr>
                    <a:spLocks/>
                  </p:cNvSpPr>
                  <p:nvPr/>
                </p:nvSpPr>
                <p:spPr bwMode="auto">
                  <a:xfrm>
                    <a:off x="1626" y="881"/>
                    <a:ext cx="552" cy="209"/>
                  </a:xfrm>
                  <a:custGeom>
                    <a:avLst/>
                    <a:gdLst>
                      <a:gd name="T0" fmla="*/ 1458 w 1723"/>
                      <a:gd name="T1" fmla="*/ 845 h 867"/>
                      <a:gd name="T2" fmla="*/ 1359 w 1723"/>
                      <a:gd name="T3" fmla="*/ 855 h 867"/>
                      <a:gd name="T4" fmla="*/ 1253 w 1723"/>
                      <a:gd name="T5" fmla="*/ 860 h 867"/>
                      <a:gd name="T6" fmla="*/ 1183 w 1723"/>
                      <a:gd name="T7" fmla="*/ 850 h 867"/>
                      <a:gd name="T8" fmla="*/ 1176 w 1723"/>
                      <a:gd name="T9" fmla="*/ 809 h 867"/>
                      <a:gd name="T10" fmla="*/ 1166 w 1723"/>
                      <a:gd name="T11" fmla="*/ 727 h 867"/>
                      <a:gd name="T12" fmla="*/ 1137 w 1723"/>
                      <a:gd name="T13" fmla="*/ 646 h 867"/>
                      <a:gd name="T14" fmla="*/ 1087 w 1723"/>
                      <a:gd name="T15" fmla="*/ 583 h 867"/>
                      <a:gd name="T16" fmla="*/ 990 w 1723"/>
                      <a:gd name="T17" fmla="*/ 552 h 867"/>
                      <a:gd name="T18" fmla="*/ 872 w 1723"/>
                      <a:gd name="T19" fmla="*/ 545 h 867"/>
                      <a:gd name="T20" fmla="*/ 759 w 1723"/>
                      <a:gd name="T21" fmla="*/ 564 h 867"/>
                      <a:gd name="T22" fmla="*/ 655 w 1723"/>
                      <a:gd name="T23" fmla="*/ 605 h 867"/>
                      <a:gd name="T24" fmla="*/ 561 w 1723"/>
                      <a:gd name="T25" fmla="*/ 655 h 867"/>
                      <a:gd name="T26" fmla="*/ 479 w 1723"/>
                      <a:gd name="T27" fmla="*/ 715 h 867"/>
                      <a:gd name="T28" fmla="*/ 409 w 1723"/>
                      <a:gd name="T29" fmla="*/ 778 h 867"/>
                      <a:gd name="T30" fmla="*/ 356 w 1723"/>
                      <a:gd name="T31" fmla="*/ 833 h 867"/>
                      <a:gd name="T32" fmla="*/ 323 w 1723"/>
                      <a:gd name="T33" fmla="*/ 862 h 867"/>
                      <a:gd name="T34" fmla="*/ 262 w 1723"/>
                      <a:gd name="T35" fmla="*/ 867 h 867"/>
                      <a:gd name="T36" fmla="*/ 183 w 1723"/>
                      <a:gd name="T37" fmla="*/ 862 h 867"/>
                      <a:gd name="T38" fmla="*/ 125 w 1723"/>
                      <a:gd name="T39" fmla="*/ 853 h 867"/>
                      <a:gd name="T40" fmla="*/ 113 w 1723"/>
                      <a:gd name="T41" fmla="*/ 826 h 867"/>
                      <a:gd name="T42" fmla="*/ 89 w 1723"/>
                      <a:gd name="T43" fmla="*/ 795 h 867"/>
                      <a:gd name="T44" fmla="*/ 62 w 1723"/>
                      <a:gd name="T45" fmla="*/ 785 h 867"/>
                      <a:gd name="T46" fmla="*/ 36 w 1723"/>
                      <a:gd name="T47" fmla="*/ 785 h 867"/>
                      <a:gd name="T48" fmla="*/ 14 w 1723"/>
                      <a:gd name="T49" fmla="*/ 785 h 867"/>
                      <a:gd name="T50" fmla="*/ 2 w 1723"/>
                      <a:gd name="T51" fmla="*/ 773 h 867"/>
                      <a:gd name="T52" fmla="*/ 2 w 1723"/>
                      <a:gd name="T53" fmla="*/ 742 h 867"/>
                      <a:gd name="T54" fmla="*/ 26 w 1723"/>
                      <a:gd name="T55" fmla="*/ 667 h 867"/>
                      <a:gd name="T56" fmla="*/ 60 w 1723"/>
                      <a:gd name="T57" fmla="*/ 561 h 867"/>
                      <a:gd name="T58" fmla="*/ 98 w 1723"/>
                      <a:gd name="T59" fmla="*/ 448 h 867"/>
                      <a:gd name="T60" fmla="*/ 132 w 1723"/>
                      <a:gd name="T61" fmla="*/ 340 h 867"/>
                      <a:gd name="T62" fmla="*/ 178 w 1723"/>
                      <a:gd name="T63" fmla="*/ 236 h 867"/>
                      <a:gd name="T64" fmla="*/ 226 w 1723"/>
                      <a:gd name="T65" fmla="*/ 147 h 867"/>
                      <a:gd name="T66" fmla="*/ 262 w 1723"/>
                      <a:gd name="T67" fmla="*/ 92 h 867"/>
                      <a:gd name="T68" fmla="*/ 298 w 1723"/>
                      <a:gd name="T69" fmla="*/ 61 h 867"/>
                      <a:gd name="T70" fmla="*/ 373 w 1723"/>
                      <a:gd name="T71" fmla="*/ 34 h 867"/>
                      <a:gd name="T72" fmla="*/ 462 w 1723"/>
                      <a:gd name="T73" fmla="*/ 20 h 867"/>
                      <a:gd name="T74" fmla="*/ 564 w 1723"/>
                      <a:gd name="T75" fmla="*/ 17 h 867"/>
                      <a:gd name="T76" fmla="*/ 667 w 1723"/>
                      <a:gd name="T77" fmla="*/ 20 h 867"/>
                      <a:gd name="T78" fmla="*/ 766 w 1723"/>
                      <a:gd name="T79" fmla="*/ 25 h 867"/>
                      <a:gd name="T80" fmla="*/ 853 w 1723"/>
                      <a:gd name="T81" fmla="*/ 27 h 867"/>
                      <a:gd name="T82" fmla="*/ 918 w 1723"/>
                      <a:gd name="T83" fmla="*/ 22 h 867"/>
                      <a:gd name="T84" fmla="*/ 971 w 1723"/>
                      <a:gd name="T85" fmla="*/ 10 h 867"/>
                      <a:gd name="T86" fmla="*/ 1055 w 1723"/>
                      <a:gd name="T87" fmla="*/ 3 h 867"/>
                      <a:gd name="T88" fmla="*/ 1166 w 1723"/>
                      <a:gd name="T89" fmla="*/ 0 h 867"/>
                      <a:gd name="T90" fmla="*/ 1294 w 1723"/>
                      <a:gd name="T91" fmla="*/ 3 h 867"/>
                      <a:gd name="T92" fmla="*/ 1424 w 1723"/>
                      <a:gd name="T93" fmla="*/ 5 h 867"/>
                      <a:gd name="T94" fmla="*/ 1544 w 1723"/>
                      <a:gd name="T95" fmla="*/ 10 h 867"/>
                      <a:gd name="T96" fmla="*/ 1643 w 1723"/>
                      <a:gd name="T97" fmla="*/ 13 h 867"/>
                      <a:gd name="T98" fmla="*/ 1706 w 1723"/>
                      <a:gd name="T99" fmla="*/ 10 h 867"/>
                      <a:gd name="T100" fmla="*/ 1723 w 1723"/>
                      <a:gd name="T101" fmla="*/ 17 h 867"/>
                      <a:gd name="T102" fmla="*/ 1689 w 1723"/>
                      <a:gd name="T103" fmla="*/ 85 h 867"/>
                      <a:gd name="T104" fmla="*/ 1631 w 1723"/>
                      <a:gd name="T105" fmla="*/ 193 h 867"/>
                      <a:gd name="T106" fmla="*/ 1583 w 1723"/>
                      <a:gd name="T107" fmla="*/ 309 h 867"/>
                      <a:gd name="T108" fmla="*/ 1559 w 1723"/>
                      <a:gd name="T109" fmla="*/ 412 h 867"/>
                      <a:gd name="T110" fmla="*/ 1530 w 1723"/>
                      <a:gd name="T111" fmla="*/ 542 h 867"/>
                      <a:gd name="T112" fmla="*/ 1503 w 1723"/>
                      <a:gd name="T113" fmla="*/ 682 h 867"/>
                      <a:gd name="T114" fmla="*/ 1487 w 1723"/>
                      <a:gd name="T115" fmla="*/ 800 h 867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w 1723"/>
                      <a:gd name="T175" fmla="*/ 0 h 867"/>
                      <a:gd name="T176" fmla="*/ 1723 w 1723"/>
                      <a:gd name="T177" fmla="*/ 867 h 867"/>
                    </a:gdLst>
                    <a:ahLst/>
                    <a:cxnLst>
                      <a:cxn ang="T116">
                        <a:pos x="T0" y="T1"/>
                      </a:cxn>
                      <a:cxn ang="T117">
                        <a:pos x="T2" y="T3"/>
                      </a:cxn>
                      <a:cxn ang="T118">
                        <a:pos x="T4" y="T5"/>
                      </a:cxn>
                      <a:cxn ang="T119">
                        <a:pos x="T6" y="T7"/>
                      </a:cxn>
                      <a:cxn ang="T120">
                        <a:pos x="T8" y="T9"/>
                      </a:cxn>
                      <a:cxn ang="T121">
                        <a:pos x="T10" y="T11"/>
                      </a:cxn>
                      <a:cxn ang="T122">
                        <a:pos x="T12" y="T13"/>
                      </a:cxn>
                      <a:cxn ang="T123">
                        <a:pos x="T14" y="T15"/>
                      </a:cxn>
                      <a:cxn ang="T124">
                        <a:pos x="T16" y="T17"/>
                      </a:cxn>
                      <a:cxn ang="T125">
                        <a:pos x="T18" y="T19"/>
                      </a:cxn>
                      <a:cxn ang="T126">
                        <a:pos x="T20" y="T21"/>
                      </a:cxn>
                      <a:cxn ang="T127">
                        <a:pos x="T22" y="T23"/>
                      </a:cxn>
                      <a:cxn ang="T128">
                        <a:pos x="T24" y="T25"/>
                      </a:cxn>
                      <a:cxn ang="T129">
                        <a:pos x="T26" y="T27"/>
                      </a:cxn>
                      <a:cxn ang="T130">
                        <a:pos x="T28" y="T29"/>
                      </a:cxn>
                      <a:cxn ang="T131">
                        <a:pos x="T30" y="T31"/>
                      </a:cxn>
                      <a:cxn ang="T132">
                        <a:pos x="T32" y="T33"/>
                      </a:cxn>
                      <a:cxn ang="T133">
                        <a:pos x="T34" y="T35"/>
                      </a:cxn>
                      <a:cxn ang="T134">
                        <a:pos x="T36" y="T37"/>
                      </a:cxn>
                      <a:cxn ang="T135">
                        <a:pos x="T38" y="T39"/>
                      </a:cxn>
                      <a:cxn ang="T136">
                        <a:pos x="T40" y="T41"/>
                      </a:cxn>
                      <a:cxn ang="T137">
                        <a:pos x="T42" y="T43"/>
                      </a:cxn>
                      <a:cxn ang="T138">
                        <a:pos x="T44" y="T45"/>
                      </a:cxn>
                      <a:cxn ang="T139">
                        <a:pos x="T46" y="T47"/>
                      </a:cxn>
                      <a:cxn ang="T140">
                        <a:pos x="T48" y="T49"/>
                      </a:cxn>
                      <a:cxn ang="T141">
                        <a:pos x="T50" y="T51"/>
                      </a:cxn>
                      <a:cxn ang="T142">
                        <a:pos x="T52" y="T53"/>
                      </a:cxn>
                      <a:cxn ang="T143">
                        <a:pos x="T54" y="T55"/>
                      </a:cxn>
                      <a:cxn ang="T144">
                        <a:pos x="T56" y="T57"/>
                      </a:cxn>
                      <a:cxn ang="T145">
                        <a:pos x="T58" y="T59"/>
                      </a:cxn>
                      <a:cxn ang="T146">
                        <a:pos x="T60" y="T61"/>
                      </a:cxn>
                      <a:cxn ang="T147">
                        <a:pos x="T62" y="T63"/>
                      </a:cxn>
                      <a:cxn ang="T148">
                        <a:pos x="T64" y="T65"/>
                      </a:cxn>
                      <a:cxn ang="T149">
                        <a:pos x="T66" y="T67"/>
                      </a:cxn>
                      <a:cxn ang="T150">
                        <a:pos x="T68" y="T69"/>
                      </a:cxn>
                      <a:cxn ang="T151">
                        <a:pos x="T70" y="T71"/>
                      </a:cxn>
                      <a:cxn ang="T152">
                        <a:pos x="T72" y="T73"/>
                      </a:cxn>
                      <a:cxn ang="T153">
                        <a:pos x="T74" y="T75"/>
                      </a:cxn>
                      <a:cxn ang="T154">
                        <a:pos x="T76" y="T77"/>
                      </a:cxn>
                      <a:cxn ang="T155">
                        <a:pos x="T78" y="T79"/>
                      </a:cxn>
                      <a:cxn ang="T156">
                        <a:pos x="T80" y="T81"/>
                      </a:cxn>
                      <a:cxn ang="T157">
                        <a:pos x="T82" y="T83"/>
                      </a:cxn>
                      <a:cxn ang="T158">
                        <a:pos x="T84" y="T85"/>
                      </a:cxn>
                      <a:cxn ang="T159">
                        <a:pos x="T86" y="T87"/>
                      </a:cxn>
                      <a:cxn ang="T160">
                        <a:pos x="T88" y="T89"/>
                      </a:cxn>
                      <a:cxn ang="T161">
                        <a:pos x="T90" y="T91"/>
                      </a:cxn>
                      <a:cxn ang="T162">
                        <a:pos x="T92" y="T93"/>
                      </a:cxn>
                      <a:cxn ang="T163">
                        <a:pos x="T94" y="T95"/>
                      </a:cxn>
                      <a:cxn ang="T164">
                        <a:pos x="T96" y="T97"/>
                      </a:cxn>
                      <a:cxn ang="T165">
                        <a:pos x="T98" y="T99"/>
                      </a:cxn>
                      <a:cxn ang="T166">
                        <a:pos x="T100" y="T101"/>
                      </a:cxn>
                      <a:cxn ang="T167">
                        <a:pos x="T102" y="T103"/>
                      </a:cxn>
                      <a:cxn ang="T168">
                        <a:pos x="T104" y="T105"/>
                      </a:cxn>
                      <a:cxn ang="T169">
                        <a:pos x="T106" y="T107"/>
                      </a:cxn>
                      <a:cxn ang="T170">
                        <a:pos x="T108" y="T109"/>
                      </a:cxn>
                      <a:cxn ang="T171">
                        <a:pos x="T110" y="T111"/>
                      </a:cxn>
                      <a:cxn ang="T172">
                        <a:pos x="T112" y="T113"/>
                      </a:cxn>
                      <a:cxn ang="T173">
                        <a:pos x="T114" y="T115"/>
                      </a:cxn>
                    </a:cxnLst>
                    <a:rect l="T174" t="T175" r="T176" b="T177"/>
                    <a:pathLst>
                      <a:path w="1723" h="867">
                        <a:moveTo>
                          <a:pt x="1489" y="838"/>
                        </a:moveTo>
                        <a:lnTo>
                          <a:pt x="1458" y="845"/>
                        </a:lnTo>
                        <a:lnTo>
                          <a:pt x="1412" y="850"/>
                        </a:lnTo>
                        <a:lnTo>
                          <a:pt x="1359" y="855"/>
                        </a:lnTo>
                        <a:lnTo>
                          <a:pt x="1306" y="857"/>
                        </a:lnTo>
                        <a:lnTo>
                          <a:pt x="1253" y="860"/>
                        </a:lnTo>
                        <a:lnTo>
                          <a:pt x="1212" y="857"/>
                        </a:lnTo>
                        <a:lnTo>
                          <a:pt x="1183" y="850"/>
                        </a:lnTo>
                        <a:lnTo>
                          <a:pt x="1173" y="841"/>
                        </a:lnTo>
                        <a:lnTo>
                          <a:pt x="1176" y="809"/>
                        </a:lnTo>
                        <a:lnTo>
                          <a:pt x="1173" y="771"/>
                        </a:lnTo>
                        <a:lnTo>
                          <a:pt x="1166" y="727"/>
                        </a:lnTo>
                        <a:lnTo>
                          <a:pt x="1154" y="687"/>
                        </a:lnTo>
                        <a:lnTo>
                          <a:pt x="1137" y="646"/>
                        </a:lnTo>
                        <a:lnTo>
                          <a:pt x="1113" y="612"/>
                        </a:lnTo>
                        <a:lnTo>
                          <a:pt x="1087" y="583"/>
                        </a:lnTo>
                        <a:lnTo>
                          <a:pt x="1053" y="566"/>
                        </a:lnTo>
                        <a:lnTo>
                          <a:pt x="990" y="552"/>
                        </a:lnTo>
                        <a:lnTo>
                          <a:pt x="930" y="545"/>
                        </a:lnTo>
                        <a:lnTo>
                          <a:pt x="872" y="545"/>
                        </a:lnTo>
                        <a:lnTo>
                          <a:pt x="814" y="552"/>
                        </a:lnTo>
                        <a:lnTo>
                          <a:pt x="759" y="564"/>
                        </a:lnTo>
                        <a:lnTo>
                          <a:pt x="706" y="583"/>
                        </a:lnTo>
                        <a:lnTo>
                          <a:pt x="655" y="605"/>
                        </a:lnTo>
                        <a:lnTo>
                          <a:pt x="607" y="629"/>
                        </a:lnTo>
                        <a:lnTo>
                          <a:pt x="561" y="655"/>
                        </a:lnTo>
                        <a:lnTo>
                          <a:pt x="518" y="687"/>
                        </a:lnTo>
                        <a:lnTo>
                          <a:pt x="479" y="715"/>
                        </a:lnTo>
                        <a:lnTo>
                          <a:pt x="443" y="747"/>
                        </a:lnTo>
                        <a:lnTo>
                          <a:pt x="409" y="778"/>
                        </a:lnTo>
                        <a:lnTo>
                          <a:pt x="380" y="807"/>
                        </a:lnTo>
                        <a:lnTo>
                          <a:pt x="356" y="833"/>
                        </a:lnTo>
                        <a:lnTo>
                          <a:pt x="335" y="857"/>
                        </a:lnTo>
                        <a:lnTo>
                          <a:pt x="323" y="862"/>
                        </a:lnTo>
                        <a:lnTo>
                          <a:pt x="296" y="867"/>
                        </a:lnTo>
                        <a:lnTo>
                          <a:pt x="262" y="867"/>
                        </a:lnTo>
                        <a:lnTo>
                          <a:pt x="221" y="865"/>
                        </a:lnTo>
                        <a:lnTo>
                          <a:pt x="183" y="862"/>
                        </a:lnTo>
                        <a:lnTo>
                          <a:pt x="149" y="857"/>
                        </a:lnTo>
                        <a:lnTo>
                          <a:pt x="125" y="853"/>
                        </a:lnTo>
                        <a:lnTo>
                          <a:pt x="115" y="848"/>
                        </a:lnTo>
                        <a:lnTo>
                          <a:pt x="113" y="826"/>
                        </a:lnTo>
                        <a:lnTo>
                          <a:pt x="103" y="809"/>
                        </a:lnTo>
                        <a:lnTo>
                          <a:pt x="89" y="795"/>
                        </a:lnTo>
                        <a:lnTo>
                          <a:pt x="74" y="788"/>
                        </a:lnTo>
                        <a:lnTo>
                          <a:pt x="62" y="785"/>
                        </a:lnTo>
                        <a:lnTo>
                          <a:pt x="48" y="785"/>
                        </a:lnTo>
                        <a:lnTo>
                          <a:pt x="36" y="785"/>
                        </a:lnTo>
                        <a:lnTo>
                          <a:pt x="24" y="785"/>
                        </a:lnTo>
                        <a:lnTo>
                          <a:pt x="14" y="785"/>
                        </a:lnTo>
                        <a:lnTo>
                          <a:pt x="7" y="780"/>
                        </a:lnTo>
                        <a:lnTo>
                          <a:pt x="2" y="773"/>
                        </a:lnTo>
                        <a:lnTo>
                          <a:pt x="0" y="761"/>
                        </a:lnTo>
                        <a:lnTo>
                          <a:pt x="2" y="742"/>
                        </a:lnTo>
                        <a:lnTo>
                          <a:pt x="12" y="708"/>
                        </a:lnTo>
                        <a:lnTo>
                          <a:pt x="26" y="667"/>
                        </a:lnTo>
                        <a:lnTo>
                          <a:pt x="43" y="617"/>
                        </a:lnTo>
                        <a:lnTo>
                          <a:pt x="60" y="561"/>
                        </a:lnTo>
                        <a:lnTo>
                          <a:pt x="79" y="504"/>
                        </a:lnTo>
                        <a:lnTo>
                          <a:pt x="98" y="448"/>
                        </a:lnTo>
                        <a:lnTo>
                          <a:pt x="115" y="393"/>
                        </a:lnTo>
                        <a:lnTo>
                          <a:pt x="132" y="340"/>
                        </a:lnTo>
                        <a:lnTo>
                          <a:pt x="154" y="287"/>
                        </a:lnTo>
                        <a:lnTo>
                          <a:pt x="178" y="236"/>
                        </a:lnTo>
                        <a:lnTo>
                          <a:pt x="205" y="188"/>
                        </a:lnTo>
                        <a:lnTo>
                          <a:pt x="226" y="147"/>
                        </a:lnTo>
                        <a:lnTo>
                          <a:pt x="248" y="116"/>
                        </a:lnTo>
                        <a:lnTo>
                          <a:pt x="262" y="92"/>
                        </a:lnTo>
                        <a:lnTo>
                          <a:pt x="272" y="80"/>
                        </a:lnTo>
                        <a:lnTo>
                          <a:pt x="298" y="61"/>
                        </a:lnTo>
                        <a:lnTo>
                          <a:pt x="332" y="44"/>
                        </a:lnTo>
                        <a:lnTo>
                          <a:pt x="373" y="34"/>
                        </a:lnTo>
                        <a:lnTo>
                          <a:pt x="417" y="25"/>
                        </a:lnTo>
                        <a:lnTo>
                          <a:pt x="462" y="20"/>
                        </a:lnTo>
                        <a:lnTo>
                          <a:pt x="513" y="17"/>
                        </a:lnTo>
                        <a:lnTo>
                          <a:pt x="564" y="17"/>
                        </a:lnTo>
                        <a:lnTo>
                          <a:pt x="617" y="17"/>
                        </a:lnTo>
                        <a:lnTo>
                          <a:pt x="667" y="20"/>
                        </a:lnTo>
                        <a:lnTo>
                          <a:pt x="718" y="22"/>
                        </a:lnTo>
                        <a:lnTo>
                          <a:pt x="766" y="25"/>
                        </a:lnTo>
                        <a:lnTo>
                          <a:pt x="812" y="25"/>
                        </a:lnTo>
                        <a:lnTo>
                          <a:pt x="853" y="27"/>
                        </a:lnTo>
                        <a:lnTo>
                          <a:pt x="889" y="25"/>
                        </a:lnTo>
                        <a:lnTo>
                          <a:pt x="918" y="22"/>
                        </a:lnTo>
                        <a:lnTo>
                          <a:pt x="942" y="17"/>
                        </a:lnTo>
                        <a:lnTo>
                          <a:pt x="971" y="10"/>
                        </a:lnTo>
                        <a:lnTo>
                          <a:pt x="1007" y="5"/>
                        </a:lnTo>
                        <a:lnTo>
                          <a:pt x="1055" y="3"/>
                        </a:lnTo>
                        <a:lnTo>
                          <a:pt x="1108" y="0"/>
                        </a:lnTo>
                        <a:lnTo>
                          <a:pt x="1166" y="0"/>
                        </a:lnTo>
                        <a:lnTo>
                          <a:pt x="1229" y="0"/>
                        </a:lnTo>
                        <a:lnTo>
                          <a:pt x="1294" y="3"/>
                        </a:lnTo>
                        <a:lnTo>
                          <a:pt x="1359" y="3"/>
                        </a:lnTo>
                        <a:lnTo>
                          <a:pt x="1424" y="5"/>
                        </a:lnTo>
                        <a:lnTo>
                          <a:pt x="1484" y="8"/>
                        </a:lnTo>
                        <a:lnTo>
                          <a:pt x="1544" y="10"/>
                        </a:lnTo>
                        <a:lnTo>
                          <a:pt x="1597" y="10"/>
                        </a:lnTo>
                        <a:lnTo>
                          <a:pt x="1643" y="13"/>
                        </a:lnTo>
                        <a:lnTo>
                          <a:pt x="1679" y="10"/>
                        </a:lnTo>
                        <a:lnTo>
                          <a:pt x="1706" y="10"/>
                        </a:lnTo>
                        <a:lnTo>
                          <a:pt x="1723" y="8"/>
                        </a:lnTo>
                        <a:lnTo>
                          <a:pt x="1723" y="17"/>
                        </a:lnTo>
                        <a:lnTo>
                          <a:pt x="1711" y="44"/>
                        </a:lnTo>
                        <a:lnTo>
                          <a:pt x="1689" y="85"/>
                        </a:lnTo>
                        <a:lnTo>
                          <a:pt x="1660" y="135"/>
                        </a:lnTo>
                        <a:lnTo>
                          <a:pt x="1631" y="193"/>
                        </a:lnTo>
                        <a:lnTo>
                          <a:pt x="1605" y="253"/>
                        </a:lnTo>
                        <a:lnTo>
                          <a:pt x="1583" y="309"/>
                        </a:lnTo>
                        <a:lnTo>
                          <a:pt x="1568" y="359"/>
                        </a:lnTo>
                        <a:lnTo>
                          <a:pt x="1559" y="412"/>
                        </a:lnTo>
                        <a:lnTo>
                          <a:pt x="1547" y="472"/>
                        </a:lnTo>
                        <a:lnTo>
                          <a:pt x="1530" y="542"/>
                        </a:lnTo>
                        <a:lnTo>
                          <a:pt x="1515" y="612"/>
                        </a:lnTo>
                        <a:lnTo>
                          <a:pt x="1503" y="682"/>
                        </a:lnTo>
                        <a:lnTo>
                          <a:pt x="1494" y="747"/>
                        </a:lnTo>
                        <a:lnTo>
                          <a:pt x="1487" y="800"/>
                        </a:lnTo>
                        <a:lnTo>
                          <a:pt x="1489" y="838"/>
                        </a:lnTo>
                        <a:close/>
                      </a:path>
                    </a:pathLst>
                  </a:custGeom>
                  <a:solidFill>
                    <a:srgbClr val="3366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29778" name="Freeform 2065"/>
                  <p:cNvSpPr>
                    <a:spLocks/>
                  </p:cNvSpPr>
                  <p:nvPr/>
                </p:nvSpPr>
                <p:spPr bwMode="auto">
                  <a:xfrm>
                    <a:off x="2502" y="991"/>
                    <a:ext cx="33" cy="79"/>
                  </a:xfrm>
                  <a:custGeom>
                    <a:avLst/>
                    <a:gdLst>
                      <a:gd name="T0" fmla="*/ 0 w 103"/>
                      <a:gd name="T1" fmla="*/ 313 h 327"/>
                      <a:gd name="T2" fmla="*/ 0 w 103"/>
                      <a:gd name="T3" fmla="*/ 325 h 327"/>
                      <a:gd name="T4" fmla="*/ 9 w 103"/>
                      <a:gd name="T5" fmla="*/ 327 h 327"/>
                      <a:gd name="T6" fmla="*/ 24 w 103"/>
                      <a:gd name="T7" fmla="*/ 327 h 327"/>
                      <a:gd name="T8" fmla="*/ 41 w 103"/>
                      <a:gd name="T9" fmla="*/ 320 h 327"/>
                      <a:gd name="T10" fmla="*/ 65 w 103"/>
                      <a:gd name="T11" fmla="*/ 272 h 327"/>
                      <a:gd name="T12" fmla="*/ 87 w 103"/>
                      <a:gd name="T13" fmla="*/ 180 h 327"/>
                      <a:gd name="T14" fmla="*/ 101 w 103"/>
                      <a:gd name="T15" fmla="*/ 82 h 327"/>
                      <a:gd name="T16" fmla="*/ 103 w 103"/>
                      <a:gd name="T17" fmla="*/ 22 h 327"/>
                      <a:gd name="T18" fmla="*/ 91 w 103"/>
                      <a:gd name="T19" fmla="*/ 7 h 327"/>
                      <a:gd name="T20" fmla="*/ 70 w 103"/>
                      <a:gd name="T21" fmla="*/ 0 h 327"/>
                      <a:gd name="T22" fmla="*/ 50 w 103"/>
                      <a:gd name="T23" fmla="*/ 2 h 327"/>
                      <a:gd name="T24" fmla="*/ 46 w 103"/>
                      <a:gd name="T25" fmla="*/ 17 h 327"/>
                      <a:gd name="T26" fmla="*/ 46 w 103"/>
                      <a:gd name="T27" fmla="*/ 74 h 327"/>
                      <a:gd name="T28" fmla="*/ 31 w 103"/>
                      <a:gd name="T29" fmla="*/ 168 h 327"/>
                      <a:gd name="T30" fmla="*/ 14 w 103"/>
                      <a:gd name="T31" fmla="*/ 257 h 327"/>
                      <a:gd name="T32" fmla="*/ 0 w 103"/>
                      <a:gd name="T33" fmla="*/ 313 h 327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103"/>
                      <a:gd name="T52" fmla="*/ 0 h 327"/>
                      <a:gd name="T53" fmla="*/ 103 w 103"/>
                      <a:gd name="T54" fmla="*/ 327 h 327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103" h="327">
                        <a:moveTo>
                          <a:pt x="0" y="313"/>
                        </a:moveTo>
                        <a:lnTo>
                          <a:pt x="0" y="325"/>
                        </a:lnTo>
                        <a:lnTo>
                          <a:pt x="9" y="327"/>
                        </a:lnTo>
                        <a:lnTo>
                          <a:pt x="24" y="327"/>
                        </a:lnTo>
                        <a:lnTo>
                          <a:pt x="41" y="320"/>
                        </a:lnTo>
                        <a:lnTo>
                          <a:pt x="65" y="272"/>
                        </a:lnTo>
                        <a:lnTo>
                          <a:pt x="87" y="180"/>
                        </a:lnTo>
                        <a:lnTo>
                          <a:pt x="101" y="82"/>
                        </a:lnTo>
                        <a:lnTo>
                          <a:pt x="103" y="22"/>
                        </a:lnTo>
                        <a:lnTo>
                          <a:pt x="91" y="7"/>
                        </a:lnTo>
                        <a:lnTo>
                          <a:pt x="70" y="0"/>
                        </a:lnTo>
                        <a:lnTo>
                          <a:pt x="50" y="2"/>
                        </a:lnTo>
                        <a:lnTo>
                          <a:pt x="46" y="17"/>
                        </a:lnTo>
                        <a:lnTo>
                          <a:pt x="46" y="74"/>
                        </a:lnTo>
                        <a:lnTo>
                          <a:pt x="31" y="168"/>
                        </a:lnTo>
                        <a:lnTo>
                          <a:pt x="14" y="257"/>
                        </a:lnTo>
                        <a:lnTo>
                          <a:pt x="0" y="313"/>
                        </a:lnTo>
                        <a:close/>
                      </a:path>
                    </a:pathLst>
                  </a:custGeom>
                  <a:solidFill>
                    <a:srgbClr val="FFED77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29779" name="Freeform 2066"/>
                  <p:cNvSpPr>
                    <a:spLocks/>
                  </p:cNvSpPr>
                  <p:nvPr/>
                </p:nvSpPr>
                <p:spPr bwMode="auto">
                  <a:xfrm>
                    <a:off x="2458" y="1076"/>
                    <a:ext cx="58" cy="29"/>
                  </a:xfrm>
                  <a:custGeom>
                    <a:avLst/>
                    <a:gdLst>
                      <a:gd name="T0" fmla="*/ 181 w 184"/>
                      <a:gd name="T1" fmla="*/ 0 h 120"/>
                      <a:gd name="T2" fmla="*/ 157 w 184"/>
                      <a:gd name="T3" fmla="*/ 12 h 120"/>
                      <a:gd name="T4" fmla="*/ 131 w 184"/>
                      <a:gd name="T5" fmla="*/ 19 h 120"/>
                      <a:gd name="T6" fmla="*/ 106 w 184"/>
                      <a:gd name="T7" fmla="*/ 21 h 120"/>
                      <a:gd name="T8" fmla="*/ 85 w 184"/>
                      <a:gd name="T9" fmla="*/ 21 h 120"/>
                      <a:gd name="T10" fmla="*/ 61 w 184"/>
                      <a:gd name="T11" fmla="*/ 21 h 120"/>
                      <a:gd name="T12" fmla="*/ 41 w 184"/>
                      <a:gd name="T13" fmla="*/ 26 h 120"/>
                      <a:gd name="T14" fmla="*/ 25 w 184"/>
                      <a:gd name="T15" fmla="*/ 31 h 120"/>
                      <a:gd name="T16" fmla="*/ 10 w 184"/>
                      <a:gd name="T17" fmla="*/ 45 h 120"/>
                      <a:gd name="T18" fmla="*/ 0 w 184"/>
                      <a:gd name="T19" fmla="*/ 70 h 120"/>
                      <a:gd name="T20" fmla="*/ 5 w 184"/>
                      <a:gd name="T21" fmla="*/ 91 h 120"/>
                      <a:gd name="T22" fmla="*/ 22 w 184"/>
                      <a:gd name="T23" fmla="*/ 108 h 120"/>
                      <a:gd name="T24" fmla="*/ 41 w 184"/>
                      <a:gd name="T25" fmla="*/ 118 h 120"/>
                      <a:gd name="T26" fmla="*/ 87 w 184"/>
                      <a:gd name="T27" fmla="*/ 120 h 120"/>
                      <a:gd name="T28" fmla="*/ 123 w 184"/>
                      <a:gd name="T29" fmla="*/ 113 h 120"/>
                      <a:gd name="T30" fmla="*/ 150 w 184"/>
                      <a:gd name="T31" fmla="*/ 101 h 120"/>
                      <a:gd name="T32" fmla="*/ 167 w 184"/>
                      <a:gd name="T33" fmla="*/ 82 h 120"/>
                      <a:gd name="T34" fmla="*/ 179 w 184"/>
                      <a:gd name="T35" fmla="*/ 60 h 120"/>
                      <a:gd name="T36" fmla="*/ 184 w 184"/>
                      <a:gd name="T37" fmla="*/ 38 h 120"/>
                      <a:gd name="T38" fmla="*/ 184 w 184"/>
                      <a:gd name="T39" fmla="*/ 17 h 120"/>
                      <a:gd name="T40" fmla="*/ 181 w 184"/>
                      <a:gd name="T41" fmla="*/ 0 h 120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184"/>
                      <a:gd name="T64" fmla="*/ 0 h 120"/>
                      <a:gd name="T65" fmla="*/ 184 w 184"/>
                      <a:gd name="T66" fmla="*/ 120 h 120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184" h="120">
                        <a:moveTo>
                          <a:pt x="181" y="0"/>
                        </a:moveTo>
                        <a:lnTo>
                          <a:pt x="157" y="12"/>
                        </a:lnTo>
                        <a:lnTo>
                          <a:pt x="131" y="19"/>
                        </a:lnTo>
                        <a:lnTo>
                          <a:pt x="106" y="21"/>
                        </a:lnTo>
                        <a:lnTo>
                          <a:pt x="85" y="21"/>
                        </a:lnTo>
                        <a:lnTo>
                          <a:pt x="61" y="21"/>
                        </a:lnTo>
                        <a:lnTo>
                          <a:pt x="41" y="26"/>
                        </a:lnTo>
                        <a:lnTo>
                          <a:pt x="25" y="31"/>
                        </a:lnTo>
                        <a:lnTo>
                          <a:pt x="10" y="45"/>
                        </a:lnTo>
                        <a:lnTo>
                          <a:pt x="0" y="70"/>
                        </a:lnTo>
                        <a:lnTo>
                          <a:pt x="5" y="91"/>
                        </a:lnTo>
                        <a:lnTo>
                          <a:pt x="22" y="108"/>
                        </a:lnTo>
                        <a:lnTo>
                          <a:pt x="41" y="118"/>
                        </a:lnTo>
                        <a:lnTo>
                          <a:pt x="87" y="120"/>
                        </a:lnTo>
                        <a:lnTo>
                          <a:pt x="123" y="113"/>
                        </a:lnTo>
                        <a:lnTo>
                          <a:pt x="150" y="101"/>
                        </a:lnTo>
                        <a:lnTo>
                          <a:pt x="167" y="82"/>
                        </a:lnTo>
                        <a:lnTo>
                          <a:pt x="179" y="60"/>
                        </a:lnTo>
                        <a:lnTo>
                          <a:pt x="184" y="38"/>
                        </a:lnTo>
                        <a:lnTo>
                          <a:pt x="184" y="17"/>
                        </a:lnTo>
                        <a:lnTo>
                          <a:pt x="181" y="0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29780" name="Freeform 2067"/>
                  <p:cNvSpPr>
                    <a:spLocks/>
                  </p:cNvSpPr>
                  <p:nvPr/>
                </p:nvSpPr>
                <p:spPr bwMode="auto">
                  <a:xfrm>
                    <a:off x="2282" y="856"/>
                    <a:ext cx="94" cy="92"/>
                  </a:xfrm>
                  <a:custGeom>
                    <a:avLst/>
                    <a:gdLst>
                      <a:gd name="T0" fmla="*/ 181 w 294"/>
                      <a:gd name="T1" fmla="*/ 17 h 378"/>
                      <a:gd name="T2" fmla="*/ 195 w 294"/>
                      <a:gd name="T3" fmla="*/ 41 h 378"/>
                      <a:gd name="T4" fmla="*/ 212 w 294"/>
                      <a:gd name="T5" fmla="*/ 85 h 378"/>
                      <a:gd name="T6" fmla="*/ 231 w 294"/>
                      <a:gd name="T7" fmla="*/ 140 h 378"/>
                      <a:gd name="T8" fmla="*/ 251 w 294"/>
                      <a:gd name="T9" fmla="*/ 203 h 378"/>
                      <a:gd name="T10" fmla="*/ 268 w 294"/>
                      <a:gd name="T11" fmla="*/ 263 h 378"/>
                      <a:gd name="T12" fmla="*/ 282 w 294"/>
                      <a:gd name="T13" fmla="*/ 316 h 378"/>
                      <a:gd name="T14" fmla="*/ 292 w 294"/>
                      <a:gd name="T15" fmla="*/ 354 h 378"/>
                      <a:gd name="T16" fmla="*/ 294 w 294"/>
                      <a:gd name="T17" fmla="*/ 369 h 378"/>
                      <a:gd name="T18" fmla="*/ 289 w 294"/>
                      <a:gd name="T19" fmla="*/ 376 h 378"/>
                      <a:gd name="T20" fmla="*/ 277 w 294"/>
                      <a:gd name="T21" fmla="*/ 378 h 378"/>
                      <a:gd name="T22" fmla="*/ 265 w 294"/>
                      <a:gd name="T23" fmla="*/ 378 h 378"/>
                      <a:gd name="T24" fmla="*/ 248 w 294"/>
                      <a:gd name="T25" fmla="*/ 376 h 378"/>
                      <a:gd name="T26" fmla="*/ 229 w 294"/>
                      <a:gd name="T27" fmla="*/ 369 h 378"/>
                      <a:gd name="T28" fmla="*/ 207 w 294"/>
                      <a:gd name="T29" fmla="*/ 361 h 378"/>
                      <a:gd name="T30" fmla="*/ 186 w 294"/>
                      <a:gd name="T31" fmla="*/ 352 h 378"/>
                      <a:gd name="T32" fmla="*/ 164 w 294"/>
                      <a:gd name="T33" fmla="*/ 340 h 378"/>
                      <a:gd name="T34" fmla="*/ 152 w 294"/>
                      <a:gd name="T35" fmla="*/ 337 h 378"/>
                      <a:gd name="T36" fmla="*/ 133 w 294"/>
                      <a:gd name="T37" fmla="*/ 335 h 378"/>
                      <a:gd name="T38" fmla="*/ 106 w 294"/>
                      <a:gd name="T39" fmla="*/ 335 h 378"/>
                      <a:gd name="T40" fmla="*/ 80 w 294"/>
                      <a:gd name="T41" fmla="*/ 335 h 378"/>
                      <a:gd name="T42" fmla="*/ 51 w 294"/>
                      <a:gd name="T43" fmla="*/ 333 h 378"/>
                      <a:gd name="T44" fmla="*/ 27 w 294"/>
                      <a:gd name="T45" fmla="*/ 330 h 378"/>
                      <a:gd name="T46" fmla="*/ 10 w 294"/>
                      <a:gd name="T47" fmla="*/ 328 h 378"/>
                      <a:gd name="T48" fmla="*/ 2 w 294"/>
                      <a:gd name="T49" fmla="*/ 321 h 378"/>
                      <a:gd name="T50" fmla="*/ 0 w 294"/>
                      <a:gd name="T51" fmla="*/ 260 h 378"/>
                      <a:gd name="T52" fmla="*/ 0 w 294"/>
                      <a:gd name="T53" fmla="*/ 152 h 378"/>
                      <a:gd name="T54" fmla="*/ 5 w 294"/>
                      <a:gd name="T55" fmla="*/ 49 h 378"/>
                      <a:gd name="T56" fmla="*/ 19 w 294"/>
                      <a:gd name="T57" fmla="*/ 0 h 378"/>
                      <a:gd name="T58" fmla="*/ 34 w 294"/>
                      <a:gd name="T59" fmla="*/ 0 h 378"/>
                      <a:gd name="T60" fmla="*/ 53 w 294"/>
                      <a:gd name="T61" fmla="*/ 0 h 378"/>
                      <a:gd name="T62" fmla="*/ 77 w 294"/>
                      <a:gd name="T63" fmla="*/ 0 h 378"/>
                      <a:gd name="T64" fmla="*/ 101 w 294"/>
                      <a:gd name="T65" fmla="*/ 0 h 378"/>
                      <a:gd name="T66" fmla="*/ 128 w 294"/>
                      <a:gd name="T67" fmla="*/ 3 h 378"/>
                      <a:gd name="T68" fmla="*/ 149 w 294"/>
                      <a:gd name="T69" fmla="*/ 5 h 378"/>
                      <a:gd name="T70" fmla="*/ 169 w 294"/>
                      <a:gd name="T71" fmla="*/ 10 h 378"/>
                      <a:gd name="T72" fmla="*/ 181 w 294"/>
                      <a:gd name="T73" fmla="*/ 17 h 378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w 294"/>
                      <a:gd name="T112" fmla="*/ 0 h 378"/>
                      <a:gd name="T113" fmla="*/ 294 w 294"/>
                      <a:gd name="T114" fmla="*/ 378 h 378"/>
                    </a:gdLst>
                    <a:ahLst/>
                    <a:cxnLst>
                      <a:cxn ang="T74">
                        <a:pos x="T0" y="T1"/>
                      </a:cxn>
                      <a:cxn ang="T75">
                        <a:pos x="T2" y="T3"/>
                      </a:cxn>
                      <a:cxn ang="T76">
                        <a:pos x="T4" y="T5"/>
                      </a:cxn>
                      <a:cxn ang="T77">
                        <a:pos x="T6" y="T7"/>
                      </a:cxn>
                      <a:cxn ang="T78">
                        <a:pos x="T8" y="T9"/>
                      </a:cxn>
                      <a:cxn ang="T79">
                        <a:pos x="T10" y="T11"/>
                      </a:cxn>
                      <a:cxn ang="T80">
                        <a:pos x="T12" y="T13"/>
                      </a:cxn>
                      <a:cxn ang="T81">
                        <a:pos x="T14" y="T15"/>
                      </a:cxn>
                      <a:cxn ang="T82">
                        <a:pos x="T16" y="T17"/>
                      </a:cxn>
                      <a:cxn ang="T83">
                        <a:pos x="T18" y="T19"/>
                      </a:cxn>
                      <a:cxn ang="T84">
                        <a:pos x="T20" y="T21"/>
                      </a:cxn>
                      <a:cxn ang="T85">
                        <a:pos x="T22" y="T23"/>
                      </a:cxn>
                      <a:cxn ang="T86">
                        <a:pos x="T24" y="T25"/>
                      </a:cxn>
                      <a:cxn ang="T87">
                        <a:pos x="T26" y="T27"/>
                      </a:cxn>
                      <a:cxn ang="T88">
                        <a:pos x="T28" y="T29"/>
                      </a:cxn>
                      <a:cxn ang="T89">
                        <a:pos x="T30" y="T31"/>
                      </a:cxn>
                      <a:cxn ang="T90">
                        <a:pos x="T32" y="T33"/>
                      </a:cxn>
                      <a:cxn ang="T91">
                        <a:pos x="T34" y="T35"/>
                      </a:cxn>
                      <a:cxn ang="T92">
                        <a:pos x="T36" y="T37"/>
                      </a:cxn>
                      <a:cxn ang="T93">
                        <a:pos x="T38" y="T39"/>
                      </a:cxn>
                      <a:cxn ang="T94">
                        <a:pos x="T40" y="T41"/>
                      </a:cxn>
                      <a:cxn ang="T95">
                        <a:pos x="T42" y="T43"/>
                      </a:cxn>
                      <a:cxn ang="T96">
                        <a:pos x="T44" y="T45"/>
                      </a:cxn>
                      <a:cxn ang="T97">
                        <a:pos x="T46" y="T47"/>
                      </a:cxn>
                      <a:cxn ang="T98">
                        <a:pos x="T48" y="T49"/>
                      </a:cxn>
                      <a:cxn ang="T99">
                        <a:pos x="T50" y="T51"/>
                      </a:cxn>
                      <a:cxn ang="T100">
                        <a:pos x="T52" y="T53"/>
                      </a:cxn>
                      <a:cxn ang="T101">
                        <a:pos x="T54" y="T55"/>
                      </a:cxn>
                      <a:cxn ang="T102">
                        <a:pos x="T56" y="T57"/>
                      </a:cxn>
                      <a:cxn ang="T103">
                        <a:pos x="T58" y="T59"/>
                      </a:cxn>
                      <a:cxn ang="T104">
                        <a:pos x="T60" y="T61"/>
                      </a:cxn>
                      <a:cxn ang="T105">
                        <a:pos x="T62" y="T63"/>
                      </a:cxn>
                      <a:cxn ang="T106">
                        <a:pos x="T64" y="T65"/>
                      </a:cxn>
                      <a:cxn ang="T107">
                        <a:pos x="T66" y="T67"/>
                      </a:cxn>
                      <a:cxn ang="T108">
                        <a:pos x="T68" y="T69"/>
                      </a:cxn>
                      <a:cxn ang="T109">
                        <a:pos x="T70" y="T71"/>
                      </a:cxn>
                      <a:cxn ang="T110">
                        <a:pos x="T72" y="T73"/>
                      </a:cxn>
                    </a:cxnLst>
                    <a:rect l="T111" t="T112" r="T113" b="T114"/>
                    <a:pathLst>
                      <a:path w="294" h="378">
                        <a:moveTo>
                          <a:pt x="181" y="17"/>
                        </a:moveTo>
                        <a:lnTo>
                          <a:pt x="195" y="41"/>
                        </a:lnTo>
                        <a:lnTo>
                          <a:pt x="212" y="85"/>
                        </a:lnTo>
                        <a:lnTo>
                          <a:pt x="231" y="140"/>
                        </a:lnTo>
                        <a:lnTo>
                          <a:pt x="251" y="203"/>
                        </a:lnTo>
                        <a:lnTo>
                          <a:pt x="268" y="263"/>
                        </a:lnTo>
                        <a:lnTo>
                          <a:pt x="282" y="316"/>
                        </a:lnTo>
                        <a:lnTo>
                          <a:pt x="292" y="354"/>
                        </a:lnTo>
                        <a:lnTo>
                          <a:pt x="294" y="369"/>
                        </a:lnTo>
                        <a:lnTo>
                          <a:pt x="289" y="376"/>
                        </a:lnTo>
                        <a:lnTo>
                          <a:pt x="277" y="378"/>
                        </a:lnTo>
                        <a:lnTo>
                          <a:pt x="265" y="378"/>
                        </a:lnTo>
                        <a:lnTo>
                          <a:pt x="248" y="376"/>
                        </a:lnTo>
                        <a:lnTo>
                          <a:pt x="229" y="369"/>
                        </a:lnTo>
                        <a:lnTo>
                          <a:pt x="207" y="361"/>
                        </a:lnTo>
                        <a:lnTo>
                          <a:pt x="186" y="352"/>
                        </a:lnTo>
                        <a:lnTo>
                          <a:pt x="164" y="340"/>
                        </a:lnTo>
                        <a:lnTo>
                          <a:pt x="152" y="337"/>
                        </a:lnTo>
                        <a:lnTo>
                          <a:pt x="133" y="335"/>
                        </a:lnTo>
                        <a:lnTo>
                          <a:pt x="106" y="335"/>
                        </a:lnTo>
                        <a:lnTo>
                          <a:pt x="80" y="335"/>
                        </a:lnTo>
                        <a:lnTo>
                          <a:pt x="51" y="333"/>
                        </a:lnTo>
                        <a:lnTo>
                          <a:pt x="27" y="330"/>
                        </a:lnTo>
                        <a:lnTo>
                          <a:pt x="10" y="328"/>
                        </a:lnTo>
                        <a:lnTo>
                          <a:pt x="2" y="321"/>
                        </a:lnTo>
                        <a:lnTo>
                          <a:pt x="0" y="260"/>
                        </a:lnTo>
                        <a:lnTo>
                          <a:pt x="0" y="152"/>
                        </a:lnTo>
                        <a:lnTo>
                          <a:pt x="5" y="49"/>
                        </a:lnTo>
                        <a:lnTo>
                          <a:pt x="19" y="0"/>
                        </a:lnTo>
                        <a:lnTo>
                          <a:pt x="34" y="0"/>
                        </a:lnTo>
                        <a:lnTo>
                          <a:pt x="53" y="0"/>
                        </a:lnTo>
                        <a:lnTo>
                          <a:pt x="77" y="0"/>
                        </a:lnTo>
                        <a:lnTo>
                          <a:pt x="101" y="0"/>
                        </a:lnTo>
                        <a:lnTo>
                          <a:pt x="128" y="3"/>
                        </a:lnTo>
                        <a:lnTo>
                          <a:pt x="149" y="5"/>
                        </a:lnTo>
                        <a:lnTo>
                          <a:pt x="169" y="10"/>
                        </a:lnTo>
                        <a:lnTo>
                          <a:pt x="181" y="17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29781" name="Freeform 2068"/>
                  <p:cNvSpPr>
                    <a:spLocks/>
                  </p:cNvSpPr>
                  <p:nvPr/>
                </p:nvSpPr>
                <p:spPr bwMode="auto">
                  <a:xfrm>
                    <a:off x="2293" y="869"/>
                    <a:ext cx="67" cy="65"/>
                  </a:xfrm>
                  <a:custGeom>
                    <a:avLst/>
                    <a:gdLst>
                      <a:gd name="T0" fmla="*/ 115 w 212"/>
                      <a:gd name="T1" fmla="*/ 5 h 270"/>
                      <a:gd name="T2" fmla="*/ 115 w 212"/>
                      <a:gd name="T3" fmla="*/ 17 h 270"/>
                      <a:gd name="T4" fmla="*/ 127 w 212"/>
                      <a:gd name="T5" fmla="*/ 55 h 270"/>
                      <a:gd name="T6" fmla="*/ 144 w 212"/>
                      <a:gd name="T7" fmla="*/ 101 h 270"/>
                      <a:gd name="T8" fmla="*/ 152 w 212"/>
                      <a:gd name="T9" fmla="*/ 132 h 270"/>
                      <a:gd name="T10" fmla="*/ 159 w 212"/>
                      <a:gd name="T11" fmla="*/ 166 h 270"/>
                      <a:gd name="T12" fmla="*/ 178 w 212"/>
                      <a:gd name="T13" fmla="*/ 207 h 270"/>
                      <a:gd name="T14" fmla="*/ 197 w 212"/>
                      <a:gd name="T15" fmla="*/ 243 h 270"/>
                      <a:gd name="T16" fmla="*/ 212 w 212"/>
                      <a:gd name="T17" fmla="*/ 270 h 270"/>
                      <a:gd name="T18" fmla="*/ 207 w 212"/>
                      <a:gd name="T19" fmla="*/ 267 h 270"/>
                      <a:gd name="T20" fmla="*/ 200 w 212"/>
                      <a:gd name="T21" fmla="*/ 265 h 270"/>
                      <a:gd name="T22" fmla="*/ 190 w 212"/>
                      <a:gd name="T23" fmla="*/ 262 h 270"/>
                      <a:gd name="T24" fmla="*/ 180 w 212"/>
                      <a:gd name="T25" fmla="*/ 258 h 270"/>
                      <a:gd name="T26" fmla="*/ 168 w 212"/>
                      <a:gd name="T27" fmla="*/ 253 h 270"/>
                      <a:gd name="T28" fmla="*/ 154 w 212"/>
                      <a:gd name="T29" fmla="*/ 248 h 270"/>
                      <a:gd name="T30" fmla="*/ 140 w 212"/>
                      <a:gd name="T31" fmla="*/ 243 h 270"/>
                      <a:gd name="T32" fmla="*/ 125 w 212"/>
                      <a:gd name="T33" fmla="*/ 241 h 270"/>
                      <a:gd name="T34" fmla="*/ 106 w 212"/>
                      <a:gd name="T35" fmla="*/ 241 h 270"/>
                      <a:gd name="T36" fmla="*/ 87 w 212"/>
                      <a:gd name="T37" fmla="*/ 238 h 270"/>
                      <a:gd name="T38" fmla="*/ 67 w 212"/>
                      <a:gd name="T39" fmla="*/ 238 h 270"/>
                      <a:gd name="T40" fmla="*/ 50 w 212"/>
                      <a:gd name="T41" fmla="*/ 236 h 270"/>
                      <a:gd name="T42" fmla="*/ 33 w 212"/>
                      <a:gd name="T43" fmla="*/ 236 h 270"/>
                      <a:gd name="T44" fmla="*/ 19 w 212"/>
                      <a:gd name="T45" fmla="*/ 233 h 270"/>
                      <a:gd name="T46" fmla="*/ 9 w 212"/>
                      <a:gd name="T47" fmla="*/ 236 h 270"/>
                      <a:gd name="T48" fmla="*/ 2 w 212"/>
                      <a:gd name="T49" fmla="*/ 236 h 270"/>
                      <a:gd name="T50" fmla="*/ 0 w 212"/>
                      <a:gd name="T51" fmla="*/ 190 h 270"/>
                      <a:gd name="T52" fmla="*/ 2 w 212"/>
                      <a:gd name="T53" fmla="*/ 115 h 270"/>
                      <a:gd name="T54" fmla="*/ 5 w 212"/>
                      <a:gd name="T55" fmla="*/ 46 h 270"/>
                      <a:gd name="T56" fmla="*/ 7 w 212"/>
                      <a:gd name="T57" fmla="*/ 5 h 270"/>
                      <a:gd name="T58" fmla="*/ 17 w 212"/>
                      <a:gd name="T59" fmla="*/ 2 h 270"/>
                      <a:gd name="T60" fmla="*/ 31 w 212"/>
                      <a:gd name="T61" fmla="*/ 2 h 270"/>
                      <a:gd name="T62" fmla="*/ 46 w 212"/>
                      <a:gd name="T63" fmla="*/ 0 h 270"/>
                      <a:gd name="T64" fmla="*/ 62 w 212"/>
                      <a:gd name="T65" fmla="*/ 0 h 270"/>
                      <a:gd name="T66" fmla="*/ 77 w 212"/>
                      <a:gd name="T67" fmla="*/ 0 h 270"/>
                      <a:gd name="T68" fmla="*/ 91 w 212"/>
                      <a:gd name="T69" fmla="*/ 0 h 270"/>
                      <a:gd name="T70" fmla="*/ 106 w 212"/>
                      <a:gd name="T71" fmla="*/ 2 h 270"/>
                      <a:gd name="T72" fmla="*/ 115 w 212"/>
                      <a:gd name="T73" fmla="*/ 5 h 270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w 212"/>
                      <a:gd name="T112" fmla="*/ 0 h 270"/>
                      <a:gd name="T113" fmla="*/ 212 w 212"/>
                      <a:gd name="T114" fmla="*/ 270 h 270"/>
                    </a:gdLst>
                    <a:ahLst/>
                    <a:cxnLst>
                      <a:cxn ang="T74">
                        <a:pos x="T0" y="T1"/>
                      </a:cxn>
                      <a:cxn ang="T75">
                        <a:pos x="T2" y="T3"/>
                      </a:cxn>
                      <a:cxn ang="T76">
                        <a:pos x="T4" y="T5"/>
                      </a:cxn>
                      <a:cxn ang="T77">
                        <a:pos x="T6" y="T7"/>
                      </a:cxn>
                      <a:cxn ang="T78">
                        <a:pos x="T8" y="T9"/>
                      </a:cxn>
                      <a:cxn ang="T79">
                        <a:pos x="T10" y="T11"/>
                      </a:cxn>
                      <a:cxn ang="T80">
                        <a:pos x="T12" y="T13"/>
                      </a:cxn>
                      <a:cxn ang="T81">
                        <a:pos x="T14" y="T15"/>
                      </a:cxn>
                      <a:cxn ang="T82">
                        <a:pos x="T16" y="T17"/>
                      </a:cxn>
                      <a:cxn ang="T83">
                        <a:pos x="T18" y="T19"/>
                      </a:cxn>
                      <a:cxn ang="T84">
                        <a:pos x="T20" y="T21"/>
                      </a:cxn>
                      <a:cxn ang="T85">
                        <a:pos x="T22" y="T23"/>
                      </a:cxn>
                      <a:cxn ang="T86">
                        <a:pos x="T24" y="T25"/>
                      </a:cxn>
                      <a:cxn ang="T87">
                        <a:pos x="T26" y="T27"/>
                      </a:cxn>
                      <a:cxn ang="T88">
                        <a:pos x="T28" y="T29"/>
                      </a:cxn>
                      <a:cxn ang="T89">
                        <a:pos x="T30" y="T31"/>
                      </a:cxn>
                      <a:cxn ang="T90">
                        <a:pos x="T32" y="T33"/>
                      </a:cxn>
                      <a:cxn ang="T91">
                        <a:pos x="T34" y="T35"/>
                      </a:cxn>
                      <a:cxn ang="T92">
                        <a:pos x="T36" y="T37"/>
                      </a:cxn>
                      <a:cxn ang="T93">
                        <a:pos x="T38" y="T39"/>
                      </a:cxn>
                      <a:cxn ang="T94">
                        <a:pos x="T40" y="T41"/>
                      </a:cxn>
                      <a:cxn ang="T95">
                        <a:pos x="T42" y="T43"/>
                      </a:cxn>
                      <a:cxn ang="T96">
                        <a:pos x="T44" y="T45"/>
                      </a:cxn>
                      <a:cxn ang="T97">
                        <a:pos x="T46" y="T47"/>
                      </a:cxn>
                      <a:cxn ang="T98">
                        <a:pos x="T48" y="T49"/>
                      </a:cxn>
                      <a:cxn ang="T99">
                        <a:pos x="T50" y="T51"/>
                      </a:cxn>
                      <a:cxn ang="T100">
                        <a:pos x="T52" y="T53"/>
                      </a:cxn>
                      <a:cxn ang="T101">
                        <a:pos x="T54" y="T55"/>
                      </a:cxn>
                      <a:cxn ang="T102">
                        <a:pos x="T56" y="T57"/>
                      </a:cxn>
                      <a:cxn ang="T103">
                        <a:pos x="T58" y="T59"/>
                      </a:cxn>
                      <a:cxn ang="T104">
                        <a:pos x="T60" y="T61"/>
                      </a:cxn>
                      <a:cxn ang="T105">
                        <a:pos x="T62" y="T63"/>
                      </a:cxn>
                      <a:cxn ang="T106">
                        <a:pos x="T64" y="T65"/>
                      </a:cxn>
                      <a:cxn ang="T107">
                        <a:pos x="T66" y="T67"/>
                      </a:cxn>
                      <a:cxn ang="T108">
                        <a:pos x="T68" y="T69"/>
                      </a:cxn>
                      <a:cxn ang="T109">
                        <a:pos x="T70" y="T71"/>
                      </a:cxn>
                      <a:cxn ang="T110">
                        <a:pos x="T72" y="T73"/>
                      </a:cxn>
                    </a:cxnLst>
                    <a:rect l="T111" t="T112" r="T113" b="T114"/>
                    <a:pathLst>
                      <a:path w="212" h="270">
                        <a:moveTo>
                          <a:pt x="115" y="5"/>
                        </a:moveTo>
                        <a:lnTo>
                          <a:pt x="115" y="17"/>
                        </a:lnTo>
                        <a:lnTo>
                          <a:pt x="127" y="55"/>
                        </a:lnTo>
                        <a:lnTo>
                          <a:pt x="144" y="101"/>
                        </a:lnTo>
                        <a:lnTo>
                          <a:pt x="152" y="132"/>
                        </a:lnTo>
                        <a:lnTo>
                          <a:pt x="159" y="166"/>
                        </a:lnTo>
                        <a:lnTo>
                          <a:pt x="178" y="207"/>
                        </a:lnTo>
                        <a:lnTo>
                          <a:pt x="197" y="243"/>
                        </a:lnTo>
                        <a:lnTo>
                          <a:pt x="212" y="270"/>
                        </a:lnTo>
                        <a:lnTo>
                          <a:pt x="207" y="267"/>
                        </a:lnTo>
                        <a:lnTo>
                          <a:pt x="200" y="265"/>
                        </a:lnTo>
                        <a:lnTo>
                          <a:pt x="190" y="262"/>
                        </a:lnTo>
                        <a:lnTo>
                          <a:pt x="180" y="258"/>
                        </a:lnTo>
                        <a:lnTo>
                          <a:pt x="168" y="253"/>
                        </a:lnTo>
                        <a:lnTo>
                          <a:pt x="154" y="248"/>
                        </a:lnTo>
                        <a:lnTo>
                          <a:pt x="140" y="243"/>
                        </a:lnTo>
                        <a:lnTo>
                          <a:pt x="125" y="241"/>
                        </a:lnTo>
                        <a:lnTo>
                          <a:pt x="106" y="241"/>
                        </a:lnTo>
                        <a:lnTo>
                          <a:pt x="87" y="238"/>
                        </a:lnTo>
                        <a:lnTo>
                          <a:pt x="67" y="238"/>
                        </a:lnTo>
                        <a:lnTo>
                          <a:pt x="50" y="236"/>
                        </a:lnTo>
                        <a:lnTo>
                          <a:pt x="33" y="236"/>
                        </a:lnTo>
                        <a:lnTo>
                          <a:pt x="19" y="233"/>
                        </a:lnTo>
                        <a:lnTo>
                          <a:pt x="9" y="236"/>
                        </a:lnTo>
                        <a:lnTo>
                          <a:pt x="2" y="236"/>
                        </a:lnTo>
                        <a:lnTo>
                          <a:pt x="0" y="190"/>
                        </a:lnTo>
                        <a:lnTo>
                          <a:pt x="2" y="115"/>
                        </a:lnTo>
                        <a:lnTo>
                          <a:pt x="5" y="46"/>
                        </a:lnTo>
                        <a:lnTo>
                          <a:pt x="7" y="5"/>
                        </a:lnTo>
                        <a:lnTo>
                          <a:pt x="17" y="2"/>
                        </a:lnTo>
                        <a:lnTo>
                          <a:pt x="31" y="2"/>
                        </a:lnTo>
                        <a:lnTo>
                          <a:pt x="46" y="0"/>
                        </a:lnTo>
                        <a:lnTo>
                          <a:pt x="62" y="0"/>
                        </a:lnTo>
                        <a:lnTo>
                          <a:pt x="77" y="0"/>
                        </a:lnTo>
                        <a:lnTo>
                          <a:pt x="91" y="0"/>
                        </a:lnTo>
                        <a:lnTo>
                          <a:pt x="106" y="2"/>
                        </a:lnTo>
                        <a:lnTo>
                          <a:pt x="115" y="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29782" name="Freeform 2069"/>
                  <p:cNvSpPr>
                    <a:spLocks/>
                  </p:cNvSpPr>
                  <p:nvPr/>
                </p:nvSpPr>
                <p:spPr bwMode="auto">
                  <a:xfrm>
                    <a:off x="1347" y="1042"/>
                    <a:ext cx="194" cy="35"/>
                  </a:xfrm>
                  <a:custGeom>
                    <a:avLst/>
                    <a:gdLst>
                      <a:gd name="T0" fmla="*/ 598 w 608"/>
                      <a:gd name="T1" fmla="*/ 91 h 144"/>
                      <a:gd name="T2" fmla="*/ 608 w 608"/>
                      <a:gd name="T3" fmla="*/ 103 h 144"/>
                      <a:gd name="T4" fmla="*/ 608 w 608"/>
                      <a:gd name="T5" fmla="*/ 120 h 144"/>
                      <a:gd name="T6" fmla="*/ 596 w 608"/>
                      <a:gd name="T7" fmla="*/ 137 h 144"/>
                      <a:gd name="T8" fmla="*/ 576 w 608"/>
                      <a:gd name="T9" fmla="*/ 144 h 144"/>
                      <a:gd name="T10" fmla="*/ 557 w 608"/>
                      <a:gd name="T11" fmla="*/ 144 h 144"/>
                      <a:gd name="T12" fmla="*/ 533 w 608"/>
                      <a:gd name="T13" fmla="*/ 142 h 144"/>
                      <a:gd name="T14" fmla="*/ 499 w 608"/>
                      <a:gd name="T15" fmla="*/ 137 h 144"/>
                      <a:gd name="T16" fmla="*/ 463 w 608"/>
                      <a:gd name="T17" fmla="*/ 130 h 144"/>
                      <a:gd name="T18" fmla="*/ 422 w 608"/>
                      <a:gd name="T19" fmla="*/ 122 h 144"/>
                      <a:gd name="T20" fmla="*/ 376 w 608"/>
                      <a:gd name="T21" fmla="*/ 113 h 144"/>
                      <a:gd name="T22" fmla="*/ 330 w 608"/>
                      <a:gd name="T23" fmla="*/ 106 h 144"/>
                      <a:gd name="T24" fmla="*/ 282 w 608"/>
                      <a:gd name="T25" fmla="*/ 96 h 144"/>
                      <a:gd name="T26" fmla="*/ 236 w 608"/>
                      <a:gd name="T27" fmla="*/ 86 h 144"/>
                      <a:gd name="T28" fmla="*/ 193 w 608"/>
                      <a:gd name="T29" fmla="*/ 77 h 144"/>
                      <a:gd name="T30" fmla="*/ 150 w 608"/>
                      <a:gd name="T31" fmla="*/ 70 h 144"/>
                      <a:gd name="T32" fmla="*/ 111 w 608"/>
                      <a:gd name="T33" fmla="*/ 62 h 144"/>
                      <a:gd name="T34" fmla="*/ 80 w 608"/>
                      <a:gd name="T35" fmla="*/ 55 h 144"/>
                      <a:gd name="T36" fmla="*/ 53 w 608"/>
                      <a:gd name="T37" fmla="*/ 50 h 144"/>
                      <a:gd name="T38" fmla="*/ 34 w 608"/>
                      <a:gd name="T39" fmla="*/ 45 h 144"/>
                      <a:gd name="T40" fmla="*/ 24 w 608"/>
                      <a:gd name="T41" fmla="*/ 45 h 144"/>
                      <a:gd name="T42" fmla="*/ 5 w 608"/>
                      <a:gd name="T43" fmla="*/ 36 h 144"/>
                      <a:gd name="T44" fmla="*/ 0 w 608"/>
                      <a:gd name="T45" fmla="*/ 19 h 144"/>
                      <a:gd name="T46" fmla="*/ 10 w 608"/>
                      <a:gd name="T47" fmla="*/ 2 h 144"/>
                      <a:gd name="T48" fmla="*/ 46 w 608"/>
                      <a:gd name="T49" fmla="*/ 0 h 144"/>
                      <a:gd name="T50" fmla="*/ 58 w 608"/>
                      <a:gd name="T51" fmla="*/ 2 h 144"/>
                      <a:gd name="T52" fmla="*/ 80 w 608"/>
                      <a:gd name="T53" fmla="*/ 5 h 144"/>
                      <a:gd name="T54" fmla="*/ 109 w 608"/>
                      <a:gd name="T55" fmla="*/ 9 h 144"/>
                      <a:gd name="T56" fmla="*/ 145 w 608"/>
                      <a:gd name="T57" fmla="*/ 14 h 144"/>
                      <a:gd name="T58" fmla="*/ 186 w 608"/>
                      <a:gd name="T59" fmla="*/ 21 h 144"/>
                      <a:gd name="T60" fmla="*/ 232 w 608"/>
                      <a:gd name="T61" fmla="*/ 29 h 144"/>
                      <a:gd name="T62" fmla="*/ 277 w 608"/>
                      <a:gd name="T63" fmla="*/ 36 h 144"/>
                      <a:gd name="T64" fmla="*/ 326 w 608"/>
                      <a:gd name="T65" fmla="*/ 43 h 144"/>
                      <a:gd name="T66" fmla="*/ 374 w 608"/>
                      <a:gd name="T67" fmla="*/ 53 h 144"/>
                      <a:gd name="T68" fmla="*/ 422 w 608"/>
                      <a:gd name="T69" fmla="*/ 60 h 144"/>
                      <a:gd name="T70" fmla="*/ 465 w 608"/>
                      <a:gd name="T71" fmla="*/ 67 h 144"/>
                      <a:gd name="T72" fmla="*/ 506 w 608"/>
                      <a:gd name="T73" fmla="*/ 74 h 144"/>
                      <a:gd name="T74" fmla="*/ 540 w 608"/>
                      <a:gd name="T75" fmla="*/ 79 h 144"/>
                      <a:gd name="T76" fmla="*/ 569 w 608"/>
                      <a:gd name="T77" fmla="*/ 84 h 144"/>
                      <a:gd name="T78" fmla="*/ 588 w 608"/>
                      <a:gd name="T79" fmla="*/ 89 h 144"/>
                      <a:gd name="T80" fmla="*/ 598 w 608"/>
                      <a:gd name="T81" fmla="*/ 91 h 144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608"/>
                      <a:gd name="T124" fmla="*/ 0 h 144"/>
                      <a:gd name="T125" fmla="*/ 608 w 608"/>
                      <a:gd name="T126" fmla="*/ 144 h 144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608" h="144">
                        <a:moveTo>
                          <a:pt x="598" y="91"/>
                        </a:moveTo>
                        <a:lnTo>
                          <a:pt x="608" y="103"/>
                        </a:lnTo>
                        <a:lnTo>
                          <a:pt x="608" y="120"/>
                        </a:lnTo>
                        <a:lnTo>
                          <a:pt x="596" y="137"/>
                        </a:lnTo>
                        <a:lnTo>
                          <a:pt x="576" y="144"/>
                        </a:lnTo>
                        <a:lnTo>
                          <a:pt x="557" y="144"/>
                        </a:lnTo>
                        <a:lnTo>
                          <a:pt x="533" y="142"/>
                        </a:lnTo>
                        <a:lnTo>
                          <a:pt x="499" y="137"/>
                        </a:lnTo>
                        <a:lnTo>
                          <a:pt x="463" y="130"/>
                        </a:lnTo>
                        <a:lnTo>
                          <a:pt x="422" y="122"/>
                        </a:lnTo>
                        <a:lnTo>
                          <a:pt x="376" y="113"/>
                        </a:lnTo>
                        <a:lnTo>
                          <a:pt x="330" y="106"/>
                        </a:lnTo>
                        <a:lnTo>
                          <a:pt x="282" y="96"/>
                        </a:lnTo>
                        <a:lnTo>
                          <a:pt x="236" y="86"/>
                        </a:lnTo>
                        <a:lnTo>
                          <a:pt x="193" y="77"/>
                        </a:lnTo>
                        <a:lnTo>
                          <a:pt x="150" y="70"/>
                        </a:lnTo>
                        <a:lnTo>
                          <a:pt x="111" y="62"/>
                        </a:lnTo>
                        <a:lnTo>
                          <a:pt x="80" y="55"/>
                        </a:lnTo>
                        <a:lnTo>
                          <a:pt x="53" y="50"/>
                        </a:lnTo>
                        <a:lnTo>
                          <a:pt x="34" y="45"/>
                        </a:lnTo>
                        <a:lnTo>
                          <a:pt x="24" y="45"/>
                        </a:lnTo>
                        <a:lnTo>
                          <a:pt x="5" y="36"/>
                        </a:lnTo>
                        <a:lnTo>
                          <a:pt x="0" y="19"/>
                        </a:lnTo>
                        <a:lnTo>
                          <a:pt x="10" y="2"/>
                        </a:lnTo>
                        <a:lnTo>
                          <a:pt x="46" y="0"/>
                        </a:lnTo>
                        <a:lnTo>
                          <a:pt x="58" y="2"/>
                        </a:lnTo>
                        <a:lnTo>
                          <a:pt x="80" y="5"/>
                        </a:lnTo>
                        <a:lnTo>
                          <a:pt x="109" y="9"/>
                        </a:lnTo>
                        <a:lnTo>
                          <a:pt x="145" y="14"/>
                        </a:lnTo>
                        <a:lnTo>
                          <a:pt x="186" y="21"/>
                        </a:lnTo>
                        <a:lnTo>
                          <a:pt x="232" y="29"/>
                        </a:lnTo>
                        <a:lnTo>
                          <a:pt x="277" y="36"/>
                        </a:lnTo>
                        <a:lnTo>
                          <a:pt x="326" y="43"/>
                        </a:lnTo>
                        <a:lnTo>
                          <a:pt x="374" y="53"/>
                        </a:lnTo>
                        <a:lnTo>
                          <a:pt x="422" y="60"/>
                        </a:lnTo>
                        <a:lnTo>
                          <a:pt x="465" y="67"/>
                        </a:lnTo>
                        <a:lnTo>
                          <a:pt x="506" y="74"/>
                        </a:lnTo>
                        <a:lnTo>
                          <a:pt x="540" y="79"/>
                        </a:lnTo>
                        <a:lnTo>
                          <a:pt x="569" y="84"/>
                        </a:lnTo>
                        <a:lnTo>
                          <a:pt x="588" y="89"/>
                        </a:lnTo>
                        <a:lnTo>
                          <a:pt x="598" y="91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29783" name="Freeform 2070"/>
                  <p:cNvSpPr>
                    <a:spLocks/>
                  </p:cNvSpPr>
                  <p:nvPr/>
                </p:nvSpPr>
                <p:spPr bwMode="auto">
                  <a:xfrm>
                    <a:off x="1427" y="1088"/>
                    <a:ext cx="110" cy="19"/>
                  </a:xfrm>
                  <a:custGeom>
                    <a:avLst/>
                    <a:gdLst>
                      <a:gd name="T0" fmla="*/ 325 w 345"/>
                      <a:gd name="T1" fmla="*/ 31 h 77"/>
                      <a:gd name="T2" fmla="*/ 337 w 345"/>
                      <a:gd name="T3" fmla="*/ 41 h 77"/>
                      <a:gd name="T4" fmla="*/ 345 w 345"/>
                      <a:gd name="T5" fmla="*/ 55 h 77"/>
                      <a:gd name="T6" fmla="*/ 340 w 345"/>
                      <a:gd name="T7" fmla="*/ 70 h 77"/>
                      <a:gd name="T8" fmla="*/ 323 w 345"/>
                      <a:gd name="T9" fmla="*/ 77 h 77"/>
                      <a:gd name="T10" fmla="*/ 289 w 345"/>
                      <a:gd name="T11" fmla="*/ 77 h 77"/>
                      <a:gd name="T12" fmla="*/ 248 w 345"/>
                      <a:gd name="T13" fmla="*/ 72 h 77"/>
                      <a:gd name="T14" fmla="*/ 202 w 345"/>
                      <a:gd name="T15" fmla="*/ 67 h 77"/>
                      <a:gd name="T16" fmla="*/ 157 w 345"/>
                      <a:gd name="T17" fmla="*/ 62 h 77"/>
                      <a:gd name="T18" fmla="*/ 113 w 345"/>
                      <a:gd name="T19" fmla="*/ 58 h 77"/>
                      <a:gd name="T20" fmla="*/ 75 w 345"/>
                      <a:gd name="T21" fmla="*/ 53 h 77"/>
                      <a:gd name="T22" fmla="*/ 46 w 345"/>
                      <a:gd name="T23" fmla="*/ 48 h 77"/>
                      <a:gd name="T24" fmla="*/ 26 w 345"/>
                      <a:gd name="T25" fmla="*/ 48 h 77"/>
                      <a:gd name="T26" fmla="*/ 7 w 345"/>
                      <a:gd name="T27" fmla="*/ 41 h 77"/>
                      <a:gd name="T28" fmla="*/ 0 w 345"/>
                      <a:gd name="T29" fmla="*/ 24 h 77"/>
                      <a:gd name="T30" fmla="*/ 10 w 345"/>
                      <a:gd name="T31" fmla="*/ 5 h 77"/>
                      <a:gd name="T32" fmla="*/ 46 w 345"/>
                      <a:gd name="T33" fmla="*/ 0 h 77"/>
                      <a:gd name="T34" fmla="*/ 67 w 345"/>
                      <a:gd name="T35" fmla="*/ 2 h 77"/>
                      <a:gd name="T36" fmla="*/ 101 w 345"/>
                      <a:gd name="T37" fmla="*/ 5 h 77"/>
                      <a:gd name="T38" fmla="*/ 145 w 345"/>
                      <a:gd name="T39" fmla="*/ 10 h 77"/>
                      <a:gd name="T40" fmla="*/ 190 w 345"/>
                      <a:gd name="T41" fmla="*/ 14 h 77"/>
                      <a:gd name="T42" fmla="*/ 236 w 345"/>
                      <a:gd name="T43" fmla="*/ 19 h 77"/>
                      <a:gd name="T44" fmla="*/ 275 w 345"/>
                      <a:gd name="T45" fmla="*/ 24 h 77"/>
                      <a:gd name="T46" fmla="*/ 308 w 345"/>
                      <a:gd name="T47" fmla="*/ 29 h 77"/>
                      <a:gd name="T48" fmla="*/ 325 w 345"/>
                      <a:gd name="T49" fmla="*/ 31 h 77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345"/>
                      <a:gd name="T76" fmla="*/ 0 h 77"/>
                      <a:gd name="T77" fmla="*/ 345 w 345"/>
                      <a:gd name="T78" fmla="*/ 77 h 77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345" h="77">
                        <a:moveTo>
                          <a:pt x="325" y="31"/>
                        </a:moveTo>
                        <a:lnTo>
                          <a:pt x="337" y="41"/>
                        </a:lnTo>
                        <a:lnTo>
                          <a:pt x="345" y="55"/>
                        </a:lnTo>
                        <a:lnTo>
                          <a:pt x="340" y="70"/>
                        </a:lnTo>
                        <a:lnTo>
                          <a:pt x="323" y="77"/>
                        </a:lnTo>
                        <a:lnTo>
                          <a:pt x="289" y="77"/>
                        </a:lnTo>
                        <a:lnTo>
                          <a:pt x="248" y="72"/>
                        </a:lnTo>
                        <a:lnTo>
                          <a:pt x="202" y="67"/>
                        </a:lnTo>
                        <a:lnTo>
                          <a:pt x="157" y="62"/>
                        </a:lnTo>
                        <a:lnTo>
                          <a:pt x="113" y="58"/>
                        </a:lnTo>
                        <a:lnTo>
                          <a:pt x="75" y="53"/>
                        </a:lnTo>
                        <a:lnTo>
                          <a:pt x="46" y="48"/>
                        </a:lnTo>
                        <a:lnTo>
                          <a:pt x="26" y="48"/>
                        </a:lnTo>
                        <a:lnTo>
                          <a:pt x="7" y="41"/>
                        </a:lnTo>
                        <a:lnTo>
                          <a:pt x="0" y="24"/>
                        </a:lnTo>
                        <a:lnTo>
                          <a:pt x="10" y="5"/>
                        </a:lnTo>
                        <a:lnTo>
                          <a:pt x="46" y="0"/>
                        </a:lnTo>
                        <a:lnTo>
                          <a:pt x="67" y="2"/>
                        </a:lnTo>
                        <a:lnTo>
                          <a:pt x="101" y="5"/>
                        </a:lnTo>
                        <a:lnTo>
                          <a:pt x="145" y="10"/>
                        </a:lnTo>
                        <a:lnTo>
                          <a:pt x="190" y="14"/>
                        </a:lnTo>
                        <a:lnTo>
                          <a:pt x="236" y="19"/>
                        </a:lnTo>
                        <a:lnTo>
                          <a:pt x="275" y="24"/>
                        </a:lnTo>
                        <a:lnTo>
                          <a:pt x="308" y="29"/>
                        </a:lnTo>
                        <a:lnTo>
                          <a:pt x="325" y="31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29784" name="Freeform 2071"/>
                  <p:cNvSpPr>
                    <a:spLocks/>
                  </p:cNvSpPr>
                  <p:nvPr/>
                </p:nvSpPr>
                <p:spPr bwMode="auto">
                  <a:xfrm>
                    <a:off x="1311" y="1123"/>
                    <a:ext cx="235" cy="16"/>
                  </a:xfrm>
                  <a:custGeom>
                    <a:avLst/>
                    <a:gdLst>
                      <a:gd name="T0" fmla="*/ 714 w 733"/>
                      <a:gd name="T1" fmla="*/ 3 h 70"/>
                      <a:gd name="T2" fmla="*/ 728 w 733"/>
                      <a:gd name="T3" fmla="*/ 12 h 70"/>
                      <a:gd name="T4" fmla="*/ 733 w 733"/>
                      <a:gd name="T5" fmla="*/ 32 h 70"/>
                      <a:gd name="T6" fmla="*/ 721 w 733"/>
                      <a:gd name="T7" fmla="*/ 51 h 70"/>
                      <a:gd name="T8" fmla="*/ 682 w 733"/>
                      <a:gd name="T9" fmla="*/ 60 h 70"/>
                      <a:gd name="T10" fmla="*/ 663 w 733"/>
                      <a:gd name="T11" fmla="*/ 60 h 70"/>
                      <a:gd name="T12" fmla="*/ 634 w 733"/>
                      <a:gd name="T13" fmla="*/ 63 h 70"/>
                      <a:gd name="T14" fmla="*/ 596 w 733"/>
                      <a:gd name="T15" fmla="*/ 63 h 70"/>
                      <a:gd name="T16" fmla="*/ 550 w 733"/>
                      <a:gd name="T17" fmla="*/ 63 h 70"/>
                      <a:gd name="T18" fmla="*/ 499 w 733"/>
                      <a:gd name="T19" fmla="*/ 63 h 70"/>
                      <a:gd name="T20" fmla="*/ 446 w 733"/>
                      <a:gd name="T21" fmla="*/ 65 h 70"/>
                      <a:gd name="T22" fmla="*/ 388 w 733"/>
                      <a:gd name="T23" fmla="*/ 65 h 70"/>
                      <a:gd name="T24" fmla="*/ 331 w 733"/>
                      <a:gd name="T25" fmla="*/ 65 h 70"/>
                      <a:gd name="T26" fmla="*/ 273 w 733"/>
                      <a:gd name="T27" fmla="*/ 65 h 70"/>
                      <a:gd name="T28" fmla="*/ 220 w 733"/>
                      <a:gd name="T29" fmla="*/ 65 h 70"/>
                      <a:gd name="T30" fmla="*/ 167 w 733"/>
                      <a:gd name="T31" fmla="*/ 68 h 70"/>
                      <a:gd name="T32" fmla="*/ 121 w 733"/>
                      <a:gd name="T33" fmla="*/ 68 h 70"/>
                      <a:gd name="T34" fmla="*/ 80 w 733"/>
                      <a:gd name="T35" fmla="*/ 68 h 70"/>
                      <a:gd name="T36" fmla="*/ 46 w 733"/>
                      <a:gd name="T37" fmla="*/ 68 h 70"/>
                      <a:gd name="T38" fmla="*/ 25 w 733"/>
                      <a:gd name="T39" fmla="*/ 70 h 70"/>
                      <a:gd name="T40" fmla="*/ 13 w 733"/>
                      <a:gd name="T41" fmla="*/ 70 h 70"/>
                      <a:gd name="T42" fmla="*/ 3 w 733"/>
                      <a:gd name="T43" fmla="*/ 70 h 70"/>
                      <a:gd name="T44" fmla="*/ 0 w 733"/>
                      <a:gd name="T45" fmla="*/ 63 h 70"/>
                      <a:gd name="T46" fmla="*/ 3 w 733"/>
                      <a:gd name="T47" fmla="*/ 56 h 70"/>
                      <a:gd name="T48" fmla="*/ 13 w 733"/>
                      <a:gd name="T49" fmla="*/ 44 h 70"/>
                      <a:gd name="T50" fmla="*/ 29 w 733"/>
                      <a:gd name="T51" fmla="*/ 34 h 70"/>
                      <a:gd name="T52" fmla="*/ 58 w 733"/>
                      <a:gd name="T53" fmla="*/ 22 h 70"/>
                      <a:gd name="T54" fmla="*/ 97 w 733"/>
                      <a:gd name="T55" fmla="*/ 15 h 70"/>
                      <a:gd name="T56" fmla="*/ 147 w 733"/>
                      <a:gd name="T57" fmla="*/ 10 h 70"/>
                      <a:gd name="T58" fmla="*/ 160 w 733"/>
                      <a:gd name="T59" fmla="*/ 10 h 70"/>
                      <a:gd name="T60" fmla="*/ 181 w 733"/>
                      <a:gd name="T61" fmla="*/ 10 h 70"/>
                      <a:gd name="T62" fmla="*/ 213 w 733"/>
                      <a:gd name="T63" fmla="*/ 8 h 70"/>
                      <a:gd name="T64" fmla="*/ 249 w 733"/>
                      <a:gd name="T65" fmla="*/ 8 h 70"/>
                      <a:gd name="T66" fmla="*/ 290 w 733"/>
                      <a:gd name="T67" fmla="*/ 5 h 70"/>
                      <a:gd name="T68" fmla="*/ 335 w 733"/>
                      <a:gd name="T69" fmla="*/ 5 h 70"/>
                      <a:gd name="T70" fmla="*/ 386 w 733"/>
                      <a:gd name="T71" fmla="*/ 5 h 70"/>
                      <a:gd name="T72" fmla="*/ 434 w 733"/>
                      <a:gd name="T73" fmla="*/ 3 h 70"/>
                      <a:gd name="T74" fmla="*/ 485 w 733"/>
                      <a:gd name="T75" fmla="*/ 3 h 70"/>
                      <a:gd name="T76" fmla="*/ 533 w 733"/>
                      <a:gd name="T77" fmla="*/ 3 h 70"/>
                      <a:gd name="T78" fmla="*/ 579 w 733"/>
                      <a:gd name="T79" fmla="*/ 3 h 70"/>
                      <a:gd name="T80" fmla="*/ 620 w 733"/>
                      <a:gd name="T81" fmla="*/ 0 h 70"/>
                      <a:gd name="T82" fmla="*/ 656 w 733"/>
                      <a:gd name="T83" fmla="*/ 0 h 70"/>
                      <a:gd name="T84" fmla="*/ 682 w 733"/>
                      <a:gd name="T85" fmla="*/ 3 h 70"/>
                      <a:gd name="T86" fmla="*/ 704 w 733"/>
                      <a:gd name="T87" fmla="*/ 3 h 70"/>
                      <a:gd name="T88" fmla="*/ 714 w 733"/>
                      <a:gd name="T89" fmla="*/ 3 h 70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w 733"/>
                      <a:gd name="T136" fmla="*/ 0 h 70"/>
                      <a:gd name="T137" fmla="*/ 733 w 733"/>
                      <a:gd name="T138" fmla="*/ 70 h 70"/>
                    </a:gdLst>
                    <a:ahLst/>
                    <a:cxnLst>
                      <a:cxn ang="T90">
                        <a:pos x="T0" y="T1"/>
                      </a:cxn>
                      <a:cxn ang="T91">
                        <a:pos x="T2" y="T3"/>
                      </a:cxn>
                      <a:cxn ang="T92">
                        <a:pos x="T4" y="T5"/>
                      </a:cxn>
                      <a:cxn ang="T93">
                        <a:pos x="T6" y="T7"/>
                      </a:cxn>
                      <a:cxn ang="T94">
                        <a:pos x="T8" y="T9"/>
                      </a:cxn>
                      <a:cxn ang="T95">
                        <a:pos x="T10" y="T11"/>
                      </a:cxn>
                      <a:cxn ang="T96">
                        <a:pos x="T12" y="T13"/>
                      </a:cxn>
                      <a:cxn ang="T97">
                        <a:pos x="T14" y="T15"/>
                      </a:cxn>
                      <a:cxn ang="T98">
                        <a:pos x="T16" y="T17"/>
                      </a:cxn>
                      <a:cxn ang="T99">
                        <a:pos x="T18" y="T19"/>
                      </a:cxn>
                      <a:cxn ang="T100">
                        <a:pos x="T20" y="T21"/>
                      </a:cxn>
                      <a:cxn ang="T101">
                        <a:pos x="T22" y="T23"/>
                      </a:cxn>
                      <a:cxn ang="T102">
                        <a:pos x="T24" y="T25"/>
                      </a:cxn>
                      <a:cxn ang="T103">
                        <a:pos x="T26" y="T27"/>
                      </a:cxn>
                      <a:cxn ang="T104">
                        <a:pos x="T28" y="T29"/>
                      </a:cxn>
                      <a:cxn ang="T105">
                        <a:pos x="T30" y="T31"/>
                      </a:cxn>
                      <a:cxn ang="T106">
                        <a:pos x="T32" y="T33"/>
                      </a:cxn>
                      <a:cxn ang="T107">
                        <a:pos x="T34" y="T35"/>
                      </a:cxn>
                      <a:cxn ang="T108">
                        <a:pos x="T36" y="T37"/>
                      </a:cxn>
                      <a:cxn ang="T109">
                        <a:pos x="T38" y="T39"/>
                      </a:cxn>
                      <a:cxn ang="T110">
                        <a:pos x="T40" y="T41"/>
                      </a:cxn>
                      <a:cxn ang="T111">
                        <a:pos x="T42" y="T43"/>
                      </a:cxn>
                      <a:cxn ang="T112">
                        <a:pos x="T44" y="T45"/>
                      </a:cxn>
                      <a:cxn ang="T113">
                        <a:pos x="T46" y="T47"/>
                      </a:cxn>
                      <a:cxn ang="T114">
                        <a:pos x="T48" y="T49"/>
                      </a:cxn>
                      <a:cxn ang="T115">
                        <a:pos x="T50" y="T51"/>
                      </a:cxn>
                      <a:cxn ang="T116">
                        <a:pos x="T52" y="T53"/>
                      </a:cxn>
                      <a:cxn ang="T117">
                        <a:pos x="T54" y="T55"/>
                      </a:cxn>
                      <a:cxn ang="T118">
                        <a:pos x="T56" y="T57"/>
                      </a:cxn>
                      <a:cxn ang="T119">
                        <a:pos x="T58" y="T59"/>
                      </a:cxn>
                      <a:cxn ang="T120">
                        <a:pos x="T60" y="T61"/>
                      </a:cxn>
                      <a:cxn ang="T121">
                        <a:pos x="T62" y="T63"/>
                      </a:cxn>
                      <a:cxn ang="T122">
                        <a:pos x="T64" y="T65"/>
                      </a:cxn>
                      <a:cxn ang="T123">
                        <a:pos x="T66" y="T67"/>
                      </a:cxn>
                      <a:cxn ang="T124">
                        <a:pos x="T68" y="T69"/>
                      </a:cxn>
                      <a:cxn ang="T125">
                        <a:pos x="T70" y="T71"/>
                      </a:cxn>
                      <a:cxn ang="T126">
                        <a:pos x="T72" y="T73"/>
                      </a:cxn>
                      <a:cxn ang="T127">
                        <a:pos x="T74" y="T75"/>
                      </a:cxn>
                      <a:cxn ang="T128">
                        <a:pos x="T76" y="T77"/>
                      </a:cxn>
                      <a:cxn ang="T129">
                        <a:pos x="T78" y="T79"/>
                      </a:cxn>
                      <a:cxn ang="T130">
                        <a:pos x="T80" y="T81"/>
                      </a:cxn>
                      <a:cxn ang="T131">
                        <a:pos x="T82" y="T83"/>
                      </a:cxn>
                      <a:cxn ang="T132">
                        <a:pos x="T84" y="T85"/>
                      </a:cxn>
                      <a:cxn ang="T133">
                        <a:pos x="T86" y="T87"/>
                      </a:cxn>
                      <a:cxn ang="T134">
                        <a:pos x="T88" y="T89"/>
                      </a:cxn>
                    </a:cxnLst>
                    <a:rect l="T135" t="T136" r="T137" b="T138"/>
                    <a:pathLst>
                      <a:path w="733" h="70">
                        <a:moveTo>
                          <a:pt x="714" y="3"/>
                        </a:moveTo>
                        <a:lnTo>
                          <a:pt x="728" y="12"/>
                        </a:lnTo>
                        <a:lnTo>
                          <a:pt x="733" y="32"/>
                        </a:lnTo>
                        <a:lnTo>
                          <a:pt x="721" y="51"/>
                        </a:lnTo>
                        <a:lnTo>
                          <a:pt x="682" y="60"/>
                        </a:lnTo>
                        <a:lnTo>
                          <a:pt x="663" y="60"/>
                        </a:lnTo>
                        <a:lnTo>
                          <a:pt x="634" y="63"/>
                        </a:lnTo>
                        <a:lnTo>
                          <a:pt x="596" y="63"/>
                        </a:lnTo>
                        <a:lnTo>
                          <a:pt x="550" y="63"/>
                        </a:lnTo>
                        <a:lnTo>
                          <a:pt x="499" y="63"/>
                        </a:lnTo>
                        <a:lnTo>
                          <a:pt x="446" y="65"/>
                        </a:lnTo>
                        <a:lnTo>
                          <a:pt x="388" y="65"/>
                        </a:lnTo>
                        <a:lnTo>
                          <a:pt x="331" y="65"/>
                        </a:lnTo>
                        <a:lnTo>
                          <a:pt x="273" y="65"/>
                        </a:lnTo>
                        <a:lnTo>
                          <a:pt x="220" y="65"/>
                        </a:lnTo>
                        <a:lnTo>
                          <a:pt x="167" y="68"/>
                        </a:lnTo>
                        <a:lnTo>
                          <a:pt x="121" y="68"/>
                        </a:lnTo>
                        <a:lnTo>
                          <a:pt x="80" y="68"/>
                        </a:lnTo>
                        <a:lnTo>
                          <a:pt x="46" y="68"/>
                        </a:lnTo>
                        <a:lnTo>
                          <a:pt x="25" y="70"/>
                        </a:lnTo>
                        <a:lnTo>
                          <a:pt x="13" y="70"/>
                        </a:lnTo>
                        <a:lnTo>
                          <a:pt x="3" y="70"/>
                        </a:lnTo>
                        <a:lnTo>
                          <a:pt x="0" y="63"/>
                        </a:lnTo>
                        <a:lnTo>
                          <a:pt x="3" y="56"/>
                        </a:lnTo>
                        <a:lnTo>
                          <a:pt x="13" y="44"/>
                        </a:lnTo>
                        <a:lnTo>
                          <a:pt x="29" y="34"/>
                        </a:lnTo>
                        <a:lnTo>
                          <a:pt x="58" y="22"/>
                        </a:lnTo>
                        <a:lnTo>
                          <a:pt x="97" y="15"/>
                        </a:lnTo>
                        <a:lnTo>
                          <a:pt x="147" y="10"/>
                        </a:lnTo>
                        <a:lnTo>
                          <a:pt x="160" y="10"/>
                        </a:lnTo>
                        <a:lnTo>
                          <a:pt x="181" y="10"/>
                        </a:lnTo>
                        <a:lnTo>
                          <a:pt x="213" y="8"/>
                        </a:lnTo>
                        <a:lnTo>
                          <a:pt x="249" y="8"/>
                        </a:lnTo>
                        <a:lnTo>
                          <a:pt x="290" y="5"/>
                        </a:lnTo>
                        <a:lnTo>
                          <a:pt x="335" y="5"/>
                        </a:lnTo>
                        <a:lnTo>
                          <a:pt x="386" y="5"/>
                        </a:lnTo>
                        <a:lnTo>
                          <a:pt x="434" y="3"/>
                        </a:lnTo>
                        <a:lnTo>
                          <a:pt x="485" y="3"/>
                        </a:lnTo>
                        <a:lnTo>
                          <a:pt x="533" y="3"/>
                        </a:lnTo>
                        <a:lnTo>
                          <a:pt x="579" y="3"/>
                        </a:lnTo>
                        <a:lnTo>
                          <a:pt x="620" y="0"/>
                        </a:lnTo>
                        <a:lnTo>
                          <a:pt x="656" y="0"/>
                        </a:lnTo>
                        <a:lnTo>
                          <a:pt x="682" y="3"/>
                        </a:lnTo>
                        <a:lnTo>
                          <a:pt x="704" y="3"/>
                        </a:lnTo>
                        <a:lnTo>
                          <a:pt x="714" y="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29785" name="Freeform 2072"/>
                  <p:cNvSpPr>
                    <a:spLocks/>
                  </p:cNvSpPr>
                  <p:nvPr/>
                </p:nvSpPr>
                <p:spPr bwMode="auto">
                  <a:xfrm>
                    <a:off x="1126" y="999"/>
                    <a:ext cx="213" cy="134"/>
                  </a:xfrm>
                  <a:custGeom>
                    <a:avLst/>
                    <a:gdLst>
                      <a:gd name="T0" fmla="*/ 135 w 665"/>
                      <a:gd name="T1" fmla="*/ 255 h 559"/>
                      <a:gd name="T2" fmla="*/ 29 w 665"/>
                      <a:gd name="T3" fmla="*/ 328 h 559"/>
                      <a:gd name="T4" fmla="*/ 0 w 665"/>
                      <a:gd name="T5" fmla="*/ 436 h 559"/>
                      <a:gd name="T6" fmla="*/ 53 w 665"/>
                      <a:gd name="T7" fmla="*/ 532 h 559"/>
                      <a:gd name="T8" fmla="*/ 133 w 665"/>
                      <a:gd name="T9" fmla="*/ 559 h 559"/>
                      <a:gd name="T10" fmla="*/ 135 w 665"/>
                      <a:gd name="T11" fmla="*/ 535 h 559"/>
                      <a:gd name="T12" fmla="*/ 77 w 665"/>
                      <a:gd name="T13" fmla="*/ 501 h 559"/>
                      <a:gd name="T14" fmla="*/ 51 w 665"/>
                      <a:gd name="T15" fmla="*/ 419 h 559"/>
                      <a:gd name="T16" fmla="*/ 92 w 665"/>
                      <a:gd name="T17" fmla="*/ 340 h 559"/>
                      <a:gd name="T18" fmla="*/ 188 w 665"/>
                      <a:gd name="T19" fmla="*/ 303 h 559"/>
                      <a:gd name="T20" fmla="*/ 263 w 665"/>
                      <a:gd name="T21" fmla="*/ 323 h 559"/>
                      <a:gd name="T22" fmla="*/ 275 w 665"/>
                      <a:gd name="T23" fmla="*/ 296 h 559"/>
                      <a:gd name="T24" fmla="*/ 256 w 665"/>
                      <a:gd name="T25" fmla="*/ 222 h 559"/>
                      <a:gd name="T26" fmla="*/ 292 w 665"/>
                      <a:gd name="T27" fmla="*/ 130 h 559"/>
                      <a:gd name="T28" fmla="*/ 376 w 665"/>
                      <a:gd name="T29" fmla="*/ 87 h 559"/>
                      <a:gd name="T30" fmla="*/ 468 w 665"/>
                      <a:gd name="T31" fmla="*/ 113 h 559"/>
                      <a:gd name="T32" fmla="*/ 518 w 665"/>
                      <a:gd name="T33" fmla="*/ 171 h 559"/>
                      <a:gd name="T34" fmla="*/ 542 w 665"/>
                      <a:gd name="T35" fmla="*/ 152 h 559"/>
                      <a:gd name="T36" fmla="*/ 552 w 665"/>
                      <a:gd name="T37" fmla="*/ 94 h 559"/>
                      <a:gd name="T38" fmla="*/ 578 w 665"/>
                      <a:gd name="T39" fmla="*/ 68 h 559"/>
                      <a:gd name="T40" fmla="*/ 610 w 665"/>
                      <a:gd name="T41" fmla="*/ 87 h 559"/>
                      <a:gd name="T42" fmla="*/ 624 w 665"/>
                      <a:gd name="T43" fmla="*/ 130 h 559"/>
                      <a:gd name="T44" fmla="*/ 619 w 665"/>
                      <a:gd name="T45" fmla="*/ 169 h 559"/>
                      <a:gd name="T46" fmla="*/ 648 w 665"/>
                      <a:gd name="T47" fmla="*/ 159 h 559"/>
                      <a:gd name="T48" fmla="*/ 665 w 665"/>
                      <a:gd name="T49" fmla="*/ 87 h 559"/>
                      <a:gd name="T50" fmla="*/ 641 w 665"/>
                      <a:gd name="T51" fmla="*/ 39 h 559"/>
                      <a:gd name="T52" fmla="*/ 598 w 665"/>
                      <a:gd name="T53" fmla="*/ 12 h 559"/>
                      <a:gd name="T54" fmla="*/ 542 w 665"/>
                      <a:gd name="T55" fmla="*/ 27 h 559"/>
                      <a:gd name="T56" fmla="*/ 484 w 665"/>
                      <a:gd name="T57" fmla="*/ 24 h 559"/>
                      <a:gd name="T58" fmla="*/ 381 w 665"/>
                      <a:gd name="T59" fmla="*/ 0 h 559"/>
                      <a:gd name="T60" fmla="*/ 270 w 665"/>
                      <a:gd name="T61" fmla="*/ 41 h 559"/>
                      <a:gd name="T62" fmla="*/ 207 w 665"/>
                      <a:gd name="T63" fmla="*/ 159 h 559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w 665"/>
                      <a:gd name="T97" fmla="*/ 0 h 559"/>
                      <a:gd name="T98" fmla="*/ 665 w 665"/>
                      <a:gd name="T99" fmla="*/ 559 h 559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T96" t="T97" r="T98" b="T99"/>
                    <a:pathLst>
                      <a:path w="665" h="559">
                        <a:moveTo>
                          <a:pt x="212" y="248"/>
                        </a:moveTo>
                        <a:lnTo>
                          <a:pt x="135" y="255"/>
                        </a:lnTo>
                        <a:lnTo>
                          <a:pt x="72" y="282"/>
                        </a:lnTo>
                        <a:lnTo>
                          <a:pt x="29" y="328"/>
                        </a:lnTo>
                        <a:lnTo>
                          <a:pt x="5" y="381"/>
                        </a:lnTo>
                        <a:lnTo>
                          <a:pt x="0" y="436"/>
                        </a:lnTo>
                        <a:lnTo>
                          <a:pt x="15" y="489"/>
                        </a:lnTo>
                        <a:lnTo>
                          <a:pt x="53" y="532"/>
                        </a:lnTo>
                        <a:lnTo>
                          <a:pt x="111" y="559"/>
                        </a:lnTo>
                        <a:lnTo>
                          <a:pt x="133" y="559"/>
                        </a:lnTo>
                        <a:lnTo>
                          <a:pt x="140" y="549"/>
                        </a:lnTo>
                        <a:lnTo>
                          <a:pt x="135" y="535"/>
                        </a:lnTo>
                        <a:lnTo>
                          <a:pt x="121" y="525"/>
                        </a:lnTo>
                        <a:lnTo>
                          <a:pt x="77" y="501"/>
                        </a:lnTo>
                        <a:lnTo>
                          <a:pt x="53" y="462"/>
                        </a:lnTo>
                        <a:lnTo>
                          <a:pt x="51" y="419"/>
                        </a:lnTo>
                        <a:lnTo>
                          <a:pt x="63" y="376"/>
                        </a:lnTo>
                        <a:lnTo>
                          <a:pt x="92" y="340"/>
                        </a:lnTo>
                        <a:lnTo>
                          <a:pt x="135" y="313"/>
                        </a:lnTo>
                        <a:lnTo>
                          <a:pt x="188" y="303"/>
                        </a:lnTo>
                        <a:lnTo>
                          <a:pt x="248" y="320"/>
                        </a:lnTo>
                        <a:lnTo>
                          <a:pt x="263" y="323"/>
                        </a:lnTo>
                        <a:lnTo>
                          <a:pt x="272" y="311"/>
                        </a:lnTo>
                        <a:lnTo>
                          <a:pt x="275" y="296"/>
                        </a:lnTo>
                        <a:lnTo>
                          <a:pt x="270" y="279"/>
                        </a:lnTo>
                        <a:lnTo>
                          <a:pt x="256" y="222"/>
                        </a:lnTo>
                        <a:lnTo>
                          <a:pt x="265" y="171"/>
                        </a:lnTo>
                        <a:lnTo>
                          <a:pt x="292" y="130"/>
                        </a:lnTo>
                        <a:lnTo>
                          <a:pt x="330" y="101"/>
                        </a:lnTo>
                        <a:lnTo>
                          <a:pt x="376" y="87"/>
                        </a:lnTo>
                        <a:lnTo>
                          <a:pt x="422" y="92"/>
                        </a:lnTo>
                        <a:lnTo>
                          <a:pt x="468" y="113"/>
                        </a:lnTo>
                        <a:lnTo>
                          <a:pt x="506" y="161"/>
                        </a:lnTo>
                        <a:lnTo>
                          <a:pt x="518" y="171"/>
                        </a:lnTo>
                        <a:lnTo>
                          <a:pt x="533" y="166"/>
                        </a:lnTo>
                        <a:lnTo>
                          <a:pt x="542" y="152"/>
                        </a:lnTo>
                        <a:lnTo>
                          <a:pt x="547" y="133"/>
                        </a:lnTo>
                        <a:lnTo>
                          <a:pt x="552" y="94"/>
                        </a:lnTo>
                        <a:lnTo>
                          <a:pt x="564" y="75"/>
                        </a:lnTo>
                        <a:lnTo>
                          <a:pt x="578" y="68"/>
                        </a:lnTo>
                        <a:lnTo>
                          <a:pt x="595" y="72"/>
                        </a:lnTo>
                        <a:lnTo>
                          <a:pt x="610" y="87"/>
                        </a:lnTo>
                        <a:lnTo>
                          <a:pt x="619" y="106"/>
                        </a:lnTo>
                        <a:lnTo>
                          <a:pt x="624" y="130"/>
                        </a:lnTo>
                        <a:lnTo>
                          <a:pt x="619" y="154"/>
                        </a:lnTo>
                        <a:lnTo>
                          <a:pt x="619" y="169"/>
                        </a:lnTo>
                        <a:lnTo>
                          <a:pt x="631" y="173"/>
                        </a:lnTo>
                        <a:lnTo>
                          <a:pt x="648" y="159"/>
                        </a:lnTo>
                        <a:lnTo>
                          <a:pt x="665" y="111"/>
                        </a:lnTo>
                        <a:lnTo>
                          <a:pt x="665" y="87"/>
                        </a:lnTo>
                        <a:lnTo>
                          <a:pt x="658" y="60"/>
                        </a:lnTo>
                        <a:lnTo>
                          <a:pt x="641" y="39"/>
                        </a:lnTo>
                        <a:lnTo>
                          <a:pt x="622" y="22"/>
                        </a:lnTo>
                        <a:lnTo>
                          <a:pt x="598" y="12"/>
                        </a:lnTo>
                        <a:lnTo>
                          <a:pt x="571" y="12"/>
                        </a:lnTo>
                        <a:lnTo>
                          <a:pt x="542" y="27"/>
                        </a:lnTo>
                        <a:lnTo>
                          <a:pt x="516" y="58"/>
                        </a:lnTo>
                        <a:lnTo>
                          <a:pt x="484" y="24"/>
                        </a:lnTo>
                        <a:lnTo>
                          <a:pt x="436" y="5"/>
                        </a:lnTo>
                        <a:lnTo>
                          <a:pt x="381" y="0"/>
                        </a:lnTo>
                        <a:lnTo>
                          <a:pt x="323" y="12"/>
                        </a:lnTo>
                        <a:lnTo>
                          <a:pt x="270" y="41"/>
                        </a:lnTo>
                        <a:lnTo>
                          <a:pt x="229" y="89"/>
                        </a:lnTo>
                        <a:lnTo>
                          <a:pt x="207" y="159"/>
                        </a:lnTo>
                        <a:lnTo>
                          <a:pt x="212" y="248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29786" name="Freeform 2073"/>
                  <p:cNvSpPr>
                    <a:spLocks/>
                  </p:cNvSpPr>
                  <p:nvPr/>
                </p:nvSpPr>
                <p:spPr bwMode="auto">
                  <a:xfrm>
                    <a:off x="1217" y="1071"/>
                    <a:ext cx="116" cy="111"/>
                  </a:xfrm>
                  <a:custGeom>
                    <a:avLst/>
                    <a:gdLst>
                      <a:gd name="T0" fmla="*/ 357 w 362"/>
                      <a:gd name="T1" fmla="*/ 77 h 460"/>
                      <a:gd name="T2" fmla="*/ 360 w 362"/>
                      <a:gd name="T3" fmla="*/ 96 h 460"/>
                      <a:gd name="T4" fmla="*/ 343 w 362"/>
                      <a:gd name="T5" fmla="*/ 108 h 460"/>
                      <a:gd name="T6" fmla="*/ 316 w 362"/>
                      <a:gd name="T7" fmla="*/ 108 h 460"/>
                      <a:gd name="T8" fmla="*/ 246 w 362"/>
                      <a:gd name="T9" fmla="*/ 80 h 460"/>
                      <a:gd name="T10" fmla="*/ 152 w 362"/>
                      <a:gd name="T11" fmla="*/ 87 h 460"/>
                      <a:gd name="T12" fmla="*/ 99 w 362"/>
                      <a:gd name="T13" fmla="*/ 142 h 460"/>
                      <a:gd name="T14" fmla="*/ 97 w 362"/>
                      <a:gd name="T15" fmla="*/ 212 h 460"/>
                      <a:gd name="T16" fmla="*/ 138 w 362"/>
                      <a:gd name="T17" fmla="*/ 260 h 460"/>
                      <a:gd name="T18" fmla="*/ 128 w 362"/>
                      <a:gd name="T19" fmla="*/ 277 h 460"/>
                      <a:gd name="T20" fmla="*/ 70 w 362"/>
                      <a:gd name="T21" fmla="*/ 323 h 460"/>
                      <a:gd name="T22" fmla="*/ 61 w 362"/>
                      <a:gd name="T23" fmla="*/ 378 h 460"/>
                      <a:gd name="T24" fmla="*/ 111 w 362"/>
                      <a:gd name="T25" fmla="*/ 404 h 460"/>
                      <a:gd name="T26" fmla="*/ 169 w 362"/>
                      <a:gd name="T27" fmla="*/ 388 h 460"/>
                      <a:gd name="T28" fmla="*/ 200 w 362"/>
                      <a:gd name="T29" fmla="*/ 342 h 460"/>
                      <a:gd name="T30" fmla="*/ 239 w 362"/>
                      <a:gd name="T31" fmla="*/ 344 h 460"/>
                      <a:gd name="T32" fmla="*/ 234 w 362"/>
                      <a:gd name="T33" fmla="*/ 390 h 460"/>
                      <a:gd name="T34" fmla="*/ 200 w 362"/>
                      <a:gd name="T35" fmla="*/ 431 h 460"/>
                      <a:gd name="T36" fmla="*/ 145 w 362"/>
                      <a:gd name="T37" fmla="*/ 457 h 460"/>
                      <a:gd name="T38" fmla="*/ 73 w 362"/>
                      <a:gd name="T39" fmla="*/ 450 h 460"/>
                      <a:gd name="T40" fmla="*/ 15 w 362"/>
                      <a:gd name="T41" fmla="*/ 412 h 460"/>
                      <a:gd name="T42" fmla="*/ 0 w 362"/>
                      <a:gd name="T43" fmla="*/ 371 h 460"/>
                      <a:gd name="T44" fmla="*/ 8 w 362"/>
                      <a:gd name="T45" fmla="*/ 323 h 460"/>
                      <a:gd name="T46" fmla="*/ 39 w 362"/>
                      <a:gd name="T47" fmla="*/ 284 h 460"/>
                      <a:gd name="T48" fmla="*/ 44 w 362"/>
                      <a:gd name="T49" fmla="*/ 253 h 460"/>
                      <a:gd name="T50" fmla="*/ 15 w 362"/>
                      <a:gd name="T51" fmla="*/ 205 h 460"/>
                      <a:gd name="T52" fmla="*/ 10 w 362"/>
                      <a:gd name="T53" fmla="*/ 147 h 460"/>
                      <a:gd name="T54" fmla="*/ 27 w 362"/>
                      <a:gd name="T55" fmla="*/ 89 h 460"/>
                      <a:gd name="T56" fmla="*/ 63 w 362"/>
                      <a:gd name="T57" fmla="*/ 39 h 460"/>
                      <a:gd name="T58" fmla="*/ 123 w 362"/>
                      <a:gd name="T59" fmla="*/ 7 h 460"/>
                      <a:gd name="T60" fmla="*/ 198 w 362"/>
                      <a:gd name="T61" fmla="*/ 2 h 460"/>
                      <a:gd name="T62" fmla="*/ 294 w 362"/>
                      <a:gd name="T63" fmla="*/ 34 h 460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w 362"/>
                      <a:gd name="T97" fmla="*/ 0 h 460"/>
                      <a:gd name="T98" fmla="*/ 362 w 362"/>
                      <a:gd name="T99" fmla="*/ 460 h 460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T96" t="T97" r="T98" b="T99"/>
                    <a:pathLst>
                      <a:path w="362" h="460">
                        <a:moveTo>
                          <a:pt x="347" y="67"/>
                        </a:moveTo>
                        <a:lnTo>
                          <a:pt x="357" y="77"/>
                        </a:lnTo>
                        <a:lnTo>
                          <a:pt x="362" y="89"/>
                        </a:lnTo>
                        <a:lnTo>
                          <a:pt x="360" y="96"/>
                        </a:lnTo>
                        <a:lnTo>
                          <a:pt x="352" y="104"/>
                        </a:lnTo>
                        <a:lnTo>
                          <a:pt x="343" y="108"/>
                        </a:lnTo>
                        <a:lnTo>
                          <a:pt x="331" y="111"/>
                        </a:lnTo>
                        <a:lnTo>
                          <a:pt x="316" y="108"/>
                        </a:lnTo>
                        <a:lnTo>
                          <a:pt x="304" y="104"/>
                        </a:lnTo>
                        <a:lnTo>
                          <a:pt x="246" y="80"/>
                        </a:lnTo>
                        <a:lnTo>
                          <a:pt x="196" y="77"/>
                        </a:lnTo>
                        <a:lnTo>
                          <a:pt x="152" y="87"/>
                        </a:lnTo>
                        <a:lnTo>
                          <a:pt x="119" y="111"/>
                        </a:lnTo>
                        <a:lnTo>
                          <a:pt x="99" y="142"/>
                        </a:lnTo>
                        <a:lnTo>
                          <a:pt x="90" y="178"/>
                        </a:lnTo>
                        <a:lnTo>
                          <a:pt x="97" y="212"/>
                        </a:lnTo>
                        <a:lnTo>
                          <a:pt x="121" y="243"/>
                        </a:lnTo>
                        <a:lnTo>
                          <a:pt x="138" y="260"/>
                        </a:lnTo>
                        <a:lnTo>
                          <a:pt x="138" y="272"/>
                        </a:lnTo>
                        <a:lnTo>
                          <a:pt x="128" y="277"/>
                        </a:lnTo>
                        <a:lnTo>
                          <a:pt x="111" y="287"/>
                        </a:lnTo>
                        <a:lnTo>
                          <a:pt x="70" y="323"/>
                        </a:lnTo>
                        <a:lnTo>
                          <a:pt x="56" y="354"/>
                        </a:lnTo>
                        <a:lnTo>
                          <a:pt x="61" y="378"/>
                        </a:lnTo>
                        <a:lnTo>
                          <a:pt x="82" y="395"/>
                        </a:lnTo>
                        <a:lnTo>
                          <a:pt x="111" y="404"/>
                        </a:lnTo>
                        <a:lnTo>
                          <a:pt x="143" y="402"/>
                        </a:lnTo>
                        <a:lnTo>
                          <a:pt x="169" y="388"/>
                        </a:lnTo>
                        <a:lnTo>
                          <a:pt x="186" y="364"/>
                        </a:lnTo>
                        <a:lnTo>
                          <a:pt x="200" y="342"/>
                        </a:lnTo>
                        <a:lnTo>
                          <a:pt x="222" y="337"/>
                        </a:lnTo>
                        <a:lnTo>
                          <a:pt x="239" y="344"/>
                        </a:lnTo>
                        <a:lnTo>
                          <a:pt x="241" y="368"/>
                        </a:lnTo>
                        <a:lnTo>
                          <a:pt x="234" y="390"/>
                        </a:lnTo>
                        <a:lnTo>
                          <a:pt x="220" y="412"/>
                        </a:lnTo>
                        <a:lnTo>
                          <a:pt x="200" y="431"/>
                        </a:lnTo>
                        <a:lnTo>
                          <a:pt x="176" y="448"/>
                        </a:lnTo>
                        <a:lnTo>
                          <a:pt x="145" y="457"/>
                        </a:lnTo>
                        <a:lnTo>
                          <a:pt x="111" y="460"/>
                        </a:lnTo>
                        <a:lnTo>
                          <a:pt x="73" y="450"/>
                        </a:lnTo>
                        <a:lnTo>
                          <a:pt x="29" y="426"/>
                        </a:lnTo>
                        <a:lnTo>
                          <a:pt x="15" y="412"/>
                        </a:lnTo>
                        <a:lnTo>
                          <a:pt x="5" y="392"/>
                        </a:lnTo>
                        <a:lnTo>
                          <a:pt x="0" y="371"/>
                        </a:lnTo>
                        <a:lnTo>
                          <a:pt x="0" y="347"/>
                        </a:lnTo>
                        <a:lnTo>
                          <a:pt x="8" y="323"/>
                        </a:lnTo>
                        <a:lnTo>
                          <a:pt x="20" y="301"/>
                        </a:lnTo>
                        <a:lnTo>
                          <a:pt x="39" y="284"/>
                        </a:lnTo>
                        <a:lnTo>
                          <a:pt x="68" y="272"/>
                        </a:lnTo>
                        <a:lnTo>
                          <a:pt x="44" y="253"/>
                        </a:lnTo>
                        <a:lnTo>
                          <a:pt x="27" y="231"/>
                        </a:lnTo>
                        <a:lnTo>
                          <a:pt x="15" y="205"/>
                        </a:lnTo>
                        <a:lnTo>
                          <a:pt x="10" y="176"/>
                        </a:lnTo>
                        <a:lnTo>
                          <a:pt x="10" y="147"/>
                        </a:lnTo>
                        <a:lnTo>
                          <a:pt x="15" y="116"/>
                        </a:lnTo>
                        <a:lnTo>
                          <a:pt x="27" y="89"/>
                        </a:lnTo>
                        <a:lnTo>
                          <a:pt x="41" y="60"/>
                        </a:lnTo>
                        <a:lnTo>
                          <a:pt x="63" y="39"/>
                        </a:lnTo>
                        <a:lnTo>
                          <a:pt x="90" y="19"/>
                        </a:lnTo>
                        <a:lnTo>
                          <a:pt x="123" y="7"/>
                        </a:lnTo>
                        <a:lnTo>
                          <a:pt x="160" y="0"/>
                        </a:lnTo>
                        <a:lnTo>
                          <a:pt x="198" y="2"/>
                        </a:lnTo>
                        <a:lnTo>
                          <a:pt x="244" y="15"/>
                        </a:lnTo>
                        <a:lnTo>
                          <a:pt x="294" y="34"/>
                        </a:lnTo>
                        <a:lnTo>
                          <a:pt x="347" y="67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29787" name="Freeform 2074"/>
                  <p:cNvSpPr>
                    <a:spLocks/>
                  </p:cNvSpPr>
                  <p:nvPr/>
                </p:nvSpPr>
                <p:spPr bwMode="auto">
                  <a:xfrm>
                    <a:off x="1595" y="1082"/>
                    <a:ext cx="59" cy="29"/>
                  </a:xfrm>
                  <a:custGeom>
                    <a:avLst/>
                    <a:gdLst>
                      <a:gd name="T0" fmla="*/ 181 w 184"/>
                      <a:gd name="T1" fmla="*/ 0 h 120"/>
                      <a:gd name="T2" fmla="*/ 157 w 184"/>
                      <a:gd name="T3" fmla="*/ 12 h 120"/>
                      <a:gd name="T4" fmla="*/ 131 w 184"/>
                      <a:gd name="T5" fmla="*/ 19 h 120"/>
                      <a:gd name="T6" fmla="*/ 106 w 184"/>
                      <a:gd name="T7" fmla="*/ 21 h 120"/>
                      <a:gd name="T8" fmla="*/ 85 w 184"/>
                      <a:gd name="T9" fmla="*/ 21 h 120"/>
                      <a:gd name="T10" fmla="*/ 61 w 184"/>
                      <a:gd name="T11" fmla="*/ 21 h 120"/>
                      <a:gd name="T12" fmla="*/ 41 w 184"/>
                      <a:gd name="T13" fmla="*/ 26 h 120"/>
                      <a:gd name="T14" fmla="*/ 25 w 184"/>
                      <a:gd name="T15" fmla="*/ 31 h 120"/>
                      <a:gd name="T16" fmla="*/ 10 w 184"/>
                      <a:gd name="T17" fmla="*/ 45 h 120"/>
                      <a:gd name="T18" fmla="*/ 0 w 184"/>
                      <a:gd name="T19" fmla="*/ 70 h 120"/>
                      <a:gd name="T20" fmla="*/ 5 w 184"/>
                      <a:gd name="T21" fmla="*/ 91 h 120"/>
                      <a:gd name="T22" fmla="*/ 22 w 184"/>
                      <a:gd name="T23" fmla="*/ 108 h 120"/>
                      <a:gd name="T24" fmla="*/ 41 w 184"/>
                      <a:gd name="T25" fmla="*/ 118 h 120"/>
                      <a:gd name="T26" fmla="*/ 87 w 184"/>
                      <a:gd name="T27" fmla="*/ 120 h 120"/>
                      <a:gd name="T28" fmla="*/ 123 w 184"/>
                      <a:gd name="T29" fmla="*/ 113 h 120"/>
                      <a:gd name="T30" fmla="*/ 150 w 184"/>
                      <a:gd name="T31" fmla="*/ 101 h 120"/>
                      <a:gd name="T32" fmla="*/ 167 w 184"/>
                      <a:gd name="T33" fmla="*/ 82 h 120"/>
                      <a:gd name="T34" fmla="*/ 179 w 184"/>
                      <a:gd name="T35" fmla="*/ 60 h 120"/>
                      <a:gd name="T36" fmla="*/ 184 w 184"/>
                      <a:gd name="T37" fmla="*/ 38 h 120"/>
                      <a:gd name="T38" fmla="*/ 184 w 184"/>
                      <a:gd name="T39" fmla="*/ 17 h 120"/>
                      <a:gd name="T40" fmla="*/ 181 w 184"/>
                      <a:gd name="T41" fmla="*/ 0 h 120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184"/>
                      <a:gd name="T64" fmla="*/ 0 h 120"/>
                      <a:gd name="T65" fmla="*/ 184 w 184"/>
                      <a:gd name="T66" fmla="*/ 120 h 120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184" h="120">
                        <a:moveTo>
                          <a:pt x="181" y="0"/>
                        </a:moveTo>
                        <a:lnTo>
                          <a:pt x="157" y="12"/>
                        </a:lnTo>
                        <a:lnTo>
                          <a:pt x="131" y="19"/>
                        </a:lnTo>
                        <a:lnTo>
                          <a:pt x="106" y="21"/>
                        </a:lnTo>
                        <a:lnTo>
                          <a:pt x="85" y="21"/>
                        </a:lnTo>
                        <a:lnTo>
                          <a:pt x="61" y="21"/>
                        </a:lnTo>
                        <a:lnTo>
                          <a:pt x="41" y="26"/>
                        </a:lnTo>
                        <a:lnTo>
                          <a:pt x="25" y="31"/>
                        </a:lnTo>
                        <a:lnTo>
                          <a:pt x="10" y="45"/>
                        </a:lnTo>
                        <a:lnTo>
                          <a:pt x="0" y="70"/>
                        </a:lnTo>
                        <a:lnTo>
                          <a:pt x="5" y="91"/>
                        </a:lnTo>
                        <a:lnTo>
                          <a:pt x="22" y="108"/>
                        </a:lnTo>
                        <a:lnTo>
                          <a:pt x="41" y="118"/>
                        </a:lnTo>
                        <a:lnTo>
                          <a:pt x="87" y="120"/>
                        </a:lnTo>
                        <a:lnTo>
                          <a:pt x="123" y="113"/>
                        </a:lnTo>
                        <a:lnTo>
                          <a:pt x="150" y="101"/>
                        </a:lnTo>
                        <a:lnTo>
                          <a:pt x="167" y="82"/>
                        </a:lnTo>
                        <a:lnTo>
                          <a:pt x="179" y="60"/>
                        </a:lnTo>
                        <a:lnTo>
                          <a:pt x="184" y="38"/>
                        </a:lnTo>
                        <a:lnTo>
                          <a:pt x="184" y="17"/>
                        </a:lnTo>
                        <a:lnTo>
                          <a:pt x="181" y="0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pic>
                <p:nvPicPr>
                  <p:cNvPr id="29788" name="Picture 2075" descr="ug_logo"/>
                  <p:cNvPicPr>
                    <a:picLocks noChangeAspect="1" noChangeArrowheads="1"/>
                  </p:cNvPicPr>
                  <p:nvPr/>
                </p:nvPicPr>
                <p:blipFill>
                  <a:blip r:embed="rId2" cstate="print"/>
                  <a:srcRect/>
                  <a:stretch>
                    <a:fillRect/>
                  </a:stretch>
                </p:blipFill>
                <p:spPr bwMode="auto">
                  <a:xfrm>
                    <a:off x="1783" y="931"/>
                    <a:ext cx="300" cy="52"/>
                  </a:xfrm>
                  <a:prstGeom prst="rect">
                    <a:avLst/>
                  </a:prstGeom>
                  <a:noFill/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</p:pic>
            </p:grpSp>
            <p:sp>
              <p:nvSpPr>
                <p:cNvPr id="29770" name="AutoShape 2076"/>
                <p:cNvSpPr>
                  <a:spLocks/>
                </p:cNvSpPr>
                <p:nvPr/>
              </p:nvSpPr>
              <p:spPr bwMode="auto">
                <a:xfrm>
                  <a:off x="961" y="465"/>
                  <a:ext cx="816" cy="300"/>
                </a:xfrm>
                <a:prstGeom prst="borderCallout1">
                  <a:avLst>
                    <a:gd name="adj1" fmla="val 13431"/>
                    <a:gd name="adj2" fmla="val 103847"/>
                    <a:gd name="adj3" fmla="val 140856"/>
                    <a:gd name="adj4" fmla="val 139264"/>
                  </a:avLst>
                </a:prstGeom>
                <a:solidFill>
                  <a:schemeClr val="bg1"/>
                </a:solidFill>
                <a:ln w="1905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eaLnBrk="0" hangingPunct="0"/>
                  <a:r>
                    <a:rPr lang="en-US" sz="1200" b="1" dirty="0">
                      <a:solidFill>
                        <a:srgbClr val="5A87C6"/>
                      </a:solidFill>
                      <a:latin typeface="+mj-lt"/>
                    </a:rPr>
                    <a:t>Purchase for $20,000</a:t>
                  </a:r>
                </a:p>
              </p:txBody>
            </p:sp>
          </p:grpSp>
          <p:sp>
            <p:nvSpPr>
              <p:cNvPr id="29705" name="Rectangle 2077"/>
              <p:cNvSpPr>
                <a:spLocks noChangeArrowheads="1"/>
              </p:cNvSpPr>
              <p:nvPr/>
            </p:nvSpPr>
            <p:spPr bwMode="auto">
              <a:xfrm>
                <a:off x="2582" y="425"/>
                <a:ext cx="688" cy="330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eaLnBrk="0" hangingPunct="0"/>
                <a:r>
                  <a:rPr lang="en-US" sz="1400" b="1" dirty="0">
                    <a:solidFill>
                      <a:srgbClr val="5A87C6"/>
                    </a:solidFill>
                    <a:latin typeface="+mj-lt"/>
                  </a:rPr>
                  <a:t>– Salvage</a:t>
                </a:r>
              </a:p>
              <a:p>
                <a:pPr eaLnBrk="0" hangingPunct="0"/>
                <a:r>
                  <a:rPr lang="en-US" sz="1400" b="1" dirty="0">
                    <a:solidFill>
                      <a:srgbClr val="5A87C6"/>
                    </a:solidFill>
                    <a:latin typeface="+mj-lt"/>
                  </a:rPr>
                  <a:t>of</a:t>
                </a:r>
                <a:r>
                  <a:rPr lang="en-US" sz="1400" b="1" dirty="0">
                    <a:latin typeface="+mj-lt"/>
                  </a:rPr>
                  <a:t> </a:t>
                </a:r>
                <a:r>
                  <a:rPr lang="en-US" sz="1400" b="1" dirty="0">
                    <a:solidFill>
                      <a:srgbClr val="FF0000"/>
                    </a:solidFill>
                    <a:latin typeface="+mj-lt"/>
                  </a:rPr>
                  <a:t>($2,000)</a:t>
                </a:r>
              </a:p>
            </p:txBody>
          </p:sp>
          <p:grpSp>
            <p:nvGrpSpPr>
              <p:cNvPr id="29706" name="Group 2078"/>
              <p:cNvGrpSpPr>
                <a:grpSpLocks/>
              </p:cNvGrpSpPr>
              <p:nvPr/>
            </p:nvGrpSpPr>
            <p:grpSpPr bwMode="auto">
              <a:xfrm>
                <a:off x="3400" y="293"/>
                <a:ext cx="1207" cy="901"/>
                <a:chOff x="3569" y="143"/>
                <a:chExt cx="1847" cy="1801"/>
              </a:xfrm>
            </p:grpSpPr>
            <p:grpSp>
              <p:nvGrpSpPr>
                <p:cNvPr id="29707" name="Group 2079"/>
                <p:cNvGrpSpPr>
                  <a:grpSpLocks/>
                </p:cNvGrpSpPr>
                <p:nvPr/>
              </p:nvGrpSpPr>
              <p:grpSpPr bwMode="auto">
                <a:xfrm>
                  <a:off x="3828" y="143"/>
                  <a:ext cx="1588" cy="1741"/>
                  <a:chOff x="3530" y="2579"/>
                  <a:chExt cx="1588" cy="1741"/>
                </a:xfrm>
              </p:grpSpPr>
              <p:grpSp>
                <p:nvGrpSpPr>
                  <p:cNvPr id="29709" name="Group 2080"/>
                  <p:cNvGrpSpPr>
                    <a:grpSpLocks/>
                  </p:cNvGrpSpPr>
                  <p:nvPr/>
                </p:nvGrpSpPr>
                <p:grpSpPr bwMode="auto">
                  <a:xfrm>
                    <a:off x="3530" y="2579"/>
                    <a:ext cx="772" cy="844"/>
                    <a:chOff x="5588" y="1937"/>
                    <a:chExt cx="772" cy="844"/>
                  </a:xfrm>
                </p:grpSpPr>
                <p:sp>
                  <p:nvSpPr>
                    <p:cNvPr id="29758" name="Freeform 2081"/>
                    <p:cNvSpPr>
                      <a:spLocks/>
                    </p:cNvSpPr>
                    <p:nvPr/>
                  </p:nvSpPr>
                  <p:spPr bwMode="auto">
                    <a:xfrm>
                      <a:off x="5697" y="2046"/>
                      <a:ext cx="77" cy="137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C4C4C4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9759" name="Freeform 2082"/>
                    <p:cNvSpPr>
                      <a:spLocks/>
                    </p:cNvSpPr>
                    <p:nvPr/>
                  </p:nvSpPr>
                  <p:spPr bwMode="auto">
                    <a:xfrm>
                      <a:off x="5791" y="2046"/>
                      <a:ext cx="77" cy="137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464646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9760" name="Freeform 2083"/>
                    <p:cNvSpPr>
                      <a:spLocks/>
                    </p:cNvSpPr>
                    <p:nvPr/>
                  </p:nvSpPr>
                  <p:spPr bwMode="auto">
                    <a:xfrm>
                      <a:off x="5885" y="2335"/>
                      <a:ext cx="77" cy="139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C4C4C4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9761" name="Freeform 2084"/>
                    <p:cNvSpPr>
                      <a:spLocks/>
                    </p:cNvSpPr>
                    <p:nvPr/>
                  </p:nvSpPr>
                  <p:spPr bwMode="auto">
                    <a:xfrm>
                      <a:off x="5980" y="2335"/>
                      <a:ext cx="76" cy="139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464646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9762" name="Freeform 2085"/>
                    <p:cNvSpPr>
                      <a:spLocks/>
                    </p:cNvSpPr>
                    <p:nvPr/>
                  </p:nvSpPr>
                  <p:spPr bwMode="auto">
                    <a:xfrm>
                      <a:off x="5588" y="1939"/>
                      <a:ext cx="772" cy="842"/>
                    </a:xfrm>
                    <a:custGeom>
                      <a:avLst/>
                      <a:gdLst>
                        <a:gd name="T0" fmla="*/ 1211 w 1212"/>
                        <a:gd name="T1" fmla="*/ 0 h 1324"/>
                        <a:gd name="T2" fmla="*/ 0 w 1212"/>
                        <a:gd name="T3" fmla="*/ 0 h 1324"/>
                        <a:gd name="T4" fmla="*/ 0 w 1212"/>
                        <a:gd name="T5" fmla="*/ 1323 h 1324"/>
                        <a:gd name="T6" fmla="*/ 1211 w 1212"/>
                        <a:gd name="T7" fmla="*/ 1323 h 1324"/>
                        <a:gd name="T8" fmla="*/ 1211 w 1212"/>
                        <a:gd name="T9" fmla="*/ 0 h 1324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12"/>
                        <a:gd name="T16" fmla="*/ 0 h 1324"/>
                        <a:gd name="T17" fmla="*/ 1212 w 1212"/>
                        <a:gd name="T18" fmla="*/ 1324 h 1324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12" h="1324">
                          <a:moveTo>
                            <a:pt x="1211" y="0"/>
                          </a:moveTo>
                          <a:lnTo>
                            <a:pt x="0" y="0"/>
                          </a:lnTo>
                          <a:lnTo>
                            <a:pt x="0" y="1323"/>
                          </a:lnTo>
                          <a:lnTo>
                            <a:pt x="1211" y="1323"/>
                          </a:lnTo>
                          <a:lnTo>
                            <a:pt x="1211" y="0"/>
                          </a:lnTo>
                        </a:path>
                      </a:pathLst>
                    </a:custGeom>
                    <a:solidFill>
                      <a:srgbClr val="C4C4C4"/>
                    </a:solidFill>
                    <a:ln w="19050" cap="rnd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9763" name="Freeform 2086"/>
                    <p:cNvSpPr>
                      <a:spLocks/>
                    </p:cNvSpPr>
                    <p:nvPr/>
                  </p:nvSpPr>
                  <p:spPr bwMode="auto">
                    <a:xfrm>
                      <a:off x="5652" y="2159"/>
                      <a:ext cx="646" cy="571"/>
                    </a:xfrm>
                    <a:custGeom>
                      <a:avLst/>
                      <a:gdLst>
                        <a:gd name="T0" fmla="*/ 1012 w 1013"/>
                        <a:gd name="T1" fmla="*/ 0 h 896"/>
                        <a:gd name="T2" fmla="*/ 0 w 1013"/>
                        <a:gd name="T3" fmla="*/ 0 h 896"/>
                        <a:gd name="T4" fmla="*/ 0 w 1013"/>
                        <a:gd name="T5" fmla="*/ 895 h 896"/>
                        <a:gd name="T6" fmla="*/ 1012 w 1013"/>
                        <a:gd name="T7" fmla="*/ 895 h 896"/>
                        <a:gd name="T8" fmla="*/ 1012 w 1013"/>
                        <a:gd name="T9" fmla="*/ 0 h 89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013"/>
                        <a:gd name="T16" fmla="*/ 0 h 896"/>
                        <a:gd name="T17" fmla="*/ 1013 w 1013"/>
                        <a:gd name="T18" fmla="*/ 896 h 89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013" h="896">
                          <a:moveTo>
                            <a:pt x="1012" y="0"/>
                          </a:moveTo>
                          <a:lnTo>
                            <a:pt x="0" y="0"/>
                          </a:lnTo>
                          <a:lnTo>
                            <a:pt x="0" y="895"/>
                          </a:lnTo>
                          <a:lnTo>
                            <a:pt x="1012" y="895"/>
                          </a:lnTo>
                          <a:lnTo>
                            <a:pt x="1012" y="0"/>
                          </a:lnTo>
                        </a:path>
                      </a:pathLst>
                    </a:custGeom>
                    <a:solidFill>
                      <a:srgbClr val="EAEAEA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9764" name="Freeform 2087"/>
                    <p:cNvSpPr>
                      <a:spLocks/>
                    </p:cNvSpPr>
                    <p:nvPr/>
                  </p:nvSpPr>
                  <p:spPr bwMode="auto">
                    <a:xfrm>
                      <a:off x="5652" y="2159"/>
                      <a:ext cx="646" cy="283"/>
                    </a:xfrm>
                    <a:custGeom>
                      <a:avLst/>
                      <a:gdLst>
                        <a:gd name="T0" fmla="*/ 1012 w 1013"/>
                        <a:gd name="T1" fmla="*/ 0 h 443"/>
                        <a:gd name="T2" fmla="*/ 1012 w 1013"/>
                        <a:gd name="T3" fmla="*/ 220 h 443"/>
                        <a:gd name="T4" fmla="*/ 720 w 1013"/>
                        <a:gd name="T5" fmla="*/ 220 h 443"/>
                        <a:gd name="T6" fmla="*/ 720 w 1013"/>
                        <a:gd name="T7" fmla="*/ 442 h 443"/>
                        <a:gd name="T8" fmla="*/ 0 w 1013"/>
                        <a:gd name="T9" fmla="*/ 442 h 443"/>
                        <a:gd name="T10" fmla="*/ 0 w 1013"/>
                        <a:gd name="T11" fmla="*/ 0 h 443"/>
                        <a:gd name="T12" fmla="*/ 1012 w 1013"/>
                        <a:gd name="T13" fmla="*/ 0 h 443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1013"/>
                        <a:gd name="T22" fmla="*/ 0 h 443"/>
                        <a:gd name="T23" fmla="*/ 1013 w 1013"/>
                        <a:gd name="T24" fmla="*/ 443 h 443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1013" h="443">
                          <a:moveTo>
                            <a:pt x="1012" y="0"/>
                          </a:moveTo>
                          <a:lnTo>
                            <a:pt x="1012" y="220"/>
                          </a:lnTo>
                          <a:lnTo>
                            <a:pt x="720" y="220"/>
                          </a:lnTo>
                          <a:lnTo>
                            <a:pt x="720" y="442"/>
                          </a:lnTo>
                          <a:lnTo>
                            <a:pt x="0" y="442"/>
                          </a:lnTo>
                          <a:lnTo>
                            <a:pt x="0" y="0"/>
                          </a:lnTo>
                          <a:lnTo>
                            <a:pt x="1012" y="0"/>
                          </a:lnTo>
                        </a:path>
                      </a:pathLst>
                    </a:custGeom>
                    <a:solidFill>
                      <a:srgbClr val="464646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9765" name="Freeform 2088"/>
                    <p:cNvSpPr>
                      <a:spLocks/>
                    </p:cNvSpPr>
                    <p:nvPr/>
                  </p:nvSpPr>
                  <p:spPr bwMode="auto">
                    <a:xfrm>
                      <a:off x="5652" y="2159"/>
                      <a:ext cx="652" cy="577"/>
                    </a:xfrm>
                    <a:custGeom>
                      <a:avLst/>
                      <a:gdLst>
                        <a:gd name="T0" fmla="*/ 1022 w 1023"/>
                        <a:gd name="T1" fmla="*/ 0 h 906"/>
                        <a:gd name="T2" fmla="*/ 0 w 1023"/>
                        <a:gd name="T3" fmla="*/ 0 h 906"/>
                        <a:gd name="T4" fmla="*/ 0 w 1023"/>
                        <a:gd name="T5" fmla="*/ 905 h 906"/>
                        <a:gd name="T6" fmla="*/ 1022 w 1023"/>
                        <a:gd name="T7" fmla="*/ 905 h 906"/>
                        <a:gd name="T8" fmla="*/ 1022 w 1023"/>
                        <a:gd name="T9" fmla="*/ 0 h 90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023"/>
                        <a:gd name="T16" fmla="*/ 0 h 906"/>
                        <a:gd name="T17" fmla="*/ 1023 w 1023"/>
                        <a:gd name="T18" fmla="*/ 906 h 90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023" h="906">
                          <a:moveTo>
                            <a:pt x="1022" y="0"/>
                          </a:moveTo>
                          <a:lnTo>
                            <a:pt x="0" y="0"/>
                          </a:lnTo>
                          <a:lnTo>
                            <a:pt x="0" y="905"/>
                          </a:lnTo>
                          <a:lnTo>
                            <a:pt x="1022" y="905"/>
                          </a:lnTo>
                          <a:lnTo>
                            <a:pt x="1022" y="0"/>
                          </a:lnTo>
                        </a:path>
                      </a:pathLst>
                    </a:custGeom>
                    <a:solidFill>
                      <a:srgbClr val="EAEAEA"/>
                    </a:solidFill>
                    <a:ln w="12700" cap="rnd">
                      <a:solidFill>
                        <a:srgbClr val="C4C4C4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9766" name="Freeform 2089"/>
                    <p:cNvSpPr>
                      <a:spLocks/>
                    </p:cNvSpPr>
                    <p:nvPr/>
                  </p:nvSpPr>
                  <p:spPr bwMode="auto">
                    <a:xfrm>
                      <a:off x="5745" y="2159"/>
                      <a:ext cx="465" cy="577"/>
                    </a:xfrm>
                    <a:custGeom>
                      <a:avLst/>
                      <a:gdLst>
                        <a:gd name="T0" fmla="*/ 0 w 731"/>
                        <a:gd name="T1" fmla="*/ 0 h 906"/>
                        <a:gd name="T2" fmla="*/ 0 w 731"/>
                        <a:gd name="T3" fmla="*/ 905 h 906"/>
                        <a:gd name="T4" fmla="*/ 146 w 731"/>
                        <a:gd name="T5" fmla="*/ 905 h 906"/>
                        <a:gd name="T6" fmla="*/ 146 w 731"/>
                        <a:gd name="T7" fmla="*/ 0 h 906"/>
                        <a:gd name="T8" fmla="*/ 292 w 731"/>
                        <a:gd name="T9" fmla="*/ 0 h 906"/>
                        <a:gd name="T10" fmla="*/ 292 w 731"/>
                        <a:gd name="T11" fmla="*/ 905 h 906"/>
                        <a:gd name="T12" fmla="*/ 438 w 731"/>
                        <a:gd name="T13" fmla="*/ 905 h 906"/>
                        <a:gd name="T14" fmla="*/ 438 w 731"/>
                        <a:gd name="T15" fmla="*/ 0 h 906"/>
                        <a:gd name="T16" fmla="*/ 584 w 731"/>
                        <a:gd name="T17" fmla="*/ 0 h 906"/>
                        <a:gd name="T18" fmla="*/ 584 w 731"/>
                        <a:gd name="T19" fmla="*/ 905 h 906"/>
                        <a:gd name="T20" fmla="*/ 730 w 731"/>
                        <a:gd name="T21" fmla="*/ 905 h 906"/>
                        <a:gd name="T22" fmla="*/ 730 w 731"/>
                        <a:gd name="T23" fmla="*/ 0 h 906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w 731"/>
                        <a:gd name="T37" fmla="*/ 0 h 906"/>
                        <a:gd name="T38" fmla="*/ 731 w 731"/>
                        <a:gd name="T39" fmla="*/ 906 h 90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T36" t="T37" r="T38" b="T39"/>
                      <a:pathLst>
                        <a:path w="731" h="906">
                          <a:moveTo>
                            <a:pt x="0" y="0"/>
                          </a:moveTo>
                          <a:lnTo>
                            <a:pt x="0" y="905"/>
                          </a:lnTo>
                          <a:lnTo>
                            <a:pt x="146" y="905"/>
                          </a:lnTo>
                          <a:lnTo>
                            <a:pt x="146" y="0"/>
                          </a:lnTo>
                          <a:lnTo>
                            <a:pt x="292" y="0"/>
                          </a:lnTo>
                          <a:lnTo>
                            <a:pt x="292" y="905"/>
                          </a:lnTo>
                          <a:lnTo>
                            <a:pt x="438" y="905"/>
                          </a:lnTo>
                          <a:lnTo>
                            <a:pt x="438" y="0"/>
                          </a:lnTo>
                          <a:lnTo>
                            <a:pt x="584" y="0"/>
                          </a:lnTo>
                          <a:lnTo>
                            <a:pt x="584" y="905"/>
                          </a:lnTo>
                          <a:lnTo>
                            <a:pt x="730" y="905"/>
                          </a:lnTo>
                          <a:lnTo>
                            <a:pt x="730" y="0"/>
                          </a:lnTo>
                        </a:path>
                      </a:pathLst>
                    </a:custGeom>
                    <a:noFill/>
                    <a:ln w="12700" cap="rnd">
                      <a:solidFill>
                        <a:srgbClr val="C4C4C4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9767" name="Freeform 2090"/>
                    <p:cNvSpPr>
                      <a:spLocks/>
                    </p:cNvSpPr>
                    <p:nvPr/>
                  </p:nvSpPr>
                  <p:spPr bwMode="auto">
                    <a:xfrm>
                      <a:off x="5652" y="2303"/>
                      <a:ext cx="652" cy="289"/>
                    </a:xfrm>
                    <a:custGeom>
                      <a:avLst/>
                      <a:gdLst>
                        <a:gd name="T0" fmla="*/ 0 w 1023"/>
                        <a:gd name="T1" fmla="*/ 0 h 455"/>
                        <a:gd name="T2" fmla="*/ 1022 w 1023"/>
                        <a:gd name="T3" fmla="*/ 0 h 455"/>
                        <a:gd name="T4" fmla="*/ 1022 w 1023"/>
                        <a:gd name="T5" fmla="*/ 227 h 455"/>
                        <a:gd name="T6" fmla="*/ 0 w 1023"/>
                        <a:gd name="T7" fmla="*/ 227 h 455"/>
                        <a:gd name="T8" fmla="*/ 0 w 1023"/>
                        <a:gd name="T9" fmla="*/ 454 h 455"/>
                        <a:gd name="T10" fmla="*/ 1022 w 1023"/>
                        <a:gd name="T11" fmla="*/ 454 h 455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w 1023"/>
                        <a:gd name="T19" fmla="*/ 0 h 455"/>
                        <a:gd name="T20" fmla="*/ 1023 w 1023"/>
                        <a:gd name="T21" fmla="*/ 455 h 455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T18" t="T19" r="T20" b="T21"/>
                      <a:pathLst>
                        <a:path w="1023" h="455">
                          <a:moveTo>
                            <a:pt x="0" y="0"/>
                          </a:moveTo>
                          <a:lnTo>
                            <a:pt x="1022" y="0"/>
                          </a:lnTo>
                          <a:lnTo>
                            <a:pt x="1022" y="227"/>
                          </a:lnTo>
                          <a:lnTo>
                            <a:pt x="0" y="227"/>
                          </a:lnTo>
                          <a:lnTo>
                            <a:pt x="0" y="454"/>
                          </a:lnTo>
                          <a:lnTo>
                            <a:pt x="1022" y="454"/>
                          </a:lnTo>
                        </a:path>
                      </a:pathLst>
                    </a:custGeom>
                    <a:noFill/>
                    <a:ln w="12700" cap="rnd">
                      <a:solidFill>
                        <a:srgbClr val="C4C4C4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9768" name="Text Box 2091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5684" y="1937"/>
                      <a:ext cx="614" cy="270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pPr eaLnBrk="0" hangingPunct="0"/>
                      <a:r>
                        <a:rPr lang="en-US" sz="800" dirty="0">
                          <a:latin typeface="+mj-lt"/>
                        </a:rPr>
                        <a:t>2008</a:t>
                      </a:r>
                    </a:p>
                  </p:txBody>
                </p:sp>
              </p:grpSp>
              <p:grpSp>
                <p:nvGrpSpPr>
                  <p:cNvPr id="29710" name="Group 2092"/>
                  <p:cNvGrpSpPr>
                    <a:grpSpLocks/>
                  </p:cNvGrpSpPr>
                  <p:nvPr/>
                </p:nvGrpSpPr>
                <p:grpSpPr bwMode="auto">
                  <a:xfrm>
                    <a:off x="3732" y="2775"/>
                    <a:ext cx="772" cy="843"/>
                    <a:chOff x="5760" y="2121"/>
                    <a:chExt cx="772" cy="843"/>
                  </a:xfrm>
                </p:grpSpPr>
                <p:sp>
                  <p:nvSpPr>
                    <p:cNvPr id="29747" name="Freeform 2093"/>
                    <p:cNvSpPr>
                      <a:spLocks/>
                    </p:cNvSpPr>
                    <p:nvPr/>
                  </p:nvSpPr>
                  <p:spPr bwMode="auto">
                    <a:xfrm>
                      <a:off x="5869" y="2229"/>
                      <a:ext cx="77" cy="137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C4C4C4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9748" name="Freeform 2094"/>
                    <p:cNvSpPr>
                      <a:spLocks/>
                    </p:cNvSpPr>
                    <p:nvPr/>
                  </p:nvSpPr>
                  <p:spPr bwMode="auto">
                    <a:xfrm>
                      <a:off x="5963" y="2229"/>
                      <a:ext cx="77" cy="137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464646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9749" name="Freeform 2095"/>
                    <p:cNvSpPr>
                      <a:spLocks/>
                    </p:cNvSpPr>
                    <p:nvPr/>
                  </p:nvSpPr>
                  <p:spPr bwMode="auto">
                    <a:xfrm>
                      <a:off x="6057" y="2518"/>
                      <a:ext cx="77" cy="139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C4C4C4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9750" name="Freeform 2096"/>
                    <p:cNvSpPr>
                      <a:spLocks/>
                    </p:cNvSpPr>
                    <p:nvPr/>
                  </p:nvSpPr>
                  <p:spPr bwMode="auto">
                    <a:xfrm>
                      <a:off x="6152" y="2518"/>
                      <a:ext cx="76" cy="139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464646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9751" name="Freeform 2097"/>
                    <p:cNvSpPr>
                      <a:spLocks/>
                    </p:cNvSpPr>
                    <p:nvPr/>
                  </p:nvSpPr>
                  <p:spPr bwMode="auto">
                    <a:xfrm>
                      <a:off x="5760" y="2122"/>
                      <a:ext cx="772" cy="842"/>
                    </a:xfrm>
                    <a:custGeom>
                      <a:avLst/>
                      <a:gdLst>
                        <a:gd name="T0" fmla="*/ 1211 w 1212"/>
                        <a:gd name="T1" fmla="*/ 0 h 1324"/>
                        <a:gd name="T2" fmla="*/ 0 w 1212"/>
                        <a:gd name="T3" fmla="*/ 0 h 1324"/>
                        <a:gd name="T4" fmla="*/ 0 w 1212"/>
                        <a:gd name="T5" fmla="*/ 1323 h 1324"/>
                        <a:gd name="T6" fmla="*/ 1211 w 1212"/>
                        <a:gd name="T7" fmla="*/ 1323 h 1324"/>
                        <a:gd name="T8" fmla="*/ 1211 w 1212"/>
                        <a:gd name="T9" fmla="*/ 0 h 1324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12"/>
                        <a:gd name="T16" fmla="*/ 0 h 1324"/>
                        <a:gd name="T17" fmla="*/ 1212 w 1212"/>
                        <a:gd name="T18" fmla="*/ 1324 h 1324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12" h="1324">
                          <a:moveTo>
                            <a:pt x="1211" y="0"/>
                          </a:moveTo>
                          <a:lnTo>
                            <a:pt x="0" y="0"/>
                          </a:lnTo>
                          <a:lnTo>
                            <a:pt x="0" y="1323"/>
                          </a:lnTo>
                          <a:lnTo>
                            <a:pt x="1211" y="1323"/>
                          </a:lnTo>
                          <a:lnTo>
                            <a:pt x="1211" y="0"/>
                          </a:lnTo>
                        </a:path>
                      </a:pathLst>
                    </a:custGeom>
                    <a:solidFill>
                      <a:srgbClr val="C4C4C4"/>
                    </a:solidFill>
                    <a:ln w="19050" cap="rnd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9752" name="Freeform 2098"/>
                    <p:cNvSpPr>
                      <a:spLocks/>
                    </p:cNvSpPr>
                    <p:nvPr/>
                  </p:nvSpPr>
                  <p:spPr bwMode="auto">
                    <a:xfrm>
                      <a:off x="5824" y="2342"/>
                      <a:ext cx="646" cy="571"/>
                    </a:xfrm>
                    <a:custGeom>
                      <a:avLst/>
                      <a:gdLst>
                        <a:gd name="T0" fmla="*/ 1012 w 1013"/>
                        <a:gd name="T1" fmla="*/ 0 h 896"/>
                        <a:gd name="T2" fmla="*/ 0 w 1013"/>
                        <a:gd name="T3" fmla="*/ 0 h 896"/>
                        <a:gd name="T4" fmla="*/ 0 w 1013"/>
                        <a:gd name="T5" fmla="*/ 895 h 896"/>
                        <a:gd name="T6" fmla="*/ 1012 w 1013"/>
                        <a:gd name="T7" fmla="*/ 895 h 896"/>
                        <a:gd name="T8" fmla="*/ 1012 w 1013"/>
                        <a:gd name="T9" fmla="*/ 0 h 89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013"/>
                        <a:gd name="T16" fmla="*/ 0 h 896"/>
                        <a:gd name="T17" fmla="*/ 1013 w 1013"/>
                        <a:gd name="T18" fmla="*/ 896 h 89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013" h="896">
                          <a:moveTo>
                            <a:pt x="1012" y="0"/>
                          </a:moveTo>
                          <a:lnTo>
                            <a:pt x="0" y="0"/>
                          </a:lnTo>
                          <a:lnTo>
                            <a:pt x="0" y="895"/>
                          </a:lnTo>
                          <a:lnTo>
                            <a:pt x="1012" y="895"/>
                          </a:lnTo>
                          <a:lnTo>
                            <a:pt x="1012" y="0"/>
                          </a:lnTo>
                        </a:path>
                      </a:pathLst>
                    </a:custGeom>
                    <a:solidFill>
                      <a:srgbClr val="EAEAEA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9753" name="Freeform 2099"/>
                    <p:cNvSpPr>
                      <a:spLocks/>
                    </p:cNvSpPr>
                    <p:nvPr/>
                  </p:nvSpPr>
                  <p:spPr bwMode="auto">
                    <a:xfrm>
                      <a:off x="5824" y="2342"/>
                      <a:ext cx="646" cy="283"/>
                    </a:xfrm>
                    <a:custGeom>
                      <a:avLst/>
                      <a:gdLst>
                        <a:gd name="T0" fmla="*/ 1012 w 1013"/>
                        <a:gd name="T1" fmla="*/ 0 h 443"/>
                        <a:gd name="T2" fmla="*/ 1012 w 1013"/>
                        <a:gd name="T3" fmla="*/ 220 h 443"/>
                        <a:gd name="T4" fmla="*/ 720 w 1013"/>
                        <a:gd name="T5" fmla="*/ 220 h 443"/>
                        <a:gd name="T6" fmla="*/ 720 w 1013"/>
                        <a:gd name="T7" fmla="*/ 442 h 443"/>
                        <a:gd name="T8" fmla="*/ 0 w 1013"/>
                        <a:gd name="T9" fmla="*/ 442 h 443"/>
                        <a:gd name="T10" fmla="*/ 0 w 1013"/>
                        <a:gd name="T11" fmla="*/ 0 h 443"/>
                        <a:gd name="T12" fmla="*/ 1012 w 1013"/>
                        <a:gd name="T13" fmla="*/ 0 h 443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1013"/>
                        <a:gd name="T22" fmla="*/ 0 h 443"/>
                        <a:gd name="T23" fmla="*/ 1013 w 1013"/>
                        <a:gd name="T24" fmla="*/ 443 h 443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1013" h="443">
                          <a:moveTo>
                            <a:pt x="1012" y="0"/>
                          </a:moveTo>
                          <a:lnTo>
                            <a:pt x="1012" y="220"/>
                          </a:lnTo>
                          <a:lnTo>
                            <a:pt x="720" y="220"/>
                          </a:lnTo>
                          <a:lnTo>
                            <a:pt x="720" y="442"/>
                          </a:lnTo>
                          <a:lnTo>
                            <a:pt x="0" y="442"/>
                          </a:lnTo>
                          <a:lnTo>
                            <a:pt x="0" y="0"/>
                          </a:lnTo>
                          <a:lnTo>
                            <a:pt x="1012" y="0"/>
                          </a:lnTo>
                        </a:path>
                      </a:pathLst>
                    </a:custGeom>
                    <a:solidFill>
                      <a:srgbClr val="464646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9754" name="Freeform 2100"/>
                    <p:cNvSpPr>
                      <a:spLocks/>
                    </p:cNvSpPr>
                    <p:nvPr/>
                  </p:nvSpPr>
                  <p:spPr bwMode="auto">
                    <a:xfrm>
                      <a:off x="5824" y="2342"/>
                      <a:ext cx="652" cy="577"/>
                    </a:xfrm>
                    <a:custGeom>
                      <a:avLst/>
                      <a:gdLst>
                        <a:gd name="T0" fmla="*/ 1022 w 1023"/>
                        <a:gd name="T1" fmla="*/ 0 h 906"/>
                        <a:gd name="T2" fmla="*/ 0 w 1023"/>
                        <a:gd name="T3" fmla="*/ 0 h 906"/>
                        <a:gd name="T4" fmla="*/ 0 w 1023"/>
                        <a:gd name="T5" fmla="*/ 905 h 906"/>
                        <a:gd name="T6" fmla="*/ 1022 w 1023"/>
                        <a:gd name="T7" fmla="*/ 905 h 906"/>
                        <a:gd name="T8" fmla="*/ 1022 w 1023"/>
                        <a:gd name="T9" fmla="*/ 0 h 90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023"/>
                        <a:gd name="T16" fmla="*/ 0 h 906"/>
                        <a:gd name="T17" fmla="*/ 1023 w 1023"/>
                        <a:gd name="T18" fmla="*/ 906 h 90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023" h="906">
                          <a:moveTo>
                            <a:pt x="1022" y="0"/>
                          </a:moveTo>
                          <a:lnTo>
                            <a:pt x="0" y="0"/>
                          </a:lnTo>
                          <a:lnTo>
                            <a:pt x="0" y="905"/>
                          </a:lnTo>
                          <a:lnTo>
                            <a:pt x="1022" y="905"/>
                          </a:lnTo>
                          <a:lnTo>
                            <a:pt x="1022" y="0"/>
                          </a:lnTo>
                        </a:path>
                      </a:pathLst>
                    </a:custGeom>
                    <a:solidFill>
                      <a:srgbClr val="EAEAEA"/>
                    </a:solidFill>
                    <a:ln w="12700" cap="rnd">
                      <a:solidFill>
                        <a:srgbClr val="C4C4C4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9755" name="Freeform 2101"/>
                    <p:cNvSpPr>
                      <a:spLocks/>
                    </p:cNvSpPr>
                    <p:nvPr/>
                  </p:nvSpPr>
                  <p:spPr bwMode="auto">
                    <a:xfrm>
                      <a:off x="5917" y="2342"/>
                      <a:ext cx="465" cy="577"/>
                    </a:xfrm>
                    <a:custGeom>
                      <a:avLst/>
                      <a:gdLst>
                        <a:gd name="T0" fmla="*/ 0 w 731"/>
                        <a:gd name="T1" fmla="*/ 0 h 906"/>
                        <a:gd name="T2" fmla="*/ 0 w 731"/>
                        <a:gd name="T3" fmla="*/ 905 h 906"/>
                        <a:gd name="T4" fmla="*/ 146 w 731"/>
                        <a:gd name="T5" fmla="*/ 905 h 906"/>
                        <a:gd name="T6" fmla="*/ 146 w 731"/>
                        <a:gd name="T7" fmla="*/ 0 h 906"/>
                        <a:gd name="T8" fmla="*/ 292 w 731"/>
                        <a:gd name="T9" fmla="*/ 0 h 906"/>
                        <a:gd name="T10" fmla="*/ 292 w 731"/>
                        <a:gd name="T11" fmla="*/ 905 h 906"/>
                        <a:gd name="T12" fmla="*/ 438 w 731"/>
                        <a:gd name="T13" fmla="*/ 905 h 906"/>
                        <a:gd name="T14" fmla="*/ 438 w 731"/>
                        <a:gd name="T15" fmla="*/ 0 h 906"/>
                        <a:gd name="T16" fmla="*/ 584 w 731"/>
                        <a:gd name="T17" fmla="*/ 0 h 906"/>
                        <a:gd name="T18" fmla="*/ 584 w 731"/>
                        <a:gd name="T19" fmla="*/ 905 h 906"/>
                        <a:gd name="T20" fmla="*/ 730 w 731"/>
                        <a:gd name="T21" fmla="*/ 905 h 906"/>
                        <a:gd name="T22" fmla="*/ 730 w 731"/>
                        <a:gd name="T23" fmla="*/ 0 h 906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w 731"/>
                        <a:gd name="T37" fmla="*/ 0 h 906"/>
                        <a:gd name="T38" fmla="*/ 731 w 731"/>
                        <a:gd name="T39" fmla="*/ 906 h 90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T36" t="T37" r="T38" b="T39"/>
                      <a:pathLst>
                        <a:path w="731" h="906">
                          <a:moveTo>
                            <a:pt x="0" y="0"/>
                          </a:moveTo>
                          <a:lnTo>
                            <a:pt x="0" y="905"/>
                          </a:lnTo>
                          <a:lnTo>
                            <a:pt x="146" y="905"/>
                          </a:lnTo>
                          <a:lnTo>
                            <a:pt x="146" y="0"/>
                          </a:lnTo>
                          <a:lnTo>
                            <a:pt x="292" y="0"/>
                          </a:lnTo>
                          <a:lnTo>
                            <a:pt x="292" y="905"/>
                          </a:lnTo>
                          <a:lnTo>
                            <a:pt x="438" y="905"/>
                          </a:lnTo>
                          <a:lnTo>
                            <a:pt x="438" y="0"/>
                          </a:lnTo>
                          <a:lnTo>
                            <a:pt x="584" y="0"/>
                          </a:lnTo>
                          <a:lnTo>
                            <a:pt x="584" y="905"/>
                          </a:lnTo>
                          <a:lnTo>
                            <a:pt x="730" y="905"/>
                          </a:lnTo>
                          <a:lnTo>
                            <a:pt x="730" y="0"/>
                          </a:lnTo>
                        </a:path>
                      </a:pathLst>
                    </a:custGeom>
                    <a:noFill/>
                    <a:ln w="12700" cap="rnd">
                      <a:solidFill>
                        <a:srgbClr val="C4C4C4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9756" name="Freeform 2102"/>
                    <p:cNvSpPr>
                      <a:spLocks/>
                    </p:cNvSpPr>
                    <p:nvPr/>
                  </p:nvSpPr>
                  <p:spPr bwMode="auto">
                    <a:xfrm>
                      <a:off x="5824" y="2486"/>
                      <a:ext cx="652" cy="289"/>
                    </a:xfrm>
                    <a:custGeom>
                      <a:avLst/>
                      <a:gdLst>
                        <a:gd name="T0" fmla="*/ 0 w 1023"/>
                        <a:gd name="T1" fmla="*/ 0 h 455"/>
                        <a:gd name="T2" fmla="*/ 1022 w 1023"/>
                        <a:gd name="T3" fmla="*/ 0 h 455"/>
                        <a:gd name="T4" fmla="*/ 1022 w 1023"/>
                        <a:gd name="T5" fmla="*/ 227 h 455"/>
                        <a:gd name="T6" fmla="*/ 0 w 1023"/>
                        <a:gd name="T7" fmla="*/ 227 h 455"/>
                        <a:gd name="T8" fmla="*/ 0 w 1023"/>
                        <a:gd name="T9" fmla="*/ 454 h 455"/>
                        <a:gd name="T10" fmla="*/ 1022 w 1023"/>
                        <a:gd name="T11" fmla="*/ 454 h 455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w 1023"/>
                        <a:gd name="T19" fmla="*/ 0 h 455"/>
                        <a:gd name="T20" fmla="*/ 1023 w 1023"/>
                        <a:gd name="T21" fmla="*/ 455 h 455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T18" t="T19" r="T20" b="T21"/>
                      <a:pathLst>
                        <a:path w="1023" h="455">
                          <a:moveTo>
                            <a:pt x="0" y="0"/>
                          </a:moveTo>
                          <a:lnTo>
                            <a:pt x="1022" y="0"/>
                          </a:lnTo>
                          <a:lnTo>
                            <a:pt x="1022" y="227"/>
                          </a:lnTo>
                          <a:lnTo>
                            <a:pt x="0" y="227"/>
                          </a:lnTo>
                          <a:lnTo>
                            <a:pt x="0" y="454"/>
                          </a:lnTo>
                          <a:lnTo>
                            <a:pt x="1022" y="454"/>
                          </a:lnTo>
                        </a:path>
                      </a:pathLst>
                    </a:custGeom>
                    <a:noFill/>
                    <a:ln w="12700" cap="rnd">
                      <a:solidFill>
                        <a:srgbClr val="C4C4C4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9757" name="Text Box 2103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5856" y="2121"/>
                      <a:ext cx="614" cy="270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pPr eaLnBrk="0" hangingPunct="0"/>
                      <a:r>
                        <a:rPr lang="en-US" sz="800" dirty="0">
                          <a:latin typeface="+mj-lt"/>
                        </a:rPr>
                        <a:t>2009</a:t>
                      </a:r>
                    </a:p>
                  </p:txBody>
                </p:sp>
              </p:grpSp>
              <p:grpSp>
                <p:nvGrpSpPr>
                  <p:cNvPr id="29711" name="Group 2104"/>
                  <p:cNvGrpSpPr>
                    <a:grpSpLocks/>
                  </p:cNvGrpSpPr>
                  <p:nvPr/>
                </p:nvGrpSpPr>
                <p:grpSpPr bwMode="auto">
                  <a:xfrm>
                    <a:off x="3932" y="3015"/>
                    <a:ext cx="772" cy="843"/>
                    <a:chOff x="5760" y="2121"/>
                    <a:chExt cx="772" cy="843"/>
                  </a:xfrm>
                </p:grpSpPr>
                <p:sp>
                  <p:nvSpPr>
                    <p:cNvPr id="29736" name="Freeform 2105"/>
                    <p:cNvSpPr>
                      <a:spLocks/>
                    </p:cNvSpPr>
                    <p:nvPr/>
                  </p:nvSpPr>
                  <p:spPr bwMode="auto">
                    <a:xfrm>
                      <a:off x="5869" y="2229"/>
                      <a:ext cx="77" cy="137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C4C4C4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9737" name="Freeform 2106"/>
                    <p:cNvSpPr>
                      <a:spLocks/>
                    </p:cNvSpPr>
                    <p:nvPr/>
                  </p:nvSpPr>
                  <p:spPr bwMode="auto">
                    <a:xfrm>
                      <a:off x="5963" y="2229"/>
                      <a:ext cx="77" cy="137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464646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9738" name="Freeform 2107"/>
                    <p:cNvSpPr>
                      <a:spLocks/>
                    </p:cNvSpPr>
                    <p:nvPr/>
                  </p:nvSpPr>
                  <p:spPr bwMode="auto">
                    <a:xfrm>
                      <a:off x="6057" y="2518"/>
                      <a:ext cx="77" cy="139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C4C4C4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9739" name="Freeform 2108"/>
                    <p:cNvSpPr>
                      <a:spLocks/>
                    </p:cNvSpPr>
                    <p:nvPr/>
                  </p:nvSpPr>
                  <p:spPr bwMode="auto">
                    <a:xfrm>
                      <a:off x="6152" y="2518"/>
                      <a:ext cx="76" cy="139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464646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9740" name="Freeform 2109"/>
                    <p:cNvSpPr>
                      <a:spLocks/>
                    </p:cNvSpPr>
                    <p:nvPr/>
                  </p:nvSpPr>
                  <p:spPr bwMode="auto">
                    <a:xfrm>
                      <a:off x="5760" y="2122"/>
                      <a:ext cx="772" cy="842"/>
                    </a:xfrm>
                    <a:custGeom>
                      <a:avLst/>
                      <a:gdLst>
                        <a:gd name="T0" fmla="*/ 1211 w 1212"/>
                        <a:gd name="T1" fmla="*/ 0 h 1324"/>
                        <a:gd name="T2" fmla="*/ 0 w 1212"/>
                        <a:gd name="T3" fmla="*/ 0 h 1324"/>
                        <a:gd name="T4" fmla="*/ 0 w 1212"/>
                        <a:gd name="T5" fmla="*/ 1323 h 1324"/>
                        <a:gd name="T6" fmla="*/ 1211 w 1212"/>
                        <a:gd name="T7" fmla="*/ 1323 h 1324"/>
                        <a:gd name="T8" fmla="*/ 1211 w 1212"/>
                        <a:gd name="T9" fmla="*/ 0 h 1324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12"/>
                        <a:gd name="T16" fmla="*/ 0 h 1324"/>
                        <a:gd name="T17" fmla="*/ 1212 w 1212"/>
                        <a:gd name="T18" fmla="*/ 1324 h 1324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12" h="1324">
                          <a:moveTo>
                            <a:pt x="1211" y="0"/>
                          </a:moveTo>
                          <a:lnTo>
                            <a:pt x="0" y="0"/>
                          </a:lnTo>
                          <a:lnTo>
                            <a:pt x="0" y="1323"/>
                          </a:lnTo>
                          <a:lnTo>
                            <a:pt x="1211" y="1323"/>
                          </a:lnTo>
                          <a:lnTo>
                            <a:pt x="1211" y="0"/>
                          </a:lnTo>
                        </a:path>
                      </a:pathLst>
                    </a:custGeom>
                    <a:solidFill>
                      <a:srgbClr val="C4C4C4"/>
                    </a:solidFill>
                    <a:ln w="19050" cap="rnd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9741" name="Freeform 2110"/>
                    <p:cNvSpPr>
                      <a:spLocks/>
                    </p:cNvSpPr>
                    <p:nvPr/>
                  </p:nvSpPr>
                  <p:spPr bwMode="auto">
                    <a:xfrm>
                      <a:off x="5824" y="2342"/>
                      <a:ext cx="646" cy="571"/>
                    </a:xfrm>
                    <a:custGeom>
                      <a:avLst/>
                      <a:gdLst>
                        <a:gd name="T0" fmla="*/ 1012 w 1013"/>
                        <a:gd name="T1" fmla="*/ 0 h 896"/>
                        <a:gd name="T2" fmla="*/ 0 w 1013"/>
                        <a:gd name="T3" fmla="*/ 0 h 896"/>
                        <a:gd name="T4" fmla="*/ 0 w 1013"/>
                        <a:gd name="T5" fmla="*/ 895 h 896"/>
                        <a:gd name="T6" fmla="*/ 1012 w 1013"/>
                        <a:gd name="T7" fmla="*/ 895 h 896"/>
                        <a:gd name="T8" fmla="*/ 1012 w 1013"/>
                        <a:gd name="T9" fmla="*/ 0 h 89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013"/>
                        <a:gd name="T16" fmla="*/ 0 h 896"/>
                        <a:gd name="T17" fmla="*/ 1013 w 1013"/>
                        <a:gd name="T18" fmla="*/ 896 h 89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013" h="896">
                          <a:moveTo>
                            <a:pt x="1012" y="0"/>
                          </a:moveTo>
                          <a:lnTo>
                            <a:pt x="0" y="0"/>
                          </a:lnTo>
                          <a:lnTo>
                            <a:pt x="0" y="895"/>
                          </a:lnTo>
                          <a:lnTo>
                            <a:pt x="1012" y="895"/>
                          </a:lnTo>
                          <a:lnTo>
                            <a:pt x="1012" y="0"/>
                          </a:lnTo>
                        </a:path>
                      </a:pathLst>
                    </a:custGeom>
                    <a:solidFill>
                      <a:srgbClr val="EAEAEA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9742" name="Freeform 2111"/>
                    <p:cNvSpPr>
                      <a:spLocks/>
                    </p:cNvSpPr>
                    <p:nvPr/>
                  </p:nvSpPr>
                  <p:spPr bwMode="auto">
                    <a:xfrm>
                      <a:off x="5824" y="2342"/>
                      <a:ext cx="646" cy="283"/>
                    </a:xfrm>
                    <a:custGeom>
                      <a:avLst/>
                      <a:gdLst>
                        <a:gd name="T0" fmla="*/ 1012 w 1013"/>
                        <a:gd name="T1" fmla="*/ 0 h 443"/>
                        <a:gd name="T2" fmla="*/ 1012 w 1013"/>
                        <a:gd name="T3" fmla="*/ 220 h 443"/>
                        <a:gd name="T4" fmla="*/ 720 w 1013"/>
                        <a:gd name="T5" fmla="*/ 220 h 443"/>
                        <a:gd name="T6" fmla="*/ 720 w 1013"/>
                        <a:gd name="T7" fmla="*/ 442 h 443"/>
                        <a:gd name="T8" fmla="*/ 0 w 1013"/>
                        <a:gd name="T9" fmla="*/ 442 h 443"/>
                        <a:gd name="T10" fmla="*/ 0 w 1013"/>
                        <a:gd name="T11" fmla="*/ 0 h 443"/>
                        <a:gd name="T12" fmla="*/ 1012 w 1013"/>
                        <a:gd name="T13" fmla="*/ 0 h 443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1013"/>
                        <a:gd name="T22" fmla="*/ 0 h 443"/>
                        <a:gd name="T23" fmla="*/ 1013 w 1013"/>
                        <a:gd name="T24" fmla="*/ 443 h 443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1013" h="443">
                          <a:moveTo>
                            <a:pt x="1012" y="0"/>
                          </a:moveTo>
                          <a:lnTo>
                            <a:pt x="1012" y="220"/>
                          </a:lnTo>
                          <a:lnTo>
                            <a:pt x="720" y="220"/>
                          </a:lnTo>
                          <a:lnTo>
                            <a:pt x="720" y="442"/>
                          </a:lnTo>
                          <a:lnTo>
                            <a:pt x="0" y="442"/>
                          </a:lnTo>
                          <a:lnTo>
                            <a:pt x="0" y="0"/>
                          </a:lnTo>
                          <a:lnTo>
                            <a:pt x="1012" y="0"/>
                          </a:lnTo>
                        </a:path>
                      </a:pathLst>
                    </a:custGeom>
                    <a:solidFill>
                      <a:srgbClr val="464646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9743" name="Freeform 2112"/>
                    <p:cNvSpPr>
                      <a:spLocks/>
                    </p:cNvSpPr>
                    <p:nvPr/>
                  </p:nvSpPr>
                  <p:spPr bwMode="auto">
                    <a:xfrm>
                      <a:off x="5824" y="2342"/>
                      <a:ext cx="652" cy="577"/>
                    </a:xfrm>
                    <a:custGeom>
                      <a:avLst/>
                      <a:gdLst>
                        <a:gd name="T0" fmla="*/ 1022 w 1023"/>
                        <a:gd name="T1" fmla="*/ 0 h 906"/>
                        <a:gd name="T2" fmla="*/ 0 w 1023"/>
                        <a:gd name="T3" fmla="*/ 0 h 906"/>
                        <a:gd name="T4" fmla="*/ 0 w 1023"/>
                        <a:gd name="T5" fmla="*/ 905 h 906"/>
                        <a:gd name="T6" fmla="*/ 1022 w 1023"/>
                        <a:gd name="T7" fmla="*/ 905 h 906"/>
                        <a:gd name="T8" fmla="*/ 1022 w 1023"/>
                        <a:gd name="T9" fmla="*/ 0 h 90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023"/>
                        <a:gd name="T16" fmla="*/ 0 h 906"/>
                        <a:gd name="T17" fmla="*/ 1023 w 1023"/>
                        <a:gd name="T18" fmla="*/ 906 h 90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023" h="906">
                          <a:moveTo>
                            <a:pt x="1022" y="0"/>
                          </a:moveTo>
                          <a:lnTo>
                            <a:pt x="0" y="0"/>
                          </a:lnTo>
                          <a:lnTo>
                            <a:pt x="0" y="905"/>
                          </a:lnTo>
                          <a:lnTo>
                            <a:pt x="1022" y="905"/>
                          </a:lnTo>
                          <a:lnTo>
                            <a:pt x="1022" y="0"/>
                          </a:lnTo>
                        </a:path>
                      </a:pathLst>
                    </a:custGeom>
                    <a:solidFill>
                      <a:srgbClr val="EAEAEA"/>
                    </a:solidFill>
                    <a:ln w="12700" cap="rnd">
                      <a:solidFill>
                        <a:srgbClr val="C4C4C4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9744" name="Freeform 2113"/>
                    <p:cNvSpPr>
                      <a:spLocks/>
                    </p:cNvSpPr>
                    <p:nvPr/>
                  </p:nvSpPr>
                  <p:spPr bwMode="auto">
                    <a:xfrm>
                      <a:off x="5917" y="2342"/>
                      <a:ext cx="465" cy="577"/>
                    </a:xfrm>
                    <a:custGeom>
                      <a:avLst/>
                      <a:gdLst>
                        <a:gd name="T0" fmla="*/ 0 w 731"/>
                        <a:gd name="T1" fmla="*/ 0 h 906"/>
                        <a:gd name="T2" fmla="*/ 0 w 731"/>
                        <a:gd name="T3" fmla="*/ 905 h 906"/>
                        <a:gd name="T4" fmla="*/ 146 w 731"/>
                        <a:gd name="T5" fmla="*/ 905 h 906"/>
                        <a:gd name="T6" fmla="*/ 146 w 731"/>
                        <a:gd name="T7" fmla="*/ 0 h 906"/>
                        <a:gd name="T8" fmla="*/ 292 w 731"/>
                        <a:gd name="T9" fmla="*/ 0 h 906"/>
                        <a:gd name="T10" fmla="*/ 292 w 731"/>
                        <a:gd name="T11" fmla="*/ 905 h 906"/>
                        <a:gd name="T12" fmla="*/ 438 w 731"/>
                        <a:gd name="T13" fmla="*/ 905 h 906"/>
                        <a:gd name="T14" fmla="*/ 438 w 731"/>
                        <a:gd name="T15" fmla="*/ 0 h 906"/>
                        <a:gd name="T16" fmla="*/ 584 w 731"/>
                        <a:gd name="T17" fmla="*/ 0 h 906"/>
                        <a:gd name="T18" fmla="*/ 584 w 731"/>
                        <a:gd name="T19" fmla="*/ 905 h 906"/>
                        <a:gd name="T20" fmla="*/ 730 w 731"/>
                        <a:gd name="T21" fmla="*/ 905 h 906"/>
                        <a:gd name="T22" fmla="*/ 730 w 731"/>
                        <a:gd name="T23" fmla="*/ 0 h 906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w 731"/>
                        <a:gd name="T37" fmla="*/ 0 h 906"/>
                        <a:gd name="T38" fmla="*/ 731 w 731"/>
                        <a:gd name="T39" fmla="*/ 906 h 90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T36" t="T37" r="T38" b="T39"/>
                      <a:pathLst>
                        <a:path w="731" h="906">
                          <a:moveTo>
                            <a:pt x="0" y="0"/>
                          </a:moveTo>
                          <a:lnTo>
                            <a:pt x="0" y="905"/>
                          </a:lnTo>
                          <a:lnTo>
                            <a:pt x="146" y="905"/>
                          </a:lnTo>
                          <a:lnTo>
                            <a:pt x="146" y="0"/>
                          </a:lnTo>
                          <a:lnTo>
                            <a:pt x="292" y="0"/>
                          </a:lnTo>
                          <a:lnTo>
                            <a:pt x="292" y="905"/>
                          </a:lnTo>
                          <a:lnTo>
                            <a:pt x="438" y="905"/>
                          </a:lnTo>
                          <a:lnTo>
                            <a:pt x="438" y="0"/>
                          </a:lnTo>
                          <a:lnTo>
                            <a:pt x="584" y="0"/>
                          </a:lnTo>
                          <a:lnTo>
                            <a:pt x="584" y="905"/>
                          </a:lnTo>
                          <a:lnTo>
                            <a:pt x="730" y="905"/>
                          </a:lnTo>
                          <a:lnTo>
                            <a:pt x="730" y="0"/>
                          </a:lnTo>
                        </a:path>
                      </a:pathLst>
                    </a:custGeom>
                    <a:noFill/>
                    <a:ln w="12700" cap="rnd">
                      <a:solidFill>
                        <a:srgbClr val="C4C4C4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9745" name="Freeform 2114"/>
                    <p:cNvSpPr>
                      <a:spLocks/>
                    </p:cNvSpPr>
                    <p:nvPr/>
                  </p:nvSpPr>
                  <p:spPr bwMode="auto">
                    <a:xfrm>
                      <a:off x="5824" y="2486"/>
                      <a:ext cx="652" cy="289"/>
                    </a:xfrm>
                    <a:custGeom>
                      <a:avLst/>
                      <a:gdLst>
                        <a:gd name="T0" fmla="*/ 0 w 1023"/>
                        <a:gd name="T1" fmla="*/ 0 h 455"/>
                        <a:gd name="T2" fmla="*/ 1022 w 1023"/>
                        <a:gd name="T3" fmla="*/ 0 h 455"/>
                        <a:gd name="T4" fmla="*/ 1022 w 1023"/>
                        <a:gd name="T5" fmla="*/ 227 h 455"/>
                        <a:gd name="T6" fmla="*/ 0 w 1023"/>
                        <a:gd name="T7" fmla="*/ 227 h 455"/>
                        <a:gd name="T8" fmla="*/ 0 w 1023"/>
                        <a:gd name="T9" fmla="*/ 454 h 455"/>
                        <a:gd name="T10" fmla="*/ 1022 w 1023"/>
                        <a:gd name="T11" fmla="*/ 454 h 455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w 1023"/>
                        <a:gd name="T19" fmla="*/ 0 h 455"/>
                        <a:gd name="T20" fmla="*/ 1023 w 1023"/>
                        <a:gd name="T21" fmla="*/ 455 h 455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T18" t="T19" r="T20" b="T21"/>
                      <a:pathLst>
                        <a:path w="1023" h="455">
                          <a:moveTo>
                            <a:pt x="0" y="0"/>
                          </a:moveTo>
                          <a:lnTo>
                            <a:pt x="1022" y="0"/>
                          </a:lnTo>
                          <a:lnTo>
                            <a:pt x="1022" y="227"/>
                          </a:lnTo>
                          <a:lnTo>
                            <a:pt x="0" y="227"/>
                          </a:lnTo>
                          <a:lnTo>
                            <a:pt x="0" y="454"/>
                          </a:lnTo>
                          <a:lnTo>
                            <a:pt x="1022" y="454"/>
                          </a:lnTo>
                        </a:path>
                      </a:pathLst>
                    </a:custGeom>
                    <a:noFill/>
                    <a:ln w="12700" cap="rnd">
                      <a:solidFill>
                        <a:srgbClr val="C4C4C4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9746" name="Text Box 2115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5856" y="2121"/>
                      <a:ext cx="614" cy="270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pPr eaLnBrk="0" hangingPunct="0"/>
                      <a:r>
                        <a:rPr lang="en-US" sz="800" dirty="0">
                          <a:latin typeface="+mj-lt"/>
                        </a:rPr>
                        <a:t>2010</a:t>
                      </a:r>
                    </a:p>
                  </p:txBody>
                </p:sp>
              </p:grpSp>
              <p:grpSp>
                <p:nvGrpSpPr>
                  <p:cNvPr id="29712" name="Group 2116"/>
                  <p:cNvGrpSpPr>
                    <a:grpSpLocks/>
                  </p:cNvGrpSpPr>
                  <p:nvPr/>
                </p:nvGrpSpPr>
                <p:grpSpPr bwMode="auto">
                  <a:xfrm>
                    <a:off x="4142" y="3273"/>
                    <a:ext cx="772" cy="843"/>
                    <a:chOff x="5760" y="2121"/>
                    <a:chExt cx="772" cy="843"/>
                  </a:xfrm>
                </p:grpSpPr>
                <p:sp>
                  <p:nvSpPr>
                    <p:cNvPr id="29725" name="Freeform 2117"/>
                    <p:cNvSpPr>
                      <a:spLocks/>
                    </p:cNvSpPr>
                    <p:nvPr/>
                  </p:nvSpPr>
                  <p:spPr bwMode="auto">
                    <a:xfrm>
                      <a:off x="5869" y="2229"/>
                      <a:ext cx="77" cy="137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C4C4C4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9726" name="Freeform 2118"/>
                    <p:cNvSpPr>
                      <a:spLocks/>
                    </p:cNvSpPr>
                    <p:nvPr/>
                  </p:nvSpPr>
                  <p:spPr bwMode="auto">
                    <a:xfrm>
                      <a:off x="5963" y="2229"/>
                      <a:ext cx="77" cy="137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464646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9727" name="Freeform 2119"/>
                    <p:cNvSpPr>
                      <a:spLocks/>
                    </p:cNvSpPr>
                    <p:nvPr/>
                  </p:nvSpPr>
                  <p:spPr bwMode="auto">
                    <a:xfrm>
                      <a:off x="6057" y="2518"/>
                      <a:ext cx="77" cy="139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C4C4C4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9728" name="Freeform 2120"/>
                    <p:cNvSpPr>
                      <a:spLocks/>
                    </p:cNvSpPr>
                    <p:nvPr/>
                  </p:nvSpPr>
                  <p:spPr bwMode="auto">
                    <a:xfrm>
                      <a:off x="6152" y="2518"/>
                      <a:ext cx="76" cy="139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464646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9729" name="Freeform 2121"/>
                    <p:cNvSpPr>
                      <a:spLocks/>
                    </p:cNvSpPr>
                    <p:nvPr/>
                  </p:nvSpPr>
                  <p:spPr bwMode="auto">
                    <a:xfrm>
                      <a:off x="5760" y="2122"/>
                      <a:ext cx="772" cy="842"/>
                    </a:xfrm>
                    <a:custGeom>
                      <a:avLst/>
                      <a:gdLst>
                        <a:gd name="T0" fmla="*/ 1211 w 1212"/>
                        <a:gd name="T1" fmla="*/ 0 h 1324"/>
                        <a:gd name="T2" fmla="*/ 0 w 1212"/>
                        <a:gd name="T3" fmla="*/ 0 h 1324"/>
                        <a:gd name="T4" fmla="*/ 0 w 1212"/>
                        <a:gd name="T5" fmla="*/ 1323 h 1324"/>
                        <a:gd name="T6" fmla="*/ 1211 w 1212"/>
                        <a:gd name="T7" fmla="*/ 1323 h 1324"/>
                        <a:gd name="T8" fmla="*/ 1211 w 1212"/>
                        <a:gd name="T9" fmla="*/ 0 h 1324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12"/>
                        <a:gd name="T16" fmla="*/ 0 h 1324"/>
                        <a:gd name="T17" fmla="*/ 1212 w 1212"/>
                        <a:gd name="T18" fmla="*/ 1324 h 1324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12" h="1324">
                          <a:moveTo>
                            <a:pt x="1211" y="0"/>
                          </a:moveTo>
                          <a:lnTo>
                            <a:pt x="0" y="0"/>
                          </a:lnTo>
                          <a:lnTo>
                            <a:pt x="0" y="1323"/>
                          </a:lnTo>
                          <a:lnTo>
                            <a:pt x="1211" y="1323"/>
                          </a:lnTo>
                          <a:lnTo>
                            <a:pt x="1211" y="0"/>
                          </a:lnTo>
                        </a:path>
                      </a:pathLst>
                    </a:custGeom>
                    <a:solidFill>
                      <a:srgbClr val="C4C4C4"/>
                    </a:solidFill>
                    <a:ln w="19050" cap="rnd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9730" name="Freeform 2122"/>
                    <p:cNvSpPr>
                      <a:spLocks/>
                    </p:cNvSpPr>
                    <p:nvPr/>
                  </p:nvSpPr>
                  <p:spPr bwMode="auto">
                    <a:xfrm>
                      <a:off x="5824" y="2342"/>
                      <a:ext cx="646" cy="571"/>
                    </a:xfrm>
                    <a:custGeom>
                      <a:avLst/>
                      <a:gdLst>
                        <a:gd name="T0" fmla="*/ 1012 w 1013"/>
                        <a:gd name="T1" fmla="*/ 0 h 896"/>
                        <a:gd name="T2" fmla="*/ 0 w 1013"/>
                        <a:gd name="T3" fmla="*/ 0 h 896"/>
                        <a:gd name="T4" fmla="*/ 0 w 1013"/>
                        <a:gd name="T5" fmla="*/ 895 h 896"/>
                        <a:gd name="T6" fmla="*/ 1012 w 1013"/>
                        <a:gd name="T7" fmla="*/ 895 h 896"/>
                        <a:gd name="T8" fmla="*/ 1012 w 1013"/>
                        <a:gd name="T9" fmla="*/ 0 h 89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013"/>
                        <a:gd name="T16" fmla="*/ 0 h 896"/>
                        <a:gd name="T17" fmla="*/ 1013 w 1013"/>
                        <a:gd name="T18" fmla="*/ 896 h 89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013" h="896">
                          <a:moveTo>
                            <a:pt x="1012" y="0"/>
                          </a:moveTo>
                          <a:lnTo>
                            <a:pt x="0" y="0"/>
                          </a:lnTo>
                          <a:lnTo>
                            <a:pt x="0" y="895"/>
                          </a:lnTo>
                          <a:lnTo>
                            <a:pt x="1012" y="895"/>
                          </a:lnTo>
                          <a:lnTo>
                            <a:pt x="1012" y="0"/>
                          </a:lnTo>
                        </a:path>
                      </a:pathLst>
                    </a:custGeom>
                    <a:solidFill>
                      <a:srgbClr val="EAEAEA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9731" name="Freeform 2123"/>
                    <p:cNvSpPr>
                      <a:spLocks/>
                    </p:cNvSpPr>
                    <p:nvPr/>
                  </p:nvSpPr>
                  <p:spPr bwMode="auto">
                    <a:xfrm>
                      <a:off x="5824" y="2342"/>
                      <a:ext cx="646" cy="283"/>
                    </a:xfrm>
                    <a:custGeom>
                      <a:avLst/>
                      <a:gdLst>
                        <a:gd name="T0" fmla="*/ 1012 w 1013"/>
                        <a:gd name="T1" fmla="*/ 0 h 443"/>
                        <a:gd name="T2" fmla="*/ 1012 w 1013"/>
                        <a:gd name="T3" fmla="*/ 220 h 443"/>
                        <a:gd name="T4" fmla="*/ 720 w 1013"/>
                        <a:gd name="T5" fmla="*/ 220 h 443"/>
                        <a:gd name="T6" fmla="*/ 720 w 1013"/>
                        <a:gd name="T7" fmla="*/ 442 h 443"/>
                        <a:gd name="T8" fmla="*/ 0 w 1013"/>
                        <a:gd name="T9" fmla="*/ 442 h 443"/>
                        <a:gd name="T10" fmla="*/ 0 w 1013"/>
                        <a:gd name="T11" fmla="*/ 0 h 443"/>
                        <a:gd name="T12" fmla="*/ 1012 w 1013"/>
                        <a:gd name="T13" fmla="*/ 0 h 443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1013"/>
                        <a:gd name="T22" fmla="*/ 0 h 443"/>
                        <a:gd name="T23" fmla="*/ 1013 w 1013"/>
                        <a:gd name="T24" fmla="*/ 443 h 443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1013" h="443">
                          <a:moveTo>
                            <a:pt x="1012" y="0"/>
                          </a:moveTo>
                          <a:lnTo>
                            <a:pt x="1012" y="220"/>
                          </a:lnTo>
                          <a:lnTo>
                            <a:pt x="720" y="220"/>
                          </a:lnTo>
                          <a:lnTo>
                            <a:pt x="720" y="442"/>
                          </a:lnTo>
                          <a:lnTo>
                            <a:pt x="0" y="442"/>
                          </a:lnTo>
                          <a:lnTo>
                            <a:pt x="0" y="0"/>
                          </a:lnTo>
                          <a:lnTo>
                            <a:pt x="1012" y="0"/>
                          </a:lnTo>
                        </a:path>
                      </a:pathLst>
                    </a:custGeom>
                    <a:solidFill>
                      <a:srgbClr val="464646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9732" name="Freeform 2124"/>
                    <p:cNvSpPr>
                      <a:spLocks/>
                    </p:cNvSpPr>
                    <p:nvPr/>
                  </p:nvSpPr>
                  <p:spPr bwMode="auto">
                    <a:xfrm>
                      <a:off x="5824" y="2342"/>
                      <a:ext cx="652" cy="577"/>
                    </a:xfrm>
                    <a:custGeom>
                      <a:avLst/>
                      <a:gdLst>
                        <a:gd name="T0" fmla="*/ 1022 w 1023"/>
                        <a:gd name="T1" fmla="*/ 0 h 906"/>
                        <a:gd name="T2" fmla="*/ 0 w 1023"/>
                        <a:gd name="T3" fmla="*/ 0 h 906"/>
                        <a:gd name="T4" fmla="*/ 0 w 1023"/>
                        <a:gd name="T5" fmla="*/ 905 h 906"/>
                        <a:gd name="T6" fmla="*/ 1022 w 1023"/>
                        <a:gd name="T7" fmla="*/ 905 h 906"/>
                        <a:gd name="T8" fmla="*/ 1022 w 1023"/>
                        <a:gd name="T9" fmla="*/ 0 h 90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023"/>
                        <a:gd name="T16" fmla="*/ 0 h 906"/>
                        <a:gd name="T17" fmla="*/ 1023 w 1023"/>
                        <a:gd name="T18" fmla="*/ 906 h 90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023" h="906">
                          <a:moveTo>
                            <a:pt x="1022" y="0"/>
                          </a:moveTo>
                          <a:lnTo>
                            <a:pt x="0" y="0"/>
                          </a:lnTo>
                          <a:lnTo>
                            <a:pt x="0" y="905"/>
                          </a:lnTo>
                          <a:lnTo>
                            <a:pt x="1022" y="905"/>
                          </a:lnTo>
                          <a:lnTo>
                            <a:pt x="1022" y="0"/>
                          </a:lnTo>
                        </a:path>
                      </a:pathLst>
                    </a:custGeom>
                    <a:solidFill>
                      <a:srgbClr val="EAEAEA"/>
                    </a:solidFill>
                    <a:ln w="12700" cap="rnd">
                      <a:solidFill>
                        <a:srgbClr val="C4C4C4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9733" name="Freeform 2125"/>
                    <p:cNvSpPr>
                      <a:spLocks/>
                    </p:cNvSpPr>
                    <p:nvPr/>
                  </p:nvSpPr>
                  <p:spPr bwMode="auto">
                    <a:xfrm>
                      <a:off x="5917" y="2342"/>
                      <a:ext cx="465" cy="577"/>
                    </a:xfrm>
                    <a:custGeom>
                      <a:avLst/>
                      <a:gdLst>
                        <a:gd name="T0" fmla="*/ 0 w 731"/>
                        <a:gd name="T1" fmla="*/ 0 h 906"/>
                        <a:gd name="T2" fmla="*/ 0 w 731"/>
                        <a:gd name="T3" fmla="*/ 905 h 906"/>
                        <a:gd name="T4" fmla="*/ 146 w 731"/>
                        <a:gd name="T5" fmla="*/ 905 h 906"/>
                        <a:gd name="T6" fmla="*/ 146 w 731"/>
                        <a:gd name="T7" fmla="*/ 0 h 906"/>
                        <a:gd name="T8" fmla="*/ 292 w 731"/>
                        <a:gd name="T9" fmla="*/ 0 h 906"/>
                        <a:gd name="T10" fmla="*/ 292 w 731"/>
                        <a:gd name="T11" fmla="*/ 905 h 906"/>
                        <a:gd name="T12" fmla="*/ 438 w 731"/>
                        <a:gd name="T13" fmla="*/ 905 h 906"/>
                        <a:gd name="T14" fmla="*/ 438 w 731"/>
                        <a:gd name="T15" fmla="*/ 0 h 906"/>
                        <a:gd name="T16" fmla="*/ 584 w 731"/>
                        <a:gd name="T17" fmla="*/ 0 h 906"/>
                        <a:gd name="T18" fmla="*/ 584 w 731"/>
                        <a:gd name="T19" fmla="*/ 905 h 906"/>
                        <a:gd name="T20" fmla="*/ 730 w 731"/>
                        <a:gd name="T21" fmla="*/ 905 h 906"/>
                        <a:gd name="T22" fmla="*/ 730 w 731"/>
                        <a:gd name="T23" fmla="*/ 0 h 906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w 731"/>
                        <a:gd name="T37" fmla="*/ 0 h 906"/>
                        <a:gd name="T38" fmla="*/ 731 w 731"/>
                        <a:gd name="T39" fmla="*/ 906 h 90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T36" t="T37" r="T38" b="T39"/>
                      <a:pathLst>
                        <a:path w="731" h="906">
                          <a:moveTo>
                            <a:pt x="0" y="0"/>
                          </a:moveTo>
                          <a:lnTo>
                            <a:pt x="0" y="905"/>
                          </a:lnTo>
                          <a:lnTo>
                            <a:pt x="146" y="905"/>
                          </a:lnTo>
                          <a:lnTo>
                            <a:pt x="146" y="0"/>
                          </a:lnTo>
                          <a:lnTo>
                            <a:pt x="292" y="0"/>
                          </a:lnTo>
                          <a:lnTo>
                            <a:pt x="292" y="905"/>
                          </a:lnTo>
                          <a:lnTo>
                            <a:pt x="438" y="905"/>
                          </a:lnTo>
                          <a:lnTo>
                            <a:pt x="438" y="0"/>
                          </a:lnTo>
                          <a:lnTo>
                            <a:pt x="584" y="0"/>
                          </a:lnTo>
                          <a:lnTo>
                            <a:pt x="584" y="905"/>
                          </a:lnTo>
                          <a:lnTo>
                            <a:pt x="730" y="905"/>
                          </a:lnTo>
                          <a:lnTo>
                            <a:pt x="730" y="0"/>
                          </a:lnTo>
                        </a:path>
                      </a:pathLst>
                    </a:custGeom>
                    <a:noFill/>
                    <a:ln w="12700" cap="rnd">
                      <a:solidFill>
                        <a:srgbClr val="C4C4C4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9734" name="Freeform 2126"/>
                    <p:cNvSpPr>
                      <a:spLocks/>
                    </p:cNvSpPr>
                    <p:nvPr/>
                  </p:nvSpPr>
                  <p:spPr bwMode="auto">
                    <a:xfrm>
                      <a:off x="5824" y="2486"/>
                      <a:ext cx="652" cy="289"/>
                    </a:xfrm>
                    <a:custGeom>
                      <a:avLst/>
                      <a:gdLst>
                        <a:gd name="T0" fmla="*/ 0 w 1023"/>
                        <a:gd name="T1" fmla="*/ 0 h 455"/>
                        <a:gd name="T2" fmla="*/ 1022 w 1023"/>
                        <a:gd name="T3" fmla="*/ 0 h 455"/>
                        <a:gd name="T4" fmla="*/ 1022 w 1023"/>
                        <a:gd name="T5" fmla="*/ 227 h 455"/>
                        <a:gd name="T6" fmla="*/ 0 w 1023"/>
                        <a:gd name="T7" fmla="*/ 227 h 455"/>
                        <a:gd name="T8" fmla="*/ 0 w 1023"/>
                        <a:gd name="T9" fmla="*/ 454 h 455"/>
                        <a:gd name="T10" fmla="*/ 1022 w 1023"/>
                        <a:gd name="T11" fmla="*/ 454 h 455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w 1023"/>
                        <a:gd name="T19" fmla="*/ 0 h 455"/>
                        <a:gd name="T20" fmla="*/ 1023 w 1023"/>
                        <a:gd name="T21" fmla="*/ 455 h 455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T18" t="T19" r="T20" b="T21"/>
                      <a:pathLst>
                        <a:path w="1023" h="455">
                          <a:moveTo>
                            <a:pt x="0" y="0"/>
                          </a:moveTo>
                          <a:lnTo>
                            <a:pt x="1022" y="0"/>
                          </a:lnTo>
                          <a:lnTo>
                            <a:pt x="1022" y="227"/>
                          </a:lnTo>
                          <a:lnTo>
                            <a:pt x="0" y="227"/>
                          </a:lnTo>
                          <a:lnTo>
                            <a:pt x="0" y="454"/>
                          </a:lnTo>
                          <a:lnTo>
                            <a:pt x="1022" y="454"/>
                          </a:lnTo>
                        </a:path>
                      </a:pathLst>
                    </a:custGeom>
                    <a:noFill/>
                    <a:ln w="12700" cap="rnd">
                      <a:solidFill>
                        <a:srgbClr val="C4C4C4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9735" name="Text Box 2127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5856" y="2121"/>
                      <a:ext cx="614" cy="269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pPr eaLnBrk="0" hangingPunct="0"/>
                      <a:r>
                        <a:rPr lang="en-US" sz="800" dirty="0">
                          <a:latin typeface="+mj-lt"/>
                        </a:rPr>
                        <a:t>2011</a:t>
                      </a:r>
                    </a:p>
                  </p:txBody>
                </p:sp>
              </p:grpSp>
              <p:grpSp>
                <p:nvGrpSpPr>
                  <p:cNvPr id="29713" name="Group 2128"/>
                  <p:cNvGrpSpPr>
                    <a:grpSpLocks/>
                  </p:cNvGrpSpPr>
                  <p:nvPr/>
                </p:nvGrpSpPr>
                <p:grpSpPr bwMode="auto">
                  <a:xfrm>
                    <a:off x="4346" y="3476"/>
                    <a:ext cx="772" cy="844"/>
                    <a:chOff x="5760" y="2120"/>
                    <a:chExt cx="772" cy="844"/>
                  </a:xfrm>
                </p:grpSpPr>
                <p:sp>
                  <p:nvSpPr>
                    <p:cNvPr id="29714" name="Freeform 2129"/>
                    <p:cNvSpPr>
                      <a:spLocks/>
                    </p:cNvSpPr>
                    <p:nvPr/>
                  </p:nvSpPr>
                  <p:spPr bwMode="auto">
                    <a:xfrm>
                      <a:off x="5869" y="2229"/>
                      <a:ext cx="77" cy="137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C4C4C4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9715" name="Freeform 2130"/>
                    <p:cNvSpPr>
                      <a:spLocks/>
                    </p:cNvSpPr>
                    <p:nvPr/>
                  </p:nvSpPr>
                  <p:spPr bwMode="auto">
                    <a:xfrm>
                      <a:off x="5963" y="2229"/>
                      <a:ext cx="77" cy="137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464646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9716" name="Freeform 2131"/>
                    <p:cNvSpPr>
                      <a:spLocks/>
                    </p:cNvSpPr>
                    <p:nvPr/>
                  </p:nvSpPr>
                  <p:spPr bwMode="auto">
                    <a:xfrm>
                      <a:off x="6057" y="2518"/>
                      <a:ext cx="77" cy="139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C4C4C4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9717" name="Freeform 2132"/>
                    <p:cNvSpPr>
                      <a:spLocks/>
                    </p:cNvSpPr>
                    <p:nvPr/>
                  </p:nvSpPr>
                  <p:spPr bwMode="auto">
                    <a:xfrm>
                      <a:off x="6152" y="2518"/>
                      <a:ext cx="76" cy="139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464646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9718" name="Freeform 2133"/>
                    <p:cNvSpPr>
                      <a:spLocks/>
                    </p:cNvSpPr>
                    <p:nvPr/>
                  </p:nvSpPr>
                  <p:spPr bwMode="auto">
                    <a:xfrm>
                      <a:off x="5760" y="2122"/>
                      <a:ext cx="772" cy="842"/>
                    </a:xfrm>
                    <a:custGeom>
                      <a:avLst/>
                      <a:gdLst>
                        <a:gd name="T0" fmla="*/ 1211 w 1212"/>
                        <a:gd name="T1" fmla="*/ 0 h 1324"/>
                        <a:gd name="T2" fmla="*/ 0 w 1212"/>
                        <a:gd name="T3" fmla="*/ 0 h 1324"/>
                        <a:gd name="T4" fmla="*/ 0 w 1212"/>
                        <a:gd name="T5" fmla="*/ 1323 h 1324"/>
                        <a:gd name="T6" fmla="*/ 1211 w 1212"/>
                        <a:gd name="T7" fmla="*/ 1323 h 1324"/>
                        <a:gd name="T8" fmla="*/ 1211 w 1212"/>
                        <a:gd name="T9" fmla="*/ 0 h 1324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12"/>
                        <a:gd name="T16" fmla="*/ 0 h 1324"/>
                        <a:gd name="T17" fmla="*/ 1212 w 1212"/>
                        <a:gd name="T18" fmla="*/ 1324 h 1324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12" h="1324">
                          <a:moveTo>
                            <a:pt x="1211" y="0"/>
                          </a:moveTo>
                          <a:lnTo>
                            <a:pt x="0" y="0"/>
                          </a:lnTo>
                          <a:lnTo>
                            <a:pt x="0" y="1323"/>
                          </a:lnTo>
                          <a:lnTo>
                            <a:pt x="1211" y="1323"/>
                          </a:lnTo>
                          <a:lnTo>
                            <a:pt x="1211" y="0"/>
                          </a:lnTo>
                        </a:path>
                      </a:pathLst>
                    </a:custGeom>
                    <a:solidFill>
                      <a:srgbClr val="C4C4C4"/>
                    </a:solidFill>
                    <a:ln w="19050" cap="rnd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9719" name="Freeform 2134"/>
                    <p:cNvSpPr>
                      <a:spLocks/>
                    </p:cNvSpPr>
                    <p:nvPr/>
                  </p:nvSpPr>
                  <p:spPr bwMode="auto">
                    <a:xfrm>
                      <a:off x="5824" y="2342"/>
                      <a:ext cx="646" cy="571"/>
                    </a:xfrm>
                    <a:custGeom>
                      <a:avLst/>
                      <a:gdLst>
                        <a:gd name="T0" fmla="*/ 1012 w 1013"/>
                        <a:gd name="T1" fmla="*/ 0 h 896"/>
                        <a:gd name="T2" fmla="*/ 0 w 1013"/>
                        <a:gd name="T3" fmla="*/ 0 h 896"/>
                        <a:gd name="T4" fmla="*/ 0 w 1013"/>
                        <a:gd name="T5" fmla="*/ 895 h 896"/>
                        <a:gd name="T6" fmla="*/ 1012 w 1013"/>
                        <a:gd name="T7" fmla="*/ 895 h 896"/>
                        <a:gd name="T8" fmla="*/ 1012 w 1013"/>
                        <a:gd name="T9" fmla="*/ 0 h 89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013"/>
                        <a:gd name="T16" fmla="*/ 0 h 896"/>
                        <a:gd name="T17" fmla="*/ 1013 w 1013"/>
                        <a:gd name="T18" fmla="*/ 896 h 89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013" h="896">
                          <a:moveTo>
                            <a:pt x="1012" y="0"/>
                          </a:moveTo>
                          <a:lnTo>
                            <a:pt x="0" y="0"/>
                          </a:lnTo>
                          <a:lnTo>
                            <a:pt x="0" y="895"/>
                          </a:lnTo>
                          <a:lnTo>
                            <a:pt x="1012" y="895"/>
                          </a:lnTo>
                          <a:lnTo>
                            <a:pt x="1012" y="0"/>
                          </a:lnTo>
                        </a:path>
                      </a:pathLst>
                    </a:custGeom>
                    <a:solidFill>
                      <a:srgbClr val="EAEAEA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9720" name="Freeform 2135"/>
                    <p:cNvSpPr>
                      <a:spLocks/>
                    </p:cNvSpPr>
                    <p:nvPr/>
                  </p:nvSpPr>
                  <p:spPr bwMode="auto">
                    <a:xfrm>
                      <a:off x="5824" y="2342"/>
                      <a:ext cx="646" cy="283"/>
                    </a:xfrm>
                    <a:custGeom>
                      <a:avLst/>
                      <a:gdLst>
                        <a:gd name="T0" fmla="*/ 1012 w 1013"/>
                        <a:gd name="T1" fmla="*/ 0 h 443"/>
                        <a:gd name="T2" fmla="*/ 1012 w 1013"/>
                        <a:gd name="T3" fmla="*/ 220 h 443"/>
                        <a:gd name="T4" fmla="*/ 720 w 1013"/>
                        <a:gd name="T5" fmla="*/ 220 h 443"/>
                        <a:gd name="T6" fmla="*/ 720 w 1013"/>
                        <a:gd name="T7" fmla="*/ 442 h 443"/>
                        <a:gd name="T8" fmla="*/ 0 w 1013"/>
                        <a:gd name="T9" fmla="*/ 442 h 443"/>
                        <a:gd name="T10" fmla="*/ 0 w 1013"/>
                        <a:gd name="T11" fmla="*/ 0 h 443"/>
                        <a:gd name="T12" fmla="*/ 1012 w 1013"/>
                        <a:gd name="T13" fmla="*/ 0 h 443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1013"/>
                        <a:gd name="T22" fmla="*/ 0 h 443"/>
                        <a:gd name="T23" fmla="*/ 1013 w 1013"/>
                        <a:gd name="T24" fmla="*/ 443 h 443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1013" h="443">
                          <a:moveTo>
                            <a:pt x="1012" y="0"/>
                          </a:moveTo>
                          <a:lnTo>
                            <a:pt x="1012" y="220"/>
                          </a:lnTo>
                          <a:lnTo>
                            <a:pt x="720" y="220"/>
                          </a:lnTo>
                          <a:lnTo>
                            <a:pt x="720" y="442"/>
                          </a:lnTo>
                          <a:lnTo>
                            <a:pt x="0" y="442"/>
                          </a:lnTo>
                          <a:lnTo>
                            <a:pt x="0" y="0"/>
                          </a:lnTo>
                          <a:lnTo>
                            <a:pt x="1012" y="0"/>
                          </a:lnTo>
                        </a:path>
                      </a:pathLst>
                    </a:custGeom>
                    <a:solidFill>
                      <a:srgbClr val="464646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9721" name="Freeform 2136"/>
                    <p:cNvSpPr>
                      <a:spLocks/>
                    </p:cNvSpPr>
                    <p:nvPr/>
                  </p:nvSpPr>
                  <p:spPr bwMode="auto">
                    <a:xfrm>
                      <a:off x="5824" y="2342"/>
                      <a:ext cx="652" cy="577"/>
                    </a:xfrm>
                    <a:custGeom>
                      <a:avLst/>
                      <a:gdLst>
                        <a:gd name="T0" fmla="*/ 1022 w 1023"/>
                        <a:gd name="T1" fmla="*/ 0 h 906"/>
                        <a:gd name="T2" fmla="*/ 0 w 1023"/>
                        <a:gd name="T3" fmla="*/ 0 h 906"/>
                        <a:gd name="T4" fmla="*/ 0 w 1023"/>
                        <a:gd name="T5" fmla="*/ 905 h 906"/>
                        <a:gd name="T6" fmla="*/ 1022 w 1023"/>
                        <a:gd name="T7" fmla="*/ 905 h 906"/>
                        <a:gd name="T8" fmla="*/ 1022 w 1023"/>
                        <a:gd name="T9" fmla="*/ 0 h 90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023"/>
                        <a:gd name="T16" fmla="*/ 0 h 906"/>
                        <a:gd name="T17" fmla="*/ 1023 w 1023"/>
                        <a:gd name="T18" fmla="*/ 906 h 90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023" h="906">
                          <a:moveTo>
                            <a:pt x="1022" y="0"/>
                          </a:moveTo>
                          <a:lnTo>
                            <a:pt x="0" y="0"/>
                          </a:lnTo>
                          <a:lnTo>
                            <a:pt x="0" y="905"/>
                          </a:lnTo>
                          <a:lnTo>
                            <a:pt x="1022" y="905"/>
                          </a:lnTo>
                          <a:lnTo>
                            <a:pt x="1022" y="0"/>
                          </a:lnTo>
                        </a:path>
                      </a:pathLst>
                    </a:custGeom>
                    <a:solidFill>
                      <a:srgbClr val="EAEAEA"/>
                    </a:solidFill>
                    <a:ln w="12700" cap="rnd">
                      <a:solidFill>
                        <a:srgbClr val="C4C4C4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9722" name="Freeform 2137"/>
                    <p:cNvSpPr>
                      <a:spLocks/>
                    </p:cNvSpPr>
                    <p:nvPr/>
                  </p:nvSpPr>
                  <p:spPr bwMode="auto">
                    <a:xfrm>
                      <a:off x="5917" y="2342"/>
                      <a:ext cx="465" cy="577"/>
                    </a:xfrm>
                    <a:custGeom>
                      <a:avLst/>
                      <a:gdLst>
                        <a:gd name="T0" fmla="*/ 0 w 731"/>
                        <a:gd name="T1" fmla="*/ 0 h 906"/>
                        <a:gd name="T2" fmla="*/ 0 w 731"/>
                        <a:gd name="T3" fmla="*/ 905 h 906"/>
                        <a:gd name="T4" fmla="*/ 146 w 731"/>
                        <a:gd name="T5" fmla="*/ 905 h 906"/>
                        <a:gd name="T6" fmla="*/ 146 w 731"/>
                        <a:gd name="T7" fmla="*/ 0 h 906"/>
                        <a:gd name="T8" fmla="*/ 292 w 731"/>
                        <a:gd name="T9" fmla="*/ 0 h 906"/>
                        <a:gd name="T10" fmla="*/ 292 w 731"/>
                        <a:gd name="T11" fmla="*/ 905 h 906"/>
                        <a:gd name="T12" fmla="*/ 438 w 731"/>
                        <a:gd name="T13" fmla="*/ 905 h 906"/>
                        <a:gd name="T14" fmla="*/ 438 w 731"/>
                        <a:gd name="T15" fmla="*/ 0 h 906"/>
                        <a:gd name="T16" fmla="*/ 584 w 731"/>
                        <a:gd name="T17" fmla="*/ 0 h 906"/>
                        <a:gd name="T18" fmla="*/ 584 w 731"/>
                        <a:gd name="T19" fmla="*/ 905 h 906"/>
                        <a:gd name="T20" fmla="*/ 730 w 731"/>
                        <a:gd name="T21" fmla="*/ 905 h 906"/>
                        <a:gd name="T22" fmla="*/ 730 w 731"/>
                        <a:gd name="T23" fmla="*/ 0 h 906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w 731"/>
                        <a:gd name="T37" fmla="*/ 0 h 906"/>
                        <a:gd name="T38" fmla="*/ 731 w 731"/>
                        <a:gd name="T39" fmla="*/ 906 h 90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T36" t="T37" r="T38" b="T39"/>
                      <a:pathLst>
                        <a:path w="731" h="906">
                          <a:moveTo>
                            <a:pt x="0" y="0"/>
                          </a:moveTo>
                          <a:lnTo>
                            <a:pt x="0" y="905"/>
                          </a:lnTo>
                          <a:lnTo>
                            <a:pt x="146" y="905"/>
                          </a:lnTo>
                          <a:lnTo>
                            <a:pt x="146" y="0"/>
                          </a:lnTo>
                          <a:lnTo>
                            <a:pt x="292" y="0"/>
                          </a:lnTo>
                          <a:lnTo>
                            <a:pt x="292" y="905"/>
                          </a:lnTo>
                          <a:lnTo>
                            <a:pt x="438" y="905"/>
                          </a:lnTo>
                          <a:lnTo>
                            <a:pt x="438" y="0"/>
                          </a:lnTo>
                          <a:lnTo>
                            <a:pt x="584" y="0"/>
                          </a:lnTo>
                          <a:lnTo>
                            <a:pt x="584" y="905"/>
                          </a:lnTo>
                          <a:lnTo>
                            <a:pt x="730" y="905"/>
                          </a:lnTo>
                          <a:lnTo>
                            <a:pt x="730" y="0"/>
                          </a:lnTo>
                        </a:path>
                      </a:pathLst>
                    </a:custGeom>
                    <a:noFill/>
                    <a:ln w="12700" cap="rnd">
                      <a:solidFill>
                        <a:srgbClr val="C4C4C4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9723" name="Freeform 2138"/>
                    <p:cNvSpPr>
                      <a:spLocks/>
                    </p:cNvSpPr>
                    <p:nvPr/>
                  </p:nvSpPr>
                  <p:spPr bwMode="auto">
                    <a:xfrm>
                      <a:off x="5824" y="2486"/>
                      <a:ext cx="652" cy="289"/>
                    </a:xfrm>
                    <a:custGeom>
                      <a:avLst/>
                      <a:gdLst>
                        <a:gd name="T0" fmla="*/ 0 w 1023"/>
                        <a:gd name="T1" fmla="*/ 0 h 455"/>
                        <a:gd name="T2" fmla="*/ 1022 w 1023"/>
                        <a:gd name="T3" fmla="*/ 0 h 455"/>
                        <a:gd name="T4" fmla="*/ 1022 w 1023"/>
                        <a:gd name="T5" fmla="*/ 227 h 455"/>
                        <a:gd name="T6" fmla="*/ 0 w 1023"/>
                        <a:gd name="T7" fmla="*/ 227 h 455"/>
                        <a:gd name="T8" fmla="*/ 0 w 1023"/>
                        <a:gd name="T9" fmla="*/ 454 h 455"/>
                        <a:gd name="T10" fmla="*/ 1022 w 1023"/>
                        <a:gd name="T11" fmla="*/ 454 h 455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w 1023"/>
                        <a:gd name="T19" fmla="*/ 0 h 455"/>
                        <a:gd name="T20" fmla="*/ 1023 w 1023"/>
                        <a:gd name="T21" fmla="*/ 455 h 455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T18" t="T19" r="T20" b="T21"/>
                      <a:pathLst>
                        <a:path w="1023" h="455">
                          <a:moveTo>
                            <a:pt x="0" y="0"/>
                          </a:moveTo>
                          <a:lnTo>
                            <a:pt x="1022" y="0"/>
                          </a:lnTo>
                          <a:lnTo>
                            <a:pt x="1022" y="227"/>
                          </a:lnTo>
                          <a:lnTo>
                            <a:pt x="0" y="227"/>
                          </a:lnTo>
                          <a:lnTo>
                            <a:pt x="0" y="454"/>
                          </a:lnTo>
                          <a:lnTo>
                            <a:pt x="1022" y="454"/>
                          </a:lnTo>
                        </a:path>
                      </a:pathLst>
                    </a:custGeom>
                    <a:noFill/>
                    <a:ln w="12700" cap="rnd">
                      <a:solidFill>
                        <a:srgbClr val="C4C4C4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29724" name="Text Box 2139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5856" y="2120"/>
                      <a:ext cx="613" cy="270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pPr eaLnBrk="0" hangingPunct="0"/>
                      <a:r>
                        <a:rPr lang="en-US" sz="800" dirty="0">
                          <a:latin typeface="+mj-lt"/>
                        </a:rPr>
                        <a:t>2012</a:t>
                      </a:r>
                    </a:p>
                  </p:txBody>
                </p:sp>
              </p:grpSp>
            </p:grpSp>
            <p:sp>
              <p:nvSpPr>
                <p:cNvPr id="29708" name="Rectangle 2140"/>
                <p:cNvSpPr>
                  <a:spLocks noChangeArrowheads="1"/>
                </p:cNvSpPr>
                <p:nvPr/>
              </p:nvSpPr>
              <p:spPr bwMode="auto">
                <a:xfrm>
                  <a:off x="3569" y="1368"/>
                  <a:ext cx="829" cy="576"/>
                </a:xfrm>
                <a:prstGeom prst="rect">
                  <a:avLst/>
                </a:prstGeom>
                <a:noFill/>
                <a:ln w="28575">
                  <a:noFill/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pPr eaLnBrk="0" hangingPunct="0"/>
                  <a:r>
                    <a:rPr lang="en-US" sz="1200" b="1" dirty="0">
                      <a:solidFill>
                        <a:srgbClr val="5A87C6"/>
                      </a:solidFill>
                      <a:latin typeface="+mj-lt"/>
                    </a:rPr>
                    <a:t>Five Year</a:t>
                  </a:r>
                </a:p>
                <a:p>
                  <a:pPr eaLnBrk="0" hangingPunct="0"/>
                  <a:r>
                    <a:rPr lang="en-US" sz="1200" b="1" dirty="0">
                      <a:solidFill>
                        <a:srgbClr val="5A87C6"/>
                      </a:solidFill>
                      <a:latin typeface="+mj-lt"/>
                    </a:rPr>
                    <a:t>Life</a:t>
                  </a:r>
                </a:p>
              </p:txBody>
            </p:sp>
          </p:grpSp>
        </p:grpSp>
        <p:sp>
          <p:nvSpPr>
            <p:cNvPr id="29703" name="Rectangle 2141"/>
            <p:cNvSpPr>
              <a:spLocks noChangeArrowheads="1"/>
            </p:cNvSpPr>
            <p:nvPr/>
          </p:nvSpPr>
          <p:spPr bwMode="auto">
            <a:xfrm>
              <a:off x="3982" y="598"/>
              <a:ext cx="1378" cy="213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en-US" sz="1600" b="1" dirty="0">
                  <a:solidFill>
                    <a:srgbClr val="5A87C6"/>
                  </a:solidFill>
                  <a:latin typeface="+mj-lt"/>
                </a:rPr>
                <a:t>5 + 4 + 3 + 2 + 1 = 15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Depreciation Methods</a:t>
            </a:r>
            <a:endParaRPr lang="en-US" dirty="0"/>
          </a:p>
        </p:txBody>
      </p:sp>
      <p:sp>
        <p:nvSpPr>
          <p:cNvPr id="3072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FA-SU-280</a:t>
            </a:r>
            <a:endParaRPr lang="en-US" dirty="0"/>
          </a:p>
        </p:txBody>
      </p:sp>
      <p:sp>
        <p:nvSpPr>
          <p:cNvPr id="30724" name="Text Box 3"/>
          <p:cNvSpPr txBox="1">
            <a:spLocks noChangeArrowheads="1"/>
          </p:cNvSpPr>
          <p:nvPr/>
        </p:nvSpPr>
        <p:spPr bwMode="auto">
          <a:xfrm>
            <a:off x="742446" y="1762963"/>
            <a:ext cx="76454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2400" b="1" dirty="0">
                <a:latin typeface="+mj-lt"/>
              </a:rPr>
              <a:t>Units of Production</a:t>
            </a:r>
          </a:p>
          <a:p>
            <a:pPr algn="l" eaLnBrk="0" hangingPunct="0">
              <a:spcBef>
                <a:spcPct val="50000"/>
              </a:spcBef>
            </a:pPr>
            <a:endParaRPr lang="en-US" sz="2400" b="1" dirty="0">
              <a:latin typeface="+mj-lt"/>
            </a:endParaRPr>
          </a:p>
          <a:p>
            <a:pPr algn="l" eaLnBrk="0" hangingPunct="0">
              <a:spcBef>
                <a:spcPct val="50000"/>
              </a:spcBef>
            </a:pPr>
            <a:r>
              <a:rPr lang="en-US" sz="2400" i="1" dirty="0">
                <a:solidFill>
                  <a:srgbClr val="FF0000"/>
                </a:solidFill>
                <a:latin typeface="+mj-lt"/>
              </a:rPr>
              <a:t>Depreciation Per Unit of Production</a:t>
            </a:r>
            <a:r>
              <a:rPr lang="en-US" sz="2400" i="1" dirty="0">
                <a:latin typeface="+mj-lt"/>
              </a:rPr>
              <a:t> = </a:t>
            </a:r>
            <a:r>
              <a:rPr lang="en-US" sz="2400" i="1" dirty="0">
                <a:solidFill>
                  <a:srgbClr val="5A87C6"/>
                </a:solidFill>
                <a:latin typeface="+mj-lt"/>
              </a:rPr>
              <a:t>Depreciable Basis</a:t>
            </a:r>
            <a:r>
              <a:rPr lang="en-US" sz="2400" i="1" dirty="0">
                <a:solidFill>
                  <a:schemeClr val="accent2"/>
                </a:solidFill>
                <a:latin typeface="+mj-lt"/>
              </a:rPr>
              <a:t> </a:t>
            </a:r>
            <a:r>
              <a:rPr lang="en-US" sz="2400" i="1" dirty="0">
                <a:latin typeface="+mj-lt"/>
              </a:rPr>
              <a:t>/ Total Units of Production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2400" i="1" dirty="0">
                <a:solidFill>
                  <a:srgbClr val="5A87C6"/>
                </a:solidFill>
                <a:latin typeface="+mj-lt"/>
              </a:rPr>
              <a:t>Depreciable Basis</a:t>
            </a:r>
            <a:r>
              <a:rPr lang="en-US" sz="2400" i="1" dirty="0">
                <a:latin typeface="+mj-lt"/>
              </a:rPr>
              <a:t> = Cost - Salvage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2400" i="1" dirty="0">
                <a:latin typeface="+mj-lt"/>
              </a:rPr>
              <a:t>Depreciation Charge = Units of Production Per Period * </a:t>
            </a:r>
            <a:r>
              <a:rPr lang="en-US" sz="2400" i="1" dirty="0">
                <a:solidFill>
                  <a:srgbClr val="FF0000"/>
                </a:solidFill>
                <a:latin typeface="+mj-lt"/>
              </a:rPr>
              <a:t>Depreciation Per Unit of Production</a:t>
            </a:r>
            <a:endParaRPr lang="en-US" sz="2400" b="1" dirty="0">
              <a:latin typeface="+mj-lt"/>
            </a:endParaRPr>
          </a:p>
        </p:txBody>
      </p:sp>
      <p:sp>
        <p:nvSpPr>
          <p:cNvPr id="30725" name="Line 4"/>
          <p:cNvSpPr>
            <a:spLocks noChangeShapeType="1"/>
          </p:cNvSpPr>
          <p:nvPr/>
        </p:nvSpPr>
        <p:spPr bwMode="auto">
          <a:xfrm>
            <a:off x="848808" y="2394788"/>
            <a:ext cx="6618288" cy="0"/>
          </a:xfrm>
          <a:prstGeom prst="line">
            <a:avLst/>
          </a:prstGeom>
          <a:noFill/>
          <a:ln w="28575">
            <a:solidFill>
              <a:srgbClr val="5A87C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Title 9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 – Units of Production</a:t>
            </a:r>
            <a:endParaRPr lang="en-US" dirty="0"/>
          </a:p>
        </p:txBody>
      </p:sp>
      <p:sp>
        <p:nvSpPr>
          <p:cNvPr id="3174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FA-SU-290</a:t>
            </a:r>
            <a:endParaRPr lang="en-US" dirty="0"/>
          </a:p>
        </p:txBody>
      </p:sp>
      <p:grpSp>
        <p:nvGrpSpPr>
          <p:cNvPr id="98" name="Group 97"/>
          <p:cNvGrpSpPr/>
          <p:nvPr/>
        </p:nvGrpSpPr>
        <p:grpSpPr>
          <a:xfrm>
            <a:off x="277290" y="1059196"/>
            <a:ext cx="8605200" cy="5030787"/>
            <a:chOff x="267242" y="1059196"/>
            <a:chExt cx="8605200" cy="5030787"/>
          </a:xfrm>
        </p:grpSpPr>
        <p:sp>
          <p:nvSpPr>
            <p:cNvPr id="31748" name="Text Box 3"/>
            <p:cNvSpPr txBox="1">
              <a:spLocks noChangeArrowheads="1"/>
            </p:cNvSpPr>
            <p:nvPr/>
          </p:nvSpPr>
          <p:spPr bwMode="auto">
            <a:xfrm>
              <a:off x="808579" y="3526171"/>
              <a:ext cx="7499350" cy="25638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>
                <a:tabLst>
                  <a:tab pos="1255713" algn="l"/>
                  <a:tab pos="3084513" algn="l"/>
                  <a:tab pos="5427663" algn="l"/>
                </a:tabLst>
              </a:pPr>
              <a:r>
                <a:rPr lang="en-US" sz="1800" b="1" dirty="0">
                  <a:latin typeface="Arial" charset="0"/>
                </a:rPr>
                <a:t>	</a:t>
              </a:r>
              <a:r>
                <a:rPr lang="en-US" sz="1800" b="1" dirty="0">
                  <a:latin typeface="+mj-lt"/>
                </a:rPr>
                <a:t>Units of	</a:t>
              </a:r>
            </a:p>
            <a:p>
              <a:pPr algn="l" eaLnBrk="0" hangingPunct="0">
                <a:tabLst>
                  <a:tab pos="1255713" algn="l"/>
                  <a:tab pos="3084513" algn="l"/>
                  <a:tab pos="5427663" algn="l"/>
                </a:tabLst>
              </a:pPr>
              <a:r>
                <a:rPr lang="en-US" sz="1800" b="1" dirty="0">
                  <a:latin typeface="+mj-lt"/>
                </a:rPr>
                <a:t>	Production		Depreciation	</a:t>
              </a:r>
            </a:p>
            <a:p>
              <a:pPr algn="l" eaLnBrk="0" hangingPunct="0">
                <a:tabLst>
                  <a:tab pos="1255713" algn="l"/>
                  <a:tab pos="3084513" algn="l"/>
                  <a:tab pos="5427663" algn="l"/>
                </a:tabLst>
              </a:pPr>
              <a:r>
                <a:rPr lang="en-US" sz="1800" b="1" dirty="0">
                  <a:latin typeface="+mj-lt"/>
                </a:rPr>
                <a:t>Year	Per Period	Calculation	Expense</a:t>
              </a:r>
            </a:p>
            <a:p>
              <a:pPr algn="l" eaLnBrk="0" hangingPunct="0">
                <a:tabLst>
                  <a:tab pos="1255713" algn="l"/>
                  <a:tab pos="3084513" algn="l"/>
                  <a:tab pos="5427663" algn="l"/>
                </a:tabLst>
              </a:pPr>
              <a:r>
                <a:rPr lang="en-US" sz="1800" b="1" dirty="0">
                  <a:latin typeface="Arial" charset="0"/>
                </a:rPr>
                <a:t>---------------------------------------------------------------------------------------------</a:t>
              </a:r>
            </a:p>
            <a:p>
              <a:pPr algn="l" eaLnBrk="0" hangingPunct="0">
                <a:tabLst>
                  <a:tab pos="1255713" algn="l"/>
                  <a:tab pos="3084513" algn="l"/>
                  <a:tab pos="5427663" algn="l"/>
                </a:tabLst>
              </a:pPr>
              <a:r>
                <a:rPr lang="en-US" sz="1800" dirty="0">
                  <a:latin typeface="+mj-lt"/>
                </a:rPr>
                <a:t>1	30,000	30,000 * $0.15	$4,500</a:t>
              </a:r>
            </a:p>
            <a:p>
              <a:pPr algn="l" eaLnBrk="0" hangingPunct="0">
                <a:tabLst>
                  <a:tab pos="1255713" algn="l"/>
                  <a:tab pos="3084513" algn="l"/>
                  <a:tab pos="5427663" algn="l"/>
                </a:tabLst>
              </a:pPr>
              <a:r>
                <a:rPr lang="en-US" sz="1800" dirty="0">
                  <a:latin typeface="+mj-lt"/>
                </a:rPr>
                <a:t>2	25,000	25,000 * $0.15	$3,750</a:t>
              </a:r>
            </a:p>
            <a:p>
              <a:pPr algn="l" eaLnBrk="0" hangingPunct="0">
                <a:tabLst>
                  <a:tab pos="1255713" algn="l"/>
                  <a:tab pos="3084513" algn="l"/>
                  <a:tab pos="5427663" algn="l"/>
                </a:tabLst>
              </a:pPr>
              <a:r>
                <a:rPr lang="en-US" sz="1800" dirty="0">
                  <a:latin typeface="+mj-lt"/>
                </a:rPr>
                <a:t>3	20,000	20,000 * $0.15 	$3,000</a:t>
              </a:r>
            </a:p>
            <a:p>
              <a:pPr algn="l" eaLnBrk="0" hangingPunct="0">
                <a:tabLst>
                  <a:tab pos="1255713" algn="l"/>
                  <a:tab pos="3084513" algn="l"/>
                  <a:tab pos="5427663" algn="l"/>
                </a:tabLst>
              </a:pPr>
              <a:r>
                <a:rPr lang="en-US" sz="1800" dirty="0">
                  <a:latin typeface="+mj-lt"/>
                </a:rPr>
                <a:t>4	40,000	40,000 * $0.15 	$6,000</a:t>
              </a:r>
            </a:p>
            <a:p>
              <a:pPr algn="l" eaLnBrk="0" hangingPunct="0">
                <a:tabLst>
                  <a:tab pos="1255713" algn="l"/>
                  <a:tab pos="3084513" algn="l"/>
                  <a:tab pos="5427663" algn="l"/>
                </a:tabLst>
              </a:pPr>
              <a:r>
                <a:rPr lang="en-US" sz="1800" dirty="0">
                  <a:latin typeface="+mj-lt"/>
                </a:rPr>
                <a:t>5	30,000	30,000 * $0.15 	$4,500	</a:t>
              </a:r>
            </a:p>
          </p:txBody>
        </p:sp>
        <p:sp>
          <p:nvSpPr>
            <p:cNvPr id="31749" name="AutoShape 29"/>
            <p:cNvSpPr>
              <a:spLocks/>
            </p:cNvSpPr>
            <p:nvPr/>
          </p:nvSpPr>
          <p:spPr bwMode="auto">
            <a:xfrm>
              <a:off x="267242" y="1386221"/>
              <a:ext cx="1295400" cy="476250"/>
            </a:xfrm>
            <a:prstGeom prst="borderCallout1">
              <a:avLst>
                <a:gd name="adj1" fmla="val 24000"/>
                <a:gd name="adj2" fmla="val 105884"/>
                <a:gd name="adj3" fmla="val 168000"/>
                <a:gd name="adj4" fmla="val 139829"/>
              </a:avLst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sz="1200" b="1" dirty="0">
                  <a:solidFill>
                    <a:srgbClr val="5A87C6"/>
                  </a:solidFill>
                  <a:latin typeface="+mj-lt"/>
                </a:rPr>
                <a:t>Purchase for $25,000</a:t>
              </a:r>
            </a:p>
          </p:txBody>
        </p:sp>
        <p:sp>
          <p:nvSpPr>
            <p:cNvPr id="31750" name="Rectangle 30"/>
            <p:cNvSpPr>
              <a:spLocks noChangeArrowheads="1"/>
            </p:cNvSpPr>
            <p:nvPr/>
          </p:nvSpPr>
          <p:spPr bwMode="auto">
            <a:xfrm>
              <a:off x="3700327" y="1513548"/>
              <a:ext cx="1091967" cy="52322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en-US" sz="1400" b="1" dirty="0">
                  <a:solidFill>
                    <a:srgbClr val="5A87C6"/>
                  </a:solidFill>
                  <a:latin typeface="+mj-lt"/>
                </a:rPr>
                <a:t>– Salvage</a:t>
              </a:r>
            </a:p>
            <a:p>
              <a:pPr eaLnBrk="0" hangingPunct="0"/>
              <a:r>
                <a:rPr lang="en-US" sz="1400" b="1" dirty="0">
                  <a:solidFill>
                    <a:srgbClr val="5A87C6"/>
                  </a:solidFill>
                  <a:latin typeface="+mj-lt"/>
                </a:rPr>
                <a:t>of</a:t>
              </a:r>
              <a:r>
                <a:rPr lang="en-US" sz="1400" b="1" dirty="0">
                  <a:latin typeface="+mj-lt"/>
                </a:rPr>
                <a:t> </a:t>
              </a:r>
              <a:r>
                <a:rPr lang="en-US" sz="1400" b="1" dirty="0">
                  <a:solidFill>
                    <a:srgbClr val="FF0000"/>
                  </a:solidFill>
                  <a:latin typeface="+mj-lt"/>
                </a:rPr>
                <a:t>($2,000)</a:t>
              </a:r>
            </a:p>
          </p:txBody>
        </p:sp>
        <p:grpSp>
          <p:nvGrpSpPr>
            <p:cNvPr id="31751" name="Group 180"/>
            <p:cNvGrpSpPr>
              <a:grpSpLocks/>
            </p:cNvGrpSpPr>
            <p:nvPr/>
          </p:nvGrpSpPr>
          <p:grpSpPr bwMode="auto">
            <a:xfrm>
              <a:off x="5310729" y="1859296"/>
              <a:ext cx="1647825" cy="1422400"/>
              <a:chOff x="3358" y="1513"/>
              <a:chExt cx="1038" cy="896"/>
            </a:xfrm>
          </p:grpSpPr>
          <p:grpSp>
            <p:nvGrpSpPr>
              <p:cNvPr id="31781" name="Group 33"/>
              <p:cNvGrpSpPr>
                <a:grpSpLocks/>
              </p:cNvGrpSpPr>
              <p:nvPr/>
            </p:nvGrpSpPr>
            <p:grpSpPr bwMode="auto">
              <a:xfrm>
                <a:off x="3358" y="1513"/>
                <a:ext cx="505" cy="422"/>
                <a:chOff x="5588" y="1937"/>
                <a:chExt cx="772" cy="844"/>
              </a:xfrm>
            </p:grpSpPr>
            <p:sp>
              <p:nvSpPr>
                <p:cNvPr id="31830" name="Freeform 34"/>
                <p:cNvSpPr>
                  <a:spLocks/>
                </p:cNvSpPr>
                <p:nvPr/>
              </p:nvSpPr>
              <p:spPr bwMode="auto">
                <a:xfrm>
                  <a:off x="5697" y="2046"/>
                  <a:ext cx="77" cy="137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C4C4C4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831" name="Freeform 35"/>
                <p:cNvSpPr>
                  <a:spLocks/>
                </p:cNvSpPr>
                <p:nvPr/>
              </p:nvSpPr>
              <p:spPr bwMode="auto">
                <a:xfrm>
                  <a:off x="5791" y="2046"/>
                  <a:ext cx="77" cy="137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464646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832" name="Freeform 36"/>
                <p:cNvSpPr>
                  <a:spLocks/>
                </p:cNvSpPr>
                <p:nvPr/>
              </p:nvSpPr>
              <p:spPr bwMode="auto">
                <a:xfrm>
                  <a:off x="5885" y="2335"/>
                  <a:ext cx="77" cy="139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C4C4C4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833" name="Freeform 37"/>
                <p:cNvSpPr>
                  <a:spLocks/>
                </p:cNvSpPr>
                <p:nvPr/>
              </p:nvSpPr>
              <p:spPr bwMode="auto">
                <a:xfrm>
                  <a:off x="5980" y="2335"/>
                  <a:ext cx="76" cy="139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464646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834" name="Freeform 38"/>
                <p:cNvSpPr>
                  <a:spLocks/>
                </p:cNvSpPr>
                <p:nvPr/>
              </p:nvSpPr>
              <p:spPr bwMode="auto">
                <a:xfrm>
                  <a:off x="5588" y="1939"/>
                  <a:ext cx="772" cy="842"/>
                </a:xfrm>
                <a:custGeom>
                  <a:avLst/>
                  <a:gdLst>
                    <a:gd name="T0" fmla="*/ 1211 w 1212"/>
                    <a:gd name="T1" fmla="*/ 0 h 1324"/>
                    <a:gd name="T2" fmla="*/ 0 w 1212"/>
                    <a:gd name="T3" fmla="*/ 0 h 1324"/>
                    <a:gd name="T4" fmla="*/ 0 w 1212"/>
                    <a:gd name="T5" fmla="*/ 1323 h 1324"/>
                    <a:gd name="T6" fmla="*/ 1211 w 1212"/>
                    <a:gd name="T7" fmla="*/ 1323 h 1324"/>
                    <a:gd name="T8" fmla="*/ 1211 w 1212"/>
                    <a:gd name="T9" fmla="*/ 0 h 13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12"/>
                    <a:gd name="T16" fmla="*/ 0 h 1324"/>
                    <a:gd name="T17" fmla="*/ 1212 w 1212"/>
                    <a:gd name="T18" fmla="*/ 1324 h 13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12" h="1324">
                      <a:moveTo>
                        <a:pt x="1211" y="0"/>
                      </a:moveTo>
                      <a:lnTo>
                        <a:pt x="0" y="0"/>
                      </a:lnTo>
                      <a:lnTo>
                        <a:pt x="0" y="1323"/>
                      </a:lnTo>
                      <a:lnTo>
                        <a:pt x="1211" y="1323"/>
                      </a:lnTo>
                      <a:lnTo>
                        <a:pt x="1211" y="0"/>
                      </a:lnTo>
                    </a:path>
                  </a:pathLst>
                </a:custGeom>
                <a:solidFill>
                  <a:srgbClr val="C4C4C4"/>
                </a:solidFill>
                <a:ln w="19050" cap="rnd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835" name="Freeform 39"/>
                <p:cNvSpPr>
                  <a:spLocks/>
                </p:cNvSpPr>
                <p:nvPr/>
              </p:nvSpPr>
              <p:spPr bwMode="auto">
                <a:xfrm>
                  <a:off x="5652" y="2159"/>
                  <a:ext cx="646" cy="571"/>
                </a:xfrm>
                <a:custGeom>
                  <a:avLst/>
                  <a:gdLst>
                    <a:gd name="T0" fmla="*/ 1012 w 1013"/>
                    <a:gd name="T1" fmla="*/ 0 h 896"/>
                    <a:gd name="T2" fmla="*/ 0 w 1013"/>
                    <a:gd name="T3" fmla="*/ 0 h 896"/>
                    <a:gd name="T4" fmla="*/ 0 w 1013"/>
                    <a:gd name="T5" fmla="*/ 895 h 896"/>
                    <a:gd name="T6" fmla="*/ 1012 w 1013"/>
                    <a:gd name="T7" fmla="*/ 895 h 896"/>
                    <a:gd name="T8" fmla="*/ 1012 w 1013"/>
                    <a:gd name="T9" fmla="*/ 0 h 89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13"/>
                    <a:gd name="T16" fmla="*/ 0 h 896"/>
                    <a:gd name="T17" fmla="*/ 1013 w 1013"/>
                    <a:gd name="T18" fmla="*/ 896 h 89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13" h="896">
                      <a:moveTo>
                        <a:pt x="1012" y="0"/>
                      </a:moveTo>
                      <a:lnTo>
                        <a:pt x="0" y="0"/>
                      </a:lnTo>
                      <a:lnTo>
                        <a:pt x="0" y="895"/>
                      </a:lnTo>
                      <a:lnTo>
                        <a:pt x="1012" y="895"/>
                      </a:lnTo>
                      <a:lnTo>
                        <a:pt x="1012" y="0"/>
                      </a:lnTo>
                    </a:path>
                  </a:pathLst>
                </a:custGeom>
                <a:solidFill>
                  <a:srgbClr val="EAEAEA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836" name="Freeform 40"/>
                <p:cNvSpPr>
                  <a:spLocks/>
                </p:cNvSpPr>
                <p:nvPr/>
              </p:nvSpPr>
              <p:spPr bwMode="auto">
                <a:xfrm>
                  <a:off x="5652" y="2159"/>
                  <a:ext cx="646" cy="283"/>
                </a:xfrm>
                <a:custGeom>
                  <a:avLst/>
                  <a:gdLst>
                    <a:gd name="T0" fmla="*/ 1012 w 1013"/>
                    <a:gd name="T1" fmla="*/ 0 h 443"/>
                    <a:gd name="T2" fmla="*/ 1012 w 1013"/>
                    <a:gd name="T3" fmla="*/ 220 h 443"/>
                    <a:gd name="T4" fmla="*/ 720 w 1013"/>
                    <a:gd name="T5" fmla="*/ 220 h 443"/>
                    <a:gd name="T6" fmla="*/ 720 w 1013"/>
                    <a:gd name="T7" fmla="*/ 442 h 443"/>
                    <a:gd name="T8" fmla="*/ 0 w 1013"/>
                    <a:gd name="T9" fmla="*/ 442 h 443"/>
                    <a:gd name="T10" fmla="*/ 0 w 1013"/>
                    <a:gd name="T11" fmla="*/ 0 h 443"/>
                    <a:gd name="T12" fmla="*/ 1012 w 1013"/>
                    <a:gd name="T13" fmla="*/ 0 h 44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013"/>
                    <a:gd name="T22" fmla="*/ 0 h 443"/>
                    <a:gd name="T23" fmla="*/ 1013 w 1013"/>
                    <a:gd name="T24" fmla="*/ 443 h 443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013" h="443">
                      <a:moveTo>
                        <a:pt x="1012" y="0"/>
                      </a:moveTo>
                      <a:lnTo>
                        <a:pt x="1012" y="220"/>
                      </a:lnTo>
                      <a:lnTo>
                        <a:pt x="720" y="220"/>
                      </a:lnTo>
                      <a:lnTo>
                        <a:pt x="720" y="442"/>
                      </a:lnTo>
                      <a:lnTo>
                        <a:pt x="0" y="442"/>
                      </a:lnTo>
                      <a:lnTo>
                        <a:pt x="0" y="0"/>
                      </a:lnTo>
                      <a:lnTo>
                        <a:pt x="1012" y="0"/>
                      </a:lnTo>
                    </a:path>
                  </a:pathLst>
                </a:custGeom>
                <a:solidFill>
                  <a:srgbClr val="464646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837" name="Freeform 41"/>
                <p:cNvSpPr>
                  <a:spLocks/>
                </p:cNvSpPr>
                <p:nvPr/>
              </p:nvSpPr>
              <p:spPr bwMode="auto">
                <a:xfrm>
                  <a:off x="5652" y="2159"/>
                  <a:ext cx="652" cy="577"/>
                </a:xfrm>
                <a:custGeom>
                  <a:avLst/>
                  <a:gdLst>
                    <a:gd name="T0" fmla="*/ 1022 w 1023"/>
                    <a:gd name="T1" fmla="*/ 0 h 906"/>
                    <a:gd name="T2" fmla="*/ 0 w 1023"/>
                    <a:gd name="T3" fmla="*/ 0 h 906"/>
                    <a:gd name="T4" fmla="*/ 0 w 1023"/>
                    <a:gd name="T5" fmla="*/ 905 h 906"/>
                    <a:gd name="T6" fmla="*/ 1022 w 1023"/>
                    <a:gd name="T7" fmla="*/ 905 h 906"/>
                    <a:gd name="T8" fmla="*/ 1022 w 1023"/>
                    <a:gd name="T9" fmla="*/ 0 h 90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23"/>
                    <a:gd name="T16" fmla="*/ 0 h 906"/>
                    <a:gd name="T17" fmla="*/ 1023 w 1023"/>
                    <a:gd name="T18" fmla="*/ 906 h 90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23" h="906">
                      <a:moveTo>
                        <a:pt x="1022" y="0"/>
                      </a:moveTo>
                      <a:lnTo>
                        <a:pt x="0" y="0"/>
                      </a:lnTo>
                      <a:lnTo>
                        <a:pt x="0" y="905"/>
                      </a:lnTo>
                      <a:lnTo>
                        <a:pt x="1022" y="905"/>
                      </a:lnTo>
                      <a:lnTo>
                        <a:pt x="1022" y="0"/>
                      </a:lnTo>
                    </a:path>
                  </a:pathLst>
                </a:custGeom>
                <a:solidFill>
                  <a:srgbClr val="EAEAEA"/>
                </a:solidFill>
                <a:ln w="12700" cap="rnd">
                  <a:solidFill>
                    <a:srgbClr val="C4C4C4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838" name="Freeform 42"/>
                <p:cNvSpPr>
                  <a:spLocks/>
                </p:cNvSpPr>
                <p:nvPr/>
              </p:nvSpPr>
              <p:spPr bwMode="auto">
                <a:xfrm>
                  <a:off x="5745" y="2159"/>
                  <a:ext cx="465" cy="577"/>
                </a:xfrm>
                <a:custGeom>
                  <a:avLst/>
                  <a:gdLst>
                    <a:gd name="T0" fmla="*/ 0 w 731"/>
                    <a:gd name="T1" fmla="*/ 0 h 906"/>
                    <a:gd name="T2" fmla="*/ 0 w 731"/>
                    <a:gd name="T3" fmla="*/ 905 h 906"/>
                    <a:gd name="T4" fmla="*/ 146 w 731"/>
                    <a:gd name="T5" fmla="*/ 905 h 906"/>
                    <a:gd name="T6" fmla="*/ 146 w 731"/>
                    <a:gd name="T7" fmla="*/ 0 h 906"/>
                    <a:gd name="T8" fmla="*/ 292 w 731"/>
                    <a:gd name="T9" fmla="*/ 0 h 906"/>
                    <a:gd name="T10" fmla="*/ 292 w 731"/>
                    <a:gd name="T11" fmla="*/ 905 h 906"/>
                    <a:gd name="T12" fmla="*/ 438 w 731"/>
                    <a:gd name="T13" fmla="*/ 905 h 906"/>
                    <a:gd name="T14" fmla="*/ 438 w 731"/>
                    <a:gd name="T15" fmla="*/ 0 h 906"/>
                    <a:gd name="T16" fmla="*/ 584 w 731"/>
                    <a:gd name="T17" fmla="*/ 0 h 906"/>
                    <a:gd name="T18" fmla="*/ 584 w 731"/>
                    <a:gd name="T19" fmla="*/ 905 h 906"/>
                    <a:gd name="T20" fmla="*/ 730 w 731"/>
                    <a:gd name="T21" fmla="*/ 905 h 906"/>
                    <a:gd name="T22" fmla="*/ 730 w 731"/>
                    <a:gd name="T23" fmla="*/ 0 h 90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731"/>
                    <a:gd name="T37" fmla="*/ 0 h 906"/>
                    <a:gd name="T38" fmla="*/ 731 w 731"/>
                    <a:gd name="T39" fmla="*/ 906 h 90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731" h="906">
                      <a:moveTo>
                        <a:pt x="0" y="0"/>
                      </a:moveTo>
                      <a:lnTo>
                        <a:pt x="0" y="905"/>
                      </a:lnTo>
                      <a:lnTo>
                        <a:pt x="146" y="905"/>
                      </a:lnTo>
                      <a:lnTo>
                        <a:pt x="146" y="0"/>
                      </a:lnTo>
                      <a:lnTo>
                        <a:pt x="292" y="0"/>
                      </a:lnTo>
                      <a:lnTo>
                        <a:pt x="292" y="905"/>
                      </a:lnTo>
                      <a:lnTo>
                        <a:pt x="438" y="905"/>
                      </a:lnTo>
                      <a:lnTo>
                        <a:pt x="438" y="0"/>
                      </a:lnTo>
                      <a:lnTo>
                        <a:pt x="584" y="0"/>
                      </a:lnTo>
                      <a:lnTo>
                        <a:pt x="584" y="905"/>
                      </a:lnTo>
                      <a:lnTo>
                        <a:pt x="730" y="905"/>
                      </a:lnTo>
                      <a:lnTo>
                        <a:pt x="730" y="0"/>
                      </a:lnTo>
                    </a:path>
                  </a:pathLst>
                </a:custGeom>
                <a:noFill/>
                <a:ln w="12700" cap="rnd">
                  <a:solidFill>
                    <a:srgbClr val="C4C4C4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839" name="Freeform 43"/>
                <p:cNvSpPr>
                  <a:spLocks/>
                </p:cNvSpPr>
                <p:nvPr/>
              </p:nvSpPr>
              <p:spPr bwMode="auto">
                <a:xfrm>
                  <a:off x="5652" y="2303"/>
                  <a:ext cx="652" cy="289"/>
                </a:xfrm>
                <a:custGeom>
                  <a:avLst/>
                  <a:gdLst>
                    <a:gd name="T0" fmla="*/ 0 w 1023"/>
                    <a:gd name="T1" fmla="*/ 0 h 455"/>
                    <a:gd name="T2" fmla="*/ 1022 w 1023"/>
                    <a:gd name="T3" fmla="*/ 0 h 455"/>
                    <a:gd name="T4" fmla="*/ 1022 w 1023"/>
                    <a:gd name="T5" fmla="*/ 227 h 455"/>
                    <a:gd name="T6" fmla="*/ 0 w 1023"/>
                    <a:gd name="T7" fmla="*/ 227 h 455"/>
                    <a:gd name="T8" fmla="*/ 0 w 1023"/>
                    <a:gd name="T9" fmla="*/ 454 h 455"/>
                    <a:gd name="T10" fmla="*/ 1022 w 1023"/>
                    <a:gd name="T11" fmla="*/ 454 h 45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023"/>
                    <a:gd name="T19" fmla="*/ 0 h 455"/>
                    <a:gd name="T20" fmla="*/ 1023 w 1023"/>
                    <a:gd name="T21" fmla="*/ 455 h 45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023" h="455">
                      <a:moveTo>
                        <a:pt x="0" y="0"/>
                      </a:moveTo>
                      <a:lnTo>
                        <a:pt x="1022" y="0"/>
                      </a:lnTo>
                      <a:lnTo>
                        <a:pt x="1022" y="227"/>
                      </a:lnTo>
                      <a:lnTo>
                        <a:pt x="0" y="227"/>
                      </a:lnTo>
                      <a:lnTo>
                        <a:pt x="0" y="454"/>
                      </a:lnTo>
                      <a:lnTo>
                        <a:pt x="1022" y="454"/>
                      </a:lnTo>
                    </a:path>
                  </a:pathLst>
                </a:custGeom>
                <a:noFill/>
                <a:ln w="12700" cap="rnd">
                  <a:solidFill>
                    <a:srgbClr val="C4C4C4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840" name="Text Box 44"/>
                <p:cNvSpPr txBox="1">
                  <a:spLocks noChangeArrowheads="1"/>
                </p:cNvSpPr>
                <p:nvPr/>
              </p:nvSpPr>
              <p:spPr bwMode="auto">
                <a:xfrm>
                  <a:off x="5684" y="1937"/>
                  <a:ext cx="614" cy="27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eaLnBrk="0" hangingPunct="0"/>
                  <a:r>
                    <a:rPr lang="en-US" sz="800" dirty="0">
                      <a:latin typeface="Arial" charset="0"/>
                    </a:rPr>
                    <a:t>2008</a:t>
                  </a:r>
                </a:p>
              </p:txBody>
            </p:sp>
          </p:grpSp>
          <p:grpSp>
            <p:nvGrpSpPr>
              <p:cNvPr id="31782" name="Group 45"/>
              <p:cNvGrpSpPr>
                <a:grpSpLocks/>
              </p:cNvGrpSpPr>
              <p:nvPr/>
            </p:nvGrpSpPr>
            <p:grpSpPr bwMode="auto">
              <a:xfrm>
                <a:off x="3490" y="1611"/>
                <a:ext cx="505" cy="422"/>
                <a:chOff x="5760" y="2121"/>
                <a:chExt cx="772" cy="843"/>
              </a:xfrm>
            </p:grpSpPr>
            <p:sp>
              <p:nvSpPr>
                <p:cNvPr id="31819" name="Freeform 46"/>
                <p:cNvSpPr>
                  <a:spLocks/>
                </p:cNvSpPr>
                <p:nvPr/>
              </p:nvSpPr>
              <p:spPr bwMode="auto">
                <a:xfrm>
                  <a:off x="5869" y="2229"/>
                  <a:ext cx="77" cy="137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C4C4C4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820" name="Freeform 47"/>
                <p:cNvSpPr>
                  <a:spLocks/>
                </p:cNvSpPr>
                <p:nvPr/>
              </p:nvSpPr>
              <p:spPr bwMode="auto">
                <a:xfrm>
                  <a:off x="5963" y="2229"/>
                  <a:ext cx="77" cy="137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464646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821" name="Freeform 48"/>
                <p:cNvSpPr>
                  <a:spLocks/>
                </p:cNvSpPr>
                <p:nvPr/>
              </p:nvSpPr>
              <p:spPr bwMode="auto">
                <a:xfrm>
                  <a:off x="6057" y="2518"/>
                  <a:ext cx="77" cy="139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C4C4C4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822" name="Freeform 49"/>
                <p:cNvSpPr>
                  <a:spLocks/>
                </p:cNvSpPr>
                <p:nvPr/>
              </p:nvSpPr>
              <p:spPr bwMode="auto">
                <a:xfrm>
                  <a:off x="6152" y="2518"/>
                  <a:ext cx="76" cy="139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464646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823" name="Freeform 50"/>
                <p:cNvSpPr>
                  <a:spLocks/>
                </p:cNvSpPr>
                <p:nvPr/>
              </p:nvSpPr>
              <p:spPr bwMode="auto">
                <a:xfrm>
                  <a:off x="5760" y="2122"/>
                  <a:ext cx="772" cy="842"/>
                </a:xfrm>
                <a:custGeom>
                  <a:avLst/>
                  <a:gdLst>
                    <a:gd name="T0" fmla="*/ 1211 w 1212"/>
                    <a:gd name="T1" fmla="*/ 0 h 1324"/>
                    <a:gd name="T2" fmla="*/ 0 w 1212"/>
                    <a:gd name="T3" fmla="*/ 0 h 1324"/>
                    <a:gd name="T4" fmla="*/ 0 w 1212"/>
                    <a:gd name="T5" fmla="*/ 1323 h 1324"/>
                    <a:gd name="T6" fmla="*/ 1211 w 1212"/>
                    <a:gd name="T7" fmla="*/ 1323 h 1324"/>
                    <a:gd name="T8" fmla="*/ 1211 w 1212"/>
                    <a:gd name="T9" fmla="*/ 0 h 13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12"/>
                    <a:gd name="T16" fmla="*/ 0 h 1324"/>
                    <a:gd name="T17" fmla="*/ 1212 w 1212"/>
                    <a:gd name="T18" fmla="*/ 1324 h 13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12" h="1324">
                      <a:moveTo>
                        <a:pt x="1211" y="0"/>
                      </a:moveTo>
                      <a:lnTo>
                        <a:pt x="0" y="0"/>
                      </a:lnTo>
                      <a:lnTo>
                        <a:pt x="0" y="1323"/>
                      </a:lnTo>
                      <a:lnTo>
                        <a:pt x="1211" y="1323"/>
                      </a:lnTo>
                      <a:lnTo>
                        <a:pt x="1211" y="0"/>
                      </a:lnTo>
                    </a:path>
                  </a:pathLst>
                </a:custGeom>
                <a:solidFill>
                  <a:srgbClr val="C4C4C4"/>
                </a:solidFill>
                <a:ln w="19050" cap="rnd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824" name="Freeform 51"/>
                <p:cNvSpPr>
                  <a:spLocks/>
                </p:cNvSpPr>
                <p:nvPr/>
              </p:nvSpPr>
              <p:spPr bwMode="auto">
                <a:xfrm>
                  <a:off x="5824" y="2342"/>
                  <a:ext cx="646" cy="571"/>
                </a:xfrm>
                <a:custGeom>
                  <a:avLst/>
                  <a:gdLst>
                    <a:gd name="T0" fmla="*/ 1012 w 1013"/>
                    <a:gd name="T1" fmla="*/ 0 h 896"/>
                    <a:gd name="T2" fmla="*/ 0 w 1013"/>
                    <a:gd name="T3" fmla="*/ 0 h 896"/>
                    <a:gd name="T4" fmla="*/ 0 w 1013"/>
                    <a:gd name="T5" fmla="*/ 895 h 896"/>
                    <a:gd name="T6" fmla="*/ 1012 w 1013"/>
                    <a:gd name="T7" fmla="*/ 895 h 896"/>
                    <a:gd name="T8" fmla="*/ 1012 w 1013"/>
                    <a:gd name="T9" fmla="*/ 0 h 89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13"/>
                    <a:gd name="T16" fmla="*/ 0 h 896"/>
                    <a:gd name="T17" fmla="*/ 1013 w 1013"/>
                    <a:gd name="T18" fmla="*/ 896 h 89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13" h="896">
                      <a:moveTo>
                        <a:pt x="1012" y="0"/>
                      </a:moveTo>
                      <a:lnTo>
                        <a:pt x="0" y="0"/>
                      </a:lnTo>
                      <a:lnTo>
                        <a:pt x="0" y="895"/>
                      </a:lnTo>
                      <a:lnTo>
                        <a:pt x="1012" y="895"/>
                      </a:lnTo>
                      <a:lnTo>
                        <a:pt x="1012" y="0"/>
                      </a:lnTo>
                    </a:path>
                  </a:pathLst>
                </a:custGeom>
                <a:solidFill>
                  <a:srgbClr val="EAEAEA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825" name="Freeform 52"/>
                <p:cNvSpPr>
                  <a:spLocks/>
                </p:cNvSpPr>
                <p:nvPr/>
              </p:nvSpPr>
              <p:spPr bwMode="auto">
                <a:xfrm>
                  <a:off x="5824" y="2342"/>
                  <a:ext cx="646" cy="283"/>
                </a:xfrm>
                <a:custGeom>
                  <a:avLst/>
                  <a:gdLst>
                    <a:gd name="T0" fmla="*/ 1012 w 1013"/>
                    <a:gd name="T1" fmla="*/ 0 h 443"/>
                    <a:gd name="T2" fmla="*/ 1012 w 1013"/>
                    <a:gd name="T3" fmla="*/ 220 h 443"/>
                    <a:gd name="T4" fmla="*/ 720 w 1013"/>
                    <a:gd name="T5" fmla="*/ 220 h 443"/>
                    <a:gd name="T6" fmla="*/ 720 w 1013"/>
                    <a:gd name="T7" fmla="*/ 442 h 443"/>
                    <a:gd name="T8" fmla="*/ 0 w 1013"/>
                    <a:gd name="T9" fmla="*/ 442 h 443"/>
                    <a:gd name="T10" fmla="*/ 0 w 1013"/>
                    <a:gd name="T11" fmla="*/ 0 h 443"/>
                    <a:gd name="T12" fmla="*/ 1012 w 1013"/>
                    <a:gd name="T13" fmla="*/ 0 h 44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013"/>
                    <a:gd name="T22" fmla="*/ 0 h 443"/>
                    <a:gd name="T23" fmla="*/ 1013 w 1013"/>
                    <a:gd name="T24" fmla="*/ 443 h 443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013" h="443">
                      <a:moveTo>
                        <a:pt x="1012" y="0"/>
                      </a:moveTo>
                      <a:lnTo>
                        <a:pt x="1012" y="220"/>
                      </a:lnTo>
                      <a:lnTo>
                        <a:pt x="720" y="220"/>
                      </a:lnTo>
                      <a:lnTo>
                        <a:pt x="720" y="442"/>
                      </a:lnTo>
                      <a:lnTo>
                        <a:pt x="0" y="442"/>
                      </a:lnTo>
                      <a:lnTo>
                        <a:pt x="0" y="0"/>
                      </a:lnTo>
                      <a:lnTo>
                        <a:pt x="1012" y="0"/>
                      </a:lnTo>
                    </a:path>
                  </a:pathLst>
                </a:custGeom>
                <a:solidFill>
                  <a:srgbClr val="464646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826" name="Freeform 53"/>
                <p:cNvSpPr>
                  <a:spLocks/>
                </p:cNvSpPr>
                <p:nvPr/>
              </p:nvSpPr>
              <p:spPr bwMode="auto">
                <a:xfrm>
                  <a:off x="5824" y="2342"/>
                  <a:ext cx="652" cy="577"/>
                </a:xfrm>
                <a:custGeom>
                  <a:avLst/>
                  <a:gdLst>
                    <a:gd name="T0" fmla="*/ 1022 w 1023"/>
                    <a:gd name="T1" fmla="*/ 0 h 906"/>
                    <a:gd name="T2" fmla="*/ 0 w 1023"/>
                    <a:gd name="T3" fmla="*/ 0 h 906"/>
                    <a:gd name="T4" fmla="*/ 0 w 1023"/>
                    <a:gd name="T5" fmla="*/ 905 h 906"/>
                    <a:gd name="T6" fmla="*/ 1022 w 1023"/>
                    <a:gd name="T7" fmla="*/ 905 h 906"/>
                    <a:gd name="T8" fmla="*/ 1022 w 1023"/>
                    <a:gd name="T9" fmla="*/ 0 h 90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23"/>
                    <a:gd name="T16" fmla="*/ 0 h 906"/>
                    <a:gd name="T17" fmla="*/ 1023 w 1023"/>
                    <a:gd name="T18" fmla="*/ 906 h 90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23" h="906">
                      <a:moveTo>
                        <a:pt x="1022" y="0"/>
                      </a:moveTo>
                      <a:lnTo>
                        <a:pt x="0" y="0"/>
                      </a:lnTo>
                      <a:lnTo>
                        <a:pt x="0" y="905"/>
                      </a:lnTo>
                      <a:lnTo>
                        <a:pt x="1022" y="905"/>
                      </a:lnTo>
                      <a:lnTo>
                        <a:pt x="1022" y="0"/>
                      </a:lnTo>
                    </a:path>
                  </a:pathLst>
                </a:custGeom>
                <a:solidFill>
                  <a:srgbClr val="EAEAEA"/>
                </a:solidFill>
                <a:ln w="12700" cap="rnd">
                  <a:solidFill>
                    <a:srgbClr val="C4C4C4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827" name="Freeform 54"/>
                <p:cNvSpPr>
                  <a:spLocks/>
                </p:cNvSpPr>
                <p:nvPr/>
              </p:nvSpPr>
              <p:spPr bwMode="auto">
                <a:xfrm>
                  <a:off x="5917" y="2342"/>
                  <a:ext cx="465" cy="577"/>
                </a:xfrm>
                <a:custGeom>
                  <a:avLst/>
                  <a:gdLst>
                    <a:gd name="T0" fmla="*/ 0 w 731"/>
                    <a:gd name="T1" fmla="*/ 0 h 906"/>
                    <a:gd name="T2" fmla="*/ 0 w 731"/>
                    <a:gd name="T3" fmla="*/ 905 h 906"/>
                    <a:gd name="T4" fmla="*/ 146 w 731"/>
                    <a:gd name="T5" fmla="*/ 905 h 906"/>
                    <a:gd name="T6" fmla="*/ 146 w 731"/>
                    <a:gd name="T7" fmla="*/ 0 h 906"/>
                    <a:gd name="T8" fmla="*/ 292 w 731"/>
                    <a:gd name="T9" fmla="*/ 0 h 906"/>
                    <a:gd name="T10" fmla="*/ 292 w 731"/>
                    <a:gd name="T11" fmla="*/ 905 h 906"/>
                    <a:gd name="T12" fmla="*/ 438 w 731"/>
                    <a:gd name="T13" fmla="*/ 905 h 906"/>
                    <a:gd name="T14" fmla="*/ 438 w 731"/>
                    <a:gd name="T15" fmla="*/ 0 h 906"/>
                    <a:gd name="T16" fmla="*/ 584 w 731"/>
                    <a:gd name="T17" fmla="*/ 0 h 906"/>
                    <a:gd name="T18" fmla="*/ 584 w 731"/>
                    <a:gd name="T19" fmla="*/ 905 h 906"/>
                    <a:gd name="T20" fmla="*/ 730 w 731"/>
                    <a:gd name="T21" fmla="*/ 905 h 906"/>
                    <a:gd name="T22" fmla="*/ 730 w 731"/>
                    <a:gd name="T23" fmla="*/ 0 h 90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731"/>
                    <a:gd name="T37" fmla="*/ 0 h 906"/>
                    <a:gd name="T38" fmla="*/ 731 w 731"/>
                    <a:gd name="T39" fmla="*/ 906 h 90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731" h="906">
                      <a:moveTo>
                        <a:pt x="0" y="0"/>
                      </a:moveTo>
                      <a:lnTo>
                        <a:pt x="0" y="905"/>
                      </a:lnTo>
                      <a:lnTo>
                        <a:pt x="146" y="905"/>
                      </a:lnTo>
                      <a:lnTo>
                        <a:pt x="146" y="0"/>
                      </a:lnTo>
                      <a:lnTo>
                        <a:pt x="292" y="0"/>
                      </a:lnTo>
                      <a:lnTo>
                        <a:pt x="292" y="905"/>
                      </a:lnTo>
                      <a:lnTo>
                        <a:pt x="438" y="905"/>
                      </a:lnTo>
                      <a:lnTo>
                        <a:pt x="438" y="0"/>
                      </a:lnTo>
                      <a:lnTo>
                        <a:pt x="584" y="0"/>
                      </a:lnTo>
                      <a:lnTo>
                        <a:pt x="584" y="905"/>
                      </a:lnTo>
                      <a:lnTo>
                        <a:pt x="730" y="905"/>
                      </a:lnTo>
                      <a:lnTo>
                        <a:pt x="730" y="0"/>
                      </a:lnTo>
                    </a:path>
                  </a:pathLst>
                </a:custGeom>
                <a:noFill/>
                <a:ln w="12700" cap="rnd">
                  <a:solidFill>
                    <a:srgbClr val="C4C4C4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828" name="Freeform 55"/>
                <p:cNvSpPr>
                  <a:spLocks/>
                </p:cNvSpPr>
                <p:nvPr/>
              </p:nvSpPr>
              <p:spPr bwMode="auto">
                <a:xfrm>
                  <a:off x="5824" y="2486"/>
                  <a:ext cx="652" cy="289"/>
                </a:xfrm>
                <a:custGeom>
                  <a:avLst/>
                  <a:gdLst>
                    <a:gd name="T0" fmla="*/ 0 w 1023"/>
                    <a:gd name="T1" fmla="*/ 0 h 455"/>
                    <a:gd name="T2" fmla="*/ 1022 w 1023"/>
                    <a:gd name="T3" fmla="*/ 0 h 455"/>
                    <a:gd name="T4" fmla="*/ 1022 w 1023"/>
                    <a:gd name="T5" fmla="*/ 227 h 455"/>
                    <a:gd name="T6" fmla="*/ 0 w 1023"/>
                    <a:gd name="T7" fmla="*/ 227 h 455"/>
                    <a:gd name="T8" fmla="*/ 0 w 1023"/>
                    <a:gd name="T9" fmla="*/ 454 h 455"/>
                    <a:gd name="T10" fmla="*/ 1022 w 1023"/>
                    <a:gd name="T11" fmla="*/ 454 h 45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023"/>
                    <a:gd name="T19" fmla="*/ 0 h 455"/>
                    <a:gd name="T20" fmla="*/ 1023 w 1023"/>
                    <a:gd name="T21" fmla="*/ 455 h 45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023" h="455">
                      <a:moveTo>
                        <a:pt x="0" y="0"/>
                      </a:moveTo>
                      <a:lnTo>
                        <a:pt x="1022" y="0"/>
                      </a:lnTo>
                      <a:lnTo>
                        <a:pt x="1022" y="227"/>
                      </a:lnTo>
                      <a:lnTo>
                        <a:pt x="0" y="227"/>
                      </a:lnTo>
                      <a:lnTo>
                        <a:pt x="0" y="454"/>
                      </a:lnTo>
                      <a:lnTo>
                        <a:pt x="1022" y="454"/>
                      </a:lnTo>
                    </a:path>
                  </a:pathLst>
                </a:custGeom>
                <a:noFill/>
                <a:ln w="12700" cap="rnd">
                  <a:solidFill>
                    <a:srgbClr val="C4C4C4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829" name="Text Box 56"/>
                <p:cNvSpPr txBox="1">
                  <a:spLocks noChangeArrowheads="1"/>
                </p:cNvSpPr>
                <p:nvPr/>
              </p:nvSpPr>
              <p:spPr bwMode="auto">
                <a:xfrm>
                  <a:off x="5856" y="2121"/>
                  <a:ext cx="614" cy="27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eaLnBrk="0" hangingPunct="0"/>
                  <a:r>
                    <a:rPr lang="en-US" sz="800" dirty="0">
                      <a:latin typeface="Arial" charset="0"/>
                    </a:rPr>
                    <a:t>2009</a:t>
                  </a:r>
                  <a:endParaRPr lang="en-US" sz="800" dirty="0"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31783" name="Group 57"/>
              <p:cNvGrpSpPr>
                <a:grpSpLocks/>
              </p:cNvGrpSpPr>
              <p:nvPr/>
            </p:nvGrpSpPr>
            <p:grpSpPr bwMode="auto">
              <a:xfrm>
                <a:off x="3621" y="1731"/>
                <a:ext cx="504" cy="422"/>
                <a:chOff x="5760" y="2121"/>
                <a:chExt cx="772" cy="843"/>
              </a:xfrm>
            </p:grpSpPr>
            <p:sp>
              <p:nvSpPr>
                <p:cNvPr id="31808" name="Freeform 58"/>
                <p:cNvSpPr>
                  <a:spLocks/>
                </p:cNvSpPr>
                <p:nvPr/>
              </p:nvSpPr>
              <p:spPr bwMode="auto">
                <a:xfrm>
                  <a:off x="5869" y="2229"/>
                  <a:ext cx="77" cy="137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C4C4C4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809" name="Freeform 59"/>
                <p:cNvSpPr>
                  <a:spLocks/>
                </p:cNvSpPr>
                <p:nvPr/>
              </p:nvSpPr>
              <p:spPr bwMode="auto">
                <a:xfrm>
                  <a:off x="5963" y="2229"/>
                  <a:ext cx="77" cy="137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464646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810" name="Freeform 60"/>
                <p:cNvSpPr>
                  <a:spLocks/>
                </p:cNvSpPr>
                <p:nvPr/>
              </p:nvSpPr>
              <p:spPr bwMode="auto">
                <a:xfrm>
                  <a:off x="6057" y="2518"/>
                  <a:ext cx="77" cy="139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C4C4C4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811" name="Freeform 61"/>
                <p:cNvSpPr>
                  <a:spLocks/>
                </p:cNvSpPr>
                <p:nvPr/>
              </p:nvSpPr>
              <p:spPr bwMode="auto">
                <a:xfrm>
                  <a:off x="6152" y="2518"/>
                  <a:ext cx="76" cy="139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464646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812" name="Freeform 62"/>
                <p:cNvSpPr>
                  <a:spLocks/>
                </p:cNvSpPr>
                <p:nvPr/>
              </p:nvSpPr>
              <p:spPr bwMode="auto">
                <a:xfrm>
                  <a:off x="5760" y="2122"/>
                  <a:ext cx="772" cy="842"/>
                </a:xfrm>
                <a:custGeom>
                  <a:avLst/>
                  <a:gdLst>
                    <a:gd name="T0" fmla="*/ 1211 w 1212"/>
                    <a:gd name="T1" fmla="*/ 0 h 1324"/>
                    <a:gd name="T2" fmla="*/ 0 w 1212"/>
                    <a:gd name="T3" fmla="*/ 0 h 1324"/>
                    <a:gd name="T4" fmla="*/ 0 w 1212"/>
                    <a:gd name="T5" fmla="*/ 1323 h 1324"/>
                    <a:gd name="T6" fmla="*/ 1211 w 1212"/>
                    <a:gd name="T7" fmla="*/ 1323 h 1324"/>
                    <a:gd name="T8" fmla="*/ 1211 w 1212"/>
                    <a:gd name="T9" fmla="*/ 0 h 13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12"/>
                    <a:gd name="T16" fmla="*/ 0 h 1324"/>
                    <a:gd name="T17" fmla="*/ 1212 w 1212"/>
                    <a:gd name="T18" fmla="*/ 1324 h 13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12" h="1324">
                      <a:moveTo>
                        <a:pt x="1211" y="0"/>
                      </a:moveTo>
                      <a:lnTo>
                        <a:pt x="0" y="0"/>
                      </a:lnTo>
                      <a:lnTo>
                        <a:pt x="0" y="1323"/>
                      </a:lnTo>
                      <a:lnTo>
                        <a:pt x="1211" y="1323"/>
                      </a:lnTo>
                      <a:lnTo>
                        <a:pt x="1211" y="0"/>
                      </a:lnTo>
                    </a:path>
                  </a:pathLst>
                </a:custGeom>
                <a:solidFill>
                  <a:srgbClr val="C4C4C4"/>
                </a:solidFill>
                <a:ln w="19050" cap="rnd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813" name="Freeform 63"/>
                <p:cNvSpPr>
                  <a:spLocks/>
                </p:cNvSpPr>
                <p:nvPr/>
              </p:nvSpPr>
              <p:spPr bwMode="auto">
                <a:xfrm>
                  <a:off x="5824" y="2342"/>
                  <a:ext cx="646" cy="571"/>
                </a:xfrm>
                <a:custGeom>
                  <a:avLst/>
                  <a:gdLst>
                    <a:gd name="T0" fmla="*/ 1012 w 1013"/>
                    <a:gd name="T1" fmla="*/ 0 h 896"/>
                    <a:gd name="T2" fmla="*/ 0 w 1013"/>
                    <a:gd name="T3" fmla="*/ 0 h 896"/>
                    <a:gd name="T4" fmla="*/ 0 w 1013"/>
                    <a:gd name="T5" fmla="*/ 895 h 896"/>
                    <a:gd name="T6" fmla="*/ 1012 w 1013"/>
                    <a:gd name="T7" fmla="*/ 895 h 896"/>
                    <a:gd name="T8" fmla="*/ 1012 w 1013"/>
                    <a:gd name="T9" fmla="*/ 0 h 89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13"/>
                    <a:gd name="T16" fmla="*/ 0 h 896"/>
                    <a:gd name="T17" fmla="*/ 1013 w 1013"/>
                    <a:gd name="T18" fmla="*/ 896 h 89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13" h="896">
                      <a:moveTo>
                        <a:pt x="1012" y="0"/>
                      </a:moveTo>
                      <a:lnTo>
                        <a:pt x="0" y="0"/>
                      </a:lnTo>
                      <a:lnTo>
                        <a:pt x="0" y="895"/>
                      </a:lnTo>
                      <a:lnTo>
                        <a:pt x="1012" y="895"/>
                      </a:lnTo>
                      <a:lnTo>
                        <a:pt x="1012" y="0"/>
                      </a:lnTo>
                    </a:path>
                  </a:pathLst>
                </a:custGeom>
                <a:solidFill>
                  <a:srgbClr val="EAEAEA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814" name="Freeform 64"/>
                <p:cNvSpPr>
                  <a:spLocks/>
                </p:cNvSpPr>
                <p:nvPr/>
              </p:nvSpPr>
              <p:spPr bwMode="auto">
                <a:xfrm>
                  <a:off x="5824" y="2342"/>
                  <a:ext cx="646" cy="283"/>
                </a:xfrm>
                <a:custGeom>
                  <a:avLst/>
                  <a:gdLst>
                    <a:gd name="T0" fmla="*/ 1012 w 1013"/>
                    <a:gd name="T1" fmla="*/ 0 h 443"/>
                    <a:gd name="T2" fmla="*/ 1012 w 1013"/>
                    <a:gd name="T3" fmla="*/ 220 h 443"/>
                    <a:gd name="T4" fmla="*/ 720 w 1013"/>
                    <a:gd name="T5" fmla="*/ 220 h 443"/>
                    <a:gd name="T6" fmla="*/ 720 w 1013"/>
                    <a:gd name="T7" fmla="*/ 442 h 443"/>
                    <a:gd name="T8" fmla="*/ 0 w 1013"/>
                    <a:gd name="T9" fmla="*/ 442 h 443"/>
                    <a:gd name="T10" fmla="*/ 0 w 1013"/>
                    <a:gd name="T11" fmla="*/ 0 h 443"/>
                    <a:gd name="T12" fmla="*/ 1012 w 1013"/>
                    <a:gd name="T13" fmla="*/ 0 h 44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013"/>
                    <a:gd name="T22" fmla="*/ 0 h 443"/>
                    <a:gd name="T23" fmla="*/ 1013 w 1013"/>
                    <a:gd name="T24" fmla="*/ 443 h 443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013" h="443">
                      <a:moveTo>
                        <a:pt x="1012" y="0"/>
                      </a:moveTo>
                      <a:lnTo>
                        <a:pt x="1012" y="220"/>
                      </a:lnTo>
                      <a:lnTo>
                        <a:pt x="720" y="220"/>
                      </a:lnTo>
                      <a:lnTo>
                        <a:pt x="720" y="442"/>
                      </a:lnTo>
                      <a:lnTo>
                        <a:pt x="0" y="442"/>
                      </a:lnTo>
                      <a:lnTo>
                        <a:pt x="0" y="0"/>
                      </a:lnTo>
                      <a:lnTo>
                        <a:pt x="1012" y="0"/>
                      </a:lnTo>
                    </a:path>
                  </a:pathLst>
                </a:custGeom>
                <a:solidFill>
                  <a:srgbClr val="464646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815" name="Freeform 65"/>
                <p:cNvSpPr>
                  <a:spLocks/>
                </p:cNvSpPr>
                <p:nvPr/>
              </p:nvSpPr>
              <p:spPr bwMode="auto">
                <a:xfrm>
                  <a:off x="5824" y="2342"/>
                  <a:ext cx="652" cy="577"/>
                </a:xfrm>
                <a:custGeom>
                  <a:avLst/>
                  <a:gdLst>
                    <a:gd name="T0" fmla="*/ 1022 w 1023"/>
                    <a:gd name="T1" fmla="*/ 0 h 906"/>
                    <a:gd name="T2" fmla="*/ 0 w 1023"/>
                    <a:gd name="T3" fmla="*/ 0 h 906"/>
                    <a:gd name="T4" fmla="*/ 0 w 1023"/>
                    <a:gd name="T5" fmla="*/ 905 h 906"/>
                    <a:gd name="T6" fmla="*/ 1022 w 1023"/>
                    <a:gd name="T7" fmla="*/ 905 h 906"/>
                    <a:gd name="T8" fmla="*/ 1022 w 1023"/>
                    <a:gd name="T9" fmla="*/ 0 h 90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23"/>
                    <a:gd name="T16" fmla="*/ 0 h 906"/>
                    <a:gd name="T17" fmla="*/ 1023 w 1023"/>
                    <a:gd name="T18" fmla="*/ 906 h 90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23" h="906">
                      <a:moveTo>
                        <a:pt x="1022" y="0"/>
                      </a:moveTo>
                      <a:lnTo>
                        <a:pt x="0" y="0"/>
                      </a:lnTo>
                      <a:lnTo>
                        <a:pt x="0" y="905"/>
                      </a:lnTo>
                      <a:lnTo>
                        <a:pt x="1022" y="905"/>
                      </a:lnTo>
                      <a:lnTo>
                        <a:pt x="1022" y="0"/>
                      </a:lnTo>
                    </a:path>
                  </a:pathLst>
                </a:custGeom>
                <a:solidFill>
                  <a:srgbClr val="EAEAEA"/>
                </a:solidFill>
                <a:ln w="12700" cap="rnd">
                  <a:solidFill>
                    <a:srgbClr val="C4C4C4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816" name="Freeform 66"/>
                <p:cNvSpPr>
                  <a:spLocks/>
                </p:cNvSpPr>
                <p:nvPr/>
              </p:nvSpPr>
              <p:spPr bwMode="auto">
                <a:xfrm>
                  <a:off x="5917" y="2342"/>
                  <a:ext cx="465" cy="577"/>
                </a:xfrm>
                <a:custGeom>
                  <a:avLst/>
                  <a:gdLst>
                    <a:gd name="T0" fmla="*/ 0 w 731"/>
                    <a:gd name="T1" fmla="*/ 0 h 906"/>
                    <a:gd name="T2" fmla="*/ 0 w 731"/>
                    <a:gd name="T3" fmla="*/ 905 h 906"/>
                    <a:gd name="T4" fmla="*/ 146 w 731"/>
                    <a:gd name="T5" fmla="*/ 905 h 906"/>
                    <a:gd name="T6" fmla="*/ 146 w 731"/>
                    <a:gd name="T7" fmla="*/ 0 h 906"/>
                    <a:gd name="T8" fmla="*/ 292 w 731"/>
                    <a:gd name="T9" fmla="*/ 0 h 906"/>
                    <a:gd name="T10" fmla="*/ 292 w 731"/>
                    <a:gd name="T11" fmla="*/ 905 h 906"/>
                    <a:gd name="T12" fmla="*/ 438 w 731"/>
                    <a:gd name="T13" fmla="*/ 905 h 906"/>
                    <a:gd name="T14" fmla="*/ 438 w 731"/>
                    <a:gd name="T15" fmla="*/ 0 h 906"/>
                    <a:gd name="T16" fmla="*/ 584 w 731"/>
                    <a:gd name="T17" fmla="*/ 0 h 906"/>
                    <a:gd name="T18" fmla="*/ 584 w 731"/>
                    <a:gd name="T19" fmla="*/ 905 h 906"/>
                    <a:gd name="T20" fmla="*/ 730 w 731"/>
                    <a:gd name="T21" fmla="*/ 905 h 906"/>
                    <a:gd name="T22" fmla="*/ 730 w 731"/>
                    <a:gd name="T23" fmla="*/ 0 h 90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731"/>
                    <a:gd name="T37" fmla="*/ 0 h 906"/>
                    <a:gd name="T38" fmla="*/ 731 w 731"/>
                    <a:gd name="T39" fmla="*/ 906 h 90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731" h="906">
                      <a:moveTo>
                        <a:pt x="0" y="0"/>
                      </a:moveTo>
                      <a:lnTo>
                        <a:pt x="0" y="905"/>
                      </a:lnTo>
                      <a:lnTo>
                        <a:pt x="146" y="905"/>
                      </a:lnTo>
                      <a:lnTo>
                        <a:pt x="146" y="0"/>
                      </a:lnTo>
                      <a:lnTo>
                        <a:pt x="292" y="0"/>
                      </a:lnTo>
                      <a:lnTo>
                        <a:pt x="292" y="905"/>
                      </a:lnTo>
                      <a:lnTo>
                        <a:pt x="438" y="905"/>
                      </a:lnTo>
                      <a:lnTo>
                        <a:pt x="438" y="0"/>
                      </a:lnTo>
                      <a:lnTo>
                        <a:pt x="584" y="0"/>
                      </a:lnTo>
                      <a:lnTo>
                        <a:pt x="584" y="905"/>
                      </a:lnTo>
                      <a:lnTo>
                        <a:pt x="730" y="905"/>
                      </a:lnTo>
                      <a:lnTo>
                        <a:pt x="730" y="0"/>
                      </a:lnTo>
                    </a:path>
                  </a:pathLst>
                </a:custGeom>
                <a:noFill/>
                <a:ln w="12700" cap="rnd">
                  <a:solidFill>
                    <a:srgbClr val="C4C4C4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817" name="Freeform 67"/>
                <p:cNvSpPr>
                  <a:spLocks/>
                </p:cNvSpPr>
                <p:nvPr/>
              </p:nvSpPr>
              <p:spPr bwMode="auto">
                <a:xfrm>
                  <a:off x="5824" y="2486"/>
                  <a:ext cx="652" cy="289"/>
                </a:xfrm>
                <a:custGeom>
                  <a:avLst/>
                  <a:gdLst>
                    <a:gd name="T0" fmla="*/ 0 w 1023"/>
                    <a:gd name="T1" fmla="*/ 0 h 455"/>
                    <a:gd name="T2" fmla="*/ 1022 w 1023"/>
                    <a:gd name="T3" fmla="*/ 0 h 455"/>
                    <a:gd name="T4" fmla="*/ 1022 w 1023"/>
                    <a:gd name="T5" fmla="*/ 227 h 455"/>
                    <a:gd name="T6" fmla="*/ 0 w 1023"/>
                    <a:gd name="T7" fmla="*/ 227 h 455"/>
                    <a:gd name="T8" fmla="*/ 0 w 1023"/>
                    <a:gd name="T9" fmla="*/ 454 h 455"/>
                    <a:gd name="T10" fmla="*/ 1022 w 1023"/>
                    <a:gd name="T11" fmla="*/ 454 h 45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023"/>
                    <a:gd name="T19" fmla="*/ 0 h 455"/>
                    <a:gd name="T20" fmla="*/ 1023 w 1023"/>
                    <a:gd name="T21" fmla="*/ 455 h 45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023" h="455">
                      <a:moveTo>
                        <a:pt x="0" y="0"/>
                      </a:moveTo>
                      <a:lnTo>
                        <a:pt x="1022" y="0"/>
                      </a:lnTo>
                      <a:lnTo>
                        <a:pt x="1022" y="227"/>
                      </a:lnTo>
                      <a:lnTo>
                        <a:pt x="0" y="227"/>
                      </a:lnTo>
                      <a:lnTo>
                        <a:pt x="0" y="454"/>
                      </a:lnTo>
                      <a:lnTo>
                        <a:pt x="1022" y="454"/>
                      </a:lnTo>
                    </a:path>
                  </a:pathLst>
                </a:custGeom>
                <a:noFill/>
                <a:ln w="12700" cap="rnd">
                  <a:solidFill>
                    <a:srgbClr val="C4C4C4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818" name="Text Box 68"/>
                <p:cNvSpPr txBox="1">
                  <a:spLocks noChangeArrowheads="1"/>
                </p:cNvSpPr>
                <p:nvPr/>
              </p:nvSpPr>
              <p:spPr bwMode="auto">
                <a:xfrm>
                  <a:off x="5856" y="2121"/>
                  <a:ext cx="614" cy="27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eaLnBrk="0" hangingPunct="0"/>
                  <a:r>
                    <a:rPr lang="en-US" sz="800" dirty="0">
                      <a:latin typeface="Arial" charset="0"/>
                    </a:rPr>
                    <a:t>2010</a:t>
                  </a:r>
                  <a:endParaRPr lang="en-US" sz="800" dirty="0"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31784" name="Group 69"/>
              <p:cNvGrpSpPr>
                <a:grpSpLocks/>
              </p:cNvGrpSpPr>
              <p:nvPr/>
            </p:nvGrpSpPr>
            <p:grpSpPr bwMode="auto">
              <a:xfrm>
                <a:off x="3758" y="1860"/>
                <a:ext cx="505" cy="422"/>
                <a:chOff x="5760" y="2121"/>
                <a:chExt cx="772" cy="843"/>
              </a:xfrm>
            </p:grpSpPr>
            <p:sp>
              <p:nvSpPr>
                <p:cNvPr id="31797" name="Freeform 70"/>
                <p:cNvSpPr>
                  <a:spLocks/>
                </p:cNvSpPr>
                <p:nvPr/>
              </p:nvSpPr>
              <p:spPr bwMode="auto">
                <a:xfrm>
                  <a:off x="5869" y="2229"/>
                  <a:ext cx="77" cy="137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C4C4C4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798" name="Freeform 71"/>
                <p:cNvSpPr>
                  <a:spLocks/>
                </p:cNvSpPr>
                <p:nvPr/>
              </p:nvSpPr>
              <p:spPr bwMode="auto">
                <a:xfrm>
                  <a:off x="5963" y="2229"/>
                  <a:ext cx="77" cy="137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464646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799" name="Freeform 72"/>
                <p:cNvSpPr>
                  <a:spLocks/>
                </p:cNvSpPr>
                <p:nvPr/>
              </p:nvSpPr>
              <p:spPr bwMode="auto">
                <a:xfrm>
                  <a:off x="6057" y="2518"/>
                  <a:ext cx="77" cy="139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C4C4C4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800" name="Freeform 73"/>
                <p:cNvSpPr>
                  <a:spLocks/>
                </p:cNvSpPr>
                <p:nvPr/>
              </p:nvSpPr>
              <p:spPr bwMode="auto">
                <a:xfrm>
                  <a:off x="6152" y="2518"/>
                  <a:ext cx="76" cy="139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464646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801" name="Freeform 74"/>
                <p:cNvSpPr>
                  <a:spLocks/>
                </p:cNvSpPr>
                <p:nvPr/>
              </p:nvSpPr>
              <p:spPr bwMode="auto">
                <a:xfrm>
                  <a:off x="5760" y="2122"/>
                  <a:ext cx="772" cy="842"/>
                </a:xfrm>
                <a:custGeom>
                  <a:avLst/>
                  <a:gdLst>
                    <a:gd name="T0" fmla="*/ 1211 w 1212"/>
                    <a:gd name="T1" fmla="*/ 0 h 1324"/>
                    <a:gd name="T2" fmla="*/ 0 w 1212"/>
                    <a:gd name="T3" fmla="*/ 0 h 1324"/>
                    <a:gd name="T4" fmla="*/ 0 w 1212"/>
                    <a:gd name="T5" fmla="*/ 1323 h 1324"/>
                    <a:gd name="T6" fmla="*/ 1211 w 1212"/>
                    <a:gd name="T7" fmla="*/ 1323 h 1324"/>
                    <a:gd name="T8" fmla="*/ 1211 w 1212"/>
                    <a:gd name="T9" fmla="*/ 0 h 13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12"/>
                    <a:gd name="T16" fmla="*/ 0 h 1324"/>
                    <a:gd name="T17" fmla="*/ 1212 w 1212"/>
                    <a:gd name="T18" fmla="*/ 1324 h 13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12" h="1324">
                      <a:moveTo>
                        <a:pt x="1211" y="0"/>
                      </a:moveTo>
                      <a:lnTo>
                        <a:pt x="0" y="0"/>
                      </a:lnTo>
                      <a:lnTo>
                        <a:pt x="0" y="1323"/>
                      </a:lnTo>
                      <a:lnTo>
                        <a:pt x="1211" y="1323"/>
                      </a:lnTo>
                      <a:lnTo>
                        <a:pt x="1211" y="0"/>
                      </a:lnTo>
                    </a:path>
                  </a:pathLst>
                </a:custGeom>
                <a:solidFill>
                  <a:srgbClr val="C4C4C4"/>
                </a:solidFill>
                <a:ln w="19050" cap="rnd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802" name="Freeform 75"/>
                <p:cNvSpPr>
                  <a:spLocks/>
                </p:cNvSpPr>
                <p:nvPr/>
              </p:nvSpPr>
              <p:spPr bwMode="auto">
                <a:xfrm>
                  <a:off x="5824" y="2342"/>
                  <a:ext cx="646" cy="571"/>
                </a:xfrm>
                <a:custGeom>
                  <a:avLst/>
                  <a:gdLst>
                    <a:gd name="T0" fmla="*/ 1012 w 1013"/>
                    <a:gd name="T1" fmla="*/ 0 h 896"/>
                    <a:gd name="T2" fmla="*/ 0 w 1013"/>
                    <a:gd name="T3" fmla="*/ 0 h 896"/>
                    <a:gd name="T4" fmla="*/ 0 w 1013"/>
                    <a:gd name="T5" fmla="*/ 895 h 896"/>
                    <a:gd name="T6" fmla="*/ 1012 w 1013"/>
                    <a:gd name="T7" fmla="*/ 895 h 896"/>
                    <a:gd name="T8" fmla="*/ 1012 w 1013"/>
                    <a:gd name="T9" fmla="*/ 0 h 89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13"/>
                    <a:gd name="T16" fmla="*/ 0 h 896"/>
                    <a:gd name="T17" fmla="*/ 1013 w 1013"/>
                    <a:gd name="T18" fmla="*/ 896 h 89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13" h="896">
                      <a:moveTo>
                        <a:pt x="1012" y="0"/>
                      </a:moveTo>
                      <a:lnTo>
                        <a:pt x="0" y="0"/>
                      </a:lnTo>
                      <a:lnTo>
                        <a:pt x="0" y="895"/>
                      </a:lnTo>
                      <a:lnTo>
                        <a:pt x="1012" y="895"/>
                      </a:lnTo>
                      <a:lnTo>
                        <a:pt x="1012" y="0"/>
                      </a:lnTo>
                    </a:path>
                  </a:pathLst>
                </a:custGeom>
                <a:solidFill>
                  <a:srgbClr val="EAEAEA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803" name="Freeform 76"/>
                <p:cNvSpPr>
                  <a:spLocks/>
                </p:cNvSpPr>
                <p:nvPr/>
              </p:nvSpPr>
              <p:spPr bwMode="auto">
                <a:xfrm>
                  <a:off x="5824" y="2342"/>
                  <a:ext cx="646" cy="283"/>
                </a:xfrm>
                <a:custGeom>
                  <a:avLst/>
                  <a:gdLst>
                    <a:gd name="T0" fmla="*/ 1012 w 1013"/>
                    <a:gd name="T1" fmla="*/ 0 h 443"/>
                    <a:gd name="T2" fmla="*/ 1012 w 1013"/>
                    <a:gd name="T3" fmla="*/ 220 h 443"/>
                    <a:gd name="T4" fmla="*/ 720 w 1013"/>
                    <a:gd name="T5" fmla="*/ 220 h 443"/>
                    <a:gd name="T6" fmla="*/ 720 w 1013"/>
                    <a:gd name="T7" fmla="*/ 442 h 443"/>
                    <a:gd name="T8" fmla="*/ 0 w 1013"/>
                    <a:gd name="T9" fmla="*/ 442 h 443"/>
                    <a:gd name="T10" fmla="*/ 0 w 1013"/>
                    <a:gd name="T11" fmla="*/ 0 h 443"/>
                    <a:gd name="T12" fmla="*/ 1012 w 1013"/>
                    <a:gd name="T13" fmla="*/ 0 h 44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013"/>
                    <a:gd name="T22" fmla="*/ 0 h 443"/>
                    <a:gd name="T23" fmla="*/ 1013 w 1013"/>
                    <a:gd name="T24" fmla="*/ 443 h 443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013" h="443">
                      <a:moveTo>
                        <a:pt x="1012" y="0"/>
                      </a:moveTo>
                      <a:lnTo>
                        <a:pt x="1012" y="220"/>
                      </a:lnTo>
                      <a:lnTo>
                        <a:pt x="720" y="220"/>
                      </a:lnTo>
                      <a:lnTo>
                        <a:pt x="720" y="442"/>
                      </a:lnTo>
                      <a:lnTo>
                        <a:pt x="0" y="442"/>
                      </a:lnTo>
                      <a:lnTo>
                        <a:pt x="0" y="0"/>
                      </a:lnTo>
                      <a:lnTo>
                        <a:pt x="1012" y="0"/>
                      </a:lnTo>
                    </a:path>
                  </a:pathLst>
                </a:custGeom>
                <a:solidFill>
                  <a:srgbClr val="464646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804" name="Freeform 77"/>
                <p:cNvSpPr>
                  <a:spLocks/>
                </p:cNvSpPr>
                <p:nvPr/>
              </p:nvSpPr>
              <p:spPr bwMode="auto">
                <a:xfrm>
                  <a:off x="5824" y="2342"/>
                  <a:ext cx="652" cy="577"/>
                </a:xfrm>
                <a:custGeom>
                  <a:avLst/>
                  <a:gdLst>
                    <a:gd name="T0" fmla="*/ 1022 w 1023"/>
                    <a:gd name="T1" fmla="*/ 0 h 906"/>
                    <a:gd name="T2" fmla="*/ 0 w 1023"/>
                    <a:gd name="T3" fmla="*/ 0 h 906"/>
                    <a:gd name="T4" fmla="*/ 0 w 1023"/>
                    <a:gd name="T5" fmla="*/ 905 h 906"/>
                    <a:gd name="T6" fmla="*/ 1022 w 1023"/>
                    <a:gd name="T7" fmla="*/ 905 h 906"/>
                    <a:gd name="T8" fmla="*/ 1022 w 1023"/>
                    <a:gd name="T9" fmla="*/ 0 h 90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23"/>
                    <a:gd name="T16" fmla="*/ 0 h 906"/>
                    <a:gd name="T17" fmla="*/ 1023 w 1023"/>
                    <a:gd name="T18" fmla="*/ 906 h 90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23" h="906">
                      <a:moveTo>
                        <a:pt x="1022" y="0"/>
                      </a:moveTo>
                      <a:lnTo>
                        <a:pt x="0" y="0"/>
                      </a:lnTo>
                      <a:lnTo>
                        <a:pt x="0" y="905"/>
                      </a:lnTo>
                      <a:lnTo>
                        <a:pt x="1022" y="905"/>
                      </a:lnTo>
                      <a:lnTo>
                        <a:pt x="1022" y="0"/>
                      </a:lnTo>
                    </a:path>
                  </a:pathLst>
                </a:custGeom>
                <a:solidFill>
                  <a:srgbClr val="EAEAEA"/>
                </a:solidFill>
                <a:ln w="12700" cap="rnd">
                  <a:solidFill>
                    <a:srgbClr val="C4C4C4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805" name="Freeform 78"/>
                <p:cNvSpPr>
                  <a:spLocks/>
                </p:cNvSpPr>
                <p:nvPr/>
              </p:nvSpPr>
              <p:spPr bwMode="auto">
                <a:xfrm>
                  <a:off x="5917" y="2342"/>
                  <a:ext cx="465" cy="577"/>
                </a:xfrm>
                <a:custGeom>
                  <a:avLst/>
                  <a:gdLst>
                    <a:gd name="T0" fmla="*/ 0 w 731"/>
                    <a:gd name="T1" fmla="*/ 0 h 906"/>
                    <a:gd name="T2" fmla="*/ 0 w 731"/>
                    <a:gd name="T3" fmla="*/ 905 h 906"/>
                    <a:gd name="T4" fmla="*/ 146 w 731"/>
                    <a:gd name="T5" fmla="*/ 905 h 906"/>
                    <a:gd name="T6" fmla="*/ 146 w 731"/>
                    <a:gd name="T7" fmla="*/ 0 h 906"/>
                    <a:gd name="T8" fmla="*/ 292 w 731"/>
                    <a:gd name="T9" fmla="*/ 0 h 906"/>
                    <a:gd name="T10" fmla="*/ 292 w 731"/>
                    <a:gd name="T11" fmla="*/ 905 h 906"/>
                    <a:gd name="T12" fmla="*/ 438 w 731"/>
                    <a:gd name="T13" fmla="*/ 905 h 906"/>
                    <a:gd name="T14" fmla="*/ 438 w 731"/>
                    <a:gd name="T15" fmla="*/ 0 h 906"/>
                    <a:gd name="T16" fmla="*/ 584 w 731"/>
                    <a:gd name="T17" fmla="*/ 0 h 906"/>
                    <a:gd name="T18" fmla="*/ 584 w 731"/>
                    <a:gd name="T19" fmla="*/ 905 h 906"/>
                    <a:gd name="T20" fmla="*/ 730 w 731"/>
                    <a:gd name="T21" fmla="*/ 905 h 906"/>
                    <a:gd name="T22" fmla="*/ 730 w 731"/>
                    <a:gd name="T23" fmla="*/ 0 h 90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731"/>
                    <a:gd name="T37" fmla="*/ 0 h 906"/>
                    <a:gd name="T38" fmla="*/ 731 w 731"/>
                    <a:gd name="T39" fmla="*/ 906 h 90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731" h="906">
                      <a:moveTo>
                        <a:pt x="0" y="0"/>
                      </a:moveTo>
                      <a:lnTo>
                        <a:pt x="0" y="905"/>
                      </a:lnTo>
                      <a:lnTo>
                        <a:pt x="146" y="905"/>
                      </a:lnTo>
                      <a:lnTo>
                        <a:pt x="146" y="0"/>
                      </a:lnTo>
                      <a:lnTo>
                        <a:pt x="292" y="0"/>
                      </a:lnTo>
                      <a:lnTo>
                        <a:pt x="292" y="905"/>
                      </a:lnTo>
                      <a:lnTo>
                        <a:pt x="438" y="905"/>
                      </a:lnTo>
                      <a:lnTo>
                        <a:pt x="438" y="0"/>
                      </a:lnTo>
                      <a:lnTo>
                        <a:pt x="584" y="0"/>
                      </a:lnTo>
                      <a:lnTo>
                        <a:pt x="584" y="905"/>
                      </a:lnTo>
                      <a:lnTo>
                        <a:pt x="730" y="905"/>
                      </a:lnTo>
                      <a:lnTo>
                        <a:pt x="730" y="0"/>
                      </a:lnTo>
                    </a:path>
                  </a:pathLst>
                </a:custGeom>
                <a:noFill/>
                <a:ln w="12700" cap="rnd">
                  <a:solidFill>
                    <a:srgbClr val="C4C4C4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806" name="Freeform 79"/>
                <p:cNvSpPr>
                  <a:spLocks/>
                </p:cNvSpPr>
                <p:nvPr/>
              </p:nvSpPr>
              <p:spPr bwMode="auto">
                <a:xfrm>
                  <a:off x="5824" y="2486"/>
                  <a:ext cx="652" cy="289"/>
                </a:xfrm>
                <a:custGeom>
                  <a:avLst/>
                  <a:gdLst>
                    <a:gd name="T0" fmla="*/ 0 w 1023"/>
                    <a:gd name="T1" fmla="*/ 0 h 455"/>
                    <a:gd name="T2" fmla="*/ 1022 w 1023"/>
                    <a:gd name="T3" fmla="*/ 0 h 455"/>
                    <a:gd name="T4" fmla="*/ 1022 w 1023"/>
                    <a:gd name="T5" fmla="*/ 227 h 455"/>
                    <a:gd name="T6" fmla="*/ 0 w 1023"/>
                    <a:gd name="T7" fmla="*/ 227 h 455"/>
                    <a:gd name="T8" fmla="*/ 0 w 1023"/>
                    <a:gd name="T9" fmla="*/ 454 h 455"/>
                    <a:gd name="T10" fmla="*/ 1022 w 1023"/>
                    <a:gd name="T11" fmla="*/ 454 h 45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023"/>
                    <a:gd name="T19" fmla="*/ 0 h 455"/>
                    <a:gd name="T20" fmla="*/ 1023 w 1023"/>
                    <a:gd name="T21" fmla="*/ 455 h 45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023" h="455">
                      <a:moveTo>
                        <a:pt x="0" y="0"/>
                      </a:moveTo>
                      <a:lnTo>
                        <a:pt x="1022" y="0"/>
                      </a:lnTo>
                      <a:lnTo>
                        <a:pt x="1022" y="227"/>
                      </a:lnTo>
                      <a:lnTo>
                        <a:pt x="0" y="227"/>
                      </a:lnTo>
                      <a:lnTo>
                        <a:pt x="0" y="454"/>
                      </a:lnTo>
                      <a:lnTo>
                        <a:pt x="1022" y="454"/>
                      </a:lnTo>
                    </a:path>
                  </a:pathLst>
                </a:custGeom>
                <a:noFill/>
                <a:ln w="12700" cap="rnd">
                  <a:solidFill>
                    <a:srgbClr val="C4C4C4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807" name="Text Box 80"/>
                <p:cNvSpPr txBox="1">
                  <a:spLocks noChangeArrowheads="1"/>
                </p:cNvSpPr>
                <p:nvPr/>
              </p:nvSpPr>
              <p:spPr bwMode="auto">
                <a:xfrm>
                  <a:off x="5856" y="2121"/>
                  <a:ext cx="614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eaLnBrk="0" hangingPunct="0"/>
                  <a:r>
                    <a:rPr lang="en-US" sz="800" dirty="0">
                      <a:latin typeface="Arial" charset="0"/>
                    </a:rPr>
                    <a:t>2011</a:t>
                  </a:r>
                  <a:endParaRPr lang="en-US" sz="800" dirty="0"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31785" name="Group 81"/>
              <p:cNvGrpSpPr>
                <a:grpSpLocks/>
              </p:cNvGrpSpPr>
              <p:nvPr/>
            </p:nvGrpSpPr>
            <p:grpSpPr bwMode="auto">
              <a:xfrm>
                <a:off x="3891" y="1987"/>
                <a:ext cx="505" cy="422"/>
                <a:chOff x="5760" y="2120"/>
                <a:chExt cx="772" cy="844"/>
              </a:xfrm>
            </p:grpSpPr>
            <p:sp>
              <p:nvSpPr>
                <p:cNvPr id="31786" name="Freeform 82"/>
                <p:cNvSpPr>
                  <a:spLocks/>
                </p:cNvSpPr>
                <p:nvPr/>
              </p:nvSpPr>
              <p:spPr bwMode="auto">
                <a:xfrm>
                  <a:off x="5869" y="2229"/>
                  <a:ext cx="77" cy="137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C4C4C4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787" name="Freeform 83"/>
                <p:cNvSpPr>
                  <a:spLocks/>
                </p:cNvSpPr>
                <p:nvPr/>
              </p:nvSpPr>
              <p:spPr bwMode="auto">
                <a:xfrm>
                  <a:off x="5963" y="2229"/>
                  <a:ext cx="77" cy="137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464646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788" name="Freeform 84"/>
                <p:cNvSpPr>
                  <a:spLocks/>
                </p:cNvSpPr>
                <p:nvPr/>
              </p:nvSpPr>
              <p:spPr bwMode="auto">
                <a:xfrm>
                  <a:off x="6057" y="2518"/>
                  <a:ext cx="77" cy="139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C4C4C4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789" name="Freeform 85"/>
                <p:cNvSpPr>
                  <a:spLocks/>
                </p:cNvSpPr>
                <p:nvPr/>
              </p:nvSpPr>
              <p:spPr bwMode="auto">
                <a:xfrm>
                  <a:off x="6152" y="2518"/>
                  <a:ext cx="76" cy="139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464646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790" name="Freeform 86"/>
                <p:cNvSpPr>
                  <a:spLocks/>
                </p:cNvSpPr>
                <p:nvPr/>
              </p:nvSpPr>
              <p:spPr bwMode="auto">
                <a:xfrm>
                  <a:off x="5760" y="2122"/>
                  <a:ext cx="772" cy="842"/>
                </a:xfrm>
                <a:custGeom>
                  <a:avLst/>
                  <a:gdLst>
                    <a:gd name="T0" fmla="*/ 1211 w 1212"/>
                    <a:gd name="T1" fmla="*/ 0 h 1324"/>
                    <a:gd name="T2" fmla="*/ 0 w 1212"/>
                    <a:gd name="T3" fmla="*/ 0 h 1324"/>
                    <a:gd name="T4" fmla="*/ 0 w 1212"/>
                    <a:gd name="T5" fmla="*/ 1323 h 1324"/>
                    <a:gd name="T6" fmla="*/ 1211 w 1212"/>
                    <a:gd name="T7" fmla="*/ 1323 h 1324"/>
                    <a:gd name="T8" fmla="*/ 1211 w 1212"/>
                    <a:gd name="T9" fmla="*/ 0 h 13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12"/>
                    <a:gd name="T16" fmla="*/ 0 h 1324"/>
                    <a:gd name="T17" fmla="*/ 1212 w 1212"/>
                    <a:gd name="T18" fmla="*/ 1324 h 13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12" h="1324">
                      <a:moveTo>
                        <a:pt x="1211" y="0"/>
                      </a:moveTo>
                      <a:lnTo>
                        <a:pt x="0" y="0"/>
                      </a:lnTo>
                      <a:lnTo>
                        <a:pt x="0" y="1323"/>
                      </a:lnTo>
                      <a:lnTo>
                        <a:pt x="1211" y="1323"/>
                      </a:lnTo>
                      <a:lnTo>
                        <a:pt x="1211" y="0"/>
                      </a:lnTo>
                    </a:path>
                  </a:pathLst>
                </a:custGeom>
                <a:solidFill>
                  <a:srgbClr val="C4C4C4"/>
                </a:solidFill>
                <a:ln w="19050" cap="rnd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791" name="Freeform 87"/>
                <p:cNvSpPr>
                  <a:spLocks/>
                </p:cNvSpPr>
                <p:nvPr/>
              </p:nvSpPr>
              <p:spPr bwMode="auto">
                <a:xfrm>
                  <a:off x="5824" y="2342"/>
                  <a:ext cx="646" cy="571"/>
                </a:xfrm>
                <a:custGeom>
                  <a:avLst/>
                  <a:gdLst>
                    <a:gd name="T0" fmla="*/ 1012 w 1013"/>
                    <a:gd name="T1" fmla="*/ 0 h 896"/>
                    <a:gd name="T2" fmla="*/ 0 w 1013"/>
                    <a:gd name="T3" fmla="*/ 0 h 896"/>
                    <a:gd name="T4" fmla="*/ 0 w 1013"/>
                    <a:gd name="T5" fmla="*/ 895 h 896"/>
                    <a:gd name="T6" fmla="*/ 1012 w 1013"/>
                    <a:gd name="T7" fmla="*/ 895 h 896"/>
                    <a:gd name="T8" fmla="*/ 1012 w 1013"/>
                    <a:gd name="T9" fmla="*/ 0 h 89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13"/>
                    <a:gd name="T16" fmla="*/ 0 h 896"/>
                    <a:gd name="T17" fmla="*/ 1013 w 1013"/>
                    <a:gd name="T18" fmla="*/ 896 h 89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13" h="896">
                      <a:moveTo>
                        <a:pt x="1012" y="0"/>
                      </a:moveTo>
                      <a:lnTo>
                        <a:pt x="0" y="0"/>
                      </a:lnTo>
                      <a:lnTo>
                        <a:pt x="0" y="895"/>
                      </a:lnTo>
                      <a:lnTo>
                        <a:pt x="1012" y="895"/>
                      </a:lnTo>
                      <a:lnTo>
                        <a:pt x="1012" y="0"/>
                      </a:lnTo>
                    </a:path>
                  </a:pathLst>
                </a:custGeom>
                <a:solidFill>
                  <a:srgbClr val="EAEAEA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792" name="Freeform 88"/>
                <p:cNvSpPr>
                  <a:spLocks/>
                </p:cNvSpPr>
                <p:nvPr/>
              </p:nvSpPr>
              <p:spPr bwMode="auto">
                <a:xfrm>
                  <a:off x="5824" y="2342"/>
                  <a:ext cx="646" cy="283"/>
                </a:xfrm>
                <a:custGeom>
                  <a:avLst/>
                  <a:gdLst>
                    <a:gd name="T0" fmla="*/ 1012 w 1013"/>
                    <a:gd name="T1" fmla="*/ 0 h 443"/>
                    <a:gd name="T2" fmla="*/ 1012 w 1013"/>
                    <a:gd name="T3" fmla="*/ 220 h 443"/>
                    <a:gd name="T4" fmla="*/ 720 w 1013"/>
                    <a:gd name="T5" fmla="*/ 220 h 443"/>
                    <a:gd name="T6" fmla="*/ 720 w 1013"/>
                    <a:gd name="T7" fmla="*/ 442 h 443"/>
                    <a:gd name="T8" fmla="*/ 0 w 1013"/>
                    <a:gd name="T9" fmla="*/ 442 h 443"/>
                    <a:gd name="T10" fmla="*/ 0 w 1013"/>
                    <a:gd name="T11" fmla="*/ 0 h 443"/>
                    <a:gd name="T12" fmla="*/ 1012 w 1013"/>
                    <a:gd name="T13" fmla="*/ 0 h 44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013"/>
                    <a:gd name="T22" fmla="*/ 0 h 443"/>
                    <a:gd name="T23" fmla="*/ 1013 w 1013"/>
                    <a:gd name="T24" fmla="*/ 443 h 443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013" h="443">
                      <a:moveTo>
                        <a:pt x="1012" y="0"/>
                      </a:moveTo>
                      <a:lnTo>
                        <a:pt x="1012" y="220"/>
                      </a:lnTo>
                      <a:lnTo>
                        <a:pt x="720" y="220"/>
                      </a:lnTo>
                      <a:lnTo>
                        <a:pt x="720" y="442"/>
                      </a:lnTo>
                      <a:lnTo>
                        <a:pt x="0" y="442"/>
                      </a:lnTo>
                      <a:lnTo>
                        <a:pt x="0" y="0"/>
                      </a:lnTo>
                      <a:lnTo>
                        <a:pt x="1012" y="0"/>
                      </a:lnTo>
                    </a:path>
                  </a:pathLst>
                </a:custGeom>
                <a:solidFill>
                  <a:srgbClr val="464646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793" name="Freeform 89"/>
                <p:cNvSpPr>
                  <a:spLocks/>
                </p:cNvSpPr>
                <p:nvPr/>
              </p:nvSpPr>
              <p:spPr bwMode="auto">
                <a:xfrm>
                  <a:off x="5824" y="2342"/>
                  <a:ext cx="652" cy="577"/>
                </a:xfrm>
                <a:custGeom>
                  <a:avLst/>
                  <a:gdLst>
                    <a:gd name="T0" fmla="*/ 1022 w 1023"/>
                    <a:gd name="T1" fmla="*/ 0 h 906"/>
                    <a:gd name="T2" fmla="*/ 0 w 1023"/>
                    <a:gd name="T3" fmla="*/ 0 h 906"/>
                    <a:gd name="T4" fmla="*/ 0 w 1023"/>
                    <a:gd name="T5" fmla="*/ 905 h 906"/>
                    <a:gd name="T6" fmla="*/ 1022 w 1023"/>
                    <a:gd name="T7" fmla="*/ 905 h 906"/>
                    <a:gd name="T8" fmla="*/ 1022 w 1023"/>
                    <a:gd name="T9" fmla="*/ 0 h 90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23"/>
                    <a:gd name="T16" fmla="*/ 0 h 906"/>
                    <a:gd name="T17" fmla="*/ 1023 w 1023"/>
                    <a:gd name="T18" fmla="*/ 906 h 90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23" h="906">
                      <a:moveTo>
                        <a:pt x="1022" y="0"/>
                      </a:moveTo>
                      <a:lnTo>
                        <a:pt x="0" y="0"/>
                      </a:lnTo>
                      <a:lnTo>
                        <a:pt x="0" y="905"/>
                      </a:lnTo>
                      <a:lnTo>
                        <a:pt x="1022" y="905"/>
                      </a:lnTo>
                      <a:lnTo>
                        <a:pt x="1022" y="0"/>
                      </a:lnTo>
                    </a:path>
                  </a:pathLst>
                </a:custGeom>
                <a:solidFill>
                  <a:srgbClr val="EAEAEA"/>
                </a:solidFill>
                <a:ln w="12700" cap="rnd">
                  <a:solidFill>
                    <a:srgbClr val="C4C4C4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794" name="Freeform 90"/>
                <p:cNvSpPr>
                  <a:spLocks/>
                </p:cNvSpPr>
                <p:nvPr/>
              </p:nvSpPr>
              <p:spPr bwMode="auto">
                <a:xfrm>
                  <a:off x="5917" y="2342"/>
                  <a:ext cx="465" cy="577"/>
                </a:xfrm>
                <a:custGeom>
                  <a:avLst/>
                  <a:gdLst>
                    <a:gd name="T0" fmla="*/ 0 w 731"/>
                    <a:gd name="T1" fmla="*/ 0 h 906"/>
                    <a:gd name="T2" fmla="*/ 0 w 731"/>
                    <a:gd name="T3" fmla="*/ 905 h 906"/>
                    <a:gd name="T4" fmla="*/ 146 w 731"/>
                    <a:gd name="T5" fmla="*/ 905 h 906"/>
                    <a:gd name="T6" fmla="*/ 146 w 731"/>
                    <a:gd name="T7" fmla="*/ 0 h 906"/>
                    <a:gd name="T8" fmla="*/ 292 w 731"/>
                    <a:gd name="T9" fmla="*/ 0 h 906"/>
                    <a:gd name="T10" fmla="*/ 292 w 731"/>
                    <a:gd name="T11" fmla="*/ 905 h 906"/>
                    <a:gd name="T12" fmla="*/ 438 w 731"/>
                    <a:gd name="T13" fmla="*/ 905 h 906"/>
                    <a:gd name="T14" fmla="*/ 438 w 731"/>
                    <a:gd name="T15" fmla="*/ 0 h 906"/>
                    <a:gd name="T16" fmla="*/ 584 w 731"/>
                    <a:gd name="T17" fmla="*/ 0 h 906"/>
                    <a:gd name="T18" fmla="*/ 584 w 731"/>
                    <a:gd name="T19" fmla="*/ 905 h 906"/>
                    <a:gd name="T20" fmla="*/ 730 w 731"/>
                    <a:gd name="T21" fmla="*/ 905 h 906"/>
                    <a:gd name="T22" fmla="*/ 730 w 731"/>
                    <a:gd name="T23" fmla="*/ 0 h 90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731"/>
                    <a:gd name="T37" fmla="*/ 0 h 906"/>
                    <a:gd name="T38" fmla="*/ 731 w 731"/>
                    <a:gd name="T39" fmla="*/ 906 h 90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731" h="906">
                      <a:moveTo>
                        <a:pt x="0" y="0"/>
                      </a:moveTo>
                      <a:lnTo>
                        <a:pt x="0" y="905"/>
                      </a:lnTo>
                      <a:lnTo>
                        <a:pt x="146" y="905"/>
                      </a:lnTo>
                      <a:lnTo>
                        <a:pt x="146" y="0"/>
                      </a:lnTo>
                      <a:lnTo>
                        <a:pt x="292" y="0"/>
                      </a:lnTo>
                      <a:lnTo>
                        <a:pt x="292" y="905"/>
                      </a:lnTo>
                      <a:lnTo>
                        <a:pt x="438" y="905"/>
                      </a:lnTo>
                      <a:lnTo>
                        <a:pt x="438" y="0"/>
                      </a:lnTo>
                      <a:lnTo>
                        <a:pt x="584" y="0"/>
                      </a:lnTo>
                      <a:lnTo>
                        <a:pt x="584" y="905"/>
                      </a:lnTo>
                      <a:lnTo>
                        <a:pt x="730" y="905"/>
                      </a:lnTo>
                      <a:lnTo>
                        <a:pt x="730" y="0"/>
                      </a:lnTo>
                    </a:path>
                  </a:pathLst>
                </a:custGeom>
                <a:noFill/>
                <a:ln w="12700" cap="rnd">
                  <a:solidFill>
                    <a:srgbClr val="C4C4C4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795" name="Freeform 91"/>
                <p:cNvSpPr>
                  <a:spLocks/>
                </p:cNvSpPr>
                <p:nvPr/>
              </p:nvSpPr>
              <p:spPr bwMode="auto">
                <a:xfrm>
                  <a:off x="5824" y="2486"/>
                  <a:ext cx="652" cy="289"/>
                </a:xfrm>
                <a:custGeom>
                  <a:avLst/>
                  <a:gdLst>
                    <a:gd name="T0" fmla="*/ 0 w 1023"/>
                    <a:gd name="T1" fmla="*/ 0 h 455"/>
                    <a:gd name="T2" fmla="*/ 1022 w 1023"/>
                    <a:gd name="T3" fmla="*/ 0 h 455"/>
                    <a:gd name="T4" fmla="*/ 1022 w 1023"/>
                    <a:gd name="T5" fmla="*/ 227 h 455"/>
                    <a:gd name="T6" fmla="*/ 0 w 1023"/>
                    <a:gd name="T7" fmla="*/ 227 h 455"/>
                    <a:gd name="T8" fmla="*/ 0 w 1023"/>
                    <a:gd name="T9" fmla="*/ 454 h 455"/>
                    <a:gd name="T10" fmla="*/ 1022 w 1023"/>
                    <a:gd name="T11" fmla="*/ 454 h 45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023"/>
                    <a:gd name="T19" fmla="*/ 0 h 455"/>
                    <a:gd name="T20" fmla="*/ 1023 w 1023"/>
                    <a:gd name="T21" fmla="*/ 455 h 45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023" h="455">
                      <a:moveTo>
                        <a:pt x="0" y="0"/>
                      </a:moveTo>
                      <a:lnTo>
                        <a:pt x="1022" y="0"/>
                      </a:lnTo>
                      <a:lnTo>
                        <a:pt x="1022" y="227"/>
                      </a:lnTo>
                      <a:lnTo>
                        <a:pt x="0" y="227"/>
                      </a:lnTo>
                      <a:lnTo>
                        <a:pt x="0" y="454"/>
                      </a:lnTo>
                      <a:lnTo>
                        <a:pt x="1022" y="454"/>
                      </a:lnTo>
                    </a:path>
                  </a:pathLst>
                </a:custGeom>
                <a:noFill/>
                <a:ln w="12700" cap="rnd">
                  <a:solidFill>
                    <a:srgbClr val="C4C4C4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796" name="Text Box 92"/>
                <p:cNvSpPr txBox="1">
                  <a:spLocks noChangeArrowheads="1"/>
                </p:cNvSpPr>
                <p:nvPr/>
              </p:nvSpPr>
              <p:spPr bwMode="auto">
                <a:xfrm>
                  <a:off x="5856" y="2120"/>
                  <a:ext cx="613" cy="27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eaLnBrk="0" hangingPunct="0"/>
                  <a:r>
                    <a:rPr lang="en-US" sz="800" dirty="0">
                      <a:latin typeface="Arial" charset="0"/>
                    </a:rPr>
                    <a:t>2012</a:t>
                  </a:r>
                  <a:endParaRPr lang="en-US" sz="800" dirty="0">
                    <a:latin typeface="Times New Roman" pitchFamily="18" charset="0"/>
                  </a:endParaRPr>
                </a:p>
              </p:txBody>
            </p:sp>
          </p:grpSp>
        </p:grpSp>
        <p:sp>
          <p:nvSpPr>
            <p:cNvPr id="31752" name="Rectangle 94"/>
            <p:cNvSpPr>
              <a:spLocks noChangeArrowheads="1"/>
            </p:cNvSpPr>
            <p:nvPr/>
          </p:nvSpPr>
          <p:spPr bwMode="auto">
            <a:xfrm>
              <a:off x="6575018" y="1808208"/>
              <a:ext cx="2297424" cy="584775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en-US" sz="1600" b="1" dirty="0">
                  <a:solidFill>
                    <a:srgbClr val="5A87C6"/>
                  </a:solidFill>
                  <a:latin typeface="+mj-lt"/>
                </a:rPr>
                <a:t>150,000 copies (UOP)</a:t>
              </a:r>
            </a:p>
            <a:p>
              <a:pPr eaLnBrk="0" hangingPunct="0"/>
              <a:r>
                <a:rPr lang="en-US" sz="1600" b="1" dirty="0">
                  <a:solidFill>
                    <a:srgbClr val="5A87C6"/>
                  </a:solidFill>
                  <a:latin typeface="+mj-lt"/>
                </a:rPr>
                <a:t>over service life</a:t>
              </a:r>
            </a:p>
          </p:txBody>
        </p:sp>
        <p:grpSp>
          <p:nvGrpSpPr>
            <p:cNvPr id="31753" name="Group 173"/>
            <p:cNvGrpSpPr>
              <a:grpSpLocks/>
            </p:cNvGrpSpPr>
            <p:nvPr/>
          </p:nvGrpSpPr>
          <p:grpSpPr bwMode="auto">
            <a:xfrm>
              <a:off x="1037179" y="1059196"/>
              <a:ext cx="2363788" cy="2419350"/>
              <a:chOff x="810" y="2733"/>
              <a:chExt cx="1489" cy="1524"/>
            </a:xfrm>
          </p:grpSpPr>
          <p:grpSp>
            <p:nvGrpSpPr>
              <p:cNvPr id="31754" name="Group 172"/>
              <p:cNvGrpSpPr>
                <a:grpSpLocks/>
              </p:cNvGrpSpPr>
              <p:nvPr/>
            </p:nvGrpSpPr>
            <p:grpSpPr bwMode="auto">
              <a:xfrm>
                <a:off x="810" y="2733"/>
                <a:ext cx="1489" cy="1524"/>
                <a:chOff x="810" y="2733"/>
                <a:chExt cx="1489" cy="1524"/>
              </a:xfrm>
            </p:grpSpPr>
            <p:sp>
              <p:nvSpPr>
                <p:cNvPr id="31756" name="Freeform 146"/>
                <p:cNvSpPr>
                  <a:spLocks/>
                </p:cNvSpPr>
                <p:nvPr/>
              </p:nvSpPr>
              <p:spPr bwMode="auto">
                <a:xfrm>
                  <a:off x="842" y="3417"/>
                  <a:ext cx="500" cy="515"/>
                </a:xfrm>
                <a:custGeom>
                  <a:avLst/>
                  <a:gdLst>
                    <a:gd name="T0" fmla="*/ 16 w 746"/>
                    <a:gd name="T1" fmla="*/ 235 h 768"/>
                    <a:gd name="T2" fmla="*/ 131 w 746"/>
                    <a:gd name="T3" fmla="*/ 167 h 768"/>
                    <a:gd name="T4" fmla="*/ 178 w 746"/>
                    <a:gd name="T5" fmla="*/ 146 h 768"/>
                    <a:gd name="T6" fmla="*/ 251 w 746"/>
                    <a:gd name="T7" fmla="*/ 94 h 768"/>
                    <a:gd name="T8" fmla="*/ 303 w 746"/>
                    <a:gd name="T9" fmla="*/ 78 h 768"/>
                    <a:gd name="T10" fmla="*/ 319 w 746"/>
                    <a:gd name="T11" fmla="*/ 73 h 768"/>
                    <a:gd name="T12" fmla="*/ 392 w 746"/>
                    <a:gd name="T13" fmla="*/ 36 h 768"/>
                    <a:gd name="T14" fmla="*/ 449 w 746"/>
                    <a:gd name="T15" fmla="*/ 0 h 768"/>
                    <a:gd name="T16" fmla="*/ 527 w 746"/>
                    <a:gd name="T17" fmla="*/ 5 h 768"/>
                    <a:gd name="T18" fmla="*/ 611 w 746"/>
                    <a:gd name="T19" fmla="*/ 62 h 768"/>
                    <a:gd name="T20" fmla="*/ 731 w 746"/>
                    <a:gd name="T21" fmla="*/ 99 h 768"/>
                    <a:gd name="T22" fmla="*/ 720 w 746"/>
                    <a:gd name="T23" fmla="*/ 318 h 768"/>
                    <a:gd name="T24" fmla="*/ 705 w 746"/>
                    <a:gd name="T25" fmla="*/ 370 h 768"/>
                    <a:gd name="T26" fmla="*/ 726 w 746"/>
                    <a:gd name="T27" fmla="*/ 694 h 768"/>
                    <a:gd name="T28" fmla="*/ 720 w 746"/>
                    <a:gd name="T29" fmla="*/ 762 h 768"/>
                    <a:gd name="T30" fmla="*/ 705 w 746"/>
                    <a:gd name="T31" fmla="*/ 751 h 768"/>
                    <a:gd name="T32" fmla="*/ 674 w 746"/>
                    <a:gd name="T33" fmla="*/ 746 h 768"/>
                    <a:gd name="T34" fmla="*/ 527 w 746"/>
                    <a:gd name="T35" fmla="*/ 668 h 768"/>
                    <a:gd name="T36" fmla="*/ 407 w 746"/>
                    <a:gd name="T37" fmla="*/ 642 h 768"/>
                    <a:gd name="T38" fmla="*/ 334 w 746"/>
                    <a:gd name="T39" fmla="*/ 621 h 768"/>
                    <a:gd name="T40" fmla="*/ 308 w 746"/>
                    <a:gd name="T41" fmla="*/ 605 h 768"/>
                    <a:gd name="T42" fmla="*/ 230 w 746"/>
                    <a:gd name="T43" fmla="*/ 584 h 768"/>
                    <a:gd name="T44" fmla="*/ 167 w 746"/>
                    <a:gd name="T45" fmla="*/ 553 h 768"/>
                    <a:gd name="T46" fmla="*/ 131 w 746"/>
                    <a:gd name="T47" fmla="*/ 542 h 768"/>
                    <a:gd name="T48" fmla="*/ 58 w 746"/>
                    <a:gd name="T49" fmla="*/ 516 h 768"/>
                    <a:gd name="T50" fmla="*/ 27 w 746"/>
                    <a:gd name="T51" fmla="*/ 506 h 768"/>
                    <a:gd name="T52" fmla="*/ 0 w 746"/>
                    <a:gd name="T53" fmla="*/ 459 h 768"/>
                    <a:gd name="T54" fmla="*/ 16 w 746"/>
                    <a:gd name="T55" fmla="*/ 235 h 768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w 746"/>
                    <a:gd name="T85" fmla="*/ 0 h 768"/>
                    <a:gd name="T86" fmla="*/ 746 w 746"/>
                    <a:gd name="T87" fmla="*/ 768 h 768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T84" t="T85" r="T86" b="T87"/>
                  <a:pathLst>
                    <a:path w="746" h="768">
                      <a:moveTo>
                        <a:pt x="16" y="235"/>
                      </a:moveTo>
                      <a:cubicBezTo>
                        <a:pt x="32" y="184"/>
                        <a:pt x="84" y="178"/>
                        <a:pt x="131" y="167"/>
                      </a:cubicBezTo>
                      <a:cubicBezTo>
                        <a:pt x="145" y="157"/>
                        <a:pt x="178" y="146"/>
                        <a:pt x="178" y="146"/>
                      </a:cubicBezTo>
                      <a:cubicBezTo>
                        <a:pt x="193" y="129"/>
                        <a:pt x="228" y="102"/>
                        <a:pt x="251" y="94"/>
                      </a:cubicBezTo>
                      <a:cubicBezTo>
                        <a:pt x="268" y="88"/>
                        <a:pt x="286" y="83"/>
                        <a:pt x="303" y="78"/>
                      </a:cubicBezTo>
                      <a:cubicBezTo>
                        <a:pt x="308" y="76"/>
                        <a:pt x="319" y="73"/>
                        <a:pt x="319" y="73"/>
                      </a:cubicBezTo>
                      <a:cubicBezTo>
                        <a:pt x="333" y="57"/>
                        <a:pt x="370" y="44"/>
                        <a:pt x="392" y="36"/>
                      </a:cubicBezTo>
                      <a:cubicBezTo>
                        <a:pt x="401" y="8"/>
                        <a:pt x="423" y="9"/>
                        <a:pt x="449" y="0"/>
                      </a:cubicBezTo>
                      <a:cubicBezTo>
                        <a:pt x="475" y="2"/>
                        <a:pt x="501" y="1"/>
                        <a:pt x="527" y="5"/>
                      </a:cubicBezTo>
                      <a:cubicBezTo>
                        <a:pt x="550" y="9"/>
                        <a:pt x="581" y="53"/>
                        <a:pt x="611" y="62"/>
                      </a:cubicBezTo>
                      <a:cubicBezTo>
                        <a:pt x="646" y="100"/>
                        <a:pt x="678" y="95"/>
                        <a:pt x="731" y="99"/>
                      </a:cubicBezTo>
                      <a:cubicBezTo>
                        <a:pt x="746" y="147"/>
                        <a:pt x="722" y="295"/>
                        <a:pt x="720" y="318"/>
                      </a:cubicBezTo>
                      <a:cubicBezTo>
                        <a:pt x="719" y="336"/>
                        <a:pt x="705" y="370"/>
                        <a:pt x="705" y="370"/>
                      </a:cubicBezTo>
                      <a:cubicBezTo>
                        <a:pt x="690" y="467"/>
                        <a:pt x="689" y="596"/>
                        <a:pt x="726" y="694"/>
                      </a:cubicBezTo>
                      <a:cubicBezTo>
                        <a:pt x="724" y="717"/>
                        <a:pt x="728" y="741"/>
                        <a:pt x="720" y="762"/>
                      </a:cubicBezTo>
                      <a:cubicBezTo>
                        <a:pt x="718" y="768"/>
                        <a:pt x="711" y="753"/>
                        <a:pt x="705" y="751"/>
                      </a:cubicBezTo>
                      <a:cubicBezTo>
                        <a:pt x="695" y="748"/>
                        <a:pt x="684" y="748"/>
                        <a:pt x="674" y="746"/>
                      </a:cubicBezTo>
                      <a:cubicBezTo>
                        <a:pt x="615" y="733"/>
                        <a:pt x="583" y="681"/>
                        <a:pt x="527" y="668"/>
                      </a:cubicBezTo>
                      <a:cubicBezTo>
                        <a:pt x="494" y="644"/>
                        <a:pt x="445" y="645"/>
                        <a:pt x="407" y="642"/>
                      </a:cubicBezTo>
                      <a:cubicBezTo>
                        <a:pt x="383" y="632"/>
                        <a:pt x="359" y="626"/>
                        <a:pt x="334" y="621"/>
                      </a:cubicBezTo>
                      <a:cubicBezTo>
                        <a:pt x="325" y="617"/>
                        <a:pt x="317" y="609"/>
                        <a:pt x="308" y="605"/>
                      </a:cubicBezTo>
                      <a:cubicBezTo>
                        <a:pt x="283" y="595"/>
                        <a:pt x="256" y="592"/>
                        <a:pt x="230" y="584"/>
                      </a:cubicBezTo>
                      <a:cubicBezTo>
                        <a:pt x="209" y="578"/>
                        <a:pt x="187" y="562"/>
                        <a:pt x="167" y="553"/>
                      </a:cubicBezTo>
                      <a:cubicBezTo>
                        <a:pt x="131" y="538"/>
                        <a:pt x="162" y="558"/>
                        <a:pt x="131" y="542"/>
                      </a:cubicBezTo>
                      <a:cubicBezTo>
                        <a:pt x="108" y="530"/>
                        <a:pt x="83" y="524"/>
                        <a:pt x="58" y="516"/>
                      </a:cubicBezTo>
                      <a:cubicBezTo>
                        <a:pt x="48" y="513"/>
                        <a:pt x="27" y="506"/>
                        <a:pt x="27" y="506"/>
                      </a:cubicBezTo>
                      <a:cubicBezTo>
                        <a:pt x="6" y="492"/>
                        <a:pt x="7" y="483"/>
                        <a:pt x="0" y="459"/>
                      </a:cubicBezTo>
                      <a:cubicBezTo>
                        <a:pt x="4" y="384"/>
                        <a:pt x="16" y="310"/>
                        <a:pt x="16" y="235"/>
                      </a:cubicBezTo>
                      <a:close/>
                    </a:path>
                  </a:pathLst>
                </a:custGeom>
                <a:solidFill>
                  <a:srgbClr val="FFFFE1"/>
                </a:solidFill>
                <a:ln w="28575">
                  <a:noFill/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31757" name="Freeform 147"/>
                <p:cNvSpPr>
                  <a:spLocks/>
                </p:cNvSpPr>
                <p:nvPr/>
              </p:nvSpPr>
              <p:spPr bwMode="auto">
                <a:xfrm>
                  <a:off x="1307" y="3340"/>
                  <a:ext cx="980" cy="917"/>
                </a:xfrm>
                <a:custGeom>
                  <a:avLst/>
                  <a:gdLst>
                    <a:gd name="T0" fmla="*/ 26 w 1461"/>
                    <a:gd name="T1" fmla="*/ 251 h 1367"/>
                    <a:gd name="T2" fmla="*/ 94 w 1461"/>
                    <a:gd name="T3" fmla="*/ 266 h 1367"/>
                    <a:gd name="T4" fmla="*/ 392 w 1461"/>
                    <a:gd name="T5" fmla="*/ 292 h 1367"/>
                    <a:gd name="T6" fmla="*/ 788 w 1461"/>
                    <a:gd name="T7" fmla="*/ 329 h 1367"/>
                    <a:gd name="T8" fmla="*/ 856 w 1461"/>
                    <a:gd name="T9" fmla="*/ 350 h 1367"/>
                    <a:gd name="T10" fmla="*/ 1070 w 1461"/>
                    <a:gd name="T11" fmla="*/ 345 h 1367"/>
                    <a:gd name="T12" fmla="*/ 1112 w 1461"/>
                    <a:gd name="T13" fmla="*/ 308 h 1367"/>
                    <a:gd name="T14" fmla="*/ 1200 w 1461"/>
                    <a:gd name="T15" fmla="*/ 193 h 1367"/>
                    <a:gd name="T16" fmla="*/ 1232 w 1461"/>
                    <a:gd name="T17" fmla="*/ 146 h 1367"/>
                    <a:gd name="T18" fmla="*/ 1242 w 1461"/>
                    <a:gd name="T19" fmla="*/ 131 h 1367"/>
                    <a:gd name="T20" fmla="*/ 1346 w 1461"/>
                    <a:gd name="T21" fmla="*/ 0 h 1367"/>
                    <a:gd name="T22" fmla="*/ 1373 w 1461"/>
                    <a:gd name="T23" fmla="*/ 21 h 1367"/>
                    <a:gd name="T24" fmla="*/ 1378 w 1461"/>
                    <a:gd name="T25" fmla="*/ 256 h 1367"/>
                    <a:gd name="T26" fmla="*/ 1420 w 1461"/>
                    <a:gd name="T27" fmla="*/ 381 h 1367"/>
                    <a:gd name="T28" fmla="*/ 1435 w 1461"/>
                    <a:gd name="T29" fmla="*/ 741 h 1367"/>
                    <a:gd name="T30" fmla="*/ 1461 w 1461"/>
                    <a:gd name="T31" fmla="*/ 992 h 1367"/>
                    <a:gd name="T32" fmla="*/ 1451 w 1461"/>
                    <a:gd name="T33" fmla="*/ 1080 h 1367"/>
                    <a:gd name="T34" fmla="*/ 1440 w 1461"/>
                    <a:gd name="T35" fmla="*/ 1091 h 1367"/>
                    <a:gd name="T36" fmla="*/ 1346 w 1461"/>
                    <a:gd name="T37" fmla="*/ 1185 h 1367"/>
                    <a:gd name="T38" fmla="*/ 1294 w 1461"/>
                    <a:gd name="T39" fmla="*/ 1247 h 1367"/>
                    <a:gd name="T40" fmla="*/ 1242 w 1461"/>
                    <a:gd name="T41" fmla="*/ 1299 h 1367"/>
                    <a:gd name="T42" fmla="*/ 1200 w 1461"/>
                    <a:gd name="T43" fmla="*/ 1362 h 1367"/>
                    <a:gd name="T44" fmla="*/ 1054 w 1461"/>
                    <a:gd name="T45" fmla="*/ 1346 h 1367"/>
                    <a:gd name="T46" fmla="*/ 553 w 1461"/>
                    <a:gd name="T47" fmla="*/ 1367 h 1367"/>
                    <a:gd name="T48" fmla="*/ 79 w 1461"/>
                    <a:gd name="T49" fmla="*/ 1357 h 1367"/>
                    <a:gd name="T50" fmla="*/ 68 w 1461"/>
                    <a:gd name="T51" fmla="*/ 1294 h 1367"/>
                    <a:gd name="T52" fmla="*/ 53 w 1461"/>
                    <a:gd name="T53" fmla="*/ 1237 h 1367"/>
                    <a:gd name="T54" fmla="*/ 37 w 1461"/>
                    <a:gd name="T55" fmla="*/ 1185 h 1367"/>
                    <a:gd name="T56" fmla="*/ 37 w 1461"/>
                    <a:gd name="T57" fmla="*/ 350 h 1367"/>
                    <a:gd name="T58" fmla="*/ 26 w 1461"/>
                    <a:gd name="T59" fmla="*/ 251 h 1367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1461"/>
                    <a:gd name="T91" fmla="*/ 0 h 1367"/>
                    <a:gd name="T92" fmla="*/ 1461 w 1461"/>
                    <a:gd name="T93" fmla="*/ 1367 h 1367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1461" h="1367">
                      <a:moveTo>
                        <a:pt x="26" y="251"/>
                      </a:moveTo>
                      <a:cubicBezTo>
                        <a:pt x="50" y="255"/>
                        <a:pt x="71" y="258"/>
                        <a:pt x="94" y="266"/>
                      </a:cubicBezTo>
                      <a:cubicBezTo>
                        <a:pt x="169" y="318"/>
                        <a:pt x="353" y="291"/>
                        <a:pt x="392" y="292"/>
                      </a:cubicBezTo>
                      <a:cubicBezTo>
                        <a:pt x="560" y="331"/>
                        <a:pt x="542" y="324"/>
                        <a:pt x="788" y="329"/>
                      </a:cubicBezTo>
                      <a:cubicBezTo>
                        <a:pt x="817" y="332"/>
                        <a:pt x="837" y="329"/>
                        <a:pt x="856" y="350"/>
                      </a:cubicBezTo>
                      <a:cubicBezTo>
                        <a:pt x="927" y="348"/>
                        <a:pt x="999" y="350"/>
                        <a:pt x="1070" y="345"/>
                      </a:cubicBezTo>
                      <a:cubicBezTo>
                        <a:pt x="1089" y="344"/>
                        <a:pt x="1112" y="308"/>
                        <a:pt x="1112" y="308"/>
                      </a:cubicBezTo>
                      <a:cubicBezTo>
                        <a:pt x="1127" y="260"/>
                        <a:pt x="1166" y="227"/>
                        <a:pt x="1200" y="193"/>
                      </a:cubicBezTo>
                      <a:cubicBezTo>
                        <a:pt x="1213" y="180"/>
                        <a:pt x="1222" y="162"/>
                        <a:pt x="1232" y="146"/>
                      </a:cubicBezTo>
                      <a:cubicBezTo>
                        <a:pt x="1235" y="141"/>
                        <a:pt x="1242" y="131"/>
                        <a:pt x="1242" y="131"/>
                      </a:cubicBezTo>
                      <a:cubicBezTo>
                        <a:pt x="1262" y="68"/>
                        <a:pt x="1294" y="38"/>
                        <a:pt x="1346" y="0"/>
                      </a:cubicBezTo>
                      <a:cubicBezTo>
                        <a:pt x="1363" y="4"/>
                        <a:pt x="1372" y="0"/>
                        <a:pt x="1373" y="21"/>
                      </a:cubicBezTo>
                      <a:cubicBezTo>
                        <a:pt x="1376" y="99"/>
                        <a:pt x="1374" y="178"/>
                        <a:pt x="1378" y="256"/>
                      </a:cubicBezTo>
                      <a:cubicBezTo>
                        <a:pt x="1380" y="297"/>
                        <a:pt x="1411" y="341"/>
                        <a:pt x="1420" y="381"/>
                      </a:cubicBezTo>
                      <a:cubicBezTo>
                        <a:pt x="1422" y="519"/>
                        <a:pt x="1412" y="619"/>
                        <a:pt x="1435" y="741"/>
                      </a:cubicBezTo>
                      <a:cubicBezTo>
                        <a:pt x="1439" y="864"/>
                        <a:pt x="1443" y="894"/>
                        <a:pt x="1461" y="992"/>
                      </a:cubicBezTo>
                      <a:cubicBezTo>
                        <a:pt x="1458" y="1021"/>
                        <a:pt x="1457" y="1051"/>
                        <a:pt x="1451" y="1080"/>
                      </a:cubicBezTo>
                      <a:cubicBezTo>
                        <a:pt x="1450" y="1085"/>
                        <a:pt x="1443" y="1087"/>
                        <a:pt x="1440" y="1091"/>
                      </a:cubicBezTo>
                      <a:cubicBezTo>
                        <a:pt x="1411" y="1135"/>
                        <a:pt x="1376" y="1148"/>
                        <a:pt x="1346" y="1185"/>
                      </a:cubicBezTo>
                      <a:cubicBezTo>
                        <a:pt x="1326" y="1210"/>
                        <a:pt x="1320" y="1231"/>
                        <a:pt x="1294" y="1247"/>
                      </a:cubicBezTo>
                      <a:cubicBezTo>
                        <a:pt x="1280" y="1270"/>
                        <a:pt x="1261" y="1281"/>
                        <a:pt x="1242" y="1299"/>
                      </a:cubicBezTo>
                      <a:cubicBezTo>
                        <a:pt x="1231" y="1322"/>
                        <a:pt x="1221" y="1349"/>
                        <a:pt x="1200" y="1362"/>
                      </a:cubicBezTo>
                      <a:cubicBezTo>
                        <a:pt x="1150" y="1359"/>
                        <a:pt x="1103" y="1357"/>
                        <a:pt x="1054" y="1346"/>
                      </a:cubicBezTo>
                      <a:cubicBezTo>
                        <a:pt x="876" y="1354"/>
                        <a:pt x="744" y="1364"/>
                        <a:pt x="553" y="1367"/>
                      </a:cubicBezTo>
                      <a:cubicBezTo>
                        <a:pt x="395" y="1364"/>
                        <a:pt x="237" y="1367"/>
                        <a:pt x="79" y="1357"/>
                      </a:cubicBezTo>
                      <a:cubicBezTo>
                        <a:pt x="72" y="1357"/>
                        <a:pt x="74" y="1326"/>
                        <a:pt x="68" y="1294"/>
                      </a:cubicBezTo>
                      <a:cubicBezTo>
                        <a:pt x="61" y="1253"/>
                        <a:pt x="61" y="1263"/>
                        <a:pt x="53" y="1237"/>
                      </a:cubicBezTo>
                      <a:cubicBezTo>
                        <a:pt x="48" y="1220"/>
                        <a:pt x="37" y="1185"/>
                        <a:pt x="37" y="1185"/>
                      </a:cubicBezTo>
                      <a:cubicBezTo>
                        <a:pt x="0" y="914"/>
                        <a:pt x="22" y="620"/>
                        <a:pt x="37" y="350"/>
                      </a:cubicBezTo>
                      <a:cubicBezTo>
                        <a:pt x="32" y="253"/>
                        <a:pt x="56" y="276"/>
                        <a:pt x="26" y="251"/>
                      </a:cubicBezTo>
                      <a:close/>
                    </a:path>
                  </a:pathLst>
                </a:custGeom>
                <a:solidFill>
                  <a:srgbClr val="FFFF00"/>
                </a:solidFill>
                <a:ln w="28575">
                  <a:noFill/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31758" name="Freeform 148"/>
                <p:cNvSpPr>
                  <a:spLocks/>
                </p:cNvSpPr>
                <p:nvPr/>
              </p:nvSpPr>
              <p:spPr bwMode="auto">
                <a:xfrm>
                  <a:off x="1397" y="2831"/>
                  <a:ext cx="779" cy="508"/>
                </a:xfrm>
                <a:custGeom>
                  <a:avLst/>
                  <a:gdLst>
                    <a:gd name="T0" fmla="*/ 1014 w 1161"/>
                    <a:gd name="T1" fmla="*/ 70 h 757"/>
                    <a:gd name="T2" fmla="*/ 268 w 1161"/>
                    <a:gd name="T3" fmla="*/ 49 h 757"/>
                    <a:gd name="T4" fmla="*/ 70 w 1161"/>
                    <a:gd name="T5" fmla="*/ 102 h 757"/>
                    <a:gd name="T6" fmla="*/ 101 w 1161"/>
                    <a:gd name="T7" fmla="*/ 164 h 757"/>
                    <a:gd name="T8" fmla="*/ 112 w 1161"/>
                    <a:gd name="T9" fmla="*/ 201 h 757"/>
                    <a:gd name="T10" fmla="*/ 148 w 1161"/>
                    <a:gd name="T11" fmla="*/ 243 h 757"/>
                    <a:gd name="T12" fmla="*/ 200 w 1161"/>
                    <a:gd name="T13" fmla="*/ 326 h 757"/>
                    <a:gd name="T14" fmla="*/ 232 w 1161"/>
                    <a:gd name="T15" fmla="*/ 430 h 757"/>
                    <a:gd name="T16" fmla="*/ 252 w 1161"/>
                    <a:gd name="T17" fmla="*/ 456 h 757"/>
                    <a:gd name="T18" fmla="*/ 279 w 1161"/>
                    <a:gd name="T19" fmla="*/ 503 h 757"/>
                    <a:gd name="T20" fmla="*/ 346 w 1161"/>
                    <a:gd name="T21" fmla="*/ 644 h 757"/>
                    <a:gd name="T22" fmla="*/ 383 w 1161"/>
                    <a:gd name="T23" fmla="*/ 670 h 757"/>
                    <a:gd name="T24" fmla="*/ 602 w 1161"/>
                    <a:gd name="T25" fmla="*/ 676 h 757"/>
                    <a:gd name="T26" fmla="*/ 764 w 1161"/>
                    <a:gd name="T27" fmla="*/ 707 h 757"/>
                    <a:gd name="T28" fmla="*/ 1014 w 1161"/>
                    <a:gd name="T29" fmla="*/ 717 h 757"/>
                    <a:gd name="T30" fmla="*/ 1066 w 1161"/>
                    <a:gd name="T31" fmla="*/ 743 h 757"/>
                    <a:gd name="T32" fmla="*/ 1129 w 1161"/>
                    <a:gd name="T33" fmla="*/ 754 h 757"/>
                    <a:gd name="T34" fmla="*/ 1155 w 1161"/>
                    <a:gd name="T35" fmla="*/ 749 h 757"/>
                    <a:gd name="T36" fmla="*/ 1150 w 1161"/>
                    <a:gd name="T37" fmla="*/ 712 h 757"/>
                    <a:gd name="T38" fmla="*/ 1103 w 1161"/>
                    <a:gd name="T39" fmla="*/ 566 h 757"/>
                    <a:gd name="T40" fmla="*/ 1072 w 1161"/>
                    <a:gd name="T41" fmla="*/ 415 h 757"/>
                    <a:gd name="T42" fmla="*/ 1035 w 1161"/>
                    <a:gd name="T43" fmla="*/ 175 h 757"/>
                    <a:gd name="T44" fmla="*/ 1014 w 1161"/>
                    <a:gd name="T45" fmla="*/ 70 h 757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w 1161"/>
                    <a:gd name="T70" fmla="*/ 0 h 757"/>
                    <a:gd name="T71" fmla="*/ 1161 w 1161"/>
                    <a:gd name="T72" fmla="*/ 757 h 757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T69" t="T70" r="T71" b="T72"/>
                  <a:pathLst>
                    <a:path w="1161" h="757">
                      <a:moveTo>
                        <a:pt x="1014" y="70"/>
                      </a:moveTo>
                      <a:cubicBezTo>
                        <a:pt x="765" y="61"/>
                        <a:pt x="517" y="54"/>
                        <a:pt x="268" y="49"/>
                      </a:cubicBezTo>
                      <a:cubicBezTo>
                        <a:pt x="119" y="53"/>
                        <a:pt x="0" y="0"/>
                        <a:pt x="70" y="102"/>
                      </a:cubicBezTo>
                      <a:cubicBezTo>
                        <a:pt x="77" y="123"/>
                        <a:pt x="89" y="145"/>
                        <a:pt x="101" y="164"/>
                      </a:cubicBezTo>
                      <a:cubicBezTo>
                        <a:pt x="105" y="176"/>
                        <a:pt x="108" y="189"/>
                        <a:pt x="112" y="201"/>
                      </a:cubicBezTo>
                      <a:cubicBezTo>
                        <a:pt x="117" y="218"/>
                        <a:pt x="137" y="230"/>
                        <a:pt x="148" y="243"/>
                      </a:cubicBezTo>
                      <a:cubicBezTo>
                        <a:pt x="168" y="268"/>
                        <a:pt x="191" y="294"/>
                        <a:pt x="200" y="326"/>
                      </a:cubicBezTo>
                      <a:cubicBezTo>
                        <a:pt x="209" y="355"/>
                        <a:pt x="216" y="404"/>
                        <a:pt x="232" y="430"/>
                      </a:cubicBezTo>
                      <a:cubicBezTo>
                        <a:pt x="255" y="467"/>
                        <a:pt x="228" y="410"/>
                        <a:pt x="252" y="456"/>
                      </a:cubicBezTo>
                      <a:cubicBezTo>
                        <a:pt x="261" y="474"/>
                        <a:pt x="264" y="489"/>
                        <a:pt x="279" y="503"/>
                      </a:cubicBezTo>
                      <a:cubicBezTo>
                        <a:pt x="291" y="552"/>
                        <a:pt x="310" y="608"/>
                        <a:pt x="346" y="644"/>
                      </a:cubicBezTo>
                      <a:cubicBezTo>
                        <a:pt x="357" y="655"/>
                        <a:pt x="368" y="669"/>
                        <a:pt x="383" y="670"/>
                      </a:cubicBezTo>
                      <a:cubicBezTo>
                        <a:pt x="456" y="675"/>
                        <a:pt x="529" y="674"/>
                        <a:pt x="602" y="676"/>
                      </a:cubicBezTo>
                      <a:cubicBezTo>
                        <a:pt x="667" y="697"/>
                        <a:pt x="684" y="702"/>
                        <a:pt x="764" y="707"/>
                      </a:cubicBezTo>
                      <a:cubicBezTo>
                        <a:pt x="855" y="737"/>
                        <a:pt x="755" y="706"/>
                        <a:pt x="1014" y="717"/>
                      </a:cubicBezTo>
                      <a:cubicBezTo>
                        <a:pt x="1033" y="718"/>
                        <a:pt x="1048" y="738"/>
                        <a:pt x="1066" y="743"/>
                      </a:cubicBezTo>
                      <a:cubicBezTo>
                        <a:pt x="1087" y="748"/>
                        <a:pt x="1108" y="749"/>
                        <a:pt x="1129" y="754"/>
                      </a:cubicBezTo>
                      <a:cubicBezTo>
                        <a:pt x="1138" y="752"/>
                        <a:pt x="1151" y="757"/>
                        <a:pt x="1155" y="749"/>
                      </a:cubicBezTo>
                      <a:cubicBezTo>
                        <a:pt x="1161" y="738"/>
                        <a:pt x="1153" y="724"/>
                        <a:pt x="1150" y="712"/>
                      </a:cubicBezTo>
                      <a:cubicBezTo>
                        <a:pt x="1139" y="662"/>
                        <a:pt x="1113" y="615"/>
                        <a:pt x="1103" y="566"/>
                      </a:cubicBezTo>
                      <a:cubicBezTo>
                        <a:pt x="1071" y="411"/>
                        <a:pt x="1092" y="475"/>
                        <a:pt x="1072" y="415"/>
                      </a:cubicBezTo>
                      <a:cubicBezTo>
                        <a:pt x="1059" y="335"/>
                        <a:pt x="1048" y="255"/>
                        <a:pt x="1035" y="175"/>
                      </a:cubicBezTo>
                      <a:cubicBezTo>
                        <a:pt x="1030" y="142"/>
                        <a:pt x="1014" y="103"/>
                        <a:pt x="1014" y="70"/>
                      </a:cubicBezTo>
                      <a:close/>
                    </a:path>
                  </a:pathLst>
                </a:custGeom>
                <a:solidFill>
                  <a:srgbClr val="99CCFF"/>
                </a:solidFill>
                <a:ln w="28575">
                  <a:noFill/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31759" name="Freeform 149"/>
                <p:cNvSpPr>
                  <a:spLocks/>
                </p:cNvSpPr>
                <p:nvPr/>
              </p:nvSpPr>
              <p:spPr bwMode="auto">
                <a:xfrm rot="412926">
                  <a:off x="1314" y="3279"/>
                  <a:ext cx="915" cy="476"/>
                </a:xfrm>
                <a:custGeom>
                  <a:avLst/>
                  <a:gdLst>
                    <a:gd name="T0" fmla="*/ 0 w 888"/>
                    <a:gd name="T1" fmla="*/ 290 h 480"/>
                    <a:gd name="T2" fmla="*/ 110 w 888"/>
                    <a:gd name="T3" fmla="*/ 195 h 480"/>
                    <a:gd name="T4" fmla="*/ 113 w 888"/>
                    <a:gd name="T5" fmla="*/ 217 h 480"/>
                    <a:gd name="T6" fmla="*/ 38 w 888"/>
                    <a:gd name="T7" fmla="*/ 285 h 480"/>
                    <a:gd name="T8" fmla="*/ 170 w 888"/>
                    <a:gd name="T9" fmla="*/ 279 h 480"/>
                    <a:gd name="T10" fmla="*/ 449 w 888"/>
                    <a:gd name="T11" fmla="*/ 280 h 480"/>
                    <a:gd name="T12" fmla="*/ 597 w 888"/>
                    <a:gd name="T13" fmla="*/ 269 h 480"/>
                    <a:gd name="T14" fmla="*/ 690 w 888"/>
                    <a:gd name="T15" fmla="*/ 252 h 480"/>
                    <a:gd name="T16" fmla="*/ 713 w 888"/>
                    <a:gd name="T17" fmla="*/ 246 h 480"/>
                    <a:gd name="T18" fmla="*/ 822 w 888"/>
                    <a:gd name="T19" fmla="*/ 27 h 480"/>
                    <a:gd name="T20" fmla="*/ 771 w 888"/>
                    <a:gd name="T21" fmla="*/ 13 h 480"/>
                    <a:gd name="T22" fmla="*/ 847 w 888"/>
                    <a:gd name="T23" fmla="*/ 0 h 480"/>
                    <a:gd name="T24" fmla="*/ 875 w 888"/>
                    <a:gd name="T25" fmla="*/ 24 h 480"/>
                    <a:gd name="T26" fmla="*/ 888 w 888"/>
                    <a:gd name="T27" fmla="*/ 105 h 480"/>
                    <a:gd name="T28" fmla="*/ 866 w 888"/>
                    <a:gd name="T29" fmla="*/ 171 h 480"/>
                    <a:gd name="T30" fmla="*/ 795 w 888"/>
                    <a:gd name="T31" fmla="*/ 385 h 480"/>
                    <a:gd name="T32" fmla="*/ 762 w 888"/>
                    <a:gd name="T33" fmla="*/ 451 h 480"/>
                    <a:gd name="T34" fmla="*/ 732 w 888"/>
                    <a:gd name="T35" fmla="*/ 459 h 480"/>
                    <a:gd name="T36" fmla="*/ 507 w 888"/>
                    <a:gd name="T37" fmla="*/ 455 h 480"/>
                    <a:gd name="T38" fmla="*/ 271 w 888"/>
                    <a:gd name="T39" fmla="*/ 461 h 480"/>
                    <a:gd name="T40" fmla="*/ 47 w 888"/>
                    <a:gd name="T41" fmla="*/ 478 h 480"/>
                    <a:gd name="T42" fmla="*/ 14 w 888"/>
                    <a:gd name="T43" fmla="*/ 480 h 480"/>
                    <a:gd name="T44" fmla="*/ 11 w 888"/>
                    <a:gd name="T45" fmla="*/ 417 h 480"/>
                    <a:gd name="T46" fmla="*/ 6 w 888"/>
                    <a:gd name="T47" fmla="*/ 355 h 480"/>
                    <a:gd name="T48" fmla="*/ 5 w 888"/>
                    <a:gd name="T49" fmla="*/ 322 h 480"/>
                    <a:gd name="T50" fmla="*/ 24 w 888"/>
                    <a:gd name="T51" fmla="*/ 342 h 480"/>
                    <a:gd name="T52" fmla="*/ 28 w 888"/>
                    <a:gd name="T53" fmla="*/ 393 h 480"/>
                    <a:gd name="T54" fmla="*/ 35 w 888"/>
                    <a:gd name="T55" fmla="*/ 447 h 480"/>
                    <a:gd name="T56" fmla="*/ 99 w 888"/>
                    <a:gd name="T57" fmla="*/ 456 h 480"/>
                    <a:gd name="T58" fmla="*/ 246 w 888"/>
                    <a:gd name="T59" fmla="*/ 442 h 480"/>
                    <a:gd name="T60" fmla="*/ 370 w 888"/>
                    <a:gd name="T61" fmla="*/ 432 h 480"/>
                    <a:gd name="T62" fmla="*/ 474 w 888"/>
                    <a:gd name="T63" fmla="*/ 432 h 480"/>
                    <a:gd name="T64" fmla="*/ 630 w 888"/>
                    <a:gd name="T65" fmla="*/ 432 h 480"/>
                    <a:gd name="T66" fmla="*/ 729 w 888"/>
                    <a:gd name="T67" fmla="*/ 431 h 480"/>
                    <a:gd name="T68" fmla="*/ 732 w 888"/>
                    <a:gd name="T69" fmla="*/ 402 h 480"/>
                    <a:gd name="T70" fmla="*/ 723 w 888"/>
                    <a:gd name="T71" fmla="*/ 341 h 480"/>
                    <a:gd name="T72" fmla="*/ 715 w 888"/>
                    <a:gd name="T73" fmla="*/ 274 h 480"/>
                    <a:gd name="T74" fmla="*/ 729 w 888"/>
                    <a:gd name="T75" fmla="*/ 290 h 480"/>
                    <a:gd name="T76" fmla="*/ 743 w 888"/>
                    <a:gd name="T77" fmla="*/ 364 h 480"/>
                    <a:gd name="T78" fmla="*/ 756 w 888"/>
                    <a:gd name="T79" fmla="*/ 402 h 480"/>
                    <a:gd name="T80" fmla="*/ 771 w 888"/>
                    <a:gd name="T81" fmla="*/ 383 h 480"/>
                    <a:gd name="T82" fmla="*/ 798 w 888"/>
                    <a:gd name="T83" fmla="*/ 309 h 480"/>
                    <a:gd name="T84" fmla="*/ 838 w 888"/>
                    <a:gd name="T85" fmla="*/ 204 h 480"/>
                    <a:gd name="T86" fmla="*/ 866 w 888"/>
                    <a:gd name="T87" fmla="*/ 119 h 480"/>
                    <a:gd name="T88" fmla="*/ 871 w 888"/>
                    <a:gd name="T89" fmla="*/ 93 h 480"/>
                    <a:gd name="T90" fmla="*/ 857 w 888"/>
                    <a:gd name="T91" fmla="*/ 33 h 480"/>
                    <a:gd name="T92" fmla="*/ 842 w 888"/>
                    <a:gd name="T93" fmla="*/ 29 h 480"/>
                    <a:gd name="T94" fmla="*/ 812 w 888"/>
                    <a:gd name="T95" fmla="*/ 100 h 480"/>
                    <a:gd name="T96" fmla="*/ 760 w 888"/>
                    <a:gd name="T97" fmla="*/ 193 h 480"/>
                    <a:gd name="T98" fmla="*/ 723 w 888"/>
                    <a:gd name="T99" fmla="*/ 265 h 480"/>
                    <a:gd name="T100" fmla="*/ 685 w 888"/>
                    <a:gd name="T101" fmla="*/ 276 h 480"/>
                    <a:gd name="T102" fmla="*/ 549 w 888"/>
                    <a:gd name="T103" fmla="*/ 293 h 480"/>
                    <a:gd name="T104" fmla="*/ 389 w 888"/>
                    <a:gd name="T105" fmla="*/ 303 h 480"/>
                    <a:gd name="T106" fmla="*/ 231 w 888"/>
                    <a:gd name="T107" fmla="*/ 303 h 480"/>
                    <a:gd name="T108" fmla="*/ 52 w 888"/>
                    <a:gd name="T109" fmla="*/ 304 h 480"/>
                    <a:gd name="T110" fmla="*/ 0 w 888"/>
                    <a:gd name="T111" fmla="*/ 290 h 480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888"/>
                    <a:gd name="T169" fmla="*/ 0 h 480"/>
                    <a:gd name="T170" fmla="*/ 888 w 888"/>
                    <a:gd name="T171" fmla="*/ 480 h 480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888" h="480">
                      <a:moveTo>
                        <a:pt x="0" y="290"/>
                      </a:moveTo>
                      <a:lnTo>
                        <a:pt x="110" y="195"/>
                      </a:lnTo>
                      <a:lnTo>
                        <a:pt x="113" y="217"/>
                      </a:lnTo>
                      <a:lnTo>
                        <a:pt x="38" y="285"/>
                      </a:lnTo>
                      <a:lnTo>
                        <a:pt x="170" y="279"/>
                      </a:lnTo>
                      <a:lnTo>
                        <a:pt x="449" y="280"/>
                      </a:lnTo>
                      <a:lnTo>
                        <a:pt x="597" y="269"/>
                      </a:lnTo>
                      <a:lnTo>
                        <a:pt x="690" y="252"/>
                      </a:lnTo>
                      <a:lnTo>
                        <a:pt x="713" y="246"/>
                      </a:lnTo>
                      <a:lnTo>
                        <a:pt x="822" y="27"/>
                      </a:lnTo>
                      <a:lnTo>
                        <a:pt x="771" y="13"/>
                      </a:lnTo>
                      <a:lnTo>
                        <a:pt x="847" y="0"/>
                      </a:lnTo>
                      <a:lnTo>
                        <a:pt x="875" y="24"/>
                      </a:lnTo>
                      <a:lnTo>
                        <a:pt x="888" y="105"/>
                      </a:lnTo>
                      <a:lnTo>
                        <a:pt x="866" y="171"/>
                      </a:lnTo>
                      <a:lnTo>
                        <a:pt x="795" y="385"/>
                      </a:lnTo>
                      <a:lnTo>
                        <a:pt x="762" y="451"/>
                      </a:lnTo>
                      <a:lnTo>
                        <a:pt x="732" y="459"/>
                      </a:lnTo>
                      <a:lnTo>
                        <a:pt x="507" y="455"/>
                      </a:lnTo>
                      <a:lnTo>
                        <a:pt x="271" y="461"/>
                      </a:lnTo>
                      <a:lnTo>
                        <a:pt x="47" y="478"/>
                      </a:lnTo>
                      <a:lnTo>
                        <a:pt x="14" y="480"/>
                      </a:lnTo>
                      <a:lnTo>
                        <a:pt x="11" y="417"/>
                      </a:lnTo>
                      <a:lnTo>
                        <a:pt x="6" y="355"/>
                      </a:lnTo>
                      <a:lnTo>
                        <a:pt x="5" y="322"/>
                      </a:lnTo>
                      <a:lnTo>
                        <a:pt x="24" y="342"/>
                      </a:lnTo>
                      <a:lnTo>
                        <a:pt x="28" y="393"/>
                      </a:lnTo>
                      <a:lnTo>
                        <a:pt x="35" y="447"/>
                      </a:lnTo>
                      <a:lnTo>
                        <a:pt x="99" y="456"/>
                      </a:lnTo>
                      <a:lnTo>
                        <a:pt x="246" y="442"/>
                      </a:lnTo>
                      <a:lnTo>
                        <a:pt x="370" y="432"/>
                      </a:lnTo>
                      <a:lnTo>
                        <a:pt x="474" y="432"/>
                      </a:lnTo>
                      <a:lnTo>
                        <a:pt x="630" y="432"/>
                      </a:lnTo>
                      <a:lnTo>
                        <a:pt x="729" y="431"/>
                      </a:lnTo>
                      <a:lnTo>
                        <a:pt x="732" y="402"/>
                      </a:lnTo>
                      <a:lnTo>
                        <a:pt x="723" y="341"/>
                      </a:lnTo>
                      <a:lnTo>
                        <a:pt x="715" y="274"/>
                      </a:lnTo>
                      <a:lnTo>
                        <a:pt x="729" y="290"/>
                      </a:lnTo>
                      <a:lnTo>
                        <a:pt x="743" y="364"/>
                      </a:lnTo>
                      <a:lnTo>
                        <a:pt x="756" y="402"/>
                      </a:lnTo>
                      <a:lnTo>
                        <a:pt x="771" y="383"/>
                      </a:lnTo>
                      <a:lnTo>
                        <a:pt x="798" y="309"/>
                      </a:lnTo>
                      <a:lnTo>
                        <a:pt x="838" y="204"/>
                      </a:lnTo>
                      <a:lnTo>
                        <a:pt x="866" y="119"/>
                      </a:lnTo>
                      <a:lnTo>
                        <a:pt x="871" y="93"/>
                      </a:lnTo>
                      <a:lnTo>
                        <a:pt x="857" y="33"/>
                      </a:lnTo>
                      <a:lnTo>
                        <a:pt x="842" y="29"/>
                      </a:lnTo>
                      <a:lnTo>
                        <a:pt x="812" y="100"/>
                      </a:lnTo>
                      <a:lnTo>
                        <a:pt x="760" y="193"/>
                      </a:lnTo>
                      <a:lnTo>
                        <a:pt x="723" y="265"/>
                      </a:lnTo>
                      <a:lnTo>
                        <a:pt x="685" y="276"/>
                      </a:lnTo>
                      <a:lnTo>
                        <a:pt x="549" y="293"/>
                      </a:lnTo>
                      <a:lnTo>
                        <a:pt x="389" y="303"/>
                      </a:lnTo>
                      <a:lnTo>
                        <a:pt x="231" y="303"/>
                      </a:lnTo>
                      <a:lnTo>
                        <a:pt x="52" y="304"/>
                      </a:lnTo>
                      <a:lnTo>
                        <a:pt x="0" y="29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760" name="Freeform 150"/>
                <p:cNvSpPr>
                  <a:spLocks/>
                </p:cNvSpPr>
                <p:nvPr/>
              </p:nvSpPr>
              <p:spPr bwMode="auto">
                <a:xfrm rot="1312028">
                  <a:off x="823" y="3649"/>
                  <a:ext cx="513" cy="32"/>
                </a:xfrm>
                <a:custGeom>
                  <a:avLst/>
                  <a:gdLst>
                    <a:gd name="T0" fmla="*/ 0 w 195"/>
                    <a:gd name="T1" fmla="*/ 15 h 49"/>
                    <a:gd name="T2" fmla="*/ 190 w 195"/>
                    <a:gd name="T3" fmla="*/ 0 h 49"/>
                    <a:gd name="T4" fmla="*/ 195 w 195"/>
                    <a:gd name="T5" fmla="*/ 32 h 49"/>
                    <a:gd name="T6" fmla="*/ 0 w 195"/>
                    <a:gd name="T7" fmla="*/ 49 h 49"/>
                    <a:gd name="T8" fmla="*/ 0 w 195"/>
                    <a:gd name="T9" fmla="*/ 15 h 4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95"/>
                    <a:gd name="T16" fmla="*/ 0 h 49"/>
                    <a:gd name="T17" fmla="*/ 195 w 195"/>
                    <a:gd name="T18" fmla="*/ 49 h 4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95" h="49">
                      <a:moveTo>
                        <a:pt x="0" y="15"/>
                      </a:moveTo>
                      <a:lnTo>
                        <a:pt x="190" y="0"/>
                      </a:lnTo>
                      <a:lnTo>
                        <a:pt x="195" y="32"/>
                      </a:lnTo>
                      <a:lnTo>
                        <a:pt x="0" y="49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761" name="Freeform 151"/>
                <p:cNvSpPr>
                  <a:spLocks/>
                </p:cNvSpPr>
                <p:nvPr/>
              </p:nvSpPr>
              <p:spPr bwMode="auto">
                <a:xfrm>
                  <a:off x="1309" y="3720"/>
                  <a:ext cx="819" cy="537"/>
                </a:xfrm>
                <a:custGeom>
                  <a:avLst/>
                  <a:gdLst>
                    <a:gd name="T0" fmla="*/ 8 w 1221"/>
                    <a:gd name="T1" fmla="*/ 0 h 800"/>
                    <a:gd name="T2" fmla="*/ 16 w 1221"/>
                    <a:gd name="T3" fmla="*/ 496 h 800"/>
                    <a:gd name="T4" fmla="*/ 72 w 1221"/>
                    <a:gd name="T5" fmla="*/ 776 h 800"/>
                    <a:gd name="T6" fmla="*/ 120 w 1221"/>
                    <a:gd name="T7" fmla="*/ 784 h 800"/>
                    <a:gd name="T8" fmla="*/ 968 w 1221"/>
                    <a:gd name="T9" fmla="*/ 776 h 800"/>
                    <a:gd name="T10" fmla="*/ 1168 w 1221"/>
                    <a:gd name="T11" fmla="*/ 800 h 800"/>
                    <a:gd name="T12" fmla="*/ 1176 w 1221"/>
                    <a:gd name="T13" fmla="*/ 512 h 800"/>
                    <a:gd name="T14" fmla="*/ 1112 w 1221"/>
                    <a:gd name="T15" fmla="*/ 192 h 800"/>
                    <a:gd name="T16" fmla="*/ 1072 w 1221"/>
                    <a:gd name="T17" fmla="*/ 104 h 800"/>
                    <a:gd name="T18" fmla="*/ 1152 w 1221"/>
                    <a:gd name="T19" fmla="*/ 424 h 800"/>
                    <a:gd name="T20" fmla="*/ 1160 w 1221"/>
                    <a:gd name="T21" fmla="*/ 776 h 800"/>
                    <a:gd name="T22" fmla="*/ 1072 w 1221"/>
                    <a:gd name="T23" fmla="*/ 736 h 800"/>
                    <a:gd name="T24" fmla="*/ 496 w 1221"/>
                    <a:gd name="T25" fmla="*/ 768 h 800"/>
                    <a:gd name="T26" fmla="*/ 104 w 1221"/>
                    <a:gd name="T27" fmla="*/ 776 h 800"/>
                    <a:gd name="T28" fmla="*/ 56 w 1221"/>
                    <a:gd name="T29" fmla="*/ 584 h 800"/>
                    <a:gd name="T30" fmla="*/ 24 w 1221"/>
                    <a:gd name="T31" fmla="*/ 96 h 800"/>
                    <a:gd name="T32" fmla="*/ 0 w 1221"/>
                    <a:gd name="T33" fmla="*/ 104 h 800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1221"/>
                    <a:gd name="T52" fmla="*/ 0 h 800"/>
                    <a:gd name="T53" fmla="*/ 1221 w 1221"/>
                    <a:gd name="T54" fmla="*/ 800 h 800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1221" h="800">
                      <a:moveTo>
                        <a:pt x="8" y="0"/>
                      </a:moveTo>
                      <a:cubicBezTo>
                        <a:pt x="11" y="165"/>
                        <a:pt x="11" y="331"/>
                        <a:pt x="16" y="496"/>
                      </a:cubicBezTo>
                      <a:cubicBezTo>
                        <a:pt x="18" y="565"/>
                        <a:pt x="15" y="724"/>
                        <a:pt x="72" y="776"/>
                      </a:cubicBezTo>
                      <a:cubicBezTo>
                        <a:pt x="84" y="787"/>
                        <a:pt x="104" y="781"/>
                        <a:pt x="120" y="784"/>
                      </a:cubicBezTo>
                      <a:cubicBezTo>
                        <a:pt x="408" y="777"/>
                        <a:pt x="680" y="770"/>
                        <a:pt x="968" y="776"/>
                      </a:cubicBezTo>
                      <a:cubicBezTo>
                        <a:pt x="1035" y="787"/>
                        <a:pt x="1104" y="779"/>
                        <a:pt x="1168" y="800"/>
                      </a:cubicBezTo>
                      <a:cubicBezTo>
                        <a:pt x="1221" y="693"/>
                        <a:pt x="1190" y="769"/>
                        <a:pt x="1176" y="512"/>
                      </a:cubicBezTo>
                      <a:cubicBezTo>
                        <a:pt x="1170" y="404"/>
                        <a:pt x="1135" y="297"/>
                        <a:pt x="1112" y="192"/>
                      </a:cubicBezTo>
                      <a:cubicBezTo>
                        <a:pt x="1104" y="154"/>
                        <a:pt x="1112" y="117"/>
                        <a:pt x="1072" y="104"/>
                      </a:cubicBezTo>
                      <a:cubicBezTo>
                        <a:pt x="1107" y="208"/>
                        <a:pt x="1134" y="316"/>
                        <a:pt x="1152" y="424"/>
                      </a:cubicBezTo>
                      <a:cubicBezTo>
                        <a:pt x="1160" y="542"/>
                        <a:pt x="1171" y="658"/>
                        <a:pt x="1160" y="776"/>
                      </a:cubicBezTo>
                      <a:cubicBezTo>
                        <a:pt x="1127" y="752"/>
                        <a:pt x="1111" y="746"/>
                        <a:pt x="1072" y="736"/>
                      </a:cubicBezTo>
                      <a:cubicBezTo>
                        <a:pt x="880" y="745"/>
                        <a:pt x="688" y="760"/>
                        <a:pt x="496" y="768"/>
                      </a:cubicBezTo>
                      <a:cubicBezTo>
                        <a:pt x="360" y="791"/>
                        <a:pt x="251" y="780"/>
                        <a:pt x="104" y="776"/>
                      </a:cubicBezTo>
                      <a:cubicBezTo>
                        <a:pt x="51" y="740"/>
                        <a:pt x="61" y="641"/>
                        <a:pt x="56" y="584"/>
                      </a:cubicBezTo>
                      <a:cubicBezTo>
                        <a:pt x="57" y="564"/>
                        <a:pt x="101" y="148"/>
                        <a:pt x="24" y="96"/>
                      </a:cubicBezTo>
                      <a:cubicBezTo>
                        <a:pt x="16" y="99"/>
                        <a:pt x="0" y="104"/>
                        <a:pt x="0" y="104"/>
                      </a:cubicBezTo>
                    </a:path>
                  </a:pathLst>
                </a:custGeom>
                <a:solidFill>
                  <a:schemeClr val="tx1"/>
                </a:solidFill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31762" name="Freeform 152"/>
                <p:cNvSpPr>
                  <a:spLocks/>
                </p:cNvSpPr>
                <p:nvPr/>
              </p:nvSpPr>
              <p:spPr bwMode="auto">
                <a:xfrm>
                  <a:off x="2130" y="3400"/>
                  <a:ext cx="169" cy="830"/>
                </a:xfrm>
                <a:custGeom>
                  <a:avLst/>
                  <a:gdLst>
                    <a:gd name="T0" fmla="*/ 160 w 252"/>
                    <a:gd name="T1" fmla="*/ 93 h 1237"/>
                    <a:gd name="T2" fmla="*/ 192 w 252"/>
                    <a:gd name="T3" fmla="*/ 341 h 1237"/>
                    <a:gd name="T4" fmla="*/ 216 w 252"/>
                    <a:gd name="T5" fmla="*/ 613 h 1237"/>
                    <a:gd name="T6" fmla="*/ 240 w 252"/>
                    <a:gd name="T7" fmla="*/ 949 h 1237"/>
                    <a:gd name="T8" fmla="*/ 168 w 252"/>
                    <a:gd name="T9" fmla="*/ 1037 h 1237"/>
                    <a:gd name="T10" fmla="*/ 96 w 252"/>
                    <a:gd name="T11" fmla="*/ 1117 h 1237"/>
                    <a:gd name="T12" fmla="*/ 24 w 252"/>
                    <a:gd name="T13" fmla="*/ 1213 h 1237"/>
                    <a:gd name="T14" fmla="*/ 8 w 252"/>
                    <a:gd name="T15" fmla="*/ 1237 h 1237"/>
                    <a:gd name="T16" fmla="*/ 16 w 252"/>
                    <a:gd name="T17" fmla="*/ 1213 h 1237"/>
                    <a:gd name="T18" fmla="*/ 32 w 252"/>
                    <a:gd name="T19" fmla="*/ 1181 h 1237"/>
                    <a:gd name="T20" fmla="*/ 152 w 252"/>
                    <a:gd name="T21" fmla="*/ 1037 h 1237"/>
                    <a:gd name="T22" fmla="*/ 192 w 252"/>
                    <a:gd name="T23" fmla="*/ 1005 h 1237"/>
                    <a:gd name="T24" fmla="*/ 240 w 252"/>
                    <a:gd name="T25" fmla="*/ 973 h 1237"/>
                    <a:gd name="T26" fmla="*/ 200 w 252"/>
                    <a:gd name="T27" fmla="*/ 573 h 1237"/>
                    <a:gd name="T28" fmla="*/ 176 w 252"/>
                    <a:gd name="T29" fmla="*/ 237 h 1237"/>
                    <a:gd name="T30" fmla="*/ 160 w 252"/>
                    <a:gd name="T31" fmla="*/ 93 h 1237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252"/>
                    <a:gd name="T49" fmla="*/ 0 h 1237"/>
                    <a:gd name="T50" fmla="*/ 252 w 252"/>
                    <a:gd name="T51" fmla="*/ 1237 h 1237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252" h="1237">
                      <a:moveTo>
                        <a:pt x="160" y="93"/>
                      </a:moveTo>
                      <a:cubicBezTo>
                        <a:pt x="169" y="176"/>
                        <a:pt x="180" y="259"/>
                        <a:pt x="192" y="341"/>
                      </a:cubicBezTo>
                      <a:cubicBezTo>
                        <a:pt x="197" y="434"/>
                        <a:pt x="208" y="521"/>
                        <a:pt x="216" y="613"/>
                      </a:cubicBezTo>
                      <a:cubicBezTo>
                        <a:pt x="220" y="729"/>
                        <a:pt x="218" y="837"/>
                        <a:pt x="240" y="949"/>
                      </a:cubicBezTo>
                      <a:cubicBezTo>
                        <a:pt x="217" y="1009"/>
                        <a:pt x="222" y="1019"/>
                        <a:pt x="168" y="1037"/>
                      </a:cubicBezTo>
                      <a:cubicBezTo>
                        <a:pt x="135" y="1062"/>
                        <a:pt x="125" y="1088"/>
                        <a:pt x="96" y="1117"/>
                      </a:cubicBezTo>
                      <a:cubicBezTo>
                        <a:pt x="83" y="1156"/>
                        <a:pt x="50" y="1182"/>
                        <a:pt x="24" y="1213"/>
                      </a:cubicBezTo>
                      <a:cubicBezTo>
                        <a:pt x="18" y="1220"/>
                        <a:pt x="18" y="1237"/>
                        <a:pt x="8" y="1237"/>
                      </a:cubicBezTo>
                      <a:cubicBezTo>
                        <a:pt x="0" y="1237"/>
                        <a:pt x="13" y="1221"/>
                        <a:pt x="16" y="1213"/>
                      </a:cubicBezTo>
                      <a:cubicBezTo>
                        <a:pt x="21" y="1202"/>
                        <a:pt x="26" y="1191"/>
                        <a:pt x="32" y="1181"/>
                      </a:cubicBezTo>
                      <a:cubicBezTo>
                        <a:pt x="65" y="1126"/>
                        <a:pt x="99" y="1072"/>
                        <a:pt x="152" y="1037"/>
                      </a:cubicBezTo>
                      <a:cubicBezTo>
                        <a:pt x="188" y="983"/>
                        <a:pt x="146" y="1036"/>
                        <a:pt x="192" y="1005"/>
                      </a:cubicBezTo>
                      <a:cubicBezTo>
                        <a:pt x="252" y="965"/>
                        <a:pt x="183" y="992"/>
                        <a:pt x="240" y="973"/>
                      </a:cubicBezTo>
                      <a:cubicBezTo>
                        <a:pt x="234" y="833"/>
                        <a:pt x="214" y="710"/>
                        <a:pt x="200" y="573"/>
                      </a:cubicBezTo>
                      <a:cubicBezTo>
                        <a:pt x="194" y="367"/>
                        <a:pt x="205" y="366"/>
                        <a:pt x="176" y="237"/>
                      </a:cubicBezTo>
                      <a:cubicBezTo>
                        <a:pt x="175" y="231"/>
                        <a:pt x="129" y="0"/>
                        <a:pt x="160" y="93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31763" name="Freeform 153"/>
                <p:cNvSpPr>
                  <a:spLocks/>
                </p:cNvSpPr>
                <p:nvPr/>
              </p:nvSpPr>
              <p:spPr bwMode="auto">
                <a:xfrm>
                  <a:off x="1406" y="2733"/>
                  <a:ext cx="782" cy="730"/>
                </a:xfrm>
                <a:custGeom>
                  <a:avLst/>
                  <a:gdLst>
                    <a:gd name="T0" fmla="*/ 80 w 1166"/>
                    <a:gd name="T1" fmla="*/ 1024 h 1088"/>
                    <a:gd name="T2" fmla="*/ 88 w 1166"/>
                    <a:gd name="T3" fmla="*/ 1000 h 1088"/>
                    <a:gd name="T4" fmla="*/ 112 w 1166"/>
                    <a:gd name="T5" fmla="*/ 992 h 1088"/>
                    <a:gd name="T6" fmla="*/ 160 w 1166"/>
                    <a:gd name="T7" fmla="*/ 952 h 1088"/>
                    <a:gd name="T8" fmla="*/ 216 w 1166"/>
                    <a:gd name="T9" fmla="*/ 896 h 1088"/>
                    <a:gd name="T10" fmla="*/ 328 w 1166"/>
                    <a:gd name="T11" fmla="*/ 824 h 1088"/>
                    <a:gd name="T12" fmla="*/ 376 w 1166"/>
                    <a:gd name="T13" fmla="*/ 792 h 1088"/>
                    <a:gd name="T14" fmla="*/ 320 w 1166"/>
                    <a:gd name="T15" fmla="*/ 712 h 1088"/>
                    <a:gd name="T16" fmla="*/ 120 w 1166"/>
                    <a:gd name="T17" fmla="*/ 432 h 1088"/>
                    <a:gd name="T18" fmla="*/ 48 w 1166"/>
                    <a:gd name="T19" fmla="*/ 296 h 1088"/>
                    <a:gd name="T20" fmla="*/ 32 w 1166"/>
                    <a:gd name="T21" fmla="*/ 264 h 1088"/>
                    <a:gd name="T22" fmla="*/ 0 w 1166"/>
                    <a:gd name="T23" fmla="*/ 216 h 1088"/>
                    <a:gd name="T24" fmla="*/ 1040 w 1166"/>
                    <a:gd name="T25" fmla="*/ 208 h 1088"/>
                    <a:gd name="T26" fmla="*/ 1048 w 1166"/>
                    <a:gd name="T27" fmla="*/ 304 h 1088"/>
                    <a:gd name="T28" fmla="*/ 1080 w 1166"/>
                    <a:gd name="T29" fmla="*/ 560 h 1088"/>
                    <a:gd name="T30" fmla="*/ 1160 w 1166"/>
                    <a:gd name="T31" fmla="*/ 896 h 1088"/>
                    <a:gd name="T32" fmla="*/ 1104 w 1166"/>
                    <a:gd name="T33" fmla="*/ 888 h 1088"/>
                    <a:gd name="T34" fmla="*/ 1040 w 1166"/>
                    <a:gd name="T35" fmla="*/ 600 h 1088"/>
                    <a:gd name="T36" fmla="*/ 1032 w 1166"/>
                    <a:gd name="T37" fmla="*/ 456 h 1088"/>
                    <a:gd name="T38" fmla="*/ 1016 w 1166"/>
                    <a:gd name="T39" fmla="*/ 392 h 1088"/>
                    <a:gd name="T40" fmla="*/ 200 w 1166"/>
                    <a:gd name="T41" fmla="*/ 224 h 1088"/>
                    <a:gd name="T42" fmla="*/ 32 w 1166"/>
                    <a:gd name="T43" fmla="*/ 200 h 1088"/>
                    <a:gd name="T44" fmla="*/ 160 w 1166"/>
                    <a:gd name="T45" fmla="*/ 424 h 1088"/>
                    <a:gd name="T46" fmla="*/ 248 w 1166"/>
                    <a:gd name="T47" fmla="*/ 640 h 1088"/>
                    <a:gd name="T48" fmla="*/ 280 w 1166"/>
                    <a:gd name="T49" fmla="*/ 696 h 1088"/>
                    <a:gd name="T50" fmla="*/ 368 w 1166"/>
                    <a:gd name="T51" fmla="*/ 816 h 1088"/>
                    <a:gd name="T52" fmla="*/ 352 w 1166"/>
                    <a:gd name="T53" fmla="*/ 848 h 1088"/>
                    <a:gd name="T54" fmla="*/ 328 w 1166"/>
                    <a:gd name="T55" fmla="*/ 856 h 1088"/>
                    <a:gd name="T56" fmla="*/ 192 w 1166"/>
                    <a:gd name="T57" fmla="*/ 920 h 1088"/>
                    <a:gd name="T58" fmla="*/ 152 w 1166"/>
                    <a:gd name="T59" fmla="*/ 968 h 1088"/>
                    <a:gd name="T60" fmla="*/ 136 w 1166"/>
                    <a:gd name="T61" fmla="*/ 992 h 1088"/>
                    <a:gd name="T62" fmla="*/ 128 w 1166"/>
                    <a:gd name="T63" fmla="*/ 1016 h 1088"/>
                    <a:gd name="T64" fmla="*/ 56 w 1166"/>
                    <a:gd name="T65" fmla="*/ 1088 h 1088"/>
                    <a:gd name="T66" fmla="*/ 16 w 1166"/>
                    <a:gd name="T67" fmla="*/ 1080 h 1088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1166"/>
                    <a:gd name="T103" fmla="*/ 0 h 1088"/>
                    <a:gd name="T104" fmla="*/ 1166 w 1166"/>
                    <a:gd name="T105" fmla="*/ 1088 h 1088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1166" h="1088">
                      <a:moveTo>
                        <a:pt x="80" y="1024"/>
                      </a:moveTo>
                      <a:cubicBezTo>
                        <a:pt x="83" y="1016"/>
                        <a:pt x="82" y="1006"/>
                        <a:pt x="88" y="1000"/>
                      </a:cubicBezTo>
                      <a:cubicBezTo>
                        <a:pt x="94" y="994"/>
                        <a:pt x="105" y="997"/>
                        <a:pt x="112" y="992"/>
                      </a:cubicBezTo>
                      <a:cubicBezTo>
                        <a:pt x="113" y="992"/>
                        <a:pt x="156" y="955"/>
                        <a:pt x="160" y="952"/>
                      </a:cubicBezTo>
                      <a:cubicBezTo>
                        <a:pt x="197" y="897"/>
                        <a:pt x="174" y="910"/>
                        <a:pt x="216" y="896"/>
                      </a:cubicBezTo>
                      <a:cubicBezTo>
                        <a:pt x="252" y="869"/>
                        <a:pt x="290" y="845"/>
                        <a:pt x="328" y="824"/>
                      </a:cubicBezTo>
                      <a:cubicBezTo>
                        <a:pt x="345" y="815"/>
                        <a:pt x="376" y="792"/>
                        <a:pt x="376" y="792"/>
                      </a:cubicBezTo>
                      <a:cubicBezTo>
                        <a:pt x="349" y="765"/>
                        <a:pt x="345" y="741"/>
                        <a:pt x="320" y="712"/>
                      </a:cubicBezTo>
                      <a:cubicBezTo>
                        <a:pt x="245" y="624"/>
                        <a:pt x="181" y="530"/>
                        <a:pt x="120" y="432"/>
                      </a:cubicBezTo>
                      <a:cubicBezTo>
                        <a:pt x="93" y="389"/>
                        <a:pt x="71" y="341"/>
                        <a:pt x="48" y="296"/>
                      </a:cubicBezTo>
                      <a:cubicBezTo>
                        <a:pt x="43" y="285"/>
                        <a:pt x="37" y="275"/>
                        <a:pt x="32" y="264"/>
                      </a:cubicBezTo>
                      <a:cubicBezTo>
                        <a:pt x="23" y="247"/>
                        <a:pt x="0" y="216"/>
                        <a:pt x="0" y="216"/>
                      </a:cubicBezTo>
                      <a:cubicBezTo>
                        <a:pt x="327" y="53"/>
                        <a:pt x="180" y="120"/>
                        <a:pt x="1040" y="208"/>
                      </a:cubicBezTo>
                      <a:cubicBezTo>
                        <a:pt x="1072" y="211"/>
                        <a:pt x="1045" y="272"/>
                        <a:pt x="1048" y="304"/>
                      </a:cubicBezTo>
                      <a:cubicBezTo>
                        <a:pt x="1057" y="389"/>
                        <a:pt x="1071" y="475"/>
                        <a:pt x="1080" y="560"/>
                      </a:cubicBezTo>
                      <a:cubicBezTo>
                        <a:pt x="1093" y="677"/>
                        <a:pt x="1123" y="785"/>
                        <a:pt x="1160" y="896"/>
                      </a:cubicBezTo>
                      <a:cubicBezTo>
                        <a:pt x="1166" y="914"/>
                        <a:pt x="1123" y="891"/>
                        <a:pt x="1104" y="888"/>
                      </a:cubicBezTo>
                      <a:cubicBezTo>
                        <a:pt x="1093" y="789"/>
                        <a:pt x="1059" y="697"/>
                        <a:pt x="1040" y="600"/>
                      </a:cubicBezTo>
                      <a:cubicBezTo>
                        <a:pt x="1037" y="552"/>
                        <a:pt x="1036" y="504"/>
                        <a:pt x="1032" y="456"/>
                      </a:cubicBezTo>
                      <a:cubicBezTo>
                        <a:pt x="1029" y="418"/>
                        <a:pt x="1024" y="423"/>
                        <a:pt x="1016" y="392"/>
                      </a:cubicBezTo>
                      <a:cubicBezTo>
                        <a:pt x="909" y="0"/>
                        <a:pt x="1065" y="233"/>
                        <a:pt x="200" y="224"/>
                      </a:cubicBezTo>
                      <a:cubicBezTo>
                        <a:pt x="139" y="219"/>
                        <a:pt x="89" y="219"/>
                        <a:pt x="32" y="200"/>
                      </a:cubicBezTo>
                      <a:cubicBezTo>
                        <a:pt x="58" y="279"/>
                        <a:pt x="118" y="353"/>
                        <a:pt x="160" y="424"/>
                      </a:cubicBezTo>
                      <a:cubicBezTo>
                        <a:pt x="199" y="489"/>
                        <a:pt x="221" y="569"/>
                        <a:pt x="248" y="640"/>
                      </a:cubicBezTo>
                      <a:cubicBezTo>
                        <a:pt x="269" y="696"/>
                        <a:pt x="257" y="650"/>
                        <a:pt x="280" y="696"/>
                      </a:cubicBezTo>
                      <a:cubicBezTo>
                        <a:pt x="306" y="747"/>
                        <a:pt x="318" y="783"/>
                        <a:pt x="368" y="816"/>
                      </a:cubicBezTo>
                      <a:cubicBezTo>
                        <a:pt x="363" y="827"/>
                        <a:pt x="360" y="840"/>
                        <a:pt x="352" y="848"/>
                      </a:cubicBezTo>
                      <a:cubicBezTo>
                        <a:pt x="346" y="854"/>
                        <a:pt x="336" y="853"/>
                        <a:pt x="328" y="856"/>
                      </a:cubicBezTo>
                      <a:cubicBezTo>
                        <a:pt x="283" y="876"/>
                        <a:pt x="236" y="898"/>
                        <a:pt x="192" y="920"/>
                      </a:cubicBezTo>
                      <a:cubicBezTo>
                        <a:pt x="152" y="980"/>
                        <a:pt x="203" y="906"/>
                        <a:pt x="152" y="968"/>
                      </a:cubicBezTo>
                      <a:cubicBezTo>
                        <a:pt x="146" y="975"/>
                        <a:pt x="140" y="983"/>
                        <a:pt x="136" y="992"/>
                      </a:cubicBezTo>
                      <a:cubicBezTo>
                        <a:pt x="132" y="1000"/>
                        <a:pt x="133" y="1009"/>
                        <a:pt x="128" y="1016"/>
                      </a:cubicBezTo>
                      <a:cubicBezTo>
                        <a:pt x="110" y="1041"/>
                        <a:pt x="81" y="1071"/>
                        <a:pt x="56" y="1088"/>
                      </a:cubicBezTo>
                      <a:cubicBezTo>
                        <a:pt x="43" y="1085"/>
                        <a:pt x="16" y="1080"/>
                        <a:pt x="16" y="1080"/>
                      </a:cubicBezTo>
                    </a:path>
                  </a:pathLst>
                </a:custGeom>
                <a:solidFill>
                  <a:schemeClr val="tx1"/>
                </a:solidFill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31764" name="Freeform 154"/>
                <p:cNvSpPr>
                  <a:spLocks/>
                </p:cNvSpPr>
                <p:nvPr/>
              </p:nvSpPr>
              <p:spPr bwMode="auto">
                <a:xfrm>
                  <a:off x="1663" y="3290"/>
                  <a:ext cx="473" cy="56"/>
                </a:xfrm>
                <a:custGeom>
                  <a:avLst/>
                  <a:gdLst>
                    <a:gd name="T0" fmla="*/ 0 w 705"/>
                    <a:gd name="T1" fmla="*/ 9 h 83"/>
                    <a:gd name="T2" fmla="*/ 392 w 705"/>
                    <a:gd name="T3" fmla="*/ 17 h 83"/>
                    <a:gd name="T4" fmla="*/ 480 w 705"/>
                    <a:gd name="T5" fmla="*/ 41 h 83"/>
                    <a:gd name="T6" fmla="*/ 672 w 705"/>
                    <a:gd name="T7" fmla="*/ 57 h 83"/>
                    <a:gd name="T8" fmla="*/ 696 w 705"/>
                    <a:gd name="T9" fmla="*/ 73 h 83"/>
                    <a:gd name="T10" fmla="*/ 520 w 705"/>
                    <a:gd name="T11" fmla="*/ 41 h 83"/>
                    <a:gd name="T12" fmla="*/ 408 w 705"/>
                    <a:gd name="T13" fmla="*/ 33 h 83"/>
                    <a:gd name="T14" fmla="*/ 0 w 705"/>
                    <a:gd name="T15" fmla="*/ 9 h 8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705"/>
                    <a:gd name="T25" fmla="*/ 0 h 83"/>
                    <a:gd name="T26" fmla="*/ 705 w 705"/>
                    <a:gd name="T27" fmla="*/ 83 h 83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705" h="83">
                      <a:moveTo>
                        <a:pt x="0" y="9"/>
                      </a:moveTo>
                      <a:cubicBezTo>
                        <a:pt x="131" y="12"/>
                        <a:pt x="261" y="12"/>
                        <a:pt x="392" y="17"/>
                      </a:cubicBezTo>
                      <a:cubicBezTo>
                        <a:pt x="417" y="18"/>
                        <a:pt x="458" y="34"/>
                        <a:pt x="480" y="41"/>
                      </a:cubicBezTo>
                      <a:cubicBezTo>
                        <a:pt x="541" y="61"/>
                        <a:pt x="608" y="53"/>
                        <a:pt x="672" y="57"/>
                      </a:cubicBezTo>
                      <a:cubicBezTo>
                        <a:pt x="680" y="62"/>
                        <a:pt x="705" y="71"/>
                        <a:pt x="696" y="73"/>
                      </a:cubicBezTo>
                      <a:cubicBezTo>
                        <a:pt x="637" y="83"/>
                        <a:pt x="577" y="47"/>
                        <a:pt x="520" y="41"/>
                      </a:cubicBezTo>
                      <a:cubicBezTo>
                        <a:pt x="483" y="37"/>
                        <a:pt x="445" y="36"/>
                        <a:pt x="408" y="33"/>
                      </a:cubicBezTo>
                      <a:cubicBezTo>
                        <a:pt x="277" y="0"/>
                        <a:pt x="133" y="9"/>
                        <a:pt x="0" y="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31765" name="Freeform 155"/>
                <p:cNvSpPr>
                  <a:spLocks/>
                </p:cNvSpPr>
                <p:nvPr/>
              </p:nvSpPr>
              <p:spPr bwMode="auto">
                <a:xfrm>
                  <a:off x="1356" y="3277"/>
                  <a:ext cx="854" cy="305"/>
                </a:xfrm>
                <a:custGeom>
                  <a:avLst/>
                  <a:gdLst>
                    <a:gd name="T0" fmla="*/ 1273 w 1273"/>
                    <a:gd name="T1" fmla="*/ 94 h 454"/>
                    <a:gd name="T2" fmla="*/ 1107 w 1273"/>
                    <a:gd name="T3" fmla="*/ 63 h 454"/>
                    <a:gd name="T4" fmla="*/ 835 w 1273"/>
                    <a:gd name="T5" fmla="*/ 31 h 454"/>
                    <a:gd name="T6" fmla="*/ 700 w 1273"/>
                    <a:gd name="T7" fmla="*/ 16 h 454"/>
                    <a:gd name="T8" fmla="*/ 637 w 1273"/>
                    <a:gd name="T9" fmla="*/ 0 h 454"/>
                    <a:gd name="T10" fmla="*/ 413 w 1273"/>
                    <a:gd name="T11" fmla="*/ 5 h 454"/>
                    <a:gd name="T12" fmla="*/ 402 w 1273"/>
                    <a:gd name="T13" fmla="*/ 16 h 454"/>
                    <a:gd name="T14" fmla="*/ 387 w 1273"/>
                    <a:gd name="T15" fmla="*/ 21 h 454"/>
                    <a:gd name="T16" fmla="*/ 277 w 1273"/>
                    <a:gd name="T17" fmla="*/ 136 h 454"/>
                    <a:gd name="T18" fmla="*/ 240 w 1273"/>
                    <a:gd name="T19" fmla="*/ 157 h 454"/>
                    <a:gd name="T20" fmla="*/ 209 w 1273"/>
                    <a:gd name="T21" fmla="*/ 167 h 454"/>
                    <a:gd name="T22" fmla="*/ 167 w 1273"/>
                    <a:gd name="T23" fmla="*/ 198 h 454"/>
                    <a:gd name="T24" fmla="*/ 89 w 1273"/>
                    <a:gd name="T25" fmla="*/ 292 h 454"/>
                    <a:gd name="T26" fmla="*/ 73 w 1273"/>
                    <a:gd name="T27" fmla="*/ 313 h 454"/>
                    <a:gd name="T28" fmla="*/ 63 w 1273"/>
                    <a:gd name="T29" fmla="*/ 334 h 454"/>
                    <a:gd name="T30" fmla="*/ 0 w 1273"/>
                    <a:gd name="T31" fmla="*/ 371 h 454"/>
                    <a:gd name="T32" fmla="*/ 444 w 1273"/>
                    <a:gd name="T33" fmla="*/ 391 h 454"/>
                    <a:gd name="T34" fmla="*/ 517 w 1273"/>
                    <a:gd name="T35" fmla="*/ 402 h 454"/>
                    <a:gd name="T36" fmla="*/ 574 w 1273"/>
                    <a:gd name="T37" fmla="*/ 423 h 454"/>
                    <a:gd name="T38" fmla="*/ 752 w 1273"/>
                    <a:gd name="T39" fmla="*/ 438 h 454"/>
                    <a:gd name="T40" fmla="*/ 830 w 1273"/>
                    <a:gd name="T41" fmla="*/ 454 h 454"/>
                    <a:gd name="T42" fmla="*/ 1013 w 1273"/>
                    <a:gd name="T43" fmla="*/ 444 h 454"/>
                    <a:gd name="T44" fmla="*/ 1023 w 1273"/>
                    <a:gd name="T45" fmla="*/ 423 h 454"/>
                    <a:gd name="T46" fmla="*/ 1049 w 1273"/>
                    <a:gd name="T47" fmla="*/ 391 h 454"/>
                    <a:gd name="T48" fmla="*/ 1138 w 1273"/>
                    <a:gd name="T49" fmla="*/ 298 h 454"/>
                    <a:gd name="T50" fmla="*/ 1180 w 1273"/>
                    <a:gd name="T51" fmla="*/ 256 h 454"/>
                    <a:gd name="T52" fmla="*/ 1206 w 1273"/>
                    <a:gd name="T53" fmla="*/ 204 h 454"/>
                    <a:gd name="T54" fmla="*/ 1273 w 1273"/>
                    <a:gd name="T55" fmla="*/ 94 h 454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w 1273"/>
                    <a:gd name="T85" fmla="*/ 0 h 454"/>
                    <a:gd name="T86" fmla="*/ 1273 w 1273"/>
                    <a:gd name="T87" fmla="*/ 454 h 454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T84" t="T85" r="T86" b="T87"/>
                  <a:pathLst>
                    <a:path w="1273" h="454">
                      <a:moveTo>
                        <a:pt x="1273" y="94"/>
                      </a:moveTo>
                      <a:cubicBezTo>
                        <a:pt x="1217" y="85"/>
                        <a:pt x="1163" y="68"/>
                        <a:pt x="1107" y="63"/>
                      </a:cubicBezTo>
                      <a:cubicBezTo>
                        <a:pt x="1019" y="42"/>
                        <a:pt x="925" y="36"/>
                        <a:pt x="835" y="31"/>
                      </a:cubicBezTo>
                      <a:cubicBezTo>
                        <a:pt x="793" y="17"/>
                        <a:pt x="744" y="22"/>
                        <a:pt x="700" y="16"/>
                      </a:cubicBezTo>
                      <a:cubicBezTo>
                        <a:pt x="679" y="13"/>
                        <a:pt x="637" y="0"/>
                        <a:pt x="637" y="0"/>
                      </a:cubicBezTo>
                      <a:cubicBezTo>
                        <a:pt x="562" y="2"/>
                        <a:pt x="488" y="0"/>
                        <a:pt x="413" y="5"/>
                      </a:cubicBezTo>
                      <a:cubicBezTo>
                        <a:pt x="408" y="5"/>
                        <a:pt x="406" y="13"/>
                        <a:pt x="402" y="16"/>
                      </a:cubicBezTo>
                      <a:cubicBezTo>
                        <a:pt x="398" y="19"/>
                        <a:pt x="392" y="19"/>
                        <a:pt x="387" y="21"/>
                      </a:cubicBezTo>
                      <a:cubicBezTo>
                        <a:pt x="346" y="59"/>
                        <a:pt x="324" y="105"/>
                        <a:pt x="277" y="136"/>
                      </a:cubicBezTo>
                      <a:cubicBezTo>
                        <a:pt x="267" y="142"/>
                        <a:pt x="250" y="153"/>
                        <a:pt x="240" y="157"/>
                      </a:cubicBezTo>
                      <a:cubicBezTo>
                        <a:pt x="230" y="161"/>
                        <a:pt x="209" y="167"/>
                        <a:pt x="209" y="167"/>
                      </a:cubicBezTo>
                      <a:cubicBezTo>
                        <a:pt x="196" y="181"/>
                        <a:pt x="179" y="183"/>
                        <a:pt x="167" y="198"/>
                      </a:cubicBezTo>
                      <a:cubicBezTo>
                        <a:pt x="141" y="230"/>
                        <a:pt x="116" y="261"/>
                        <a:pt x="89" y="292"/>
                      </a:cubicBezTo>
                      <a:cubicBezTo>
                        <a:pt x="83" y="299"/>
                        <a:pt x="78" y="306"/>
                        <a:pt x="73" y="313"/>
                      </a:cubicBezTo>
                      <a:cubicBezTo>
                        <a:pt x="69" y="320"/>
                        <a:pt x="68" y="328"/>
                        <a:pt x="63" y="334"/>
                      </a:cubicBezTo>
                      <a:cubicBezTo>
                        <a:pt x="50" y="350"/>
                        <a:pt x="19" y="364"/>
                        <a:pt x="0" y="371"/>
                      </a:cubicBezTo>
                      <a:cubicBezTo>
                        <a:pt x="74" y="394"/>
                        <a:pt x="363" y="389"/>
                        <a:pt x="444" y="391"/>
                      </a:cubicBezTo>
                      <a:cubicBezTo>
                        <a:pt x="491" y="404"/>
                        <a:pt x="436" y="390"/>
                        <a:pt x="517" y="402"/>
                      </a:cubicBezTo>
                      <a:cubicBezTo>
                        <a:pt x="538" y="405"/>
                        <a:pt x="552" y="421"/>
                        <a:pt x="574" y="423"/>
                      </a:cubicBezTo>
                      <a:cubicBezTo>
                        <a:pt x="633" y="429"/>
                        <a:pt x="693" y="432"/>
                        <a:pt x="752" y="438"/>
                      </a:cubicBezTo>
                      <a:cubicBezTo>
                        <a:pt x="816" y="450"/>
                        <a:pt x="790" y="445"/>
                        <a:pt x="830" y="454"/>
                      </a:cubicBezTo>
                      <a:cubicBezTo>
                        <a:pt x="891" y="451"/>
                        <a:pt x="953" y="454"/>
                        <a:pt x="1013" y="444"/>
                      </a:cubicBezTo>
                      <a:cubicBezTo>
                        <a:pt x="1021" y="443"/>
                        <a:pt x="1019" y="430"/>
                        <a:pt x="1023" y="423"/>
                      </a:cubicBezTo>
                      <a:cubicBezTo>
                        <a:pt x="1030" y="411"/>
                        <a:pt x="1040" y="401"/>
                        <a:pt x="1049" y="391"/>
                      </a:cubicBezTo>
                      <a:cubicBezTo>
                        <a:pt x="1076" y="361"/>
                        <a:pt x="1105" y="319"/>
                        <a:pt x="1138" y="298"/>
                      </a:cubicBezTo>
                      <a:cubicBezTo>
                        <a:pt x="1152" y="278"/>
                        <a:pt x="1160" y="269"/>
                        <a:pt x="1180" y="256"/>
                      </a:cubicBezTo>
                      <a:cubicBezTo>
                        <a:pt x="1186" y="236"/>
                        <a:pt x="1198" y="223"/>
                        <a:pt x="1206" y="204"/>
                      </a:cubicBezTo>
                      <a:cubicBezTo>
                        <a:pt x="1218" y="174"/>
                        <a:pt x="1227" y="79"/>
                        <a:pt x="1273" y="94"/>
                      </a:cubicBezTo>
                      <a:close/>
                    </a:path>
                  </a:pathLst>
                </a:custGeom>
                <a:solidFill>
                  <a:srgbClr val="EBF7FF"/>
                </a:solidFill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31766" name="Freeform 156"/>
                <p:cNvSpPr>
                  <a:spLocks/>
                </p:cNvSpPr>
                <p:nvPr/>
              </p:nvSpPr>
              <p:spPr bwMode="auto">
                <a:xfrm rot="612767">
                  <a:off x="1737" y="3639"/>
                  <a:ext cx="42" cy="34"/>
                </a:xfrm>
                <a:custGeom>
                  <a:avLst/>
                  <a:gdLst>
                    <a:gd name="T0" fmla="*/ 2 w 48"/>
                    <a:gd name="T1" fmla="*/ 2 h 42"/>
                    <a:gd name="T2" fmla="*/ 46 w 48"/>
                    <a:gd name="T3" fmla="*/ 0 h 42"/>
                    <a:gd name="T4" fmla="*/ 48 w 48"/>
                    <a:gd name="T5" fmla="*/ 42 h 42"/>
                    <a:gd name="T6" fmla="*/ 0 w 48"/>
                    <a:gd name="T7" fmla="*/ 42 h 42"/>
                    <a:gd name="T8" fmla="*/ 2 w 48"/>
                    <a:gd name="T9" fmla="*/ 2 h 4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"/>
                    <a:gd name="T16" fmla="*/ 0 h 42"/>
                    <a:gd name="T17" fmla="*/ 48 w 48"/>
                    <a:gd name="T18" fmla="*/ 42 h 4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" h="42">
                      <a:moveTo>
                        <a:pt x="2" y="2"/>
                      </a:moveTo>
                      <a:lnTo>
                        <a:pt x="46" y="0"/>
                      </a:lnTo>
                      <a:lnTo>
                        <a:pt x="48" y="42"/>
                      </a:lnTo>
                      <a:lnTo>
                        <a:pt x="0" y="42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767" name="Freeform 157"/>
                <p:cNvSpPr>
                  <a:spLocks/>
                </p:cNvSpPr>
                <p:nvPr/>
              </p:nvSpPr>
              <p:spPr bwMode="auto">
                <a:xfrm rot="612767">
                  <a:off x="1814" y="3649"/>
                  <a:ext cx="42" cy="34"/>
                </a:xfrm>
                <a:custGeom>
                  <a:avLst/>
                  <a:gdLst>
                    <a:gd name="T0" fmla="*/ 2 w 48"/>
                    <a:gd name="T1" fmla="*/ 2 h 42"/>
                    <a:gd name="T2" fmla="*/ 46 w 48"/>
                    <a:gd name="T3" fmla="*/ 0 h 42"/>
                    <a:gd name="T4" fmla="*/ 48 w 48"/>
                    <a:gd name="T5" fmla="*/ 42 h 42"/>
                    <a:gd name="T6" fmla="*/ 0 w 48"/>
                    <a:gd name="T7" fmla="*/ 42 h 42"/>
                    <a:gd name="T8" fmla="*/ 2 w 48"/>
                    <a:gd name="T9" fmla="*/ 2 h 4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"/>
                    <a:gd name="T16" fmla="*/ 0 h 42"/>
                    <a:gd name="T17" fmla="*/ 48 w 48"/>
                    <a:gd name="T18" fmla="*/ 42 h 4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" h="42">
                      <a:moveTo>
                        <a:pt x="2" y="2"/>
                      </a:moveTo>
                      <a:lnTo>
                        <a:pt x="46" y="0"/>
                      </a:lnTo>
                      <a:lnTo>
                        <a:pt x="48" y="42"/>
                      </a:lnTo>
                      <a:lnTo>
                        <a:pt x="0" y="42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768" name="Freeform 158"/>
                <p:cNvSpPr>
                  <a:spLocks/>
                </p:cNvSpPr>
                <p:nvPr/>
              </p:nvSpPr>
              <p:spPr bwMode="auto">
                <a:xfrm rot="612767">
                  <a:off x="1785" y="3605"/>
                  <a:ext cx="41" cy="34"/>
                </a:xfrm>
                <a:custGeom>
                  <a:avLst/>
                  <a:gdLst>
                    <a:gd name="T0" fmla="*/ 2 w 48"/>
                    <a:gd name="T1" fmla="*/ 2 h 42"/>
                    <a:gd name="T2" fmla="*/ 46 w 48"/>
                    <a:gd name="T3" fmla="*/ 0 h 42"/>
                    <a:gd name="T4" fmla="*/ 48 w 48"/>
                    <a:gd name="T5" fmla="*/ 42 h 42"/>
                    <a:gd name="T6" fmla="*/ 0 w 48"/>
                    <a:gd name="T7" fmla="*/ 42 h 42"/>
                    <a:gd name="T8" fmla="*/ 2 w 48"/>
                    <a:gd name="T9" fmla="*/ 2 h 4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"/>
                    <a:gd name="T16" fmla="*/ 0 h 42"/>
                    <a:gd name="T17" fmla="*/ 48 w 48"/>
                    <a:gd name="T18" fmla="*/ 42 h 4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" h="42">
                      <a:moveTo>
                        <a:pt x="2" y="2"/>
                      </a:moveTo>
                      <a:lnTo>
                        <a:pt x="46" y="0"/>
                      </a:lnTo>
                      <a:lnTo>
                        <a:pt x="48" y="42"/>
                      </a:lnTo>
                      <a:lnTo>
                        <a:pt x="0" y="42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769" name="Freeform 159"/>
                <p:cNvSpPr>
                  <a:spLocks/>
                </p:cNvSpPr>
                <p:nvPr/>
              </p:nvSpPr>
              <p:spPr bwMode="auto">
                <a:xfrm rot="612767">
                  <a:off x="1862" y="3615"/>
                  <a:ext cx="41" cy="34"/>
                </a:xfrm>
                <a:custGeom>
                  <a:avLst/>
                  <a:gdLst>
                    <a:gd name="T0" fmla="*/ 2 w 48"/>
                    <a:gd name="T1" fmla="*/ 2 h 42"/>
                    <a:gd name="T2" fmla="*/ 46 w 48"/>
                    <a:gd name="T3" fmla="*/ 0 h 42"/>
                    <a:gd name="T4" fmla="*/ 48 w 48"/>
                    <a:gd name="T5" fmla="*/ 42 h 42"/>
                    <a:gd name="T6" fmla="*/ 0 w 48"/>
                    <a:gd name="T7" fmla="*/ 42 h 42"/>
                    <a:gd name="T8" fmla="*/ 2 w 48"/>
                    <a:gd name="T9" fmla="*/ 2 h 4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"/>
                    <a:gd name="T16" fmla="*/ 0 h 42"/>
                    <a:gd name="T17" fmla="*/ 48 w 48"/>
                    <a:gd name="T18" fmla="*/ 42 h 4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" h="42">
                      <a:moveTo>
                        <a:pt x="2" y="2"/>
                      </a:moveTo>
                      <a:lnTo>
                        <a:pt x="46" y="0"/>
                      </a:lnTo>
                      <a:lnTo>
                        <a:pt x="48" y="42"/>
                      </a:lnTo>
                      <a:lnTo>
                        <a:pt x="0" y="42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770" name="Freeform 160"/>
                <p:cNvSpPr>
                  <a:spLocks/>
                </p:cNvSpPr>
                <p:nvPr/>
              </p:nvSpPr>
              <p:spPr bwMode="auto">
                <a:xfrm rot="612767">
                  <a:off x="1882" y="3663"/>
                  <a:ext cx="42" cy="34"/>
                </a:xfrm>
                <a:custGeom>
                  <a:avLst/>
                  <a:gdLst>
                    <a:gd name="T0" fmla="*/ 2 w 48"/>
                    <a:gd name="T1" fmla="*/ 2 h 42"/>
                    <a:gd name="T2" fmla="*/ 46 w 48"/>
                    <a:gd name="T3" fmla="*/ 0 h 42"/>
                    <a:gd name="T4" fmla="*/ 48 w 48"/>
                    <a:gd name="T5" fmla="*/ 42 h 42"/>
                    <a:gd name="T6" fmla="*/ 0 w 48"/>
                    <a:gd name="T7" fmla="*/ 42 h 42"/>
                    <a:gd name="T8" fmla="*/ 2 w 48"/>
                    <a:gd name="T9" fmla="*/ 2 h 4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"/>
                    <a:gd name="T16" fmla="*/ 0 h 42"/>
                    <a:gd name="T17" fmla="*/ 48 w 48"/>
                    <a:gd name="T18" fmla="*/ 42 h 4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" h="42">
                      <a:moveTo>
                        <a:pt x="2" y="2"/>
                      </a:moveTo>
                      <a:lnTo>
                        <a:pt x="46" y="0"/>
                      </a:lnTo>
                      <a:lnTo>
                        <a:pt x="48" y="42"/>
                      </a:lnTo>
                      <a:lnTo>
                        <a:pt x="0" y="42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771" name="Freeform 161"/>
                <p:cNvSpPr>
                  <a:spLocks/>
                </p:cNvSpPr>
                <p:nvPr/>
              </p:nvSpPr>
              <p:spPr bwMode="auto">
                <a:xfrm rot="612767">
                  <a:off x="1930" y="3630"/>
                  <a:ext cx="42" cy="33"/>
                </a:xfrm>
                <a:custGeom>
                  <a:avLst/>
                  <a:gdLst>
                    <a:gd name="T0" fmla="*/ 2 w 48"/>
                    <a:gd name="T1" fmla="*/ 2 h 42"/>
                    <a:gd name="T2" fmla="*/ 46 w 48"/>
                    <a:gd name="T3" fmla="*/ 0 h 42"/>
                    <a:gd name="T4" fmla="*/ 48 w 48"/>
                    <a:gd name="T5" fmla="*/ 42 h 42"/>
                    <a:gd name="T6" fmla="*/ 0 w 48"/>
                    <a:gd name="T7" fmla="*/ 42 h 42"/>
                    <a:gd name="T8" fmla="*/ 2 w 48"/>
                    <a:gd name="T9" fmla="*/ 2 h 4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"/>
                    <a:gd name="T16" fmla="*/ 0 h 42"/>
                    <a:gd name="T17" fmla="*/ 48 w 48"/>
                    <a:gd name="T18" fmla="*/ 42 h 4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" h="42">
                      <a:moveTo>
                        <a:pt x="2" y="2"/>
                      </a:moveTo>
                      <a:lnTo>
                        <a:pt x="46" y="0"/>
                      </a:lnTo>
                      <a:lnTo>
                        <a:pt x="48" y="42"/>
                      </a:lnTo>
                      <a:lnTo>
                        <a:pt x="0" y="42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772" name="Freeform 162"/>
                <p:cNvSpPr>
                  <a:spLocks/>
                </p:cNvSpPr>
                <p:nvPr/>
              </p:nvSpPr>
              <p:spPr bwMode="auto">
                <a:xfrm rot="1312028">
                  <a:off x="810" y="3683"/>
                  <a:ext cx="513" cy="32"/>
                </a:xfrm>
                <a:custGeom>
                  <a:avLst/>
                  <a:gdLst>
                    <a:gd name="T0" fmla="*/ 0 w 195"/>
                    <a:gd name="T1" fmla="*/ 15 h 49"/>
                    <a:gd name="T2" fmla="*/ 190 w 195"/>
                    <a:gd name="T3" fmla="*/ 0 h 49"/>
                    <a:gd name="T4" fmla="*/ 195 w 195"/>
                    <a:gd name="T5" fmla="*/ 32 h 49"/>
                    <a:gd name="T6" fmla="*/ 0 w 195"/>
                    <a:gd name="T7" fmla="*/ 49 h 49"/>
                    <a:gd name="T8" fmla="*/ 0 w 195"/>
                    <a:gd name="T9" fmla="*/ 15 h 4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95"/>
                    <a:gd name="T16" fmla="*/ 0 h 49"/>
                    <a:gd name="T17" fmla="*/ 195 w 195"/>
                    <a:gd name="T18" fmla="*/ 49 h 4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95" h="49">
                      <a:moveTo>
                        <a:pt x="0" y="15"/>
                      </a:moveTo>
                      <a:lnTo>
                        <a:pt x="190" y="0"/>
                      </a:lnTo>
                      <a:lnTo>
                        <a:pt x="195" y="32"/>
                      </a:lnTo>
                      <a:lnTo>
                        <a:pt x="0" y="49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773" name="Freeform 163"/>
                <p:cNvSpPr>
                  <a:spLocks/>
                </p:cNvSpPr>
                <p:nvPr/>
              </p:nvSpPr>
              <p:spPr bwMode="auto">
                <a:xfrm rot="1312028">
                  <a:off x="821" y="3728"/>
                  <a:ext cx="513" cy="31"/>
                </a:xfrm>
                <a:custGeom>
                  <a:avLst/>
                  <a:gdLst>
                    <a:gd name="T0" fmla="*/ 0 w 195"/>
                    <a:gd name="T1" fmla="*/ 15 h 49"/>
                    <a:gd name="T2" fmla="*/ 190 w 195"/>
                    <a:gd name="T3" fmla="*/ 0 h 49"/>
                    <a:gd name="T4" fmla="*/ 195 w 195"/>
                    <a:gd name="T5" fmla="*/ 32 h 49"/>
                    <a:gd name="T6" fmla="*/ 0 w 195"/>
                    <a:gd name="T7" fmla="*/ 49 h 49"/>
                    <a:gd name="T8" fmla="*/ 0 w 195"/>
                    <a:gd name="T9" fmla="*/ 15 h 4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95"/>
                    <a:gd name="T16" fmla="*/ 0 h 49"/>
                    <a:gd name="T17" fmla="*/ 195 w 195"/>
                    <a:gd name="T18" fmla="*/ 49 h 4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95" h="49">
                      <a:moveTo>
                        <a:pt x="0" y="15"/>
                      </a:moveTo>
                      <a:lnTo>
                        <a:pt x="190" y="0"/>
                      </a:lnTo>
                      <a:lnTo>
                        <a:pt x="195" y="32"/>
                      </a:lnTo>
                      <a:lnTo>
                        <a:pt x="0" y="49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774" name="Freeform 164"/>
                <p:cNvSpPr>
                  <a:spLocks/>
                </p:cNvSpPr>
                <p:nvPr/>
              </p:nvSpPr>
              <p:spPr bwMode="auto">
                <a:xfrm rot="1312028">
                  <a:off x="821" y="3772"/>
                  <a:ext cx="514" cy="32"/>
                </a:xfrm>
                <a:custGeom>
                  <a:avLst/>
                  <a:gdLst>
                    <a:gd name="T0" fmla="*/ 0 w 195"/>
                    <a:gd name="T1" fmla="*/ 15 h 49"/>
                    <a:gd name="T2" fmla="*/ 190 w 195"/>
                    <a:gd name="T3" fmla="*/ 0 h 49"/>
                    <a:gd name="T4" fmla="*/ 195 w 195"/>
                    <a:gd name="T5" fmla="*/ 32 h 49"/>
                    <a:gd name="T6" fmla="*/ 0 w 195"/>
                    <a:gd name="T7" fmla="*/ 49 h 49"/>
                    <a:gd name="T8" fmla="*/ 0 w 195"/>
                    <a:gd name="T9" fmla="*/ 15 h 4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95"/>
                    <a:gd name="T16" fmla="*/ 0 h 49"/>
                    <a:gd name="T17" fmla="*/ 195 w 195"/>
                    <a:gd name="T18" fmla="*/ 49 h 4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95" h="49">
                      <a:moveTo>
                        <a:pt x="0" y="15"/>
                      </a:moveTo>
                      <a:lnTo>
                        <a:pt x="190" y="0"/>
                      </a:lnTo>
                      <a:lnTo>
                        <a:pt x="195" y="32"/>
                      </a:lnTo>
                      <a:lnTo>
                        <a:pt x="0" y="49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775" name="Freeform 165"/>
                <p:cNvSpPr>
                  <a:spLocks/>
                </p:cNvSpPr>
                <p:nvPr/>
              </p:nvSpPr>
              <p:spPr bwMode="auto">
                <a:xfrm rot="1312028">
                  <a:off x="822" y="3816"/>
                  <a:ext cx="513" cy="32"/>
                </a:xfrm>
                <a:custGeom>
                  <a:avLst/>
                  <a:gdLst>
                    <a:gd name="T0" fmla="*/ 0 w 195"/>
                    <a:gd name="T1" fmla="*/ 15 h 49"/>
                    <a:gd name="T2" fmla="*/ 190 w 195"/>
                    <a:gd name="T3" fmla="*/ 0 h 49"/>
                    <a:gd name="T4" fmla="*/ 195 w 195"/>
                    <a:gd name="T5" fmla="*/ 32 h 49"/>
                    <a:gd name="T6" fmla="*/ 0 w 195"/>
                    <a:gd name="T7" fmla="*/ 49 h 49"/>
                    <a:gd name="T8" fmla="*/ 0 w 195"/>
                    <a:gd name="T9" fmla="*/ 15 h 4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95"/>
                    <a:gd name="T16" fmla="*/ 0 h 49"/>
                    <a:gd name="T17" fmla="*/ 195 w 195"/>
                    <a:gd name="T18" fmla="*/ 49 h 4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95" h="49">
                      <a:moveTo>
                        <a:pt x="0" y="15"/>
                      </a:moveTo>
                      <a:lnTo>
                        <a:pt x="190" y="0"/>
                      </a:lnTo>
                      <a:lnTo>
                        <a:pt x="195" y="32"/>
                      </a:lnTo>
                      <a:lnTo>
                        <a:pt x="0" y="49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776" name="Freeform 166"/>
                <p:cNvSpPr>
                  <a:spLocks/>
                </p:cNvSpPr>
                <p:nvPr/>
              </p:nvSpPr>
              <p:spPr bwMode="auto">
                <a:xfrm rot="19731720" flipV="1">
                  <a:off x="825" y="3474"/>
                  <a:ext cx="340" cy="31"/>
                </a:xfrm>
                <a:custGeom>
                  <a:avLst/>
                  <a:gdLst>
                    <a:gd name="T0" fmla="*/ 0 w 195"/>
                    <a:gd name="T1" fmla="*/ 15 h 49"/>
                    <a:gd name="T2" fmla="*/ 190 w 195"/>
                    <a:gd name="T3" fmla="*/ 0 h 49"/>
                    <a:gd name="T4" fmla="*/ 195 w 195"/>
                    <a:gd name="T5" fmla="*/ 32 h 49"/>
                    <a:gd name="T6" fmla="*/ 0 w 195"/>
                    <a:gd name="T7" fmla="*/ 49 h 49"/>
                    <a:gd name="T8" fmla="*/ 0 w 195"/>
                    <a:gd name="T9" fmla="*/ 15 h 4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95"/>
                    <a:gd name="T16" fmla="*/ 0 h 49"/>
                    <a:gd name="T17" fmla="*/ 195 w 195"/>
                    <a:gd name="T18" fmla="*/ 49 h 4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95" h="49">
                      <a:moveTo>
                        <a:pt x="0" y="15"/>
                      </a:moveTo>
                      <a:lnTo>
                        <a:pt x="190" y="0"/>
                      </a:lnTo>
                      <a:lnTo>
                        <a:pt x="195" y="32"/>
                      </a:lnTo>
                      <a:lnTo>
                        <a:pt x="0" y="49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777" name="Freeform 167"/>
                <p:cNvSpPr>
                  <a:spLocks/>
                </p:cNvSpPr>
                <p:nvPr/>
              </p:nvSpPr>
              <p:spPr bwMode="auto">
                <a:xfrm rot="1312028">
                  <a:off x="1111" y="3434"/>
                  <a:ext cx="235" cy="31"/>
                </a:xfrm>
                <a:custGeom>
                  <a:avLst/>
                  <a:gdLst>
                    <a:gd name="T0" fmla="*/ 0 w 195"/>
                    <a:gd name="T1" fmla="*/ 15 h 49"/>
                    <a:gd name="T2" fmla="*/ 190 w 195"/>
                    <a:gd name="T3" fmla="*/ 0 h 49"/>
                    <a:gd name="T4" fmla="*/ 195 w 195"/>
                    <a:gd name="T5" fmla="*/ 32 h 49"/>
                    <a:gd name="T6" fmla="*/ 0 w 195"/>
                    <a:gd name="T7" fmla="*/ 49 h 49"/>
                    <a:gd name="T8" fmla="*/ 0 w 195"/>
                    <a:gd name="T9" fmla="*/ 15 h 4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95"/>
                    <a:gd name="T16" fmla="*/ 0 h 49"/>
                    <a:gd name="T17" fmla="*/ 195 w 195"/>
                    <a:gd name="T18" fmla="*/ 49 h 4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95" h="49">
                      <a:moveTo>
                        <a:pt x="0" y="15"/>
                      </a:moveTo>
                      <a:lnTo>
                        <a:pt x="190" y="0"/>
                      </a:lnTo>
                      <a:lnTo>
                        <a:pt x="195" y="32"/>
                      </a:lnTo>
                      <a:lnTo>
                        <a:pt x="0" y="49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778" name="Freeform 168"/>
                <p:cNvSpPr>
                  <a:spLocks/>
                </p:cNvSpPr>
                <p:nvPr/>
              </p:nvSpPr>
              <p:spPr bwMode="auto">
                <a:xfrm rot="18347798" flipV="1">
                  <a:off x="2031" y="3827"/>
                  <a:ext cx="288" cy="35"/>
                </a:xfrm>
                <a:custGeom>
                  <a:avLst/>
                  <a:gdLst>
                    <a:gd name="T0" fmla="*/ 0 w 195"/>
                    <a:gd name="T1" fmla="*/ 15 h 49"/>
                    <a:gd name="T2" fmla="*/ 190 w 195"/>
                    <a:gd name="T3" fmla="*/ 0 h 49"/>
                    <a:gd name="T4" fmla="*/ 195 w 195"/>
                    <a:gd name="T5" fmla="*/ 32 h 49"/>
                    <a:gd name="T6" fmla="*/ 0 w 195"/>
                    <a:gd name="T7" fmla="*/ 49 h 49"/>
                    <a:gd name="T8" fmla="*/ 0 w 195"/>
                    <a:gd name="T9" fmla="*/ 15 h 4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95"/>
                    <a:gd name="T16" fmla="*/ 0 h 49"/>
                    <a:gd name="T17" fmla="*/ 195 w 195"/>
                    <a:gd name="T18" fmla="*/ 49 h 4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95" h="49">
                      <a:moveTo>
                        <a:pt x="0" y="15"/>
                      </a:moveTo>
                      <a:lnTo>
                        <a:pt x="190" y="0"/>
                      </a:lnTo>
                      <a:lnTo>
                        <a:pt x="195" y="32"/>
                      </a:lnTo>
                      <a:lnTo>
                        <a:pt x="0" y="49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779" name="Freeform 169"/>
                <p:cNvSpPr>
                  <a:spLocks/>
                </p:cNvSpPr>
                <p:nvPr/>
              </p:nvSpPr>
              <p:spPr bwMode="auto">
                <a:xfrm rot="15981248" flipV="1">
                  <a:off x="1426" y="3960"/>
                  <a:ext cx="508" cy="39"/>
                </a:xfrm>
                <a:custGeom>
                  <a:avLst/>
                  <a:gdLst>
                    <a:gd name="T0" fmla="*/ 0 w 195"/>
                    <a:gd name="T1" fmla="*/ 15 h 49"/>
                    <a:gd name="T2" fmla="*/ 190 w 195"/>
                    <a:gd name="T3" fmla="*/ 0 h 49"/>
                    <a:gd name="T4" fmla="*/ 195 w 195"/>
                    <a:gd name="T5" fmla="*/ 32 h 49"/>
                    <a:gd name="T6" fmla="*/ 0 w 195"/>
                    <a:gd name="T7" fmla="*/ 49 h 49"/>
                    <a:gd name="T8" fmla="*/ 0 w 195"/>
                    <a:gd name="T9" fmla="*/ 15 h 4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95"/>
                    <a:gd name="T16" fmla="*/ 0 h 49"/>
                    <a:gd name="T17" fmla="*/ 195 w 195"/>
                    <a:gd name="T18" fmla="*/ 49 h 4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95" h="49">
                      <a:moveTo>
                        <a:pt x="0" y="15"/>
                      </a:moveTo>
                      <a:lnTo>
                        <a:pt x="190" y="0"/>
                      </a:lnTo>
                      <a:lnTo>
                        <a:pt x="195" y="32"/>
                      </a:lnTo>
                      <a:lnTo>
                        <a:pt x="0" y="49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1780" name="Freeform 170"/>
                <p:cNvSpPr>
                  <a:spLocks/>
                </p:cNvSpPr>
                <p:nvPr/>
              </p:nvSpPr>
              <p:spPr bwMode="auto">
                <a:xfrm>
                  <a:off x="1605" y="3326"/>
                  <a:ext cx="252" cy="178"/>
                </a:xfrm>
                <a:custGeom>
                  <a:avLst/>
                  <a:gdLst>
                    <a:gd name="T0" fmla="*/ 109 w 376"/>
                    <a:gd name="T1" fmla="*/ 11 h 265"/>
                    <a:gd name="T2" fmla="*/ 94 w 376"/>
                    <a:gd name="T3" fmla="*/ 37 h 265"/>
                    <a:gd name="T4" fmla="*/ 62 w 376"/>
                    <a:gd name="T5" fmla="*/ 110 h 265"/>
                    <a:gd name="T6" fmla="*/ 31 w 376"/>
                    <a:gd name="T7" fmla="*/ 157 h 265"/>
                    <a:gd name="T8" fmla="*/ 21 w 376"/>
                    <a:gd name="T9" fmla="*/ 172 h 265"/>
                    <a:gd name="T10" fmla="*/ 0 w 376"/>
                    <a:gd name="T11" fmla="*/ 219 h 265"/>
                    <a:gd name="T12" fmla="*/ 219 w 376"/>
                    <a:gd name="T13" fmla="*/ 245 h 265"/>
                    <a:gd name="T14" fmla="*/ 282 w 376"/>
                    <a:gd name="T15" fmla="*/ 240 h 265"/>
                    <a:gd name="T16" fmla="*/ 308 w 376"/>
                    <a:gd name="T17" fmla="*/ 178 h 265"/>
                    <a:gd name="T18" fmla="*/ 349 w 376"/>
                    <a:gd name="T19" fmla="*/ 58 h 265"/>
                    <a:gd name="T20" fmla="*/ 376 w 376"/>
                    <a:gd name="T21" fmla="*/ 37 h 265"/>
                    <a:gd name="T22" fmla="*/ 250 w 376"/>
                    <a:gd name="T23" fmla="*/ 16 h 265"/>
                    <a:gd name="T24" fmla="*/ 109 w 376"/>
                    <a:gd name="T25" fmla="*/ 11 h 265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376"/>
                    <a:gd name="T40" fmla="*/ 0 h 265"/>
                    <a:gd name="T41" fmla="*/ 376 w 376"/>
                    <a:gd name="T42" fmla="*/ 265 h 265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376" h="265">
                      <a:moveTo>
                        <a:pt x="109" y="11"/>
                      </a:moveTo>
                      <a:cubicBezTo>
                        <a:pt x="95" y="52"/>
                        <a:pt x="114" y="2"/>
                        <a:pt x="94" y="37"/>
                      </a:cubicBezTo>
                      <a:cubicBezTo>
                        <a:pt x="80" y="61"/>
                        <a:pt x="79" y="88"/>
                        <a:pt x="62" y="110"/>
                      </a:cubicBezTo>
                      <a:cubicBezTo>
                        <a:pt x="51" y="125"/>
                        <a:pt x="42" y="141"/>
                        <a:pt x="31" y="157"/>
                      </a:cubicBezTo>
                      <a:cubicBezTo>
                        <a:pt x="28" y="162"/>
                        <a:pt x="21" y="172"/>
                        <a:pt x="21" y="172"/>
                      </a:cubicBezTo>
                      <a:cubicBezTo>
                        <a:pt x="16" y="189"/>
                        <a:pt x="6" y="202"/>
                        <a:pt x="0" y="219"/>
                      </a:cubicBezTo>
                      <a:cubicBezTo>
                        <a:pt x="17" y="238"/>
                        <a:pt x="196" y="244"/>
                        <a:pt x="219" y="245"/>
                      </a:cubicBezTo>
                      <a:cubicBezTo>
                        <a:pt x="253" y="251"/>
                        <a:pt x="265" y="265"/>
                        <a:pt x="282" y="240"/>
                      </a:cubicBezTo>
                      <a:cubicBezTo>
                        <a:pt x="289" y="218"/>
                        <a:pt x="301" y="200"/>
                        <a:pt x="308" y="178"/>
                      </a:cubicBezTo>
                      <a:cubicBezTo>
                        <a:pt x="318" y="144"/>
                        <a:pt x="322" y="85"/>
                        <a:pt x="349" y="58"/>
                      </a:cubicBezTo>
                      <a:cubicBezTo>
                        <a:pt x="357" y="50"/>
                        <a:pt x="368" y="45"/>
                        <a:pt x="376" y="37"/>
                      </a:cubicBezTo>
                      <a:cubicBezTo>
                        <a:pt x="346" y="7"/>
                        <a:pt x="284" y="18"/>
                        <a:pt x="250" y="16"/>
                      </a:cubicBezTo>
                      <a:cubicBezTo>
                        <a:pt x="165" y="0"/>
                        <a:pt x="212" y="4"/>
                        <a:pt x="109" y="1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 dirty="0"/>
                </a:p>
              </p:txBody>
            </p:sp>
          </p:grpSp>
          <p:pic>
            <p:nvPicPr>
              <p:cNvPr id="31755" name="Picture 28" descr="ug_logo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1728" y="3960"/>
                <a:ext cx="280" cy="61"/>
              </a:xfrm>
              <a:prstGeom prst="rect">
                <a:avLst/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</p:pic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Strip </a:t>
            </a:r>
            <a:r>
              <a:rPr lang="en-US" dirty="0" smtClean="0"/>
              <a:t>Menu: Standard </a:t>
            </a:r>
            <a:r>
              <a:rPr lang="en-US" dirty="0" smtClean="0"/>
              <a:t>Buttons 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FA-SU-030</a:t>
            </a:r>
            <a:endParaRPr lang="en-US" dirty="0"/>
          </a:p>
        </p:txBody>
      </p:sp>
      <p:pic>
        <p:nvPicPr>
          <p:cNvPr id="5124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5450" y="998311"/>
            <a:ext cx="8272463" cy="505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2290763" y="5590948"/>
            <a:ext cx="5083175" cy="350838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Depreciation Methods</a:t>
            </a:r>
            <a:endParaRPr lang="en-US" dirty="0"/>
          </a:p>
        </p:txBody>
      </p:sp>
      <p:sp>
        <p:nvSpPr>
          <p:cNvPr id="3277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FA-SU-300</a:t>
            </a:r>
            <a:endParaRPr lang="en-US" dirty="0"/>
          </a:p>
        </p:txBody>
      </p:sp>
      <p:grpSp>
        <p:nvGrpSpPr>
          <p:cNvPr id="32772" name="Group 6"/>
          <p:cNvGrpSpPr>
            <a:grpSpLocks/>
          </p:cNvGrpSpPr>
          <p:nvPr/>
        </p:nvGrpSpPr>
        <p:grpSpPr bwMode="auto">
          <a:xfrm>
            <a:off x="749300" y="1381458"/>
            <a:ext cx="7645400" cy="4340226"/>
            <a:chOff x="493" y="808"/>
            <a:chExt cx="4816" cy="2734"/>
          </a:xfrm>
        </p:grpSpPr>
        <p:sp>
          <p:nvSpPr>
            <p:cNvPr id="32773" name="Text Box 3"/>
            <p:cNvSpPr txBox="1">
              <a:spLocks noChangeArrowheads="1"/>
            </p:cNvSpPr>
            <p:nvPr/>
          </p:nvSpPr>
          <p:spPr bwMode="auto">
            <a:xfrm>
              <a:off x="493" y="808"/>
              <a:ext cx="4816" cy="27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eaLnBrk="0" hangingPunct="0">
                <a:spcBef>
                  <a:spcPct val="50000"/>
                </a:spcBef>
              </a:pPr>
              <a:r>
                <a:rPr lang="en-US" sz="2400" b="1" dirty="0">
                  <a:latin typeface="+mj-lt"/>
                </a:rPr>
                <a:t>Flat Rate</a:t>
              </a:r>
            </a:p>
            <a:p>
              <a:pPr algn="l" eaLnBrk="0" hangingPunct="0">
                <a:spcBef>
                  <a:spcPct val="50000"/>
                </a:spcBef>
              </a:pPr>
              <a:endParaRPr lang="en-US" sz="2400" b="1" dirty="0">
                <a:latin typeface="+mj-lt"/>
              </a:endParaRPr>
            </a:p>
            <a:p>
              <a:pPr algn="l" eaLnBrk="0" hangingPunct="0">
                <a:spcBef>
                  <a:spcPct val="50000"/>
                </a:spcBef>
              </a:pPr>
              <a:r>
                <a:rPr lang="en-US" sz="2400" i="1" dirty="0">
                  <a:latin typeface="+mj-lt"/>
                </a:rPr>
                <a:t>Depreciation Charge = </a:t>
              </a:r>
              <a:r>
                <a:rPr lang="en-US" sz="2400" i="1" dirty="0">
                  <a:solidFill>
                    <a:srgbClr val="5A87C6"/>
                  </a:solidFill>
                  <a:latin typeface="+mj-lt"/>
                </a:rPr>
                <a:t>Depreciable Basis</a:t>
              </a:r>
              <a:r>
                <a:rPr lang="en-US" sz="2400" i="1" dirty="0">
                  <a:latin typeface="+mj-lt"/>
                </a:rPr>
                <a:t> * Flat Rate Percentage</a:t>
              </a:r>
            </a:p>
            <a:p>
              <a:pPr algn="l" eaLnBrk="0" hangingPunct="0">
                <a:spcBef>
                  <a:spcPct val="50000"/>
                </a:spcBef>
              </a:pPr>
              <a:r>
                <a:rPr lang="en-US" sz="2400" i="1" dirty="0">
                  <a:solidFill>
                    <a:srgbClr val="5A87C6"/>
                  </a:solidFill>
                  <a:latin typeface="+mj-lt"/>
                </a:rPr>
                <a:t>Depreciable Basis</a:t>
              </a:r>
              <a:r>
                <a:rPr lang="en-US" sz="2400" i="1" dirty="0">
                  <a:latin typeface="+mj-lt"/>
                </a:rPr>
                <a:t> = Cost - Salvage</a:t>
              </a:r>
            </a:p>
            <a:p>
              <a:pPr algn="l" eaLnBrk="0" hangingPunct="0">
                <a:spcBef>
                  <a:spcPct val="50000"/>
                </a:spcBef>
              </a:pPr>
              <a:r>
                <a:rPr lang="en-US" sz="2400" dirty="0">
                  <a:latin typeface="+mj-lt"/>
                </a:rPr>
                <a:t>Use this equation to calculate the last year of depreciation:</a:t>
              </a:r>
            </a:p>
            <a:p>
              <a:pPr algn="l" eaLnBrk="0" hangingPunct="0">
                <a:spcBef>
                  <a:spcPct val="50000"/>
                </a:spcBef>
              </a:pPr>
              <a:r>
                <a:rPr lang="en-US" sz="2400" i="1" dirty="0">
                  <a:latin typeface="+mj-lt"/>
                </a:rPr>
                <a:t>Depreciation Charge = </a:t>
              </a:r>
              <a:r>
                <a:rPr lang="en-US" sz="2400" i="1" dirty="0">
                  <a:solidFill>
                    <a:srgbClr val="5A87C6"/>
                  </a:solidFill>
                  <a:latin typeface="+mj-lt"/>
                </a:rPr>
                <a:t>Depreciable Basis</a:t>
              </a:r>
              <a:r>
                <a:rPr lang="en-US" sz="2400" i="1" dirty="0">
                  <a:solidFill>
                    <a:schemeClr val="accent2"/>
                  </a:solidFill>
                  <a:latin typeface="+mj-lt"/>
                </a:rPr>
                <a:t> </a:t>
              </a:r>
              <a:r>
                <a:rPr lang="en-US" sz="2400" i="1" dirty="0">
                  <a:latin typeface="+mj-lt"/>
                </a:rPr>
                <a:t>- Accumulated Depreciation</a:t>
              </a:r>
              <a:endParaRPr lang="en-US" sz="2400" i="1" dirty="0">
                <a:solidFill>
                  <a:schemeClr val="accent2"/>
                </a:solidFill>
                <a:latin typeface="+mj-lt"/>
              </a:endParaRPr>
            </a:p>
          </p:txBody>
        </p:sp>
        <p:sp>
          <p:nvSpPr>
            <p:cNvPr id="32774" name="Line 4"/>
            <p:cNvSpPr>
              <a:spLocks noChangeShapeType="1"/>
            </p:cNvSpPr>
            <p:nvPr/>
          </p:nvSpPr>
          <p:spPr bwMode="auto">
            <a:xfrm>
              <a:off x="560" y="1334"/>
              <a:ext cx="4169" cy="0"/>
            </a:xfrm>
            <a:prstGeom prst="line">
              <a:avLst/>
            </a:prstGeom>
            <a:noFill/>
            <a:ln w="28575">
              <a:solidFill>
                <a:srgbClr val="5A87C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Title 9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 – Flat Rate</a:t>
            </a:r>
            <a:endParaRPr lang="en-US" dirty="0"/>
          </a:p>
        </p:txBody>
      </p:sp>
      <p:sp>
        <p:nvSpPr>
          <p:cNvPr id="3379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FA-SU-310</a:t>
            </a:r>
            <a:endParaRPr lang="en-US" dirty="0"/>
          </a:p>
        </p:txBody>
      </p:sp>
      <p:sp>
        <p:nvSpPr>
          <p:cNvPr id="33796" name="Text Box 3"/>
          <p:cNvSpPr txBox="1">
            <a:spLocks noChangeArrowheads="1"/>
          </p:cNvSpPr>
          <p:nvPr/>
        </p:nvSpPr>
        <p:spPr bwMode="auto">
          <a:xfrm>
            <a:off x="395306" y="3304124"/>
            <a:ext cx="8337550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>
              <a:tabLst>
                <a:tab pos="909638" algn="l"/>
                <a:tab pos="2460625" algn="l"/>
                <a:tab pos="4854575" algn="l"/>
                <a:tab pos="6575425" algn="l"/>
                <a:tab pos="7712075" algn="dec"/>
              </a:tabLst>
            </a:pPr>
            <a:r>
              <a:rPr lang="en-US" sz="1800" b="1" dirty="0">
                <a:latin typeface="Arial" charset="0"/>
              </a:rPr>
              <a:t>			</a:t>
            </a:r>
            <a:r>
              <a:rPr lang="en-US" sz="1800" b="1" dirty="0">
                <a:latin typeface="+mj-lt"/>
              </a:rPr>
              <a:t>Depreciation	Accumulated</a:t>
            </a:r>
          </a:p>
          <a:p>
            <a:pPr algn="l" eaLnBrk="0" hangingPunct="0">
              <a:tabLst>
                <a:tab pos="909638" algn="l"/>
                <a:tab pos="2460625" algn="l"/>
                <a:tab pos="4854575" algn="l"/>
                <a:tab pos="6575425" algn="l"/>
                <a:tab pos="7712075" algn="dec"/>
              </a:tabLst>
            </a:pPr>
            <a:r>
              <a:rPr lang="en-US" sz="1800" b="1" dirty="0">
                <a:latin typeface="+mj-lt"/>
              </a:rPr>
              <a:t>Year	Flat Rate	Calculation	Expense	Depreciation</a:t>
            </a:r>
          </a:p>
          <a:p>
            <a:pPr algn="l" eaLnBrk="0" hangingPunct="0">
              <a:tabLst>
                <a:tab pos="909638" algn="l"/>
                <a:tab pos="2460625" algn="l"/>
                <a:tab pos="4854575" algn="l"/>
                <a:tab pos="6575425" algn="l"/>
                <a:tab pos="7712075" algn="dec"/>
              </a:tabLst>
            </a:pPr>
            <a:r>
              <a:rPr lang="en-US" sz="1800" b="1" dirty="0">
                <a:latin typeface="Arial" charset="0"/>
              </a:rPr>
              <a:t>-----------------------------------------------------------------------------------------------------------</a:t>
            </a:r>
          </a:p>
          <a:p>
            <a:pPr algn="l" eaLnBrk="0" hangingPunct="0">
              <a:tabLst>
                <a:tab pos="909638" algn="l"/>
                <a:tab pos="2460625" algn="l"/>
                <a:tab pos="4854575" algn="l"/>
                <a:tab pos="6575425" algn="l"/>
                <a:tab pos="7712075" algn="dec"/>
              </a:tabLst>
            </a:pPr>
            <a:r>
              <a:rPr lang="en-US" sz="1800" dirty="0">
                <a:latin typeface="+mj-lt"/>
              </a:rPr>
              <a:t>1	23.6%	$18,000 * 23.6%	$4,248		$4,248</a:t>
            </a:r>
          </a:p>
          <a:p>
            <a:pPr algn="l" eaLnBrk="0" hangingPunct="0">
              <a:tabLst>
                <a:tab pos="909638" algn="l"/>
                <a:tab pos="2460625" algn="l"/>
                <a:tab pos="4854575" algn="l"/>
                <a:tab pos="6575425" algn="l"/>
                <a:tab pos="7712075" algn="dec"/>
              </a:tabLst>
            </a:pPr>
            <a:r>
              <a:rPr lang="en-US" sz="1800" dirty="0">
                <a:latin typeface="+mj-lt"/>
              </a:rPr>
              <a:t>2	23.6%	$18,000 * 23.6%	$4,248		$8,496</a:t>
            </a:r>
          </a:p>
          <a:p>
            <a:pPr algn="l" eaLnBrk="0" hangingPunct="0">
              <a:tabLst>
                <a:tab pos="909638" algn="l"/>
                <a:tab pos="2460625" algn="l"/>
                <a:tab pos="4854575" algn="l"/>
                <a:tab pos="6575425" algn="l"/>
                <a:tab pos="7712075" algn="dec"/>
              </a:tabLst>
            </a:pPr>
            <a:r>
              <a:rPr lang="en-US" sz="1800" dirty="0">
                <a:latin typeface="+mj-lt"/>
              </a:rPr>
              <a:t>3	23.6%	$18,000 * 23.6%	$4,248		$12,744</a:t>
            </a:r>
          </a:p>
          <a:p>
            <a:pPr algn="l" eaLnBrk="0" hangingPunct="0">
              <a:tabLst>
                <a:tab pos="909638" algn="l"/>
                <a:tab pos="2460625" algn="l"/>
                <a:tab pos="4854575" algn="l"/>
                <a:tab pos="6575425" algn="l"/>
                <a:tab pos="7712075" algn="dec"/>
              </a:tabLst>
            </a:pPr>
            <a:r>
              <a:rPr lang="en-US" sz="1800" dirty="0">
                <a:latin typeface="+mj-lt"/>
              </a:rPr>
              <a:t>4	23.6%	$18,000 * 23.6%	$4,248		$16,992</a:t>
            </a:r>
          </a:p>
          <a:p>
            <a:pPr algn="l" eaLnBrk="0" hangingPunct="0">
              <a:tabLst>
                <a:tab pos="909638" algn="l"/>
                <a:tab pos="2460625" algn="l"/>
                <a:tab pos="4854575" algn="l"/>
                <a:tab pos="6575425" algn="l"/>
                <a:tab pos="7712075" algn="dec"/>
              </a:tabLst>
            </a:pPr>
            <a:r>
              <a:rPr lang="en-US" sz="1800" dirty="0">
                <a:latin typeface="+mj-lt"/>
              </a:rPr>
              <a:t>5	23.6%	$18,000 * 23.6%	$1,008		$18,000</a:t>
            </a:r>
          </a:p>
        </p:txBody>
      </p:sp>
      <p:grpSp>
        <p:nvGrpSpPr>
          <p:cNvPr id="33797" name="Group 7"/>
          <p:cNvGrpSpPr>
            <a:grpSpLocks/>
          </p:cNvGrpSpPr>
          <p:nvPr/>
        </p:nvGrpSpPr>
        <p:grpSpPr bwMode="auto">
          <a:xfrm>
            <a:off x="871501" y="1281071"/>
            <a:ext cx="7386637" cy="1430337"/>
            <a:chOff x="601" y="553"/>
            <a:chExt cx="4653" cy="901"/>
          </a:xfrm>
        </p:grpSpPr>
        <p:grpSp>
          <p:nvGrpSpPr>
            <p:cNvPr id="33798" name="Group 8"/>
            <p:cNvGrpSpPr>
              <a:grpSpLocks/>
            </p:cNvGrpSpPr>
            <p:nvPr/>
          </p:nvGrpSpPr>
          <p:grpSpPr bwMode="auto">
            <a:xfrm>
              <a:off x="601" y="553"/>
              <a:ext cx="3646" cy="901"/>
              <a:chOff x="961" y="293"/>
              <a:chExt cx="3646" cy="901"/>
            </a:xfrm>
          </p:grpSpPr>
          <p:grpSp>
            <p:nvGrpSpPr>
              <p:cNvPr id="33800" name="Group 9"/>
              <p:cNvGrpSpPr>
                <a:grpSpLocks/>
              </p:cNvGrpSpPr>
              <p:nvPr/>
            </p:nvGrpSpPr>
            <p:grpSpPr bwMode="auto">
              <a:xfrm>
                <a:off x="961" y="465"/>
                <a:ext cx="1554" cy="717"/>
                <a:chOff x="961" y="465"/>
                <a:chExt cx="1554" cy="717"/>
              </a:xfrm>
            </p:grpSpPr>
            <p:grpSp>
              <p:nvGrpSpPr>
                <p:cNvPr id="33865" name="Group 10"/>
                <p:cNvGrpSpPr>
                  <a:grpSpLocks/>
                </p:cNvGrpSpPr>
                <p:nvPr/>
              </p:nvGrpSpPr>
              <p:grpSpPr bwMode="auto">
                <a:xfrm>
                  <a:off x="1096" y="829"/>
                  <a:ext cx="1419" cy="353"/>
                  <a:chOff x="1126" y="829"/>
                  <a:chExt cx="1419" cy="353"/>
                </a:xfrm>
              </p:grpSpPr>
              <p:sp>
                <p:nvSpPr>
                  <p:cNvPr id="33867" name="Freeform 11"/>
                  <p:cNvSpPr>
                    <a:spLocks/>
                  </p:cNvSpPr>
                  <p:nvPr/>
                </p:nvSpPr>
                <p:spPr bwMode="auto">
                  <a:xfrm>
                    <a:off x="1821" y="1043"/>
                    <a:ext cx="158" cy="131"/>
                  </a:xfrm>
                  <a:custGeom>
                    <a:avLst/>
                    <a:gdLst>
                      <a:gd name="T0" fmla="*/ 186 w 492"/>
                      <a:gd name="T1" fmla="*/ 541 h 541"/>
                      <a:gd name="T2" fmla="*/ 237 w 492"/>
                      <a:gd name="T3" fmla="*/ 532 h 541"/>
                      <a:gd name="T4" fmla="*/ 285 w 492"/>
                      <a:gd name="T5" fmla="*/ 512 h 541"/>
                      <a:gd name="T6" fmla="*/ 331 w 492"/>
                      <a:gd name="T7" fmla="*/ 486 h 541"/>
                      <a:gd name="T8" fmla="*/ 371 w 492"/>
                      <a:gd name="T9" fmla="*/ 450 h 541"/>
                      <a:gd name="T10" fmla="*/ 410 w 492"/>
                      <a:gd name="T11" fmla="*/ 406 h 541"/>
                      <a:gd name="T12" fmla="*/ 441 w 492"/>
                      <a:gd name="T13" fmla="*/ 358 h 541"/>
                      <a:gd name="T14" fmla="*/ 468 w 492"/>
                      <a:gd name="T15" fmla="*/ 308 h 541"/>
                      <a:gd name="T16" fmla="*/ 485 w 492"/>
                      <a:gd name="T17" fmla="*/ 252 h 541"/>
                      <a:gd name="T18" fmla="*/ 492 w 492"/>
                      <a:gd name="T19" fmla="*/ 199 h 541"/>
                      <a:gd name="T20" fmla="*/ 487 w 492"/>
                      <a:gd name="T21" fmla="*/ 149 h 541"/>
                      <a:gd name="T22" fmla="*/ 475 w 492"/>
                      <a:gd name="T23" fmla="*/ 103 h 541"/>
                      <a:gd name="T24" fmla="*/ 456 w 492"/>
                      <a:gd name="T25" fmla="*/ 67 h 541"/>
                      <a:gd name="T26" fmla="*/ 427 w 492"/>
                      <a:gd name="T27" fmla="*/ 36 h 541"/>
                      <a:gd name="T28" fmla="*/ 391 w 492"/>
                      <a:gd name="T29" fmla="*/ 14 h 541"/>
                      <a:gd name="T30" fmla="*/ 350 w 492"/>
                      <a:gd name="T31" fmla="*/ 2 h 541"/>
                      <a:gd name="T32" fmla="*/ 302 w 492"/>
                      <a:gd name="T33" fmla="*/ 0 h 541"/>
                      <a:gd name="T34" fmla="*/ 253 w 492"/>
                      <a:gd name="T35" fmla="*/ 9 h 541"/>
                      <a:gd name="T36" fmla="*/ 205 w 492"/>
                      <a:gd name="T37" fmla="*/ 28 h 541"/>
                      <a:gd name="T38" fmla="*/ 159 w 492"/>
                      <a:gd name="T39" fmla="*/ 55 h 541"/>
                      <a:gd name="T40" fmla="*/ 118 w 492"/>
                      <a:gd name="T41" fmla="*/ 91 h 541"/>
                      <a:gd name="T42" fmla="*/ 80 w 492"/>
                      <a:gd name="T43" fmla="*/ 134 h 541"/>
                      <a:gd name="T44" fmla="*/ 49 w 492"/>
                      <a:gd name="T45" fmla="*/ 182 h 541"/>
                      <a:gd name="T46" fmla="*/ 24 w 492"/>
                      <a:gd name="T47" fmla="*/ 233 h 541"/>
                      <a:gd name="T48" fmla="*/ 8 w 492"/>
                      <a:gd name="T49" fmla="*/ 288 h 541"/>
                      <a:gd name="T50" fmla="*/ 0 w 492"/>
                      <a:gd name="T51" fmla="*/ 341 h 541"/>
                      <a:gd name="T52" fmla="*/ 3 w 492"/>
                      <a:gd name="T53" fmla="*/ 392 h 541"/>
                      <a:gd name="T54" fmla="*/ 15 w 492"/>
                      <a:gd name="T55" fmla="*/ 438 h 541"/>
                      <a:gd name="T56" fmla="*/ 37 w 492"/>
                      <a:gd name="T57" fmla="*/ 474 h 541"/>
                      <a:gd name="T58" fmla="*/ 63 w 492"/>
                      <a:gd name="T59" fmla="*/ 505 h 541"/>
                      <a:gd name="T60" fmla="*/ 99 w 492"/>
                      <a:gd name="T61" fmla="*/ 527 h 541"/>
                      <a:gd name="T62" fmla="*/ 140 w 492"/>
                      <a:gd name="T63" fmla="*/ 539 h 541"/>
                      <a:gd name="T64" fmla="*/ 186 w 492"/>
                      <a:gd name="T65" fmla="*/ 541 h 541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492"/>
                      <a:gd name="T100" fmla="*/ 0 h 541"/>
                      <a:gd name="T101" fmla="*/ 492 w 492"/>
                      <a:gd name="T102" fmla="*/ 541 h 541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492" h="541">
                        <a:moveTo>
                          <a:pt x="186" y="541"/>
                        </a:moveTo>
                        <a:lnTo>
                          <a:pt x="237" y="532"/>
                        </a:lnTo>
                        <a:lnTo>
                          <a:pt x="285" y="512"/>
                        </a:lnTo>
                        <a:lnTo>
                          <a:pt x="331" y="486"/>
                        </a:lnTo>
                        <a:lnTo>
                          <a:pt x="371" y="450"/>
                        </a:lnTo>
                        <a:lnTo>
                          <a:pt x="410" y="406"/>
                        </a:lnTo>
                        <a:lnTo>
                          <a:pt x="441" y="358"/>
                        </a:lnTo>
                        <a:lnTo>
                          <a:pt x="468" y="308"/>
                        </a:lnTo>
                        <a:lnTo>
                          <a:pt x="485" y="252"/>
                        </a:lnTo>
                        <a:lnTo>
                          <a:pt x="492" y="199"/>
                        </a:lnTo>
                        <a:lnTo>
                          <a:pt x="487" y="149"/>
                        </a:lnTo>
                        <a:lnTo>
                          <a:pt x="475" y="103"/>
                        </a:lnTo>
                        <a:lnTo>
                          <a:pt x="456" y="67"/>
                        </a:lnTo>
                        <a:lnTo>
                          <a:pt x="427" y="36"/>
                        </a:lnTo>
                        <a:lnTo>
                          <a:pt x="391" y="14"/>
                        </a:lnTo>
                        <a:lnTo>
                          <a:pt x="350" y="2"/>
                        </a:lnTo>
                        <a:lnTo>
                          <a:pt x="302" y="0"/>
                        </a:lnTo>
                        <a:lnTo>
                          <a:pt x="253" y="9"/>
                        </a:lnTo>
                        <a:lnTo>
                          <a:pt x="205" y="28"/>
                        </a:lnTo>
                        <a:lnTo>
                          <a:pt x="159" y="55"/>
                        </a:lnTo>
                        <a:lnTo>
                          <a:pt x="118" y="91"/>
                        </a:lnTo>
                        <a:lnTo>
                          <a:pt x="80" y="134"/>
                        </a:lnTo>
                        <a:lnTo>
                          <a:pt x="49" y="182"/>
                        </a:lnTo>
                        <a:lnTo>
                          <a:pt x="24" y="233"/>
                        </a:lnTo>
                        <a:lnTo>
                          <a:pt x="8" y="288"/>
                        </a:lnTo>
                        <a:lnTo>
                          <a:pt x="0" y="341"/>
                        </a:lnTo>
                        <a:lnTo>
                          <a:pt x="3" y="392"/>
                        </a:lnTo>
                        <a:lnTo>
                          <a:pt x="15" y="438"/>
                        </a:lnTo>
                        <a:lnTo>
                          <a:pt x="37" y="474"/>
                        </a:lnTo>
                        <a:lnTo>
                          <a:pt x="63" y="505"/>
                        </a:lnTo>
                        <a:lnTo>
                          <a:pt x="99" y="527"/>
                        </a:lnTo>
                        <a:lnTo>
                          <a:pt x="140" y="539"/>
                        </a:lnTo>
                        <a:lnTo>
                          <a:pt x="186" y="541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33868" name="Freeform 12"/>
                  <p:cNvSpPr>
                    <a:spLocks/>
                  </p:cNvSpPr>
                  <p:nvPr/>
                </p:nvSpPr>
                <p:spPr bwMode="auto">
                  <a:xfrm>
                    <a:off x="1872" y="1086"/>
                    <a:ext cx="55" cy="45"/>
                  </a:xfrm>
                  <a:custGeom>
                    <a:avLst/>
                    <a:gdLst>
                      <a:gd name="T0" fmla="*/ 65 w 172"/>
                      <a:gd name="T1" fmla="*/ 190 h 190"/>
                      <a:gd name="T2" fmla="*/ 82 w 172"/>
                      <a:gd name="T3" fmla="*/ 188 h 190"/>
                      <a:gd name="T4" fmla="*/ 99 w 172"/>
                      <a:gd name="T5" fmla="*/ 181 h 190"/>
                      <a:gd name="T6" fmla="*/ 116 w 172"/>
                      <a:gd name="T7" fmla="*/ 171 h 190"/>
                      <a:gd name="T8" fmla="*/ 131 w 172"/>
                      <a:gd name="T9" fmla="*/ 159 h 190"/>
                      <a:gd name="T10" fmla="*/ 143 w 172"/>
                      <a:gd name="T11" fmla="*/ 145 h 190"/>
                      <a:gd name="T12" fmla="*/ 155 w 172"/>
                      <a:gd name="T13" fmla="*/ 128 h 190"/>
                      <a:gd name="T14" fmla="*/ 162 w 172"/>
                      <a:gd name="T15" fmla="*/ 109 h 190"/>
                      <a:gd name="T16" fmla="*/ 169 w 172"/>
                      <a:gd name="T17" fmla="*/ 89 h 190"/>
                      <a:gd name="T18" fmla="*/ 172 w 172"/>
                      <a:gd name="T19" fmla="*/ 70 h 190"/>
                      <a:gd name="T20" fmla="*/ 172 w 172"/>
                      <a:gd name="T21" fmla="*/ 53 h 190"/>
                      <a:gd name="T22" fmla="*/ 167 w 172"/>
                      <a:gd name="T23" fmla="*/ 36 h 190"/>
                      <a:gd name="T24" fmla="*/ 159 w 172"/>
                      <a:gd name="T25" fmla="*/ 24 h 190"/>
                      <a:gd name="T26" fmla="*/ 150 w 172"/>
                      <a:gd name="T27" fmla="*/ 12 h 190"/>
                      <a:gd name="T28" fmla="*/ 138 w 172"/>
                      <a:gd name="T29" fmla="*/ 5 h 190"/>
                      <a:gd name="T30" fmla="*/ 123 w 172"/>
                      <a:gd name="T31" fmla="*/ 0 h 190"/>
                      <a:gd name="T32" fmla="*/ 106 w 172"/>
                      <a:gd name="T33" fmla="*/ 0 h 190"/>
                      <a:gd name="T34" fmla="*/ 90 w 172"/>
                      <a:gd name="T35" fmla="*/ 5 h 190"/>
                      <a:gd name="T36" fmla="*/ 73 w 172"/>
                      <a:gd name="T37" fmla="*/ 10 h 190"/>
                      <a:gd name="T38" fmla="*/ 56 w 172"/>
                      <a:gd name="T39" fmla="*/ 22 h 190"/>
                      <a:gd name="T40" fmla="*/ 41 w 172"/>
                      <a:gd name="T41" fmla="*/ 34 h 190"/>
                      <a:gd name="T42" fmla="*/ 27 w 172"/>
                      <a:gd name="T43" fmla="*/ 48 h 190"/>
                      <a:gd name="T44" fmla="*/ 17 w 172"/>
                      <a:gd name="T45" fmla="*/ 65 h 190"/>
                      <a:gd name="T46" fmla="*/ 8 w 172"/>
                      <a:gd name="T47" fmla="*/ 82 h 190"/>
                      <a:gd name="T48" fmla="*/ 3 w 172"/>
                      <a:gd name="T49" fmla="*/ 101 h 190"/>
                      <a:gd name="T50" fmla="*/ 0 w 172"/>
                      <a:gd name="T51" fmla="*/ 121 h 190"/>
                      <a:gd name="T52" fmla="*/ 0 w 172"/>
                      <a:gd name="T53" fmla="*/ 137 h 190"/>
                      <a:gd name="T54" fmla="*/ 5 w 172"/>
                      <a:gd name="T55" fmla="*/ 154 h 190"/>
                      <a:gd name="T56" fmla="*/ 12 w 172"/>
                      <a:gd name="T57" fmla="*/ 166 h 190"/>
                      <a:gd name="T58" fmla="*/ 22 w 172"/>
                      <a:gd name="T59" fmla="*/ 178 h 190"/>
                      <a:gd name="T60" fmla="*/ 34 w 172"/>
                      <a:gd name="T61" fmla="*/ 186 h 190"/>
                      <a:gd name="T62" fmla="*/ 49 w 172"/>
                      <a:gd name="T63" fmla="*/ 190 h 190"/>
                      <a:gd name="T64" fmla="*/ 65 w 172"/>
                      <a:gd name="T65" fmla="*/ 190 h 190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172"/>
                      <a:gd name="T100" fmla="*/ 0 h 190"/>
                      <a:gd name="T101" fmla="*/ 172 w 172"/>
                      <a:gd name="T102" fmla="*/ 190 h 190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172" h="190">
                        <a:moveTo>
                          <a:pt x="65" y="190"/>
                        </a:moveTo>
                        <a:lnTo>
                          <a:pt x="82" y="188"/>
                        </a:lnTo>
                        <a:lnTo>
                          <a:pt x="99" y="181"/>
                        </a:lnTo>
                        <a:lnTo>
                          <a:pt x="116" y="171"/>
                        </a:lnTo>
                        <a:lnTo>
                          <a:pt x="131" y="159"/>
                        </a:lnTo>
                        <a:lnTo>
                          <a:pt x="143" y="145"/>
                        </a:lnTo>
                        <a:lnTo>
                          <a:pt x="155" y="128"/>
                        </a:lnTo>
                        <a:lnTo>
                          <a:pt x="162" y="109"/>
                        </a:lnTo>
                        <a:lnTo>
                          <a:pt x="169" y="89"/>
                        </a:lnTo>
                        <a:lnTo>
                          <a:pt x="172" y="70"/>
                        </a:lnTo>
                        <a:lnTo>
                          <a:pt x="172" y="53"/>
                        </a:lnTo>
                        <a:lnTo>
                          <a:pt x="167" y="36"/>
                        </a:lnTo>
                        <a:lnTo>
                          <a:pt x="159" y="24"/>
                        </a:lnTo>
                        <a:lnTo>
                          <a:pt x="150" y="12"/>
                        </a:lnTo>
                        <a:lnTo>
                          <a:pt x="138" y="5"/>
                        </a:lnTo>
                        <a:lnTo>
                          <a:pt x="123" y="0"/>
                        </a:lnTo>
                        <a:lnTo>
                          <a:pt x="106" y="0"/>
                        </a:lnTo>
                        <a:lnTo>
                          <a:pt x="90" y="5"/>
                        </a:lnTo>
                        <a:lnTo>
                          <a:pt x="73" y="10"/>
                        </a:lnTo>
                        <a:lnTo>
                          <a:pt x="56" y="22"/>
                        </a:lnTo>
                        <a:lnTo>
                          <a:pt x="41" y="34"/>
                        </a:lnTo>
                        <a:lnTo>
                          <a:pt x="27" y="48"/>
                        </a:lnTo>
                        <a:lnTo>
                          <a:pt x="17" y="65"/>
                        </a:lnTo>
                        <a:lnTo>
                          <a:pt x="8" y="82"/>
                        </a:lnTo>
                        <a:lnTo>
                          <a:pt x="3" y="101"/>
                        </a:lnTo>
                        <a:lnTo>
                          <a:pt x="0" y="121"/>
                        </a:lnTo>
                        <a:lnTo>
                          <a:pt x="0" y="137"/>
                        </a:lnTo>
                        <a:lnTo>
                          <a:pt x="5" y="154"/>
                        </a:lnTo>
                        <a:lnTo>
                          <a:pt x="12" y="166"/>
                        </a:lnTo>
                        <a:lnTo>
                          <a:pt x="22" y="178"/>
                        </a:lnTo>
                        <a:lnTo>
                          <a:pt x="34" y="186"/>
                        </a:lnTo>
                        <a:lnTo>
                          <a:pt x="49" y="190"/>
                        </a:lnTo>
                        <a:lnTo>
                          <a:pt x="65" y="19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33869" name="Freeform 13"/>
                  <p:cNvSpPr>
                    <a:spLocks/>
                  </p:cNvSpPr>
                  <p:nvPr/>
                </p:nvSpPr>
                <p:spPr bwMode="auto">
                  <a:xfrm>
                    <a:off x="2276" y="1043"/>
                    <a:ext cx="158" cy="131"/>
                  </a:xfrm>
                  <a:custGeom>
                    <a:avLst/>
                    <a:gdLst>
                      <a:gd name="T0" fmla="*/ 188 w 492"/>
                      <a:gd name="T1" fmla="*/ 541 h 541"/>
                      <a:gd name="T2" fmla="*/ 236 w 492"/>
                      <a:gd name="T3" fmla="*/ 532 h 541"/>
                      <a:gd name="T4" fmla="*/ 285 w 492"/>
                      <a:gd name="T5" fmla="*/ 512 h 541"/>
                      <a:gd name="T6" fmla="*/ 330 w 492"/>
                      <a:gd name="T7" fmla="*/ 486 h 541"/>
                      <a:gd name="T8" fmla="*/ 374 w 492"/>
                      <a:gd name="T9" fmla="*/ 450 h 541"/>
                      <a:gd name="T10" fmla="*/ 412 w 492"/>
                      <a:gd name="T11" fmla="*/ 406 h 541"/>
                      <a:gd name="T12" fmla="*/ 444 w 492"/>
                      <a:gd name="T13" fmla="*/ 358 h 541"/>
                      <a:gd name="T14" fmla="*/ 468 w 492"/>
                      <a:gd name="T15" fmla="*/ 308 h 541"/>
                      <a:gd name="T16" fmla="*/ 485 w 492"/>
                      <a:gd name="T17" fmla="*/ 252 h 541"/>
                      <a:gd name="T18" fmla="*/ 492 w 492"/>
                      <a:gd name="T19" fmla="*/ 199 h 541"/>
                      <a:gd name="T20" fmla="*/ 489 w 492"/>
                      <a:gd name="T21" fmla="*/ 149 h 541"/>
                      <a:gd name="T22" fmla="*/ 475 w 492"/>
                      <a:gd name="T23" fmla="*/ 103 h 541"/>
                      <a:gd name="T24" fmla="*/ 456 w 492"/>
                      <a:gd name="T25" fmla="*/ 67 h 541"/>
                      <a:gd name="T26" fmla="*/ 427 w 492"/>
                      <a:gd name="T27" fmla="*/ 36 h 541"/>
                      <a:gd name="T28" fmla="*/ 393 w 492"/>
                      <a:gd name="T29" fmla="*/ 14 h 541"/>
                      <a:gd name="T30" fmla="*/ 352 w 492"/>
                      <a:gd name="T31" fmla="*/ 2 h 541"/>
                      <a:gd name="T32" fmla="*/ 304 w 492"/>
                      <a:gd name="T33" fmla="*/ 0 h 541"/>
                      <a:gd name="T34" fmla="*/ 253 w 492"/>
                      <a:gd name="T35" fmla="*/ 9 h 541"/>
                      <a:gd name="T36" fmla="*/ 205 w 492"/>
                      <a:gd name="T37" fmla="*/ 28 h 541"/>
                      <a:gd name="T38" fmla="*/ 159 w 492"/>
                      <a:gd name="T39" fmla="*/ 55 h 541"/>
                      <a:gd name="T40" fmla="*/ 118 w 492"/>
                      <a:gd name="T41" fmla="*/ 91 h 541"/>
                      <a:gd name="T42" fmla="*/ 80 w 492"/>
                      <a:gd name="T43" fmla="*/ 134 h 541"/>
                      <a:gd name="T44" fmla="*/ 48 w 492"/>
                      <a:gd name="T45" fmla="*/ 182 h 541"/>
                      <a:gd name="T46" fmla="*/ 24 w 492"/>
                      <a:gd name="T47" fmla="*/ 233 h 541"/>
                      <a:gd name="T48" fmla="*/ 7 w 492"/>
                      <a:gd name="T49" fmla="*/ 288 h 541"/>
                      <a:gd name="T50" fmla="*/ 0 w 492"/>
                      <a:gd name="T51" fmla="*/ 341 h 541"/>
                      <a:gd name="T52" fmla="*/ 3 w 492"/>
                      <a:gd name="T53" fmla="*/ 392 h 541"/>
                      <a:gd name="T54" fmla="*/ 15 w 492"/>
                      <a:gd name="T55" fmla="*/ 438 h 541"/>
                      <a:gd name="T56" fmla="*/ 36 w 492"/>
                      <a:gd name="T57" fmla="*/ 474 h 541"/>
                      <a:gd name="T58" fmla="*/ 63 w 492"/>
                      <a:gd name="T59" fmla="*/ 505 h 541"/>
                      <a:gd name="T60" fmla="*/ 99 w 492"/>
                      <a:gd name="T61" fmla="*/ 527 h 541"/>
                      <a:gd name="T62" fmla="*/ 140 w 492"/>
                      <a:gd name="T63" fmla="*/ 539 h 541"/>
                      <a:gd name="T64" fmla="*/ 188 w 492"/>
                      <a:gd name="T65" fmla="*/ 541 h 541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492"/>
                      <a:gd name="T100" fmla="*/ 0 h 541"/>
                      <a:gd name="T101" fmla="*/ 492 w 492"/>
                      <a:gd name="T102" fmla="*/ 541 h 541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492" h="541">
                        <a:moveTo>
                          <a:pt x="188" y="541"/>
                        </a:moveTo>
                        <a:lnTo>
                          <a:pt x="236" y="532"/>
                        </a:lnTo>
                        <a:lnTo>
                          <a:pt x="285" y="512"/>
                        </a:lnTo>
                        <a:lnTo>
                          <a:pt x="330" y="486"/>
                        </a:lnTo>
                        <a:lnTo>
                          <a:pt x="374" y="450"/>
                        </a:lnTo>
                        <a:lnTo>
                          <a:pt x="412" y="406"/>
                        </a:lnTo>
                        <a:lnTo>
                          <a:pt x="444" y="358"/>
                        </a:lnTo>
                        <a:lnTo>
                          <a:pt x="468" y="308"/>
                        </a:lnTo>
                        <a:lnTo>
                          <a:pt x="485" y="252"/>
                        </a:lnTo>
                        <a:lnTo>
                          <a:pt x="492" y="199"/>
                        </a:lnTo>
                        <a:lnTo>
                          <a:pt x="489" y="149"/>
                        </a:lnTo>
                        <a:lnTo>
                          <a:pt x="475" y="103"/>
                        </a:lnTo>
                        <a:lnTo>
                          <a:pt x="456" y="67"/>
                        </a:lnTo>
                        <a:lnTo>
                          <a:pt x="427" y="36"/>
                        </a:lnTo>
                        <a:lnTo>
                          <a:pt x="393" y="14"/>
                        </a:lnTo>
                        <a:lnTo>
                          <a:pt x="352" y="2"/>
                        </a:lnTo>
                        <a:lnTo>
                          <a:pt x="304" y="0"/>
                        </a:lnTo>
                        <a:lnTo>
                          <a:pt x="253" y="9"/>
                        </a:lnTo>
                        <a:lnTo>
                          <a:pt x="205" y="28"/>
                        </a:lnTo>
                        <a:lnTo>
                          <a:pt x="159" y="55"/>
                        </a:lnTo>
                        <a:lnTo>
                          <a:pt x="118" y="91"/>
                        </a:lnTo>
                        <a:lnTo>
                          <a:pt x="80" y="134"/>
                        </a:lnTo>
                        <a:lnTo>
                          <a:pt x="48" y="182"/>
                        </a:lnTo>
                        <a:lnTo>
                          <a:pt x="24" y="233"/>
                        </a:lnTo>
                        <a:lnTo>
                          <a:pt x="7" y="288"/>
                        </a:lnTo>
                        <a:lnTo>
                          <a:pt x="0" y="341"/>
                        </a:lnTo>
                        <a:lnTo>
                          <a:pt x="3" y="392"/>
                        </a:lnTo>
                        <a:lnTo>
                          <a:pt x="15" y="438"/>
                        </a:lnTo>
                        <a:lnTo>
                          <a:pt x="36" y="474"/>
                        </a:lnTo>
                        <a:lnTo>
                          <a:pt x="63" y="505"/>
                        </a:lnTo>
                        <a:lnTo>
                          <a:pt x="99" y="527"/>
                        </a:lnTo>
                        <a:lnTo>
                          <a:pt x="140" y="539"/>
                        </a:lnTo>
                        <a:lnTo>
                          <a:pt x="188" y="541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33870" name="Freeform 14"/>
                  <p:cNvSpPr>
                    <a:spLocks/>
                  </p:cNvSpPr>
                  <p:nvPr/>
                </p:nvSpPr>
                <p:spPr bwMode="auto">
                  <a:xfrm>
                    <a:off x="2327" y="1086"/>
                    <a:ext cx="55" cy="45"/>
                  </a:xfrm>
                  <a:custGeom>
                    <a:avLst/>
                    <a:gdLst>
                      <a:gd name="T0" fmla="*/ 65 w 171"/>
                      <a:gd name="T1" fmla="*/ 190 h 190"/>
                      <a:gd name="T2" fmla="*/ 82 w 171"/>
                      <a:gd name="T3" fmla="*/ 188 h 190"/>
                      <a:gd name="T4" fmla="*/ 101 w 171"/>
                      <a:gd name="T5" fmla="*/ 181 h 190"/>
                      <a:gd name="T6" fmla="*/ 116 w 171"/>
                      <a:gd name="T7" fmla="*/ 171 h 190"/>
                      <a:gd name="T8" fmla="*/ 133 w 171"/>
                      <a:gd name="T9" fmla="*/ 159 h 190"/>
                      <a:gd name="T10" fmla="*/ 145 w 171"/>
                      <a:gd name="T11" fmla="*/ 145 h 190"/>
                      <a:gd name="T12" fmla="*/ 154 w 171"/>
                      <a:gd name="T13" fmla="*/ 128 h 190"/>
                      <a:gd name="T14" fmla="*/ 164 w 171"/>
                      <a:gd name="T15" fmla="*/ 109 h 190"/>
                      <a:gd name="T16" fmla="*/ 169 w 171"/>
                      <a:gd name="T17" fmla="*/ 89 h 190"/>
                      <a:gd name="T18" fmla="*/ 171 w 171"/>
                      <a:gd name="T19" fmla="*/ 70 h 190"/>
                      <a:gd name="T20" fmla="*/ 171 w 171"/>
                      <a:gd name="T21" fmla="*/ 53 h 190"/>
                      <a:gd name="T22" fmla="*/ 166 w 171"/>
                      <a:gd name="T23" fmla="*/ 36 h 190"/>
                      <a:gd name="T24" fmla="*/ 159 w 171"/>
                      <a:gd name="T25" fmla="*/ 24 h 190"/>
                      <a:gd name="T26" fmla="*/ 150 w 171"/>
                      <a:gd name="T27" fmla="*/ 12 h 190"/>
                      <a:gd name="T28" fmla="*/ 138 w 171"/>
                      <a:gd name="T29" fmla="*/ 5 h 190"/>
                      <a:gd name="T30" fmla="*/ 123 w 171"/>
                      <a:gd name="T31" fmla="*/ 0 h 190"/>
                      <a:gd name="T32" fmla="*/ 106 w 171"/>
                      <a:gd name="T33" fmla="*/ 0 h 190"/>
                      <a:gd name="T34" fmla="*/ 89 w 171"/>
                      <a:gd name="T35" fmla="*/ 5 h 190"/>
                      <a:gd name="T36" fmla="*/ 72 w 171"/>
                      <a:gd name="T37" fmla="*/ 10 h 190"/>
                      <a:gd name="T38" fmla="*/ 56 w 171"/>
                      <a:gd name="T39" fmla="*/ 22 h 190"/>
                      <a:gd name="T40" fmla="*/ 41 w 171"/>
                      <a:gd name="T41" fmla="*/ 34 h 190"/>
                      <a:gd name="T42" fmla="*/ 29 w 171"/>
                      <a:gd name="T43" fmla="*/ 48 h 190"/>
                      <a:gd name="T44" fmla="*/ 17 w 171"/>
                      <a:gd name="T45" fmla="*/ 65 h 190"/>
                      <a:gd name="T46" fmla="*/ 10 w 171"/>
                      <a:gd name="T47" fmla="*/ 82 h 190"/>
                      <a:gd name="T48" fmla="*/ 3 w 171"/>
                      <a:gd name="T49" fmla="*/ 101 h 190"/>
                      <a:gd name="T50" fmla="*/ 0 w 171"/>
                      <a:gd name="T51" fmla="*/ 121 h 190"/>
                      <a:gd name="T52" fmla="*/ 0 w 171"/>
                      <a:gd name="T53" fmla="*/ 137 h 190"/>
                      <a:gd name="T54" fmla="*/ 5 w 171"/>
                      <a:gd name="T55" fmla="*/ 154 h 190"/>
                      <a:gd name="T56" fmla="*/ 12 w 171"/>
                      <a:gd name="T57" fmla="*/ 166 h 190"/>
                      <a:gd name="T58" fmla="*/ 22 w 171"/>
                      <a:gd name="T59" fmla="*/ 178 h 190"/>
                      <a:gd name="T60" fmla="*/ 34 w 171"/>
                      <a:gd name="T61" fmla="*/ 186 h 190"/>
                      <a:gd name="T62" fmla="*/ 48 w 171"/>
                      <a:gd name="T63" fmla="*/ 190 h 190"/>
                      <a:gd name="T64" fmla="*/ 65 w 171"/>
                      <a:gd name="T65" fmla="*/ 190 h 190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171"/>
                      <a:gd name="T100" fmla="*/ 0 h 190"/>
                      <a:gd name="T101" fmla="*/ 171 w 171"/>
                      <a:gd name="T102" fmla="*/ 190 h 190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171" h="190">
                        <a:moveTo>
                          <a:pt x="65" y="190"/>
                        </a:moveTo>
                        <a:lnTo>
                          <a:pt x="82" y="188"/>
                        </a:lnTo>
                        <a:lnTo>
                          <a:pt x="101" y="181"/>
                        </a:lnTo>
                        <a:lnTo>
                          <a:pt x="116" y="171"/>
                        </a:lnTo>
                        <a:lnTo>
                          <a:pt x="133" y="159"/>
                        </a:lnTo>
                        <a:lnTo>
                          <a:pt x="145" y="145"/>
                        </a:lnTo>
                        <a:lnTo>
                          <a:pt x="154" y="128"/>
                        </a:lnTo>
                        <a:lnTo>
                          <a:pt x="164" y="109"/>
                        </a:lnTo>
                        <a:lnTo>
                          <a:pt x="169" y="89"/>
                        </a:lnTo>
                        <a:lnTo>
                          <a:pt x="171" y="70"/>
                        </a:lnTo>
                        <a:lnTo>
                          <a:pt x="171" y="53"/>
                        </a:lnTo>
                        <a:lnTo>
                          <a:pt x="166" y="36"/>
                        </a:lnTo>
                        <a:lnTo>
                          <a:pt x="159" y="24"/>
                        </a:lnTo>
                        <a:lnTo>
                          <a:pt x="150" y="12"/>
                        </a:lnTo>
                        <a:lnTo>
                          <a:pt x="138" y="5"/>
                        </a:lnTo>
                        <a:lnTo>
                          <a:pt x="123" y="0"/>
                        </a:lnTo>
                        <a:lnTo>
                          <a:pt x="106" y="0"/>
                        </a:lnTo>
                        <a:lnTo>
                          <a:pt x="89" y="5"/>
                        </a:lnTo>
                        <a:lnTo>
                          <a:pt x="72" y="10"/>
                        </a:lnTo>
                        <a:lnTo>
                          <a:pt x="56" y="22"/>
                        </a:lnTo>
                        <a:lnTo>
                          <a:pt x="41" y="34"/>
                        </a:lnTo>
                        <a:lnTo>
                          <a:pt x="29" y="48"/>
                        </a:lnTo>
                        <a:lnTo>
                          <a:pt x="17" y="65"/>
                        </a:lnTo>
                        <a:lnTo>
                          <a:pt x="10" y="82"/>
                        </a:lnTo>
                        <a:lnTo>
                          <a:pt x="3" y="101"/>
                        </a:lnTo>
                        <a:lnTo>
                          <a:pt x="0" y="121"/>
                        </a:lnTo>
                        <a:lnTo>
                          <a:pt x="0" y="137"/>
                        </a:lnTo>
                        <a:lnTo>
                          <a:pt x="5" y="154"/>
                        </a:lnTo>
                        <a:lnTo>
                          <a:pt x="12" y="166"/>
                        </a:lnTo>
                        <a:lnTo>
                          <a:pt x="22" y="178"/>
                        </a:lnTo>
                        <a:lnTo>
                          <a:pt x="34" y="186"/>
                        </a:lnTo>
                        <a:lnTo>
                          <a:pt x="48" y="190"/>
                        </a:lnTo>
                        <a:lnTo>
                          <a:pt x="65" y="19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33871" name="Freeform 15"/>
                  <p:cNvSpPr>
                    <a:spLocks/>
                  </p:cNvSpPr>
                  <p:nvPr/>
                </p:nvSpPr>
                <p:spPr bwMode="auto">
                  <a:xfrm>
                    <a:off x="1581" y="829"/>
                    <a:ext cx="964" cy="297"/>
                  </a:xfrm>
                  <a:custGeom>
                    <a:avLst/>
                    <a:gdLst>
                      <a:gd name="T0" fmla="*/ 2542 w 3010"/>
                      <a:gd name="T1" fmla="*/ 174 h 1230"/>
                      <a:gd name="T2" fmla="*/ 2615 w 3010"/>
                      <a:gd name="T3" fmla="*/ 361 h 1230"/>
                      <a:gd name="T4" fmla="*/ 2747 w 3010"/>
                      <a:gd name="T5" fmla="*/ 496 h 1230"/>
                      <a:gd name="T6" fmla="*/ 2904 w 3010"/>
                      <a:gd name="T7" fmla="*/ 617 h 1230"/>
                      <a:gd name="T8" fmla="*/ 2952 w 3010"/>
                      <a:gd name="T9" fmla="*/ 641 h 1230"/>
                      <a:gd name="T10" fmla="*/ 3003 w 3010"/>
                      <a:gd name="T11" fmla="*/ 674 h 1230"/>
                      <a:gd name="T12" fmla="*/ 2978 w 3010"/>
                      <a:gd name="T13" fmla="*/ 961 h 1230"/>
                      <a:gd name="T14" fmla="*/ 2906 w 3010"/>
                      <a:gd name="T15" fmla="*/ 1158 h 1230"/>
                      <a:gd name="T16" fmla="*/ 2721 w 3010"/>
                      <a:gd name="T17" fmla="*/ 1175 h 1230"/>
                      <a:gd name="T18" fmla="*/ 2689 w 3010"/>
                      <a:gd name="T19" fmla="*/ 1016 h 1230"/>
                      <a:gd name="T20" fmla="*/ 2624 w 3010"/>
                      <a:gd name="T21" fmla="*/ 891 h 1230"/>
                      <a:gd name="T22" fmla="*/ 2533 w 3010"/>
                      <a:gd name="T23" fmla="*/ 848 h 1230"/>
                      <a:gd name="T24" fmla="*/ 2424 w 3010"/>
                      <a:gd name="T25" fmla="*/ 845 h 1230"/>
                      <a:gd name="T26" fmla="*/ 2294 w 3010"/>
                      <a:gd name="T27" fmla="*/ 910 h 1230"/>
                      <a:gd name="T28" fmla="*/ 2142 w 3010"/>
                      <a:gd name="T29" fmla="*/ 1064 h 1230"/>
                      <a:gd name="T30" fmla="*/ 1988 w 3010"/>
                      <a:gd name="T31" fmla="*/ 1122 h 1230"/>
                      <a:gd name="T32" fmla="*/ 1735 w 3010"/>
                      <a:gd name="T33" fmla="*/ 1124 h 1230"/>
                      <a:gd name="T34" fmla="*/ 1465 w 3010"/>
                      <a:gd name="T35" fmla="*/ 1122 h 1230"/>
                      <a:gd name="T36" fmla="*/ 1289 w 3010"/>
                      <a:gd name="T37" fmla="*/ 1122 h 1230"/>
                      <a:gd name="T38" fmla="*/ 1284 w 3010"/>
                      <a:gd name="T39" fmla="*/ 1033 h 1230"/>
                      <a:gd name="T40" fmla="*/ 1214 w 3010"/>
                      <a:gd name="T41" fmla="*/ 898 h 1230"/>
                      <a:gd name="T42" fmla="*/ 1128 w 3010"/>
                      <a:gd name="T43" fmla="*/ 850 h 1230"/>
                      <a:gd name="T44" fmla="*/ 1019 w 3010"/>
                      <a:gd name="T45" fmla="*/ 848 h 1230"/>
                      <a:gd name="T46" fmla="*/ 879 w 3010"/>
                      <a:gd name="T47" fmla="*/ 905 h 1230"/>
                      <a:gd name="T48" fmla="*/ 711 w 3010"/>
                      <a:gd name="T49" fmla="*/ 1059 h 1230"/>
                      <a:gd name="T50" fmla="*/ 607 w 3010"/>
                      <a:gd name="T51" fmla="*/ 1120 h 1230"/>
                      <a:gd name="T52" fmla="*/ 484 w 3010"/>
                      <a:gd name="T53" fmla="*/ 1127 h 1230"/>
                      <a:gd name="T54" fmla="*/ 357 w 3010"/>
                      <a:gd name="T55" fmla="*/ 1129 h 1230"/>
                      <a:gd name="T56" fmla="*/ 272 w 3010"/>
                      <a:gd name="T57" fmla="*/ 1124 h 1230"/>
                      <a:gd name="T58" fmla="*/ 210 w 3010"/>
                      <a:gd name="T59" fmla="*/ 1214 h 1230"/>
                      <a:gd name="T60" fmla="*/ 43 w 3010"/>
                      <a:gd name="T61" fmla="*/ 1223 h 1230"/>
                      <a:gd name="T62" fmla="*/ 0 w 3010"/>
                      <a:gd name="T63" fmla="*/ 1084 h 1230"/>
                      <a:gd name="T64" fmla="*/ 46 w 3010"/>
                      <a:gd name="T65" fmla="*/ 1016 h 1230"/>
                      <a:gd name="T66" fmla="*/ 82 w 3010"/>
                      <a:gd name="T67" fmla="*/ 891 h 1230"/>
                      <a:gd name="T68" fmla="*/ 161 w 3010"/>
                      <a:gd name="T69" fmla="*/ 657 h 1230"/>
                      <a:gd name="T70" fmla="*/ 241 w 3010"/>
                      <a:gd name="T71" fmla="*/ 458 h 1230"/>
                      <a:gd name="T72" fmla="*/ 357 w 3010"/>
                      <a:gd name="T73" fmla="*/ 294 h 1230"/>
                      <a:gd name="T74" fmla="*/ 496 w 3010"/>
                      <a:gd name="T75" fmla="*/ 217 h 1230"/>
                      <a:gd name="T76" fmla="*/ 706 w 3010"/>
                      <a:gd name="T77" fmla="*/ 174 h 1230"/>
                      <a:gd name="T78" fmla="*/ 937 w 3010"/>
                      <a:gd name="T79" fmla="*/ 154 h 1230"/>
                      <a:gd name="T80" fmla="*/ 1140 w 3010"/>
                      <a:gd name="T81" fmla="*/ 152 h 1230"/>
                      <a:gd name="T82" fmla="*/ 1306 w 3010"/>
                      <a:gd name="T83" fmla="*/ 157 h 1230"/>
                      <a:gd name="T84" fmla="*/ 1521 w 3010"/>
                      <a:gd name="T85" fmla="*/ 157 h 1230"/>
                      <a:gd name="T86" fmla="*/ 1730 w 3010"/>
                      <a:gd name="T87" fmla="*/ 159 h 1230"/>
                      <a:gd name="T88" fmla="*/ 1877 w 3010"/>
                      <a:gd name="T89" fmla="*/ 176 h 1230"/>
                      <a:gd name="T90" fmla="*/ 1923 w 3010"/>
                      <a:gd name="T91" fmla="*/ 118 h 1230"/>
                      <a:gd name="T92" fmla="*/ 1986 w 3010"/>
                      <a:gd name="T93" fmla="*/ 44 h 1230"/>
                      <a:gd name="T94" fmla="*/ 2077 w 3010"/>
                      <a:gd name="T95" fmla="*/ 12 h 1230"/>
                      <a:gd name="T96" fmla="*/ 2210 w 3010"/>
                      <a:gd name="T97" fmla="*/ 0 h 1230"/>
                      <a:gd name="T98" fmla="*/ 2354 w 3010"/>
                      <a:gd name="T99" fmla="*/ 12 h 1230"/>
                      <a:gd name="T100" fmla="*/ 2472 w 3010"/>
                      <a:gd name="T101" fmla="*/ 56 h 1230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w 3010"/>
                      <a:gd name="T154" fmla="*/ 0 h 1230"/>
                      <a:gd name="T155" fmla="*/ 3010 w 3010"/>
                      <a:gd name="T156" fmla="*/ 1230 h 1230"/>
                    </a:gdLst>
                    <a:ahLst/>
                    <a:cxnLst>
                      <a:cxn ang="T102">
                        <a:pos x="T0" y="T1"/>
                      </a:cxn>
                      <a:cxn ang="T103">
                        <a:pos x="T2" y="T3"/>
                      </a:cxn>
                      <a:cxn ang="T104">
                        <a:pos x="T4" y="T5"/>
                      </a:cxn>
                      <a:cxn ang="T105">
                        <a:pos x="T6" y="T7"/>
                      </a:cxn>
                      <a:cxn ang="T106">
                        <a:pos x="T8" y="T9"/>
                      </a:cxn>
                      <a:cxn ang="T107">
                        <a:pos x="T10" y="T11"/>
                      </a:cxn>
                      <a:cxn ang="T108">
                        <a:pos x="T12" y="T13"/>
                      </a:cxn>
                      <a:cxn ang="T109">
                        <a:pos x="T14" y="T15"/>
                      </a:cxn>
                      <a:cxn ang="T110">
                        <a:pos x="T16" y="T17"/>
                      </a:cxn>
                      <a:cxn ang="T111">
                        <a:pos x="T18" y="T19"/>
                      </a:cxn>
                      <a:cxn ang="T112">
                        <a:pos x="T20" y="T21"/>
                      </a:cxn>
                      <a:cxn ang="T113">
                        <a:pos x="T22" y="T23"/>
                      </a:cxn>
                      <a:cxn ang="T114">
                        <a:pos x="T24" y="T25"/>
                      </a:cxn>
                      <a:cxn ang="T115">
                        <a:pos x="T26" y="T27"/>
                      </a:cxn>
                      <a:cxn ang="T116">
                        <a:pos x="T28" y="T29"/>
                      </a:cxn>
                      <a:cxn ang="T117">
                        <a:pos x="T30" y="T31"/>
                      </a:cxn>
                      <a:cxn ang="T118">
                        <a:pos x="T32" y="T33"/>
                      </a:cxn>
                      <a:cxn ang="T119">
                        <a:pos x="T34" y="T35"/>
                      </a:cxn>
                      <a:cxn ang="T120">
                        <a:pos x="T36" y="T37"/>
                      </a:cxn>
                      <a:cxn ang="T121">
                        <a:pos x="T38" y="T39"/>
                      </a:cxn>
                      <a:cxn ang="T122">
                        <a:pos x="T40" y="T41"/>
                      </a:cxn>
                      <a:cxn ang="T123">
                        <a:pos x="T42" y="T43"/>
                      </a:cxn>
                      <a:cxn ang="T124">
                        <a:pos x="T44" y="T45"/>
                      </a:cxn>
                      <a:cxn ang="T125">
                        <a:pos x="T46" y="T47"/>
                      </a:cxn>
                      <a:cxn ang="T126">
                        <a:pos x="T48" y="T49"/>
                      </a:cxn>
                      <a:cxn ang="T127">
                        <a:pos x="T50" y="T51"/>
                      </a:cxn>
                      <a:cxn ang="T128">
                        <a:pos x="T52" y="T53"/>
                      </a:cxn>
                      <a:cxn ang="T129">
                        <a:pos x="T54" y="T55"/>
                      </a:cxn>
                      <a:cxn ang="T130">
                        <a:pos x="T56" y="T57"/>
                      </a:cxn>
                      <a:cxn ang="T131">
                        <a:pos x="T58" y="T59"/>
                      </a:cxn>
                      <a:cxn ang="T132">
                        <a:pos x="T60" y="T61"/>
                      </a:cxn>
                      <a:cxn ang="T133">
                        <a:pos x="T62" y="T63"/>
                      </a:cxn>
                      <a:cxn ang="T134">
                        <a:pos x="T64" y="T65"/>
                      </a:cxn>
                      <a:cxn ang="T135">
                        <a:pos x="T66" y="T67"/>
                      </a:cxn>
                      <a:cxn ang="T136">
                        <a:pos x="T68" y="T69"/>
                      </a:cxn>
                      <a:cxn ang="T137">
                        <a:pos x="T70" y="T71"/>
                      </a:cxn>
                      <a:cxn ang="T138">
                        <a:pos x="T72" y="T73"/>
                      </a:cxn>
                      <a:cxn ang="T139">
                        <a:pos x="T74" y="T75"/>
                      </a:cxn>
                      <a:cxn ang="T140">
                        <a:pos x="T76" y="T77"/>
                      </a:cxn>
                      <a:cxn ang="T141">
                        <a:pos x="T78" y="T79"/>
                      </a:cxn>
                      <a:cxn ang="T142">
                        <a:pos x="T80" y="T81"/>
                      </a:cxn>
                      <a:cxn ang="T143">
                        <a:pos x="T82" y="T83"/>
                      </a:cxn>
                      <a:cxn ang="T144">
                        <a:pos x="T84" y="T85"/>
                      </a:cxn>
                      <a:cxn ang="T145">
                        <a:pos x="T86" y="T87"/>
                      </a:cxn>
                      <a:cxn ang="T146">
                        <a:pos x="T88" y="T89"/>
                      </a:cxn>
                      <a:cxn ang="T147">
                        <a:pos x="T90" y="T91"/>
                      </a:cxn>
                      <a:cxn ang="T148">
                        <a:pos x="T92" y="T93"/>
                      </a:cxn>
                      <a:cxn ang="T149">
                        <a:pos x="T94" y="T95"/>
                      </a:cxn>
                      <a:cxn ang="T150">
                        <a:pos x="T96" y="T97"/>
                      </a:cxn>
                      <a:cxn ang="T151">
                        <a:pos x="T98" y="T99"/>
                      </a:cxn>
                      <a:cxn ang="T152">
                        <a:pos x="T100" y="T101"/>
                      </a:cxn>
                    </a:cxnLst>
                    <a:rect l="T153" t="T154" r="T155" b="T156"/>
                    <a:pathLst>
                      <a:path w="3010" h="1230">
                        <a:moveTo>
                          <a:pt x="2492" y="72"/>
                        </a:moveTo>
                        <a:lnTo>
                          <a:pt x="2506" y="94"/>
                        </a:lnTo>
                        <a:lnTo>
                          <a:pt x="2523" y="130"/>
                        </a:lnTo>
                        <a:lnTo>
                          <a:pt x="2542" y="174"/>
                        </a:lnTo>
                        <a:lnTo>
                          <a:pt x="2562" y="224"/>
                        </a:lnTo>
                        <a:lnTo>
                          <a:pt x="2578" y="275"/>
                        </a:lnTo>
                        <a:lnTo>
                          <a:pt x="2598" y="320"/>
                        </a:lnTo>
                        <a:lnTo>
                          <a:pt x="2615" y="361"/>
                        </a:lnTo>
                        <a:lnTo>
                          <a:pt x="2629" y="393"/>
                        </a:lnTo>
                        <a:lnTo>
                          <a:pt x="2658" y="429"/>
                        </a:lnTo>
                        <a:lnTo>
                          <a:pt x="2699" y="462"/>
                        </a:lnTo>
                        <a:lnTo>
                          <a:pt x="2747" y="496"/>
                        </a:lnTo>
                        <a:lnTo>
                          <a:pt x="2795" y="527"/>
                        </a:lnTo>
                        <a:lnTo>
                          <a:pt x="2841" y="559"/>
                        </a:lnTo>
                        <a:lnTo>
                          <a:pt x="2880" y="588"/>
                        </a:lnTo>
                        <a:lnTo>
                          <a:pt x="2904" y="617"/>
                        </a:lnTo>
                        <a:lnTo>
                          <a:pt x="2911" y="641"/>
                        </a:lnTo>
                        <a:lnTo>
                          <a:pt x="2923" y="638"/>
                        </a:lnTo>
                        <a:lnTo>
                          <a:pt x="2937" y="638"/>
                        </a:lnTo>
                        <a:lnTo>
                          <a:pt x="2952" y="641"/>
                        </a:lnTo>
                        <a:lnTo>
                          <a:pt x="2966" y="645"/>
                        </a:lnTo>
                        <a:lnTo>
                          <a:pt x="2981" y="653"/>
                        </a:lnTo>
                        <a:lnTo>
                          <a:pt x="2993" y="662"/>
                        </a:lnTo>
                        <a:lnTo>
                          <a:pt x="3003" y="674"/>
                        </a:lnTo>
                        <a:lnTo>
                          <a:pt x="3007" y="689"/>
                        </a:lnTo>
                        <a:lnTo>
                          <a:pt x="3010" y="751"/>
                        </a:lnTo>
                        <a:lnTo>
                          <a:pt x="3000" y="857"/>
                        </a:lnTo>
                        <a:lnTo>
                          <a:pt x="2978" y="961"/>
                        </a:lnTo>
                        <a:lnTo>
                          <a:pt x="2947" y="1019"/>
                        </a:lnTo>
                        <a:lnTo>
                          <a:pt x="2952" y="1074"/>
                        </a:lnTo>
                        <a:lnTo>
                          <a:pt x="2937" y="1120"/>
                        </a:lnTo>
                        <a:lnTo>
                          <a:pt x="2906" y="1158"/>
                        </a:lnTo>
                        <a:lnTo>
                          <a:pt x="2865" y="1182"/>
                        </a:lnTo>
                        <a:lnTo>
                          <a:pt x="2817" y="1194"/>
                        </a:lnTo>
                        <a:lnTo>
                          <a:pt x="2766" y="1192"/>
                        </a:lnTo>
                        <a:lnTo>
                          <a:pt x="2721" y="1175"/>
                        </a:lnTo>
                        <a:lnTo>
                          <a:pt x="2682" y="1139"/>
                        </a:lnTo>
                        <a:lnTo>
                          <a:pt x="2689" y="1096"/>
                        </a:lnTo>
                        <a:lnTo>
                          <a:pt x="2692" y="1055"/>
                        </a:lnTo>
                        <a:lnTo>
                          <a:pt x="2689" y="1016"/>
                        </a:lnTo>
                        <a:lnTo>
                          <a:pt x="2680" y="980"/>
                        </a:lnTo>
                        <a:lnTo>
                          <a:pt x="2668" y="946"/>
                        </a:lnTo>
                        <a:lnTo>
                          <a:pt x="2648" y="915"/>
                        </a:lnTo>
                        <a:lnTo>
                          <a:pt x="2624" y="891"/>
                        </a:lnTo>
                        <a:lnTo>
                          <a:pt x="2598" y="872"/>
                        </a:lnTo>
                        <a:lnTo>
                          <a:pt x="2578" y="862"/>
                        </a:lnTo>
                        <a:lnTo>
                          <a:pt x="2557" y="852"/>
                        </a:lnTo>
                        <a:lnTo>
                          <a:pt x="2533" y="848"/>
                        </a:lnTo>
                        <a:lnTo>
                          <a:pt x="2509" y="843"/>
                        </a:lnTo>
                        <a:lnTo>
                          <a:pt x="2482" y="840"/>
                        </a:lnTo>
                        <a:lnTo>
                          <a:pt x="2456" y="840"/>
                        </a:lnTo>
                        <a:lnTo>
                          <a:pt x="2424" y="845"/>
                        </a:lnTo>
                        <a:lnTo>
                          <a:pt x="2395" y="855"/>
                        </a:lnTo>
                        <a:lnTo>
                          <a:pt x="2362" y="867"/>
                        </a:lnTo>
                        <a:lnTo>
                          <a:pt x="2330" y="886"/>
                        </a:lnTo>
                        <a:lnTo>
                          <a:pt x="2294" y="910"/>
                        </a:lnTo>
                        <a:lnTo>
                          <a:pt x="2258" y="939"/>
                        </a:lnTo>
                        <a:lnTo>
                          <a:pt x="2222" y="973"/>
                        </a:lnTo>
                        <a:lnTo>
                          <a:pt x="2183" y="1014"/>
                        </a:lnTo>
                        <a:lnTo>
                          <a:pt x="2142" y="1064"/>
                        </a:lnTo>
                        <a:lnTo>
                          <a:pt x="2101" y="1120"/>
                        </a:lnTo>
                        <a:lnTo>
                          <a:pt x="2075" y="1122"/>
                        </a:lnTo>
                        <a:lnTo>
                          <a:pt x="2036" y="1122"/>
                        </a:lnTo>
                        <a:lnTo>
                          <a:pt x="1988" y="1122"/>
                        </a:lnTo>
                        <a:lnTo>
                          <a:pt x="1933" y="1122"/>
                        </a:lnTo>
                        <a:lnTo>
                          <a:pt x="1870" y="1124"/>
                        </a:lnTo>
                        <a:lnTo>
                          <a:pt x="1805" y="1124"/>
                        </a:lnTo>
                        <a:lnTo>
                          <a:pt x="1735" y="1124"/>
                        </a:lnTo>
                        <a:lnTo>
                          <a:pt x="1665" y="1124"/>
                        </a:lnTo>
                        <a:lnTo>
                          <a:pt x="1595" y="1124"/>
                        </a:lnTo>
                        <a:lnTo>
                          <a:pt x="1528" y="1122"/>
                        </a:lnTo>
                        <a:lnTo>
                          <a:pt x="1465" y="1122"/>
                        </a:lnTo>
                        <a:lnTo>
                          <a:pt x="1410" y="1122"/>
                        </a:lnTo>
                        <a:lnTo>
                          <a:pt x="1359" y="1122"/>
                        </a:lnTo>
                        <a:lnTo>
                          <a:pt x="1318" y="1122"/>
                        </a:lnTo>
                        <a:lnTo>
                          <a:pt x="1289" y="1122"/>
                        </a:lnTo>
                        <a:lnTo>
                          <a:pt x="1272" y="1122"/>
                        </a:lnTo>
                        <a:lnTo>
                          <a:pt x="1282" y="1098"/>
                        </a:lnTo>
                        <a:lnTo>
                          <a:pt x="1287" y="1067"/>
                        </a:lnTo>
                        <a:lnTo>
                          <a:pt x="1284" y="1033"/>
                        </a:lnTo>
                        <a:lnTo>
                          <a:pt x="1277" y="997"/>
                        </a:lnTo>
                        <a:lnTo>
                          <a:pt x="1263" y="963"/>
                        </a:lnTo>
                        <a:lnTo>
                          <a:pt x="1243" y="927"/>
                        </a:lnTo>
                        <a:lnTo>
                          <a:pt x="1214" y="898"/>
                        </a:lnTo>
                        <a:lnTo>
                          <a:pt x="1181" y="872"/>
                        </a:lnTo>
                        <a:lnTo>
                          <a:pt x="1166" y="864"/>
                        </a:lnTo>
                        <a:lnTo>
                          <a:pt x="1147" y="857"/>
                        </a:lnTo>
                        <a:lnTo>
                          <a:pt x="1128" y="850"/>
                        </a:lnTo>
                        <a:lnTo>
                          <a:pt x="1104" y="845"/>
                        </a:lnTo>
                        <a:lnTo>
                          <a:pt x="1080" y="843"/>
                        </a:lnTo>
                        <a:lnTo>
                          <a:pt x="1051" y="843"/>
                        </a:lnTo>
                        <a:lnTo>
                          <a:pt x="1019" y="848"/>
                        </a:lnTo>
                        <a:lnTo>
                          <a:pt x="988" y="855"/>
                        </a:lnTo>
                        <a:lnTo>
                          <a:pt x="954" y="867"/>
                        </a:lnTo>
                        <a:lnTo>
                          <a:pt x="918" y="884"/>
                        </a:lnTo>
                        <a:lnTo>
                          <a:pt x="879" y="905"/>
                        </a:lnTo>
                        <a:lnTo>
                          <a:pt x="839" y="934"/>
                        </a:lnTo>
                        <a:lnTo>
                          <a:pt x="798" y="968"/>
                        </a:lnTo>
                        <a:lnTo>
                          <a:pt x="754" y="1011"/>
                        </a:lnTo>
                        <a:lnTo>
                          <a:pt x="711" y="1059"/>
                        </a:lnTo>
                        <a:lnTo>
                          <a:pt x="665" y="1117"/>
                        </a:lnTo>
                        <a:lnTo>
                          <a:pt x="651" y="1117"/>
                        </a:lnTo>
                        <a:lnTo>
                          <a:pt x="631" y="1120"/>
                        </a:lnTo>
                        <a:lnTo>
                          <a:pt x="607" y="1120"/>
                        </a:lnTo>
                        <a:lnTo>
                          <a:pt x="578" y="1122"/>
                        </a:lnTo>
                        <a:lnTo>
                          <a:pt x="549" y="1124"/>
                        </a:lnTo>
                        <a:lnTo>
                          <a:pt x="518" y="1124"/>
                        </a:lnTo>
                        <a:lnTo>
                          <a:pt x="484" y="1127"/>
                        </a:lnTo>
                        <a:lnTo>
                          <a:pt x="453" y="1127"/>
                        </a:lnTo>
                        <a:lnTo>
                          <a:pt x="419" y="1127"/>
                        </a:lnTo>
                        <a:lnTo>
                          <a:pt x="388" y="1129"/>
                        </a:lnTo>
                        <a:lnTo>
                          <a:pt x="357" y="1129"/>
                        </a:lnTo>
                        <a:lnTo>
                          <a:pt x="330" y="1127"/>
                        </a:lnTo>
                        <a:lnTo>
                          <a:pt x="306" y="1127"/>
                        </a:lnTo>
                        <a:lnTo>
                          <a:pt x="287" y="1127"/>
                        </a:lnTo>
                        <a:lnTo>
                          <a:pt x="272" y="1124"/>
                        </a:lnTo>
                        <a:lnTo>
                          <a:pt x="263" y="1122"/>
                        </a:lnTo>
                        <a:lnTo>
                          <a:pt x="263" y="1163"/>
                        </a:lnTo>
                        <a:lnTo>
                          <a:pt x="243" y="1194"/>
                        </a:lnTo>
                        <a:lnTo>
                          <a:pt x="210" y="1214"/>
                        </a:lnTo>
                        <a:lnTo>
                          <a:pt x="166" y="1226"/>
                        </a:lnTo>
                        <a:lnTo>
                          <a:pt x="120" y="1230"/>
                        </a:lnTo>
                        <a:lnTo>
                          <a:pt x="77" y="1228"/>
                        </a:lnTo>
                        <a:lnTo>
                          <a:pt x="43" y="1223"/>
                        </a:lnTo>
                        <a:lnTo>
                          <a:pt x="24" y="1214"/>
                        </a:lnTo>
                        <a:lnTo>
                          <a:pt x="10" y="1180"/>
                        </a:lnTo>
                        <a:lnTo>
                          <a:pt x="2" y="1132"/>
                        </a:lnTo>
                        <a:lnTo>
                          <a:pt x="0" y="1084"/>
                        </a:lnTo>
                        <a:lnTo>
                          <a:pt x="7" y="1050"/>
                        </a:lnTo>
                        <a:lnTo>
                          <a:pt x="22" y="1028"/>
                        </a:lnTo>
                        <a:lnTo>
                          <a:pt x="34" y="1019"/>
                        </a:lnTo>
                        <a:lnTo>
                          <a:pt x="46" y="1016"/>
                        </a:lnTo>
                        <a:lnTo>
                          <a:pt x="60" y="1009"/>
                        </a:lnTo>
                        <a:lnTo>
                          <a:pt x="60" y="980"/>
                        </a:lnTo>
                        <a:lnTo>
                          <a:pt x="67" y="939"/>
                        </a:lnTo>
                        <a:lnTo>
                          <a:pt x="82" y="891"/>
                        </a:lnTo>
                        <a:lnTo>
                          <a:pt x="101" y="833"/>
                        </a:lnTo>
                        <a:lnTo>
                          <a:pt x="120" y="775"/>
                        </a:lnTo>
                        <a:lnTo>
                          <a:pt x="142" y="715"/>
                        </a:lnTo>
                        <a:lnTo>
                          <a:pt x="161" y="657"/>
                        </a:lnTo>
                        <a:lnTo>
                          <a:pt x="178" y="604"/>
                        </a:lnTo>
                        <a:lnTo>
                          <a:pt x="195" y="556"/>
                        </a:lnTo>
                        <a:lnTo>
                          <a:pt x="217" y="506"/>
                        </a:lnTo>
                        <a:lnTo>
                          <a:pt x="241" y="458"/>
                        </a:lnTo>
                        <a:lnTo>
                          <a:pt x="267" y="412"/>
                        </a:lnTo>
                        <a:lnTo>
                          <a:pt x="296" y="369"/>
                        </a:lnTo>
                        <a:lnTo>
                          <a:pt x="325" y="328"/>
                        </a:lnTo>
                        <a:lnTo>
                          <a:pt x="357" y="294"/>
                        </a:lnTo>
                        <a:lnTo>
                          <a:pt x="388" y="267"/>
                        </a:lnTo>
                        <a:lnTo>
                          <a:pt x="417" y="248"/>
                        </a:lnTo>
                        <a:lnTo>
                          <a:pt x="453" y="231"/>
                        </a:lnTo>
                        <a:lnTo>
                          <a:pt x="496" y="217"/>
                        </a:lnTo>
                        <a:lnTo>
                          <a:pt x="542" y="205"/>
                        </a:lnTo>
                        <a:lnTo>
                          <a:pt x="593" y="193"/>
                        </a:lnTo>
                        <a:lnTo>
                          <a:pt x="648" y="183"/>
                        </a:lnTo>
                        <a:lnTo>
                          <a:pt x="706" y="174"/>
                        </a:lnTo>
                        <a:lnTo>
                          <a:pt x="764" y="166"/>
                        </a:lnTo>
                        <a:lnTo>
                          <a:pt x="822" y="162"/>
                        </a:lnTo>
                        <a:lnTo>
                          <a:pt x="882" y="157"/>
                        </a:lnTo>
                        <a:lnTo>
                          <a:pt x="937" y="154"/>
                        </a:lnTo>
                        <a:lnTo>
                          <a:pt x="993" y="152"/>
                        </a:lnTo>
                        <a:lnTo>
                          <a:pt x="1046" y="149"/>
                        </a:lnTo>
                        <a:lnTo>
                          <a:pt x="1096" y="152"/>
                        </a:lnTo>
                        <a:lnTo>
                          <a:pt x="1140" y="152"/>
                        </a:lnTo>
                        <a:lnTo>
                          <a:pt x="1178" y="154"/>
                        </a:lnTo>
                        <a:lnTo>
                          <a:pt x="1217" y="157"/>
                        </a:lnTo>
                        <a:lnTo>
                          <a:pt x="1260" y="157"/>
                        </a:lnTo>
                        <a:lnTo>
                          <a:pt x="1306" y="157"/>
                        </a:lnTo>
                        <a:lnTo>
                          <a:pt x="1357" y="157"/>
                        </a:lnTo>
                        <a:lnTo>
                          <a:pt x="1410" y="157"/>
                        </a:lnTo>
                        <a:lnTo>
                          <a:pt x="1465" y="157"/>
                        </a:lnTo>
                        <a:lnTo>
                          <a:pt x="1521" y="157"/>
                        </a:lnTo>
                        <a:lnTo>
                          <a:pt x="1576" y="157"/>
                        </a:lnTo>
                        <a:lnTo>
                          <a:pt x="1629" y="157"/>
                        </a:lnTo>
                        <a:lnTo>
                          <a:pt x="1680" y="157"/>
                        </a:lnTo>
                        <a:lnTo>
                          <a:pt x="1730" y="159"/>
                        </a:lnTo>
                        <a:lnTo>
                          <a:pt x="1774" y="162"/>
                        </a:lnTo>
                        <a:lnTo>
                          <a:pt x="1815" y="164"/>
                        </a:lnTo>
                        <a:lnTo>
                          <a:pt x="1848" y="169"/>
                        </a:lnTo>
                        <a:lnTo>
                          <a:pt x="1877" y="176"/>
                        </a:lnTo>
                        <a:lnTo>
                          <a:pt x="1896" y="183"/>
                        </a:lnTo>
                        <a:lnTo>
                          <a:pt x="1906" y="162"/>
                        </a:lnTo>
                        <a:lnTo>
                          <a:pt x="1913" y="140"/>
                        </a:lnTo>
                        <a:lnTo>
                          <a:pt x="1923" y="118"/>
                        </a:lnTo>
                        <a:lnTo>
                          <a:pt x="1935" y="97"/>
                        </a:lnTo>
                        <a:lnTo>
                          <a:pt x="1947" y="77"/>
                        </a:lnTo>
                        <a:lnTo>
                          <a:pt x="1964" y="60"/>
                        </a:lnTo>
                        <a:lnTo>
                          <a:pt x="1986" y="44"/>
                        </a:lnTo>
                        <a:lnTo>
                          <a:pt x="2012" y="29"/>
                        </a:lnTo>
                        <a:lnTo>
                          <a:pt x="2029" y="24"/>
                        </a:lnTo>
                        <a:lnTo>
                          <a:pt x="2051" y="17"/>
                        </a:lnTo>
                        <a:lnTo>
                          <a:pt x="2077" y="12"/>
                        </a:lnTo>
                        <a:lnTo>
                          <a:pt x="2108" y="7"/>
                        </a:lnTo>
                        <a:lnTo>
                          <a:pt x="2140" y="5"/>
                        </a:lnTo>
                        <a:lnTo>
                          <a:pt x="2174" y="3"/>
                        </a:lnTo>
                        <a:lnTo>
                          <a:pt x="2210" y="0"/>
                        </a:lnTo>
                        <a:lnTo>
                          <a:pt x="2246" y="0"/>
                        </a:lnTo>
                        <a:lnTo>
                          <a:pt x="2284" y="3"/>
                        </a:lnTo>
                        <a:lnTo>
                          <a:pt x="2321" y="5"/>
                        </a:lnTo>
                        <a:lnTo>
                          <a:pt x="2354" y="12"/>
                        </a:lnTo>
                        <a:lnTo>
                          <a:pt x="2388" y="20"/>
                        </a:lnTo>
                        <a:lnTo>
                          <a:pt x="2419" y="29"/>
                        </a:lnTo>
                        <a:lnTo>
                          <a:pt x="2448" y="41"/>
                        </a:lnTo>
                        <a:lnTo>
                          <a:pt x="2472" y="56"/>
                        </a:lnTo>
                        <a:lnTo>
                          <a:pt x="2492" y="7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33872" name="Freeform 16"/>
                  <p:cNvSpPr>
                    <a:spLocks/>
                  </p:cNvSpPr>
                  <p:nvPr/>
                </p:nvSpPr>
                <p:spPr bwMode="auto">
                  <a:xfrm>
                    <a:off x="2131" y="845"/>
                    <a:ext cx="365" cy="242"/>
                  </a:xfrm>
                  <a:custGeom>
                    <a:avLst/>
                    <a:gdLst>
                      <a:gd name="T0" fmla="*/ 7 w 1142"/>
                      <a:gd name="T1" fmla="*/ 1002 h 1006"/>
                      <a:gd name="T2" fmla="*/ 58 w 1142"/>
                      <a:gd name="T3" fmla="*/ 1006 h 1006"/>
                      <a:gd name="T4" fmla="*/ 130 w 1142"/>
                      <a:gd name="T5" fmla="*/ 1004 h 1006"/>
                      <a:gd name="T6" fmla="*/ 202 w 1142"/>
                      <a:gd name="T7" fmla="*/ 1004 h 1006"/>
                      <a:gd name="T8" fmla="*/ 248 w 1142"/>
                      <a:gd name="T9" fmla="*/ 987 h 1006"/>
                      <a:gd name="T10" fmla="*/ 291 w 1142"/>
                      <a:gd name="T11" fmla="*/ 937 h 1006"/>
                      <a:gd name="T12" fmla="*/ 344 w 1142"/>
                      <a:gd name="T13" fmla="*/ 881 h 1006"/>
                      <a:gd name="T14" fmla="*/ 407 w 1142"/>
                      <a:gd name="T15" fmla="*/ 826 h 1006"/>
                      <a:gd name="T16" fmla="*/ 479 w 1142"/>
                      <a:gd name="T17" fmla="*/ 775 h 1006"/>
                      <a:gd name="T18" fmla="*/ 566 w 1142"/>
                      <a:gd name="T19" fmla="*/ 737 h 1006"/>
                      <a:gd name="T20" fmla="*/ 665 w 1142"/>
                      <a:gd name="T21" fmla="*/ 715 h 1006"/>
                      <a:gd name="T22" fmla="*/ 780 w 1142"/>
                      <a:gd name="T23" fmla="*/ 718 h 1006"/>
                      <a:gd name="T24" fmla="*/ 877 w 1142"/>
                      <a:gd name="T25" fmla="*/ 744 h 1006"/>
                      <a:gd name="T26" fmla="*/ 942 w 1142"/>
                      <a:gd name="T27" fmla="*/ 799 h 1006"/>
                      <a:gd name="T28" fmla="*/ 990 w 1142"/>
                      <a:gd name="T29" fmla="*/ 879 h 1006"/>
                      <a:gd name="T30" fmla="*/ 1009 w 1142"/>
                      <a:gd name="T31" fmla="*/ 958 h 1006"/>
                      <a:gd name="T32" fmla="*/ 1009 w 1142"/>
                      <a:gd name="T33" fmla="*/ 973 h 1006"/>
                      <a:gd name="T34" fmla="*/ 1038 w 1142"/>
                      <a:gd name="T35" fmla="*/ 949 h 1006"/>
                      <a:gd name="T36" fmla="*/ 1074 w 1142"/>
                      <a:gd name="T37" fmla="*/ 941 h 1006"/>
                      <a:gd name="T38" fmla="*/ 1103 w 1142"/>
                      <a:gd name="T39" fmla="*/ 934 h 1006"/>
                      <a:gd name="T40" fmla="*/ 1115 w 1142"/>
                      <a:gd name="T41" fmla="*/ 848 h 1006"/>
                      <a:gd name="T42" fmla="*/ 1142 w 1142"/>
                      <a:gd name="T43" fmla="*/ 677 h 1006"/>
                      <a:gd name="T44" fmla="*/ 1099 w 1142"/>
                      <a:gd name="T45" fmla="*/ 549 h 1006"/>
                      <a:gd name="T46" fmla="*/ 1007 w 1142"/>
                      <a:gd name="T47" fmla="*/ 489 h 1006"/>
                      <a:gd name="T48" fmla="*/ 908 w 1142"/>
                      <a:gd name="T49" fmla="*/ 448 h 1006"/>
                      <a:gd name="T50" fmla="*/ 836 w 1142"/>
                      <a:gd name="T51" fmla="*/ 393 h 1006"/>
                      <a:gd name="T52" fmla="*/ 819 w 1142"/>
                      <a:gd name="T53" fmla="*/ 318 h 1006"/>
                      <a:gd name="T54" fmla="*/ 802 w 1142"/>
                      <a:gd name="T55" fmla="*/ 229 h 1006"/>
                      <a:gd name="T56" fmla="*/ 773 w 1142"/>
                      <a:gd name="T57" fmla="*/ 133 h 1006"/>
                      <a:gd name="T58" fmla="*/ 742 w 1142"/>
                      <a:gd name="T59" fmla="*/ 60 h 1006"/>
                      <a:gd name="T60" fmla="*/ 713 w 1142"/>
                      <a:gd name="T61" fmla="*/ 36 h 1006"/>
                      <a:gd name="T62" fmla="*/ 670 w 1142"/>
                      <a:gd name="T63" fmla="*/ 22 h 1006"/>
                      <a:gd name="T64" fmla="*/ 619 w 1142"/>
                      <a:gd name="T65" fmla="*/ 12 h 1006"/>
                      <a:gd name="T66" fmla="*/ 559 w 1142"/>
                      <a:gd name="T67" fmla="*/ 5 h 1006"/>
                      <a:gd name="T68" fmla="*/ 496 w 1142"/>
                      <a:gd name="T69" fmla="*/ 0 h 1006"/>
                      <a:gd name="T70" fmla="*/ 436 w 1142"/>
                      <a:gd name="T71" fmla="*/ 3 h 1006"/>
                      <a:gd name="T72" fmla="*/ 383 w 1142"/>
                      <a:gd name="T73" fmla="*/ 7 h 1006"/>
                      <a:gd name="T74" fmla="*/ 339 w 1142"/>
                      <a:gd name="T75" fmla="*/ 17 h 1006"/>
                      <a:gd name="T76" fmla="*/ 308 w 1142"/>
                      <a:gd name="T77" fmla="*/ 36 h 1006"/>
                      <a:gd name="T78" fmla="*/ 272 w 1142"/>
                      <a:gd name="T79" fmla="*/ 84 h 1006"/>
                      <a:gd name="T80" fmla="*/ 236 w 1142"/>
                      <a:gd name="T81" fmla="*/ 164 h 1006"/>
                      <a:gd name="T82" fmla="*/ 207 w 1142"/>
                      <a:gd name="T83" fmla="*/ 267 h 1006"/>
                      <a:gd name="T84" fmla="*/ 188 w 1142"/>
                      <a:gd name="T85" fmla="*/ 359 h 1006"/>
                      <a:gd name="T86" fmla="*/ 161 w 1142"/>
                      <a:gd name="T87" fmla="*/ 426 h 1006"/>
                      <a:gd name="T88" fmla="*/ 127 w 1142"/>
                      <a:gd name="T89" fmla="*/ 499 h 1006"/>
                      <a:gd name="T90" fmla="*/ 101 w 1142"/>
                      <a:gd name="T91" fmla="*/ 566 h 1006"/>
                      <a:gd name="T92" fmla="*/ 84 w 1142"/>
                      <a:gd name="T93" fmla="*/ 689 h 1006"/>
                      <a:gd name="T94" fmla="*/ 55 w 1142"/>
                      <a:gd name="T95" fmla="*/ 816 h 1006"/>
                      <a:gd name="T96" fmla="*/ 24 w 1142"/>
                      <a:gd name="T97" fmla="*/ 898 h 1006"/>
                      <a:gd name="T98" fmla="*/ 2 w 1142"/>
                      <a:gd name="T99" fmla="*/ 958 h 100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1142"/>
                      <a:gd name="T151" fmla="*/ 0 h 1006"/>
                      <a:gd name="T152" fmla="*/ 1142 w 1142"/>
                      <a:gd name="T153" fmla="*/ 1006 h 1006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1142" h="1006">
                        <a:moveTo>
                          <a:pt x="0" y="992"/>
                        </a:moveTo>
                        <a:lnTo>
                          <a:pt x="7" y="1002"/>
                        </a:lnTo>
                        <a:lnTo>
                          <a:pt x="29" y="1006"/>
                        </a:lnTo>
                        <a:lnTo>
                          <a:pt x="58" y="1006"/>
                        </a:lnTo>
                        <a:lnTo>
                          <a:pt x="94" y="1006"/>
                        </a:lnTo>
                        <a:lnTo>
                          <a:pt x="130" y="1004"/>
                        </a:lnTo>
                        <a:lnTo>
                          <a:pt x="168" y="1002"/>
                        </a:lnTo>
                        <a:lnTo>
                          <a:pt x="202" y="1004"/>
                        </a:lnTo>
                        <a:lnTo>
                          <a:pt x="229" y="1006"/>
                        </a:lnTo>
                        <a:lnTo>
                          <a:pt x="248" y="987"/>
                        </a:lnTo>
                        <a:lnTo>
                          <a:pt x="270" y="963"/>
                        </a:lnTo>
                        <a:lnTo>
                          <a:pt x="291" y="937"/>
                        </a:lnTo>
                        <a:lnTo>
                          <a:pt x="318" y="910"/>
                        </a:lnTo>
                        <a:lnTo>
                          <a:pt x="344" y="881"/>
                        </a:lnTo>
                        <a:lnTo>
                          <a:pt x="373" y="855"/>
                        </a:lnTo>
                        <a:lnTo>
                          <a:pt x="407" y="826"/>
                        </a:lnTo>
                        <a:lnTo>
                          <a:pt x="443" y="799"/>
                        </a:lnTo>
                        <a:lnTo>
                          <a:pt x="479" y="775"/>
                        </a:lnTo>
                        <a:lnTo>
                          <a:pt x="520" y="754"/>
                        </a:lnTo>
                        <a:lnTo>
                          <a:pt x="566" y="737"/>
                        </a:lnTo>
                        <a:lnTo>
                          <a:pt x="614" y="722"/>
                        </a:lnTo>
                        <a:lnTo>
                          <a:pt x="665" y="715"/>
                        </a:lnTo>
                        <a:lnTo>
                          <a:pt x="720" y="713"/>
                        </a:lnTo>
                        <a:lnTo>
                          <a:pt x="780" y="718"/>
                        </a:lnTo>
                        <a:lnTo>
                          <a:pt x="843" y="730"/>
                        </a:lnTo>
                        <a:lnTo>
                          <a:pt x="877" y="744"/>
                        </a:lnTo>
                        <a:lnTo>
                          <a:pt x="911" y="768"/>
                        </a:lnTo>
                        <a:lnTo>
                          <a:pt x="942" y="799"/>
                        </a:lnTo>
                        <a:lnTo>
                          <a:pt x="971" y="838"/>
                        </a:lnTo>
                        <a:lnTo>
                          <a:pt x="990" y="879"/>
                        </a:lnTo>
                        <a:lnTo>
                          <a:pt x="1005" y="917"/>
                        </a:lnTo>
                        <a:lnTo>
                          <a:pt x="1009" y="958"/>
                        </a:lnTo>
                        <a:lnTo>
                          <a:pt x="1002" y="992"/>
                        </a:lnTo>
                        <a:lnTo>
                          <a:pt x="1009" y="973"/>
                        </a:lnTo>
                        <a:lnTo>
                          <a:pt x="1021" y="958"/>
                        </a:lnTo>
                        <a:lnTo>
                          <a:pt x="1038" y="949"/>
                        </a:lnTo>
                        <a:lnTo>
                          <a:pt x="1055" y="944"/>
                        </a:lnTo>
                        <a:lnTo>
                          <a:pt x="1074" y="941"/>
                        </a:lnTo>
                        <a:lnTo>
                          <a:pt x="1091" y="937"/>
                        </a:lnTo>
                        <a:lnTo>
                          <a:pt x="1103" y="934"/>
                        </a:lnTo>
                        <a:lnTo>
                          <a:pt x="1111" y="932"/>
                        </a:lnTo>
                        <a:lnTo>
                          <a:pt x="1115" y="848"/>
                        </a:lnTo>
                        <a:lnTo>
                          <a:pt x="1132" y="761"/>
                        </a:lnTo>
                        <a:lnTo>
                          <a:pt x="1142" y="677"/>
                        </a:lnTo>
                        <a:lnTo>
                          <a:pt x="1130" y="597"/>
                        </a:lnTo>
                        <a:lnTo>
                          <a:pt x="1099" y="549"/>
                        </a:lnTo>
                        <a:lnTo>
                          <a:pt x="1058" y="513"/>
                        </a:lnTo>
                        <a:lnTo>
                          <a:pt x="1007" y="489"/>
                        </a:lnTo>
                        <a:lnTo>
                          <a:pt x="956" y="467"/>
                        </a:lnTo>
                        <a:lnTo>
                          <a:pt x="908" y="448"/>
                        </a:lnTo>
                        <a:lnTo>
                          <a:pt x="865" y="426"/>
                        </a:lnTo>
                        <a:lnTo>
                          <a:pt x="836" y="393"/>
                        </a:lnTo>
                        <a:lnTo>
                          <a:pt x="824" y="349"/>
                        </a:lnTo>
                        <a:lnTo>
                          <a:pt x="819" y="318"/>
                        </a:lnTo>
                        <a:lnTo>
                          <a:pt x="812" y="275"/>
                        </a:lnTo>
                        <a:lnTo>
                          <a:pt x="802" y="229"/>
                        </a:lnTo>
                        <a:lnTo>
                          <a:pt x="788" y="178"/>
                        </a:lnTo>
                        <a:lnTo>
                          <a:pt x="773" y="133"/>
                        </a:lnTo>
                        <a:lnTo>
                          <a:pt x="759" y="92"/>
                        </a:lnTo>
                        <a:lnTo>
                          <a:pt x="742" y="60"/>
                        </a:lnTo>
                        <a:lnTo>
                          <a:pt x="727" y="44"/>
                        </a:lnTo>
                        <a:lnTo>
                          <a:pt x="713" y="36"/>
                        </a:lnTo>
                        <a:lnTo>
                          <a:pt x="694" y="29"/>
                        </a:lnTo>
                        <a:lnTo>
                          <a:pt x="670" y="22"/>
                        </a:lnTo>
                        <a:lnTo>
                          <a:pt x="646" y="17"/>
                        </a:lnTo>
                        <a:lnTo>
                          <a:pt x="619" y="12"/>
                        </a:lnTo>
                        <a:lnTo>
                          <a:pt x="590" y="7"/>
                        </a:lnTo>
                        <a:lnTo>
                          <a:pt x="559" y="5"/>
                        </a:lnTo>
                        <a:lnTo>
                          <a:pt x="527" y="3"/>
                        </a:lnTo>
                        <a:lnTo>
                          <a:pt x="496" y="0"/>
                        </a:lnTo>
                        <a:lnTo>
                          <a:pt x="467" y="0"/>
                        </a:lnTo>
                        <a:lnTo>
                          <a:pt x="436" y="3"/>
                        </a:lnTo>
                        <a:lnTo>
                          <a:pt x="409" y="5"/>
                        </a:lnTo>
                        <a:lnTo>
                          <a:pt x="383" y="7"/>
                        </a:lnTo>
                        <a:lnTo>
                          <a:pt x="359" y="12"/>
                        </a:lnTo>
                        <a:lnTo>
                          <a:pt x="339" y="17"/>
                        </a:lnTo>
                        <a:lnTo>
                          <a:pt x="323" y="24"/>
                        </a:lnTo>
                        <a:lnTo>
                          <a:pt x="308" y="36"/>
                        </a:lnTo>
                        <a:lnTo>
                          <a:pt x="291" y="56"/>
                        </a:lnTo>
                        <a:lnTo>
                          <a:pt x="272" y="84"/>
                        </a:lnTo>
                        <a:lnTo>
                          <a:pt x="255" y="121"/>
                        </a:lnTo>
                        <a:lnTo>
                          <a:pt x="236" y="164"/>
                        </a:lnTo>
                        <a:lnTo>
                          <a:pt x="219" y="212"/>
                        </a:lnTo>
                        <a:lnTo>
                          <a:pt x="207" y="267"/>
                        </a:lnTo>
                        <a:lnTo>
                          <a:pt x="195" y="328"/>
                        </a:lnTo>
                        <a:lnTo>
                          <a:pt x="188" y="359"/>
                        </a:lnTo>
                        <a:lnTo>
                          <a:pt x="176" y="393"/>
                        </a:lnTo>
                        <a:lnTo>
                          <a:pt x="161" y="426"/>
                        </a:lnTo>
                        <a:lnTo>
                          <a:pt x="144" y="462"/>
                        </a:lnTo>
                        <a:lnTo>
                          <a:pt x="127" y="499"/>
                        </a:lnTo>
                        <a:lnTo>
                          <a:pt x="111" y="532"/>
                        </a:lnTo>
                        <a:lnTo>
                          <a:pt x="101" y="566"/>
                        </a:lnTo>
                        <a:lnTo>
                          <a:pt x="94" y="597"/>
                        </a:lnTo>
                        <a:lnTo>
                          <a:pt x="84" y="689"/>
                        </a:lnTo>
                        <a:lnTo>
                          <a:pt x="70" y="761"/>
                        </a:lnTo>
                        <a:lnTo>
                          <a:pt x="55" y="816"/>
                        </a:lnTo>
                        <a:lnTo>
                          <a:pt x="38" y="862"/>
                        </a:lnTo>
                        <a:lnTo>
                          <a:pt x="24" y="898"/>
                        </a:lnTo>
                        <a:lnTo>
                          <a:pt x="12" y="929"/>
                        </a:lnTo>
                        <a:lnTo>
                          <a:pt x="2" y="958"/>
                        </a:lnTo>
                        <a:lnTo>
                          <a:pt x="0" y="992"/>
                        </a:lnTo>
                        <a:close/>
                      </a:path>
                    </a:pathLst>
                  </a:custGeom>
                  <a:solidFill>
                    <a:srgbClr val="3366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33873" name="Freeform 17"/>
                  <p:cNvSpPr>
                    <a:spLocks/>
                  </p:cNvSpPr>
                  <p:nvPr/>
                </p:nvSpPr>
                <p:spPr bwMode="auto">
                  <a:xfrm>
                    <a:off x="1626" y="881"/>
                    <a:ext cx="552" cy="209"/>
                  </a:xfrm>
                  <a:custGeom>
                    <a:avLst/>
                    <a:gdLst>
                      <a:gd name="T0" fmla="*/ 1458 w 1723"/>
                      <a:gd name="T1" fmla="*/ 845 h 867"/>
                      <a:gd name="T2" fmla="*/ 1359 w 1723"/>
                      <a:gd name="T3" fmla="*/ 855 h 867"/>
                      <a:gd name="T4" fmla="*/ 1253 w 1723"/>
                      <a:gd name="T5" fmla="*/ 860 h 867"/>
                      <a:gd name="T6" fmla="*/ 1183 w 1723"/>
                      <a:gd name="T7" fmla="*/ 850 h 867"/>
                      <a:gd name="T8" fmla="*/ 1176 w 1723"/>
                      <a:gd name="T9" fmla="*/ 809 h 867"/>
                      <a:gd name="T10" fmla="*/ 1166 w 1723"/>
                      <a:gd name="T11" fmla="*/ 727 h 867"/>
                      <a:gd name="T12" fmla="*/ 1137 w 1723"/>
                      <a:gd name="T13" fmla="*/ 646 h 867"/>
                      <a:gd name="T14" fmla="*/ 1087 w 1723"/>
                      <a:gd name="T15" fmla="*/ 583 h 867"/>
                      <a:gd name="T16" fmla="*/ 990 w 1723"/>
                      <a:gd name="T17" fmla="*/ 552 h 867"/>
                      <a:gd name="T18" fmla="*/ 872 w 1723"/>
                      <a:gd name="T19" fmla="*/ 545 h 867"/>
                      <a:gd name="T20" fmla="*/ 759 w 1723"/>
                      <a:gd name="T21" fmla="*/ 564 h 867"/>
                      <a:gd name="T22" fmla="*/ 655 w 1723"/>
                      <a:gd name="T23" fmla="*/ 605 h 867"/>
                      <a:gd name="T24" fmla="*/ 561 w 1723"/>
                      <a:gd name="T25" fmla="*/ 655 h 867"/>
                      <a:gd name="T26" fmla="*/ 479 w 1723"/>
                      <a:gd name="T27" fmla="*/ 715 h 867"/>
                      <a:gd name="T28" fmla="*/ 409 w 1723"/>
                      <a:gd name="T29" fmla="*/ 778 h 867"/>
                      <a:gd name="T30" fmla="*/ 356 w 1723"/>
                      <a:gd name="T31" fmla="*/ 833 h 867"/>
                      <a:gd name="T32" fmla="*/ 323 w 1723"/>
                      <a:gd name="T33" fmla="*/ 862 h 867"/>
                      <a:gd name="T34" fmla="*/ 262 w 1723"/>
                      <a:gd name="T35" fmla="*/ 867 h 867"/>
                      <a:gd name="T36" fmla="*/ 183 w 1723"/>
                      <a:gd name="T37" fmla="*/ 862 h 867"/>
                      <a:gd name="T38" fmla="*/ 125 w 1723"/>
                      <a:gd name="T39" fmla="*/ 853 h 867"/>
                      <a:gd name="T40" fmla="*/ 113 w 1723"/>
                      <a:gd name="T41" fmla="*/ 826 h 867"/>
                      <a:gd name="T42" fmla="*/ 89 w 1723"/>
                      <a:gd name="T43" fmla="*/ 795 h 867"/>
                      <a:gd name="T44" fmla="*/ 62 w 1723"/>
                      <a:gd name="T45" fmla="*/ 785 h 867"/>
                      <a:gd name="T46" fmla="*/ 36 w 1723"/>
                      <a:gd name="T47" fmla="*/ 785 h 867"/>
                      <a:gd name="T48" fmla="*/ 14 w 1723"/>
                      <a:gd name="T49" fmla="*/ 785 h 867"/>
                      <a:gd name="T50" fmla="*/ 2 w 1723"/>
                      <a:gd name="T51" fmla="*/ 773 h 867"/>
                      <a:gd name="T52" fmla="*/ 2 w 1723"/>
                      <a:gd name="T53" fmla="*/ 742 h 867"/>
                      <a:gd name="T54" fmla="*/ 26 w 1723"/>
                      <a:gd name="T55" fmla="*/ 667 h 867"/>
                      <a:gd name="T56" fmla="*/ 60 w 1723"/>
                      <a:gd name="T57" fmla="*/ 561 h 867"/>
                      <a:gd name="T58" fmla="*/ 98 w 1723"/>
                      <a:gd name="T59" fmla="*/ 448 h 867"/>
                      <a:gd name="T60" fmla="*/ 132 w 1723"/>
                      <a:gd name="T61" fmla="*/ 340 h 867"/>
                      <a:gd name="T62" fmla="*/ 178 w 1723"/>
                      <a:gd name="T63" fmla="*/ 236 h 867"/>
                      <a:gd name="T64" fmla="*/ 226 w 1723"/>
                      <a:gd name="T65" fmla="*/ 147 h 867"/>
                      <a:gd name="T66" fmla="*/ 262 w 1723"/>
                      <a:gd name="T67" fmla="*/ 92 h 867"/>
                      <a:gd name="T68" fmla="*/ 298 w 1723"/>
                      <a:gd name="T69" fmla="*/ 61 h 867"/>
                      <a:gd name="T70" fmla="*/ 373 w 1723"/>
                      <a:gd name="T71" fmla="*/ 34 h 867"/>
                      <a:gd name="T72" fmla="*/ 462 w 1723"/>
                      <a:gd name="T73" fmla="*/ 20 h 867"/>
                      <a:gd name="T74" fmla="*/ 564 w 1723"/>
                      <a:gd name="T75" fmla="*/ 17 h 867"/>
                      <a:gd name="T76" fmla="*/ 667 w 1723"/>
                      <a:gd name="T77" fmla="*/ 20 h 867"/>
                      <a:gd name="T78" fmla="*/ 766 w 1723"/>
                      <a:gd name="T79" fmla="*/ 25 h 867"/>
                      <a:gd name="T80" fmla="*/ 853 w 1723"/>
                      <a:gd name="T81" fmla="*/ 27 h 867"/>
                      <a:gd name="T82" fmla="*/ 918 w 1723"/>
                      <a:gd name="T83" fmla="*/ 22 h 867"/>
                      <a:gd name="T84" fmla="*/ 971 w 1723"/>
                      <a:gd name="T85" fmla="*/ 10 h 867"/>
                      <a:gd name="T86" fmla="*/ 1055 w 1723"/>
                      <a:gd name="T87" fmla="*/ 3 h 867"/>
                      <a:gd name="T88" fmla="*/ 1166 w 1723"/>
                      <a:gd name="T89" fmla="*/ 0 h 867"/>
                      <a:gd name="T90" fmla="*/ 1294 w 1723"/>
                      <a:gd name="T91" fmla="*/ 3 h 867"/>
                      <a:gd name="T92" fmla="*/ 1424 w 1723"/>
                      <a:gd name="T93" fmla="*/ 5 h 867"/>
                      <a:gd name="T94" fmla="*/ 1544 w 1723"/>
                      <a:gd name="T95" fmla="*/ 10 h 867"/>
                      <a:gd name="T96" fmla="*/ 1643 w 1723"/>
                      <a:gd name="T97" fmla="*/ 13 h 867"/>
                      <a:gd name="T98" fmla="*/ 1706 w 1723"/>
                      <a:gd name="T99" fmla="*/ 10 h 867"/>
                      <a:gd name="T100" fmla="*/ 1723 w 1723"/>
                      <a:gd name="T101" fmla="*/ 17 h 867"/>
                      <a:gd name="T102" fmla="*/ 1689 w 1723"/>
                      <a:gd name="T103" fmla="*/ 85 h 867"/>
                      <a:gd name="T104" fmla="*/ 1631 w 1723"/>
                      <a:gd name="T105" fmla="*/ 193 h 867"/>
                      <a:gd name="T106" fmla="*/ 1583 w 1723"/>
                      <a:gd name="T107" fmla="*/ 309 h 867"/>
                      <a:gd name="T108" fmla="*/ 1559 w 1723"/>
                      <a:gd name="T109" fmla="*/ 412 h 867"/>
                      <a:gd name="T110" fmla="*/ 1530 w 1723"/>
                      <a:gd name="T111" fmla="*/ 542 h 867"/>
                      <a:gd name="T112" fmla="*/ 1503 w 1723"/>
                      <a:gd name="T113" fmla="*/ 682 h 867"/>
                      <a:gd name="T114" fmla="*/ 1487 w 1723"/>
                      <a:gd name="T115" fmla="*/ 800 h 867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w 1723"/>
                      <a:gd name="T175" fmla="*/ 0 h 867"/>
                      <a:gd name="T176" fmla="*/ 1723 w 1723"/>
                      <a:gd name="T177" fmla="*/ 867 h 867"/>
                    </a:gdLst>
                    <a:ahLst/>
                    <a:cxnLst>
                      <a:cxn ang="T116">
                        <a:pos x="T0" y="T1"/>
                      </a:cxn>
                      <a:cxn ang="T117">
                        <a:pos x="T2" y="T3"/>
                      </a:cxn>
                      <a:cxn ang="T118">
                        <a:pos x="T4" y="T5"/>
                      </a:cxn>
                      <a:cxn ang="T119">
                        <a:pos x="T6" y="T7"/>
                      </a:cxn>
                      <a:cxn ang="T120">
                        <a:pos x="T8" y="T9"/>
                      </a:cxn>
                      <a:cxn ang="T121">
                        <a:pos x="T10" y="T11"/>
                      </a:cxn>
                      <a:cxn ang="T122">
                        <a:pos x="T12" y="T13"/>
                      </a:cxn>
                      <a:cxn ang="T123">
                        <a:pos x="T14" y="T15"/>
                      </a:cxn>
                      <a:cxn ang="T124">
                        <a:pos x="T16" y="T17"/>
                      </a:cxn>
                      <a:cxn ang="T125">
                        <a:pos x="T18" y="T19"/>
                      </a:cxn>
                      <a:cxn ang="T126">
                        <a:pos x="T20" y="T21"/>
                      </a:cxn>
                      <a:cxn ang="T127">
                        <a:pos x="T22" y="T23"/>
                      </a:cxn>
                      <a:cxn ang="T128">
                        <a:pos x="T24" y="T25"/>
                      </a:cxn>
                      <a:cxn ang="T129">
                        <a:pos x="T26" y="T27"/>
                      </a:cxn>
                      <a:cxn ang="T130">
                        <a:pos x="T28" y="T29"/>
                      </a:cxn>
                      <a:cxn ang="T131">
                        <a:pos x="T30" y="T31"/>
                      </a:cxn>
                      <a:cxn ang="T132">
                        <a:pos x="T32" y="T33"/>
                      </a:cxn>
                      <a:cxn ang="T133">
                        <a:pos x="T34" y="T35"/>
                      </a:cxn>
                      <a:cxn ang="T134">
                        <a:pos x="T36" y="T37"/>
                      </a:cxn>
                      <a:cxn ang="T135">
                        <a:pos x="T38" y="T39"/>
                      </a:cxn>
                      <a:cxn ang="T136">
                        <a:pos x="T40" y="T41"/>
                      </a:cxn>
                      <a:cxn ang="T137">
                        <a:pos x="T42" y="T43"/>
                      </a:cxn>
                      <a:cxn ang="T138">
                        <a:pos x="T44" y="T45"/>
                      </a:cxn>
                      <a:cxn ang="T139">
                        <a:pos x="T46" y="T47"/>
                      </a:cxn>
                      <a:cxn ang="T140">
                        <a:pos x="T48" y="T49"/>
                      </a:cxn>
                      <a:cxn ang="T141">
                        <a:pos x="T50" y="T51"/>
                      </a:cxn>
                      <a:cxn ang="T142">
                        <a:pos x="T52" y="T53"/>
                      </a:cxn>
                      <a:cxn ang="T143">
                        <a:pos x="T54" y="T55"/>
                      </a:cxn>
                      <a:cxn ang="T144">
                        <a:pos x="T56" y="T57"/>
                      </a:cxn>
                      <a:cxn ang="T145">
                        <a:pos x="T58" y="T59"/>
                      </a:cxn>
                      <a:cxn ang="T146">
                        <a:pos x="T60" y="T61"/>
                      </a:cxn>
                      <a:cxn ang="T147">
                        <a:pos x="T62" y="T63"/>
                      </a:cxn>
                      <a:cxn ang="T148">
                        <a:pos x="T64" y="T65"/>
                      </a:cxn>
                      <a:cxn ang="T149">
                        <a:pos x="T66" y="T67"/>
                      </a:cxn>
                      <a:cxn ang="T150">
                        <a:pos x="T68" y="T69"/>
                      </a:cxn>
                      <a:cxn ang="T151">
                        <a:pos x="T70" y="T71"/>
                      </a:cxn>
                      <a:cxn ang="T152">
                        <a:pos x="T72" y="T73"/>
                      </a:cxn>
                      <a:cxn ang="T153">
                        <a:pos x="T74" y="T75"/>
                      </a:cxn>
                      <a:cxn ang="T154">
                        <a:pos x="T76" y="T77"/>
                      </a:cxn>
                      <a:cxn ang="T155">
                        <a:pos x="T78" y="T79"/>
                      </a:cxn>
                      <a:cxn ang="T156">
                        <a:pos x="T80" y="T81"/>
                      </a:cxn>
                      <a:cxn ang="T157">
                        <a:pos x="T82" y="T83"/>
                      </a:cxn>
                      <a:cxn ang="T158">
                        <a:pos x="T84" y="T85"/>
                      </a:cxn>
                      <a:cxn ang="T159">
                        <a:pos x="T86" y="T87"/>
                      </a:cxn>
                      <a:cxn ang="T160">
                        <a:pos x="T88" y="T89"/>
                      </a:cxn>
                      <a:cxn ang="T161">
                        <a:pos x="T90" y="T91"/>
                      </a:cxn>
                      <a:cxn ang="T162">
                        <a:pos x="T92" y="T93"/>
                      </a:cxn>
                      <a:cxn ang="T163">
                        <a:pos x="T94" y="T95"/>
                      </a:cxn>
                      <a:cxn ang="T164">
                        <a:pos x="T96" y="T97"/>
                      </a:cxn>
                      <a:cxn ang="T165">
                        <a:pos x="T98" y="T99"/>
                      </a:cxn>
                      <a:cxn ang="T166">
                        <a:pos x="T100" y="T101"/>
                      </a:cxn>
                      <a:cxn ang="T167">
                        <a:pos x="T102" y="T103"/>
                      </a:cxn>
                      <a:cxn ang="T168">
                        <a:pos x="T104" y="T105"/>
                      </a:cxn>
                      <a:cxn ang="T169">
                        <a:pos x="T106" y="T107"/>
                      </a:cxn>
                      <a:cxn ang="T170">
                        <a:pos x="T108" y="T109"/>
                      </a:cxn>
                      <a:cxn ang="T171">
                        <a:pos x="T110" y="T111"/>
                      </a:cxn>
                      <a:cxn ang="T172">
                        <a:pos x="T112" y="T113"/>
                      </a:cxn>
                      <a:cxn ang="T173">
                        <a:pos x="T114" y="T115"/>
                      </a:cxn>
                    </a:cxnLst>
                    <a:rect l="T174" t="T175" r="T176" b="T177"/>
                    <a:pathLst>
                      <a:path w="1723" h="867">
                        <a:moveTo>
                          <a:pt x="1489" y="838"/>
                        </a:moveTo>
                        <a:lnTo>
                          <a:pt x="1458" y="845"/>
                        </a:lnTo>
                        <a:lnTo>
                          <a:pt x="1412" y="850"/>
                        </a:lnTo>
                        <a:lnTo>
                          <a:pt x="1359" y="855"/>
                        </a:lnTo>
                        <a:lnTo>
                          <a:pt x="1306" y="857"/>
                        </a:lnTo>
                        <a:lnTo>
                          <a:pt x="1253" y="860"/>
                        </a:lnTo>
                        <a:lnTo>
                          <a:pt x="1212" y="857"/>
                        </a:lnTo>
                        <a:lnTo>
                          <a:pt x="1183" y="850"/>
                        </a:lnTo>
                        <a:lnTo>
                          <a:pt x="1173" y="841"/>
                        </a:lnTo>
                        <a:lnTo>
                          <a:pt x="1176" y="809"/>
                        </a:lnTo>
                        <a:lnTo>
                          <a:pt x="1173" y="771"/>
                        </a:lnTo>
                        <a:lnTo>
                          <a:pt x="1166" y="727"/>
                        </a:lnTo>
                        <a:lnTo>
                          <a:pt x="1154" y="687"/>
                        </a:lnTo>
                        <a:lnTo>
                          <a:pt x="1137" y="646"/>
                        </a:lnTo>
                        <a:lnTo>
                          <a:pt x="1113" y="612"/>
                        </a:lnTo>
                        <a:lnTo>
                          <a:pt x="1087" y="583"/>
                        </a:lnTo>
                        <a:lnTo>
                          <a:pt x="1053" y="566"/>
                        </a:lnTo>
                        <a:lnTo>
                          <a:pt x="990" y="552"/>
                        </a:lnTo>
                        <a:lnTo>
                          <a:pt x="930" y="545"/>
                        </a:lnTo>
                        <a:lnTo>
                          <a:pt x="872" y="545"/>
                        </a:lnTo>
                        <a:lnTo>
                          <a:pt x="814" y="552"/>
                        </a:lnTo>
                        <a:lnTo>
                          <a:pt x="759" y="564"/>
                        </a:lnTo>
                        <a:lnTo>
                          <a:pt x="706" y="583"/>
                        </a:lnTo>
                        <a:lnTo>
                          <a:pt x="655" y="605"/>
                        </a:lnTo>
                        <a:lnTo>
                          <a:pt x="607" y="629"/>
                        </a:lnTo>
                        <a:lnTo>
                          <a:pt x="561" y="655"/>
                        </a:lnTo>
                        <a:lnTo>
                          <a:pt x="518" y="687"/>
                        </a:lnTo>
                        <a:lnTo>
                          <a:pt x="479" y="715"/>
                        </a:lnTo>
                        <a:lnTo>
                          <a:pt x="443" y="747"/>
                        </a:lnTo>
                        <a:lnTo>
                          <a:pt x="409" y="778"/>
                        </a:lnTo>
                        <a:lnTo>
                          <a:pt x="380" y="807"/>
                        </a:lnTo>
                        <a:lnTo>
                          <a:pt x="356" y="833"/>
                        </a:lnTo>
                        <a:lnTo>
                          <a:pt x="335" y="857"/>
                        </a:lnTo>
                        <a:lnTo>
                          <a:pt x="323" y="862"/>
                        </a:lnTo>
                        <a:lnTo>
                          <a:pt x="296" y="867"/>
                        </a:lnTo>
                        <a:lnTo>
                          <a:pt x="262" y="867"/>
                        </a:lnTo>
                        <a:lnTo>
                          <a:pt x="221" y="865"/>
                        </a:lnTo>
                        <a:lnTo>
                          <a:pt x="183" y="862"/>
                        </a:lnTo>
                        <a:lnTo>
                          <a:pt x="149" y="857"/>
                        </a:lnTo>
                        <a:lnTo>
                          <a:pt x="125" y="853"/>
                        </a:lnTo>
                        <a:lnTo>
                          <a:pt x="115" y="848"/>
                        </a:lnTo>
                        <a:lnTo>
                          <a:pt x="113" y="826"/>
                        </a:lnTo>
                        <a:lnTo>
                          <a:pt x="103" y="809"/>
                        </a:lnTo>
                        <a:lnTo>
                          <a:pt x="89" y="795"/>
                        </a:lnTo>
                        <a:lnTo>
                          <a:pt x="74" y="788"/>
                        </a:lnTo>
                        <a:lnTo>
                          <a:pt x="62" y="785"/>
                        </a:lnTo>
                        <a:lnTo>
                          <a:pt x="48" y="785"/>
                        </a:lnTo>
                        <a:lnTo>
                          <a:pt x="36" y="785"/>
                        </a:lnTo>
                        <a:lnTo>
                          <a:pt x="24" y="785"/>
                        </a:lnTo>
                        <a:lnTo>
                          <a:pt x="14" y="785"/>
                        </a:lnTo>
                        <a:lnTo>
                          <a:pt x="7" y="780"/>
                        </a:lnTo>
                        <a:lnTo>
                          <a:pt x="2" y="773"/>
                        </a:lnTo>
                        <a:lnTo>
                          <a:pt x="0" y="761"/>
                        </a:lnTo>
                        <a:lnTo>
                          <a:pt x="2" y="742"/>
                        </a:lnTo>
                        <a:lnTo>
                          <a:pt x="12" y="708"/>
                        </a:lnTo>
                        <a:lnTo>
                          <a:pt x="26" y="667"/>
                        </a:lnTo>
                        <a:lnTo>
                          <a:pt x="43" y="617"/>
                        </a:lnTo>
                        <a:lnTo>
                          <a:pt x="60" y="561"/>
                        </a:lnTo>
                        <a:lnTo>
                          <a:pt x="79" y="504"/>
                        </a:lnTo>
                        <a:lnTo>
                          <a:pt x="98" y="448"/>
                        </a:lnTo>
                        <a:lnTo>
                          <a:pt x="115" y="393"/>
                        </a:lnTo>
                        <a:lnTo>
                          <a:pt x="132" y="340"/>
                        </a:lnTo>
                        <a:lnTo>
                          <a:pt x="154" y="287"/>
                        </a:lnTo>
                        <a:lnTo>
                          <a:pt x="178" y="236"/>
                        </a:lnTo>
                        <a:lnTo>
                          <a:pt x="205" y="188"/>
                        </a:lnTo>
                        <a:lnTo>
                          <a:pt x="226" y="147"/>
                        </a:lnTo>
                        <a:lnTo>
                          <a:pt x="248" y="116"/>
                        </a:lnTo>
                        <a:lnTo>
                          <a:pt x="262" y="92"/>
                        </a:lnTo>
                        <a:lnTo>
                          <a:pt x="272" y="80"/>
                        </a:lnTo>
                        <a:lnTo>
                          <a:pt x="298" y="61"/>
                        </a:lnTo>
                        <a:lnTo>
                          <a:pt x="332" y="44"/>
                        </a:lnTo>
                        <a:lnTo>
                          <a:pt x="373" y="34"/>
                        </a:lnTo>
                        <a:lnTo>
                          <a:pt x="417" y="25"/>
                        </a:lnTo>
                        <a:lnTo>
                          <a:pt x="462" y="20"/>
                        </a:lnTo>
                        <a:lnTo>
                          <a:pt x="513" y="17"/>
                        </a:lnTo>
                        <a:lnTo>
                          <a:pt x="564" y="17"/>
                        </a:lnTo>
                        <a:lnTo>
                          <a:pt x="617" y="17"/>
                        </a:lnTo>
                        <a:lnTo>
                          <a:pt x="667" y="20"/>
                        </a:lnTo>
                        <a:lnTo>
                          <a:pt x="718" y="22"/>
                        </a:lnTo>
                        <a:lnTo>
                          <a:pt x="766" y="25"/>
                        </a:lnTo>
                        <a:lnTo>
                          <a:pt x="812" y="25"/>
                        </a:lnTo>
                        <a:lnTo>
                          <a:pt x="853" y="27"/>
                        </a:lnTo>
                        <a:lnTo>
                          <a:pt x="889" y="25"/>
                        </a:lnTo>
                        <a:lnTo>
                          <a:pt x="918" y="22"/>
                        </a:lnTo>
                        <a:lnTo>
                          <a:pt x="942" y="17"/>
                        </a:lnTo>
                        <a:lnTo>
                          <a:pt x="971" y="10"/>
                        </a:lnTo>
                        <a:lnTo>
                          <a:pt x="1007" y="5"/>
                        </a:lnTo>
                        <a:lnTo>
                          <a:pt x="1055" y="3"/>
                        </a:lnTo>
                        <a:lnTo>
                          <a:pt x="1108" y="0"/>
                        </a:lnTo>
                        <a:lnTo>
                          <a:pt x="1166" y="0"/>
                        </a:lnTo>
                        <a:lnTo>
                          <a:pt x="1229" y="0"/>
                        </a:lnTo>
                        <a:lnTo>
                          <a:pt x="1294" y="3"/>
                        </a:lnTo>
                        <a:lnTo>
                          <a:pt x="1359" y="3"/>
                        </a:lnTo>
                        <a:lnTo>
                          <a:pt x="1424" y="5"/>
                        </a:lnTo>
                        <a:lnTo>
                          <a:pt x="1484" y="8"/>
                        </a:lnTo>
                        <a:lnTo>
                          <a:pt x="1544" y="10"/>
                        </a:lnTo>
                        <a:lnTo>
                          <a:pt x="1597" y="10"/>
                        </a:lnTo>
                        <a:lnTo>
                          <a:pt x="1643" y="13"/>
                        </a:lnTo>
                        <a:lnTo>
                          <a:pt x="1679" y="10"/>
                        </a:lnTo>
                        <a:lnTo>
                          <a:pt x="1706" y="10"/>
                        </a:lnTo>
                        <a:lnTo>
                          <a:pt x="1723" y="8"/>
                        </a:lnTo>
                        <a:lnTo>
                          <a:pt x="1723" y="17"/>
                        </a:lnTo>
                        <a:lnTo>
                          <a:pt x="1711" y="44"/>
                        </a:lnTo>
                        <a:lnTo>
                          <a:pt x="1689" y="85"/>
                        </a:lnTo>
                        <a:lnTo>
                          <a:pt x="1660" y="135"/>
                        </a:lnTo>
                        <a:lnTo>
                          <a:pt x="1631" y="193"/>
                        </a:lnTo>
                        <a:lnTo>
                          <a:pt x="1605" y="253"/>
                        </a:lnTo>
                        <a:lnTo>
                          <a:pt x="1583" y="309"/>
                        </a:lnTo>
                        <a:lnTo>
                          <a:pt x="1568" y="359"/>
                        </a:lnTo>
                        <a:lnTo>
                          <a:pt x="1559" y="412"/>
                        </a:lnTo>
                        <a:lnTo>
                          <a:pt x="1547" y="472"/>
                        </a:lnTo>
                        <a:lnTo>
                          <a:pt x="1530" y="542"/>
                        </a:lnTo>
                        <a:lnTo>
                          <a:pt x="1515" y="612"/>
                        </a:lnTo>
                        <a:lnTo>
                          <a:pt x="1503" y="682"/>
                        </a:lnTo>
                        <a:lnTo>
                          <a:pt x="1494" y="747"/>
                        </a:lnTo>
                        <a:lnTo>
                          <a:pt x="1487" y="800"/>
                        </a:lnTo>
                        <a:lnTo>
                          <a:pt x="1489" y="838"/>
                        </a:lnTo>
                        <a:close/>
                      </a:path>
                    </a:pathLst>
                  </a:custGeom>
                  <a:solidFill>
                    <a:srgbClr val="3366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33874" name="Freeform 18"/>
                  <p:cNvSpPr>
                    <a:spLocks/>
                  </p:cNvSpPr>
                  <p:nvPr/>
                </p:nvSpPr>
                <p:spPr bwMode="auto">
                  <a:xfrm>
                    <a:off x="2502" y="991"/>
                    <a:ext cx="33" cy="79"/>
                  </a:xfrm>
                  <a:custGeom>
                    <a:avLst/>
                    <a:gdLst>
                      <a:gd name="T0" fmla="*/ 0 w 103"/>
                      <a:gd name="T1" fmla="*/ 313 h 327"/>
                      <a:gd name="T2" fmla="*/ 0 w 103"/>
                      <a:gd name="T3" fmla="*/ 325 h 327"/>
                      <a:gd name="T4" fmla="*/ 9 w 103"/>
                      <a:gd name="T5" fmla="*/ 327 h 327"/>
                      <a:gd name="T6" fmla="*/ 24 w 103"/>
                      <a:gd name="T7" fmla="*/ 327 h 327"/>
                      <a:gd name="T8" fmla="*/ 41 w 103"/>
                      <a:gd name="T9" fmla="*/ 320 h 327"/>
                      <a:gd name="T10" fmla="*/ 65 w 103"/>
                      <a:gd name="T11" fmla="*/ 272 h 327"/>
                      <a:gd name="T12" fmla="*/ 87 w 103"/>
                      <a:gd name="T13" fmla="*/ 180 h 327"/>
                      <a:gd name="T14" fmla="*/ 101 w 103"/>
                      <a:gd name="T15" fmla="*/ 82 h 327"/>
                      <a:gd name="T16" fmla="*/ 103 w 103"/>
                      <a:gd name="T17" fmla="*/ 22 h 327"/>
                      <a:gd name="T18" fmla="*/ 91 w 103"/>
                      <a:gd name="T19" fmla="*/ 7 h 327"/>
                      <a:gd name="T20" fmla="*/ 70 w 103"/>
                      <a:gd name="T21" fmla="*/ 0 h 327"/>
                      <a:gd name="T22" fmla="*/ 50 w 103"/>
                      <a:gd name="T23" fmla="*/ 2 h 327"/>
                      <a:gd name="T24" fmla="*/ 46 w 103"/>
                      <a:gd name="T25" fmla="*/ 17 h 327"/>
                      <a:gd name="T26" fmla="*/ 46 w 103"/>
                      <a:gd name="T27" fmla="*/ 74 h 327"/>
                      <a:gd name="T28" fmla="*/ 31 w 103"/>
                      <a:gd name="T29" fmla="*/ 168 h 327"/>
                      <a:gd name="T30" fmla="*/ 14 w 103"/>
                      <a:gd name="T31" fmla="*/ 257 h 327"/>
                      <a:gd name="T32" fmla="*/ 0 w 103"/>
                      <a:gd name="T33" fmla="*/ 313 h 327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103"/>
                      <a:gd name="T52" fmla="*/ 0 h 327"/>
                      <a:gd name="T53" fmla="*/ 103 w 103"/>
                      <a:gd name="T54" fmla="*/ 327 h 327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103" h="327">
                        <a:moveTo>
                          <a:pt x="0" y="313"/>
                        </a:moveTo>
                        <a:lnTo>
                          <a:pt x="0" y="325"/>
                        </a:lnTo>
                        <a:lnTo>
                          <a:pt x="9" y="327"/>
                        </a:lnTo>
                        <a:lnTo>
                          <a:pt x="24" y="327"/>
                        </a:lnTo>
                        <a:lnTo>
                          <a:pt x="41" y="320"/>
                        </a:lnTo>
                        <a:lnTo>
                          <a:pt x="65" y="272"/>
                        </a:lnTo>
                        <a:lnTo>
                          <a:pt x="87" y="180"/>
                        </a:lnTo>
                        <a:lnTo>
                          <a:pt x="101" y="82"/>
                        </a:lnTo>
                        <a:lnTo>
                          <a:pt x="103" y="22"/>
                        </a:lnTo>
                        <a:lnTo>
                          <a:pt x="91" y="7"/>
                        </a:lnTo>
                        <a:lnTo>
                          <a:pt x="70" y="0"/>
                        </a:lnTo>
                        <a:lnTo>
                          <a:pt x="50" y="2"/>
                        </a:lnTo>
                        <a:lnTo>
                          <a:pt x="46" y="17"/>
                        </a:lnTo>
                        <a:lnTo>
                          <a:pt x="46" y="74"/>
                        </a:lnTo>
                        <a:lnTo>
                          <a:pt x="31" y="168"/>
                        </a:lnTo>
                        <a:lnTo>
                          <a:pt x="14" y="257"/>
                        </a:lnTo>
                        <a:lnTo>
                          <a:pt x="0" y="313"/>
                        </a:lnTo>
                        <a:close/>
                      </a:path>
                    </a:pathLst>
                  </a:custGeom>
                  <a:solidFill>
                    <a:srgbClr val="FFED77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33875" name="Freeform 19"/>
                  <p:cNvSpPr>
                    <a:spLocks/>
                  </p:cNvSpPr>
                  <p:nvPr/>
                </p:nvSpPr>
                <p:spPr bwMode="auto">
                  <a:xfrm>
                    <a:off x="2458" y="1076"/>
                    <a:ext cx="58" cy="29"/>
                  </a:xfrm>
                  <a:custGeom>
                    <a:avLst/>
                    <a:gdLst>
                      <a:gd name="T0" fmla="*/ 181 w 184"/>
                      <a:gd name="T1" fmla="*/ 0 h 120"/>
                      <a:gd name="T2" fmla="*/ 157 w 184"/>
                      <a:gd name="T3" fmla="*/ 12 h 120"/>
                      <a:gd name="T4" fmla="*/ 131 w 184"/>
                      <a:gd name="T5" fmla="*/ 19 h 120"/>
                      <a:gd name="T6" fmla="*/ 106 w 184"/>
                      <a:gd name="T7" fmla="*/ 21 h 120"/>
                      <a:gd name="T8" fmla="*/ 85 w 184"/>
                      <a:gd name="T9" fmla="*/ 21 h 120"/>
                      <a:gd name="T10" fmla="*/ 61 w 184"/>
                      <a:gd name="T11" fmla="*/ 21 h 120"/>
                      <a:gd name="T12" fmla="*/ 41 w 184"/>
                      <a:gd name="T13" fmla="*/ 26 h 120"/>
                      <a:gd name="T14" fmla="*/ 25 w 184"/>
                      <a:gd name="T15" fmla="*/ 31 h 120"/>
                      <a:gd name="T16" fmla="*/ 10 w 184"/>
                      <a:gd name="T17" fmla="*/ 45 h 120"/>
                      <a:gd name="T18" fmla="*/ 0 w 184"/>
                      <a:gd name="T19" fmla="*/ 70 h 120"/>
                      <a:gd name="T20" fmla="*/ 5 w 184"/>
                      <a:gd name="T21" fmla="*/ 91 h 120"/>
                      <a:gd name="T22" fmla="*/ 22 w 184"/>
                      <a:gd name="T23" fmla="*/ 108 h 120"/>
                      <a:gd name="T24" fmla="*/ 41 w 184"/>
                      <a:gd name="T25" fmla="*/ 118 h 120"/>
                      <a:gd name="T26" fmla="*/ 87 w 184"/>
                      <a:gd name="T27" fmla="*/ 120 h 120"/>
                      <a:gd name="T28" fmla="*/ 123 w 184"/>
                      <a:gd name="T29" fmla="*/ 113 h 120"/>
                      <a:gd name="T30" fmla="*/ 150 w 184"/>
                      <a:gd name="T31" fmla="*/ 101 h 120"/>
                      <a:gd name="T32" fmla="*/ 167 w 184"/>
                      <a:gd name="T33" fmla="*/ 82 h 120"/>
                      <a:gd name="T34" fmla="*/ 179 w 184"/>
                      <a:gd name="T35" fmla="*/ 60 h 120"/>
                      <a:gd name="T36" fmla="*/ 184 w 184"/>
                      <a:gd name="T37" fmla="*/ 38 h 120"/>
                      <a:gd name="T38" fmla="*/ 184 w 184"/>
                      <a:gd name="T39" fmla="*/ 17 h 120"/>
                      <a:gd name="T40" fmla="*/ 181 w 184"/>
                      <a:gd name="T41" fmla="*/ 0 h 120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184"/>
                      <a:gd name="T64" fmla="*/ 0 h 120"/>
                      <a:gd name="T65" fmla="*/ 184 w 184"/>
                      <a:gd name="T66" fmla="*/ 120 h 120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184" h="120">
                        <a:moveTo>
                          <a:pt x="181" y="0"/>
                        </a:moveTo>
                        <a:lnTo>
                          <a:pt x="157" y="12"/>
                        </a:lnTo>
                        <a:lnTo>
                          <a:pt x="131" y="19"/>
                        </a:lnTo>
                        <a:lnTo>
                          <a:pt x="106" y="21"/>
                        </a:lnTo>
                        <a:lnTo>
                          <a:pt x="85" y="21"/>
                        </a:lnTo>
                        <a:lnTo>
                          <a:pt x="61" y="21"/>
                        </a:lnTo>
                        <a:lnTo>
                          <a:pt x="41" y="26"/>
                        </a:lnTo>
                        <a:lnTo>
                          <a:pt x="25" y="31"/>
                        </a:lnTo>
                        <a:lnTo>
                          <a:pt x="10" y="45"/>
                        </a:lnTo>
                        <a:lnTo>
                          <a:pt x="0" y="70"/>
                        </a:lnTo>
                        <a:lnTo>
                          <a:pt x="5" y="91"/>
                        </a:lnTo>
                        <a:lnTo>
                          <a:pt x="22" y="108"/>
                        </a:lnTo>
                        <a:lnTo>
                          <a:pt x="41" y="118"/>
                        </a:lnTo>
                        <a:lnTo>
                          <a:pt x="87" y="120"/>
                        </a:lnTo>
                        <a:lnTo>
                          <a:pt x="123" y="113"/>
                        </a:lnTo>
                        <a:lnTo>
                          <a:pt x="150" y="101"/>
                        </a:lnTo>
                        <a:lnTo>
                          <a:pt x="167" y="82"/>
                        </a:lnTo>
                        <a:lnTo>
                          <a:pt x="179" y="60"/>
                        </a:lnTo>
                        <a:lnTo>
                          <a:pt x="184" y="38"/>
                        </a:lnTo>
                        <a:lnTo>
                          <a:pt x="184" y="17"/>
                        </a:lnTo>
                        <a:lnTo>
                          <a:pt x="181" y="0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33876" name="Freeform 20"/>
                  <p:cNvSpPr>
                    <a:spLocks/>
                  </p:cNvSpPr>
                  <p:nvPr/>
                </p:nvSpPr>
                <p:spPr bwMode="auto">
                  <a:xfrm>
                    <a:off x="2282" y="856"/>
                    <a:ext cx="94" cy="92"/>
                  </a:xfrm>
                  <a:custGeom>
                    <a:avLst/>
                    <a:gdLst>
                      <a:gd name="T0" fmla="*/ 181 w 294"/>
                      <a:gd name="T1" fmla="*/ 17 h 378"/>
                      <a:gd name="T2" fmla="*/ 195 w 294"/>
                      <a:gd name="T3" fmla="*/ 41 h 378"/>
                      <a:gd name="T4" fmla="*/ 212 w 294"/>
                      <a:gd name="T5" fmla="*/ 85 h 378"/>
                      <a:gd name="T6" fmla="*/ 231 w 294"/>
                      <a:gd name="T7" fmla="*/ 140 h 378"/>
                      <a:gd name="T8" fmla="*/ 251 w 294"/>
                      <a:gd name="T9" fmla="*/ 203 h 378"/>
                      <a:gd name="T10" fmla="*/ 268 w 294"/>
                      <a:gd name="T11" fmla="*/ 263 h 378"/>
                      <a:gd name="T12" fmla="*/ 282 w 294"/>
                      <a:gd name="T13" fmla="*/ 316 h 378"/>
                      <a:gd name="T14" fmla="*/ 292 w 294"/>
                      <a:gd name="T15" fmla="*/ 354 h 378"/>
                      <a:gd name="T16" fmla="*/ 294 w 294"/>
                      <a:gd name="T17" fmla="*/ 369 h 378"/>
                      <a:gd name="T18" fmla="*/ 289 w 294"/>
                      <a:gd name="T19" fmla="*/ 376 h 378"/>
                      <a:gd name="T20" fmla="*/ 277 w 294"/>
                      <a:gd name="T21" fmla="*/ 378 h 378"/>
                      <a:gd name="T22" fmla="*/ 265 w 294"/>
                      <a:gd name="T23" fmla="*/ 378 h 378"/>
                      <a:gd name="T24" fmla="*/ 248 w 294"/>
                      <a:gd name="T25" fmla="*/ 376 h 378"/>
                      <a:gd name="T26" fmla="*/ 229 w 294"/>
                      <a:gd name="T27" fmla="*/ 369 h 378"/>
                      <a:gd name="T28" fmla="*/ 207 w 294"/>
                      <a:gd name="T29" fmla="*/ 361 h 378"/>
                      <a:gd name="T30" fmla="*/ 186 w 294"/>
                      <a:gd name="T31" fmla="*/ 352 h 378"/>
                      <a:gd name="T32" fmla="*/ 164 w 294"/>
                      <a:gd name="T33" fmla="*/ 340 h 378"/>
                      <a:gd name="T34" fmla="*/ 152 w 294"/>
                      <a:gd name="T35" fmla="*/ 337 h 378"/>
                      <a:gd name="T36" fmla="*/ 133 w 294"/>
                      <a:gd name="T37" fmla="*/ 335 h 378"/>
                      <a:gd name="T38" fmla="*/ 106 w 294"/>
                      <a:gd name="T39" fmla="*/ 335 h 378"/>
                      <a:gd name="T40" fmla="*/ 80 w 294"/>
                      <a:gd name="T41" fmla="*/ 335 h 378"/>
                      <a:gd name="T42" fmla="*/ 51 w 294"/>
                      <a:gd name="T43" fmla="*/ 333 h 378"/>
                      <a:gd name="T44" fmla="*/ 27 w 294"/>
                      <a:gd name="T45" fmla="*/ 330 h 378"/>
                      <a:gd name="T46" fmla="*/ 10 w 294"/>
                      <a:gd name="T47" fmla="*/ 328 h 378"/>
                      <a:gd name="T48" fmla="*/ 2 w 294"/>
                      <a:gd name="T49" fmla="*/ 321 h 378"/>
                      <a:gd name="T50" fmla="*/ 0 w 294"/>
                      <a:gd name="T51" fmla="*/ 260 h 378"/>
                      <a:gd name="T52" fmla="*/ 0 w 294"/>
                      <a:gd name="T53" fmla="*/ 152 h 378"/>
                      <a:gd name="T54" fmla="*/ 5 w 294"/>
                      <a:gd name="T55" fmla="*/ 49 h 378"/>
                      <a:gd name="T56" fmla="*/ 19 w 294"/>
                      <a:gd name="T57" fmla="*/ 0 h 378"/>
                      <a:gd name="T58" fmla="*/ 34 w 294"/>
                      <a:gd name="T59" fmla="*/ 0 h 378"/>
                      <a:gd name="T60" fmla="*/ 53 w 294"/>
                      <a:gd name="T61" fmla="*/ 0 h 378"/>
                      <a:gd name="T62" fmla="*/ 77 w 294"/>
                      <a:gd name="T63" fmla="*/ 0 h 378"/>
                      <a:gd name="T64" fmla="*/ 101 w 294"/>
                      <a:gd name="T65" fmla="*/ 0 h 378"/>
                      <a:gd name="T66" fmla="*/ 128 w 294"/>
                      <a:gd name="T67" fmla="*/ 3 h 378"/>
                      <a:gd name="T68" fmla="*/ 149 w 294"/>
                      <a:gd name="T69" fmla="*/ 5 h 378"/>
                      <a:gd name="T70" fmla="*/ 169 w 294"/>
                      <a:gd name="T71" fmla="*/ 10 h 378"/>
                      <a:gd name="T72" fmla="*/ 181 w 294"/>
                      <a:gd name="T73" fmla="*/ 17 h 378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w 294"/>
                      <a:gd name="T112" fmla="*/ 0 h 378"/>
                      <a:gd name="T113" fmla="*/ 294 w 294"/>
                      <a:gd name="T114" fmla="*/ 378 h 378"/>
                    </a:gdLst>
                    <a:ahLst/>
                    <a:cxnLst>
                      <a:cxn ang="T74">
                        <a:pos x="T0" y="T1"/>
                      </a:cxn>
                      <a:cxn ang="T75">
                        <a:pos x="T2" y="T3"/>
                      </a:cxn>
                      <a:cxn ang="T76">
                        <a:pos x="T4" y="T5"/>
                      </a:cxn>
                      <a:cxn ang="T77">
                        <a:pos x="T6" y="T7"/>
                      </a:cxn>
                      <a:cxn ang="T78">
                        <a:pos x="T8" y="T9"/>
                      </a:cxn>
                      <a:cxn ang="T79">
                        <a:pos x="T10" y="T11"/>
                      </a:cxn>
                      <a:cxn ang="T80">
                        <a:pos x="T12" y="T13"/>
                      </a:cxn>
                      <a:cxn ang="T81">
                        <a:pos x="T14" y="T15"/>
                      </a:cxn>
                      <a:cxn ang="T82">
                        <a:pos x="T16" y="T17"/>
                      </a:cxn>
                      <a:cxn ang="T83">
                        <a:pos x="T18" y="T19"/>
                      </a:cxn>
                      <a:cxn ang="T84">
                        <a:pos x="T20" y="T21"/>
                      </a:cxn>
                      <a:cxn ang="T85">
                        <a:pos x="T22" y="T23"/>
                      </a:cxn>
                      <a:cxn ang="T86">
                        <a:pos x="T24" y="T25"/>
                      </a:cxn>
                      <a:cxn ang="T87">
                        <a:pos x="T26" y="T27"/>
                      </a:cxn>
                      <a:cxn ang="T88">
                        <a:pos x="T28" y="T29"/>
                      </a:cxn>
                      <a:cxn ang="T89">
                        <a:pos x="T30" y="T31"/>
                      </a:cxn>
                      <a:cxn ang="T90">
                        <a:pos x="T32" y="T33"/>
                      </a:cxn>
                      <a:cxn ang="T91">
                        <a:pos x="T34" y="T35"/>
                      </a:cxn>
                      <a:cxn ang="T92">
                        <a:pos x="T36" y="T37"/>
                      </a:cxn>
                      <a:cxn ang="T93">
                        <a:pos x="T38" y="T39"/>
                      </a:cxn>
                      <a:cxn ang="T94">
                        <a:pos x="T40" y="T41"/>
                      </a:cxn>
                      <a:cxn ang="T95">
                        <a:pos x="T42" y="T43"/>
                      </a:cxn>
                      <a:cxn ang="T96">
                        <a:pos x="T44" y="T45"/>
                      </a:cxn>
                      <a:cxn ang="T97">
                        <a:pos x="T46" y="T47"/>
                      </a:cxn>
                      <a:cxn ang="T98">
                        <a:pos x="T48" y="T49"/>
                      </a:cxn>
                      <a:cxn ang="T99">
                        <a:pos x="T50" y="T51"/>
                      </a:cxn>
                      <a:cxn ang="T100">
                        <a:pos x="T52" y="T53"/>
                      </a:cxn>
                      <a:cxn ang="T101">
                        <a:pos x="T54" y="T55"/>
                      </a:cxn>
                      <a:cxn ang="T102">
                        <a:pos x="T56" y="T57"/>
                      </a:cxn>
                      <a:cxn ang="T103">
                        <a:pos x="T58" y="T59"/>
                      </a:cxn>
                      <a:cxn ang="T104">
                        <a:pos x="T60" y="T61"/>
                      </a:cxn>
                      <a:cxn ang="T105">
                        <a:pos x="T62" y="T63"/>
                      </a:cxn>
                      <a:cxn ang="T106">
                        <a:pos x="T64" y="T65"/>
                      </a:cxn>
                      <a:cxn ang="T107">
                        <a:pos x="T66" y="T67"/>
                      </a:cxn>
                      <a:cxn ang="T108">
                        <a:pos x="T68" y="T69"/>
                      </a:cxn>
                      <a:cxn ang="T109">
                        <a:pos x="T70" y="T71"/>
                      </a:cxn>
                      <a:cxn ang="T110">
                        <a:pos x="T72" y="T73"/>
                      </a:cxn>
                    </a:cxnLst>
                    <a:rect l="T111" t="T112" r="T113" b="T114"/>
                    <a:pathLst>
                      <a:path w="294" h="378">
                        <a:moveTo>
                          <a:pt x="181" y="17"/>
                        </a:moveTo>
                        <a:lnTo>
                          <a:pt x="195" y="41"/>
                        </a:lnTo>
                        <a:lnTo>
                          <a:pt x="212" y="85"/>
                        </a:lnTo>
                        <a:lnTo>
                          <a:pt x="231" y="140"/>
                        </a:lnTo>
                        <a:lnTo>
                          <a:pt x="251" y="203"/>
                        </a:lnTo>
                        <a:lnTo>
                          <a:pt x="268" y="263"/>
                        </a:lnTo>
                        <a:lnTo>
                          <a:pt x="282" y="316"/>
                        </a:lnTo>
                        <a:lnTo>
                          <a:pt x="292" y="354"/>
                        </a:lnTo>
                        <a:lnTo>
                          <a:pt x="294" y="369"/>
                        </a:lnTo>
                        <a:lnTo>
                          <a:pt x="289" y="376"/>
                        </a:lnTo>
                        <a:lnTo>
                          <a:pt x="277" y="378"/>
                        </a:lnTo>
                        <a:lnTo>
                          <a:pt x="265" y="378"/>
                        </a:lnTo>
                        <a:lnTo>
                          <a:pt x="248" y="376"/>
                        </a:lnTo>
                        <a:lnTo>
                          <a:pt x="229" y="369"/>
                        </a:lnTo>
                        <a:lnTo>
                          <a:pt x="207" y="361"/>
                        </a:lnTo>
                        <a:lnTo>
                          <a:pt x="186" y="352"/>
                        </a:lnTo>
                        <a:lnTo>
                          <a:pt x="164" y="340"/>
                        </a:lnTo>
                        <a:lnTo>
                          <a:pt x="152" y="337"/>
                        </a:lnTo>
                        <a:lnTo>
                          <a:pt x="133" y="335"/>
                        </a:lnTo>
                        <a:lnTo>
                          <a:pt x="106" y="335"/>
                        </a:lnTo>
                        <a:lnTo>
                          <a:pt x="80" y="335"/>
                        </a:lnTo>
                        <a:lnTo>
                          <a:pt x="51" y="333"/>
                        </a:lnTo>
                        <a:lnTo>
                          <a:pt x="27" y="330"/>
                        </a:lnTo>
                        <a:lnTo>
                          <a:pt x="10" y="328"/>
                        </a:lnTo>
                        <a:lnTo>
                          <a:pt x="2" y="321"/>
                        </a:lnTo>
                        <a:lnTo>
                          <a:pt x="0" y="260"/>
                        </a:lnTo>
                        <a:lnTo>
                          <a:pt x="0" y="152"/>
                        </a:lnTo>
                        <a:lnTo>
                          <a:pt x="5" y="49"/>
                        </a:lnTo>
                        <a:lnTo>
                          <a:pt x="19" y="0"/>
                        </a:lnTo>
                        <a:lnTo>
                          <a:pt x="34" y="0"/>
                        </a:lnTo>
                        <a:lnTo>
                          <a:pt x="53" y="0"/>
                        </a:lnTo>
                        <a:lnTo>
                          <a:pt x="77" y="0"/>
                        </a:lnTo>
                        <a:lnTo>
                          <a:pt x="101" y="0"/>
                        </a:lnTo>
                        <a:lnTo>
                          <a:pt x="128" y="3"/>
                        </a:lnTo>
                        <a:lnTo>
                          <a:pt x="149" y="5"/>
                        </a:lnTo>
                        <a:lnTo>
                          <a:pt x="169" y="10"/>
                        </a:lnTo>
                        <a:lnTo>
                          <a:pt x="181" y="17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33877" name="Freeform 21"/>
                  <p:cNvSpPr>
                    <a:spLocks/>
                  </p:cNvSpPr>
                  <p:nvPr/>
                </p:nvSpPr>
                <p:spPr bwMode="auto">
                  <a:xfrm>
                    <a:off x="2293" y="869"/>
                    <a:ext cx="67" cy="65"/>
                  </a:xfrm>
                  <a:custGeom>
                    <a:avLst/>
                    <a:gdLst>
                      <a:gd name="T0" fmla="*/ 115 w 212"/>
                      <a:gd name="T1" fmla="*/ 5 h 270"/>
                      <a:gd name="T2" fmla="*/ 115 w 212"/>
                      <a:gd name="T3" fmla="*/ 17 h 270"/>
                      <a:gd name="T4" fmla="*/ 127 w 212"/>
                      <a:gd name="T5" fmla="*/ 55 h 270"/>
                      <a:gd name="T6" fmla="*/ 144 w 212"/>
                      <a:gd name="T7" fmla="*/ 101 h 270"/>
                      <a:gd name="T8" fmla="*/ 152 w 212"/>
                      <a:gd name="T9" fmla="*/ 132 h 270"/>
                      <a:gd name="T10" fmla="*/ 159 w 212"/>
                      <a:gd name="T11" fmla="*/ 166 h 270"/>
                      <a:gd name="T12" fmla="*/ 178 w 212"/>
                      <a:gd name="T13" fmla="*/ 207 h 270"/>
                      <a:gd name="T14" fmla="*/ 197 w 212"/>
                      <a:gd name="T15" fmla="*/ 243 h 270"/>
                      <a:gd name="T16" fmla="*/ 212 w 212"/>
                      <a:gd name="T17" fmla="*/ 270 h 270"/>
                      <a:gd name="T18" fmla="*/ 207 w 212"/>
                      <a:gd name="T19" fmla="*/ 267 h 270"/>
                      <a:gd name="T20" fmla="*/ 200 w 212"/>
                      <a:gd name="T21" fmla="*/ 265 h 270"/>
                      <a:gd name="T22" fmla="*/ 190 w 212"/>
                      <a:gd name="T23" fmla="*/ 262 h 270"/>
                      <a:gd name="T24" fmla="*/ 180 w 212"/>
                      <a:gd name="T25" fmla="*/ 258 h 270"/>
                      <a:gd name="T26" fmla="*/ 168 w 212"/>
                      <a:gd name="T27" fmla="*/ 253 h 270"/>
                      <a:gd name="T28" fmla="*/ 154 w 212"/>
                      <a:gd name="T29" fmla="*/ 248 h 270"/>
                      <a:gd name="T30" fmla="*/ 140 w 212"/>
                      <a:gd name="T31" fmla="*/ 243 h 270"/>
                      <a:gd name="T32" fmla="*/ 125 w 212"/>
                      <a:gd name="T33" fmla="*/ 241 h 270"/>
                      <a:gd name="T34" fmla="*/ 106 w 212"/>
                      <a:gd name="T35" fmla="*/ 241 h 270"/>
                      <a:gd name="T36" fmla="*/ 87 w 212"/>
                      <a:gd name="T37" fmla="*/ 238 h 270"/>
                      <a:gd name="T38" fmla="*/ 67 w 212"/>
                      <a:gd name="T39" fmla="*/ 238 h 270"/>
                      <a:gd name="T40" fmla="*/ 50 w 212"/>
                      <a:gd name="T41" fmla="*/ 236 h 270"/>
                      <a:gd name="T42" fmla="*/ 33 w 212"/>
                      <a:gd name="T43" fmla="*/ 236 h 270"/>
                      <a:gd name="T44" fmla="*/ 19 w 212"/>
                      <a:gd name="T45" fmla="*/ 233 h 270"/>
                      <a:gd name="T46" fmla="*/ 9 w 212"/>
                      <a:gd name="T47" fmla="*/ 236 h 270"/>
                      <a:gd name="T48" fmla="*/ 2 w 212"/>
                      <a:gd name="T49" fmla="*/ 236 h 270"/>
                      <a:gd name="T50" fmla="*/ 0 w 212"/>
                      <a:gd name="T51" fmla="*/ 190 h 270"/>
                      <a:gd name="T52" fmla="*/ 2 w 212"/>
                      <a:gd name="T53" fmla="*/ 115 h 270"/>
                      <a:gd name="T54" fmla="*/ 5 w 212"/>
                      <a:gd name="T55" fmla="*/ 46 h 270"/>
                      <a:gd name="T56" fmla="*/ 7 w 212"/>
                      <a:gd name="T57" fmla="*/ 5 h 270"/>
                      <a:gd name="T58" fmla="*/ 17 w 212"/>
                      <a:gd name="T59" fmla="*/ 2 h 270"/>
                      <a:gd name="T60" fmla="*/ 31 w 212"/>
                      <a:gd name="T61" fmla="*/ 2 h 270"/>
                      <a:gd name="T62" fmla="*/ 46 w 212"/>
                      <a:gd name="T63" fmla="*/ 0 h 270"/>
                      <a:gd name="T64" fmla="*/ 62 w 212"/>
                      <a:gd name="T65" fmla="*/ 0 h 270"/>
                      <a:gd name="T66" fmla="*/ 77 w 212"/>
                      <a:gd name="T67" fmla="*/ 0 h 270"/>
                      <a:gd name="T68" fmla="*/ 91 w 212"/>
                      <a:gd name="T69" fmla="*/ 0 h 270"/>
                      <a:gd name="T70" fmla="*/ 106 w 212"/>
                      <a:gd name="T71" fmla="*/ 2 h 270"/>
                      <a:gd name="T72" fmla="*/ 115 w 212"/>
                      <a:gd name="T73" fmla="*/ 5 h 270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w 212"/>
                      <a:gd name="T112" fmla="*/ 0 h 270"/>
                      <a:gd name="T113" fmla="*/ 212 w 212"/>
                      <a:gd name="T114" fmla="*/ 270 h 270"/>
                    </a:gdLst>
                    <a:ahLst/>
                    <a:cxnLst>
                      <a:cxn ang="T74">
                        <a:pos x="T0" y="T1"/>
                      </a:cxn>
                      <a:cxn ang="T75">
                        <a:pos x="T2" y="T3"/>
                      </a:cxn>
                      <a:cxn ang="T76">
                        <a:pos x="T4" y="T5"/>
                      </a:cxn>
                      <a:cxn ang="T77">
                        <a:pos x="T6" y="T7"/>
                      </a:cxn>
                      <a:cxn ang="T78">
                        <a:pos x="T8" y="T9"/>
                      </a:cxn>
                      <a:cxn ang="T79">
                        <a:pos x="T10" y="T11"/>
                      </a:cxn>
                      <a:cxn ang="T80">
                        <a:pos x="T12" y="T13"/>
                      </a:cxn>
                      <a:cxn ang="T81">
                        <a:pos x="T14" y="T15"/>
                      </a:cxn>
                      <a:cxn ang="T82">
                        <a:pos x="T16" y="T17"/>
                      </a:cxn>
                      <a:cxn ang="T83">
                        <a:pos x="T18" y="T19"/>
                      </a:cxn>
                      <a:cxn ang="T84">
                        <a:pos x="T20" y="T21"/>
                      </a:cxn>
                      <a:cxn ang="T85">
                        <a:pos x="T22" y="T23"/>
                      </a:cxn>
                      <a:cxn ang="T86">
                        <a:pos x="T24" y="T25"/>
                      </a:cxn>
                      <a:cxn ang="T87">
                        <a:pos x="T26" y="T27"/>
                      </a:cxn>
                      <a:cxn ang="T88">
                        <a:pos x="T28" y="T29"/>
                      </a:cxn>
                      <a:cxn ang="T89">
                        <a:pos x="T30" y="T31"/>
                      </a:cxn>
                      <a:cxn ang="T90">
                        <a:pos x="T32" y="T33"/>
                      </a:cxn>
                      <a:cxn ang="T91">
                        <a:pos x="T34" y="T35"/>
                      </a:cxn>
                      <a:cxn ang="T92">
                        <a:pos x="T36" y="T37"/>
                      </a:cxn>
                      <a:cxn ang="T93">
                        <a:pos x="T38" y="T39"/>
                      </a:cxn>
                      <a:cxn ang="T94">
                        <a:pos x="T40" y="T41"/>
                      </a:cxn>
                      <a:cxn ang="T95">
                        <a:pos x="T42" y="T43"/>
                      </a:cxn>
                      <a:cxn ang="T96">
                        <a:pos x="T44" y="T45"/>
                      </a:cxn>
                      <a:cxn ang="T97">
                        <a:pos x="T46" y="T47"/>
                      </a:cxn>
                      <a:cxn ang="T98">
                        <a:pos x="T48" y="T49"/>
                      </a:cxn>
                      <a:cxn ang="T99">
                        <a:pos x="T50" y="T51"/>
                      </a:cxn>
                      <a:cxn ang="T100">
                        <a:pos x="T52" y="T53"/>
                      </a:cxn>
                      <a:cxn ang="T101">
                        <a:pos x="T54" y="T55"/>
                      </a:cxn>
                      <a:cxn ang="T102">
                        <a:pos x="T56" y="T57"/>
                      </a:cxn>
                      <a:cxn ang="T103">
                        <a:pos x="T58" y="T59"/>
                      </a:cxn>
                      <a:cxn ang="T104">
                        <a:pos x="T60" y="T61"/>
                      </a:cxn>
                      <a:cxn ang="T105">
                        <a:pos x="T62" y="T63"/>
                      </a:cxn>
                      <a:cxn ang="T106">
                        <a:pos x="T64" y="T65"/>
                      </a:cxn>
                      <a:cxn ang="T107">
                        <a:pos x="T66" y="T67"/>
                      </a:cxn>
                      <a:cxn ang="T108">
                        <a:pos x="T68" y="T69"/>
                      </a:cxn>
                      <a:cxn ang="T109">
                        <a:pos x="T70" y="T71"/>
                      </a:cxn>
                      <a:cxn ang="T110">
                        <a:pos x="T72" y="T73"/>
                      </a:cxn>
                    </a:cxnLst>
                    <a:rect l="T111" t="T112" r="T113" b="T114"/>
                    <a:pathLst>
                      <a:path w="212" h="270">
                        <a:moveTo>
                          <a:pt x="115" y="5"/>
                        </a:moveTo>
                        <a:lnTo>
                          <a:pt x="115" y="17"/>
                        </a:lnTo>
                        <a:lnTo>
                          <a:pt x="127" y="55"/>
                        </a:lnTo>
                        <a:lnTo>
                          <a:pt x="144" y="101"/>
                        </a:lnTo>
                        <a:lnTo>
                          <a:pt x="152" y="132"/>
                        </a:lnTo>
                        <a:lnTo>
                          <a:pt x="159" y="166"/>
                        </a:lnTo>
                        <a:lnTo>
                          <a:pt x="178" y="207"/>
                        </a:lnTo>
                        <a:lnTo>
                          <a:pt x="197" y="243"/>
                        </a:lnTo>
                        <a:lnTo>
                          <a:pt x="212" y="270"/>
                        </a:lnTo>
                        <a:lnTo>
                          <a:pt x="207" y="267"/>
                        </a:lnTo>
                        <a:lnTo>
                          <a:pt x="200" y="265"/>
                        </a:lnTo>
                        <a:lnTo>
                          <a:pt x="190" y="262"/>
                        </a:lnTo>
                        <a:lnTo>
                          <a:pt x="180" y="258"/>
                        </a:lnTo>
                        <a:lnTo>
                          <a:pt x="168" y="253"/>
                        </a:lnTo>
                        <a:lnTo>
                          <a:pt x="154" y="248"/>
                        </a:lnTo>
                        <a:lnTo>
                          <a:pt x="140" y="243"/>
                        </a:lnTo>
                        <a:lnTo>
                          <a:pt x="125" y="241"/>
                        </a:lnTo>
                        <a:lnTo>
                          <a:pt x="106" y="241"/>
                        </a:lnTo>
                        <a:lnTo>
                          <a:pt x="87" y="238"/>
                        </a:lnTo>
                        <a:lnTo>
                          <a:pt x="67" y="238"/>
                        </a:lnTo>
                        <a:lnTo>
                          <a:pt x="50" y="236"/>
                        </a:lnTo>
                        <a:lnTo>
                          <a:pt x="33" y="236"/>
                        </a:lnTo>
                        <a:lnTo>
                          <a:pt x="19" y="233"/>
                        </a:lnTo>
                        <a:lnTo>
                          <a:pt x="9" y="236"/>
                        </a:lnTo>
                        <a:lnTo>
                          <a:pt x="2" y="236"/>
                        </a:lnTo>
                        <a:lnTo>
                          <a:pt x="0" y="190"/>
                        </a:lnTo>
                        <a:lnTo>
                          <a:pt x="2" y="115"/>
                        </a:lnTo>
                        <a:lnTo>
                          <a:pt x="5" y="46"/>
                        </a:lnTo>
                        <a:lnTo>
                          <a:pt x="7" y="5"/>
                        </a:lnTo>
                        <a:lnTo>
                          <a:pt x="17" y="2"/>
                        </a:lnTo>
                        <a:lnTo>
                          <a:pt x="31" y="2"/>
                        </a:lnTo>
                        <a:lnTo>
                          <a:pt x="46" y="0"/>
                        </a:lnTo>
                        <a:lnTo>
                          <a:pt x="62" y="0"/>
                        </a:lnTo>
                        <a:lnTo>
                          <a:pt x="77" y="0"/>
                        </a:lnTo>
                        <a:lnTo>
                          <a:pt x="91" y="0"/>
                        </a:lnTo>
                        <a:lnTo>
                          <a:pt x="106" y="2"/>
                        </a:lnTo>
                        <a:lnTo>
                          <a:pt x="115" y="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33878" name="Freeform 22"/>
                  <p:cNvSpPr>
                    <a:spLocks/>
                  </p:cNvSpPr>
                  <p:nvPr/>
                </p:nvSpPr>
                <p:spPr bwMode="auto">
                  <a:xfrm>
                    <a:off x="1347" y="1042"/>
                    <a:ext cx="194" cy="35"/>
                  </a:xfrm>
                  <a:custGeom>
                    <a:avLst/>
                    <a:gdLst>
                      <a:gd name="T0" fmla="*/ 598 w 608"/>
                      <a:gd name="T1" fmla="*/ 91 h 144"/>
                      <a:gd name="T2" fmla="*/ 608 w 608"/>
                      <a:gd name="T3" fmla="*/ 103 h 144"/>
                      <a:gd name="T4" fmla="*/ 608 w 608"/>
                      <a:gd name="T5" fmla="*/ 120 h 144"/>
                      <a:gd name="T6" fmla="*/ 596 w 608"/>
                      <a:gd name="T7" fmla="*/ 137 h 144"/>
                      <a:gd name="T8" fmla="*/ 576 w 608"/>
                      <a:gd name="T9" fmla="*/ 144 h 144"/>
                      <a:gd name="T10" fmla="*/ 557 w 608"/>
                      <a:gd name="T11" fmla="*/ 144 h 144"/>
                      <a:gd name="T12" fmla="*/ 533 w 608"/>
                      <a:gd name="T13" fmla="*/ 142 h 144"/>
                      <a:gd name="T14" fmla="*/ 499 w 608"/>
                      <a:gd name="T15" fmla="*/ 137 h 144"/>
                      <a:gd name="T16" fmla="*/ 463 w 608"/>
                      <a:gd name="T17" fmla="*/ 130 h 144"/>
                      <a:gd name="T18" fmla="*/ 422 w 608"/>
                      <a:gd name="T19" fmla="*/ 122 h 144"/>
                      <a:gd name="T20" fmla="*/ 376 w 608"/>
                      <a:gd name="T21" fmla="*/ 113 h 144"/>
                      <a:gd name="T22" fmla="*/ 330 w 608"/>
                      <a:gd name="T23" fmla="*/ 106 h 144"/>
                      <a:gd name="T24" fmla="*/ 282 w 608"/>
                      <a:gd name="T25" fmla="*/ 96 h 144"/>
                      <a:gd name="T26" fmla="*/ 236 w 608"/>
                      <a:gd name="T27" fmla="*/ 86 h 144"/>
                      <a:gd name="T28" fmla="*/ 193 w 608"/>
                      <a:gd name="T29" fmla="*/ 77 h 144"/>
                      <a:gd name="T30" fmla="*/ 150 w 608"/>
                      <a:gd name="T31" fmla="*/ 70 h 144"/>
                      <a:gd name="T32" fmla="*/ 111 w 608"/>
                      <a:gd name="T33" fmla="*/ 62 h 144"/>
                      <a:gd name="T34" fmla="*/ 80 w 608"/>
                      <a:gd name="T35" fmla="*/ 55 h 144"/>
                      <a:gd name="T36" fmla="*/ 53 w 608"/>
                      <a:gd name="T37" fmla="*/ 50 h 144"/>
                      <a:gd name="T38" fmla="*/ 34 w 608"/>
                      <a:gd name="T39" fmla="*/ 45 h 144"/>
                      <a:gd name="T40" fmla="*/ 24 w 608"/>
                      <a:gd name="T41" fmla="*/ 45 h 144"/>
                      <a:gd name="T42" fmla="*/ 5 w 608"/>
                      <a:gd name="T43" fmla="*/ 36 h 144"/>
                      <a:gd name="T44" fmla="*/ 0 w 608"/>
                      <a:gd name="T45" fmla="*/ 19 h 144"/>
                      <a:gd name="T46" fmla="*/ 10 w 608"/>
                      <a:gd name="T47" fmla="*/ 2 h 144"/>
                      <a:gd name="T48" fmla="*/ 46 w 608"/>
                      <a:gd name="T49" fmla="*/ 0 h 144"/>
                      <a:gd name="T50" fmla="*/ 58 w 608"/>
                      <a:gd name="T51" fmla="*/ 2 h 144"/>
                      <a:gd name="T52" fmla="*/ 80 w 608"/>
                      <a:gd name="T53" fmla="*/ 5 h 144"/>
                      <a:gd name="T54" fmla="*/ 109 w 608"/>
                      <a:gd name="T55" fmla="*/ 9 h 144"/>
                      <a:gd name="T56" fmla="*/ 145 w 608"/>
                      <a:gd name="T57" fmla="*/ 14 h 144"/>
                      <a:gd name="T58" fmla="*/ 186 w 608"/>
                      <a:gd name="T59" fmla="*/ 21 h 144"/>
                      <a:gd name="T60" fmla="*/ 232 w 608"/>
                      <a:gd name="T61" fmla="*/ 29 h 144"/>
                      <a:gd name="T62" fmla="*/ 277 w 608"/>
                      <a:gd name="T63" fmla="*/ 36 h 144"/>
                      <a:gd name="T64" fmla="*/ 326 w 608"/>
                      <a:gd name="T65" fmla="*/ 43 h 144"/>
                      <a:gd name="T66" fmla="*/ 374 w 608"/>
                      <a:gd name="T67" fmla="*/ 53 h 144"/>
                      <a:gd name="T68" fmla="*/ 422 w 608"/>
                      <a:gd name="T69" fmla="*/ 60 h 144"/>
                      <a:gd name="T70" fmla="*/ 465 w 608"/>
                      <a:gd name="T71" fmla="*/ 67 h 144"/>
                      <a:gd name="T72" fmla="*/ 506 w 608"/>
                      <a:gd name="T73" fmla="*/ 74 h 144"/>
                      <a:gd name="T74" fmla="*/ 540 w 608"/>
                      <a:gd name="T75" fmla="*/ 79 h 144"/>
                      <a:gd name="T76" fmla="*/ 569 w 608"/>
                      <a:gd name="T77" fmla="*/ 84 h 144"/>
                      <a:gd name="T78" fmla="*/ 588 w 608"/>
                      <a:gd name="T79" fmla="*/ 89 h 144"/>
                      <a:gd name="T80" fmla="*/ 598 w 608"/>
                      <a:gd name="T81" fmla="*/ 91 h 144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608"/>
                      <a:gd name="T124" fmla="*/ 0 h 144"/>
                      <a:gd name="T125" fmla="*/ 608 w 608"/>
                      <a:gd name="T126" fmla="*/ 144 h 144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608" h="144">
                        <a:moveTo>
                          <a:pt x="598" y="91"/>
                        </a:moveTo>
                        <a:lnTo>
                          <a:pt x="608" y="103"/>
                        </a:lnTo>
                        <a:lnTo>
                          <a:pt x="608" y="120"/>
                        </a:lnTo>
                        <a:lnTo>
                          <a:pt x="596" y="137"/>
                        </a:lnTo>
                        <a:lnTo>
                          <a:pt x="576" y="144"/>
                        </a:lnTo>
                        <a:lnTo>
                          <a:pt x="557" y="144"/>
                        </a:lnTo>
                        <a:lnTo>
                          <a:pt x="533" y="142"/>
                        </a:lnTo>
                        <a:lnTo>
                          <a:pt x="499" y="137"/>
                        </a:lnTo>
                        <a:lnTo>
                          <a:pt x="463" y="130"/>
                        </a:lnTo>
                        <a:lnTo>
                          <a:pt x="422" y="122"/>
                        </a:lnTo>
                        <a:lnTo>
                          <a:pt x="376" y="113"/>
                        </a:lnTo>
                        <a:lnTo>
                          <a:pt x="330" y="106"/>
                        </a:lnTo>
                        <a:lnTo>
                          <a:pt x="282" y="96"/>
                        </a:lnTo>
                        <a:lnTo>
                          <a:pt x="236" y="86"/>
                        </a:lnTo>
                        <a:lnTo>
                          <a:pt x="193" y="77"/>
                        </a:lnTo>
                        <a:lnTo>
                          <a:pt x="150" y="70"/>
                        </a:lnTo>
                        <a:lnTo>
                          <a:pt x="111" y="62"/>
                        </a:lnTo>
                        <a:lnTo>
                          <a:pt x="80" y="55"/>
                        </a:lnTo>
                        <a:lnTo>
                          <a:pt x="53" y="50"/>
                        </a:lnTo>
                        <a:lnTo>
                          <a:pt x="34" y="45"/>
                        </a:lnTo>
                        <a:lnTo>
                          <a:pt x="24" y="45"/>
                        </a:lnTo>
                        <a:lnTo>
                          <a:pt x="5" y="36"/>
                        </a:lnTo>
                        <a:lnTo>
                          <a:pt x="0" y="19"/>
                        </a:lnTo>
                        <a:lnTo>
                          <a:pt x="10" y="2"/>
                        </a:lnTo>
                        <a:lnTo>
                          <a:pt x="46" y="0"/>
                        </a:lnTo>
                        <a:lnTo>
                          <a:pt x="58" y="2"/>
                        </a:lnTo>
                        <a:lnTo>
                          <a:pt x="80" y="5"/>
                        </a:lnTo>
                        <a:lnTo>
                          <a:pt x="109" y="9"/>
                        </a:lnTo>
                        <a:lnTo>
                          <a:pt x="145" y="14"/>
                        </a:lnTo>
                        <a:lnTo>
                          <a:pt x="186" y="21"/>
                        </a:lnTo>
                        <a:lnTo>
                          <a:pt x="232" y="29"/>
                        </a:lnTo>
                        <a:lnTo>
                          <a:pt x="277" y="36"/>
                        </a:lnTo>
                        <a:lnTo>
                          <a:pt x="326" y="43"/>
                        </a:lnTo>
                        <a:lnTo>
                          <a:pt x="374" y="53"/>
                        </a:lnTo>
                        <a:lnTo>
                          <a:pt x="422" y="60"/>
                        </a:lnTo>
                        <a:lnTo>
                          <a:pt x="465" y="67"/>
                        </a:lnTo>
                        <a:lnTo>
                          <a:pt x="506" y="74"/>
                        </a:lnTo>
                        <a:lnTo>
                          <a:pt x="540" y="79"/>
                        </a:lnTo>
                        <a:lnTo>
                          <a:pt x="569" y="84"/>
                        </a:lnTo>
                        <a:lnTo>
                          <a:pt x="588" y="89"/>
                        </a:lnTo>
                        <a:lnTo>
                          <a:pt x="598" y="91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33879" name="Freeform 23"/>
                  <p:cNvSpPr>
                    <a:spLocks/>
                  </p:cNvSpPr>
                  <p:nvPr/>
                </p:nvSpPr>
                <p:spPr bwMode="auto">
                  <a:xfrm>
                    <a:off x="1427" y="1088"/>
                    <a:ext cx="110" cy="19"/>
                  </a:xfrm>
                  <a:custGeom>
                    <a:avLst/>
                    <a:gdLst>
                      <a:gd name="T0" fmla="*/ 325 w 345"/>
                      <a:gd name="T1" fmla="*/ 31 h 77"/>
                      <a:gd name="T2" fmla="*/ 337 w 345"/>
                      <a:gd name="T3" fmla="*/ 41 h 77"/>
                      <a:gd name="T4" fmla="*/ 345 w 345"/>
                      <a:gd name="T5" fmla="*/ 55 h 77"/>
                      <a:gd name="T6" fmla="*/ 340 w 345"/>
                      <a:gd name="T7" fmla="*/ 70 h 77"/>
                      <a:gd name="T8" fmla="*/ 323 w 345"/>
                      <a:gd name="T9" fmla="*/ 77 h 77"/>
                      <a:gd name="T10" fmla="*/ 289 w 345"/>
                      <a:gd name="T11" fmla="*/ 77 h 77"/>
                      <a:gd name="T12" fmla="*/ 248 w 345"/>
                      <a:gd name="T13" fmla="*/ 72 h 77"/>
                      <a:gd name="T14" fmla="*/ 202 w 345"/>
                      <a:gd name="T15" fmla="*/ 67 h 77"/>
                      <a:gd name="T16" fmla="*/ 157 w 345"/>
                      <a:gd name="T17" fmla="*/ 62 h 77"/>
                      <a:gd name="T18" fmla="*/ 113 w 345"/>
                      <a:gd name="T19" fmla="*/ 58 h 77"/>
                      <a:gd name="T20" fmla="*/ 75 w 345"/>
                      <a:gd name="T21" fmla="*/ 53 h 77"/>
                      <a:gd name="T22" fmla="*/ 46 w 345"/>
                      <a:gd name="T23" fmla="*/ 48 h 77"/>
                      <a:gd name="T24" fmla="*/ 26 w 345"/>
                      <a:gd name="T25" fmla="*/ 48 h 77"/>
                      <a:gd name="T26" fmla="*/ 7 w 345"/>
                      <a:gd name="T27" fmla="*/ 41 h 77"/>
                      <a:gd name="T28" fmla="*/ 0 w 345"/>
                      <a:gd name="T29" fmla="*/ 24 h 77"/>
                      <a:gd name="T30" fmla="*/ 10 w 345"/>
                      <a:gd name="T31" fmla="*/ 5 h 77"/>
                      <a:gd name="T32" fmla="*/ 46 w 345"/>
                      <a:gd name="T33" fmla="*/ 0 h 77"/>
                      <a:gd name="T34" fmla="*/ 67 w 345"/>
                      <a:gd name="T35" fmla="*/ 2 h 77"/>
                      <a:gd name="T36" fmla="*/ 101 w 345"/>
                      <a:gd name="T37" fmla="*/ 5 h 77"/>
                      <a:gd name="T38" fmla="*/ 145 w 345"/>
                      <a:gd name="T39" fmla="*/ 10 h 77"/>
                      <a:gd name="T40" fmla="*/ 190 w 345"/>
                      <a:gd name="T41" fmla="*/ 14 h 77"/>
                      <a:gd name="T42" fmla="*/ 236 w 345"/>
                      <a:gd name="T43" fmla="*/ 19 h 77"/>
                      <a:gd name="T44" fmla="*/ 275 w 345"/>
                      <a:gd name="T45" fmla="*/ 24 h 77"/>
                      <a:gd name="T46" fmla="*/ 308 w 345"/>
                      <a:gd name="T47" fmla="*/ 29 h 77"/>
                      <a:gd name="T48" fmla="*/ 325 w 345"/>
                      <a:gd name="T49" fmla="*/ 31 h 77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345"/>
                      <a:gd name="T76" fmla="*/ 0 h 77"/>
                      <a:gd name="T77" fmla="*/ 345 w 345"/>
                      <a:gd name="T78" fmla="*/ 77 h 77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345" h="77">
                        <a:moveTo>
                          <a:pt x="325" y="31"/>
                        </a:moveTo>
                        <a:lnTo>
                          <a:pt x="337" y="41"/>
                        </a:lnTo>
                        <a:lnTo>
                          <a:pt x="345" y="55"/>
                        </a:lnTo>
                        <a:lnTo>
                          <a:pt x="340" y="70"/>
                        </a:lnTo>
                        <a:lnTo>
                          <a:pt x="323" y="77"/>
                        </a:lnTo>
                        <a:lnTo>
                          <a:pt x="289" y="77"/>
                        </a:lnTo>
                        <a:lnTo>
                          <a:pt x="248" y="72"/>
                        </a:lnTo>
                        <a:lnTo>
                          <a:pt x="202" y="67"/>
                        </a:lnTo>
                        <a:lnTo>
                          <a:pt x="157" y="62"/>
                        </a:lnTo>
                        <a:lnTo>
                          <a:pt x="113" y="58"/>
                        </a:lnTo>
                        <a:lnTo>
                          <a:pt x="75" y="53"/>
                        </a:lnTo>
                        <a:lnTo>
                          <a:pt x="46" y="48"/>
                        </a:lnTo>
                        <a:lnTo>
                          <a:pt x="26" y="48"/>
                        </a:lnTo>
                        <a:lnTo>
                          <a:pt x="7" y="41"/>
                        </a:lnTo>
                        <a:lnTo>
                          <a:pt x="0" y="24"/>
                        </a:lnTo>
                        <a:lnTo>
                          <a:pt x="10" y="5"/>
                        </a:lnTo>
                        <a:lnTo>
                          <a:pt x="46" y="0"/>
                        </a:lnTo>
                        <a:lnTo>
                          <a:pt x="67" y="2"/>
                        </a:lnTo>
                        <a:lnTo>
                          <a:pt x="101" y="5"/>
                        </a:lnTo>
                        <a:lnTo>
                          <a:pt x="145" y="10"/>
                        </a:lnTo>
                        <a:lnTo>
                          <a:pt x="190" y="14"/>
                        </a:lnTo>
                        <a:lnTo>
                          <a:pt x="236" y="19"/>
                        </a:lnTo>
                        <a:lnTo>
                          <a:pt x="275" y="24"/>
                        </a:lnTo>
                        <a:lnTo>
                          <a:pt x="308" y="29"/>
                        </a:lnTo>
                        <a:lnTo>
                          <a:pt x="325" y="31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33880" name="Freeform 24"/>
                  <p:cNvSpPr>
                    <a:spLocks/>
                  </p:cNvSpPr>
                  <p:nvPr/>
                </p:nvSpPr>
                <p:spPr bwMode="auto">
                  <a:xfrm>
                    <a:off x="1311" y="1123"/>
                    <a:ext cx="235" cy="16"/>
                  </a:xfrm>
                  <a:custGeom>
                    <a:avLst/>
                    <a:gdLst>
                      <a:gd name="T0" fmla="*/ 714 w 733"/>
                      <a:gd name="T1" fmla="*/ 3 h 70"/>
                      <a:gd name="T2" fmla="*/ 728 w 733"/>
                      <a:gd name="T3" fmla="*/ 12 h 70"/>
                      <a:gd name="T4" fmla="*/ 733 w 733"/>
                      <a:gd name="T5" fmla="*/ 32 h 70"/>
                      <a:gd name="T6" fmla="*/ 721 w 733"/>
                      <a:gd name="T7" fmla="*/ 51 h 70"/>
                      <a:gd name="T8" fmla="*/ 682 w 733"/>
                      <a:gd name="T9" fmla="*/ 60 h 70"/>
                      <a:gd name="T10" fmla="*/ 663 w 733"/>
                      <a:gd name="T11" fmla="*/ 60 h 70"/>
                      <a:gd name="T12" fmla="*/ 634 w 733"/>
                      <a:gd name="T13" fmla="*/ 63 h 70"/>
                      <a:gd name="T14" fmla="*/ 596 w 733"/>
                      <a:gd name="T15" fmla="*/ 63 h 70"/>
                      <a:gd name="T16" fmla="*/ 550 w 733"/>
                      <a:gd name="T17" fmla="*/ 63 h 70"/>
                      <a:gd name="T18" fmla="*/ 499 w 733"/>
                      <a:gd name="T19" fmla="*/ 63 h 70"/>
                      <a:gd name="T20" fmla="*/ 446 w 733"/>
                      <a:gd name="T21" fmla="*/ 65 h 70"/>
                      <a:gd name="T22" fmla="*/ 388 w 733"/>
                      <a:gd name="T23" fmla="*/ 65 h 70"/>
                      <a:gd name="T24" fmla="*/ 331 w 733"/>
                      <a:gd name="T25" fmla="*/ 65 h 70"/>
                      <a:gd name="T26" fmla="*/ 273 w 733"/>
                      <a:gd name="T27" fmla="*/ 65 h 70"/>
                      <a:gd name="T28" fmla="*/ 220 w 733"/>
                      <a:gd name="T29" fmla="*/ 65 h 70"/>
                      <a:gd name="T30" fmla="*/ 167 w 733"/>
                      <a:gd name="T31" fmla="*/ 68 h 70"/>
                      <a:gd name="T32" fmla="*/ 121 w 733"/>
                      <a:gd name="T33" fmla="*/ 68 h 70"/>
                      <a:gd name="T34" fmla="*/ 80 w 733"/>
                      <a:gd name="T35" fmla="*/ 68 h 70"/>
                      <a:gd name="T36" fmla="*/ 46 w 733"/>
                      <a:gd name="T37" fmla="*/ 68 h 70"/>
                      <a:gd name="T38" fmla="*/ 25 w 733"/>
                      <a:gd name="T39" fmla="*/ 70 h 70"/>
                      <a:gd name="T40" fmla="*/ 13 w 733"/>
                      <a:gd name="T41" fmla="*/ 70 h 70"/>
                      <a:gd name="T42" fmla="*/ 3 w 733"/>
                      <a:gd name="T43" fmla="*/ 70 h 70"/>
                      <a:gd name="T44" fmla="*/ 0 w 733"/>
                      <a:gd name="T45" fmla="*/ 63 h 70"/>
                      <a:gd name="T46" fmla="*/ 3 w 733"/>
                      <a:gd name="T47" fmla="*/ 56 h 70"/>
                      <a:gd name="T48" fmla="*/ 13 w 733"/>
                      <a:gd name="T49" fmla="*/ 44 h 70"/>
                      <a:gd name="T50" fmla="*/ 29 w 733"/>
                      <a:gd name="T51" fmla="*/ 34 h 70"/>
                      <a:gd name="T52" fmla="*/ 58 w 733"/>
                      <a:gd name="T53" fmla="*/ 22 h 70"/>
                      <a:gd name="T54" fmla="*/ 97 w 733"/>
                      <a:gd name="T55" fmla="*/ 15 h 70"/>
                      <a:gd name="T56" fmla="*/ 147 w 733"/>
                      <a:gd name="T57" fmla="*/ 10 h 70"/>
                      <a:gd name="T58" fmla="*/ 160 w 733"/>
                      <a:gd name="T59" fmla="*/ 10 h 70"/>
                      <a:gd name="T60" fmla="*/ 181 w 733"/>
                      <a:gd name="T61" fmla="*/ 10 h 70"/>
                      <a:gd name="T62" fmla="*/ 213 w 733"/>
                      <a:gd name="T63" fmla="*/ 8 h 70"/>
                      <a:gd name="T64" fmla="*/ 249 w 733"/>
                      <a:gd name="T65" fmla="*/ 8 h 70"/>
                      <a:gd name="T66" fmla="*/ 290 w 733"/>
                      <a:gd name="T67" fmla="*/ 5 h 70"/>
                      <a:gd name="T68" fmla="*/ 335 w 733"/>
                      <a:gd name="T69" fmla="*/ 5 h 70"/>
                      <a:gd name="T70" fmla="*/ 386 w 733"/>
                      <a:gd name="T71" fmla="*/ 5 h 70"/>
                      <a:gd name="T72" fmla="*/ 434 w 733"/>
                      <a:gd name="T73" fmla="*/ 3 h 70"/>
                      <a:gd name="T74" fmla="*/ 485 w 733"/>
                      <a:gd name="T75" fmla="*/ 3 h 70"/>
                      <a:gd name="T76" fmla="*/ 533 w 733"/>
                      <a:gd name="T77" fmla="*/ 3 h 70"/>
                      <a:gd name="T78" fmla="*/ 579 w 733"/>
                      <a:gd name="T79" fmla="*/ 3 h 70"/>
                      <a:gd name="T80" fmla="*/ 620 w 733"/>
                      <a:gd name="T81" fmla="*/ 0 h 70"/>
                      <a:gd name="T82" fmla="*/ 656 w 733"/>
                      <a:gd name="T83" fmla="*/ 0 h 70"/>
                      <a:gd name="T84" fmla="*/ 682 w 733"/>
                      <a:gd name="T85" fmla="*/ 3 h 70"/>
                      <a:gd name="T86" fmla="*/ 704 w 733"/>
                      <a:gd name="T87" fmla="*/ 3 h 70"/>
                      <a:gd name="T88" fmla="*/ 714 w 733"/>
                      <a:gd name="T89" fmla="*/ 3 h 70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w 733"/>
                      <a:gd name="T136" fmla="*/ 0 h 70"/>
                      <a:gd name="T137" fmla="*/ 733 w 733"/>
                      <a:gd name="T138" fmla="*/ 70 h 70"/>
                    </a:gdLst>
                    <a:ahLst/>
                    <a:cxnLst>
                      <a:cxn ang="T90">
                        <a:pos x="T0" y="T1"/>
                      </a:cxn>
                      <a:cxn ang="T91">
                        <a:pos x="T2" y="T3"/>
                      </a:cxn>
                      <a:cxn ang="T92">
                        <a:pos x="T4" y="T5"/>
                      </a:cxn>
                      <a:cxn ang="T93">
                        <a:pos x="T6" y="T7"/>
                      </a:cxn>
                      <a:cxn ang="T94">
                        <a:pos x="T8" y="T9"/>
                      </a:cxn>
                      <a:cxn ang="T95">
                        <a:pos x="T10" y="T11"/>
                      </a:cxn>
                      <a:cxn ang="T96">
                        <a:pos x="T12" y="T13"/>
                      </a:cxn>
                      <a:cxn ang="T97">
                        <a:pos x="T14" y="T15"/>
                      </a:cxn>
                      <a:cxn ang="T98">
                        <a:pos x="T16" y="T17"/>
                      </a:cxn>
                      <a:cxn ang="T99">
                        <a:pos x="T18" y="T19"/>
                      </a:cxn>
                      <a:cxn ang="T100">
                        <a:pos x="T20" y="T21"/>
                      </a:cxn>
                      <a:cxn ang="T101">
                        <a:pos x="T22" y="T23"/>
                      </a:cxn>
                      <a:cxn ang="T102">
                        <a:pos x="T24" y="T25"/>
                      </a:cxn>
                      <a:cxn ang="T103">
                        <a:pos x="T26" y="T27"/>
                      </a:cxn>
                      <a:cxn ang="T104">
                        <a:pos x="T28" y="T29"/>
                      </a:cxn>
                      <a:cxn ang="T105">
                        <a:pos x="T30" y="T31"/>
                      </a:cxn>
                      <a:cxn ang="T106">
                        <a:pos x="T32" y="T33"/>
                      </a:cxn>
                      <a:cxn ang="T107">
                        <a:pos x="T34" y="T35"/>
                      </a:cxn>
                      <a:cxn ang="T108">
                        <a:pos x="T36" y="T37"/>
                      </a:cxn>
                      <a:cxn ang="T109">
                        <a:pos x="T38" y="T39"/>
                      </a:cxn>
                      <a:cxn ang="T110">
                        <a:pos x="T40" y="T41"/>
                      </a:cxn>
                      <a:cxn ang="T111">
                        <a:pos x="T42" y="T43"/>
                      </a:cxn>
                      <a:cxn ang="T112">
                        <a:pos x="T44" y="T45"/>
                      </a:cxn>
                      <a:cxn ang="T113">
                        <a:pos x="T46" y="T47"/>
                      </a:cxn>
                      <a:cxn ang="T114">
                        <a:pos x="T48" y="T49"/>
                      </a:cxn>
                      <a:cxn ang="T115">
                        <a:pos x="T50" y="T51"/>
                      </a:cxn>
                      <a:cxn ang="T116">
                        <a:pos x="T52" y="T53"/>
                      </a:cxn>
                      <a:cxn ang="T117">
                        <a:pos x="T54" y="T55"/>
                      </a:cxn>
                      <a:cxn ang="T118">
                        <a:pos x="T56" y="T57"/>
                      </a:cxn>
                      <a:cxn ang="T119">
                        <a:pos x="T58" y="T59"/>
                      </a:cxn>
                      <a:cxn ang="T120">
                        <a:pos x="T60" y="T61"/>
                      </a:cxn>
                      <a:cxn ang="T121">
                        <a:pos x="T62" y="T63"/>
                      </a:cxn>
                      <a:cxn ang="T122">
                        <a:pos x="T64" y="T65"/>
                      </a:cxn>
                      <a:cxn ang="T123">
                        <a:pos x="T66" y="T67"/>
                      </a:cxn>
                      <a:cxn ang="T124">
                        <a:pos x="T68" y="T69"/>
                      </a:cxn>
                      <a:cxn ang="T125">
                        <a:pos x="T70" y="T71"/>
                      </a:cxn>
                      <a:cxn ang="T126">
                        <a:pos x="T72" y="T73"/>
                      </a:cxn>
                      <a:cxn ang="T127">
                        <a:pos x="T74" y="T75"/>
                      </a:cxn>
                      <a:cxn ang="T128">
                        <a:pos x="T76" y="T77"/>
                      </a:cxn>
                      <a:cxn ang="T129">
                        <a:pos x="T78" y="T79"/>
                      </a:cxn>
                      <a:cxn ang="T130">
                        <a:pos x="T80" y="T81"/>
                      </a:cxn>
                      <a:cxn ang="T131">
                        <a:pos x="T82" y="T83"/>
                      </a:cxn>
                      <a:cxn ang="T132">
                        <a:pos x="T84" y="T85"/>
                      </a:cxn>
                      <a:cxn ang="T133">
                        <a:pos x="T86" y="T87"/>
                      </a:cxn>
                      <a:cxn ang="T134">
                        <a:pos x="T88" y="T89"/>
                      </a:cxn>
                    </a:cxnLst>
                    <a:rect l="T135" t="T136" r="T137" b="T138"/>
                    <a:pathLst>
                      <a:path w="733" h="70">
                        <a:moveTo>
                          <a:pt x="714" y="3"/>
                        </a:moveTo>
                        <a:lnTo>
                          <a:pt x="728" y="12"/>
                        </a:lnTo>
                        <a:lnTo>
                          <a:pt x="733" y="32"/>
                        </a:lnTo>
                        <a:lnTo>
                          <a:pt x="721" y="51"/>
                        </a:lnTo>
                        <a:lnTo>
                          <a:pt x="682" y="60"/>
                        </a:lnTo>
                        <a:lnTo>
                          <a:pt x="663" y="60"/>
                        </a:lnTo>
                        <a:lnTo>
                          <a:pt x="634" y="63"/>
                        </a:lnTo>
                        <a:lnTo>
                          <a:pt x="596" y="63"/>
                        </a:lnTo>
                        <a:lnTo>
                          <a:pt x="550" y="63"/>
                        </a:lnTo>
                        <a:lnTo>
                          <a:pt x="499" y="63"/>
                        </a:lnTo>
                        <a:lnTo>
                          <a:pt x="446" y="65"/>
                        </a:lnTo>
                        <a:lnTo>
                          <a:pt x="388" y="65"/>
                        </a:lnTo>
                        <a:lnTo>
                          <a:pt x="331" y="65"/>
                        </a:lnTo>
                        <a:lnTo>
                          <a:pt x="273" y="65"/>
                        </a:lnTo>
                        <a:lnTo>
                          <a:pt x="220" y="65"/>
                        </a:lnTo>
                        <a:lnTo>
                          <a:pt x="167" y="68"/>
                        </a:lnTo>
                        <a:lnTo>
                          <a:pt x="121" y="68"/>
                        </a:lnTo>
                        <a:lnTo>
                          <a:pt x="80" y="68"/>
                        </a:lnTo>
                        <a:lnTo>
                          <a:pt x="46" y="68"/>
                        </a:lnTo>
                        <a:lnTo>
                          <a:pt x="25" y="70"/>
                        </a:lnTo>
                        <a:lnTo>
                          <a:pt x="13" y="70"/>
                        </a:lnTo>
                        <a:lnTo>
                          <a:pt x="3" y="70"/>
                        </a:lnTo>
                        <a:lnTo>
                          <a:pt x="0" y="63"/>
                        </a:lnTo>
                        <a:lnTo>
                          <a:pt x="3" y="56"/>
                        </a:lnTo>
                        <a:lnTo>
                          <a:pt x="13" y="44"/>
                        </a:lnTo>
                        <a:lnTo>
                          <a:pt x="29" y="34"/>
                        </a:lnTo>
                        <a:lnTo>
                          <a:pt x="58" y="22"/>
                        </a:lnTo>
                        <a:lnTo>
                          <a:pt x="97" y="15"/>
                        </a:lnTo>
                        <a:lnTo>
                          <a:pt x="147" y="10"/>
                        </a:lnTo>
                        <a:lnTo>
                          <a:pt x="160" y="10"/>
                        </a:lnTo>
                        <a:lnTo>
                          <a:pt x="181" y="10"/>
                        </a:lnTo>
                        <a:lnTo>
                          <a:pt x="213" y="8"/>
                        </a:lnTo>
                        <a:lnTo>
                          <a:pt x="249" y="8"/>
                        </a:lnTo>
                        <a:lnTo>
                          <a:pt x="290" y="5"/>
                        </a:lnTo>
                        <a:lnTo>
                          <a:pt x="335" y="5"/>
                        </a:lnTo>
                        <a:lnTo>
                          <a:pt x="386" y="5"/>
                        </a:lnTo>
                        <a:lnTo>
                          <a:pt x="434" y="3"/>
                        </a:lnTo>
                        <a:lnTo>
                          <a:pt x="485" y="3"/>
                        </a:lnTo>
                        <a:lnTo>
                          <a:pt x="533" y="3"/>
                        </a:lnTo>
                        <a:lnTo>
                          <a:pt x="579" y="3"/>
                        </a:lnTo>
                        <a:lnTo>
                          <a:pt x="620" y="0"/>
                        </a:lnTo>
                        <a:lnTo>
                          <a:pt x="656" y="0"/>
                        </a:lnTo>
                        <a:lnTo>
                          <a:pt x="682" y="3"/>
                        </a:lnTo>
                        <a:lnTo>
                          <a:pt x="704" y="3"/>
                        </a:lnTo>
                        <a:lnTo>
                          <a:pt x="714" y="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33881" name="Freeform 25"/>
                  <p:cNvSpPr>
                    <a:spLocks/>
                  </p:cNvSpPr>
                  <p:nvPr/>
                </p:nvSpPr>
                <p:spPr bwMode="auto">
                  <a:xfrm>
                    <a:off x="1126" y="999"/>
                    <a:ext cx="213" cy="134"/>
                  </a:xfrm>
                  <a:custGeom>
                    <a:avLst/>
                    <a:gdLst>
                      <a:gd name="T0" fmla="*/ 135 w 665"/>
                      <a:gd name="T1" fmla="*/ 255 h 559"/>
                      <a:gd name="T2" fmla="*/ 29 w 665"/>
                      <a:gd name="T3" fmla="*/ 328 h 559"/>
                      <a:gd name="T4" fmla="*/ 0 w 665"/>
                      <a:gd name="T5" fmla="*/ 436 h 559"/>
                      <a:gd name="T6" fmla="*/ 53 w 665"/>
                      <a:gd name="T7" fmla="*/ 532 h 559"/>
                      <a:gd name="T8" fmla="*/ 133 w 665"/>
                      <a:gd name="T9" fmla="*/ 559 h 559"/>
                      <a:gd name="T10" fmla="*/ 135 w 665"/>
                      <a:gd name="T11" fmla="*/ 535 h 559"/>
                      <a:gd name="T12" fmla="*/ 77 w 665"/>
                      <a:gd name="T13" fmla="*/ 501 h 559"/>
                      <a:gd name="T14" fmla="*/ 51 w 665"/>
                      <a:gd name="T15" fmla="*/ 419 h 559"/>
                      <a:gd name="T16" fmla="*/ 92 w 665"/>
                      <a:gd name="T17" fmla="*/ 340 h 559"/>
                      <a:gd name="T18" fmla="*/ 188 w 665"/>
                      <a:gd name="T19" fmla="*/ 303 h 559"/>
                      <a:gd name="T20" fmla="*/ 263 w 665"/>
                      <a:gd name="T21" fmla="*/ 323 h 559"/>
                      <a:gd name="T22" fmla="*/ 275 w 665"/>
                      <a:gd name="T23" fmla="*/ 296 h 559"/>
                      <a:gd name="T24" fmla="*/ 256 w 665"/>
                      <a:gd name="T25" fmla="*/ 222 h 559"/>
                      <a:gd name="T26" fmla="*/ 292 w 665"/>
                      <a:gd name="T27" fmla="*/ 130 h 559"/>
                      <a:gd name="T28" fmla="*/ 376 w 665"/>
                      <a:gd name="T29" fmla="*/ 87 h 559"/>
                      <a:gd name="T30" fmla="*/ 468 w 665"/>
                      <a:gd name="T31" fmla="*/ 113 h 559"/>
                      <a:gd name="T32" fmla="*/ 518 w 665"/>
                      <a:gd name="T33" fmla="*/ 171 h 559"/>
                      <a:gd name="T34" fmla="*/ 542 w 665"/>
                      <a:gd name="T35" fmla="*/ 152 h 559"/>
                      <a:gd name="T36" fmla="*/ 552 w 665"/>
                      <a:gd name="T37" fmla="*/ 94 h 559"/>
                      <a:gd name="T38" fmla="*/ 578 w 665"/>
                      <a:gd name="T39" fmla="*/ 68 h 559"/>
                      <a:gd name="T40" fmla="*/ 610 w 665"/>
                      <a:gd name="T41" fmla="*/ 87 h 559"/>
                      <a:gd name="T42" fmla="*/ 624 w 665"/>
                      <a:gd name="T43" fmla="*/ 130 h 559"/>
                      <a:gd name="T44" fmla="*/ 619 w 665"/>
                      <a:gd name="T45" fmla="*/ 169 h 559"/>
                      <a:gd name="T46" fmla="*/ 648 w 665"/>
                      <a:gd name="T47" fmla="*/ 159 h 559"/>
                      <a:gd name="T48" fmla="*/ 665 w 665"/>
                      <a:gd name="T49" fmla="*/ 87 h 559"/>
                      <a:gd name="T50" fmla="*/ 641 w 665"/>
                      <a:gd name="T51" fmla="*/ 39 h 559"/>
                      <a:gd name="T52" fmla="*/ 598 w 665"/>
                      <a:gd name="T53" fmla="*/ 12 h 559"/>
                      <a:gd name="T54" fmla="*/ 542 w 665"/>
                      <a:gd name="T55" fmla="*/ 27 h 559"/>
                      <a:gd name="T56" fmla="*/ 484 w 665"/>
                      <a:gd name="T57" fmla="*/ 24 h 559"/>
                      <a:gd name="T58" fmla="*/ 381 w 665"/>
                      <a:gd name="T59" fmla="*/ 0 h 559"/>
                      <a:gd name="T60" fmla="*/ 270 w 665"/>
                      <a:gd name="T61" fmla="*/ 41 h 559"/>
                      <a:gd name="T62" fmla="*/ 207 w 665"/>
                      <a:gd name="T63" fmla="*/ 159 h 559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w 665"/>
                      <a:gd name="T97" fmla="*/ 0 h 559"/>
                      <a:gd name="T98" fmla="*/ 665 w 665"/>
                      <a:gd name="T99" fmla="*/ 559 h 559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T96" t="T97" r="T98" b="T99"/>
                    <a:pathLst>
                      <a:path w="665" h="559">
                        <a:moveTo>
                          <a:pt x="212" y="248"/>
                        </a:moveTo>
                        <a:lnTo>
                          <a:pt x="135" y="255"/>
                        </a:lnTo>
                        <a:lnTo>
                          <a:pt x="72" y="282"/>
                        </a:lnTo>
                        <a:lnTo>
                          <a:pt x="29" y="328"/>
                        </a:lnTo>
                        <a:lnTo>
                          <a:pt x="5" y="381"/>
                        </a:lnTo>
                        <a:lnTo>
                          <a:pt x="0" y="436"/>
                        </a:lnTo>
                        <a:lnTo>
                          <a:pt x="15" y="489"/>
                        </a:lnTo>
                        <a:lnTo>
                          <a:pt x="53" y="532"/>
                        </a:lnTo>
                        <a:lnTo>
                          <a:pt x="111" y="559"/>
                        </a:lnTo>
                        <a:lnTo>
                          <a:pt x="133" y="559"/>
                        </a:lnTo>
                        <a:lnTo>
                          <a:pt x="140" y="549"/>
                        </a:lnTo>
                        <a:lnTo>
                          <a:pt x="135" y="535"/>
                        </a:lnTo>
                        <a:lnTo>
                          <a:pt x="121" y="525"/>
                        </a:lnTo>
                        <a:lnTo>
                          <a:pt x="77" y="501"/>
                        </a:lnTo>
                        <a:lnTo>
                          <a:pt x="53" y="462"/>
                        </a:lnTo>
                        <a:lnTo>
                          <a:pt x="51" y="419"/>
                        </a:lnTo>
                        <a:lnTo>
                          <a:pt x="63" y="376"/>
                        </a:lnTo>
                        <a:lnTo>
                          <a:pt x="92" y="340"/>
                        </a:lnTo>
                        <a:lnTo>
                          <a:pt x="135" y="313"/>
                        </a:lnTo>
                        <a:lnTo>
                          <a:pt x="188" y="303"/>
                        </a:lnTo>
                        <a:lnTo>
                          <a:pt x="248" y="320"/>
                        </a:lnTo>
                        <a:lnTo>
                          <a:pt x="263" y="323"/>
                        </a:lnTo>
                        <a:lnTo>
                          <a:pt x="272" y="311"/>
                        </a:lnTo>
                        <a:lnTo>
                          <a:pt x="275" y="296"/>
                        </a:lnTo>
                        <a:lnTo>
                          <a:pt x="270" y="279"/>
                        </a:lnTo>
                        <a:lnTo>
                          <a:pt x="256" y="222"/>
                        </a:lnTo>
                        <a:lnTo>
                          <a:pt x="265" y="171"/>
                        </a:lnTo>
                        <a:lnTo>
                          <a:pt x="292" y="130"/>
                        </a:lnTo>
                        <a:lnTo>
                          <a:pt x="330" y="101"/>
                        </a:lnTo>
                        <a:lnTo>
                          <a:pt x="376" y="87"/>
                        </a:lnTo>
                        <a:lnTo>
                          <a:pt x="422" y="92"/>
                        </a:lnTo>
                        <a:lnTo>
                          <a:pt x="468" y="113"/>
                        </a:lnTo>
                        <a:lnTo>
                          <a:pt x="506" y="161"/>
                        </a:lnTo>
                        <a:lnTo>
                          <a:pt x="518" y="171"/>
                        </a:lnTo>
                        <a:lnTo>
                          <a:pt x="533" y="166"/>
                        </a:lnTo>
                        <a:lnTo>
                          <a:pt x="542" y="152"/>
                        </a:lnTo>
                        <a:lnTo>
                          <a:pt x="547" y="133"/>
                        </a:lnTo>
                        <a:lnTo>
                          <a:pt x="552" y="94"/>
                        </a:lnTo>
                        <a:lnTo>
                          <a:pt x="564" y="75"/>
                        </a:lnTo>
                        <a:lnTo>
                          <a:pt x="578" y="68"/>
                        </a:lnTo>
                        <a:lnTo>
                          <a:pt x="595" y="72"/>
                        </a:lnTo>
                        <a:lnTo>
                          <a:pt x="610" y="87"/>
                        </a:lnTo>
                        <a:lnTo>
                          <a:pt x="619" y="106"/>
                        </a:lnTo>
                        <a:lnTo>
                          <a:pt x="624" y="130"/>
                        </a:lnTo>
                        <a:lnTo>
                          <a:pt x="619" y="154"/>
                        </a:lnTo>
                        <a:lnTo>
                          <a:pt x="619" y="169"/>
                        </a:lnTo>
                        <a:lnTo>
                          <a:pt x="631" y="173"/>
                        </a:lnTo>
                        <a:lnTo>
                          <a:pt x="648" y="159"/>
                        </a:lnTo>
                        <a:lnTo>
                          <a:pt x="665" y="111"/>
                        </a:lnTo>
                        <a:lnTo>
                          <a:pt x="665" y="87"/>
                        </a:lnTo>
                        <a:lnTo>
                          <a:pt x="658" y="60"/>
                        </a:lnTo>
                        <a:lnTo>
                          <a:pt x="641" y="39"/>
                        </a:lnTo>
                        <a:lnTo>
                          <a:pt x="622" y="22"/>
                        </a:lnTo>
                        <a:lnTo>
                          <a:pt x="598" y="12"/>
                        </a:lnTo>
                        <a:lnTo>
                          <a:pt x="571" y="12"/>
                        </a:lnTo>
                        <a:lnTo>
                          <a:pt x="542" y="27"/>
                        </a:lnTo>
                        <a:lnTo>
                          <a:pt x="516" y="58"/>
                        </a:lnTo>
                        <a:lnTo>
                          <a:pt x="484" y="24"/>
                        </a:lnTo>
                        <a:lnTo>
                          <a:pt x="436" y="5"/>
                        </a:lnTo>
                        <a:lnTo>
                          <a:pt x="381" y="0"/>
                        </a:lnTo>
                        <a:lnTo>
                          <a:pt x="323" y="12"/>
                        </a:lnTo>
                        <a:lnTo>
                          <a:pt x="270" y="41"/>
                        </a:lnTo>
                        <a:lnTo>
                          <a:pt x="229" y="89"/>
                        </a:lnTo>
                        <a:lnTo>
                          <a:pt x="207" y="159"/>
                        </a:lnTo>
                        <a:lnTo>
                          <a:pt x="212" y="248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33882" name="Freeform 26"/>
                  <p:cNvSpPr>
                    <a:spLocks/>
                  </p:cNvSpPr>
                  <p:nvPr/>
                </p:nvSpPr>
                <p:spPr bwMode="auto">
                  <a:xfrm>
                    <a:off x="1217" y="1071"/>
                    <a:ext cx="116" cy="111"/>
                  </a:xfrm>
                  <a:custGeom>
                    <a:avLst/>
                    <a:gdLst>
                      <a:gd name="T0" fmla="*/ 357 w 362"/>
                      <a:gd name="T1" fmla="*/ 77 h 460"/>
                      <a:gd name="T2" fmla="*/ 360 w 362"/>
                      <a:gd name="T3" fmla="*/ 96 h 460"/>
                      <a:gd name="T4" fmla="*/ 343 w 362"/>
                      <a:gd name="T5" fmla="*/ 108 h 460"/>
                      <a:gd name="T6" fmla="*/ 316 w 362"/>
                      <a:gd name="T7" fmla="*/ 108 h 460"/>
                      <a:gd name="T8" fmla="*/ 246 w 362"/>
                      <a:gd name="T9" fmla="*/ 80 h 460"/>
                      <a:gd name="T10" fmla="*/ 152 w 362"/>
                      <a:gd name="T11" fmla="*/ 87 h 460"/>
                      <a:gd name="T12" fmla="*/ 99 w 362"/>
                      <a:gd name="T13" fmla="*/ 142 h 460"/>
                      <a:gd name="T14" fmla="*/ 97 w 362"/>
                      <a:gd name="T15" fmla="*/ 212 h 460"/>
                      <a:gd name="T16" fmla="*/ 138 w 362"/>
                      <a:gd name="T17" fmla="*/ 260 h 460"/>
                      <a:gd name="T18" fmla="*/ 128 w 362"/>
                      <a:gd name="T19" fmla="*/ 277 h 460"/>
                      <a:gd name="T20" fmla="*/ 70 w 362"/>
                      <a:gd name="T21" fmla="*/ 323 h 460"/>
                      <a:gd name="T22" fmla="*/ 61 w 362"/>
                      <a:gd name="T23" fmla="*/ 378 h 460"/>
                      <a:gd name="T24" fmla="*/ 111 w 362"/>
                      <a:gd name="T25" fmla="*/ 404 h 460"/>
                      <a:gd name="T26" fmla="*/ 169 w 362"/>
                      <a:gd name="T27" fmla="*/ 388 h 460"/>
                      <a:gd name="T28" fmla="*/ 200 w 362"/>
                      <a:gd name="T29" fmla="*/ 342 h 460"/>
                      <a:gd name="T30" fmla="*/ 239 w 362"/>
                      <a:gd name="T31" fmla="*/ 344 h 460"/>
                      <a:gd name="T32" fmla="*/ 234 w 362"/>
                      <a:gd name="T33" fmla="*/ 390 h 460"/>
                      <a:gd name="T34" fmla="*/ 200 w 362"/>
                      <a:gd name="T35" fmla="*/ 431 h 460"/>
                      <a:gd name="T36" fmla="*/ 145 w 362"/>
                      <a:gd name="T37" fmla="*/ 457 h 460"/>
                      <a:gd name="T38" fmla="*/ 73 w 362"/>
                      <a:gd name="T39" fmla="*/ 450 h 460"/>
                      <a:gd name="T40" fmla="*/ 15 w 362"/>
                      <a:gd name="T41" fmla="*/ 412 h 460"/>
                      <a:gd name="T42" fmla="*/ 0 w 362"/>
                      <a:gd name="T43" fmla="*/ 371 h 460"/>
                      <a:gd name="T44" fmla="*/ 8 w 362"/>
                      <a:gd name="T45" fmla="*/ 323 h 460"/>
                      <a:gd name="T46" fmla="*/ 39 w 362"/>
                      <a:gd name="T47" fmla="*/ 284 h 460"/>
                      <a:gd name="T48" fmla="*/ 44 w 362"/>
                      <a:gd name="T49" fmla="*/ 253 h 460"/>
                      <a:gd name="T50" fmla="*/ 15 w 362"/>
                      <a:gd name="T51" fmla="*/ 205 h 460"/>
                      <a:gd name="T52" fmla="*/ 10 w 362"/>
                      <a:gd name="T53" fmla="*/ 147 h 460"/>
                      <a:gd name="T54" fmla="*/ 27 w 362"/>
                      <a:gd name="T55" fmla="*/ 89 h 460"/>
                      <a:gd name="T56" fmla="*/ 63 w 362"/>
                      <a:gd name="T57" fmla="*/ 39 h 460"/>
                      <a:gd name="T58" fmla="*/ 123 w 362"/>
                      <a:gd name="T59" fmla="*/ 7 h 460"/>
                      <a:gd name="T60" fmla="*/ 198 w 362"/>
                      <a:gd name="T61" fmla="*/ 2 h 460"/>
                      <a:gd name="T62" fmla="*/ 294 w 362"/>
                      <a:gd name="T63" fmla="*/ 34 h 460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w 362"/>
                      <a:gd name="T97" fmla="*/ 0 h 460"/>
                      <a:gd name="T98" fmla="*/ 362 w 362"/>
                      <a:gd name="T99" fmla="*/ 460 h 460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T96" t="T97" r="T98" b="T99"/>
                    <a:pathLst>
                      <a:path w="362" h="460">
                        <a:moveTo>
                          <a:pt x="347" y="67"/>
                        </a:moveTo>
                        <a:lnTo>
                          <a:pt x="357" y="77"/>
                        </a:lnTo>
                        <a:lnTo>
                          <a:pt x="362" y="89"/>
                        </a:lnTo>
                        <a:lnTo>
                          <a:pt x="360" y="96"/>
                        </a:lnTo>
                        <a:lnTo>
                          <a:pt x="352" y="104"/>
                        </a:lnTo>
                        <a:lnTo>
                          <a:pt x="343" y="108"/>
                        </a:lnTo>
                        <a:lnTo>
                          <a:pt x="331" y="111"/>
                        </a:lnTo>
                        <a:lnTo>
                          <a:pt x="316" y="108"/>
                        </a:lnTo>
                        <a:lnTo>
                          <a:pt x="304" y="104"/>
                        </a:lnTo>
                        <a:lnTo>
                          <a:pt x="246" y="80"/>
                        </a:lnTo>
                        <a:lnTo>
                          <a:pt x="196" y="77"/>
                        </a:lnTo>
                        <a:lnTo>
                          <a:pt x="152" y="87"/>
                        </a:lnTo>
                        <a:lnTo>
                          <a:pt x="119" y="111"/>
                        </a:lnTo>
                        <a:lnTo>
                          <a:pt x="99" y="142"/>
                        </a:lnTo>
                        <a:lnTo>
                          <a:pt x="90" y="178"/>
                        </a:lnTo>
                        <a:lnTo>
                          <a:pt x="97" y="212"/>
                        </a:lnTo>
                        <a:lnTo>
                          <a:pt x="121" y="243"/>
                        </a:lnTo>
                        <a:lnTo>
                          <a:pt x="138" y="260"/>
                        </a:lnTo>
                        <a:lnTo>
                          <a:pt x="138" y="272"/>
                        </a:lnTo>
                        <a:lnTo>
                          <a:pt x="128" y="277"/>
                        </a:lnTo>
                        <a:lnTo>
                          <a:pt x="111" y="287"/>
                        </a:lnTo>
                        <a:lnTo>
                          <a:pt x="70" y="323"/>
                        </a:lnTo>
                        <a:lnTo>
                          <a:pt x="56" y="354"/>
                        </a:lnTo>
                        <a:lnTo>
                          <a:pt x="61" y="378"/>
                        </a:lnTo>
                        <a:lnTo>
                          <a:pt x="82" y="395"/>
                        </a:lnTo>
                        <a:lnTo>
                          <a:pt x="111" y="404"/>
                        </a:lnTo>
                        <a:lnTo>
                          <a:pt x="143" y="402"/>
                        </a:lnTo>
                        <a:lnTo>
                          <a:pt x="169" y="388"/>
                        </a:lnTo>
                        <a:lnTo>
                          <a:pt x="186" y="364"/>
                        </a:lnTo>
                        <a:lnTo>
                          <a:pt x="200" y="342"/>
                        </a:lnTo>
                        <a:lnTo>
                          <a:pt x="222" y="337"/>
                        </a:lnTo>
                        <a:lnTo>
                          <a:pt x="239" y="344"/>
                        </a:lnTo>
                        <a:lnTo>
                          <a:pt x="241" y="368"/>
                        </a:lnTo>
                        <a:lnTo>
                          <a:pt x="234" y="390"/>
                        </a:lnTo>
                        <a:lnTo>
                          <a:pt x="220" y="412"/>
                        </a:lnTo>
                        <a:lnTo>
                          <a:pt x="200" y="431"/>
                        </a:lnTo>
                        <a:lnTo>
                          <a:pt x="176" y="448"/>
                        </a:lnTo>
                        <a:lnTo>
                          <a:pt x="145" y="457"/>
                        </a:lnTo>
                        <a:lnTo>
                          <a:pt x="111" y="460"/>
                        </a:lnTo>
                        <a:lnTo>
                          <a:pt x="73" y="450"/>
                        </a:lnTo>
                        <a:lnTo>
                          <a:pt x="29" y="426"/>
                        </a:lnTo>
                        <a:lnTo>
                          <a:pt x="15" y="412"/>
                        </a:lnTo>
                        <a:lnTo>
                          <a:pt x="5" y="392"/>
                        </a:lnTo>
                        <a:lnTo>
                          <a:pt x="0" y="371"/>
                        </a:lnTo>
                        <a:lnTo>
                          <a:pt x="0" y="347"/>
                        </a:lnTo>
                        <a:lnTo>
                          <a:pt x="8" y="323"/>
                        </a:lnTo>
                        <a:lnTo>
                          <a:pt x="20" y="301"/>
                        </a:lnTo>
                        <a:lnTo>
                          <a:pt x="39" y="284"/>
                        </a:lnTo>
                        <a:lnTo>
                          <a:pt x="68" y="272"/>
                        </a:lnTo>
                        <a:lnTo>
                          <a:pt x="44" y="253"/>
                        </a:lnTo>
                        <a:lnTo>
                          <a:pt x="27" y="231"/>
                        </a:lnTo>
                        <a:lnTo>
                          <a:pt x="15" y="205"/>
                        </a:lnTo>
                        <a:lnTo>
                          <a:pt x="10" y="176"/>
                        </a:lnTo>
                        <a:lnTo>
                          <a:pt x="10" y="147"/>
                        </a:lnTo>
                        <a:lnTo>
                          <a:pt x="15" y="116"/>
                        </a:lnTo>
                        <a:lnTo>
                          <a:pt x="27" y="89"/>
                        </a:lnTo>
                        <a:lnTo>
                          <a:pt x="41" y="60"/>
                        </a:lnTo>
                        <a:lnTo>
                          <a:pt x="63" y="39"/>
                        </a:lnTo>
                        <a:lnTo>
                          <a:pt x="90" y="19"/>
                        </a:lnTo>
                        <a:lnTo>
                          <a:pt x="123" y="7"/>
                        </a:lnTo>
                        <a:lnTo>
                          <a:pt x="160" y="0"/>
                        </a:lnTo>
                        <a:lnTo>
                          <a:pt x="198" y="2"/>
                        </a:lnTo>
                        <a:lnTo>
                          <a:pt x="244" y="15"/>
                        </a:lnTo>
                        <a:lnTo>
                          <a:pt x="294" y="34"/>
                        </a:lnTo>
                        <a:lnTo>
                          <a:pt x="347" y="67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33883" name="Freeform 27"/>
                  <p:cNvSpPr>
                    <a:spLocks/>
                  </p:cNvSpPr>
                  <p:nvPr/>
                </p:nvSpPr>
                <p:spPr bwMode="auto">
                  <a:xfrm>
                    <a:off x="1595" y="1082"/>
                    <a:ext cx="59" cy="29"/>
                  </a:xfrm>
                  <a:custGeom>
                    <a:avLst/>
                    <a:gdLst>
                      <a:gd name="T0" fmla="*/ 181 w 184"/>
                      <a:gd name="T1" fmla="*/ 0 h 120"/>
                      <a:gd name="T2" fmla="*/ 157 w 184"/>
                      <a:gd name="T3" fmla="*/ 12 h 120"/>
                      <a:gd name="T4" fmla="*/ 131 w 184"/>
                      <a:gd name="T5" fmla="*/ 19 h 120"/>
                      <a:gd name="T6" fmla="*/ 106 w 184"/>
                      <a:gd name="T7" fmla="*/ 21 h 120"/>
                      <a:gd name="T8" fmla="*/ 85 w 184"/>
                      <a:gd name="T9" fmla="*/ 21 h 120"/>
                      <a:gd name="T10" fmla="*/ 61 w 184"/>
                      <a:gd name="T11" fmla="*/ 21 h 120"/>
                      <a:gd name="T12" fmla="*/ 41 w 184"/>
                      <a:gd name="T13" fmla="*/ 26 h 120"/>
                      <a:gd name="T14" fmla="*/ 25 w 184"/>
                      <a:gd name="T15" fmla="*/ 31 h 120"/>
                      <a:gd name="T16" fmla="*/ 10 w 184"/>
                      <a:gd name="T17" fmla="*/ 45 h 120"/>
                      <a:gd name="T18" fmla="*/ 0 w 184"/>
                      <a:gd name="T19" fmla="*/ 70 h 120"/>
                      <a:gd name="T20" fmla="*/ 5 w 184"/>
                      <a:gd name="T21" fmla="*/ 91 h 120"/>
                      <a:gd name="T22" fmla="*/ 22 w 184"/>
                      <a:gd name="T23" fmla="*/ 108 h 120"/>
                      <a:gd name="T24" fmla="*/ 41 w 184"/>
                      <a:gd name="T25" fmla="*/ 118 h 120"/>
                      <a:gd name="T26" fmla="*/ 87 w 184"/>
                      <a:gd name="T27" fmla="*/ 120 h 120"/>
                      <a:gd name="T28" fmla="*/ 123 w 184"/>
                      <a:gd name="T29" fmla="*/ 113 h 120"/>
                      <a:gd name="T30" fmla="*/ 150 w 184"/>
                      <a:gd name="T31" fmla="*/ 101 h 120"/>
                      <a:gd name="T32" fmla="*/ 167 w 184"/>
                      <a:gd name="T33" fmla="*/ 82 h 120"/>
                      <a:gd name="T34" fmla="*/ 179 w 184"/>
                      <a:gd name="T35" fmla="*/ 60 h 120"/>
                      <a:gd name="T36" fmla="*/ 184 w 184"/>
                      <a:gd name="T37" fmla="*/ 38 h 120"/>
                      <a:gd name="T38" fmla="*/ 184 w 184"/>
                      <a:gd name="T39" fmla="*/ 17 h 120"/>
                      <a:gd name="T40" fmla="*/ 181 w 184"/>
                      <a:gd name="T41" fmla="*/ 0 h 120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184"/>
                      <a:gd name="T64" fmla="*/ 0 h 120"/>
                      <a:gd name="T65" fmla="*/ 184 w 184"/>
                      <a:gd name="T66" fmla="*/ 120 h 120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184" h="120">
                        <a:moveTo>
                          <a:pt x="181" y="0"/>
                        </a:moveTo>
                        <a:lnTo>
                          <a:pt x="157" y="12"/>
                        </a:lnTo>
                        <a:lnTo>
                          <a:pt x="131" y="19"/>
                        </a:lnTo>
                        <a:lnTo>
                          <a:pt x="106" y="21"/>
                        </a:lnTo>
                        <a:lnTo>
                          <a:pt x="85" y="21"/>
                        </a:lnTo>
                        <a:lnTo>
                          <a:pt x="61" y="21"/>
                        </a:lnTo>
                        <a:lnTo>
                          <a:pt x="41" y="26"/>
                        </a:lnTo>
                        <a:lnTo>
                          <a:pt x="25" y="31"/>
                        </a:lnTo>
                        <a:lnTo>
                          <a:pt x="10" y="45"/>
                        </a:lnTo>
                        <a:lnTo>
                          <a:pt x="0" y="70"/>
                        </a:lnTo>
                        <a:lnTo>
                          <a:pt x="5" y="91"/>
                        </a:lnTo>
                        <a:lnTo>
                          <a:pt x="22" y="108"/>
                        </a:lnTo>
                        <a:lnTo>
                          <a:pt x="41" y="118"/>
                        </a:lnTo>
                        <a:lnTo>
                          <a:pt x="87" y="120"/>
                        </a:lnTo>
                        <a:lnTo>
                          <a:pt x="123" y="113"/>
                        </a:lnTo>
                        <a:lnTo>
                          <a:pt x="150" y="101"/>
                        </a:lnTo>
                        <a:lnTo>
                          <a:pt x="167" y="82"/>
                        </a:lnTo>
                        <a:lnTo>
                          <a:pt x="179" y="60"/>
                        </a:lnTo>
                        <a:lnTo>
                          <a:pt x="184" y="38"/>
                        </a:lnTo>
                        <a:lnTo>
                          <a:pt x="184" y="17"/>
                        </a:lnTo>
                        <a:lnTo>
                          <a:pt x="181" y="0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pic>
                <p:nvPicPr>
                  <p:cNvPr id="33884" name="Picture 28" descr="ug_logo"/>
                  <p:cNvPicPr>
                    <a:picLocks noChangeAspect="1" noChangeArrowheads="1"/>
                  </p:cNvPicPr>
                  <p:nvPr/>
                </p:nvPicPr>
                <p:blipFill>
                  <a:blip r:embed="rId2" cstate="print"/>
                  <a:srcRect/>
                  <a:stretch>
                    <a:fillRect/>
                  </a:stretch>
                </p:blipFill>
                <p:spPr bwMode="auto">
                  <a:xfrm>
                    <a:off x="1783" y="931"/>
                    <a:ext cx="300" cy="52"/>
                  </a:xfrm>
                  <a:prstGeom prst="rect">
                    <a:avLst/>
                  </a:prstGeom>
                  <a:noFill/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</p:pic>
            </p:grpSp>
            <p:sp>
              <p:nvSpPr>
                <p:cNvPr id="33866" name="AutoShape 29"/>
                <p:cNvSpPr>
                  <a:spLocks/>
                </p:cNvSpPr>
                <p:nvPr/>
              </p:nvSpPr>
              <p:spPr bwMode="auto">
                <a:xfrm>
                  <a:off x="961" y="465"/>
                  <a:ext cx="816" cy="300"/>
                </a:xfrm>
                <a:prstGeom prst="borderCallout1">
                  <a:avLst>
                    <a:gd name="adj1" fmla="val 13431"/>
                    <a:gd name="adj2" fmla="val 103847"/>
                    <a:gd name="adj3" fmla="val 140856"/>
                    <a:gd name="adj4" fmla="val 139264"/>
                  </a:avLst>
                </a:prstGeom>
                <a:solidFill>
                  <a:schemeClr val="bg1"/>
                </a:solidFill>
                <a:ln w="1905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eaLnBrk="0" hangingPunct="0"/>
                  <a:r>
                    <a:rPr lang="en-US" sz="1200" b="1" dirty="0">
                      <a:solidFill>
                        <a:srgbClr val="5A87C6"/>
                      </a:solidFill>
                      <a:latin typeface="+mj-lt"/>
                    </a:rPr>
                    <a:t>Purchase for $20,000</a:t>
                  </a:r>
                </a:p>
              </p:txBody>
            </p:sp>
          </p:grpSp>
          <p:sp>
            <p:nvSpPr>
              <p:cNvPr id="33801" name="Rectangle 30"/>
              <p:cNvSpPr>
                <a:spLocks noChangeArrowheads="1"/>
              </p:cNvSpPr>
              <p:nvPr/>
            </p:nvSpPr>
            <p:spPr bwMode="auto">
              <a:xfrm>
                <a:off x="2582" y="425"/>
                <a:ext cx="688" cy="330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eaLnBrk="0" hangingPunct="0"/>
                <a:r>
                  <a:rPr lang="en-US" sz="1400" b="1" dirty="0">
                    <a:solidFill>
                      <a:srgbClr val="5A87C6"/>
                    </a:solidFill>
                    <a:latin typeface="+mj-lt"/>
                  </a:rPr>
                  <a:t>– Salvage</a:t>
                </a:r>
              </a:p>
              <a:p>
                <a:pPr eaLnBrk="0" hangingPunct="0"/>
                <a:r>
                  <a:rPr lang="en-US" sz="1400" b="1" dirty="0">
                    <a:solidFill>
                      <a:srgbClr val="5A87C6"/>
                    </a:solidFill>
                    <a:latin typeface="+mj-lt"/>
                  </a:rPr>
                  <a:t>of</a:t>
                </a:r>
                <a:r>
                  <a:rPr lang="en-US" sz="1400" b="1" dirty="0">
                    <a:latin typeface="+mj-lt"/>
                  </a:rPr>
                  <a:t> </a:t>
                </a:r>
                <a:r>
                  <a:rPr lang="en-US" sz="1400" b="1" dirty="0">
                    <a:solidFill>
                      <a:srgbClr val="FF0000"/>
                    </a:solidFill>
                    <a:latin typeface="+mj-lt"/>
                  </a:rPr>
                  <a:t>($2,000)</a:t>
                </a:r>
              </a:p>
            </p:txBody>
          </p:sp>
          <p:grpSp>
            <p:nvGrpSpPr>
              <p:cNvPr id="33802" name="Group 31"/>
              <p:cNvGrpSpPr>
                <a:grpSpLocks/>
              </p:cNvGrpSpPr>
              <p:nvPr/>
            </p:nvGrpSpPr>
            <p:grpSpPr bwMode="auto">
              <a:xfrm>
                <a:off x="3400" y="293"/>
                <a:ext cx="1207" cy="901"/>
                <a:chOff x="3569" y="143"/>
                <a:chExt cx="1847" cy="1801"/>
              </a:xfrm>
            </p:grpSpPr>
            <p:grpSp>
              <p:nvGrpSpPr>
                <p:cNvPr id="33803" name="Group 32"/>
                <p:cNvGrpSpPr>
                  <a:grpSpLocks/>
                </p:cNvGrpSpPr>
                <p:nvPr/>
              </p:nvGrpSpPr>
              <p:grpSpPr bwMode="auto">
                <a:xfrm>
                  <a:off x="3828" y="143"/>
                  <a:ext cx="1588" cy="1741"/>
                  <a:chOff x="3530" y="2579"/>
                  <a:chExt cx="1588" cy="1741"/>
                </a:xfrm>
              </p:grpSpPr>
              <p:grpSp>
                <p:nvGrpSpPr>
                  <p:cNvPr id="33805" name="Group 33"/>
                  <p:cNvGrpSpPr>
                    <a:grpSpLocks/>
                  </p:cNvGrpSpPr>
                  <p:nvPr/>
                </p:nvGrpSpPr>
                <p:grpSpPr bwMode="auto">
                  <a:xfrm>
                    <a:off x="3530" y="2579"/>
                    <a:ext cx="772" cy="844"/>
                    <a:chOff x="5588" y="1937"/>
                    <a:chExt cx="772" cy="844"/>
                  </a:xfrm>
                </p:grpSpPr>
                <p:sp>
                  <p:nvSpPr>
                    <p:cNvPr id="33854" name="Freeform 34"/>
                    <p:cNvSpPr>
                      <a:spLocks/>
                    </p:cNvSpPr>
                    <p:nvPr/>
                  </p:nvSpPr>
                  <p:spPr bwMode="auto">
                    <a:xfrm>
                      <a:off x="5697" y="2046"/>
                      <a:ext cx="77" cy="137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C4C4C4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3855" name="Freeform 35"/>
                    <p:cNvSpPr>
                      <a:spLocks/>
                    </p:cNvSpPr>
                    <p:nvPr/>
                  </p:nvSpPr>
                  <p:spPr bwMode="auto">
                    <a:xfrm>
                      <a:off x="5791" y="2046"/>
                      <a:ext cx="77" cy="137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464646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3856" name="Freeform 36"/>
                    <p:cNvSpPr>
                      <a:spLocks/>
                    </p:cNvSpPr>
                    <p:nvPr/>
                  </p:nvSpPr>
                  <p:spPr bwMode="auto">
                    <a:xfrm>
                      <a:off x="5885" y="2335"/>
                      <a:ext cx="77" cy="139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C4C4C4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3857" name="Freeform 37"/>
                    <p:cNvSpPr>
                      <a:spLocks/>
                    </p:cNvSpPr>
                    <p:nvPr/>
                  </p:nvSpPr>
                  <p:spPr bwMode="auto">
                    <a:xfrm>
                      <a:off x="5980" y="2335"/>
                      <a:ext cx="76" cy="139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464646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3858" name="Freeform 38"/>
                    <p:cNvSpPr>
                      <a:spLocks/>
                    </p:cNvSpPr>
                    <p:nvPr/>
                  </p:nvSpPr>
                  <p:spPr bwMode="auto">
                    <a:xfrm>
                      <a:off x="5588" y="1939"/>
                      <a:ext cx="772" cy="842"/>
                    </a:xfrm>
                    <a:custGeom>
                      <a:avLst/>
                      <a:gdLst>
                        <a:gd name="T0" fmla="*/ 1211 w 1212"/>
                        <a:gd name="T1" fmla="*/ 0 h 1324"/>
                        <a:gd name="T2" fmla="*/ 0 w 1212"/>
                        <a:gd name="T3" fmla="*/ 0 h 1324"/>
                        <a:gd name="T4" fmla="*/ 0 w 1212"/>
                        <a:gd name="T5" fmla="*/ 1323 h 1324"/>
                        <a:gd name="T6" fmla="*/ 1211 w 1212"/>
                        <a:gd name="T7" fmla="*/ 1323 h 1324"/>
                        <a:gd name="T8" fmla="*/ 1211 w 1212"/>
                        <a:gd name="T9" fmla="*/ 0 h 1324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12"/>
                        <a:gd name="T16" fmla="*/ 0 h 1324"/>
                        <a:gd name="T17" fmla="*/ 1212 w 1212"/>
                        <a:gd name="T18" fmla="*/ 1324 h 1324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12" h="1324">
                          <a:moveTo>
                            <a:pt x="1211" y="0"/>
                          </a:moveTo>
                          <a:lnTo>
                            <a:pt x="0" y="0"/>
                          </a:lnTo>
                          <a:lnTo>
                            <a:pt x="0" y="1323"/>
                          </a:lnTo>
                          <a:lnTo>
                            <a:pt x="1211" y="1323"/>
                          </a:lnTo>
                          <a:lnTo>
                            <a:pt x="1211" y="0"/>
                          </a:lnTo>
                        </a:path>
                      </a:pathLst>
                    </a:custGeom>
                    <a:solidFill>
                      <a:srgbClr val="C4C4C4"/>
                    </a:solidFill>
                    <a:ln w="19050" cap="rnd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3859" name="Freeform 39"/>
                    <p:cNvSpPr>
                      <a:spLocks/>
                    </p:cNvSpPr>
                    <p:nvPr/>
                  </p:nvSpPr>
                  <p:spPr bwMode="auto">
                    <a:xfrm>
                      <a:off x="5652" y="2159"/>
                      <a:ext cx="646" cy="571"/>
                    </a:xfrm>
                    <a:custGeom>
                      <a:avLst/>
                      <a:gdLst>
                        <a:gd name="T0" fmla="*/ 1012 w 1013"/>
                        <a:gd name="T1" fmla="*/ 0 h 896"/>
                        <a:gd name="T2" fmla="*/ 0 w 1013"/>
                        <a:gd name="T3" fmla="*/ 0 h 896"/>
                        <a:gd name="T4" fmla="*/ 0 w 1013"/>
                        <a:gd name="T5" fmla="*/ 895 h 896"/>
                        <a:gd name="T6" fmla="*/ 1012 w 1013"/>
                        <a:gd name="T7" fmla="*/ 895 h 896"/>
                        <a:gd name="T8" fmla="*/ 1012 w 1013"/>
                        <a:gd name="T9" fmla="*/ 0 h 89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013"/>
                        <a:gd name="T16" fmla="*/ 0 h 896"/>
                        <a:gd name="T17" fmla="*/ 1013 w 1013"/>
                        <a:gd name="T18" fmla="*/ 896 h 89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013" h="896">
                          <a:moveTo>
                            <a:pt x="1012" y="0"/>
                          </a:moveTo>
                          <a:lnTo>
                            <a:pt x="0" y="0"/>
                          </a:lnTo>
                          <a:lnTo>
                            <a:pt x="0" y="895"/>
                          </a:lnTo>
                          <a:lnTo>
                            <a:pt x="1012" y="895"/>
                          </a:lnTo>
                          <a:lnTo>
                            <a:pt x="1012" y="0"/>
                          </a:lnTo>
                        </a:path>
                      </a:pathLst>
                    </a:custGeom>
                    <a:solidFill>
                      <a:srgbClr val="EAEAEA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3860" name="Freeform 40"/>
                    <p:cNvSpPr>
                      <a:spLocks/>
                    </p:cNvSpPr>
                    <p:nvPr/>
                  </p:nvSpPr>
                  <p:spPr bwMode="auto">
                    <a:xfrm>
                      <a:off x="5652" y="2159"/>
                      <a:ext cx="646" cy="283"/>
                    </a:xfrm>
                    <a:custGeom>
                      <a:avLst/>
                      <a:gdLst>
                        <a:gd name="T0" fmla="*/ 1012 w 1013"/>
                        <a:gd name="T1" fmla="*/ 0 h 443"/>
                        <a:gd name="T2" fmla="*/ 1012 w 1013"/>
                        <a:gd name="T3" fmla="*/ 220 h 443"/>
                        <a:gd name="T4" fmla="*/ 720 w 1013"/>
                        <a:gd name="T5" fmla="*/ 220 h 443"/>
                        <a:gd name="T6" fmla="*/ 720 w 1013"/>
                        <a:gd name="T7" fmla="*/ 442 h 443"/>
                        <a:gd name="T8" fmla="*/ 0 w 1013"/>
                        <a:gd name="T9" fmla="*/ 442 h 443"/>
                        <a:gd name="T10" fmla="*/ 0 w 1013"/>
                        <a:gd name="T11" fmla="*/ 0 h 443"/>
                        <a:gd name="T12" fmla="*/ 1012 w 1013"/>
                        <a:gd name="T13" fmla="*/ 0 h 443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1013"/>
                        <a:gd name="T22" fmla="*/ 0 h 443"/>
                        <a:gd name="T23" fmla="*/ 1013 w 1013"/>
                        <a:gd name="T24" fmla="*/ 443 h 443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1013" h="443">
                          <a:moveTo>
                            <a:pt x="1012" y="0"/>
                          </a:moveTo>
                          <a:lnTo>
                            <a:pt x="1012" y="220"/>
                          </a:lnTo>
                          <a:lnTo>
                            <a:pt x="720" y="220"/>
                          </a:lnTo>
                          <a:lnTo>
                            <a:pt x="720" y="442"/>
                          </a:lnTo>
                          <a:lnTo>
                            <a:pt x="0" y="442"/>
                          </a:lnTo>
                          <a:lnTo>
                            <a:pt x="0" y="0"/>
                          </a:lnTo>
                          <a:lnTo>
                            <a:pt x="1012" y="0"/>
                          </a:lnTo>
                        </a:path>
                      </a:pathLst>
                    </a:custGeom>
                    <a:solidFill>
                      <a:srgbClr val="464646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3861" name="Freeform 41"/>
                    <p:cNvSpPr>
                      <a:spLocks/>
                    </p:cNvSpPr>
                    <p:nvPr/>
                  </p:nvSpPr>
                  <p:spPr bwMode="auto">
                    <a:xfrm>
                      <a:off x="5652" y="2159"/>
                      <a:ext cx="652" cy="577"/>
                    </a:xfrm>
                    <a:custGeom>
                      <a:avLst/>
                      <a:gdLst>
                        <a:gd name="T0" fmla="*/ 1022 w 1023"/>
                        <a:gd name="T1" fmla="*/ 0 h 906"/>
                        <a:gd name="T2" fmla="*/ 0 w 1023"/>
                        <a:gd name="T3" fmla="*/ 0 h 906"/>
                        <a:gd name="T4" fmla="*/ 0 w 1023"/>
                        <a:gd name="T5" fmla="*/ 905 h 906"/>
                        <a:gd name="T6" fmla="*/ 1022 w 1023"/>
                        <a:gd name="T7" fmla="*/ 905 h 906"/>
                        <a:gd name="T8" fmla="*/ 1022 w 1023"/>
                        <a:gd name="T9" fmla="*/ 0 h 90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023"/>
                        <a:gd name="T16" fmla="*/ 0 h 906"/>
                        <a:gd name="T17" fmla="*/ 1023 w 1023"/>
                        <a:gd name="T18" fmla="*/ 906 h 90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023" h="906">
                          <a:moveTo>
                            <a:pt x="1022" y="0"/>
                          </a:moveTo>
                          <a:lnTo>
                            <a:pt x="0" y="0"/>
                          </a:lnTo>
                          <a:lnTo>
                            <a:pt x="0" y="905"/>
                          </a:lnTo>
                          <a:lnTo>
                            <a:pt x="1022" y="905"/>
                          </a:lnTo>
                          <a:lnTo>
                            <a:pt x="1022" y="0"/>
                          </a:lnTo>
                        </a:path>
                      </a:pathLst>
                    </a:custGeom>
                    <a:solidFill>
                      <a:srgbClr val="EAEAEA"/>
                    </a:solidFill>
                    <a:ln w="12700" cap="rnd">
                      <a:solidFill>
                        <a:srgbClr val="C4C4C4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3862" name="Freeform 42"/>
                    <p:cNvSpPr>
                      <a:spLocks/>
                    </p:cNvSpPr>
                    <p:nvPr/>
                  </p:nvSpPr>
                  <p:spPr bwMode="auto">
                    <a:xfrm>
                      <a:off x="5745" y="2159"/>
                      <a:ext cx="465" cy="577"/>
                    </a:xfrm>
                    <a:custGeom>
                      <a:avLst/>
                      <a:gdLst>
                        <a:gd name="T0" fmla="*/ 0 w 731"/>
                        <a:gd name="T1" fmla="*/ 0 h 906"/>
                        <a:gd name="T2" fmla="*/ 0 w 731"/>
                        <a:gd name="T3" fmla="*/ 905 h 906"/>
                        <a:gd name="T4" fmla="*/ 146 w 731"/>
                        <a:gd name="T5" fmla="*/ 905 h 906"/>
                        <a:gd name="T6" fmla="*/ 146 w 731"/>
                        <a:gd name="T7" fmla="*/ 0 h 906"/>
                        <a:gd name="T8" fmla="*/ 292 w 731"/>
                        <a:gd name="T9" fmla="*/ 0 h 906"/>
                        <a:gd name="T10" fmla="*/ 292 w 731"/>
                        <a:gd name="T11" fmla="*/ 905 h 906"/>
                        <a:gd name="T12" fmla="*/ 438 w 731"/>
                        <a:gd name="T13" fmla="*/ 905 h 906"/>
                        <a:gd name="T14" fmla="*/ 438 w 731"/>
                        <a:gd name="T15" fmla="*/ 0 h 906"/>
                        <a:gd name="T16" fmla="*/ 584 w 731"/>
                        <a:gd name="T17" fmla="*/ 0 h 906"/>
                        <a:gd name="T18" fmla="*/ 584 w 731"/>
                        <a:gd name="T19" fmla="*/ 905 h 906"/>
                        <a:gd name="T20" fmla="*/ 730 w 731"/>
                        <a:gd name="T21" fmla="*/ 905 h 906"/>
                        <a:gd name="T22" fmla="*/ 730 w 731"/>
                        <a:gd name="T23" fmla="*/ 0 h 906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w 731"/>
                        <a:gd name="T37" fmla="*/ 0 h 906"/>
                        <a:gd name="T38" fmla="*/ 731 w 731"/>
                        <a:gd name="T39" fmla="*/ 906 h 90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T36" t="T37" r="T38" b="T39"/>
                      <a:pathLst>
                        <a:path w="731" h="906">
                          <a:moveTo>
                            <a:pt x="0" y="0"/>
                          </a:moveTo>
                          <a:lnTo>
                            <a:pt x="0" y="905"/>
                          </a:lnTo>
                          <a:lnTo>
                            <a:pt x="146" y="905"/>
                          </a:lnTo>
                          <a:lnTo>
                            <a:pt x="146" y="0"/>
                          </a:lnTo>
                          <a:lnTo>
                            <a:pt x="292" y="0"/>
                          </a:lnTo>
                          <a:lnTo>
                            <a:pt x="292" y="905"/>
                          </a:lnTo>
                          <a:lnTo>
                            <a:pt x="438" y="905"/>
                          </a:lnTo>
                          <a:lnTo>
                            <a:pt x="438" y="0"/>
                          </a:lnTo>
                          <a:lnTo>
                            <a:pt x="584" y="0"/>
                          </a:lnTo>
                          <a:lnTo>
                            <a:pt x="584" y="905"/>
                          </a:lnTo>
                          <a:lnTo>
                            <a:pt x="730" y="905"/>
                          </a:lnTo>
                          <a:lnTo>
                            <a:pt x="730" y="0"/>
                          </a:lnTo>
                        </a:path>
                      </a:pathLst>
                    </a:custGeom>
                    <a:noFill/>
                    <a:ln w="12700" cap="rnd">
                      <a:solidFill>
                        <a:srgbClr val="C4C4C4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3863" name="Freeform 43"/>
                    <p:cNvSpPr>
                      <a:spLocks/>
                    </p:cNvSpPr>
                    <p:nvPr/>
                  </p:nvSpPr>
                  <p:spPr bwMode="auto">
                    <a:xfrm>
                      <a:off x="5652" y="2303"/>
                      <a:ext cx="652" cy="289"/>
                    </a:xfrm>
                    <a:custGeom>
                      <a:avLst/>
                      <a:gdLst>
                        <a:gd name="T0" fmla="*/ 0 w 1023"/>
                        <a:gd name="T1" fmla="*/ 0 h 455"/>
                        <a:gd name="T2" fmla="*/ 1022 w 1023"/>
                        <a:gd name="T3" fmla="*/ 0 h 455"/>
                        <a:gd name="T4" fmla="*/ 1022 w 1023"/>
                        <a:gd name="T5" fmla="*/ 227 h 455"/>
                        <a:gd name="T6" fmla="*/ 0 w 1023"/>
                        <a:gd name="T7" fmla="*/ 227 h 455"/>
                        <a:gd name="T8" fmla="*/ 0 w 1023"/>
                        <a:gd name="T9" fmla="*/ 454 h 455"/>
                        <a:gd name="T10" fmla="*/ 1022 w 1023"/>
                        <a:gd name="T11" fmla="*/ 454 h 455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w 1023"/>
                        <a:gd name="T19" fmla="*/ 0 h 455"/>
                        <a:gd name="T20" fmla="*/ 1023 w 1023"/>
                        <a:gd name="T21" fmla="*/ 455 h 455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T18" t="T19" r="T20" b="T21"/>
                      <a:pathLst>
                        <a:path w="1023" h="455">
                          <a:moveTo>
                            <a:pt x="0" y="0"/>
                          </a:moveTo>
                          <a:lnTo>
                            <a:pt x="1022" y="0"/>
                          </a:lnTo>
                          <a:lnTo>
                            <a:pt x="1022" y="227"/>
                          </a:lnTo>
                          <a:lnTo>
                            <a:pt x="0" y="227"/>
                          </a:lnTo>
                          <a:lnTo>
                            <a:pt x="0" y="454"/>
                          </a:lnTo>
                          <a:lnTo>
                            <a:pt x="1022" y="454"/>
                          </a:lnTo>
                        </a:path>
                      </a:pathLst>
                    </a:custGeom>
                    <a:noFill/>
                    <a:ln w="12700" cap="rnd">
                      <a:solidFill>
                        <a:srgbClr val="C4C4C4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3864" name="Text Box 44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5684" y="1937"/>
                      <a:ext cx="614" cy="270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pPr eaLnBrk="0" hangingPunct="0"/>
                      <a:r>
                        <a:rPr lang="en-US" sz="800" dirty="0">
                          <a:latin typeface="+mj-lt"/>
                        </a:rPr>
                        <a:t>2008</a:t>
                      </a:r>
                    </a:p>
                  </p:txBody>
                </p:sp>
              </p:grpSp>
              <p:grpSp>
                <p:nvGrpSpPr>
                  <p:cNvPr id="33806" name="Group 45"/>
                  <p:cNvGrpSpPr>
                    <a:grpSpLocks/>
                  </p:cNvGrpSpPr>
                  <p:nvPr/>
                </p:nvGrpSpPr>
                <p:grpSpPr bwMode="auto">
                  <a:xfrm>
                    <a:off x="3732" y="2775"/>
                    <a:ext cx="772" cy="843"/>
                    <a:chOff x="5760" y="2121"/>
                    <a:chExt cx="772" cy="843"/>
                  </a:xfrm>
                </p:grpSpPr>
                <p:sp>
                  <p:nvSpPr>
                    <p:cNvPr id="33843" name="Freeform 46"/>
                    <p:cNvSpPr>
                      <a:spLocks/>
                    </p:cNvSpPr>
                    <p:nvPr/>
                  </p:nvSpPr>
                  <p:spPr bwMode="auto">
                    <a:xfrm>
                      <a:off x="5869" y="2229"/>
                      <a:ext cx="77" cy="137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C4C4C4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3844" name="Freeform 47"/>
                    <p:cNvSpPr>
                      <a:spLocks/>
                    </p:cNvSpPr>
                    <p:nvPr/>
                  </p:nvSpPr>
                  <p:spPr bwMode="auto">
                    <a:xfrm>
                      <a:off x="5963" y="2229"/>
                      <a:ext cx="77" cy="137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464646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3845" name="Freeform 48"/>
                    <p:cNvSpPr>
                      <a:spLocks/>
                    </p:cNvSpPr>
                    <p:nvPr/>
                  </p:nvSpPr>
                  <p:spPr bwMode="auto">
                    <a:xfrm>
                      <a:off x="6057" y="2518"/>
                      <a:ext cx="77" cy="139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C4C4C4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3846" name="Freeform 49"/>
                    <p:cNvSpPr>
                      <a:spLocks/>
                    </p:cNvSpPr>
                    <p:nvPr/>
                  </p:nvSpPr>
                  <p:spPr bwMode="auto">
                    <a:xfrm>
                      <a:off x="6152" y="2518"/>
                      <a:ext cx="76" cy="139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464646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3847" name="Freeform 50"/>
                    <p:cNvSpPr>
                      <a:spLocks/>
                    </p:cNvSpPr>
                    <p:nvPr/>
                  </p:nvSpPr>
                  <p:spPr bwMode="auto">
                    <a:xfrm>
                      <a:off x="5760" y="2122"/>
                      <a:ext cx="772" cy="842"/>
                    </a:xfrm>
                    <a:custGeom>
                      <a:avLst/>
                      <a:gdLst>
                        <a:gd name="T0" fmla="*/ 1211 w 1212"/>
                        <a:gd name="T1" fmla="*/ 0 h 1324"/>
                        <a:gd name="T2" fmla="*/ 0 w 1212"/>
                        <a:gd name="T3" fmla="*/ 0 h 1324"/>
                        <a:gd name="T4" fmla="*/ 0 w 1212"/>
                        <a:gd name="T5" fmla="*/ 1323 h 1324"/>
                        <a:gd name="T6" fmla="*/ 1211 w 1212"/>
                        <a:gd name="T7" fmla="*/ 1323 h 1324"/>
                        <a:gd name="T8" fmla="*/ 1211 w 1212"/>
                        <a:gd name="T9" fmla="*/ 0 h 1324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12"/>
                        <a:gd name="T16" fmla="*/ 0 h 1324"/>
                        <a:gd name="T17" fmla="*/ 1212 w 1212"/>
                        <a:gd name="T18" fmla="*/ 1324 h 1324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12" h="1324">
                          <a:moveTo>
                            <a:pt x="1211" y="0"/>
                          </a:moveTo>
                          <a:lnTo>
                            <a:pt x="0" y="0"/>
                          </a:lnTo>
                          <a:lnTo>
                            <a:pt x="0" y="1323"/>
                          </a:lnTo>
                          <a:lnTo>
                            <a:pt x="1211" y="1323"/>
                          </a:lnTo>
                          <a:lnTo>
                            <a:pt x="1211" y="0"/>
                          </a:lnTo>
                        </a:path>
                      </a:pathLst>
                    </a:custGeom>
                    <a:solidFill>
                      <a:srgbClr val="C4C4C4"/>
                    </a:solidFill>
                    <a:ln w="19050" cap="rnd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3848" name="Freeform 51"/>
                    <p:cNvSpPr>
                      <a:spLocks/>
                    </p:cNvSpPr>
                    <p:nvPr/>
                  </p:nvSpPr>
                  <p:spPr bwMode="auto">
                    <a:xfrm>
                      <a:off x="5824" y="2342"/>
                      <a:ext cx="646" cy="571"/>
                    </a:xfrm>
                    <a:custGeom>
                      <a:avLst/>
                      <a:gdLst>
                        <a:gd name="T0" fmla="*/ 1012 w 1013"/>
                        <a:gd name="T1" fmla="*/ 0 h 896"/>
                        <a:gd name="T2" fmla="*/ 0 w 1013"/>
                        <a:gd name="T3" fmla="*/ 0 h 896"/>
                        <a:gd name="T4" fmla="*/ 0 w 1013"/>
                        <a:gd name="T5" fmla="*/ 895 h 896"/>
                        <a:gd name="T6" fmla="*/ 1012 w 1013"/>
                        <a:gd name="T7" fmla="*/ 895 h 896"/>
                        <a:gd name="T8" fmla="*/ 1012 w 1013"/>
                        <a:gd name="T9" fmla="*/ 0 h 89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013"/>
                        <a:gd name="T16" fmla="*/ 0 h 896"/>
                        <a:gd name="T17" fmla="*/ 1013 w 1013"/>
                        <a:gd name="T18" fmla="*/ 896 h 89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013" h="896">
                          <a:moveTo>
                            <a:pt x="1012" y="0"/>
                          </a:moveTo>
                          <a:lnTo>
                            <a:pt x="0" y="0"/>
                          </a:lnTo>
                          <a:lnTo>
                            <a:pt x="0" y="895"/>
                          </a:lnTo>
                          <a:lnTo>
                            <a:pt x="1012" y="895"/>
                          </a:lnTo>
                          <a:lnTo>
                            <a:pt x="1012" y="0"/>
                          </a:lnTo>
                        </a:path>
                      </a:pathLst>
                    </a:custGeom>
                    <a:solidFill>
                      <a:srgbClr val="EAEAEA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3849" name="Freeform 52"/>
                    <p:cNvSpPr>
                      <a:spLocks/>
                    </p:cNvSpPr>
                    <p:nvPr/>
                  </p:nvSpPr>
                  <p:spPr bwMode="auto">
                    <a:xfrm>
                      <a:off x="5824" y="2342"/>
                      <a:ext cx="646" cy="283"/>
                    </a:xfrm>
                    <a:custGeom>
                      <a:avLst/>
                      <a:gdLst>
                        <a:gd name="T0" fmla="*/ 1012 w 1013"/>
                        <a:gd name="T1" fmla="*/ 0 h 443"/>
                        <a:gd name="T2" fmla="*/ 1012 w 1013"/>
                        <a:gd name="T3" fmla="*/ 220 h 443"/>
                        <a:gd name="T4" fmla="*/ 720 w 1013"/>
                        <a:gd name="T5" fmla="*/ 220 h 443"/>
                        <a:gd name="T6" fmla="*/ 720 w 1013"/>
                        <a:gd name="T7" fmla="*/ 442 h 443"/>
                        <a:gd name="T8" fmla="*/ 0 w 1013"/>
                        <a:gd name="T9" fmla="*/ 442 h 443"/>
                        <a:gd name="T10" fmla="*/ 0 w 1013"/>
                        <a:gd name="T11" fmla="*/ 0 h 443"/>
                        <a:gd name="T12" fmla="*/ 1012 w 1013"/>
                        <a:gd name="T13" fmla="*/ 0 h 443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1013"/>
                        <a:gd name="T22" fmla="*/ 0 h 443"/>
                        <a:gd name="T23" fmla="*/ 1013 w 1013"/>
                        <a:gd name="T24" fmla="*/ 443 h 443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1013" h="443">
                          <a:moveTo>
                            <a:pt x="1012" y="0"/>
                          </a:moveTo>
                          <a:lnTo>
                            <a:pt x="1012" y="220"/>
                          </a:lnTo>
                          <a:lnTo>
                            <a:pt x="720" y="220"/>
                          </a:lnTo>
                          <a:lnTo>
                            <a:pt x="720" y="442"/>
                          </a:lnTo>
                          <a:lnTo>
                            <a:pt x="0" y="442"/>
                          </a:lnTo>
                          <a:lnTo>
                            <a:pt x="0" y="0"/>
                          </a:lnTo>
                          <a:lnTo>
                            <a:pt x="1012" y="0"/>
                          </a:lnTo>
                        </a:path>
                      </a:pathLst>
                    </a:custGeom>
                    <a:solidFill>
                      <a:srgbClr val="464646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3850" name="Freeform 53"/>
                    <p:cNvSpPr>
                      <a:spLocks/>
                    </p:cNvSpPr>
                    <p:nvPr/>
                  </p:nvSpPr>
                  <p:spPr bwMode="auto">
                    <a:xfrm>
                      <a:off x="5824" y="2342"/>
                      <a:ext cx="652" cy="577"/>
                    </a:xfrm>
                    <a:custGeom>
                      <a:avLst/>
                      <a:gdLst>
                        <a:gd name="T0" fmla="*/ 1022 w 1023"/>
                        <a:gd name="T1" fmla="*/ 0 h 906"/>
                        <a:gd name="T2" fmla="*/ 0 w 1023"/>
                        <a:gd name="T3" fmla="*/ 0 h 906"/>
                        <a:gd name="T4" fmla="*/ 0 w 1023"/>
                        <a:gd name="T5" fmla="*/ 905 h 906"/>
                        <a:gd name="T6" fmla="*/ 1022 w 1023"/>
                        <a:gd name="T7" fmla="*/ 905 h 906"/>
                        <a:gd name="T8" fmla="*/ 1022 w 1023"/>
                        <a:gd name="T9" fmla="*/ 0 h 90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023"/>
                        <a:gd name="T16" fmla="*/ 0 h 906"/>
                        <a:gd name="T17" fmla="*/ 1023 w 1023"/>
                        <a:gd name="T18" fmla="*/ 906 h 90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023" h="906">
                          <a:moveTo>
                            <a:pt x="1022" y="0"/>
                          </a:moveTo>
                          <a:lnTo>
                            <a:pt x="0" y="0"/>
                          </a:lnTo>
                          <a:lnTo>
                            <a:pt x="0" y="905"/>
                          </a:lnTo>
                          <a:lnTo>
                            <a:pt x="1022" y="905"/>
                          </a:lnTo>
                          <a:lnTo>
                            <a:pt x="1022" y="0"/>
                          </a:lnTo>
                        </a:path>
                      </a:pathLst>
                    </a:custGeom>
                    <a:solidFill>
                      <a:srgbClr val="EAEAEA"/>
                    </a:solidFill>
                    <a:ln w="12700" cap="rnd">
                      <a:solidFill>
                        <a:srgbClr val="C4C4C4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3851" name="Freeform 54"/>
                    <p:cNvSpPr>
                      <a:spLocks/>
                    </p:cNvSpPr>
                    <p:nvPr/>
                  </p:nvSpPr>
                  <p:spPr bwMode="auto">
                    <a:xfrm>
                      <a:off x="5917" y="2342"/>
                      <a:ext cx="465" cy="577"/>
                    </a:xfrm>
                    <a:custGeom>
                      <a:avLst/>
                      <a:gdLst>
                        <a:gd name="T0" fmla="*/ 0 w 731"/>
                        <a:gd name="T1" fmla="*/ 0 h 906"/>
                        <a:gd name="T2" fmla="*/ 0 w 731"/>
                        <a:gd name="T3" fmla="*/ 905 h 906"/>
                        <a:gd name="T4" fmla="*/ 146 w 731"/>
                        <a:gd name="T5" fmla="*/ 905 h 906"/>
                        <a:gd name="T6" fmla="*/ 146 w 731"/>
                        <a:gd name="T7" fmla="*/ 0 h 906"/>
                        <a:gd name="T8" fmla="*/ 292 w 731"/>
                        <a:gd name="T9" fmla="*/ 0 h 906"/>
                        <a:gd name="T10" fmla="*/ 292 w 731"/>
                        <a:gd name="T11" fmla="*/ 905 h 906"/>
                        <a:gd name="T12" fmla="*/ 438 w 731"/>
                        <a:gd name="T13" fmla="*/ 905 h 906"/>
                        <a:gd name="T14" fmla="*/ 438 w 731"/>
                        <a:gd name="T15" fmla="*/ 0 h 906"/>
                        <a:gd name="T16" fmla="*/ 584 w 731"/>
                        <a:gd name="T17" fmla="*/ 0 h 906"/>
                        <a:gd name="T18" fmla="*/ 584 w 731"/>
                        <a:gd name="T19" fmla="*/ 905 h 906"/>
                        <a:gd name="T20" fmla="*/ 730 w 731"/>
                        <a:gd name="T21" fmla="*/ 905 h 906"/>
                        <a:gd name="T22" fmla="*/ 730 w 731"/>
                        <a:gd name="T23" fmla="*/ 0 h 906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w 731"/>
                        <a:gd name="T37" fmla="*/ 0 h 906"/>
                        <a:gd name="T38" fmla="*/ 731 w 731"/>
                        <a:gd name="T39" fmla="*/ 906 h 90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T36" t="T37" r="T38" b="T39"/>
                      <a:pathLst>
                        <a:path w="731" h="906">
                          <a:moveTo>
                            <a:pt x="0" y="0"/>
                          </a:moveTo>
                          <a:lnTo>
                            <a:pt x="0" y="905"/>
                          </a:lnTo>
                          <a:lnTo>
                            <a:pt x="146" y="905"/>
                          </a:lnTo>
                          <a:lnTo>
                            <a:pt x="146" y="0"/>
                          </a:lnTo>
                          <a:lnTo>
                            <a:pt x="292" y="0"/>
                          </a:lnTo>
                          <a:lnTo>
                            <a:pt x="292" y="905"/>
                          </a:lnTo>
                          <a:lnTo>
                            <a:pt x="438" y="905"/>
                          </a:lnTo>
                          <a:lnTo>
                            <a:pt x="438" y="0"/>
                          </a:lnTo>
                          <a:lnTo>
                            <a:pt x="584" y="0"/>
                          </a:lnTo>
                          <a:lnTo>
                            <a:pt x="584" y="905"/>
                          </a:lnTo>
                          <a:lnTo>
                            <a:pt x="730" y="905"/>
                          </a:lnTo>
                          <a:lnTo>
                            <a:pt x="730" y="0"/>
                          </a:lnTo>
                        </a:path>
                      </a:pathLst>
                    </a:custGeom>
                    <a:noFill/>
                    <a:ln w="12700" cap="rnd">
                      <a:solidFill>
                        <a:srgbClr val="C4C4C4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3852" name="Freeform 55"/>
                    <p:cNvSpPr>
                      <a:spLocks/>
                    </p:cNvSpPr>
                    <p:nvPr/>
                  </p:nvSpPr>
                  <p:spPr bwMode="auto">
                    <a:xfrm>
                      <a:off x="5824" y="2486"/>
                      <a:ext cx="652" cy="289"/>
                    </a:xfrm>
                    <a:custGeom>
                      <a:avLst/>
                      <a:gdLst>
                        <a:gd name="T0" fmla="*/ 0 w 1023"/>
                        <a:gd name="T1" fmla="*/ 0 h 455"/>
                        <a:gd name="T2" fmla="*/ 1022 w 1023"/>
                        <a:gd name="T3" fmla="*/ 0 h 455"/>
                        <a:gd name="T4" fmla="*/ 1022 w 1023"/>
                        <a:gd name="T5" fmla="*/ 227 h 455"/>
                        <a:gd name="T6" fmla="*/ 0 w 1023"/>
                        <a:gd name="T7" fmla="*/ 227 h 455"/>
                        <a:gd name="T8" fmla="*/ 0 w 1023"/>
                        <a:gd name="T9" fmla="*/ 454 h 455"/>
                        <a:gd name="T10" fmla="*/ 1022 w 1023"/>
                        <a:gd name="T11" fmla="*/ 454 h 455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w 1023"/>
                        <a:gd name="T19" fmla="*/ 0 h 455"/>
                        <a:gd name="T20" fmla="*/ 1023 w 1023"/>
                        <a:gd name="T21" fmla="*/ 455 h 455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T18" t="T19" r="T20" b="T21"/>
                      <a:pathLst>
                        <a:path w="1023" h="455">
                          <a:moveTo>
                            <a:pt x="0" y="0"/>
                          </a:moveTo>
                          <a:lnTo>
                            <a:pt x="1022" y="0"/>
                          </a:lnTo>
                          <a:lnTo>
                            <a:pt x="1022" y="227"/>
                          </a:lnTo>
                          <a:lnTo>
                            <a:pt x="0" y="227"/>
                          </a:lnTo>
                          <a:lnTo>
                            <a:pt x="0" y="454"/>
                          </a:lnTo>
                          <a:lnTo>
                            <a:pt x="1022" y="454"/>
                          </a:lnTo>
                        </a:path>
                      </a:pathLst>
                    </a:custGeom>
                    <a:noFill/>
                    <a:ln w="12700" cap="rnd">
                      <a:solidFill>
                        <a:srgbClr val="C4C4C4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3853" name="Text Box 56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5856" y="2121"/>
                      <a:ext cx="614" cy="270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pPr eaLnBrk="0" hangingPunct="0"/>
                      <a:r>
                        <a:rPr lang="en-US" sz="800" dirty="0">
                          <a:latin typeface="+mj-lt"/>
                        </a:rPr>
                        <a:t>2009</a:t>
                      </a:r>
                    </a:p>
                  </p:txBody>
                </p:sp>
              </p:grpSp>
              <p:grpSp>
                <p:nvGrpSpPr>
                  <p:cNvPr id="33807" name="Group 57"/>
                  <p:cNvGrpSpPr>
                    <a:grpSpLocks/>
                  </p:cNvGrpSpPr>
                  <p:nvPr/>
                </p:nvGrpSpPr>
                <p:grpSpPr bwMode="auto">
                  <a:xfrm>
                    <a:off x="3932" y="3015"/>
                    <a:ext cx="772" cy="843"/>
                    <a:chOff x="5760" y="2121"/>
                    <a:chExt cx="772" cy="843"/>
                  </a:xfrm>
                </p:grpSpPr>
                <p:sp>
                  <p:nvSpPr>
                    <p:cNvPr id="33832" name="Freeform 58"/>
                    <p:cNvSpPr>
                      <a:spLocks/>
                    </p:cNvSpPr>
                    <p:nvPr/>
                  </p:nvSpPr>
                  <p:spPr bwMode="auto">
                    <a:xfrm>
                      <a:off x="5869" y="2229"/>
                      <a:ext cx="77" cy="137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C4C4C4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3833" name="Freeform 59"/>
                    <p:cNvSpPr>
                      <a:spLocks/>
                    </p:cNvSpPr>
                    <p:nvPr/>
                  </p:nvSpPr>
                  <p:spPr bwMode="auto">
                    <a:xfrm>
                      <a:off x="5963" y="2229"/>
                      <a:ext cx="77" cy="137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464646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3834" name="Freeform 60"/>
                    <p:cNvSpPr>
                      <a:spLocks/>
                    </p:cNvSpPr>
                    <p:nvPr/>
                  </p:nvSpPr>
                  <p:spPr bwMode="auto">
                    <a:xfrm>
                      <a:off x="6057" y="2518"/>
                      <a:ext cx="77" cy="139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C4C4C4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3835" name="Freeform 61"/>
                    <p:cNvSpPr>
                      <a:spLocks/>
                    </p:cNvSpPr>
                    <p:nvPr/>
                  </p:nvSpPr>
                  <p:spPr bwMode="auto">
                    <a:xfrm>
                      <a:off x="6152" y="2518"/>
                      <a:ext cx="76" cy="139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464646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3836" name="Freeform 62"/>
                    <p:cNvSpPr>
                      <a:spLocks/>
                    </p:cNvSpPr>
                    <p:nvPr/>
                  </p:nvSpPr>
                  <p:spPr bwMode="auto">
                    <a:xfrm>
                      <a:off x="5760" y="2122"/>
                      <a:ext cx="772" cy="842"/>
                    </a:xfrm>
                    <a:custGeom>
                      <a:avLst/>
                      <a:gdLst>
                        <a:gd name="T0" fmla="*/ 1211 w 1212"/>
                        <a:gd name="T1" fmla="*/ 0 h 1324"/>
                        <a:gd name="T2" fmla="*/ 0 w 1212"/>
                        <a:gd name="T3" fmla="*/ 0 h 1324"/>
                        <a:gd name="T4" fmla="*/ 0 w 1212"/>
                        <a:gd name="T5" fmla="*/ 1323 h 1324"/>
                        <a:gd name="T6" fmla="*/ 1211 w 1212"/>
                        <a:gd name="T7" fmla="*/ 1323 h 1324"/>
                        <a:gd name="T8" fmla="*/ 1211 w 1212"/>
                        <a:gd name="T9" fmla="*/ 0 h 1324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12"/>
                        <a:gd name="T16" fmla="*/ 0 h 1324"/>
                        <a:gd name="T17" fmla="*/ 1212 w 1212"/>
                        <a:gd name="T18" fmla="*/ 1324 h 1324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12" h="1324">
                          <a:moveTo>
                            <a:pt x="1211" y="0"/>
                          </a:moveTo>
                          <a:lnTo>
                            <a:pt x="0" y="0"/>
                          </a:lnTo>
                          <a:lnTo>
                            <a:pt x="0" y="1323"/>
                          </a:lnTo>
                          <a:lnTo>
                            <a:pt x="1211" y="1323"/>
                          </a:lnTo>
                          <a:lnTo>
                            <a:pt x="1211" y="0"/>
                          </a:lnTo>
                        </a:path>
                      </a:pathLst>
                    </a:custGeom>
                    <a:solidFill>
                      <a:srgbClr val="C4C4C4"/>
                    </a:solidFill>
                    <a:ln w="19050" cap="rnd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3837" name="Freeform 63"/>
                    <p:cNvSpPr>
                      <a:spLocks/>
                    </p:cNvSpPr>
                    <p:nvPr/>
                  </p:nvSpPr>
                  <p:spPr bwMode="auto">
                    <a:xfrm>
                      <a:off x="5824" y="2342"/>
                      <a:ext cx="646" cy="571"/>
                    </a:xfrm>
                    <a:custGeom>
                      <a:avLst/>
                      <a:gdLst>
                        <a:gd name="T0" fmla="*/ 1012 w 1013"/>
                        <a:gd name="T1" fmla="*/ 0 h 896"/>
                        <a:gd name="T2" fmla="*/ 0 w 1013"/>
                        <a:gd name="T3" fmla="*/ 0 h 896"/>
                        <a:gd name="T4" fmla="*/ 0 w 1013"/>
                        <a:gd name="T5" fmla="*/ 895 h 896"/>
                        <a:gd name="T6" fmla="*/ 1012 w 1013"/>
                        <a:gd name="T7" fmla="*/ 895 h 896"/>
                        <a:gd name="T8" fmla="*/ 1012 w 1013"/>
                        <a:gd name="T9" fmla="*/ 0 h 89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013"/>
                        <a:gd name="T16" fmla="*/ 0 h 896"/>
                        <a:gd name="T17" fmla="*/ 1013 w 1013"/>
                        <a:gd name="T18" fmla="*/ 896 h 89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013" h="896">
                          <a:moveTo>
                            <a:pt x="1012" y="0"/>
                          </a:moveTo>
                          <a:lnTo>
                            <a:pt x="0" y="0"/>
                          </a:lnTo>
                          <a:lnTo>
                            <a:pt x="0" y="895"/>
                          </a:lnTo>
                          <a:lnTo>
                            <a:pt x="1012" y="895"/>
                          </a:lnTo>
                          <a:lnTo>
                            <a:pt x="1012" y="0"/>
                          </a:lnTo>
                        </a:path>
                      </a:pathLst>
                    </a:custGeom>
                    <a:solidFill>
                      <a:srgbClr val="EAEAEA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3838" name="Freeform 64"/>
                    <p:cNvSpPr>
                      <a:spLocks/>
                    </p:cNvSpPr>
                    <p:nvPr/>
                  </p:nvSpPr>
                  <p:spPr bwMode="auto">
                    <a:xfrm>
                      <a:off x="5824" y="2342"/>
                      <a:ext cx="646" cy="283"/>
                    </a:xfrm>
                    <a:custGeom>
                      <a:avLst/>
                      <a:gdLst>
                        <a:gd name="T0" fmla="*/ 1012 w 1013"/>
                        <a:gd name="T1" fmla="*/ 0 h 443"/>
                        <a:gd name="T2" fmla="*/ 1012 w 1013"/>
                        <a:gd name="T3" fmla="*/ 220 h 443"/>
                        <a:gd name="T4" fmla="*/ 720 w 1013"/>
                        <a:gd name="T5" fmla="*/ 220 h 443"/>
                        <a:gd name="T6" fmla="*/ 720 w 1013"/>
                        <a:gd name="T7" fmla="*/ 442 h 443"/>
                        <a:gd name="T8" fmla="*/ 0 w 1013"/>
                        <a:gd name="T9" fmla="*/ 442 h 443"/>
                        <a:gd name="T10" fmla="*/ 0 w 1013"/>
                        <a:gd name="T11" fmla="*/ 0 h 443"/>
                        <a:gd name="T12" fmla="*/ 1012 w 1013"/>
                        <a:gd name="T13" fmla="*/ 0 h 443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1013"/>
                        <a:gd name="T22" fmla="*/ 0 h 443"/>
                        <a:gd name="T23" fmla="*/ 1013 w 1013"/>
                        <a:gd name="T24" fmla="*/ 443 h 443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1013" h="443">
                          <a:moveTo>
                            <a:pt x="1012" y="0"/>
                          </a:moveTo>
                          <a:lnTo>
                            <a:pt x="1012" y="220"/>
                          </a:lnTo>
                          <a:lnTo>
                            <a:pt x="720" y="220"/>
                          </a:lnTo>
                          <a:lnTo>
                            <a:pt x="720" y="442"/>
                          </a:lnTo>
                          <a:lnTo>
                            <a:pt x="0" y="442"/>
                          </a:lnTo>
                          <a:lnTo>
                            <a:pt x="0" y="0"/>
                          </a:lnTo>
                          <a:lnTo>
                            <a:pt x="1012" y="0"/>
                          </a:lnTo>
                        </a:path>
                      </a:pathLst>
                    </a:custGeom>
                    <a:solidFill>
                      <a:srgbClr val="464646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3839" name="Freeform 65"/>
                    <p:cNvSpPr>
                      <a:spLocks/>
                    </p:cNvSpPr>
                    <p:nvPr/>
                  </p:nvSpPr>
                  <p:spPr bwMode="auto">
                    <a:xfrm>
                      <a:off x="5824" y="2342"/>
                      <a:ext cx="652" cy="577"/>
                    </a:xfrm>
                    <a:custGeom>
                      <a:avLst/>
                      <a:gdLst>
                        <a:gd name="T0" fmla="*/ 1022 w 1023"/>
                        <a:gd name="T1" fmla="*/ 0 h 906"/>
                        <a:gd name="T2" fmla="*/ 0 w 1023"/>
                        <a:gd name="T3" fmla="*/ 0 h 906"/>
                        <a:gd name="T4" fmla="*/ 0 w 1023"/>
                        <a:gd name="T5" fmla="*/ 905 h 906"/>
                        <a:gd name="T6" fmla="*/ 1022 w 1023"/>
                        <a:gd name="T7" fmla="*/ 905 h 906"/>
                        <a:gd name="T8" fmla="*/ 1022 w 1023"/>
                        <a:gd name="T9" fmla="*/ 0 h 90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023"/>
                        <a:gd name="T16" fmla="*/ 0 h 906"/>
                        <a:gd name="T17" fmla="*/ 1023 w 1023"/>
                        <a:gd name="T18" fmla="*/ 906 h 90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023" h="906">
                          <a:moveTo>
                            <a:pt x="1022" y="0"/>
                          </a:moveTo>
                          <a:lnTo>
                            <a:pt x="0" y="0"/>
                          </a:lnTo>
                          <a:lnTo>
                            <a:pt x="0" y="905"/>
                          </a:lnTo>
                          <a:lnTo>
                            <a:pt x="1022" y="905"/>
                          </a:lnTo>
                          <a:lnTo>
                            <a:pt x="1022" y="0"/>
                          </a:lnTo>
                        </a:path>
                      </a:pathLst>
                    </a:custGeom>
                    <a:solidFill>
                      <a:srgbClr val="EAEAEA"/>
                    </a:solidFill>
                    <a:ln w="12700" cap="rnd">
                      <a:solidFill>
                        <a:srgbClr val="C4C4C4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3840" name="Freeform 66"/>
                    <p:cNvSpPr>
                      <a:spLocks/>
                    </p:cNvSpPr>
                    <p:nvPr/>
                  </p:nvSpPr>
                  <p:spPr bwMode="auto">
                    <a:xfrm>
                      <a:off x="5917" y="2342"/>
                      <a:ext cx="465" cy="577"/>
                    </a:xfrm>
                    <a:custGeom>
                      <a:avLst/>
                      <a:gdLst>
                        <a:gd name="T0" fmla="*/ 0 w 731"/>
                        <a:gd name="T1" fmla="*/ 0 h 906"/>
                        <a:gd name="T2" fmla="*/ 0 w 731"/>
                        <a:gd name="T3" fmla="*/ 905 h 906"/>
                        <a:gd name="T4" fmla="*/ 146 w 731"/>
                        <a:gd name="T5" fmla="*/ 905 h 906"/>
                        <a:gd name="T6" fmla="*/ 146 w 731"/>
                        <a:gd name="T7" fmla="*/ 0 h 906"/>
                        <a:gd name="T8" fmla="*/ 292 w 731"/>
                        <a:gd name="T9" fmla="*/ 0 h 906"/>
                        <a:gd name="T10" fmla="*/ 292 w 731"/>
                        <a:gd name="T11" fmla="*/ 905 h 906"/>
                        <a:gd name="T12" fmla="*/ 438 w 731"/>
                        <a:gd name="T13" fmla="*/ 905 h 906"/>
                        <a:gd name="T14" fmla="*/ 438 w 731"/>
                        <a:gd name="T15" fmla="*/ 0 h 906"/>
                        <a:gd name="T16" fmla="*/ 584 w 731"/>
                        <a:gd name="T17" fmla="*/ 0 h 906"/>
                        <a:gd name="T18" fmla="*/ 584 w 731"/>
                        <a:gd name="T19" fmla="*/ 905 h 906"/>
                        <a:gd name="T20" fmla="*/ 730 w 731"/>
                        <a:gd name="T21" fmla="*/ 905 h 906"/>
                        <a:gd name="T22" fmla="*/ 730 w 731"/>
                        <a:gd name="T23" fmla="*/ 0 h 906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w 731"/>
                        <a:gd name="T37" fmla="*/ 0 h 906"/>
                        <a:gd name="T38" fmla="*/ 731 w 731"/>
                        <a:gd name="T39" fmla="*/ 906 h 90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T36" t="T37" r="T38" b="T39"/>
                      <a:pathLst>
                        <a:path w="731" h="906">
                          <a:moveTo>
                            <a:pt x="0" y="0"/>
                          </a:moveTo>
                          <a:lnTo>
                            <a:pt x="0" y="905"/>
                          </a:lnTo>
                          <a:lnTo>
                            <a:pt x="146" y="905"/>
                          </a:lnTo>
                          <a:lnTo>
                            <a:pt x="146" y="0"/>
                          </a:lnTo>
                          <a:lnTo>
                            <a:pt x="292" y="0"/>
                          </a:lnTo>
                          <a:lnTo>
                            <a:pt x="292" y="905"/>
                          </a:lnTo>
                          <a:lnTo>
                            <a:pt x="438" y="905"/>
                          </a:lnTo>
                          <a:lnTo>
                            <a:pt x="438" y="0"/>
                          </a:lnTo>
                          <a:lnTo>
                            <a:pt x="584" y="0"/>
                          </a:lnTo>
                          <a:lnTo>
                            <a:pt x="584" y="905"/>
                          </a:lnTo>
                          <a:lnTo>
                            <a:pt x="730" y="905"/>
                          </a:lnTo>
                          <a:lnTo>
                            <a:pt x="730" y="0"/>
                          </a:lnTo>
                        </a:path>
                      </a:pathLst>
                    </a:custGeom>
                    <a:noFill/>
                    <a:ln w="12700" cap="rnd">
                      <a:solidFill>
                        <a:srgbClr val="C4C4C4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3841" name="Freeform 67"/>
                    <p:cNvSpPr>
                      <a:spLocks/>
                    </p:cNvSpPr>
                    <p:nvPr/>
                  </p:nvSpPr>
                  <p:spPr bwMode="auto">
                    <a:xfrm>
                      <a:off x="5824" y="2486"/>
                      <a:ext cx="652" cy="289"/>
                    </a:xfrm>
                    <a:custGeom>
                      <a:avLst/>
                      <a:gdLst>
                        <a:gd name="T0" fmla="*/ 0 w 1023"/>
                        <a:gd name="T1" fmla="*/ 0 h 455"/>
                        <a:gd name="T2" fmla="*/ 1022 w 1023"/>
                        <a:gd name="T3" fmla="*/ 0 h 455"/>
                        <a:gd name="T4" fmla="*/ 1022 w 1023"/>
                        <a:gd name="T5" fmla="*/ 227 h 455"/>
                        <a:gd name="T6" fmla="*/ 0 w 1023"/>
                        <a:gd name="T7" fmla="*/ 227 h 455"/>
                        <a:gd name="T8" fmla="*/ 0 w 1023"/>
                        <a:gd name="T9" fmla="*/ 454 h 455"/>
                        <a:gd name="T10" fmla="*/ 1022 w 1023"/>
                        <a:gd name="T11" fmla="*/ 454 h 455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w 1023"/>
                        <a:gd name="T19" fmla="*/ 0 h 455"/>
                        <a:gd name="T20" fmla="*/ 1023 w 1023"/>
                        <a:gd name="T21" fmla="*/ 455 h 455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T18" t="T19" r="T20" b="T21"/>
                      <a:pathLst>
                        <a:path w="1023" h="455">
                          <a:moveTo>
                            <a:pt x="0" y="0"/>
                          </a:moveTo>
                          <a:lnTo>
                            <a:pt x="1022" y="0"/>
                          </a:lnTo>
                          <a:lnTo>
                            <a:pt x="1022" y="227"/>
                          </a:lnTo>
                          <a:lnTo>
                            <a:pt x="0" y="227"/>
                          </a:lnTo>
                          <a:lnTo>
                            <a:pt x="0" y="454"/>
                          </a:lnTo>
                          <a:lnTo>
                            <a:pt x="1022" y="454"/>
                          </a:lnTo>
                        </a:path>
                      </a:pathLst>
                    </a:custGeom>
                    <a:noFill/>
                    <a:ln w="12700" cap="rnd">
                      <a:solidFill>
                        <a:srgbClr val="C4C4C4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3842" name="Text Box 68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5856" y="2121"/>
                      <a:ext cx="614" cy="270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pPr eaLnBrk="0" hangingPunct="0"/>
                      <a:r>
                        <a:rPr lang="en-US" sz="800" dirty="0">
                          <a:latin typeface="+mj-lt"/>
                        </a:rPr>
                        <a:t>2010</a:t>
                      </a:r>
                    </a:p>
                  </p:txBody>
                </p:sp>
              </p:grpSp>
              <p:grpSp>
                <p:nvGrpSpPr>
                  <p:cNvPr id="33808" name="Group 69"/>
                  <p:cNvGrpSpPr>
                    <a:grpSpLocks/>
                  </p:cNvGrpSpPr>
                  <p:nvPr/>
                </p:nvGrpSpPr>
                <p:grpSpPr bwMode="auto">
                  <a:xfrm>
                    <a:off x="4142" y="3273"/>
                    <a:ext cx="772" cy="843"/>
                    <a:chOff x="5760" y="2121"/>
                    <a:chExt cx="772" cy="843"/>
                  </a:xfrm>
                </p:grpSpPr>
                <p:sp>
                  <p:nvSpPr>
                    <p:cNvPr id="33821" name="Freeform 70"/>
                    <p:cNvSpPr>
                      <a:spLocks/>
                    </p:cNvSpPr>
                    <p:nvPr/>
                  </p:nvSpPr>
                  <p:spPr bwMode="auto">
                    <a:xfrm>
                      <a:off x="5869" y="2229"/>
                      <a:ext cx="77" cy="137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C4C4C4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3822" name="Freeform 71"/>
                    <p:cNvSpPr>
                      <a:spLocks/>
                    </p:cNvSpPr>
                    <p:nvPr/>
                  </p:nvSpPr>
                  <p:spPr bwMode="auto">
                    <a:xfrm>
                      <a:off x="5963" y="2229"/>
                      <a:ext cx="77" cy="137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464646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3823" name="Freeform 72"/>
                    <p:cNvSpPr>
                      <a:spLocks/>
                    </p:cNvSpPr>
                    <p:nvPr/>
                  </p:nvSpPr>
                  <p:spPr bwMode="auto">
                    <a:xfrm>
                      <a:off x="6057" y="2518"/>
                      <a:ext cx="77" cy="139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C4C4C4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3824" name="Freeform 73"/>
                    <p:cNvSpPr>
                      <a:spLocks/>
                    </p:cNvSpPr>
                    <p:nvPr/>
                  </p:nvSpPr>
                  <p:spPr bwMode="auto">
                    <a:xfrm>
                      <a:off x="6152" y="2518"/>
                      <a:ext cx="76" cy="139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464646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3825" name="Freeform 74"/>
                    <p:cNvSpPr>
                      <a:spLocks/>
                    </p:cNvSpPr>
                    <p:nvPr/>
                  </p:nvSpPr>
                  <p:spPr bwMode="auto">
                    <a:xfrm>
                      <a:off x="5760" y="2122"/>
                      <a:ext cx="772" cy="842"/>
                    </a:xfrm>
                    <a:custGeom>
                      <a:avLst/>
                      <a:gdLst>
                        <a:gd name="T0" fmla="*/ 1211 w 1212"/>
                        <a:gd name="T1" fmla="*/ 0 h 1324"/>
                        <a:gd name="T2" fmla="*/ 0 w 1212"/>
                        <a:gd name="T3" fmla="*/ 0 h 1324"/>
                        <a:gd name="T4" fmla="*/ 0 w 1212"/>
                        <a:gd name="T5" fmla="*/ 1323 h 1324"/>
                        <a:gd name="T6" fmla="*/ 1211 w 1212"/>
                        <a:gd name="T7" fmla="*/ 1323 h 1324"/>
                        <a:gd name="T8" fmla="*/ 1211 w 1212"/>
                        <a:gd name="T9" fmla="*/ 0 h 1324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12"/>
                        <a:gd name="T16" fmla="*/ 0 h 1324"/>
                        <a:gd name="T17" fmla="*/ 1212 w 1212"/>
                        <a:gd name="T18" fmla="*/ 1324 h 1324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12" h="1324">
                          <a:moveTo>
                            <a:pt x="1211" y="0"/>
                          </a:moveTo>
                          <a:lnTo>
                            <a:pt x="0" y="0"/>
                          </a:lnTo>
                          <a:lnTo>
                            <a:pt x="0" y="1323"/>
                          </a:lnTo>
                          <a:lnTo>
                            <a:pt x="1211" y="1323"/>
                          </a:lnTo>
                          <a:lnTo>
                            <a:pt x="1211" y="0"/>
                          </a:lnTo>
                        </a:path>
                      </a:pathLst>
                    </a:custGeom>
                    <a:solidFill>
                      <a:srgbClr val="C4C4C4"/>
                    </a:solidFill>
                    <a:ln w="19050" cap="rnd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3826" name="Freeform 75"/>
                    <p:cNvSpPr>
                      <a:spLocks/>
                    </p:cNvSpPr>
                    <p:nvPr/>
                  </p:nvSpPr>
                  <p:spPr bwMode="auto">
                    <a:xfrm>
                      <a:off x="5824" y="2342"/>
                      <a:ext cx="646" cy="571"/>
                    </a:xfrm>
                    <a:custGeom>
                      <a:avLst/>
                      <a:gdLst>
                        <a:gd name="T0" fmla="*/ 1012 w 1013"/>
                        <a:gd name="T1" fmla="*/ 0 h 896"/>
                        <a:gd name="T2" fmla="*/ 0 w 1013"/>
                        <a:gd name="T3" fmla="*/ 0 h 896"/>
                        <a:gd name="T4" fmla="*/ 0 w 1013"/>
                        <a:gd name="T5" fmla="*/ 895 h 896"/>
                        <a:gd name="T6" fmla="*/ 1012 w 1013"/>
                        <a:gd name="T7" fmla="*/ 895 h 896"/>
                        <a:gd name="T8" fmla="*/ 1012 w 1013"/>
                        <a:gd name="T9" fmla="*/ 0 h 89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013"/>
                        <a:gd name="T16" fmla="*/ 0 h 896"/>
                        <a:gd name="T17" fmla="*/ 1013 w 1013"/>
                        <a:gd name="T18" fmla="*/ 896 h 89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013" h="896">
                          <a:moveTo>
                            <a:pt x="1012" y="0"/>
                          </a:moveTo>
                          <a:lnTo>
                            <a:pt x="0" y="0"/>
                          </a:lnTo>
                          <a:lnTo>
                            <a:pt x="0" y="895"/>
                          </a:lnTo>
                          <a:lnTo>
                            <a:pt x="1012" y="895"/>
                          </a:lnTo>
                          <a:lnTo>
                            <a:pt x="1012" y="0"/>
                          </a:lnTo>
                        </a:path>
                      </a:pathLst>
                    </a:custGeom>
                    <a:solidFill>
                      <a:srgbClr val="EAEAEA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3827" name="Freeform 76"/>
                    <p:cNvSpPr>
                      <a:spLocks/>
                    </p:cNvSpPr>
                    <p:nvPr/>
                  </p:nvSpPr>
                  <p:spPr bwMode="auto">
                    <a:xfrm>
                      <a:off x="5824" y="2342"/>
                      <a:ext cx="646" cy="283"/>
                    </a:xfrm>
                    <a:custGeom>
                      <a:avLst/>
                      <a:gdLst>
                        <a:gd name="T0" fmla="*/ 1012 w 1013"/>
                        <a:gd name="T1" fmla="*/ 0 h 443"/>
                        <a:gd name="T2" fmla="*/ 1012 w 1013"/>
                        <a:gd name="T3" fmla="*/ 220 h 443"/>
                        <a:gd name="T4" fmla="*/ 720 w 1013"/>
                        <a:gd name="T5" fmla="*/ 220 h 443"/>
                        <a:gd name="T6" fmla="*/ 720 w 1013"/>
                        <a:gd name="T7" fmla="*/ 442 h 443"/>
                        <a:gd name="T8" fmla="*/ 0 w 1013"/>
                        <a:gd name="T9" fmla="*/ 442 h 443"/>
                        <a:gd name="T10" fmla="*/ 0 w 1013"/>
                        <a:gd name="T11" fmla="*/ 0 h 443"/>
                        <a:gd name="T12" fmla="*/ 1012 w 1013"/>
                        <a:gd name="T13" fmla="*/ 0 h 443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1013"/>
                        <a:gd name="T22" fmla="*/ 0 h 443"/>
                        <a:gd name="T23" fmla="*/ 1013 w 1013"/>
                        <a:gd name="T24" fmla="*/ 443 h 443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1013" h="443">
                          <a:moveTo>
                            <a:pt x="1012" y="0"/>
                          </a:moveTo>
                          <a:lnTo>
                            <a:pt x="1012" y="220"/>
                          </a:lnTo>
                          <a:lnTo>
                            <a:pt x="720" y="220"/>
                          </a:lnTo>
                          <a:lnTo>
                            <a:pt x="720" y="442"/>
                          </a:lnTo>
                          <a:lnTo>
                            <a:pt x="0" y="442"/>
                          </a:lnTo>
                          <a:lnTo>
                            <a:pt x="0" y="0"/>
                          </a:lnTo>
                          <a:lnTo>
                            <a:pt x="1012" y="0"/>
                          </a:lnTo>
                        </a:path>
                      </a:pathLst>
                    </a:custGeom>
                    <a:solidFill>
                      <a:srgbClr val="464646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3828" name="Freeform 77"/>
                    <p:cNvSpPr>
                      <a:spLocks/>
                    </p:cNvSpPr>
                    <p:nvPr/>
                  </p:nvSpPr>
                  <p:spPr bwMode="auto">
                    <a:xfrm>
                      <a:off x="5824" y="2342"/>
                      <a:ext cx="652" cy="577"/>
                    </a:xfrm>
                    <a:custGeom>
                      <a:avLst/>
                      <a:gdLst>
                        <a:gd name="T0" fmla="*/ 1022 w 1023"/>
                        <a:gd name="T1" fmla="*/ 0 h 906"/>
                        <a:gd name="T2" fmla="*/ 0 w 1023"/>
                        <a:gd name="T3" fmla="*/ 0 h 906"/>
                        <a:gd name="T4" fmla="*/ 0 w 1023"/>
                        <a:gd name="T5" fmla="*/ 905 h 906"/>
                        <a:gd name="T6" fmla="*/ 1022 w 1023"/>
                        <a:gd name="T7" fmla="*/ 905 h 906"/>
                        <a:gd name="T8" fmla="*/ 1022 w 1023"/>
                        <a:gd name="T9" fmla="*/ 0 h 90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023"/>
                        <a:gd name="T16" fmla="*/ 0 h 906"/>
                        <a:gd name="T17" fmla="*/ 1023 w 1023"/>
                        <a:gd name="T18" fmla="*/ 906 h 90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023" h="906">
                          <a:moveTo>
                            <a:pt x="1022" y="0"/>
                          </a:moveTo>
                          <a:lnTo>
                            <a:pt x="0" y="0"/>
                          </a:lnTo>
                          <a:lnTo>
                            <a:pt x="0" y="905"/>
                          </a:lnTo>
                          <a:lnTo>
                            <a:pt x="1022" y="905"/>
                          </a:lnTo>
                          <a:lnTo>
                            <a:pt x="1022" y="0"/>
                          </a:lnTo>
                        </a:path>
                      </a:pathLst>
                    </a:custGeom>
                    <a:solidFill>
                      <a:srgbClr val="EAEAEA"/>
                    </a:solidFill>
                    <a:ln w="12700" cap="rnd">
                      <a:solidFill>
                        <a:srgbClr val="C4C4C4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3829" name="Freeform 78"/>
                    <p:cNvSpPr>
                      <a:spLocks/>
                    </p:cNvSpPr>
                    <p:nvPr/>
                  </p:nvSpPr>
                  <p:spPr bwMode="auto">
                    <a:xfrm>
                      <a:off x="5917" y="2342"/>
                      <a:ext cx="465" cy="577"/>
                    </a:xfrm>
                    <a:custGeom>
                      <a:avLst/>
                      <a:gdLst>
                        <a:gd name="T0" fmla="*/ 0 w 731"/>
                        <a:gd name="T1" fmla="*/ 0 h 906"/>
                        <a:gd name="T2" fmla="*/ 0 w 731"/>
                        <a:gd name="T3" fmla="*/ 905 h 906"/>
                        <a:gd name="T4" fmla="*/ 146 w 731"/>
                        <a:gd name="T5" fmla="*/ 905 h 906"/>
                        <a:gd name="T6" fmla="*/ 146 w 731"/>
                        <a:gd name="T7" fmla="*/ 0 h 906"/>
                        <a:gd name="T8" fmla="*/ 292 w 731"/>
                        <a:gd name="T9" fmla="*/ 0 h 906"/>
                        <a:gd name="T10" fmla="*/ 292 w 731"/>
                        <a:gd name="T11" fmla="*/ 905 h 906"/>
                        <a:gd name="T12" fmla="*/ 438 w 731"/>
                        <a:gd name="T13" fmla="*/ 905 h 906"/>
                        <a:gd name="T14" fmla="*/ 438 w 731"/>
                        <a:gd name="T15" fmla="*/ 0 h 906"/>
                        <a:gd name="T16" fmla="*/ 584 w 731"/>
                        <a:gd name="T17" fmla="*/ 0 h 906"/>
                        <a:gd name="T18" fmla="*/ 584 w 731"/>
                        <a:gd name="T19" fmla="*/ 905 h 906"/>
                        <a:gd name="T20" fmla="*/ 730 w 731"/>
                        <a:gd name="T21" fmla="*/ 905 h 906"/>
                        <a:gd name="T22" fmla="*/ 730 w 731"/>
                        <a:gd name="T23" fmla="*/ 0 h 906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w 731"/>
                        <a:gd name="T37" fmla="*/ 0 h 906"/>
                        <a:gd name="T38" fmla="*/ 731 w 731"/>
                        <a:gd name="T39" fmla="*/ 906 h 90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T36" t="T37" r="T38" b="T39"/>
                      <a:pathLst>
                        <a:path w="731" h="906">
                          <a:moveTo>
                            <a:pt x="0" y="0"/>
                          </a:moveTo>
                          <a:lnTo>
                            <a:pt x="0" y="905"/>
                          </a:lnTo>
                          <a:lnTo>
                            <a:pt x="146" y="905"/>
                          </a:lnTo>
                          <a:lnTo>
                            <a:pt x="146" y="0"/>
                          </a:lnTo>
                          <a:lnTo>
                            <a:pt x="292" y="0"/>
                          </a:lnTo>
                          <a:lnTo>
                            <a:pt x="292" y="905"/>
                          </a:lnTo>
                          <a:lnTo>
                            <a:pt x="438" y="905"/>
                          </a:lnTo>
                          <a:lnTo>
                            <a:pt x="438" y="0"/>
                          </a:lnTo>
                          <a:lnTo>
                            <a:pt x="584" y="0"/>
                          </a:lnTo>
                          <a:lnTo>
                            <a:pt x="584" y="905"/>
                          </a:lnTo>
                          <a:lnTo>
                            <a:pt x="730" y="905"/>
                          </a:lnTo>
                          <a:lnTo>
                            <a:pt x="730" y="0"/>
                          </a:lnTo>
                        </a:path>
                      </a:pathLst>
                    </a:custGeom>
                    <a:noFill/>
                    <a:ln w="12700" cap="rnd">
                      <a:solidFill>
                        <a:srgbClr val="C4C4C4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3830" name="Freeform 79"/>
                    <p:cNvSpPr>
                      <a:spLocks/>
                    </p:cNvSpPr>
                    <p:nvPr/>
                  </p:nvSpPr>
                  <p:spPr bwMode="auto">
                    <a:xfrm>
                      <a:off x="5824" y="2486"/>
                      <a:ext cx="652" cy="289"/>
                    </a:xfrm>
                    <a:custGeom>
                      <a:avLst/>
                      <a:gdLst>
                        <a:gd name="T0" fmla="*/ 0 w 1023"/>
                        <a:gd name="T1" fmla="*/ 0 h 455"/>
                        <a:gd name="T2" fmla="*/ 1022 w 1023"/>
                        <a:gd name="T3" fmla="*/ 0 h 455"/>
                        <a:gd name="T4" fmla="*/ 1022 w 1023"/>
                        <a:gd name="T5" fmla="*/ 227 h 455"/>
                        <a:gd name="T6" fmla="*/ 0 w 1023"/>
                        <a:gd name="T7" fmla="*/ 227 h 455"/>
                        <a:gd name="T8" fmla="*/ 0 w 1023"/>
                        <a:gd name="T9" fmla="*/ 454 h 455"/>
                        <a:gd name="T10" fmla="*/ 1022 w 1023"/>
                        <a:gd name="T11" fmla="*/ 454 h 455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w 1023"/>
                        <a:gd name="T19" fmla="*/ 0 h 455"/>
                        <a:gd name="T20" fmla="*/ 1023 w 1023"/>
                        <a:gd name="T21" fmla="*/ 455 h 455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T18" t="T19" r="T20" b="T21"/>
                      <a:pathLst>
                        <a:path w="1023" h="455">
                          <a:moveTo>
                            <a:pt x="0" y="0"/>
                          </a:moveTo>
                          <a:lnTo>
                            <a:pt x="1022" y="0"/>
                          </a:lnTo>
                          <a:lnTo>
                            <a:pt x="1022" y="227"/>
                          </a:lnTo>
                          <a:lnTo>
                            <a:pt x="0" y="227"/>
                          </a:lnTo>
                          <a:lnTo>
                            <a:pt x="0" y="454"/>
                          </a:lnTo>
                          <a:lnTo>
                            <a:pt x="1022" y="454"/>
                          </a:lnTo>
                        </a:path>
                      </a:pathLst>
                    </a:custGeom>
                    <a:noFill/>
                    <a:ln w="12700" cap="rnd">
                      <a:solidFill>
                        <a:srgbClr val="C4C4C4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3831" name="Text Box 80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5856" y="2121"/>
                      <a:ext cx="614" cy="269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pPr eaLnBrk="0" hangingPunct="0"/>
                      <a:r>
                        <a:rPr lang="en-US" sz="800" dirty="0">
                          <a:latin typeface="+mj-lt"/>
                        </a:rPr>
                        <a:t>2011</a:t>
                      </a:r>
                    </a:p>
                  </p:txBody>
                </p:sp>
              </p:grpSp>
              <p:grpSp>
                <p:nvGrpSpPr>
                  <p:cNvPr id="33809" name="Group 81"/>
                  <p:cNvGrpSpPr>
                    <a:grpSpLocks/>
                  </p:cNvGrpSpPr>
                  <p:nvPr/>
                </p:nvGrpSpPr>
                <p:grpSpPr bwMode="auto">
                  <a:xfrm>
                    <a:off x="4346" y="3476"/>
                    <a:ext cx="772" cy="844"/>
                    <a:chOff x="5760" y="2120"/>
                    <a:chExt cx="772" cy="844"/>
                  </a:xfrm>
                </p:grpSpPr>
                <p:sp>
                  <p:nvSpPr>
                    <p:cNvPr id="33810" name="Freeform 82"/>
                    <p:cNvSpPr>
                      <a:spLocks/>
                    </p:cNvSpPr>
                    <p:nvPr/>
                  </p:nvSpPr>
                  <p:spPr bwMode="auto">
                    <a:xfrm>
                      <a:off x="5869" y="2229"/>
                      <a:ext cx="77" cy="137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C4C4C4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3811" name="Freeform 83"/>
                    <p:cNvSpPr>
                      <a:spLocks/>
                    </p:cNvSpPr>
                    <p:nvPr/>
                  </p:nvSpPr>
                  <p:spPr bwMode="auto">
                    <a:xfrm>
                      <a:off x="5963" y="2229"/>
                      <a:ext cx="77" cy="137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464646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3812" name="Freeform 84"/>
                    <p:cNvSpPr>
                      <a:spLocks/>
                    </p:cNvSpPr>
                    <p:nvPr/>
                  </p:nvSpPr>
                  <p:spPr bwMode="auto">
                    <a:xfrm>
                      <a:off x="6057" y="2518"/>
                      <a:ext cx="77" cy="139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C4C4C4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3813" name="Freeform 85"/>
                    <p:cNvSpPr>
                      <a:spLocks/>
                    </p:cNvSpPr>
                    <p:nvPr/>
                  </p:nvSpPr>
                  <p:spPr bwMode="auto">
                    <a:xfrm>
                      <a:off x="6152" y="2518"/>
                      <a:ext cx="76" cy="139"/>
                    </a:xfrm>
                    <a:custGeom>
                      <a:avLst/>
                      <a:gdLst>
                        <a:gd name="T0" fmla="*/ 0 w 120"/>
                        <a:gd name="T1" fmla="*/ 217 h 218"/>
                        <a:gd name="T2" fmla="*/ 0 w 120"/>
                        <a:gd name="T3" fmla="*/ 0 h 218"/>
                        <a:gd name="T4" fmla="*/ 119 w 120"/>
                        <a:gd name="T5" fmla="*/ 0 h 218"/>
                        <a:gd name="T6" fmla="*/ 119 w 120"/>
                        <a:gd name="T7" fmla="*/ 217 h 218"/>
                        <a:gd name="T8" fmla="*/ 0 w 120"/>
                        <a:gd name="T9" fmla="*/ 217 h 21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0"/>
                        <a:gd name="T16" fmla="*/ 0 h 218"/>
                        <a:gd name="T17" fmla="*/ 120 w 120"/>
                        <a:gd name="T18" fmla="*/ 218 h 21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0" h="218">
                          <a:moveTo>
                            <a:pt x="0" y="217"/>
                          </a:moveTo>
                          <a:lnTo>
                            <a:pt x="0" y="0"/>
                          </a:lnTo>
                          <a:lnTo>
                            <a:pt x="119" y="0"/>
                          </a:lnTo>
                          <a:lnTo>
                            <a:pt x="119" y="217"/>
                          </a:lnTo>
                          <a:lnTo>
                            <a:pt x="0" y="217"/>
                          </a:lnTo>
                        </a:path>
                      </a:pathLst>
                    </a:custGeom>
                    <a:solidFill>
                      <a:srgbClr val="464646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3814" name="Freeform 86"/>
                    <p:cNvSpPr>
                      <a:spLocks/>
                    </p:cNvSpPr>
                    <p:nvPr/>
                  </p:nvSpPr>
                  <p:spPr bwMode="auto">
                    <a:xfrm>
                      <a:off x="5760" y="2122"/>
                      <a:ext cx="772" cy="842"/>
                    </a:xfrm>
                    <a:custGeom>
                      <a:avLst/>
                      <a:gdLst>
                        <a:gd name="T0" fmla="*/ 1211 w 1212"/>
                        <a:gd name="T1" fmla="*/ 0 h 1324"/>
                        <a:gd name="T2" fmla="*/ 0 w 1212"/>
                        <a:gd name="T3" fmla="*/ 0 h 1324"/>
                        <a:gd name="T4" fmla="*/ 0 w 1212"/>
                        <a:gd name="T5" fmla="*/ 1323 h 1324"/>
                        <a:gd name="T6" fmla="*/ 1211 w 1212"/>
                        <a:gd name="T7" fmla="*/ 1323 h 1324"/>
                        <a:gd name="T8" fmla="*/ 1211 w 1212"/>
                        <a:gd name="T9" fmla="*/ 0 h 1324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12"/>
                        <a:gd name="T16" fmla="*/ 0 h 1324"/>
                        <a:gd name="T17" fmla="*/ 1212 w 1212"/>
                        <a:gd name="T18" fmla="*/ 1324 h 1324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12" h="1324">
                          <a:moveTo>
                            <a:pt x="1211" y="0"/>
                          </a:moveTo>
                          <a:lnTo>
                            <a:pt x="0" y="0"/>
                          </a:lnTo>
                          <a:lnTo>
                            <a:pt x="0" y="1323"/>
                          </a:lnTo>
                          <a:lnTo>
                            <a:pt x="1211" y="1323"/>
                          </a:lnTo>
                          <a:lnTo>
                            <a:pt x="1211" y="0"/>
                          </a:lnTo>
                        </a:path>
                      </a:pathLst>
                    </a:custGeom>
                    <a:solidFill>
                      <a:srgbClr val="C4C4C4"/>
                    </a:solidFill>
                    <a:ln w="19050" cap="rnd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3815" name="Freeform 87"/>
                    <p:cNvSpPr>
                      <a:spLocks/>
                    </p:cNvSpPr>
                    <p:nvPr/>
                  </p:nvSpPr>
                  <p:spPr bwMode="auto">
                    <a:xfrm>
                      <a:off x="5824" y="2342"/>
                      <a:ext cx="646" cy="571"/>
                    </a:xfrm>
                    <a:custGeom>
                      <a:avLst/>
                      <a:gdLst>
                        <a:gd name="T0" fmla="*/ 1012 w 1013"/>
                        <a:gd name="T1" fmla="*/ 0 h 896"/>
                        <a:gd name="T2" fmla="*/ 0 w 1013"/>
                        <a:gd name="T3" fmla="*/ 0 h 896"/>
                        <a:gd name="T4" fmla="*/ 0 w 1013"/>
                        <a:gd name="T5" fmla="*/ 895 h 896"/>
                        <a:gd name="T6" fmla="*/ 1012 w 1013"/>
                        <a:gd name="T7" fmla="*/ 895 h 896"/>
                        <a:gd name="T8" fmla="*/ 1012 w 1013"/>
                        <a:gd name="T9" fmla="*/ 0 h 89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013"/>
                        <a:gd name="T16" fmla="*/ 0 h 896"/>
                        <a:gd name="T17" fmla="*/ 1013 w 1013"/>
                        <a:gd name="T18" fmla="*/ 896 h 89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013" h="896">
                          <a:moveTo>
                            <a:pt x="1012" y="0"/>
                          </a:moveTo>
                          <a:lnTo>
                            <a:pt x="0" y="0"/>
                          </a:lnTo>
                          <a:lnTo>
                            <a:pt x="0" y="895"/>
                          </a:lnTo>
                          <a:lnTo>
                            <a:pt x="1012" y="895"/>
                          </a:lnTo>
                          <a:lnTo>
                            <a:pt x="1012" y="0"/>
                          </a:lnTo>
                        </a:path>
                      </a:pathLst>
                    </a:custGeom>
                    <a:solidFill>
                      <a:srgbClr val="EAEAEA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3816" name="Freeform 88"/>
                    <p:cNvSpPr>
                      <a:spLocks/>
                    </p:cNvSpPr>
                    <p:nvPr/>
                  </p:nvSpPr>
                  <p:spPr bwMode="auto">
                    <a:xfrm>
                      <a:off x="5824" y="2342"/>
                      <a:ext cx="646" cy="283"/>
                    </a:xfrm>
                    <a:custGeom>
                      <a:avLst/>
                      <a:gdLst>
                        <a:gd name="T0" fmla="*/ 1012 w 1013"/>
                        <a:gd name="T1" fmla="*/ 0 h 443"/>
                        <a:gd name="T2" fmla="*/ 1012 w 1013"/>
                        <a:gd name="T3" fmla="*/ 220 h 443"/>
                        <a:gd name="T4" fmla="*/ 720 w 1013"/>
                        <a:gd name="T5" fmla="*/ 220 h 443"/>
                        <a:gd name="T6" fmla="*/ 720 w 1013"/>
                        <a:gd name="T7" fmla="*/ 442 h 443"/>
                        <a:gd name="T8" fmla="*/ 0 w 1013"/>
                        <a:gd name="T9" fmla="*/ 442 h 443"/>
                        <a:gd name="T10" fmla="*/ 0 w 1013"/>
                        <a:gd name="T11" fmla="*/ 0 h 443"/>
                        <a:gd name="T12" fmla="*/ 1012 w 1013"/>
                        <a:gd name="T13" fmla="*/ 0 h 443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1013"/>
                        <a:gd name="T22" fmla="*/ 0 h 443"/>
                        <a:gd name="T23" fmla="*/ 1013 w 1013"/>
                        <a:gd name="T24" fmla="*/ 443 h 443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1013" h="443">
                          <a:moveTo>
                            <a:pt x="1012" y="0"/>
                          </a:moveTo>
                          <a:lnTo>
                            <a:pt x="1012" y="220"/>
                          </a:lnTo>
                          <a:lnTo>
                            <a:pt x="720" y="220"/>
                          </a:lnTo>
                          <a:lnTo>
                            <a:pt x="720" y="442"/>
                          </a:lnTo>
                          <a:lnTo>
                            <a:pt x="0" y="442"/>
                          </a:lnTo>
                          <a:lnTo>
                            <a:pt x="0" y="0"/>
                          </a:lnTo>
                          <a:lnTo>
                            <a:pt x="1012" y="0"/>
                          </a:lnTo>
                        </a:path>
                      </a:pathLst>
                    </a:custGeom>
                    <a:solidFill>
                      <a:srgbClr val="464646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3817" name="Freeform 89"/>
                    <p:cNvSpPr>
                      <a:spLocks/>
                    </p:cNvSpPr>
                    <p:nvPr/>
                  </p:nvSpPr>
                  <p:spPr bwMode="auto">
                    <a:xfrm>
                      <a:off x="5824" y="2342"/>
                      <a:ext cx="652" cy="577"/>
                    </a:xfrm>
                    <a:custGeom>
                      <a:avLst/>
                      <a:gdLst>
                        <a:gd name="T0" fmla="*/ 1022 w 1023"/>
                        <a:gd name="T1" fmla="*/ 0 h 906"/>
                        <a:gd name="T2" fmla="*/ 0 w 1023"/>
                        <a:gd name="T3" fmla="*/ 0 h 906"/>
                        <a:gd name="T4" fmla="*/ 0 w 1023"/>
                        <a:gd name="T5" fmla="*/ 905 h 906"/>
                        <a:gd name="T6" fmla="*/ 1022 w 1023"/>
                        <a:gd name="T7" fmla="*/ 905 h 906"/>
                        <a:gd name="T8" fmla="*/ 1022 w 1023"/>
                        <a:gd name="T9" fmla="*/ 0 h 90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023"/>
                        <a:gd name="T16" fmla="*/ 0 h 906"/>
                        <a:gd name="T17" fmla="*/ 1023 w 1023"/>
                        <a:gd name="T18" fmla="*/ 906 h 90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023" h="906">
                          <a:moveTo>
                            <a:pt x="1022" y="0"/>
                          </a:moveTo>
                          <a:lnTo>
                            <a:pt x="0" y="0"/>
                          </a:lnTo>
                          <a:lnTo>
                            <a:pt x="0" y="905"/>
                          </a:lnTo>
                          <a:lnTo>
                            <a:pt x="1022" y="905"/>
                          </a:lnTo>
                          <a:lnTo>
                            <a:pt x="1022" y="0"/>
                          </a:lnTo>
                        </a:path>
                      </a:pathLst>
                    </a:custGeom>
                    <a:solidFill>
                      <a:srgbClr val="EAEAEA"/>
                    </a:solidFill>
                    <a:ln w="12700" cap="rnd">
                      <a:solidFill>
                        <a:srgbClr val="C4C4C4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3818" name="Freeform 90"/>
                    <p:cNvSpPr>
                      <a:spLocks/>
                    </p:cNvSpPr>
                    <p:nvPr/>
                  </p:nvSpPr>
                  <p:spPr bwMode="auto">
                    <a:xfrm>
                      <a:off x="5917" y="2342"/>
                      <a:ext cx="465" cy="577"/>
                    </a:xfrm>
                    <a:custGeom>
                      <a:avLst/>
                      <a:gdLst>
                        <a:gd name="T0" fmla="*/ 0 w 731"/>
                        <a:gd name="T1" fmla="*/ 0 h 906"/>
                        <a:gd name="T2" fmla="*/ 0 w 731"/>
                        <a:gd name="T3" fmla="*/ 905 h 906"/>
                        <a:gd name="T4" fmla="*/ 146 w 731"/>
                        <a:gd name="T5" fmla="*/ 905 h 906"/>
                        <a:gd name="T6" fmla="*/ 146 w 731"/>
                        <a:gd name="T7" fmla="*/ 0 h 906"/>
                        <a:gd name="T8" fmla="*/ 292 w 731"/>
                        <a:gd name="T9" fmla="*/ 0 h 906"/>
                        <a:gd name="T10" fmla="*/ 292 w 731"/>
                        <a:gd name="T11" fmla="*/ 905 h 906"/>
                        <a:gd name="T12" fmla="*/ 438 w 731"/>
                        <a:gd name="T13" fmla="*/ 905 h 906"/>
                        <a:gd name="T14" fmla="*/ 438 w 731"/>
                        <a:gd name="T15" fmla="*/ 0 h 906"/>
                        <a:gd name="T16" fmla="*/ 584 w 731"/>
                        <a:gd name="T17" fmla="*/ 0 h 906"/>
                        <a:gd name="T18" fmla="*/ 584 w 731"/>
                        <a:gd name="T19" fmla="*/ 905 h 906"/>
                        <a:gd name="T20" fmla="*/ 730 w 731"/>
                        <a:gd name="T21" fmla="*/ 905 h 906"/>
                        <a:gd name="T22" fmla="*/ 730 w 731"/>
                        <a:gd name="T23" fmla="*/ 0 h 906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w 731"/>
                        <a:gd name="T37" fmla="*/ 0 h 906"/>
                        <a:gd name="T38" fmla="*/ 731 w 731"/>
                        <a:gd name="T39" fmla="*/ 906 h 90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T36" t="T37" r="T38" b="T39"/>
                      <a:pathLst>
                        <a:path w="731" h="906">
                          <a:moveTo>
                            <a:pt x="0" y="0"/>
                          </a:moveTo>
                          <a:lnTo>
                            <a:pt x="0" y="905"/>
                          </a:lnTo>
                          <a:lnTo>
                            <a:pt x="146" y="905"/>
                          </a:lnTo>
                          <a:lnTo>
                            <a:pt x="146" y="0"/>
                          </a:lnTo>
                          <a:lnTo>
                            <a:pt x="292" y="0"/>
                          </a:lnTo>
                          <a:lnTo>
                            <a:pt x="292" y="905"/>
                          </a:lnTo>
                          <a:lnTo>
                            <a:pt x="438" y="905"/>
                          </a:lnTo>
                          <a:lnTo>
                            <a:pt x="438" y="0"/>
                          </a:lnTo>
                          <a:lnTo>
                            <a:pt x="584" y="0"/>
                          </a:lnTo>
                          <a:lnTo>
                            <a:pt x="584" y="905"/>
                          </a:lnTo>
                          <a:lnTo>
                            <a:pt x="730" y="905"/>
                          </a:lnTo>
                          <a:lnTo>
                            <a:pt x="730" y="0"/>
                          </a:lnTo>
                        </a:path>
                      </a:pathLst>
                    </a:custGeom>
                    <a:noFill/>
                    <a:ln w="12700" cap="rnd">
                      <a:solidFill>
                        <a:srgbClr val="C4C4C4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3819" name="Freeform 91"/>
                    <p:cNvSpPr>
                      <a:spLocks/>
                    </p:cNvSpPr>
                    <p:nvPr/>
                  </p:nvSpPr>
                  <p:spPr bwMode="auto">
                    <a:xfrm>
                      <a:off x="5824" y="2486"/>
                      <a:ext cx="652" cy="289"/>
                    </a:xfrm>
                    <a:custGeom>
                      <a:avLst/>
                      <a:gdLst>
                        <a:gd name="T0" fmla="*/ 0 w 1023"/>
                        <a:gd name="T1" fmla="*/ 0 h 455"/>
                        <a:gd name="T2" fmla="*/ 1022 w 1023"/>
                        <a:gd name="T3" fmla="*/ 0 h 455"/>
                        <a:gd name="T4" fmla="*/ 1022 w 1023"/>
                        <a:gd name="T5" fmla="*/ 227 h 455"/>
                        <a:gd name="T6" fmla="*/ 0 w 1023"/>
                        <a:gd name="T7" fmla="*/ 227 h 455"/>
                        <a:gd name="T8" fmla="*/ 0 w 1023"/>
                        <a:gd name="T9" fmla="*/ 454 h 455"/>
                        <a:gd name="T10" fmla="*/ 1022 w 1023"/>
                        <a:gd name="T11" fmla="*/ 454 h 455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w 1023"/>
                        <a:gd name="T19" fmla="*/ 0 h 455"/>
                        <a:gd name="T20" fmla="*/ 1023 w 1023"/>
                        <a:gd name="T21" fmla="*/ 455 h 455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T18" t="T19" r="T20" b="T21"/>
                      <a:pathLst>
                        <a:path w="1023" h="455">
                          <a:moveTo>
                            <a:pt x="0" y="0"/>
                          </a:moveTo>
                          <a:lnTo>
                            <a:pt x="1022" y="0"/>
                          </a:lnTo>
                          <a:lnTo>
                            <a:pt x="1022" y="227"/>
                          </a:lnTo>
                          <a:lnTo>
                            <a:pt x="0" y="227"/>
                          </a:lnTo>
                          <a:lnTo>
                            <a:pt x="0" y="454"/>
                          </a:lnTo>
                          <a:lnTo>
                            <a:pt x="1022" y="454"/>
                          </a:lnTo>
                        </a:path>
                      </a:pathLst>
                    </a:custGeom>
                    <a:noFill/>
                    <a:ln w="12700" cap="rnd">
                      <a:solidFill>
                        <a:srgbClr val="C4C4C4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3820" name="Text Box 92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5856" y="2120"/>
                      <a:ext cx="613" cy="270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pPr eaLnBrk="0" hangingPunct="0"/>
                      <a:r>
                        <a:rPr lang="en-US" sz="800" dirty="0">
                          <a:latin typeface="+mj-lt"/>
                        </a:rPr>
                        <a:t>2012</a:t>
                      </a:r>
                    </a:p>
                  </p:txBody>
                </p:sp>
              </p:grpSp>
            </p:grpSp>
            <p:sp>
              <p:nvSpPr>
                <p:cNvPr id="33804" name="Rectangle 93"/>
                <p:cNvSpPr>
                  <a:spLocks noChangeArrowheads="1"/>
                </p:cNvSpPr>
                <p:nvPr/>
              </p:nvSpPr>
              <p:spPr bwMode="auto">
                <a:xfrm>
                  <a:off x="3569" y="1368"/>
                  <a:ext cx="829" cy="576"/>
                </a:xfrm>
                <a:prstGeom prst="rect">
                  <a:avLst/>
                </a:prstGeom>
                <a:noFill/>
                <a:ln w="28575">
                  <a:noFill/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pPr eaLnBrk="0" hangingPunct="0"/>
                  <a:r>
                    <a:rPr lang="en-US" sz="1200" b="1" dirty="0">
                      <a:solidFill>
                        <a:srgbClr val="5A87C6"/>
                      </a:solidFill>
                      <a:latin typeface="+mj-lt"/>
                    </a:rPr>
                    <a:t>Five Year</a:t>
                  </a:r>
                </a:p>
                <a:p>
                  <a:pPr eaLnBrk="0" hangingPunct="0"/>
                  <a:r>
                    <a:rPr lang="en-US" sz="1200" b="1" dirty="0">
                      <a:solidFill>
                        <a:srgbClr val="5A87C6"/>
                      </a:solidFill>
                      <a:latin typeface="+mj-lt"/>
                    </a:rPr>
                    <a:t>Life</a:t>
                  </a:r>
                </a:p>
              </p:txBody>
            </p:sp>
          </p:grpSp>
        </p:grpSp>
        <p:sp>
          <p:nvSpPr>
            <p:cNvPr id="33799" name="Rectangle 94"/>
            <p:cNvSpPr>
              <a:spLocks noChangeArrowheads="1"/>
            </p:cNvSpPr>
            <p:nvPr/>
          </p:nvSpPr>
          <p:spPr bwMode="auto">
            <a:xfrm>
              <a:off x="4087" y="599"/>
              <a:ext cx="1167" cy="212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en-US" sz="1600" b="1" dirty="0">
                  <a:solidFill>
                    <a:srgbClr val="5A87C6"/>
                  </a:solidFill>
                  <a:latin typeface="+mj-lt"/>
                </a:rPr>
                <a:t>Flat Rate = 23.6%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Depreciation Methods</a:t>
            </a:r>
            <a:endParaRPr lang="en-US" dirty="0"/>
          </a:p>
        </p:txBody>
      </p:sp>
      <p:sp>
        <p:nvSpPr>
          <p:cNvPr id="3481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FA-SU-320</a:t>
            </a:r>
            <a:endParaRPr lang="en-US" dirty="0"/>
          </a:p>
        </p:txBody>
      </p:sp>
      <p:sp>
        <p:nvSpPr>
          <p:cNvPr id="34820" name="Text Box 1027"/>
          <p:cNvSpPr txBox="1">
            <a:spLocks noChangeArrowheads="1"/>
          </p:cNvSpPr>
          <p:nvPr/>
        </p:nvSpPr>
        <p:spPr bwMode="auto">
          <a:xfrm>
            <a:off x="750888" y="2048528"/>
            <a:ext cx="7645400" cy="287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b="1" dirty="0">
                <a:latin typeface="+mj-lt"/>
              </a:rPr>
              <a:t>Custom Table</a:t>
            </a:r>
          </a:p>
          <a:p>
            <a:pPr algn="l" eaLnBrk="0" hangingPunct="0">
              <a:spcBef>
                <a:spcPct val="50000"/>
              </a:spcBef>
            </a:pPr>
            <a:endParaRPr lang="en-US" b="1" dirty="0">
              <a:latin typeface="+mj-lt"/>
            </a:endParaRPr>
          </a:p>
          <a:p>
            <a:pPr algn="l" eaLnBrk="0" hangingPunct="0">
              <a:spcBef>
                <a:spcPct val="50000"/>
              </a:spcBef>
            </a:pPr>
            <a:r>
              <a:rPr lang="en-US" i="1" dirty="0">
                <a:latin typeface="+mj-lt"/>
              </a:rPr>
              <a:t>Depreciation Charge = </a:t>
            </a:r>
            <a:r>
              <a:rPr lang="en-US" i="1" dirty="0">
                <a:solidFill>
                  <a:srgbClr val="5A87C6"/>
                </a:solidFill>
                <a:latin typeface="+mj-lt"/>
              </a:rPr>
              <a:t>Depreciable Basis</a:t>
            </a:r>
            <a:r>
              <a:rPr lang="en-US" i="1" dirty="0">
                <a:latin typeface="+mj-lt"/>
              </a:rPr>
              <a:t> * Depreciation Factor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i="1" dirty="0">
                <a:solidFill>
                  <a:srgbClr val="5A87C6"/>
                </a:solidFill>
                <a:latin typeface="+mj-lt"/>
              </a:rPr>
              <a:t>Depreciable Basis</a:t>
            </a:r>
            <a:r>
              <a:rPr lang="en-US" i="1" dirty="0">
                <a:latin typeface="+mj-lt"/>
              </a:rPr>
              <a:t> = Cost - Salvage</a:t>
            </a:r>
            <a:endParaRPr lang="en-US" b="1" dirty="0">
              <a:latin typeface="+mj-lt"/>
            </a:endParaRPr>
          </a:p>
        </p:txBody>
      </p:sp>
      <p:sp>
        <p:nvSpPr>
          <p:cNvPr id="34821" name="Line 1028"/>
          <p:cNvSpPr>
            <a:spLocks noChangeShapeType="1"/>
          </p:cNvSpPr>
          <p:nvPr/>
        </p:nvSpPr>
        <p:spPr bwMode="auto">
          <a:xfrm>
            <a:off x="857250" y="2680353"/>
            <a:ext cx="6618288" cy="0"/>
          </a:xfrm>
          <a:prstGeom prst="line">
            <a:avLst/>
          </a:prstGeom>
          <a:noFill/>
          <a:ln w="28575">
            <a:solidFill>
              <a:srgbClr val="5A87C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Title 8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 – Custom Table</a:t>
            </a:r>
            <a:endParaRPr lang="en-US" dirty="0"/>
          </a:p>
        </p:txBody>
      </p:sp>
      <p:sp>
        <p:nvSpPr>
          <p:cNvPr id="3584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FA-SU-330</a:t>
            </a:r>
            <a:endParaRPr lang="en-US" dirty="0"/>
          </a:p>
        </p:txBody>
      </p:sp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693215" y="3556315"/>
            <a:ext cx="7756525" cy="22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/>
            <a:r>
              <a:rPr lang="en-US" sz="2000" b="1" dirty="0">
                <a:latin typeface="Arial" charset="0"/>
              </a:rPr>
              <a:t>	</a:t>
            </a:r>
            <a:r>
              <a:rPr lang="en-US" sz="2000" b="1" dirty="0">
                <a:latin typeface="+mj-lt"/>
              </a:rPr>
              <a:t>Depreciation				Depreciation</a:t>
            </a:r>
          </a:p>
          <a:p>
            <a:pPr algn="l" eaLnBrk="0" hangingPunct="0"/>
            <a:r>
              <a:rPr lang="en-US" sz="2000" b="1" dirty="0">
                <a:latin typeface="+mj-lt"/>
              </a:rPr>
              <a:t>Year	Rate		Calculation		Expense</a:t>
            </a:r>
          </a:p>
          <a:p>
            <a:pPr algn="l" eaLnBrk="0" hangingPunct="0"/>
            <a:r>
              <a:rPr lang="en-US" sz="2000" b="1" dirty="0">
                <a:latin typeface="Arial" charset="0"/>
              </a:rPr>
              <a:t>------------------------------------------------------------------------------------------</a:t>
            </a:r>
          </a:p>
          <a:p>
            <a:pPr algn="l" eaLnBrk="0" hangingPunct="0"/>
            <a:r>
              <a:rPr lang="en-US" sz="2000" dirty="0">
                <a:latin typeface="+mj-lt"/>
              </a:rPr>
              <a:t>1	7%		$8,000 * 7%		   $560</a:t>
            </a:r>
          </a:p>
          <a:p>
            <a:pPr algn="l" eaLnBrk="0" hangingPunct="0"/>
            <a:r>
              <a:rPr lang="en-US" sz="2000" dirty="0">
                <a:latin typeface="+mj-lt"/>
              </a:rPr>
              <a:t>2	9.5%		$8,000 * 9.5%		   $760</a:t>
            </a:r>
          </a:p>
          <a:p>
            <a:pPr algn="l" eaLnBrk="0" hangingPunct="0"/>
            <a:r>
              <a:rPr lang="en-US" sz="2000" dirty="0">
                <a:latin typeface="+mj-lt"/>
              </a:rPr>
              <a:t>3	27%		$8,000 * 27%		$2,160</a:t>
            </a:r>
          </a:p>
          <a:p>
            <a:pPr algn="l" eaLnBrk="0" hangingPunct="0"/>
            <a:r>
              <a:rPr lang="en-US" sz="2000" dirty="0">
                <a:latin typeface="+mj-lt"/>
              </a:rPr>
              <a:t>4	56.5%		$8,000 * 56.5%		$4,520</a:t>
            </a:r>
          </a:p>
        </p:txBody>
      </p:sp>
      <p:grpSp>
        <p:nvGrpSpPr>
          <p:cNvPr id="87" name="Group 86"/>
          <p:cNvGrpSpPr/>
          <p:nvPr/>
        </p:nvGrpSpPr>
        <p:grpSpPr>
          <a:xfrm>
            <a:off x="176810" y="1261836"/>
            <a:ext cx="8778544" cy="2222500"/>
            <a:chOff x="287338" y="1261836"/>
            <a:chExt cx="8778544" cy="2222500"/>
          </a:xfrm>
        </p:grpSpPr>
        <p:sp>
          <p:nvSpPr>
            <p:cNvPr id="35845" name="AutoShape 9"/>
            <p:cNvSpPr>
              <a:spLocks/>
            </p:cNvSpPr>
            <p:nvPr/>
          </p:nvSpPr>
          <p:spPr bwMode="auto">
            <a:xfrm>
              <a:off x="287338" y="1261836"/>
              <a:ext cx="1295400" cy="476250"/>
            </a:xfrm>
            <a:prstGeom prst="borderCallout1">
              <a:avLst>
                <a:gd name="adj1" fmla="val 24000"/>
                <a:gd name="adj2" fmla="val 105884"/>
                <a:gd name="adj3" fmla="val 168000"/>
                <a:gd name="adj4" fmla="val 139829"/>
              </a:avLst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sz="1200" b="1" dirty="0">
                  <a:solidFill>
                    <a:srgbClr val="5A87C6"/>
                  </a:solidFill>
                  <a:latin typeface="+mj-lt"/>
                </a:rPr>
                <a:t>Purchase for $10,000</a:t>
              </a:r>
            </a:p>
          </p:txBody>
        </p:sp>
        <p:sp>
          <p:nvSpPr>
            <p:cNvPr id="35846" name="Rectangle 10"/>
            <p:cNvSpPr>
              <a:spLocks noChangeArrowheads="1"/>
            </p:cNvSpPr>
            <p:nvPr/>
          </p:nvSpPr>
          <p:spPr bwMode="auto">
            <a:xfrm>
              <a:off x="3720423" y="1389163"/>
              <a:ext cx="1091967" cy="52322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en-US" sz="1400" b="1" dirty="0">
                  <a:solidFill>
                    <a:srgbClr val="5A87C6"/>
                  </a:solidFill>
                  <a:latin typeface="+mj-lt"/>
                </a:rPr>
                <a:t>– Salvage</a:t>
              </a:r>
            </a:p>
            <a:p>
              <a:pPr eaLnBrk="0" hangingPunct="0"/>
              <a:r>
                <a:rPr lang="en-US" sz="1400" b="1" dirty="0">
                  <a:solidFill>
                    <a:srgbClr val="5A87C6"/>
                  </a:solidFill>
                  <a:latin typeface="+mj-lt"/>
                </a:rPr>
                <a:t>of</a:t>
              </a:r>
              <a:r>
                <a:rPr lang="en-US" sz="1400" b="1" dirty="0">
                  <a:latin typeface="+mj-lt"/>
                </a:rPr>
                <a:t> </a:t>
              </a:r>
              <a:r>
                <a:rPr lang="en-US" sz="1400" b="1" dirty="0">
                  <a:solidFill>
                    <a:srgbClr val="FF0000"/>
                  </a:solidFill>
                  <a:latin typeface="+mj-lt"/>
                </a:rPr>
                <a:t>($2,000)</a:t>
              </a:r>
            </a:p>
          </p:txBody>
        </p:sp>
        <p:grpSp>
          <p:nvGrpSpPr>
            <p:cNvPr id="35847" name="Group 103"/>
            <p:cNvGrpSpPr>
              <a:grpSpLocks/>
            </p:cNvGrpSpPr>
            <p:nvPr/>
          </p:nvGrpSpPr>
          <p:grpSpPr bwMode="auto">
            <a:xfrm>
              <a:off x="5045075" y="1734911"/>
              <a:ext cx="1722438" cy="1430337"/>
              <a:chOff x="3178" y="868"/>
              <a:chExt cx="1085" cy="901"/>
            </a:xfrm>
          </p:grpSpPr>
          <p:grpSp>
            <p:nvGrpSpPr>
              <p:cNvPr id="35877" name="Group 13"/>
              <p:cNvGrpSpPr>
                <a:grpSpLocks/>
              </p:cNvGrpSpPr>
              <p:nvPr/>
            </p:nvGrpSpPr>
            <p:grpSpPr bwMode="auto">
              <a:xfrm>
                <a:off x="3358" y="868"/>
                <a:ext cx="505" cy="422"/>
                <a:chOff x="5588" y="1937"/>
                <a:chExt cx="772" cy="844"/>
              </a:xfrm>
            </p:grpSpPr>
            <p:sp>
              <p:nvSpPr>
                <p:cNvPr id="35915" name="Freeform 14"/>
                <p:cNvSpPr>
                  <a:spLocks/>
                </p:cNvSpPr>
                <p:nvPr/>
              </p:nvSpPr>
              <p:spPr bwMode="auto">
                <a:xfrm>
                  <a:off x="5697" y="2046"/>
                  <a:ext cx="77" cy="137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C4C4C4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916" name="Freeform 15"/>
                <p:cNvSpPr>
                  <a:spLocks/>
                </p:cNvSpPr>
                <p:nvPr/>
              </p:nvSpPr>
              <p:spPr bwMode="auto">
                <a:xfrm>
                  <a:off x="5791" y="2046"/>
                  <a:ext cx="77" cy="137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464646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917" name="Freeform 16"/>
                <p:cNvSpPr>
                  <a:spLocks/>
                </p:cNvSpPr>
                <p:nvPr/>
              </p:nvSpPr>
              <p:spPr bwMode="auto">
                <a:xfrm>
                  <a:off x="5885" y="2335"/>
                  <a:ext cx="77" cy="139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C4C4C4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918" name="Freeform 17"/>
                <p:cNvSpPr>
                  <a:spLocks/>
                </p:cNvSpPr>
                <p:nvPr/>
              </p:nvSpPr>
              <p:spPr bwMode="auto">
                <a:xfrm>
                  <a:off x="5980" y="2335"/>
                  <a:ext cx="76" cy="139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464646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919" name="Freeform 18"/>
                <p:cNvSpPr>
                  <a:spLocks/>
                </p:cNvSpPr>
                <p:nvPr/>
              </p:nvSpPr>
              <p:spPr bwMode="auto">
                <a:xfrm>
                  <a:off x="5588" y="1939"/>
                  <a:ext cx="772" cy="842"/>
                </a:xfrm>
                <a:custGeom>
                  <a:avLst/>
                  <a:gdLst>
                    <a:gd name="T0" fmla="*/ 1211 w 1212"/>
                    <a:gd name="T1" fmla="*/ 0 h 1324"/>
                    <a:gd name="T2" fmla="*/ 0 w 1212"/>
                    <a:gd name="T3" fmla="*/ 0 h 1324"/>
                    <a:gd name="T4" fmla="*/ 0 w 1212"/>
                    <a:gd name="T5" fmla="*/ 1323 h 1324"/>
                    <a:gd name="T6" fmla="*/ 1211 w 1212"/>
                    <a:gd name="T7" fmla="*/ 1323 h 1324"/>
                    <a:gd name="T8" fmla="*/ 1211 w 1212"/>
                    <a:gd name="T9" fmla="*/ 0 h 13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12"/>
                    <a:gd name="T16" fmla="*/ 0 h 1324"/>
                    <a:gd name="T17" fmla="*/ 1212 w 1212"/>
                    <a:gd name="T18" fmla="*/ 1324 h 13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12" h="1324">
                      <a:moveTo>
                        <a:pt x="1211" y="0"/>
                      </a:moveTo>
                      <a:lnTo>
                        <a:pt x="0" y="0"/>
                      </a:lnTo>
                      <a:lnTo>
                        <a:pt x="0" y="1323"/>
                      </a:lnTo>
                      <a:lnTo>
                        <a:pt x="1211" y="1323"/>
                      </a:lnTo>
                      <a:lnTo>
                        <a:pt x="1211" y="0"/>
                      </a:lnTo>
                    </a:path>
                  </a:pathLst>
                </a:custGeom>
                <a:solidFill>
                  <a:srgbClr val="C4C4C4"/>
                </a:solidFill>
                <a:ln w="19050" cap="rnd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920" name="Freeform 19"/>
                <p:cNvSpPr>
                  <a:spLocks/>
                </p:cNvSpPr>
                <p:nvPr/>
              </p:nvSpPr>
              <p:spPr bwMode="auto">
                <a:xfrm>
                  <a:off x="5652" y="2159"/>
                  <a:ext cx="646" cy="571"/>
                </a:xfrm>
                <a:custGeom>
                  <a:avLst/>
                  <a:gdLst>
                    <a:gd name="T0" fmla="*/ 1012 w 1013"/>
                    <a:gd name="T1" fmla="*/ 0 h 896"/>
                    <a:gd name="T2" fmla="*/ 0 w 1013"/>
                    <a:gd name="T3" fmla="*/ 0 h 896"/>
                    <a:gd name="T4" fmla="*/ 0 w 1013"/>
                    <a:gd name="T5" fmla="*/ 895 h 896"/>
                    <a:gd name="T6" fmla="*/ 1012 w 1013"/>
                    <a:gd name="T7" fmla="*/ 895 h 896"/>
                    <a:gd name="T8" fmla="*/ 1012 w 1013"/>
                    <a:gd name="T9" fmla="*/ 0 h 89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13"/>
                    <a:gd name="T16" fmla="*/ 0 h 896"/>
                    <a:gd name="T17" fmla="*/ 1013 w 1013"/>
                    <a:gd name="T18" fmla="*/ 896 h 89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13" h="896">
                      <a:moveTo>
                        <a:pt x="1012" y="0"/>
                      </a:moveTo>
                      <a:lnTo>
                        <a:pt x="0" y="0"/>
                      </a:lnTo>
                      <a:lnTo>
                        <a:pt x="0" y="895"/>
                      </a:lnTo>
                      <a:lnTo>
                        <a:pt x="1012" y="895"/>
                      </a:lnTo>
                      <a:lnTo>
                        <a:pt x="1012" y="0"/>
                      </a:lnTo>
                    </a:path>
                  </a:pathLst>
                </a:custGeom>
                <a:solidFill>
                  <a:srgbClr val="EAEAEA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921" name="Freeform 20"/>
                <p:cNvSpPr>
                  <a:spLocks/>
                </p:cNvSpPr>
                <p:nvPr/>
              </p:nvSpPr>
              <p:spPr bwMode="auto">
                <a:xfrm>
                  <a:off x="5652" y="2159"/>
                  <a:ext cx="646" cy="283"/>
                </a:xfrm>
                <a:custGeom>
                  <a:avLst/>
                  <a:gdLst>
                    <a:gd name="T0" fmla="*/ 1012 w 1013"/>
                    <a:gd name="T1" fmla="*/ 0 h 443"/>
                    <a:gd name="T2" fmla="*/ 1012 w 1013"/>
                    <a:gd name="T3" fmla="*/ 220 h 443"/>
                    <a:gd name="T4" fmla="*/ 720 w 1013"/>
                    <a:gd name="T5" fmla="*/ 220 h 443"/>
                    <a:gd name="T6" fmla="*/ 720 w 1013"/>
                    <a:gd name="T7" fmla="*/ 442 h 443"/>
                    <a:gd name="T8" fmla="*/ 0 w 1013"/>
                    <a:gd name="T9" fmla="*/ 442 h 443"/>
                    <a:gd name="T10" fmla="*/ 0 w 1013"/>
                    <a:gd name="T11" fmla="*/ 0 h 443"/>
                    <a:gd name="T12" fmla="*/ 1012 w 1013"/>
                    <a:gd name="T13" fmla="*/ 0 h 44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013"/>
                    <a:gd name="T22" fmla="*/ 0 h 443"/>
                    <a:gd name="T23" fmla="*/ 1013 w 1013"/>
                    <a:gd name="T24" fmla="*/ 443 h 443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013" h="443">
                      <a:moveTo>
                        <a:pt x="1012" y="0"/>
                      </a:moveTo>
                      <a:lnTo>
                        <a:pt x="1012" y="220"/>
                      </a:lnTo>
                      <a:lnTo>
                        <a:pt x="720" y="220"/>
                      </a:lnTo>
                      <a:lnTo>
                        <a:pt x="720" y="442"/>
                      </a:lnTo>
                      <a:lnTo>
                        <a:pt x="0" y="442"/>
                      </a:lnTo>
                      <a:lnTo>
                        <a:pt x="0" y="0"/>
                      </a:lnTo>
                      <a:lnTo>
                        <a:pt x="1012" y="0"/>
                      </a:lnTo>
                    </a:path>
                  </a:pathLst>
                </a:custGeom>
                <a:solidFill>
                  <a:srgbClr val="464646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922" name="Freeform 21"/>
                <p:cNvSpPr>
                  <a:spLocks/>
                </p:cNvSpPr>
                <p:nvPr/>
              </p:nvSpPr>
              <p:spPr bwMode="auto">
                <a:xfrm>
                  <a:off x="5652" y="2159"/>
                  <a:ext cx="652" cy="577"/>
                </a:xfrm>
                <a:custGeom>
                  <a:avLst/>
                  <a:gdLst>
                    <a:gd name="T0" fmla="*/ 1022 w 1023"/>
                    <a:gd name="T1" fmla="*/ 0 h 906"/>
                    <a:gd name="T2" fmla="*/ 0 w 1023"/>
                    <a:gd name="T3" fmla="*/ 0 h 906"/>
                    <a:gd name="T4" fmla="*/ 0 w 1023"/>
                    <a:gd name="T5" fmla="*/ 905 h 906"/>
                    <a:gd name="T6" fmla="*/ 1022 w 1023"/>
                    <a:gd name="T7" fmla="*/ 905 h 906"/>
                    <a:gd name="T8" fmla="*/ 1022 w 1023"/>
                    <a:gd name="T9" fmla="*/ 0 h 90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23"/>
                    <a:gd name="T16" fmla="*/ 0 h 906"/>
                    <a:gd name="T17" fmla="*/ 1023 w 1023"/>
                    <a:gd name="T18" fmla="*/ 906 h 90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23" h="906">
                      <a:moveTo>
                        <a:pt x="1022" y="0"/>
                      </a:moveTo>
                      <a:lnTo>
                        <a:pt x="0" y="0"/>
                      </a:lnTo>
                      <a:lnTo>
                        <a:pt x="0" y="905"/>
                      </a:lnTo>
                      <a:lnTo>
                        <a:pt x="1022" y="905"/>
                      </a:lnTo>
                      <a:lnTo>
                        <a:pt x="1022" y="0"/>
                      </a:lnTo>
                    </a:path>
                  </a:pathLst>
                </a:custGeom>
                <a:solidFill>
                  <a:srgbClr val="EAEAEA"/>
                </a:solidFill>
                <a:ln w="12700" cap="rnd">
                  <a:solidFill>
                    <a:srgbClr val="C4C4C4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923" name="Freeform 22"/>
                <p:cNvSpPr>
                  <a:spLocks/>
                </p:cNvSpPr>
                <p:nvPr/>
              </p:nvSpPr>
              <p:spPr bwMode="auto">
                <a:xfrm>
                  <a:off x="5745" y="2159"/>
                  <a:ext cx="465" cy="577"/>
                </a:xfrm>
                <a:custGeom>
                  <a:avLst/>
                  <a:gdLst>
                    <a:gd name="T0" fmla="*/ 0 w 731"/>
                    <a:gd name="T1" fmla="*/ 0 h 906"/>
                    <a:gd name="T2" fmla="*/ 0 w 731"/>
                    <a:gd name="T3" fmla="*/ 905 h 906"/>
                    <a:gd name="T4" fmla="*/ 146 w 731"/>
                    <a:gd name="T5" fmla="*/ 905 h 906"/>
                    <a:gd name="T6" fmla="*/ 146 w 731"/>
                    <a:gd name="T7" fmla="*/ 0 h 906"/>
                    <a:gd name="T8" fmla="*/ 292 w 731"/>
                    <a:gd name="T9" fmla="*/ 0 h 906"/>
                    <a:gd name="T10" fmla="*/ 292 w 731"/>
                    <a:gd name="T11" fmla="*/ 905 h 906"/>
                    <a:gd name="T12" fmla="*/ 438 w 731"/>
                    <a:gd name="T13" fmla="*/ 905 h 906"/>
                    <a:gd name="T14" fmla="*/ 438 w 731"/>
                    <a:gd name="T15" fmla="*/ 0 h 906"/>
                    <a:gd name="T16" fmla="*/ 584 w 731"/>
                    <a:gd name="T17" fmla="*/ 0 h 906"/>
                    <a:gd name="T18" fmla="*/ 584 w 731"/>
                    <a:gd name="T19" fmla="*/ 905 h 906"/>
                    <a:gd name="T20" fmla="*/ 730 w 731"/>
                    <a:gd name="T21" fmla="*/ 905 h 906"/>
                    <a:gd name="T22" fmla="*/ 730 w 731"/>
                    <a:gd name="T23" fmla="*/ 0 h 90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731"/>
                    <a:gd name="T37" fmla="*/ 0 h 906"/>
                    <a:gd name="T38" fmla="*/ 731 w 731"/>
                    <a:gd name="T39" fmla="*/ 906 h 90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731" h="906">
                      <a:moveTo>
                        <a:pt x="0" y="0"/>
                      </a:moveTo>
                      <a:lnTo>
                        <a:pt x="0" y="905"/>
                      </a:lnTo>
                      <a:lnTo>
                        <a:pt x="146" y="905"/>
                      </a:lnTo>
                      <a:lnTo>
                        <a:pt x="146" y="0"/>
                      </a:lnTo>
                      <a:lnTo>
                        <a:pt x="292" y="0"/>
                      </a:lnTo>
                      <a:lnTo>
                        <a:pt x="292" y="905"/>
                      </a:lnTo>
                      <a:lnTo>
                        <a:pt x="438" y="905"/>
                      </a:lnTo>
                      <a:lnTo>
                        <a:pt x="438" y="0"/>
                      </a:lnTo>
                      <a:lnTo>
                        <a:pt x="584" y="0"/>
                      </a:lnTo>
                      <a:lnTo>
                        <a:pt x="584" y="905"/>
                      </a:lnTo>
                      <a:lnTo>
                        <a:pt x="730" y="905"/>
                      </a:lnTo>
                      <a:lnTo>
                        <a:pt x="730" y="0"/>
                      </a:lnTo>
                    </a:path>
                  </a:pathLst>
                </a:custGeom>
                <a:noFill/>
                <a:ln w="12700" cap="rnd">
                  <a:solidFill>
                    <a:srgbClr val="C4C4C4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924" name="Freeform 23"/>
                <p:cNvSpPr>
                  <a:spLocks/>
                </p:cNvSpPr>
                <p:nvPr/>
              </p:nvSpPr>
              <p:spPr bwMode="auto">
                <a:xfrm>
                  <a:off x="5652" y="2303"/>
                  <a:ext cx="652" cy="289"/>
                </a:xfrm>
                <a:custGeom>
                  <a:avLst/>
                  <a:gdLst>
                    <a:gd name="T0" fmla="*/ 0 w 1023"/>
                    <a:gd name="T1" fmla="*/ 0 h 455"/>
                    <a:gd name="T2" fmla="*/ 1022 w 1023"/>
                    <a:gd name="T3" fmla="*/ 0 h 455"/>
                    <a:gd name="T4" fmla="*/ 1022 w 1023"/>
                    <a:gd name="T5" fmla="*/ 227 h 455"/>
                    <a:gd name="T6" fmla="*/ 0 w 1023"/>
                    <a:gd name="T7" fmla="*/ 227 h 455"/>
                    <a:gd name="T8" fmla="*/ 0 w 1023"/>
                    <a:gd name="T9" fmla="*/ 454 h 455"/>
                    <a:gd name="T10" fmla="*/ 1022 w 1023"/>
                    <a:gd name="T11" fmla="*/ 454 h 45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023"/>
                    <a:gd name="T19" fmla="*/ 0 h 455"/>
                    <a:gd name="T20" fmla="*/ 1023 w 1023"/>
                    <a:gd name="T21" fmla="*/ 455 h 45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023" h="455">
                      <a:moveTo>
                        <a:pt x="0" y="0"/>
                      </a:moveTo>
                      <a:lnTo>
                        <a:pt x="1022" y="0"/>
                      </a:lnTo>
                      <a:lnTo>
                        <a:pt x="1022" y="227"/>
                      </a:lnTo>
                      <a:lnTo>
                        <a:pt x="0" y="227"/>
                      </a:lnTo>
                      <a:lnTo>
                        <a:pt x="0" y="454"/>
                      </a:lnTo>
                      <a:lnTo>
                        <a:pt x="1022" y="454"/>
                      </a:lnTo>
                    </a:path>
                  </a:pathLst>
                </a:custGeom>
                <a:noFill/>
                <a:ln w="12700" cap="rnd">
                  <a:solidFill>
                    <a:srgbClr val="C4C4C4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925" name="Text Box 24"/>
                <p:cNvSpPr txBox="1">
                  <a:spLocks noChangeArrowheads="1"/>
                </p:cNvSpPr>
                <p:nvPr/>
              </p:nvSpPr>
              <p:spPr bwMode="auto">
                <a:xfrm>
                  <a:off x="5684" y="1937"/>
                  <a:ext cx="614" cy="27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eaLnBrk="0" hangingPunct="0"/>
                  <a:r>
                    <a:rPr lang="en-US" sz="800" dirty="0">
                      <a:latin typeface="+mj-lt"/>
                    </a:rPr>
                    <a:t>2008</a:t>
                  </a:r>
                </a:p>
              </p:txBody>
            </p:sp>
          </p:grpSp>
          <p:grpSp>
            <p:nvGrpSpPr>
              <p:cNvPr id="35878" name="Group 25"/>
              <p:cNvGrpSpPr>
                <a:grpSpLocks/>
              </p:cNvGrpSpPr>
              <p:nvPr/>
            </p:nvGrpSpPr>
            <p:grpSpPr bwMode="auto">
              <a:xfrm>
                <a:off x="3490" y="966"/>
                <a:ext cx="505" cy="422"/>
                <a:chOff x="5760" y="2121"/>
                <a:chExt cx="772" cy="843"/>
              </a:xfrm>
            </p:grpSpPr>
            <p:sp>
              <p:nvSpPr>
                <p:cNvPr id="35904" name="Freeform 26"/>
                <p:cNvSpPr>
                  <a:spLocks/>
                </p:cNvSpPr>
                <p:nvPr/>
              </p:nvSpPr>
              <p:spPr bwMode="auto">
                <a:xfrm>
                  <a:off x="5869" y="2229"/>
                  <a:ext cx="77" cy="137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C4C4C4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905" name="Freeform 27"/>
                <p:cNvSpPr>
                  <a:spLocks/>
                </p:cNvSpPr>
                <p:nvPr/>
              </p:nvSpPr>
              <p:spPr bwMode="auto">
                <a:xfrm>
                  <a:off x="5963" y="2229"/>
                  <a:ext cx="77" cy="137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464646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906" name="Freeform 28"/>
                <p:cNvSpPr>
                  <a:spLocks/>
                </p:cNvSpPr>
                <p:nvPr/>
              </p:nvSpPr>
              <p:spPr bwMode="auto">
                <a:xfrm>
                  <a:off x="6057" y="2518"/>
                  <a:ext cx="77" cy="139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C4C4C4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907" name="Freeform 29"/>
                <p:cNvSpPr>
                  <a:spLocks/>
                </p:cNvSpPr>
                <p:nvPr/>
              </p:nvSpPr>
              <p:spPr bwMode="auto">
                <a:xfrm>
                  <a:off x="6152" y="2518"/>
                  <a:ext cx="76" cy="139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464646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908" name="Freeform 30"/>
                <p:cNvSpPr>
                  <a:spLocks/>
                </p:cNvSpPr>
                <p:nvPr/>
              </p:nvSpPr>
              <p:spPr bwMode="auto">
                <a:xfrm>
                  <a:off x="5760" y="2122"/>
                  <a:ext cx="772" cy="842"/>
                </a:xfrm>
                <a:custGeom>
                  <a:avLst/>
                  <a:gdLst>
                    <a:gd name="T0" fmla="*/ 1211 w 1212"/>
                    <a:gd name="T1" fmla="*/ 0 h 1324"/>
                    <a:gd name="T2" fmla="*/ 0 w 1212"/>
                    <a:gd name="T3" fmla="*/ 0 h 1324"/>
                    <a:gd name="T4" fmla="*/ 0 w 1212"/>
                    <a:gd name="T5" fmla="*/ 1323 h 1324"/>
                    <a:gd name="T6" fmla="*/ 1211 w 1212"/>
                    <a:gd name="T7" fmla="*/ 1323 h 1324"/>
                    <a:gd name="T8" fmla="*/ 1211 w 1212"/>
                    <a:gd name="T9" fmla="*/ 0 h 13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12"/>
                    <a:gd name="T16" fmla="*/ 0 h 1324"/>
                    <a:gd name="T17" fmla="*/ 1212 w 1212"/>
                    <a:gd name="T18" fmla="*/ 1324 h 13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12" h="1324">
                      <a:moveTo>
                        <a:pt x="1211" y="0"/>
                      </a:moveTo>
                      <a:lnTo>
                        <a:pt x="0" y="0"/>
                      </a:lnTo>
                      <a:lnTo>
                        <a:pt x="0" y="1323"/>
                      </a:lnTo>
                      <a:lnTo>
                        <a:pt x="1211" y="1323"/>
                      </a:lnTo>
                      <a:lnTo>
                        <a:pt x="1211" y="0"/>
                      </a:lnTo>
                    </a:path>
                  </a:pathLst>
                </a:custGeom>
                <a:solidFill>
                  <a:srgbClr val="C4C4C4"/>
                </a:solidFill>
                <a:ln w="19050" cap="rnd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909" name="Freeform 31"/>
                <p:cNvSpPr>
                  <a:spLocks/>
                </p:cNvSpPr>
                <p:nvPr/>
              </p:nvSpPr>
              <p:spPr bwMode="auto">
                <a:xfrm>
                  <a:off x="5824" y="2342"/>
                  <a:ext cx="646" cy="571"/>
                </a:xfrm>
                <a:custGeom>
                  <a:avLst/>
                  <a:gdLst>
                    <a:gd name="T0" fmla="*/ 1012 w 1013"/>
                    <a:gd name="T1" fmla="*/ 0 h 896"/>
                    <a:gd name="T2" fmla="*/ 0 w 1013"/>
                    <a:gd name="T3" fmla="*/ 0 h 896"/>
                    <a:gd name="T4" fmla="*/ 0 w 1013"/>
                    <a:gd name="T5" fmla="*/ 895 h 896"/>
                    <a:gd name="T6" fmla="*/ 1012 w 1013"/>
                    <a:gd name="T7" fmla="*/ 895 h 896"/>
                    <a:gd name="T8" fmla="*/ 1012 w 1013"/>
                    <a:gd name="T9" fmla="*/ 0 h 89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13"/>
                    <a:gd name="T16" fmla="*/ 0 h 896"/>
                    <a:gd name="T17" fmla="*/ 1013 w 1013"/>
                    <a:gd name="T18" fmla="*/ 896 h 89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13" h="896">
                      <a:moveTo>
                        <a:pt x="1012" y="0"/>
                      </a:moveTo>
                      <a:lnTo>
                        <a:pt x="0" y="0"/>
                      </a:lnTo>
                      <a:lnTo>
                        <a:pt x="0" y="895"/>
                      </a:lnTo>
                      <a:lnTo>
                        <a:pt x="1012" y="895"/>
                      </a:lnTo>
                      <a:lnTo>
                        <a:pt x="1012" y="0"/>
                      </a:lnTo>
                    </a:path>
                  </a:pathLst>
                </a:custGeom>
                <a:solidFill>
                  <a:srgbClr val="EAEAEA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910" name="Freeform 32"/>
                <p:cNvSpPr>
                  <a:spLocks/>
                </p:cNvSpPr>
                <p:nvPr/>
              </p:nvSpPr>
              <p:spPr bwMode="auto">
                <a:xfrm>
                  <a:off x="5824" y="2342"/>
                  <a:ext cx="646" cy="283"/>
                </a:xfrm>
                <a:custGeom>
                  <a:avLst/>
                  <a:gdLst>
                    <a:gd name="T0" fmla="*/ 1012 w 1013"/>
                    <a:gd name="T1" fmla="*/ 0 h 443"/>
                    <a:gd name="T2" fmla="*/ 1012 w 1013"/>
                    <a:gd name="T3" fmla="*/ 220 h 443"/>
                    <a:gd name="T4" fmla="*/ 720 w 1013"/>
                    <a:gd name="T5" fmla="*/ 220 h 443"/>
                    <a:gd name="T6" fmla="*/ 720 w 1013"/>
                    <a:gd name="T7" fmla="*/ 442 h 443"/>
                    <a:gd name="T8" fmla="*/ 0 w 1013"/>
                    <a:gd name="T9" fmla="*/ 442 h 443"/>
                    <a:gd name="T10" fmla="*/ 0 w 1013"/>
                    <a:gd name="T11" fmla="*/ 0 h 443"/>
                    <a:gd name="T12" fmla="*/ 1012 w 1013"/>
                    <a:gd name="T13" fmla="*/ 0 h 44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013"/>
                    <a:gd name="T22" fmla="*/ 0 h 443"/>
                    <a:gd name="T23" fmla="*/ 1013 w 1013"/>
                    <a:gd name="T24" fmla="*/ 443 h 443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013" h="443">
                      <a:moveTo>
                        <a:pt x="1012" y="0"/>
                      </a:moveTo>
                      <a:lnTo>
                        <a:pt x="1012" y="220"/>
                      </a:lnTo>
                      <a:lnTo>
                        <a:pt x="720" y="220"/>
                      </a:lnTo>
                      <a:lnTo>
                        <a:pt x="720" y="442"/>
                      </a:lnTo>
                      <a:lnTo>
                        <a:pt x="0" y="442"/>
                      </a:lnTo>
                      <a:lnTo>
                        <a:pt x="0" y="0"/>
                      </a:lnTo>
                      <a:lnTo>
                        <a:pt x="1012" y="0"/>
                      </a:lnTo>
                    </a:path>
                  </a:pathLst>
                </a:custGeom>
                <a:solidFill>
                  <a:srgbClr val="464646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911" name="Freeform 33"/>
                <p:cNvSpPr>
                  <a:spLocks/>
                </p:cNvSpPr>
                <p:nvPr/>
              </p:nvSpPr>
              <p:spPr bwMode="auto">
                <a:xfrm>
                  <a:off x="5824" y="2342"/>
                  <a:ext cx="652" cy="577"/>
                </a:xfrm>
                <a:custGeom>
                  <a:avLst/>
                  <a:gdLst>
                    <a:gd name="T0" fmla="*/ 1022 w 1023"/>
                    <a:gd name="T1" fmla="*/ 0 h 906"/>
                    <a:gd name="T2" fmla="*/ 0 w 1023"/>
                    <a:gd name="T3" fmla="*/ 0 h 906"/>
                    <a:gd name="T4" fmla="*/ 0 w 1023"/>
                    <a:gd name="T5" fmla="*/ 905 h 906"/>
                    <a:gd name="T6" fmla="*/ 1022 w 1023"/>
                    <a:gd name="T7" fmla="*/ 905 h 906"/>
                    <a:gd name="T8" fmla="*/ 1022 w 1023"/>
                    <a:gd name="T9" fmla="*/ 0 h 90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23"/>
                    <a:gd name="T16" fmla="*/ 0 h 906"/>
                    <a:gd name="T17" fmla="*/ 1023 w 1023"/>
                    <a:gd name="T18" fmla="*/ 906 h 90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23" h="906">
                      <a:moveTo>
                        <a:pt x="1022" y="0"/>
                      </a:moveTo>
                      <a:lnTo>
                        <a:pt x="0" y="0"/>
                      </a:lnTo>
                      <a:lnTo>
                        <a:pt x="0" y="905"/>
                      </a:lnTo>
                      <a:lnTo>
                        <a:pt x="1022" y="905"/>
                      </a:lnTo>
                      <a:lnTo>
                        <a:pt x="1022" y="0"/>
                      </a:lnTo>
                    </a:path>
                  </a:pathLst>
                </a:custGeom>
                <a:solidFill>
                  <a:srgbClr val="EAEAEA"/>
                </a:solidFill>
                <a:ln w="12700" cap="rnd">
                  <a:solidFill>
                    <a:srgbClr val="C4C4C4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912" name="Freeform 34"/>
                <p:cNvSpPr>
                  <a:spLocks/>
                </p:cNvSpPr>
                <p:nvPr/>
              </p:nvSpPr>
              <p:spPr bwMode="auto">
                <a:xfrm>
                  <a:off x="5917" y="2342"/>
                  <a:ext cx="465" cy="577"/>
                </a:xfrm>
                <a:custGeom>
                  <a:avLst/>
                  <a:gdLst>
                    <a:gd name="T0" fmla="*/ 0 w 731"/>
                    <a:gd name="T1" fmla="*/ 0 h 906"/>
                    <a:gd name="T2" fmla="*/ 0 w 731"/>
                    <a:gd name="T3" fmla="*/ 905 h 906"/>
                    <a:gd name="T4" fmla="*/ 146 w 731"/>
                    <a:gd name="T5" fmla="*/ 905 h 906"/>
                    <a:gd name="T6" fmla="*/ 146 w 731"/>
                    <a:gd name="T7" fmla="*/ 0 h 906"/>
                    <a:gd name="T8" fmla="*/ 292 w 731"/>
                    <a:gd name="T9" fmla="*/ 0 h 906"/>
                    <a:gd name="T10" fmla="*/ 292 w 731"/>
                    <a:gd name="T11" fmla="*/ 905 h 906"/>
                    <a:gd name="T12" fmla="*/ 438 w 731"/>
                    <a:gd name="T13" fmla="*/ 905 h 906"/>
                    <a:gd name="T14" fmla="*/ 438 w 731"/>
                    <a:gd name="T15" fmla="*/ 0 h 906"/>
                    <a:gd name="T16" fmla="*/ 584 w 731"/>
                    <a:gd name="T17" fmla="*/ 0 h 906"/>
                    <a:gd name="T18" fmla="*/ 584 w 731"/>
                    <a:gd name="T19" fmla="*/ 905 h 906"/>
                    <a:gd name="T20" fmla="*/ 730 w 731"/>
                    <a:gd name="T21" fmla="*/ 905 h 906"/>
                    <a:gd name="T22" fmla="*/ 730 w 731"/>
                    <a:gd name="T23" fmla="*/ 0 h 90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731"/>
                    <a:gd name="T37" fmla="*/ 0 h 906"/>
                    <a:gd name="T38" fmla="*/ 731 w 731"/>
                    <a:gd name="T39" fmla="*/ 906 h 90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731" h="906">
                      <a:moveTo>
                        <a:pt x="0" y="0"/>
                      </a:moveTo>
                      <a:lnTo>
                        <a:pt x="0" y="905"/>
                      </a:lnTo>
                      <a:lnTo>
                        <a:pt x="146" y="905"/>
                      </a:lnTo>
                      <a:lnTo>
                        <a:pt x="146" y="0"/>
                      </a:lnTo>
                      <a:lnTo>
                        <a:pt x="292" y="0"/>
                      </a:lnTo>
                      <a:lnTo>
                        <a:pt x="292" y="905"/>
                      </a:lnTo>
                      <a:lnTo>
                        <a:pt x="438" y="905"/>
                      </a:lnTo>
                      <a:lnTo>
                        <a:pt x="438" y="0"/>
                      </a:lnTo>
                      <a:lnTo>
                        <a:pt x="584" y="0"/>
                      </a:lnTo>
                      <a:lnTo>
                        <a:pt x="584" y="905"/>
                      </a:lnTo>
                      <a:lnTo>
                        <a:pt x="730" y="905"/>
                      </a:lnTo>
                      <a:lnTo>
                        <a:pt x="730" y="0"/>
                      </a:lnTo>
                    </a:path>
                  </a:pathLst>
                </a:custGeom>
                <a:noFill/>
                <a:ln w="12700" cap="rnd">
                  <a:solidFill>
                    <a:srgbClr val="C4C4C4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913" name="Freeform 35"/>
                <p:cNvSpPr>
                  <a:spLocks/>
                </p:cNvSpPr>
                <p:nvPr/>
              </p:nvSpPr>
              <p:spPr bwMode="auto">
                <a:xfrm>
                  <a:off x="5824" y="2486"/>
                  <a:ext cx="652" cy="289"/>
                </a:xfrm>
                <a:custGeom>
                  <a:avLst/>
                  <a:gdLst>
                    <a:gd name="T0" fmla="*/ 0 w 1023"/>
                    <a:gd name="T1" fmla="*/ 0 h 455"/>
                    <a:gd name="T2" fmla="*/ 1022 w 1023"/>
                    <a:gd name="T3" fmla="*/ 0 h 455"/>
                    <a:gd name="T4" fmla="*/ 1022 w 1023"/>
                    <a:gd name="T5" fmla="*/ 227 h 455"/>
                    <a:gd name="T6" fmla="*/ 0 w 1023"/>
                    <a:gd name="T7" fmla="*/ 227 h 455"/>
                    <a:gd name="T8" fmla="*/ 0 w 1023"/>
                    <a:gd name="T9" fmla="*/ 454 h 455"/>
                    <a:gd name="T10" fmla="*/ 1022 w 1023"/>
                    <a:gd name="T11" fmla="*/ 454 h 45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023"/>
                    <a:gd name="T19" fmla="*/ 0 h 455"/>
                    <a:gd name="T20" fmla="*/ 1023 w 1023"/>
                    <a:gd name="T21" fmla="*/ 455 h 45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023" h="455">
                      <a:moveTo>
                        <a:pt x="0" y="0"/>
                      </a:moveTo>
                      <a:lnTo>
                        <a:pt x="1022" y="0"/>
                      </a:lnTo>
                      <a:lnTo>
                        <a:pt x="1022" y="227"/>
                      </a:lnTo>
                      <a:lnTo>
                        <a:pt x="0" y="227"/>
                      </a:lnTo>
                      <a:lnTo>
                        <a:pt x="0" y="454"/>
                      </a:lnTo>
                      <a:lnTo>
                        <a:pt x="1022" y="454"/>
                      </a:lnTo>
                    </a:path>
                  </a:pathLst>
                </a:custGeom>
                <a:noFill/>
                <a:ln w="12700" cap="rnd">
                  <a:solidFill>
                    <a:srgbClr val="C4C4C4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914" name="Text Box 36"/>
                <p:cNvSpPr txBox="1">
                  <a:spLocks noChangeArrowheads="1"/>
                </p:cNvSpPr>
                <p:nvPr/>
              </p:nvSpPr>
              <p:spPr bwMode="auto">
                <a:xfrm>
                  <a:off x="5856" y="2121"/>
                  <a:ext cx="614" cy="27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eaLnBrk="0" hangingPunct="0"/>
                  <a:r>
                    <a:rPr lang="en-US" sz="800" dirty="0">
                      <a:latin typeface="+mj-lt"/>
                    </a:rPr>
                    <a:t>2009</a:t>
                  </a:r>
                </a:p>
              </p:txBody>
            </p:sp>
          </p:grpSp>
          <p:grpSp>
            <p:nvGrpSpPr>
              <p:cNvPr id="35879" name="Group 37"/>
              <p:cNvGrpSpPr>
                <a:grpSpLocks/>
              </p:cNvGrpSpPr>
              <p:nvPr/>
            </p:nvGrpSpPr>
            <p:grpSpPr bwMode="auto">
              <a:xfrm>
                <a:off x="3621" y="1086"/>
                <a:ext cx="504" cy="422"/>
                <a:chOff x="5760" y="2121"/>
                <a:chExt cx="772" cy="843"/>
              </a:xfrm>
            </p:grpSpPr>
            <p:sp>
              <p:nvSpPr>
                <p:cNvPr id="35893" name="Freeform 38"/>
                <p:cNvSpPr>
                  <a:spLocks/>
                </p:cNvSpPr>
                <p:nvPr/>
              </p:nvSpPr>
              <p:spPr bwMode="auto">
                <a:xfrm>
                  <a:off x="5869" y="2229"/>
                  <a:ext cx="77" cy="137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C4C4C4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894" name="Freeform 39"/>
                <p:cNvSpPr>
                  <a:spLocks/>
                </p:cNvSpPr>
                <p:nvPr/>
              </p:nvSpPr>
              <p:spPr bwMode="auto">
                <a:xfrm>
                  <a:off x="5963" y="2229"/>
                  <a:ext cx="77" cy="137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464646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895" name="Freeform 40"/>
                <p:cNvSpPr>
                  <a:spLocks/>
                </p:cNvSpPr>
                <p:nvPr/>
              </p:nvSpPr>
              <p:spPr bwMode="auto">
                <a:xfrm>
                  <a:off x="6057" y="2518"/>
                  <a:ext cx="77" cy="139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C4C4C4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896" name="Freeform 41"/>
                <p:cNvSpPr>
                  <a:spLocks/>
                </p:cNvSpPr>
                <p:nvPr/>
              </p:nvSpPr>
              <p:spPr bwMode="auto">
                <a:xfrm>
                  <a:off x="6152" y="2518"/>
                  <a:ext cx="76" cy="139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464646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897" name="Freeform 42"/>
                <p:cNvSpPr>
                  <a:spLocks/>
                </p:cNvSpPr>
                <p:nvPr/>
              </p:nvSpPr>
              <p:spPr bwMode="auto">
                <a:xfrm>
                  <a:off x="5760" y="2122"/>
                  <a:ext cx="772" cy="842"/>
                </a:xfrm>
                <a:custGeom>
                  <a:avLst/>
                  <a:gdLst>
                    <a:gd name="T0" fmla="*/ 1211 w 1212"/>
                    <a:gd name="T1" fmla="*/ 0 h 1324"/>
                    <a:gd name="T2" fmla="*/ 0 w 1212"/>
                    <a:gd name="T3" fmla="*/ 0 h 1324"/>
                    <a:gd name="T4" fmla="*/ 0 w 1212"/>
                    <a:gd name="T5" fmla="*/ 1323 h 1324"/>
                    <a:gd name="T6" fmla="*/ 1211 w 1212"/>
                    <a:gd name="T7" fmla="*/ 1323 h 1324"/>
                    <a:gd name="T8" fmla="*/ 1211 w 1212"/>
                    <a:gd name="T9" fmla="*/ 0 h 13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12"/>
                    <a:gd name="T16" fmla="*/ 0 h 1324"/>
                    <a:gd name="T17" fmla="*/ 1212 w 1212"/>
                    <a:gd name="T18" fmla="*/ 1324 h 13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12" h="1324">
                      <a:moveTo>
                        <a:pt x="1211" y="0"/>
                      </a:moveTo>
                      <a:lnTo>
                        <a:pt x="0" y="0"/>
                      </a:lnTo>
                      <a:lnTo>
                        <a:pt x="0" y="1323"/>
                      </a:lnTo>
                      <a:lnTo>
                        <a:pt x="1211" y="1323"/>
                      </a:lnTo>
                      <a:lnTo>
                        <a:pt x="1211" y="0"/>
                      </a:lnTo>
                    </a:path>
                  </a:pathLst>
                </a:custGeom>
                <a:solidFill>
                  <a:srgbClr val="C4C4C4"/>
                </a:solidFill>
                <a:ln w="19050" cap="rnd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898" name="Freeform 43"/>
                <p:cNvSpPr>
                  <a:spLocks/>
                </p:cNvSpPr>
                <p:nvPr/>
              </p:nvSpPr>
              <p:spPr bwMode="auto">
                <a:xfrm>
                  <a:off x="5824" y="2342"/>
                  <a:ext cx="646" cy="571"/>
                </a:xfrm>
                <a:custGeom>
                  <a:avLst/>
                  <a:gdLst>
                    <a:gd name="T0" fmla="*/ 1012 w 1013"/>
                    <a:gd name="T1" fmla="*/ 0 h 896"/>
                    <a:gd name="T2" fmla="*/ 0 w 1013"/>
                    <a:gd name="T3" fmla="*/ 0 h 896"/>
                    <a:gd name="T4" fmla="*/ 0 w 1013"/>
                    <a:gd name="T5" fmla="*/ 895 h 896"/>
                    <a:gd name="T6" fmla="*/ 1012 w 1013"/>
                    <a:gd name="T7" fmla="*/ 895 h 896"/>
                    <a:gd name="T8" fmla="*/ 1012 w 1013"/>
                    <a:gd name="T9" fmla="*/ 0 h 89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13"/>
                    <a:gd name="T16" fmla="*/ 0 h 896"/>
                    <a:gd name="T17" fmla="*/ 1013 w 1013"/>
                    <a:gd name="T18" fmla="*/ 896 h 89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13" h="896">
                      <a:moveTo>
                        <a:pt x="1012" y="0"/>
                      </a:moveTo>
                      <a:lnTo>
                        <a:pt x="0" y="0"/>
                      </a:lnTo>
                      <a:lnTo>
                        <a:pt x="0" y="895"/>
                      </a:lnTo>
                      <a:lnTo>
                        <a:pt x="1012" y="895"/>
                      </a:lnTo>
                      <a:lnTo>
                        <a:pt x="1012" y="0"/>
                      </a:lnTo>
                    </a:path>
                  </a:pathLst>
                </a:custGeom>
                <a:solidFill>
                  <a:srgbClr val="EAEAEA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899" name="Freeform 44"/>
                <p:cNvSpPr>
                  <a:spLocks/>
                </p:cNvSpPr>
                <p:nvPr/>
              </p:nvSpPr>
              <p:spPr bwMode="auto">
                <a:xfrm>
                  <a:off x="5824" y="2342"/>
                  <a:ext cx="646" cy="283"/>
                </a:xfrm>
                <a:custGeom>
                  <a:avLst/>
                  <a:gdLst>
                    <a:gd name="T0" fmla="*/ 1012 w 1013"/>
                    <a:gd name="T1" fmla="*/ 0 h 443"/>
                    <a:gd name="T2" fmla="*/ 1012 w 1013"/>
                    <a:gd name="T3" fmla="*/ 220 h 443"/>
                    <a:gd name="T4" fmla="*/ 720 w 1013"/>
                    <a:gd name="T5" fmla="*/ 220 h 443"/>
                    <a:gd name="T6" fmla="*/ 720 w 1013"/>
                    <a:gd name="T7" fmla="*/ 442 h 443"/>
                    <a:gd name="T8" fmla="*/ 0 w 1013"/>
                    <a:gd name="T9" fmla="*/ 442 h 443"/>
                    <a:gd name="T10" fmla="*/ 0 w 1013"/>
                    <a:gd name="T11" fmla="*/ 0 h 443"/>
                    <a:gd name="T12" fmla="*/ 1012 w 1013"/>
                    <a:gd name="T13" fmla="*/ 0 h 44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013"/>
                    <a:gd name="T22" fmla="*/ 0 h 443"/>
                    <a:gd name="T23" fmla="*/ 1013 w 1013"/>
                    <a:gd name="T24" fmla="*/ 443 h 443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013" h="443">
                      <a:moveTo>
                        <a:pt x="1012" y="0"/>
                      </a:moveTo>
                      <a:lnTo>
                        <a:pt x="1012" y="220"/>
                      </a:lnTo>
                      <a:lnTo>
                        <a:pt x="720" y="220"/>
                      </a:lnTo>
                      <a:lnTo>
                        <a:pt x="720" y="442"/>
                      </a:lnTo>
                      <a:lnTo>
                        <a:pt x="0" y="442"/>
                      </a:lnTo>
                      <a:lnTo>
                        <a:pt x="0" y="0"/>
                      </a:lnTo>
                      <a:lnTo>
                        <a:pt x="1012" y="0"/>
                      </a:lnTo>
                    </a:path>
                  </a:pathLst>
                </a:custGeom>
                <a:solidFill>
                  <a:srgbClr val="464646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900" name="Freeform 45"/>
                <p:cNvSpPr>
                  <a:spLocks/>
                </p:cNvSpPr>
                <p:nvPr/>
              </p:nvSpPr>
              <p:spPr bwMode="auto">
                <a:xfrm>
                  <a:off x="5824" y="2342"/>
                  <a:ext cx="652" cy="577"/>
                </a:xfrm>
                <a:custGeom>
                  <a:avLst/>
                  <a:gdLst>
                    <a:gd name="T0" fmla="*/ 1022 w 1023"/>
                    <a:gd name="T1" fmla="*/ 0 h 906"/>
                    <a:gd name="T2" fmla="*/ 0 w 1023"/>
                    <a:gd name="T3" fmla="*/ 0 h 906"/>
                    <a:gd name="T4" fmla="*/ 0 w 1023"/>
                    <a:gd name="T5" fmla="*/ 905 h 906"/>
                    <a:gd name="T6" fmla="*/ 1022 w 1023"/>
                    <a:gd name="T7" fmla="*/ 905 h 906"/>
                    <a:gd name="T8" fmla="*/ 1022 w 1023"/>
                    <a:gd name="T9" fmla="*/ 0 h 90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23"/>
                    <a:gd name="T16" fmla="*/ 0 h 906"/>
                    <a:gd name="T17" fmla="*/ 1023 w 1023"/>
                    <a:gd name="T18" fmla="*/ 906 h 90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23" h="906">
                      <a:moveTo>
                        <a:pt x="1022" y="0"/>
                      </a:moveTo>
                      <a:lnTo>
                        <a:pt x="0" y="0"/>
                      </a:lnTo>
                      <a:lnTo>
                        <a:pt x="0" y="905"/>
                      </a:lnTo>
                      <a:lnTo>
                        <a:pt x="1022" y="905"/>
                      </a:lnTo>
                      <a:lnTo>
                        <a:pt x="1022" y="0"/>
                      </a:lnTo>
                    </a:path>
                  </a:pathLst>
                </a:custGeom>
                <a:solidFill>
                  <a:srgbClr val="EAEAEA"/>
                </a:solidFill>
                <a:ln w="12700" cap="rnd">
                  <a:solidFill>
                    <a:srgbClr val="C4C4C4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901" name="Freeform 46"/>
                <p:cNvSpPr>
                  <a:spLocks/>
                </p:cNvSpPr>
                <p:nvPr/>
              </p:nvSpPr>
              <p:spPr bwMode="auto">
                <a:xfrm>
                  <a:off x="5917" y="2342"/>
                  <a:ext cx="465" cy="577"/>
                </a:xfrm>
                <a:custGeom>
                  <a:avLst/>
                  <a:gdLst>
                    <a:gd name="T0" fmla="*/ 0 w 731"/>
                    <a:gd name="T1" fmla="*/ 0 h 906"/>
                    <a:gd name="T2" fmla="*/ 0 w 731"/>
                    <a:gd name="T3" fmla="*/ 905 h 906"/>
                    <a:gd name="T4" fmla="*/ 146 w 731"/>
                    <a:gd name="T5" fmla="*/ 905 h 906"/>
                    <a:gd name="T6" fmla="*/ 146 w 731"/>
                    <a:gd name="T7" fmla="*/ 0 h 906"/>
                    <a:gd name="T8" fmla="*/ 292 w 731"/>
                    <a:gd name="T9" fmla="*/ 0 h 906"/>
                    <a:gd name="T10" fmla="*/ 292 w 731"/>
                    <a:gd name="T11" fmla="*/ 905 h 906"/>
                    <a:gd name="T12" fmla="*/ 438 w 731"/>
                    <a:gd name="T13" fmla="*/ 905 h 906"/>
                    <a:gd name="T14" fmla="*/ 438 w 731"/>
                    <a:gd name="T15" fmla="*/ 0 h 906"/>
                    <a:gd name="T16" fmla="*/ 584 w 731"/>
                    <a:gd name="T17" fmla="*/ 0 h 906"/>
                    <a:gd name="T18" fmla="*/ 584 w 731"/>
                    <a:gd name="T19" fmla="*/ 905 h 906"/>
                    <a:gd name="T20" fmla="*/ 730 w 731"/>
                    <a:gd name="T21" fmla="*/ 905 h 906"/>
                    <a:gd name="T22" fmla="*/ 730 w 731"/>
                    <a:gd name="T23" fmla="*/ 0 h 90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731"/>
                    <a:gd name="T37" fmla="*/ 0 h 906"/>
                    <a:gd name="T38" fmla="*/ 731 w 731"/>
                    <a:gd name="T39" fmla="*/ 906 h 90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731" h="906">
                      <a:moveTo>
                        <a:pt x="0" y="0"/>
                      </a:moveTo>
                      <a:lnTo>
                        <a:pt x="0" y="905"/>
                      </a:lnTo>
                      <a:lnTo>
                        <a:pt x="146" y="905"/>
                      </a:lnTo>
                      <a:lnTo>
                        <a:pt x="146" y="0"/>
                      </a:lnTo>
                      <a:lnTo>
                        <a:pt x="292" y="0"/>
                      </a:lnTo>
                      <a:lnTo>
                        <a:pt x="292" y="905"/>
                      </a:lnTo>
                      <a:lnTo>
                        <a:pt x="438" y="905"/>
                      </a:lnTo>
                      <a:lnTo>
                        <a:pt x="438" y="0"/>
                      </a:lnTo>
                      <a:lnTo>
                        <a:pt x="584" y="0"/>
                      </a:lnTo>
                      <a:lnTo>
                        <a:pt x="584" y="905"/>
                      </a:lnTo>
                      <a:lnTo>
                        <a:pt x="730" y="905"/>
                      </a:lnTo>
                      <a:lnTo>
                        <a:pt x="730" y="0"/>
                      </a:lnTo>
                    </a:path>
                  </a:pathLst>
                </a:custGeom>
                <a:noFill/>
                <a:ln w="12700" cap="rnd">
                  <a:solidFill>
                    <a:srgbClr val="C4C4C4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902" name="Freeform 47"/>
                <p:cNvSpPr>
                  <a:spLocks/>
                </p:cNvSpPr>
                <p:nvPr/>
              </p:nvSpPr>
              <p:spPr bwMode="auto">
                <a:xfrm>
                  <a:off x="5824" y="2486"/>
                  <a:ext cx="652" cy="289"/>
                </a:xfrm>
                <a:custGeom>
                  <a:avLst/>
                  <a:gdLst>
                    <a:gd name="T0" fmla="*/ 0 w 1023"/>
                    <a:gd name="T1" fmla="*/ 0 h 455"/>
                    <a:gd name="T2" fmla="*/ 1022 w 1023"/>
                    <a:gd name="T3" fmla="*/ 0 h 455"/>
                    <a:gd name="T4" fmla="*/ 1022 w 1023"/>
                    <a:gd name="T5" fmla="*/ 227 h 455"/>
                    <a:gd name="T6" fmla="*/ 0 w 1023"/>
                    <a:gd name="T7" fmla="*/ 227 h 455"/>
                    <a:gd name="T8" fmla="*/ 0 w 1023"/>
                    <a:gd name="T9" fmla="*/ 454 h 455"/>
                    <a:gd name="T10" fmla="*/ 1022 w 1023"/>
                    <a:gd name="T11" fmla="*/ 454 h 45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023"/>
                    <a:gd name="T19" fmla="*/ 0 h 455"/>
                    <a:gd name="T20" fmla="*/ 1023 w 1023"/>
                    <a:gd name="T21" fmla="*/ 455 h 45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023" h="455">
                      <a:moveTo>
                        <a:pt x="0" y="0"/>
                      </a:moveTo>
                      <a:lnTo>
                        <a:pt x="1022" y="0"/>
                      </a:lnTo>
                      <a:lnTo>
                        <a:pt x="1022" y="227"/>
                      </a:lnTo>
                      <a:lnTo>
                        <a:pt x="0" y="227"/>
                      </a:lnTo>
                      <a:lnTo>
                        <a:pt x="0" y="454"/>
                      </a:lnTo>
                      <a:lnTo>
                        <a:pt x="1022" y="454"/>
                      </a:lnTo>
                    </a:path>
                  </a:pathLst>
                </a:custGeom>
                <a:noFill/>
                <a:ln w="12700" cap="rnd">
                  <a:solidFill>
                    <a:srgbClr val="C4C4C4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903" name="Text Box 48"/>
                <p:cNvSpPr txBox="1">
                  <a:spLocks noChangeArrowheads="1"/>
                </p:cNvSpPr>
                <p:nvPr/>
              </p:nvSpPr>
              <p:spPr bwMode="auto">
                <a:xfrm>
                  <a:off x="5856" y="2121"/>
                  <a:ext cx="614" cy="27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eaLnBrk="0" hangingPunct="0"/>
                  <a:r>
                    <a:rPr lang="en-US" sz="800" dirty="0">
                      <a:latin typeface="+mj-lt"/>
                    </a:rPr>
                    <a:t>2010</a:t>
                  </a:r>
                </a:p>
              </p:txBody>
            </p:sp>
          </p:grpSp>
          <p:grpSp>
            <p:nvGrpSpPr>
              <p:cNvPr id="35880" name="Group 49"/>
              <p:cNvGrpSpPr>
                <a:grpSpLocks/>
              </p:cNvGrpSpPr>
              <p:nvPr/>
            </p:nvGrpSpPr>
            <p:grpSpPr bwMode="auto">
              <a:xfrm>
                <a:off x="3758" y="1215"/>
                <a:ext cx="505" cy="422"/>
                <a:chOff x="5760" y="2121"/>
                <a:chExt cx="772" cy="843"/>
              </a:xfrm>
            </p:grpSpPr>
            <p:sp>
              <p:nvSpPr>
                <p:cNvPr id="35882" name="Freeform 50"/>
                <p:cNvSpPr>
                  <a:spLocks/>
                </p:cNvSpPr>
                <p:nvPr/>
              </p:nvSpPr>
              <p:spPr bwMode="auto">
                <a:xfrm>
                  <a:off x="5869" y="2229"/>
                  <a:ext cx="77" cy="137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C4C4C4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883" name="Freeform 51"/>
                <p:cNvSpPr>
                  <a:spLocks/>
                </p:cNvSpPr>
                <p:nvPr/>
              </p:nvSpPr>
              <p:spPr bwMode="auto">
                <a:xfrm>
                  <a:off x="5963" y="2229"/>
                  <a:ext cx="77" cy="137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464646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884" name="Freeform 52"/>
                <p:cNvSpPr>
                  <a:spLocks/>
                </p:cNvSpPr>
                <p:nvPr/>
              </p:nvSpPr>
              <p:spPr bwMode="auto">
                <a:xfrm>
                  <a:off x="6057" y="2518"/>
                  <a:ext cx="77" cy="139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C4C4C4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885" name="Freeform 53"/>
                <p:cNvSpPr>
                  <a:spLocks/>
                </p:cNvSpPr>
                <p:nvPr/>
              </p:nvSpPr>
              <p:spPr bwMode="auto">
                <a:xfrm>
                  <a:off x="6152" y="2518"/>
                  <a:ext cx="76" cy="139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464646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886" name="Freeform 54"/>
                <p:cNvSpPr>
                  <a:spLocks/>
                </p:cNvSpPr>
                <p:nvPr/>
              </p:nvSpPr>
              <p:spPr bwMode="auto">
                <a:xfrm>
                  <a:off x="5760" y="2122"/>
                  <a:ext cx="772" cy="842"/>
                </a:xfrm>
                <a:custGeom>
                  <a:avLst/>
                  <a:gdLst>
                    <a:gd name="T0" fmla="*/ 1211 w 1212"/>
                    <a:gd name="T1" fmla="*/ 0 h 1324"/>
                    <a:gd name="T2" fmla="*/ 0 w 1212"/>
                    <a:gd name="T3" fmla="*/ 0 h 1324"/>
                    <a:gd name="T4" fmla="*/ 0 w 1212"/>
                    <a:gd name="T5" fmla="*/ 1323 h 1324"/>
                    <a:gd name="T6" fmla="*/ 1211 w 1212"/>
                    <a:gd name="T7" fmla="*/ 1323 h 1324"/>
                    <a:gd name="T8" fmla="*/ 1211 w 1212"/>
                    <a:gd name="T9" fmla="*/ 0 h 13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12"/>
                    <a:gd name="T16" fmla="*/ 0 h 1324"/>
                    <a:gd name="T17" fmla="*/ 1212 w 1212"/>
                    <a:gd name="T18" fmla="*/ 1324 h 13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12" h="1324">
                      <a:moveTo>
                        <a:pt x="1211" y="0"/>
                      </a:moveTo>
                      <a:lnTo>
                        <a:pt x="0" y="0"/>
                      </a:lnTo>
                      <a:lnTo>
                        <a:pt x="0" y="1323"/>
                      </a:lnTo>
                      <a:lnTo>
                        <a:pt x="1211" y="1323"/>
                      </a:lnTo>
                      <a:lnTo>
                        <a:pt x="1211" y="0"/>
                      </a:lnTo>
                    </a:path>
                  </a:pathLst>
                </a:custGeom>
                <a:solidFill>
                  <a:srgbClr val="C4C4C4"/>
                </a:solidFill>
                <a:ln w="19050" cap="rnd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887" name="Freeform 55"/>
                <p:cNvSpPr>
                  <a:spLocks/>
                </p:cNvSpPr>
                <p:nvPr/>
              </p:nvSpPr>
              <p:spPr bwMode="auto">
                <a:xfrm>
                  <a:off x="5824" y="2342"/>
                  <a:ext cx="646" cy="571"/>
                </a:xfrm>
                <a:custGeom>
                  <a:avLst/>
                  <a:gdLst>
                    <a:gd name="T0" fmla="*/ 1012 w 1013"/>
                    <a:gd name="T1" fmla="*/ 0 h 896"/>
                    <a:gd name="T2" fmla="*/ 0 w 1013"/>
                    <a:gd name="T3" fmla="*/ 0 h 896"/>
                    <a:gd name="T4" fmla="*/ 0 w 1013"/>
                    <a:gd name="T5" fmla="*/ 895 h 896"/>
                    <a:gd name="T6" fmla="*/ 1012 w 1013"/>
                    <a:gd name="T7" fmla="*/ 895 h 896"/>
                    <a:gd name="T8" fmla="*/ 1012 w 1013"/>
                    <a:gd name="T9" fmla="*/ 0 h 89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13"/>
                    <a:gd name="T16" fmla="*/ 0 h 896"/>
                    <a:gd name="T17" fmla="*/ 1013 w 1013"/>
                    <a:gd name="T18" fmla="*/ 896 h 89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13" h="896">
                      <a:moveTo>
                        <a:pt x="1012" y="0"/>
                      </a:moveTo>
                      <a:lnTo>
                        <a:pt x="0" y="0"/>
                      </a:lnTo>
                      <a:lnTo>
                        <a:pt x="0" y="895"/>
                      </a:lnTo>
                      <a:lnTo>
                        <a:pt x="1012" y="895"/>
                      </a:lnTo>
                      <a:lnTo>
                        <a:pt x="1012" y="0"/>
                      </a:lnTo>
                    </a:path>
                  </a:pathLst>
                </a:custGeom>
                <a:solidFill>
                  <a:srgbClr val="EAEAEA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888" name="Freeform 56"/>
                <p:cNvSpPr>
                  <a:spLocks/>
                </p:cNvSpPr>
                <p:nvPr/>
              </p:nvSpPr>
              <p:spPr bwMode="auto">
                <a:xfrm>
                  <a:off x="5824" y="2342"/>
                  <a:ext cx="646" cy="283"/>
                </a:xfrm>
                <a:custGeom>
                  <a:avLst/>
                  <a:gdLst>
                    <a:gd name="T0" fmla="*/ 1012 w 1013"/>
                    <a:gd name="T1" fmla="*/ 0 h 443"/>
                    <a:gd name="T2" fmla="*/ 1012 w 1013"/>
                    <a:gd name="T3" fmla="*/ 220 h 443"/>
                    <a:gd name="T4" fmla="*/ 720 w 1013"/>
                    <a:gd name="T5" fmla="*/ 220 h 443"/>
                    <a:gd name="T6" fmla="*/ 720 w 1013"/>
                    <a:gd name="T7" fmla="*/ 442 h 443"/>
                    <a:gd name="T8" fmla="*/ 0 w 1013"/>
                    <a:gd name="T9" fmla="*/ 442 h 443"/>
                    <a:gd name="T10" fmla="*/ 0 w 1013"/>
                    <a:gd name="T11" fmla="*/ 0 h 443"/>
                    <a:gd name="T12" fmla="*/ 1012 w 1013"/>
                    <a:gd name="T13" fmla="*/ 0 h 44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013"/>
                    <a:gd name="T22" fmla="*/ 0 h 443"/>
                    <a:gd name="T23" fmla="*/ 1013 w 1013"/>
                    <a:gd name="T24" fmla="*/ 443 h 443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013" h="443">
                      <a:moveTo>
                        <a:pt x="1012" y="0"/>
                      </a:moveTo>
                      <a:lnTo>
                        <a:pt x="1012" y="220"/>
                      </a:lnTo>
                      <a:lnTo>
                        <a:pt x="720" y="220"/>
                      </a:lnTo>
                      <a:lnTo>
                        <a:pt x="720" y="442"/>
                      </a:lnTo>
                      <a:lnTo>
                        <a:pt x="0" y="442"/>
                      </a:lnTo>
                      <a:lnTo>
                        <a:pt x="0" y="0"/>
                      </a:lnTo>
                      <a:lnTo>
                        <a:pt x="1012" y="0"/>
                      </a:lnTo>
                    </a:path>
                  </a:pathLst>
                </a:custGeom>
                <a:solidFill>
                  <a:srgbClr val="464646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889" name="Freeform 57"/>
                <p:cNvSpPr>
                  <a:spLocks/>
                </p:cNvSpPr>
                <p:nvPr/>
              </p:nvSpPr>
              <p:spPr bwMode="auto">
                <a:xfrm>
                  <a:off x="5824" y="2342"/>
                  <a:ext cx="652" cy="577"/>
                </a:xfrm>
                <a:custGeom>
                  <a:avLst/>
                  <a:gdLst>
                    <a:gd name="T0" fmla="*/ 1022 w 1023"/>
                    <a:gd name="T1" fmla="*/ 0 h 906"/>
                    <a:gd name="T2" fmla="*/ 0 w 1023"/>
                    <a:gd name="T3" fmla="*/ 0 h 906"/>
                    <a:gd name="T4" fmla="*/ 0 w 1023"/>
                    <a:gd name="T5" fmla="*/ 905 h 906"/>
                    <a:gd name="T6" fmla="*/ 1022 w 1023"/>
                    <a:gd name="T7" fmla="*/ 905 h 906"/>
                    <a:gd name="T8" fmla="*/ 1022 w 1023"/>
                    <a:gd name="T9" fmla="*/ 0 h 90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23"/>
                    <a:gd name="T16" fmla="*/ 0 h 906"/>
                    <a:gd name="T17" fmla="*/ 1023 w 1023"/>
                    <a:gd name="T18" fmla="*/ 906 h 90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23" h="906">
                      <a:moveTo>
                        <a:pt x="1022" y="0"/>
                      </a:moveTo>
                      <a:lnTo>
                        <a:pt x="0" y="0"/>
                      </a:lnTo>
                      <a:lnTo>
                        <a:pt x="0" y="905"/>
                      </a:lnTo>
                      <a:lnTo>
                        <a:pt x="1022" y="905"/>
                      </a:lnTo>
                      <a:lnTo>
                        <a:pt x="1022" y="0"/>
                      </a:lnTo>
                    </a:path>
                  </a:pathLst>
                </a:custGeom>
                <a:solidFill>
                  <a:srgbClr val="EAEAEA"/>
                </a:solidFill>
                <a:ln w="12700" cap="rnd">
                  <a:solidFill>
                    <a:srgbClr val="C4C4C4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890" name="Freeform 58"/>
                <p:cNvSpPr>
                  <a:spLocks/>
                </p:cNvSpPr>
                <p:nvPr/>
              </p:nvSpPr>
              <p:spPr bwMode="auto">
                <a:xfrm>
                  <a:off x="5917" y="2342"/>
                  <a:ext cx="465" cy="577"/>
                </a:xfrm>
                <a:custGeom>
                  <a:avLst/>
                  <a:gdLst>
                    <a:gd name="T0" fmla="*/ 0 w 731"/>
                    <a:gd name="T1" fmla="*/ 0 h 906"/>
                    <a:gd name="T2" fmla="*/ 0 w 731"/>
                    <a:gd name="T3" fmla="*/ 905 h 906"/>
                    <a:gd name="T4" fmla="*/ 146 w 731"/>
                    <a:gd name="T5" fmla="*/ 905 h 906"/>
                    <a:gd name="T6" fmla="*/ 146 w 731"/>
                    <a:gd name="T7" fmla="*/ 0 h 906"/>
                    <a:gd name="T8" fmla="*/ 292 w 731"/>
                    <a:gd name="T9" fmla="*/ 0 h 906"/>
                    <a:gd name="T10" fmla="*/ 292 w 731"/>
                    <a:gd name="T11" fmla="*/ 905 h 906"/>
                    <a:gd name="T12" fmla="*/ 438 w 731"/>
                    <a:gd name="T13" fmla="*/ 905 h 906"/>
                    <a:gd name="T14" fmla="*/ 438 w 731"/>
                    <a:gd name="T15" fmla="*/ 0 h 906"/>
                    <a:gd name="T16" fmla="*/ 584 w 731"/>
                    <a:gd name="T17" fmla="*/ 0 h 906"/>
                    <a:gd name="T18" fmla="*/ 584 w 731"/>
                    <a:gd name="T19" fmla="*/ 905 h 906"/>
                    <a:gd name="T20" fmla="*/ 730 w 731"/>
                    <a:gd name="T21" fmla="*/ 905 h 906"/>
                    <a:gd name="T22" fmla="*/ 730 w 731"/>
                    <a:gd name="T23" fmla="*/ 0 h 90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731"/>
                    <a:gd name="T37" fmla="*/ 0 h 906"/>
                    <a:gd name="T38" fmla="*/ 731 w 731"/>
                    <a:gd name="T39" fmla="*/ 906 h 90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731" h="906">
                      <a:moveTo>
                        <a:pt x="0" y="0"/>
                      </a:moveTo>
                      <a:lnTo>
                        <a:pt x="0" y="905"/>
                      </a:lnTo>
                      <a:lnTo>
                        <a:pt x="146" y="905"/>
                      </a:lnTo>
                      <a:lnTo>
                        <a:pt x="146" y="0"/>
                      </a:lnTo>
                      <a:lnTo>
                        <a:pt x="292" y="0"/>
                      </a:lnTo>
                      <a:lnTo>
                        <a:pt x="292" y="905"/>
                      </a:lnTo>
                      <a:lnTo>
                        <a:pt x="438" y="905"/>
                      </a:lnTo>
                      <a:lnTo>
                        <a:pt x="438" y="0"/>
                      </a:lnTo>
                      <a:lnTo>
                        <a:pt x="584" y="0"/>
                      </a:lnTo>
                      <a:lnTo>
                        <a:pt x="584" y="905"/>
                      </a:lnTo>
                      <a:lnTo>
                        <a:pt x="730" y="905"/>
                      </a:lnTo>
                      <a:lnTo>
                        <a:pt x="730" y="0"/>
                      </a:lnTo>
                    </a:path>
                  </a:pathLst>
                </a:custGeom>
                <a:noFill/>
                <a:ln w="12700" cap="rnd">
                  <a:solidFill>
                    <a:srgbClr val="C4C4C4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891" name="Freeform 59"/>
                <p:cNvSpPr>
                  <a:spLocks/>
                </p:cNvSpPr>
                <p:nvPr/>
              </p:nvSpPr>
              <p:spPr bwMode="auto">
                <a:xfrm>
                  <a:off x="5824" y="2486"/>
                  <a:ext cx="652" cy="289"/>
                </a:xfrm>
                <a:custGeom>
                  <a:avLst/>
                  <a:gdLst>
                    <a:gd name="T0" fmla="*/ 0 w 1023"/>
                    <a:gd name="T1" fmla="*/ 0 h 455"/>
                    <a:gd name="T2" fmla="*/ 1022 w 1023"/>
                    <a:gd name="T3" fmla="*/ 0 h 455"/>
                    <a:gd name="T4" fmla="*/ 1022 w 1023"/>
                    <a:gd name="T5" fmla="*/ 227 h 455"/>
                    <a:gd name="T6" fmla="*/ 0 w 1023"/>
                    <a:gd name="T7" fmla="*/ 227 h 455"/>
                    <a:gd name="T8" fmla="*/ 0 w 1023"/>
                    <a:gd name="T9" fmla="*/ 454 h 455"/>
                    <a:gd name="T10" fmla="*/ 1022 w 1023"/>
                    <a:gd name="T11" fmla="*/ 454 h 45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023"/>
                    <a:gd name="T19" fmla="*/ 0 h 455"/>
                    <a:gd name="T20" fmla="*/ 1023 w 1023"/>
                    <a:gd name="T21" fmla="*/ 455 h 45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023" h="455">
                      <a:moveTo>
                        <a:pt x="0" y="0"/>
                      </a:moveTo>
                      <a:lnTo>
                        <a:pt x="1022" y="0"/>
                      </a:lnTo>
                      <a:lnTo>
                        <a:pt x="1022" y="227"/>
                      </a:lnTo>
                      <a:lnTo>
                        <a:pt x="0" y="227"/>
                      </a:lnTo>
                      <a:lnTo>
                        <a:pt x="0" y="454"/>
                      </a:lnTo>
                      <a:lnTo>
                        <a:pt x="1022" y="454"/>
                      </a:lnTo>
                    </a:path>
                  </a:pathLst>
                </a:custGeom>
                <a:noFill/>
                <a:ln w="12700" cap="rnd">
                  <a:solidFill>
                    <a:srgbClr val="C4C4C4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892" name="Text Box 60"/>
                <p:cNvSpPr txBox="1">
                  <a:spLocks noChangeArrowheads="1"/>
                </p:cNvSpPr>
                <p:nvPr/>
              </p:nvSpPr>
              <p:spPr bwMode="auto">
                <a:xfrm>
                  <a:off x="5856" y="2121"/>
                  <a:ext cx="614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eaLnBrk="0" hangingPunct="0"/>
                  <a:r>
                    <a:rPr lang="en-US" sz="800" dirty="0">
                      <a:latin typeface="+mj-lt"/>
                    </a:rPr>
                    <a:t>2011</a:t>
                  </a:r>
                </a:p>
              </p:txBody>
            </p:sp>
          </p:grpSp>
          <p:sp>
            <p:nvSpPr>
              <p:cNvPr id="35881" name="Rectangle 73"/>
              <p:cNvSpPr>
                <a:spLocks noChangeArrowheads="1"/>
              </p:cNvSpPr>
              <p:nvPr/>
            </p:nvSpPr>
            <p:spPr bwMode="auto">
              <a:xfrm>
                <a:off x="3178" y="1481"/>
                <a:ext cx="564" cy="288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eaLnBrk="0" hangingPunct="0"/>
                <a:r>
                  <a:rPr lang="en-US" sz="1200" b="1" dirty="0">
                    <a:solidFill>
                      <a:srgbClr val="5A87C6"/>
                    </a:solidFill>
                    <a:latin typeface="+mj-lt"/>
                  </a:rPr>
                  <a:t>Four Year</a:t>
                </a:r>
              </a:p>
              <a:p>
                <a:pPr eaLnBrk="0" hangingPunct="0"/>
                <a:r>
                  <a:rPr lang="en-US" sz="1200" b="1" dirty="0">
                    <a:solidFill>
                      <a:srgbClr val="5A87C6"/>
                    </a:solidFill>
                    <a:latin typeface="+mj-lt"/>
                  </a:rPr>
                  <a:t>Life</a:t>
                </a:r>
              </a:p>
            </p:txBody>
          </p:sp>
        </p:grpSp>
        <p:sp>
          <p:nvSpPr>
            <p:cNvPr id="35848" name="Rectangle 74"/>
            <p:cNvSpPr>
              <a:spLocks noChangeArrowheads="1"/>
            </p:cNvSpPr>
            <p:nvPr/>
          </p:nvSpPr>
          <p:spPr bwMode="auto">
            <a:xfrm>
              <a:off x="6670675" y="1683823"/>
              <a:ext cx="2395207" cy="584775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l" eaLnBrk="0" hangingPunct="0"/>
              <a:r>
                <a:rPr lang="en-US" sz="1600" b="1" dirty="0">
                  <a:solidFill>
                    <a:srgbClr val="5A87C6"/>
                  </a:solidFill>
                  <a:latin typeface="+mj-lt"/>
                </a:rPr>
                <a:t>Depreciation factors</a:t>
              </a:r>
            </a:p>
            <a:p>
              <a:pPr algn="l" eaLnBrk="0" hangingPunct="0"/>
              <a:r>
                <a:rPr lang="en-US" sz="1600" b="1" dirty="0">
                  <a:solidFill>
                    <a:srgbClr val="5A87C6"/>
                  </a:solidFill>
                  <a:latin typeface="+mj-lt"/>
                </a:rPr>
                <a:t>vary from year to year</a:t>
              </a:r>
            </a:p>
          </p:txBody>
        </p:sp>
        <p:grpSp>
          <p:nvGrpSpPr>
            <p:cNvPr id="35849" name="Group 75"/>
            <p:cNvGrpSpPr>
              <a:grpSpLocks/>
            </p:cNvGrpSpPr>
            <p:nvPr/>
          </p:nvGrpSpPr>
          <p:grpSpPr bwMode="auto">
            <a:xfrm>
              <a:off x="1057275" y="1398361"/>
              <a:ext cx="2320925" cy="2085975"/>
              <a:chOff x="810" y="2920"/>
              <a:chExt cx="1462" cy="1314"/>
            </a:xfrm>
          </p:grpSpPr>
          <p:grpSp>
            <p:nvGrpSpPr>
              <p:cNvPr id="35850" name="Group 76"/>
              <p:cNvGrpSpPr>
                <a:grpSpLocks/>
              </p:cNvGrpSpPr>
              <p:nvPr/>
            </p:nvGrpSpPr>
            <p:grpSpPr bwMode="auto">
              <a:xfrm>
                <a:off x="810" y="2920"/>
                <a:ext cx="1462" cy="1314"/>
                <a:chOff x="810" y="2920"/>
                <a:chExt cx="1462" cy="1314"/>
              </a:xfrm>
            </p:grpSpPr>
            <p:sp>
              <p:nvSpPr>
                <p:cNvPr id="35852" name="Freeform 77"/>
                <p:cNvSpPr>
                  <a:spLocks/>
                </p:cNvSpPr>
                <p:nvPr/>
              </p:nvSpPr>
              <p:spPr bwMode="auto">
                <a:xfrm>
                  <a:off x="1034" y="3510"/>
                  <a:ext cx="116" cy="330"/>
                </a:xfrm>
                <a:custGeom>
                  <a:avLst/>
                  <a:gdLst>
                    <a:gd name="T0" fmla="*/ 16 w 746"/>
                    <a:gd name="T1" fmla="*/ 235 h 768"/>
                    <a:gd name="T2" fmla="*/ 131 w 746"/>
                    <a:gd name="T3" fmla="*/ 167 h 768"/>
                    <a:gd name="T4" fmla="*/ 178 w 746"/>
                    <a:gd name="T5" fmla="*/ 146 h 768"/>
                    <a:gd name="T6" fmla="*/ 251 w 746"/>
                    <a:gd name="T7" fmla="*/ 94 h 768"/>
                    <a:gd name="T8" fmla="*/ 303 w 746"/>
                    <a:gd name="T9" fmla="*/ 78 h 768"/>
                    <a:gd name="T10" fmla="*/ 319 w 746"/>
                    <a:gd name="T11" fmla="*/ 73 h 768"/>
                    <a:gd name="T12" fmla="*/ 392 w 746"/>
                    <a:gd name="T13" fmla="*/ 36 h 768"/>
                    <a:gd name="T14" fmla="*/ 449 w 746"/>
                    <a:gd name="T15" fmla="*/ 0 h 768"/>
                    <a:gd name="T16" fmla="*/ 527 w 746"/>
                    <a:gd name="T17" fmla="*/ 5 h 768"/>
                    <a:gd name="T18" fmla="*/ 611 w 746"/>
                    <a:gd name="T19" fmla="*/ 62 h 768"/>
                    <a:gd name="T20" fmla="*/ 731 w 746"/>
                    <a:gd name="T21" fmla="*/ 99 h 768"/>
                    <a:gd name="T22" fmla="*/ 720 w 746"/>
                    <a:gd name="T23" fmla="*/ 318 h 768"/>
                    <a:gd name="T24" fmla="*/ 705 w 746"/>
                    <a:gd name="T25" fmla="*/ 370 h 768"/>
                    <a:gd name="T26" fmla="*/ 726 w 746"/>
                    <a:gd name="T27" fmla="*/ 694 h 768"/>
                    <a:gd name="T28" fmla="*/ 720 w 746"/>
                    <a:gd name="T29" fmla="*/ 762 h 768"/>
                    <a:gd name="T30" fmla="*/ 705 w 746"/>
                    <a:gd name="T31" fmla="*/ 751 h 768"/>
                    <a:gd name="T32" fmla="*/ 674 w 746"/>
                    <a:gd name="T33" fmla="*/ 746 h 768"/>
                    <a:gd name="T34" fmla="*/ 527 w 746"/>
                    <a:gd name="T35" fmla="*/ 668 h 768"/>
                    <a:gd name="T36" fmla="*/ 407 w 746"/>
                    <a:gd name="T37" fmla="*/ 642 h 768"/>
                    <a:gd name="T38" fmla="*/ 334 w 746"/>
                    <a:gd name="T39" fmla="*/ 621 h 768"/>
                    <a:gd name="T40" fmla="*/ 308 w 746"/>
                    <a:gd name="T41" fmla="*/ 605 h 768"/>
                    <a:gd name="T42" fmla="*/ 230 w 746"/>
                    <a:gd name="T43" fmla="*/ 584 h 768"/>
                    <a:gd name="T44" fmla="*/ 167 w 746"/>
                    <a:gd name="T45" fmla="*/ 553 h 768"/>
                    <a:gd name="T46" fmla="*/ 131 w 746"/>
                    <a:gd name="T47" fmla="*/ 542 h 768"/>
                    <a:gd name="T48" fmla="*/ 58 w 746"/>
                    <a:gd name="T49" fmla="*/ 516 h 768"/>
                    <a:gd name="T50" fmla="*/ 27 w 746"/>
                    <a:gd name="T51" fmla="*/ 506 h 768"/>
                    <a:gd name="T52" fmla="*/ 0 w 746"/>
                    <a:gd name="T53" fmla="*/ 459 h 768"/>
                    <a:gd name="T54" fmla="*/ 16 w 746"/>
                    <a:gd name="T55" fmla="*/ 235 h 768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w 746"/>
                    <a:gd name="T85" fmla="*/ 0 h 768"/>
                    <a:gd name="T86" fmla="*/ 746 w 746"/>
                    <a:gd name="T87" fmla="*/ 768 h 768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T84" t="T85" r="T86" b="T87"/>
                  <a:pathLst>
                    <a:path w="746" h="768">
                      <a:moveTo>
                        <a:pt x="16" y="235"/>
                      </a:moveTo>
                      <a:cubicBezTo>
                        <a:pt x="32" y="184"/>
                        <a:pt x="84" y="178"/>
                        <a:pt x="131" y="167"/>
                      </a:cubicBezTo>
                      <a:cubicBezTo>
                        <a:pt x="145" y="157"/>
                        <a:pt x="178" y="146"/>
                        <a:pt x="178" y="146"/>
                      </a:cubicBezTo>
                      <a:cubicBezTo>
                        <a:pt x="193" y="129"/>
                        <a:pt x="228" y="102"/>
                        <a:pt x="251" y="94"/>
                      </a:cubicBezTo>
                      <a:cubicBezTo>
                        <a:pt x="268" y="88"/>
                        <a:pt x="286" y="83"/>
                        <a:pt x="303" y="78"/>
                      </a:cubicBezTo>
                      <a:cubicBezTo>
                        <a:pt x="308" y="76"/>
                        <a:pt x="319" y="73"/>
                        <a:pt x="319" y="73"/>
                      </a:cubicBezTo>
                      <a:cubicBezTo>
                        <a:pt x="333" y="57"/>
                        <a:pt x="370" y="44"/>
                        <a:pt x="392" y="36"/>
                      </a:cubicBezTo>
                      <a:cubicBezTo>
                        <a:pt x="401" y="8"/>
                        <a:pt x="423" y="9"/>
                        <a:pt x="449" y="0"/>
                      </a:cubicBezTo>
                      <a:cubicBezTo>
                        <a:pt x="475" y="2"/>
                        <a:pt x="501" y="1"/>
                        <a:pt x="527" y="5"/>
                      </a:cubicBezTo>
                      <a:cubicBezTo>
                        <a:pt x="550" y="9"/>
                        <a:pt x="581" y="53"/>
                        <a:pt x="611" y="62"/>
                      </a:cubicBezTo>
                      <a:cubicBezTo>
                        <a:pt x="646" y="100"/>
                        <a:pt x="678" y="95"/>
                        <a:pt x="731" y="99"/>
                      </a:cubicBezTo>
                      <a:cubicBezTo>
                        <a:pt x="746" y="147"/>
                        <a:pt x="722" y="295"/>
                        <a:pt x="720" y="318"/>
                      </a:cubicBezTo>
                      <a:cubicBezTo>
                        <a:pt x="719" y="336"/>
                        <a:pt x="705" y="370"/>
                        <a:pt x="705" y="370"/>
                      </a:cubicBezTo>
                      <a:cubicBezTo>
                        <a:pt x="690" y="467"/>
                        <a:pt x="689" y="596"/>
                        <a:pt x="726" y="694"/>
                      </a:cubicBezTo>
                      <a:cubicBezTo>
                        <a:pt x="724" y="717"/>
                        <a:pt x="728" y="741"/>
                        <a:pt x="720" y="762"/>
                      </a:cubicBezTo>
                      <a:cubicBezTo>
                        <a:pt x="718" y="768"/>
                        <a:pt x="711" y="753"/>
                        <a:pt x="705" y="751"/>
                      </a:cubicBezTo>
                      <a:cubicBezTo>
                        <a:pt x="695" y="748"/>
                        <a:pt x="684" y="748"/>
                        <a:pt x="674" y="746"/>
                      </a:cubicBezTo>
                      <a:cubicBezTo>
                        <a:pt x="615" y="733"/>
                        <a:pt x="583" y="681"/>
                        <a:pt x="527" y="668"/>
                      </a:cubicBezTo>
                      <a:cubicBezTo>
                        <a:pt x="494" y="644"/>
                        <a:pt x="445" y="645"/>
                        <a:pt x="407" y="642"/>
                      </a:cubicBezTo>
                      <a:cubicBezTo>
                        <a:pt x="383" y="632"/>
                        <a:pt x="359" y="626"/>
                        <a:pt x="334" y="621"/>
                      </a:cubicBezTo>
                      <a:cubicBezTo>
                        <a:pt x="325" y="617"/>
                        <a:pt x="317" y="609"/>
                        <a:pt x="308" y="605"/>
                      </a:cubicBezTo>
                      <a:cubicBezTo>
                        <a:pt x="283" y="595"/>
                        <a:pt x="256" y="592"/>
                        <a:pt x="230" y="584"/>
                      </a:cubicBezTo>
                      <a:cubicBezTo>
                        <a:pt x="209" y="578"/>
                        <a:pt x="187" y="562"/>
                        <a:pt x="167" y="553"/>
                      </a:cubicBezTo>
                      <a:cubicBezTo>
                        <a:pt x="131" y="538"/>
                        <a:pt x="162" y="558"/>
                        <a:pt x="131" y="542"/>
                      </a:cubicBezTo>
                      <a:cubicBezTo>
                        <a:pt x="108" y="530"/>
                        <a:pt x="83" y="524"/>
                        <a:pt x="58" y="516"/>
                      </a:cubicBezTo>
                      <a:cubicBezTo>
                        <a:pt x="48" y="513"/>
                        <a:pt x="27" y="506"/>
                        <a:pt x="27" y="506"/>
                      </a:cubicBezTo>
                      <a:cubicBezTo>
                        <a:pt x="6" y="492"/>
                        <a:pt x="7" y="483"/>
                        <a:pt x="0" y="459"/>
                      </a:cubicBezTo>
                      <a:cubicBezTo>
                        <a:pt x="4" y="384"/>
                        <a:pt x="16" y="310"/>
                        <a:pt x="16" y="235"/>
                      </a:cubicBezTo>
                      <a:close/>
                    </a:path>
                  </a:pathLst>
                </a:custGeom>
                <a:solidFill>
                  <a:srgbClr val="FFFFE1"/>
                </a:solidFill>
                <a:ln w="28575">
                  <a:noFill/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853" name="Freeform 78"/>
                <p:cNvSpPr>
                  <a:spLocks/>
                </p:cNvSpPr>
                <p:nvPr/>
              </p:nvSpPr>
              <p:spPr bwMode="auto">
                <a:xfrm>
                  <a:off x="1739" y="3634"/>
                  <a:ext cx="116" cy="330"/>
                </a:xfrm>
                <a:custGeom>
                  <a:avLst/>
                  <a:gdLst>
                    <a:gd name="T0" fmla="*/ 26 w 1461"/>
                    <a:gd name="T1" fmla="*/ 251 h 1367"/>
                    <a:gd name="T2" fmla="*/ 94 w 1461"/>
                    <a:gd name="T3" fmla="*/ 266 h 1367"/>
                    <a:gd name="T4" fmla="*/ 392 w 1461"/>
                    <a:gd name="T5" fmla="*/ 292 h 1367"/>
                    <a:gd name="T6" fmla="*/ 788 w 1461"/>
                    <a:gd name="T7" fmla="*/ 329 h 1367"/>
                    <a:gd name="T8" fmla="*/ 856 w 1461"/>
                    <a:gd name="T9" fmla="*/ 350 h 1367"/>
                    <a:gd name="T10" fmla="*/ 1070 w 1461"/>
                    <a:gd name="T11" fmla="*/ 345 h 1367"/>
                    <a:gd name="T12" fmla="*/ 1112 w 1461"/>
                    <a:gd name="T13" fmla="*/ 308 h 1367"/>
                    <a:gd name="T14" fmla="*/ 1200 w 1461"/>
                    <a:gd name="T15" fmla="*/ 193 h 1367"/>
                    <a:gd name="T16" fmla="*/ 1232 w 1461"/>
                    <a:gd name="T17" fmla="*/ 146 h 1367"/>
                    <a:gd name="T18" fmla="*/ 1242 w 1461"/>
                    <a:gd name="T19" fmla="*/ 131 h 1367"/>
                    <a:gd name="T20" fmla="*/ 1346 w 1461"/>
                    <a:gd name="T21" fmla="*/ 0 h 1367"/>
                    <a:gd name="T22" fmla="*/ 1373 w 1461"/>
                    <a:gd name="T23" fmla="*/ 21 h 1367"/>
                    <a:gd name="T24" fmla="*/ 1378 w 1461"/>
                    <a:gd name="T25" fmla="*/ 256 h 1367"/>
                    <a:gd name="T26" fmla="*/ 1420 w 1461"/>
                    <a:gd name="T27" fmla="*/ 381 h 1367"/>
                    <a:gd name="T28" fmla="*/ 1435 w 1461"/>
                    <a:gd name="T29" fmla="*/ 741 h 1367"/>
                    <a:gd name="T30" fmla="*/ 1461 w 1461"/>
                    <a:gd name="T31" fmla="*/ 992 h 1367"/>
                    <a:gd name="T32" fmla="*/ 1451 w 1461"/>
                    <a:gd name="T33" fmla="*/ 1080 h 1367"/>
                    <a:gd name="T34" fmla="*/ 1440 w 1461"/>
                    <a:gd name="T35" fmla="*/ 1091 h 1367"/>
                    <a:gd name="T36" fmla="*/ 1346 w 1461"/>
                    <a:gd name="T37" fmla="*/ 1185 h 1367"/>
                    <a:gd name="T38" fmla="*/ 1294 w 1461"/>
                    <a:gd name="T39" fmla="*/ 1247 h 1367"/>
                    <a:gd name="T40" fmla="*/ 1242 w 1461"/>
                    <a:gd name="T41" fmla="*/ 1299 h 1367"/>
                    <a:gd name="T42" fmla="*/ 1200 w 1461"/>
                    <a:gd name="T43" fmla="*/ 1362 h 1367"/>
                    <a:gd name="T44" fmla="*/ 1054 w 1461"/>
                    <a:gd name="T45" fmla="*/ 1346 h 1367"/>
                    <a:gd name="T46" fmla="*/ 553 w 1461"/>
                    <a:gd name="T47" fmla="*/ 1367 h 1367"/>
                    <a:gd name="T48" fmla="*/ 79 w 1461"/>
                    <a:gd name="T49" fmla="*/ 1357 h 1367"/>
                    <a:gd name="T50" fmla="*/ 68 w 1461"/>
                    <a:gd name="T51" fmla="*/ 1294 h 1367"/>
                    <a:gd name="T52" fmla="*/ 53 w 1461"/>
                    <a:gd name="T53" fmla="*/ 1237 h 1367"/>
                    <a:gd name="T54" fmla="*/ 37 w 1461"/>
                    <a:gd name="T55" fmla="*/ 1185 h 1367"/>
                    <a:gd name="T56" fmla="*/ 37 w 1461"/>
                    <a:gd name="T57" fmla="*/ 350 h 1367"/>
                    <a:gd name="T58" fmla="*/ 26 w 1461"/>
                    <a:gd name="T59" fmla="*/ 251 h 1367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1461"/>
                    <a:gd name="T91" fmla="*/ 0 h 1367"/>
                    <a:gd name="T92" fmla="*/ 1461 w 1461"/>
                    <a:gd name="T93" fmla="*/ 1367 h 1367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1461" h="1367">
                      <a:moveTo>
                        <a:pt x="26" y="251"/>
                      </a:moveTo>
                      <a:cubicBezTo>
                        <a:pt x="50" y="255"/>
                        <a:pt x="71" y="258"/>
                        <a:pt x="94" y="266"/>
                      </a:cubicBezTo>
                      <a:cubicBezTo>
                        <a:pt x="169" y="318"/>
                        <a:pt x="353" y="291"/>
                        <a:pt x="392" y="292"/>
                      </a:cubicBezTo>
                      <a:cubicBezTo>
                        <a:pt x="560" y="331"/>
                        <a:pt x="542" y="324"/>
                        <a:pt x="788" y="329"/>
                      </a:cubicBezTo>
                      <a:cubicBezTo>
                        <a:pt x="817" y="332"/>
                        <a:pt x="837" y="329"/>
                        <a:pt x="856" y="350"/>
                      </a:cubicBezTo>
                      <a:cubicBezTo>
                        <a:pt x="927" y="348"/>
                        <a:pt x="999" y="350"/>
                        <a:pt x="1070" y="345"/>
                      </a:cubicBezTo>
                      <a:cubicBezTo>
                        <a:pt x="1089" y="344"/>
                        <a:pt x="1112" y="308"/>
                        <a:pt x="1112" y="308"/>
                      </a:cubicBezTo>
                      <a:cubicBezTo>
                        <a:pt x="1127" y="260"/>
                        <a:pt x="1166" y="227"/>
                        <a:pt x="1200" y="193"/>
                      </a:cubicBezTo>
                      <a:cubicBezTo>
                        <a:pt x="1213" y="180"/>
                        <a:pt x="1222" y="162"/>
                        <a:pt x="1232" y="146"/>
                      </a:cubicBezTo>
                      <a:cubicBezTo>
                        <a:pt x="1235" y="141"/>
                        <a:pt x="1242" y="131"/>
                        <a:pt x="1242" y="131"/>
                      </a:cubicBezTo>
                      <a:cubicBezTo>
                        <a:pt x="1262" y="68"/>
                        <a:pt x="1294" y="38"/>
                        <a:pt x="1346" y="0"/>
                      </a:cubicBezTo>
                      <a:cubicBezTo>
                        <a:pt x="1363" y="4"/>
                        <a:pt x="1372" y="0"/>
                        <a:pt x="1373" y="21"/>
                      </a:cubicBezTo>
                      <a:cubicBezTo>
                        <a:pt x="1376" y="99"/>
                        <a:pt x="1374" y="178"/>
                        <a:pt x="1378" y="256"/>
                      </a:cubicBezTo>
                      <a:cubicBezTo>
                        <a:pt x="1380" y="297"/>
                        <a:pt x="1411" y="341"/>
                        <a:pt x="1420" y="381"/>
                      </a:cubicBezTo>
                      <a:cubicBezTo>
                        <a:pt x="1422" y="519"/>
                        <a:pt x="1412" y="619"/>
                        <a:pt x="1435" y="741"/>
                      </a:cubicBezTo>
                      <a:cubicBezTo>
                        <a:pt x="1439" y="864"/>
                        <a:pt x="1443" y="894"/>
                        <a:pt x="1461" y="992"/>
                      </a:cubicBezTo>
                      <a:cubicBezTo>
                        <a:pt x="1458" y="1021"/>
                        <a:pt x="1457" y="1051"/>
                        <a:pt x="1451" y="1080"/>
                      </a:cubicBezTo>
                      <a:cubicBezTo>
                        <a:pt x="1450" y="1085"/>
                        <a:pt x="1443" y="1087"/>
                        <a:pt x="1440" y="1091"/>
                      </a:cubicBezTo>
                      <a:cubicBezTo>
                        <a:pt x="1411" y="1135"/>
                        <a:pt x="1376" y="1148"/>
                        <a:pt x="1346" y="1185"/>
                      </a:cubicBezTo>
                      <a:cubicBezTo>
                        <a:pt x="1326" y="1210"/>
                        <a:pt x="1320" y="1231"/>
                        <a:pt x="1294" y="1247"/>
                      </a:cubicBezTo>
                      <a:cubicBezTo>
                        <a:pt x="1280" y="1270"/>
                        <a:pt x="1261" y="1281"/>
                        <a:pt x="1242" y="1299"/>
                      </a:cubicBezTo>
                      <a:cubicBezTo>
                        <a:pt x="1231" y="1322"/>
                        <a:pt x="1221" y="1349"/>
                        <a:pt x="1200" y="1362"/>
                      </a:cubicBezTo>
                      <a:cubicBezTo>
                        <a:pt x="1150" y="1359"/>
                        <a:pt x="1103" y="1357"/>
                        <a:pt x="1054" y="1346"/>
                      </a:cubicBezTo>
                      <a:cubicBezTo>
                        <a:pt x="876" y="1354"/>
                        <a:pt x="744" y="1364"/>
                        <a:pt x="553" y="1367"/>
                      </a:cubicBezTo>
                      <a:cubicBezTo>
                        <a:pt x="395" y="1364"/>
                        <a:pt x="237" y="1367"/>
                        <a:pt x="79" y="1357"/>
                      </a:cubicBezTo>
                      <a:cubicBezTo>
                        <a:pt x="72" y="1357"/>
                        <a:pt x="74" y="1326"/>
                        <a:pt x="68" y="1294"/>
                      </a:cubicBezTo>
                      <a:cubicBezTo>
                        <a:pt x="61" y="1253"/>
                        <a:pt x="61" y="1263"/>
                        <a:pt x="53" y="1237"/>
                      </a:cubicBezTo>
                      <a:cubicBezTo>
                        <a:pt x="48" y="1220"/>
                        <a:pt x="37" y="1185"/>
                        <a:pt x="37" y="1185"/>
                      </a:cubicBezTo>
                      <a:cubicBezTo>
                        <a:pt x="0" y="914"/>
                        <a:pt x="22" y="620"/>
                        <a:pt x="37" y="350"/>
                      </a:cubicBezTo>
                      <a:cubicBezTo>
                        <a:pt x="32" y="253"/>
                        <a:pt x="56" y="276"/>
                        <a:pt x="26" y="251"/>
                      </a:cubicBezTo>
                      <a:close/>
                    </a:path>
                  </a:pathLst>
                </a:custGeom>
                <a:solidFill>
                  <a:srgbClr val="FFFF00"/>
                </a:solidFill>
                <a:ln w="28575">
                  <a:noFill/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854" name="Freeform 79"/>
                <p:cNvSpPr>
                  <a:spLocks/>
                </p:cNvSpPr>
                <p:nvPr/>
              </p:nvSpPr>
              <p:spPr bwMode="auto">
                <a:xfrm>
                  <a:off x="1728" y="2920"/>
                  <a:ext cx="116" cy="330"/>
                </a:xfrm>
                <a:custGeom>
                  <a:avLst/>
                  <a:gdLst>
                    <a:gd name="T0" fmla="*/ 1014 w 1161"/>
                    <a:gd name="T1" fmla="*/ 70 h 757"/>
                    <a:gd name="T2" fmla="*/ 268 w 1161"/>
                    <a:gd name="T3" fmla="*/ 49 h 757"/>
                    <a:gd name="T4" fmla="*/ 70 w 1161"/>
                    <a:gd name="T5" fmla="*/ 102 h 757"/>
                    <a:gd name="T6" fmla="*/ 101 w 1161"/>
                    <a:gd name="T7" fmla="*/ 164 h 757"/>
                    <a:gd name="T8" fmla="*/ 112 w 1161"/>
                    <a:gd name="T9" fmla="*/ 201 h 757"/>
                    <a:gd name="T10" fmla="*/ 148 w 1161"/>
                    <a:gd name="T11" fmla="*/ 243 h 757"/>
                    <a:gd name="T12" fmla="*/ 200 w 1161"/>
                    <a:gd name="T13" fmla="*/ 326 h 757"/>
                    <a:gd name="T14" fmla="*/ 232 w 1161"/>
                    <a:gd name="T15" fmla="*/ 430 h 757"/>
                    <a:gd name="T16" fmla="*/ 252 w 1161"/>
                    <a:gd name="T17" fmla="*/ 456 h 757"/>
                    <a:gd name="T18" fmla="*/ 279 w 1161"/>
                    <a:gd name="T19" fmla="*/ 503 h 757"/>
                    <a:gd name="T20" fmla="*/ 346 w 1161"/>
                    <a:gd name="T21" fmla="*/ 644 h 757"/>
                    <a:gd name="T22" fmla="*/ 383 w 1161"/>
                    <a:gd name="T23" fmla="*/ 670 h 757"/>
                    <a:gd name="T24" fmla="*/ 602 w 1161"/>
                    <a:gd name="T25" fmla="*/ 676 h 757"/>
                    <a:gd name="T26" fmla="*/ 764 w 1161"/>
                    <a:gd name="T27" fmla="*/ 707 h 757"/>
                    <a:gd name="T28" fmla="*/ 1014 w 1161"/>
                    <a:gd name="T29" fmla="*/ 717 h 757"/>
                    <a:gd name="T30" fmla="*/ 1066 w 1161"/>
                    <a:gd name="T31" fmla="*/ 743 h 757"/>
                    <a:gd name="T32" fmla="*/ 1129 w 1161"/>
                    <a:gd name="T33" fmla="*/ 754 h 757"/>
                    <a:gd name="T34" fmla="*/ 1155 w 1161"/>
                    <a:gd name="T35" fmla="*/ 749 h 757"/>
                    <a:gd name="T36" fmla="*/ 1150 w 1161"/>
                    <a:gd name="T37" fmla="*/ 712 h 757"/>
                    <a:gd name="T38" fmla="*/ 1103 w 1161"/>
                    <a:gd name="T39" fmla="*/ 566 h 757"/>
                    <a:gd name="T40" fmla="*/ 1072 w 1161"/>
                    <a:gd name="T41" fmla="*/ 415 h 757"/>
                    <a:gd name="T42" fmla="*/ 1035 w 1161"/>
                    <a:gd name="T43" fmla="*/ 175 h 757"/>
                    <a:gd name="T44" fmla="*/ 1014 w 1161"/>
                    <a:gd name="T45" fmla="*/ 70 h 757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w 1161"/>
                    <a:gd name="T70" fmla="*/ 0 h 757"/>
                    <a:gd name="T71" fmla="*/ 1161 w 1161"/>
                    <a:gd name="T72" fmla="*/ 757 h 757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T69" t="T70" r="T71" b="T72"/>
                  <a:pathLst>
                    <a:path w="1161" h="757">
                      <a:moveTo>
                        <a:pt x="1014" y="70"/>
                      </a:moveTo>
                      <a:cubicBezTo>
                        <a:pt x="765" y="61"/>
                        <a:pt x="517" y="54"/>
                        <a:pt x="268" y="49"/>
                      </a:cubicBezTo>
                      <a:cubicBezTo>
                        <a:pt x="119" y="53"/>
                        <a:pt x="0" y="0"/>
                        <a:pt x="70" y="102"/>
                      </a:cubicBezTo>
                      <a:cubicBezTo>
                        <a:pt x="77" y="123"/>
                        <a:pt x="89" y="145"/>
                        <a:pt x="101" y="164"/>
                      </a:cubicBezTo>
                      <a:cubicBezTo>
                        <a:pt x="105" y="176"/>
                        <a:pt x="108" y="189"/>
                        <a:pt x="112" y="201"/>
                      </a:cubicBezTo>
                      <a:cubicBezTo>
                        <a:pt x="117" y="218"/>
                        <a:pt x="137" y="230"/>
                        <a:pt x="148" y="243"/>
                      </a:cubicBezTo>
                      <a:cubicBezTo>
                        <a:pt x="168" y="268"/>
                        <a:pt x="191" y="294"/>
                        <a:pt x="200" y="326"/>
                      </a:cubicBezTo>
                      <a:cubicBezTo>
                        <a:pt x="209" y="355"/>
                        <a:pt x="216" y="404"/>
                        <a:pt x="232" y="430"/>
                      </a:cubicBezTo>
                      <a:cubicBezTo>
                        <a:pt x="255" y="467"/>
                        <a:pt x="228" y="410"/>
                        <a:pt x="252" y="456"/>
                      </a:cubicBezTo>
                      <a:cubicBezTo>
                        <a:pt x="261" y="474"/>
                        <a:pt x="264" y="489"/>
                        <a:pt x="279" y="503"/>
                      </a:cubicBezTo>
                      <a:cubicBezTo>
                        <a:pt x="291" y="552"/>
                        <a:pt x="310" y="608"/>
                        <a:pt x="346" y="644"/>
                      </a:cubicBezTo>
                      <a:cubicBezTo>
                        <a:pt x="357" y="655"/>
                        <a:pt x="368" y="669"/>
                        <a:pt x="383" y="670"/>
                      </a:cubicBezTo>
                      <a:cubicBezTo>
                        <a:pt x="456" y="675"/>
                        <a:pt x="529" y="674"/>
                        <a:pt x="602" y="676"/>
                      </a:cubicBezTo>
                      <a:cubicBezTo>
                        <a:pt x="667" y="697"/>
                        <a:pt x="684" y="702"/>
                        <a:pt x="764" y="707"/>
                      </a:cubicBezTo>
                      <a:cubicBezTo>
                        <a:pt x="855" y="737"/>
                        <a:pt x="755" y="706"/>
                        <a:pt x="1014" y="717"/>
                      </a:cubicBezTo>
                      <a:cubicBezTo>
                        <a:pt x="1033" y="718"/>
                        <a:pt x="1048" y="738"/>
                        <a:pt x="1066" y="743"/>
                      </a:cubicBezTo>
                      <a:cubicBezTo>
                        <a:pt x="1087" y="748"/>
                        <a:pt x="1108" y="749"/>
                        <a:pt x="1129" y="754"/>
                      </a:cubicBezTo>
                      <a:cubicBezTo>
                        <a:pt x="1138" y="752"/>
                        <a:pt x="1151" y="757"/>
                        <a:pt x="1155" y="749"/>
                      </a:cubicBezTo>
                      <a:cubicBezTo>
                        <a:pt x="1161" y="738"/>
                        <a:pt x="1153" y="724"/>
                        <a:pt x="1150" y="712"/>
                      </a:cubicBezTo>
                      <a:cubicBezTo>
                        <a:pt x="1139" y="662"/>
                        <a:pt x="1113" y="615"/>
                        <a:pt x="1103" y="566"/>
                      </a:cubicBezTo>
                      <a:cubicBezTo>
                        <a:pt x="1071" y="411"/>
                        <a:pt x="1092" y="475"/>
                        <a:pt x="1072" y="415"/>
                      </a:cubicBezTo>
                      <a:cubicBezTo>
                        <a:pt x="1059" y="335"/>
                        <a:pt x="1048" y="255"/>
                        <a:pt x="1035" y="175"/>
                      </a:cubicBezTo>
                      <a:cubicBezTo>
                        <a:pt x="1030" y="142"/>
                        <a:pt x="1014" y="103"/>
                        <a:pt x="1014" y="70"/>
                      </a:cubicBezTo>
                      <a:close/>
                    </a:path>
                  </a:pathLst>
                </a:custGeom>
                <a:solidFill>
                  <a:srgbClr val="99CCFF"/>
                </a:solidFill>
                <a:ln w="28575">
                  <a:noFill/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855" name="Freeform 80"/>
                <p:cNvSpPr>
                  <a:spLocks/>
                </p:cNvSpPr>
                <p:nvPr/>
              </p:nvSpPr>
              <p:spPr bwMode="auto">
                <a:xfrm rot="412926">
                  <a:off x="1314" y="3279"/>
                  <a:ext cx="915" cy="476"/>
                </a:xfrm>
                <a:custGeom>
                  <a:avLst/>
                  <a:gdLst>
                    <a:gd name="T0" fmla="*/ 0 w 888"/>
                    <a:gd name="T1" fmla="*/ 290 h 480"/>
                    <a:gd name="T2" fmla="*/ 110 w 888"/>
                    <a:gd name="T3" fmla="*/ 195 h 480"/>
                    <a:gd name="T4" fmla="*/ 113 w 888"/>
                    <a:gd name="T5" fmla="*/ 217 h 480"/>
                    <a:gd name="T6" fmla="*/ 38 w 888"/>
                    <a:gd name="T7" fmla="*/ 285 h 480"/>
                    <a:gd name="T8" fmla="*/ 170 w 888"/>
                    <a:gd name="T9" fmla="*/ 279 h 480"/>
                    <a:gd name="T10" fmla="*/ 449 w 888"/>
                    <a:gd name="T11" fmla="*/ 280 h 480"/>
                    <a:gd name="T12" fmla="*/ 597 w 888"/>
                    <a:gd name="T13" fmla="*/ 269 h 480"/>
                    <a:gd name="T14" fmla="*/ 690 w 888"/>
                    <a:gd name="T15" fmla="*/ 252 h 480"/>
                    <a:gd name="T16" fmla="*/ 713 w 888"/>
                    <a:gd name="T17" fmla="*/ 246 h 480"/>
                    <a:gd name="T18" fmla="*/ 822 w 888"/>
                    <a:gd name="T19" fmla="*/ 27 h 480"/>
                    <a:gd name="T20" fmla="*/ 771 w 888"/>
                    <a:gd name="T21" fmla="*/ 13 h 480"/>
                    <a:gd name="T22" fmla="*/ 847 w 888"/>
                    <a:gd name="T23" fmla="*/ 0 h 480"/>
                    <a:gd name="T24" fmla="*/ 875 w 888"/>
                    <a:gd name="T25" fmla="*/ 24 h 480"/>
                    <a:gd name="T26" fmla="*/ 888 w 888"/>
                    <a:gd name="T27" fmla="*/ 105 h 480"/>
                    <a:gd name="T28" fmla="*/ 866 w 888"/>
                    <a:gd name="T29" fmla="*/ 171 h 480"/>
                    <a:gd name="T30" fmla="*/ 795 w 888"/>
                    <a:gd name="T31" fmla="*/ 385 h 480"/>
                    <a:gd name="T32" fmla="*/ 762 w 888"/>
                    <a:gd name="T33" fmla="*/ 451 h 480"/>
                    <a:gd name="T34" fmla="*/ 732 w 888"/>
                    <a:gd name="T35" fmla="*/ 459 h 480"/>
                    <a:gd name="T36" fmla="*/ 507 w 888"/>
                    <a:gd name="T37" fmla="*/ 455 h 480"/>
                    <a:gd name="T38" fmla="*/ 271 w 888"/>
                    <a:gd name="T39" fmla="*/ 461 h 480"/>
                    <a:gd name="T40" fmla="*/ 47 w 888"/>
                    <a:gd name="T41" fmla="*/ 478 h 480"/>
                    <a:gd name="T42" fmla="*/ 14 w 888"/>
                    <a:gd name="T43" fmla="*/ 480 h 480"/>
                    <a:gd name="T44" fmla="*/ 11 w 888"/>
                    <a:gd name="T45" fmla="*/ 417 h 480"/>
                    <a:gd name="T46" fmla="*/ 6 w 888"/>
                    <a:gd name="T47" fmla="*/ 355 h 480"/>
                    <a:gd name="T48" fmla="*/ 5 w 888"/>
                    <a:gd name="T49" fmla="*/ 322 h 480"/>
                    <a:gd name="T50" fmla="*/ 24 w 888"/>
                    <a:gd name="T51" fmla="*/ 342 h 480"/>
                    <a:gd name="T52" fmla="*/ 28 w 888"/>
                    <a:gd name="T53" fmla="*/ 393 h 480"/>
                    <a:gd name="T54" fmla="*/ 35 w 888"/>
                    <a:gd name="T55" fmla="*/ 447 h 480"/>
                    <a:gd name="T56" fmla="*/ 99 w 888"/>
                    <a:gd name="T57" fmla="*/ 456 h 480"/>
                    <a:gd name="T58" fmla="*/ 246 w 888"/>
                    <a:gd name="T59" fmla="*/ 442 h 480"/>
                    <a:gd name="T60" fmla="*/ 370 w 888"/>
                    <a:gd name="T61" fmla="*/ 432 h 480"/>
                    <a:gd name="T62" fmla="*/ 474 w 888"/>
                    <a:gd name="T63" fmla="*/ 432 h 480"/>
                    <a:gd name="T64" fmla="*/ 630 w 888"/>
                    <a:gd name="T65" fmla="*/ 432 h 480"/>
                    <a:gd name="T66" fmla="*/ 729 w 888"/>
                    <a:gd name="T67" fmla="*/ 431 h 480"/>
                    <a:gd name="T68" fmla="*/ 732 w 888"/>
                    <a:gd name="T69" fmla="*/ 402 h 480"/>
                    <a:gd name="T70" fmla="*/ 723 w 888"/>
                    <a:gd name="T71" fmla="*/ 341 h 480"/>
                    <a:gd name="T72" fmla="*/ 715 w 888"/>
                    <a:gd name="T73" fmla="*/ 274 h 480"/>
                    <a:gd name="T74" fmla="*/ 729 w 888"/>
                    <a:gd name="T75" fmla="*/ 290 h 480"/>
                    <a:gd name="T76" fmla="*/ 743 w 888"/>
                    <a:gd name="T77" fmla="*/ 364 h 480"/>
                    <a:gd name="T78" fmla="*/ 756 w 888"/>
                    <a:gd name="T79" fmla="*/ 402 h 480"/>
                    <a:gd name="T80" fmla="*/ 771 w 888"/>
                    <a:gd name="T81" fmla="*/ 383 h 480"/>
                    <a:gd name="T82" fmla="*/ 798 w 888"/>
                    <a:gd name="T83" fmla="*/ 309 h 480"/>
                    <a:gd name="T84" fmla="*/ 838 w 888"/>
                    <a:gd name="T85" fmla="*/ 204 h 480"/>
                    <a:gd name="T86" fmla="*/ 866 w 888"/>
                    <a:gd name="T87" fmla="*/ 119 h 480"/>
                    <a:gd name="T88" fmla="*/ 871 w 888"/>
                    <a:gd name="T89" fmla="*/ 93 h 480"/>
                    <a:gd name="T90" fmla="*/ 857 w 888"/>
                    <a:gd name="T91" fmla="*/ 33 h 480"/>
                    <a:gd name="T92" fmla="*/ 842 w 888"/>
                    <a:gd name="T93" fmla="*/ 29 h 480"/>
                    <a:gd name="T94" fmla="*/ 812 w 888"/>
                    <a:gd name="T95" fmla="*/ 100 h 480"/>
                    <a:gd name="T96" fmla="*/ 760 w 888"/>
                    <a:gd name="T97" fmla="*/ 193 h 480"/>
                    <a:gd name="T98" fmla="*/ 723 w 888"/>
                    <a:gd name="T99" fmla="*/ 265 h 480"/>
                    <a:gd name="T100" fmla="*/ 685 w 888"/>
                    <a:gd name="T101" fmla="*/ 276 h 480"/>
                    <a:gd name="T102" fmla="*/ 549 w 888"/>
                    <a:gd name="T103" fmla="*/ 293 h 480"/>
                    <a:gd name="T104" fmla="*/ 389 w 888"/>
                    <a:gd name="T105" fmla="*/ 303 h 480"/>
                    <a:gd name="T106" fmla="*/ 231 w 888"/>
                    <a:gd name="T107" fmla="*/ 303 h 480"/>
                    <a:gd name="T108" fmla="*/ 52 w 888"/>
                    <a:gd name="T109" fmla="*/ 304 h 480"/>
                    <a:gd name="T110" fmla="*/ 0 w 888"/>
                    <a:gd name="T111" fmla="*/ 290 h 480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888"/>
                    <a:gd name="T169" fmla="*/ 0 h 480"/>
                    <a:gd name="T170" fmla="*/ 888 w 888"/>
                    <a:gd name="T171" fmla="*/ 480 h 480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888" h="480">
                      <a:moveTo>
                        <a:pt x="0" y="290"/>
                      </a:moveTo>
                      <a:lnTo>
                        <a:pt x="110" y="195"/>
                      </a:lnTo>
                      <a:lnTo>
                        <a:pt x="113" y="217"/>
                      </a:lnTo>
                      <a:lnTo>
                        <a:pt x="38" y="285"/>
                      </a:lnTo>
                      <a:lnTo>
                        <a:pt x="170" y="279"/>
                      </a:lnTo>
                      <a:lnTo>
                        <a:pt x="449" y="280"/>
                      </a:lnTo>
                      <a:lnTo>
                        <a:pt x="597" y="269"/>
                      </a:lnTo>
                      <a:lnTo>
                        <a:pt x="690" y="252"/>
                      </a:lnTo>
                      <a:lnTo>
                        <a:pt x="713" y="246"/>
                      </a:lnTo>
                      <a:lnTo>
                        <a:pt x="822" y="27"/>
                      </a:lnTo>
                      <a:lnTo>
                        <a:pt x="771" y="13"/>
                      </a:lnTo>
                      <a:lnTo>
                        <a:pt x="847" y="0"/>
                      </a:lnTo>
                      <a:lnTo>
                        <a:pt x="875" y="24"/>
                      </a:lnTo>
                      <a:lnTo>
                        <a:pt x="888" y="105"/>
                      </a:lnTo>
                      <a:lnTo>
                        <a:pt x="866" y="171"/>
                      </a:lnTo>
                      <a:lnTo>
                        <a:pt x="795" y="385"/>
                      </a:lnTo>
                      <a:lnTo>
                        <a:pt x="762" y="451"/>
                      </a:lnTo>
                      <a:lnTo>
                        <a:pt x="732" y="459"/>
                      </a:lnTo>
                      <a:lnTo>
                        <a:pt x="507" y="455"/>
                      </a:lnTo>
                      <a:lnTo>
                        <a:pt x="271" y="461"/>
                      </a:lnTo>
                      <a:lnTo>
                        <a:pt x="47" y="478"/>
                      </a:lnTo>
                      <a:lnTo>
                        <a:pt x="14" y="480"/>
                      </a:lnTo>
                      <a:lnTo>
                        <a:pt x="11" y="417"/>
                      </a:lnTo>
                      <a:lnTo>
                        <a:pt x="6" y="355"/>
                      </a:lnTo>
                      <a:lnTo>
                        <a:pt x="5" y="322"/>
                      </a:lnTo>
                      <a:lnTo>
                        <a:pt x="24" y="342"/>
                      </a:lnTo>
                      <a:lnTo>
                        <a:pt x="28" y="393"/>
                      </a:lnTo>
                      <a:lnTo>
                        <a:pt x="35" y="447"/>
                      </a:lnTo>
                      <a:lnTo>
                        <a:pt x="99" y="456"/>
                      </a:lnTo>
                      <a:lnTo>
                        <a:pt x="246" y="442"/>
                      </a:lnTo>
                      <a:lnTo>
                        <a:pt x="370" y="432"/>
                      </a:lnTo>
                      <a:lnTo>
                        <a:pt x="474" y="432"/>
                      </a:lnTo>
                      <a:lnTo>
                        <a:pt x="630" y="432"/>
                      </a:lnTo>
                      <a:lnTo>
                        <a:pt x="729" y="431"/>
                      </a:lnTo>
                      <a:lnTo>
                        <a:pt x="732" y="402"/>
                      </a:lnTo>
                      <a:lnTo>
                        <a:pt x="723" y="341"/>
                      </a:lnTo>
                      <a:lnTo>
                        <a:pt x="715" y="274"/>
                      </a:lnTo>
                      <a:lnTo>
                        <a:pt x="729" y="290"/>
                      </a:lnTo>
                      <a:lnTo>
                        <a:pt x="743" y="364"/>
                      </a:lnTo>
                      <a:lnTo>
                        <a:pt x="756" y="402"/>
                      </a:lnTo>
                      <a:lnTo>
                        <a:pt x="771" y="383"/>
                      </a:lnTo>
                      <a:lnTo>
                        <a:pt x="798" y="309"/>
                      </a:lnTo>
                      <a:lnTo>
                        <a:pt x="838" y="204"/>
                      </a:lnTo>
                      <a:lnTo>
                        <a:pt x="866" y="119"/>
                      </a:lnTo>
                      <a:lnTo>
                        <a:pt x="871" y="93"/>
                      </a:lnTo>
                      <a:lnTo>
                        <a:pt x="857" y="33"/>
                      </a:lnTo>
                      <a:lnTo>
                        <a:pt x="842" y="29"/>
                      </a:lnTo>
                      <a:lnTo>
                        <a:pt x="812" y="100"/>
                      </a:lnTo>
                      <a:lnTo>
                        <a:pt x="760" y="193"/>
                      </a:lnTo>
                      <a:lnTo>
                        <a:pt x="723" y="265"/>
                      </a:lnTo>
                      <a:lnTo>
                        <a:pt x="685" y="276"/>
                      </a:lnTo>
                      <a:lnTo>
                        <a:pt x="549" y="293"/>
                      </a:lnTo>
                      <a:lnTo>
                        <a:pt x="389" y="303"/>
                      </a:lnTo>
                      <a:lnTo>
                        <a:pt x="231" y="303"/>
                      </a:lnTo>
                      <a:lnTo>
                        <a:pt x="52" y="304"/>
                      </a:lnTo>
                      <a:lnTo>
                        <a:pt x="0" y="29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856" name="Freeform 81"/>
                <p:cNvSpPr>
                  <a:spLocks/>
                </p:cNvSpPr>
                <p:nvPr/>
              </p:nvSpPr>
              <p:spPr bwMode="auto">
                <a:xfrm rot="1312028">
                  <a:off x="823" y="3649"/>
                  <a:ext cx="513" cy="32"/>
                </a:xfrm>
                <a:custGeom>
                  <a:avLst/>
                  <a:gdLst>
                    <a:gd name="T0" fmla="*/ 0 w 195"/>
                    <a:gd name="T1" fmla="*/ 15 h 49"/>
                    <a:gd name="T2" fmla="*/ 190 w 195"/>
                    <a:gd name="T3" fmla="*/ 0 h 49"/>
                    <a:gd name="T4" fmla="*/ 195 w 195"/>
                    <a:gd name="T5" fmla="*/ 32 h 49"/>
                    <a:gd name="T6" fmla="*/ 0 w 195"/>
                    <a:gd name="T7" fmla="*/ 49 h 49"/>
                    <a:gd name="T8" fmla="*/ 0 w 195"/>
                    <a:gd name="T9" fmla="*/ 15 h 4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95"/>
                    <a:gd name="T16" fmla="*/ 0 h 49"/>
                    <a:gd name="T17" fmla="*/ 195 w 195"/>
                    <a:gd name="T18" fmla="*/ 49 h 4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95" h="49">
                      <a:moveTo>
                        <a:pt x="0" y="15"/>
                      </a:moveTo>
                      <a:lnTo>
                        <a:pt x="190" y="0"/>
                      </a:lnTo>
                      <a:lnTo>
                        <a:pt x="195" y="32"/>
                      </a:lnTo>
                      <a:lnTo>
                        <a:pt x="0" y="49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857" name="Freeform 82"/>
                <p:cNvSpPr>
                  <a:spLocks/>
                </p:cNvSpPr>
                <p:nvPr/>
              </p:nvSpPr>
              <p:spPr bwMode="auto">
                <a:xfrm>
                  <a:off x="1660" y="3824"/>
                  <a:ext cx="116" cy="330"/>
                </a:xfrm>
                <a:custGeom>
                  <a:avLst/>
                  <a:gdLst>
                    <a:gd name="T0" fmla="*/ 8 w 1221"/>
                    <a:gd name="T1" fmla="*/ 0 h 800"/>
                    <a:gd name="T2" fmla="*/ 16 w 1221"/>
                    <a:gd name="T3" fmla="*/ 496 h 800"/>
                    <a:gd name="T4" fmla="*/ 72 w 1221"/>
                    <a:gd name="T5" fmla="*/ 776 h 800"/>
                    <a:gd name="T6" fmla="*/ 120 w 1221"/>
                    <a:gd name="T7" fmla="*/ 784 h 800"/>
                    <a:gd name="T8" fmla="*/ 968 w 1221"/>
                    <a:gd name="T9" fmla="*/ 776 h 800"/>
                    <a:gd name="T10" fmla="*/ 1168 w 1221"/>
                    <a:gd name="T11" fmla="*/ 800 h 800"/>
                    <a:gd name="T12" fmla="*/ 1176 w 1221"/>
                    <a:gd name="T13" fmla="*/ 512 h 800"/>
                    <a:gd name="T14" fmla="*/ 1112 w 1221"/>
                    <a:gd name="T15" fmla="*/ 192 h 800"/>
                    <a:gd name="T16" fmla="*/ 1072 w 1221"/>
                    <a:gd name="T17" fmla="*/ 104 h 800"/>
                    <a:gd name="T18" fmla="*/ 1152 w 1221"/>
                    <a:gd name="T19" fmla="*/ 424 h 800"/>
                    <a:gd name="T20" fmla="*/ 1160 w 1221"/>
                    <a:gd name="T21" fmla="*/ 776 h 800"/>
                    <a:gd name="T22" fmla="*/ 1072 w 1221"/>
                    <a:gd name="T23" fmla="*/ 736 h 800"/>
                    <a:gd name="T24" fmla="*/ 496 w 1221"/>
                    <a:gd name="T25" fmla="*/ 768 h 800"/>
                    <a:gd name="T26" fmla="*/ 104 w 1221"/>
                    <a:gd name="T27" fmla="*/ 776 h 800"/>
                    <a:gd name="T28" fmla="*/ 56 w 1221"/>
                    <a:gd name="T29" fmla="*/ 584 h 800"/>
                    <a:gd name="T30" fmla="*/ 24 w 1221"/>
                    <a:gd name="T31" fmla="*/ 96 h 800"/>
                    <a:gd name="T32" fmla="*/ 0 w 1221"/>
                    <a:gd name="T33" fmla="*/ 104 h 800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1221"/>
                    <a:gd name="T52" fmla="*/ 0 h 800"/>
                    <a:gd name="T53" fmla="*/ 1221 w 1221"/>
                    <a:gd name="T54" fmla="*/ 800 h 800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1221" h="800">
                      <a:moveTo>
                        <a:pt x="8" y="0"/>
                      </a:moveTo>
                      <a:cubicBezTo>
                        <a:pt x="11" y="165"/>
                        <a:pt x="11" y="331"/>
                        <a:pt x="16" y="496"/>
                      </a:cubicBezTo>
                      <a:cubicBezTo>
                        <a:pt x="18" y="565"/>
                        <a:pt x="15" y="724"/>
                        <a:pt x="72" y="776"/>
                      </a:cubicBezTo>
                      <a:cubicBezTo>
                        <a:pt x="84" y="787"/>
                        <a:pt x="104" y="781"/>
                        <a:pt x="120" y="784"/>
                      </a:cubicBezTo>
                      <a:cubicBezTo>
                        <a:pt x="408" y="777"/>
                        <a:pt x="680" y="770"/>
                        <a:pt x="968" y="776"/>
                      </a:cubicBezTo>
                      <a:cubicBezTo>
                        <a:pt x="1035" y="787"/>
                        <a:pt x="1104" y="779"/>
                        <a:pt x="1168" y="800"/>
                      </a:cubicBezTo>
                      <a:cubicBezTo>
                        <a:pt x="1221" y="693"/>
                        <a:pt x="1190" y="769"/>
                        <a:pt x="1176" y="512"/>
                      </a:cubicBezTo>
                      <a:cubicBezTo>
                        <a:pt x="1170" y="404"/>
                        <a:pt x="1135" y="297"/>
                        <a:pt x="1112" y="192"/>
                      </a:cubicBezTo>
                      <a:cubicBezTo>
                        <a:pt x="1104" y="154"/>
                        <a:pt x="1112" y="117"/>
                        <a:pt x="1072" y="104"/>
                      </a:cubicBezTo>
                      <a:cubicBezTo>
                        <a:pt x="1107" y="208"/>
                        <a:pt x="1134" y="316"/>
                        <a:pt x="1152" y="424"/>
                      </a:cubicBezTo>
                      <a:cubicBezTo>
                        <a:pt x="1160" y="542"/>
                        <a:pt x="1171" y="658"/>
                        <a:pt x="1160" y="776"/>
                      </a:cubicBezTo>
                      <a:cubicBezTo>
                        <a:pt x="1127" y="752"/>
                        <a:pt x="1111" y="746"/>
                        <a:pt x="1072" y="736"/>
                      </a:cubicBezTo>
                      <a:cubicBezTo>
                        <a:pt x="880" y="745"/>
                        <a:pt x="688" y="760"/>
                        <a:pt x="496" y="768"/>
                      </a:cubicBezTo>
                      <a:cubicBezTo>
                        <a:pt x="360" y="791"/>
                        <a:pt x="251" y="780"/>
                        <a:pt x="104" y="776"/>
                      </a:cubicBezTo>
                      <a:cubicBezTo>
                        <a:pt x="51" y="740"/>
                        <a:pt x="61" y="641"/>
                        <a:pt x="56" y="584"/>
                      </a:cubicBezTo>
                      <a:cubicBezTo>
                        <a:pt x="57" y="564"/>
                        <a:pt x="101" y="148"/>
                        <a:pt x="24" y="96"/>
                      </a:cubicBezTo>
                      <a:cubicBezTo>
                        <a:pt x="16" y="99"/>
                        <a:pt x="0" y="104"/>
                        <a:pt x="0" y="104"/>
                      </a:cubicBezTo>
                    </a:path>
                  </a:pathLst>
                </a:custGeom>
                <a:solidFill>
                  <a:schemeClr val="tx1"/>
                </a:solidFill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858" name="Freeform 83"/>
                <p:cNvSpPr>
                  <a:spLocks/>
                </p:cNvSpPr>
                <p:nvPr/>
              </p:nvSpPr>
              <p:spPr bwMode="auto">
                <a:xfrm>
                  <a:off x="2156" y="3650"/>
                  <a:ext cx="116" cy="330"/>
                </a:xfrm>
                <a:custGeom>
                  <a:avLst/>
                  <a:gdLst>
                    <a:gd name="T0" fmla="*/ 160 w 252"/>
                    <a:gd name="T1" fmla="*/ 93 h 1237"/>
                    <a:gd name="T2" fmla="*/ 192 w 252"/>
                    <a:gd name="T3" fmla="*/ 341 h 1237"/>
                    <a:gd name="T4" fmla="*/ 216 w 252"/>
                    <a:gd name="T5" fmla="*/ 613 h 1237"/>
                    <a:gd name="T6" fmla="*/ 240 w 252"/>
                    <a:gd name="T7" fmla="*/ 949 h 1237"/>
                    <a:gd name="T8" fmla="*/ 168 w 252"/>
                    <a:gd name="T9" fmla="*/ 1037 h 1237"/>
                    <a:gd name="T10" fmla="*/ 96 w 252"/>
                    <a:gd name="T11" fmla="*/ 1117 h 1237"/>
                    <a:gd name="T12" fmla="*/ 24 w 252"/>
                    <a:gd name="T13" fmla="*/ 1213 h 1237"/>
                    <a:gd name="T14" fmla="*/ 8 w 252"/>
                    <a:gd name="T15" fmla="*/ 1237 h 1237"/>
                    <a:gd name="T16" fmla="*/ 16 w 252"/>
                    <a:gd name="T17" fmla="*/ 1213 h 1237"/>
                    <a:gd name="T18" fmla="*/ 32 w 252"/>
                    <a:gd name="T19" fmla="*/ 1181 h 1237"/>
                    <a:gd name="T20" fmla="*/ 152 w 252"/>
                    <a:gd name="T21" fmla="*/ 1037 h 1237"/>
                    <a:gd name="T22" fmla="*/ 192 w 252"/>
                    <a:gd name="T23" fmla="*/ 1005 h 1237"/>
                    <a:gd name="T24" fmla="*/ 240 w 252"/>
                    <a:gd name="T25" fmla="*/ 973 h 1237"/>
                    <a:gd name="T26" fmla="*/ 200 w 252"/>
                    <a:gd name="T27" fmla="*/ 573 h 1237"/>
                    <a:gd name="T28" fmla="*/ 176 w 252"/>
                    <a:gd name="T29" fmla="*/ 237 h 1237"/>
                    <a:gd name="T30" fmla="*/ 160 w 252"/>
                    <a:gd name="T31" fmla="*/ 93 h 1237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252"/>
                    <a:gd name="T49" fmla="*/ 0 h 1237"/>
                    <a:gd name="T50" fmla="*/ 252 w 252"/>
                    <a:gd name="T51" fmla="*/ 1237 h 1237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252" h="1237">
                      <a:moveTo>
                        <a:pt x="160" y="93"/>
                      </a:moveTo>
                      <a:cubicBezTo>
                        <a:pt x="169" y="176"/>
                        <a:pt x="180" y="259"/>
                        <a:pt x="192" y="341"/>
                      </a:cubicBezTo>
                      <a:cubicBezTo>
                        <a:pt x="197" y="434"/>
                        <a:pt x="208" y="521"/>
                        <a:pt x="216" y="613"/>
                      </a:cubicBezTo>
                      <a:cubicBezTo>
                        <a:pt x="220" y="729"/>
                        <a:pt x="218" y="837"/>
                        <a:pt x="240" y="949"/>
                      </a:cubicBezTo>
                      <a:cubicBezTo>
                        <a:pt x="217" y="1009"/>
                        <a:pt x="222" y="1019"/>
                        <a:pt x="168" y="1037"/>
                      </a:cubicBezTo>
                      <a:cubicBezTo>
                        <a:pt x="135" y="1062"/>
                        <a:pt x="125" y="1088"/>
                        <a:pt x="96" y="1117"/>
                      </a:cubicBezTo>
                      <a:cubicBezTo>
                        <a:pt x="83" y="1156"/>
                        <a:pt x="50" y="1182"/>
                        <a:pt x="24" y="1213"/>
                      </a:cubicBezTo>
                      <a:cubicBezTo>
                        <a:pt x="18" y="1220"/>
                        <a:pt x="18" y="1237"/>
                        <a:pt x="8" y="1237"/>
                      </a:cubicBezTo>
                      <a:cubicBezTo>
                        <a:pt x="0" y="1237"/>
                        <a:pt x="13" y="1221"/>
                        <a:pt x="16" y="1213"/>
                      </a:cubicBezTo>
                      <a:cubicBezTo>
                        <a:pt x="21" y="1202"/>
                        <a:pt x="26" y="1191"/>
                        <a:pt x="32" y="1181"/>
                      </a:cubicBezTo>
                      <a:cubicBezTo>
                        <a:pt x="65" y="1126"/>
                        <a:pt x="99" y="1072"/>
                        <a:pt x="152" y="1037"/>
                      </a:cubicBezTo>
                      <a:cubicBezTo>
                        <a:pt x="188" y="983"/>
                        <a:pt x="146" y="1036"/>
                        <a:pt x="192" y="1005"/>
                      </a:cubicBezTo>
                      <a:cubicBezTo>
                        <a:pt x="252" y="965"/>
                        <a:pt x="183" y="992"/>
                        <a:pt x="240" y="973"/>
                      </a:cubicBezTo>
                      <a:cubicBezTo>
                        <a:pt x="234" y="833"/>
                        <a:pt x="214" y="710"/>
                        <a:pt x="200" y="573"/>
                      </a:cubicBezTo>
                      <a:cubicBezTo>
                        <a:pt x="194" y="367"/>
                        <a:pt x="205" y="366"/>
                        <a:pt x="176" y="237"/>
                      </a:cubicBezTo>
                      <a:cubicBezTo>
                        <a:pt x="175" y="231"/>
                        <a:pt x="129" y="0"/>
                        <a:pt x="160" y="93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859" name="Freeform 84"/>
                <p:cNvSpPr>
                  <a:spLocks/>
                </p:cNvSpPr>
                <p:nvPr/>
              </p:nvSpPr>
              <p:spPr bwMode="auto">
                <a:xfrm>
                  <a:off x="1739" y="2933"/>
                  <a:ext cx="116" cy="330"/>
                </a:xfrm>
                <a:custGeom>
                  <a:avLst/>
                  <a:gdLst>
                    <a:gd name="T0" fmla="*/ 80 w 1166"/>
                    <a:gd name="T1" fmla="*/ 1024 h 1088"/>
                    <a:gd name="T2" fmla="*/ 88 w 1166"/>
                    <a:gd name="T3" fmla="*/ 1000 h 1088"/>
                    <a:gd name="T4" fmla="*/ 112 w 1166"/>
                    <a:gd name="T5" fmla="*/ 992 h 1088"/>
                    <a:gd name="T6" fmla="*/ 160 w 1166"/>
                    <a:gd name="T7" fmla="*/ 952 h 1088"/>
                    <a:gd name="T8" fmla="*/ 216 w 1166"/>
                    <a:gd name="T9" fmla="*/ 896 h 1088"/>
                    <a:gd name="T10" fmla="*/ 328 w 1166"/>
                    <a:gd name="T11" fmla="*/ 824 h 1088"/>
                    <a:gd name="T12" fmla="*/ 376 w 1166"/>
                    <a:gd name="T13" fmla="*/ 792 h 1088"/>
                    <a:gd name="T14" fmla="*/ 320 w 1166"/>
                    <a:gd name="T15" fmla="*/ 712 h 1088"/>
                    <a:gd name="T16" fmla="*/ 120 w 1166"/>
                    <a:gd name="T17" fmla="*/ 432 h 1088"/>
                    <a:gd name="T18" fmla="*/ 48 w 1166"/>
                    <a:gd name="T19" fmla="*/ 296 h 1088"/>
                    <a:gd name="T20" fmla="*/ 32 w 1166"/>
                    <a:gd name="T21" fmla="*/ 264 h 1088"/>
                    <a:gd name="T22" fmla="*/ 0 w 1166"/>
                    <a:gd name="T23" fmla="*/ 216 h 1088"/>
                    <a:gd name="T24" fmla="*/ 1040 w 1166"/>
                    <a:gd name="T25" fmla="*/ 208 h 1088"/>
                    <a:gd name="T26" fmla="*/ 1048 w 1166"/>
                    <a:gd name="T27" fmla="*/ 304 h 1088"/>
                    <a:gd name="T28" fmla="*/ 1080 w 1166"/>
                    <a:gd name="T29" fmla="*/ 560 h 1088"/>
                    <a:gd name="T30" fmla="*/ 1160 w 1166"/>
                    <a:gd name="T31" fmla="*/ 896 h 1088"/>
                    <a:gd name="T32" fmla="*/ 1104 w 1166"/>
                    <a:gd name="T33" fmla="*/ 888 h 1088"/>
                    <a:gd name="T34" fmla="*/ 1040 w 1166"/>
                    <a:gd name="T35" fmla="*/ 600 h 1088"/>
                    <a:gd name="T36" fmla="*/ 1032 w 1166"/>
                    <a:gd name="T37" fmla="*/ 456 h 1088"/>
                    <a:gd name="T38" fmla="*/ 1016 w 1166"/>
                    <a:gd name="T39" fmla="*/ 392 h 1088"/>
                    <a:gd name="T40" fmla="*/ 200 w 1166"/>
                    <a:gd name="T41" fmla="*/ 224 h 1088"/>
                    <a:gd name="T42" fmla="*/ 32 w 1166"/>
                    <a:gd name="T43" fmla="*/ 200 h 1088"/>
                    <a:gd name="T44" fmla="*/ 160 w 1166"/>
                    <a:gd name="T45" fmla="*/ 424 h 1088"/>
                    <a:gd name="T46" fmla="*/ 248 w 1166"/>
                    <a:gd name="T47" fmla="*/ 640 h 1088"/>
                    <a:gd name="T48" fmla="*/ 280 w 1166"/>
                    <a:gd name="T49" fmla="*/ 696 h 1088"/>
                    <a:gd name="T50" fmla="*/ 368 w 1166"/>
                    <a:gd name="T51" fmla="*/ 816 h 1088"/>
                    <a:gd name="T52" fmla="*/ 352 w 1166"/>
                    <a:gd name="T53" fmla="*/ 848 h 1088"/>
                    <a:gd name="T54" fmla="*/ 328 w 1166"/>
                    <a:gd name="T55" fmla="*/ 856 h 1088"/>
                    <a:gd name="T56" fmla="*/ 192 w 1166"/>
                    <a:gd name="T57" fmla="*/ 920 h 1088"/>
                    <a:gd name="T58" fmla="*/ 152 w 1166"/>
                    <a:gd name="T59" fmla="*/ 968 h 1088"/>
                    <a:gd name="T60" fmla="*/ 136 w 1166"/>
                    <a:gd name="T61" fmla="*/ 992 h 1088"/>
                    <a:gd name="T62" fmla="*/ 128 w 1166"/>
                    <a:gd name="T63" fmla="*/ 1016 h 1088"/>
                    <a:gd name="T64" fmla="*/ 56 w 1166"/>
                    <a:gd name="T65" fmla="*/ 1088 h 1088"/>
                    <a:gd name="T66" fmla="*/ 16 w 1166"/>
                    <a:gd name="T67" fmla="*/ 1080 h 1088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1166"/>
                    <a:gd name="T103" fmla="*/ 0 h 1088"/>
                    <a:gd name="T104" fmla="*/ 1166 w 1166"/>
                    <a:gd name="T105" fmla="*/ 1088 h 1088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1166" h="1088">
                      <a:moveTo>
                        <a:pt x="80" y="1024"/>
                      </a:moveTo>
                      <a:cubicBezTo>
                        <a:pt x="83" y="1016"/>
                        <a:pt x="82" y="1006"/>
                        <a:pt x="88" y="1000"/>
                      </a:cubicBezTo>
                      <a:cubicBezTo>
                        <a:pt x="94" y="994"/>
                        <a:pt x="105" y="997"/>
                        <a:pt x="112" y="992"/>
                      </a:cubicBezTo>
                      <a:cubicBezTo>
                        <a:pt x="113" y="992"/>
                        <a:pt x="156" y="955"/>
                        <a:pt x="160" y="952"/>
                      </a:cubicBezTo>
                      <a:cubicBezTo>
                        <a:pt x="197" y="897"/>
                        <a:pt x="174" y="910"/>
                        <a:pt x="216" y="896"/>
                      </a:cubicBezTo>
                      <a:cubicBezTo>
                        <a:pt x="252" y="869"/>
                        <a:pt x="290" y="845"/>
                        <a:pt x="328" y="824"/>
                      </a:cubicBezTo>
                      <a:cubicBezTo>
                        <a:pt x="345" y="815"/>
                        <a:pt x="376" y="792"/>
                        <a:pt x="376" y="792"/>
                      </a:cubicBezTo>
                      <a:cubicBezTo>
                        <a:pt x="349" y="765"/>
                        <a:pt x="345" y="741"/>
                        <a:pt x="320" y="712"/>
                      </a:cubicBezTo>
                      <a:cubicBezTo>
                        <a:pt x="245" y="624"/>
                        <a:pt x="181" y="530"/>
                        <a:pt x="120" y="432"/>
                      </a:cubicBezTo>
                      <a:cubicBezTo>
                        <a:pt x="93" y="389"/>
                        <a:pt x="71" y="341"/>
                        <a:pt x="48" y="296"/>
                      </a:cubicBezTo>
                      <a:cubicBezTo>
                        <a:pt x="43" y="285"/>
                        <a:pt x="37" y="275"/>
                        <a:pt x="32" y="264"/>
                      </a:cubicBezTo>
                      <a:cubicBezTo>
                        <a:pt x="23" y="247"/>
                        <a:pt x="0" y="216"/>
                        <a:pt x="0" y="216"/>
                      </a:cubicBezTo>
                      <a:cubicBezTo>
                        <a:pt x="327" y="53"/>
                        <a:pt x="180" y="120"/>
                        <a:pt x="1040" y="208"/>
                      </a:cubicBezTo>
                      <a:cubicBezTo>
                        <a:pt x="1072" y="211"/>
                        <a:pt x="1045" y="272"/>
                        <a:pt x="1048" y="304"/>
                      </a:cubicBezTo>
                      <a:cubicBezTo>
                        <a:pt x="1057" y="389"/>
                        <a:pt x="1071" y="475"/>
                        <a:pt x="1080" y="560"/>
                      </a:cubicBezTo>
                      <a:cubicBezTo>
                        <a:pt x="1093" y="677"/>
                        <a:pt x="1123" y="785"/>
                        <a:pt x="1160" y="896"/>
                      </a:cubicBezTo>
                      <a:cubicBezTo>
                        <a:pt x="1166" y="914"/>
                        <a:pt x="1123" y="891"/>
                        <a:pt x="1104" y="888"/>
                      </a:cubicBezTo>
                      <a:cubicBezTo>
                        <a:pt x="1093" y="789"/>
                        <a:pt x="1059" y="697"/>
                        <a:pt x="1040" y="600"/>
                      </a:cubicBezTo>
                      <a:cubicBezTo>
                        <a:pt x="1037" y="552"/>
                        <a:pt x="1036" y="504"/>
                        <a:pt x="1032" y="456"/>
                      </a:cubicBezTo>
                      <a:cubicBezTo>
                        <a:pt x="1029" y="418"/>
                        <a:pt x="1024" y="423"/>
                        <a:pt x="1016" y="392"/>
                      </a:cubicBezTo>
                      <a:cubicBezTo>
                        <a:pt x="909" y="0"/>
                        <a:pt x="1065" y="233"/>
                        <a:pt x="200" y="224"/>
                      </a:cubicBezTo>
                      <a:cubicBezTo>
                        <a:pt x="139" y="219"/>
                        <a:pt x="89" y="219"/>
                        <a:pt x="32" y="200"/>
                      </a:cubicBezTo>
                      <a:cubicBezTo>
                        <a:pt x="58" y="279"/>
                        <a:pt x="118" y="353"/>
                        <a:pt x="160" y="424"/>
                      </a:cubicBezTo>
                      <a:cubicBezTo>
                        <a:pt x="199" y="489"/>
                        <a:pt x="221" y="569"/>
                        <a:pt x="248" y="640"/>
                      </a:cubicBezTo>
                      <a:cubicBezTo>
                        <a:pt x="269" y="696"/>
                        <a:pt x="257" y="650"/>
                        <a:pt x="280" y="696"/>
                      </a:cubicBezTo>
                      <a:cubicBezTo>
                        <a:pt x="306" y="747"/>
                        <a:pt x="318" y="783"/>
                        <a:pt x="368" y="816"/>
                      </a:cubicBezTo>
                      <a:cubicBezTo>
                        <a:pt x="363" y="827"/>
                        <a:pt x="360" y="840"/>
                        <a:pt x="352" y="848"/>
                      </a:cubicBezTo>
                      <a:cubicBezTo>
                        <a:pt x="346" y="854"/>
                        <a:pt x="336" y="853"/>
                        <a:pt x="328" y="856"/>
                      </a:cubicBezTo>
                      <a:cubicBezTo>
                        <a:pt x="283" y="876"/>
                        <a:pt x="236" y="898"/>
                        <a:pt x="192" y="920"/>
                      </a:cubicBezTo>
                      <a:cubicBezTo>
                        <a:pt x="152" y="980"/>
                        <a:pt x="203" y="906"/>
                        <a:pt x="152" y="968"/>
                      </a:cubicBezTo>
                      <a:cubicBezTo>
                        <a:pt x="146" y="975"/>
                        <a:pt x="140" y="983"/>
                        <a:pt x="136" y="992"/>
                      </a:cubicBezTo>
                      <a:cubicBezTo>
                        <a:pt x="132" y="1000"/>
                        <a:pt x="133" y="1009"/>
                        <a:pt x="128" y="1016"/>
                      </a:cubicBezTo>
                      <a:cubicBezTo>
                        <a:pt x="110" y="1041"/>
                        <a:pt x="81" y="1071"/>
                        <a:pt x="56" y="1088"/>
                      </a:cubicBezTo>
                      <a:cubicBezTo>
                        <a:pt x="43" y="1085"/>
                        <a:pt x="16" y="1080"/>
                        <a:pt x="16" y="1080"/>
                      </a:cubicBezTo>
                    </a:path>
                  </a:pathLst>
                </a:custGeom>
                <a:solidFill>
                  <a:schemeClr val="tx1"/>
                </a:solidFill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860" name="Freeform 85"/>
                <p:cNvSpPr>
                  <a:spLocks/>
                </p:cNvSpPr>
                <p:nvPr/>
              </p:nvSpPr>
              <p:spPr bwMode="auto">
                <a:xfrm>
                  <a:off x="1841" y="3153"/>
                  <a:ext cx="116" cy="330"/>
                </a:xfrm>
                <a:custGeom>
                  <a:avLst/>
                  <a:gdLst>
                    <a:gd name="T0" fmla="*/ 0 w 705"/>
                    <a:gd name="T1" fmla="*/ 9 h 83"/>
                    <a:gd name="T2" fmla="*/ 392 w 705"/>
                    <a:gd name="T3" fmla="*/ 17 h 83"/>
                    <a:gd name="T4" fmla="*/ 480 w 705"/>
                    <a:gd name="T5" fmla="*/ 41 h 83"/>
                    <a:gd name="T6" fmla="*/ 672 w 705"/>
                    <a:gd name="T7" fmla="*/ 57 h 83"/>
                    <a:gd name="T8" fmla="*/ 696 w 705"/>
                    <a:gd name="T9" fmla="*/ 73 h 83"/>
                    <a:gd name="T10" fmla="*/ 520 w 705"/>
                    <a:gd name="T11" fmla="*/ 41 h 83"/>
                    <a:gd name="T12" fmla="*/ 408 w 705"/>
                    <a:gd name="T13" fmla="*/ 33 h 83"/>
                    <a:gd name="T14" fmla="*/ 0 w 705"/>
                    <a:gd name="T15" fmla="*/ 9 h 8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705"/>
                    <a:gd name="T25" fmla="*/ 0 h 83"/>
                    <a:gd name="T26" fmla="*/ 705 w 705"/>
                    <a:gd name="T27" fmla="*/ 83 h 83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705" h="83">
                      <a:moveTo>
                        <a:pt x="0" y="9"/>
                      </a:moveTo>
                      <a:cubicBezTo>
                        <a:pt x="131" y="12"/>
                        <a:pt x="261" y="12"/>
                        <a:pt x="392" y="17"/>
                      </a:cubicBezTo>
                      <a:cubicBezTo>
                        <a:pt x="417" y="18"/>
                        <a:pt x="458" y="34"/>
                        <a:pt x="480" y="41"/>
                      </a:cubicBezTo>
                      <a:cubicBezTo>
                        <a:pt x="541" y="61"/>
                        <a:pt x="608" y="53"/>
                        <a:pt x="672" y="57"/>
                      </a:cubicBezTo>
                      <a:cubicBezTo>
                        <a:pt x="680" y="62"/>
                        <a:pt x="705" y="71"/>
                        <a:pt x="696" y="73"/>
                      </a:cubicBezTo>
                      <a:cubicBezTo>
                        <a:pt x="637" y="83"/>
                        <a:pt x="577" y="47"/>
                        <a:pt x="520" y="41"/>
                      </a:cubicBezTo>
                      <a:cubicBezTo>
                        <a:pt x="483" y="37"/>
                        <a:pt x="445" y="36"/>
                        <a:pt x="408" y="33"/>
                      </a:cubicBezTo>
                      <a:cubicBezTo>
                        <a:pt x="277" y="0"/>
                        <a:pt x="133" y="9"/>
                        <a:pt x="0" y="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861" name="Freeform 86"/>
                <p:cNvSpPr>
                  <a:spLocks/>
                </p:cNvSpPr>
                <p:nvPr/>
              </p:nvSpPr>
              <p:spPr bwMode="auto">
                <a:xfrm>
                  <a:off x="1725" y="3265"/>
                  <a:ext cx="116" cy="330"/>
                </a:xfrm>
                <a:custGeom>
                  <a:avLst/>
                  <a:gdLst>
                    <a:gd name="T0" fmla="*/ 1273 w 1273"/>
                    <a:gd name="T1" fmla="*/ 94 h 454"/>
                    <a:gd name="T2" fmla="*/ 1107 w 1273"/>
                    <a:gd name="T3" fmla="*/ 63 h 454"/>
                    <a:gd name="T4" fmla="*/ 835 w 1273"/>
                    <a:gd name="T5" fmla="*/ 31 h 454"/>
                    <a:gd name="T6" fmla="*/ 700 w 1273"/>
                    <a:gd name="T7" fmla="*/ 16 h 454"/>
                    <a:gd name="T8" fmla="*/ 637 w 1273"/>
                    <a:gd name="T9" fmla="*/ 0 h 454"/>
                    <a:gd name="T10" fmla="*/ 413 w 1273"/>
                    <a:gd name="T11" fmla="*/ 5 h 454"/>
                    <a:gd name="T12" fmla="*/ 402 w 1273"/>
                    <a:gd name="T13" fmla="*/ 16 h 454"/>
                    <a:gd name="T14" fmla="*/ 387 w 1273"/>
                    <a:gd name="T15" fmla="*/ 21 h 454"/>
                    <a:gd name="T16" fmla="*/ 277 w 1273"/>
                    <a:gd name="T17" fmla="*/ 136 h 454"/>
                    <a:gd name="T18" fmla="*/ 240 w 1273"/>
                    <a:gd name="T19" fmla="*/ 157 h 454"/>
                    <a:gd name="T20" fmla="*/ 209 w 1273"/>
                    <a:gd name="T21" fmla="*/ 167 h 454"/>
                    <a:gd name="T22" fmla="*/ 167 w 1273"/>
                    <a:gd name="T23" fmla="*/ 198 h 454"/>
                    <a:gd name="T24" fmla="*/ 89 w 1273"/>
                    <a:gd name="T25" fmla="*/ 292 h 454"/>
                    <a:gd name="T26" fmla="*/ 73 w 1273"/>
                    <a:gd name="T27" fmla="*/ 313 h 454"/>
                    <a:gd name="T28" fmla="*/ 63 w 1273"/>
                    <a:gd name="T29" fmla="*/ 334 h 454"/>
                    <a:gd name="T30" fmla="*/ 0 w 1273"/>
                    <a:gd name="T31" fmla="*/ 371 h 454"/>
                    <a:gd name="T32" fmla="*/ 444 w 1273"/>
                    <a:gd name="T33" fmla="*/ 391 h 454"/>
                    <a:gd name="T34" fmla="*/ 517 w 1273"/>
                    <a:gd name="T35" fmla="*/ 402 h 454"/>
                    <a:gd name="T36" fmla="*/ 574 w 1273"/>
                    <a:gd name="T37" fmla="*/ 423 h 454"/>
                    <a:gd name="T38" fmla="*/ 752 w 1273"/>
                    <a:gd name="T39" fmla="*/ 438 h 454"/>
                    <a:gd name="T40" fmla="*/ 830 w 1273"/>
                    <a:gd name="T41" fmla="*/ 454 h 454"/>
                    <a:gd name="T42" fmla="*/ 1013 w 1273"/>
                    <a:gd name="T43" fmla="*/ 444 h 454"/>
                    <a:gd name="T44" fmla="*/ 1023 w 1273"/>
                    <a:gd name="T45" fmla="*/ 423 h 454"/>
                    <a:gd name="T46" fmla="*/ 1049 w 1273"/>
                    <a:gd name="T47" fmla="*/ 391 h 454"/>
                    <a:gd name="T48" fmla="*/ 1138 w 1273"/>
                    <a:gd name="T49" fmla="*/ 298 h 454"/>
                    <a:gd name="T50" fmla="*/ 1180 w 1273"/>
                    <a:gd name="T51" fmla="*/ 256 h 454"/>
                    <a:gd name="T52" fmla="*/ 1206 w 1273"/>
                    <a:gd name="T53" fmla="*/ 204 h 454"/>
                    <a:gd name="T54" fmla="*/ 1273 w 1273"/>
                    <a:gd name="T55" fmla="*/ 94 h 454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w 1273"/>
                    <a:gd name="T85" fmla="*/ 0 h 454"/>
                    <a:gd name="T86" fmla="*/ 1273 w 1273"/>
                    <a:gd name="T87" fmla="*/ 454 h 454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T84" t="T85" r="T86" b="T87"/>
                  <a:pathLst>
                    <a:path w="1273" h="454">
                      <a:moveTo>
                        <a:pt x="1273" y="94"/>
                      </a:moveTo>
                      <a:cubicBezTo>
                        <a:pt x="1217" y="85"/>
                        <a:pt x="1163" y="68"/>
                        <a:pt x="1107" y="63"/>
                      </a:cubicBezTo>
                      <a:cubicBezTo>
                        <a:pt x="1019" y="42"/>
                        <a:pt x="925" y="36"/>
                        <a:pt x="835" y="31"/>
                      </a:cubicBezTo>
                      <a:cubicBezTo>
                        <a:pt x="793" y="17"/>
                        <a:pt x="744" y="22"/>
                        <a:pt x="700" y="16"/>
                      </a:cubicBezTo>
                      <a:cubicBezTo>
                        <a:pt x="679" y="13"/>
                        <a:pt x="637" y="0"/>
                        <a:pt x="637" y="0"/>
                      </a:cubicBezTo>
                      <a:cubicBezTo>
                        <a:pt x="562" y="2"/>
                        <a:pt x="488" y="0"/>
                        <a:pt x="413" y="5"/>
                      </a:cubicBezTo>
                      <a:cubicBezTo>
                        <a:pt x="408" y="5"/>
                        <a:pt x="406" y="13"/>
                        <a:pt x="402" y="16"/>
                      </a:cubicBezTo>
                      <a:cubicBezTo>
                        <a:pt x="398" y="19"/>
                        <a:pt x="392" y="19"/>
                        <a:pt x="387" y="21"/>
                      </a:cubicBezTo>
                      <a:cubicBezTo>
                        <a:pt x="346" y="59"/>
                        <a:pt x="324" y="105"/>
                        <a:pt x="277" y="136"/>
                      </a:cubicBezTo>
                      <a:cubicBezTo>
                        <a:pt x="267" y="142"/>
                        <a:pt x="250" y="153"/>
                        <a:pt x="240" y="157"/>
                      </a:cubicBezTo>
                      <a:cubicBezTo>
                        <a:pt x="230" y="161"/>
                        <a:pt x="209" y="167"/>
                        <a:pt x="209" y="167"/>
                      </a:cubicBezTo>
                      <a:cubicBezTo>
                        <a:pt x="196" y="181"/>
                        <a:pt x="179" y="183"/>
                        <a:pt x="167" y="198"/>
                      </a:cubicBezTo>
                      <a:cubicBezTo>
                        <a:pt x="141" y="230"/>
                        <a:pt x="116" y="261"/>
                        <a:pt x="89" y="292"/>
                      </a:cubicBezTo>
                      <a:cubicBezTo>
                        <a:pt x="83" y="299"/>
                        <a:pt x="78" y="306"/>
                        <a:pt x="73" y="313"/>
                      </a:cubicBezTo>
                      <a:cubicBezTo>
                        <a:pt x="69" y="320"/>
                        <a:pt x="68" y="328"/>
                        <a:pt x="63" y="334"/>
                      </a:cubicBezTo>
                      <a:cubicBezTo>
                        <a:pt x="50" y="350"/>
                        <a:pt x="19" y="364"/>
                        <a:pt x="0" y="371"/>
                      </a:cubicBezTo>
                      <a:cubicBezTo>
                        <a:pt x="74" y="394"/>
                        <a:pt x="363" y="389"/>
                        <a:pt x="444" y="391"/>
                      </a:cubicBezTo>
                      <a:cubicBezTo>
                        <a:pt x="491" y="404"/>
                        <a:pt x="436" y="390"/>
                        <a:pt x="517" y="402"/>
                      </a:cubicBezTo>
                      <a:cubicBezTo>
                        <a:pt x="538" y="405"/>
                        <a:pt x="552" y="421"/>
                        <a:pt x="574" y="423"/>
                      </a:cubicBezTo>
                      <a:cubicBezTo>
                        <a:pt x="633" y="429"/>
                        <a:pt x="693" y="432"/>
                        <a:pt x="752" y="438"/>
                      </a:cubicBezTo>
                      <a:cubicBezTo>
                        <a:pt x="816" y="450"/>
                        <a:pt x="790" y="445"/>
                        <a:pt x="830" y="454"/>
                      </a:cubicBezTo>
                      <a:cubicBezTo>
                        <a:pt x="891" y="451"/>
                        <a:pt x="953" y="454"/>
                        <a:pt x="1013" y="444"/>
                      </a:cubicBezTo>
                      <a:cubicBezTo>
                        <a:pt x="1021" y="443"/>
                        <a:pt x="1019" y="430"/>
                        <a:pt x="1023" y="423"/>
                      </a:cubicBezTo>
                      <a:cubicBezTo>
                        <a:pt x="1030" y="411"/>
                        <a:pt x="1040" y="401"/>
                        <a:pt x="1049" y="391"/>
                      </a:cubicBezTo>
                      <a:cubicBezTo>
                        <a:pt x="1076" y="361"/>
                        <a:pt x="1105" y="319"/>
                        <a:pt x="1138" y="298"/>
                      </a:cubicBezTo>
                      <a:cubicBezTo>
                        <a:pt x="1152" y="278"/>
                        <a:pt x="1160" y="269"/>
                        <a:pt x="1180" y="256"/>
                      </a:cubicBezTo>
                      <a:cubicBezTo>
                        <a:pt x="1186" y="236"/>
                        <a:pt x="1198" y="223"/>
                        <a:pt x="1206" y="204"/>
                      </a:cubicBezTo>
                      <a:cubicBezTo>
                        <a:pt x="1218" y="174"/>
                        <a:pt x="1227" y="79"/>
                        <a:pt x="1273" y="94"/>
                      </a:cubicBezTo>
                      <a:close/>
                    </a:path>
                  </a:pathLst>
                </a:custGeom>
                <a:solidFill>
                  <a:srgbClr val="EBF7FF"/>
                </a:solidFill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862" name="Freeform 87"/>
                <p:cNvSpPr>
                  <a:spLocks/>
                </p:cNvSpPr>
                <p:nvPr/>
              </p:nvSpPr>
              <p:spPr bwMode="auto">
                <a:xfrm rot="612767">
                  <a:off x="1737" y="3639"/>
                  <a:ext cx="42" cy="34"/>
                </a:xfrm>
                <a:custGeom>
                  <a:avLst/>
                  <a:gdLst>
                    <a:gd name="T0" fmla="*/ 2 w 48"/>
                    <a:gd name="T1" fmla="*/ 2 h 42"/>
                    <a:gd name="T2" fmla="*/ 46 w 48"/>
                    <a:gd name="T3" fmla="*/ 0 h 42"/>
                    <a:gd name="T4" fmla="*/ 48 w 48"/>
                    <a:gd name="T5" fmla="*/ 42 h 42"/>
                    <a:gd name="T6" fmla="*/ 0 w 48"/>
                    <a:gd name="T7" fmla="*/ 42 h 42"/>
                    <a:gd name="T8" fmla="*/ 2 w 48"/>
                    <a:gd name="T9" fmla="*/ 2 h 4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"/>
                    <a:gd name="T16" fmla="*/ 0 h 42"/>
                    <a:gd name="T17" fmla="*/ 48 w 48"/>
                    <a:gd name="T18" fmla="*/ 42 h 4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" h="42">
                      <a:moveTo>
                        <a:pt x="2" y="2"/>
                      </a:moveTo>
                      <a:lnTo>
                        <a:pt x="46" y="0"/>
                      </a:lnTo>
                      <a:lnTo>
                        <a:pt x="48" y="42"/>
                      </a:lnTo>
                      <a:lnTo>
                        <a:pt x="0" y="42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863" name="Freeform 88"/>
                <p:cNvSpPr>
                  <a:spLocks/>
                </p:cNvSpPr>
                <p:nvPr/>
              </p:nvSpPr>
              <p:spPr bwMode="auto">
                <a:xfrm rot="612767">
                  <a:off x="1814" y="3649"/>
                  <a:ext cx="42" cy="34"/>
                </a:xfrm>
                <a:custGeom>
                  <a:avLst/>
                  <a:gdLst>
                    <a:gd name="T0" fmla="*/ 2 w 48"/>
                    <a:gd name="T1" fmla="*/ 2 h 42"/>
                    <a:gd name="T2" fmla="*/ 46 w 48"/>
                    <a:gd name="T3" fmla="*/ 0 h 42"/>
                    <a:gd name="T4" fmla="*/ 48 w 48"/>
                    <a:gd name="T5" fmla="*/ 42 h 42"/>
                    <a:gd name="T6" fmla="*/ 0 w 48"/>
                    <a:gd name="T7" fmla="*/ 42 h 42"/>
                    <a:gd name="T8" fmla="*/ 2 w 48"/>
                    <a:gd name="T9" fmla="*/ 2 h 4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"/>
                    <a:gd name="T16" fmla="*/ 0 h 42"/>
                    <a:gd name="T17" fmla="*/ 48 w 48"/>
                    <a:gd name="T18" fmla="*/ 42 h 4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" h="42">
                      <a:moveTo>
                        <a:pt x="2" y="2"/>
                      </a:moveTo>
                      <a:lnTo>
                        <a:pt x="46" y="0"/>
                      </a:lnTo>
                      <a:lnTo>
                        <a:pt x="48" y="42"/>
                      </a:lnTo>
                      <a:lnTo>
                        <a:pt x="0" y="42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864" name="Freeform 89"/>
                <p:cNvSpPr>
                  <a:spLocks/>
                </p:cNvSpPr>
                <p:nvPr/>
              </p:nvSpPr>
              <p:spPr bwMode="auto">
                <a:xfrm rot="612767">
                  <a:off x="1785" y="3605"/>
                  <a:ext cx="41" cy="34"/>
                </a:xfrm>
                <a:custGeom>
                  <a:avLst/>
                  <a:gdLst>
                    <a:gd name="T0" fmla="*/ 2 w 48"/>
                    <a:gd name="T1" fmla="*/ 2 h 42"/>
                    <a:gd name="T2" fmla="*/ 46 w 48"/>
                    <a:gd name="T3" fmla="*/ 0 h 42"/>
                    <a:gd name="T4" fmla="*/ 48 w 48"/>
                    <a:gd name="T5" fmla="*/ 42 h 42"/>
                    <a:gd name="T6" fmla="*/ 0 w 48"/>
                    <a:gd name="T7" fmla="*/ 42 h 42"/>
                    <a:gd name="T8" fmla="*/ 2 w 48"/>
                    <a:gd name="T9" fmla="*/ 2 h 4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"/>
                    <a:gd name="T16" fmla="*/ 0 h 42"/>
                    <a:gd name="T17" fmla="*/ 48 w 48"/>
                    <a:gd name="T18" fmla="*/ 42 h 4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" h="42">
                      <a:moveTo>
                        <a:pt x="2" y="2"/>
                      </a:moveTo>
                      <a:lnTo>
                        <a:pt x="46" y="0"/>
                      </a:lnTo>
                      <a:lnTo>
                        <a:pt x="48" y="42"/>
                      </a:lnTo>
                      <a:lnTo>
                        <a:pt x="0" y="42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865" name="Freeform 90"/>
                <p:cNvSpPr>
                  <a:spLocks/>
                </p:cNvSpPr>
                <p:nvPr/>
              </p:nvSpPr>
              <p:spPr bwMode="auto">
                <a:xfrm rot="612767">
                  <a:off x="1862" y="3615"/>
                  <a:ext cx="41" cy="34"/>
                </a:xfrm>
                <a:custGeom>
                  <a:avLst/>
                  <a:gdLst>
                    <a:gd name="T0" fmla="*/ 2 w 48"/>
                    <a:gd name="T1" fmla="*/ 2 h 42"/>
                    <a:gd name="T2" fmla="*/ 46 w 48"/>
                    <a:gd name="T3" fmla="*/ 0 h 42"/>
                    <a:gd name="T4" fmla="*/ 48 w 48"/>
                    <a:gd name="T5" fmla="*/ 42 h 42"/>
                    <a:gd name="T6" fmla="*/ 0 w 48"/>
                    <a:gd name="T7" fmla="*/ 42 h 42"/>
                    <a:gd name="T8" fmla="*/ 2 w 48"/>
                    <a:gd name="T9" fmla="*/ 2 h 4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"/>
                    <a:gd name="T16" fmla="*/ 0 h 42"/>
                    <a:gd name="T17" fmla="*/ 48 w 48"/>
                    <a:gd name="T18" fmla="*/ 42 h 4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" h="42">
                      <a:moveTo>
                        <a:pt x="2" y="2"/>
                      </a:moveTo>
                      <a:lnTo>
                        <a:pt x="46" y="0"/>
                      </a:lnTo>
                      <a:lnTo>
                        <a:pt x="48" y="42"/>
                      </a:lnTo>
                      <a:lnTo>
                        <a:pt x="0" y="42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866" name="Freeform 91"/>
                <p:cNvSpPr>
                  <a:spLocks/>
                </p:cNvSpPr>
                <p:nvPr/>
              </p:nvSpPr>
              <p:spPr bwMode="auto">
                <a:xfrm rot="612767">
                  <a:off x="1882" y="3663"/>
                  <a:ext cx="42" cy="34"/>
                </a:xfrm>
                <a:custGeom>
                  <a:avLst/>
                  <a:gdLst>
                    <a:gd name="T0" fmla="*/ 2 w 48"/>
                    <a:gd name="T1" fmla="*/ 2 h 42"/>
                    <a:gd name="T2" fmla="*/ 46 w 48"/>
                    <a:gd name="T3" fmla="*/ 0 h 42"/>
                    <a:gd name="T4" fmla="*/ 48 w 48"/>
                    <a:gd name="T5" fmla="*/ 42 h 42"/>
                    <a:gd name="T6" fmla="*/ 0 w 48"/>
                    <a:gd name="T7" fmla="*/ 42 h 42"/>
                    <a:gd name="T8" fmla="*/ 2 w 48"/>
                    <a:gd name="T9" fmla="*/ 2 h 4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"/>
                    <a:gd name="T16" fmla="*/ 0 h 42"/>
                    <a:gd name="T17" fmla="*/ 48 w 48"/>
                    <a:gd name="T18" fmla="*/ 42 h 4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" h="42">
                      <a:moveTo>
                        <a:pt x="2" y="2"/>
                      </a:moveTo>
                      <a:lnTo>
                        <a:pt x="46" y="0"/>
                      </a:lnTo>
                      <a:lnTo>
                        <a:pt x="48" y="42"/>
                      </a:lnTo>
                      <a:lnTo>
                        <a:pt x="0" y="42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867" name="Freeform 92"/>
                <p:cNvSpPr>
                  <a:spLocks/>
                </p:cNvSpPr>
                <p:nvPr/>
              </p:nvSpPr>
              <p:spPr bwMode="auto">
                <a:xfrm rot="612767">
                  <a:off x="1930" y="3630"/>
                  <a:ext cx="42" cy="33"/>
                </a:xfrm>
                <a:custGeom>
                  <a:avLst/>
                  <a:gdLst>
                    <a:gd name="T0" fmla="*/ 2 w 48"/>
                    <a:gd name="T1" fmla="*/ 2 h 42"/>
                    <a:gd name="T2" fmla="*/ 46 w 48"/>
                    <a:gd name="T3" fmla="*/ 0 h 42"/>
                    <a:gd name="T4" fmla="*/ 48 w 48"/>
                    <a:gd name="T5" fmla="*/ 42 h 42"/>
                    <a:gd name="T6" fmla="*/ 0 w 48"/>
                    <a:gd name="T7" fmla="*/ 42 h 42"/>
                    <a:gd name="T8" fmla="*/ 2 w 48"/>
                    <a:gd name="T9" fmla="*/ 2 h 4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"/>
                    <a:gd name="T16" fmla="*/ 0 h 42"/>
                    <a:gd name="T17" fmla="*/ 48 w 48"/>
                    <a:gd name="T18" fmla="*/ 42 h 4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" h="42">
                      <a:moveTo>
                        <a:pt x="2" y="2"/>
                      </a:moveTo>
                      <a:lnTo>
                        <a:pt x="46" y="0"/>
                      </a:lnTo>
                      <a:lnTo>
                        <a:pt x="48" y="42"/>
                      </a:lnTo>
                      <a:lnTo>
                        <a:pt x="0" y="42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868" name="Freeform 93"/>
                <p:cNvSpPr>
                  <a:spLocks/>
                </p:cNvSpPr>
                <p:nvPr/>
              </p:nvSpPr>
              <p:spPr bwMode="auto">
                <a:xfrm rot="1312028">
                  <a:off x="810" y="3683"/>
                  <a:ext cx="513" cy="32"/>
                </a:xfrm>
                <a:custGeom>
                  <a:avLst/>
                  <a:gdLst>
                    <a:gd name="T0" fmla="*/ 0 w 195"/>
                    <a:gd name="T1" fmla="*/ 15 h 49"/>
                    <a:gd name="T2" fmla="*/ 190 w 195"/>
                    <a:gd name="T3" fmla="*/ 0 h 49"/>
                    <a:gd name="T4" fmla="*/ 195 w 195"/>
                    <a:gd name="T5" fmla="*/ 32 h 49"/>
                    <a:gd name="T6" fmla="*/ 0 w 195"/>
                    <a:gd name="T7" fmla="*/ 49 h 49"/>
                    <a:gd name="T8" fmla="*/ 0 w 195"/>
                    <a:gd name="T9" fmla="*/ 15 h 4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95"/>
                    <a:gd name="T16" fmla="*/ 0 h 49"/>
                    <a:gd name="T17" fmla="*/ 195 w 195"/>
                    <a:gd name="T18" fmla="*/ 49 h 4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95" h="49">
                      <a:moveTo>
                        <a:pt x="0" y="15"/>
                      </a:moveTo>
                      <a:lnTo>
                        <a:pt x="190" y="0"/>
                      </a:lnTo>
                      <a:lnTo>
                        <a:pt x="195" y="32"/>
                      </a:lnTo>
                      <a:lnTo>
                        <a:pt x="0" y="49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869" name="Freeform 94"/>
                <p:cNvSpPr>
                  <a:spLocks/>
                </p:cNvSpPr>
                <p:nvPr/>
              </p:nvSpPr>
              <p:spPr bwMode="auto">
                <a:xfrm rot="1312028">
                  <a:off x="821" y="3728"/>
                  <a:ext cx="513" cy="31"/>
                </a:xfrm>
                <a:custGeom>
                  <a:avLst/>
                  <a:gdLst>
                    <a:gd name="T0" fmla="*/ 0 w 195"/>
                    <a:gd name="T1" fmla="*/ 15 h 49"/>
                    <a:gd name="T2" fmla="*/ 190 w 195"/>
                    <a:gd name="T3" fmla="*/ 0 h 49"/>
                    <a:gd name="T4" fmla="*/ 195 w 195"/>
                    <a:gd name="T5" fmla="*/ 32 h 49"/>
                    <a:gd name="T6" fmla="*/ 0 w 195"/>
                    <a:gd name="T7" fmla="*/ 49 h 49"/>
                    <a:gd name="T8" fmla="*/ 0 w 195"/>
                    <a:gd name="T9" fmla="*/ 15 h 4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95"/>
                    <a:gd name="T16" fmla="*/ 0 h 49"/>
                    <a:gd name="T17" fmla="*/ 195 w 195"/>
                    <a:gd name="T18" fmla="*/ 49 h 4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95" h="49">
                      <a:moveTo>
                        <a:pt x="0" y="15"/>
                      </a:moveTo>
                      <a:lnTo>
                        <a:pt x="190" y="0"/>
                      </a:lnTo>
                      <a:lnTo>
                        <a:pt x="195" y="32"/>
                      </a:lnTo>
                      <a:lnTo>
                        <a:pt x="0" y="49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870" name="Freeform 95"/>
                <p:cNvSpPr>
                  <a:spLocks/>
                </p:cNvSpPr>
                <p:nvPr/>
              </p:nvSpPr>
              <p:spPr bwMode="auto">
                <a:xfrm rot="1312028">
                  <a:off x="821" y="3772"/>
                  <a:ext cx="514" cy="32"/>
                </a:xfrm>
                <a:custGeom>
                  <a:avLst/>
                  <a:gdLst>
                    <a:gd name="T0" fmla="*/ 0 w 195"/>
                    <a:gd name="T1" fmla="*/ 15 h 49"/>
                    <a:gd name="T2" fmla="*/ 190 w 195"/>
                    <a:gd name="T3" fmla="*/ 0 h 49"/>
                    <a:gd name="T4" fmla="*/ 195 w 195"/>
                    <a:gd name="T5" fmla="*/ 32 h 49"/>
                    <a:gd name="T6" fmla="*/ 0 w 195"/>
                    <a:gd name="T7" fmla="*/ 49 h 49"/>
                    <a:gd name="T8" fmla="*/ 0 w 195"/>
                    <a:gd name="T9" fmla="*/ 15 h 4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95"/>
                    <a:gd name="T16" fmla="*/ 0 h 49"/>
                    <a:gd name="T17" fmla="*/ 195 w 195"/>
                    <a:gd name="T18" fmla="*/ 49 h 4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95" h="49">
                      <a:moveTo>
                        <a:pt x="0" y="15"/>
                      </a:moveTo>
                      <a:lnTo>
                        <a:pt x="190" y="0"/>
                      </a:lnTo>
                      <a:lnTo>
                        <a:pt x="195" y="32"/>
                      </a:lnTo>
                      <a:lnTo>
                        <a:pt x="0" y="49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871" name="Freeform 96"/>
                <p:cNvSpPr>
                  <a:spLocks/>
                </p:cNvSpPr>
                <p:nvPr/>
              </p:nvSpPr>
              <p:spPr bwMode="auto">
                <a:xfrm rot="1312028">
                  <a:off x="822" y="3816"/>
                  <a:ext cx="513" cy="32"/>
                </a:xfrm>
                <a:custGeom>
                  <a:avLst/>
                  <a:gdLst>
                    <a:gd name="T0" fmla="*/ 0 w 195"/>
                    <a:gd name="T1" fmla="*/ 15 h 49"/>
                    <a:gd name="T2" fmla="*/ 190 w 195"/>
                    <a:gd name="T3" fmla="*/ 0 h 49"/>
                    <a:gd name="T4" fmla="*/ 195 w 195"/>
                    <a:gd name="T5" fmla="*/ 32 h 49"/>
                    <a:gd name="T6" fmla="*/ 0 w 195"/>
                    <a:gd name="T7" fmla="*/ 49 h 49"/>
                    <a:gd name="T8" fmla="*/ 0 w 195"/>
                    <a:gd name="T9" fmla="*/ 15 h 4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95"/>
                    <a:gd name="T16" fmla="*/ 0 h 49"/>
                    <a:gd name="T17" fmla="*/ 195 w 195"/>
                    <a:gd name="T18" fmla="*/ 49 h 4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95" h="49">
                      <a:moveTo>
                        <a:pt x="0" y="15"/>
                      </a:moveTo>
                      <a:lnTo>
                        <a:pt x="190" y="0"/>
                      </a:lnTo>
                      <a:lnTo>
                        <a:pt x="195" y="32"/>
                      </a:lnTo>
                      <a:lnTo>
                        <a:pt x="0" y="49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872" name="Freeform 97"/>
                <p:cNvSpPr>
                  <a:spLocks/>
                </p:cNvSpPr>
                <p:nvPr/>
              </p:nvSpPr>
              <p:spPr bwMode="auto">
                <a:xfrm rot="19731720" flipV="1">
                  <a:off x="825" y="3474"/>
                  <a:ext cx="340" cy="31"/>
                </a:xfrm>
                <a:custGeom>
                  <a:avLst/>
                  <a:gdLst>
                    <a:gd name="T0" fmla="*/ 0 w 195"/>
                    <a:gd name="T1" fmla="*/ 15 h 49"/>
                    <a:gd name="T2" fmla="*/ 190 w 195"/>
                    <a:gd name="T3" fmla="*/ 0 h 49"/>
                    <a:gd name="T4" fmla="*/ 195 w 195"/>
                    <a:gd name="T5" fmla="*/ 32 h 49"/>
                    <a:gd name="T6" fmla="*/ 0 w 195"/>
                    <a:gd name="T7" fmla="*/ 49 h 49"/>
                    <a:gd name="T8" fmla="*/ 0 w 195"/>
                    <a:gd name="T9" fmla="*/ 15 h 4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95"/>
                    <a:gd name="T16" fmla="*/ 0 h 49"/>
                    <a:gd name="T17" fmla="*/ 195 w 195"/>
                    <a:gd name="T18" fmla="*/ 49 h 4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95" h="49">
                      <a:moveTo>
                        <a:pt x="0" y="15"/>
                      </a:moveTo>
                      <a:lnTo>
                        <a:pt x="190" y="0"/>
                      </a:lnTo>
                      <a:lnTo>
                        <a:pt x="195" y="32"/>
                      </a:lnTo>
                      <a:lnTo>
                        <a:pt x="0" y="49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873" name="Freeform 98"/>
                <p:cNvSpPr>
                  <a:spLocks/>
                </p:cNvSpPr>
                <p:nvPr/>
              </p:nvSpPr>
              <p:spPr bwMode="auto">
                <a:xfrm rot="1312028">
                  <a:off x="1111" y="3434"/>
                  <a:ext cx="235" cy="31"/>
                </a:xfrm>
                <a:custGeom>
                  <a:avLst/>
                  <a:gdLst>
                    <a:gd name="T0" fmla="*/ 0 w 195"/>
                    <a:gd name="T1" fmla="*/ 15 h 49"/>
                    <a:gd name="T2" fmla="*/ 190 w 195"/>
                    <a:gd name="T3" fmla="*/ 0 h 49"/>
                    <a:gd name="T4" fmla="*/ 195 w 195"/>
                    <a:gd name="T5" fmla="*/ 32 h 49"/>
                    <a:gd name="T6" fmla="*/ 0 w 195"/>
                    <a:gd name="T7" fmla="*/ 49 h 49"/>
                    <a:gd name="T8" fmla="*/ 0 w 195"/>
                    <a:gd name="T9" fmla="*/ 15 h 4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95"/>
                    <a:gd name="T16" fmla="*/ 0 h 49"/>
                    <a:gd name="T17" fmla="*/ 195 w 195"/>
                    <a:gd name="T18" fmla="*/ 49 h 4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95" h="49">
                      <a:moveTo>
                        <a:pt x="0" y="15"/>
                      </a:moveTo>
                      <a:lnTo>
                        <a:pt x="190" y="0"/>
                      </a:lnTo>
                      <a:lnTo>
                        <a:pt x="195" y="32"/>
                      </a:lnTo>
                      <a:lnTo>
                        <a:pt x="0" y="49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874" name="Freeform 99"/>
                <p:cNvSpPr>
                  <a:spLocks/>
                </p:cNvSpPr>
                <p:nvPr/>
              </p:nvSpPr>
              <p:spPr bwMode="auto">
                <a:xfrm rot="18347798" flipV="1">
                  <a:off x="2031" y="3827"/>
                  <a:ext cx="288" cy="35"/>
                </a:xfrm>
                <a:custGeom>
                  <a:avLst/>
                  <a:gdLst>
                    <a:gd name="T0" fmla="*/ 0 w 195"/>
                    <a:gd name="T1" fmla="*/ 15 h 49"/>
                    <a:gd name="T2" fmla="*/ 190 w 195"/>
                    <a:gd name="T3" fmla="*/ 0 h 49"/>
                    <a:gd name="T4" fmla="*/ 195 w 195"/>
                    <a:gd name="T5" fmla="*/ 32 h 49"/>
                    <a:gd name="T6" fmla="*/ 0 w 195"/>
                    <a:gd name="T7" fmla="*/ 49 h 49"/>
                    <a:gd name="T8" fmla="*/ 0 w 195"/>
                    <a:gd name="T9" fmla="*/ 15 h 4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95"/>
                    <a:gd name="T16" fmla="*/ 0 h 49"/>
                    <a:gd name="T17" fmla="*/ 195 w 195"/>
                    <a:gd name="T18" fmla="*/ 49 h 4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95" h="49">
                      <a:moveTo>
                        <a:pt x="0" y="15"/>
                      </a:moveTo>
                      <a:lnTo>
                        <a:pt x="190" y="0"/>
                      </a:lnTo>
                      <a:lnTo>
                        <a:pt x="195" y="32"/>
                      </a:lnTo>
                      <a:lnTo>
                        <a:pt x="0" y="49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875" name="Freeform 100"/>
                <p:cNvSpPr>
                  <a:spLocks/>
                </p:cNvSpPr>
                <p:nvPr/>
              </p:nvSpPr>
              <p:spPr bwMode="auto">
                <a:xfrm rot="15981248" flipV="1">
                  <a:off x="1426" y="3960"/>
                  <a:ext cx="508" cy="39"/>
                </a:xfrm>
                <a:custGeom>
                  <a:avLst/>
                  <a:gdLst>
                    <a:gd name="T0" fmla="*/ 0 w 195"/>
                    <a:gd name="T1" fmla="*/ 15 h 49"/>
                    <a:gd name="T2" fmla="*/ 190 w 195"/>
                    <a:gd name="T3" fmla="*/ 0 h 49"/>
                    <a:gd name="T4" fmla="*/ 195 w 195"/>
                    <a:gd name="T5" fmla="*/ 32 h 49"/>
                    <a:gd name="T6" fmla="*/ 0 w 195"/>
                    <a:gd name="T7" fmla="*/ 49 h 49"/>
                    <a:gd name="T8" fmla="*/ 0 w 195"/>
                    <a:gd name="T9" fmla="*/ 15 h 4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95"/>
                    <a:gd name="T16" fmla="*/ 0 h 49"/>
                    <a:gd name="T17" fmla="*/ 195 w 195"/>
                    <a:gd name="T18" fmla="*/ 49 h 4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95" h="49">
                      <a:moveTo>
                        <a:pt x="0" y="15"/>
                      </a:moveTo>
                      <a:lnTo>
                        <a:pt x="190" y="0"/>
                      </a:lnTo>
                      <a:lnTo>
                        <a:pt x="195" y="32"/>
                      </a:lnTo>
                      <a:lnTo>
                        <a:pt x="0" y="49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5876" name="Freeform 101"/>
                <p:cNvSpPr>
                  <a:spLocks/>
                </p:cNvSpPr>
                <p:nvPr/>
              </p:nvSpPr>
              <p:spPr bwMode="auto">
                <a:xfrm>
                  <a:off x="1673" y="3250"/>
                  <a:ext cx="116" cy="330"/>
                </a:xfrm>
                <a:custGeom>
                  <a:avLst/>
                  <a:gdLst>
                    <a:gd name="T0" fmla="*/ 109 w 376"/>
                    <a:gd name="T1" fmla="*/ 11 h 265"/>
                    <a:gd name="T2" fmla="*/ 94 w 376"/>
                    <a:gd name="T3" fmla="*/ 37 h 265"/>
                    <a:gd name="T4" fmla="*/ 62 w 376"/>
                    <a:gd name="T5" fmla="*/ 110 h 265"/>
                    <a:gd name="T6" fmla="*/ 31 w 376"/>
                    <a:gd name="T7" fmla="*/ 157 h 265"/>
                    <a:gd name="T8" fmla="*/ 21 w 376"/>
                    <a:gd name="T9" fmla="*/ 172 h 265"/>
                    <a:gd name="T10" fmla="*/ 0 w 376"/>
                    <a:gd name="T11" fmla="*/ 219 h 265"/>
                    <a:gd name="T12" fmla="*/ 219 w 376"/>
                    <a:gd name="T13" fmla="*/ 245 h 265"/>
                    <a:gd name="T14" fmla="*/ 282 w 376"/>
                    <a:gd name="T15" fmla="*/ 240 h 265"/>
                    <a:gd name="T16" fmla="*/ 308 w 376"/>
                    <a:gd name="T17" fmla="*/ 178 h 265"/>
                    <a:gd name="T18" fmla="*/ 349 w 376"/>
                    <a:gd name="T19" fmla="*/ 58 h 265"/>
                    <a:gd name="T20" fmla="*/ 376 w 376"/>
                    <a:gd name="T21" fmla="*/ 37 h 265"/>
                    <a:gd name="T22" fmla="*/ 250 w 376"/>
                    <a:gd name="T23" fmla="*/ 16 h 265"/>
                    <a:gd name="T24" fmla="*/ 109 w 376"/>
                    <a:gd name="T25" fmla="*/ 11 h 265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376"/>
                    <a:gd name="T40" fmla="*/ 0 h 265"/>
                    <a:gd name="T41" fmla="*/ 376 w 376"/>
                    <a:gd name="T42" fmla="*/ 265 h 265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376" h="265">
                      <a:moveTo>
                        <a:pt x="109" y="11"/>
                      </a:moveTo>
                      <a:cubicBezTo>
                        <a:pt x="95" y="52"/>
                        <a:pt x="114" y="2"/>
                        <a:pt x="94" y="37"/>
                      </a:cubicBezTo>
                      <a:cubicBezTo>
                        <a:pt x="80" y="61"/>
                        <a:pt x="79" y="88"/>
                        <a:pt x="62" y="110"/>
                      </a:cubicBezTo>
                      <a:cubicBezTo>
                        <a:pt x="51" y="125"/>
                        <a:pt x="42" y="141"/>
                        <a:pt x="31" y="157"/>
                      </a:cubicBezTo>
                      <a:cubicBezTo>
                        <a:pt x="28" y="162"/>
                        <a:pt x="21" y="172"/>
                        <a:pt x="21" y="172"/>
                      </a:cubicBezTo>
                      <a:cubicBezTo>
                        <a:pt x="16" y="189"/>
                        <a:pt x="6" y="202"/>
                        <a:pt x="0" y="219"/>
                      </a:cubicBezTo>
                      <a:cubicBezTo>
                        <a:pt x="17" y="238"/>
                        <a:pt x="196" y="244"/>
                        <a:pt x="219" y="245"/>
                      </a:cubicBezTo>
                      <a:cubicBezTo>
                        <a:pt x="253" y="251"/>
                        <a:pt x="265" y="265"/>
                        <a:pt x="282" y="240"/>
                      </a:cubicBezTo>
                      <a:cubicBezTo>
                        <a:pt x="289" y="218"/>
                        <a:pt x="301" y="200"/>
                        <a:pt x="308" y="178"/>
                      </a:cubicBezTo>
                      <a:cubicBezTo>
                        <a:pt x="318" y="144"/>
                        <a:pt x="322" y="85"/>
                        <a:pt x="349" y="58"/>
                      </a:cubicBezTo>
                      <a:cubicBezTo>
                        <a:pt x="357" y="50"/>
                        <a:pt x="368" y="45"/>
                        <a:pt x="376" y="37"/>
                      </a:cubicBezTo>
                      <a:cubicBezTo>
                        <a:pt x="346" y="7"/>
                        <a:pt x="284" y="18"/>
                        <a:pt x="250" y="16"/>
                      </a:cubicBezTo>
                      <a:cubicBezTo>
                        <a:pt x="165" y="0"/>
                        <a:pt x="212" y="4"/>
                        <a:pt x="109" y="1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 dirty="0">
                    <a:latin typeface="+mj-lt"/>
                  </a:endParaRPr>
                </a:p>
              </p:txBody>
            </p:sp>
          </p:grpSp>
          <p:pic>
            <p:nvPicPr>
              <p:cNvPr id="35851" name="Picture 102" descr="ug_logo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1728" y="3960"/>
                <a:ext cx="280" cy="61"/>
              </a:xfrm>
              <a:prstGeom prst="rect">
                <a:avLst/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</p:pic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Full Period</a:t>
            </a:r>
          </a:p>
          <a:p>
            <a:pPr eaLnBrk="1" hangingPunct="1"/>
            <a:r>
              <a:rPr lang="en-US" dirty="0" smtClean="0"/>
              <a:t>Half Period</a:t>
            </a:r>
          </a:p>
          <a:p>
            <a:pPr eaLnBrk="1" hangingPunct="1"/>
            <a:r>
              <a:rPr lang="en-US" dirty="0" smtClean="0"/>
              <a:t>Next Period</a:t>
            </a:r>
          </a:p>
          <a:p>
            <a:pPr eaLnBrk="1" hangingPunct="1"/>
            <a:r>
              <a:rPr lang="en-US" dirty="0" smtClean="0"/>
              <a:t>Full Quarter</a:t>
            </a:r>
          </a:p>
          <a:p>
            <a:pPr eaLnBrk="1" hangingPunct="1"/>
            <a:r>
              <a:rPr lang="en-US" dirty="0" smtClean="0"/>
              <a:t>Half Quarter</a:t>
            </a:r>
          </a:p>
          <a:p>
            <a:pPr eaLnBrk="1" hangingPunct="1"/>
            <a:r>
              <a:rPr lang="en-US" dirty="0" smtClean="0"/>
              <a:t>Full Year</a:t>
            </a:r>
          </a:p>
          <a:p>
            <a:pPr eaLnBrk="1" hangingPunct="1"/>
            <a:r>
              <a:rPr lang="en-US" dirty="0" smtClean="0"/>
              <a:t>Half Year</a:t>
            </a:r>
          </a:p>
          <a:p>
            <a:pPr eaLnBrk="1" hangingPunct="1"/>
            <a:r>
              <a:rPr lang="en-US" dirty="0" smtClean="0"/>
              <a:t>Modified Half Year Version 1</a:t>
            </a:r>
          </a:p>
          <a:p>
            <a:pPr eaLnBrk="1" hangingPunct="1"/>
            <a:r>
              <a:rPr lang="en-US" dirty="0" smtClean="0"/>
              <a:t>Modified Half Year Version 2</a:t>
            </a:r>
          </a:p>
        </p:txBody>
      </p:sp>
      <p:sp>
        <p:nvSpPr>
          <p:cNvPr id="368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Conventions</a:t>
            </a:r>
          </a:p>
        </p:txBody>
      </p:sp>
      <p:sp>
        <p:nvSpPr>
          <p:cNvPr id="368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FA-SU-340</a:t>
            </a:r>
            <a:endParaRPr lang="en-US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Title 7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 – Full Period</a:t>
            </a:r>
            <a:endParaRPr lang="en-US" dirty="0"/>
          </a:p>
        </p:txBody>
      </p:sp>
      <p:sp>
        <p:nvSpPr>
          <p:cNvPr id="3789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FA-SU-350</a:t>
            </a:r>
            <a:endParaRPr lang="en-US" dirty="0"/>
          </a:p>
        </p:txBody>
      </p:sp>
      <p:grpSp>
        <p:nvGrpSpPr>
          <p:cNvPr id="78" name="Group 77"/>
          <p:cNvGrpSpPr/>
          <p:nvPr/>
        </p:nvGrpSpPr>
        <p:grpSpPr>
          <a:xfrm>
            <a:off x="466147" y="881826"/>
            <a:ext cx="8212259" cy="5632311"/>
            <a:chOff x="385763" y="1263650"/>
            <a:chExt cx="8212259" cy="5632311"/>
          </a:xfrm>
        </p:grpSpPr>
        <p:sp>
          <p:nvSpPr>
            <p:cNvPr id="37891" name="Rectangle 124"/>
            <p:cNvSpPr>
              <a:spLocks noChangeArrowheads="1"/>
            </p:cNvSpPr>
            <p:nvPr/>
          </p:nvSpPr>
          <p:spPr bwMode="auto">
            <a:xfrm>
              <a:off x="1695450" y="5359942"/>
              <a:ext cx="1935163" cy="347662"/>
            </a:xfrm>
            <a:prstGeom prst="rect">
              <a:avLst/>
            </a:prstGeom>
            <a:solidFill>
              <a:srgbClr val="CCECFF"/>
            </a:solidFill>
            <a:ln w="2857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 dirty="0"/>
            </a:p>
          </p:txBody>
        </p:sp>
        <p:sp>
          <p:nvSpPr>
            <p:cNvPr id="37892" name="Rectangle 12"/>
            <p:cNvSpPr>
              <a:spLocks noChangeArrowheads="1"/>
            </p:cNvSpPr>
            <p:nvPr/>
          </p:nvSpPr>
          <p:spPr bwMode="auto">
            <a:xfrm>
              <a:off x="5627688" y="5336129"/>
              <a:ext cx="1400175" cy="347663"/>
            </a:xfrm>
            <a:prstGeom prst="rect">
              <a:avLst/>
            </a:prstGeom>
            <a:solidFill>
              <a:srgbClr val="CCECFF"/>
            </a:solidFill>
            <a:ln w="2857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 dirty="0"/>
            </a:p>
          </p:txBody>
        </p:sp>
        <p:sp>
          <p:nvSpPr>
            <p:cNvPr id="37893" name="Rectangle 14"/>
            <p:cNvSpPr>
              <a:spLocks noChangeArrowheads="1"/>
            </p:cNvSpPr>
            <p:nvPr/>
          </p:nvSpPr>
          <p:spPr bwMode="auto">
            <a:xfrm>
              <a:off x="1687513" y="2758029"/>
              <a:ext cx="3513137" cy="357188"/>
            </a:xfrm>
            <a:prstGeom prst="rect">
              <a:avLst/>
            </a:prstGeom>
            <a:solidFill>
              <a:srgbClr val="FFFF66"/>
            </a:solidFill>
            <a:ln w="2857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 dirty="0"/>
            </a:p>
          </p:txBody>
        </p:sp>
        <p:sp>
          <p:nvSpPr>
            <p:cNvPr id="37895" name="Text Box 10"/>
            <p:cNvSpPr txBox="1">
              <a:spLocks noChangeArrowheads="1"/>
            </p:cNvSpPr>
            <p:nvPr/>
          </p:nvSpPr>
          <p:spPr bwMode="auto">
            <a:xfrm>
              <a:off x="1882775" y="1263650"/>
              <a:ext cx="5184775" cy="56323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b="1" dirty="0" smtClean="0">
                  <a:latin typeface="+mj-lt"/>
                </a:rPr>
                <a:t>Period	2008</a:t>
              </a:r>
              <a:r>
                <a:rPr lang="en-US" sz="2400" b="1" dirty="0">
                  <a:latin typeface="+mj-lt"/>
                </a:rPr>
                <a:t>	2009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b="1" dirty="0"/>
                <a:t>-------------------------------------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January	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February	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March	 $100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April	$100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May	$100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June	$100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July	$100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August	$100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September	$100	 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October	$100	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November	$100	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December	$100	0</a:t>
              </a:r>
              <a:r>
                <a:rPr lang="en-US" sz="2400" dirty="0"/>
                <a:t>	</a:t>
              </a:r>
            </a:p>
          </p:txBody>
        </p:sp>
        <p:grpSp>
          <p:nvGrpSpPr>
            <p:cNvPr id="37896" name="Group 125"/>
            <p:cNvGrpSpPr>
              <a:grpSpLocks/>
            </p:cNvGrpSpPr>
            <p:nvPr/>
          </p:nvGrpSpPr>
          <p:grpSpPr bwMode="auto">
            <a:xfrm>
              <a:off x="385763" y="1910304"/>
              <a:ext cx="1381125" cy="1495425"/>
              <a:chOff x="148" y="981"/>
              <a:chExt cx="870" cy="942"/>
            </a:xfrm>
          </p:grpSpPr>
          <p:grpSp>
            <p:nvGrpSpPr>
              <p:cNvPr id="37931" name="Group 19"/>
              <p:cNvGrpSpPr>
                <a:grpSpLocks/>
              </p:cNvGrpSpPr>
              <p:nvPr/>
            </p:nvGrpSpPr>
            <p:grpSpPr bwMode="auto">
              <a:xfrm>
                <a:off x="288" y="981"/>
                <a:ext cx="597" cy="741"/>
                <a:chOff x="489" y="1745"/>
                <a:chExt cx="1191" cy="1479"/>
              </a:xfrm>
            </p:grpSpPr>
            <p:sp>
              <p:nvSpPr>
                <p:cNvPr id="37933" name="Freeform 20"/>
                <p:cNvSpPr>
                  <a:spLocks/>
                </p:cNvSpPr>
                <p:nvPr/>
              </p:nvSpPr>
              <p:spPr bwMode="auto">
                <a:xfrm>
                  <a:off x="493" y="2883"/>
                  <a:ext cx="1003" cy="341"/>
                </a:xfrm>
                <a:custGeom>
                  <a:avLst/>
                  <a:gdLst>
                    <a:gd name="T0" fmla="*/ 234 w 1913"/>
                    <a:gd name="T1" fmla="*/ 147 h 560"/>
                    <a:gd name="T2" fmla="*/ 294 w 1913"/>
                    <a:gd name="T3" fmla="*/ 120 h 560"/>
                    <a:gd name="T4" fmla="*/ 388 w 1913"/>
                    <a:gd name="T5" fmla="*/ 80 h 560"/>
                    <a:gd name="T6" fmla="*/ 594 w 1913"/>
                    <a:gd name="T7" fmla="*/ 0 h 560"/>
                    <a:gd name="T8" fmla="*/ 1128 w 1913"/>
                    <a:gd name="T9" fmla="*/ 40 h 560"/>
                    <a:gd name="T10" fmla="*/ 1268 w 1913"/>
                    <a:gd name="T11" fmla="*/ 67 h 560"/>
                    <a:gd name="T12" fmla="*/ 1421 w 1913"/>
                    <a:gd name="T13" fmla="*/ 93 h 560"/>
                    <a:gd name="T14" fmla="*/ 1708 w 1913"/>
                    <a:gd name="T15" fmla="*/ 120 h 560"/>
                    <a:gd name="T16" fmla="*/ 1828 w 1913"/>
                    <a:gd name="T17" fmla="*/ 140 h 560"/>
                    <a:gd name="T18" fmla="*/ 1894 w 1913"/>
                    <a:gd name="T19" fmla="*/ 167 h 560"/>
                    <a:gd name="T20" fmla="*/ 1901 w 1913"/>
                    <a:gd name="T21" fmla="*/ 273 h 560"/>
                    <a:gd name="T22" fmla="*/ 1834 w 1913"/>
                    <a:gd name="T23" fmla="*/ 320 h 560"/>
                    <a:gd name="T24" fmla="*/ 1801 w 1913"/>
                    <a:gd name="T25" fmla="*/ 420 h 560"/>
                    <a:gd name="T26" fmla="*/ 1701 w 1913"/>
                    <a:gd name="T27" fmla="*/ 467 h 560"/>
                    <a:gd name="T28" fmla="*/ 1594 w 1913"/>
                    <a:gd name="T29" fmla="*/ 553 h 560"/>
                    <a:gd name="T30" fmla="*/ 1461 w 1913"/>
                    <a:gd name="T31" fmla="*/ 560 h 560"/>
                    <a:gd name="T32" fmla="*/ 1174 w 1913"/>
                    <a:gd name="T33" fmla="*/ 533 h 560"/>
                    <a:gd name="T34" fmla="*/ 1041 w 1913"/>
                    <a:gd name="T35" fmla="*/ 493 h 560"/>
                    <a:gd name="T36" fmla="*/ 848 w 1913"/>
                    <a:gd name="T37" fmla="*/ 473 h 560"/>
                    <a:gd name="T38" fmla="*/ 648 w 1913"/>
                    <a:gd name="T39" fmla="*/ 460 h 560"/>
                    <a:gd name="T40" fmla="*/ 581 w 1913"/>
                    <a:gd name="T41" fmla="*/ 440 h 560"/>
                    <a:gd name="T42" fmla="*/ 494 w 1913"/>
                    <a:gd name="T43" fmla="*/ 433 h 560"/>
                    <a:gd name="T44" fmla="*/ 328 w 1913"/>
                    <a:gd name="T45" fmla="*/ 420 h 560"/>
                    <a:gd name="T46" fmla="*/ 214 w 1913"/>
                    <a:gd name="T47" fmla="*/ 387 h 560"/>
                    <a:gd name="T48" fmla="*/ 74 w 1913"/>
                    <a:gd name="T49" fmla="*/ 380 h 560"/>
                    <a:gd name="T50" fmla="*/ 14 w 1913"/>
                    <a:gd name="T51" fmla="*/ 353 h 560"/>
                    <a:gd name="T52" fmla="*/ 21 w 1913"/>
                    <a:gd name="T53" fmla="*/ 260 h 560"/>
                    <a:gd name="T54" fmla="*/ 61 w 1913"/>
                    <a:gd name="T55" fmla="*/ 240 h 560"/>
                    <a:gd name="T56" fmla="*/ 81 w 1913"/>
                    <a:gd name="T57" fmla="*/ 200 h 560"/>
                    <a:gd name="T58" fmla="*/ 101 w 1913"/>
                    <a:gd name="T59" fmla="*/ 193 h 560"/>
                    <a:gd name="T60" fmla="*/ 234 w 1913"/>
                    <a:gd name="T61" fmla="*/ 147 h 560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1913"/>
                    <a:gd name="T94" fmla="*/ 0 h 560"/>
                    <a:gd name="T95" fmla="*/ 1913 w 1913"/>
                    <a:gd name="T96" fmla="*/ 560 h 560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1913" h="560">
                      <a:moveTo>
                        <a:pt x="234" y="147"/>
                      </a:moveTo>
                      <a:cubicBezTo>
                        <a:pt x="255" y="139"/>
                        <a:pt x="273" y="128"/>
                        <a:pt x="294" y="120"/>
                      </a:cubicBezTo>
                      <a:cubicBezTo>
                        <a:pt x="319" y="97"/>
                        <a:pt x="355" y="87"/>
                        <a:pt x="388" y="80"/>
                      </a:cubicBezTo>
                      <a:cubicBezTo>
                        <a:pt x="455" y="47"/>
                        <a:pt x="527" y="33"/>
                        <a:pt x="594" y="0"/>
                      </a:cubicBezTo>
                      <a:cubicBezTo>
                        <a:pt x="776" y="5"/>
                        <a:pt x="948" y="21"/>
                        <a:pt x="1128" y="40"/>
                      </a:cubicBezTo>
                      <a:cubicBezTo>
                        <a:pt x="1171" y="55"/>
                        <a:pt x="1223" y="60"/>
                        <a:pt x="1268" y="67"/>
                      </a:cubicBezTo>
                      <a:cubicBezTo>
                        <a:pt x="1316" y="82"/>
                        <a:pt x="1371" y="87"/>
                        <a:pt x="1421" y="93"/>
                      </a:cubicBezTo>
                      <a:cubicBezTo>
                        <a:pt x="1510" y="124"/>
                        <a:pt x="1617" y="116"/>
                        <a:pt x="1708" y="120"/>
                      </a:cubicBezTo>
                      <a:cubicBezTo>
                        <a:pt x="1752" y="135"/>
                        <a:pt x="1774" y="135"/>
                        <a:pt x="1828" y="140"/>
                      </a:cubicBezTo>
                      <a:cubicBezTo>
                        <a:pt x="1856" y="146"/>
                        <a:pt x="1874" y="146"/>
                        <a:pt x="1894" y="167"/>
                      </a:cubicBezTo>
                      <a:cubicBezTo>
                        <a:pt x="1907" y="204"/>
                        <a:pt x="1913" y="232"/>
                        <a:pt x="1901" y="273"/>
                      </a:cubicBezTo>
                      <a:cubicBezTo>
                        <a:pt x="1894" y="297"/>
                        <a:pt x="1852" y="308"/>
                        <a:pt x="1834" y="320"/>
                      </a:cubicBezTo>
                      <a:cubicBezTo>
                        <a:pt x="1829" y="336"/>
                        <a:pt x="1813" y="406"/>
                        <a:pt x="1801" y="420"/>
                      </a:cubicBezTo>
                      <a:cubicBezTo>
                        <a:pt x="1782" y="444"/>
                        <a:pt x="1729" y="457"/>
                        <a:pt x="1701" y="467"/>
                      </a:cubicBezTo>
                      <a:cubicBezTo>
                        <a:pt x="1686" y="489"/>
                        <a:pt x="1620" y="550"/>
                        <a:pt x="1594" y="553"/>
                      </a:cubicBezTo>
                      <a:cubicBezTo>
                        <a:pt x="1550" y="559"/>
                        <a:pt x="1505" y="558"/>
                        <a:pt x="1461" y="560"/>
                      </a:cubicBezTo>
                      <a:cubicBezTo>
                        <a:pt x="1361" y="552"/>
                        <a:pt x="1277" y="538"/>
                        <a:pt x="1174" y="533"/>
                      </a:cubicBezTo>
                      <a:cubicBezTo>
                        <a:pt x="1128" y="525"/>
                        <a:pt x="1086" y="501"/>
                        <a:pt x="1041" y="493"/>
                      </a:cubicBezTo>
                      <a:cubicBezTo>
                        <a:pt x="977" y="481"/>
                        <a:pt x="913" y="478"/>
                        <a:pt x="848" y="473"/>
                      </a:cubicBezTo>
                      <a:cubicBezTo>
                        <a:pt x="737" y="456"/>
                        <a:pt x="893" y="478"/>
                        <a:pt x="648" y="460"/>
                      </a:cubicBezTo>
                      <a:cubicBezTo>
                        <a:pt x="625" y="458"/>
                        <a:pt x="604" y="443"/>
                        <a:pt x="581" y="440"/>
                      </a:cubicBezTo>
                      <a:cubicBezTo>
                        <a:pt x="552" y="436"/>
                        <a:pt x="523" y="435"/>
                        <a:pt x="494" y="433"/>
                      </a:cubicBezTo>
                      <a:cubicBezTo>
                        <a:pt x="402" y="416"/>
                        <a:pt x="534" y="439"/>
                        <a:pt x="328" y="420"/>
                      </a:cubicBezTo>
                      <a:cubicBezTo>
                        <a:pt x="290" y="417"/>
                        <a:pt x="253" y="390"/>
                        <a:pt x="214" y="387"/>
                      </a:cubicBezTo>
                      <a:cubicBezTo>
                        <a:pt x="167" y="383"/>
                        <a:pt x="121" y="382"/>
                        <a:pt x="74" y="380"/>
                      </a:cubicBezTo>
                      <a:cubicBezTo>
                        <a:pt x="49" y="373"/>
                        <a:pt x="38" y="361"/>
                        <a:pt x="14" y="353"/>
                      </a:cubicBezTo>
                      <a:cubicBezTo>
                        <a:pt x="6" y="327"/>
                        <a:pt x="0" y="281"/>
                        <a:pt x="21" y="260"/>
                      </a:cubicBezTo>
                      <a:cubicBezTo>
                        <a:pt x="32" y="249"/>
                        <a:pt x="49" y="248"/>
                        <a:pt x="61" y="240"/>
                      </a:cubicBezTo>
                      <a:cubicBezTo>
                        <a:pt x="69" y="228"/>
                        <a:pt x="70" y="211"/>
                        <a:pt x="81" y="200"/>
                      </a:cubicBezTo>
                      <a:cubicBezTo>
                        <a:pt x="86" y="195"/>
                        <a:pt x="95" y="196"/>
                        <a:pt x="101" y="193"/>
                      </a:cubicBezTo>
                      <a:cubicBezTo>
                        <a:pt x="145" y="171"/>
                        <a:pt x="185" y="159"/>
                        <a:pt x="234" y="147"/>
                      </a:cubicBezTo>
                      <a:close/>
                    </a:path>
                  </a:pathLst>
                </a:custGeom>
                <a:solidFill>
                  <a:srgbClr val="FFFF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grpSp>
              <p:nvGrpSpPr>
                <p:cNvPr id="37934" name="Group 21"/>
                <p:cNvGrpSpPr>
                  <a:grpSpLocks/>
                </p:cNvGrpSpPr>
                <p:nvPr/>
              </p:nvGrpSpPr>
              <p:grpSpPr bwMode="auto">
                <a:xfrm rot="412926">
                  <a:off x="690" y="1745"/>
                  <a:ext cx="990" cy="1199"/>
                  <a:chOff x="1680" y="1296"/>
                  <a:chExt cx="2263" cy="2448"/>
                </a:xfrm>
              </p:grpSpPr>
              <p:sp>
                <p:nvSpPr>
                  <p:cNvPr id="37953" name="Freeform 22"/>
                  <p:cNvSpPr>
                    <a:spLocks/>
                  </p:cNvSpPr>
                  <p:nvPr/>
                </p:nvSpPr>
                <p:spPr bwMode="auto">
                  <a:xfrm>
                    <a:off x="1703" y="1326"/>
                    <a:ext cx="2230" cy="2390"/>
                  </a:xfrm>
                  <a:custGeom>
                    <a:avLst/>
                    <a:gdLst>
                      <a:gd name="T0" fmla="*/ 166 w 883"/>
                      <a:gd name="T1" fmla="*/ 632 h 946"/>
                      <a:gd name="T2" fmla="*/ 98 w 883"/>
                      <a:gd name="T3" fmla="*/ 693 h 946"/>
                      <a:gd name="T4" fmla="*/ 13 w 883"/>
                      <a:gd name="T5" fmla="*/ 767 h 946"/>
                      <a:gd name="T6" fmla="*/ 13 w 883"/>
                      <a:gd name="T7" fmla="*/ 830 h 946"/>
                      <a:gd name="T8" fmla="*/ 27 w 883"/>
                      <a:gd name="T9" fmla="*/ 946 h 946"/>
                      <a:gd name="T10" fmla="*/ 170 w 883"/>
                      <a:gd name="T11" fmla="*/ 941 h 946"/>
                      <a:gd name="T12" fmla="*/ 330 w 883"/>
                      <a:gd name="T13" fmla="*/ 924 h 946"/>
                      <a:gd name="T14" fmla="*/ 568 w 883"/>
                      <a:gd name="T15" fmla="*/ 919 h 946"/>
                      <a:gd name="T16" fmla="*/ 747 w 883"/>
                      <a:gd name="T17" fmla="*/ 924 h 946"/>
                      <a:gd name="T18" fmla="*/ 809 w 883"/>
                      <a:gd name="T19" fmla="*/ 809 h 946"/>
                      <a:gd name="T20" fmla="*/ 883 w 883"/>
                      <a:gd name="T21" fmla="*/ 585 h 946"/>
                      <a:gd name="T22" fmla="*/ 869 w 883"/>
                      <a:gd name="T23" fmla="*/ 517 h 946"/>
                      <a:gd name="T24" fmla="*/ 842 w 883"/>
                      <a:gd name="T25" fmla="*/ 490 h 946"/>
                      <a:gd name="T26" fmla="*/ 762 w 883"/>
                      <a:gd name="T27" fmla="*/ 495 h 946"/>
                      <a:gd name="T28" fmla="*/ 799 w 883"/>
                      <a:gd name="T29" fmla="*/ 325 h 946"/>
                      <a:gd name="T30" fmla="*/ 804 w 883"/>
                      <a:gd name="T31" fmla="*/ 272 h 946"/>
                      <a:gd name="T32" fmla="*/ 785 w 883"/>
                      <a:gd name="T33" fmla="*/ 140 h 946"/>
                      <a:gd name="T34" fmla="*/ 766 w 883"/>
                      <a:gd name="T35" fmla="*/ 42 h 946"/>
                      <a:gd name="T36" fmla="*/ 733 w 883"/>
                      <a:gd name="T37" fmla="*/ 0 h 946"/>
                      <a:gd name="T38" fmla="*/ 708 w 883"/>
                      <a:gd name="T39" fmla="*/ 0 h 946"/>
                      <a:gd name="T40" fmla="*/ 643 w 883"/>
                      <a:gd name="T41" fmla="*/ 11 h 946"/>
                      <a:gd name="T42" fmla="*/ 539 w 883"/>
                      <a:gd name="T43" fmla="*/ 16 h 946"/>
                      <a:gd name="T44" fmla="*/ 471 w 883"/>
                      <a:gd name="T45" fmla="*/ 6 h 946"/>
                      <a:gd name="T46" fmla="*/ 397 w 883"/>
                      <a:gd name="T47" fmla="*/ 2 h 946"/>
                      <a:gd name="T48" fmla="*/ 369 w 883"/>
                      <a:gd name="T49" fmla="*/ 9 h 946"/>
                      <a:gd name="T50" fmla="*/ 306 w 883"/>
                      <a:gd name="T51" fmla="*/ 38 h 946"/>
                      <a:gd name="T52" fmla="*/ 213 w 883"/>
                      <a:gd name="T53" fmla="*/ 63 h 946"/>
                      <a:gd name="T54" fmla="*/ 95 w 883"/>
                      <a:gd name="T55" fmla="*/ 104 h 946"/>
                      <a:gd name="T56" fmla="*/ 50 w 883"/>
                      <a:gd name="T57" fmla="*/ 130 h 946"/>
                      <a:gd name="T58" fmla="*/ 9 w 883"/>
                      <a:gd name="T59" fmla="*/ 174 h 946"/>
                      <a:gd name="T60" fmla="*/ 0 w 883"/>
                      <a:gd name="T61" fmla="*/ 239 h 946"/>
                      <a:gd name="T62" fmla="*/ 0 w 883"/>
                      <a:gd name="T63" fmla="*/ 347 h 946"/>
                      <a:gd name="T64" fmla="*/ 5 w 883"/>
                      <a:gd name="T65" fmla="*/ 475 h 946"/>
                      <a:gd name="T66" fmla="*/ 14 w 883"/>
                      <a:gd name="T67" fmla="*/ 550 h 946"/>
                      <a:gd name="T68" fmla="*/ 32 w 883"/>
                      <a:gd name="T69" fmla="*/ 594 h 946"/>
                      <a:gd name="T70" fmla="*/ 60 w 883"/>
                      <a:gd name="T71" fmla="*/ 616 h 946"/>
                      <a:gd name="T72" fmla="*/ 93 w 883"/>
                      <a:gd name="T73" fmla="*/ 625 h 946"/>
                      <a:gd name="T74" fmla="*/ 166 w 883"/>
                      <a:gd name="T75" fmla="*/ 632 h 94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w 883"/>
                      <a:gd name="T115" fmla="*/ 0 h 946"/>
                      <a:gd name="T116" fmla="*/ 883 w 883"/>
                      <a:gd name="T117" fmla="*/ 946 h 946"/>
                    </a:gdLst>
                    <a:ahLst/>
                    <a:cxnLst>
                      <a:cxn ang="T76">
                        <a:pos x="T0" y="T1"/>
                      </a:cxn>
                      <a:cxn ang="T77">
                        <a:pos x="T2" y="T3"/>
                      </a:cxn>
                      <a:cxn ang="T78">
                        <a:pos x="T4" y="T5"/>
                      </a:cxn>
                      <a:cxn ang="T79">
                        <a:pos x="T6" y="T7"/>
                      </a:cxn>
                      <a:cxn ang="T80">
                        <a:pos x="T8" y="T9"/>
                      </a:cxn>
                      <a:cxn ang="T81">
                        <a:pos x="T10" y="T11"/>
                      </a:cxn>
                      <a:cxn ang="T82">
                        <a:pos x="T12" y="T13"/>
                      </a:cxn>
                      <a:cxn ang="T83">
                        <a:pos x="T14" y="T15"/>
                      </a:cxn>
                      <a:cxn ang="T84">
                        <a:pos x="T16" y="T17"/>
                      </a:cxn>
                      <a:cxn ang="T85">
                        <a:pos x="T18" y="T19"/>
                      </a:cxn>
                      <a:cxn ang="T86">
                        <a:pos x="T20" y="T21"/>
                      </a:cxn>
                      <a:cxn ang="T87">
                        <a:pos x="T22" y="T23"/>
                      </a:cxn>
                      <a:cxn ang="T88">
                        <a:pos x="T24" y="T25"/>
                      </a:cxn>
                      <a:cxn ang="T89">
                        <a:pos x="T26" y="T27"/>
                      </a:cxn>
                      <a:cxn ang="T90">
                        <a:pos x="T28" y="T29"/>
                      </a:cxn>
                      <a:cxn ang="T91">
                        <a:pos x="T30" y="T31"/>
                      </a:cxn>
                      <a:cxn ang="T92">
                        <a:pos x="T32" y="T33"/>
                      </a:cxn>
                      <a:cxn ang="T93">
                        <a:pos x="T34" y="T35"/>
                      </a:cxn>
                      <a:cxn ang="T94">
                        <a:pos x="T36" y="T37"/>
                      </a:cxn>
                      <a:cxn ang="T95">
                        <a:pos x="T38" y="T39"/>
                      </a:cxn>
                      <a:cxn ang="T96">
                        <a:pos x="T40" y="T41"/>
                      </a:cxn>
                      <a:cxn ang="T97">
                        <a:pos x="T42" y="T43"/>
                      </a:cxn>
                      <a:cxn ang="T98">
                        <a:pos x="T44" y="T45"/>
                      </a:cxn>
                      <a:cxn ang="T99">
                        <a:pos x="T46" y="T47"/>
                      </a:cxn>
                      <a:cxn ang="T100">
                        <a:pos x="T48" y="T49"/>
                      </a:cxn>
                      <a:cxn ang="T101">
                        <a:pos x="T50" y="T51"/>
                      </a:cxn>
                      <a:cxn ang="T102">
                        <a:pos x="T52" y="T53"/>
                      </a:cxn>
                      <a:cxn ang="T103">
                        <a:pos x="T54" y="T55"/>
                      </a:cxn>
                      <a:cxn ang="T104">
                        <a:pos x="T56" y="T57"/>
                      </a:cxn>
                      <a:cxn ang="T105">
                        <a:pos x="T58" y="T59"/>
                      </a:cxn>
                      <a:cxn ang="T106">
                        <a:pos x="T60" y="T61"/>
                      </a:cxn>
                      <a:cxn ang="T107">
                        <a:pos x="T62" y="T63"/>
                      </a:cxn>
                      <a:cxn ang="T108">
                        <a:pos x="T64" y="T65"/>
                      </a:cxn>
                      <a:cxn ang="T109">
                        <a:pos x="T66" y="T67"/>
                      </a:cxn>
                      <a:cxn ang="T110">
                        <a:pos x="T68" y="T69"/>
                      </a:cxn>
                      <a:cxn ang="T111">
                        <a:pos x="T70" y="T71"/>
                      </a:cxn>
                      <a:cxn ang="T112">
                        <a:pos x="T72" y="T73"/>
                      </a:cxn>
                      <a:cxn ang="T113">
                        <a:pos x="T74" y="T75"/>
                      </a:cxn>
                    </a:cxnLst>
                    <a:rect l="T114" t="T115" r="T116" b="T117"/>
                    <a:pathLst>
                      <a:path w="883" h="946">
                        <a:moveTo>
                          <a:pt x="166" y="632"/>
                        </a:moveTo>
                        <a:lnTo>
                          <a:pt x="98" y="693"/>
                        </a:lnTo>
                        <a:lnTo>
                          <a:pt x="13" y="767"/>
                        </a:lnTo>
                        <a:lnTo>
                          <a:pt x="13" y="830"/>
                        </a:lnTo>
                        <a:lnTo>
                          <a:pt x="27" y="946"/>
                        </a:lnTo>
                        <a:lnTo>
                          <a:pt x="170" y="941"/>
                        </a:lnTo>
                        <a:lnTo>
                          <a:pt x="330" y="924"/>
                        </a:lnTo>
                        <a:lnTo>
                          <a:pt x="568" y="919"/>
                        </a:lnTo>
                        <a:lnTo>
                          <a:pt x="747" y="924"/>
                        </a:lnTo>
                        <a:lnTo>
                          <a:pt x="809" y="809"/>
                        </a:lnTo>
                        <a:lnTo>
                          <a:pt x="883" y="585"/>
                        </a:lnTo>
                        <a:lnTo>
                          <a:pt x="869" y="517"/>
                        </a:lnTo>
                        <a:lnTo>
                          <a:pt x="842" y="490"/>
                        </a:lnTo>
                        <a:lnTo>
                          <a:pt x="762" y="495"/>
                        </a:lnTo>
                        <a:lnTo>
                          <a:pt x="799" y="325"/>
                        </a:lnTo>
                        <a:lnTo>
                          <a:pt x="804" y="272"/>
                        </a:lnTo>
                        <a:lnTo>
                          <a:pt x="785" y="140"/>
                        </a:lnTo>
                        <a:lnTo>
                          <a:pt x="766" y="42"/>
                        </a:lnTo>
                        <a:lnTo>
                          <a:pt x="733" y="0"/>
                        </a:lnTo>
                        <a:lnTo>
                          <a:pt x="708" y="0"/>
                        </a:lnTo>
                        <a:lnTo>
                          <a:pt x="643" y="11"/>
                        </a:lnTo>
                        <a:lnTo>
                          <a:pt x="539" y="16"/>
                        </a:lnTo>
                        <a:lnTo>
                          <a:pt x="471" y="6"/>
                        </a:lnTo>
                        <a:lnTo>
                          <a:pt x="397" y="2"/>
                        </a:lnTo>
                        <a:lnTo>
                          <a:pt x="369" y="9"/>
                        </a:lnTo>
                        <a:lnTo>
                          <a:pt x="306" y="38"/>
                        </a:lnTo>
                        <a:lnTo>
                          <a:pt x="213" y="63"/>
                        </a:lnTo>
                        <a:lnTo>
                          <a:pt x="95" y="104"/>
                        </a:lnTo>
                        <a:lnTo>
                          <a:pt x="50" y="130"/>
                        </a:lnTo>
                        <a:lnTo>
                          <a:pt x="9" y="174"/>
                        </a:lnTo>
                        <a:lnTo>
                          <a:pt x="0" y="239"/>
                        </a:lnTo>
                        <a:lnTo>
                          <a:pt x="0" y="347"/>
                        </a:lnTo>
                        <a:lnTo>
                          <a:pt x="5" y="475"/>
                        </a:lnTo>
                        <a:lnTo>
                          <a:pt x="14" y="550"/>
                        </a:lnTo>
                        <a:lnTo>
                          <a:pt x="32" y="594"/>
                        </a:lnTo>
                        <a:lnTo>
                          <a:pt x="60" y="616"/>
                        </a:lnTo>
                        <a:lnTo>
                          <a:pt x="93" y="625"/>
                        </a:lnTo>
                        <a:lnTo>
                          <a:pt x="166" y="632"/>
                        </a:lnTo>
                        <a:close/>
                      </a:path>
                    </a:pathLst>
                  </a:custGeom>
                  <a:solidFill>
                    <a:srgbClr val="FFFFCC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7954" name="Freeform 23"/>
                  <p:cNvSpPr>
                    <a:spLocks/>
                  </p:cNvSpPr>
                  <p:nvPr/>
                </p:nvSpPr>
                <p:spPr bwMode="auto">
                  <a:xfrm>
                    <a:off x="1917" y="1758"/>
                    <a:ext cx="1306" cy="991"/>
                  </a:xfrm>
                  <a:custGeom>
                    <a:avLst/>
                    <a:gdLst>
                      <a:gd name="T0" fmla="*/ 3 w 517"/>
                      <a:gd name="T1" fmla="*/ 107 h 392"/>
                      <a:gd name="T2" fmla="*/ 8 w 517"/>
                      <a:gd name="T3" fmla="*/ 35 h 392"/>
                      <a:gd name="T4" fmla="*/ 19 w 517"/>
                      <a:gd name="T5" fmla="*/ 14 h 392"/>
                      <a:gd name="T6" fmla="*/ 51 w 517"/>
                      <a:gd name="T7" fmla="*/ 6 h 392"/>
                      <a:gd name="T8" fmla="*/ 179 w 517"/>
                      <a:gd name="T9" fmla="*/ 2 h 392"/>
                      <a:gd name="T10" fmla="*/ 336 w 517"/>
                      <a:gd name="T11" fmla="*/ 0 h 392"/>
                      <a:gd name="T12" fmla="*/ 428 w 517"/>
                      <a:gd name="T13" fmla="*/ 2 h 392"/>
                      <a:gd name="T14" fmla="*/ 450 w 517"/>
                      <a:gd name="T15" fmla="*/ 16 h 392"/>
                      <a:gd name="T16" fmla="*/ 466 w 517"/>
                      <a:gd name="T17" fmla="*/ 43 h 392"/>
                      <a:gd name="T18" fmla="*/ 490 w 517"/>
                      <a:gd name="T19" fmla="*/ 159 h 392"/>
                      <a:gd name="T20" fmla="*/ 512 w 517"/>
                      <a:gd name="T21" fmla="*/ 287 h 392"/>
                      <a:gd name="T22" fmla="*/ 517 w 517"/>
                      <a:gd name="T23" fmla="*/ 368 h 392"/>
                      <a:gd name="T24" fmla="*/ 509 w 517"/>
                      <a:gd name="T25" fmla="*/ 382 h 392"/>
                      <a:gd name="T26" fmla="*/ 481 w 517"/>
                      <a:gd name="T27" fmla="*/ 392 h 392"/>
                      <a:gd name="T28" fmla="*/ 346 w 517"/>
                      <a:gd name="T29" fmla="*/ 389 h 392"/>
                      <a:gd name="T30" fmla="*/ 138 w 517"/>
                      <a:gd name="T31" fmla="*/ 379 h 392"/>
                      <a:gd name="T32" fmla="*/ 36 w 517"/>
                      <a:gd name="T33" fmla="*/ 370 h 392"/>
                      <a:gd name="T34" fmla="*/ 19 w 517"/>
                      <a:gd name="T35" fmla="*/ 349 h 392"/>
                      <a:gd name="T36" fmla="*/ 10 w 517"/>
                      <a:gd name="T37" fmla="*/ 308 h 392"/>
                      <a:gd name="T38" fmla="*/ 0 w 517"/>
                      <a:gd name="T39" fmla="*/ 207 h 392"/>
                      <a:gd name="T40" fmla="*/ 3 w 517"/>
                      <a:gd name="T41" fmla="*/ 107 h 392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517"/>
                      <a:gd name="T64" fmla="*/ 0 h 392"/>
                      <a:gd name="T65" fmla="*/ 517 w 517"/>
                      <a:gd name="T66" fmla="*/ 392 h 392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517" h="392">
                        <a:moveTo>
                          <a:pt x="3" y="107"/>
                        </a:moveTo>
                        <a:lnTo>
                          <a:pt x="8" y="35"/>
                        </a:lnTo>
                        <a:lnTo>
                          <a:pt x="19" y="14"/>
                        </a:lnTo>
                        <a:lnTo>
                          <a:pt x="51" y="6"/>
                        </a:lnTo>
                        <a:lnTo>
                          <a:pt x="179" y="2"/>
                        </a:lnTo>
                        <a:lnTo>
                          <a:pt x="336" y="0"/>
                        </a:lnTo>
                        <a:lnTo>
                          <a:pt x="428" y="2"/>
                        </a:lnTo>
                        <a:lnTo>
                          <a:pt x="450" y="16"/>
                        </a:lnTo>
                        <a:lnTo>
                          <a:pt x="466" y="43"/>
                        </a:lnTo>
                        <a:lnTo>
                          <a:pt x="490" y="159"/>
                        </a:lnTo>
                        <a:lnTo>
                          <a:pt x="512" y="287"/>
                        </a:lnTo>
                        <a:lnTo>
                          <a:pt x="517" y="368"/>
                        </a:lnTo>
                        <a:lnTo>
                          <a:pt x="509" y="382"/>
                        </a:lnTo>
                        <a:lnTo>
                          <a:pt x="481" y="392"/>
                        </a:lnTo>
                        <a:lnTo>
                          <a:pt x="346" y="389"/>
                        </a:lnTo>
                        <a:lnTo>
                          <a:pt x="138" y="379"/>
                        </a:lnTo>
                        <a:lnTo>
                          <a:pt x="36" y="370"/>
                        </a:lnTo>
                        <a:lnTo>
                          <a:pt x="19" y="349"/>
                        </a:lnTo>
                        <a:lnTo>
                          <a:pt x="10" y="308"/>
                        </a:lnTo>
                        <a:lnTo>
                          <a:pt x="0" y="207"/>
                        </a:lnTo>
                        <a:lnTo>
                          <a:pt x="3" y="107"/>
                        </a:lnTo>
                        <a:close/>
                      </a:path>
                    </a:pathLst>
                  </a:custGeom>
                  <a:solidFill>
                    <a:srgbClr val="00CC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grpSp>
                <p:nvGrpSpPr>
                  <p:cNvPr id="37955" name="Group 24"/>
                  <p:cNvGrpSpPr>
                    <a:grpSpLocks/>
                  </p:cNvGrpSpPr>
                  <p:nvPr/>
                </p:nvGrpSpPr>
                <p:grpSpPr bwMode="auto">
                  <a:xfrm>
                    <a:off x="1680" y="1296"/>
                    <a:ext cx="2263" cy="2448"/>
                    <a:chOff x="1923" y="1953"/>
                    <a:chExt cx="896" cy="969"/>
                  </a:xfrm>
                </p:grpSpPr>
                <p:sp>
                  <p:nvSpPr>
                    <p:cNvPr id="37956" name="Freeform 25"/>
                    <p:cNvSpPr>
                      <a:spLocks/>
                    </p:cNvSpPr>
                    <p:nvPr/>
                  </p:nvSpPr>
                  <p:spPr bwMode="auto">
                    <a:xfrm>
                      <a:off x="1931" y="2442"/>
                      <a:ext cx="888" cy="480"/>
                    </a:xfrm>
                    <a:custGeom>
                      <a:avLst/>
                      <a:gdLst>
                        <a:gd name="T0" fmla="*/ 0 w 888"/>
                        <a:gd name="T1" fmla="*/ 290 h 480"/>
                        <a:gd name="T2" fmla="*/ 110 w 888"/>
                        <a:gd name="T3" fmla="*/ 195 h 480"/>
                        <a:gd name="T4" fmla="*/ 113 w 888"/>
                        <a:gd name="T5" fmla="*/ 217 h 480"/>
                        <a:gd name="T6" fmla="*/ 38 w 888"/>
                        <a:gd name="T7" fmla="*/ 285 h 480"/>
                        <a:gd name="T8" fmla="*/ 170 w 888"/>
                        <a:gd name="T9" fmla="*/ 279 h 480"/>
                        <a:gd name="T10" fmla="*/ 449 w 888"/>
                        <a:gd name="T11" fmla="*/ 280 h 480"/>
                        <a:gd name="T12" fmla="*/ 597 w 888"/>
                        <a:gd name="T13" fmla="*/ 269 h 480"/>
                        <a:gd name="T14" fmla="*/ 690 w 888"/>
                        <a:gd name="T15" fmla="*/ 252 h 480"/>
                        <a:gd name="T16" fmla="*/ 713 w 888"/>
                        <a:gd name="T17" fmla="*/ 246 h 480"/>
                        <a:gd name="T18" fmla="*/ 822 w 888"/>
                        <a:gd name="T19" fmla="*/ 27 h 480"/>
                        <a:gd name="T20" fmla="*/ 771 w 888"/>
                        <a:gd name="T21" fmla="*/ 13 h 480"/>
                        <a:gd name="T22" fmla="*/ 847 w 888"/>
                        <a:gd name="T23" fmla="*/ 0 h 480"/>
                        <a:gd name="T24" fmla="*/ 875 w 888"/>
                        <a:gd name="T25" fmla="*/ 24 h 480"/>
                        <a:gd name="T26" fmla="*/ 888 w 888"/>
                        <a:gd name="T27" fmla="*/ 105 h 480"/>
                        <a:gd name="T28" fmla="*/ 866 w 888"/>
                        <a:gd name="T29" fmla="*/ 171 h 480"/>
                        <a:gd name="T30" fmla="*/ 795 w 888"/>
                        <a:gd name="T31" fmla="*/ 385 h 480"/>
                        <a:gd name="T32" fmla="*/ 762 w 888"/>
                        <a:gd name="T33" fmla="*/ 451 h 480"/>
                        <a:gd name="T34" fmla="*/ 732 w 888"/>
                        <a:gd name="T35" fmla="*/ 459 h 480"/>
                        <a:gd name="T36" fmla="*/ 507 w 888"/>
                        <a:gd name="T37" fmla="*/ 455 h 480"/>
                        <a:gd name="T38" fmla="*/ 271 w 888"/>
                        <a:gd name="T39" fmla="*/ 461 h 480"/>
                        <a:gd name="T40" fmla="*/ 47 w 888"/>
                        <a:gd name="T41" fmla="*/ 478 h 480"/>
                        <a:gd name="T42" fmla="*/ 14 w 888"/>
                        <a:gd name="T43" fmla="*/ 480 h 480"/>
                        <a:gd name="T44" fmla="*/ 11 w 888"/>
                        <a:gd name="T45" fmla="*/ 417 h 480"/>
                        <a:gd name="T46" fmla="*/ 6 w 888"/>
                        <a:gd name="T47" fmla="*/ 355 h 480"/>
                        <a:gd name="T48" fmla="*/ 5 w 888"/>
                        <a:gd name="T49" fmla="*/ 322 h 480"/>
                        <a:gd name="T50" fmla="*/ 24 w 888"/>
                        <a:gd name="T51" fmla="*/ 342 h 480"/>
                        <a:gd name="T52" fmla="*/ 28 w 888"/>
                        <a:gd name="T53" fmla="*/ 393 h 480"/>
                        <a:gd name="T54" fmla="*/ 35 w 888"/>
                        <a:gd name="T55" fmla="*/ 447 h 480"/>
                        <a:gd name="T56" fmla="*/ 99 w 888"/>
                        <a:gd name="T57" fmla="*/ 456 h 480"/>
                        <a:gd name="T58" fmla="*/ 246 w 888"/>
                        <a:gd name="T59" fmla="*/ 442 h 480"/>
                        <a:gd name="T60" fmla="*/ 370 w 888"/>
                        <a:gd name="T61" fmla="*/ 432 h 480"/>
                        <a:gd name="T62" fmla="*/ 474 w 888"/>
                        <a:gd name="T63" fmla="*/ 432 h 480"/>
                        <a:gd name="T64" fmla="*/ 630 w 888"/>
                        <a:gd name="T65" fmla="*/ 432 h 480"/>
                        <a:gd name="T66" fmla="*/ 729 w 888"/>
                        <a:gd name="T67" fmla="*/ 431 h 480"/>
                        <a:gd name="T68" fmla="*/ 732 w 888"/>
                        <a:gd name="T69" fmla="*/ 402 h 480"/>
                        <a:gd name="T70" fmla="*/ 723 w 888"/>
                        <a:gd name="T71" fmla="*/ 341 h 480"/>
                        <a:gd name="T72" fmla="*/ 715 w 888"/>
                        <a:gd name="T73" fmla="*/ 274 h 480"/>
                        <a:gd name="T74" fmla="*/ 729 w 888"/>
                        <a:gd name="T75" fmla="*/ 290 h 480"/>
                        <a:gd name="T76" fmla="*/ 743 w 888"/>
                        <a:gd name="T77" fmla="*/ 364 h 480"/>
                        <a:gd name="T78" fmla="*/ 756 w 888"/>
                        <a:gd name="T79" fmla="*/ 402 h 480"/>
                        <a:gd name="T80" fmla="*/ 771 w 888"/>
                        <a:gd name="T81" fmla="*/ 383 h 480"/>
                        <a:gd name="T82" fmla="*/ 798 w 888"/>
                        <a:gd name="T83" fmla="*/ 309 h 480"/>
                        <a:gd name="T84" fmla="*/ 838 w 888"/>
                        <a:gd name="T85" fmla="*/ 204 h 480"/>
                        <a:gd name="T86" fmla="*/ 866 w 888"/>
                        <a:gd name="T87" fmla="*/ 119 h 480"/>
                        <a:gd name="T88" fmla="*/ 871 w 888"/>
                        <a:gd name="T89" fmla="*/ 93 h 480"/>
                        <a:gd name="T90" fmla="*/ 857 w 888"/>
                        <a:gd name="T91" fmla="*/ 33 h 480"/>
                        <a:gd name="T92" fmla="*/ 842 w 888"/>
                        <a:gd name="T93" fmla="*/ 29 h 480"/>
                        <a:gd name="T94" fmla="*/ 812 w 888"/>
                        <a:gd name="T95" fmla="*/ 100 h 480"/>
                        <a:gd name="T96" fmla="*/ 760 w 888"/>
                        <a:gd name="T97" fmla="*/ 193 h 480"/>
                        <a:gd name="T98" fmla="*/ 723 w 888"/>
                        <a:gd name="T99" fmla="*/ 265 h 480"/>
                        <a:gd name="T100" fmla="*/ 685 w 888"/>
                        <a:gd name="T101" fmla="*/ 276 h 480"/>
                        <a:gd name="T102" fmla="*/ 549 w 888"/>
                        <a:gd name="T103" fmla="*/ 293 h 480"/>
                        <a:gd name="T104" fmla="*/ 389 w 888"/>
                        <a:gd name="T105" fmla="*/ 303 h 480"/>
                        <a:gd name="T106" fmla="*/ 231 w 888"/>
                        <a:gd name="T107" fmla="*/ 303 h 480"/>
                        <a:gd name="T108" fmla="*/ 52 w 888"/>
                        <a:gd name="T109" fmla="*/ 304 h 480"/>
                        <a:gd name="T110" fmla="*/ 0 w 888"/>
                        <a:gd name="T111" fmla="*/ 290 h 480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60000 65536"/>
                        <a:gd name="T154" fmla="*/ 0 60000 65536"/>
                        <a:gd name="T155" fmla="*/ 0 60000 65536"/>
                        <a:gd name="T156" fmla="*/ 0 60000 65536"/>
                        <a:gd name="T157" fmla="*/ 0 60000 65536"/>
                        <a:gd name="T158" fmla="*/ 0 60000 65536"/>
                        <a:gd name="T159" fmla="*/ 0 60000 65536"/>
                        <a:gd name="T160" fmla="*/ 0 60000 65536"/>
                        <a:gd name="T161" fmla="*/ 0 60000 65536"/>
                        <a:gd name="T162" fmla="*/ 0 60000 65536"/>
                        <a:gd name="T163" fmla="*/ 0 60000 65536"/>
                        <a:gd name="T164" fmla="*/ 0 60000 65536"/>
                        <a:gd name="T165" fmla="*/ 0 60000 65536"/>
                        <a:gd name="T166" fmla="*/ 0 60000 65536"/>
                        <a:gd name="T167" fmla="*/ 0 60000 65536"/>
                        <a:gd name="T168" fmla="*/ 0 w 888"/>
                        <a:gd name="T169" fmla="*/ 0 h 480"/>
                        <a:gd name="T170" fmla="*/ 888 w 888"/>
                        <a:gd name="T171" fmla="*/ 480 h 480"/>
                      </a:gdLst>
                      <a:ahLst/>
                      <a:cxnLst>
                        <a:cxn ang="T112">
                          <a:pos x="T0" y="T1"/>
                        </a:cxn>
                        <a:cxn ang="T113">
                          <a:pos x="T2" y="T3"/>
                        </a:cxn>
                        <a:cxn ang="T114">
                          <a:pos x="T4" y="T5"/>
                        </a:cxn>
                        <a:cxn ang="T115">
                          <a:pos x="T6" y="T7"/>
                        </a:cxn>
                        <a:cxn ang="T116">
                          <a:pos x="T8" y="T9"/>
                        </a:cxn>
                        <a:cxn ang="T117">
                          <a:pos x="T10" y="T11"/>
                        </a:cxn>
                        <a:cxn ang="T118">
                          <a:pos x="T12" y="T13"/>
                        </a:cxn>
                        <a:cxn ang="T119">
                          <a:pos x="T14" y="T15"/>
                        </a:cxn>
                        <a:cxn ang="T120">
                          <a:pos x="T16" y="T17"/>
                        </a:cxn>
                        <a:cxn ang="T121">
                          <a:pos x="T18" y="T19"/>
                        </a:cxn>
                        <a:cxn ang="T122">
                          <a:pos x="T20" y="T21"/>
                        </a:cxn>
                        <a:cxn ang="T123">
                          <a:pos x="T22" y="T23"/>
                        </a:cxn>
                        <a:cxn ang="T124">
                          <a:pos x="T24" y="T25"/>
                        </a:cxn>
                        <a:cxn ang="T125">
                          <a:pos x="T26" y="T27"/>
                        </a:cxn>
                        <a:cxn ang="T126">
                          <a:pos x="T28" y="T29"/>
                        </a:cxn>
                        <a:cxn ang="T127">
                          <a:pos x="T30" y="T31"/>
                        </a:cxn>
                        <a:cxn ang="T128">
                          <a:pos x="T32" y="T33"/>
                        </a:cxn>
                        <a:cxn ang="T129">
                          <a:pos x="T34" y="T35"/>
                        </a:cxn>
                        <a:cxn ang="T130">
                          <a:pos x="T36" y="T37"/>
                        </a:cxn>
                        <a:cxn ang="T131">
                          <a:pos x="T38" y="T39"/>
                        </a:cxn>
                        <a:cxn ang="T132">
                          <a:pos x="T40" y="T41"/>
                        </a:cxn>
                        <a:cxn ang="T133">
                          <a:pos x="T42" y="T43"/>
                        </a:cxn>
                        <a:cxn ang="T134">
                          <a:pos x="T44" y="T45"/>
                        </a:cxn>
                        <a:cxn ang="T135">
                          <a:pos x="T46" y="T47"/>
                        </a:cxn>
                        <a:cxn ang="T136">
                          <a:pos x="T48" y="T49"/>
                        </a:cxn>
                        <a:cxn ang="T137">
                          <a:pos x="T50" y="T51"/>
                        </a:cxn>
                        <a:cxn ang="T138">
                          <a:pos x="T52" y="T53"/>
                        </a:cxn>
                        <a:cxn ang="T139">
                          <a:pos x="T54" y="T55"/>
                        </a:cxn>
                        <a:cxn ang="T140">
                          <a:pos x="T56" y="T57"/>
                        </a:cxn>
                        <a:cxn ang="T141">
                          <a:pos x="T58" y="T59"/>
                        </a:cxn>
                        <a:cxn ang="T142">
                          <a:pos x="T60" y="T61"/>
                        </a:cxn>
                        <a:cxn ang="T143">
                          <a:pos x="T62" y="T63"/>
                        </a:cxn>
                        <a:cxn ang="T144">
                          <a:pos x="T64" y="T65"/>
                        </a:cxn>
                        <a:cxn ang="T145">
                          <a:pos x="T66" y="T67"/>
                        </a:cxn>
                        <a:cxn ang="T146">
                          <a:pos x="T68" y="T69"/>
                        </a:cxn>
                        <a:cxn ang="T147">
                          <a:pos x="T70" y="T71"/>
                        </a:cxn>
                        <a:cxn ang="T148">
                          <a:pos x="T72" y="T73"/>
                        </a:cxn>
                        <a:cxn ang="T149">
                          <a:pos x="T74" y="T75"/>
                        </a:cxn>
                        <a:cxn ang="T150">
                          <a:pos x="T76" y="T77"/>
                        </a:cxn>
                        <a:cxn ang="T151">
                          <a:pos x="T78" y="T79"/>
                        </a:cxn>
                        <a:cxn ang="T152">
                          <a:pos x="T80" y="T81"/>
                        </a:cxn>
                        <a:cxn ang="T153">
                          <a:pos x="T82" y="T83"/>
                        </a:cxn>
                        <a:cxn ang="T154">
                          <a:pos x="T84" y="T85"/>
                        </a:cxn>
                        <a:cxn ang="T155">
                          <a:pos x="T86" y="T87"/>
                        </a:cxn>
                        <a:cxn ang="T156">
                          <a:pos x="T88" y="T89"/>
                        </a:cxn>
                        <a:cxn ang="T157">
                          <a:pos x="T90" y="T91"/>
                        </a:cxn>
                        <a:cxn ang="T158">
                          <a:pos x="T92" y="T93"/>
                        </a:cxn>
                        <a:cxn ang="T159">
                          <a:pos x="T94" y="T95"/>
                        </a:cxn>
                        <a:cxn ang="T160">
                          <a:pos x="T96" y="T97"/>
                        </a:cxn>
                        <a:cxn ang="T161">
                          <a:pos x="T98" y="T99"/>
                        </a:cxn>
                        <a:cxn ang="T162">
                          <a:pos x="T100" y="T101"/>
                        </a:cxn>
                        <a:cxn ang="T163">
                          <a:pos x="T102" y="T103"/>
                        </a:cxn>
                        <a:cxn ang="T164">
                          <a:pos x="T104" y="T105"/>
                        </a:cxn>
                        <a:cxn ang="T165">
                          <a:pos x="T106" y="T107"/>
                        </a:cxn>
                        <a:cxn ang="T166">
                          <a:pos x="T108" y="T109"/>
                        </a:cxn>
                        <a:cxn ang="T167">
                          <a:pos x="T110" y="T111"/>
                        </a:cxn>
                      </a:cxnLst>
                      <a:rect l="T168" t="T169" r="T170" b="T171"/>
                      <a:pathLst>
                        <a:path w="888" h="480">
                          <a:moveTo>
                            <a:pt x="0" y="290"/>
                          </a:moveTo>
                          <a:lnTo>
                            <a:pt x="110" y="195"/>
                          </a:lnTo>
                          <a:lnTo>
                            <a:pt x="113" y="217"/>
                          </a:lnTo>
                          <a:lnTo>
                            <a:pt x="38" y="285"/>
                          </a:lnTo>
                          <a:lnTo>
                            <a:pt x="170" y="279"/>
                          </a:lnTo>
                          <a:lnTo>
                            <a:pt x="449" y="280"/>
                          </a:lnTo>
                          <a:lnTo>
                            <a:pt x="597" y="269"/>
                          </a:lnTo>
                          <a:lnTo>
                            <a:pt x="690" y="252"/>
                          </a:lnTo>
                          <a:lnTo>
                            <a:pt x="713" y="246"/>
                          </a:lnTo>
                          <a:lnTo>
                            <a:pt x="822" y="27"/>
                          </a:lnTo>
                          <a:lnTo>
                            <a:pt x="771" y="13"/>
                          </a:lnTo>
                          <a:lnTo>
                            <a:pt x="847" y="0"/>
                          </a:lnTo>
                          <a:lnTo>
                            <a:pt x="875" y="24"/>
                          </a:lnTo>
                          <a:lnTo>
                            <a:pt x="888" y="105"/>
                          </a:lnTo>
                          <a:lnTo>
                            <a:pt x="866" y="171"/>
                          </a:lnTo>
                          <a:lnTo>
                            <a:pt x="795" y="385"/>
                          </a:lnTo>
                          <a:lnTo>
                            <a:pt x="762" y="451"/>
                          </a:lnTo>
                          <a:lnTo>
                            <a:pt x="732" y="459"/>
                          </a:lnTo>
                          <a:lnTo>
                            <a:pt x="507" y="455"/>
                          </a:lnTo>
                          <a:lnTo>
                            <a:pt x="271" y="461"/>
                          </a:lnTo>
                          <a:lnTo>
                            <a:pt x="47" y="478"/>
                          </a:lnTo>
                          <a:lnTo>
                            <a:pt x="14" y="480"/>
                          </a:lnTo>
                          <a:lnTo>
                            <a:pt x="11" y="417"/>
                          </a:lnTo>
                          <a:lnTo>
                            <a:pt x="6" y="355"/>
                          </a:lnTo>
                          <a:lnTo>
                            <a:pt x="5" y="322"/>
                          </a:lnTo>
                          <a:lnTo>
                            <a:pt x="24" y="342"/>
                          </a:lnTo>
                          <a:lnTo>
                            <a:pt x="28" y="393"/>
                          </a:lnTo>
                          <a:lnTo>
                            <a:pt x="35" y="447"/>
                          </a:lnTo>
                          <a:lnTo>
                            <a:pt x="99" y="456"/>
                          </a:lnTo>
                          <a:lnTo>
                            <a:pt x="246" y="442"/>
                          </a:lnTo>
                          <a:lnTo>
                            <a:pt x="370" y="432"/>
                          </a:lnTo>
                          <a:lnTo>
                            <a:pt x="474" y="432"/>
                          </a:lnTo>
                          <a:lnTo>
                            <a:pt x="630" y="432"/>
                          </a:lnTo>
                          <a:lnTo>
                            <a:pt x="729" y="431"/>
                          </a:lnTo>
                          <a:lnTo>
                            <a:pt x="732" y="402"/>
                          </a:lnTo>
                          <a:lnTo>
                            <a:pt x="723" y="341"/>
                          </a:lnTo>
                          <a:lnTo>
                            <a:pt x="715" y="274"/>
                          </a:lnTo>
                          <a:lnTo>
                            <a:pt x="729" y="290"/>
                          </a:lnTo>
                          <a:lnTo>
                            <a:pt x="743" y="364"/>
                          </a:lnTo>
                          <a:lnTo>
                            <a:pt x="756" y="402"/>
                          </a:lnTo>
                          <a:lnTo>
                            <a:pt x="771" y="383"/>
                          </a:lnTo>
                          <a:lnTo>
                            <a:pt x="798" y="309"/>
                          </a:lnTo>
                          <a:lnTo>
                            <a:pt x="838" y="204"/>
                          </a:lnTo>
                          <a:lnTo>
                            <a:pt x="866" y="119"/>
                          </a:lnTo>
                          <a:lnTo>
                            <a:pt x="871" y="93"/>
                          </a:lnTo>
                          <a:lnTo>
                            <a:pt x="857" y="33"/>
                          </a:lnTo>
                          <a:lnTo>
                            <a:pt x="842" y="29"/>
                          </a:lnTo>
                          <a:lnTo>
                            <a:pt x="812" y="100"/>
                          </a:lnTo>
                          <a:lnTo>
                            <a:pt x="760" y="193"/>
                          </a:lnTo>
                          <a:lnTo>
                            <a:pt x="723" y="265"/>
                          </a:lnTo>
                          <a:lnTo>
                            <a:pt x="685" y="276"/>
                          </a:lnTo>
                          <a:lnTo>
                            <a:pt x="549" y="293"/>
                          </a:lnTo>
                          <a:lnTo>
                            <a:pt x="389" y="303"/>
                          </a:lnTo>
                          <a:lnTo>
                            <a:pt x="231" y="303"/>
                          </a:lnTo>
                          <a:lnTo>
                            <a:pt x="52" y="304"/>
                          </a:lnTo>
                          <a:lnTo>
                            <a:pt x="0" y="29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37957" name="Freeform 26"/>
                    <p:cNvSpPr>
                      <a:spLocks/>
                    </p:cNvSpPr>
                    <p:nvPr/>
                  </p:nvSpPr>
                  <p:spPr bwMode="auto">
                    <a:xfrm>
                      <a:off x="2095" y="2605"/>
                      <a:ext cx="459" cy="105"/>
                    </a:xfrm>
                    <a:custGeom>
                      <a:avLst/>
                      <a:gdLst>
                        <a:gd name="T0" fmla="*/ 11 w 459"/>
                        <a:gd name="T1" fmla="*/ 19 h 105"/>
                        <a:gd name="T2" fmla="*/ 43 w 459"/>
                        <a:gd name="T3" fmla="*/ 0 h 105"/>
                        <a:gd name="T4" fmla="*/ 59 w 459"/>
                        <a:gd name="T5" fmla="*/ 5 h 105"/>
                        <a:gd name="T6" fmla="*/ 49 w 459"/>
                        <a:gd name="T7" fmla="*/ 29 h 105"/>
                        <a:gd name="T8" fmla="*/ 25 w 459"/>
                        <a:gd name="T9" fmla="*/ 44 h 105"/>
                        <a:gd name="T10" fmla="*/ 71 w 459"/>
                        <a:gd name="T11" fmla="*/ 66 h 105"/>
                        <a:gd name="T12" fmla="*/ 140 w 459"/>
                        <a:gd name="T13" fmla="*/ 69 h 105"/>
                        <a:gd name="T14" fmla="*/ 200 w 459"/>
                        <a:gd name="T15" fmla="*/ 64 h 105"/>
                        <a:gd name="T16" fmla="*/ 243 w 459"/>
                        <a:gd name="T17" fmla="*/ 59 h 105"/>
                        <a:gd name="T18" fmla="*/ 324 w 459"/>
                        <a:gd name="T19" fmla="*/ 51 h 105"/>
                        <a:gd name="T20" fmla="*/ 376 w 459"/>
                        <a:gd name="T21" fmla="*/ 46 h 105"/>
                        <a:gd name="T22" fmla="*/ 410 w 459"/>
                        <a:gd name="T23" fmla="*/ 36 h 105"/>
                        <a:gd name="T24" fmla="*/ 443 w 459"/>
                        <a:gd name="T25" fmla="*/ 15 h 105"/>
                        <a:gd name="T26" fmla="*/ 440 w 459"/>
                        <a:gd name="T27" fmla="*/ 0 h 105"/>
                        <a:gd name="T28" fmla="*/ 459 w 459"/>
                        <a:gd name="T29" fmla="*/ 5 h 105"/>
                        <a:gd name="T30" fmla="*/ 454 w 459"/>
                        <a:gd name="T31" fmla="*/ 56 h 105"/>
                        <a:gd name="T32" fmla="*/ 405 w 459"/>
                        <a:gd name="T33" fmla="*/ 80 h 105"/>
                        <a:gd name="T34" fmla="*/ 297 w 459"/>
                        <a:gd name="T35" fmla="*/ 86 h 105"/>
                        <a:gd name="T36" fmla="*/ 187 w 459"/>
                        <a:gd name="T37" fmla="*/ 97 h 105"/>
                        <a:gd name="T38" fmla="*/ 124 w 459"/>
                        <a:gd name="T39" fmla="*/ 105 h 105"/>
                        <a:gd name="T40" fmla="*/ 48 w 459"/>
                        <a:gd name="T41" fmla="*/ 86 h 105"/>
                        <a:gd name="T42" fmla="*/ 11 w 459"/>
                        <a:gd name="T43" fmla="*/ 75 h 105"/>
                        <a:gd name="T44" fmla="*/ 0 w 459"/>
                        <a:gd name="T45" fmla="*/ 46 h 105"/>
                        <a:gd name="T46" fmla="*/ 11 w 459"/>
                        <a:gd name="T47" fmla="*/ 19 h 105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w 459"/>
                        <a:gd name="T73" fmla="*/ 0 h 105"/>
                        <a:gd name="T74" fmla="*/ 459 w 459"/>
                        <a:gd name="T75" fmla="*/ 105 h 105"/>
                      </a:gdLst>
                      <a:ahLst/>
                      <a:cxnLst>
                        <a:cxn ang="T48">
                          <a:pos x="T0" y="T1"/>
                        </a:cxn>
                        <a:cxn ang="T49">
                          <a:pos x="T2" y="T3"/>
                        </a:cxn>
                        <a:cxn ang="T50">
                          <a:pos x="T4" y="T5"/>
                        </a:cxn>
                        <a:cxn ang="T51">
                          <a:pos x="T6" y="T7"/>
                        </a:cxn>
                        <a:cxn ang="T52">
                          <a:pos x="T8" y="T9"/>
                        </a:cxn>
                        <a:cxn ang="T53">
                          <a:pos x="T10" y="T11"/>
                        </a:cxn>
                        <a:cxn ang="T54">
                          <a:pos x="T12" y="T13"/>
                        </a:cxn>
                        <a:cxn ang="T55">
                          <a:pos x="T14" y="T15"/>
                        </a:cxn>
                        <a:cxn ang="T56">
                          <a:pos x="T16" y="T17"/>
                        </a:cxn>
                        <a:cxn ang="T57">
                          <a:pos x="T18" y="T19"/>
                        </a:cxn>
                        <a:cxn ang="T58">
                          <a:pos x="T20" y="T21"/>
                        </a:cxn>
                        <a:cxn ang="T59">
                          <a:pos x="T22" y="T23"/>
                        </a:cxn>
                        <a:cxn ang="T60">
                          <a:pos x="T24" y="T25"/>
                        </a:cxn>
                        <a:cxn ang="T61">
                          <a:pos x="T26" y="T27"/>
                        </a:cxn>
                        <a:cxn ang="T62">
                          <a:pos x="T28" y="T29"/>
                        </a:cxn>
                        <a:cxn ang="T63">
                          <a:pos x="T30" y="T31"/>
                        </a:cxn>
                        <a:cxn ang="T64">
                          <a:pos x="T32" y="T33"/>
                        </a:cxn>
                        <a:cxn ang="T65">
                          <a:pos x="T34" y="T35"/>
                        </a:cxn>
                        <a:cxn ang="T66">
                          <a:pos x="T36" y="T37"/>
                        </a:cxn>
                        <a:cxn ang="T67">
                          <a:pos x="T38" y="T39"/>
                        </a:cxn>
                        <a:cxn ang="T68">
                          <a:pos x="T40" y="T41"/>
                        </a:cxn>
                        <a:cxn ang="T69">
                          <a:pos x="T42" y="T43"/>
                        </a:cxn>
                        <a:cxn ang="T70">
                          <a:pos x="T44" y="T45"/>
                        </a:cxn>
                        <a:cxn ang="T71">
                          <a:pos x="T46" y="T47"/>
                        </a:cxn>
                      </a:cxnLst>
                      <a:rect l="T72" t="T73" r="T74" b="T75"/>
                      <a:pathLst>
                        <a:path w="459" h="105">
                          <a:moveTo>
                            <a:pt x="11" y="19"/>
                          </a:moveTo>
                          <a:lnTo>
                            <a:pt x="43" y="0"/>
                          </a:lnTo>
                          <a:lnTo>
                            <a:pt x="59" y="5"/>
                          </a:lnTo>
                          <a:lnTo>
                            <a:pt x="49" y="29"/>
                          </a:lnTo>
                          <a:lnTo>
                            <a:pt x="25" y="44"/>
                          </a:lnTo>
                          <a:lnTo>
                            <a:pt x="71" y="66"/>
                          </a:lnTo>
                          <a:lnTo>
                            <a:pt x="140" y="69"/>
                          </a:lnTo>
                          <a:lnTo>
                            <a:pt x="200" y="64"/>
                          </a:lnTo>
                          <a:lnTo>
                            <a:pt x="243" y="59"/>
                          </a:lnTo>
                          <a:lnTo>
                            <a:pt x="324" y="51"/>
                          </a:lnTo>
                          <a:lnTo>
                            <a:pt x="376" y="46"/>
                          </a:lnTo>
                          <a:lnTo>
                            <a:pt x="410" y="36"/>
                          </a:lnTo>
                          <a:lnTo>
                            <a:pt x="443" y="15"/>
                          </a:lnTo>
                          <a:lnTo>
                            <a:pt x="440" y="0"/>
                          </a:lnTo>
                          <a:lnTo>
                            <a:pt x="459" y="5"/>
                          </a:lnTo>
                          <a:lnTo>
                            <a:pt x="454" y="56"/>
                          </a:lnTo>
                          <a:lnTo>
                            <a:pt x="405" y="80"/>
                          </a:lnTo>
                          <a:lnTo>
                            <a:pt x="297" y="86"/>
                          </a:lnTo>
                          <a:lnTo>
                            <a:pt x="187" y="97"/>
                          </a:lnTo>
                          <a:lnTo>
                            <a:pt x="124" y="105"/>
                          </a:lnTo>
                          <a:lnTo>
                            <a:pt x="48" y="86"/>
                          </a:lnTo>
                          <a:lnTo>
                            <a:pt x="11" y="75"/>
                          </a:lnTo>
                          <a:lnTo>
                            <a:pt x="0" y="46"/>
                          </a:lnTo>
                          <a:lnTo>
                            <a:pt x="11" y="19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37958" name="Freeform 27"/>
                    <p:cNvSpPr>
                      <a:spLocks/>
                    </p:cNvSpPr>
                    <p:nvPr/>
                  </p:nvSpPr>
                  <p:spPr bwMode="auto">
                    <a:xfrm>
                      <a:off x="2024" y="2782"/>
                      <a:ext cx="48" cy="4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37959" name="Freeform 28"/>
                    <p:cNvSpPr>
                      <a:spLocks/>
                    </p:cNvSpPr>
                    <p:nvPr/>
                  </p:nvSpPr>
                  <p:spPr bwMode="auto">
                    <a:xfrm>
                      <a:off x="2113" y="2777"/>
                      <a:ext cx="48" cy="4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37960" name="Freeform 29"/>
                    <p:cNvSpPr>
                      <a:spLocks/>
                    </p:cNvSpPr>
                    <p:nvPr/>
                  </p:nvSpPr>
                  <p:spPr bwMode="auto">
                    <a:xfrm>
                      <a:off x="2404" y="2764"/>
                      <a:ext cx="195" cy="49"/>
                    </a:xfrm>
                    <a:custGeom>
                      <a:avLst/>
                      <a:gdLst>
                        <a:gd name="T0" fmla="*/ 0 w 195"/>
                        <a:gd name="T1" fmla="*/ 15 h 49"/>
                        <a:gd name="T2" fmla="*/ 190 w 195"/>
                        <a:gd name="T3" fmla="*/ 0 h 49"/>
                        <a:gd name="T4" fmla="*/ 195 w 195"/>
                        <a:gd name="T5" fmla="*/ 32 h 49"/>
                        <a:gd name="T6" fmla="*/ 0 w 195"/>
                        <a:gd name="T7" fmla="*/ 49 h 49"/>
                        <a:gd name="T8" fmla="*/ 0 w 195"/>
                        <a:gd name="T9" fmla="*/ 15 h 49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95"/>
                        <a:gd name="T16" fmla="*/ 0 h 49"/>
                        <a:gd name="T17" fmla="*/ 195 w 195"/>
                        <a:gd name="T18" fmla="*/ 49 h 49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95" h="49">
                          <a:moveTo>
                            <a:pt x="0" y="15"/>
                          </a:moveTo>
                          <a:lnTo>
                            <a:pt x="190" y="0"/>
                          </a:lnTo>
                          <a:lnTo>
                            <a:pt x="195" y="32"/>
                          </a:lnTo>
                          <a:lnTo>
                            <a:pt x="0" y="49"/>
                          </a:lnTo>
                          <a:lnTo>
                            <a:pt x="0" y="15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37961" name="Freeform 30"/>
                    <p:cNvSpPr>
                      <a:spLocks/>
                    </p:cNvSpPr>
                    <p:nvPr/>
                  </p:nvSpPr>
                  <p:spPr bwMode="auto">
                    <a:xfrm>
                      <a:off x="1923" y="1953"/>
                      <a:ext cx="821" cy="646"/>
                    </a:xfrm>
                    <a:custGeom>
                      <a:avLst/>
                      <a:gdLst>
                        <a:gd name="T0" fmla="*/ 69 w 821"/>
                        <a:gd name="T1" fmla="*/ 616 h 646"/>
                        <a:gd name="T2" fmla="*/ 46 w 821"/>
                        <a:gd name="T3" fmla="*/ 592 h 646"/>
                        <a:gd name="T4" fmla="*/ 32 w 821"/>
                        <a:gd name="T5" fmla="*/ 551 h 646"/>
                        <a:gd name="T6" fmla="*/ 27 w 821"/>
                        <a:gd name="T7" fmla="*/ 460 h 646"/>
                        <a:gd name="T8" fmla="*/ 27 w 821"/>
                        <a:gd name="T9" fmla="*/ 309 h 646"/>
                        <a:gd name="T10" fmla="*/ 32 w 821"/>
                        <a:gd name="T11" fmla="*/ 195 h 646"/>
                        <a:gd name="T12" fmla="*/ 46 w 821"/>
                        <a:gd name="T13" fmla="*/ 169 h 646"/>
                        <a:gd name="T14" fmla="*/ 71 w 821"/>
                        <a:gd name="T15" fmla="*/ 136 h 646"/>
                        <a:gd name="T16" fmla="*/ 132 w 821"/>
                        <a:gd name="T17" fmla="*/ 112 h 646"/>
                        <a:gd name="T18" fmla="*/ 240 w 821"/>
                        <a:gd name="T19" fmla="*/ 80 h 646"/>
                        <a:gd name="T20" fmla="*/ 329 w 821"/>
                        <a:gd name="T21" fmla="*/ 57 h 646"/>
                        <a:gd name="T22" fmla="*/ 369 w 821"/>
                        <a:gd name="T23" fmla="*/ 33 h 646"/>
                        <a:gd name="T24" fmla="*/ 440 w 821"/>
                        <a:gd name="T25" fmla="*/ 27 h 646"/>
                        <a:gd name="T26" fmla="*/ 566 w 821"/>
                        <a:gd name="T27" fmla="*/ 38 h 646"/>
                        <a:gd name="T28" fmla="*/ 670 w 821"/>
                        <a:gd name="T29" fmla="*/ 32 h 646"/>
                        <a:gd name="T30" fmla="*/ 714 w 821"/>
                        <a:gd name="T31" fmla="*/ 22 h 646"/>
                        <a:gd name="T32" fmla="*/ 750 w 821"/>
                        <a:gd name="T33" fmla="*/ 32 h 646"/>
                        <a:gd name="T34" fmla="*/ 774 w 821"/>
                        <a:gd name="T35" fmla="*/ 95 h 646"/>
                        <a:gd name="T36" fmla="*/ 789 w 821"/>
                        <a:gd name="T37" fmla="*/ 210 h 646"/>
                        <a:gd name="T38" fmla="*/ 804 w 821"/>
                        <a:gd name="T39" fmla="*/ 301 h 646"/>
                        <a:gd name="T40" fmla="*/ 797 w 821"/>
                        <a:gd name="T41" fmla="*/ 343 h 646"/>
                        <a:gd name="T42" fmla="*/ 769 w 821"/>
                        <a:gd name="T43" fmla="*/ 446 h 646"/>
                        <a:gd name="T44" fmla="*/ 733 w 821"/>
                        <a:gd name="T45" fmla="*/ 550 h 646"/>
                        <a:gd name="T46" fmla="*/ 709 w 821"/>
                        <a:gd name="T47" fmla="*/ 589 h 646"/>
                        <a:gd name="T48" fmla="*/ 693 w 821"/>
                        <a:gd name="T49" fmla="*/ 608 h 646"/>
                        <a:gd name="T50" fmla="*/ 717 w 821"/>
                        <a:gd name="T51" fmla="*/ 622 h 646"/>
                        <a:gd name="T52" fmla="*/ 742 w 821"/>
                        <a:gd name="T53" fmla="*/ 578 h 646"/>
                        <a:gd name="T54" fmla="*/ 780 w 821"/>
                        <a:gd name="T55" fmla="*/ 485 h 646"/>
                        <a:gd name="T56" fmla="*/ 808 w 821"/>
                        <a:gd name="T57" fmla="*/ 386 h 646"/>
                        <a:gd name="T58" fmla="*/ 818 w 821"/>
                        <a:gd name="T59" fmla="*/ 337 h 646"/>
                        <a:gd name="T60" fmla="*/ 821 w 821"/>
                        <a:gd name="T61" fmla="*/ 291 h 646"/>
                        <a:gd name="T62" fmla="*/ 812 w 821"/>
                        <a:gd name="T63" fmla="*/ 214 h 646"/>
                        <a:gd name="T64" fmla="*/ 797 w 821"/>
                        <a:gd name="T65" fmla="*/ 99 h 646"/>
                        <a:gd name="T66" fmla="*/ 775 w 821"/>
                        <a:gd name="T67" fmla="*/ 36 h 646"/>
                        <a:gd name="T68" fmla="*/ 755 w 821"/>
                        <a:gd name="T69" fmla="*/ 8 h 646"/>
                        <a:gd name="T70" fmla="*/ 722 w 821"/>
                        <a:gd name="T71" fmla="*/ 0 h 646"/>
                        <a:gd name="T72" fmla="*/ 679 w 821"/>
                        <a:gd name="T73" fmla="*/ 13 h 646"/>
                        <a:gd name="T74" fmla="*/ 615 w 821"/>
                        <a:gd name="T75" fmla="*/ 17 h 646"/>
                        <a:gd name="T76" fmla="*/ 533 w 821"/>
                        <a:gd name="T77" fmla="*/ 17 h 646"/>
                        <a:gd name="T78" fmla="*/ 448 w 821"/>
                        <a:gd name="T79" fmla="*/ 5 h 646"/>
                        <a:gd name="T80" fmla="*/ 391 w 821"/>
                        <a:gd name="T81" fmla="*/ 8 h 646"/>
                        <a:gd name="T82" fmla="*/ 362 w 821"/>
                        <a:gd name="T83" fmla="*/ 19 h 646"/>
                        <a:gd name="T84" fmla="*/ 298 w 821"/>
                        <a:gd name="T85" fmla="*/ 50 h 646"/>
                        <a:gd name="T86" fmla="*/ 175 w 821"/>
                        <a:gd name="T87" fmla="*/ 84 h 646"/>
                        <a:gd name="T88" fmla="*/ 57 w 821"/>
                        <a:gd name="T89" fmla="*/ 123 h 646"/>
                        <a:gd name="T90" fmla="*/ 24 w 821"/>
                        <a:gd name="T91" fmla="*/ 164 h 646"/>
                        <a:gd name="T92" fmla="*/ 3 w 821"/>
                        <a:gd name="T93" fmla="*/ 219 h 646"/>
                        <a:gd name="T94" fmla="*/ 0 w 821"/>
                        <a:gd name="T95" fmla="*/ 329 h 646"/>
                        <a:gd name="T96" fmla="*/ 5 w 821"/>
                        <a:gd name="T97" fmla="*/ 433 h 646"/>
                        <a:gd name="T98" fmla="*/ 9 w 821"/>
                        <a:gd name="T99" fmla="*/ 540 h 646"/>
                        <a:gd name="T100" fmla="*/ 28 w 821"/>
                        <a:gd name="T101" fmla="*/ 602 h 646"/>
                        <a:gd name="T102" fmla="*/ 47 w 821"/>
                        <a:gd name="T103" fmla="*/ 635 h 646"/>
                        <a:gd name="T104" fmla="*/ 80 w 821"/>
                        <a:gd name="T105" fmla="*/ 646 h 646"/>
                        <a:gd name="T106" fmla="*/ 99 w 821"/>
                        <a:gd name="T107" fmla="*/ 640 h 646"/>
                        <a:gd name="T108" fmla="*/ 69 w 821"/>
                        <a:gd name="T109" fmla="*/ 616 h 64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60000 65536"/>
                        <a:gd name="T154" fmla="*/ 0 60000 65536"/>
                        <a:gd name="T155" fmla="*/ 0 60000 65536"/>
                        <a:gd name="T156" fmla="*/ 0 60000 65536"/>
                        <a:gd name="T157" fmla="*/ 0 60000 65536"/>
                        <a:gd name="T158" fmla="*/ 0 60000 65536"/>
                        <a:gd name="T159" fmla="*/ 0 60000 65536"/>
                        <a:gd name="T160" fmla="*/ 0 60000 65536"/>
                        <a:gd name="T161" fmla="*/ 0 60000 65536"/>
                        <a:gd name="T162" fmla="*/ 0 60000 65536"/>
                        <a:gd name="T163" fmla="*/ 0 60000 65536"/>
                        <a:gd name="T164" fmla="*/ 0 60000 65536"/>
                        <a:gd name="T165" fmla="*/ 0 w 821"/>
                        <a:gd name="T166" fmla="*/ 0 h 646"/>
                        <a:gd name="T167" fmla="*/ 821 w 821"/>
                        <a:gd name="T168" fmla="*/ 646 h 646"/>
                      </a:gdLst>
                      <a:ahLst/>
                      <a:cxnLst>
                        <a:cxn ang="T110">
                          <a:pos x="T0" y="T1"/>
                        </a:cxn>
                        <a:cxn ang="T111">
                          <a:pos x="T2" y="T3"/>
                        </a:cxn>
                        <a:cxn ang="T112">
                          <a:pos x="T4" y="T5"/>
                        </a:cxn>
                        <a:cxn ang="T113">
                          <a:pos x="T6" y="T7"/>
                        </a:cxn>
                        <a:cxn ang="T114">
                          <a:pos x="T8" y="T9"/>
                        </a:cxn>
                        <a:cxn ang="T115">
                          <a:pos x="T10" y="T11"/>
                        </a:cxn>
                        <a:cxn ang="T116">
                          <a:pos x="T12" y="T13"/>
                        </a:cxn>
                        <a:cxn ang="T117">
                          <a:pos x="T14" y="T15"/>
                        </a:cxn>
                        <a:cxn ang="T118">
                          <a:pos x="T16" y="T17"/>
                        </a:cxn>
                        <a:cxn ang="T119">
                          <a:pos x="T18" y="T19"/>
                        </a:cxn>
                        <a:cxn ang="T120">
                          <a:pos x="T20" y="T21"/>
                        </a:cxn>
                        <a:cxn ang="T121">
                          <a:pos x="T22" y="T23"/>
                        </a:cxn>
                        <a:cxn ang="T122">
                          <a:pos x="T24" y="T25"/>
                        </a:cxn>
                        <a:cxn ang="T123">
                          <a:pos x="T26" y="T27"/>
                        </a:cxn>
                        <a:cxn ang="T124">
                          <a:pos x="T28" y="T29"/>
                        </a:cxn>
                        <a:cxn ang="T125">
                          <a:pos x="T30" y="T31"/>
                        </a:cxn>
                        <a:cxn ang="T126">
                          <a:pos x="T32" y="T33"/>
                        </a:cxn>
                        <a:cxn ang="T127">
                          <a:pos x="T34" y="T35"/>
                        </a:cxn>
                        <a:cxn ang="T128">
                          <a:pos x="T36" y="T37"/>
                        </a:cxn>
                        <a:cxn ang="T129">
                          <a:pos x="T38" y="T39"/>
                        </a:cxn>
                        <a:cxn ang="T130">
                          <a:pos x="T40" y="T41"/>
                        </a:cxn>
                        <a:cxn ang="T131">
                          <a:pos x="T42" y="T43"/>
                        </a:cxn>
                        <a:cxn ang="T132">
                          <a:pos x="T44" y="T45"/>
                        </a:cxn>
                        <a:cxn ang="T133">
                          <a:pos x="T46" y="T47"/>
                        </a:cxn>
                        <a:cxn ang="T134">
                          <a:pos x="T48" y="T49"/>
                        </a:cxn>
                        <a:cxn ang="T135">
                          <a:pos x="T50" y="T51"/>
                        </a:cxn>
                        <a:cxn ang="T136">
                          <a:pos x="T52" y="T53"/>
                        </a:cxn>
                        <a:cxn ang="T137">
                          <a:pos x="T54" y="T55"/>
                        </a:cxn>
                        <a:cxn ang="T138">
                          <a:pos x="T56" y="T57"/>
                        </a:cxn>
                        <a:cxn ang="T139">
                          <a:pos x="T58" y="T59"/>
                        </a:cxn>
                        <a:cxn ang="T140">
                          <a:pos x="T60" y="T61"/>
                        </a:cxn>
                        <a:cxn ang="T141">
                          <a:pos x="T62" y="T63"/>
                        </a:cxn>
                        <a:cxn ang="T142">
                          <a:pos x="T64" y="T65"/>
                        </a:cxn>
                        <a:cxn ang="T143">
                          <a:pos x="T66" y="T67"/>
                        </a:cxn>
                        <a:cxn ang="T144">
                          <a:pos x="T68" y="T69"/>
                        </a:cxn>
                        <a:cxn ang="T145">
                          <a:pos x="T70" y="T71"/>
                        </a:cxn>
                        <a:cxn ang="T146">
                          <a:pos x="T72" y="T73"/>
                        </a:cxn>
                        <a:cxn ang="T147">
                          <a:pos x="T74" y="T75"/>
                        </a:cxn>
                        <a:cxn ang="T148">
                          <a:pos x="T76" y="T77"/>
                        </a:cxn>
                        <a:cxn ang="T149">
                          <a:pos x="T78" y="T79"/>
                        </a:cxn>
                        <a:cxn ang="T150">
                          <a:pos x="T80" y="T81"/>
                        </a:cxn>
                        <a:cxn ang="T151">
                          <a:pos x="T82" y="T83"/>
                        </a:cxn>
                        <a:cxn ang="T152">
                          <a:pos x="T84" y="T85"/>
                        </a:cxn>
                        <a:cxn ang="T153">
                          <a:pos x="T86" y="T87"/>
                        </a:cxn>
                        <a:cxn ang="T154">
                          <a:pos x="T88" y="T89"/>
                        </a:cxn>
                        <a:cxn ang="T155">
                          <a:pos x="T90" y="T91"/>
                        </a:cxn>
                        <a:cxn ang="T156">
                          <a:pos x="T92" y="T93"/>
                        </a:cxn>
                        <a:cxn ang="T157">
                          <a:pos x="T94" y="T95"/>
                        </a:cxn>
                        <a:cxn ang="T158">
                          <a:pos x="T96" y="T97"/>
                        </a:cxn>
                        <a:cxn ang="T159">
                          <a:pos x="T98" y="T99"/>
                        </a:cxn>
                        <a:cxn ang="T160">
                          <a:pos x="T100" y="T101"/>
                        </a:cxn>
                        <a:cxn ang="T161">
                          <a:pos x="T102" y="T103"/>
                        </a:cxn>
                        <a:cxn ang="T162">
                          <a:pos x="T104" y="T105"/>
                        </a:cxn>
                        <a:cxn ang="T163">
                          <a:pos x="T106" y="T107"/>
                        </a:cxn>
                        <a:cxn ang="T164">
                          <a:pos x="T108" y="T109"/>
                        </a:cxn>
                      </a:cxnLst>
                      <a:rect l="T165" t="T166" r="T167" b="T168"/>
                      <a:pathLst>
                        <a:path w="821" h="646">
                          <a:moveTo>
                            <a:pt x="69" y="616"/>
                          </a:moveTo>
                          <a:lnTo>
                            <a:pt x="46" y="592"/>
                          </a:lnTo>
                          <a:lnTo>
                            <a:pt x="32" y="551"/>
                          </a:lnTo>
                          <a:lnTo>
                            <a:pt x="27" y="460"/>
                          </a:lnTo>
                          <a:lnTo>
                            <a:pt x="27" y="309"/>
                          </a:lnTo>
                          <a:lnTo>
                            <a:pt x="32" y="195"/>
                          </a:lnTo>
                          <a:lnTo>
                            <a:pt x="46" y="169"/>
                          </a:lnTo>
                          <a:lnTo>
                            <a:pt x="71" y="136"/>
                          </a:lnTo>
                          <a:lnTo>
                            <a:pt x="132" y="112"/>
                          </a:lnTo>
                          <a:lnTo>
                            <a:pt x="240" y="80"/>
                          </a:lnTo>
                          <a:lnTo>
                            <a:pt x="329" y="57"/>
                          </a:lnTo>
                          <a:lnTo>
                            <a:pt x="369" y="33"/>
                          </a:lnTo>
                          <a:lnTo>
                            <a:pt x="440" y="27"/>
                          </a:lnTo>
                          <a:lnTo>
                            <a:pt x="566" y="38"/>
                          </a:lnTo>
                          <a:lnTo>
                            <a:pt x="670" y="32"/>
                          </a:lnTo>
                          <a:lnTo>
                            <a:pt x="714" y="22"/>
                          </a:lnTo>
                          <a:lnTo>
                            <a:pt x="750" y="32"/>
                          </a:lnTo>
                          <a:lnTo>
                            <a:pt x="774" y="95"/>
                          </a:lnTo>
                          <a:lnTo>
                            <a:pt x="789" y="210"/>
                          </a:lnTo>
                          <a:lnTo>
                            <a:pt x="804" y="301"/>
                          </a:lnTo>
                          <a:lnTo>
                            <a:pt x="797" y="343"/>
                          </a:lnTo>
                          <a:lnTo>
                            <a:pt x="769" y="446"/>
                          </a:lnTo>
                          <a:lnTo>
                            <a:pt x="733" y="550"/>
                          </a:lnTo>
                          <a:lnTo>
                            <a:pt x="709" y="589"/>
                          </a:lnTo>
                          <a:lnTo>
                            <a:pt x="693" y="608"/>
                          </a:lnTo>
                          <a:lnTo>
                            <a:pt x="717" y="622"/>
                          </a:lnTo>
                          <a:lnTo>
                            <a:pt x="742" y="578"/>
                          </a:lnTo>
                          <a:lnTo>
                            <a:pt x="780" y="485"/>
                          </a:lnTo>
                          <a:lnTo>
                            <a:pt x="808" y="386"/>
                          </a:lnTo>
                          <a:lnTo>
                            <a:pt x="818" y="337"/>
                          </a:lnTo>
                          <a:lnTo>
                            <a:pt x="821" y="291"/>
                          </a:lnTo>
                          <a:lnTo>
                            <a:pt x="812" y="214"/>
                          </a:lnTo>
                          <a:lnTo>
                            <a:pt x="797" y="99"/>
                          </a:lnTo>
                          <a:lnTo>
                            <a:pt x="775" y="36"/>
                          </a:lnTo>
                          <a:lnTo>
                            <a:pt x="755" y="8"/>
                          </a:lnTo>
                          <a:lnTo>
                            <a:pt x="722" y="0"/>
                          </a:lnTo>
                          <a:lnTo>
                            <a:pt x="679" y="13"/>
                          </a:lnTo>
                          <a:lnTo>
                            <a:pt x="615" y="17"/>
                          </a:lnTo>
                          <a:lnTo>
                            <a:pt x="533" y="17"/>
                          </a:lnTo>
                          <a:lnTo>
                            <a:pt x="448" y="5"/>
                          </a:lnTo>
                          <a:lnTo>
                            <a:pt x="391" y="8"/>
                          </a:lnTo>
                          <a:lnTo>
                            <a:pt x="362" y="19"/>
                          </a:lnTo>
                          <a:lnTo>
                            <a:pt x="298" y="50"/>
                          </a:lnTo>
                          <a:lnTo>
                            <a:pt x="175" y="84"/>
                          </a:lnTo>
                          <a:lnTo>
                            <a:pt x="57" y="123"/>
                          </a:lnTo>
                          <a:lnTo>
                            <a:pt x="24" y="164"/>
                          </a:lnTo>
                          <a:lnTo>
                            <a:pt x="3" y="219"/>
                          </a:lnTo>
                          <a:lnTo>
                            <a:pt x="0" y="329"/>
                          </a:lnTo>
                          <a:lnTo>
                            <a:pt x="5" y="433"/>
                          </a:lnTo>
                          <a:lnTo>
                            <a:pt x="9" y="540"/>
                          </a:lnTo>
                          <a:lnTo>
                            <a:pt x="28" y="602"/>
                          </a:lnTo>
                          <a:lnTo>
                            <a:pt x="47" y="635"/>
                          </a:lnTo>
                          <a:lnTo>
                            <a:pt x="80" y="646"/>
                          </a:lnTo>
                          <a:lnTo>
                            <a:pt x="99" y="640"/>
                          </a:lnTo>
                          <a:lnTo>
                            <a:pt x="69" y="616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37962" name="Freeform 31"/>
                    <p:cNvSpPr>
                      <a:spLocks/>
                    </p:cNvSpPr>
                    <p:nvPr/>
                  </p:nvSpPr>
                  <p:spPr bwMode="auto">
                    <a:xfrm>
                      <a:off x="1978" y="1965"/>
                      <a:ext cx="707" cy="644"/>
                    </a:xfrm>
                    <a:custGeom>
                      <a:avLst/>
                      <a:gdLst>
                        <a:gd name="T0" fmla="*/ 11 w 707"/>
                        <a:gd name="T1" fmla="*/ 611 h 644"/>
                        <a:gd name="T2" fmla="*/ 129 w 707"/>
                        <a:gd name="T3" fmla="*/ 619 h 644"/>
                        <a:gd name="T4" fmla="*/ 294 w 707"/>
                        <a:gd name="T5" fmla="*/ 623 h 644"/>
                        <a:gd name="T6" fmla="*/ 426 w 707"/>
                        <a:gd name="T7" fmla="*/ 623 h 644"/>
                        <a:gd name="T8" fmla="*/ 544 w 707"/>
                        <a:gd name="T9" fmla="*/ 609 h 644"/>
                        <a:gd name="T10" fmla="*/ 622 w 707"/>
                        <a:gd name="T11" fmla="*/ 597 h 644"/>
                        <a:gd name="T12" fmla="*/ 644 w 707"/>
                        <a:gd name="T13" fmla="*/ 586 h 644"/>
                        <a:gd name="T14" fmla="*/ 644 w 707"/>
                        <a:gd name="T15" fmla="*/ 529 h 644"/>
                        <a:gd name="T16" fmla="*/ 615 w 707"/>
                        <a:gd name="T17" fmla="*/ 377 h 644"/>
                        <a:gd name="T18" fmla="*/ 582 w 707"/>
                        <a:gd name="T19" fmla="*/ 193 h 644"/>
                        <a:gd name="T20" fmla="*/ 565 w 707"/>
                        <a:gd name="T21" fmla="*/ 126 h 644"/>
                        <a:gd name="T22" fmla="*/ 549 w 707"/>
                        <a:gd name="T23" fmla="*/ 101 h 644"/>
                        <a:gd name="T24" fmla="*/ 346 w 707"/>
                        <a:gd name="T25" fmla="*/ 123 h 644"/>
                        <a:gd name="T26" fmla="*/ 147 w 707"/>
                        <a:gd name="T27" fmla="*/ 128 h 644"/>
                        <a:gd name="T28" fmla="*/ 38 w 707"/>
                        <a:gd name="T29" fmla="*/ 131 h 644"/>
                        <a:gd name="T30" fmla="*/ 0 w 707"/>
                        <a:gd name="T31" fmla="*/ 136 h 644"/>
                        <a:gd name="T32" fmla="*/ 21 w 707"/>
                        <a:gd name="T33" fmla="*/ 109 h 644"/>
                        <a:gd name="T34" fmla="*/ 68 w 707"/>
                        <a:gd name="T35" fmla="*/ 114 h 644"/>
                        <a:gd name="T36" fmla="*/ 204 w 707"/>
                        <a:gd name="T37" fmla="*/ 109 h 644"/>
                        <a:gd name="T38" fmla="*/ 333 w 707"/>
                        <a:gd name="T39" fmla="*/ 101 h 644"/>
                        <a:gd name="T40" fmla="*/ 447 w 707"/>
                        <a:gd name="T41" fmla="*/ 92 h 644"/>
                        <a:gd name="T42" fmla="*/ 556 w 707"/>
                        <a:gd name="T43" fmla="*/ 82 h 644"/>
                        <a:gd name="T44" fmla="*/ 641 w 707"/>
                        <a:gd name="T45" fmla="*/ 43 h 644"/>
                        <a:gd name="T46" fmla="*/ 688 w 707"/>
                        <a:gd name="T47" fmla="*/ 0 h 644"/>
                        <a:gd name="T48" fmla="*/ 707 w 707"/>
                        <a:gd name="T49" fmla="*/ 21 h 644"/>
                        <a:gd name="T50" fmla="*/ 663 w 707"/>
                        <a:gd name="T51" fmla="*/ 47 h 644"/>
                        <a:gd name="T52" fmla="*/ 598 w 707"/>
                        <a:gd name="T53" fmla="*/ 90 h 644"/>
                        <a:gd name="T54" fmla="*/ 578 w 707"/>
                        <a:gd name="T55" fmla="*/ 104 h 644"/>
                        <a:gd name="T56" fmla="*/ 601 w 707"/>
                        <a:gd name="T57" fmla="*/ 202 h 644"/>
                        <a:gd name="T58" fmla="*/ 620 w 707"/>
                        <a:gd name="T59" fmla="*/ 297 h 644"/>
                        <a:gd name="T60" fmla="*/ 636 w 707"/>
                        <a:gd name="T61" fmla="*/ 384 h 644"/>
                        <a:gd name="T62" fmla="*/ 650 w 707"/>
                        <a:gd name="T63" fmla="*/ 467 h 644"/>
                        <a:gd name="T64" fmla="*/ 663 w 707"/>
                        <a:gd name="T65" fmla="*/ 529 h 644"/>
                        <a:gd name="T66" fmla="*/ 669 w 707"/>
                        <a:gd name="T67" fmla="*/ 582 h 644"/>
                        <a:gd name="T68" fmla="*/ 660 w 707"/>
                        <a:gd name="T69" fmla="*/ 611 h 644"/>
                        <a:gd name="T70" fmla="*/ 570 w 707"/>
                        <a:gd name="T71" fmla="*/ 633 h 644"/>
                        <a:gd name="T72" fmla="*/ 412 w 707"/>
                        <a:gd name="T73" fmla="*/ 644 h 644"/>
                        <a:gd name="T74" fmla="*/ 246 w 707"/>
                        <a:gd name="T75" fmla="*/ 638 h 644"/>
                        <a:gd name="T76" fmla="*/ 125 w 707"/>
                        <a:gd name="T77" fmla="*/ 638 h 644"/>
                        <a:gd name="T78" fmla="*/ 25 w 707"/>
                        <a:gd name="T79" fmla="*/ 635 h 644"/>
                        <a:gd name="T80" fmla="*/ 11 w 707"/>
                        <a:gd name="T81" fmla="*/ 611 h 644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60000 65536"/>
                        <a:gd name="T94" fmla="*/ 0 60000 65536"/>
                        <a:gd name="T95" fmla="*/ 0 60000 65536"/>
                        <a:gd name="T96" fmla="*/ 0 60000 65536"/>
                        <a:gd name="T97" fmla="*/ 0 60000 65536"/>
                        <a:gd name="T98" fmla="*/ 0 60000 65536"/>
                        <a:gd name="T99" fmla="*/ 0 60000 65536"/>
                        <a:gd name="T100" fmla="*/ 0 60000 65536"/>
                        <a:gd name="T101" fmla="*/ 0 60000 65536"/>
                        <a:gd name="T102" fmla="*/ 0 60000 65536"/>
                        <a:gd name="T103" fmla="*/ 0 60000 65536"/>
                        <a:gd name="T104" fmla="*/ 0 60000 65536"/>
                        <a:gd name="T105" fmla="*/ 0 60000 65536"/>
                        <a:gd name="T106" fmla="*/ 0 60000 65536"/>
                        <a:gd name="T107" fmla="*/ 0 60000 65536"/>
                        <a:gd name="T108" fmla="*/ 0 60000 65536"/>
                        <a:gd name="T109" fmla="*/ 0 60000 6553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w 707"/>
                        <a:gd name="T124" fmla="*/ 0 h 644"/>
                        <a:gd name="T125" fmla="*/ 707 w 707"/>
                        <a:gd name="T126" fmla="*/ 644 h 644"/>
                      </a:gdLst>
                      <a:ahLst/>
                      <a:cxnLst>
                        <a:cxn ang="T82">
                          <a:pos x="T0" y="T1"/>
                        </a:cxn>
                        <a:cxn ang="T83">
                          <a:pos x="T2" y="T3"/>
                        </a:cxn>
                        <a:cxn ang="T84">
                          <a:pos x="T4" y="T5"/>
                        </a:cxn>
                        <a:cxn ang="T85">
                          <a:pos x="T6" y="T7"/>
                        </a:cxn>
                        <a:cxn ang="T86">
                          <a:pos x="T8" y="T9"/>
                        </a:cxn>
                        <a:cxn ang="T87">
                          <a:pos x="T10" y="T11"/>
                        </a:cxn>
                        <a:cxn ang="T88">
                          <a:pos x="T12" y="T13"/>
                        </a:cxn>
                        <a:cxn ang="T89">
                          <a:pos x="T14" y="T15"/>
                        </a:cxn>
                        <a:cxn ang="T90">
                          <a:pos x="T16" y="T17"/>
                        </a:cxn>
                        <a:cxn ang="T91">
                          <a:pos x="T18" y="T19"/>
                        </a:cxn>
                        <a:cxn ang="T92">
                          <a:pos x="T20" y="T21"/>
                        </a:cxn>
                        <a:cxn ang="T93">
                          <a:pos x="T22" y="T23"/>
                        </a:cxn>
                        <a:cxn ang="T94">
                          <a:pos x="T24" y="T25"/>
                        </a:cxn>
                        <a:cxn ang="T95">
                          <a:pos x="T26" y="T27"/>
                        </a:cxn>
                        <a:cxn ang="T96">
                          <a:pos x="T28" y="T29"/>
                        </a:cxn>
                        <a:cxn ang="T97">
                          <a:pos x="T30" y="T31"/>
                        </a:cxn>
                        <a:cxn ang="T98">
                          <a:pos x="T32" y="T33"/>
                        </a:cxn>
                        <a:cxn ang="T99">
                          <a:pos x="T34" y="T35"/>
                        </a:cxn>
                        <a:cxn ang="T100">
                          <a:pos x="T36" y="T37"/>
                        </a:cxn>
                        <a:cxn ang="T101">
                          <a:pos x="T38" y="T39"/>
                        </a:cxn>
                        <a:cxn ang="T102">
                          <a:pos x="T40" y="T41"/>
                        </a:cxn>
                        <a:cxn ang="T103">
                          <a:pos x="T42" y="T43"/>
                        </a:cxn>
                        <a:cxn ang="T104">
                          <a:pos x="T44" y="T45"/>
                        </a:cxn>
                        <a:cxn ang="T105">
                          <a:pos x="T46" y="T47"/>
                        </a:cxn>
                        <a:cxn ang="T106">
                          <a:pos x="T48" y="T49"/>
                        </a:cxn>
                        <a:cxn ang="T107">
                          <a:pos x="T50" y="T51"/>
                        </a:cxn>
                        <a:cxn ang="T108">
                          <a:pos x="T52" y="T53"/>
                        </a:cxn>
                        <a:cxn ang="T109">
                          <a:pos x="T54" y="T55"/>
                        </a:cxn>
                        <a:cxn ang="T110">
                          <a:pos x="T56" y="T57"/>
                        </a:cxn>
                        <a:cxn ang="T111">
                          <a:pos x="T58" y="T59"/>
                        </a:cxn>
                        <a:cxn ang="T112">
                          <a:pos x="T60" y="T61"/>
                        </a:cxn>
                        <a:cxn ang="T113">
                          <a:pos x="T62" y="T63"/>
                        </a:cxn>
                        <a:cxn ang="T114">
                          <a:pos x="T64" y="T65"/>
                        </a:cxn>
                        <a:cxn ang="T115">
                          <a:pos x="T66" y="T67"/>
                        </a:cxn>
                        <a:cxn ang="T116">
                          <a:pos x="T68" y="T69"/>
                        </a:cxn>
                        <a:cxn ang="T117">
                          <a:pos x="T70" y="T71"/>
                        </a:cxn>
                        <a:cxn ang="T118">
                          <a:pos x="T72" y="T73"/>
                        </a:cxn>
                        <a:cxn ang="T119">
                          <a:pos x="T74" y="T75"/>
                        </a:cxn>
                        <a:cxn ang="T120">
                          <a:pos x="T76" y="T77"/>
                        </a:cxn>
                        <a:cxn ang="T121">
                          <a:pos x="T78" y="T79"/>
                        </a:cxn>
                        <a:cxn ang="T122">
                          <a:pos x="T80" y="T81"/>
                        </a:cxn>
                      </a:cxnLst>
                      <a:rect l="T123" t="T124" r="T125" b="T126"/>
                      <a:pathLst>
                        <a:path w="707" h="644">
                          <a:moveTo>
                            <a:pt x="11" y="611"/>
                          </a:moveTo>
                          <a:lnTo>
                            <a:pt x="129" y="619"/>
                          </a:lnTo>
                          <a:lnTo>
                            <a:pt x="294" y="623"/>
                          </a:lnTo>
                          <a:lnTo>
                            <a:pt x="426" y="623"/>
                          </a:lnTo>
                          <a:lnTo>
                            <a:pt x="544" y="609"/>
                          </a:lnTo>
                          <a:lnTo>
                            <a:pt x="622" y="597"/>
                          </a:lnTo>
                          <a:lnTo>
                            <a:pt x="644" y="586"/>
                          </a:lnTo>
                          <a:lnTo>
                            <a:pt x="644" y="529"/>
                          </a:lnTo>
                          <a:lnTo>
                            <a:pt x="615" y="377"/>
                          </a:lnTo>
                          <a:lnTo>
                            <a:pt x="582" y="193"/>
                          </a:lnTo>
                          <a:lnTo>
                            <a:pt x="565" y="126"/>
                          </a:lnTo>
                          <a:lnTo>
                            <a:pt x="549" y="101"/>
                          </a:lnTo>
                          <a:lnTo>
                            <a:pt x="346" y="123"/>
                          </a:lnTo>
                          <a:lnTo>
                            <a:pt x="147" y="128"/>
                          </a:lnTo>
                          <a:lnTo>
                            <a:pt x="38" y="131"/>
                          </a:lnTo>
                          <a:lnTo>
                            <a:pt x="0" y="136"/>
                          </a:lnTo>
                          <a:lnTo>
                            <a:pt x="21" y="109"/>
                          </a:lnTo>
                          <a:lnTo>
                            <a:pt x="68" y="114"/>
                          </a:lnTo>
                          <a:lnTo>
                            <a:pt x="204" y="109"/>
                          </a:lnTo>
                          <a:lnTo>
                            <a:pt x="333" y="101"/>
                          </a:lnTo>
                          <a:lnTo>
                            <a:pt x="447" y="92"/>
                          </a:lnTo>
                          <a:lnTo>
                            <a:pt x="556" y="82"/>
                          </a:lnTo>
                          <a:lnTo>
                            <a:pt x="641" y="43"/>
                          </a:lnTo>
                          <a:lnTo>
                            <a:pt x="688" y="0"/>
                          </a:lnTo>
                          <a:lnTo>
                            <a:pt x="707" y="21"/>
                          </a:lnTo>
                          <a:lnTo>
                            <a:pt x="663" y="47"/>
                          </a:lnTo>
                          <a:lnTo>
                            <a:pt x="598" y="90"/>
                          </a:lnTo>
                          <a:lnTo>
                            <a:pt x="578" y="104"/>
                          </a:lnTo>
                          <a:lnTo>
                            <a:pt x="601" y="202"/>
                          </a:lnTo>
                          <a:lnTo>
                            <a:pt x="620" y="297"/>
                          </a:lnTo>
                          <a:lnTo>
                            <a:pt x="636" y="384"/>
                          </a:lnTo>
                          <a:lnTo>
                            <a:pt x="650" y="467"/>
                          </a:lnTo>
                          <a:lnTo>
                            <a:pt x="663" y="529"/>
                          </a:lnTo>
                          <a:lnTo>
                            <a:pt x="669" y="582"/>
                          </a:lnTo>
                          <a:lnTo>
                            <a:pt x="660" y="611"/>
                          </a:lnTo>
                          <a:lnTo>
                            <a:pt x="570" y="633"/>
                          </a:lnTo>
                          <a:lnTo>
                            <a:pt x="412" y="644"/>
                          </a:lnTo>
                          <a:lnTo>
                            <a:pt x="246" y="638"/>
                          </a:lnTo>
                          <a:lnTo>
                            <a:pt x="125" y="638"/>
                          </a:lnTo>
                          <a:lnTo>
                            <a:pt x="25" y="635"/>
                          </a:lnTo>
                          <a:lnTo>
                            <a:pt x="11" y="611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37963" name="Freeform 32"/>
                    <p:cNvSpPr>
                      <a:spLocks/>
                    </p:cNvSpPr>
                    <p:nvPr/>
                  </p:nvSpPr>
                  <p:spPr bwMode="auto">
                    <a:xfrm>
                      <a:off x="2057" y="2127"/>
                      <a:ext cx="488" cy="412"/>
                    </a:xfrm>
                    <a:custGeom>
                      <a:avLst/>
                      <a:gdLst>
                        <a:gd name="T0" fmla="*/ 0 w 488"/>
                        <a:gd name="T1" fmla="*/ 11 h 412"/>
                        <a:gd name="T2" fmla="*/ 162 w 488"/>
                        <a:gd name="T3" fmla="*/ 5 h 412"/>
                        <a:gd name="T4" fmla="*/ 273 w 488"/>
                        <a:gd name="T5" fmla="*/ 0 h 412"/>
                        <a:gd name="T6" fmla="*/ 397 w 488"/>
                        <a:gd name="T7" fmla="*/ 2 h 412"/>
                        <a:gd name="T8" fmla="*/ 416 w 488"/>
                        <a:gd name="T9" fmla="*/ 16 h 412"/>
                        <a:gd name="T10" fmla="*/ 431 w 488"/>
                        <a:gd name="T11" fmla="*/ 38 h 412"/>
                        <a:gd name="T12" fmla="*/ 458 w 488"/>
                        <a:gd name="T13" fmla="*/ 154 h 412"/>
                        <a:gd name="T14" fmla="*/ 478 w 488"/>
                        <a:gd name="T15" fmla="*/ 286 h 412"/>
                        <a:gd name="T16" fmla="*/ 488 w 488"/>
                        <a:gd name="T17" fmla="*/ 377 h 412"/>
                        <a:gd name="T18" fmla="*/ 478 w 488"/>
                        <a:gd name="T19" fmla="*/ 406 h 412"/>
                        <a:gd name="T20" fmla="*/ 453 w 488"/>
                        <a:gd name="T21" fmla="*/ 412 h 412"/>
                        <a:gd name="T22" fmla="*/ 310 w 488"/>
                        <a:gd name="T23" fmla="*/ 396 h 412"/>
                        <a:gd name="T24" fmla="*/ 459 w 488"/>
                        <a:gd name="T25" fmla="*/ 383 h 412"/>
                        <a:gd name="T26" fmla="*/ 467 w 488"/>
                        <a:gd name="T27" fmla="*/ 379 h 412"/>
                        <a:gd name="T28" fmla="*/ 464 w 488"/>
                        <a:gd name="T29" fmla="*/ 317 h 412"/>
                        <a:gd name="T30" fmla="*/ 453 w 488"/>
                        <a:gd name="T31" fmla="*/ 229 h 412"/>
                        <a:gd name="T32" fmla="*/ 429 w 488"/>
                        <a:gd name="T33" fmla="*/ 110 h 412"/>
                        <a:gd name="T34" fmla="*/ 410 w 488"/>
                        <a:gd name="T35" fmla="*/ 35 h 412"/>
                        <a:gd name="T36" fmla="*/ 391 w 488"/>
                        <a:gd name="T37" fmla="*/ 24 h 412"/>
                        <a:gd name="T38" fmla="*/ 302 w 488"/>
                        <a:gd name="T39" fmla="*/ 19 h 412"/>
                        <a:gd name="T40" fmla="*/ 181 w 488"/>
                        <a:gd name="T41" fmla="*/ 24 h 412"/>
                        <a:gd name="T42" fmla="*/ 81 w 488"/>
                        <a:gd name="T43" fmla="*/ 21 h 412"/>
                        <a:gd name="T44" fmla="*/ 0 w 488"/>
                        <a:gd name="T45" fmla="*/ 11 h 412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w 488"/>
                        <a:gd name="T70" fmla="*/ 0 h 412"/>
                        <a:gd name="T71" fmla="*/ 488 w 488"/>
                        <a:gd name="T72" fmla="*/ 412 h 412"/>
                      </a:gdLst>
                      <a:ahLst/>
                      <a:cxnLst>
                        <a:cxn ang="T46">
                          <a:pos x="T0" y="T1"/>
                        </a:cxn>
                        <a:cxn ang="T47">
                          <a:pos x="T2" y="T3"/>
                        </a:cxn>
                        <a:cxn ang="T48">
                          <a:pos x="T4" y="T5"/>
                        </a:cxn>
                        <a:cxn ang="T49">
                          <a:pos x="T6" y="T7"/>
                        </a:cxn>
                        <a:cxn ang="T50">
                          <a:pos x="T8" y="T9"/>
                        </a:cxn>
                        <a:cxn ang="T51">
                          <a:pos x="T10" y="T11"/>
                        </a:cxn>
                        <a:cxn ang="T52">
                          <a:pos x="T12" y="T13"/>
                        </a:cxn>
                        <a:cxn ang="T53">
                          <a:pos x="T14" y="T15"/>
                        </a:cxn>
                        <a:cxn ang="T54">
                          <a:pos x="T16" y="T17"/>
                        </a:cxn>
                        <a:cxn ang="T55">
                          <a:pos x="T18" y="T19"/>
                        </a:cxn>
                        <a:cxn ang="T56">
                          <a:pos x="T20" y="T21"/>
                        </a:cxn>
                        <a:cxn ang="T57">
                          <a:pos x="T22" y="T23"/>
                        </a:cxn>
                        <a:cxn ang="T58">
                          <a:pos x="T24" y="T25"/>
                        </a:cxn>
                        <a:cxn ang="T59">
                          <a:pos x="T26" y="T27"/>
                        </a:cxn>
                        <a:cxn ang="T60">
                          <a:pos x="T28" y="T29"/>
                        </a:cxn>
                        <a:cxn ang="T61">
                          <a:pos x="T30" y="T31"/>
                        </a:cxn>
                        <a:cxn ang="T62">
                          <a:pos x="T32" y="T33"/>
                        </a:cxn>
                        <a:cxn ang="T63">
                          <a:pos x="T34" y="T35"/>
                        </a:cxn>
                        <a:cxn ang="T64">
                          <a:pos x="T36" y="T37"/>
                        </a:cxn>
                        <a:cxn ang="T65">
                          <a:pos x="T38" y="T39"/>
                        </a:cxn>
                        <a:cxn ang="T66">
                          <a:pos x="T40" y="T41"/>
                        </a:cxn>
                        <a:cxn ang="T67">
                          <a:pos x="T42" y="T43"/>
                        </a:cxn>
                        <a:cxn ang="T68">
                          <a:pos x="T44" y="T45"/>
                        </a:cxn>
                      </a:cxnLst>
                      <a:rect l="T69" t="T70" r="T71" b="T72"/>
                      <a:pathLst>
                        <a:path w="488" h="412">
                          <a:moveTo>
                            <a:pt x="0" y="11"/>
                          </a:moveTo>
                          <a:lnTo>
                            <a:pt x="162" y="5"/>
                          </a:lnTo>
                          <a:lnTo>
                            <a:pt x="273" y="0"/>
                          </a:lnTo>
                          <a:lnTo>
                            <a:pt x="397" y="2"/>
                          </a:lnTo>
                          <a:lnTo>
                            <a:pt x="416" y="16"/>
                          </a:lnTo>
                          <a:lnTo>
                            <a:pt x="431" y="38"/>
                          </a:lnTo>
                          <a:lnTo>
                            <a:pt x="458" y="154"/>
                          </a:lnTo>
                          <a:lnTo>
                            <a:pt x="478" y="286"/>
                          </a:lnTo>
                          <a:lnTo>
                            <a:pt x="488" y="377"/>
                          </a:lnTo>
                          <a:lnTo>
                            <a:pt x="478" y="406"/>
                          </a:lnTo>
                          <a:lnTo>
                            <a:pt x="453" y="412"/>
                          </a:lnTo>
                          <a:lnTo>
                            <a:pt x="310" y="396"/>
                          </a:lnTo>
                          <a:lnTo>
                            <a:pt x="459" y="383"/>
                          </a:lnTo>
                          <a:lnTo>
                            <a:pt x="467" y="379"/>
                          </a:lnTo>
                          <a:lnTo>
                            <a:pt x="464" y="317"/>
                          </a:lnTo>
                          <a:lnTo>
                            <a:pt x="453" y="229"/>
                          </a:lnTo>
                          <a:lnTo>
                            <a:pt x="429" y="110"/>
                          </a:lnTo>
                          <a:lnTo>
                            <a:pt x="410" y="35"/>
                          </a:lnTo>
                          <a:lnTo>
                            <a:pt x="391" y="24"/>
                          </a:lnTo>
                          <a:lnTo>
                            <a:pt x="302" y="19"/>
                          </a:lnTo>
                          <a:lnTo>
                            <a:pt x="181" y="24"/>
                          </a:lnTo>
                          <a:lnTo>
                            <a:pt x="81" y="21"/>
                          </a:lnTo>
                          <a:lnTo>
                            <a:pt x="0" y="11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37964" name="Freeform 33"/>
                    <p:cNvSpPr>
                      <a:spLocks/>
                    </p:cNvSpPr>
                    <p:nvPr/>
                  </p:nvSpPr>
                  <p:spPr bwMode="auto">
                    <a:xfrm>
                      <a:off x="2007" y="2133"/>
                      <a:ext cx="485" cy="401"/>
                    </a:xfrm>
                    <a:custGeom>
                      <a:avLst/>
                      <a:gdLst>
                        <a:gd name="T0" fmla="*/ 224 w 485"/>
                        <a:gd name="T1" fmla="*/ 0 h 401"/>
                        <a:gd name="T2" fmla="*/ 67 w 485"/>
                        <a:gd name="T3" fmla="*/ 0 h 401"/>
                        <a:gd name="T4" fmla="*/ 22 w 485"/>
                        <a:gd name="T5" fmla="*/ 5 h 401"/>
                        <a:gd name="T6" fmla="*/ 14 w 485"/>
                        <a:gd name="T7" fmla="*/ 22 h 401"/>
                        <a:gd name="T8" fmla="*/ 5 w 485"/>
                        <a:gd name="T9" fmla="*/ 57 h 401"/>
                        <a:gd name="T10" fmla="*/ 0 w 485"/>
                        <a:gd name="T11" fmla="*/ 151 h 401"/>
                        <a:gd name="T12" fmla="*/ 5 w 485"/>
                        <a:gd name="T13" fmla="*/ 243 h 401"/>
                        <a:gd name="T14" fmla="*/ 17 w 485"/>
                        <a:gd name="T15" fmla="*/ 334 h 401"/>
                        <a:gd name="T16" fmla="*/ 37 w 485"/>
                        <a:gd name="T17" fmla="*/ 371 h 401"/>
                        <a:gd name="T18" fmla="*/ 46 w 485"/>
                        <a:gd name="T19" fmla="*/ 380 h 401"/>
                        <a:gd name="T20" fmla="*/ 146 w 485"/>
                        <a:gd name="T21" fmla="*/ 390 h 401"/>
                        <a:gd name="T22" fmla="*/ 275 w 485"/>
                        <a:gd name="T23" fmla="*/ 395 h 401"/>
                        <a:gd name="T24" fmla="*/ 371 w 485"/>
                        <a:gd name="T25" fmla="*/ 396 h 401"/>
                        <a:gd name="T26" fmla="*/ 485 w 485"/>
                        <a:gd name="T27" fmla="*/ 401 h 401"/>
                        <a:gd name="T28" fmla="*/ 480 w 485"/>
                        <a:gd name="T29" fmla="*/ 387 h 401"/>
                        <a:gd name="T30" fmla="*/ 391 w 485"/>
                        <a:gd name="T31" fmla="*/ 380 h 401"/>
                        <a:gd name="T32" fmla="*/ 275 w 485"/>
                        <a:gd name="T33" fmla="*/ 372 h 401"/>
                        <a:gd name="T34" fmla="*/ 114 w 485"/>
                        <a:gd name="T35" fmla="*/ 371 h 401"/>
                        <a:gd name="T36" fmla="*/ 56 w 485"/>
                        <a:gd name="T37" fmla="*/ 353 h 401"/>
                        <a:gd name="T38" fmla="*/ 38 w 485"/>
                        <a:gd name="T39" fmla="*/ 339 h 401"/>
                        <a:gd name="T40" fmla="*/ 32 w 485"/>
                        <a:gd name="T41" fmla="*/ 313 h 401"/>
                        <a:gd name="T42" fmla="*/ 24 w 485"/>
                        <a:gd name="T43" fmla="*/ 237 h 401"/>
                        <a:gd name="T44" fmla="*/ 22 w 485"/>
                        <a:gd name="T45" fmla="*/ 142 h 401"/>
                        <a:gd name="T46" fmla="*/ 29 w 485"/>
                        <a:gd name="T47" fmla="*/ 46 h 401"/>
                        <a:gd name="T48" fmla="*/ 38 w 485"/>
                        <a:gd name="T49" fmla="*/ 24 h 401"/>
                        <a:gd name="T50" fmla="*/ 143 w 485"/>
                        <a:gd name="T51" fmla="*/ 10 h 401"/>
                        <a:gd name="T52" fmla="*/ 224 w 485"/>
                        <a:gd name="T53" fmla="*/ 0 h 401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w 485"/>
                        <a:gd name="T82" fmla="*/ 0 h 401"/>
                        <a:gd name="T83" fmla="*/ 485 w 485"/>
                        <a:gd name="T84" fmla="*/ 401 h 401"/>
                      </a:gdLst>
                      <a:ahLst/>
                      <a:cxnLst>
                        <a:cxn ang="T54">
                          <a:pos x="T0" y="T1"/>
                        </a:cxn>
                        <a:cxn ang="T55">
                          <a:pos x="T2" y="T3"/>
                        </a:cxn>
                        <a:cxn ang="T56">
                          <a:pos x="T4" y="T5"/>
                        </a:cxn>
                        <a:cxn ang="T57">
                          <a:pos x="T6" y="T7"/>
                        </a:cxn>
                        <a:cxn ang="T58">
                          <a:pos x="T8" y="T9"/>
                        </a:cxn>
                        <a:cxn ang="T59">
                          <a:pos x="T10" y="T11"/>
                        </a:cxn>
                        <a:cxn ang="T60">
                          <a:pos x="T12" y="T13"/>
                        </a:cxn>
                        <a:cxn ang="T61">
                          <a:pos x="T14" y="T15"/>
                        </a:cxn>
                        <a:cxn ang="T62">
                          <a:pos x="T16" y="T17"/>
                        </a:cxn>
                        <a:cxn ang="T63">
                          <a:pos x="T18" y="T19"/>
                        </a:cxn>
                        <a:cxn ang="T64">
                          <a:pos x="T20" y="T21"/>
                        </a:cxn>
                        <a:cxn ang="T65">
                          <a:pos x="T22" y="T23"/>
                        </a:cxn>
                        <a:cxn ang="T66">
                          <a:pos x="T24" y="T25"/>
                        </a:cxn>
                        <a:cxn ang="T67">
                          <a:pos x="T26" y="T27"/>
                        </a:cxn>
                        <a:cxn ang="T68">
                          <a:pos x="T28" y="T29"/>
                        </a:cxn>
                        <a:cxn ang="T69">
                          <a:pos x="T30" y="T31"/>
                        </a:cxn>
                        <a:cxn ang="T70">
                          <a:pos x="T32" y="T33"/>
                        </a:cxn>
                        <a:cxn ang="T71">
                          <a:pos x="T34" y="T35"/>
                        </a:cxn>
                        <a:cxn ang="T72">
                          <a:pos x="T36" y="T37"/>
                        </a:cxn>
                        <a:cxn ang="T73">
                          <a:pos x="T38" y="T39"/>
                        </a:cxn>
                        <a:cxn ang="T74">
                          <a:pos x="T40" y="T41"/>
                        </a:cxn>
                        <a:cxn ang="T75">
                          <a:pos x="T42" y="T43"/>
                        </a:cxn>
                        <a:cxn ang="T76">
                          <a:pos x="T44" y="T45"/>
                        </a:cxn>
                        <a:cxn ang="T77">
                          <a:pos x="T46" y="T47"/>
                        </a:cxn>
                        <a:cxn ang="T78">
                          <a:pos x="T48" y="T49"/>
                        </a:cxn>
                        <a:cxn ang="T79">
                          <a:pos x="T50" y="T51"/>
                        </a:cxn>
                        <a:cxn ang="T80">
                          <a:pos x="T52" y="T53"/>
                        </a:cxn>
                      </a:cxnLst>
                      <a:rect l="T81" t="T82" r="T83" b="T84"/>
                      <a:pathLst>
                        <a:path w="485" h="401">
                          <a:moveTo>
                            <a:pt x="224" y="0"/>
                          </a:moveTo>
                          <a:lnTo>
                            <a:pt x="67" y="0"/>
                          </a:lnTo>
                          <a:lnTo>
                            <a:pt x="22" y="5"/>
                          </a:lnTo>
                          <a:lnTo>
                            <a:pt x="14" y="22"/>
                          </a:lnTo>
                          <a:lnTo>
                            <a:pt x="5" y="57"/>
                          </a:lnTo>
                          <a:lnTo>
                            <a:pt x="0" y="151"/>
                          </a:lnTo>
                          <a:lnTo>
                            <a:pt x="5" y="243"/>
                          </a:lnTo>
                          <a:lnTo>
                            <a:pt x="17" y="334"/>
                          </a:lnTo>
                          <a:lnTo>
                            <a:pt x="37" y="371"/>
                          </a:lnTo>
                          <a:lnTo>
                            <a:pt x="46" y="380"/>
                          </a:lnTo>
                          <a:lnTo>
                            <a:pt x="146" y="390"/>
                          </a:lnTo>
                          <a:lnTo>
                            <a:pt x="275" y="395"/>
                          </a:lnTo>
                          <a:lnTo>
                            <a:pt x="371" y="396"/>
                          </a:lnTo>
                          <a:lnTo>
                            <a:pt x="485" y="401"/>
                          </a:lnTo>
                          <a:lnTo>
                            <a:pt x="480" y="387"/>
                          </a:lnTo>
                          <a:lnTo>
                            <a:pt x="391" y="380"/>
                          </a:lnTo>
                          <a:lnTo>
                            <a:pt x="275" y="372"/>
                          </a:lnTo>
                          <a:lnTo>
                            <a:pt x="114" y="371"/>
                          </a:lnTo>
                          <a:lnTo>
                            <a:pt x="56" y="353"/>
                          </a:lnTo>
                          <a:lnTo>
                            <a:pt x="38" y="339"/>
                          </a:lnTo>
                          <a:lnTo>
                            <a:pt x="32" y="313"/>
                          </a:lnTo>
                          <a:lnTo>
                            <a:pt x="24" y="237"/>
                          </a:lnTo>
                          <a:lnTo>
                            <a:pt x="22" y="142"/>
                          </a:lnTo>
                          <a:lnTo>
                            <a:pt x="29" y="46"/>
                          </a:lnTo>
                          <a:lnTo>
                            <a:pt x="38" y="24"/>
                          </a:lnTo>
                          <a:lnTo>
                            <a:pt x="143" y="10"/>
                          </a:lnTo>
                          <a:lnTo>
                            <a:pt x="224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</p:grpSp>
            </p:grpSp>
            <p:grpSp>
              <p:nvGrpSpPr>
                <p:cNvPr id="37935" name="Group 34"/>
                <p:cNvGrpSpPr>
                  <a:grpSpLocks/>
                </p:cNvGrpSpPr>
                <p:nvPr/>
              </p:nvGrpSpPr>
              <p:grpSpPr bwMode="auto">
                <a:xfrm>
                  <a:off x="489" y="2894"/>
                  <a:ext cx="1022" cy="312"/>
                  <a:chOff x="3931" y="712"/>
                  <a:chExt cx="1996" cy="537"/>
                </a:xfrm>
              </p:grpSpPr>
              <p:sp>
                <p:nvSpPr>
                  <p:cNvPr id="37936" name="Freeform 35"/>
                  <p:cNvSpPr>
                    <a:spLocks/>
                  </p:cNvSpPr>
                  <p:nvPr/>
                </p:nvSpPr>
                <p:spPr bwMode="auto">
                  <a:xfrm rot="412926">
                    <a:off x="3931" y="712"/>
                    <a:ext cx="1996" cy="537"/>
                  </a:xfrm>
                  <a:custGeom>
                    <a:avLst/>
                    <a:gdLst>
                      <a:gd name="T0" fmla="*/ 0 w 888"/>
                      <a:gd name="T1" fmla="*/ 290 h 480"/>
                      <a:gd name="T2" fmla="*/ 110 w 888"/>
                      <a:gd name="T3" fmla="*/ 195 h 480"/>
                      <a:gd name="T4" fmla="*/ 113 w 888"/>
                      <a:gd name="T5" fmla="*/ 217 h 480"/>
                      <a:gd name="T6" fmla="*/ 38 w 888"/>
                      <a:gd name="T7" fmla="*/ 285 h 480"/>
                      <a:gd name="T8" fmla="*/ 170 w 888"/>
                      <a:gd name="T9" fmla="*/ 279 h 480"/>
                      <a:gd name="T10" fmla="*/ 449 w 888"/>
                      <a:gd name="T11" fmla="*/ 280 h 480"/>
                      <a:gd name="T12" fmla="*/ 597 w 888"/>
                      <a:gd name="T13" fmla="*/ 269 h 480"/>
                      <a:gd name="T14" fmla="*/ 690 w 888"/>
                      <a:gd name="T15" fmla="*/ 252 h 480"/>
                      <a:gd name="T16" fmla="*/ 713 w 888"/>
                      <a:gd name="T17" fmla="*/ 246 h 480"/>
                      <a:gd name="T18" fmla="*/ 822 w 888"/>
                      <a:gd name="T19" fmla="*/ 27 h 480"/>
                      <a:gd name="T20" fmla="*/ 771 w 888"/>
                      <a:gd name="T21" fmla="*/ 13 h 480"/>
                      <a:gd name="T22" fmla="*/ 847 w 888"/>
                      <a:gd name="T23" fmla="*/ 0 h 480"/>
                      <a:gd name="T24" fmla="*/ 875 w 888"/>
                      <a:gd name="T25" fmla="*/ 24 h 480"/>
                      <a:gd name="T26" fmla="*/ 888 w 888"/>
                      <a:gd name="T27" fmla="*/ 105 h 480"/>
                      <a:gd name="T28" fmla="*/ 866 w 888"/>
                      <a:gd name="T29" fmla="*/ 171 h 480"/>
                      <a:gd name="T30" fmla="*/ 795 w 888"/>
                      <a:gd name="T31" fmla="*/ 385 h 480"/>
                      <a:gd name="T32" fmla="*/ 762 w 888"/>
                      <a:gd name="T33" fmla="*/ 451 h 480"/>
                      <a:gd name="T34" fmla="*/ 732 w 888"/>
                      <a:gd name="T35" fmla="*/ 459 h 480"/>
                      <a:gd name="T36" fmla="*/ 507 w 888"/>
                      <a:gd name="T37" fmla="*/ 455 h 480"/>
                      <a:gd name="T38" fmla="*/ 271 w 888"/>
                      <a:gd name="T39" fmla="*/ 461 h 480"/>
                      <a:gd name="T40" fmla="*/ 47 w 888"/>
                      <a:gd name="T41" fmla="*/ 478 h 480"/>
                      <a:gd name="T42" fmla="*/ 14 w 888"/>
                      <a:gd name="T43" fmla="*/ 480 h 480"/>
                      <a:gd name="T44" fmla="*/ 11 w 888"/>
                      <a:gd name="T45" fmla="*/ 417 h 480"/>
                      <a:gd name="T46" fmla="*/ 6 w 888"/>
                      <a:gd name="T47" fmla="*/ 355 h 480"/>
                      <a:gd name="T48" fmla="*/ 5 w 888"/>
                      <a:gd name="T49" fmla="*/ 322 h 480"/>
                      <a:gd name="T50" fmla="*/ 24 w 888"/>
                      <a:gd name="T51" fmla="*/ 342 h 480"/>
                      <a:gd name="T52" fmla="*/ 28 w 888"/>
                      <a:gd name="T53" fmla="*/ 393 h 480"/>
                      <a:gd name="T54" fmla="*/ 35 w 888"/>
                      <a:gd name="T55" fmla="*/ 447 h 480"/>
                      <a:gd name="T56" fmla="*/ 99 w 888"/>
                      <a:gd name="T57" fmla="*/ 456 h 480"/>
                      <a:gd name="T58" fmla="*/ 246 w 888"/>
                      <a:gd name="T59" fmla="*/ 442 h 480"/>
                      <a:gd name="T60" fmla="*/ 370 w 888"/>
                      <a:gd name="T61" fmla="*/ 432 h 480"/>
                      <a:gd name="T62" fmla="*/ 474 w 888"/>
                      <a:gd name="T63" fmla="*/ 432 h 480"/>
                      <a:gd name="T64" fmla="*/ 630 w 888"/>
                      <a:gd name="T65" fmla="*/ 432 h 480"/>
                      <a:gd name="T66" fmla="*/ 729 w 888"/>
                      <a:gd name="T67" fmla="*/ 431 h 480"/>
                      <a:gd name="T68" fmla="*/ 732 w 888"/>
                      <a:gd name="T69" fmla="*/ 402 h 480"/>
                      <a:gd name="T70" fmla="*/ 723 w 888"/>
                      <a:gd name="T71" fmla="*/ 341 h 480"/>
                      <a:gd name="T72" fmla="*/ 715 w 888"/>
                      <a:gd name="T73" fmla="*/ 274 h 480"/>
                      <a:gd name="T74" fmla="*/ 729 w 888"/>
                      <a:gd name="T75" fmla="*/ 290 h 480"/>
                      <a:gd name="T76" fmla="*/ 743 w 888"/>
                      <a:gd name="T77" fmla="*/ 364 h 480"/>
                      <a:gd name="T78" fmla="*/ 756 w 888"/>
                      <a:gd name="T79" fmla="*/ 402 h 480"/>
                      <a:gd name="T80" fmla="*/ 771 w 888"/>
                      <a:gd name="T81" fmla="*/ 383 h 480"/>
                      <a:gd name="T82" fmla="*/ 798 w 888"/>
                      <a:gd name="T83" fmla="*/ 309 h 480"/>
                      <a:gd name="T84" fmla="*/ 838 w 888"/>
                      <a:gd name="T85" fmla="*/ 204 h 480"/>
                      <a:gd name="T86" fmla="*/ 866 w 888"/>
                      <a:gd name="T87" fmla="*/ 119 h 480"/>
                      <a:gd name="T88" fmla="*/ 871 w 888"/>
                      <a:gd name="T89" fmla="*/ 93 h 480"/>
                      <a:gd name="T90" fmla="*/ 857 w 888"/>
                      <a:gd name="T91" fmla="*/ 33 h 480"/>
                      <a:gd name="T92" fmla="*/ 842 w 888"/>
                      <a:gd name="T93" fmla="*/ 29 h 480"/>
                      <a:gd name="T94" fmla="*/ 812 w 888"/>
                      <a:gd name="T95" fmla="*/ 100 h 480"/>
                      <a:gd name="T96" fmla="*/ 760 w 888"/>
                      <a:gd name="T97" fmla="*/ 193 h 480"/>
                      <a:gd name="T98" fmla="*/ 723 w 888"/>
                      <a:gd name="T99" fmla="*/ 265 h 480"/>
                      <a:gd name="T100" fmla="*/ 685 w 888"/>
                      <a:gd name="T101" fmla="*/ 276 h 480"/>
                      <a:gd name="T102" fmla="*/ 549 w 888"/>
                      <a:gd name="T103" fmla="*/ 293 h 480"/>
                      <a:gd name="T104" fmla="*/ 389 w 888"/>
                      <a:gd name="T105" fmla="*/ 303 h 480"/>
                      <a:gd name="T106" fmla="*/ 231 w 888"/>
                      <a:gd name="T107" fmla="*/ 303 h 480"/>
                      <a:gd name="T108" fmla="*/ 52 w 888"/>
                      <a:gd name="T109" fmla="*/ 304 h 480"/>
                      <a:gd name="T110" fmla="*/ 0 w 888"/>
                      <a:gd name="T111" fmla="*/ 290 h 480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888"/>
                      <a:gd name="T169" fmla="*/ 0 h 480"/>
                      <a:gd name="T170" fmla="*/ 888 w 888"/>
                      <a:gd name="T171" fmla="*/ 480 h 480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888" h="480">
                        <a:moveTo>
                          <a:pt x="0" y="290"/>
                        </a:moveTo>
                        <a:lnTo>
                          <a:pt x="110" y="195"/>
                        </a:lnTo>
                        <a:lnTo>
                          <a:pt x="113" y="217"/>
                        </a:lnTo>
                        <a:lnTo>
                          <a:pt x="38" y="285"/>
                        </a:lnTo>
                        <a:lnTo>
                          <a:pt x="170" y="279"/>
                        </a:lnTo>
                        <a:lnTo>
                          <a:pt x="449" y="280"/>
                        </a:lnTo>
                        <a:lnTo>
                          <a:pt x="597" y="269"/>
                        </a:lnTo>
                        <a:lnTo>
                          <a:pt x="690" y="252"/>
                        </a:lnTo>
                        <a:lnTo>
                          <a:pt x="713" y="246"/>
                        </a:lnTo>
                        <a:lnTo>
                          <a:pt x="822" y="27"/>
                        </a:lnTo>
                        <a:lnTo>
                          <a:pt x="771" y="13"/>
                        </a:lnTo>
                        <a:lnTo>
                          <a:pt x="847" y="0"/>
                        </a:lnTo>
                        <a:lnTo>
                          <a:pt x="875" y="24"/>
                        </a:lnTo>
                        <a:lnTo>
                          <a:pt x="888" y="105"/>
                        </a:lnTo>
                        <a:lnTo>
                          <a:pt x="866" y="171"/>
                        </a:lnTo>
                        <a:lnTo>
                          <a:pt x="795" y="385"/>
                        </a:lnTo>
                        <a:lnTo>
                          <a:pt x="762" y="451"/>
                        </a:lnTo>
                        <a:lnTo>
                          <a:pt x="732" y="459"/>
                        </a:lnTo>
                        <a:lnTo>
                          <a:pt x="507" y="455"/>
                        </a:lnTo>
                        <a:lnTo>
                          <a:pt x="271" y="461"/>
                        </a:lnTo>
                        <a:lnTo>
                          <a:pt x="47" y="478"/>
                        </a:lnTo>
                        <a:lnTo>
                          <a:pt x="14" y="480"/>
                        </a:lnTo>
                        <a:lnTo>
                          <a:pt x="11" y="417"/>
                        </a:lnTo>
                        <a:lnTo>
                          <a:pt x="6" y="355"/>
                        </a:lnTo>
                        <a:lnTo>
                          <a:pt x="5" y="322"/>
                        </a:lnTo>
                        <a:lnTo>
                          <a:pt x="24" y="342"/>
                        </a:lnTo>
                        <a:lnTo>
                          <a:pt x="28" y="393"/>
                        </a:lnTo>
                        <a:lnTo>
                          <a:pt x="35" y="447"/>
                        </a:lnTo>
                        <a:lnTo>
                          <a:pt x="99" y="456"/>
                        </a:lnTo>
                        <a:lnTo>
                          <a:pt x="246" y="442"/>
                        </a:lnTo>
                        <a:lnTo>
                          <a:pt x="370" y="432"/>
                        </a:lnTo>
                        <a:lnTo>
                          <a:pt x="474" y="432"/>
                        </a:lnTo>
                        <a:lnTo>
                          <a:pt x="630" y="432"/>
                        </a:lnTo>
                        <a:lnTo>
                          <a:pt x="729" y="431"/>
                        </a:lnTo>
                        <a:lnTo>
                          <a:pt x="732" y="402"/>
                        </a:lnTo>
                        <a:lnTo>
                          <a:pt x="723" y="341"/>
                        </a:lnTo>
                        <a:lnTo>
                          <a:pt x="715" y="274"/>
                        </a:lnTo>
                        <a:lnTo>
                          <a:pt x="729" y="290"/>
                        </a:lnTo>
                        <a:lnTo>
                          <a:pt x="743" y="364"/>
                        </a:lnTo>
                        <a:lnTo>
                          <a:pt x="756" y="402"/>
                        </a:lnTo>
                        <a:lnTo>
                          <a:pt x="771" y="383"/>
                        </a:lnTo>
                        <a:lnTo>
                          <a:pt x="798" y="309"/>
                        </a:lnTo>
                        <a:lnTo>
                          <a:pt x="838" y="204"/>
                        </a:lnTo>
                        <a:lnTo>
                          <a:pt x="866" y="119"/>
                        </a:lnTo>
                        <a:lnTo>
                          <a:pt x="871" y="93"/>
                        </a:lnTo>
                        <a:lnTo>
                          <a:pt x="857" y="33"/>
                        </a:lnTo>
                        <a:lnTo>
                          <a:pt x="842" y="29"/>
                        </a:lnTo>
                        <a:lnTo>
                          <a:pt x="812" y="100"/>
                        </a:lnTo>
                        <a:lnTo>
                          <a:pt x="760" y="193"/>
                        </a:lnTo>
                        <a:lnTo>
                          <a:pt x="723" y="265"/>
                        </a:lnTo>
                        <a:lnTo>
                          <a:pt x="685" y="276"/>
                        </a:lnTo>
                        <a:lnTo>
                          <a:pt x="549" y="293"/>
                        </a:lnTo>
                        <a:lnTo>
                          <a:pt x="389" y="303"/>
                        </a:lnTo>
                        <a:lnTo>
                          <a:pt x="231" y="303"/>
                        </a:lnTo>
                        <a:lnTo>
                          <a:pt x="52" y="304"/>
                        </a:lnTo>
                        <a:lnTo>
                          <a:pt x="0" y="29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grpSp>
                <p:nvGrpSpPr>
                  <p:cNvPr id="37937" name="Group 36"/>
                  <p:cNvGrpSpPr>
                    <a:grpSpLocks/>
                  </p:cNvGrpSpPr>
                  <p:nvPr/>
                </p:nvGrpSpPr>
                <p:grpSpPr bwMode="auto">
                  <a:xfrm rot="199841">
                    <a:off x="4440" y="744"/>
                    <a:ext cx="1100" cy="273"/>
                    <a:chOff x="4440" y="744"/>
                    <a:chExt cx="1100" cy="273"/>
                  </a:xfrm>
                </p:grpSpPr>
                <p:sp>
                  <p:nvSpPr>
                    <p:cNvPr id="37938" name="Freeform 37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050" y="861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37939" name="Freeform 38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213" y="872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37940" name="Freeform 39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504" y="933"/>
                      <a:ext cx="611" cy="84"/>
                    </a:xfrm>
                    <a:custGeom>
                      <a:avLst/>
                      <a:gdLst>
                        <a:gd name="T0" fmla="*/ 0 w 195"/>
                        <a:gd name="T1" fmla="*/ 15 h 49"/>
                        <a:gd name="T2" fmla="*/ 190 w 195"/>
                        <a:gd name="T3" fmla="*/ 0 h 49"/>
                        <a:gd name="T4" fmla="*/ 195 w 195"/>
                        <a:gd name="T5" fmla="*/ 32 h 49"/>
                        <a:gd name="T6" fmla="*/ 0 w 195"/>
                        <a:gd name="T7" fmla="*/ 49 h 49"/>
                        <a:gd name="T8" fmla="*/ 0 w 195"/>
                        <a:gd name="T9" fmla="*/ 15 h 49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95"/>
                        <a:gd name="T16" fmla="*/ 0 h 49"/>
                        <a:gd name="T17" fmla="*/ 195 w 195"/>
                        <a:gd name="T18" fmla="*/ 49 h 49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95" h="49">
                          <a:moveTo>
                            <a:pt x="0" y="15"/>
                          </a:moveTo>
                          <a:lnTo>
                            <a:pt x="190" y="0"/>
                          </a:lnTo>
                          <a:lnTo>
                            <a:pt x="195" y="32"/>
                          </a:lnTo>
                          <a:lnTo>
                            <a:pt x="0" y="49"/>
                          </a:lnTo>
                          <a:lnTo>
                            <a:pt x="0" y="15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37941" name="Freeform 40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440" y="823"/>
                      <a:ext cx="87" cy="71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37942" name="Freeform 41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603" y="833"/>
                      <a:ext cx="87" cy="73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37943" name="Freeform 42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737" y="845"/>
                      <a:ext cx="88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37944" name="Freeform 43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900" y="856"/>
                      <a:ext cx="88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37945" name="Freeform 44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146" y="782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37946" name="Freeform 45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309" y="793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37947" name="Freeform 46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536" y="744"/>
                      <a:ext cx="87" cy="71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37948" name="Freeform 47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699" y="754"/>
                      <a:ext cx="87" cy="73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37949" name="Freeform 48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833" y="766"/>
                      <a:ext cx="88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37950" name="Freeform 49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996" y="777"/>
                      <a:ext cx="88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37951" name="Freeform 50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357" y="895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37952" name="Freeform 51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453" y="816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</p:grpSp>
            </p:grpSp>
          </p:grpSp>
          <p:sp>
            <p:nvSpPr>
              <p:cNvPr id="37932" name="Rectangle 61"/>
              <p:cNvSpPr>
                <a:spLocks noChangeArrowheads="1"/>
              </p:cNvSpPr>
              <p:nvPr/>
            </p:nvSpPr>
            <p:spPr bwMode="auto">
              <a:xfrm>
                <a:off x="148" y="1692"/>
                <a:ext cx="870" cy="231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eaLnBrk="0" hangingPunct="0"/>
                <a:r>
                  <a:rPr lang="en-US" sz="1800" b="1" dirty="0">
                    <a:solidFill>
                      <a:srgbClr val="5A87C6"/>
                    </a:solidFill>
                    <a:latin typeface="+mj-lt"/>
                  </a:rPr>
                  <a:t>Purchased</a:t>
                </a:r>
              </a:p>
            </p:txBody>
          </p:sp>
        </p:grpSp>
        <p:sp>
          <p:nvSpPr>
            <p:cNvPr id="37897" name="Rectangle 16"/>
            <p:cNvSpPr>
              <a:spLocks noChangeArrowheads="1"/>
            </p:cNvSpPr>
            <p:nvPr/>
          </p:nvSpPr>
          <p:spPr bwMode="auto">
            <a:xfrm>
              <a:off x="7784979" y="6128570"/>
              <a:ext cx="813043" cy="369332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en-US" sz="1800" b="1" dirty="0">
                  <a:solidFill>
                    <a:srgbClr val="5A87C6"/>
                  </a:solidFill>
                  <a:latin typeface="+mj-lt"/>
                </a:rPr>
                <a:t>Retire</a:t>
              </a:r>
            </a:p>
          </p:txBody>
        </p:sp>
        <p:grpSp>
          <p:nvGrpSpPr>
            <p:cNvPr id="37898" name="Group 90"/>
            <p:cNvGrpSpPr>
              <a:grpSpLocks/>
            </p:cNvGrpSpPr>
            <p:nvPr/>
          </p:nvGrpSpPr>
          <p:grpSpPr bwMode="auto">
            <a:xfrm>
              <a:off x="6958013" y="5115467"/>
              <a:ext cx="879475" cy="1098550"/>
              <a:chOff x="489" y="1745"/>
              <a:chExt cx="1191" cy="1479"/>
            </a:xfrm>
          </p:grpSpPr>
          <p:sp>
            <p:nvSpPr>
              <p:cNvPr id="37899" name="Freeform 91"/>
              <p:cNvSpPr>
                <a:spLocks/>
              </p:cNvSpPr>
              <p:nvPr/>
            </p:nvSpPr>
            <p:spPr bwMode="auto">
              <a:xfrm>
                <a:off x="493" y="2883"/>
                <a:ext cx="1003" cy="341"/>
              </a:xfrm>
              <a:custGeom>
                <a:avLst/>
                <a:gdLst>
                  <a:gd name="T0" fmla="*/ 234 w 1913"/>
                  <a:gd name="T1" fmla="*/ 147 h 560"/>
                  <a:gd name="T2" fmla="*/ 294 w 1913"/>
                  <a:gd name="T3" fmla="*/ 120 h 560"/>
                  <a:gd name="T4" fmla="*/ 388 w 1913"/>
                  <a:gd name="T5" fmla="*/ 80 h 560"/>
                  <a:gd name="T6" fmla="*/ 594 w 1913"/>
                  <a:gd name="T7" fmla="*/ 0 h 560"/>
                  <a:gd name="T8" fmla="*/ 1128 w 1913"/>
                  <a:gd name="T9" fmla="*/ 40 h 560"/>
                  <a:gd name="T10" fmla="*/ 1268 w 1913"/>
                  <a:gd name="T11" fmla="*/ 67 h 560"/>
                  <a:gd name="T12" fmla="*/ 1421 w 1913"/>
                  <a:gd name="T13" fmla="*/ 93 h 560"/>
                  <a:gd name="T14" fmla="*/ 1708 w 1913"/>
                  <a:gd name="T15" fmla="*/ 120 h 560"/>
                  <a:gd name="T16" fmla="*/ 1828 w 1913"/>
                  <a:gd name="T17" fmla="*/ 140 h 560"/>
                  <a:gd name="T18" fmla="*/ 1894 w 1913"/>
                  <a:gd name="T19" fmla="*/ 167 h 560"/>
                  <a:gd name="T20" fmla="*/ 1901 w 1913"/>
                  <a:gd name="T21" fmla="*/ 273 h 560"/>
                  <a:gd name="T22" fmla="*/ 1834 w 1913"/>
                  <a:gd name="T23" fmla="*/ 320 h 560"/>
                  <a:gd name="T24" fmla="*/ 1801 w 1913"/>
                  <a:gd name="T25" fmla="*/ 420 h 560"/>
                  <a:gd name="T26" fmla="*/ 1701 w 1913"/>
                  <a:gd name="T27" fmla="*/ 467 h 560"/>
                  <a:gd name="T28" fmla="*/ 1594 w 1913"/>
                  <a:gd name="T29" fmla="*/ 553 h 560"/>
                  <a:gd name="T30" fmla="*/ 1461 w 1913"/>
                  <a:gd name="T31" fmla="*/ 560 h 560"/>
                  <a:gd name="T32" fmla="*/ 1174 w 1913"/>
                  <a:gd name="T33" fmla="*/ 533 h 560"/>
                  <a:gd name="T34" fmla="*/ 1041 w 1913"/>
                  <a:gd name="T35" fmla="*/ 493 h 560"/>
                  <a:gd name="T36" fmla="*/ 848 w 1913"/>
                  <a:gd name="T37" fmla="*/ 473 h 560"/>
                  <a:gd name="T38" fmla="*/ 648 w 1913"/>
                  <a:gd name="T39" fmla="*/ 460 h 560"/>
                  <a:gd name="T40" fmla="*/ 581 w 1913"/>
                  <a:gd name="T41" fmla="*/ 440 h 560"/>
                  <a:gd name="T42" fmla="*/ 494 w 1913"/>
                  <a:gd name="T43" fmla="*/ 433 h 560"/>
                  <a:gd name="T44" fmla="*/ 328 w 1913"/>
                  <a:gd name="T45" fmla="*/ 420 h 560"/>
                  <a:gd name="T46" fmla="*/ 214 w 1913"/>
                  <a:gd name="T47" fmla="*/ 387 h 560"/>
                  <a:gd name="T48" fmla="*/ 74 w 1913"/>
                  <a:gd name="T49" fmla="*/ 380 h 560"/>
                  <a:gd name="T50" fmla="*/ 14 w 1913"/>
                  <a:gd name="T51" fmla="*/ 353 h 560"/>
                  <a:gd name="T52" fmla="*/ 21 w 1913"/>
                  <a:gd name="T53" fmla="*/ 260 h 560"/>
                  <a:gd name="T54" fmla="*/ 61 w 1913"/>
                  <a:gd name="T55" fmla="*/ 240 h 560"/>
                  <a:gd name="T56" fmla="*/ 81 w 1913"/>
                  <a:gd name="T57" fmla="*/ 200 h 560"/>
                  <a:gd name="T58" fmla="*/ 101 w 1913"/>
                  <a:gd name="T59" fmla="*/ 193 h 560"/>
                  <a:gd name="T60" fmla="*/ 234 w 1913"/>
                  <a:gd name="T61" fmla="*/ 147 h 560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1913"/>
                  <a:gd name="T94" fmla="*/ 0 h 560"/>
                  <a:gd name="T95" fmla="*/ 1913 w 1913"/>
                  <a:gd name="T96" fmla="*/ 560 h 560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1913" h="560">
                    <a:moveTo>
                      <a:pt x="234" y="147"/>
                    </a:moveTo>
                    <a:cubicBezTo>
                      <a:pt x="255" y="139"/>
                      <a:pt x="273" y="128"/>
                      <a:pt x="294" y="120"/>
                    </a:cubicBezTo>
                    <a:cubicBezTo>
                      <a:pt x="319" y="97"/>
                      <a:pt x="355" y="87"/>
                      <a:pt x="388" y="80"/>
                    </a:cubicBezTo>
                    <a:cubicBezTo>
                      <a:pt x="455" y="47"/>
                      <a:pt x="527" y="33"/>
                      <a:pt x="594" y="0"/>
                    </a:cubicBezTo>
                    <a:cubicBezTo>
                      <a:pt x="776" y="5"/>
                      <a:pt x="948" y="21"/>
                      <a:pt x="1128" y="40"/>
                    </a:cubicBezTo>
                    <a:cubicBezTo>
                      <a:pt x="1171" y="55"/>
                      <a:pt x="1223" y="60"/>
                      <a:pt x="1268" y="67"/>
                    </a:cubicBezTo>
                    <a:cubicBezTo>
                      <a:pt x="1316" y="82"/>
                      <a:pt x="1371" y="87"/>
                      <a:pt x="1421" y="93"/>
                    </a:cubicBezTo>
                    <a:cubicBezTo>
                      <a:pt x="1510" y="124"/>
                      <a:pt x="1617" y="116"/>
                      <a:pt x="1708" y="120"/>
                    </a:cubicBezTo>
                    <a:cubicBezTo>
                      <a:pt x="1752" y="135"/>
                      <a:pt x="1774" y="135"/>
                      <a:pt x="1828" y="140"/>
                    </a:cubicBezTo>
                    <a:cubicBezTo>
                      <a:pt x="1856" y="146"/>
                      <a:pt x="1874" y="146"/>
                      <a:pt x="1894" y="167"/>
                    </a:cubicBezTo>
                    <a:cubicBezTo>
                      <a:pt x="1907" y="204"/>
                      <a:pt x="1913" y="232"/>
                      <a:pt x="1901" y="273"/>
                    </a:cubicBezTo>
                    <a:cubicBezTo>
                      <a:pt x="1894" y="297"/>
                      <a:pt x="1852" y="308"/>
                      <a:pt x="1834" y="320"/>
                    </a:cubicBezTo>
                    <a:cubicBezTo>
                      <a:pt x="1829" y="336"/>
                      <a:pt x="1813" y="406"/>
                      <a:pt x="1801" y="420"/>
                    </a:cubicBezTo>
                    <a:cubicBezTo>
                      <a:pt x="1782" y="444"/>
                      <a:pt x="1729" y="457"/>
                      <a:pt x="1701" y="467"/>
                    </a:cubicBezTo>
                    <a:cubicBezTo>
                      <a:pt x="1686" y="489"/>
                      <a:pt x="1620" y="550"/>
                      <a:pt x="1594" y="553"/>
                    </a:cubicBezTo>
                    <a:cubicBezTo>
                      <a:pt x="1550" y="559"/>
                      <a:pt x="1505" y="558"/>
                      <a:pt x="1461" y="560"/>
                    </a:cubicBezTo>
                    <a:cubicBezTo>
                      <a:pt x="1361" y="552"/>
                      <a:pt x="1277" y="538"/>
                      <a:pt x="1174" y="533"/>
                    </a:cubicBezTo>
                    <a:cubicBezTo>
                      <a:pt x="1128" y="525"/>
                      <a:pt x="1086" y="501"/>
                      <a:pt x="1041" y="493"/>
                    </a:cubicBezTo>
                    <a:cubicBezTo>
                      <a:pt x="977" y="481"/>
                      <a:pt x="913" y="478"/>
                      <a:pt x="848" y="473"/>
                    </a:cubicBezTo>
                    <a:cubicBezTo>
                      <a:pt x="737" y="456"/>
                      <a:pt x="893" y="478"/>
                      <a:pt x="648" y="460"/>
                    </a:cubicBezTo>
                    <a:cubicBezTo>
                      <a:pt x="625" y="458"/>
                      <a:pt x="604" y="443"/>
                      <a:pt x="581" y="440"/>
                    </a:cubicBezTo>
                    <a:cubicBezTo>
                      <a:pt x="552" y="436"/>
                      <a:pt x="523" y="435"/>
                      <a:pt x="494" y="433"/>
                    </a:cubicBezTo>
                    <a:cubicBezTo>
                      <a:pt x="402" y="416"/>
                      <a:pt x="534" y="439"/>
                      <a:pt x="328" y="420"/>
                    </a:cubicBezTo>
                    <a:cubicBezTo>
                      <a:pt x="290" y="417"/>
                      <a:pt x="253" y="390"/>
                      <a:pt x="214" y="387"/>
                    </a:cubicBezTo>
                    <a:cubicBezTo>
                      <a:pt x="167" y="383"/>
                      <a:pt x="121" y="382"/>
                      <a:pt x="74" y="380"/>
                    </a:cubicBezTo>
                    <a:cubicBezTo>
                      <a:pt x="49" y="373"/>
                      <a:pt x="38" y="361"/>
                      <a:pt x="14" y="353"/>
                    </a:cubicBezTo>
                    <a:cubicBezTo>
                      <a:pt x="6" y="327"/>
                      <a:pt x="0" y="281"/>
                      <a:pt x="21" y="260"/>
                    </a:cubicBezTo>
                    <a:cubicBezTo>
                      <a:pt x="32" y="249"/>
                      <a:pt x="49" y="248"/>
                      <a:pt x="61" y="240"/>
                    </a:cubicBezTo>
                    <a:cubicBezTo>
                      <a:pt x="69" y="228"/>
                      <a:pt x="70" y="211"/>
                      <a:pt x="81" y="200"/>
                    </a:cubicBezTo>
                    <a:cubicBezTo>
                      <a:pt x="86" y="195"/>
                      <a:pt x="95" y="196"/>
                      <a:pt x="101" y="193"/>
                    </a:cubicBezTo>
                    <a:cubicBezTo>
                      <a:pt x="145" y="171"/>
                      <a:pt x="185" y="159"/>
                      <a:pt x="234" y="147"/>
                    </a:cubicBezTo>
                    <a:close/>
                  </a:path>
                </a:pathLst>
              </a:custGeom>
              <a:solidFill>
                <a:srgbClr val="FFFFCC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37900" name="Group 92"/>
              <p:cNvGrpSpPr>
                <a:grpSpLocks/>
              </p:cNvGrpSpPr>
              <p:nvPr/>
            </p:nvGrpSpPr>
            <p:grpSpPr bwMode="auto">
              <a:xfrm rot="412926">
                <a:off x="690" y="1745"/>
                <a:ext cx="990" cy="1199"/>
                <a:chOff x="1680" y="1296"/>
                <a:chExt cx="2263" cy="2448"/>
              </a:xfrm>
            </p:grpSpPr>
            <p:sp>
              <p:nvSpPr>
                <p:cNvPr id="37919" name="Freeform 93"/>
                <p:cNvSpPr>
                  <a:spLocks/>
                </p:cNvSpPr>
                <p:nvPr/>
              </p:nvSpPr>
              <p:spPr bwMode="auto">
                <a:xfrm>
                  <a:off x="1703" y="1326"/>
                  <a:ext cx="2230" cy="2390"/>
                </a:xfrm>
                <a:custGeom>
                  <a:avLst/>
                  <a:gdLst>
                    <a:gd name="T0" fmla="*/ 166 w 883"/>
                    <a:gd name="T1" fmla="*/ 632 h 946"/>
                    <a:gd name="T2" fmla="*/ 98 w 883"/>
                    <a:gd name="T3" fmla="*/ 693 h 946"/>
                    <a:gd name="T4" fmla="*/ 13 w 883"/>
                    <a:gd name="T5" fmla="*/ 767 h 946"/>
                    <a:gd name="T6" fmla="*/ 13 w 883"/>
                    <a:gd name="T7" fmla="*/ 830 h 946"/>
                    <a:gd name="T8" fmla="*/ 27 w 883"/>
                    <a:gd name="T9" fmla="*/ 946 h 946"/>
                    <a:gd name="T10" fmla="*/ 170 w 883"/>
                    <a:gd name="T11" fmla="*/ 941 h 946"/>
                    <a:gd name="T12" fmla="*/ 330 w 883"/>
                    <a:gd name="T13" fmla="*/ 924 h 946"/>
                    <a:gd name="T14" fmla="*/ 568 w 883"/>
                    <a:gd name="T15" fmla="*/ 919 h 946"/>
                    <a:gd name="T16" fmla="*/ 747 w 883"/>
                    <a:gd name="T17" fmla="*/ 924 h 946"/>
                    <a:gd name="T18" fmla="*/ 809 w 883"/>
                    <a:gd name="T19" fmla="*/ 809 h 946"/>
                    <a:gd name="T20" fmla="*/ 883 w 883"/>
                    <a:gd name="T21" fmla="*/ 585 h 946"/>
                    <a:gd name="T22" fmla="*/ 869 w 883"/>
                    <a:gd name="T23" fmla="*/ 517 h 946"/>
                    <a:gd name="T24" fmla="*/ 842 w 883"/>
                    <a:gd name="T25" fmla="*/ 490 h 946"/>
                    <a:gd name="T26" fmla="*/ 762 w 883"/>
                    <a:gd name="T27" fmla="*/ 495 h 946"/>
                    <a:gd name="T28" fmla="*/ 799 w 883"/>
                    <a:gd name="T29" fmla="*/ 325 h 946"/>
                    <a:gd name="T30" fmla="*/ 804 w 883"/>
                    <a:gd name="T31" fmla="*/ 272 h 946"/>
                    <a:gd name="T32" fmla="*/ 785 w 883"/>
                    <a:gd name="T33" fmla="*/ 140 h 946"/>
                    <a:gd name="T34" fmla="*/ 766 w 883"/>
                    <a:gd name="T35" fmla="*/ 42 h 946"/>
                    <a:gd name="T36" fmla="*/ 733 w 883"/>
                    <a:gd name="T37" fmla="*/ 0 h 946"/>
                    <a:gd name="T38" fmla="*/ 708 w 883"/>
                    <a:gd name="T39" fmla="*/ 0 h 946"/>
                    <a:gd name="T40" fmla="*/ 643 w 883"/>
                    <a:gd name="T41" fmla="*/ 11 h 946"/>
                    <a:gd name="T42" fmla="*/ 539 w 883"/>
                    <a:gd name="T43" fmla="*/ 16 h 946"/>
                    <a:gd name="T44" fmla="*/ 471 w 883"/>
                    <a:gd name="T45" fmla="*/ 6 h 946"/>
                    <a:gd name="T46" fmla="*/ 397 w 883"/>
                    <a:gd name="T47" fmla="*/ 2 h 946"/>
                    <a:gd name="T48" fmla="*/ 369 w 883"/>
                    <a:gd name="T49" fmla="*/ 9 h 946"/>
                    <a:gd name="T50" fmla="*/ 306 w 883"/>
                    <a:gd name="T51" fmla="*/ 38 h 946"/>
                    <a:gd name="T52" fmla="*/ 213 w 883"/>
                    <a:gd name="T53" fmla="*/ 63 h 946"/>
                    <a:gd name="T54" fmla="*/ 95 w 883"/>
                    <a:gd name="T55" fmla="*/ 104 h 946"/>
                    <a:gd name="T56" fmla="*/ 50 w 883"/>
                    <a:gd name="T57" fmla="*/ 130 h 946"/>
                    <a:gd name="T58" fmla="*/ 9 w 883"/>
                    <a:gd name="T59" fmla="*/ 174 h 946"/>
                    <a:gd name="T60" fmla="*/ 0 w 883"/>
                    <a:gd name="T61" fmla="*/ 239 h 946"/>
                    <a:gd name="T62" fmla="*/ 0 w 883"/>
                    <a:gd name="T63" fmla="*/ 347 h 946"/>
                    <a:gd name="T64" fmla="*/ 5 w 883"/>
                    <a:gd name="T65" fmla="*/ 475 h 946"/>
                    <a:gd name="T66" fmla="*/ 14 w 883"/>
                    <a:gd name="T67" fmla="*/ 550 h 946"/>
                    <a:gd name="T68" fmla="*/ 32 w 883"/>
                    <a:gd name="T69" fmla="*/ 594 h 946"/>
                    <a:gd name="T70" fmla="*/ 60 w 883"/>
                    <a:gd name="T71" fmla="*/ 616 h 946"/>
                    <a:gd name="T72" fmla="*/ 93 w 883"/>
                    <a:gd name="T73" fmla="*/ 625 h 946"/>
                    <a:gd name="T74" fmla="*/ 166 w 883"/>
                    <a:gd name="T75" fmla="*/ 632 h 94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883"/>
                    <a:gd name="T115" fmla="*/ 0 h 946"/>
                    <a:gd name="T116" fmla="*/ 883 w 883"/>
                    <a:gd name="T117" fmla="*/ 946 h 946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883" h="946">
                      <a:moveTo>
                        <a:pt x="166" y="632"/>
                      </a:moveTo>
                      <a:lnTo>
                        <a:pt x="98" y="693"/>
                      </a:lnTo>
                      <a:lnTo>
                        <a:pt x="13" y="767"/>
                      </a:lnTo>
                      <a:lnTo>
                        <a:pt x="13" y="830"/>
                      </a:lnTo>
                      <a:lnTo>
                        <a:pt x="27" y="946"/>
                      </a:lnTo>
                      <a:lnTo>
                        <a:pt x="170" y="941"/>
                      </a:lnTo>
                      <a:lnTo>
                        <a:pt x="330" y="924"/>
                      </a:lnTo>
                      <a:lnTo>
                        <a:pt x="568" y="919"/>
                      </a:lnTo>
                      <a:lnTo>
                        <a:pt x="747" y="924"/>
                      </a:lnTo>
                      <a:lnTo>
                        <a:pt x="809" y="809"/>
                      </a:lnTo>
                      <a:lnTo>
                        <a:pt x="883" y="585"/>
                      </a:lnTo>
                      <a:lnTo>
                        <a:pt x="869" y="517"/>
                      </a:lnTo>
                      <a:lnTo>
                        <a:pt x="842" y="490"/>
                      </a:lnTo>
                      <a:lnTo>
                        <a:pt x="762" y="495"/>
                      </a:lnTo>
                      <a:lnTo>
                        <a:pt x="799" y="325"/>
                      </a:lnTo>
                      <a:lnTo>
                        <a:pt x="804" y="272"/>
                      </a:lnTo>
                      <a:lnTo>
                        <a:pt x="785" y="140"/>
                      </a:lnTo>
                      <a:lnTo>
                        <a:pt x="766" y="42"/>
                      </a:lnTo>
                      <a:lnTo>
                        <a:pt x="733" y="0"/>
                      </a:lnTo>
                      <a:lnTo>
                        <a:pt x="708" y="0"/>
                      </a:lnTo>
                      <a:lnTo>
                        <a:pt x="643" y="11"/>
                      </a:lnTo>
                      <a:lnTo>
                        <a:pt x="539" y="16"/>
                      </a:lnTo>
                      <a:lnTo>
                        <a:pt x="471" y="6"/>
                      </a:lnTo>
                      <a:lnTo>
                        <a:pt x="397" y="2"/>
                      </a:lnTo>
                      <a:lnTo>
                        <a:pt x="369" y="9"/>
                      </a:lnTo>
                      <a:lnTo>
                        <a:pt x="306" y="38"/>
                      </a:lnTo>
                      <a:lnTo>
                        <a:pt x="213" y="63"/>
                      </a:lnTo>
                      <a:lnTo>
                        <a:pt x="95" y="104"/>
                      </a:lnTo>
                      <a:lnTo>
                        <a:pt x="50" y="130"/>
                      </a:lnTo>
                      <a:lnTo>
                        <a:pt x="9" y="174"/>
                      </a:lnTo>
                      <a:lnTo>
                        <a:pt x="0" y="239"/>
                      </a:lnTo>
                      <a:lnTo>
                        <a:pt x="0" y="347"/>
                      </a:lnTo>
                      <a:lnTo>
                        <a:pt x="5" y="475"/>
                      </a:lnTo>
                      <a:lnTo>
                        <a:pt x="14" y="550"/>
                      </a:lnTo>
                      <a:lnTo>
                        <a:pt x="32" y="594"/>
                      </a:lnTo>
                      <a:lnTo>
                        <a:pt x="60" y="616"/>
                      </a:lnTo>
                      <a:lnTo>
                        <a:pt x="93" y="625"/>
                      </a:lnTo>
                      <a:lnTo>
                        <a:pt x="166" y="632"/>
                      </a:lnTo>
                      <a:close/>
                    </a:path>
                  </a:pathLst>
                </a:custGeom>
                <a:solidFill>
                  <a:srgbClr val="FFFF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7920" name="Freeform 94"/>
                <p:cNvSpPr>
                  <a:spLocks/>
                </p:cNvSpPr>
                <p:nvPr/>
              </p:nvSpPr>
              <p:spPr bwMode="auto">
                <a:xfrm>
                  <a:off x="1917" y="1758"/>
                  <a:ext cx="1306" cy="991"/>
                </a:xfrm>
                <a:custGeom>
                  <a:avLst/>
                  <a:gdLst>
                    <a:gd name="T0" fmla="*/ 3 w 517"/>
                    <a:gd name="T1" fmla="*/ 107 h 392"/>
                    <a:gd name="T2" fmla="*/ 8 w 517"/>
                    <a:gd name="T3" fmla="*/ 35 h 392"/>
                    <a:gd name="T4" fmla="*/ 19 w 517"/>
                    <a:gd name="T5" fmla="*/ 14 h 392"/>
                    <a:gd name="T6" fmla="*/ 51 w 517"/>
                    <a:gd name="T7" fmla="*/ 6 h 392"/>
                    <a:gd name="T8" fmla="*/ 179 w 517"/>
                    <a:gd name="T9" fmla="*/ 2 h 392"/>
                    <a:gd name="T10" fmla="*/ 336 w 517"/>
                    <a:gd name="T11" fmla="*/ 0 h 392"/>
                    <a:gd name="T12" fmla="*/ 428 w 517"/>
                    <a:gd name="T13" fmla="*/ 2 h 392"/>
                    <a:gd name="T14" fmla="*/ 450 w 517"/>
                    <a:gd name="T15" fmla="*/ 16 h 392"/>
                    <a:gd name="T16" fmla="*/ 466 w 517"/>
                    <a:gd name="T17" fmla="*/ 43 h 392"/>
                    <a:gd name="T18" fmla="*/ 490 w 517"/>
                    <a:gd name="T19" fmla="*/ 159 h 392"/>
                    <a:gd name="T20" fmla="*/ 512 w 517"/>
                    <a:gd name="T21" fmla="*/ 287 h 392"/>
                    <a:gd name="T22" fmla="*/ 517 w 517"/>
                    <a:gd name="T23" fmla="*/ 368 h 392"/>
                    <a:gd name="T24" fmla="*/ 509 w 517"/>
                    <a:gd name="T25" fmla="*/ 382 h 392"/>
                    <a:gd name="T26" fmla="*/ 481 w 517"/>
                    <a:gd name="T27" fmla="*/ 392 h 392"/>
                    <a:gd name="T28" fmla="*/ 346 w 517"/>
                    <a:gd name="T29" fmla="*/ 389 h 392"/>
                    <a:gd name="T30" fmla="*/ 138 w 517"/>
                    <a:gd name="T31" fmla="*/ 379 h 392"/>
                    <a:gd name="T32" fmla="*/ 36 w 517"/>
                    <a:gd name="T33" fmla="*/ 370 h 392"/>
                    <a:gd name="T34" fmla="*/ 19 w 517"/>
                    <a:gd name="T35" fmla="*/ 349 h 392"/>
                    <a:gd name="T36" fmla="*/ 10 w 517"/>
                    <a:gd name="T37" fmla="*/ 308 h 392"/>
                    <a:gd name="T38" fmla="*/ 0 w 517"/>
                    <a:gd name="T39" fmla="*/ 207 h 392"/>
                    <a:gd name="T40" fmla="*/ 3 w 517"/>
                    <a:gd name="T41" fmla="*/ 107 h 392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517"/>
                    <a:gd name="T64" fmla="*/ 0 h 392"/>
                    <a:gd name="T65" fmla="*/ 517 w 517"/>
                    <a:gd name="T66" fmla="*/ 392 h 392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517" h="392">
                      <a:moveTo>
                        <a:pt x="3" y="107"/>
                      </a:moveTo>
                      <a:lnTo>
                        <a:pt x="8" y="35"/>
                      </a:lnTo>
                      <a:lnTo>
                        <a:pt x="19" y="14"/>
                      </a:lnTo>
                      <a:lnTo>
                        <a:pt x="51" y="6"/>
                      </a:lnTo>
                      <a:lnTo>
                        <a:pt x="179" y="2"/>
                      </a:lnTo>
                      <a:lnTo>
                        <a:pt x="336" y="0"/>
                      </a:lnTo>
                      <a:lnTo>
                        <a:pt x="428" y="2"/>
                      </a:lnTo>
                      <a:lnTo>
                        <a:pt x="450" y="16"/>
                      </a:lnTo>
                      <a:lnTo>
                        <a:pt x="466" y="43"/>
                      </a:lnTo>
                      <a:lnTo>
                        <a:pt x="490" y="159"/>
                      </a:lnTo>
                      <a:lnTo>
                        <a:pt x="512" y="287"/>
                      </a:lnTo>
                      <a:lnTo>
                        <a:pt x="517" y="368"/>
                      </a:lnTo>
                      <a:lnTo>
                        <a:pt x="509" y="382"/>
                      </a:lnTo>
                      <a:lnTo>
                        <a:pt x="481" y="392"/>
                      </a:lnTo>
                      <a:lnTo>
                        <a:pt x="346" y="389"/>
                      </a:lnTo>
                      <a:lnTo>
                        <a:pt x="138" y="379"/>
                      </a:lnTo>
                      <a:lnTo>
                        <a:pt x="36" y="370"/>
                      </a:lnTo>
                      <a:lnTo>
                        <a:pt x="19" y="349"/>
                      </a:lnTo>
                      <a:lnTo>
                        <a:pt x="10" y="308"/>
                      </a:lnTo>
                      <a:lnTo>
                        <a:pt x="0" y="207"/>
                      </a:lnTo>
                      <a:lnTo>
                        <a:pt x="3" y="107"/>
                      </a:lnTo>
                      <a:close/>
                    </a:path>
                  </a:pathLst>
                </a:custGeom>
                <a:solidFill>
                  <a:srgbClr val="00CC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grpSp>
              <p:nvGrpSpPr>
                <p:cNvPr id="37921" name="Group 95"/>
                <p:cNvGrpSpPr>
                  <a:grpSpLocks/>
                </p:cNvGrpSpPr>
                <p:nvPr/>
              </p:nvGrpSpPr>
              <p:grpSpPr bwMode="auto">
                <a:xfrm>
                  <a:off x="1680" y="1296"/>
                  <a:ext cx="2263" cy="2448"/>
                  <a:chOff x="1923" y="1953"/>
                  <a:chExt cx="896" cy="969"/>
                </a:xfrm>
              </p:grpSpPr>
              <p:sp>
                <p:nvSpPr>
                  <p:cNvPr id="37922" name="Freeform 96"/>
                  <p:cNvSpPr>
                    <a:spLocks/>
                  </p:cNvSpPr>
                  <p:nvPr/>
                </p:nvSpPr>
                <p:spPr bwMode="auto">
                  <a:xfrm>
                    <a:off x="1931" y="2442"/>
                    <a:ext cx="888" cy="480"/>
                  </a:xfrm>
                  <a:custGeom>
                    <a:avLst/>
                    <a:gdLst>
                      <a:gd name="T0" fmla="*/ 0 w 888"/>
                      <a:gd name="T1" fmla="*/ 290 h 480"/>
                      <a:gd name="T2" fmla="*/ 110 w 888"/>
                      <a:gd name="T3" fmla="*/ 195 h 480"/>
                      <a:gd name="T4" fmla="*/ 113 w 888"/>
                      <a:gd name="T5" fmla="*/ 217 h 480"/>
                      <a:gd name="T6" fmla="*/ 38 w 888"/>
                      <a:gd name="T7" fmla="*/ 285 h 480"/>
                      <a:gd name="T8" fmla="*/ 170 w 888"/>
                      <a:gd name="T9" fmla="*/ 279 h 480"/>
                      <a:gd name="T10" fmla="*/ 449 w 888"/>
                      <a:gd name="T11" fmla="*/ 280 h 480"/>
                      <a:gd name="T12" fmla="*/ 597 w 888"/>
                      <a:gd name="T13" fmla="*/ 269 h 480"/>
                      <a:gd name="T14" fmla="*/ 690 w 888"/>
                      <a:gd name="T15" fmla="*/ 252 h 480"/>
                      <a:gd name="T16" fmla="*/ 713 w 888"/>
                      <a:gd name="T17" fmla="*/ 246 h 480"/>
                      <a:gd name="T18" fmla="*/ 822 w 888"/>
                      <a:gd name="T19" fmla="*/ 27 h 480"/>
                      <a:gd name="T20" fmla="*/ 771 w 888"/>
                      <a:gd name="T21" fmla="*/ 13 h 480"/>
                      <a:gd name="T22" fmla="*/ 847 w 888"/>
                      <a:gd name="T23" fmla="*/ 0 h 480"/>
                      <a:gd name="T24" fmla="*/ 875 w 888"/>
                      <a:gd name="T25" fmla="*/ 24 h 480"/>
                      <a:gd name="T26" fmla="*/ 888 w 888"/>
                      <a:gd name="T27" fmla="*/ 105 h 480"/>
                      <a:gd name="T28" fmla="*/ 866 w 888"/>
                      <a:gd name="T29" fmla="*/ 171 h 480"/>
                      <a:gd name="T30" fmla="*/ 795 w 888"/>
                      <a:gd name="T31" fmla="*/ 385 h 480"/>
                      <a:gd name="T32" fmla="*/ 762 w 888"/>
                      <a:gd name="T33" fmla="*/ 451 h 480"/>
                      <a:gd name="T34" fmla="*/ 732 w 888"/>
                      <a:gd name="T35" fmla="*/ 459 h 480"/>
                      <a:gd name="T36" fmla="*/ 507 w 888"/>
                      <a:gd name="T37" fmla="*/ 455 h 480"/>
                      <a:gd name="T38" fmla="*/ 271 w 888"/>
                      <a:gd name="T39" fmla="*/ 461 h 480"/>
                      <a:gd name="T40" fmla="*/ 47 w 888"/>
                      <a:gd name="T41" fmla="*/ 478 h 480"/>
                      <a:gd name="T42" fmla="*/ 14 w 888"/>
                      <a:gd name="T43" fmla="*/ 480 h 480"/>
                      <a:gd name="T44" fmla="*/ 11 w 888"/>
                      <a:gd name="T45" fmla="*/ 417 h 480"/>
                      <a:gd name="T46" fmla="*/ 6 w 888"/>
                      <a:gd name="T47" fmla="*/ 355 h 480"/>
                      <a:gd name="T48" fmla="*/ 5 w 888"/>
                      <a:gd name="T49" fmla="*/ 322 h 480"/>
                      <a:gd name="T50" fmla="*/ 24 w 888"/>
                      <a:gd name="T51" fmla="*/ 342 h 480"/>
                      <a:gd name="T52" fmla="*/ 28 w 888"/>
                      <a:gd name="T53" fmla="*/ 393 h 480"/>
                      <a:gd name="T54" fmla="*/ 35 w 888"/>
                      <a:gd name="T55" fmla="*/ 447 h 480"/>
                      <a:gd name="T56" fmla="*/ 99 w 888"/>
                      <a:gd name="T57" fmla="*/ 456 h 480"/>
                      <a:gd name="T58" fmla="*/ 246 w 888"/>
                      <a:gd name="T59" fmla="*/ 442 h 480"/>
                      <a:gd name="T60" fmla="*/ 370 w 888"/>
                      <a:gd name="T61" fmla="*/ 432 h 480"/>
                      <a:gd name="T62" fmla="*/ 474 w 888"/>
                      <a:gd name="T63" fmla="*/ 432 h 480"/>
                      <a:gd name="T64" fmla="*/ 630 w 888"/>
                      <a:gd name="T65" fmla="*/ 432 h 480"/>
                      <a:gd name="T66" fmla="*/ 729 w 888"/>
                      <a:gd name="T67" fmla="*/ 431 h 480"/>
                      <a:gd name="T68" fmla="*/ 732 w 888"/>
                      <a:gd name="T69" fmla="*/ 402 h 480"/>
                      <a:gd name="T70" fmla="*/ 723 w 888"/>
                      <a:gd name="T71" fmla="*/ 341 h 480"/>
                      <a:gd name="T72" fmla="*/ 715 w 888"/>
                      <a:gd name="T73" fmla="*/ 274 h 480"/>
                      <a:gd name="T74" fmla="*/ 729 w 888"/>
                      <a:gd name="T75" fmla="*/ 290 h 480"/>
                      <a:gd name="T76" fmla="*/ 743 w 888"/>
                      <a:gd name="T77" fmla="*/ 364 h 480"/>
                      <a:gd name="T78" fmla="*/ 756 w 888"/>
                      <a:gd name="T79" fmla="*/ 402 h 480"/>
                      <a:gd name="T80" fmla="*/ 771 w 888"/>
                      <a:gd name="T81" fmla="*/ 383 h 480"/>
                      <a:gd name="T82" fmla="*/ 798 w 888"/>
                      <a:gd name="T83" fmla="*/ 309 h 480"/>
                      <a:gd name="T84" fmla="*/ 838 w 888"/>
                      <a:gd name="T85" fmla="*/ 204 h 480"/>
                      <a:gd name="T86" fmla="*/ 866 w 888"/>
                      <a:gd name="T87" fmla="*/ 119 h 480"/>
                      <a:gd name="T88" fmla="*/ 871 w 888"/>
                      <a:gd name="T89" fmla="*/ 93 h 480"/>
                      <a:gd name="T90" fmla="*/ 857 w 888"/>
                      <a:gd name="T91" fmla="*/ 33 h 480"/>
                      <a:gd name="T92" fmla="*/ 842 w 888"/>
                      <a:gd name="T93" fmla="*/ 29 h 480"/>
                      <a:gd name="T94" fmla="*/ 812 w 888"/>
                      <a:gd name="T95" fmla="*/ 100 h 480"/>
                      <a:gd name="T96" fmla="*/ 760 w 888"/>
                      <a:gd name="T97" fmla="*/ 193 h 480"/>
                      <a:gd name="T98" fmla="*/ 723 w 888"/>
                      <a:gd name="T99" fmla="*/ 265 h 480"/>
                      <a:gd name="T100" fmla="*/ 685 w 888"/>
                      <a:gd name="T101" fmla="*/ 276 h 480"/>
                      <a:gd name="T102" fmla="*/ 549 w 888"/>
                      <a:gd name="T103" fmla="*/ 293 h 480"/>
                      <a:gd name="T104" fmla="*/ 389 w 888"/>
                      <a:gd name="T105" fmla="*/ 303 h 480"/>
                      <a:gd name="T106" fmla="*/ 231 w 888"/>
                      <a:gd name="T107" fmla="*/ 303 h 480"/>
                      <a:gd name="T108" fmla="*/ 52 w 888"/>
                      <a:gd name="T109" fmla="*/ 304 h 480"/>
                      <a:gd name="T110" fmla="*/ 0 w 888"/>
                      <a:gd name="T111" fmla="*/ 290 h 480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888"/>
                      <a:gd name="T169" fmla="*/ 0 h 480"/>
                      <a:gd name="T170" fmla="*/ 888 w 888"/>
                      <a:gd name="T171" fmla="*/ 480 h 480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888" h="480">
                        <a:moveTo>
                          <a:pt x="0" y="290"/>
                        </a:moveTo>
                        <a:lnTo>
                          <a:pt x="110" y="195"/>
                        </a:lnTo>
                        <a:lnTo>
                          <a:pt x="113" y="217"/>
                        </a:lnTo>
                        <a:lnTo>
                          <a:pt x="38" y="285"/>
                        </a:lnTo>
                        <a:lnTo>
                          <a:pt x="170" y="279"/>
                        </a:lnTo>
                        <a:lnTo>
                          <a:pt x="449" y="280"/>
                        </a:lnTo>
                        <a:lnTo>
                          <a:pt x="597" y="269"/>
                        </a:lnTo>
                        <a:lnTo>
                          <a:pt x="690" y="252"/>
                        </a:lnTo>
                        <a:lnTo>
                          <a:pt x="713" y="246"/>
                        </a:lnTo>
                        <a:lnTo>
                          <a:pt x="822" y="27"/>
                        </a:lnTo>
                        <a:lnTo>
                          <a:pt x="771" y="13"/>
                        </a:lnTo>
                        <a:lnTo>
                          <a:pt x="847" y="0"/>
                        </a:lnTo>
                        <a:lnTo>
                          <a:pt x="875" y="24"/>
                        </a:lnTo>
                        <a:lnTo>
                          <a:pt x="888" y="105"/>
                        </a:lnTo>
                        <a:lnTo>
                          <a:pt x="866" y="171"/>
                        </a:lnTo>
                        <a:lnTo>
                          <a:pt x="795" y="385"/>
                        </a:lnTo>
                        <a:lnTo>
                          <a:pt x="762" y="451"/>
                        </a:lnTo>
                        <a:lnTo>
                          <a:pt x="732" y="459"/>
                        </a:lnTo>
                        <a:lnTo>
                          <a:pt x="507" y="455"/>
                        </a:lnTo>
                        <a:lnTo>
                          <a:pt x="271" y="461"/>
                        </a:lnTo>
                        <a:lnTo>
                          <a:pt x="47" y="478"/>
                        </a:lnTo>
                        <a:lnTo>
                          <a:pt x="14" y="480"/>
                        </a:lnTo>
                        <a:lnTo>
                          <a:pt x="11" y="417"/>
                        </a:lnTo>
                        <a:lnTo>
                          <a:pt x="6" y="355"/>
                        </a:lnTo>
                        <a:lnTo>
                          <a:pt x="5" y="322"/>
                        </a:lnTo>
                        <a:lnTo>
                          <a:pt x="24" y="342"/>
                        </a:lnTo>
                        <a:lnTo>
                          <a:pt x="28" y="393"/>
                        </a:lnTo>
                        <a:lnTo>
                          <a:pt x="35" y="447"/>
                        </a:lnTo>
                        <a:lnTo>
                          <a:pt x="99" y="456"/>
                        </a:lnTo>
                        <a:lnTo>
                          <a:pt x="246" y="442"/>
                        </a:lnTo>
                        <a:lnTo>
                          <a:pt x="370" y="432"/>
                        </a:lnTo>
                        <a:lnTo>
                          <a:pt x="474" y="432"/>
                        </a:lnTo>
                        <a:lnTo>
                          <a:pt x="630" y="432"/>
                        </a:lnTo>
                        <a:lnTo>
                          <a:pt x="729" y="431"/>
                        </a:lnTo>
                        <a:lnTo>
                          <a:pt x="732" y="402"/>
                        </a:lnTo>
                        <a:lnTo>
                          <a:pt x="723" y="341"/>
                        </a:lnTo>
                        <a:lnTo>
                          <a:pt x="715" y="274"/>
                        </a:lnTo>
                        <a:lnTo>
                          <a:pt x="729" y="290"/>
                        </a:lnTo>
                        <a:lnTo>
                          <a:pt x="743" y="364"/>
                        </a:lnTo>
                        <a:lnTo>
                          <a:pt x="756" y="402"/>
                        </a:lnTo>
                        <a:lnTo>
                          <a:pt x="771" y="383"/>
                        </a:lnTo>
                        <a:lnTo>
                          <a:pt x="798" y="309"/>
                        </a:lnTo>
                        <a:lnTo>
                          <a:pt x="838" y="204"/>
                        </a:lnTo>
                        <a:lnTo>
                          <a:pt x="866" y="119"/>
                        </a:lnTo>
                        <a:lnTo>
                          <a:pt x="871" y="93"/>
                        </a:lnTo>
                        <a:lnTo>
                          <a:pt x="857" y="33"/>
                        </a:lnTo>
                        <a:lnTo>
                          <a:pt x="842" y="29"/>
                        </a:lnTo>
                        <a:lnTo>
                          <a:pt x="812" y="100"/>
                        </a:lnTo>
                        <a:lnTo>
                          <a:pt x="760" y="193"/>
                        </a:lnTo>
                        <a:lnTo>
                          <a:pt x="723" y="265"/>
                        </a:lnTo>
                        <a:lnTo>
                          <a:pt x="685" y="276"/>
                        </a:lnTo>
                        <a:lnTo>
                          <a:pt x="549" y="293"/>
                        </a:lnTo>
                        <a:lnTo>
                          <a:pt x="389" y="303"/>
                        </a:lnTo>
                        <a:lnTo>
                          <a:pt x="231" y="303"/>
                        </a:lnTo>
                        <a:lnTo>
                          <a:pt x="52" y="304"/>
                        </a:lnTo>
                        <a:lnTo>
                          <a:pt x="0" y="29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7923" name="Freeform 97"/>
                  <p:cNvSpPr>
                    <a:spLocks/>
                  </p:cNvSpPr>
                  <p:nvPr/>
                </p:nvSpPr>
                <p:spPr bwMode="auto">
                  <a:xfrm>
                    <a:off x="2095" y="2605"/>
                    <a:ext cx="459" cy="105"/>
                  </a:xfrm>
                  <a:custGeom>
                    <a:avLst/>
                    <a:gdLst>
                      <a:gd name="T0" fmla="*/ 11 w 459"/>
                      <a:gd name="T1" fmla="*/ 19 h 105"/>
                      <a:gd name="T2" fmla="*/ 43 w 459"/>
                      <a:gd name="T3" fmla="*/ 0 h 105"/>
                      <a:gd name="T4" fmla="*/ 59 w 459"/>
                      <a:gd name="T5" fmla="*/ 5 h 105"/>
                      <a:gd name="T6" fmla="*/ 49 w 459"/>
                      <a:gd name="T7" fmla="*/ 29 h 105"/>
                      <a:gd name="T8" fmla="*/ 25 w 459"/>
                      <a:gd name="T9" fmla="*/ 44 h 105"/>
                      <a:gd name="T10" fmla="*/ 71 w 459"/>
                      <a:gd name="T11" fmla="*/ 66 h 105"/>
                      <a:gd name="T12" fmla="*/ 140 w 459"/>
                      <a:gd name="T13" fmla="*/ 69 h 105"/>
                      <a:gd name="T14" fmla="*/ 200 w 459"/>
                      <a:gd name="T15" fmla="*/ 64 h 105"/>
                      <a:gd name="T16" fmla="*/ 243 w 459"/>
                      <a:gd name="T17" fmla="*/ 59 h 105"/>
                      <a:gd name="T18" fmla="*/ 324 w 459"/>
                      <a:gd name="T19" fmla="*/ 51 h 105"/>
                      <a:gd name="T20" fmla="*/ 376 w 459"/>
                      <a:gd name="T21" fmla="*/ 46 h 105"/>
                      <a:gd name="T22" fmla="*/ 410 w 459"/>
                      <a:gd name="T23" fmla="*/ 36 h 105"/>
                      <a:gd name="T24" fmla="*/ 443 w 459"/>
                      <a:gd name="T25" fmla="*/ 15 h 105"/>
                      <a:gd name="T26" fmla="*/ 440 w 459"/>
                      <a:gd name="T27" fmla="*/ 0 h 105"/>
                      <a:gd name="T28" fmla="*/ 459 w 459"/>
                      <a:gd name="T29" fmla="*/ 5 h 105"/>
                      <a:gd name="T30" fmla="*/ 454 w 459"/>
                      <a:gd name="T31" fmla="*/ 56 h 105"/>
                      <a:gd name="T32" fmla="*/ 405 w 459"/>
                      <a:gd name="T33" fmla="*/ 80 h 105"/>
                      <a:gd name="T34" fmla="*/ 297 w 459"/>
                      <a:gd name="T35" fmla="*/ 86 h 105"/>
                      <a:gd name="T36" fmla="*/ 187 w 459"/>
                      <a:gd name="T37" fmla="*/ 97 h 105"/>
                      <a:gd name="T38" fmla="*/ 124 w 459"/>
                      <a:gd name="T39" fmla="*/ 105 h 105"/>
                      <a:gd name="T40" fmla="*/ 48 w 459"/>
                      <a:gd name="T41" fmla="*/ 86 h 105"/>
                      <a:gd name="T42" fmla="*/ 11 w 459"/>
                      <a:gd name="T43" fmla="*/ 75 h 105"/>
                      <a:gd name="T44" fmla="*/ 0 w 459"/>
                      <a:gd name="T45" fmla="*/ 46 h 105"/>
                      <a:gd name="T46" fmla="*/ 11 w 459"/>
                      <a:gd name="T47" fmla="*/ 19 h 105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w 459"/>
                      <a:gd name="T73" fmla="*/ 0 h 105"/>
                      <a:gd name="T74" fmla="*/ 459 w 459"/>
                      <a:gd name="T75" fmla="*/ 105 h 105"/>
                    </a:gdLst>
                    <a:ahLst/>
                    <a:cxnLst>
                      <a:cxn ang="T48">
                        <a:pos x="T0" y="T1"/>
                      </a:cxn>
                      <a:cxn ang="T49">
                        <a:pos x="T2" y="T3"/>
                      </a:cxn>
                      <a:cxn ang="T50">
                        <a:pos x="T4" y="T5"/>
                      </a:cxn>
                      <a:cxn ang="T51">
                        <a:pos x="T6" y="T7"/>
                      </a:cxn>
                      <a:cxn ang="T52">
                        <a:pos x="T8" y="T9"/>
                      </a:cxn>
                      <a:cxn ang="T53">
                        <a:pos x="T10" y="T11"/>
                      </a:cxn>
                      <a:cxn ang="T54">
                        <a:pos x="T12" y="T13"/>
                      </a:cxn>
                      <a:cxn ang="T55">
                        <a:pos x="T14" y="T15"/>
                      </a:cxn>
                      <a:cxn ang="T56">
                        <a:pos x="T16" y="T17"/>
                      </a:cxn>
                      <a:cxn ang="T57">
                        <a:pos x="T18" y="T19"/>
                      </a:cxn>
                      <a:cxn ang="T58">
                        <a:pos x="T20" y="T21"/>
                      </a:cxn>
                      <a:cxn ang="T59">
                        <a:pos x="T22" y="T23"/>
                      </a:cxn>
                      <a:cxn ang="T60">
                        <a:pos x="T24" y="T25"/>
                      </a:cxn>
                      <a:cxn ang="T61">
                        <a:pos x="T26" y="T27"/>
                      </a:cxn>
                      <a:cxn ang="T62">
                        <a:pos x="T28" y="T29"/>
                      </a:cxn>
                      <a:cxn ang="T63">
                        <a:pos x="T30" y="T31"/>
                      </a:cxn>
                      <a:cxn ang="T64">
                        <a:pos x="T32" y="T33"/>
                      </a:cxn>
                      <a:cxn ang="T65">
                        <a:pos x="T34" y="T35"/>
                      </a:cxn>
                      <a:cxn ang="T66">
                        <a:pos x="T36" y="T37"/>
                      </a:cxn>
                      <a:cxn ang="T67">
                        <a:pos x="T38" y="T39"/>
                      </a:cxn>
                      <a:cxn ang="T68">
                        <a:pos x="T40" y="T41"/>
                      </a:cxn>
                      <a:cxn ang="T69">
                        <a:pos x="T42" y="T43"/>
                      </a:cxn>
                      <a:cxn ang="T70">
                        <a:pos x="T44" y="T45"/>
                      </a:cxn>
                      <a:cxn ang="T71">
                        <a:pos x="T46" y="T47"/>
                      </a:cxn>
                    </a:cxnLst>
                    <a:rect l="T72" t="T73" r="T74" b="T75"/>
                    <a:pathLst>
                      <a:path w="459" h="105">
                        <a:moveTo>
                          <a:pt x="11" y="19"/>
                        </a:moveTo>
                        <a:lnTo>
                          <a:pt x="43" y="0"/>
                        </a:lnTo>
                        <a:lnTo>
                          <a:pt x="59" y="5"/>
                        </a:lnTo>
                        <a:lnTo>
                          <a:pt x="49" y="29"/>
                        </a:lnTo>
                        <a:lnTo>
                          <a:pt x="25" y="44"/>
                        </a:lnTo>
                        <a:lnTo>
                          <a:pt x="71" y="66"/>
                        </a:lnTo>
                        <a:lnTo>
                          <a:pt x="140" y="69"/>
                        </a:lnTo>
                        <a:lnTo>
                          <a:pt x="200" y="64"/>
                        </a:lnTo>
                        <a:lnTo>
                          <a:pt x="243" y="59"/>
                        </a:lnTo>
                        <a:lnTo>
                          <a:pt x="324" y="51"/>
                        </a:lnTo>
                        <a:lnTo>
                          <a:pt x="376" y="46"/>
                        </a:lnTo>
                        <a:lnTo>
                          <a:pt x="410" y="36"/>
                        </a:lnTo>
                        <a:lnTo>
                          <a:pt x="443" y="15"/>
                        </a:lnTo>
                        <a:lnTo>
                          <a:pt x="440" y="0"/>
                        </a:lnTo>
                        <a:lnTo>
                          <a:pt x="459" y="5"/>
                        </a:lnTo>
                        <a:lnTo>
                          <a:pt x="454" y="56"/>
                        </a:lnTo>
                        <a:lnTo>
                          <a:pt x="405" y="80"/>
                        </a:lnTo>
                        <a:lnTo>
                          <a:pt x="297" y="86"/>
                        </a:lnTo>
                        <a:lnTo>
                          <a:pt x="187" y="97"/>
                        </a:lnTo>
                        <a:lnTo>
                          <a:pt x="124" y="105"/>
                        </a:lnTo>
                        <a:lnTo>
                          <a:pt x="48" y="86"/>
                        </a:lnTo>
                        <a:lnTo>
                          <a:pt x="11" y="75"/>
                        </a:lnTo>
                        <a:lnTo>
                          <a:pt x="0" y="46"/>
                        </a:lnTo>
                        <a:lnTo>
                          <a:pt x="11" y="1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7924" name="Freeform 98"/>
                  <p:cNvSpPr>
                    <a:spLocks/>
                  </p:cNvSpPr>
                  <p:nvPr/>
                </p:nvSpPr>
                <p:spPr bwMode="auto">
                  <a:xfrm>
                    <a:off x="2024" y="2782"/>
                    <a:ext cx="48" cy="4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7925" name="Freeform 99"/>
                  <p:cNvSpPr>
                    <a:spLocks/>
                  </p:cNvSpPr>
                  <p:nvPr/>
                </p:nvSpPr>
                <p:spPr bwMode="auto">
                  <a:xfrm>
                    <a:off x="2113" y="2777"/>
                    <a:ext cx="48" cy="4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7926" name="Freeform 100"/>
                  <p:cNvSpPr>
                    <a:spLocks/>
                  </p:cNvSpPr>
                  <p:nvPr/>
                </p:nvSpPr>
                <p:spPr bwMode="auto">
                  <a:xfrm>
                    <a:off x="2404" y="2764"/>
                    <a:ext cx="195" cy="49"/>
                  </a:xfrm>
                  <a:custGeom>
                    <a:avLst/>
                    <a:gdLst>
                      <a:gd name="T0" fmla="*/ 0 w 195"/>
                      <a:gd name="T1" fmla="*/ 15 h 49"/>
                      <a:gd name="T2" fmla="*/ 190 w 195"/>
                      <a:gd name="T3" fmla="*/ 0 h 49"/>
                      <a:gd name="T4" fmla="*/ 195 w 195"/>
                      <a:gd name="T5" fmla="*/ 32 h 49"/>
                      <a:gd name="T6" fmla="*/ 0 w 195"/>
                      <a:gd name="T7" fmla="*/ 49 h 49"/>
                      <a:gd name="T8" fmla="*/ 0 w 195"/>
                      <a:gd name="T9" fmla="*/ 15 h 4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95"/>
                      <a:gd name="T16" fmla="*/ 0 h 49"/>
                      <a:gd name="T17" fmla="*/ 195 w 195"/>
                      <a:gd name="T18" fmla="*/ 49 h 4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95" h="49">
                        <a:moveTo>
                          <a:pt x="0" y="15"/>
                        </a:moveTo>
                        <a:lnTo>
                          <a:pt x="190" y="0"/>
                        </a:lnTo>
                        <a:lnTo>
                          <a:pt x="195" y="32"/>
                        </a:lnTo>
                        <a:lnTo>
                          <a:pt x="0" y="49"/>
                        </a:lnTo>
                        <a:lnTo>
                          <a:pt x="0" y="15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7927" name="Freeform 101"/>
                  <p:cNvSpPr>
                    <a:spLocks/>
                  </p:cNvSpPr>
                  <p:nvPr/>
                </p:nvSpPr>
                <p:spPr bwMode="auto">
                  <a:xfrm>
                    <a:off x="1923" y="1953"/>
                    <a:ext cx="821" cy="646"/>
                  </a:xfrm>
                  <a:custGeom>
                    <a:avLst/>
                    <a:gdLst>
                      <a:gd name="T0" fmla="*/ 69 w 821"/>
                      <a:gd name="T1" fmla="*/ 616 h 646"/>
                      <a:gd name="T2" fmla="*/ 46 w 821"/>
                      <a:gd name="T3" fmla="*/ 592 h 646"/>
                      <a:gd name="T4" fmla="*/ 32 w 821"/>
                      <a:gd name="T5" fmla="*/ 551 h 646"/>
                      <a:gd name="T6" fmla="*/ 27 w 821"/>
                      <a:gd name="T7" fmla="*/ 460 h 646"/>
                      <a:gd name="T8" fmla="*/ 27 w 821"/>
                      <a:gd name="T9" fmla="*/ 309 h 646"/>
                      <a:gd name="T10" fmla="*/ 32 w 821"/>
                      <a:gd name="T11" fmla="*/ 195 h 646"/>
                      <a:gd name="T12" fmla="*/ 46 w 821"/>
                      <a:gd name="T13" fmla="*/ 169 h 646"/>
                      <a:gd name="T14" fmla="*/ 71 w 821"/>
                      <a:gd name="T15" fmla="*/ 136 h 646"/>
                      <a:gd name="T16" fmla="*/ 132 w 821"/>
                      <a:gd name="T17" fmla="*/ 112 h 646"/>
                      <a:gd name="T18" fmla="*/ 240 w 821"/>
                      <a:gd name="T19" fmla="*/ 80 h 646"/>
                      <a:gd name="T20" fmla="*/ 329 w 821"/>
                      <a:gd name="T21" fmla="*/ 57 h 646"/>
                      <a:gd name="T22" fmla="*/ 369 w 821"/>
                      <a:gd name="T23" fmla="*/ 33 h 646"/>
                      <a:gd name="T24" fmla="*/ 440 w 821"/>
                      <a:gd name="T25" fmla="*/ 27 h 646"/>
                      <a:gd name="T26" fmla="*/ 566 w 821"/>
                      <a:gd name="T27" fmla="*/ 38 h 646"/>
                      <a:gd name="T28" fmla="*/ 670 w 821"/>
                      <a:gd name="T29" fmla="*/ 32 h 646"/>
                      <a:gd name="T30" fmla="*/ 714 w 821"/>
                      <a:gd name="T31" fmla="*/ 22 h 646"/>
                      <a:gd name="T32" fmla="*/ 750 w 821"/>
                      <a:gd name="T33" fmla="*/ 32 h 646"/>
                      <a:gd name="T34" fmla="*/ 774 w 821"/>
                      <a:gd name="T35" fmla="*/ 95 h 646"/>
                      <a:gd name="T36" fmla="*/ 789 w 821"/>
                      <a:gd name="T37" fmla="*/ 210 h 646"/>
                      <a:gd name="T38" fmla="*/ 804 w 821"/>
                      <a:gd name="T39" fmla="*/ 301 h 646"/>
                      <a:gd name="T40" fmla="*/ 797 w 821"/>
                      <a:gd name="T41" fmla="*/ 343 h 646"/>
                      <a:gd name="T42" fmla="*/ 769 w 821"/>
                      <a:gd name="T43" fmla="*/ 446 h 646"/>
                      <a:gd name="T44" fmla="*/ 733 w 821"/>
                      <a:gd name="T45" fmla="*/ 550 h 646"/>
                      <a:gd name="T46" fmla="*/ 709 w 821"/>
                      <a:gd name="T47" fmla="*/ 589 h 646"/>
                      <a:gd name="T48" fmla="*/ 693 w 821"/>
                      <a:gd name="T49" fmla="*/ 608 h 646"/>
                      <a:gd name="T50" fmla="*/ 717 w 821"/>
                      <a:gd name="T51" fmla="*/ 622 h 646"/>
                      <a:gd name="T52" fmla="*/ 742 w 821"/>
                      <a:gd name="T53" fmla="*/ 578 h 646"/>
                      <a:gd name="T54" fmla="*/ 780 w 821"/>
                      <a:gd name="T55" fmla="*/ 485 h 646"/>
                      <a:gd name="T56" fmla="*/ 808 w 821"/>
                      <a:gd name="T57" fmla="*/ 386 h 646"/>
                      <a:gd name="T58" fmla="*/ 818 w 821"/>
                      <a:gd name="T59" fmla="*/ 337 h 646"/>
                      <a:gd name="T60" fmla="*/ 821 w 821"/>
                      <a:gd name="T61" fmla="*/ 291 h 646"/>
                      <a:gd name="T62" fmla="*/ 812 w 821"/>
                      <a:gd name="T63" fmla="*/ 214 h 646"/>
                      <a:gd name="T64" fmla="*/ 797 w 821"/>
                      <a:gd name="T65" fmla="*/ 99 h 646"/>
                      <a:gd name="T66" fmla="*/ 775 w 821"/>
                      <a:gd name="T67" fmla="*/ 36 h 646"/>
                      <a:gd name="T68" fmla="*/ 755 w 821"/>
                      <a:gd name="T69" fmla="*/ 8 h 646"/>
                      <a:gd name="T70" fmla="*/ 722 w 821"/>
                      <a:gd name="T71" fmla="*/ 0 h 646"/>
                      <a:gd name="T72" fmla="*/ 679 w 821"/>
                      <a:gd name="T73" fmla="*/ 13 h 646"/>
                      <a:gd name="T74" fmla="*/ 615 w 821"/>
                      <a:gd name="T75" fmla="*/ 17 h 646"/>
                      <a:gd name="T76" fmla="*/ 533 w 821"/>
                      <a:gd name="T77" fmla="*/ 17 h 646"/>
                      <a:gd name="T78" fmla="*/ 448 w 821"/>
                      <a:gd name="T79" fmla="*/ 5 h 646"/>
                      <a:gd name="T80" fmla="*/ 391 w 821"/>
                      <a:gd name="T81" fmla="*/ 8 h 646"/>
                      <a:gd name="T82" fmla="*/ 362 w 821"/>
                      <a:gd name="T83" fmla="*/ 19 h 646"/>
                      <a:gd name="T84" fmla="*/ 298 w 821"/>
                      <a:gd name="T85" fmla="*/ 50 h 646"/>
                      <a:gd name="T86" fmla="*/ 175 w 821"/>
                      <a:gd name="T87" fmla="*/ 84 h 646"/>
                      <a:gd name="T88" fmla="*/ 57 w 821"/>
                      <a:gd name="T89" fmla="*/ 123 h 646"/>
                      <a:gd name="T90" fmla="*/ 24 w 821"/>
                      <a:gd name="T91" fmla="*/ 164 h 646"/>
                      <a:gd name="T92" fmla="*/ 3 w 821"/>
                      <a:gd name="T93" fmla="*/ 219 h 646"/>
                      <a:gd name="T94" fmla="*/ 0 w 821"/>
                      <a:gd name="T95" fmla="*/ 329 h 646"/>
                      <a:gd name="T96" fmla="*/ 5 w 821"/>
                      <a:gd name="T97" fmla="*/ 433 h 646"/>
                      <a:gd name="T98" fmla="*/ 9 w 821"/>
                      <a:gd name="T99" fmla="*/ 540 h 646"/>
                      <a:gd name="T100" fmla="*/ 28 w 821"/>
                      <a:gd name="T101" fmla="*/ 602 h 646"/>
                      <a:gd name="T102" fmla="*/ 47 w 821"/>
                      <a:gd name="T103" fmla="*/ 635 h 646"/>
                      <a:gd name="T104" fmla="*/ 80 w 821"/>
                      <a:gd name="T105" fmla="*/ 646 h 646"/>
                      <a:gd name="T106" fmla="*/ 99 w 821"/>
                      <a:gd name="T107" fmla="*/ 640 h 646"/>
                      <a:gd name="T108" fmla="*/ 69 w 821"/>
                      <a:gd name="T109" fmla="*/ 616 h 64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w 821"/>
                      <a:gd name="T166" fmla="*/ 0 h 646"/>
                      <a:gd name="T167" fmla="*/ 821 w 821"/>
                      <a:gd name="T168" fmla="*/ 646 h 646"/>
                    </a:gdLst>
                    <a:ahLst/>
                    <a:cxnLst>
                      <a:cxn ang="T110">
                        <a:pos x="T0" y="T1"/>
                      </a:cxn>
                      <a:cxn ang="T111">
                        <a:pos x="T2" y="T3"/>
                      </a:cxn>
                      <a:cxn ang="T112">
                        <a:pos x="T4" y="T5"/>
                      </a:cxn>
                      <a:cxn ang="T113">
                        <a:pos x="T6" y="T7"/>
                      </a:cxn>
                      <a:cxn ang="T114">
                        <a:pos x="T8" y="T9"/>
                      </a:cxn>
                      <a:cxn ang="T115">
                        <a:pos x="T10" y="T11"/>
                      </a:cxn>
                      <a:cxn ang="T116">
                        <a:pos x="T12" y="T13"/>
                      </a:cxn>
                      <a:cxn ang="T117">
                        <a:pos x="T14" y="T15"/>
                      </a:cxn>
                      <a:cxn ang="T118">
                        <a:pos x="T16" y="T17"/>
                      </a:cxn>
                      <a:cxn ang="T119">
                        <a:pos x="T18" y="T19"/>
                      </a:cxn>
                      <a:cxn ang="T120">
                        <a:pos x="T20" y="T21"/>
                      </a:cxn>
                      <a:cxn ang="T121">
                        <a:pos x="T22" y="T23"/>
                      </a:cxn>
                      <a:cxn ang="T122">
                        <a:pos x="T24" y="T25"/>
                      </a:cxn>
                      <a:cxn ang="T123">
                        <a:pos x="T26" y="T27"/>
                      </a:cxn>
                      <a:cxn ang="T124">
                        <a:pos x="T28" y="T29"/>
                      </a:cxn>
                      <a:cxn ang="T125">
                        <a:pos x="T30" y="T31"/>
                      </a:cxn>
                      <a:cxn ang="T126">
                        <a:pos x="T32" y="T33"/>
                      </a:cxn>
                      <a:cxn ang="T127">
                        <a:pos x="T34" y="T35"/>
                      </a:cxn>
                      <a:cxn ang="T128">
                        <a:pos x="T36" y="T37"/>
                      </a:cxn>
                      <a:cxn ang="T129">
                        <a:pos x="T38" y="T39"/>
                      </a:cxn>
                      <a:cxn ang="T130">
                        <a:pos x="T40" y="T41"/>
                      </a:cxn>
                      <a:cxn ang="T131">
                        <a:pos x="T42" y="T43"/>
                      </a:cxn>
                      <a:cxn ang="T132">
                        <a:pos x="T44" y="T45"/>
                      </a:cxn>
                      <a:cxn ang="T133">
                        <a:pos x="T46" y="T47"/>
                      </a:cxn>
                      <a:cxn ang="T134">
                        <a:pos x="T48" y="T49"/>
                      </a:cxn>
                      <a:cxn ang="T135">
                        <a:pos x="T50" y="T51"/>
                      </a:cxn>
                      <a:cxn ang="T136">
                        <a:pos x="T52" y="T53"/>
                      </a:cxn>
                      <a:cxn ang="T137">
                        <a:pos x="T54" y="T55"/>
                      </a:cxn>
                      <a:cxn ang="T138">
                        <a:pos x="T56" y="T57"/>
                      </a:cxn>
                      <a:cxn ang="T139">
                        <a:pos x="T58" y="T59"/>
                      </a:cxn>
                      <a:cxn ang="T140">
                        <a:pos x="T60" y="T61"/>
                      </a:cxn>
                      <a:cxn ang="T141">
                        <a:pos x="T62" y="T63"/>
                      </a:cxn>
                      <a:cxn ang="T142">
                        <a:pos x="T64" y="T65"/>
                      </a:cxn>
                      <a:cxn ang="T143">
                        <a:pos x="T66" y="T67"/>
                      </a:cxn>
                      <a:cxn ang="T144">
                        <a:pos x="T68" y="T69"/>
                      </a:cxn>
                      <a:cxn ang="T145">
                        <a:pos x="T70" y="T71"/>
                      </a:cxn>
                      <a:cxn ang="T146">
                        <a:pos x="T72" y="T73"/>
                      </a:cxn>
                      <a:cxn ang="T147">
                        <a:pos x="T74" y="T75"/>
                      </a:cxn>
                      <a:cxn ang="T148">
                        <a:pos x="T76" y="T77"/>
                      </a:cxn>
                      <a:cxn ang="T149">
                        <a:pos x="T78" y="T79"/>
                      </a:cxn>
                      <a:cxn ang="T150">
                        <a:pos x="T80" y="T81"/>
                      </a:cxn>
                      <a:cxn ang="T151">
                        <a:pos x="T82" y="T83"/>
                      </a:cxn>
                      <a:cxn ang="T152">
                        <a:pos x="T84" y="T85"/>
                      </a:cxn>
                      <a:cxn ang="T153">
                        <a:pos x="T86" y="T87"/>
                      </a:cxn>
                      <a:cxn ang="T154">
                        <a:pos x="T88" y="T89"/>
                      </a:cxn>
                      <a:cxn ang="T155">
                        <a:pos x="T90" y="T91"/>
                      </a:cxn>
                      <a:cxn ang="T156">
                        <a:pos x="T92" y="T93"/>
                      </a:cxn>
                      <a:cxn ang="T157">
                        <a:pos x="T94" y="T95"/>
                      </a:cxn>
                      <a:cxn ang="T158">
                        <a:pos x="T96" y="T97"/>
                      </a:cxn>
                      <a:cxn ang="T159">
                        <a:pos x="T98" y="T99"/>
                      </a:cxn>
                      <a:cxn ang="T160">
                        <a:pos x="T100" y="T101"/>
                      </a:cxn>
                      <a:cxn ang="T161">
                        <a:pos x="T102" y="T103"/>
                      </a:cxn>
                      <a:cxn ang="T162">
                        <a:pos x="T104" y="T105"/>
                      </a:cxn>
                      <a:cxn ang="T163">
                        <a:pos x="T106" y="T107"/>
                      </a:cxn>
                      <a:cxn ang="T164">
                        <a:pos x="T108" y="T109"/>
                      </a:cxn>
                    </a:cxnLst>
                    <a:rect l="T165" t="T166" r="T167" b="T168"/>
                    <a:pathLst>
                      <a:path w="821" h="646">
                        <a:moveTo>
                          <a:pt x="69" y="616"/>
                        </a:moveTo>
                        <a:lnTo>
                          <a:pt x="46" y="592"/>
                        </a:lnTo>
                        <a:lnTo>
                          <a:pt x="32" y="551"/>
                        </a:lnTo>
                        <a:lnTo>
                          <a:pt x="27" y="460"/>
                        </a:lnTo>
                        <a:lnTo>
                          <a:pt x="27" y="309"/>
                        </a:lnTo>
                        <a:lnTo>
                          <a:pt x="32" y="195"/>
                        </a:lnTo>
                        <a:lnTo>
                          <a:pt x="46" y="169"/>
                        </a:lnTo>
                        <a:lnTo>
                          <a:pt x="71" y="136"/>
                        </a:lnTo>
                        <a:lnTo>
                          <a:pt x="132" y="112"/>
                        </a:lnTo>
                        <a:lnTo>
                          <a:pt x="240" y="80"/>
                        </a:lnTo>
                        <a:lnTo>
                          <a:pt x="329" y="57"/>
                        </a:lnTo>
                        <a:lnTo>
                          <a:pt x="369" y="33"/>
                        </a:lnTo>
                        <a:lnTo>
                          <a:pt x="440" y="27"/>
                        </a:lnTo>
                        <a:lnTo>
                          <a:pt x="566" y="38"/>
                        </a:lnTo>
                        <a:lnTo>
                          <a:pt x="670" y="32"/>
                        </a:lnTo>
                        <a:lnTo>
                          <a:pt x="714" y="22"/>
                        </a:lnTo>
                        <a:lnTo>
                          <a:pt x="750" y="32"/>
                        </a:lnTo>
                        <a:lnTo>
                          <a:pt x="774" y="95"/>
                        </a:lnTo>
                        <a:lnTo>
                          <a:pt x="789" y="210"/>
                        </a:lnTo>
                        <a:lnTo>
                          <a:pt x="804" y="301"/>
                        </a:lnTo>
                        <a:lnTo>
                          <a:pt x="797" y="343"/>
                        </a:lnTo>
                        <a:lnTo>
                          <a:pt x="769" y="446"/>
                        </a:lnTo>
                        <a:lnTo>
                          <a:pt x="733" y="550"/>
                        </a:lnTo>
                        <a:lnTo>
                          <a:pt x="709" y="589"/>
                        </a:lnTo>
                        <a:lnTo>
                          <a:pt x="693" y="608"/>
                        </a:lnTo>
                        <a:lnTo>
                          <a:pt x="717" y="622"/>
                        </a:lnTo>
                        <a:lnTo>
                          <a:pt x="742" y="578"/>
                        </a:lnTo>
                        <a:lnTo>
                          <a:pt x="780" y="485"/>
                        </a:lnTo>
                        <a:lnTo>
                          <a:pt x="808" y="386"/>
                        </a:lnTo>
                        <a:lnTo>
                          <a:pt x="818" y="337"/>
                        </a:lnTo>
                        <a:lnTo>
                          <a:pt x="821" y="291"/>
                        </a:lnTo>
                        <a:lnTo>
                          <a:pt x="812" y="214"/>
                        </a:lnTo>
                        <a:lnTo>
                          <a:pt x="797" y="99"/>
                        </a:lnTo>
                        <a:lnTo>
                          <a:pt x="775" y="36"/>
                        </a:lnTo>
                        <a:lnTo>
                          <a:pt x="755" y="8"/>
                        </a:lnTo>
                        <a:lnTo>
                          <a:pt x="722" y="0"/>
                        </a:lnTo>
                        <a:lnTo>
                          <a:pt x="679" y="13"/>
                        </a:lnTo>
                        <a:lnTo>
                          <a:pt x="615" y="17"/>
                        </a:lnTo>
                        <a:lnTo>
                          <a:pt x="533" y="17"/>
                        </a:lnTo>
                        <a:lnTo>
                          <a:pt x="448" y="5"/>
                        </a:lnTo>
                        <a:lnTo>
                          <a:pt x="391" y="8"/>
                        </a:lnTo>
                        <a:lnTo>
                          <a:pt x="362" y="19"/>
                        </a:lnTo>
                        <a:lnTo>
                          <a:pt x="298" y="50"/>
                        </a:lnTo>
                        <a:lnTo>
                          <a:pt x="175" y="84"/>
                        </a:lnTo>
                        <a:lnTo>
                          <a:pt x="57" y="123"/>
                        </a:lnTo>
                        <a:lnTo>
                          <a:pt x="24" y="164"/>
                        </a:lnTo>
                        <a:lnTo>
                          <a:pt x="3" y="219"/>
                        </a:lnTo>
                        <a:lnTo>
                          <a:pt x="0" y="329"/>
                        </a:lnTo>
                        <a:lnTo>
                          <a:pt x="5" y="433"/>
                        </a:lnTo>
                        <a:lnTo>
                          <a:pt x="9" y="540"/>
                        </a:lnTo>
                        <a:lnTo>
                          <a:pt x="28" y="602"/>
                        </a:lnTo>
                        <a:lnTo>
                          <a:pt x="47" y="635"/>
                        </a:lnTo>
                        <a:lnTo>
                          <a:pt x="80" y="646"/>
                        </a:lnTo>
                        <a:lnTo>
                          <a:pt x="99" y="640"/>
                        </a:lnTo>
                        <a:lnTo>
                          <a:pt x="69" y="616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7928" name="Freeform 102"/>
                  <p:cNvSpPr>
                    <a:spLocks/>
                  </p:cNvSpPr>
                  <p:nvPr/>
                </p:nvSpPr>
                <p:spPr bwMode="auto">
                  <a:xfrm>
                    <a:off x="1978" y="1965"/>
                    <a:ext cx="707" cy="644"/>
                  </a:xfrm>
                  <a:custGeom>
                    <a:avLst/>
                    <a:gdLst>
                      <a:gd name="T0" fmla="*/ 11 w 707"/>
                      <a:gd name="T1" fmla="*/ 611 h 644"/>
                      <a:gd name="T2" fmla="*/ 129 w 707"/>
                      <a:gd name="T3" fmla="*/ 619 h 644"/>
                      <a:gd name="T4" fmla="*/ 294 w 707"/>
                      <a:gd name="T5" fmla="*/ 623 h 644"/>
                      <a:gd name="T6" fmla="*/ 426 w 707"/>
                      <a:gd name="T7" fmla="*/ 623 h 644"/>
                      <a:gd name="T8" fmla="*/ 544 w 707"/>
                      <a:gd name="T9" fmla="*/ 609 h 644"/>
                      <a:gd name="T10" fmla="*/ 622 w 707"/>
                      <a:gd name="T11" fmla="*/ 597 h 644"/>
                      <a:gd name="T12" fmla="*/ 644 w 707"/>
                      <a:gd name="T13" fmla="*/ 586 h 644"/>
                      <a:gd name="T14" fmla="*/ 644 w 707"/>
                      <a:gd name="T15" fmla="*/ 529 h 644"/>
                      <a:gd name="T16" fmla="*/ 615 w 707"/>
                      <a:gd name="T17" fmla="*/ 377 h 644"/>
                      <a:gd name="T18" fmla="*/ 582 w 707"/>
                      <a:gd name="T19" fmla="*/ 193 h 644"/>
                      <a:gd name="T20" fmla="*/ 565 w 707"/>
                      <a:gd name="T21" fmla="*/ 126 h 644"/>
                      <a:gd name="T22" fmla="*/ 549 w 707"/>
                      <a:gd name="T23" fmla="*/ 101 h 644"/>
                      <a:gd name="T24" fmla="*/ 346 w 707"/>
                      <a:gd name="T25" fmla="*/ 123 h 644"/>
                      <a:gd name="T26" fmla="*/ 147 w 707"/>
                      <a:gd name="T27" fmla="*/ 128 h 644"/>
                      <a:gd name="T28" fmla="*/ 38 w 707"/>
                      <a:gd name="T29" fmla="*/ 131 h 644"/>
                      <a:gd name="T30" fmla="*/ 0 w 707"/>
                      <a:gd name="T31" fmla="*/ 136 h 644"/>
                      <a:gd name="T32" fmla="*/ 21 w 707"/>
                      <a:gd name="T33" fmla="*/ 109 h 644"/>
                      <a:gd name="T34" fmla="*/ 68 w 707"/>
                      <a:gd name="T35" fmla="*/ 114 h 644"/>
                      <a:gd name="T36" fmla="*/ 204 w 707"/>
                      <a:gd name="T37" fmla="*/ 109 h 644"/>
                      <a:gd name="T38" fmla="*/ 333 w 707"/>
                      <a:gd name="T39" fmla="*/ 101 h 644"/>
                      <a:gd name="T40" fmla="*/ 447 w 707"/>
                      <a:gd name="T41" fmla="*/ 92 h 644"/>
                      <a:gd name="T42" fmla="*/ 556 w 707"/>
                      <a:gd name="T43" fmla="*/ 82 h 644"/>
                      <a:gd name="T44" fmla="*/ 641 w 707"/>
                      <a:gd name="T45" fmla="*/ 43 h 644"/>
                      <a:gd name="T46" fmla="*/ 688 w 707"/>
                      <a:gd name="T47" fmla="*/ 0 h 644"/>
                      <a:gd name="T48" fmla="*/ 707 w 707"/>
                      <a:gd name="T49" fmla="*/ 21 h 644"/>
                      <a:gd name="T50" fmla="*/ 663 w 707"/>
                      <a:gd name="T51" fmla="*/ 47 h 644"/>
                      <a:gd name="T52" fmla="*/ 598 w 707"/>
                      <a:gd name="T53" fmla="*/ 90 h 644"/>
                      <a:gd name="T54" fmla="*/ 578 w 707"/>
                      <a:gd name="T55" fmla="*/ 104 h 644"/>
                      <a:gd name="T56" fmla="*/ 601 w 707"/>
                      <a:gd name="T57" fmla="*/ 202 h 644"/>
                      <a:gd name="T58" fmla="*/ 620 w 707"/>
                      <a:gd name="T59" fmla="*/ 297 h 644"/>
                      <a:gd name="T60" fmla="*/ 636 w 707"/>
                      <a:gd name="T61" fmla="*/ 384 h 644"/>
                      <a:gd name="T62" fmla="*/ 650 w 707"/>
                      <a:gd name="T63" fmla="*/ 467 h 644"/>
                      <a:gd name="T64" fmla="*/ 663 w 707"/>
                      <a:gd name="T65" fmla="*/ 529 h 644"/>
                      <a:gd name="T66" fmla="*/ 669 w 707"/>
                      <a:gd name="T67" fmla="*/ 582 h 644"/>
                      <a:gd name="T68" fmla="*/ 660 w 707"/>
                      <a:gd name="T69" fmla="*/ 611 h 644"/>
                      <a:gd name="T70" fmla="*/ 570 w 707"/>
                      <a:gd name="T71" fmla="*/ 633 h 644"/>
                      <a:gd name="T72" fmla="*/ 412 w 707"/>
                      <a:gd name="T73" fmla="*/ 644 h 644"/>
                      <a:gd name="T74" fmla="*/ 246 w 707"/>
                      <a:gd name="T75" fmla="*/ 638 h 644"/>
                      <a:gd name="T76" fmla="*/ 125 w 707"/>
                      <a:gd name="T77" fmla="*/ 638 h 644"/>
                      <a:gd name="T78" fmla="*/ 25 w 707"/>
                      <a:gd name="T79" fmla="*/ 635 h 644"/>
                      <a:gd name="T80" fmla="*/ 11 w 707"/>
                      <a:gd name="T81" fmla="*/ 611 h 644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707"/>
                      <a:gd name="T124" fmla="*/ 0 h 644"/>
                      <a:gd name="T125" fmla="*/ 707 w 707"/>
                      <a:gd name="T126" fmla="*/ 644 h 644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707" h="644">
                        <a:moveTo>
                          <a:pt x="11" y="611"/>
                        </a:moveTo>
                        <a:lnTo>
                          <a:pt x="129" y="619"/>
                        </a:lnTo>
                        <a:lnTo>
                          <a:pt x="294" y="623"/>
                        </a:lnTo>
                        <a:lnTo>
                          <a:pt x="426" y="623"/>
                        </a:lnTo>
                        <a:lnTo>
                          <a:pt x="544" y="609"/>
                        </a:lnTo>
                        <a:lnTo>
                          <a:pt x="622" y="597"/>
                        </a:lnTo>
                        <a:lnTo>
                          <a:pt x="644" y="586"/>
                        </a:lnTo>
                        <a:lnTo>
                          <a:pt x="644" y="529"/>
                        </a:lnTo>
                        <a:lnTo>
                          <a:pt x="615" y="377"/>
                        </a:lnTo>
                        <a:lnTo>
                          <a:pt x="582" y="193"/>
                        </a:lnTo>
                        <a:lnTo>
                          <a:pt x="565" y="126"/>
                        </a:lnTo>
                        <a:lnTo>
                          <a:pt x="549" y="101"/>
                        </a:lnTo>
                        <a:lnTo>
                          <a:pt x="346" y="123"/>
                        </a:lnTo>
                        <a:lnTo>
                          <a:pt x="147" y="128"/>
                        </a:lnTo>
                        <a:lnTo>
                          <a:pt x="38" y="131"/>
                        </a:lnTo>
                        <a:lnTo>
                          <a:pt x="0" y="136"/>
                        </a:lnTo>
                        <a:lnTo>
                          <a:pt x="21" y="109"/>
                        </a:lnTo>
                        <a:lnTo>
                          <a:pt x="68" y="114"/>
                        </a:lnTo>
                        <a:lnTo>
                          <a:pt x="204" y="109"/>
                        </a:lnTo>
                        <a:lnTo>
                          <a:pt x="333" y="101"/>
                        </a:lnTo>
                        <a:lnTo>
                          <a:pt x="447" y="92"/>
                        </a:lnTo>
                        <a:lnTo>
                          <a:pt x="556" y="82"/>
                        </a:lnTo>
                        <a:lnTo>
                          <a:pt x="641" y="43"/>
                        </a:lnTo>
                        <a:lnTo>
                          <a:pt x="688" y="0"/>
                        </a:lnTo>
                        <a:lnTo>
                          <a:pt x="707" y="21"/>
                        </a:lnTo>
                        <a:lnTo>
                          <a:pt x="663" y="47"/>
                        </a:lnTo>
                        <a:lnTo>
                          <a:pt x="598" y="90"/>
                        </a:lnTo>
                        <a:lnTo>
                          <a:pt x="578" y="104"/>
                        </a:lnTo>
                        <a:lnTo>
                          <a:pt x="601" y="202"/>
                        </a:lnTo>
                        <a:lnTo>
                          <a:pt x="620" y="297"/>
                        </a:lnTo>
                        <a:lnTo>
                          <a:pt x="636" y="384"/>
                        </a:lnTo>
                        <a:lnTo>
                          <a:pt x="650" y="467"/>
                        </a:lnTo>
                        <a:lnTo>
                          <a:pt x="663" y="529"/>
                        </a:lnTo>
                        <a:lnTo>
                          <a:pt x="669" y="582"/>
                        </a:lnTo>
                        <a:lnTo>
                          <a:pt x="660" y="611"/>
                        </a:lnTo>
                        <a:lnTo>
                          <a:pt x="570" y="633"/>
                        </a:lnTo>
                        <a:lnTo>
                          <a:pt x="412" y="644"/>
                        </a:lnTo>
                        <a:lnTo>
                          <a:pt x="246" y="638"/>
                        </a:lnTo>
                        <a:lnTo>
                          <a:pt x="125" y="638"/>
                        </a:lnTo>
                        <a:lnTo>
                          <a:pt x="25" y="635"/>
                        </a:lnTo>
                        <a:lnTo>
                          <a:pt x="11" y="611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7929" name="Freeform 103"/>
                  <p:cNvSpPr>
                    <a:spLocks/>
                  </p:cNvSpPr>
                  <p:nvPr/>
                </p:nvSpPr>
                <p:spPr bwMode="auto">
                  <a:xfrm>
                    <a:off x="2057" y="2127"/>
                    <a:ext cx="488" cy="412"/>
                  </a:xfrm>
                  <a:custGeom>
                    <a:avLst/>
                    <a:gdLst>
                      <a:gd name="T0" fmla="*/ 0 w 488"/>
                      <a:gd name="T1" fmla="*/ 11 h 412"/>
                      <a:gd name="T2" fmla="*/ 162 w 488"/>
                      <a:gd name="T3" fmla="*/ 5 h 412"/>
                      <a:gd name="T4" fmla="*/ 273 w 488"/>
                      <a:gd name="T5" fmla="*/ 0 h 412"/>
                      <a:gd name="T6" fmla="*/ 397 w 488"/>
                      <a:gd name="T7" fmla="*/ 2 h 412"/>
                      <a:gd name="T8" fmla="*/ 416 w 488"/>
                      <a:gd name="T9" fmla="*/ 16 h 412"/>
                      <a:gd name="T10" fmla="*/ 431 w 488"/>
                      <a:gd name="T11" fmla="*/ 38 h 412"/>
                      <a:gd name="T12" fmla="*/ 458 w 488"/>
                      <a:gd name="T13" fmla="*/ 154 h 412"/>
                      <a:gd name="T14" fmla="*/ 478 w 488"/>
                      <a:gd name="T15" fmla="*/ 286 h 412"/>
                      <a:gd name="T16" fmla="*/ 488 w 488"/>
                      <a:gd name="T17" fmla="*/ 377 h 412"/>
                      <a:gd name="T18" fmla="*/ 478 w 488"/>
                      <a:gd name="T19" fmla="*/ 406 h 412"/>
                      <a:gd name="T20" fmla="*/ 453 w 488"/>
                      <a:gd name="T21" fmla="*/ 412 h 412"/>
                      <a:gd name="T22" fmla="*/ 310 w 488"/>
                      <a:gd name="T23" fmla="*/ 396 h 412"/>
                      <a:gd name="T24" fmla="*/ 459 w 488"/>
                      <a:gd name="T25" fmla="*/ 383 h 412"/>
                      <a:gd name="T26" fmla="*/ 467 w 488"/>
                      <a:gd name="T27" fmla="*/ 379 h 412"/>
                      <a:gd name="T28" fmla="*/ 464 w 488"/>
                      <a:gd name="T29" fmla="*/ 317 h 412"/>
                      <a:gd name="T30" fmla="*/ 453 w 488"/>
                      <a:gd name="T31" fmla="*/ 229 h 412"/>
                      <a:gd name="T32" fmla="*/ 429 w 488"/>
                      <a:gd name="T33" fmla="*/ 110 h 412"/>
                      <a:gd name="T34" fmla="*/ 410 w 488"/>
                      <a:gd name="T35" fmla="*/ 35 h 412"/>
                      <a:gd name="T36" fmla="*/ 391 w 488"/>
                      <a:gd name="T37" fmla="*/ 24 h 412"/>
                      <a:gd name="T38" fmla="*/ 302 w 488"/>
                      <a:gd name="T39" fmla="*/ 19 h 412"/>
                      <a:gd name="T40" fmla="*/ 181 w 488"/>
                      <a:gd name="T41" fmla="*/ 24 h 412"/>
                      <a:gd name="T42" fmla="*/ 81 w 488"/>
                      <a:gd name="T43" fmla="*/ 21 h 412"/>
                      <a:gd name="T44" fmla="*/ 0 w 488"/>
                      <a:gd name="T45" fmla="*/ 11 h 412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w 488"/>
                      <a:gd name="T70" fmla="*/ 0 h 412"/>
                      <a:gd name="T71" fmla="*/ 488 w 488"/>
                      <a:gd name="T72" fmla="*/ 412 h 412"/>
                    </a:gdLst>
                    <a:ahLst/>
                    <a:cxnLst>
                      <a:cxn ang="T46">
                        <a:pos x="T0" y="T1"/>
                      </a:cxn>
                      <a:cxn ang="T47">
                        <a:pos x="T2" y="T3"/>
                      </a:cxn>
                      <a:cxn ang="T48">
                        <a:pos x="T4" y="T5"/>
                      </a:cxn>
                      <a:cxn ang="T49">
                        <a:pos x="T6" y="T7"/>
                      </a:cxn>
                      <a:cxn ang="T50">
                        <a:pos x="T8" y="T9"/>
                      </a:cxn>
                      <a:cxn ang="T51">
                        <a:pos x="T10" y="T11"/>
                      </a:cxn>
                      <a:cxn ang="T52">
                        <a:pos x="T12" y="T13"/>
                      </a:cxn>
                      <a:cxn ang="T53">
                        <a:pos x="T14" y="T15"/>
                      </a:cxn>
                      <a:cxn ang="T54">
                        <a:pos x="T16" y="T17"/>
                      </a:cxn>
                      <a:cxn ang="T55">
                        <a:pos x="T18" y="T19"/>
                      </a:cxn>
                      <a:cxn ang="T56">
                        <a:pos x="T20" y="T21"/>
                      </a:cxn>
                      <a:cxn ang="T57">
                        <a:pos x="T22" y="T23"/>
                      </a:cxn>
                      <a:cxn ang="T58">
                        <a:pos x="T24" y="T25"/>
                      </a:cxn>
                      <a:cxn ang="T59">
                        <a:pos x="T26" y="T27"/>
                      </a:cxn>
                      <a:cxn ang="T60">
                        <a:pos x="T28" y="T29"/>
                      </a:cxn>
                      <a:cxn ang="T61">
                        <a:pos x="T30" y="T31"/>
                      </a:cxn>
                      <a:cxn ang="T62">
                        <a:pos x="T32" y="T33"/>
                      </a:cxn>
                      <a:cxn ang="T63">
                        <a:pos x="T34" y="T35"/>
                      </a:cxn>
                      <a:cxn ang="T64">
                        <a:pos x="T36" y="T37"/>
                      </a:cxn>
                      <a:cxn ang="T65">
                        <a:pos x="T38" y="T39"/>
                      </a:cxn>
                      <a:cxn ang="T66">
                        <a:pos x="T40" y="T41"/>
                      </a:cxn>
                      <a:cxn ang="T67">
                        <a:pos x="T42" y="T43"/>
                      </a:cxn>
                      <a:cxn ang="T68">
                        <a:pos x="T44" y="T45"/>
                      </a:cxn>
                    </a:cxnLst>
                    <a:rect l="T69" t="T70" r="T71" b="T72"/>
                    <a:pathLst>
                      <a:path w="488" h="412">
                        <a:moveTo>
                          <a:pt x="0" y="11"/>
                        </a:moveTo>
                        <a:lnTo>
                          <a:pt x="162" y="5"/>
                        </a:lnTo>
                        <a:lnTo>
                          <a:pt x="273" y="0"/>
                        </a:lnTo>
                        <a:lnTo>
                          <a:pt x="397" y="2"/>
                        </a:lnTo>
                        <a:lnTo>
                          <a:pt x="416" y="16"/>
                        </a:lnTo>
                        <a:lnTo>
                          <a:pt x="431" y="38"/>
                        </a:lnTo>
                        <a:lnTo>
                          <a:pt x="458" y="154"/>
                        </a:lnTo>
                        <a:lnTo>
                          <a:pt x="478" y="286"/>
                        </a:lnTo>
                        <a:lnTo>
                          <a:pt x="488" y="377"/>
                        </a:lnTo>
                        <a:lnTo>
                          <a:pt x="478" y="406"/>
                        </a:lnTo>
                        <a:lnTo>
                          <a:pt x="453" y="412"/>
                        </a:lnTo>
                        <a:lnTo>
                          <a:pt x="310" y="396"/>
                        </a:lnTo>
                        <a:lnTo>
                          <a:pt x="459" y="383"/>
                        </a:lnTo>
                        <a:lnTo>
                          <a:pt x="467" y="379"/>
                        </a:lnTo>
                        <a:lnTo>
                          <a:pt x="464" y="317"/>
                        </a:lnTo>
                        <a:lnTo>
                          <a:pt x="453" y="229"/>
                        </a:lnTo>
                        <a:lnTo>
                          <a:pt x="429" y="110"/>
                        </a:lnTo>
                        <a:lnTo>
                          <a:pt x="410" y="35"/>
                        </a:lnTo>
                        <a:lnTo>
                          <a:pt x="391" y="24"/>
                        </a:lnTo>
                        <a:lnTo>
                          <a:pt x="302" y="19"/>
                        </a:lnTo>
                        <a:lnTo>
                          <a:pt x="181" y="24"/>
                        </a:lnTo>
                        <a:lnTo>
                          <a:pt x="81" y="21"/>
                        </a:lnTo>
                        <a:lnTo>
                          <a:pt x="0" y="11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7930" name="Freeform 104"/>
                  <p:cNvSpPr>
                    <a:spLocks/>
                  </p:cNvSpPr>
                  <p:nvPr/>
                </p:nvSpPr>
                <p:spPr bwMode="auto">
                  <a:xfrm>
                    <a:off x="2007" y="2133"/>
                    <a:ext cx="485" cy="401"/>
                  </a:xfrm>
                  <a:custGeom>
                    <a:avLst/>
                    <a:gdLst>
                      <a:gd name="T0" fmla="*/ 224 w 485"/>
                      <a:gd name="T1" fmla="*/ 0 h 401"/>
                      <a:gd name="T2" fmla="*/ 67 w 485"/>
                      <a:gd name="T3" fmla="*/ 0 h 401"/>
                      <a:gd name="T4" fmla="*/ 22 w 485"/>
                      <a:gd name="T5" fmla="*/ 5 h 401"/>
                      <a:gd name="T6" fmla="*/ 14 w 485"/>
                      <a:gd name="T7" fmla="*/ 22 h 401"/>
                      <a:gd name="T8" fmla="*/ 5 w 485"/>
                      <a:gd name="T9" fmla="*/ 57 h 401"/>
                      <a:gd name="T10" fmla="*/ 0 w 485"/>
                      <a:gd name="T11" fmla="*/ 151 h 401"/>
                      <a:gd name="T12" fmla="*/ 5 w 485"/>
                      <a:gd name="T13" fmla="*/ 243 h 401"/>
                      <a:gd name="T14" fmla="*/ 17 w 485"/>
                      <a:gd name="T15" fmla="*/ 334 h 401"/>
                      <a:gd name="T16" fmla="*/ 37 w 485"/>
                      <a:gd name="T17" fmla="*/ 371 h 401"/>
                      <a:gd name="T18" fmla="*/ 46 w 485"/>
                      <a:gd name="T19" fmla="*/ 380 h 401"/>
                      <a:gd name="T20" fmla="*/ 146 w 485"/>
                      <a:gd name="T21" fmla="*/ 390 h 401"/>
                      <a:gd name="T22" fmla="*/ 275 w 485"/>
                      <a:gd name="T23" fmla="*/ 395 h 401"/>
                      <a:gd name="T24" fmla="*/ 371 w 485"/>
                      <a:gd name="T25" fmla="*/ 396 h 401"/>
                      <a:gd name="T26" fmla="*/ 485 w 485"/>
                      <a:gd name="T27" fmla="*/ 401 h 401"/>
                      <a:gd name="T28" fmla="*/ 480 w 485"/>
                      <a:gd name="T29" fmla="*/ 387 h 401"/>
                      <a:gd name="T30" fmla="*/ 391 w 485"/>
                      <a:gd name="T31" fmla="*/ 380 h 401"/>
                      <a:gd name="T32" fmla="*/ 275 w 485"/>
                      <a:gd name="T33" fmla="*/ 372 h 401"/>
                      <a:gd name="T34" fmla="*/ 114 w 485"/>
                      <a:gd name="T35" fmla="*/ 371 h 401"/>
                      <a:gd name="T36" fmla="*/ 56 w 485"/>
                      <a:gd name="T37" fmla="*/ 353 h 401"/>
                      <a:gd name="T38" fmla="*/ 38 w 485"/>
                      <a:gd name="T39" fmla="*/ 339 h 401"/>
                      <a:gd name="T40" fmla="*/ 32 w 485"/>
                      <a:gd name="T41" fmla="*/ 313 h 401"/>
                      <a:gd name="T42" fmla="*/ 24 w 485"/>
                      <a:gd name="T43" fmla="*/ 237 h 401"/>
                      <a:gd name="T44" fmla="*/ 22 w 485"/>
                      <a:gd name="T45" fmla="*/ 142 h 401"/>
                      <a:gd name="T46" fmla="*/ 29 w 485"/>
                      <a:gd name="T47" fmla="*/ 46 h 401"/>
                      <a:gd name="T48" fmla="*/ 38 w 485"/>
                      <a:gd name="T49" fmla="*/ 24 h 401"/>
                      <a:gd name="T50" fmla="*/ 143 w 485"/>
                      <a:gd name="T51" fmla="*/ 10 h 401"/>
                      <a:gd name="T52" fmla="*/ 224 w 485"/>
                      <a:gd name="T53" fmla="*/ 0 h 401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w 485"/>
                      <a:gd name="T82" fmla="*/ 0 h 401"/>
                      <a:gd name="T83" fmla="*/ 485 w 485"/>
                      <a:gd name="T84" fmla="*/ 401 h 401"/>
                    </a:gdLst>
                    <a:ahLst/>
                    <a:cxnLst>
                      <a:cxn ang="T54">
                        <a:pos x="T0" y="T1"/>
                      </a:cxn>
                      <a:cxn ang="T55">
                        <a:pos x="T2" y="T3"/>
                      </a:cxn>
                      <a:cxn ang="T56">
                        <a:pos x="T4" y="T5"/>
                      </a:cxn>
                      <a:cxn ang="T57">
                        <a:pos x="T6" y="T7"/>
                      </a:cxn>
                      <a:cxn ang="T58">
                        <a:pos x="T8" y="T9"/>
                      </a:cxn>
                      <a:cxn ang="T59">
                        <a:pos x="T10" y="T11"/>
                      </a:cxn>
                      <a:cxn ang="T60">
                        <a:pos x="T12" y="T13"/>
                      </a:cxn>
                      <a:cxn ang="T61">
                        <a:pos x="T14" y="T15"/>
                      </a:cxn>
                      <a:cxn ang="T62">
                        <a:pos x="T16" y="T17"/>
                      </a:cxn>
                      <a:cxn ang="T63">
                        <a:pos x="T18" y="T19"/>
                      </a:cxn>
                      <a:cxn ang="T64">
                        <a:pos x="T20" y="T21"/>
                      </a:cxn>
                      <a:cxn ang="T65">
                        <a:pos x="T22" y="T23"/>
                      </a:cxn>
                      <a:cxn ang="T66">
                        <a:pos x="T24" y="T25"/>
                      </a:cxn>
                      <a:cxn ang="T67">
                        <a:pos x="T26" y="T27"/>
                      </a:cxn>
                      <a:cxn ang="T68">
                        <a:pos x="T28" y="T29"/>
                      </a:cxn>
                      <a:cxn ang="T69">
                        <a:pos x="T30" y="T31"/>
                      </a:cxn>
                      <a:cxn ang="T70">
                        <a:pos x="T32" y="T33"/>
                      </a:cxn>
                      <a:cxn ang="T71">
                        <a:pos x="T34" y="T35"/>
                      </a:cxn>
                      <a:cxn ang="T72">
                        <a:pos x="T36" y="T37"/>
                      </a:cxn>
                      <a:cxn ang="T73">
                        <a:pos x="T38" y="T39"/>
                      </a:cxn>
                      <a:cxn ang="T74">
                        <a:pos x="T40" y="T41"/>
                      </a:cxn>
                      <a:cxn ang="T75">
                        <a:pos x="T42" y="T43"/>
                      </a:cxn>
                      <a:cxn ang="T76">
                        <a:pos x="T44" y="T45"/>
                      </a:cxn>
                      <a:cxn ang="T77">
                        <a:pos x="T46" y="T47"/>
                      </a:cxn>
                      <a:cxn ang="T78">
                        <a:pos x="T48" y="T49"/>
                      </a:cxn>
                      <a:cxn ang="T79">
                        <a:pos x="T50" y="T51"/>
                      </a:cxn>
                      <a:cxn ang="T80">
                        <a:pos x="T52" y="T53"/>
                      </a:cxn>
                    </a:cxnLst>
                    <a:rect l="T81" t="T82" r="T83" b="T84"/>
                    <a:pathLst>
                      <a:path w="485" h="401">
                        <a:moveTo>
                          <a:pt x="224" y="0"/>
                        </a:moveTo>
                        <a:lnTo>
                          <a:pt x="67" y="0"/>
                        </a:lnTo>
                        <a:lnTo>
                          <a:pt x="22" y="5"/>
                        </a:lnTo>
                        <a:lnTo>
                          <a:pt x="14" y="22"/>
                        </a:lnTo>
                        <a:lnTo>
                          <a:pt x="5" y="57"/>
                        </a:lnTo>
                        <a:lnTo>
                          <a:pt x="0" y="151"/>
                        </a:lnTo>
                        <a:lnTo>
                          <a:pt x="5" y="243"/>
                        </a:lnTo>
                        <a:lnTo>
                          <a:pt x="17" y="334"/>
                        </a:lnTo>
                        <a:lnTo>
                          <a:pt x="37" y="371"/>
                        </a:lnTo>
                        <a:lnTo>
                          <a:pt x="46" y="380"/>
                        </a:lnTo>
                        <a:lnTo>
                          <a:pt x="146" y="390"/>
                        </a:lnTo>
                        <a:lnTo>
                          <a:pt x="275" y="395"/>
                        </a:lnTo>
                        <a:lnTo>
                          <a:pt x="371" y="396"/>
                        </a:lnTo>
                        <a:lnTo>
                          <a:pt x="485" y="401"/>
                        </a:lnTo>
                        <a:lnTo>
                          <a:pt x="480" y="387"/>
                        </a:lnTo>
                        <a:lnTo>
                          <a:pt x="391" y="380"/>
                        </a:lnTo>
                        <a:lnTo>
                          <a:pt x="275" y="372"/>
                        </a:lnTo>
                        <a:lnTo>
                          <a:pt x="114" y="371"/>
                        </a:lnTo>
                        <a:lnTo>
                          <a:pt x="56" y="353"/>
                        </a:lnTo>
                        <a:lnTo>
                          <a:pt x="38" y="339"/>
                        </a:lnTo>
                        <a:lnTo>
                          <a:pt x="32" y="313"/>
                        </a:lnTo>
                        <a:lnTo>
                          <a:pt x="24" y="237"/>
                        </a:lnTo>
                        <a:lnTo>
                          <a:pt x="22" y="142"/>
                        </a:lnTo>
                        <a:lnTo>
                          <a:pt x="29" y="46"/>
                        </a:lnTo>
                        <a:lnTo>
                          <a:pt x="38" y="24"/>
                        </a:lnTo>
                        <a:lnTo>
                          <a:pt x="143" y="10"/>
                        </a:lnTo>
                        <a:lnTo>
                          <a:pt x="22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grpSp>
            <p:nvGrpSpPr>
              <p:cNvPr id="37901" name="Group 105"/>
              <p:cNvGrpSpPr>
                <a:grpSpLocks/>
              </p:cNvGrpSpPr>
              <p:nvPr/>
            </p:nvGrpSpPr>
            <p:grpSpPr bwMode="auto">
              <a:xfrm>
                <a:off x="489" y="2894"/>
                <a:ext cx="1022" cy="312"/>
                <a:chOff x="3931" y="712"/>
                <a:chExt cx="1996" cy="537"/>
              </a:xfrm>
            </p:grpSpPr>
            <p:sp>
              <p:nvSpPr>
                <p:cNvPr id="37902" name="Freeform 106"/>
                <p:cNvSpPr>
                  <a:spLocks/>
                </p:cNvSpPr>
                <p:nvPr/>
              </p:nvSpPr>
              <p:spPr bwMode="auto">
                <a:xfrm rot="412926">
                  <a:off x="3931" y="712"/>
                  <a:ext cx="1996" cy="537"/>
                </a:xfrm>
                <a:custGeom>
                  <a:avLst/>
                  <a:gdLst>
                    <a:gd name="T0" fmla="*/ 0 w 888"/>
                    <a:gd name="T1" fmla="*/ 290 h 480"/>
                    <a:gd name="T2" fmla="*/ 110 w 888"/>
                    <a:gd name="T3" fmla="*/ 195 h 480"/>
                    <a:gd name="T4" fmla="*/ 113 w 888"/>
                    <a:gd name="T5" fmla="*/ 217 h 480"/>
                    <a:gd name="T6" fmla="*/ 38 w 888"/>
                    <a:gd name="T7" fmla="*/ 285 h 480"/>
                    <a:gd name="T8" fmla="*/ 170 w 888"/>
                    <a:gd name="T9" fmla="*/ 279 h 480"/>
                    <a:gd name="T10" fmla="*/ 449 w 888"/>
                    <a:gd name="T11" fmla="*/ 280 h 480"/>
                    <a:gd name="T12" fmla="*/ 597 w 888"/>
                    <a:gd name="T13" fmla="*/ 269 h 480"/>
                    <a:gd name="T14" fmla="*/ 690 w 888"/>
                    <a:gd name="T15" fmla="*/ 252 h 480"/>
                    <a:gd name="T16" fmla="*/ 713 w 888"/>
                    <a:gd name="T17" fmla="*/ 246 h 480"/>
                    <a:gd name="T18" fmla="*/ 822 w 888"/>
                    <a:gd name="T19" fmla="*/ 27 h 480"/>
                    <a:gd name="T20" fmla="*/ 771 w 888"/>
                    <a:gd name="T21" fmla="*/ 13 h 480"/>
                    <a:gd name="T22" fmla="*/ 847 w 888"/>
                    <a:gd name="T23" fmla="*/ 0 h 480"/>
                    <a:gd name="T24" fmla="*/ 875 w 888"/>
                    <a:gd name="T25" fmla="*/ 24 h 480"/>
                    <a:gd name="T26" fmla="*/ 888 w 888"/>
                    <a:gd name="T27" fmla="*/ 105 h 480"/>
                    <a:gd name="T28" fmla="*/ 866 w 888"/>
                    <a:gd name="T29" fmla="*/ 171 h 480"/>
                    <a:gd name="T30" fmla="*/ 795 w 888"/>
                    <a:gd name="T31" fmla="*/ 385 h 480"/>
                    <a:gd name="T32" fmla="*/ 762 w 888"/>
                    <a:gd name="T33" fmla="*/ 451 h 480"/>
                    <a:gd name="T34" fmla="*/ 732 w 888"/>
                    <a:gd name="T35" fmla="*/ 459 h 480"/>
                    <a:gd name="T36" fmla="*/ 507 w 888"/>
                    <a:gd name="T37" fmla="*/ 455 h 480"/>
                    <a:gd name="T38" fmla="*/ 271 w 888"/>
                    <a:gd name="T39" fmla="*/ 461 h 480"/>
                    <a:gd name="T40" fmla="*/ 47 w 888"/>
                    <a:gd name="T41" fmla="*/ 478 h 480"/>
                    <a:gd name="T42" fmla="*/ 14 w 888"/>
                    <a:gd name="T43" fmla="*/ 480 h 480"/>
                    <a:gd name="T44" fmla="*/ 11 w 888"/>
                    <a:gd name="T45" fmla="*/ 417 h 480"/>
                    <a:gd name="T46" fmla="*/ 6 w 888"/>
                    <a:gd name="T47" fmla="*/ 355 h 480"/>
                    <a:gd name="T48" fmla="*/ 5 w 888"/>
                    <a:gd name="T49" fmla="*/ 322 h 480"/>
                    <a:gd name="T50" fmla="*/ 24 w 888"/>
                    <a:gd name="T51" fmla="*/ 342 h 480"/>
                    <a:gd name="T52" fmla="*/ 28 w 888"/>
                    <a:gd name="T53" fmla="*/ 393 h 480"/>
                    <a:gd name="T54" fmla="*/ 35 w 888"/>
                    <a:gd name="T55" fmla="*/ 447 h 480"/>
                    <a:gd name="T56" fmla="*/ 99 w 888"/>
                    <a:gd name="T57" fmla="*/ 456 h 480"/>
                    <a:gd name="T58" fmla="*/ 246 w 888"/>
                    <a:gd name="T59" fmla="*/ 442 h 480"/>
                    <a:gd name="T60" fmla="*/ 370 w 888"/>
                    <a:gd name="T61" fmla="*/ 432 h 480"/>
                    <a:gd name="T62" fmla="*/ 474 w 888"/>
                    <a:gd name="T63" fmla="*/ 432 h 480"/>
                    <a:gd name="T64" fmla="*/ 630 w 888"/>
                    <a:gd name="T65" fmla="*/ 432 h 480"/>
                    <a:gd name="T66" fmla="*/ 729 w 888"/>
                    <a:gd name="T67" fmla="*/ 431 h 480"/>
                    <a:gd name="T68" fmla="*/ 732 w 888"/>
                    <a:gd name="T69" fmla="*/ 402 h 480"/>
                    <a:gd name="T70" fmla="*/ 723 w 888"/>
                    <a:gd name="T71" fmla="*/ 341 h 480"/>
                    <a:gd name="T72" fmla="*/ 715 w 888"/>
                    <a:gd name="T73" fmla="*/ 274 h 480"/>
                    <a:gd name="T74" fmla="*/ 729 w 888"/>
                    <a:gd name="T75" fmla="*/ 290 h 480"/>
                    <a:gd name="T76" fmla="*/ 743 w 888"/>
                    <a:gd name="T77" fmla="*/ 364 h 480"/>
                    <a:gd name="T78" fmla="*/ 756 w 888"/>
                    <a:gd name="T79" fmla="*/ 402 h 480"/>
                    <a:gd name="T80" fmla="*/ 771 w 888"/>
                    <a:gd name="T81" fmla="*/ 383 h 480"/>
                    <a:gd name="T82" fmla="*/ 798 w 888"/>
                    <a:gd name="T83" fmla="*/ 309 h 480"/>
                    <a:gd name="T84" fmla="*/ 838 w 888"/>
                    <a:gd name="T85" fmla="*/ 204 h 480"/>
                    <a:gd name="T86" fmla="*/ 866 w 888"/>
                    <a:gd name="T87" fmla="*/ 119 h 480"/>
                    <a:gd name="T88" fmla="*/ 871 w 888"/>
                    <a:gd name="T89" fmla="*/ 93 h 480"/>
                    <a:gd name="T90" fmla="*/ 857 w 888"/>
                    <a:gd name="T91" fmla="*/ 33 h 480"/>
                    <a:gd name="T92" fmla="*/ 842 w 888"/>
                    <a:gd name="T93" fmla="*/ 29 h 480"/>
                    <a:gd name="T94" fmla="*/ 812 w 888"/>
                    <a:gd name="T95" fmla="*/ 100 h 480"/>
                    <a:gd name="T96" fmla="*/ 760 w 888"/>
                    <a:gd name="T97" fmla="*/ 193 h 480"/>
                    <a:gd name="T98" fmla="*/ 723 w 888"/>
                    <a:gd name="T99" fmla="*/ 265 h 480"/>
                    <a:gd name="T100" fmla="*/ 685 w 888"/>
                    <a:gd name="T101" fmla="*/ 276 h 480"/>
                    <a:gd name="T102" fmla="*/ 549 w 888"/>
                    <a:gd name="T103" fmla="*/ 293 h 480"/>
                    <a:gd name="T104" fmla="*/ 389 w 888"/>
                    <a:gd name="T105" fmla="*/ 303 h 480"/>
                    <a:gd name="T106" fmla="*/ 231 w 888"/>
                    <a:gd name="T107" fmla="*/ 303 h 480"/>
                    <a:gd name="T108" fmla="*/ 52 w 888"/>
                    <a:gd name="T109" fmla="*/ 304 h 480"/>
                    <a:gd name="T110" fmla="*/ 0 w 888"/>
                    <a:gd name="T111" fmla="*/ 290 h 480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888"/>
                    <a:gd name="T169" fmla="*/ 0 h 480"/>
                    <a:gd name="T170" fmla="*/ 888 w 888"/>
                    <a:gd name="T171" fmla="*/ 480 h 480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888" h="480">
                      <a:moveTo>
                        <a:pt x="0" y="290"/>
                      </a:moveTo>
                      <a:lnTo>
                        <a:pt x="110" y="195"/>
                      </a:lnTo>
                      <a:lnTo>
                        <a:pt x="113" y="217"/>
                      </a:lnTo>
                      <a:lnTo>
                        <a:pt x="38" y="285"/>
                      </a:lnTo>
                      <a:lnTo>
                        <a:pt x="170" y="279"/>
                      </a:lnTo>
                      <a:lnTo>
                        <a:pt x="449" y="280"/>
                      </a:lnTo>
                      <a:lnTo>
                        <a:pt x="597" y="269"/>
                      </a:lnTo>
                      <a:lnTo>
                        <a:pt x="690" y="252"/>
                      </a:lnTo>
                      <a:lnTo>
                        <a:pt x="713" y="246"/>
                      </a:lnTo>
                      <a:lnTo>
                        <a:pt x="822" y="27"/>
                      </a:lnTo>
                      <a:lnTo>
                        <a:pt x="771" y="13"/>
                      </a:lnTo>
                      <a:lnTo>
                        <a:pt x="847" y="0"/>
                      </a:lnTo>
                      <a:lnTo>
                        <a:pt x="875" y="24"/>
                      </a:lnTo>
                      <a:lnTo>
                        <a:pt x="888" y="105"/>
                      </a:lnTo>
                      <a:lnTo>
                        <a:pt x="866" y="171"/>
                      </a:lnTo>
                      <a:lnTo>
                        <a:pt x="795" y="385"/>
                      </a:lnTo>
                      <a:lnTo>
                        <a:pt x="762" y="451"/>
                      </a:lnTo>
                      <a:lnTo>
                        <a:pt x="732" y="459"/>
                      </a:lnTo>
                      <a:lnTo>
                        <a:pt x="507" y="455"/>
                      </a:lnTo>
                      <a:lnTo>
                        <a:pt x="271" y="461"/>
                      </a:lnTo>
                      <a:lnTo>
                        <a:pt x="47" y="478"/>
                      </a:lnTo>
                      <a:lnTo>
                        <a:pt x="14" y="480"/>
                      </a:lnTo>
                      <a:lnTo>
                        <a:pt x="11" y="417"/>
                      </a:lnTo>
                      <a:lnTo>
                        <a:pt x="6" y="355"/>
                      </a:lnTo>
                      <a:lnTo>
                        <a:pt x="5" y="322"/>
                      </a:lnTo>
                      <a:lnTo>
                        <a:pt x="24" y="342"/>
                      </a:lnTo>
                      <a:lnTo>
                        <a:pt x="28" y="393"/>
                      </a:lnTo>
                      <a:lnTo>
                        <a:pt x="35" y="447"/>
                      </a:lnTo>
                      <a:lnTo>
                        <a:pt x="99" y="456"/>
                      </a:lnTo>
                      <a:lnTo>
                        <a:pt x="246" y="442"/>
                      </a:lnTo>
                      <a:lnTo>
                        <a:pt x="370" y="432"/>
                      </a:lnTo>
                      <a:lnTo>
                        <a:pt x="474" y="432"/>
                      </a:lnTo>
                      <a:lnTo>
                        <a:pt x="630" y="432"/>
                      </a:lnTo>
                      <a:lnTo>
                        <a:pt x="729" y="431"/>
                      </a:lnTo>
                      <a:lnTo>
                        <a:pt x="732" y="402"/>
                      </a:lnTo>
                      <a:lnTo>
                        <a:pt x="723" y="341"/>
                      </a:lnTo>
                      <a:lnTo>
                        <a:pt x="715" y="274"/>
                      </a:lnTo>
                      <a:lnTo>
                        <a:pt x="729" y="290"/>
                      </a:lnTo>
                      <a:lnTo>
                        <a:pt x="743" y="364"/>
                      </a:lnTo>
                      <a:lnTo>
                        <a:pt x="756" y="402"/>
                      </a:lnTo>
                      <a:lnTo>
                        <a:pt x="771" y="383"/>
                      </a:lnTo>
                      <a:lnTo>
                        <a:pt x="798" y="309"/>
                      </a:lnTo>
                      <a:lnTo>
                        <a:pt x="838" y="204"/>
                      </a:lnTo>
                      <a:lnTo>
                        <a:pt x="866" y="119"/>
                      </a:lnTo>
                      <a:lnTo>
                        <a:pt x="871" y="93"/>
                      </a:lnTo>
                      <a:lnTo>
                        <a:pt x="857" y="33"/>
                      </a:lnTo>
                      <a:lnTo>
                        <a:pt x="842" y="29"/>
                      </a:lnTo>
                      <a:lnTo>
                        <a:pt x="812" y="100"/>
                      </a:lnTo>
                      <a:lnTo>
                        <a:pt x="760" y="193"/>
                      </a:lnTo>
                      <a:lnTo>
                        <a:pt x="723" y="265"/>
                      </a:lnTo>
                      <a:lnTo>
                        <a:pt x="685" y="276"/>
                      </a:lnTo>
                      <a:lnTo>
                        <a:pt x="549" y="293"/>
                      </a:lnTo>
                      <a:lnTo>
                        <a:pt x="389" y="303"/>
                      </a:lnTo>
                      <a:lnTo>
                        <a:pt x="231" y="303"/>
                      </a:lnTo>
                      <a:lnTo>
                        <a:pt x="52" y="304"/>
                      </a:lnTo>
                      <a:lnTo>
                        <a:pt x="0" y="29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grpSp>
              <p:nvGrpSpPr>
                <p:cNvPr id="37903" name="Group 107"/>
                <p:cNvGrpSpPr>
                  <a:grpSpLocks/>
                </p:cNvGrpSpPr>
                <p:nvPr/>
              </p:nvGrpSpPr>
              <p:grpSpPr bwMode="auto">
                <a:xfrm rot="199841">
                  <a:off x="4440" y="744"/>
                  <a:ext cx="1100" cy="273"/>
                  <a:chOff x="4440" y="744"/>
                  <a:chExt cx="1100" cy="273"/>
                </a:xfrm>
              </p:grpSpPr>
              <p:sp>
                <p:nvSpPr>
                  <p:cNvPr id="37904" name="Freeform 108"/>
                  <p:cNvSpPr>
                    <a:spLocks/>
                  </p:cNvSpPr>
                  <p:nvPr/>
                </p:nvSpPr>
                <p:spPr bwMode="auto">
                  <a:xfrm rot="412926">
                    <a:off x="5050" y="861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7905" name="Freeform 109"/>
                  <p:cNvSpPr>
                    <a:spLocks/>
                  </p:cNvSpPr>
                  <p:nvPr/>
                </p:nvSpPr>
                <p:spPr bwMode="auto">
                  <a:xfrm rot="412926">
                    <a:off x="5213" y="872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7906" name="Freeform 110"/>
                  <p:cNvSpPr>
                    <a:spLocks/>
                  </p:cNvSpPr>
                  <p:nvPr/>
                </p:nvSpPr>
                <p:spPr bwMode="auto">
                  <a:xfrm rot="412926">
                    <a:off x="4504" y="933"/>
                    <a:ext cx="611" cy="84"/>
                  </a:xfrm>
                  <a:custGeom>
                    <a:avLst/>
                    <a:gdLst>
                      <a:gd name="T0" fmla="*/ 0 w 195"/>
                      <a:gd name="T1" fmla="*/ 15 h 49"/>
                      <a:gd name="T2" fmla="*/ 190 w 195"/>
                      <a:gd name="T3" fmla="*/ 0 h 49"/>
                      <a:gd name="T4" fmla="*/ 195 w 195"/>
                      <a:gd name="T5" fmla="*/ 32 h 49"/>
                      <a:gd name="T6" fmla="*/ 0 w 195"/>
                      <a:gd name="T7" fmla="*/ 49 h 49"/>
                      <a:gd name="T8" fmla="*/ 0 w 195"/>
                      <a:gd name="T9" fmla="*/ 15 h 4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95"/>
                      <a:gd name="T16" fmla="*/ 0 h 49"/>
                      <a:gd name="T17" fmla="*/ 195 w 195"/>
                      <a:gd name="T18" fmla="*/ 49 h 4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95" h="49">
                        <a:moveTo>
                          <a:pt x="0" y="15"/>
                        </a:moveTo>
                        <a:lnTo>
                          <a:pt x="190" y="0"/>
                        </a:lnTo>
                        <a:lnTo>
                          <a:pt x="195" y="32"/>
                        </a:lnTo>
                        <a:lnTo>
                          <a:pt x="0" y="49"/>
                        </a:lnTo>
                        <a:lnTo>
                          <a:pt x="0" y="15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7907" name="Freeform 111"/>
                  <p:cNvSpPr>
                    <a:spLocks/>
                  </p:cNvSpPr>
                  <p:nvPr/>
                </p:nvSpPr>
                <p:spPr bwMode="auto">
                  <a:xfrm rot="412926">
                    <a:off x="4440" y="823"/>
                    <a:ext cx="87" cy="71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7908" name="Freeform 112"/>
                  <p:cNvSpPr>
                    <a:spLocks/>
                  </p:cNvSpPr>
                  <p:nvPr/>
                </p:nvSpPr>
                <p:spPr bwMode="auto">
                  <a:xfrm rot="412926">
                    <a:off x="4603" y="833"/>
                    <a:ext cx="87" cy="73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7909" name="Freeform 113"/>
                  <p:cNvSpPr>
                    <a:spLocks/>
                  </p:cNvSpPr>
                  <p:nvPr/>
                </p:nvSpPr>
                <p:spPr bwMode="auto">
                  <a:xfrm rot="412926">
                    <a:off x="4737" y="845"/>
                    <a:ext cx="88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7910" name="Freeform 114"/>
                  <p:cNvSpPr>
                    <a:spLocks/>
                  </p:cNvSpPr>
                  <p:nvPr/>
                </p:nvSpPr>
                <p:spPr bwMode="auto">
                  <a:xfrm rot="412926">
                    <a:off x="4900" y="856"/>
                    <a:ext cx="88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7911" name="Freeform 115"/>
                  <p:cNvSpPr>
                    <a:spLocks/>
                  </p:cNvSpPr>
                  <p:nvPr/>
                </p:nvSpPr>
                <p:spPr bwMode="auto">
                  <a:xfrm rot="412926">
                    <a:off x="5146" y="782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7912" name="Freeform 116"/>
                  <p:cNvSpPr>
                    <a:spLocks/>
                  </p:cNvSpPr>
                  <p:nvPr/>
                </p:nvSpPr>
                <p:spPr bwMode="auto">
                  <a:xfrm rot="412926">
                    <a:off x="5309" y="793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7913" name="Freeform 117"/>
                  <p:cNvSpPr>
                    <a:spLocks/>
                  </p:cNvSpPr>
                  <p:nvPr/>
                </p:nvSpPr>
                <p:spPr bwMode="auto">
                  <a:xfrm rot="412926">
                    <a:off x="4536" y="744"/>
                    <a:ext cx="87" cy="71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7914" name="Freeform 118"/>
                  <p:cNvSpPr>
                    <a:spLocks/>
                  </p:cNvSpPr>
                  <p:nvPr/>
                </p:nvSpPr>
                <p:spPr bwMode="auto">
                  <a:xfrm rot="412926">
                    <a:off x="4699" y="754"/>
                    <a:ext cx="87" cy="73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7915" name="Freeform 119"/>
                  <p:cNvSpPr>
                    <a:spLocks/>
                  </p:cNvSpPr>
                  <p:nvPr/>
                </p:nvSpPr>
                <p:spPr bwMode="auto">
                  <a:xfrm rot="412926">
                    <a:off x="4833" y="766"/>
                    <a:ext cx="88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7916" name="Freeform 120"/>
                  <p:cNvSpPr>
                    <a:spLocks/>
                  </p:cNvSpPr>
                  <p:nvPr/>
                </p:nvSpPr>
                <p:spPr bwMode="auto">
                  <a:xfrm rot="412926">
                    <a:off x="4996" y="777"/>
                    <a:ext cx="88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7917" name="Freeform 121"/>
                  <p:cNvSpPr>
                    <a:spLocks/>
                  </p:cNvSpPr>
                  <p:nvPr/>
                </p:nvSpPr>
                <p:spPr bwMode="auto">
                  <a:xfrm rot="412926">
                    <a:off x="5357" y="895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7918" name="Freeform 122"/>
                  <p:cNvSpPr>
                    <a:spLocks/>
                  </p:cNvSpPr>
                  <p:nvPr/>
                </p:nvSpPr>
                <p:spPr bwMode="auto">
                  <a:xfrm rot="412926">
                    <a:off x="5453" y="816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Title 7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 – Half Period</a:t>
            </a:r>
            <a:endParaRPr lang="en-US" dirty="0"/>
          </a:p>
        </p:txBody>
      </p:sp>
      <p:sp>
        <p:nvSpPr>
          <p:cNvPr id="3891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FA-SU-360</a:t>
            </a:r>
            <a:endParaRPr lang="en-US" dirty="0"/>
          </a:p>
        </p:txBody>
      </p:sp>
      <p:grpSp>
        <p:nvGrpSpPr>
          <p:cNvPr id="78" name="Group 77"/>
          <p:cNvGrpSpPr/>
          <p:nvPr/>
        </p:nvGrpSpPr>
        <p:grpSpPr>
          <a:xfrm>
            <a:off x="403244" y="831156"/>
            <a:ext cx="8331321" cy="5324197"/>
            <a:chOff x="433388" y="1423988"/>
            <a:chExt cx="8331321" cy="5324197"/>
          </a:xfrm>
        </p:grpSpPr>
        <p:sp>
          <p:nvSpPr>
            <p:cNvPr id="38915" name="Rectangle 8"/>
            <p:cNvSpPr>
              <a:spLocks noChangeArrowheads="1"/>
            </p:cNvSpPr>
            <p:nvPr/>
          </p:nvSpPr>
          <p:spPr bwMode="auto">
            <a:xfrm>
              <a:off x="1743075" y="5514975"/>
              <a:ext cx="1935163" cy="347663"/>
            </a:xfrm>
            <a:prstGeom prst="rect">
              <a:avLst/>
            </a:prstGeom>
            <a:solidFill>
              <a:srgbClr val="CCECFF"/>
            </a:solidFill>
            <a:ln w="2857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 dirty="0"/>
            </a:p>
          </p:txBody>
        </p:sp>
        <p:sp>
          <p:nvSpPr>
            <p:cNvPr id="38916" name="Rectangle 9"/>
            <p:cNvSpPr>
              <a:spLocks noChangeArrowheads="1"/>
            </p:cNvSpPr>
            <p:nvPr/>
          </p:nvSpPr>
          <p:spPr bwMode="auto">
            <a:xfrm>
              <a:off x="5675313" y="5514975"/>
              <a:ext cx="1717675" cy="347663"/>
            </a:xfrm>
            <a:prstGeom prst="rect">
              <a:avLst/>
            </a:prstGeom>
            <a:solidFill>
              <a:srgbClr val="CCECFF"/>
            </a:solidFill>
            <a:ln w="2857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 dirty="0"/>
            </a:p>
          </p:txBody>
        </p:sp>
        <p:sp>
          <p:nvSpPr>
            <p:cNvPr id="38917" name="Rectangle 10"/>
            <p:cNvSpPr>
              <a:spLocks noChangeArrowheads="1"/>
            </p:cNvSpPr>
            <p:nvPr/>
          </p:nvSpPr>
          <p:spPr bwMode="auto">
            <a:xfrm>
              <a:off x="1735138" y="2936875"/>
              <a:ext cx="3513137" cy="357188"/>
            </a:xfrm>
            <a:prstGeom prst="rect">
              <a:avLst/>
            </a:prstGeom>
            <a:solidFill>
              <a:srgbClr val="FFFF66"/>
            </a:solidFill>
            <a:ln w="2857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 dirty="0"/>
            </a:p>
          </p:txBody>
        </p:sp>
        <p:grpSp>
          <p:nvGrpSpPr>
            <p:cNvPr id="38918" name="Group 11"/>
            <p:cNvGrpSpPr>
              <a:grpSpLocks/>
            </p:cNvGrpSpPr>
            <p:nvPr/>
          </p:nvGrpSpPr>
          <p:grpSpPr bwMode="auto">
            <a:xfrm>
              <a:off x="433388" y="2160588"/>
              <a:ext cx="1381125" cy="1495425"/>
              <a:chOff x="148" y="981"/>
              <a:chExt cx="870" cy="942"/>
            </a:xfrm>
          </p:grpSpPr>
          <p:grpSp>
            <p:nvGrpSpPr>
              <p:cNvPr id="38955" name="Group 12"/>
              <p:cNvGrpSpPr>
                <a:grpSpLocks/>
              </p:cNvGrpSpPr>
              <p:nvPr/>
            </p:nvGrpSpPr>
            <p:grpSpPr bwMode="auto">
              <a:xfrm>
                <a:off x="288" y="981"/>
                <a:ext cx="597" cy="741"/>
                <a:chOff x="489" y="1745"/>
                <a:chExt cx="1191" cy="1479"/>
              </a:xfrm>
            </p:grpSpPr>
            <p:sp>
              <p:nvSpPr>
                <p:cNvPr id="38957" name="Freeform 13"/>
                <p:cNvSpPr>
                  <a:spLocks/>
                </p:cNvSpPr>
                <p:nvPr/>
              </p:nvSpPr>
              <p:spPr bwMode="auto">
                <a:xfrm>
                  <a:off x="493" y="2883"/>
                  <a:ext cx="1003" cy="341"/>
                </a:xfrm>
                <a:custGeom>
                  <a:avLst/>
                  <a:gdLst>
                    <a:gd name="T0" fmla="*/ 234 w 1913"/>
                    <a:gd name="T1" fmla="*/ 147 h 560"/>
                    <a:gd name="T2" fmla="*/ 294 w 1913"/>
                    <a:gd name="T3" fmla="*/ 120 h 560"/>
                    <a:gd name="T4" fmla="*/ 388 w 1913"/>
                    <a:gd name="T5" fmla="*/ 80 h 560"/>
                    <a:gd name="T6" fmla="*/ 594 w 1913"/>
                    <a:gd name="T7" fmla="*/ 0 h 560"/>
                    <a:gd name="T8" fmla="*/ 1128 w 1913"/>
                    <a:gd name="T9" fmla="*/ 40 h 560"/>
                    <a:gd name="T10" fmla="*/ 1268 w 1913"/>
                    <a:gd name="T11" fmla="*/ 67 h 560"/>
                    <a:gd name="T12" fmla="*/ 1421 w 1913"/>
                    <a:gd name="T13" fmla="*/ 93 h 560"/>
                    <a:gd name="T14" fmla="*/ 1708 w 1913"/>
                    <a:gd name="T15" fmla="*/ 120 h 560"/>
                    <a:gd name="T16" fmla="*/ 1828 w 1913"/>
                    <a:gd name="T17" fmla="*/ 140 h 560"/>
                    <a:gd name="T18" fmla="*/ 1894 w 1913"/>
                    <a:gd name="T19" fmla="*/ 167 h 560"/>
                    <a:gd name="T20" fmla="*/ 1901 w 1913"/>
                    <a:gd name="T21" fmla="*/ 273 h 560"/>
                    <a:gd name="T22" fmla="*/ 1834 w 1913"/>
                    <a:gd name="T23" fmla="*/ 320 h 560"/>
                    <a:gd name="T24" fmla="*/ 1801 w 1913"/>
                    <a:gd name="T25" fmla="*/ 420 h 560"/>
                    <a:gd name="T26" fmla="*/ 1701 w 1913"/>
                    <a:gd name="T27" fmla="*/ 467 h 560"/>
                    <a:gd name="T28" fmla="*/ 1594 w 1913"/>
                    <a:gd name="T29" fmla="*/ 553 h 560"/>
                    <a:gd name="T30" fmla="*/ 1461 w 1913"/>
                    <a:gd name="T31" fmla="*/ 560 h 560"/>
                    <a:gd name="T32" fmla="*/ 1174 w 1913"/>
                    <a:gd name="T33" fmla="*/ 533 h 560"/>
                    <a:gd name="T34" fmla="*/ 1041 w 1913"/>
                    <a:gd name="T35" fmla="*/ 493 h 560"/>
                    <a:gd name="T36" fmla="*/ 848 w 1913"/>
                    <a:gd name="T37" fmla="*/ 473 h 560"/>
                    <a:gd name="T38" fmla="*/ 648 w 1913"/>
                    <a:gd name="T39" fmla="*/ 460 h 560"/>
                    <a:gd name="T40" fmla="*/ 581 w 1913"/>
                    <a:gd name="T41" fmla="*/ 440 h 560"/>
                    <a:gd name="T42" fmla="*/ 494 w 1913"/>
                    <a:gd name="T43" fmla="*/ 433 h 560"/>
                    <a:gd name="T44" fmla="*/ 328 w 1913"/>
                    <a:gd name="T45" fmla="*/ 420 h 560"/>
                    <a:gd name="T46" fmla="*/ 214 w 1913"/>
                    <a:gd name="T47" fmla="*/ 387 h 560"/>
                    <a:gd name="T48" fmla="*/ 74 w 1913"/>
                    <a:gd name="T49" fmla="*/ 380 h 560"/>
                    <a:gd name="T50" fmla="*/ 14 w 1913"/>
                    <a:gd name="T51" fmla="*/ 353 h 560"/>
                    <a:gd name="T52" fmla="*/ 21 w 1913"/>
                    <a:gd name="T53" fmla="*/ 260 h 560"/>
                    <a:gd name="T54" fmla="*/ 61 w 1913"/>
                    <a:gd name="T55" fmla="*/ 240 h 560"/>
                    <a:gd name="T56" fmla="*/ 81 w 1913"/>
                    <a:gd name="T57" fmla="*/ 200 h 560"/>
                    <a:gd name="T58" fmla="*/ 101 w 1913"/>
                    <a:gd name="T59" fmla="*/ 193 h 560"/>
                    <a:gd name="T60" fmla="*/ 234 w 1913"/>
                    <a:gd name="T61" fmla="*/ 147 h 560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1913"/>
                    <a:gd name="T94" fmla="*/ 0 h 560"/>
                    <a:gd name="T95" fmla="*/ 1913 w 1913"/>
                    <a:gd name="T96" fmla="*/ 560 h 560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1913" h="560">
                      <a:moveTo>
                        <a:pt x="234" y="147"/>
                      </a:moveTo>
                      <a:cubicBezTo>
                        <a:pt x="255" y="139"/>
                        <a:pt x="273" y="128"/>
                        <a:pt x="294" y="120"/>
                      </a:cubicBezTo>
                      <a:cubicBezTo>
                        <a:pt x="319" y="97"/>
                        <a:pt x="355" y="87"/>
                        <a:pt x="388" y="80"/>
                      </a:cubicBezTo>
                      <a:cubicBezTo>
                        <a:pt x="455" y="47"/>
                        <a:pt x="527" y="33"/>
                        <a:pt x="594" y="0"/>
                      </a:cubicBezTo>
                      <a:cubicBezTo>
                        <a:pt x="776" y="5"/>
                        <a:pt x="948" y="21"/>
                        <a:pt x="1128" y="40"/>
                      </a:cubicBezTo>
                      <a:cubicBezTo>
                        <a:pt x="1171" y="55"/>
                        <a:pt x="1223" y="60"/>
                        <a:pt x="1268" y="67"/>
                      </a:cubicBezTo>
                      <a:cubicBezTo>
                        <a:pt x="1316" y="82"/>
                        <a:pt x="1371" y="87"/>
                        <a:pt x="1421" y="93"/>
                      </a:cubicBezTo>
                      <a:cubicBezTo>
                        <a:pt x="1510" y="124"/>
                        <a:pt x="1617" y="116"/>
                        <a:pt x="1708" y="120"/>
                      </a:cubicBezTo>
                      <a:cubicBezTo>
                        <a:pt x="1752" y="135"/>
                        <a:pt x="1774" y="135"/>
                        <a:pt x="1828" y="140"/>
                      </a:cubicBezTo>
                      <a:cubicBezTo>
                        <a:pt x="1856" y="146"/>
                        <a:pt x="1874" y="146"/>
                        <a:pt x="1894" y="167"/>
                      </a:cubicBezTo>
                      <a:cubicBezTo>
                        <a:pt x="1907" y="204"/>
                        <a:pt x="1913" y="232"/>
                        <a:pt x="1901" y="273"/>
                      </a:cubicBezTo>
                      <a:cubicBezTo>
                        <a:pt x="1894" y="297"/>
                        <a:pt x="1852" y="308"/>
                        <a:pt x="1834" y="320"/>
                      </a:cubicBezTo>
                      <a:cubicBezTo>
                        <a:pt x="1829" y="336"/>
                        <a:pt x="1813" y="406"/>
                        <a:pt x="1801" y="420"/>
                      </a:cubicBezTo>
                      <a:cubicBezTo>
                        <a:pt x="1782" y="444"/>
                        <a:pt x="1729" y="457"/>
                        <a:pt x="1701" y="467"/>
                      </a:cubicBezTo>
                      <a:cubicBezTo>
                        <a:pt x="1686" y="489"/>
                        <a:pt x="1620" y="550"/>
                        <a:pt x="1594" y="553"/>
                      </a:cubicBezTo>
                      <a:cubicBezTo>
                        <a:pt x="1550" y="559"/>
                        <a:pt x="1505" y="558"/>
                        <a:pt x="1461" y="560"/>
                      </a:cubicBezTo>
                      <a:cubicBezTo>
                        <a:pt x="1361" y="552"/>
                        <a:pt x="1277" y="538"/>
                        <a:pt x="1174" y="533"/>
                      </a:cubicBezTo>
                      <a:cubicBezTo>
                        <a:pt x="1128" y="525"/>
                        <a:pt x="1086" y="501"/>
                        <a:pt x="1041" y="493"/>
                      </a:cubicBezTo>
                      <a:cubicBezTo>
                        <a:pt x="977" y="481"/>
                        <a:pt x="913" y="478"/>
                        <a:pt x="848" y="473"/>
                      </a:cubicBezTo>
                      <a:cubicBezTo>
                        <a:pt x="737" y="456"/>
                        <a:pt x="893" y="478"/>
                        <a:pt x="648" y="460"/>
                      </a:cubicBezTo>
                      <a:cubicBezTo>
                        <a:pt x="625" y="458"/>
                        <a:pt x="604" y="443"/>
                        <a:pt x="581" y="440"/>
                      </a:cubicBezTo>
                      <a:cubicBezTo>
                        <a:pt x="552" y="436"/>
                        <a:pt x="523" y="435"/>
                        <a:pt x="494" y="433"/>
                      </a:cubicBezTo>
                      <a:cubicBezTo>
                        <a:pt x="402" y="416"/>
                        <a:pt x="534" y="439"/>
                        <a:pt x="328" y="420"/>
                      </a:cubicBezTo>
                      <a:cubicBezTo>
                        <a:pt x="290" y="417"/>
                        <a:pt x="253" y="390"/>
                        <a:pt x="214" y="387"/>
                      </a:cubicBezTo>
                      <a:cubicBezTo>
                        <a:pt x="167" y="383"/>
                        <a:pt x="121" y="382"/>
                        <a:pt x="74" y="380"/>
                      </a:cubicBezTo>
                      <a:cubicBezTo>
                        <a:pt x="49" y="373"/>
                        <a:pt x="38" y="361"/>
                        <a:pt x="14" y="353"/>
                      </a:cubicBezTo>
                      <a:cubicBezTo>
                        <a:pt x="6" y="327"/>
                        <a:pt x="0" y="281"/>
                        <a:pt x="21" y="260"/>
                      </a:cubicBezTo>
                      <a:cubicBezTo>
                        <a:pt x="32" y="249"/>
                        <a:pt x="49" y="248"/>
                        <a:pt x="61" y="240"/>
                      </a:cubicBezTo>
                      <a:cubicBezTo>
                        <a:pt x="69" y="228"/>
                        <a:pt x="70" y="211"/>
                        <a:pt x="81" y="200"/>
                      </a:cubicBezTo>
                      <a:cubicBezTo>
                        <a:pt x="86" y="195"/>
                        <a:pt x="95" y="196"/>
                        <a:pt x="101" y="193"/>
                      </a:cubicBezTo>
                      <a:cubicBezTo>
                        <a:pt x="145" y="171"/>
                        <a:pt x="185" y="159"/>
                        <a:pt x="234" y="147"/>
                      </a:cubicBezTo>
                      <a:close/>
                    </a:path>
                  </a:pathLst>
                </a:custGeom>
                <a:solidFill>
                  <a:srgbClr val="FFFF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grpSp>
              <p:nvGrpSpPr>
                <p:cNvPr id="38958" name="Group 14"/>
                <p:cNvGrpSpPr>
                  <a:grpSpLocks/>
                </p:cNvGrpSpPr>
                <p:nvPr/>
              </p:nvGrpSpPr>
              <p:grpSpPr bwMode="auto">
                <a:xfrm rot="412926">
                  <a:off x="690" y="1745"/>
                  <a:ext cx="990" cy="1199"/>
                  <a:chOff x="1680" y="1296"/>
                  <a:chExt cx="2263" cy="2448"/>
                </a:xfrm>
              </p:grpSpPr>
              <p:sp>
                <p:nvSpPr>
                  <p:cNvPr id="38977" name="Freeform 15"/>
                  <p:cNvSpPr>
                    <a:spLocks/>
                  </p:cNvSpPr>
                  <p:nvPr/>
                </p:nvSpPr>
                <p:spPr bwMode="auto">
                  <a:xfrm>
                    <a:off x="1703" y="1326"/>
                    <a:ext cx="2230" cy="2390"/>
                  </a:xfrm>
                  <a:custGeom>
                    <a:avLst/>
                    <a:gdLst>
                      <a:gd name="T0" fmla="*/ 166 w 883"/>
                      <a:gd name="T1" fmla="*/ 632 h 946"/>
                      <a:gd name="T2" fmla="*/ 98 w 883"/>
                      <a:gd name="T3" fmla="*/ 693 h 946"/>
                      <a:gd name="T4" fmla="*/ 13 w 883"/>
                      <a:gd name="T5" fmla="*/ 767 h 946"/>
                      <a:gd name="T6" fmla="*/ 13 w 883"/>
                      <a:gd name="T7" fmla="*/ 830 h 946"/>
                      <a:gd name="T8" fmla="*/ 27 w 883"/>
                      <a:gd name="T9" fmla="*/ 946 h 946"/>
                      <a:gd name="T10" fmla="*/ 170 w 883"/>
                      <a:gd name="T11" fmla="*/ 941 h 946"/>
                      <a:gd name="T12" fmla="*/ 330 w 883"/>
                      <a:gd name="T13" fmla="*/ 924 h 946"/>
                      <a:gd name="T14" fmla="*/ 568 w 883"/>
                      <a:gd name="T15" fmla="*/ 919 h 946"/>
                      <a:gd name="T16" fmla="*/ 747 w 883"/>
                      <a:gd name="T17" fmla="*/ 924 h 946"/>
                      <a:gd name="T18" fmla="*/ 809 w 883"/>
                      <a:gd name="T19" fmla="*/ 809 h 946"/>
                      <a:gd name="T20" fmla="*/ 883 w 883"/>
                      <a:gd name="T21" fmla="*/ 585 h 946"/>
                      <a:gd name="T22" fmla="*/ 869 w 883"/>
                      <a:gd name="T23" fmla="*/ 517 h 946"/>
                      <a:gd name="T24" fmla="*/ 842 w 883"/>
                      <a:gd name="T25" fmla="*/ 490 h 946"/>
                      <a:gd name="T26" fmla="*/ 762 w 883"/>
                      <a:gd name="T27" fmla="*/ 495 h 946"/>
                      <a:gd name="T28" fmla="*/ 799 w 883"/>
                      <a:gd name="T29" fmla="*/ 325 h 946"/>
                      <a:gd name="T30" fmla="*/ 804 w 883"/>
                      <a:gd name="T31" fmla="*/ 272 h 946"/>
                      <a:gd name="T32" fmla="*/ 785 w 883"/>
                      <a:gd name="T33" fmla="*/ 140 h 946"/>
                      <a:gd name="T34" fmla="*/ 766 w 883"/>
                      <a:gd name="T35" fmla="*/ 42 h 946"/>
                      <a:gd name="T36" fmla="*/ 733 w 883"/>
                      <a:gd name="T37" fmla="*/ 0 h 946"/>
                      <a:gd name="T38" fmla="*/ 708 w 883"/>
                      <a:gd name="T39" fmla="*/ 0 h 946"/>
                      <a:gd name="T40" fmla="*/ 643 w 883"/>
                      <a:gd name="T41" fmla="*/ 11 h 946"/>
                      <a:gd name="T42" fmla="*/ 539 w 883"/>
                      <a:gd name="T43" fmla="*/ 16 h 946"/>
                      <a:gd name="T44" fmla="*/ 471 w 883"/>
                      <a:gd name="T45" fmla="*/ 6 h 946"/>
                      <a:gd name="T46" fmla="*/ 397 w 883"/>
                      <a:gd name="T47" fmla="*/ 2 h 946"/>
                      <a:gd name="T48" fmla="*/ 369 w 883"/>
                      <a:gd name="T49" fmla="*/ 9 h 946"/>
                      <a:gd name="T50" fmla="*/ 306 w 883"/>
                      <a:gd name="T51" fmla="*/ 38 h 946"/>
                      <a:gd name="T52" fmla="*/ 213 w 883"/>
                      <a:gd name="T53" fmla="*/ 63 h 946"/>
                      <a:gd name="T54" fmla="*/ 95 w 883"/>
                      <a:gd name="T55" fmla="*/ 104 h 946"/>
                      <a:gd name="T56" fmla="*/ 50 w 883"/>
                      <a:gd name="T57" fmla="*/ 130 h 946"/>
                      <a:gd name="T58" fmla="*/ 9 w 883"/>
                      <a:gd name="T59" fmla="*/ 174 h 946"/>
                      <a:gd name="T60" fmla="*/ 0 w 883"/>
                      <a:gd name="T61" fmla="*/ 239 h 946"/>
                      <a:gd name="T62" fmla="*/ 0 w 883"/>
                      <a:gd name="T63" fmla="*/ 347 h 946"/>
                      <a:gd name="T64" fmla="*/ 5 w 883"/>
                      <a:gd name="T65" fmla="*/ 475 h 946"/>
                      <a:gd name="T66" fmla="*/ 14 w 883"/>
                      <a:gd name="T67" fmla="*/ 550 h 946"/>
                      <a:gd name="T68" fmla="*/ 32 w 883"/>
                      <a:gd name="T69" fmla="*/ 594 h 946"/>
                      <a:gd name="T70" fmla="*/ 60 w 883"/>
                      <a:gd name="T71" fmla="*/ 616 h 946"/>
                      <a:gd name="T72" fmla="*/ 93 w 883"/>
                      <a:gd name="T73" fmla="*/ 625 h 946"/>
                      <a:gd name="T74" fmla="*/ 166 w 883"/>
                      <a:gd name="T75" fmla="*/ 632 h 94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w 883"/>
                      <a:gd name="T115" fmla="*/ 0 h 946"/>
                      <a:gd name="T116" fmla="*/ 883 w 883"/>
                      <a:gd name="T117" fmla="*/ 946 h 946"/>
                    </a:gdLst>
                    <a:ahLst/>
                    <a:cxnLst>
                      <a:cxn ang="T76">
                        <a:pos x="T0" y="T1"/>
                      </a:cxn>
                      <a:cxn ang="T77">
                        <a:pos x="T2" y="T3"/>
                      </a:cxn>
                      <a:cxn ang="T78">
                        <a:pos x="T4" y="T5"/>
                      </a:cxn>
                      <a:cxn ang="T79">
                        <a:pos x="T6" y="T7"/>
                      </a:cxn>
                      <a:cxn ang="T80">
                        <a:pos x="T8" y="T9"/>
                      </a:cxn>
                      <a:cxn ang="T81">
                        <a:pos x="T10" y="T11"/>
                      </a:cxn>
                      <a:cxn ang="T82">
                        <a:pos x="T12" y="T13"/>
                      </a:cxn>
                      <a:cxn ang="T83">
                        <a:pos x="T14" y="T15"/>
                      </a:cxn>
                      <a:cxn ang="T84">
                        <a:pos x="T16" y="T17"/>
                      </a:cxn>
                      <a:cxn ang="T85">
                        <a:pos x="T18" y="T19"/>
                      </a:cxn>
                      <a:cxn ang="T86">
                        <a:pos x="T20" y="T21"/>
                      </a:cxn>
                      <a:cxn ang="T87">
                        <a:pos x="T22" y="T23"/>
                      </a:cxn>
                      <a:cxn ang="T88">
                        <a:pos x="T24" y="T25"/>
                      </a:cxn>
                      <a:cxn ang="T89">
                        <a:pos x="T26" y="T27"/>
                      </a:cxn>
                      <a:cxn ang="T90">
                        <a:pos x="T28" y="T29"/>
                      </a:cxn>
                      <a:cxn ang="T91">
                        <a:pos x="T30" y="T31"/>
                      </a:cxn>
                      <a:cxn ang="T92">
                        <a:pos x="T32" y="T33"/>
                      </a:cxn>
                      <a:cxn ang="T93">
                        <a:pos x="T34" y="T35"/>
                      </a:cxn>
                      <a:cxn ang="T94">
                        <a:pos x="T36" y="T37"/>
                      </a:cxn>
                      <a:cxn ang="T95">
                        <a:pos x="T38" y="T39"/>
                      </a:cxn>
                      <a:cxn ang="T96">
                        <a:pos x="T40" y="T41"/>
                      </a:cxn>
                      <a:cxn ang="T97">
                        <a:pos x="T42" y="T43"/>
                      </a:cxn>
                      <a:cxn ang="T98">
                        <a:pos x="T44" y="T45"/>
                      </a:cxn>
                      <a:cxn ang="T99">
                        <a:pos x="T46" y="T47"/>
                      </a:cxn>
                      <a:cxn ang="T100">
                        <a:pos x="T48" y="T49"/>
                      </a:cxn>
                      <a:cxn ang="T101">
                        <a:pos x="T50" y="T51"/>
                      </a:cxn>
                      <a:cxn ang="T102">
                        <a:pos x="T52" y="T53"/>
                      </a:cxn>
                      <a:cxn ang="T103">
                        <a:pos x="T54" y="T55"/>
                      </a:cxn>
                      <a:cxn ang="T104">
                        <a:pos x="T56" y="T57"/>
                      </a:cxn>
                      <a:cxn ang="T105">
                        <a:pos x="T58" y="T59"/>
                      </a:cxn>
                      <a:cxn ang="T106">
                        <a:pos x="T60" y="T61"/>
                      </a:cxn>
                      <a:cxn ang="T107">
                        <a:pos x="T62" y="T63"/>
                      </a:cxn>
                      <a:cxn ang="T108">
                        <a:pos x="T64" y="T65"/>
                      </a:cxn>
                      <a:cxn ang="T109">
                        <a:pos x="T66" y="T67"/>
                      </a:cxn>
                      <a:cxn ang="T110">
                        <a:pos x="T68" y="T69"/>
                      </a:cxn>
                      <a:cxn ang="T111">
                        <a:pos x="T70" y="T71"/>
                      </a:cxn>
                      <a:cxn ang="T112">
                        <a:pos x="T72" y="T73"/>
                      </a:cxn>
                      <a:cxn ang="T113">
                        <a:pos x="T74" y="T75"/>
                      </a:cxn>
                    </a:cxnLst>
                    <a:rect l="T114" t="T115" r="T116" b="T117"/>
                    <a:pathLst>
                      <a:path w="883" h="946">
                        <a:moveTo>
                          <a:pt x="166" y="632"/>
                        </a:moveTo>
                        <a:lnTo>
                          <a:pt x="98" y="693"/>
                        </a:lnTo>
                        <a:lnTo>
                          <a:pt x="13" y="767"/>
                        </a:lnTo>
                        <a:lnTo>
                          <a:pt x="13" y="830"/>
                        </a:lnTo>
                        <a:lnTo>
                          <a:pt x="27" y="946"/>
                        </a:lnTo>
                        <a:lnTo>
                          <a:pt x="170" y="941"/>
                        </a:lnTo>
                        <a:lnTo>
                          <a:pt x="330" y="924"/>
                        </a:lnTo>
                        <a:lnTo>
                          <a:pt x="568" y="919"/>
                        </a:lnTo>
                        <a:lnTo>
                          <a:pt x="747" y="924"/>
                        </a:lnTo>
                        <a:lnTo>
                          <a:pt x="809" y="809"/>
                        </a:lnTo>
                        <a:lnTo>
                          <a:pt x="883" y="585"/>
                        </a:lnTo>
                        <a:lnTo>
                          <a:pt x="869" y="517"/>
                        </a:lnTo>
                        <a:lnTo>
                          <a:pt x="842" y="490"/>
                        </a:lnTo>
                        <a:lnTo>
                          <a:pt x="762" y="495"/>
                        </a:lnTo>
                        <a:lnTo>
                          <a:pt x="799" y="325"/>
                        </a:lnTo>
                        <a:lnTo>
                          <a:pt x="804" y="272"/>
                        </a:lnTo>
                        <a:lnTo>
                          <a:pt x="785" y="140"/>
                        </a:lnTo>
                        <a:lnTo>
                          <a:pt x="766" y="42"/>
                        </a:lnTo>
                        <a:lnTo>
                          <a:pt x="733" y="0"/>
                        </a:lnTo>
                        <a:lnTo>
                          <a:pt x="708" y="0"/>
                        </a:lnTo>
                        <a:lnTo>
                          <a:pt x="643" y="11"/>
                        </a:lnTo>
                        <a:lnTo>
                          <a:pt x="539" y="16"/>
                        </a:lnTo>
                        <a:lnTo>
                          <a:pt x="471" y="6"/>
                        </a:lnTo>
                        <a:lnTo>
                          <a:pt x="397" y="2"/>
                        </a:lnTo>
                        <a:lnTo>
                          <a:pt x="369" y="9"/>
                        </a:lnTo>
                        <a:lnTo>
                          <a:pt x="306" y="38"/>
                        </a:lnTo>
                        <a:lnTo>
                          <a:pt x="213" y="63"/>
                        </a:lnTo>
                        <a:lnTo>
                          <a:pt x="95" y="104"/>
                        </a:lnTo>
                        <a:lnTo>
                          <a:pt x="50" y="130"/>
                        </a:lnTo>
                        <a:lnTo>
                          <a:pt x="9" y="174"/>
                        </a:lnTo>
                        <a:lnTo>
                          <a:pt x="0" y="239"/>
                        </a:lnTo>
                        <a:lnTo>
                          <a:pt x="0" y="347"/>
                        </a:lnTo>
                        <a:lnTo>
                          <a:pt x="5" y="475"/>
                        </a:lnTo>
                        <a:lnTo>
                          <a:pt x="14" y="550"/>
                        </a:lnTo>
                        <a:lnTo>
                          <a:pt x="32" y="594"/>
                        </a:lnTo>
                        <a:lnTo>
                          <a:pt x="60" y="616"/>
                        </a:lnTo>
                        <a:lnTo>
                          <a:pt x="93" y="625"/>
                        </a:lnTo>
                        <a:lnTo>
                          <a:pt x="166" y="632"/>
                        </a:lnTo>
                        <a:close/>
                      </a:path>
                    </a:pathLst>
                  </a:custGeom>
                  <a:solidFill>
                    <a:srgbClr val="FFFFCC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38978" name="Freeform 16"/>
                  <p:cNvSpPr>
                    <a:spLocks/>
                  </p:cNvSpPr>
                  <p:nvPr/>
                </p:nvSpPr>
                <p:spPr bwMode="auto">
                  <a:xfrm>
                    <a:off x="1917" y="1758"/>
                    <a:ext cx="1306" cy="991"/>
                  </a:xfrm>
                  <a:custGeom>
                    <a:avLst/>
                    <a:gdLst>
                      <a:gd name="T0" fmla="*/ 3 w 517"/>
                      <a:gd name="T1" fmla="*/ 107 h 392"/>
                      <a:gd name="T2" fmla="*/ 8 w 517"/>
                      <a:gd name="T3" fmla="*/ 35 h 392"/>
                      <a:gd name="T4" fmla="*/ 19 w 517"/>
                      <a:gd name="T5" fmla="*/ 14 h 392"/>
                      <a:gd name="T6" fmla="*/ 51 w 517"/>
                      <a:gd name="T7" fmla="*/ 6 h 392"/>
                      <a:gd name="T8" fmla="*/ 179 w 517"/>
                      <a:gd name="T9" fmla="*/ 2 h 392"/>
                      <a:gd name="T10" fmla="*/ 336 w 517"/>
                      <a:gd name="T11" fmla="*/ 0 h 392"/>
                      <a:gd name="T12" fmla="*/ 428 w 517"/>
                      <a:gd name="T13" fmla="*/ 2 h 392"/>
                      <a:gd name="T14" fmla="*/ 450 w 517"/>
                      <a:gd name="T15" fmla="*/ 16 h 392"/>
                      <a:gd name="T16" fmla="*/ 466 w 517"/>
                      <a:gd name="T17" fmla="*/ 43 h 392"/>
                      <a:gd name="T18" fmla="*/ 490 w 517"/>
                      <a:gd name="T19" fmla="*/ 159 h 392"/>
                      <a:gd name="T20" fmla="*/ 512 w 517"/>
                      <a:gd name="T21" fmla="*/ 287 h 392"/>
                      <a:gd name="T22" fmla="*/ 517 w 517"/>
                      <a:gd name="T23" fmla="*/ 368 h 392"/>
                      <a:gd name="T24" fmla="*/ 509 w 517"/>
                      <a:gd name="T25" fmla="*/ 382 h 392"/>
                      <a:gd name="T26" fmla="*/ 481 w 517"/>
                      <a:gd name="T27" fmla="*/ 392 h 392"/>
                      <a:gd name="T28" fmla="*/ 346 w 517"/>
                      <a:gd name="T29" fmla="*/ 389 h 392"/>
                      <a:gd name="T30" fmla="*/ 138 w 517"/>
                      <a:gd name="T31" fmla="*/ 379 h 392"/>
                      <a:gd name="T32" fmla="*/ 36 w 517"/>
                      <a:gd name="T33" fmla="*/ 370 h 392"/>
                      <a:gd name="T34" fmla="*/ 19 w 517"/>
                      <a:gd name="T35" fmla="*/ 349 h 392"/>
                      <a:gd name="T36" fmla="*/ 10 w 517"/>
                      <a:gd name="T37" fmla="*/ 308 h 392"/>
                      <a:gd name="T38" fmla="*/ 0 w 517"/>
                      <a:gd name="T39" fmla="*/ 207 h 392"/>
                      <a:gd name="T40" fmla="*/ 3 w 517"/>
                      <a:gd name="T41" fmla="*/ 107 h 392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517"/>
                      <a:gd name="T64" fmla="*/ 0 h 392"/>
                      <a:gd name="T65" fmla="*/ 517 w 517"/>
                      <a:gd name="T66" fmla="*/ 392 h 392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517" h="392">
                        <a:moveTo>
                          <a:pt x="3" y="107"/>
                        </a:moveTo>
                        <a:lnTo>
                          <a:pt x="8" y="35"/>
                        </a:lnTo>
                        <a:lnTo>
                          <a:pt x="19" y="14"/>
                        </a:lnTo>
                        <a:lnTo>
                          <a:pt x="51" y="6"/>
                        </a:lnTo>
                        <a:lnTo>
                          <a:pt x="179" y="2"/>
                        </a:lnTo>
                        <a:lnTo>
                          <a:pt x="336" y="0"/>
                        </a:lnTo>
                        <a:lnTo>
                          <a:pt x="428" y="2"/>
                        </a:lnTo>
                        <a:lnTo>
                          <a:pt x="450" y="16"/>
                        </a:lnTo>
                        <a:lnTo>
                          <a:pt x="466" y="43"/>
                        </a:lnTo>
                        <a:lnTo>
                          <a:pt x="490" y="159"/>
                        </a:lnTo>
                        <a:lnTo>
                          <a:pt x="512" y="287"/>
                        </a:lnTo>
                        <a:lnTo>
                          <a:pt x="517" y="368"/>
                        </a:lnTo>
                        <a:lnTo>
                          <a:pt x="509" y="382"/>
                        </a:lnTo>
                        <a:lnTo>
                          <a:pt x="481" y="392"/>
                        </a:lnTo>
                        <a:lnTo>
                          <a:pt x="346" y="389"/>
                        </a:lnTo>
                        <a:lnTo>
                          <a:pt x="138" y="379"/>
                        </a:lnTo>
                        <a:lnTo>
                          <a:pt x="36" y="370"/>
                        </a:lnTo>
                        <a:lnTo>
                          <a:pt x="19" y="349"/>
                        </a:lnTo>
                        <a:lnTo>
                          <a:pt x="10" y="308"/>
                        </a:lnTo>
                        <a:lnTo>
                          <a:pt x="0" y="207"/>
                        </a:lnTo>
                        <a:lnTo>
                          <a:pt x="3" y="107"/>
                        </a:lnTo>
                        <a:close/>
                      </a:path>
                    </a:pathLst>
                  </a:custGeom>
                  <a:solidFill>
                    <a:srgbClr val="00CC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grpSp>
                <p:nvGrpSpPr>
                  <p:cNvPr id="38979" name="Group 17"/>
                  <p:cNvGrpSpPr>
                    <a:grpSpLocks/>
                  </p:cNvGrpSpPr>
                  <p:nvPr/>
                </p:nvGrpSpPr>
                <p:grpSpPr bwMode="auto">
                  <a:xfrm>
                    <a:off x="1680" y="1296"/>
                    <a:ext cx="2263" cy="2448"/>
                    <a:chOff x="1923" y="1953"/>
                    <a:chExt cx="896" cy="969"/>
                  </a:xfrm>
                </p:grpSpPr>
                <p:sp>
                  <p:nvSpPr>
                    <p:cNvPr id="38980" name="Freeform 18"/>
                    <p:cNvSpPr>
                      <a:spLocks/>
                    </p:cNvSpPr>
                    <p:nvPr/>
                  </p:nvSpPr>
                  <p:spPr bwMode="auto">
                    <a:xfrm>
                      <a:off x="1931" y="2442"/>
                      <a:ext cx="888" cy="480"/>
                    </a:xfrm>
                    <a:custGeom>
                      <a:avLst/>
                      <a:gdLst>
                        <a:gd name="T0" fmla="*/ 0 w 888"/>
                        <a:gd name="T1" fmla="*/ 290 h 480"/>
                        <a:gd name="T2" fmla="*/ 110 w 888"/>
                        <a:gd name="T3" fmla="*/ 195 h 480"/>
                        <a:gd name="T4" fmla="*/ 113 w 888"/>
                        <a:gd name="T5" fmla="*/ 217 h 480"/>
                        <a:gd name="T6" fmla="*/ 38 w 888"/>
                        <a:gd name="T7" fmla="*/ 285 h 480"/>
                        <a:gd name="T8" fmla="*/ 170 w 888"/>
                        <a:gd name="T9" fmla="*/ 279 h 480"/>
                        <a:gd name="T10" fmla="*/ 449 w 888"/>
                        <a:gd name="T11" fmla="*/ 280 h 480"/>
                        <a:gd name="T12" fmla="*/ 597 w 888"/>
                        <a:gd name="T13" fmla="*/ 269 h 480"/>
                        <a:gd name="T14" fmla="*/ 690 w 888"/>
                        <a:gd name="T15" fmla="*/ 252 h 480"/>
                        <a:gd name="T16" fmla="*/ 713 w 888"/>
                        <a:gd name="T17" fmla="*/ 246 h 480"/>
                        <a:gd name="T18" fmla="*/ 822 w 888"/>
                        <a:gd name="T19" fmla="*/ 27 h 480"/>
                        <a:gd name="T20" fmla="*/ 771 w 888"/>
                        <a:gd name="T21" fmla="*/ 13 h 480"/>
                        <a:gd name="T22" fmla="*/ 847 w 888"/>
                        <a:gd name="T23" fmla="*/ 0 h 480"/>
                        <a:gd name="T24" fmla="*/ 875 w 888"/>
                        <a:gd name="T25" fmla="*/ 24 h 480"/>
                        <a:gd name="T26" fmla="*/ 888 w 888"/>
                        <a:gd name="T27" fmla="*/ 105 h 480"/>
                        <a:gd name="T28" fmla="*/ 866 w 888"/>
                        <a:gd name="T29" fmla="*/ 171 h 480"/>
                        <a:gd name="T30" fmla="*/ 795 w 888"/>
                        <a:gd name="T31" fmla="*/ 385 h 480"/>
                        <a:gd name="T32" fmla="*/ 762 w 888"/>
                        <a:gd name="T33" fmla="*/ 451 h 480"/>
                        <a:gd name="T34" fmla="*/ 732 w 888"/>
                        <a:gd name="T35" fmla="*/ 459 h 480"/>
                        <a:gd name="T36" fmla="*/ 507 w 888"/>
                        <a:gd name="T37" fmla="*/ 455 h 480"/>
                        <a:gd name="T38" fmla="*/ 271 w 888"/>
                        <a:gd name="T39" fmla="*/ 461 h 480"/>
                        <a:gd name="T40" fmla="*/ 47 w 888"/>
                        <a:gd name="T41" fmla="*/ 478 h 480"/>
                        <a:gd name="T42" fmla="*/ 14 w 888"/>
                        <a:gd name="T43" fmla="*/ 480 h 480"/>
                        <a:gd name="T44" fmla="*/ 11 w 888"/>
                        <a:gd name="T45" fmla="*/ 417 h 480"/>
                        <a:gd name="T46" fmla="*/ 6 w 888"/>
                        <a:gd name="T47" fmla="*/ 355 h 480"/>
                        <a:gd name="T48" fmla="*/ 5 w 888"/>
                        <a:gd name="T49" fmla="*/ 322 h 480"/>
                        <a:gd name="T50" fmla="*/ 24 w 888"/>
                        <a:gd name="T51" fmla="*/ 342 h 480"/>
                        <a:gd name="T52" fmla="*/ 28 w 888"/>
                        <a:gd name="T53" fmla="*/ 393 h 480"/>
                        <a:gd name="T54" fmla="*/ 35 w 888"/>
                        <a:gd name="T55" fmla="*/ 447 h 480"/>
                        <a:gd name="T56" fmla="*/ 99 w 888"/>
                        <a:gd name="T57" fmla="*/ 456 h 480"/>
                        <a:gd name="T58" fmla="*/ 246 w 888"/>
                        <a:gd name="T59" fmla="*/ 442 h 480"/>
                        <a:gd name="T60" fmla="*/ 370 w 888"/>
                        <a:gd name="T61" fmla="*/ 432 h 480"/>
                        <a:gd name="T62" fmla="*/ 474 w 888"/>
                        <a:gd name="T63" fmla="*/ 432 h 480"/>
                        <a:gd name="T64" fmla="*/ 630 w 888"/>
                        <a:gd name="T65" fmla="*/ 432 h 480"/>
                        <a:gd name="T66" fmla="*/ 729 w 888"/>
                        <a:gd name="T67" fmla="*/ 431 h 480"/>
                        <a:gd name="T68" fmla="*/ 732 w 888"/>
                        <a:gd name="T69" fmla="*/ 402 h 480"/>
                        <a:gd name="T70" fmla="*/ 723 w 888"/>
                        <a:gd name="T71" fmla="*/ 341 h 480"/>
                        <a:gd name="T72" fmla="*/ 715 w 888"/>
                        <a:gd name="T73" fmla="*/ 274 h 480"/>
                        <a:gd name="T74" fmla="*/ 729 w 888"/>
                        <a:gd name="T75" fmla="*/ 290 h 480"/>
                        <a:gd name="T76" fmla="*/ 743 w 888"/>
                        <a:gd name="T77" fmla="*/ 364 h 480"/>
                        <a:gd name="T78" fmla="*/ 756 w 888"/>
                        <a:gd name="T79" fmla="*/ 402 h 480"/>
                        <a:gd name="T80" fmla="*/ 771 w 888"/>
                        <a:gd name="T81" fmla="*/ 383 h 480"/>
                        <a:gd name="T82" fmla="*/ 798 w 888"/>
                        <a:gd name="T83" fmla="*/ 309 h 480"/>
                        <a:gd name="T84" fmla="*/ 838 w 888"/>
                        <a:gd name="T85" fmla="*/ 204 h 480"/>
                        <a:gd name="T86" fmla="*/ 866 w 888"/>
                        <a:gd name="T87" fmla="*/ 119 h 480"/>
                        <a:gd name="T88" fmla="*/ 871 w 888"/>
                        <a:gd name="T89" fmla="*/ 93 h 480"/>
                        <a:gd name="T90" fmla="*/ 857 w 888"/>
                        <a:gd name="T91" fmla="*/ 33 h 480"/>
                        <a:gd name="T92" fmla="*/ 842 w 888"/>
                        <a:gd name="T93" fmla="*/ 29 h 480"/>
                        <a:gd name="T94" fmla="*/ 812 w 888"/>
                        <a:gd name="T95" fmla="*/ 100 h 480"/>
                        <a:gd name="T96" fmla="*/ 760 w 888"/>
                        <a:gd name="T97" fmla="*/ 193 h 480"/>
                        <a:gd name="T98" fmla="*/ 723 w 888"/>
                        <a:gd name="T99" fmla="*/ 265 h 480"/>
                        <a:gd name="T100" fmla="*/ 685 w 888"/>
                        <a:gd name="T101" fmla="*/ 276 h 480"/>
                        <a:gd name="T102" fmla="*/ 549 w 888"/>
                        <a:gd name="T103" fmla="*/ 293 h 480"/>
                        <a:gd name="T104" fmla="*/ 389 w 888"/>
                        <a:gd name="T105" fmla="*/ 303 h 480"/>
                        <a:gd name="T106" fmla="*/ 231 w 888"/>
                        <a:gd name="T107" fmla="*/ 303 h 480"/>
                        <a:gd name="T108" fmla="*/ 52 w 888"/>
                        <a:gd name="T109" fmla="*/ 304 h 480"/>
                        <a:gd name="T110" fmla="*/ 0 w 888"/>
                        <a:gd name="T111" fmla="*/ 290 h 480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60000 65536"/>
                        <a:gd name="T154" fmla="*/ 0 60000 65536"/>
                        <a:gd name="T155" fmla="*/ 0 60000 65536"/>
                        <a:gd name="T156" fmla="*/ 0 60000 65536"/>
                        <a:gd name="T157" fmla="*/ 0 60000 65536"/>
                        <a:gd name="T158" fmla="*/ 0 60000 65536"/>
                        <a:gd name="T159" fmla="*/ 0 60000 65536"/>
                        <a:gd name="T160" fmla="*/ 0 60000 65536"/>
                        <a:gd name="T161" fmla="*/ 0 60000 65536"/>
                        <a:gd name="T162" fmla="*/ 0 60000 65536"/>
                        <a:gd name="T163" fmla="*/ 0 60000 65536"/>
                        <a:gd name="T164" fmla="*/ 0 60000 65536"/>
                        <a:gd name="T165" fmla="*/ 0 60000 65536"/>
                        <a:gd name="T166" fmla="*/ 0 60000 65536"/>
                        <a:gd name="T167" fmla="*/ 0 60000 65536"/>
                        <a:gd name="T168" fmla="*/ 0 w 888"/>
                        <a:gd name="T169" fmla="*/ 0 h 480"/>
                        <a:gd name="T170" fmla="*/ 888 w 888"/>
                        <a:gd name="T171" fmla="*/ 480 h 480"/>
                      </a:gdLst>
                      <a:ahLst/>
                      <a:cxnLst>
                        <a:cxn ang="T112">
                          <a:pos x="T0" y="T1"/>
                        </a:cxn>
                        <a:cxn ang="T113">
                          <a:pos x="T2" y="T3"/>
                        </a:cxn>
                        <a:cxn ang="T114">
                          <a:pos x="T4" y="T5"/>
                        </a:cxn>
                        <a:cxn ang="T115">
                          <a:pos x="T6" y="T7"/>
                        </a:cxn>
                        <a:cxn ang="T116">
                          <a:pos x="T8" y="T9"/>
                        </a:cxn>
                        <a:cxn ang="T117">
                          <a:pos x="T10" y="T11"/>
                        </a:cxn>
                        <a:cxn ang="T118">
                          <a:pos x="T12" y="T13"/>
                        </a:cxn>
                        <a:cxn ang="T119">
                          <a:pos x="T14" y="T15"/>
                        </a:cxn>
                        <a:cxn ang="T120">
                          <a:pos x="T16" y="T17"/>
                        </a:cxn>
                        <a:cxn ang="T121">
                          <a:pos x="T18" y="T19"/>
                        </a:cxn>
                        <a:cxn ang="T122">
                          <a:pos x="T20" y="T21"/>
                        </a:cxn>
                        <a:cxn ang="T123">
                          <a:pos x="T22" y="T23"/>
                        </a:cxn>
                        <a:cxn ang="T124">
                          <a:pos x="T24" y="T25"/>
                        </a:cxn>
                        <a:cxn ang="T125">
                          <a:pos x="T26" y="T27"/>
                        </a:cxn>
                        <a:cxn ang="T126">
                          <a:pos x="T28" y="T29"/>
                        </a:cxn>
                        <a:cxn ang="T127">
                          <a:pos x="T30" y="T31"/>
                        </a:cxn>
                        <a:cxn ang="T128">
                          <a:pos x="T32" y="T33"/>
                        </a:cxn>
                        <a:cxn ang="T129">
                          <a:pos x="T34" y="T35"/>
                        </a:cxn>
                        <a:cxn ang="T130">
                          <a:pos x="T36" y="T37"/>
                        </a:cxn>
                        <a:cxn ang="T131">
                          <a:pos x="T38" y="T39"/>
                        </a:cxn>
                        <a:cxn ang="T132">
                          <a:pos x="T40" y="T41"/>
                        </a:cxn>
                        <a:cxn ang="T133">
                          <a:pos x="T42" y="T43"/>
                        </a:cxn>
                        <a:cxn ang="T134">
                          <a:pos x="T44" y="T45"/>
                        </a:cxn>
                        <a:cxn ang="T135">
                          <a:pos x="T46" y="T47"/>
                        </a:cxn>
                        <a:cxn ang="T136">
                          <a:pos x="T48" y="T49"/>
                        </a:cxn>
                        <a:cxn ang="T137">
                          <a:pos x="T50" y="T51"/>
                        </a:cxn>
                        <a:cxn ang="T138">
                          <a:pos x="T52" y="T53"/>
                        </a:cxn>
                        <a:cxn ang="T139">
                          <a:pos x="T54" y="T55"/>
                        </a:cxn>
                        <a:cxn ang="T140">
                          <a:pos x="T56" y="T57"/>
                        </a:cxn>
                        <a:cxn ang="T141">
                          <a:pos x="T58" y="T59"/>
                        </a:cxn>
                        <a:cxn ang="T142">
                          <a:pos x="T60" y="T61"/>
                        </a:cxn>
                        <a:cxn ang="T143">
                          <a:pos x="T62" y="T63"/>
                        </a:cxn>
                        <a:cxn ang="T144">
                          <a:pos x="T64" y="T65"/>
                        </a:cxn>
                        <a:cxn ang="T145">
                          <a:pos x="T66" y="T67"/>
                        </a:cxn>
                        <a:cxn ang="T146">
                          <a:pos x="T68" y="T69"/>
                        </a:cxn>
                        <a:cxn ang="T147">
                          <a:pos x="T70" y="T71"/>
                        </a:cxn>
                        <a:cxn ang="T148">
                          <a:pos x="T72" y="T73"/>
                        </a:cxn>
                        <a:cxn ang="T149">
                          <a:pos x="T74" y="T75"/>
                        </a:cxn>
                        <a:cxn ang="T150">
                          <a:pos x="T76" y="T77"/>
                        </a:cxn>
                        <a:cxn ang="T151">
                          <a:pos x="T78" y="T79"/>
                        </a:cxn>
                        <a:cxn ang="T152">
                          <a:pos x="T80" y="T81"/>
                        </a:cxn>
                        <a:cxn ang="T153">
                          <a:pos x="T82" y="T83"/>
                        </a:cxn>
                        <a:cxn ang="T154">
                          <a:pos x="T84" y="T85"/>
                        </a:cxn>
                        <a:cxn ang="T155">
                          <a:pos x="T86" y="T87"/>
                        </a:cxn>
                        <a:cxn ang="T156">
                          <a:pos x="T88" y="T89"/>
                        </a:cxn>
                        <a:cxn ang="T157">
                          <a:pos x="T90" y="T91"/>
                        </a:cxn>
                        <a:cxn ang="T158">
                          <a:pos x="T92" y="T93"/>
                        </a:cxn>
                        <a:cxn ang="T159">
                          <a:pos x="T94" y="T95"/>
                        </a:cxn>
                        <a:cxn ang="T160">
                          <a:pos x="T96" y="T97"/>
                        </a:cxn>
                        <a:cxn ang="T161">
                          <a:pos x="T98" y="T99"/>
                        </a:cxn>
                        <a:cxn ang="T162">
                          <a:pos x="T100" y="T101"/>
                        </a:cxn>
                        <a:cxn ang="T163">
                          <a:pos x="T102" y="T103"/>
                        </a:cxn>
                        <a:cxn ang="T164">
                          <a:pos x="T104" y="T105"/>
                        </a:cxn>
                        <a:cxn ang="T165">
                          <a:pos x="T106" y="T107"/>
                        </a:cxn>
                        <a:cxn ang="T166">
                          <a:pos x="T108" y="T109"/>
                        </a:cxn>
                        <a:cxn ang="T167">
                          <a:pos x="T110" y="T111"/>
                        </a:cxn>
                      </a:cxnLst>
                      <a:rect l="T168" t="T169" r="T170" b="T171"/>
                      <a:pathLst>
                        <a:path w="888" h="480">
                          <a:moveTo>
                            <a:pt x="0" y="290"/>
                          </a:moveTo>
                          <a:lnTo>
                            <a:pt x="110" y="195"/>
                          </a:lnTo>
                          <a:lnTo>
                            <a:pt x="113" y="217"/>
                          </a:lnTo>
                          <a:lnTo>
                            <a:pt x="38" y="285"/>
                          </a:lnTo>
                          <a:lnTo>
                            <a:pt x="170" y="279"/>
                          </a:lnTo>
                          <a:lnTo>
                            <a:pt x="449" y="280"/>
                          </a:lnTo>
                          <a:lnTo>
                            <a:pt x="597" y="269"/>
                          </a:lnTo>
                          <a:lnTo>
                            <a:pt x="690" y="252"/>
                          </a:lnTo>
                          <a:lnTo>
                            <a:pt x="713" y="246"/>
                          </a:lnTo>
                          <a:lnTo>
                            <a:pt x="822" y="27"/>
                          </a:lnTo>
                          <a:lnTo>
                            <a:pt x="771" y="13"/>
                          </a:lnTo>
                          <a:lnTo>
                            <a:pt x="847" y="0"/>
                          </a:lnTo>
                          <a:lnTo>
                            <a:pt x="875" y="24"/>
                          </a:lnTo>
                          <a:lnTo>
                            <a:pt x="888" y="105"/>
                          </a:lnTo>
                          <a:lnTo>
                            <a:pt x="866" y="171"/>
                          </a:lnTo>
                          <a:lnTo>
                            <a:pt x="795" y="385"/>
                          </a:lnTo>
                          <a:lnTo>
                            <a:pt x="762" y="451"/>
                          </a:lnTo>
                          <a:lnTo>
                            <a:pt x="732" y="459"/>
                          </a:lnTo>
                          <a:lnTo>
                            <a:pt x="507" y="455"/>
                          </a:lnTo>
                          <a:lnTo>
                            <a:pt x="271" y="461"/>
                          </a:lnTo>
                          <a:lnTo>
                            <a:pt x="47" y="478"/>
                          </a:lnTo>
                          <a:lnTo>
                            <a:pt x="14" y="480"/>
                          </a:lnTo>
                          <a:lnTo>
                            <a:pt x="11" y="417"/>
                          </a:lnTo>
                          <a:lnTo>
                            <a:pt x="6" y="355"/>
                          </a:lnTo>
                          <a:lnTo>
                            <a:pt x="5" y="322"/>
                          </a:lnTo>
                          <a:lnTo>
                            <a:pt x="24" y="342"/>
                          </a:lnTo>
                          <a:lnTo>
                            <a:pt x="28" y="393"/>
                          </a:lnTo>
                          <a:lnTo>
                            <a:pt x="35" y="447"/>
                          </a:lnTo>
                          <a:lnTo>
                            <a:pt x="99" y="456"/>
                          </a:lnTo>
                          <a:lnTo>
                            <a:pt x="246" y="442"/>
                          </a:lnTo>
                          <a:lnTo>
                            <a:pt x="370" y="432"/>
                          </a:lnTo>
                          <a:lnTo>
                            <a:pt x="474" y="432"/>
                          </a:lnTo>
                          <a:lnTo>
                            <a:pt x="630" y="432"/>
                          </a:lnTo>
                          <a:lnTo>
                            <a:pt x="729" y="431"/>
                          </a:lnTo>
                          <a:lnTo>
                            <a:pt x="732" y="402"/>
                          </a:lnTo>
                          <a:lnTo>
                            <a:pt x="723" y="341"/>
                          </a:lnTo>
                          <a:lnTo>
                            <a:pt x="715" y="274"/>
                          </a:lnTo>
                          <a:lnTo>
                            <a:pt x="729" y="290"/>
                          </a:lnTo>
                          <a:lnTo>
                            <a:pt x="743" y="364"/>
                          </a:lnTo>
                          <a:lnTo>
                            <a:pt x="756" y="402"/>
                          </a:lnTo>
                          <a:lnTo>
                            <a:pt x="771" y="383"/>
                          </a:lnTo>
                          <a:lnTo>
                            <a:pt x="798" y="309"/>
                          </a:lnTo>
                          <a:lnTo>
                            <a:pt x="838" y="204"/>
                          </a:lnTo>
                          <a:lnTo>
                            <a:pt x="866" y="119"/>
                          </a:lnTo>
                          <a:lnTo>
                            <a:pt x="871" y="93"/>
                          </a:lnTo>
                          <a:lnTo>
                            <a:pt x="857" y="33"/>
                          </a:lnTo>
                          <a:lnTo>
                            <a:pt x="842" y="29"/>
                          </a:lnTo>
                          <a:lnTo>
                            <a:pt x="812" y="100"/>
                          </a:lnTo>
                          <a:lnTo>
                            <a:pt x="760" y="193"/>
                          </a:lnTo>
                          <a:lnTo>
                            <a:pt x="723" y="265"/>
                          </a:lnTo>
                          <a:lnTo>
                            <a:pt x="685" y="276"/>
                          </a:lnTo>
                          <a:lnTo>
                            <a:pt x="549" y="293"/>
                          </a:lnTo>
                          <a:lnTo>
                            <a:pt x="389" y="303"/>
                          </a:lnTo>
                          <a:lnTo>
                            <a:pt x="231" y="303"/>
                          </a:lnTo>
                          <a:lnTo>
                            <a:pt x="52" y="304"/>
                          </a:lnTo>
                          <a:lnTo>
                            <a:pt x="0" y="29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8981" name="Freeform 19"/>
                    <p:cNvSpPr>
                      <a:spLocks/>
                    </p:cNvSpPr>
                    <p:nvPr/>
                  </p:nvSpPr>
                  <p:spPr bwMode="auto">
                    <a:xfrm>
                      <a:off x="2095" y="2605"/>
                      <a:ext cx="459" cy="105"/>
                    </a:xfrm>
                    <a:custGeom>
                      <a:avLst/>
                      <a:gdLst>
                        <a:gd name="T0" fmla="*/ 11 w 459"/>
                        <a:gd name="T1" fmla="*/ 19 h 105"/>
                        <a:gd name="T2" fmla="*/ 43 w 459"/>
                        <a:gd name="T3" fmla="*/ 0 h 105"/>
                        <a:gd name="T4" fmla="*/ 59 w 459"/>
                        <a:gd name="T5" fmla="*/ 5 h 105"/>
                        <a:gd name="T6" fmla="*/ 49 w 459"/>
                        <a:gd name="T7" fmla="*/ 29 h 105"/>
                        <a:gd name="T8" fmla="*/ 25 w 459"/>
                        <a:gd name="T9" fmla="*/ 44 h 105"/>
                        <a:gd name="T10" fmla="*/ 71 w 459"/>
                        <a:gd name="T11" fmla="*/ 66 h 105"/>
                        <a:gd name="T12" fmla="*/ 140 w 459"/>
                        <a:gd name="T13" fmla="*/ 69 h 105"/>
                        <a:gd name="T14" fmla="*/ 200 w 459"/>
                        <a:gd name="T15" fmla="*/ 64 h 105"/>
                        <a:gd name="T16" fmla="*/ 243 w 459"/>
                        <a:gd name="T17" fmla="*/ 59 h 105"/>
                        <a:gd name="T18" fmla="*/ 324 w 459"/>
                        <a:gd name="T19" fmla="*/ 51 h 105"/>
                        <a:gd name="T20" fmla="*/ 376 w 459"/>
                        <a:gd name="T21" fmla="*/ 46 h 105"/>
                        <a:gd name="T22" fmla="*/ 410 w 459"/>
                        <a:gd name="T23" fmla="*/ 36 h 105"/>
                        <a:gd name="T24" fmla="*/ 443 w 459"/>
                        <a:gd name="T25" fmla="*/ 15 h 105"/>
                        <a:gd name="T26" fmla="*/ 440 w 459"/>
                        <a:gd name="T27" fmla="*/ 0 h 105"/>
                        <a:gd name="T28" fmla="*/ 459 w 459"/>
                        <a:gd name="T29" fmla="*/ 5 h 105"/>
                        <a:gd name="T30" fmla="*/ 454 w 459"/>
                        <a:gd name="T31" fmla="*/ 56 h 105"/>
                        <a:gd name="T32" fmla="*/ 405 w 459"/>
                        <a:gd name="T33" fmla="*/ 80 h 105"/>
                        <a:gd name="T34" fmla="*/ 297 w 459"/>
                        <a:gd name="T35" fmla="*/ 86 h 105"/>
                        <a:gd name="T36" fmla="*/ 187 w 459"/>
                        <a:gd name="T37" fmla="*/ 97 h 105"/>
                        <a:gd name="T38" fmla="*/ 124 w 459"/>
                        <a:gd name="T39" fmla="*/ 105 h 105"/>
                        <a:gd name="T40" fmla="*/ 48 w 459"/>
                        <a:gd name="T41" fmla="*/ 86 h 105"/>
                        <a:gd name="T42" fmla="*/ 11 w 459"/>
                        <a:gd name="T43" fmla="*/ 75 h 105"/>
                        <a:gd name="T44" fmla="*/ 0 w 459"/>
                        <a:gd name="T45" fmla="*/ 46 h 105"/>
                        <a:gd name="T46" fmla="*/ 11 w 459"/>
                        <a:gd name="T47" fmla="*/ 19 h 105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w 459"/>
                        <a:gd name="T73" fmla="*/ 0 h 105"/>
                        <a:gd name="T74" fmla="*/ 459 w 459"/>
                        <a:gd name="T75" fmla="*/ 105 h 105"/>
                      </a:gdLst>
                      <a:ahLst/>
                      <a:cxnLst>
                        <a:cxn ang="T48">
                          <a:pos x="T0" y="T1"/>
                        </a:cxn>
                        <a:cxn ang="T49">
                          <a:pos x="T2" y="T3"/>
                        </a:cxn>
                        <a:cxn ang="T50">
                          <a:pos x="T4" y="T5"/>
                        </a:cxn>
                        <a:cxn ang="T51">
                          <a:pos x="T6" y="T7"/>
                        </a:cxn>
                        <a:cxn ang="T52">
                          <a:pos x="T8" y="T9"/>
                        </a:cxn>
                        <a:cxn ang="T53">
                          <a:pos x="T10" y="T11"/>
                        </a:cxn>
                        <a:cxn ang="T54">
                          <a:pos x="T12" y="T13"/>
                        </a:cxn>
                        <a:cxn ang="T55">
                          <a:pos x="T14" y="T15"/>
                        </a:cxn>
                        <a:cxn ang="T56">
                          <a:pos x="T16" y="T17"/>
                        </a:cxn>
                        <a:cxn ang="T57">
                          <a:pos x="T18" y="T19"/>
                        </a:cxn>
                        <a:cxn ang="T58">
                          <a:pos x="T20" y="T21"/>
                        </a:cxn>
                        <a:cxn ang="T59">
                          <a:pos x="T22" y="T23"/>
                        </a:cxn>
                        <a:cxn ang="T60">
                          <a:pos x="T24" y="T25"/>
                        </a:cxn>
                        <a:cxn ang="T61">
                          <a:pos x="T26" y="T27"/>
                        </a:cxn>
                        <a:cxn ang="T62">
                          <a:pos x="T28" y="T29"/>
                        </a:cxn>
                        <a:cxn ang="T63">
                          <a:pos x="T30" y="T31"/>
                        </a:cxn>
                        <a:cxn ang="T64">
                          <a:pos x="T32" y="T33"/>
                        </a:cxn>
                        <a:cxn ang="T65">
                          <a:pos x="T34" y="T35"/>
                        </a:cxn>
                        <a:cxn ang="T66">
                          <a:pos x="T36" y="T37"/>
                        </a:cxn>
                        <a:cxn ang="T67">
                          <a:pos x="T38" y="T39"/>
                        </a:cxn>
                        <a:cxn ang="T68">
                          <a:pos x="T40" y="T41"/>
                        </a:cxn>
                        <a:cxn ang="T69">
                          <a:pos x="T42" y="T43"/>
                        </a:cxn>
                        <a:cxn ang="T70">
                          <a:pos x="T44" y="T45"/>
                        </a:cxn>
                        <a:cxn ang="T71">
                          <a:pos x="T46" y="T47"/>
                        </a:cxn>
                      </a:cxnLst>
                      <a:rect l="T72" t="T73" r="T74" b="T75"/>
                      <a:pathLst>
                        <a:path w="459" h="105">
                          <a:moveTo>
                            <a:pt x="11" y="19"/>
                          </a:moveTo>
                          <a:lnTo>
                            <a:pt x="43" y="0"/>
                          </a:lnTo>
                          <a:lnTo>
                            <a:pt x="59" y="5"/>
                          </a:lnTo>
                          <a:lnTo>
                            <a:pt x="49" y="29"/>
                          </a:lnTo>
                          <a:lnTo>
                            <a:pt x="25" y="44"/>
                          </a:lnTo>
                          <a:lnTo>
                            <a:pt x="71" y="66"/>
                          </a:lnTo>
                          <a:lnTo>
                            <a:pt x="140" y="69"/>
                          </a:lnTo>
                          <a:lnTo>
                            <a:pt x="200" y="64"/>
                          </a:lnTo>
                          <a:lnTo>
                            <a:pt x="243" y="59"/>
                          </a:lnTo>
                          <a:lnTo>
                            <a:pt x="324" y="51"/>
                          </a:lnTo>
                          <a:lnTo>
                            <a:pt x="376" y="46"/>
                          </a:lnTo>
                          <a:lnTo>
                            <a:pt x="410" y="36"/>
                          </a:lnTo>
                          <a:lnTo>
                            <a:pt x="443" y="15"/>
                          </a:lnTo>
                          <a:lnTo>
                            <a:pt x="440" y="0"/>
                          </a:lnTo>
                          <a:lnTo>
                            <a:pt x="459" y="5"/>
                          </a:lnTo>
                          <a:lnTo>
                            <a:pt x="454" y="56"/>
                          </a:lnTo>
                          <a:lnTo>
                            <a:pt x="405" y="80"/>
                          </a:lnTo>
                          <a:lnTo>
                            <a:pt x="297" y="86"/>
                          </a:lnTo>
                          <a:lnTo>
                            <a:pt x="187" y="97"/>
                          </a:lnTo>
                          <a:lnTo>
                            <a:pt x="124" y="105"/>
                          </a:lnTo>
                          <a:lnTo>
                            <a:pt x="48" y="86"/>
                          </a:lnTo>
                          <a:lnTo>
                            <a:pt x="11" y="75"/>
                          </a:lnTo>
                          <a:lnTo>
                            <a:pt x="0" y="46"/>
                          </a:lnTo>
                          <a:lnTo>
                            <a:pt x="11" y="19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8982" name="Freeform 20"/>
                    <p:cNvSpPr>
                      <a:spLocks/>
                    </p:cNvSpPr>
                    <p:nvPr/>
                  </p:nvSpPr>
                  <p:spPr bwMode="auto">
                    <a:xfrm>
                      <a:off x="2024" y="2782"/>
                      <a:ext cx="48" cy="4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8983" name="Freeform 21"/>
                    <p:cNvSpPr>
                      <a:spLocks/>
                    </p:cNvSpPr>
                    <p:nvPr/>
                  </p:nvSpPr>
                  <p:spPr bwMode="auto">
                    <a:xfrm>
                      <a:off x="2113" y="2777"/>
                      <a:ext cx="48" cy="4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8984" name="Freeform 22"/>
                    <p:cNvSpPr>
                      <a:spLocks/>
                    </p:cNvSpPr>
                    <p:nvPr/>
                  </p:nvSpPr>
                  <p:spPr bwMode="auto">
                    <a:xfrm>
                      <a:off x="2404" y="2764"/>
                      <a:ext cx="195" cy="49"/>
                    </a:xfrm>
                    <a:custGeom>
                      <a:avLst/>
                      <a:gdLst>
                        <a:gd name="T0" fmla="*/ 0 w 195"/>
                        <a:gd name="T1" fmla="*/ 15 h 49"/>
                        <a:gd name="T2" fmla="*/ 190 w 195"/>
                        <a:gd name="T3" fmla="*/ 0 h 49"/>
                        <a:gd name="T4" fmla="*/ 195 w 195"/>
                        <a:gd name="T5" fmla="*/ 32 h 49"/>
                        <a:gd name="T6" fmla="*/ 0 w 195"/>
                        <a:gd name="T7" fmla="*/ 49 h 49"/>
                        <a:gd name="T8" fmla="*/ 0 w 195"/>
                        <a:gd name="T9" fmla="*/ 15 h 49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95"/>
                        <a:gd name="T16" fmla="*/ 0 h 49"/>
                        <a:gd name="T17" fmla="*/ 195 w 195"/>
                        <a:gd name="T18" fmla="*/ 49 h 49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95" h="49">
                          <a:moveTo>
                            <a:pt x="0" y="15"/>
                          </a:moveTo>
                          <a:lnTo>
                            <a:pt x="190" y="0"/>
                          </a:lnTo>
                          <a:lnTo>
                            <a:pt x="195" y="32"/>
                          </a:lnTo>
                          <a:lnTo>
                            <a:pt x="0" y="49"/>
                          </a:lnTo>
                          <a:lnTo>
                            <a:pt x="0" y="15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8985" name="Freeform 23"/>
                    <p:cNvSpPr>
                      <a:spLocks/>
                    </p:cNvSpPr>
                    <p:nvPr/>
                  </p:nvSpPr>
                  <p:spPr bwMode="auto">
                    <a:xfrm>
                      <a:off x="1923" y="1953"/>
                      <a:ext cx="821" cy="646"/>
                    </a:xfrm>
                    <a:custGeom>
                      <a:avLst/>
                      <a:gdLst>
                        <a:gd name="T0" fmla="*/ 69 w 821"/>
                        <a:gd name="T1" fmla="*/ 616 h 646"/>
                        <a:gd name="T2" fmla="*/ 46 w 821"/>
                        <a:gd name="T3" fmla="*/ 592 h 646"/>
                        <a:gd name="T4" fmla="*/ 32 w 821"/>
                        <a:gd name="T5" fmla="*/ 551 h 646"/>
                        <a:gd name="T6" fmla="*/ 27 w 821"/>
                        <a:gd name="T7" fmla="*/ 460 h 646"/>
                        <a:gd name="T8" fmla="*/ 27 w 821"/>
                        <a:gd name="T9" fmla="*/ 309 h 646"/>
                        <a:gd name="T10" fmla="*/ 32 w 821"/>
                        <a:gd name="T11" fmla="*/ 195 h 646"/>
                        <a:gd name="T12" fmla="*/ 46 w 821"/>
                        <a:gd name="T13" fmla="*/ 169 h 646"/>
                        <a:gd name="T14" fmla="*/ 71 w 821"/>
                        <a:gd name="T15" fmla="*/ 136 h 646"/>
                        <a:gd name="T16" fmla="*/ 132 w 821"/>
                        <a:gd name="T17" fmla="*/ 112 h 646"/>
                        <a:gd name="T18" fmla="*/ 240 w 821"/>
                        <a:gd name="T19" fmla="*/ 80 h 646"/>
                        <a:gd name="T20" fmla="*/ 329 w 821"/>
                        <a:gd name="T21" fmla="*/ 57 h 646"/>
                        <a:gd name="T22" fmla="*/ 369 w 821"/>
                        <a:gd name="T23" fmla="*/ 33 h 646"/>
                        <a:gd name="T24" fmla="*/ 440 w 821"/>
                        <a:gd name="T25" fmla="*/ 27 h 646"/>
                        <a:gd name="T26" fmla="*/ 566 w 821"/>
                        <a:gd name="T27" fmla="*/ 38 h 646"/>
                        <a:gd name="T28" fmla="*/ 670 w 821"/>
                        <a:gd name="T29" fmla="*/ 32 h 646"/>
                        <a:gd name="T30" fmla="*/ 714 w 821"/>
                        <a:gd name="T31" fmla="*/ 22 h 646"/>
                        <a:gd name="T32" fmla="*/ 750 w 821"/>
                        <a:gd name="T33" fmla="*/ 32 h 646"/>
                        <a:gd name="T34" fmla="*/ 774 w 821"/>
                        <a:gd name="T35" fmla="*/ 95 h 646"/>
                        <a:gd name="T36" fmla="*/ 789 w 821"/>
                        <a:gd name="T37" fmla="*/ 210 h 646"/>
                        <a:gd name="T38" fmla="*/ 804 w 821"/>
                        <a:gd name="T39" fmla="*/ 301 h 646"/>
                        <a:gd name="T40" fmla="*/ 797 w 821"/>
                        <a:gd name="T41" fmla="*/ 343 h 646"/>
                        <a:gd name="T42" fmla="*/ 769 w 821"/>
                        <a:gd name="T43" fmla="*/ 446 h 646"/>
                        <a:gd name="T44" fmla="*/ 733 w 821"/>
                        <a:gd name="T45" fmla="*/ 550 h 646"/>
                        <a:gd name="T46" fmla="*/ 709 w 821"/>
                        <a:gd name="T47" fmla="*/ 589 h 646"/>
                        <a:gd name="T48" fmla="*/ 693 w 821"/>
                        <a:gd name="T49" fmla="*/ 608 h 646"/>
                        <a:gd name="T50" fmla="*/ 717 w 821"/>
                        <a:gd name="T51" fmla="*/ 622 h 646"/>
                        <a:gd name="T52" fmla="*/ 742 w 821"/>
                        <a:gd name="T53" fmla="*/ 578 h 646"/>
                        <a:gd name="T54" fmla="*/ 780 w 821"/>
                        <a:gd name="T55" fmla="*/ 485 h 646"/>
                        <a:gd name="T56" fmla="*/ 808 w 821"/>
                        <a:gd name="T57" fmla="*/ 386 h 646"/>
                        <a:gd name="T58" fmla="*/ 818 w 821"/>
                        <a:gd name="T59" fmla="*/ 337 h 646"/>
                        <a:gd name="T60" fmla="*/ 821 w 821"/>
                        <a:gd name="T61" fmla="*/ 291 h 646"/>
                        <a:gd name="T62" fmla="*/ 812 w 821"/>
                        <a:gd name="T63" fmla="*/ 214 h 646"/>
                        <a:gd name="T64" fmla="*/ 797 w 821"/>
                        <a:gd name="T65" fmla="*/ 99 h 646"/>
                        <a:gd name="T66" fmla="*/ 775 w 821"/>
                        <a:gd name="T67" fmla="*/ 36 h 646"/>
                        <a:gd name="T68" fmla="*/ 755 w 821"/>
                        <a:gd name="T69" fmla="*/ 8 h 646"/>
                        <a:gd name="T70" fmla="*/ 722 w 821"/>
                        <a:gd name="T71" fmla="*/ 0 h 646"/>
                        <a:gd name="T72" fmla="*/ 679 w 821"/>
                        <a:gd name="T73" fmla="*/ 13 h 646"/>
                        <a:gd name="T74" fmla="*/ 615 w 821"/>
                        <a:gd name="T75" fmla="*/ 17 h 646"/>
                        <a:gd name="T76" fmla="*/ 533 w 821"/>
                        <a:gd name="T77" fmla="*/ 17 h 646"/>
                        <a:gd name="T78" fmla="*/ 448 w 821"/>
                        <a:gd name="T79" fmla="*/ 5 h 646"/>
                        <a:gd name="T80" fmla="*/ 391 w 821"/>
                        <a:gd name="T81" fmla="*/ 8 h 646"/>
                        <a:gd name="T82" fmla="*/ 362 w 821"/>
                        <a:gd name="T83" fmla="*/ 19 h 646"/>
                        <a:gd name="T84" fmla="*/ 298 w 821"/>
                        <a:gd name="T85" fmla="*/ 50 h 646"/>
                        <a:gd name="T86" fmla="*/ 175 w 821"/>
                        <a:gd name="T87" fmla="*/ 84 h 646"/>
                        <a:gd name="T88" fmla="*/ 57 w 821"/>
                        <a:gd name="T89" fmla="*/ 123 h 646"/>
                        <a:gd name="T90" fmla="*/ 24 w 821"/>
                        <a:gd name="T91" fmla="*/ 164 h 646"/>
                        <a:gd name="T92" fmla="*/ 3 w 821"/>
                        <a:gd name="T93" fmla="*/ 219 h 646"/>
                        <a:gd name="T94" fmla="*/ 0 w 821"/>
                        <a:gd name="T95" fmla="*/ 329 h 646"/>
                        <a:gd name="T96" fmla="*/ 5 w 821"/>
                        <a:gd name="T97" fmla="*/ 433 h 646"/>
                        <a:gd name="T98" fmla="*/ 9 w 821"/>
                        <a:gd name="T99" fmla="*/ 540 h 646"/>
                        <a:gd name="T100" fmla="*/ 28 w 821"/>
                        <a:gd name="T101" fmla="*/ 602 h 646"/>
                        <a:gd name="T102" fmla="*/ 47 w 821"/>
                        <a:gd name="T103" fmla="*/ 635 h 646"/>
                        <a:gd name="T104" fmla="*/ 80 w 821"/>
                        <a:gd name="T105" fmla="*/ 646 h 646"/>
                        <a:gd name="T106" fmla="*/ 99 w 821"/>
                        <a:gd name="T107" fmla="*/ 640 h 646"/>
                        <a:gd name="T108" fmla="*/ 69 w 821"/>
                        <a:gd name="T109" fmla="*/ 616 h 64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60000 65536"/>
                        <a:gd name="T154" fmla="*/ 0 60000 65536"/>
                        <a:gd name="T155" fmla="*/ 0 60000 65536"/>
                        <a:gd name="T156" fmla="*/ 0 60000 65536"/>
                        <a:gd name="T157" fmla="*/ 0 60000 65536"/>
                        <a:gd name="T158" fmla="*/ 0 60000 65536"/>
                        <a:gd name="T159" fmla="*/ 0 60000 65536"/>
                        <a:gd name="T160" fmla="*/ 0 60000 65536"/>
                        <a:gd name="T161" fmla="*/ 0 60000 65536"/>
                        <a:gd name="T162" fmla="*/ 0 60000 65536"/>
                        <a:gd name="T163" fmla="*/ 0 60000 65536"/>
                        <a:gd name="T164" fmla="*/ 0 60000 65536"/>
                        <a:gd name="T165" fmla="*/ 0 w 821"/>
                        <a:gd name="T166" fmla="*/ 0 h 646"/>
                        <a:gd name="T167" fmla="*/ 821 w 821"/>
                        <a:gd name="T168" fmla="*/ 646 h 646"/>
                      </a:gdLst>
                      <a:ahLst/>
                      <a:cxnLst>
                        <a:cxn ang="T110">
                          <a:pos x="T0" y="T1"/>
                        </a:cxn>
                        <a:cxn ang="T111">
                          <a:pos x="T2" y="T3"/>
                        </a:cxn>
                        <a:cxn ang="T112">
                          <a:pos x="T4" y="T5"/>
                        </a:cxn>
                        <a:cxn ang="T113">
                          <a:pos x="T6" y="T7"/>
                        </a:cxn>
                        <a:cxn ang="T114">
                          <a:pos x="T8" y="T9"/>
                        </a:cxn>
                        <a:cxn ang="T115">
                          <a:pos x="T10" y="T11"/>
                        </a:cxn>
                        <a:cxn ang="T116">
                          <a:pos x="T12" y="T13"/>
                        </a:cxn>
                        <a:cxn ang="T117">
                          <a:pos x="T14" y="T15"/>
                        </a:cxn>
                        <a:cxn ang="T118">
                          <a:pos x="T16" y="T17"/>
                        </a:cxn>
                        <a:cxn ang="T119">
                          <a:pos x="T18" y="T19"/>
                        </a:cxn>
                        <a:cxn ang="T120">
                          <a:pos x="T20" y="T21"/>
                        </a:cxn>
                        <a:cxn ang="T121">
                          <a:pos x="T22" y="T23"/>
                        </a:cxn>
                        <a:cxn ang="T122">
                          <a:pos x="T24" y="T25"/>
                        </a:cxn>
                        <a:cxn ang="T123">
                          <a:pos x="T26" y="T27"/>
                        </a:cxn>
                        <a:cxn ang="T124">
                          <a:pos x="T28" y="T29"/>
                        </a:cxn>
                        <a:cxn ang="T125">
                          <a:pos x="T30" y="T31"/>
                        </a:cxn>
                        <a:cxn ang="T126">
                          <a:pos x="T32" y="T33"/>
                        </a:cxn>
                        <a:cxn ang="T127">
                          <a:pos x="T34" y="T35"/>
                        </a:cxn>
                        <a:cxn ang="T128">
                          <a:pos x="T36" y="T37"/>
                        </a:cxn>
                        <a:cxn ang="T129">
                          <a:pos x="T38" y="T39"/>
                        </a:cxn>
                        <a:cxn ang="T130">
                          <a:pos x="T40" y="T41"/>
                        </a:cxn>
                        <a:cxn ang="T131">
                          <a:pos x="T42" y="T43"/>
                        </a:cxn>
                        <a:cxn ang="T132">
                          <a:pos x="T44" y="T45"/>
                        </a:cxn>
                        <a:cxn ang="T133">
                          <a:pos x="T46" y="T47"/>
                        </a:cxn>
                        <a:cxn ang="T134">
                          <a:pos x="T48" y="T49"/>
                        </a:cxn>
                        <a:cxn ang="T135">
                          <a:pos x="T50" y="T51"/>
                        </a:cxn>
                        <a:cxn ang="T136">
                          <a:pos x="T52" y="T53"/>
                        </a:cxn>
                        <a:cxn ang="T137">
                          <a:pos x="T54" y="T55"/>
                        </a:cxn>
                        <a:cxn ang="T138">
                          <a:pos x="T56" y="T57"/>
                        </a:cxn>
                        <a:cxn ang="T139">
                          <a:pos x="T58" y="T59"/>
                        </a:cxn>
                        <a:cxn ang="T140">
                          <a:pos x="T60" y="T61"/>
                        </a:cxn>
                        <a:cxn ang="T141">
                          <a:pos x="T62" y="T63"/>
                        </a:cxn>
                        <a:cxn ang="T142">
                          <a:pos x="T64" y="T65"/>
                        </a:cxn>
                        <a:cxn ang="T143">
                          <a:pos x="T66" y="T67"/>
                        </a:cxn>
                        <a:cxn ang="T144">
                          <a:pos x="T68" y="T69"/>
                        </a:cxn>
                        <a:cxn ang="T145">
                          <a:pos x="T70" y="T71"/>
                        </a:cxn>
                        <a:cxn ang="T146">
                          <a:pos x="T72" y="T73"/>
                        </a:cxn>
                        <a:cxn ang="T147">
                          <a:pos x="T74" y="T75"/>
                        </a:cxn>
                        <a:cxn ang="T148">
                          <a:pos x="T76" y="T77"/>
                        </a:cxn>
                        <a:cxn ang="T149">
                          <a:pos x="T78" y="T79"/>
                        </a:cxn>
                        <a:cxn ang="T150">
                          <a:pos x="T80" y="T81"/>
                        </a:cxn>
                        <a:cxn ang="T151">
                          <a:pos x="T82" y="T83"/>
                        </a:cxn>
                        <a:cxn ang="T152">
                          <a:pos x="T84" y="T85"/>
                        </a:cxn>
                        <a:cxn ang="T153">
                          <a:pos x="T86" y="T87"/>
                        </a:cxn>
                        <a:cxn ang="T154">
                          <a:pos x="T88" y="T89"/>
                        </a:cxn>
                        <a:cxn ang="T155">
                          <a:pos x="T90" y="T91"/>
                        </a:cxn>
                        <a:cxn ang="T156">
                          <a:pos x="T92" y="T93"/>
                        </a:cxn>
                        <a:cxn ang="T157">
                          <a:pos x="T94" y="T95"/>
                        </a:cxn>
                        <a:cxn ang="T158">
                          <a:pos x="T96" y="T97"/>
                        </a:cxn>
                        <a:cxn ang="T159">
                          <a:pos x="T98" y="T99"/>
                        </a:cxn>
                        <a:cxn ang="T160">
                          <a:pos x="T100" y="T101"/>
                        </a:cxn>
                        <a:cxn ang="T161">
                          <a:pos x="T102" y="T103"/>
                        </a:cxn>
                        <a:cxn ang="T162">
                          <a:pos x="T104" y="T105"/>
                        </a:cxn>
                        <a:cxn ang="T163">
                          <a:pos x="T106" y="T107"/>
                        </a:cxn>
                        <a:cxn ang="T164">
                          <a:pos x="T108" y="T109"/>
                        </a:cxn>
                      </a:cxnLst>
                      <a:rect l="T165" t="T166" r="T167" b="T168"/>
                      <a:pathLst>
                        <a:path w="821" h="646">
                          <a:moveTo>
                            <a:pt x="69" y="616"/>
                          </a:moveTo>
                          <a:lnTo>
                            <a:pt x="46" y="592"/>
                          </a:lnTo>
                          <a:lnTo>
                            <a:pt x="32" y="551"/>
                          </a:lnTo>
                          <a:lnTo>
                            <a:pt x="27" y="460"/>
                          </a:lnTo>
                          <a:lnTo>
                            <a:pt x="27" y="309"/>
                          </a:lnTo>
                          <a:lnTo>
                            <a:pt x="32" y="195"/>
                          </a:lnTo>
                          <a:lnTo>
                            <a:pt x="46" y="169"/>
                          </a:lnTo>
                          <a:lnTo>
                            <a:pt x="71" y="136"/>
                          </a:lnTo>
                          <a:lnTo>
                            <a:pt x="132" y="112"/>
                          </a:lnTo>
                          <a:lnTo>
                            <a:pt x="240" y="80"/>
                          </a:lnTo>
                          <a:lnTo>
                            <a:pt x="329" y="57"/>
                          </a:lnTo>
                          <a:lnTo>
                            <a:pt x="369" y="33"/>
                          </a:lnTo>
                          <a:lnTo>
                            <a:pt x="440" y="27"/>
                          </a:lnTo>
                          <a:lnTo>
                            <a:pt x="566" y="38"/>
                          </a:lnTo>
                          <a:lnTo>
                            <a:pt x="670" y="32"/>
                          </a:lnTo>
                          <a:lnTo>
                            <a:pt x="714" y="22"/>
                          </a:lnTo>
                          <a:lnTo>
                            <a:pt x="750" y="32"/>
                          </a:lnTo>
                          <a:lnTo>
                            <a:pt x="774" y="95"/>
                          </a:lnTo>
                          <a:lnTo>
                            <a:pt x="789" y="210"/>
                          </a:lnTo>
                          <a:lnTo>
                            <a:pt x="804" y="301"/>
                          </a:lnTo>
                          <a:lnTo>
                            <a:pt x="797" y="343"/>
                          </a:lnTo>
                          <a:lnTo>
                            <a:pt x="769" y="446"/>
                          </a:lnTo>
                          <a:lnTo>
                            <a:pt x="733" y="550"/>
                          </a:lnTo>
                          <a:lnTo>
                            <a:pt x="709" y="589"/>
                          </a:lnTo>
                          <a:lnTo>
                            <a:pt x="693" y="608"/>
                          </a:lnTo>
                          <a:lnTo>
                            <a:pt x="717" y="622"/>
                          </a:lnTo>
                          <a:lnTo>
                            <a:pt x="742" y="578"/>
                          </a:lnTo>
                          <a:lnTo>
                            <a:pt x="780" y="485"/>
                          </a:lnTo>
                          <a:lnTo>
                            <a:pt x="808" y="386"/>
                          </a:lnTo>
                          <a:lnTo>
                            <a:pt x="818" y="337"/>
                          </a:lnTo>
                          <a:lnTo>
                            <a:pt x="821" y="291"/>
                          </a:lnTo>
                          <a:lnTo>
                            <a:pt x="812" y="214"/>
                          </a:lnTo>
                          <a:lnTo>
                            <a:pt x="797" y="99"/>
                          </a:lnTo>
                          <a:lnTo>
                            <a:pt x="775" y="36"/>
                          </a:lnTo>
                          <a:lnTo>
                            <a:pt x="755" y="8"/>
                          </a:lnTo>
                          <a:lnTo>
                            <a:pt x="722" y="0"/>
                          </a:lnTo>
                          <a:lnTo>
                            <a:pt x="679" y="13"/>
                          </a:lnTo>
                          <a:lnTo>
                            <a:pt x="615" y="17"/>
                          </a:lnTo>
                          <a:lnTo>
                            <a:pt x="533" y="17"/>
                          </a:lnTo>
                          <a:lnTo>
                            <a:pt x="448" y="5"/>
                          </a:lnTo>
                          <a:lnTo>
                            <a:pt x="391" y="8"/>
                          </a:lnTo>
                          <a:lnTo>
                            <a:pt x="362" y="19"/>
                          </a:lnTo>
                          <a:lnTo>
                            <a:pt x="298" y="50"/>
                          </a:lnTo>
                          <a:lnTo>
                            <a:pt x="175" y="84"/>
                          </a:lnTo>
                          <a:lnTo>
                            <a:pt x="57" y="123"/>
                          </a:lnTo>
                          <a:lnTo>
                            <a:pt x="24" y="164"/>
                          </a:lnTo>
                          <a:lnTo>
                            <a:pt x="3" y="219"/>
                          </a:lnTo>
                          <a:lnTo>
                            <a:pt x="0" y="329"/>
                          </a:lnTo>
                          <a:lnTo>
                            <a:pt x="5" y="433"/>
                          </a:lnTo>
                          <a:lnTo>
                            <a:pt x="9" y="540"/>
                          </a:lnTo>
                          <a:lnTo>
                            <a:pt x="28" y="602"/>
                          </a:lnTo>
                          <a:lnTo>
                            <a:pt x="47" y="635"/>
                          </a:lnTo>
                          <a:lnTo>
                            <a:pt x="80" y="646"/>
                          </a:lnTo>
                          <a:lnTo>
                            <a:pt x="99" y="640"/>
                          </a:lnTo>
                          <a:lnTo>
                            <a:pt x="69" y="616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8986" name="Freeform 24"/>
                    <p:cNvSpPr>
                      <a:spLocks/>
                    </p:cNvSpPr>
                    <p:nvPr/>
                  </p:nvSpPr>
                  <p:spPr bwMode="auto">
                    <a:xfrm>
                      <a:off x="1978" y="1965"/>
                      <a:ext cx="707" cy="644"/>
                    </a:xfrm>
                    <a:custGeom>
                      <a:avLst/>
                      <a:gdLst>
                        <a:gd name="T0" fmla="*/ 11 w 707"/>
                        <a:gd name="T1" fmla="*/ 611 h 644"/>
                        <a:gd name="T2" fmla="*/ 129 w 707"/>
                        <a:gd name="T3" fmla="*/ 619 h 644"/>
                        <a:gd name="T4" fmla="*/ 294 w 707"/>
                        <a:gd name="T5" fmla="*/ 623 h 644"/>
                        <a:gd name="T6" fmla="*/ 426 w 707"/>
                        <a:gd name="T7" fmla="*/ 623 h 644"/>
                        <a:gd name="T8" fmla="*/ 544 w 707"/>
                        <a:gd name="T9" fmla="*/ 609 h 644"/>
                        <a:gd name="T10" fmla="*/ 622 w 707"/>
                        <a:gd name="T11" fmla="*/ 597 h 644"/>
                        <a:gd name="T12" fmla="*/ 644 w 707"/>
                        <a:gd name="T13" fmla="*/ 586 h 644"/>
                        <a:gd name="T14" fmla="*/ 644 w 707"/>
                        <a:gd name="T15" fmla="*/ 529 h 644"/>
                        <a:gd name="T16" fmla="*/ 615 w 707"/>
                        <a:gd name="T17" fmla="*/ 377 h 644"/>
                        <a:gd name="T18" fmla="*/ 582 w 707"/>
                        <a:gd name="T19" fmla="*/ 193 h 644"/>
                        <a:gd name="T20" fmla="*/ 565 w 707"/>
                        <a:gd name="T21" fmla="*/ 126 h 644"/>
                        <a:gd name="T22" fmla="*/ 549 w 707"/>
                        <a:gd name="T23" fmla="*/ 101 h 644"/>
                        <a:gd name="T24" fmla="*/ 346 w 707"/>
                        <a:gd name="T25" fmla="*/ 123 h 644"/>
                        <a:gd name="T26" fmla="*/ 147 w 707"/>
                        <a:gd name="T27" fmla="*/ 128 h 644"/>
                        <a:gd name="T28" fmla="*/ 38 w 707"/>
                        <a:gd name="T29" fmla="*/ 131 h 644"/>
                        <a:gd name="T30" fmla="*/ 0 w 707"/>
                        <a:gd name="T31" fmla="*/ 136 h 644"/>
                        <a:gd name="T32" fmla="*/ 21 w 707"/>
                        <a:gd name="T33" fmla="*/ 109 h 644"/>
                        <a:gd name="T34" fmla="*/ 68 w 707"/>
                        <a:gd name="T35" fmla="*/ 114 h 644"/>
                        <a:gd name="T36" fmla="*/ 204 w 707"/>
                        <a:gd name="T37" fmla="*/ 109 h 644"/>
                        <a:gd name="T38" fmla="*/ 333 w 707"/>
                        <a:gd name="T39" fmla="*/ 101 h 644"/>
                        <a:gd name="T40" fmla="*/ 447 w 707"/>
                        <a:gd name="T41" fmla="*/ 92 h 644"/>
                        <a:gd name="T42" fmla="*/ 556 w 707"/>
                        <a:gd name="T43" fmla="*/ 82 h 644"/>
                        <a:gd name="T44" fmla="*/ 641 w 707"/>
                        <a:gd name="T45" fmla="*/ 43 h 644"/>
                        <a:gd name="T46" fmla="*/ 688 w 707"/>
                        <a:gd name="T47" fmla="*/ 0 h 644"/>
                        <a:gd name="T48" fmla="*/ 707 w 707"/>
                        <a:gd name="T49" fmla="*/ 21 h 644"/>
                        <a:gd name="T50" fmla="*/ 663 w 707"/>
                        <a:gd name="T51" fmla="*/ 47 h 644"/>
                        <a:gd name="T52" fmla="*/ 598 w 707"/>
                        <a:gd name="T53" fmla="*/ 90 h 644"/>
                        <a:gd name="T54" fmla="*/ 578 w 707"/>
                        <a:gd name="T55" fmla="*/ 104 h 644"/>
                        <a:gd name="T56" fmla="*/ 601 w 707"/>
                        <a:gd name="T57" fmla="*/ 202 h 644"/>
                        <a:gd name="T58" fmla="*/ 620 w 707"/>
                        <a:gd name="T59" fmla="*/ 297 h 644"/>
                        <a:gd name="T60" fmla="*/ 636 w 707"/>
                        <a:gd name="T61" fmla="*/ 384 h 644"/>
                        <a:gd name="T62" fmla="*/ 650 w 707"/>
                        <a:gd name="T63" fmla="*/ 467 h 644"/>
                        <a:gd name="T64" fmla="*/ 663 w 707"/>
                        <a:gd name="T65" fmla="*/ 529 h 644"/>
                        <a:gd name="T66" fmla="*/ 669 w 707"/>
                        <a:gd name="T67" fmla="*/ 582 h 644"/>
                        <a:gd name="T68" fmla="*/ 660 w 707"/>
                        <a:gd name="T69" fmla="*/ 611 h 644"/>
                        <a:gd name="T70" fmla="*/ 570 w 707"/>
                        <a:gd name="T71" fmla="*/ 633 h 644"/>
                        <a:gd name="T72" fmla="*/ 412 w 707"/>
                        <a:gd name="T73" fmla="*/ 644 h 644"/>
                        <a:gd name="T74" fmla="*/ 246 w 707"/>
                        <a:gd name="T75" fmla="*/ 638 h 644"/>
                        <a:gd name="T76" fmla="*/ 125 w 707"/>
                        <a:gd name="T77" fmla="*/ 638 h 644"/>
                        <a:gd name="T78" fmla="*/ 25 w 707"/>
                        <a:gd name="T79" fmla="*/ 635 h 644"/>
                        <a:gd name="T80" fmla="*/ 11 w 707"/>
                        <a:gd name="T81" fmla="*/ 611 h 644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60000 65536"/>
                        <a:gd name="T94" fmla="*/ 0 60000 65536"/>
                        <a:gd name="T95" fmla="*/ 0 60000 65536"/>
                        <a:gd name="T96" fmla="*/ 0 60000 65536"/>
                        <a:gd name="T97" fmla="*/ 0 60000 65536"/>
                        <a:gd name="T98" fmla="*/ 0 60000 65536"/>
                        <a:gd name="T99" fmla="*/ 0 60000 65536"/>
                        <a:gd name="T100" fmla="*/ 0 60000 65536"/>
                        <a:gd name="T101" fmla="*/ 0 60000 65536"/>
                        <a:gd name="T102" fmla="*/ 0 60000 65536"/>
                        <a:gd name="T103" fmla="*/ 0 60000 65536"/>
                        <a:gd name="T104" fmla="*/ 0 60000 65536"/>
                        <a:gd name="T105" fmla="*/ 0 60000 65536"/>
                        <a:gd name="T106" fmla="*/ 0 60000 65536"/>
                        <a:gd name="T107" fmla="*/ 0 60000 65536"/>
                        <a:gd name="T108" fmla="*/ 0 60000 65536"/>
                        <a:gd name="T109" fmla="*/ 0 60000 6553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w 707"/>
                        <a:gd name="T124" fmla="*/ 0 h 644"/>
                        <a:gd name="T125" fmla="*/ 707 w 707"/>
                        <a:gd name="T126" fmla="*/ 644 h 644"/>
                      </a:gdLst>
                      <a:ahLst/>
                      <a:cxnLst>
                        <a:cxn ang="T82">
                          <a:pos x="T0" y="T1"/>
                        </a:cxn>
                        <a:cxn ang="T83">
                          <a:pos x="T2" y="T3"/>
                        </a:cxn>
                        <a:cxn ang="T84">
                          <a:pos x="T4" y="T5"/>
                        </a:cxn>
                        <a:cxn ang="T85">
                          <a:pos x="T6" y="T7"/>
                        </a:cxn>
                        <a:cxn ang="T86">
                          <a:pos x="T8" y="T9"/>
                        </a:cxn>
                        <a:cxn ang="T87">
                          <a:pos x="T10" y="T11"/>
                        </a:cxn>
                        <a:cxn ang="T88">
                          <a:pos x="T12" y="T13"/>
                        </a:cxn>
                        <a:cxn ang="T89">
                          <a:pos x="T14" y="T15"/>
                        </a:cxn>
                        <a:cxn ang="T90">
                          <a:pos x="T16" y="T17"/>
                        </a:cxn>
                        <a:cxn ang="T91">
                          <a:pos x="T18" y="T19"/>
                        </a:cxn>
                        <a:cxn ang="T92">
                          <a:pos x="T20" y="T21"/>
                        </a:cxn>
                        <a:cxn ang="T93">
                          <a:pos x="T22" y="T23"/>
                        </a:cxn>
                        <a:cxn ang="T94">
                          <a:pos x="T24" y="T25"/>
                        </a:cxn>
                        <a:cxn ang="T95">
                          <a:pos x="T26" y="T27"/>
                        </a:cxn>
                        <a:cxn ang="T96">
                          <a:pos x="T28" y="T29"/>
                        </a:cxn>
                        <a:cxn ang="T97">
                          <a:pos x="T30" y="T31"/>
                        </a:cxn>
                        <a:cxn ang="T98">
                          <a:pos x="T32" y="T33"/>
                        </a:cxn>
                        <a:cxn ang="T99">
                          <a:pos x="T34" y="T35"/>
                        </a:cxn>
                        <a:cxn ang="T100">
                          <a:pos x="T36" y="T37"/>
                        </a:cxn>
                        <a:cxn ang="T101">
                          <a:pos x="T38" y="T39"/>
                        </a:cxn>
                        <a:cxn ang="T102">
                          <a:pos x="T40" y="T41"/>
                        </a:cxn>
                        <a:cxn ang="T103">
                          <a:pos x="T42" y="T43"/>
                        </a:cxn>
                        <a:cxn ang="T104">
                          <a:pos x="T44" y="T45"/>
                        </a:cxn>
                        <a:cxn ang="T105">
                          <a:pos x="T46" y="T47"/>
                        </a:cxn>
                        <a:cxn ang="T106">
                          <a:pos x="T48" y="T49"/>
                        </a:cxn>
                        <a:cxn ang="T107">
                          <a:pos x="T50" y="T51"/>
                        </a:cxn>
                        <a:cxn ang="T108">
                          <a:pos x="T52" y="T53"/>
                        </a:cxn>
                        <a:cxn ang="T109">
                          <a:pos x="T54" y="T55"/>
                        </a:cxn>
                        <a:cxn ang="T110">
                          <a:pos x="T56" y="T57"/>
                        </a:cxn>
                        <a:cxn ang="T111">
                          <a:pos x="T58" y="T59"/>
                        </a:cxn>
                        <a:cxn ang="T112">
                          <a:pos x="T60" y="T61"/>
                        </a:cxn>
                        <a:cxn ang="T113">
                          <a:pos x="T62" y="T63"/>
                        </a:cxn>
                        <a:cxn ang="T114">
                          <a:pos x="T64" y="T65"/>
                        </a:cxn>
                        <a:cxn ang="T115">
                          <a:pos x="T66" y="T67"/>
                        </a:cxn>
                        <a:cxn ang="T116">
                          <a:pos x="T68" y="T69"/>
                        </a:cxn>
                        <a:cxn ang="T117">
                          <a:pos x="T70" y="T71"/>
                        </a:cxn>
                        <a:cxn ang="T118">
                          <a:pos x="T72" y="T73"/>
                        </a:cxn>
                        <a:cxn ang="T119">
                          <a:pos x="T74" y="T75"/>
                        </a:cxn>
                        <a:cxn ang="T120">
                          <a:pos x="T76" y="T77"/>
                        </a:cxn>
                        <a:cxn ang="T121">
                          <a:pos x="T78" y="T79"/>
                        </a:cxn>
                        <a:cxn ang="T122">
                          <a:pos x="T80" y="T81"/>
                        </a:cxn>
                      </a:cxnLst>
                      <a:rect l="T123" t="T124" r="T125" b="T126"/>
                      <a:pathLst>
                        <a:path w="707" h="644">
                          <a:moveTo>
                            <a:pt x="11" y="611"/>
                          </a:moveTo>
                          <a:lnTo>
                            <a:pt x="129" y="619"/>
                          </a:lnTo>
                          <a:lnTo>
                            <a:pt x="294" y="623"/>
                          </a:lnTo>
                          <a:lnTo>
                            <a:pt x="426" y="623"/>
                          </a:lnTo>
                          <a:lnTo>
                            <a:pt x="544" y="609"/>
                          </a:lnTo>
                          <a:lnTo>
                            <a:pt x="622" y="597"/>
                          </a:lnTo>
                          <a:lnTo>
                            <a:pt x="644" y="586"/>
                          </a:lnTo>
                          <a:lnTo>
                            <a:pt x="644" y="529"/>
                          </a:lnTo>
                          <a:lnTo>
                            <a:pt x="615" y="377"/>
                          </a:lnTo>
                          <a:lnTo>
                            <a:pt x="582" y="193"/>
                          </a:lnTo>
                          <a:lnTo>
                            <a:pt x="565" y="126"/>
                          </a:lnTo>
                          <a:lnTo>
                            <a:pt x="549" y="101"/>
                          </a:lnTo>
                          <a:lnTo>
                            <a:pt x="346" y="123"/>
                          </a:lnTo>
                          <a:lnTo>
                            <a:pt x="147" y="128"/>
                          </a:lnTo>
                          <a:lnTo>
                            <a:pt x="38" y="131"/>
                          </a:lnTo>
                          <a:lnTo>
                            <a:pt x="0" y="136"/>
                          </a:lnTo>
                          <a:lnTo>
                            <a:pt x="21" y="109"/>
                          </a:lnTo>
                          <a:lnTo>
                            <a:pt x="68" y="114"/>
                          </a:lnTo>
                          <a:lnTo>
                            <a:pt x="204" y="109"/>
                          </a:lnTo>
                          <a:lnTo>
                            <a:pt x="333" y="101"/>
                          </a:lnTo>
                          <a:lnTo>
                            <a:pt x="447" y="92"/>
                          </a:lnTo>
                          <a:lnTo>
                            <a:pt x="556" y="82"/>
                          </a:lnTo>
                          <a:lnTo>
                            <a:pt x="641" y="43"/>
                          </a:lnTo>
                          <a:lnTo>
                            <a:pt x="688" y="0"/>
                          </a:lnTo>
                          <a:lnTo>
                            <a:pt x="707" y="21"/>
                          </a:lnTo>
                          <a:lnTo>
                            <a:pt x="663" y="47"/>
                          </a:lnTo>
                          <a:lnTo>
                            <a:pt x="598" y="90"/>
                          </a:lnTo>
                          <a:lnTo>
                            <a:pt x="578" y="104"/>
                          </a:lnTo>
                          <a:lnTo>
                            <a:pt x="601" y="202"/>
                          </a:lnTo>
                          <a:lnTo>
                            <a:pt x="620" y="297"/>
                          </a:lnTo>
                          <a:lnTo>
                            <a:pt x="636" y="384"/>
                          </a:lnTo>
                          <a:lnTo>
                            <a:pt x="650" y="467"/>
                          </a:lnTo>
                          <a:lnTo>
                            <a:pt x="663" y="529"/>
                          </a:lnTo>
                          <a:lnTo>
                            <a:pt x="669" y="582"/>
                          </a:lnTo>
                          <a:lnTo>
                            <a:pt x="660" y="611"/>
                          </a:lnTo>
                          <a:lnTo>
                            <a:pt x="570" y="633"/>
                          </a:lnTo>
                          <a:lnTo>
                            <a:pt x="412" y="644"/>
                          </a:lnTo>
                          <a:lnTo>
                            <a:pt x="246" y="638"/>
                          </a:lnTo>
                          <a:lnTo>
                            <a:pt x="125" y="638"/>
                          </a:lnTo>
                          <a:lnTo>
                            <a:pt x="25" y="635"/>
                          </a:lnTo>
                          <a:lnTo>
                            <a:pt x="11" y="611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8987" name="Freeform 25"/>
                    <p:cNvSpPr>
                      <a:spLocks/>
                    </p:cNvSpPr>
                    <p:nvPr/>
                  </p:nvSpPr>
                  <p:spPr bwMode="auto">
                    <a:xfrm>
                      <a:off x="2057" y="2127"/>
                      <a:ext cx="488" cy="412"/>
                    </a:xfrm>
                    <a:custGeom>
                      <a:avLst/>
                      <a:gdLst>
                        <a:gd name="T0" fmla="*/ 0 w 488"/>
                        <a:gd name="T1" fmla="*/ 11 h 412"/>
                        <a:gd name="T2" fmla="*/ 162 w 488"/>
                        <a:gd name="T3" fmla="*/ 5 h 412"/>
                        <a:gd name="T4" fmla="*/ 273 w 488"/>
                        <a:gd name="T5" fmla="*/ 0 h 412"/>
                        <a:gd name="T6" fmla="*/ 397 w 488"/>
                        <a:gd name="T7" fmla="*/ 2 h 412"/>
                        <a:gd name="T8" fmla="*/ 416 w 488"/>
                        <a:gd name="T9" fmla="*/ 16 h 412"/>
                        <a:gd name="T10" fmla="*/ 431 w 488"/>
                        <a:gd name="T11" fmla="*/ 38 h 412"/>
                        <a:gd name="T12" fmla="*/ 458 w 488"/>
                        <a:gd name="T13" fmla="*/ 154 h 412"/>
                        <a:gd name="T14" fmla="*/ 478 w 488"/>
                        <a:gd name="T15" fmla="*/ 286 h 412"/>
                        <a:gd name="T16" fmla="*/ 488 w 488"/>
                        <a:gd name="T17" fmla="*/ 377 h 412"/>
                        <a:gd name="T18" fmla="*/ 478 w 488"/>
                        <a:gd name="T19" fmla="*/ 406 h 412"/>
                        <a:gd name="T20" fmla="*/ 453 w 488"/>
                        <a:gd name="T21" fmla="*/ 412 h 412"/>
                        <a:gd name="T22" fmla="*/ 310 w 488"/>
                        <a:gd name="T23" fmla="*/ 396 h 412"/>
                        <a:gd name="T24" fmla="*/ 459 w 488"/>
                        <a:gd name="T25" fmla="*/ 383 h 412"/>
                        <a:gd name="T26" fmla="*/ 467 w 488"/>
                        <a:gd name="T27" fmla="*/ 379 h 412"/>
                        <a:gd name="T28" fmla="*/ 464 w 488"/>
                        <a:gd name="T29" fmla="*/ 317 h 412"/>
                        <a:gd name="T30" fmla="*/ 453 w 488"/>
                        <a:gd name="T31" fmla="*/ 229 h 412"/>
                        <a:gd name="T32" fmla="*/ 429 w 488"/>
                        <a:gd name="T33" fmla="*/ 110 h 412"/>
                        <a:gd name="T34" fmla="*/ 410 w 488"/>
                        <a:gd name="T35" fmla="*/ 35 h 412"/>
                        <a:gd name="T36" fmla="*/ 391 w 488"/>
                        <a:gd name="T37" fmla="*/ 24 h 412"/>
                        <a:gd name="T38" fmla="*/ 302 w 488"/>
                        <a:gd name="T39" fmla="*/ 19 h 412"/>
                        <a:gd name="T40" fmla="*/ 181 w 488"/>
                        <a:gd name="T41" fmla="*/ 24 h 412"/>
                        <a:gd name="T42" fmla="*/ 81 w 488"/>
                        <a:gd name="T43" fmla="*/ 21 h 412"/>
                        <a:gd name="T44" fmla="*/ 0 w 488"/>
                        <a:gd name="T45" fmla="*/ 11 h 412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w 488"/>
                        <a:gd name="T70" fmla="*/ 0 h 412"/>
                        <a:gd name="T71" fmla="*/ 488 w 488"/>
                        <a:gd name="T72" fmla="*/ 412 h 412"/>
                      </a:gdLst>
                      <a:ahLst/>
                      <a:cxnLst>
                        <a:cxn ang="T46">
                          <a:pos x="T0" y="T1"/>
                        </a:cxn>
                        <a:cxn ang="T47">
                          <a:pos x="T2" y="T3"/>
                        </a:cxn>
                        <a:cxn ang="T48">
                          <a:pos x="T4" y="T5"/>
                        </a:cxn>
                        <a:cxn ang="T49">
                          <a:pos x="T6" y="T7"/>
                        </a:cxn>
                        <a:cxn ang="T50">
                          <a:pos x="T8" y="T9"/>
                        </a:cxn>
                        <a:cxn ang="T51">
                          <a:pos x="T10" y="T11"/>
                        </a:cxn>
                        <a:cxn ang="T52">
                          <a:pos x="T12" y="T13"/>
                        </a:cxn>
                        <a:cxn ang="T53">
                          <a:pos x="T14" y="T15"/>
                        </a:cxn>
                        <a:cxn ang="T54">
                          <a:pos x="T16" y="T17"/>
                        </a:cxn>
                        <a:cxn ang="T55">
                          <a:pos x="T18" y="T19"/>
                        </a:cxn>
                        <a:cxn ang="T56">
                          <a:pos x="T20" y="T21"/>
                        </a:cxn>
                        <a:cxn ang="T57">
                          <a:pos x="T22" y="T23"/>
                        </a:cxn>
                        <a:cxn ang="T58">
                          <a:pos x="T24" y="T25"/>
                        </a:cxn>
                        <a:cxn ang="T59">
                          <a:pos x="T26" y="T27"/>
                        </a:cxn>
                        <a:cxn ang="T60">
                          <a:pos x="T28" y="T29"/>
                        </a:cxn>
                        <a:cxn ang="T61">
                          <a:pos x="T30" y="T31"/>
                        </a:cxn>
                        <a:cxn ang="T62">
                          <a:pos x="T32" y="T33"/>
                        </a:cxn>
                        <a:cxn ang="T63">
                          <a:pos x="T34" y="T35"/>
                        </a:cxn>
                        <a:cxn ang="T64">
                          <a:pos x="T36" y="T37"/>
                        </a:cxn>
                        <a:cxn ang="T65">
                          <a:pos x="T38" y="T39"/>
                        </a:cxn>
                        <a:cxn ang="T66">
                          <a:pos x="T40" y="T41"/>
                        </a:cxn>
                        <a:cxn ang="T67">
                          <a:pos x="T42" y="T43"/>
                        </a:cxn>
                        <a:cxn ang="T68">
                          <a:pos x="T44" y="T45"/>
                        </a:cxn>
                      </a:cxnLst>
                      <a:rect l="T69" t="T70" r="T71" b="T72"/>
                      <a:pathLst>
                        <a:path w="488" h="412">
                          <a:moveTo>
                            <a:pt x="0" y="11"/>
                          </a:moveTo>
                          <a:lnTo>
                            <a:pt x="162" y="5"/>
                          </a:lnTo>
                          <a:lnTo>
                            <a:pt x="273" y="0"/>
                          </a:lnTo>
                          <a:lnTo>
                            <a:pt x="397" y="2"/>
                          </a:lnTo>
                          <a:lnTo>
                            <a:pt x="416" y="16"/>
                          </a:lnTo>
                          <a:lnTo>
                            <a:pt x="431" y="38"/>
                          </a:lnTo>
                          <a:lnTo>
                            <a:pt x="458" y="154"/>
                          </a:lnTo>
                          <a:lnTo>
                            <a:pt x="478" y="286"/>
                          </a:lnTo>
                          <a:lnTo>
                            <a:pt x="488" y="377"/>
                          </a:lnTo>
                          <a:lnTo>
                            <a:pt x="478" y="406"/>
                          </a:lnTo>
                          <a:lnTo>
                            <a:pt x="453" y="412"/>
                          </a:lnTo>
                          <a:lnTo>
                            <a:pt x="310" y="396"/>
                          </a:lnTo>
                          <a:lnTo>
                            <a:pt x="459" y="383"/>
                          </a:lnTo>
                          <a:lnTo>
                            <a:pt x="467" y="379"/>
                          </a:lnTo>
                          <a:lnTo>
                            <a:pt x="464" y="317"/>
                          </a:lnTo>
                          <a:lnTo>
                            <a:pt x="453" y="229"/>
                          </a:lnTo>
                          <a:lnTo>
                            <a:pt x="429" y="110"/>
                          </a:lnTo>
                          <a:lnTo>
                            <a:pt x="410" y="35"/>
                          </a:lnTo>
                          <a:lnTo>
                            <a:pt x="391" y="24"/>
                          </a:lnTo>
                          <a:lnTo>
                            <a:pt x="302" y="19"/>
                          </a:lnTo>
                          <a:lnTo>
                            <a:pt x="181" y="24"/>
                          </a:lnTo>
                          <a:lnTo>
                            <a:pt x="81" y="21"/>
                          </a:lnTo>
                          <a:lnTo>
                            <a:pt x="0" y="11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8988" name="Freeform 26"/>
                    <p:cNvSpPr>
                      <a:spLocks/>
                    </p:cNvSpPr>
                    <p:nvPr/>
                  </p:nvSpPr>
                  <p:spPr bwMode="auto">
                    <a:xfrm>
                      <a:off x="2007" y="2133"/>
                      <a:ext cx="485" cy="401"/>
                    </a:xfrm>
                    <a:custGeom>
                      <a:avLst/>
                      <a:gdLst>
                        <a:gd name="T0" fmla="*/ 224 w 485"/>
                        <a:gd name="T1" fmla="*/ 0 h 401"/>
                        <a:gd name="T2" fmla="*/ 67 w 485"/>
                        <a:gd name="T3" fmla="*/ 0 h 401"/>
                        <a:gd name="T4" fmla="*/ 22 w 485"/>
                        <a:gd name="T5" fmla="*/ 5 h 401"/>
                        <a:gd name="T6" fmla="*/ 14 w 485"/>
                        <a:gd name="T7" fmla="*/ 22 h 401"/>
                        <a:gd name="T8" fmla="*/ 5 w 485"/>
                        <a:gd name="T9" fmla="*/ 57 h 401"/>
                        <a:gd name="T10" fmla="*/ 0 w 485"/>
                        <a:gd name="T11" fmla="*/ 151 h 401"/>
                        <a:gd name="T12" fmla="*/ 5 w 485"/>
                        <a:gd name="T13" fmla="*/ 243 h 401"/>
                        <a:gd name="T14" fmla="*/ 17 w 485"/>
                        <a:gd name="T15" fmla="*/ 334 h 401"/>
                        <a:gd name="T16" fmla="*/ 37 w 485"/>
                        <a:gd name="T17" fmla="*/ 371 h 401"/>
                        <a:gd name="T18" fmla="*/ 46 w 485"/>
                        <a:gd name="T19" fmla="*/ 380 h 401"/>
                        <a:gd name="T20" fmla="*/ 146 w 485"/>
                        <a:gd name="T21" fmla="*/ 390 h 401"/>
                        <a:gd name="T22" fmla="*/ 275 w 485"/>
                        <a:gd name="T23" fmla="*/ 395 h 401"/>
                        <a:gd name="T24" fmla="*/ 371 w 485"/>
                        <a:gd name="T25" fmla="*/ 396 h 401"/>
                        <a:gd name="T26" fmla="*/ 485 w 485"/>
                        <a:gd name="T27" fmla="*/ 401 h 401"/>
                        <a:gd name="T28" fmla="*/ 480 w 485"/>
                        <a:gd name="T29" fmla="*/ 387 h 401"/>
                        <a:gd name="T30" fmla="*/ 391 w 485"/>
                        <a:gd name="T31" fmla="*/ 380 h 401"/>
                        <a:gd name="T32" fmla="*/ 275 w 485"/>
                        <a:gd name="T33" fmla="*/ 372 h 401"/>
                        <a:gd name="T34" fmla="*/ 114 w 485"/>
                        <a:gd name="T35" fmla="*/ 371 h 401"/>
                        <a:gd name="T36" fmla="*/ 56 w 485"/>
                        <a:gd name="T37" fmla="*/ 353 h 401"/>
                        <a:gd name="T38" fmla="*/ 38 w 485"/>
                        <a:gd name="T39" fmla="*/ 339 h 401"/>
                        <a:gd name="T40" fmla="*/ 32 w 485"/>
                        <a:gd name="T41" fmla="*/ 313 h 401"/>
                        <a:gd name="T42" fmla="*/ 24 w 485"/>
                        <a:gd name="T43" fmla="*/ 237 h 401"/>
                        <a:gd name="T44" fmla="*/ 22 w 485"/>
                        <a:gd name="T45" fmla="*/ 142 h 401"/>
                        <a:gd name="T46" fmla="*/ 29 w 485"/>
                        <a:gd name="T47" fmla="*/ 46 h 401"/>
                        <a:gd name="T48" fmla="*/ 38 w 485"/>
                        <a:gd name="T49" fmla="*/ 24 h 401"/>
                        <a:gd name="T50" fmla="*/ 143 w 485"/>
                        <a:gd name="T51" fmla="*/ 10 h 401"/>
                        <a:gd name="T52" fmla="*/ 224 w 485"/>
                        <a:gd name="T53" fmla="*/ 0 h 401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w 485"/>
                        <a:gd name="T82" fmla="*/ 0 h 401"/>
                        <a:gd name="T83" fmla="*/ 485 w 485"/>
                        <a:gd name="T84" fmla="*/ 401 h 401"/>
                      </a:gdLst>
                      <a:ahLst/>
                      <a:cxnLst>
                        <a:cxn ang="T54">
                          <a:pos x="T0" y="T1"/>
                        </a:cxn>
                        <a:cxn ang="T55">
                          <a:pos x="T2" y="T3"/>
                        </a:cxn>
                        <a:cxn ang="T56">
                          <a:pos x="T4" y="T5"/>
                        </a:cxn>
                        <a:cxn ang="T57">
                          <a:pos x="T6" y="T7"/>
                        </a:cxn>
                        <a:cxn ang="T58">
                          <a:pos x="T8" y="T9"/>
                        </a:cxn>
                        <a:cxn ang="T59">
                          <a:pos x="T10" y="T11"/>
                        </a:cxn>
                        <a:cxn ang="T60">
                          <a:pos x="T12" y="T13"/>
                        </a:cxn>
                        <a:cxn ang="T61">
                          <a:pos x="T14" y="T15"/>
                        </a:cxn>
                        <a:cxn ang="T62">
                          <a:pos x="T16" y="T17"/>
                        </a:cxn>
                        <a:cxn ang="T63">
                          <a:pos x="T18" y="T19"/>
                        </a:cxn>
                        <a:cxn ang="T64">
                          <a:pos x="T20" y="T21"/>
                        </a:cxn>
                        <a:cxn ang="T65">
                          <a:pos x="T22" y="T23"/>
                        </a:cxn>
                        <a:cxn ang="T66">
                          <a:pos x="T24" y="T25"/>
                        </a:cxn>
                        <a:cxn ang="T67">
                          <a:pos x="T26" y="T27"/>
                        </a:cxn>
                        <a:cxn ang="T68">
                          <a:pos x="T28" y="T29"/>
                        </a:cxn>
                        <a:cxn ang="T69">
                          <a:pos x="T30" y="T31"/>
                        </a:cxn>
                        <a:cxn ang="T70">
                          <a:pos x="T32" y="T33"/>
                        </a:cxn>
                        <a:cxn ang="T71">
                          <a:pos x="T34" y="T35"/>
                        </a:cxn>
                        <a:cxn ang="T72">
                          <a:pos x="T36" y="T37"/>
                        </a:cxn>
                        <a:cxn ang="T73">
                          <a:pos x="T38" y="T39"/>
                        </a:cxn>
                        <a:cxn ang="T74">
                          <a:pos x="T40" y="T41"/>
                        </a:cxn>
                        <a:cxn ang="T75">
                          <a:pos x="T42" y="T43"/>
                        </a:cxn>
                        <a:cxn ang="T76">
                          <a:pos x="T44" y="T45"/>
                        </a:cxn>
                        <a:cxn ang="T77">
                          <a:pos x="T46" y="T47"/>
                        </a:cxn>
                        <a:cxn ang="T78">
                          <a:pos x="T48" y="T49"/>
                        </a:cxn>
                        <a:cxn ang="T79">
                          <a:pos x="T50" y="T51"/>
                        </a:cxn>
                        <a:cxn ang="T80">
                          <a:pos x="T52" y="T53"/>
                        </a:cxn>
                      </a:cxnLst>
                      <a:rect l="T81" t="T82" r="T83" b="T84"/>
                      <a:pathLst>
                        <a:path w="485" h="401">
                          <a:moveTo>
                            <a:pt x="224" y="0"/>
                          </a:moveTo>
                          <a:lnTo>
                            <a:pt x="67" y="0"/>
                          </a:lnTo>
                          <a:lnTo>
                            <a:pt x="22" y="5"/>
                          </a:lnTo>
                          <a:lnTo>
                            <a:pt x="14" y="22"/>
                          </a:lnTo>
                          <a:lnTo>
                            <a:pt x="5" y="57"/>
                          </a:lnTo>
                          <a:lnTo>
                            <a:pt x="0" y="151"/>
                          </a:lnTo>
                          <a:lnTo>
                            <a:pt x="5" y="243"/>
                          </a:lnTo>
                          <a:lnTo>
                            <a:pt x="17" y="334"/>
                          </a:lnTo>
                          <a:lnTo>
                            <a:pt x="37" y="371"/>
                          </a:lnTo>
                          <a:lnTo>
                            <a:pt x="46" y="380"/>
                          </a:lnTo>
                          <a:lnTo>
                            <a:pt x="146" y="390"/>
                          </a:lnTo>
                          <a:lnTo>
                            <a:pt x="275" y="395"/>
                          </a:lnTo>
                          <a:lnTo>
                            <a:pt x="371" y="396"/>
                          </a:lnTo>
                          <a:lnTo>
                            <a:pt x="485" y="401"/>
                          </a:lnTo>
                          <a:lnTo>
                            <a:pt x="480" y="387"/>
                          </a:lnTo>
                          <a:lnTo>
                            <a:pt x="391" y="380"/>
                          </a:lnTo>
                          <a:lnTo>
                            <a:pt x="275" y="372"/>
                          </a:lnTo>
                          <a:lnTo>
                            <a:pt x="114" y="371"/>
                          </a:lnTo>
                          <a:lnTo>
                            <a:pt x="56" y="353"/>
                          </a:lnTo>
                          <a:lnTo>
                            <a:pt x="38" y="339"/>
                          </a:lnTo>
                          <a:lnTo>
                            <a:pt x="32" y="313"/>
                          </a:lnTo>
                          <a:lnTo>
                            <a:pt x="24" y="237"/>
                          </a:lnTo>
                          <a:lnTo>
                            <a:pt x="22" y="142"/>
                          </a:lnTo>
                          <a:lnTo>
                            <a:pt x="29" y="46"/>
                          </a:lnTo>
                          <a:lnTo>
                            <a:pt x="38" y="24"/>
                          </a:lnTo>
                          <a:lnTo>
                            <a:pt x="143" y="10"/>
                          </a:lnTo>
                          <a:lnTo>
                            <a:pt x="224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</p:grpSp>
            </p:grpSp>
            <p:grpSp>
              <p:nvGrpSpPr>
                <p:cNvPr id="38959" name="Group 27"/>
                <p:cNvGrpSpPr>
                  <a:grpSpLocks/>
                </p:cNvGrpSpPr>
                <p:nvPr/>
              </p:nvGrpSpPr>
              <p:grpSpPr bwMode="auto">
                <a:xfrm>
                  <a:off x="489" y="2894"/>
                  <a:ext cx="1022" cy="312"/>
                  <a:chOff x="3931" y="712"/>
                  <a:chExt cx="1996" cy="537"/>
                </a:xfrm>
              </p:grpSpPr>
              <p:sp>
                <p:nvSpPr>
                  <p:cNvPr id="38960" name="Freeform 28"/>
                  <p:cNvSpPr>
                    <a:spLocks/>
                  </p:cNvSpPr>
                  <p:nvPr/>
                </p:nvSpPr>
                <p:spPr bwMode="auto">
                  <a:xfrm rot="412926">
                    <a:off x="3931" y="712"/>
                    <a:ext cx="1996" cy="537"/>
                  </a:xfrm>
                  <a:custGeom>
                    <a:avLst/>
                    <a:gdLst>
                      <a:gd name="T0" fmla="*/ 0 w 888"/>
                      <a:gd name="T1" fmla="*/ 290 h 480"/>
                      <a:gd name="T2" fmla="*/ 110 w 888"/>
                      <a:gd name="T3" fmla="*/ 195 h 480"/>
                      <a:gd name="T4" fmla="*/ 113 w 888"/>
                      <a:gd name="T5" fmla="*/ 217 h 480"/>
                      <a:gd name="T6" fmla="*/ 38 w 888"/>
                      <a:gd name="T7" fmla="*/ 285 h 480"/>
                      <a:gd name="T8" fmla="*/ 170 w 888"/>
                      <a:gd name="T9" fmla="*/ 279 h 480"/>
                      <a:gd name="T10" fmla="*/ 449 w 888"/>
                      <a:gd name="T11" fmla="*/ 280 h 480"/>
                      <a:gd name="T12" fmla="*/ 597 w 888"/>
                      <a:gd name="T13" fmla="*/ 269 h 480"/>
                      <a:gd name="T14" fmla="*/ 690 w 888"/>
                      <a:gd name="T15" fmla="*/ 252 h 480"/>
                      <a:gd name="T16" fmla="*/ 713 w 888"/>
                      <a:gd name="T17" fmla="*/ 246 h 480"/>
                      <a:gd name="T18" fmla="*/ 822 w 888"/>
                      <a:gd name="T19" fmla="*/ 27 h 480"/>
                      <a:gd name="T20" fmla="*/ 771 w 888"/>
                      <a:gd name="T21" fmla="*/ 13 h 480"/>
                      <a:gd name="T22" fmla="*/ 847 w 888"/>
                      <a:gd name="T23" fmla="*/ 0 h 480"/>
                      <a:gd name="T24" fmla="*/ 875 w 888"/>
                      <a:gd name="T25" fmla="*/ 24 h 480"/>
                      <a:gd name="T26" fmla="*/ 888 w 888"/>
                      <a:gd name="T27" fmla="*/ 105 h 480"/>
                      <a:gd name="T28" fmla="*/ 866 w 888"/>
                      <a:gd name="T29" fmla="*/ 171 h 480"/>
                      <a:gd name="T30" fmla="*/ 795 w 888"/>
                      <a:gd name="T31" fmla="*/ 385 h 480"/>
                      <a:gd name="T32" fmla="*/ 762 w 888"/>
                      <a:gd name="T33" fmla="*/ 451 h 480"/>
                      <a:gd name="T34" fmla="*/ 732 w 888"/>
                      <a:gd name="T35" fmla="*/ 459 h 480"/>
                      <a:gd name="T36" fmla="*/ 507 w 888"/>
                      <a:gd name="T37" fmla="*/ 455 h 480"/>
                      <a:gd name="T38" fmla="*/ 271 w 888"/>
                      <a:gd name="T39" fmla="*/ 461 h 480"/>
                      <a:gd name="T40" fmla="*/ 47 w 888"/>
                      <a:gd name="T41" fmla="*/ 478 h 480"/>
                      <a:gd name="T42" fmla="*/ 14 w 888"/>
                      <a:gd name="T43" fmla="*/ 480 h 480"/>
                      <a:gd name="T44" fmla="*/ 11 w 888"/>
                      <a:gd name="T45" fmla="*/ 417 h 480"/>
                      <a:gd name="T46" fmla="*/ 6 w 888"/>
                      <a:gd name="T47" fmla="*/ 355 h 480"/>
                      <a:gd name="T48" fmla="*/ 5 w 888"/>
                      <a:gd name="T49" fmla="*/ 322 h 480"/>
                      <a:gd name="T50" fmla="*/ 24 w 888"/>
                      <a:gd name="T51" fmla="*/ 342 h 480"/>
                      <a:gd name="T52" fmla="*/ 28 w 888"/>
                      <a:gd name="T53" fmla="*/ 393 h 480"/>
                      <a:gd name="T54" fmla="*/ 35 w 888"/>
                      <a:gd name="T55" fmla="*/ 447 h 480"/>
                      <a:gd name="T56" fmla="*/ 99 w 888"/>
                      <a:gd name="T57" fmla="*/ 456 h 480"/>
                      <a:gd name="T58" fmla="*/ 246 w 888"/>
                      <a:gd name="T59" fmla="*/ 442 h 480"/>
                      <a:gd name="T60" fmla="*/ 370 w 888"/>
                      <a:gd name="T61" fmla="*/ 432 h 480"/>
                      <a:gd name="T62" fmla="*/ 474 w 888"/>
                      <a:gd name="T63" fmla="*/ 432 h 480"/>
                      <a:gd name="T64" fmla="*/ 630 w 888"/>
                      <a:gd name="T65" fmla="*/ 432 h 480"/>
                      <a:gd name="T66" fmla="*/ 729 w 888"/>
                      <a:gd name="T67" fmla="*/ 431 h 480"/>
                      <a:gd name="T68" fmla="*/ 732 w 888"/>
                      <a:gd name="T69" fmla="*/ 402 h 480"/>
                      <a:gd name="T70" fmla="*/ 723 w 888"/>
                      <a:gd name="T71" fmla="*/ 341 h 480"/>
                      <a:gd name="T72" fmla="*/ 715 w 888"/>
                      <a:gd name="T73" fmla="*/ 274 h 480"/>
                      <a:gd name="T74" fmla="*/ 729 w 888"/>
                      <a:gd name="T75" fmla="*/ 290 h 480"/>
                      <a:gd name="T76" fmla="*/ 743 w 888"/>
                      <a:gd name="T77" fmla="*/ 364 h 480"/>
                      <a:gd name="T78" fmla="*/ 756 w 888"/>
                      <a:gd name="T79" fmla="*/ 402 h 480"/>
                      <a:gd name="T80" fmla="*/ 771 w 888"/>
                      <a:gd name="T81" fmla="*/ 383 h 480"/>
                      <a:gd name="T82" fmla="*/ 798 w 888"/>
                      <a:gd name="T83" fmla="*/ 309 h 480"/>
                      <a:gd name="T84" fmla="*/ 838 w 888"/>
                      <a:gd name="T85" fmla="*/ 204 h 480"/>
                      <a:gd name="T86" fmla="*/ 866 w 888"/>
                      <a:gd name="T87" fmla="*/ 119 h 480"/>
                      <a:gd name="T88" fmla="*/ 871 w 888"/>
                      <a:gd name="T89" fmla="*/ 93 h 480"/>
                      <a:gd name="T90" fmla="*/ 857 w 888"/>
                      <a:gd name="T91" fmla="*/ 33 h 480"/>
                      <a:gd name="T92" fmla="*/ 842 w 888"/>
                      <a:gd name="T93" fmla="*/ 29 h 480"/>
                      <a:gd name="T94" fmla="*/ 812 w 888"/>
                      <a:gd name="T95" fmla="*/ 100 h 480"/>
                      <a:gd name="T96" fmla="*/ 760 w 888"/>
                      <a:gd name="T97" fmla="*/ 193 h 480"/>
                      <a:gd name="T98" fmla="*/ 723 w 888"/>
                      <a:gd name="T99" fmla="*/ 265 h 480"/>
                      <a:gd name="T100" fmla="*/ 685 w 888"/>
                      <a:gd name="T101" fmla="*/ 276 h 480"/>
                      <a:gd name="T102" fmla="*/ 549 w 888"/>
                      <a:gd name="T103" fmla="*/ 293 h 480"/>
                      <a:gd name="T104" fmla="*/ 389 w 888"/>
                      <a:gd name="T105" fmla="*/ 303 h 480"/>
                      <a:gd name="T106" fmla="*/ 231 w 888"/>
                      <a:gd name="T107" fmla="*/ 303 h 480"/>
                      <a:gd name="T108" fmla="*/ 52 w 888"/>
                      <a:gd name="T109" fmla="*/ 304 h 480"/>
                      <a:gd name="T110" fmla="*/ 0 w 888"/>
                      <a:gd name="T111" fmla="*/ 290 h 480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888"/>
                      <a:gd name="T169" fmla="*/ 0 h 480"/>
                      <a:gd name="T170" fmla="*/ 888 w 888"/>
                      <a:gd name="T171" fmla="*/ 480 h 480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888" h="480">
                        <a:moveTo>
                          <a:pt x="0" y="290"/>
                        </a:moveTo>
                        <a:lnTo>
                          <a:pt x="110" y="195"/>
                        </a:lnTo>
                        <a:lnTo>
                          <a:pt x="113" y="217"/>
                        </a:lnTo>
                        <a:lnTo>
                          <a:pt x="38" y="285"/>
                        </a:lnTo>
                        <a:lnTo>
                          <a:pt x="170" y="279"/>
                        </a:lnTo>
                        <a:lnTo>
                          <a:pt x="449" y="280"/>
                        </a:lnTo>
                        <a:lnTo>
                          <a:pt x="597" y="269"/>
                        </a:lnTo>
                        <a:lnTo>
                          <a:pt x="690" y="252"/>
                        </a:lnTo>
                        <a:lnTo>
                          <a:pt x="713" y="246"/>
                        </a:lnTo>
                        <a:lnTo>
                          <a:pt x="822" y="27"/>
                        </a:lnTo>
                        <a:lnTo>
                          <a:pt x="771" y="13"/>
                        </a:lnTo>
                        <a:lnTo>
                          <a:pt x="847" y="0"/>
                        </a:lnTo>
                        <a:lnTo>
                          <a:pt x="875" y="24"/>
                        </a:lnTo>
                        <a:lnTo>
                          <a:pt x="888" y="105"/>
                        </a:lnTo>
                        <a:lnTo>
                          <a:pt x="866" y="171"/>
                        </a:lnTo>
                        <a:lnTo>
                          <a:pt x="795" y="385"/>
                        </a:lnTo>
                        <a:lnTo>
                          <a:pt x="762" y="451"/>
                        </a:lnTo>
                        <a:lnTo>
                          <a:pt x="732" y="459"/>
                        </a:lnTo>
                        <a:lnTo>
                          <a:pt x="507" y="455"/>
                        </a:lnTo>
                        <a:lnTo>
                          <a:pt x="271" y="461"/>
                        </a:lnTo>
                        <a:lnTo>
                          <a:pt x="47" y="478"/>
                        </a:lnTo>
                        <a:lnTo>
                          <a:pt x="14" y="480"/>
                        </a:lnTo>
                        <a:lnTo>
                          <a:pt x="11" y="417"/>
                        </a:lnTo>
                        <a:lnTo>
                          <a:pt x="6" y="355"/>
                        </a:lnTo>
                        <a:lnTo>
                          <a:pt x="5" y="322"/>
                        </a:lnTo>
                        <a:lnTo>
                          <a:pt x="24" y="342"/>
                        </a:lnTo>
                        <a:lnTo>
                          <a:pt x="28" y="393"/>
                        </a:lnTo>
                        <a:lnTo>
                          <a:pt x="35" y="447"/>
                        </a:lnTo>
                        <a:lnTo>
                          <a:pt x="99" y="456"/>
                        </a:lnTo>
                        <a:lnTo>
                          <a:pt x="246" y="442"/>
                        </a:lnTo>
                        <a:lnTo>
                          <a:pt x="370" y="432"/>
                        </a:lnTo>
                        <a:lnTo>
                          <a:pt x="474" y="432"/>
                        </a:lnTo>
                        <a:lnTo>
                          <a:pt x="630" y="432"/>
                        </a:lnTo>
                        <a:lnTo>
                          <a:pt x="729" y="431"/>
                        </a:lnTo>
                        <a:lnTo>
                          <a:pt x="732" y="402"/>
                        </a:lnTo>
                        <a:lnTo>
                          <a:pt x="723" y="341"/>
                        </a:lnTo>
                        <a:lnTo>
                          <a:pt x="715" y="274"/>
                        </a:lnTo>
                        <a:lnTo>
                          <a:pt x="729" y="290"/>
                        </a:lnTo>
                        <a:lnTo>
                          <a:pt x="743" y="364"/>
                        </a:lnTo>
                        <a:lnTo>
                          <a:pt x="756" y="402"/>
                        </a:lnTo>
                        <a:lnTo>
                          <a:pt x="771" y="383"/>
                        </a:lnTo>
                        <a:lnTo>
                          <a:pt x="798" y="309"/>
                        </a:lnTo>
                        <a:lnTo>
                          <a:pt x="838" y="204"/>
                        </a:lnTo>
                        <a:lnTo>
                          <a:pt x="866" y="119"/>
                        </a:lnTo>
                        <a:lnTo>
                          <a:pt x="871" y="93"/>
                        </a:lnTo>
                        <a:lnTo>
                          <a:pt x="857" y="33"/>
                        </a:lnTo>
                        <a:lnTo>
                          <a:pt x="842" y="29"/>
                        </a:lnTo>
                        <a:lnTo>
                          <a:pt x="812" y="100"/>
                        </a:lnTo>
                        <a:lnTo>
                          <a:pt x="760" y="193"/>
                        </a:lnTo>
                        <a:lnTo>
                          <a:pt x="723" y="265"/>
                        </a:lnTo>
                        <a:lnTo>
                          <a:pt x="685" y="276"/>
                        </a:lnTo>
                        <a:lnTo>
                          <a:pt x="549" y="293"/>
                        </a:lnTo>
                        <a:lnTo>
                          <a:pt x="389" y="303"/>
                        </a:lnTo>
                        <a:lnTo>
                          <a:pt x="231" y="303"/>
                        </a:lnTo>
                        <a:lnTo>
                          <a:pt x="52" y="304"/>
                        </a:lnTo>
                        <a:lnTo>
                          <a:pt x="0" y="29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grpSp>
                <p:nvGrpSpPr>
                  <p:cNvPr id="38961" name="Group 29"/>
                  <p:cNvGrpSpPr>
                    <a:grpSpLocks/>
                  </p:cNvGrpSpPr>
                  <p:nvPr/>
                </p:nvGrpSpPr>
                <p:grpSpPr bwMode="auto">
                  <a:xfrm rot="199841">
                    <a:off x="4440" y="744"/>
                    <a:ext cx="1100" cy="273"/>
                    <a:chOff x="4440" y="744"/>
                    <a:chExt cx="1100" cy="273"/>
                  </a:xfrm>
                </p:grpSpPr>
                <p:sp>
                  <p:nvSpPr>
                    <p:cNvPr id="38962" name="Freeform 30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050" y="861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8963" name="Freeform 31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213" y="872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8964" name="Freeform 32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504" y="933"/>
                      <a:ext cx="611" cy="84"/>
                    </a:xfrm>
                    <a:custGeom>
                      <a:avLst/>
                      <a:gdLst>
                        <a:gd name="T0" fmla="*/ 0 w 195"/>
                        <a:gd name="T1" fmla="*/ 15 h 49"/>
                        <a:gd name="T2" fmla="*/ 190 w 195"/>
                        <a:gd name="T3" fmla="*/ 0 h 49"/>
                        <a:gd name="T4" fmla="*/ 195 w 195"/>
                        <a:gd name="T5" fmla="*/ 32 h 49"/>
                        <a:gd name="T6" fmla="*/ 0 w 195"/>
                        <a:gd name="T7" fmla="*/ 49 h 49"/>
                        <a:gd name="T8" fmla="*/ 0 w 195"/>
                        <a:gd name="T9" fmla="*/ 15 h 49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95"/>
                        <a:gd name="T16" fmla="*/ 0 h 49"/>
                        <a:gd name="T17" fmla="*/ 195 w 195"/>
                        <a:gd name="T18" fmla="*/ 49 h 49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95" h="49">
                          <a:moveTo>
                            <a:pt x="0" y="15"/>
                          </a:moveTo>
                          <a:lnTo>
                            <a:pt x="190" y="0"/>
                          </a:lnTo>
                          <a:lnTo>
                            <a:pt x="195" y="32"/>
                          </a:lnTo>
                          <a:lnTo>
                            <a:pt x="0" y="49"/>
                          </a:lnTo>
                          <a:lnTo>
                            <a:pt x="0" y="15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8965" name="Freeform 33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440" y="823"/>
                      <a:ext cx="87" cy="71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8966" name="Freeform 34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603" y="833"/>
                      <a:ext cx="87" cy="73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8967" name="Freeform 35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737" y="845"/>
                      <a:ext cx="88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8968" name="Freeform 36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900" y="856"/>
                      <a:ext cx="88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8969" name="Freeform 37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146" y="782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8970" name="Freeform 38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309" y="793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8971" name="Freeform 39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536" y="744"/>
                      <a:ext cx="87" cy="71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8972" name="Freeform 40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699" y="754"/>
                      <a:ext cx="87" cy="73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8973" name="Freeform 41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833" y="766"/>
                      <a:ext cx="88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8974" name="Freeform 42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996" y="777"/>
                      <a:ext cx="88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8975" name="Freeform 43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357" y="895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8976" name="Freeform 44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453" y="816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</p:grpSp>
            </p:grpSp>
          </p:grpSp>
          <p:sp>
            <p:nvSpPr>
              <p:cNvPr id="38956" name="Rectangle 45"/>
              <p:cNvSpPr>
                <a:spLocks noChangeArrowheads="1"/>
              </p:cNvSpPr>
              <p:nvPr/>
            </p:nvSpPr>
            <p:spPr bwMode="auto">
              <a:xfrm>
                <a:off x="148" y="1692"/>
                <a:ext cx="870" cy="231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eaLnBrk="0" hangingPunct="0"/>
                <a:r>
                  <a:rPr lang="en-US" sz="1800" b="1" dirty="0">
                    <a:solidFill>
                      <a:srgbClr val="5A87C6"/>
                    </a:solidFill>
                    <a:latin typeface="+mj-lt"/>
                  </a:rPr>
                  <a:t>Purchased</a:t>
                </a:r>
              </a:p>
            </p:txBody>
          </p:sp>
        </p:grpSp>
        <p:sp>
          <p:nvSpPr>
            <p:cNvPr id="38919" name="Rectangle 47"/>
            <p:cNvSpPr>
              <a:spLocks noChangeArrowheads="1"/>
            </p:cNvSpPr>
            <p:nvPr/>
          </p:nvSpPr>
          <p:spPr bwMode="auto">
            <a:xfrm>
              <a:off x="7951666" y="6378853"/>
              <a:ext cx="813043" cy="369332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en-US" sz="1800" b="1" dirty="0">
                  <a:solidFill>
                    <a:srgbClr val="5A87C6"/>
                  </a:solidFill>
                  <a:latin typeface="+mj-lt"/>
                </a:rPr>
                <a:t>Retire</a:t>
              </a:r>
            </a:p>
          </p:txBody>
        </p:sp>
        <p:grpSp>
          <p:nvGrpSpPr>
            <p:cNvPr id="38920" name="Group 62"/>
            <p:cNvGrpSpPr>
              <a:grpSpLocks/>
            </p:cNvGrpSpPr>
            <p:nvPr/>
          </p:nvGrpSpPr>
          <p:grpSpPr bwMode="auto">
            <a:xfrm>
              <a:off x="7124700" y="5365750"/>
              <a:ext cx="879475" cy="1098550"/>
              <a:chOff x="489" y="1745"/>
              <a:chExt cx="1191" cy="1479"/>
            </a:xfrm>
          </p:grpSpPr>
          <p:sp>
            <p:nvSpPr>
              <p:cNvPr id="38923" name="Freeform 63"/>
              <p:cNvSpPr>
                <a:spLocks/>
              </p:cNvSpPr>
              <p:nvPr/>
            </p:nvSpPr>
            <p:spPr bwMode="auto">
              <a:xfrm>
                <a:off x="493" y="2883"/>
                <a:ext cx="1003" cy="341"/>
              </a:xfrm>
              <a:custGeom>
                <a:avLst/>
                <a:gdLst>
                  <a:gd name="T0" fmla="*/ 234 w 1913"/>
                  <a:gd name="T1" fmla="*/ 147 h 560"/>
                  <a:gd name="T2" fmla="*/ 294 w 1913"/>
                  <a:gd name="T3" fmla="*/ 120 h 560"/>
                  <a:gd name="T4" fmla="*/ 388 w 1913"/>
                  <a:gd name="T5" fmla="*/ 80 h 560"/>
                  <a:gd name="T6" fmla="*/ 594 w 1913"/>
                  <a:gd name="T7" fmla="*/ 0 h 560"/>
                  <a:gd name="T8" fmla="*/ 1128 w 1913"/>
                  <a:gd name="T9" fmla="*/ 40 h 560"/>
                  <a:gd name="T10" fmla="*/ 1268 w 1913"/>
                  <a:gd name="T11" fmla="*/ 67 h 560"/>
                  <a:gd name="T12" fmla="*/ 1421 w 1913"/>
                  <a:gd name="T13" fmla="*/ 93 h 560"/>
                  <a:gd name="T14" fmla="*/ 1708 w 1913"/>
                  <a:gd name="T15" fmla="*/ 120 h 560"/>
                  <a:gd name="T16" fmla="*/ 1828 w 1913"/>
                  <a:gd name="T17" fmla="*/ 140 h 560"/>
                  <a:gd name="T18" fmla="*/ 1894 w 1913"/>
                  <a:gd name="T19" fmla="*/ 167 h 560"/>
                  <a:gd name="T20" fmla="*/ 1901 w 1913"/>
                  <a:gd name="T21" fmla="*/ 273 h 560"/>
                  <a:gd name="T22" fmla="*/ 1834 w 1913"/>
                  <a:gd name="T23" fmla="*/ 320 h 560"/>
                  <a:gd name="T24" fmla="*/ 1801 w 1913"/>
                  <a:gd name="T25" fmla="*/ 420 h 560"/>
                  <a:gd name="T26" fmla="*/ 1701 w 1913"/>
                  <a:gd name="T27" fmla="*/ 467 h 560"/>
                  <a:gd name="T28" fmla="*/ 1594 w 1913"/>
                  <a:gd name="T29" fmla="*/ 553 h 560"/>
                  <a:gd name="T30" fmla="*/ 1461 w 1913"/>
                  <a:gd name="T31" fmla="*/ 560 h 560"/>
                  <a:gd name="T32" fmla="*/ 1174 w 1913"/>
                  <a:gd name="T33" fmla="*/ 533 h 560"/>
                  <a:gd name="T34" fmla="*/ 1041 w 1913"/>
                  <a:gd name="T35" fmla="*/ 493 h 560"/>
                  <a:gd name="T36" fmla="*/ 848 w 1913"/>
                  <a:gd name="T37" fmla="*/ 473 h 560"/>
                  <a:gd name="T38" fmla="*/ 648 w 1913"/>
                  <a:gd name="T39" fmla="*/ 460 h 560"/>
                  <a:gd name="T40" fmla="*/ 581 w 1913"/>
                  <a:gd name="T41" fmla="*/ 440 h 560"/>
                  <a:gd name="T42" fmla="*/ 494 w 1913"/>
                  <a:gd name="T43" fmla="*/ 433 h 560"/>
                  <a:gd name="T44" fmla="*/ 328 w 1913"/>
                  <a:gd name="T45" fmla="*/ 420 h 560"/>
                  <a:gd name="T46" fmla="*/ 214 w 1913"/>
                  <a:gd name="T47" fmla="*/ 387 h 560"/>
                  <a:gd name="T48" fmla="*/ 74 w 1913"/>
                  <a:gd name="T49" fmla="*/ 380 h 560"/>
                  <a:gd name="T50" fmla="*/ 14 w 1913"/>
                  <a:gd name="T51" fmla="*/ 353 h 560"/>
                  <a:gd name="T52" fmla="*/ 21 w 1913"/>
                  <a:gd name="T53" fmla="*/ 260 h 560"/>
                  <a:gd name="T54" fmla="*/ 61 w 1913"/>
                  <a:gd name="T55" fmla="*/ 240 h 560"/>
                  <a:gd name="T56" fmla="*/ 81 w 1913"/>
                  <a:gd name="T57" fmla="*/ 200 h 560"/>
                  <a:gd name="T58" fmla="*/ 101 w 1913"/>
                  <a:gd name="T59" fmla="*/ 193 h 560"/>
                  <a:gd name="T60" fmla="*/ 234 w 1913"/>
                  <a:gd name="T61" fmla="*/ 147 h 560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1913"/>
                  <a:gd name="T94" fmla="*/ 0 h 560"/>
                  <a:gd name="T95" fmla="*/ 1913 w 1913"/>
                  <a:gd name="T96" fmla="*/ 560 h 560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1913" h="560">
                    <a:moveTo>
                      <a:pt x="234" y="147"/>
                    </a:moveTo>
                    <a:cubicBezTo>
                      <a:pt x="255" y="139"/>
                      <a:pt x="273" y="128"/>
                      <a:pt x="294" y="120"/>
                    </a:cubicBezTo>
                    <a:cubicBezTo>
                      <a:pt x="319" y="97"/>
                      <a:pt x="355" y="87"/>
                      <a:pt x="388" y="80"/>
                    </a:cubicBezTo>
                    <a:cubicBezTo>
                      <a:pt x="455" y="47"/>
                      <a:pt x="527" y="33"/>
                      <a:pt x="594" y="0"/>
                    </a:cubicBezTo>
                    <a:cubicBezTo>
                      <a:pt x="776" y="5"/>
                      <a:pt x="948" y="21"/>
                      <a:pt x="1128" y="40"/>
                    </a:cubicBezTo>
                    <a:cubicBezTo>
                      <a:pt x="1171" y="55"/>
                      <a:pt x="1223" y="60"/>
                      <a:pt x="1268" y="67"/>
                    </a:cubicBezTo>
                    <a:cubicBezTo>
                      <a:pt x="1316" y="82"/>
                      <a:pt x="1371" y="87"/>
                      <a:pt x="1421" y="93"/>
                    </a:cubicBezTo>
                    <a:cubicBezTo>
                      <a:pt x="1510" y="124"/>
                      <a:pt x="1617" y="116"/>
                      <a:pt x="1708" y="120"/>
                    </a:cubicBezTo>
                    <a:cubicBezTo>
                      <a:pt x="1752" y="135"/>
                      <a:pt x="1774" y="135"/>
                      <a:pt x="1828" y="140"/>
                    </a:cubicBezTo>
                    <a:cubicBezTo>
                      <a:pt x="1856" y="146"/>
                      <a:pt x="1874" y="146"/>
                      <a:pt x="1894" y="167"/>
                    </a:cubicBezTo>
                    <a:cubicBezTo>
                      <a:pt x="1907" y="204"/>
                      <a:pt x="1913" y="232"/>
                      <a:pt x="1901" y="273"/>
                    </a:cubicBezTo>
                    <a:cubicBezTo>
                      <a:pt x="1894" y="297"/>
                      <a:pt x="1852" y="308"/>
                      <a:pt x="1834" y="320"/>
                    </a:cubicBezTo>
                    <a:cubicBezTo>
                      <a:pt x="1829" y="336"/>
                      <a:pt x="1813" y="406"/>
                      <a:pt x="1801" y="420"/>
                    </a:cubicBezTo>
                    <a:cubicBezTo>
                      <a:pt x="1782" y="444"/>
                      <a:pt x="1729" y="457"/>
                      <a:pt x="1701" y="467"/>
                    </a:cubicBezTo>
                    <a:cubicBezTo>
                      <a:pt x="1686" y="489"/>
                      <a:pt x="1620" y="550"/>
                      <a:pt x="1594" y="553"/>
                    </a:cubicBezTo>
                    <a:cubicBezTo>
                      <a:pt x="1550" y="559"/>
                      <a:pt x="1505" y="558"/>
                      <a:pt x="1461" y="560"/>
                    </a:cubicBezTo>
                    <a:cubicBezTo>
                      <a:pt x="1361" y="552"/>
                      <a:pt x="1277" y="538"/>
                      <a:pt x="1174" y="533"/>
                    </a:cubicBezTo>
                    <a:cubicBezTo>
                      <a:pt x="1128" y="525"/>
                      <a:pt x="1086" y="501"/>
                      <a:pt x="1041" y="493"/>
                    </a:cubicBezTo>
                    <a:cubicBezTo>
                      <a:pt x="977" y="481"/>
                      <a:pt x="913" y="478"/>
                      <a:pt x="848" y="473"/>
                    </a:cubicBezTo>
                    <a:cubicBezTo>
                      <a:pt x="737" y="456"/>
                      <a:pt x="893" y="478"/>
                      <a:pt x="648" y="460"/>
                    </a:cubicBezTo>
                    <a:cubicBezTo>
                      <a:pt x="625" y="458"/>
                      <a:pt x="604" y="443"/>
                      <a:pt x="581" y="440"/>
                    </a:cubicBezTo>
                    <a:cubicBezTo>
                      <a:pt x="552" y="436"/>
                      <a:pt x="523" y="435"/>
                      <a:pt x="494" y="433"/>
                    </a:cubicBezTo>
                    <a:cubicBezTo>
                      <a:pt x="402" y="416"/>
                      <a:pt x="534" y="439"/>
                      <a:pt x="328" y="420"/>
                    </a:cubicBezTo>
                    <a:cubicBezTo>
                      <a:pt x="290" y="417"/>
                      <a:pt x="253" y="390"/>
                      <a:pt x="214" y="387"/>
                    </a:cubicBezTo>
                    <a:cubicBezTo>
                      <a:pt x="167" y="383"/>
                      <a:pt x="121" y="382"/>
                      <a:pt x="74" y="380"/>
                    </a:cubicBezTo>
                    <a:cubicBezTo>
                      <a:pt x="49" y="373"/>
                      <a:pt x="38" y="361"/>
                      <a:pt x="14" y="353"/>
                    </a:cubicBezTo>
                    <a:cubicBezTo>
                      <a:pt x="6" y="327"/>
                      <a:pt x="0" y="281"/>
                      <a:pt x="21" y="260"/>
                    </a:cubicBezTo>
                    <a:cubicBezTo>
                      <a:pt x="32" y="249"/>
                      <a:pt x="49" y="248"/>
                      <a:pt x="61" y="240"/>
                    </a:cubicBezTo>
                    <a:cubicBezTo>
                      <a:pt x="69" y="228"/>
                      <a:pt x="70" y="211"/>
                      <a:pt x="81" y="200"/>
                    </a:cubicBezTo>
                    <a:cubicBezTo>
                      <a:pt x="86" y="195"/>
                      <a:pt x="95" y="196"/>
                      <a:pt x="101" y="193"/>
                    </a:cubicBezTo>
                    <a:cubicBezTo>
                      <a:pt x="145" y="171"/>
                      <a:pt x="185" y="159"/>
                      <a:pt x="234" y="147"/>
                    </a:cubicBezTo>
                    <a:close/>
                  </a:path>
                </a:pathLst>
              </a:custGeom>
              <a:solidFill>
                <a:srgbClr val="FFFFCC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38924" name="Group 64"/>
              <p:cNvGrpSpPr>
                <a:grpSpLocks/>
              </p:cNvGrpSpPr>
              <p:nvPr/>
            </p:nvGrpSpPr>
            <p:grpSpPr bwMode="auto">
              <a:xfrm rot="412926">
                <a:off x="690" y="1745"/>
                <a:ext cx="990" cy="1199"/>
                <a:chOff x="1680" y="1296"/>
                <a:chExt cx="2263" cy="2448"/>
              </a:xfrm>
            </p:grpSpPr>
            <p:sp>
              <p:nvSpPr>
                <p:cNvPr id="38943" name="Freeform 65"/>
                <p:cNvSpPr>
                  <a:spLocks/>
                </p:cNvSpPr>
                <p:nvPr/>
              </p:nvSpPr>
              <p:spPr bwMode="auto">
                <a:xfrm>
                  <a:off x="1703" y="1326"/>
                  <a:ext cx="2230" cy="2390"/>
                </a:xfrm>
                <a:custGeom>
                  <a:avLst/>
                  <a:gdLst>
                    <a:gd name="T0" fmla="*/ 166 w 883"/>
                    <a:gd name="T1" fmla="*/ 632 h 946"/>
                    <a:gd name="T2" fmla="*/ 98 w 883"/>
                    <a:gd name="T3" fmla="*/ 693 h 946"/>
                    <a:gd name="T4" fmla="*/ 13 w 883"/>
                    <a:gd name="T5" fmla="*/ 767 h 946"/>
                    <a:gd name="T6" fmla="*/ 13 w 883"/>
                    <a:gd name="T7" fmla="*/ 830 h 946"/>
                    <a:gd name="T8" fmla="*/ 27 w 883"/>
                    <a:gd name="T9" fmla="*/ 946 h 946"/>
                    <a:gd name="T10" fmla="*/ 170 w 883"/>
                    <a:gd name="T11" fmla="*/ 941 h 946"/>
                    <a:gd name="T12" fmla="*/ 330 w 883"/>
                    <a:gd name="T13" fmla="*/ 924 h 946"/>
                    <a:gd name="T14" fmla="*/ 568 w 883"/>
                    <a:gd name="T15" fmla="*/ 919 h 946"/>
                    <a:gd name="T16" fmla="*/ 747 w 883"/>
                    <a:gd name="T17" fmla="*/ 924 h 946"/>
                    <a:gd name="T18" fmla="*/ 809 w 883"/>
                    <a:gd name="T19" fmla="*/ 809 h 946"/>
                    <a:gd name="T20" fmla="*/ 883 w 883"/>
                    <a:gd name="T21" fmla="*/ 585 h 946"/>
                    <a:gd name="T22" fmla="*/ 869 w 883"/>
                    <a:gd name="T23" fmla="*/ 517 h 946"/>
                    <a:gd name="T24" fmla="*/ 842 w 883"/>
                    <a:gd name="T25" fmla="*/ 490 h 946"/>
                    <a:gd name="T26" fmla="*/ 762 w 883"/>
                    <a:gd name="T27" fmla="*/ 495 h 946"/>
                    <a:gd name="T28" fmla="*/ 799 w 883"/>
                    <a:gd name="T29" fmla="*/ 325 h 946"/>
                    <a:gd name="T30" fmla="*/ 804 w 883"/>
                    <a:gd name="T31" fmla="*/ 272 h 946"/>
                    <a:gd name="T32" fmla="*/ 785 w 883"/>
                    <a:gd name="T33" fmla="*/ 140 h 946"/>
                    <a:gd name="T34" fmla="*/ 766 w 883"/>
                    <a:gd name="T35" fmla="*/ 42 h 946"/>
                    <a:gd name="T36" fmla="*/ 733 w 883"/>
                    <a:gd name="T37" fmla="*/ 0 h 946"/>
                    <a:gd name="T38" fmla="*/ 708 w 883"/>
                    <a:gd name="T39" fmla="*/ 0 h 946"/>
                    <a:gd name="T40" fmla="*/ 643 w 883"/>
                    <a:gd name="T41" fmla="*/ 11 h 946"/>
                    <a:gd name="T42" fmla="*/ 539 w 883"/>
                    <a:gd name="T43" fmla="*/ 16 h 946"/>
                    <a:gd name="T44" fmla="*/ 471 w 883"/>
                    <a:gd name="T45" fmla="*/ 6 h 946"/>
                    <a:gd name="T46" fmla="*/ 397 w 883"/>
                    <a:gd name="T47" fmla="*/ 2 h 946"/>
                    <a:gd name="T48" fmla="*/ 369 w 883"/>
                    <a:gd name="T49" fmla="*/ 9 h 946"/>
                    <a:gd name="T50" fmla="*/ 306 w 883"/>
                    <a:gd name="T51" fmla="*/ 38 h 946"/>
                    <a:gd name="T52" fmla="*/ 213 w 883"/>
                    <a:gd name="T53" fmla="*/ 63 h 946"/>
                    <a:gd name="T54" fmla="*/ 95 w 883"/>
                    <a:gd name="T55" fmla="*/ 104 h 946"/>
                    <a:gd name="T56" fmla="*/ 50 w 883"/>
                    <a:gd name="T57" fmla="*/ 130 h 946"/>
                    <a:gd name="T58" fmla="*/ 9 w 883"/>
                    <a:gd name="T59" fmla="*/ 174 h 946"/>
                    <a:gd name="T60" fmla="*/ 0 w 883"/>
                    <a:gd name="T61" fmla="*/ 239 h 946"/>
                    <a:gd name="T62" fmla="*/ 0 w 883"/>
                    <a:gd name="T63" fmla="*/ 347 h 946"/>
                    <a:gd name="T64" fmla="*/ 5 w 883"/>
                    <a:gd name="T65" fmla="*/ 475 h 946"/>
                    <a:gd name="T66" fmla="*/ 14 w 883"/>
                    <a:gd name="T67" fmla="*/ 550 h 946"/>
                    <a:gd name="T68" fmla="*/ 32 w 883"/>
                    <a:gd name="T69" fmla="*/ 594 h 946"/>
                    <a:gd name="T70" fmla="*/ 60 w 883"/>
                    <a:gd name="T71" fmla="*/ 616 h 946"/>
                    <a:gd name="T72" fmla="*/ 93 w 883"/>
                    <a:gd name="T73" fmla="*/ 625 h 946"/>
                    <a:gd name="T74" fmla="*/ 166 w 883"/>
                    <a:gd name="T75" fmla="*/ 632 h 94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883"/>
                    <a:gd name="T115" fmla="*/ 0 h 946"/>
                    <a:gd name="T116" fmla="*/ 883 w 883"/>
                    <a:gd name="T117" fmla="*/ 946 h 946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883" h="946">
                      <a:moveTo>
                        <a:pt x="166" y="632"/>
                      </a:moveTo>
                      <a:lnTo>
                        <a:pt x="98" y="693"/>
                      </a:lnTo>
                      <a:lnTo>
                        <a:pt x="13" y="767"/>
                      </a:lnTo>
                      <a:lnTo>
                        <a:pt x="13" y="830"/>
                      </a:lnTo>
                      <a:lnTo>
                        <a:pt x="27" y="946"/>
                      </a:lnTo>
                      <a:lnTo>
                        <a:pt x="170" y="941"/>
                      </a:lnTo>
                      <a:lnTo>
                        <a:pt x="330" y="924"/>
                      </a:lnTo>
                      <a:lnTo>
                        <a:pt x="568" y="919"/>
                      </a:lnTo>
                      <a:lnTo>
                        <a:pt x="747" y="924"/>
                      </a:lnTo>
                      <a:lnTo>
                        <a:pt x="809" y="809"/>
                      </a:lnTo>
                      <a:lnTo>
                        <a:pt x="883" y="585"/>
                      </a:lnTo>
                      <a:lnTo>
                        <a:pt x="869" y="517"/>
                      </a:lnTo>
                      <a:lnTo>
                        <a:pt x="842" y="490"/>
                      </a:lnTo>
                      <a:lnTo>
                        <a:pt x="762" y="495"/>
                      </a:lnTo>
                      <a:lnTo>
                        <a:pt x="799" y="325"/>
                      </a:lnTo>
                      <a:lnTo>
                        <a:pt x="804" y="272"/>
                      </a:lnTo>
                      <a:lnTo>
                        <a:pt x="785" y="140"/>
                      </a:lnTo>
                      <a:lnTo>
                        <a:pt x="766" y="42"/>
                      </a:lnTo>
                      <a:lnTo>
                        <a:pt x="733" y="0"/>
                      </a:lnTo>
                      <a:lnTo>
                        <a:pt x="708" y="0"/>
                      </a:lnTo>
                      <a:lnTo>
                        <a:pt x="643" y="11"/>
                      </a:lnTo>
                      <a:lnTo>
                        <a:pt x="539" y="16"/>
                      </a:lnTo>
                      <a:lnTo>
                        <a:pt x="471" y="6"/>
                      </a:lnTo>
                      <a:lnTo>
                        <a:pt x="397" y="2"/>
                      </a:lnTo>
                      <a:lnTo>
                        <a:pt x="369" y="9"/>
                      </a:lnTo>
                      <a:lnTo>
                        <a:pt x="306" y="38"/>
                      </a:lnTo>
                      <a:lnTo>
                        <a:pt x="213" y="63"/>
                      </a:lnTo>
                      <a:lnTo>
                        <a:pt x="95" y="104"/>
                      </a:lnTo>
                      <a:lnTo>
                        <a:pt x="50" y="130"/>
                      </a:lnTo>
                      <a:lnTo>
                        <a:pt x="9" y="174"/>
                      </a:lnTo>
                      <a:lnTo>
                        <a:pt x="0" y="239"/>
                      </a:lnTo>
                      <a:lnTo>
                        <a:pt x="0" y="347"/>
                      </a:lnTo>
                      <a:lnTo>
                        <a:pt x="5" y="475"/>
                      </a:lnTo>
                      <a:lnTo>
                        <a:pt x="14" y="550"/>
                      </a:lnTo>
                      <a:lnTo>
                        <a:pt x="32" y="594"/>
                      </a:lnTo>
                      <a:lnTo>
                        <a:pt x="60" y="616"/>
                      </a:lnTo>
                      <a:lnTo>
                        <a:pt x="93" y="625"/>
                      </a:lnTo>
                      <a:lnTo>
                        <a:pt x="166" y="632"/>
                      </a:lnTo>
                      <a:close/>
                    </a:path>
                  </a:pathLst>
                </a:custGeom>
                <a:solidFill>
                  <a:srgbClr val="FFFF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8944" name="Freeform 66"/>
                <p:cNvSpPr>
                  <a:spLocks/>
                </p:cNvSpPr>
                <p:nvPr/>
              </p:nvSpPr>
              <p:spPr bwMode="auto">
                <a:xfrm>
                  <a:off x="1917" y="1758"/>
                  <a:ext cx="1306" cy="991"/>
                </a:xfrm>
                <a:custGeom>
                  <a:avLst/>
                  <a:gdLst>
                    <a:gd name="T0" fmla="*/ 3 w 517"/>
                    <a:gd name="T1" fmla="*/ 107 h 392"/>
                    <a:gd name="T2" fmla="*/ 8 w 517"/>
                    <a:gd name="T3" fmla="*/ 35 h 392"/>
                    <a:gd name="T4" fmla="*/ 19 w 517"/>
                    <a:gd name="T5" fmla="*/ 14 h 392"/>
                    <a:gd name="T6" fmla="*/ 51 w 517"/>
                    <a:gd name="T7" fmla="*/ 6 h 392"/>
                    <a:gd name="T8" fmla="*/ 179 w 517"/>
                    <a:gd name="T9" fmla="*/ 2 h 392"/>
                    <a:gd name="T10" fmla="*/ 336 w 517"/>
                    <a:gd name="T11" fmla="*/ 0 h 392"/>
                    <a:gd name="T12" fmla="*/ 428 w 517"/>
                    <a:gd name="T13" fmla="*/ 2 h 392"/>
                    <a:gd name="T14" fmla="*/ 450 w 517"/>
                    <a:gd name="T15" fmla="*/ 16 h 392"/>
                    <a:gd name="T16" fmla="*/ 466 w 517"/>
                    <a:gd name="T17" fmla="*/ 43 h 392"/>
                    <a:gd name="T18" fmla="*/ 490 w 517"/>
                    <a:gd name="T19" fmla="*/ 159 h 392"/>
                    <a:gd name="T20" fmla="*/ 512 w 517"/>
                    <a:gd name="T21" fmla="*/ 287 h 392"/>
                    <a:gd name="T22" fmla="*/ 517 w 517"/>
                    <a:gd name="T23" fmla="*/ 368 h 392"/>
                    <a:gd name="T24" fmla="*/ 509 w 517"/>
                    <a:gd name="T25" fmla="*/ 382 h 392"/>
                    <a:gd name="T26" fmla="*/ 481 w 517"/>
                    <a:gd name="T27" fmla="*/ 392 h 392"/>
                    <a:gd name="T28" fmla="*/ 346 w 517"/>
                    <a:gd name="T29" fmla="*/ 389 h 392"/>
                    <a:gd name="T30" fmla="*/ 138 w 517"/>
                    <a:gd name="T31" fmla="*/ 379 h 392"/>
                    <a:gd name="T32" fmla="*/ 36 w 517"/>
                    <a:gd name="T33" fmla="*/ 370 h 392"/>
                    <a:gd name="T34" fmla="*/ 19 w 517"/>
                    <a:gd name="T35" fmla="*/ 349 h 392"/>
                    <a:gd name="T36" fmla="*/ 10 w 517"/>
                    <a:gd name="T37" fmla="*/ 308 h 392"/>
                    <a:gd name="T38" fmla="*/ 0 w 517"/>
                    <a:gd name="T39" fmla="*/ 207 h 392"/>
                    <a:gd name="T40" fmla="*/ 3 w 517"/>
                    <a:gd name="T41" fmla="*/ 107 h 392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517"/>
                    <a:gd name="T64" fmla="*/ 0 h 392"/>
                    <a:gd name="T65" fmla="*/ 517 w 517"/>
                    <a:gd name="T66" fmla="*/ 392 h 392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517" h="392">
                      <a:moveTo>
                        <a:pt x="3" y="107"/>
                      </a:moveTo>
                      <a:lnTo>
                        <a:pt x="8" y="35"/>
                      </a:lnTo>
                      <a:lnTo>
                        <a:pt x="19" y="14"/>
                      </a:lnTo>
                      <a:lnTo>
                        <a:pt x="51" y="6"/>
                      </a:lnTo>
                      <a:lnTo>
                        <a:pt x="179" y="2"/>
                      </a:lnTo>
                      <a:lnTo>
                        <a:pt x="336" y="0"/>
                      </a:lnTo>
                      <a:lnTo>
                        <a:pt x="428" y="2"/>
                      </a:lnTo>
                      <a:lnTo>
                        <a:pt x="450" y="16"/>
                      </a:lnTo>
                      <a:lnTo>
                        <a:pt x="466" y="43"/>
                      </a:lnTo>
                      <a:lnTo>
                        <a:pt x="490" y="159"/>
                      </a:lnTo>
                      <a:lnTo>
                        <a:pt x="512" y="287"/>
                      </a:lnTo>
                      <a:lnTo>
                        <a:pt x="517" y="368"/>
                      </a:lnTo>
                      <a:lnTo>
                        <a:pt x="509" y="382"/>
                      </a:lnTo>
                      <a:lnTo>
                        <a:pt x="481" y="392"/>
                      </a:lnTo>
                      <a:lnTo>
                        <a:pt x="346" y="389"/>
                      </a:lnTo>
                      <a:lnTo>
                        <a:pt x="138" y="379"/>
                      </a:lnTo>
                      <a:lnTo>
                        <a:pt x="36" y="370"/>
                      </a:lnTo>
                      <a:lnTo>
                        <a:pt x="19" y="349"/>
                      </a:lnTo>
                      <a:lnTo>
                        <a:pt x="10" y="308"/>
                      </a:lnTo>
                      <a:lnTo>
                        <a:pt x="0" y="207"/>
                      </a:lnTo>
                      <a:lnTo>
                        <a:pt x="3" y="107"/>
                      </a:lnTo>
                      <a:close/>
                    </a:path>
                  </a:pathLst>
                </a:custGeom>
                <a:solidFill>
                  <a:srgbClr val="00CC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grpSp>
              <p:nvGrpSpPr>
                <p:cNvPr id="38945" name="Group 67"/>
                <p:cNvGrpSpPr>
                  <a:grpSpLocks/>
                </p:cNvGrpSpPr>
                <p:nvPr/>
              </p:nvGrpSpPr>
              <p:grpSpPr bwMode="auto">
                <a:xfrm>
                  <a:off x="1680" y="1296"/>
                  <a:ext cx="2263" cy="2448"/>
                  <a:chOff x="1923" y="1953"/>
                  <a:chExt cx="896" cy="969"/>
                </a:xfrm>
              </p:grpSpPr>
              <p:sp>
                <p:nvSpPr>
                  <p:cNvPr id="38946" name="Freeform 68"/>
                  <p:cNvSpPr>
                    <a:spLocks/>
                  </p:cNvSpPr>
                  <p:nvPr/>
                </p:nvSpPr>
                <p:spPr bwMode="auto">
                  <a:xfrm>
                    <a:off x="1931" y="2442"/>
                    <a:ext cx="888" cy="480"/>
                  </a:xfrm>
                  <a:custGeom>
                    <a:avLst/>
                    <a:gdLst>
                      <a:gd name="T0" fmla="*/ 0 w 888"/>
                      <a:gd name="T1" fmla="*/ 290 h 480"/>
                      <a:gd name="T2" fmla="*/ 110 w 888"/>
                      <a:gd name="T3" fmla="*/ 195 h 480"/>
                      <a:gd name="T4" fmla="*/ 113 w 888"/>
                      <a:gd name="T5" fmla="*/ 217 h 480"/>
                      <a:gd name="T6" fmla="*/ 38 w 888"/>
                      <a:gd name="T7" fmla="*/ 285 h 480"/>
                      <a:gd name="T8" fmla="*/ 170 w 888"/>
                      <a:gd name="T9" fmla="*/ 279 h 480"/>
                      <a:gd name="T10" fmla="*/ 449 w 888"/>
                      <a:gd name="T11" fmla="*/ 280 h 480"/>
                      <a:gd name="T12" fmla="*/ 597 w 888"/>
                      <a:gd name="T13" fmla="*/ 269 h 480"/>
                      <a:gd name="T14" fmla="*/ 690 w 888"/>
                      <a:gd name="T15" fmla="*/ 252 h 480"/>
                      <a:gd name="T16" fmla="*/ 713 w 888"/>
                      <a:gd name="T17" fmla="*/ 246 h 480"/>
                      <a:gd name="T18" fmla="*/ 822 w 888"/>
                      <a:gd name="T19" fmla="*/ 27 h 480"/>
                      <a:gd name="T20" fmla="*/ 771 w 888"/>
                      <a:gd name="T21" fmla="*/ 13 h 480"/>
                      <a:gd name="T22" fmla="*/ 847 w 888"/>
                      <a:gd name="T23" fmla="*/ 0 h 480"/>
                      <a:gd name="T24" fmla="*/ 875 w 888"/>
                      <a:gd name="T25" fmla="*/ 24 h 480"/>
                      <a:gd name="T26" fmla="*/ 888 w 888"/>
                      <a:gd name="T27" fmla="*/ 105 h 480"/>
                      <a:gd name="T28" fmla="*/ 866 w 888"/>
                      <a:gd name="T29" fmla="*/ 171 h 480"/>
                      <a:gd name="T30" fmla="*/ 795 w 888"/>
                      <a:gd name="T31" fmla="*/ 385 h 480"/>
                      <a:gd name="T32" fmla="*/ 762 w 888"/>
                      <a:gd name="T33" fmla="*/ 451 h 480"/>
                      <a:gd name="T34" fmla="*/ 732 w 888"/>
                      <a:gd name="T35" fmla="*/ 459 h 480"/>
                      <a:gd name="T36" fmla="*/ 507 w 888"/>
                      <a:gd name="T37" fmla="*/ 455 h 480"/>
                      <a:gd name="T38" fmla="*/ 271 w 888"/>
                      <a:gd name="T39" fmla="*/ 461 h 480"/>
                      <a:gd name="T40" fmla="*/ 47 w 888"/>
                      <a:gd name="T41" fmla="*/ 478 h 480"/>
                      <a:gd name="T42" fmla="*/ 14 w 888"/>
                      <a:gd name="T43" fmla="*/ 480 h 480"/>
                      <a:gd name="T44" fmla="*/ 11 w 888"/>
                      <a:gd name="T45" fmla="*/ 417 h 480"/>
                      <a:gd name="T46" fmla="*/ 6 w 888"/>
                      <a:gd name="T47" fmla="*/ 355 h 480"/>
                      <a:gd name="T48" fmla="*/ 5 w 888"/>
                      <a:gd name="T49" fmla="*/ 322 h 480"/>
                      <a:gd name="T50" fmla="*/ 24 w 888"/>
                      <a:gd name="T51" fmla="*/ 342 h 480"/>
                      <a:gd name="T52" fmla="*/ 28 w 888"/>
                      <a:gd name="T53" fmla="*/ 393 h 480"/>
                      <a:gd name="T54" fmla="*/ 35 w 888"/>
                      <a:gd name="T55" fmla="*/ 447 h 480"/>
                      <a:gd name="T56" fmla="*/ 99 w 888"/>
                      <a:gd name="T57" fmla="*/ 456 h 480"/>
                      <a:gd name="T58" fmla="*/ 246 w 888"/>
                      <a:gd name="T59" fmla="*/ 442 h 480"/>
                      <a:gd name="T60" fmla="*/ 370 w 888"/>
                      <a:gd name="T61" fmla="*/ 432 h 480"/>
                      <a:gd name="T62" fmla="*/ 474 w 888"/>
                      <a:gd name="T63" fmla="*/ 432 h 480"/>
                      <a:gd name="T64" fmla="*/ 630 w 888"/>
                      <a:gd name="T65" fmla="*/ 432 h 480"/>
                      <a:gd name="T66" fmla="*/ 729 w 888"/>
                      <a:gd name="T67" fmla="*/ 431 h 480"/>
                      <a:gd name="T68" fmla="*/ 732 w 888"/>
                      <a:gd name="T69" fmla="*/ 402 h 480"/>
                      <a:gd name="T70" fmla="*/ 723 w 888"/>
                      <a:gd name="T71" fmla="*/ 341 h 480"/>
                      <a:gd name="T72" fmla="*/ 715 w 888"/>
                      <a:gd name="T73" fmla="*/ 274 h 480"/>
                      <a:gd name="T74" fmla="*/ 729 w 888"/>
                      <a:gd name="T75" fmla="*/ 290 h 480"/>
                      <a:gd name="T76" fmla="*/ 743 w 888"/>
                      <a:gd name="T77" fmla="*/ 364 h 480"/>
                      <a:gd name="T78" fmla="*/ 756 w 888"/>
                      <a:gd name="T79" fmla="*/ 402 h 480"/>
                      <a:gd name="T80" fmla="*/ 771 w 888"/>
                      <a:gd name="T81" fmla="*/ 383 h 480"/>
                      <a:gd name="T82" fmla="*/ 798 w 888"/>
                      <a:gd name="T83" fmla="*/ 309 h 480"/>
                      <a:gd name="T84" fmla="*/ 838 w 888"/>
                      <a:gd name="T85" fmla="*/ 204 h 480"/>
                      <a:gd name="T86" fmla="*/ 866 w 888"/>
                      <a:gd name="T87" fmla="*/ 119 h 480"/>
                      <a:gd name="T88" fmla="*/ 871 w 888"/>
                      <a:gd name="T89" fmla="*/ 93 h 480"/>
                      <a:gd name="T90" fmla="*/ 857 w 888"/>
                      <a:gd name="T91" fmla="*/ 33 h 480"/>
                      <a:gd name="T92" fmla="*/ 842 w 888"/>
                      <a:gd name="T93" fmla="*/ 29 h 480"/>
                      <a:gd name="T94" fmla="*/ 812 w 888"/>
                      <a:gd name="T95" fmla="*/ 100 h 480"/>
                      <a:gd name="T96" fmla="*/ 760 w 888"/>
                      <a:gd name="T97" fmla="*/ 193 h 480"/>
                      <a:gd name="T98" fmla="*/ 723 w 888"/>
                      <a:gd name="T99" fmla="*/ 265 h 480"/>
                      <a:gd name="T100" fmla="*/ 685 w 888"/>
                      <a:gd name="T101" fmla="*/ 276 h 480"/>
                      <a:gd name="T102" fmla="*/ 549 w 888"/>
                      <a:gd name="T103" fmla="*/ 293 h 480"/>
                      <a:gd name="T104" fmla="*/ 389 w 888"/>
                      <a:gd name="T105" fmla="*/ 303 h 480"/>
                      <a:gd name="T106" fmla="*/ 231 w 888"/>
                      <a:gd name="T107" fmla="*/ 303 h 480"/>
                      <a:gd name="T108" fmla="*/ 52 w 888"/>
                      <a:gd name="T109" fmla="*/ 304 h 480"/>
                      <a:gd name="T110" fmla="*/ 0 w 888"/>
                      <a:gd name="T111" fmla="*/ 290 h 480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888"/>
                      <a:gd name="T169" fmla="*/ 0 h 480"/>
                      <a:gd name="T170" fmla="*/ 888 w 888"/>
                      <a:gd name="T171" fmla="*/ 480 h 480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888" h="480">
                        <a:moveTo>
                          <a:pt x="0" y="290"/>
                        </a:moveTo>
                        <a:lnTo>
                          <a:pt x="110" y="195"/>
                        </a:lnTo>
                        <a:lnTo>
                          <a:pt x="113" y="217"/>
                        </a:lnTo>
                        <a:lnTo>
                          <a:pt x="38" y="285"/>
                        </a:lnTo>
                        <a:lnTo>
                          <a:pt x="170" y="279"/>
                        </a:lnTo>
                        <a:lnTo>
                          <a:pt x="449" y="280"/>
                        </a:lnTo>
                        <a:lnTo>
                          <a:pt x="597" y="269"/>
                        </a:lnTo>
                        <a:lnTo>
                          <a:pt x="690" y="252"/>
                        </a:lnTo>
                        <a:lnTo>
                          <a:pt x="713" y="246"/>
                        </a:lnTo>
                        <a:lnTo>
                          <a:pt x="822" y="27"/>
                        </a:lnTo>
                        <a:lnTo>
                          <a:pt x="771" y="13"/>
                        </a:lnTo>
                        <a:lnTo>
                          <a:pt x="847" y="0"/>
                        </a:lnTo>
                        <a:lnTo>
                          <a:pt x="875" y="24"/>
                        </a:lnTo>
                        <a:lnTo>
                          <a:pt x="888" y="105"/>
                        </a:lnTo>
                        <a:lnTo>
                          <a:pt x="866" y="171"/>
                        </a:lnTo>
                        <a:lnTo>
                          <a:pt x="795" y="385"/>
                        </a:lnTo>
                        <a:lnTo>
                          <a:pt x="762" y="451"/>
                        </a:lnTo>
                        <a:lnTo>
                          <a:pt x="732" y="459"/>
                        </a:lnTo>
                        <a:lnTo>
                          <a:pt x="507" y="455"/>
                        </a:lnTo>
                        <a:lnTo>
                          <a:pt x="271" y="461"/>
                        </a:lnTo>
                        <a:lnTo>
                          <a:pt x="47" y="478"/>
                        </a:lnTo>
                        <a:lnTo>
                          <a:pt x="14" y="480"/>
                        </a:lnTo>
                        <a:lnTo>
                          <a:pt x="11" y="417"/>
                        </a:lnTo>
                        <a:lnTo>
                          <a:pt x="6" y="355"/>
                        </a:lnTo>
                        <a:lnTo>
                          <a:pt x="5" y="322"/>
                        </a:lnTo>
                        <a:lnTo>
                          <a:pt x="24" y="342"/>
                        </a:lnTo>
                        <a:lnTo>
                          <a:pt x="28" y="393"/>
                        </a:lnTo>
                        <a:lnTo>
                          <a:pt x="35" y="447"/>
                        </a:lnTo>
                        <a:lnTo>
                          <a:pt x="99" y="456"/>
                        </a:lnTo>
                        <a:lnTo>
                          <a:pt x="246" y="442"/>
                        </a:lnTo>
                        <a:lnTo>
                          <a:pt x="370" y="432"/>
                        </a:lnTo>
                        <a:lnTo>
                          <a:pt x="474" y="432"/>
                        </a:lnTo>
                        <a:lnTo>
                          <a:pt x="630" y="432"/>
                        </a:lnTo>
                        <a:lnTo>
                          <a:pt x="729" y="431"/>
                        </a:lnTo>
                        <a:lnTo>
                          <a:pt x="732" y="402"/>
                        </a:lnTo>
                        <a:lnTo>
                          <a:pt x="723" y="341"/>
                        </a:lnTo>
                        <a:lnTo>
                          <a:pt x="715" y="274"/>
                        </a:lnTo>
                        <a:lnTo>
                          <a:pt x="729" y="290"/>
                        </a:lnTo>
                        <a:lnTo>
                          <a:pt x="743" y="364"/>
                        </a:lnTo>
                        <a:lnTo>
                          <a:pt x="756" y="402"/>
                        </a:lnTo>
                        <a:lnTo>
                          <a:pt x="771" y="383"/>
                        </a:lnTo>
                        <a:lnTo>
                          <a:pt x="798" y="309"/>
                        </a:lnTo>
                        <a:lnTo>
                          <a:pt x="838" y="204"/>
                        </a:lnTo>
                        <a:lnTo>
                          <a:pt x="866" y="119"/>
                        </a:lnTo>
                        <a:lnTo>
                          <a:pt x="871" y="93"/>
                        </a:lnTo>
                        <a:lnTo>
                          <a:pt x="857" y="33"/>
                        </a:lnTo>
                        <a:lnTo>
                          <a:pt x="842" y="29"/>
                        </a:lnTo>
                        <a:lnTo>
                          <a:pt x="812" y="100"/>
                        </a:lnTo>
                        <a:lnTo>
                          <a:pt x="760" y="193"/>
                        </a:lnTo>
                        <a:lnTo>
                          <a:pt x="723" y="265"/>
                        </a:lnTo>
                        <a:lnTo>
                          <a:pt x="685" y="276"/>
                        </a:lnTo>
                        <a:lnTo>
                          <a:pt x="549" y="293"/>
                        </a:lnTo>
                        <a:lnTo>
                          <a:pt x="389" y="303"/>
                        </a:lnTo>
                        <a:lnTo>
                          <a:pt x="231" y="303"/>
                        </a:lnTo>
                        <a:lnTo>
                          <a:pt x="52" y="304"/>
                        </a:lnTo>
                        <a:lnTo>
                          <a:pt x="0" y="29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8947" name="Freeform 69"/>
                  <p:cNvSpPr>
                    <a:spLocks/>
                  </p:cNvSpPr>
                  <p:nvPr/>
                </p:nvSpPr>
                <p:spPr bwMode="auto">
                  <a:xfrm>
                    <a:off x="2095" y="2605"/>
                    <a:ext cx="459" cy="105"/>
                  </a:xfrm>
                  <a:custGeom>
                    <a:avLst/>
                    <a:gdLst>
                      <a:gd name="T0" fmla="*/ 11 w 459"/>
                      <a:gd name="T1" fmla="*/ 19 h 105"/>
                      <a:gd name="T2" fmla="*/ 43 w 459"/>
                      <a:gd name="T3" fmla="*/ 0 h 105"/>
                      <a:gd name="T4" fmla="*/ 59 w 459"/>
                      <a:gd name="T5" fmla="*/ 5 h 105"/>
                      <a:gd name="T6" fmla="*/ 49 w 459"/>
                      <a:gd name="T7" fmla="*/ 29 h 105"/>
                      <a:gd name="T8" fmla="*/ 25 w 459"/>
                      <a:gd name="T9" fmla="*/ 44 h 105"/>
                      <a:gd name="T10" fmla="*/ 71 w 459"/>
                      <a:gd name="T11" fmla="*/ 66 h 105"/>
                      <a:gd name="T12" fmla="*/ 140 w 459"/>
                      <a:gd name="T13" fmla="*/ 69 h 105"/>
                      <a:gd name="T14" fmla="*/ 200 w 459"/>
                      <a:gd name="T15" fmla="*/ 64 h 105"/>
                      <a:gd name="T16" fmla="*/ 243 w 459"/>
                      <a:gd name="T17" fmla="*/ 59 h 105"/>
                      <a:gd name="T18" fmla="*/ 324 w 459"/>
                      <a:gd name="T19" fmla="*/ 51 h 105"/>
                      <a:gd name="T20" fmla="*/ 376 w 459"/>
                      <a:gd name="T21" fmla="*/ 46 h 105"/>
                      <a:gd name="T22" fmla="*/ 410 w 459"/>
                      <a:gd name="T23" fmla="*/ 36 h 105"/>
                      <a:gd name="T24" fmla="*/ 443 w 459"/>
                      <a:gd name="T25" fmla="*/ 15 h 105"/>
                      <a:gd name="T26" fmla="*/ 440 w 459"/>
                      <a:gd name="T27" fmla="*/ 0 h 105"/>
                      <a:gd name="T28" fmla="*/ 459 w 459"/>
                      <a:gd name="T29" fmla="*/ 5 h 105"/>
                      <a:gd name="T30" fmla="*/ 454 w 459"/>
                      <a:gd name="T31" fmla="*/ 56 h 105"/>
                      <a:gd name="T32" fmla="*/ 405 w 459"/>
                      <a:gd name="T33" fmla="*/ 80 h 105"/>
                      <a:gd name="T34" fmla="*/ 297 w 459"/>
                      <a:gd name="T35" fmla="*/ 86 h 105"/>
                      <a:gd name="T36" fmla="*/ 187 w 459"/>
                      <a:gd name="T37" fmla="*/ 97 h 105"/>
                      <a:gd name="T38" fmla="*/ 124 w 459"/>
                      <a:gd name="T39" fmla="*/ 105 h 105"/>
                      <a:gd name="T40" fmla="*/ 48 w 459"/>
                      <a:gd name="T41" fmla="*/ 86 h 105"/>
                      <a:gd name="T42" fmla="*/ 11 w 459"/>
                      <a:gd name="T43" fmla="*/ 75 h 105"/>
                      <a:gd name="T44" fmla="*/ 0 w 459"/>
                      <a:gd name="T45" fmla="*/ 46 h 105"/>
                      <a:gd name="T46" fmla="*/ 11 w 459"/>
                      <a:gd name="T47" fmla="*/ 19 h 105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w 459"/>
                      <a:gd name="T73" fmla="*/ 0 h 105"/>
                      <a:gd name="T74" fmla="*/ 459 w 459"/>
                      <a:gd name="T75" fmla="*/ 105 h 105"/>
                    </a:gdLst>
                    <a:ahLst/>
                    <a:cxnLst>
                      <a:cxn ang="T48">
                        <a:pos x="T0" y="T1"/>
                      </a:cxn>
                      <a:cxn ang="T49">
                        <a:pos x="T2" y="T3"/>
                      </a:cxn>
                      <a:cxn ang="T50">
                        <a:pos x="T4" y="T5"/>
                      </a:cxn>
                      <a:cxn ang="T51">
                        <a:pos x="T6" y="T7"/>
                      </a:cxn>
                      <a:cxn ang="T52">
                        <a:pos x="T8" y="T9"/>
                      </a:cxn>
                      <a:cxn ang="T53">
                        <a:pos x="T10" y="T11"/>
                      </a:cxn>
                      <a:cxn ang="T54">
                        <a:pos x="T12" y="T13"/>
                      </a:cxn>
                      <a:cxn ang="T55">
                        <a:pos x="T14" y="T15"/>
                      </a:cxn>
                      <a:cxn ang="T56">
                        <a:pos x="T16" y="T17"/>
                      </a:cxn>
                      <a:cxn ang="T57">
                        <a:pos x="T18" y="T19"/>
                      </a:cxn>
                      <a:cxn ang="T58">
                        <a:pos x="T20" y="T21"/>
                      </a:cxn>
                      <a:cxn ang="T59">
                        <a:pos x="T22" y="T23"/>
                      </a:cxn>
                      <a:cxn ang="T60">
                        <a:pos x="T24" y="T25"/>
                      </a:cxn>
                      <a:cxn ang="T61">
                        <a:pos x="T26" y="T27"/>
                      </a:cxn>
                      <a:cxn ang="T62">
                        <a:pos x="T28" y="T29"/>
                      </a:cxn>
                      <a:cxn ang="T63">
                        <a:pos x="T30" y="T31"/>
                      </a:cxn>
                      <a:cxn ang="T64">
                        <a:pos x="T32" y="T33"/>
                      </a:cxn>
                      <a:cxn ang="T65">
                        <a:pos x="T34" y="T35"/>
                      </a:cxn>
                      <a:cxn ang="T66">
                        <a:pos x="T36" y="T37"/>
                      </a:cxn>
                      <a:cxn ang="T67">
                        <a:pos x="T38" y="T39"/>
                      </a:cxn>
                      <a:cxn ang="T68">
                        <a:pos x="T40" y="T41"/>
                      </a:cxn>
                      <a:cxn ang="T69">
                        <a:pos x="T42" y="T43"/>
                      </a:cxn>
                      <a:cxn ang="T70">
                        <a:pos x="T44" y="T45"/>
                      </a:cxn>
                      <a:cxn ang="T71">
                        <a:pos x="T46" y="T47"/>
                      </a:cxn>
                    </a:cxnLst>
                    <a:rect l="T72" t="T73" r="T74" b="T75"/>
                    <a:pathLst>
                      <a:path w="459" h="105">
                        <a:moveTo>
                          <a:pt x="11" y="19"/>
                        </a:moveTo>
                        <a:lnTo>
                          <a:pt x="43" y="0"/>
                        </a:lnTo>
                        <a:lnTo>
                          <a:pt x="59" y="5"/>
                        </a:lnTo>
                        <a:lnTo>
                          <a:pt x="49" y="29"/>
                        </a:lnTo>
                        <a:lnTo>
                          <a:pt x="25" y="44"/>
                        </a:lnTo>
                        <a:lnTo>
                          <a:pt x="71" y="66"/>
                        </a:lnTo>
                        <a:lnTo>
                          <a:pt x="140" y="69"/>
                        </a:lnTo>
                        <a:lnTo>
                          <a:pt x="200" y="64"/>
                        </a:lnTo>
                        <a:lnTo>
                          <a:pt x="243" y="59"/>
                        </a:lnTo>
                        <a:lnTo>
                          <a:pt x="324" y="51"/>
                        </a:lnTo>
                        <a:lnTo>
                          <a:pt x="376" y="46"/>
                        </a:lnTo>
                        <a:lnTo>
                          <a:pt x="410" y="36"/>
                        </a:lnTo>
                        <a:lnTo>
                          <a:pt x="443" y="15"/>
                        </a:lnTo>
                        <a:lnTo>
                          <a:pt x="440" y="0"/>
                        </a:lnTo>
                        <a:lnTo>
                          <a:pt x="459" y="5"/>
                        </a:lnTo>
                        <a:lnTo>
                          <a:pt x="454" y="56"/>
                        </a:lnTo>
                        <a:lnTo>
                          <a:pt x="405" y="80"/>
                        </a:lnTo>
                        <a:lnTo>
                          <a:pt x="297" y="86"/>
                        </a:lnTo>
                        <a:lnTo>
                          <a:pt x="187" y="97"/>
                        </a:lnTo>
                        <a:lnTo>
                          <a:pt x="124" y="105"/>
                        </a:lnTo>
                        <a:lnTo>
                          <a:pt x="48" y="86"/>
                        </a:lnTo>
                        <a:lnTo>
                          <a:pt x="11" y="75"/>
                        </a:lnTo>
                        <a:lnTo>
                          <a:pt x="0" y="46"/>
                        </a:lnTo>
                        <a:lnTo>
                          <a:pt x="11" y="1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8948" name="Freeform 70"/>
                  <p:cNvSpPr>
                    <a:spLocks/>
                  </p:cNvSpPr>
                  <p:nvPr/>
                </p:nvSpPr>
                <p:spPr bwMode="auto">
                  <a:xfrm>
                    <a:off x="2024" y="2782"/>
                    <a:ext cx="48" cy="4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8949" name="Freeform 71"/>
                  <p:cNvSpPr>
                    <a:spLocks/>
                  </p:cNvSpPr>
                  <p:nvPr/>
                </p:nvSpPr>
                <p:spPr bwMode="auto">
                  <a:xfrm>
                    <a:off x="2113" y="2777"/>
                    <a:ext cx="48" cy="4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8950" name="Freeform 72"/>
                  <p:cNvSpPr>
                    <a:spLocks/>
                  </p:cNvSpPr>
                  <p:nvPr/>
                </p:nvSpPr>
                <p:spPr bwMode="auto">
                  <a:xfrm>
                    <a:off x="2404" y="2764"/>
                    <a:ext cx="195" cy="49"/>
                  </a:xfrm>
                  <a:custGeom>
                    <a:avLst/>
                    <a:gdLst>
                      <a:gd name="T0" fmla="*/ 0 w 195"/>
                      <a:gd name="T1" fmla="*/ 15 h 49"/>
                      <a:gd name="T2" fmla="*/ 190 w 195"/>
                      <a:gd name="T3" fmla="*/ 0 h 49"/>
                      <a:gd name="T4" fmla="*/ 195 w 195"/>
                      <a:gd name="T5" fmla="*/ 32 h 49"/>
                      <a:gd name="T6" fmla="*/ 0 w 195"/>
                      <a:gd name="T7" fmla="*/ 49 h 49"/>
                      <a:gd name="T8" fmla="*/ 0 w 195"/>
                      <a:gd name="T9" fmla="*/ 15 h 4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95"/>
                      <a:gd name="T16" fmla="*/ 0 h 49"/>
                      <a:gd name="T17" fmla="*/ 195 w 195"/>
                      <a:gd name="T18" fmla="*/ 49 h 4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95" h="49">
                        <a:moveTo>
                          <a:pt x="0" y="15"/>
                        </a:moveTo>
                        <a:lnTo>
                          <a:pt x="190" y="0"/>
                        </a:lnTo>
                        <a:lnTo>
                          <a:pt x="195" y="32"/>
                        </a:lnTo>
                        <a:lnTo>
                          <a:pt x="0" y="49"/>
                        </a:lnTo>
                        <a:lnTo>
                          <a:pt x="0" y="15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8951" name="Freeform 73"/>
                  <p:cNvSpPr>
                    <a:spLocks/>
                  </p:cNvSpPr>
                  <p:nvPr/>
                </p:nvSpPr>
                <p:spPr bwMode="auto">
                  <a:xfrm>
                    <a:off x="1923" y="1953"/>
                    <a:ext cx="821" cy="646"/>
                  </a:xfrm>
                  <a:custGeom>
                    <a:avLst/>
                    <a:gdLst>
                      <a:gd name="T0" fmla="*/ 69 w 821"/>
                      <a:gd name="T1" fmla="*/ 616 h 646"/>
                      <a:gd name="T2" fmla="*/ 46 w 821"/>
                      <a:gd name="T3" fmla="*/ 592 h 646"/>
                      <a:gd name="T4" fmla="*/ 32 w 821"/>
                      <a:gd name="T5" fmla="*/ 551 h 646"/>
                      <a:gd name="T6" fmla="*/ 27 w 821"/>
                      <a:gd name="T7" fmla="*/ 460 h 646"/>
                      <a:gd name="T8" fmla="*/ 27 w 821"/>
                      <a:gd name="T9" fmla="*/ 309 h 646"/>
                      <a:gd name="T10" fmla="*/ 32 w 821"/>
                      <a:gd name="T11" fmla="*/ 195 h 646"/>
                      <a:gd name="T12" fmla="*/ 46 w 821"/>
                      <a:gd name="T13" fmla="*/ 169 h 646"/>
                      <a:gd name="T14" fmla="*/ 71 w 821"/>
                      <a:gd name="T15" fmla="*/ 136 h 646"/>
                      <a:gd name="T16" fmla="*/ 132 w 821"/>
                      <a:gd name="T17" fmla="*/ 112 h 646"/>
                      <a:gd name="T18" fmla="*/ 240 w 821"/>
                      <a:gd name="T19" fmla="*/ 80 h 646"/>
                      <a:gd name="T20" fmla="*/ 329 w 821"/>
                      <a:gd name="T21" fmla="*/ 57 h 646"/>
                      <a:gd name="T22" fmla="*/ 369 w 821"/>
                      <a:gd name="T23" fmla="*/ 33 h 646"/>
                      <a:gd name="T24" fmla="*/ 440 w 821"/>
                      <a:gd name="T25" fmla="*/ 27 h 646"/>
                      <a:gd name="T26" fmla="*/ 566 w 821"/>
                      <a:gd name="T27" fmla="*/ 38 h 646"/>
                      <a:gd name="T28" fmla="*/ 670 w 821"/>
                      <a:gd name="T29" fmla="*/ 32 h 646"/>
                      <a:gd name="T30" fmla="*/ 714 w 821"/>
                      <a:gd name="T31" fmla="*/ 22 h 646"/>
                      <a:gd name="T32" fmla="*/ 750 w 821"/>
                      <a:gd name="T33" fmla="*/ 32 h 646"/>
                      <a:gd name="T34" fmla="*/ 774 w 821"/>
                      <a:gd name="T35" fmla="*/ 95 h 646"/>
                      <a:gd name="T36" fmla="*/ 789 w 821"/>
                      <a:gd name="T37" fmla="*/ 210 h 646"/>
                      <a:gd name="T38" fmla="*/ 804 w 821"/>
                      <a:gd name="T39" fmla="*/ 301 h 646"/>
                      <a:gd name="T40" fmla="*/ 797 w 821"/>
                      <a:gd name="T41" fmla="*/ 343 h 646"/>
                      <a:gd name="T42" fmla="*/ 769 w 821"/>
                      <a:gd name="T43" fmla="*/ 446 h 646"/>
                      <a:gd name="T44" fmla="*/ 733 w 821"/>
                      <a:gd name="T45" fmla="*/ 550 h 646"/>
                      <a:gd name="T46" fmla="*/ 709 w 821"/>
                      <a:gd name="T47" fmla="*/ 589 h 646"/>
                      <a:gd name="T48" fmla="*/ 693 w 821"/>
                      <a:gd name="T49" fmla="*/ 608 h 646"/>
                      <a:gd name="T50" fmla="*/ 717 w 821"/>
                      <a:gd name="T51" fmla="*/ 622 h 646"/>
                      <a:gd name="T52" fmla="*/ 742 w 821"/>
                      <a:gd name="T53" fmla="*/ 578 h 646"/>
                      <a:gd name="T54" fmla="*/ 780 w 821"/>
                      <a:gd name="T55" fmla="*/ 485 h 646"/>
                      <a:gd name="T56" fmla="*/ 808 w 821"/>
                      <a:gd name="T57" fmla="*/ 386 h 646"/>
                      <a:gd name="T58" fmla="*/ 818 w 821"/>
                      <a:gd name="T59" fmla="*/ 337 h 646"/>
                      <a:gd name="T60" fmla="*/ 821 w 821"/>
                      <a:gd name="T61" fmla="*/ 291 h 646"/>
                      <a:gd name="T62" fmla="*/ 812 w 821"/>
                      <a:gd name="T63" fmla="*/ 214 h 646"/>
                      <a:gd name="T64" fmla="*/ 797 w 821"/>
                      <a:gd name="T65" fmla="*/ 99 h 646"/>
                      <a:gd name="T66" fmla="*/ 775 w 821"/>
                      <a:gd name="T67" fmla="*/ 36 h 646"/>
                      <a:gd name="T68" fmla="*/ 755 w 821"/>
                      <a:gd name="T69" fmla="*/ 8 h 646"/>
                      <a:gd name="T70" fmla="*/ 722 w 821"/>
                      <a:gd name="T71" fmla="*/ 0 h 646"/>
                      <a:gd name="T72" fmla="*/ 679 w 821"/>
                      <a:gd name="T73" fmla="*/ 13 h 646"/>
                      <a:gd name="T74" fmla="*/ 615 w 821"/>
                      <a:gd name="T75" fmla="*/ 17 h 646"/>
                      <a:gd name="T76" fmla="*/ 533 w 821"/>
                      <a:gd name="T77" fmla="*/ 17 h 646"/>
                      <a:gd name="T78" fmla="*/ 448 w 821"/>
                      <a:gd name="T79" fmla="*/ 5 h 646"/>
                      <a:gd name="T80" fmla="*/ 391 w 821"/>
                      <a:gd name="T81" fmla="*/ 8 h 646"/>
                      <a:gd name="T82" fmla="*/ 362 w 821"/>
                      <a:gd name="T83" fmla="*/ 19 h 646"/>
                      <a:gd name="T84" fmla="*/ 298 w 821"/>
                      <a:gd name="T85" fmla="*/ 50 h 646"/>
                      <a:gd name="T86" fmla="*/ 175 w 821"/>
                      <a:gd name="T87" fmla="*/ 84 h 646"/>
                      <a:gd name="T88" fmla="*/ 57 w 821"/>
                      <a:gd name="T89" fmla="*/ 123 h 646"/>
                      <a:gd name="T90" fmla="*/ 24 w 821"/>
                      <a:gd name="T91" fmla="*/ 164 h 646"/>
                      <a:gd name="T92" fmla="*/ 3 w 821"/>
                      <a:gd name="T93" fmla="*/ 219 h 646"/>
                      <a:gd name="T94" fmla="*/ 0 w 821"/>
                      <a:gd name="T95" fmla="*/ 329 h 646"/>
                      <a:gd name="T96" fmla="*/ 5 w 821"/>
                      <a:gd name="T97" fmla="*/ 433 h 646"/>
                      <a:gd name="T98" fmla="*/ 9 w 821"/>
                      <a:gd name="T99" fmla="*/ 540 h 646"/>
                      <a:gd name="T100" fmla="*/ 28 w 821"/>
                      <a:gd name="T101" fmla="*/ 602 h 646"/>
                      <a:gd name="T102" fmla="*/ 47 w 821"/>
                      <a:gd name="T103" fmla="*/ 635 h 646"/>
                      <a:gd name="T104" fmla="*/ 80 w 821"/>
                      <a:gd name="T105" fmla="*/ 646 h 646"/>
                      <a:gd name="T106" fmla="*/ 99 w 821"/>
                      <a:gd name="T107" fmla="*/ 640 h 646"/>
                      <a:gd name="T108" fmla="*/ 69 w 821"/>
                      <a:gd name="T109" fmla="*/ 616 h 64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w 821"/>
                      <a:gd name="T166" fmla="*/ 0 h 646"/>
                      <a:gd name="T167" fmla="*/ 821 w 821"/>
                      <a:gd name="T168" fmla="*/ 646 h 646"/>
                    </a:gdLst>
                    <a:ahLst/>
                    <a:cxnLst>
                      <a:cxn ang="T110">
                        <a:pos x="T0" y="T1"/>
                      </a:cxn>
                      <a:cxn ang="T111">
                        <a:pos x="T2" y="T3"/>
                      </a:cxn>
                      <a:cxn ang="T112">
                        <a:pos x="T4" y="T5"/>
                      </a:cxn>
                      <a:cxn ang="T113">
                        <a:pos x="T6" y="T7"/>
                      </a:cxn>
                      <a:cxn ang="T114">
                        <a:pos x="T8" y="T9"/>
                      </a:cxn>
                      <a:cxn ang="T115">
                        <a:pos x="T10" y="T11"/>
                      </a:cxn>
                      <a:cxn ang="T116">
                        <a:pos x="T12" y="T13"/>
                      </a:cxn>
                      <a:cxn ang="T117">
                        <a:pos x="T14" y="T15"/>
                      </a:cxn>
                      <a:cxn ang="T118">
                        <a:pos x="T16" y="T17"/>
                      </a:cxn>
                      <a:cxn ang="T119">
                        <a:pos x="T18" y="T19"/>
                      </a:cxn>
                      <a:cxn ang="T120">
                        <a:pos x="T20" y="T21"/>
                      </a:cxn>
                      <a:cxn ang="T121">
                        <a:pos x="T22" y="T23"/>
                      </a:cxn>
                      <a:cxn ang="T122">
                        <a:pos x="T24" y="T25"/>
                      </a:cxn>
                      <a:cxn ang="T123">
                        <a:pos x="T26" y="T27"/>
                      </a:cxn>
                      <a:cxn ang="T124">
                        <a:pos x="T28" y="T29"/>
                      </a:cxn>
                      <a:cxn ang="T125">
                        <a:pos x="T30" y="T31"/>
                      </a:cxn>
                      <a:cxn ang="T126">
                        <a:pos x="T32" y="T33"/>
                      </a:cxn>
                      <a:cxn ang="T127">
                        <a:pos x="T34" y="T35"/>
                      </a:cxn>
                      <a:cxn ang="T128">
                        <a:pos x="T36" y="T37"/>
                      </a:cxn>
                      <a:cxn ang="T129">
                        <a:pos x="T38" y="T39"/>
                      </a:cxn>
                      <a:cxn ang="T130">
                        <a:pos x="T40" y="T41"/>
                      </a:cxn>
                      <a:cxn ang="T131">
                        <a:pos x="T42" y="T43"/>
                      </a:cxn>
                      <a:cxn ang="T132">
                        <a:pos x="T44" y="T45"/>
                      </a:cxn>
                      <a:cxn ang="T133">
                        <a:pos x="T46" y="T47"/>
                      </a:cxn>
                      <a:cxn ang="T134">
                        <a:pos x="T48" y="T49"/>
                      </a:cxn>
                      <a:cxn ang="T135">
                        <a:pos x="T50" y="T51"/>
                      </a:cxn>
                      <a:cxn ang="T136">
                        <a:pos x="T52" y="T53"/>
                      </a:cxn>
                      <a:cxn ang="T137">
                        <a:pos x="T54" y="T55"/>
                      </a:cxn>
                      <a:cxn ang="T138">
                        <a:pos x="T56" y="T57"/>
                      </a:cxn>
                      <a:cxn ang="T139">
                        <a:pos x="T58" y="T59"/>
                      </a:cxn>
                      <a:cxn ang="T140">
                        <a:pos x="T60" y="T61"/>
                      </a:cxn>
                      <a:cxn ang="T141">
                        <a:pos x="T62" y="T63"/>
                      </a:cxn>
                      <a:cxn ang="T142">
                        <a:pos x="T64" y="T65"/>
                      </a:cxn>
                      <a:cxn ang="T143">
                        <a:pos x="T66" y="T67"/>
                      </a:cxn>
                      <a:cxn ang="T144">
                        <a:pos x="T68" y="T69"/>
                      </a:cxn>
                      <a:cxn ang="T145">
                        <a:pos x="T70" y="T71"/>
                      </a:cxn>
                      <a:cxn ang="T146">
                        <a:pos x="T72" y="T73"/>
                      </a:cxn>
                      <a:cxn ang="T147">
                        <a:pos x="T74" y="T75"/>
                      </a:cxn>
                      <a:cxn ang="T148">
                        <a:pos x="T76" y="T77"/>
                      </a:cxn>
                      <a:cxn ang="T149">
                        <a:pos x="T78" y="T79"/>
                      </a:cxn>
                      <a:cxn ang="T150">
                        <a:pos x="T80" y="T81"/>
                      </a:cxn>
                      <a:cxn ang="T151">
                        <a:pos x="T82" y="T83"/>
                      </a:cxn>
                      <a:cxn ang="T152">
                        <a:pos x="T84" y="T85"/>
                      </a:cxn>
                      <a:cxn ang="T153">
                        <a:pos x="T86" y="T87"/>
                      </a:cxn>
                      <a:cxn ang="T154">
                        <a:pos x="T88" y="T89"/>
                      </a:cxn>
                      <a:cxn ang="T155">
                        <a:pos x="T90" y="T91"/>
                      </a:cxn>
                      <a:cxn ang="T156">
                        <a:pos x="T92" y="T93"/>
                      </a:cxn>
                      <a:cxn ang="T157">
                        <a:pos x="T94" y="T95"/>
                      </a:cxn>
                      <a:cxn ang="T158">
                        <a:pos x="T96" y="T97"/>
                      </a:cxn>
                      <a:cxn ang="T159">
                        <a:pos x="T98" y="T99"/>
                      </a:cxn>
                      <a:cxn ang="T160">
                        <a:pos x="T100" y="T101"/>
                      </a:cxn>
                      <a:cxn ang="T161">
                        <a:pos x="T102" y="T103"/>
                      </a:cxn>
                      <a:cxn ang="T162">
                        <a:pos x="T104" y="T105"/>
                      </a:cxn>
                      <a:cxn ang="T163">
                        <a:pos x="T106" y="T107"/>
                      </a:cxn>
                      <a:cxn ang="T164">
                        <a:pos x="T108" y="T109"/>
                      </a:cxn>
                    </a:cxnLst>
                    <a:rect l="T165" t="T166" r="T167" b="T168"/>
                    <a:pathLst>
                      <a:path w="821" h="646">
                        <a:moveTo>
                          <a:pt x="69" y="616"/>
                        </a:moveTo>
                        <a:lnTo>
                          <a:pt x="46" y="592"/>
                        </a:lnTo>
                        <a:lnTo>
                          <a:pt x="32" y="551"/>
                        </a:lnTo>
                        <a:lnTo>
                          <a:pt x="27" y="460"/>
                        </a:lnTo>
                        <a:lnTo>
                          <a:pt x="27" y="309"/>
                        </a:lnTo>
                        <a:lnTo>
                          <a:pt x="32" y="195"/>
                        </a:lnTo>
                        <a:lnTo>
                          <a:pt x="46" y="169"/>
                        </a:lnTo>
                        <a:lnTo>
                          <a:pt x="71" y="136"/>
                        </a:lnTo>
                        <a:lnTo>
                          <a:pt x="132" y="112"/>
                        </a:lnTo>
                        <a:lnTo>
                          <a:pt x="240" y="80"/>
                        </a:lnTo>
                        <a:lnTo>
                          <a:pt x="329" y="57"/>
                        </a:lnTo>
                        <a:lnTo>
                          <a:pt x="369" y="33"/>
                        </a:lnTo>
                        <a:lnTo>
                          <a:pt x="440" y="27"/>
                        </a:lnTo>
                        <a:lnTo>
                          <a:pt x="566" y="38"/>
                        </a:lnTo>
                        <a:lnTo>
                          <a:pt x="670" y="32"/>
                        </a:lnTo>
                        <a:lnTo>
                          <a:pt x="714" y="22"/>
                        </a:lnTo>
                        <a:lnTo>
                          <a:pt x="750" y="32"/>
                        </a:lnTo>
                        <a:lnTo>
                          <a:pt x="774" y="95"/>
                        </a:lnTo>
                        <a:lnTo>
                          <a:pt x="789" y="210"/>
                        </a:lnTo>
                        <a:lnTo>
                          <a:pt x="804" y="301"/>
                        </a:lnTo>
                        <a:lnTo>
                          <a:pt x="797" y="343"/>
                        </a:lnTo>
                        <a:lnTo>
                          <a:pt x="769" y="446"/>
                        </a:lnTo>
                        <a:lnTo>
                          <a:pt x="733" y="550"/>
                        </a:lnTo>
                        <a:lnTo>
                          <a:pt x="709" y="589"/>
                        </a:lnTo>
                        <a:lnTo>
                          <a:pt x="693" y="608"/>
                        </a:lnTo>
                        <a:lnTo>
                          <a:pt x="717" y="622"/>
                        </a:lnTo>
                        <a:lnTo>
                          <a:pt x="742" y="578"/>
                        </a:lnTo>
                        <a:lnTo>
                          <a:pt x="780" y="485"/>
                        </a:lnTo>
                        <a:lnTo>
                          <a:pt x="808" y="386"/>
                        </a:lnTo>
                        <a:lnTo>
                          <a:pt x="818" y="337"/>
                        </a:lnTo>
                        <a:lnTo>
                          <a:pt x="821" y="291"/>
                        </a:lnTo>
                        <a:lnTo>
                          <a:pt x="812" y="214"/>
                        </a:lnTo>
                        <a:lnTo>
                          <a:pt x="797" y="99"/>
                        </a:lnTo>
                        <a:lnTo>
                          <a:pt x="775" y="36"/>
                        </a:lnTo>
                        <a:lnTo>
                          <a:pt x="755" y="8"/>
                        </a:lnTo>
                        <a:lnTo>
                          <a:pt x="722" y="0"/>
                        </a:lnTo>
                        <a:lnTo>
                          <a:pt x="679" y="13"/>
                        </a:lnTo>
                        <a:lnTo>
                          <a:pt x="615" y="17"/>
                        </a:lnTo>
                        <a:lnTo>
                          <a:pt x="533" y="17"/>
                        </a:lnTo>
                        <a:lnTo>
                          <a:pt x="448" y="5"/>
                        </a:lnTo>
                        <a:lnTo>
                          <a:pt x="391" y="8"/>
                        </a:lnTo>
                        <a:lnTo>
                          <a:pt x="362" y="19"/>
                        </a:lnTo>
                        <a:lnTo>
                          <a:pt x="298" y="50"/>
                        </a:lnTo>
                        <a:lnTo>
                          <a:pt x="175" y="84"/>
                        </a:lnTo>
                        <a:lnTo>
                          <a:pt x="57" y="123"/>
                        </a:lnTo>
                        <a:lnTo>
                          <a:pt x="24" y="164"/>
                        </a:lnTo>
                        <a:lnTo>
                          <a:pt x="3" y="219"/>
                        </a:lnTo>
                        <a:lnTo>
                          <a:pt x="0" y="329"/>
                        </a:lnTo>
                        <a:lnTo>
                          <a:pt x="5" y="433"/>
                        </a:lnTo>
                        <a:lnTo>
                          <a:pt x="9" y="540"/>
                        </a:lnTo>
                        <a:lnTo>
                          <a:pt x="28" y="602"/>
                        </a:lnTo>
                        <a:lnTo>
                          <a:pt x="47" y="635"/>
                        </a:lnTo>
                        <a:lnTo>
                          <a:pt x="80" y="646"/>
                        </a:lnTo>
                        <a:lnTo>
                          <a:pt x="99" y="640"/>
                        </a:lnTo>
                        <a:lnTo>
                          <a:pt x="69" y="616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8952" name="Freeform 74"/>
                  <p:cNvSpPr>
                    <a:spLocks/>
                  </p:cNvSpPr>
                  <p:nvPr/>
                </p:nvSpPr>
                <p:spPr bwMode="auto">
                  <a:xfrm>
                    <a:off x="1978" y="1965"/>
                    <a:ext cx="707" cy="644"/>
                  </a:xfrm>
                  <a:custGeom>
                    <a:avLst/>
                    <a:gdLst>
                      <a:gd name="T0" fmla="*/ 11 w 707"/>
                      <a:gd name="T1" fmla="*/ 611 h 644"/>
                      <a:gd name="T2" fmla="*/ 129 w 707"/>
                      <a:gd name="T3" fmla="*/ 619 h 644"/>
                      <a:gd name="T4" fmla="*/ 294 w 707"/>
                      <a:gd name="T5" fmla="*/ 623 h 644"/>
                      <a:gd name="T6" fmla="*/ 426 w 707"/>
                      <a:gd name="T7" fmla="*/ 623 h 644"/>
                      <a:gd name="T8" fmla="*/ 544 w 707"/>
                      <a:gd name="T9" fmla="*/ 609 h 644"/>
                      <a:gd name="T10" fmla="*/ 622 w 707"/>
                      <a:gd name="T11" fmla="*/ 597 h 644"/>
                      <a:gd name="T12" fmla="*/ 644 w 707"/>
                      <a:gd name="T13" fmla="*/ 586 h 644"/>
                      <a:gd name="T14" fmla="*/ 644 w 707"/>
                      <a:gd name="T15" fmla="*/ 529 h 644"/>
                      <a:gd name="T16" fmla="*/ 615 w 707"/>
                      <a:gd name="T17" fmla="*/ 377 h 644"/>
                      <a:gd name="T18" fmla="*/ 582 w 707"/>
                      <a:gd name="T19" fmla="*/ 193 h 644"/>
                      <a:gd name="T20" fmla="*/ 565 w 707"/>
                      <a:gd name="T21" fmla="*/ 126 h 644"/>
                      <a:gd name="T22" fmla="*/ 549 w 707"/>
                      <a:gd name="T23" fmla="*/ 101 h 644"/>
                      <a:gd name="T24" fmla="*/ 346 w 707"/>
                      <a:gd name="T25" fmla="*/ 123 h 644"/>
                      <a:gd name="T26" fmla="*/ 147 w 707"/>
                      <a:gd name="T27" fmla="*/ 128 h 644"/>
                      <a:gd name="T28" fmla="*/ 38 w 707"/>
                      <a:gd name="T29" fmla="*/ 131 h 644"/>
                      <a:gd name="T30" fmla="*/ 0 w 707"/>
                      <a:gd name="T31" fmla="*/ 136 h 644"/>
                      <a:gd name="T32" fmla="*/ 21 w 707"/>
                      <a:gd name="T33" fmla="*/ 109 h 644"/>
                      <a:gd name="T34" fmla="*/ 68 w 707"/>
                      <a:gd name="T35" fmla="*/ 114 h 644"/>
                      <a:gd name="T36" fmla="*/ 204 w 707"/>
                      <a:gd name="T37" fmla="*/ 109 h 644"/>
                      <a:gd name="T38" fmla="*/ 333 w 707"/>
                      <a:gd name="T39" fmla="*/ 101 h 644"/>
                      <a:gd name="T40" fmla="*/ 447 w 707"/>
                      <a:gd name="T41" fmla="*/ 92 h 644"/>
                      <a:gd name="T42" fmla="*/ 556 w 707"/>
                      <a:gd name="T43" fmla="*/ 82 h 644"/>
                      <a:gd name="T44" fmla="*/ 641 w 707"/>
                      <a:gd name="T45" fmla="*/ 43 h 644"/>
                      <a:gd name="T46" fmla="*/ 688 w 707"/>
                      <a:gd name="T47" fmla="*/ 0 h 644"/>
                      <a:gd name="T48" fmla="*/ 707 w 707"/>
                      <a:gd name="T49" fmla="*/ 21 h 644"/>
                      <a:gd name="T50" fmla="*/ 663 w 707"/>
                      <a:gd name="T51" fmla="*/ 47 h 644"/>
                      <a:gd name="T52" fmla="*/ 598 w 707"/>
                      <a:gd name="T53" fmla="*/ 90 h 644"/>
                      <a:gd name="T54" fmla="*/ 578 w 707"/>
                      <a:gd name="T55" fmla="*/ 104 h 644"/>
                      <a:gd name="T56" fmla="*/ 601 w 707"/>
                      <a:gd name="T57" fmla="*/ 202 h 644"/>
                      <a:gd name="T58" fmla="*/ 620 w 707"/>
                      <a:gd name="T59" fmla="*/ 297 h 644"/>
                      <a:gd name="T60" fmla="*/ 636 w 707"/>
                      <a:gd name="T61" fmla="*/ 384 h 644"/>
                      <a:gd name="T62" fmla="*/ 650 w 707"/>
                      <a:gd name="T63" fmla="*/ 467 h 644"/>
                      <a:gd name="T64" fmla="*/ 663 w 707"/>
                      <a:gd name="T65" fmla="*/ 529 h 644"/>
                      <a:gd name="T66" fmla="*/ 669 w 707"/>
                      <a:gd name="T67" fmla="*/ 582 h 644"/>
                      <a:gd name="T68" fmla="*/ 660 w 707"/>
                      <a:gd name="T69" fmla="*/ 611 h 644"/>
                      <a:gd name="T70" fmla="*/ 570 w 707"/>
                      <a:gd name="T71" fmla="*/ 633 h 644"/>
                      <a:gd name="T72" fmla="*/ 412 w 707"/>
                      <a:gd name="T73" fmla="*/ 644 h 644"/>
                      <a:gd name="T74" fmla="*/ 246 w 707"/>
                      <a:gd name="T75" fmla="*/ 638 h 644"/>
                      <a:gd name="T76" fmla="*/ 125 w 707"/>
                      <a:gd name="T77" fmla="*/ 638 h 644"/>
                      <a:gd name="T78" fmla="*/ 25 w 707"/>
                      <a:gd name="T79" fmla="*/ 635 h 644"/>
                      <a:gd name="T80" fmla="*/ 11 w 707"/>
                      <a:gd name="T81" fmla="*/ 611 h 644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707"/>
                      <a:gd name="T124" fmla="*/ 0 h 644"/>
                      <a:gd name="T125" fmla="*/ 707 w 707"/>
                      <a:gd name="T126" fmla="*/ 644 h 644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707" h="644">
                        <a:moveTo>
                          <a:pt x="11" y="611"/>
                        </a:moveTo>
                        <a:lnTo>
                          <a:pt x="129" y="619"/>
                        </a:lnTo>
                        <a:lnTo>
                          <a:pt x="294" y="623"/>
                        </a:lnTo>
                        <a:lnTo>
                          <a:pt x="426" y="623"/>
                        </a:lnTo>
                        <a:lnTo>
                          <a:pt x="544" y="609"/>
                        </a:lnTo>
                        <a:lnTo>
                          <a:pt x="622" y="597"/>
                        </a:lnTo>
                        <a:lnTo>
                          <a:pt x="644" y="586"/>
                        </a:lnTo>
                        <a:lnTo>
                          <a:pt x="644" y="529"/>
                        </a:lnTo>
                        <a:lnTo>
                          <a:pt x="615" y="377"/>
                        </a:lnTo>
                        <a:lnTo>
                          <a:pt x="582" y="193"/>
                        </a:lnTo>
                        <a:lnTo>
                          <a:pt x="565" y="126"/>
                        </a:lnTo>
                        <a:lnTo>
                          <a:pt x="549" y="101"/>
                        </a:lnTo>
                        <a:lnTo>
                          <a:pt x="346" y="123"/>
                        </a:lnTo>
                        <a:lnTo>
                          <a:pt x="147" y="128"/>
                        </a:lnTo>
                        <a:lnTo>
                          <a:pt x="38" y="131"/>
                        </a:lnTo>
                        <a:lnTo>
                          <a:pt x="0" y="136"/>
                        </a:lnTo>
                        <a:lnTo>
                          <a:pt x="21" y="109"/>
                        </a:lnTo>
                        <a:lnTo>
                          <a:pt x="68" y="114"/>
                        </a:lnTo>
                        <a:lnTo>
                          <a:pt x="204" y="109"/>
                        </a:lnTo>
                        <a:lnTo>
                          <a:pt x="333" y="101"/>
                        </a:lnTo>
                        <a:lnTo>
                          <a:pt x="447" y="92"/>
                        </a:lnTo>
                        <a:lnTo>
                          <a:pt x="556" y="82"/>
                        </a:lnTo>
                        <a:lnTo>
                          <a:pt x="641" y="43"/>
                        </a:lnTo>
                        <a:lnTo>
                          <a:pt x="688" y="0"/>
                        </a:lnTo>
                        <a:lnTo>
                          <a:pt x="707" y="21"/>
                        </a:lnTo>
                        <a:lnTo>
                          <a:pt x="663" y="47"/>
                        </a:lnTo>
                        <a:lnTo>
                          <a:pt x="598" y="90"/>
                        </a:lnTo>
                        <a:lnTo>
                          <a:pt x="578" y="104"/>
                        </a:lnTo>
                        <a:lnTo>
                          <a:pt x="601" y="202"/>
                        </a:lnTo>
                        <a:lnTo>
                          <a:pt x="620" y="297"/>
                        </a:lnTo>
                        <a:lnTo>
                          <a:pt x="636" y="384"/>
                        </a:lnTo>
                        <a:lnTo>
                          <a:pt x="650" y="467"/>
                        </a:lnTo>
                        <a:lnTo>
                          <a:pt x="663" y="529"/>
                        </a:lnTo>
                        <a:lnTo>
                          <a:pt x="669" y="582"/>
                        </a:lnTo>
                        <a:lnTo>
                          <a:pt x="660" y="611"/>
                        </a:lnTo>
                        <a:lnTo>
                          <a:pt x="570" y="633"/>
                        </a:lnTo>
                        <a:lnTo>
                          <a:pt x="412" y="644"/>
                        </a:lnTo>
                        <a:lnTo>
                          <a:pt x="246" y="638"/>
                        </a:lnTo>
                        <a:lnTo>
                          <a:pt x="125" y="638"/>
                        </a:lnTo>
                        <a:lnTo>
                          <a:pt x="25" y="635"/>
                        </a:lnTo>
                        <a:lnTo>
                          <a:pt x="11" y="611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8953" name="Freeform 75"/>
                  <p:cNvSpPr>
                    <a:spLocks/>
                  </p:cNvSpPr>
                  <p:nvPr/>
                </p:nvSpPr>
                <p:spPr bwMode="auto">
                  <a:xfrm>
                    <a:off x="2057" y="2127"/>
                    <a:ext cx="488" cy="412"/>
                  </a:xfrm>
                  <a:custGeom>
                    <a:avLst/>
                    <a:gdLst>
                      <a:gd name="T0" fmla="*/ 0 w 488"/>
                      <a:gd name="T1" fmla="*/ 11 h 412"/>
                      <a:gd name="T2" fmla="*/ 162 w 488"/>
                      <a:gd name="T3" fmla="*/ 5 h 412"/>
                      <a:gd name="T4" fmla="*/ 273 w 488"/>
                      <a:gd name="T5" fmla="*/ 0 h 412"/>
                      <a:gd name="T6" fmla="*/ 397 w 488"/>
                      <a:gd name="T7" fmla="*/ 2 h 412"/>
                      <a:gd name="T8" fmla="*/ 416 w 488"/>
                      <a:gd name="T9" fmla="*/ 16 h 412"/>
                      <a:gd name="T10" fmla="*/ 431 w 488"/>
                      <a:gd name="T11" fmla="*/ 38 h 412"/>
                      <a:gd name="T12" fmla="*/ 458 w 488"/>
                      <a:gd name="T13" fmla="*/ 154 h 412"/>
                      <a:gd name="T14" fmla="*/ 478 w 488"/>
                      <a:gd name="T15" fmla="*/ 286 h 412"/>
                      <a:gd name="T16" fmla="*/ 488 w 488"/>
                      <a:gd name="T17" fmla="*/ 377 h 412"/>
                      <a:gd name="T18" fmla="*/ 478 w 488"/>
                      <a:gd name="T19" fmla="*/ 406 h 412"/>
                      <a:gd name="T20" fmla="*/ 453 w 488"/>
                      <a:gd name="T21" fmla="*/ 412 h 412"/>
                      <a:gd name="T22" fmla="*/ 310 w 488"/>
                      <a:gd name="T23" fmla="*/ 396 h 412"/>
                      <a:gd name="T24" fmla="*/ 459 w 488"/>
                      <a:gd name="T25" fmla="*/ 383 h 412"/>
                      <a:gd name="T26" fmla="*/ 467 w 488"/>
                      <a:gd name="T27" fmla="*/ 379 h 412"/>
                      <a:gd name="T28" fmla="*/ 464 w 488"/>
                      <a:gd name="T29" fmla="*/ 317 h 412"/>
                      <a:gd name="T30" fmla="*/ 453 w 488"/>
                      <a:gd name="T31" fmla="*/ 229 h 412"/>
                      <a:gd name="T32" fmla="*/ 429 w 488"/>
                      <a:gd name="T33" fmla="*/ 110 h 412"/>
                      <a:gd name="T34" fmla="*/ 410 w 488"/>
                      <a:gd name="T35" fmla="*/ 35 h 412"/>
                      <a:gd name="T36" fmla="*/ 391 w 488"/>
                      <a:gd name="T37" fmla="*/ 24 h 412"/>
                      <a:gd name="T38" fmla="*/ 302 w 488"/>
                      <a:gd name="T39" fmla="*/ 19 h 412"/>
                      <a:gd name="T40" fmla="*/ 181 w 488"/>
                      <a:gd name="T41" fmla="*/ 24 h 412"/>
                      <a:gd name="T42" fmla="*/ 81 w 488"/>
                      <a:gd name="T43" fmla="*/ 21 h 412"/>
                      <a:gd name="T44" fmla="*/ 0 w 488"/>
                      <a:gd name="T45" fmla="*/ 11 h 412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w 488"/>
                      <a:gd name="T70" fmla="*/ 0 h 412"/>
                      <a:gd name="T71" fmla="*/ 488 w 488"/>
                      <a:gd name="T72" fmla="*/ 412 h 412"/>
                    </a:gdLst>
                    <a:ahLst/>
                    <a:cxnLst>
                      <a:cxn ang="T46">
                        <a:pos x="T0" y="T1"/>
                      </a:cxn>
                      <a:cxn ang="T47">
                        <a:pos x="T2" y="T3"/>
                      </a:cxn>
                      <a:cxn ang="T48">
                        <a:pos x="T4" y="T5"/>
                      </a:cxn>
                      <a:cxn ang="T49">
                        <a:pos x="T6" y="T7"/>
                      </a:cxn>
                      <a:cxn ang="T50">
                        <a:pos x="T8" y="T9"/>
                      </a:cxn>
                      <a:cxn ang="T51">
                        <a:pos x="T10" y="T11"/>
                      </a:cxn>
                      <a:cxn ang="T52">
                        <a:pos x="T12" y="T13"/>
                      </a:cxn>
                      <a:cxn ang="T53">
                        <a:pos x="T14" y="T15"/>
                      </a:cxn>
                      <a:cxn ang="T54">
                        <a:pos x="T16" y="T17"/>
                      </a:cxn>
                      <a:cxn ang="T55">
                        <a:pos x="T18" y="T19"/>
                      </a:cxn>
                      <a:cxn ang="T56">
                        <a:pos x="T20" y="T21"/>
                      </a:cxn>
                      <a:cxn ang="T57">
                        <a:pos x="T22" y="T23"/>
                      </a:cxn>
                      <a:cxn ang="T58">
                        <a:pos x="T24" y="T25"/>
                      </a:cxn>
                      <a:cxn ang="T59">
                        <a:pos x="T26" y="T27"/>
                      </a:cxn>
                      <a:cxn ang="T60">
                        <a:pos x="T28" y="T29"/>
                      </a:cxn>
                      <a:cxn ang="T61">
                        <a:pos x="T30" y="T31"/>
                      </a:cxn>
                      <a:cxn ang="T62">
                        <a:pos x="T32" y="T33"/>
                      </a:cxn>
                      <a:cxn ang="T63">
                        <a:pos x="T34" y="T35"/>
                      </a:cxn>
                      <a:cxn ang="T64">
                        <a:pos x="T36" y="T37"/>
                      </a:cxn>
                      <a:cxn ang="T65">
                        <a:pos x="T38" y="T39"/>
                      </a:cxn>
                      <a:cxn ang="T66">
                        <a:pos x="T40" y="T41"/>
                      </a:cxn>
                      <a:cxn ang="T67">
                        <a:pos x="T42" y="T43"/>
                      </a:cxn>
                      <a:cxn ang="T68">
                        <a:pos x="T44" y="T45"/>
                      </a:cxn>
                    </a:cxnLst>
                    <a:rect l="T69" t="T70" r="T71" b="T72"/>
                    <a:pathLst>
                      <a:path w="488" h="412">
                        <a:moveTo>
                          <a:pt x="0" y="11"/>
                        </a:moveTo>
                        <a:lnTo>
                          <a:pt x="162" y="5"/>
                        </a:lnTo>
                        <a:lnTo>
                          <a:pt x="273" y="0"/>
                        </a:lnTo>
                        <a:lnTo>
                          <a:pt x="397" y="2"/>
                        </a:lnTo>
                        <a:lnTo>
                          <a:pt x="416" y="16"/>
                        </a:lnTo>
                        <a:lnTo>
                          <a:pt x="431" y="38"/>
                        </a:lnTo>
                        <a:lnTo>
                          <a:pt x="458" y="154"/>
                        </a:lnTo>
                        <a:lnTo>
                          <a:pt x="478" y="286"/>
                        </a:lnTo>
                        <a:lnTo>
                          <a:pt x="488" y="377"/>
                        </a:lnTo>
                        <a:lnTo>
                          <a:pt x="478" y="406"/>
                        </a:lnTo>
                        <a:lnTo>
                          <a:pt x="453" y="412"/>
                        </a:lnTo>
                        <a:lnTo>
                          <a:pt x="310" y="396"/>
                        </a:lnTo>
                        <a:lnTo>
                          <a:pt x="459" y="383"/>
                        </a:lnTo>
                        <a:lnTo>
                          <a:pt x="467" y="379"/>
                        </a:lnTo>
                        <a:lnTo>
                          <a:pt x="464" y="317"/>
                        </a:lnTo>
                        <a:lnTo>
                          <a:pt x="453" y="229"/>
                        </a:lnTo>
                        <a:lnTo>
                          <a:pt x="429" y="110"/>
                        </a:lnTo>
                        <a:lnTo>
                          <a:pt x="410" y="35"/>
                        </a:lnTo>
                        <a:lnTo>
                          <a:pt x="391" y="24"/>
                        </a:lnTo>
                        <a:lnTo>
                          <a:pt x="302" y="19"/>
                        </a:lnTo>
                        <a:lnTo>
                          <a:pt x="181" y="24"/>
                        </a:lnTo>
                        <a:lnTo>
                          <a:pt x="81" y="21"/>
                        </a:lnTo>
                        <a:lnTo>
                          <a:pt x="0" y="11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8954" name="Freeform 76"/>
                  <p:cNvSpPr>
                    <a:spLocks/>
                  </p:cNvSpPr>
                  <p:nvPr/>
                </p:nvSpPr>
                <p:spPr bwMode="auto">
                  <a:xfrm>
                    <a:off x="2007" y="2133"/>
                    <a:ext cx="485" cy="401"/>
                  </a:xfrm>
                  <a:custGeom>
                    <a:avLst/>
                    <a:gdLst>
                      <a:gd name="T0" fmla="*/ 224 w 485"/>
                      <a:gd name="T1" fmla="*/ 0 h 401"/>
                      <a:gd name="T2" fmla="*/ 67 w 485"/>
                      <a:gd name="T3" fmla="*/ 0 h 401"/>
                      <a:gd name="T4" fmla="*/ 22 w 485"/>
                      <a:gd name="T5" fmla="*/ 5 h 401"/>
                      <a:gd name="T6" fmla="*/ 14 w 485"/>
                      <a:gd name="T7" fmla="*/ 22 h 401"/>
                      <a:gd name="T8" fmla="*/ 5 w 485"/>
                      <a:gd name="T9" fmla="*/ 57 h 401"/>
                      <a:gd name="T10" fmla="*/ 0 w 485"/>
                      <a:gd name="T11" fmla="*/ 151 h 401"/>
                      <a:gd name="T12" fmla="*/ 5 w 485"/>
                      <a:gd name="T13" fmla="*/ 243 h 401"/>
                      <a:gd name="T14" fmla="*/ 17 w 485"/>
                      <a:gd name="T15" fmla="*/ 334 h 401"/>
                      <a:gd name="T16" fmla="*/ 37 w 485"/>
                      <a:gd name="T17" fmla="*/ 371 h 401"/>
                      <a:gd name="T18" fmla="*/ 46 w 485"/>
                      <a:gd name="T19" fmla="*/ 380 h 401"/>
                      <a:gd name="T20" fmla="*/ 146 w 485"/>
                      <a:gd name="T21" fmla="*/ 390 h 401"/>
                      <a:gd name="T22" fmla="*/ 275 w 485"/>
                      <a:gd name="T23" fmla="*/ 395 h 401"/>
                      <a:gd name="T24" fmla="*/ 371 w 485"/>
                      <a:gd name="T25" fmla="*/ 396 h 401"/>
                      <a:gd name="T26" fmla="*/ 485 w 485"/>
                      <a:gd name="T27" fmla="*/ 401 h 401"/>
                      <a:gd name="T28" fmla="*/ 480 w 485"/>
                      <a:gd name="T29" fmla="*/ 387 h 401"/>
                      <a:gd name="T30" fmla="*/ 391 w 485"/>
                      <a:gd name="T31" fmla="*/ 380 h 401"/>
                      <a:gd name="T32" fmla="*/ 275 w 485"/>
                      <a:gd name="T33" fmla="*/ 372 h 401"/>
                      <a:gd name="T34" fmla="*/ 114 w 485"/>
                      <a:gd name="T35" fmla="*/ 371 h 401"/>
                      <a:gd name="T36" fmla="*/ 56 w 485"/>
                      <a:gd name="T37" fmla="*/ 353 h 401"/>
                      <a:gd name="T38" fmla="*/ 38 w 485"/>
                      <a:gd name="T39" fmla="*/ 339 h 401"/>
                      <a:gd name="T40" fmla="*/ 32 w 485"/>
                      <a:gd name="T41" fmla="*/ 313 h 401"/>
                      <a:gd name="T42" fmla="*/ 24 w 485"/>
                      <a:gd name="T43" fmla="*/ 237 h 401"/>
                      <a:gd name="T44" fmla="*/ 22 w 485"/>
                      <a:gd name="T45" fmla="*/ 142 h 401"/>
                      <a:gd name="T46" fmla="*/ 29 w 485"/>
                      <a:gd name="T47" fmla="*/ 46 h 401"/>
                      <a:gd name="T48" fmla="*/ 38 w 485"/>
                      <a:gd name="T49" fmla="*/ 24 h 401"/>
                      <a:gd name="T50" fmla="*/ 143 w 485"/>
                      <a:gd name="T51" fmla="*/ 10 h 401"/>
                      <a:gd name="T52" fmla="*/ 224 w 485"/>
                      <a:gd name="T53" fmla="*/ 0 h 401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w 485"/>
                      <a:gd name="T82" fmla="*/ 0 h 401"/>
                      <a:gd name="T83" fmla="*/ 485 w 485"/>
                      <a:gd name="T84" fmla="*/ 401 h 401"/>
                    </a:gdLst>
                    <a:ahLst/>
                    <a:cxnLst>
                      <a:cxn ang="T54">
                        <a:pos x="T0" y="T1"/>
                      </a:cxn>
                      <a:cxn ang="T55">
                        <a:pos x="T2" y="T3"/>
                      </a:cxn>
                      <a:cxn ang="T56">
                        <a:pos x="T4" y="T5"/>
                      </a:cxn>
                      <a:cxn ang="T57">
                        <a:pos x="T6" y="T7"/>
                      </a:cxn>
                      <a:cxn ang="T58">
                        <a:pos x="T8" y="T9"/>
                      </a:cxn>
                      <a:cxn ang="T59">
                        <a:pos x="T10" y="T11"/>
                      </a:cxn>
                      <a:cxn ang="T60">
                        <a:pos x="T12" y="T13"/>
                      </a:cxn>
                      <a:cxn ang="T61">
                        <a:pos x="T14" y="T15"/>
                      </a:cxn>
                      <a:cxn ang="T62">
                        <a:pos x="T16" y="T17"/>
                      </a:cxn>
                      <a:cxn ang="T63">
                        <a:pos x="T18" y="T19"/>
                      </a:cxn>
                      <a:cxn ang="T64">
                        <a:pos x="T20" y="T21"/>
                      </a:cxn>
                      <a:cxn ang="T65">
                        <a:pos x="T22" y="T23"/>
                      </a:cxn>
                      <a:cxn ang="T66">
                        <a:pos x="T24" y="T25"/>
                      </a:cxn>
                      <a:cxn ang="T67">
                        <a:pos x="T26" y="T27"/>
                      </a:cxn>
                      <a:cxn ang="T68">
                        <a:pos x="T28" y="T29"/>
                      </a:cxn>
                      <a:cxn ang="T69">
                        <a:pos x="T30" y="T31"/>
                      </a:cxn>
                      <a:cxn ang="T70">
                        <a:pos x="T32" y="T33"/>
                      </a:cxn>
                      <a:cxn ang="T71">
                        <a:pos x="T34" y="T35"/>
                      </a:cxn>
                      <a:cxn ang="T72">
                        <a:pos x="T36" y="T37"/>
                      </a:cxn>
                      <a:cxn ang="T73">
                        <a:pos x="T38" y="T39"/>
                      </a:cxn>
                      <a:cxn ang="T74">
                        <a:pos x="T40" y="T41"/>
                      </a:cxn>
                      <a:cxn ang="T75">
                        <a:pos x="T42" y="T43"/>
                      </a:cxn>
                      <a:cxn ang="T76">
                        <a:pos x="T44" y="T45"/>
                      </a:cxn>
                      <a:cxn ang="T77">
                        <a:pos x="T46" y="T47"/>
                      </a:cxn>
                      <a:cxn ang="T78">
                        <a:pos x="T48" y="T49"/>
                      </a:cxn>
                      <a:cxn ang="T79">
                        <a:pos x="T50" y="T51"/>
                      </a:cxn>
                      <a:cxn ang="T80">
                        <a:pos x="T52" y="T53"/>
                      </a:cxn>
                    </a:cxnLst>
                    <a:rect l="T81" t="T82" r="T83" b="T84"/>
                    <a:pathLst>
                      <a:path w="485" h="401">
                        <a:moveTo>
                          <a:pt x="224" y="0"/>
                        </a:moveTo>
                        <a:lnTo>
                          <a:pt x="67" y="0"/>
                        </a:lnTo>
                        <a:lnTo>
                          <a:pt x="22" y="5"/>
                        </a:lnTo>
                        <a:lnTo>
                          <a:pt x="14" y="22"/>
                        </a:lnTo>
                        <a:lnTo>
                          <a:pt x="5" y="57"/>
                        </a:lnTo>
                        <a:lnTo>
                          <a:pt x="0" y="151"/>
                        </a:lnTo>
                        <a:lnTo>
                          <a:pt x="5" y="243"/>
                        </a:lnTo>
                        <a:lnTo>
                          <a:pt x="17" y="334"/>
                        </a:lnTo>
                        <a:lnTo>
                          <a:pt x="37" y="371"/>
                        </a:lnTo>
                        <a:lnTo>
                          <a:pt x="46" y="380"/>
                        </a:lnTo>
                        <a:lnTo>
                          <a:pt x="146" y="390"/>
                        </a:lnTo>
                        <a:lnTo>
                          <a:pt x="275" y="395"/>
                        </a:lnTo>
                        <a:lnTo>
                          <a:pt x="371" y="396"/>
                        </a:lnTo>
                        <a:lnTo>
                          <a:pt x="485" y="401"/>
                        </a:lnTo>
                        <a:lnTo>
                          <a:pt x="480" y="387"/>
                        </a:lnTo>
                        <a:lnTo>
                          <a:pt x="391" y="380"/>
                        </a:lnTo>
                        <a:lnTo>
                          <a:pt x="275" y="372"/>
                        </a:lnTo>
                        <a:lnTo>
                          <a:pt x="114" y="371"/>
                        </a:lnTo>
                        <a:lnTo>
                          <a:pt x="56" y="353"/>
                        </a:lnTo>
                        <a:lnTo>
                          <a:pt x="38" y="339"/>
                        </a:lnTo>
                        <a:lnTo>
                          <a:pt x="32" y="313"/>
                        </a:lnTo>
                        <a:lnTo>
                          <a:pt x="24" y="237"/>
                        </a:lnTo>
                        <a:lnTo>
                          <a:pt x="22" y="142"/>
                        </a:lnTo>
                        <a:lnTo>
                          <a:pt x="29" y="46"/>
                        </a:lnTo>
                        <a:lnTo>
                          <a:pt x="38" y="24"/>
                        </a:lnTo>
                        <a:lnTo>
                          <a:pt x="143" y="10"/>
                        </a:lnTo>
                        <a:lnTo>
                          <a:pt x="22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grpSp>
            <p:nvGrpSpPr>
              <p:cNvPr id="38925" name="Group 77"/>
              <p:cNvGrpSpPr>
                <a:grpSpLocks/>
              </p:cNvGrpSpPr>
              <p:nvPr/>
            </p:nvGrpSpPr>
            <p:grpSpPr bwMode="auto">
              <a:xfrm>
                <a:off x="489" y="2894"/>
                <a:ext cx="1022" cy="312"/>
                <a:chOff x="3931" y="712"/>
                <a:chExt cx="1996" cy="537"/>
              </a:xfrm>
            </p:grpSpPr>
            <p:sp>
              <p:nvSpPr>
                <p:cNvPr id="38926" name="Freeform 78"/>
                <p:cNvSpPr>
                  <a:spLocks/>
                </p:cNvSpPr>
                <p:nvPr/>
              </p:nvSpPr>
              <p:spPr bwMode="auto">
                <a:xfrm rot="412926">
                  <a:off x="3931" y="712"/>
                  <a:ext cx="1996" cy="537"/>
                </a:xfrm>
                <a:custGeom>
                  <a:avLst/>
                  <a:gdLst>
                    <a:gd name="T0" fmla="*/ 0 w 888"/>
                    <a:gd name="T1" fmla="*/ 290 h 480"/>
                    <a:gd name="T2" fmla="*/ 110 w 888"/>
                    <a:gd name="T3" fmla="*/ 195 h 480"/>
                    <a:gd name="T4" fmla="*/ 113 w 888"/>
                    <a:gd name="T5" fmla="*/ 217 h 480"/>
                    <a:gd name="T6" fmla="*/ 38 w 888"/>
                    <a:gd name="T7" fmla="*/ 285 h 480"/>
                    <a:gd name="T8" fmla="*/ 170 w 888"/>
                    <a:gd name="T9" fmla="*/ 279 h 480"/>
                    <a:gd name="T10" fmla="*/ 449 w 888"/>
                    <a:gd name="T11" fmla="*/ 280 h 480"/>
                    <a:gd name="T12" fmla="*/ 597 w 888"/>
                    <a:gd name="T13" fmla="*/ 269 h 480"/>
                    <a:gd name="T14" fmla="*/ 690 w 888"/>
                    <a:gd name="T15" fmla="*/ 252 h 480"/>
                    <a:gd name="T16" fmla="*/ 713 w 888"/>
                    <a:gd name="T17" fmla="*/ 246 h 480"/>
                    <a:gd name="T18" fmla="*/ 822 w 888"/>
                    <a:gd name="T19" fmla="*/ 27 h 480"/>
                    <a:gd name="T20" fmla="*/ 771 w 888"/>
                    <a:gd name="T21" fmla="*/ 13 h 480"/>
                    <a:gd name="T22" fmla="*/ 847 w 888"/>
                    <a:gd name="T23" fmla="*/ 0 h 480"/>
                    <a:gd name="T24" fmla="*/ 875 w 888"/>
                    <a:gd name="T25" fmla="*/ 24 h 480"/>
                    <a:gd name="T26" fmla="*/ 888 w 888"/>
                    <a:gd name="T27" fmla="*/ 105 h 480"/>
                    <a:gd name="T28" fmla="*/ 866 w 888"/>
                    <a:gd name="T29" fmla="*/ 171 h 480"/>
                    <a:gd name="T30" fmla="*/ 795 w 888"/>
                    <a:gd name="T31" fmla="*/ 385 h 480"/>
                    <a:gd name="T32" fmla="*/ 762 w 888"/>
                    <a:gd name="T33" fmla="*/ 451 h 480"/>
                    <a:gd name="T34" fmla="*/ 732 w 888"/>
                    <a:gd name="T35" fmla="*/ 459 h 480"/>
                    <a:gd name="T36" fmla="*/ 507 w 888"/>
                    <a:gd name="T37" fmla="*/ 455 h 480"/>
                    <a:gd name="T38" fmla="*/ 271 w 888"/>
                    <a:gd name="T39" fmla="*/ 461 h 480"/>
                    <a:gd name="T40" fmla="*/ 47 w 888"/>
                    <a:gd name="T41" fmla="*/ 478 h 480"/>
                    <a:gd name="T42" fmla="*/ 14 w 888"/>
                    <a:gd name="T43" fmla="*/ 480 h 480"/>
                    <a:gd name="T44" fmla="*/ 11 w 888"/>
                    <a:gd name="T45" fmla="*/ 417 h 480"/>
                    <a:gd name="T46" fmla="*/ 6 w 888"/>
                    <a:gd name="T47" fmla="*/ 355 h 480"/>
                    <a:gd name="T48" fmla="*/ 5 w 888"/>
                    <a:gd name="T49" fmla="*/ 322 h 480"/>
                    <a:gd name="T50" fmla="*/ 24 w 888"/>
                    <a:gd name="T51" fmla="*/ 342 h 480"/>
                    <a:gd name="T52" fmla="*/ 28 w 888"/>
                    <a:gd name="T53" fmla="*/ 393 h 480"/>
                    <a:gd name="T54" fmla="*/ 35 w 888"/>
                    <a:gd name="T55" fmla="*/ 447 h 480"/>
                    <a:gd name="T56" fmla="*/ 99 w 888"/>
                    <a:gd name="T57" fmla="*/ 456 h 480"/>
                    <a:gd name="T58" fmla="*/ 246 w 888"/>
                    <a:gd name="T59" fmla="*/ 442 h 480"/>
                    <a:gd name="T60" fmla="*/ 370 w 888"/>
                    <a:gd name="T61" fmla="*/ 432 h 480"/>
                    <a:gd name="T62" fmla="*/ 474 w 888"/>
                    <a:gd name="T63" fmla="*/ 432 h 480"/>
                    <a:gd name="T64" fmla="*/ 630 w 888"/>
                    <a:gd name="T65" fmla="*/ 432 h 480"/>
                    <a:gd name="T66" fmla="*/ 729 w 888"/>
                    <a:gd name="T67" fmla="*/ 431 h 480"/>
                    <a:gd name="T68" fmla="*/ 732 w 888"/>
                    <a:gd name="T69" fmla="*/ 402 h 480"/>
                    <a:gd name="T70" fmla="*/ 723 w 888"/>
                    <a:gd name="T71" fmla="*/ 341 h 480"/>
                    <a:gd name="T72" fmla="*/ 715 w 888"/>
                    <a:gd name="T73" fmla="*/ 274 h 480"/>
                    <a:gd name="T74" fmla="*/ 729 w 888"/>
                    <a:gd name="T75" fmla="*/ 290 h 480"/>
                    <a:gd name="T76" fmla="*/ 743 w 888"/>
                    <a:gd name="T77" fmla="*/ 364 h 480"/>
                    <a:gd name="T78" fmla="*/ 756 w 888"/>
                    <a:gd name="T79" fmla="*/ 402 h 480"/>
                    <a:gd name="T80" fmla="*/ 771 w 888"/>
                    <a:gd name="T81" fmla="*/ 383 h 480"/>
                    <a:gd name="T82" fmla="*/ 798 w 888"/>
                    <a:gd name="T83" fmla="*/ 309 h 480"/>
                    <a:gd name="T84" fmla="*/ 838 w 888"/>
                    <a:gd name="T85" fmla="*/ 204 h 480"/>
                    <a:gd name="T86" fmla="*/ 866 w 888"/>
                    <a:gd name="T87" fmla="*/ 119 h 480"/>
                    <a:gd name="T88" fmla="*/ 871 w 888"/>
                    <a:gd name="T89" fmla="*/ 93 h 480"/>
                    <a:gd name="T90" fmla="*/ 857 w 888"/>
                    <a:gd name="T91" fmla="*/ 33 h 480"/>
                    <a:gd name="T92" fmla="*/ 842 w 888"/>
                    <a:gd name="T93" fmla="*/ 29 h 480"/>
                    <a:gd name="T94" fmla="*/ 812 w 888"/>
                    <a:gd name="T95" fmla="*/ 100 h 480"/>
                    <a:gd name="T96" fmla="*/ 760 w 888"/>
                    <a:gd name="T97" fmla="*/ 193 h 480"/>
                    <a:gd name="T98" fmla="*/ 723 w 888"/>
                    <a:gd name="T99" fmla="*/ 265 h 480"/>
                    <a:gd name="T100" fmla="*/ 685 w 888"/>
                    <a:gd name="T101" fmla="*/ 276 h 480"/>
                    <a:gd name="T102" fmla="*/ 549 w 888"/>
                    <a:gd name="T103" fmla="*/ 293 h 480"/>
                    <a:gd name="T104" fmla="*/ 389 w 888"/>
                    <a:gd name="T105" fmla="*/ 303 h 480"/>
                    <a:gd name="T106" fmla="*/ 231 w 888"/>
                    <a:gd name="T107" fmla="*/ 303 h 480"/>
                    <a:gd name="T108" fmla="*/ 52 w 888"/>
                    <a:gd name="T109" fmla="*/ 304 h 480"/>
                    <a:gd name="T110" fmla="*/ 0 w 888"/>
                    <a:gd name="T111" fmla="*/ 290 h 480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888"/>
                    <a:gd name="T169" fmla="*/ 0 h 480"/>
                    <a:gd name="T170" fmla="*/ 888 w 888"/>
                    <a:gd name="T171" fmla="*/ 480 h 480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888" h="480">
                      <a:moveTo>
                        <a:pt x="0" y="290"/>
                      </a:moveTo>
                      <a:lnTo>
                        <a:pt x="110" y="195"/>
                      </a:lnTo>
                      <a:lnTo>
                        <a:pt x="113" y="217"/>
                      </a:lnTo>
                      <a:lnTo>
                        <a:pt x="38" y="285"/>
                      </a:lnTo>
                      <a:lnTo>
                        <a:pt x="170" y="279"/>
                      </a:lnTo>
                      <a:lnTo>
                        <a:pt x="449" y="280"/>
                      </a:lnTo>
                      <a:lnTo>
                        <a:pt x="597" y="269"/>
                      </a:lnTo>
                      <a:lnTo>
                        <a:pt x="690" y="252"/>
                      </a:lnTo>
                      <a:lnTo>
                        <a:pt x="713" y="246"/>
                      </a:lnTo>
                      <a:lnTo>
                        <a:pt x="822" y="27"/>
                      </a:lnTo>
                      <a:lnTo>
                        <a:pt x="771" y="13"/>
                      </a:lnTo>
                      <a:lnTo>
                        <a:pt x="847" y="0"/>
                      </a:lnTo>
                      <a:lnTo>
                        <a:pt x="875" y="24"/>
                      </a:lnTo>
                      <a:lnTo>
                        <a:pt x="888" y="105"/>
                      </a:lnTo>
                      <a:lnTo>
                        <a:pt x="866" y="171"/>
                      </a:lnTo>
                      <a:lnTo>
                        <a:pt x="795" y="385"/>
                      </a:lnTo>
                      <a:lnTo>
                        <a:pt x="762" y="451"/>
                      </a:lnTo>
                      <a:lnTo>
                        <a:pt x="732" y="459"/>
                      </a:lnTo>
                      <a:lnTo>
                        <a:pt x="507" y="455"/>
                      </a:lnTo>
                      <a:lnTo>
                        <a:pt x="271" y="461"/>
                      </a:lnTo>
                      <a:lnTo>
                        <a:pt x="47" y="478"/>
                      </a:lnTo>
                      <a:lnTo>
                        <a:pt x="14" y="480"/>
                      </a:lnTo>
                      <a:lnTo>
                        <a:pt x="11" y="417"/>
                      </a:lnTo>
                      <a:lnTo>
                        <a:pt x="6" y="355"/>
                      </a:lnTo>
                      <a:lnTo>
                        <a:pt x="5" y="322"/>
                      </a:lnTo>
                      <a:lnTo>
                        <a:pt x="24" y="342"/>
                      </a:lnTo>
                      <a:lnTo>
                        <a:pt x="28" y="393"/>
                      </a:lnTo>
                      <a:lnTo>
                        <a:pt x="35" y="447"/>
                      </a:lnTo>
                      <a:lnTo>
                        <a:pt x="99" y="456"/>
                      </a:lnTo>
                      <a:lnTo>
                        <a:pt x="246" y="442"/>
                      </a:lnTo>
                      <a:lnTo>
                        <a:pt x="370" y="432"/>
                      </a:lnTo>
                      <a:lnTo>
                        <a:pt x="474" y="432"/>
                      </a:lnTo>
                      <a:lnTo>
                        <a:pt x="630" y="432"/>
                      </a:lnTo>
                      <a:lnTo>
                        <a:pt x="729" y="431"/>
                      </a:lnTo>
                      <a:lnTo>
                        <a:pt x="732" y="402"/>
                      </a:lnTo>
                      <a:lnTo>
                        <a:pt x="723" y="341"/>
                      </a:lnTo>
                      <a:lnTo>
                        <a:pt x="715" y="274"/>
                      </a:lnTo>
                      <a:lnTo>
                        <a:pt x="729" y="290"/>
                      </a:lnTo>
                      <a:lnTo>
                        <a:pt x="743" y="364"/>
                      </a:lnTo>
                      <a:lnTo>
                        <a:pt x="756" y="402"/>
                      </a:lnTo>
                      <a:lnTo>
                        <a:pt x="771" y="383"/>
                      </a:lnTo>
                      <a:lnTo>
                        <a:pt x="798" y="309"/>
                      </a:lnTo>
                      <a:lnTo>
                        <a:pt x="838" y="204"/>
                      </a:lnTo>
                      <a:lnTo>
                        <a:pt x="866" y="119"/>
                      </a:lnTo>
                      <a:lnTo>
                        <a:pt x="871" y="93"/>
                      </a:lnTo>
                      <a:lnTo>
                        <a:pt x="857" y="33"/>
                      </a:lnTo>
                      <a:lnTo>
                        <a:pt x="842" y="29"/>
                      </a:lnTo>
                      <a:lnTo>
                        <a:pt x="812" y="100"/>
                      </a:lnTo>
                      <a:lnTo>
                        <a:pt x="760" y="193"/>
                      </a:lnTo>
                      <a:lnTo>
                        <a:pt x="723" y="265"/>
                      </a:lnTo>
                      <a:lnTo>
                        <a:pt x="685" y="276"/>
                      </a:lnTo>
                      <a:lnTo>
                        <a:pt x="549" y="293"/>
                      </a:lnTo>
                      <a:lnTo>
                        <a:pt x="389" y="303"/>
                      </a:lnTo>
                      <a:lnTo>
                        <a:pt x="231" y="303"/>
                      </a:lnTo>
                      <a:lnTo>
                        <a:pt x="52" y="304"/>
                      </a:lnTo>
                      <a:lnTo>
                        <a:pt x="0" y="29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grpSp>
              <p:nvGrpSpPr>
                <p:cNvPr id="38927" name="Group 79"/>
                <p:cNvGrpSpPr>
                  <a:grpSpLocks/>
                </p:cNvGrpSpPr>
                <p:nvPr/>
              </p:nvGrpSpPr>
              <p:grpSpPr bwMode="auto">
                <a:xfrm rot="199841">
                  <a:off x="4440" y="744"/>
                  <a:ext cx="1100" cy="273"/>
                  <a:chOff x="4440" y="744"/>
                  <a:chExt cx="1100" cy="273"/>
                </a:xfrm>
              </p:grpSpPr>
              <p:sp>
                <p:nvSpPr>
                  <p:cNvPr id="38928" name="Freeform 80"/>
                  <p:cNvSpPr>
                    <a:spLocks/>
                  </p:cNvSpPr>
                  <p:nvPr/>
                </p:nvSpPr>
                <p:spPr bwMode="auto">
                  <a:xfrm rot="412926">
                    <a:off x="5050" y="861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8929" name="Freeform 81"/>
                  <p:cNvSpPr>
                    <a:spLocks/>
                  </p:cNvSpPr>
                  <p:nvPr/>
                </p:nvSpPr>
                <p:spPr bwMode="auto">
                  <a:xfrm rot="412926">
                    <a:off x="5213" y="872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8930" name="Freeform 82"/>
                  <p:cNvSpPr>
                    <a:spLocks/>
                  </p:cNvSpPr>
                  <p:nvPr/>
                </p:nvSpPr>
                <p:spPr bwMode="auto">
                  <a:xfrm rot="412926">
                    <a:off x="4504" y="933"/>
                    <a:ext cx="611" cy="84"/>
                  </a:xfrm>
                  <a:custGeom>
                    <a:avLst/>
                    <a:gdLst>
                      <a:gd name="T0" fmla="*/ 0 w 195"/>
                      <a:gd name="T1" fmla="*/ 15 h 49"/>
                      <a:gd name="T2" fmla="*/ 190 w 195"/>
                      <a:gd name="T3" fmla="*/ 0 h 49"/>
                      <a:gd name="T4" fmla="*/ 195 w 195"/>
                      <a:gd name="T5" fmla="*/ 32 h 49"/>
                      <a:gd name="T6" fmla="*/ 0 w 195"/>
                      <a:gd name="T7" fmla="*/ 49 h 49"/>
                      <a:gd name="T8" fmla="*/ 0 w 195"/>
                      <a:gd name="T9" fmla="*/ 15 h 4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95"/>
                      <a:gd name="T16" fmla="*/ 0 h 49"/>
                      <a:gd name="T17" fmla="*/ 195 w 195"/>
                      <a:gd name="T18" fmla="*/ 49 h 4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95" h="49">
                        <a:moveTo>
                          <a:pt x="0" y="15"/>
                        </a:moveTo>
                        <a:lnTo>
                          <a:pt x="190" y="0"/>
                        </a:lnTo>
                        <a:lnTo>
                          <a:pt x="195" y="32"/>
                        </a:lnTo>
                        <a:lnTo>
                          <a:pt x="0" y="49"/>
                        </a:lnTo>
                        <a:lnTo>
                          <a:pt x="0" y="15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8931" name="Freeform 83"/>
                  <p:cNvSpPr>
                    <a:spLocks/>
                  </p:cNvSpPr>
                  <p:nvPr/>
                </p:nvSpPr>
                <p:spPr bwMode="auto">
                  <a:xfrm rot="412926">
                    <a:off x="4440" y="823"/>
                    <a:ext cx="87" cy="71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8932" name="Freeform 84"/>
                  <p:cNvSpPr>
                    <a:spLocks/>
                  </p:cNvSpPr>
                  <p:nvPr/>
                </p:nvSpPr>
                <p:spPr bwMode="auto">
                  <a:xfrm rot="412926">
                    <a:off x="4603" y="833"/>
                    <a:ext cx="87" cy="73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8933" name="Freeform 85"/>
                  <p:cNvSpPr>
                    <a:spLocks/>
                  </p:cNvSpPr>
                  <p:nvPr/>
                </p:nvSpPr>
                <p:spPr bwMode="auto">
                  <a:xfrm rot="412926">
                    <a:off x="4737" y="845"/>
                    <a:ext cx="88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8934" name="Freeform 86"/>
                  <p:cNvSpPr>
                    <a:spLocks/>
                  </p:cNvSpPr>
                  <p:nvPr/>
                </p:nvSpPr>
                <p:spPr bwMode="auto">
                  <a:xfrm rot="412926">
                    <a:off x="4900" y="856"/>
                    <a:ext cx="88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8935" name="Freeform 87"/>
                  <p:cNvSpPr>
                    <a:spLocks/>
                  </p:cNvSpPr>
                  <p:nvPr/>
                </p:nvSpPr>
                <p:spPr bwMode="auto">
                  <a:xfrm rot="412926">
                    <a:off x="5146" y="782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8936" name="Freeform 88"/>
                  <p:cNvSpPr>
                    <a:spLocks/>
                  </p:cNvSpPr>
                  <p:nvPr/>
                </p:nvSpPr>
                <p:spPr bwMode="auto">
                  <a:xfrm rot="412926">
                    <a:off x="5309" y="793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8937" name="Freeform 89"/>
                  <p:cNvSpPr>
                    <a:spLocks/>
                  </p:cNvSpPr>
                  <p:nvPr/>
                </p:nvSpPr>
                <p:spPr bwMode="auto">
                  <a:xfrm rot="412926">
                    <a:off x="4536" y="744"/>
                    <a:ext cx="87" cy="71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8938" name="Freeform 90"/>
                  <p:cNvSpPr>
                    <a:spLocks/>
                  </p:cNvSpPr>
                  <p:nvPr/>
                </p:nvSpPr>
                <p:spPr bwMode="auto">
                  <a:xfrm rot="412926">
                    <a:off x="4699" y="754"/>
                    <a:ext cx="87" cy="73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8939" name="Freeform 91"/>
                  <p:cNvSpPr>
                    <a:spLocks/>
                  </p:cNvSpPr>
                  <p:nvPr/>
                </p:nvSpPr>
                <p:spPr bwMode="auto">
                  <a:xfrm rot="412926">
                    <a:off x="4833" y="766"/>
                    <a:ext cx="88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8940" name="Freeform 92"/>
                  <p:cNvSpPr>
                    <a:spLocks/>
                  </p:cNvSpPr>
                  <p:nvPr/>
                </p:nvSpPr>
                <p:spPr bwMode="auto">
                  <a:xfrm rot="412926">
                    <a:off x="4996" y="777"/>
                    <a:ext cx="88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8941" name="Freeform 93"/>
                  <p:cNvSpPr>
                    <a:spLocks/>
                  </p:cNvSpPr>
                  <p:nvPr/>
                </p:nvSpPr>
                <p:spPr bwMode="auto">
                  <a:xfrm rot="412926">
                    <a:off x="5357" y="895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8942" name="Freeform 94"/>
                  <p:cNvSpPr>
                    <a:spLocks/>
                  </p:cNvSpPr>
                  <p:nvPr/>
                </p:nvSpPr>
                <p:spPr bwMode="auto">
                  <a:xfrm rot="412926">
                    <a:off x="5453" y="816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</p:grpSp>
        <p:sp>
          <p:nvSpPr>
            <p:cNvPr id="38922" name="Text Box 3"/>
            <p:cNvSpPr txBox="1">
              <a:spLocks noChangeArrowheads="1"/>
            </p:cNvSpPr>
            <p:nvPr/>
          </p:nvSpPr>
          <p:spPr bwMode="auto">
            <a:xfrm>
              <a:off x="1922463" y="1423988"/>
              <a:ext cx="5724644" cy="52629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b="1" dirty="0">
                  <a:latin typeface="+mj-lt"/>
                </a:rPr>
                <a:t>Period	2008	2009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b="1" dirty="0"/>
                <a:t>-------------------------------------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January	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February	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March	</a:t>
              </a:r>
              <a:r>
                <a:rPr lang="en-US" sz="2400" dirty="0">
                  <a:solidFill>
                    <a:srgbClr val="9900CC"/>
                  </a:solidFill>
                  <a:latin typeface="+mj-lt"/>
                </a:rPr>
                <a:t>$50</a:t>
              </a:r>
              <a:r>
                <a:rPr lang="en-US" sz="2400" dirty="0">
                  <a:latin typeface="+mj-lt"/>
                </a:rPr>
                <a:t>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April	$100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May	$100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June	$100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July	$100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August	$100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September	$100	</a:t>
              </a:r>
              <a:r>
                <a:rPr lang="en-US" sz="2400" dirty="0">
                  <a:solidFill>
                    <a:srgbClr val="9900CC"/>
                  </a:solidFill>
                  <a:latin typeface="+mj-lt"/>
                </a:rPr>
                <a:t>$50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October	$100	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November	$100	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December	$100	0</a:t>
              </a:r>
              <a:r>
                <a:rPr lang="en-US" sz="2400" dirty="0"/>
                <a:t>	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Title 7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 – Next Period</a:t>
            </a:r>
            <a:endParaRPr lang="en-US" dirty="0"/>
          </a:p>
        </p:txBody>
      </p:sp>
      <p:sp>
        <p:nvSpPr>
          <p:cNvPr id="3993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FA-SU-370</a:t>
            </a:r>
            <a:endParaRPr lang="en-US" dirty="0"/>
          </a:p>
        </p:txBody>
      </p:sp>
      <p:grpSp>
        <p:nvGrpSpPr>
          <p:cNvPr id="78" name="Group 77"/>
          <p:cNvGrpSpPr/>
          <p:nvPr/>
        </p:nvGrpSpPr>
        <p:grpSpPr>
          <a:xfrm>
            <a:off x="456006" y="865016"/>
            <a:ext cx="8212259" cy="5324198"/>
            <a:chOff x="234950" y="1447800"/>
            <a:chExt cx="8212259" cy="5324198"/>
          </a:xfrm>
        </p:grpSpPr>
        <p:sp>
          <p:nvSpPr>
            <p:cNvPr id="39939" name="Rectangle 9"/>
            <p:cNvSpPr>
              <a:spLocks noChangeArrowheads="1"/>
            </p:cNvSpPr>
            <p:nvPr/>
          </p:nvSpPr>
          <p:spPr bwMode="auto">
            <a:xfrm>
              <a:off x="1544638" y="5538788"/>
              <a:ext cx="1935162" cy="347662"/>
            </a:xfrm>
            <a:prstGeom prst="rect">
              <a:avLst/>
            </a:prstGeom>
            <a:solidFill>
              <a:srgbClr val="CCECFF"/>
            </a:solidFill>
            <a:ln w="2857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 dirty="0"/>
            </a:p>
          </p:txBody>
        </p:sp>
        <p:sp>
          <p:nvSpPr>
            <p:cNvPr id="39940" name="Rectangle 10"/>
            <p:cNvSpPr>
              <a:spLocks noChangeArrowheads="1"/>
            </p:cNvSpPr>
            <p:nvPr/>
          </p:nvSpPr>
          <p:spPr bwMode="auto">
            <a:xfrm>
              <a:off x="5476875" y="5538788"/>
              <a:ext cx="1717675" cy="347662"/>
            </a:xfrm>
            <a:prstGeom prst="rect">
              <a:avLst/>
            </a:prstGeom>
            <a:solidFill>
              <a:srgbClr val="CCECFF"/>
            </a:solidFill>
            <a:ln w="2857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 dirty="0"/>
            </a:p>
          </p:txBody>
        </p:sp>
        <p:sp>
          <p:nvSpPr>
            <p:cNvPr id="39941" name="Rectangle 11"/>
            <p:cNvSpPr>
              <a:spLocks noChangeArrowheads="1"/>
            </p:cNvSpPr>
            <p:nvPr/>
          </p:nvSpPr>
          <p:spPr bwMode="auto">
            <a:xfrm>
              <a:off x="1536700" y="2960688"/>
              <a:ext cx="3513138" cy="357187"/>
            </a:xfrm>
            <a:prstGeom prst="rect">
              <a:avLst/>
            </a:prstGeom>
            <a:solidFill>
              <a:srgbClr val="FFFF66"/>
            </a:solidFill>
            <a:ln w="2857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 dirty="0"/>
            </a:p>
          </p:txBody>
        </p:sp>
        <p:grpSp>
          <p:nvGrpSpPr>
            <p:cNvPr id="39942" name="Group 12"/>
            <p:cNvGrpSpPr>
              <a:grpSpLocks/>
            </p:cNvGrpSpPr>
            <p:nvPr/>
          </p:nvGrpSpPr>
          <p:grpSpPr bwMode="auto">
            <a:xfrm>
              <a:off x="234950" y="2184400"/>
              <a:ext cx="1381125" cy="1495425"/>
              <a:chOff x="148" y="981"/>
              <a:chExt cx="870" cy="942"/>
            </a:xfrm>
          </p:grpSpPr>
          <p:grpSp>
            <p:nvGrpSpPr>
              <p:cNvPr id="39979" name="Group 13"/>
              <p:cNvGrpSpPr>
                <a:grpSpLocks/>
              </p:cNvGrpSpPr>
              <p:nvPr/>
            </p:nvGrpSpPr>
            <p:grpSpPr bwMode="auto">
              <a:xfrm>
                <a:off x="288" y="981"/>
                <a:ext cx="597" cy="741"/>
                <a:chOff x="489" y="1745"/>
                <a:chExt cx="1191" cy="1479"/>
              </a:xfrm>
            </p:grpSpPr>
            <p:sp>
              <p:nvSpPr>
                <p:cNvPr id="39981" name="Freeform 14"/>
                <p:cNvSpPr>
                  <a:spLocks/>
                </p:cNvSpPr>
                <p:nvPr/>
              </p:nvSpPr>
              <p:spPr bwMode="auto">
                <a:xfrm>
                  <a:off x="493" y="2883"/>
                  <a:ext cx="1003" cy="341"/>
                </a:xfrm>
                <a:custGeom>
                  <a:avLst/>
                  <a:gdLst>
                    <a:gd name="T0" fmla="*/ 234 w 1913"/>
                    <a:gd name="T1" fmla="*/ 147 h 560"/>
                    <a:gd name="T2" fmla="*/ 294 w 1913"/>
                    <a:gd name="T3" fmla="*/ 120 h 560"/>
                    <a:gd name="T4" fmla="*/ 388 w 1913"/>
                    <a:gd name="T5" fmla="*/ 80 h 560"/>
                    <a:gd name="T6" fmla="*/ 594 w 1913"/>
                    <a:gd name="T7" fmla="*/ 0 h 560"/>
                    <a:gd name="T8" fmla="*/ 1128 w 1913"/>
                    <a:gd name="T9" fmla="*/ 40 h 560"/>
                    <a:gd name="T10" fmla="*/ 1268 w 1913"/>
                    <a:gd name="T11" fmla="*/ 67 h 560"/>
                    <a:gd name="T12" fmla="*/ 1421 w 1913"/>
                    <a:gd name="T13" fmla="*/ 93 h 560"/>
                    <a:gd name="T14" fmla="*/ 1708 w 1913"/>
                    <a:gd name="T15" fmla="*/ 120 h 560"/>
                    <a:gd name="T16" fmla="*/ 1828 w 1913"/>
                    <a:gd name="T17" fmla="*/ 140 h 560"/>
                    <a:gd name="T18" fmla="*/ 1894 w 1913"/>
                    <a:gd name="T19" fmla="*/ 167 h 560"/>
                    <a:gd name="T20" fmla="*/ 1901 w 1913"/>
                    <a:gd name="T21" fmla="*/ 273 h 560"/>
                    <a:gd name="T22" fmla="*/ 1834 w 1913"/>
                    <a:gd name="T23" fmla="*/ 320 h 560"/>
                    <a:gd name="T24" fmla="*/ 1801 w 1913"/>
                    <a:gd name="T25" fmla="*/ 420 h 560"/>
                    <a:gd name="T26" fmla="*/ 1701 w 1913"/>
                    <a:gd name="T27" fmla="*/ 467 h 560"/>
                    <a:gd name="T28" fmla="*/ 1594 w 1913"/>
                    <a:gd name="T29" fmla="*/ 553 h 560"/>
                    <a:gd name="T30" fmla="*/ 1461 w 1913"/>
                    <a:gd name="T31" fmla="*/ 560 h 560"/>
                    <a:gd name="T32" fmla="*/ 1174 w 1913"/>
                    <a:gd name="T33" fmla="*/ 533 h 560"/>
                    <a:gd name="T34" fmla="*/ 1041 w 1913"/>
                    <a:gd name="T35" fmla="*/ 493 h 560"/>
                    <a:gd name="T36" fmla="*/ 848 w 1913"/>
                    <a:gd name="T37" fmla="*/ 473 h 560"/>
                    <a:gd name="T38" fmla="*/ 648 w 1913"/>
                    <a:gd name="T39" fmla="*/ 460 h 560"/>
                    <a:gd name="T40" fmla="*/ 581 w 1913"/>
                    <a:gd name="T41" fmla="*/ 440 h 560"/>
                    <a:gd name="T42" fmla="*/ 494 w 1913"/>
                    <a:gd name="T43" fmla="*/ 433 h 560"/>
                    <a:gd name="T44" fmla="*/ 328 w 1913"/>
                    <a:gd name="T45" fmla="*/ 420 h 560"/>
                    <a:gd name="T46" fmla="*/ 214 w 1913"/>
                    <a:gd name="T47" fmla="*/ 387 h 560"/>
                    <a:gd name="T48" fmla="*/ 74 w 1913"/>
                    <a:gd name="T49" fmla="*/ 380 h 560"/>
                    <a:gd name="T50" fmla="*/ 14 w 1913"/>
                    <a:gd name="T51" fmla="*/ 353 h 560"/>
                    <a:gd name="T52" fmla="*/ 21 w 1913"/>
                    <a:gd name="T53" fmla="*/ 260 h 560"/>
                    <a:gd name="T54" fmla="*/ 61 w 1913"/>
                    <a:gd name="T55" fmla="*/ 240 h 560"/>
                    <a:gd name="T56" fmla="*/ 81 w 1913"/>
                    <a:gd name="T57" fmla="*/ 200 h 560"/>
                    <a:gd name="T58" fmla="*/ 101 w 1913"/>
                    <a:gd name="T59" fmla="*/ 193 h 560"/>
                    <a:gd name="T60" fmla="*/ 234 w 1913"/>
                    <a:gd name="T61" fmla="*/ 147 h 560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1913"/>
                    <a:gd name="T94" fmla="*/ 0 h 560"/>
                    <a:gd name="T95" fmla="*/ 1913 w 1913"/>
                    <a:gd name="T96" fmla="*/ 560 h 560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1913" h="560">
                      <a:moveTo>
                        <a:pt x="234" y="147"/>
                      </a:moveTo>
                      <a:cubicBezTo>
                        <a:pt x="255" y="139"/>
                        <a:pt x="273" y="128"/>
                        <a:pt x="294" y="120"/>
                      </a:cubicBezTo>
                      <a:cubicBezTo>
                        <a:pt x="319" y="97"/>
                        <a:pt x="355" y="87"/>
                        <a:pt x="388" y="80"/>
                      </a:cubicBezTo>
                      <a:cubicBezTo>
                        <a:pt x="455" y="47"/>
                        <a:pt x="527" y="33"/>
                        <a:pt x="594" y="0"/>
                      </a:cubicBezTo>
                      <a:cubicBezTo>
                        <a:pt x="776" y="5"/>
                        <a:pt x="948" y="21"/>
                        <a:pt x="1128" y="40"/>
                      </a:cubicBezTo>
                      <a:cubicBezTo>
                        <a:pt x="1171" y="55"/>
                        <a:pt x="1223" y="60"/>
                        <a:pt x="1268" y="67"/>
                      </a:cubicBezTo>
                      <a:cubicBezTo>
                        <a:pt x="1316" y="82"/>
                        <a:pt x="1371" y="87"/>
                        <a:pt x="1421" y="93"/>
                      </a:cubicBezTo>
                      <a:cubicBezTo>
                        <a:pt x="1510" y="124"/>
                        <a:pt x="1617" y="116"/>
                        <a:pt x="1708" y="120"/>
                      </a:cubicBezTo>
                      <a:cubicBezTo>
                        <a:pt x="1752" y="135"/>
                        <a:pt x="1774" y="135"/>
                        <a:pt x="1828" y="140"/>
                      </a:cubicBezTo>
                      <a:cubicBezTo>
                        <a:pt x="1856" y="146"/>
                        <a:pt x="1874" y="146"/>
                        <a:pt x="1894" y="167"/>
                      </a:cubicBezTo>
                      <a:cubicBezTo>
                        <a:pt x="1907" y="204"/>
                        <a:pt x="1913" y="232"/>
                        <a:pt x="1901" y="273"/>
                      </a:cubicBezTo>
                      <a:cubicBezTo>
                        <a:pt x="1894" y="297"/>
                        <a:pt x="1852" y="308"/>
                        <a:pt x="1834" y="320"/>
                      </a:cubicBezTo>
                      <a:cubicBezTo>
                        <a:pt x="1829" y="336"/>
                        <a:pt x="1813" y="406"/>
                        <a:pt x="1801" y="420"/>
                      </a:cubicBezTo>
                      <a:cubicBezTo>
                        <a:pt x="1782" y="444"/>
                        <a:pt x="1729" y="457"/>
                        <a:pt x="1701" y="467"/>
                      </a:cubicBezTo>
                      <a:cubicBezTo>
                        <a:pt x="1686" y="489"/>
                        <a:pt x="1620" y="550"/>
                        <a:pt x="1594" y="553"/>
                      </a:cubicBezTo>
                      <a:cubicBezTo>
                        <a:pt x="1550" y="559"/>
                        <a:pt x="1505" y="558"/>
                        <a:pt x="1461" y="560"/>
                      </a:cubicBezTo>
                      <a:cubicBezTo>
                        <a:pt x="1361" y="552"/>
                        <a:pt x="1277" y="538"/>
                        <a:pt x="1174" y="533"/>
                      </a:cubicBezTo>
                      <a:cubicBezTo>
                        <a:pt x="1128" y="525"/>
                        <a:pt x="1086" y="501"/>
                        <a:pt x="1041" y="493"/>
                      </a:cubicBezTo>
                      <a:cubicBezTo>
                        <a:pt x="977" y="481"/>
                        <a:pt x="913" y="478"/>
                        <a:pt x="848" y="473"/>
                      </a:cubicBezTo>
                      <a:cubicBezTo>
                        <a:pt x="737" y="456"/>
                        <a:pt x="893" y="478"/>
                        <a:pt x="648" y="460"/>
                      </a:cubicBezTo>
                      <a:cubicBezTo>
                        <a:pt x="625" y="458"/>
                        <a:pt x="604" y="443"/>
                        <a:pt x="581" y="440"/>
                      </a:cubicBezTo>
                      <a:cubicBezTo>
                        <a:pt x="552" y="436"/>
                        <a:pt x="523" y="435"/>
                        <a:pt x="494" y="433"/>
                      </a:cubicBezTo>
                      <a:cubicBezTo>
                        <a:pt x="402" y="416"/>
                        <a:pt x="534" y="439"/>
                        <a:pt x="328" y="420"/>
                      </a:cubicBezTo>
                      <a:cubicBezTo>
                        <a:pt x="290" y="417"/>
                        <a:pt x="253" y="390"/>
                        <a:pt x="214" y="387"/>
                      </a:cubicBezTo>
                      <a:cubicBezTo>
                        <a:pt x="167" y="383"/>
                        <a:pt x="121" y="382"/>
                        <a:pt x="74" y="380"/>
                      </a:cubicBezTo>
                      <a:cubicBezTo>
                        <a:pt x="49" y="373"/>
                        <a:pt x="38" y="361"/>
                        <a:pt x="14" y="353"/>
                      </a:cubicBezTo>
                      <a:cubicBezTo>
                        <a:pt x="6" y="327"/>
                        <a:pt x="0" y="281"/>
                        <a:pt x="21" y="260"/>
                      </a:cubicBezTo>
                      <a:cubicBezTo>
                        <a:pt x="32" y="249"/>
                        <a:pt x="49" y="248"/>
                        <a:pt x="61" y="240"/>
                      </a:cubicBezTo>
                      <a:cubicBezTo>
                        <a:pt x="69" y="228"/>
                        <a:pt x="70" y="211"/>
                        <a:pt x="81" y="200"/>
                      </a:cubicBezTo>
                      <a:cubicBezTo>
                        <a:pt x="86" y="195"/>
                        <a:pt x="95" y="196"/>
                        <a:pt x="101" y="193"/>
                      </a:cubicBezTo>
                      <a:cubicBezTo>
                        <a:pt x="145" y="171"/>
                        <a:pt x="185" y="159"/>
                        <a:pt x="234" y="147"/>
                      </a:cubicBezTo>
                      <a:close/>
                    </a:path>
                  </a:pathLst>
                </a:custGeom>
                <a:solidFill>
                  <a:srgbClr val="FFFF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grpSp>
              <p:nvGrpSpPr>
                <p:cNvPr id="39982" name="Group 15"/>
                <p:cNvGrpSpPr>
                  <a:grpSpLocks/>
                </p:cNvGrpSpPr>
                <p:nvPr/>
              </p:nvGrpSpPr>
              <p:grpSpPr bwMode="auto">
                <a:xfrm rot="412926">
                  <a:off x="690" y="1745"/>
                  <a:ext cx="990" cy="1199"/>
                  <a:chOff x="1680" y="1296"/>
                  <a:chExt cx="2263" cy="2448"/>
                </a:xfrm>
              </p:grpSpPr>
              <p:sp>
                <p:nvSpPr>
                  <p:cNvPr id="40001" name="Freeform 16"/>
                  <p:cNvSpPr>
                    <a:spLocks/>
                  </p:cNvSpPr>
                  <p:nvPr/>
                </p:nvSpPr>
                <p:spPr bwMode="auto">
                  <a:xfrm>
                    <a:off x="1703" y="1326"/>
                    <a:ext cx="2230" cy="2390"/>
                  </a:xfrm>
                  <a:custGeom>
                    <a:avLst/>
                    <a:gdLst>
                      <a:gd name="T0" fmla="*/ 166 w 883"/>
                      <a:gd name="T1" fmla="*/ 632 h 946"/>
                      <a:gd name="T2" fmla="*/ 98 w 883"/>
                      <a:gd name="T3" fmla="*/ 693 h 946"/>
                      <a:gd name="T4" fmla="*/ 13 w 883"/>
                      <a:gd name="T5" fmla="*/ 767 h 946"/>
                      <a:gd name="T6" fmla="*/ 13 w 883"/>
                      <a:gd name="T7" fmla="*/ 830 h 946"/>
                      <a:gd name="T8" fmla="*/ 27 w 883"/>
                      <a:gd name="T9" fmla="*/ 946 h 946"/>
                      <a:gd name="T10" fmla="*/ 170 w 883"/>
                      <a:gd name="T11" fmla="*/ 941 h 946"/>
                      <a:gd name="T12" fmla="*/ 330 w 883"/>
                      <a:gd name="T13" fmla="*/ 924 h 946"/>
                      <a:gd name="T14" fmla="*/ 568 w 883"/>
                      <a:gd name="T15" fmla="*/ 919 h 946"/>
                      <a:gd name="T16" fmla="*/ 747 w 883"/>
                      <a:gd name="T17" fmla="*/ 924 h 946"/>
                      <a:gd name="T18" fmla="*/ 809 w 883"/>
                      <a:gd name="T19" fmla="*/ 809 h 946"/>
                      <a:gd name="T20" fmla="*/ 883 w 883"/>
                      <a:gd name="T21" fmla="*/ 585 h 946"/>
                      <a:gd name="T22" fmla="*/ 869 w 883"/>
                      <a:gd name="T23" fmla="*/ 517 h 946"/>
                      <a:gd name="T24" fmla="*/ 842 w 883"/>
                      <a:gd name="T25" fmla="*/ 490 h 946"/>
                      <a:gd name="T26" fmla="*/ 762 w 883"/>
                      <a:gd name="T27" fmla="*/ 495 h 946"/>
                      <a:gd name="T28" fmla="*/ 799 w 883"/>
                      <a:gd name="T29" fmla="*/ 325 h 946"/>
                      <a:gd name="T30" fmla="*/ 804 w 883"/>
                      <a:gd name="T31" fmla="*/ 272 h 946"/>
                      <a:gd name="T32" fmla="*/ 785 w 883"/>
                      <a:gd name="T33" fmla="*/ 140 h 946"/>
                      <a:gd name="T34" fmla="*/ 766 w 883"/>
                      <a:gd name="T35" fmla="*/ 42 h 946"/>
                      <a:gd name="T36" fmla="*/ 733 w 883"/>
                      <a:gd name="T37" fmla="*/ 0 h 946"/>
                      <a:gd name="T38" fmla="*/ 708 w 883"/>
                      <a:gd name="T39" fmla="*/ 0 h 946"/>
                      <a:gd name="T40" fmla="*/ 643 w 883"/>
                      <a:gd name="T41" fmla="*/ 11 h 946"/>
                      <a:gd name="T42" fmla="*/ 539 w 883"/>
                      <a:gd name="T43" fmla="*/ 16 h 946"/>
                      <a:gd name="T44" fmla="*/ 471 w 883"/>
                      <a:gd name="T45" fmla="*/ 6 h 946"/>
                      <a:gd name="T46" fmla="*/ 397 w 883"/>
                      <a:gd name="T47" fmla="*/ 2 h 946"/>
                      <a:gd name="T48" fmla="*/ 369 w 883"/>
                      <a:gd name="T49" fmla="*/ 9 h 946"/>
                      <a:gd name="T50" fmla="*/ 306 w 883"/>
                      <a:gd name="T51" fmla="*/ 38 h 946"/>
                      <a:gd name="T52" fmla="*/ 213 w 883"/>
                      <a:gd name="T53" fmla="*/ 63 h 946"/>
                      <a:gd name="T54" fmla="*/ 95 w 883"/>
                      <a:gd name="T55" fmla="*/ 104 h 946"/>
                      <a:gd name="T56" fmla="*/ 50 w 883"/>
                      <a:gd name="T57" fmla="*/ 130 h 946"/>
                      <a:gd name="T58" fmla="*/ 9 w 883"/>
                      <a:gd name="T59" fmla="*/ 174 h 946"/>
                      <a:gd name="T60" fmla="*/ 0 w 883"/>
                      <a:gd name="T61" fmla="*/ 239 h 946"/>
                      <a:gd name="T62" fmla="*/ 0 w 883"/>
                      <a:gd name="T63" fmla="*/ 347 h 946"/>
                      <a:gd name="T64" fmla="*/ 5 w 883"/>
                      <a:gd name="T65" fmla="*/ 475 h 946"/>
                      <a:gd name="T66" fmla="*/ 14 w 883"/>
                      <a:gd name="T67" fmla="*/ 550 h 946"/>
                      <a:gd name="T68" fmla="*/ 32 w 883"/>
                      <a:gd name="T69" fmla="*/ 594 h 946"/>
                      <a:gd name="T70" fmla="*/ 60 w 883"/>
                      <a:gd name="T71" fmla="*/ 616 h 946"/>
                      <a:gd name="T72" fmla="*/ 93 w 883"/>
                      <a:gd name="T73" fmla="*/ 625 h 946"/>
                      <a:gd name="T74" fmla="*/ 166 w 883"/>
                      <a:gd name="T75" fmla="*/ 632 h 94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w 883"/>
                      <a:gd name="T115" fmla="*/ 0 h 946"/>
                      <a:gd name="T116" fmla="*/ 883 w 883"/>
                      <a:gd name="T117" fmla="*/ 946 h 946"/>
                    </a:gdLst>
                    <a:ahLst/>
                    <a:cxnLst>
                      <a:cxn ang="T76">
                        <a:pos x="T0" y="T1"/>
                      </a:cxn>
                      <a:cxn ang="T77">
                        <a:pos x="T2" y="T3"/>
                      </a:cxn>
                      <a:cxn ang="T78">
                        <a:pos x="T4" y="T5"/>
                      </a:cxn>
                      <a:cxn ang="T79">
                        <a:pos x="T6" y="T7"/>
                      </a:cxn>
                      <a:cxn ang="T80">
                        <a:pos x="T8" y="T9"/>
                      </a:cxn>
                      <a:cxn ang="T81">
                        <a:pos x="T10" y="T11"/>
                      </a:cxn>
                      <a:cxn ang="T82">
                        <a:pos x="T12" y="T13"/>
                      </a:cxn>
                      <a:cxn ang="T83">
                        <a:pos x="T14" y="T15"/>
                      </a:cxn>
                      <a:cxn ang="T84">
                        <a:pos x="T16" y="T17"/>
                      </a:cxn>
                      <a:cxn ang="T85">
                        <a:pos x="T18" y="T19"/>
                      </a:cxn>
                      <a:cxn ang="T86">
                        <a:pos x="T20" y="T21"/>
                      </a:cxn>
                      <a:cxn ang="T87">
                        <a:pos x="T22" y="T23"/>
                      </a:cxn>
                      <a:cxn ang="T88">
                        <a:pos x="T24" y="T25"/>
                      </a:cxn>
                      <a:cxn ang="T89">
                        <a:pos x="T26" y="T27"/>
                      </a:cxn>
                      <a:cxn ang="T90">
                        <a:pos x="T28" y="T29"/>
                      </a:cxn>
                      <a:cxn ang="T91">
                        <a:pos x="T30" y="T31"/>
                      </a:cxn>
                      <a:cxn ang="T92">
                        <a:pos x="T32" y="T33"/>
                      </a:cxn>
                      <a:cxn ang="T93">
                        <a:pos x="T34" y="T35"/>
                      </a:cxn>
                      <a:cxn ang="T94">
                        <a:pos x="T36" y="T37"/>
                      </a:cxn>
                      <a:cxn ang="T95">
                        <a:pos x="T38" y="T39"/>
                      </a:cxn>
                      <a:cxn ang="T96">
                        <a:pos x="T40" y="T41"/>
                      </a:cxn>
                      <a:cxn ang="T97">
                        <a:pos x="T42" y="T43"/>
                      </a:cxn>
                      <a:cxn ang="T98">
                        <a:pos x="T44" y="T45"/>
                      </a:cxn>
                      <a:cxn ang="T99">
                        <a:pos x="T46" y="T47"/>
                      </a:cxn>
                      <a:cxn ang="T100">
                        <a:pos x="T48" y="T49"/>
                      </a:cxn>
                      <a:cxn ang="T101">
                        <a:pos x="T50" y="T51"/>
                      </a:cxn>
                      <a:cxn ang="T102">
                        <a:pos x="T52" y="T53"/>
                      </a:cxn>
                      <a:cxn ang="T103">
                        <a:pos x="T54" y="T55"/>
                      </a:cxn>
                      <a:cxn ang="T104">
                        <a:pos x="T56" y="T57"/>
                      </a:cxn>
                      <a:cxn ang="T105">
                        <a:pos x="T58" y="T59"/>
                      </a:cxn>
                      <a:cxn ang="T106">
                        <a:pos x="T60" y="T61"/>
                      </a:cxn>
                      <a:cxn ang="T107">
                        <a:pos x="T62" y="T63"/>
                      </a:cxn>
                      <a:cxn ang="T108">
                        <a:pos x="T64" y="T65"/>
                      </a:cxn>
                      <a:cxn ang="T109">
                        <a:pos x="T66" y="T67"/>
                      </a:cxn>
                      <a:cxn ang="T110">
                        <a:pos x="T68" y="T69"/>
                      </a:cxn>
                      <a:cxn ang="T111">
                        <a:pos x="T70" y="T71"/>
                      </a:cxn>
                      <a:cxn ang="T112">
                        <a:pos x="T72" y="T73"/>
                      </a:cxn>
                      <a:cxn ang="T113">
                        <a:pos x="T74" y="T75"/>
                      </a:cxn>
                    </a:cxnLst>
                    <a:rect l="T114" t="T115" r="T116" b="T117"/>
                    <a:pathLst>
                      <a:path w="883" h="946">
                        <a:moveTo>
                          <a:pt x="166" y="632"/>
                        </a:moveTo>
                        <a:lnTo>
                          <a:pt x="98" y="693"/>
                        </a:lnTo>
                        <a:lnTo>
                          <a:pt x="13" y="767"/>
                        </a:lnTo>
                        <a:lnTo>
                          <a:pt x="13" y="830"/>
                        </a:lnTo>
                        <a:lnTo>
                          <a:pt x="27" y="946"/>
                        </a:lnTo>
                        <a:lnTo>
                          <a:pt x="170" y="941"/>
                        </a:lnTo>
                        <a:lnTo>
                          <a:pt x="330" y="924"/>
                        </a:lnTo>
                        <a:lnTo>
                          <a:pt x="568" y="919"/>
                        </a:lnTo>
                        <a:lnTo>
                          <a:pt x="747" y="924"/>
                        </a:lnTo>
                        <a:lnTo>
                          <a:pt x="809" y="809"/>
                        </a:lnTo>
                        <a:lnTo>
                          <a:pt x="883" y="585"/>
                        </a:lnTo>
                        <a:lnTo>
                          <a:pt x="869" y="517"/>
                        </a:lnTo>
                        <a:lnTo>
                          <a:pt x="842" y="490"/>
                        </a:lnTo>
                        <a:lnTo>
                          <a:pt x="762" y="495"/>
                        </a:lnTo>
                        <a:lnTo>
                          <a:pt x="799" y="325"/>
                        </a:lnTo>
                        <a:lnTo>
                          <a:pt x="804" y="272"/>
                        </a:lnTo>
                        <a:lnTo>
                          <a:pt x="785" y="140"/>
                        </a:lnTo>
                        <a:lnTo>
                          <a:pt x="766" y="42"/>
                        </a:lnTo>
                        <a:lnTo>
                          <a:pt x="733" y="0"/>
                        </a:lnTo>
                        <a:lnTo>
                          <a:pt x="708" y="0"/>
                        </a:lnTo>
                        <a:lnTo>
                          <a:pt x="643" y="11"/>
                        </a:lnTo>
                        <a:lnTo>
                          <a:pt x="539" y="16"/>
                        </a:lnTo>
                        <a:lnTo>
                          <a:pt x="471" y="6"/>
                        </a:lnTo>
                        <a:lnTo>
                          <a:pt x="397" y="2"/>
                        </a:lnTo>
                        <a:lnTo>
                          <a:pt x="369" y="9"/>
                        </a:lnTo>
                        <a:lnTo>
                          <a:pt x="306" y="38"/>
                        </a:lnTo>
                        <a:lnTo>
                          <a:pt x="213" y="63"/>
                        </a:lnTo>
                        <a:lnTo>
                          <a:pt x="95" y="104"/>
                        </a:lnTo>
                        <a:lnTo>
                          <a:pt x="50" y="130"/>
                        </a:lnTo>
                        <a:lnTo>
                          <a:pt x="9" y="174"/>
                        </a:lnTo>
                        <a:lnTo>
                          <a:pt x="0" y="239"/>
                        </a:lnTo>
                        <a:lnTo>
                          <a:pt x="0" y="347"/>
                        </a:lnTo>
                        <a:lnTo>
                          <a:pt x="5" y="475"/>
                        </a:lnTo>
                        <a:lnTo>
                          <a:pt x="14" y="550"/>
                        </a:lnTo>
                        <a:lnTo>
                          <a:pt x="32" y="594"/>
                        </a:lnTo>
                        <a:lnTo>
                          <a:pt x="60" y="616"/>
                        </a:lnTo>
                        <a:lnTo>
                          <a:pt x="93" y="625"/>
                        </a:lnTo>
                        <a:lnTo>
                          <a:pt x="166" y="632"/>
                        </a:lnTo>
                        <a:close/>
                      </a:path>
                    </a:pathLst>
                  </a:custGeom>
                  <a:solidFill>
                    <a:srgbClr val="FFFFCC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0002" name="Freeform 17"/>
                  <p:cNvSpPr>
                    <a:spLocks/>
                  </p:cNvSpPr>
                  <p:nvPr/>
                </p:nvSpPr>
                <p:spPr bwMode="auto">
                  <a:xfrm>
                    <a:off x="1917" y="1758"/>
                    <a:ext cx="1306" cy="991"/>
                  </a:xfrm>
                  <a:custGeom>
                    <a:avLst/>
                    <a:gdLst>
                      <a:gd name="T0" fmla="*/ 3 w 517"/>
                      <a:gd name="T1" fmla="*/ 107 h 392"/>
                      <a:gd name="T2" fmla="*/ 8 w 517"/>
                      <a:gd name="T3" fmla="*/ 35 h 392"/>
                      <a:gd name="T4" fmla="*/ 19 w 517"/>
                      <a:gd name="T5" fmla="*/ 14 h 392"/>
                      <a:gd name="T6" fmla="*/ 51 w 517"/>
                      <a:gd name="T7" fmla="*/ 6 h 392"/>
                      <a:gd name="T8" fmla="*/ 179 w 517"/>
                      <a:gd name="T9" fmla="*/ 2 h 392"/>
                      <a:gd name="T10" fmla="*/ 336 w 517"/>
                      <a:gd name="T11" fmla="*/ 0 h 392"/>
                      <a:gd name="T12" fmla="*/ 428 w 517"/>
                      <a:gd name="T13" fmla="*/ 2 h 392"/>
                      <a:gd name="T14" fmla="*/ 450 w 517"/>
                      <a:gd name="T15" fmla="*/ 16 h 392"/>
                      <a:gd name="T16" fmla="*/ 466 w 517"/>
                      <a:gd name="T17" fmla="*/ 43 h 392"/>
                      <a:gd name="T18" fmla="*/ 490 w 517"/>
                      <a:gd name="T19" fmla="*/ 159 h 392"/>
                      <a:gd name="T20" fmla="*/ 512 w 517"/>
                      <a:gd name="T21" fmla="*/ 287 h 392"/>
                      <a:gd name="T22" fmla="*/ 517 w 517"/>
                      <a:gd name="T23" fmla="*/ 368 h 392"/>
                      <a:gd name="T24" fmla="*/ 509 w 517"/>
                      <a:gd name="T25" fmla="*/ 382 h 392"/>
                      <a:gd name="T26" fmla="*/ 481 w 517"/>
                      <a:gd name="T27" fmla="*/ 392 h 392"/>
                      <a:gd name="T28" fmla="*/ 346 w 517"/>
                      <a:gd name="T29" fmla="*/ 389 h 392"/>
                      <a:gd name="T30" fmla="*/ 138 w 517"/>
                      <a:gd name="T31" fmla="*/ 379 h 392"/>
                      <a:gd name="T32" fmla="*/ 36 w 517"/>
                      <a:gd name="T33" fmla="*/ 370 h 392"/>
                      <a:gd name="T34" fmla="*/ 19 w 517"/>
                      <a:gd name="T35" fmla="*/ 349 h 392"/>
                      <a:gd name="T36" fmla="*/ 10 w 517"/>
                      <a:gd name="T37" fmla="*/ 308 h 392"/>
                      <a:gd name="T38" fmla="*/ 0 w 517"/>
                      <a:gd name="T39" fmla="*/ 207 h 392"/>
                      <a:gd name="T40" fmla="*/ 3 w 517"/>
                      <a:gd name="T41" fmla="*/ 107 h 392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517"/>
                      <a:gd name="T64" fmla="*/ 0 h 392"/>
                      <a:gd name="T65" fmla="*/ 517 w 517"/>
                      <a:gd name="T66" fmla="*/ 392 h 392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517" h="392">
                        <a:moveTo>
                          <a:pt x="3" y="107"/>
                        </a:moveTo>
                        <a:lnTo>
                          <a:pt x="8" y="35"/>
                        </a:lnTo>
                        <a:lnTo>
                          <a:pt x="19" y="14"/>
                        </a:lnTo>
                        <a:lnTo>
                          <a:pt x="51" y="6"/>
                        </a:lnTo>
                        <a:lnTo>
                          <a:pt x="179" y="2"/>
                        </a:lnTo>
                        <a:lnTo>
                          <a:pt x="336" y="0"/>
                        </a:lnTo>
                        <a:lnTo>
                          <a:pt x="428" y="2"/>
                        </a:lnTo>
                        <a:lnTo>
                          <a:pt x="450" y="16"/>
                        </a:lnTo>
                        <a:lnTo>
                          <a:pt x="466" y="43"/>
                        </a:lnTo>
                        <a:lnTo>
                          <a:pt x="490" y="159"/>
                        </a:lnTo>
                        <a:lnTo>
                          <a:pt x="512" y="287"/>
                        </a:lnTo>
                        <a:lnTo>
                          <a:pt x="517" y="368"/>
                        </a:lnTo>
                        <a:lnTo>
                          <a:pt x="509" y="382"/>
                        </a:lnTo>
                        <a:lnTo>
                          <a:pt x="481" y="392"/>
                        </a:lnTo>
                        <a:lnTo>
                          <a:pt x="346" y="389"/>
                        </a:lnTo>
                        <a:lnTo>
                          <a:pt x="138" y="379"/>
                        </a:lnTo>
                        <a:lnTo>
                          <a:pt x="36" y="370"/>
                        </a:lnTo>
                        <a:lnTo>
                          <a:pt x="19" y="349"/>
                        </a:lnTo>
                        <a:lnTo>
                          <a:pt x="10" y="308"/>
                        </a:lnTo>
                        <a:lnTo>
                          <a:pt x="0" y="207"/>
                        </a:lnTo>
                        <a:lnTo>
                          <a:pt x="3" y="107"/>
                        </a:lnTo>
                        <a:close/>
                      </a:path>
                    </a:pathLst>
                  </a:custGeom>
                  <a:solidFill>
                    <a:srgbClr val="00CC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grpSp>
                <p:nvGrpSpPr>
                  <p:cNvPr id="40003" name="Group 18"/>
                  <p:cNvGrpSpPr>
                    <a:grpSpLocks/>
                  </p:cNvGrpSpPr>
                  <p:nvPr/>
                </p:nvGrpSpPr>
                <p:grpSpPr bwMode="auto">
                  <a:xfrm>
                    <a:off x="1680" y="1296"/>
                    <a:ext cx="2263" cy="2448"/>
                    <a:chOff x="1923" y="1953"/>
                    <a:chExt cx="896" cy="969"/>
                  </a:xfrm>
                </p:grpSpPr>
                <p:sp>
                  <p:nvSpPr>
                    <p:cNvPr id="40004" name="Freeform 19"/>
                    <p:cNvSpPr>
                      <a:spLocks/>
                    </p:cNvSpPr>
                    <p:nvPr/>
                  </p:nvSpPr>
                  <p:spPr bwMode="auto">
                    <a:xfrm>
                      <a:off x="1931" y="2442"/>
                      <a:ext cx="888" cy="480"/>
                    </a:xfrm>
                    <a:custGeom>
                      <a:avLst/>
                      <a:gdLst>
                        <a:gd name="T0" fmla="*/ 0 w 888"/>
                        <a:gd name="T1" fmla="*/ 290 h 480"/>
                        <a:gd name="T2" fmla="*/ 110 w 888"/>
                        <a:gd name="T3" fmla="*/ 195 h 480"/>
                        <a:gd name="T4" fmla="*/ 113 w 888"/>
                        <a:gd name="T5" fmla="*/ 217 h 480"/>
                        <a:gd name="T6" fmla="*/ 38 w 888"/>
                        <a:gd name="T7" fmla="*/ 285 h 480"/>
                        <a:gd name="T8" fmla="*/ 170 w 888"/>
                        <a:gd name="T9" fmla="*/ 279 h 480"/>
                        <a:gd name="T10" fmla="*/ 449 w 888"/>
                        <a:gd name="T11" fmla="*/ 280 h 480"/>
                        <a:gd name="T12" fmla="*/ 597 w 888"/>
                        <a:gd name="T13" fmla="*/ 269 h 480"/>
                        <a:gd name="T14" fmla="*/ 690 w 888"/>
                        <a:gd name="T15" fmla="*/ 252 h 480"/>
                        <a:gd name="T16" fmla="*/ 713 w 888"/>
                        <a:gd name="T17" fmla="*/ 246 h 480"/>
                        <a:gd name="T18" fmla="*/ 822 w 888"/>
                        <a:gd name="T19" fmla="*/ 27 h 480"/>
                        <a:gd name="T20" fmla="*/ 771 w 888"/>
                        <a:gd name="T21" fmla="*/ 13 h 480"/>
                        <a:gd name="T22" fmla="*/ 847 w 888"/>
                        <a:gd name="T23" fmla="*/ 0 h 480"/>
                        <a:gd name="T24" fmla="*/ 875 w 888"/>
                        <a:gd name="T25" fmla="*/ 24 h 480"/>
                        <a:gd name="T26" fmla="*/ 888 w 888"/>
                        <a:gd name="T27" fmla="*/ 105 h 480"/>
                        <a:gd name="T28" fmla="*/ 866 w 888"/>
                        <a:gd name="T29" fmla="*/ 171 h 480"/>
                        <a:gd name="T30" fmla="*/ 795 w 888"/>
                        <a:gd name="T31" fmla="*/ 385 h 480"/>
                        <a:gd name="T32" fmla="*/ 762 w 888"/>
                        <a:gd name="T33" fmla="*/ 451 h 480"/>
                        <a:gd name="T34" fmla="*/ 732 w 888"/>
                        <a:gd name="T35" fmla="*/ 459 h 480"/>
                        <a:gd name="T36" fmla="*/ 507 w 888"/>
                        <a:gd name="T37" fmla="*/ 455 h 480"/>
                        <a:gd name="T38" fmla="*/ 271 w 888"/>
                        <a:gd name="T39" fmla="*/ 461 h 480"/>
                        <a:gd name="T40" fmla="*/ 47 w 888"/>
                        <a:gd name="T41" fmla="*/ 478 h 480"/>
                        <a:gd name="T42" fmla="*/ 14 w 888"/>
                        <a:gd name="T43" fmla="*/ 480 h 480"/>
                        <a:gd name="T44" fmla="*/ 11 w 888"/>
                        <a:gd name="T45" fmla="*/ 417 h 480"/>
                        <a:gd name="T46" fmla="*/ 6 w 888"/>
                        <a:gd name="T47" fmla="*/ 355 h 480"/>
                        <a:gd name="T48" fmla="*/ 5 w 888"/>
                        <a:gd name="T49" fmla="*/ 322 h 480"/>
                        <a:gd name="T50" fmla="*/ 24 w 888"/>
                        <a:gd name="T51" fmla="*/ 342 h 480"/>
                        <a:gd name="T52" fmla="*/ 28 w 888"/>
                        <a:gd name="T53" fmla="*/ 393 h 480"/>
                        <a:gd name="T54" fmla="*/ 35 w 888"/>
                        <a:gd name="T55" fmla="*/ 447 h 480"/>
                        <a:gd name="T56" fmla="*/ 99 w 888"/>
                        <a:gd name="T57" fmla="*/ 456 h 480"/>
                        <a:gd name="T58" fmla="*/ 246 w 888"/>
                        <a:gd name="T59" fmla="*/ 442 h 480"/>
                        <a:gd name="T60" fmla="*/ 370 w 888"/>
                        <a:gd name="T61" fmla="*/ 432 h 480"/>
                        <a:gd name="T62" fmla="*/ 474 w 888"/>
                        <a:gd name="T63" fmla="*/ 432 h 480"/>
                        <a:gd name="T64" fmla="*/ 630 w 888"/>
                        <a:gd name="T65" fmla="*/ 432 h 480"/>
                        <a:gd name="T66" fmla="*/ 729 w 888"/>
                        <a:gd name="T67" fmla="*/ 431 h 480"/>
                        <a:gd name="T68" fmla="*/ 732 w 888"/>
                        <a:gd name="T69" fmla="*/ 402 h 480"/>
                        <a:gd name="T70" fmla="*/ 723 w 888"/>
                        <a:gd name="T71" fmla="*/ 341 h 480"/>
                        <a:gd name="T72" fmla="*/ 715 w 888"/>
                        <a:gd name="T73" fmla="*/ 274 h 480"/>
                        <a:gd name="T74" fmla="*/ 729 w 888"/>
                        <a:gd name="T75" fmla="*/ 290 h 480"/>
                        <a:gd name="T76" fmla="*/ 743 w 888"/>
                        <a:gd name="T77" fmla="*/ 364 h 480"/>
                        <a:gd name="T78" fmla="*/ 756 w 888"/>
                        <a:gd name="T79" fmla="*/ 402 h 480"/>
                        <a:gd name="T80" fmla="*/ 771 w 888"/>
                        <a:gd name="T81" fmla="*/ 383 h 480"/>
                        <a:gd name="T82" fmla="*/ 798 w 888"/>
                        <a:gd name="T83" fmla="*/ 309 h 480"/>
                        <a:gd name="T84" fmla="*/ 838 w 888"/>
                        <a:gd name="T85" fmla="*/ 204 h 480"/>
                        <a:gd name="T86" fmla="*/ 866 w 888"/>
                        <a:gd name="T87" fmla="*/ 119 h 480"/>
                        <a:gd name="T88" fmla="*/ 871 w 888"/>
                        <a:gd name="T89" fmla="*/ 93 h 480"/>
                        <a:gd name="T90" fmla="*/ 857 w 888"/>
                        <a:gd name="T91" fmla="*/ 33 h 480"/>
                        <a:gd name="T92" fmla="*/ 842 w 888"/>
                        <a:gd name="T93" fmla="*/ 29 h 480"/>
                        <a:gd name="T94" fmla="*/ 812 w 888"/>
                        <a:gd name="T95" fmla="*/ 100 h 480"/>
                        <a:gd name="T96" fmla="*/ 760 w 888"/>
                        <a:gd name="T97" fmla="*/ 193 h 480"/>
                        <a:gd name="T98" fmla="*/ 723 w 888"/>
                        <a:gd name="T99" fmla="*/ 265 h 480"/>
                        <a:gd name="T100" fmla="*/ 685 w 888"/>
                        <a:gd name="T101" fmla="*/ 276 h 480"/>
                        <a:gd name="T102" fmla="*/ 549 w 888"/>
                        <a:gd name="T103" fmla="*/ 293 h 480"/>
                        <a:gd name="T104" fmla="*/ 389 w 888"/>
                        <a:gd name="T105" fmla="*/ 303 h 480"/>
                        <a:gd name="T106" fmla="*/ 231 w 888"/>
                        <a:gd name="T107" fmla="*/ 303 h 480"/>
                        <a:gd name="T108" fmla="*/ 52 w 888"/>
                        <a:gd name="T109" fmla="*/ 304 h 480"/>
                        <a:gd name="T110" fmla="*/ 0 w 888"/>
                        <a:gd name="T111" fmla="*/ 290 h 480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60000 65536"/>
                        <a:gd name="T154" fmla="*/ 0 60000 65536"/>
                        <a:gd name="T155" fmla="*/ 0 60000 65536"/>
                        <a:gd name="T156" fmla="*/ 0 60000 65536"/>
                        <a:gd name="T157" fmla="*/ 0 60000 65536"/>
                        <a:gd name="T158" fmla="*/ 0 60000 65536"/>
                        <a:gd name="T159" fmla="*/ 0 60000 65536"/>
                        <a:gd name="T160" fmla="*/ 0 60000 65536"/>
                        <a:gd name="T161" fmla="*/ 0 60000 65536"/>
                        <a:gd name="T162" fmla="*/ 0 60000 65536"/>
                        <a:gd name="T163" fmla="*/ 0 60000 65536"/>
                        <a:gd name="T164" fmla="*/ 0 60000 65536"/>
                        <a:gd name="T165" fmla="*/ 0 60000 65536"/>
                        <a:gd name="T166" fmla="*/ 0 60000 65536"/>
                        <a:gd name="T167" fmla="*/ 0 60000 65536"/>
                        <a:gd name="T168" fmla="*/ 0 w 888"/>
                        <a:gd name="T169" fmla="*/ 0 h 480"/>
                        <a:gd name="T170" fmla="*/ 888 w 888"/>
                        <a:gd name="T171" fmla="*/ 480 h 480"/>
                      </a:gdLst>
                      <a:ahLst/>
                      <a:cxnLst>
                        <a:cxn ang="T112">
                          <a:pos x="T0" y="T1"/>
                        </a:cxn>
                        <a:cxn ang="T113">
                          <a:pos x="T2" y="T3"/>
                        </a:cxn>
                        <a:cxn ang="T114">
                          <a:pos x="T4" y="T5"/>
                        </a:cxn>
                        <a:cxn ang="T115">
                          <a:pos x="T6" y="T7"/>
                        </a:cxn>
                        <a:cxn ang="T116">
                          <a:pos x="T8" y="T9"/>
                        </a:cxn>
                        <a:cxn ang="T117">
                          <a:pos x="T10" y="T11"/>
                        </a:cxn>
                        <a:cxn ang="T118">
                          <a:pos x="T12" y="T13"/>
                        </a:cxn>
                        <a:cxn ang="T119">
                          <a:pos x="T14" y="T15"/>
                        </a:cxn>
                        <a:cxn ang="T120">
                          <a:pos x="T16" y="T17"/>
                        </a:cxn>
                        <a:cxn ang="T121">
                          <a:pos x="T18" y="T19"/>
                        </a:cxn>
                        <a:cxn ang="T122">
                          <a:pos x="T20" y="T21"/>
                        </a:cxn>
                        <a:cxn ang="T123">
                          <a:pos x="T22" y="T23"/>
                        </a:cxn>
                        <a:cxn ang="T124">
                          <a:pos x="T24" y="T25"/>
                        </a:cxn>
                        <a:cxn ang="T125">
                          <a:pos x="T26" y="T27"/>
                        </a:cxn>
                        <a:cxn ang="T126">
                          <a:pos x="T28" y="T29"/>
                        </a:cxn>
                        <a:cxn ang="T127">
                          <a:pos x="T30" y="T31"/>
                        </a:cxn>
                        <a:cxn ang="T128">
                          <a:pos x="T32" y="T33"/>
                        </a:cxn>
                        <a:cxn ang="T129">
                          <a:pos x="T34" y="T35"/>
                        </a:cxn>
                        <a:cxn ang="T130">
                          <a:pos x="T36" y="T37"/>
                        </a:cxn>
                        <a:cxn ang="T131">
                          <a:pos x="T38" y="T39"/>
                        </a:cxn>
                        <a:cxn ang="T132">
                          <a:pos x="T40" y="T41"/>
                        </a:cxn>
                        <a:cxn ang="T133">
                          <a:pos x="T42" y="T43"/>
                        </a:cxn>
                        <a:cxn ang="T134">
                          <a:pos x="T44" y="T45"/>
                        </a:cxn>
                        <a:cxn ang="T135">
                          <a:pos x="T46" y="T47"/>
                        </a:cxn>
                        <a:cxn ang="T136">
                          <a:pos x="T48" y="T49"/>
                        </a:cxn>
                        <a:cxn ang="T137">
                          <a:pos x="T50" y="T51"/>
                        </a:cxn>
                        <a:cxn ang="T138">
                          <a:pos x="T52" y="T53"/>
                        </a:cxn>
                        <a:cxn ang="T139">
                          <a:pos x="T54" y="T55"/>
                        </a:cxn>
                        <a:cxn ang="T140">
                          <a:pos x="T56" y="T57"/>
                        </a:cxn>
                        <a:cxn ang="T141">
                          <a:pos x="T58" y="T59"/>
                        </a:cxn>
                        <a:cxn ang="T142">
                          <a:pos x="T60" y="T61"/>
                        </a:cxn>
                        <a:cxn ang="T143">
                          <a:pos x="T62" y="T63"/>
                        </a:cxn>
                        <a:cxn ang="T144">
                          <a:pos x="T64" y="T65"/>
                        </a:cxn>
                        <a:cxn ang="T145">
                          <a:pos x="T66" y="T67"/>
                        </a:cxn>
                        <a:cxn ang="T146">
                          <a:pos x="T68" y="T69"/>
                        </a:cxn>
                        <a:cxn ang="T147">
                          <a:pos x="T70" y="T71"/>
                        </a:cxn>
                        <a:cxn ang="T148">
                          <a:pos x="T72" y="T73"/>
                        </a:cxn>
                        <a:cxn ang="T149">
                          <a:pos x="T74" y="T75"/>
                        </a:cxn>
                        <a:cxn ang="T150">
                          <a:pos x="T76" y="T77"/>
                        </a:cxn>
                        <a:cxn ang="T151">
                          <a:pos x="T78" y="T79"/>
                        </a:cxn>
                        <a:cxn ang="T152">
                          <a:pos x="T80" y="T81"/>
                        </a:cxn>
                        <a:cxn ang="T153">
                          <a:pos x="T82" y="T83"/>
                        </a:cxn>
                        <a:cxn ang="T154">
                          <a:pos x="T84" y="T85"/>
                        </a:cxn>
                        <a:cxn ang="T155">
                          <a:pos x="T86" y="T87"/>
                        </a:cxn>
                        <a:cxn ang="T156">
                          <a:pos x="T88" y="T89"/>
                        </a:cxn>
                        <a:cxn ang="T157">
                          <a:pos x="T90" y="T91"/>
                        </a:cxn>
                        <a:cxn ang="T158">
                          <a:pos x="T92" y="T93"/>
                        </a:cxn>
                        <a:cxn ang="T159">
                          <a:pos x="T94" y="T95"/>
                        </a:cxn>
                        <a:cxn ang="T160">
                          <a:pos x="T96" y="T97"/>
                        </a:cxn>
                        <a:cxn ang="T161">
                          <a:pos x="T98" y="T99"/>
                        </a:cxn>
                        <a:cxn ang="T162">
                          <a:pos x="T100" y="T101"/>
                        </a:cxn>
                        <a:cxn ang="T163">
                          <a:pos x="T102" y="T103"/>
                        </a:cxn>
                        <a:cxn ang="T164">
                          <a:pos x="T104" y="T105"/>
                        </a:cxn>
                        <a:cxn ang="T165">
                          <a:pos x="T106" y="T107"/>
                        </a:cxn>
                        <a:cxn ang="T166">
                          <a:pos x="T108" y="T109"/>
                        </a:cxn>
                        <a:cxn ang="T167">
                          <a:pos x="T110" y="T111"/>
                        </a:cxn>
                      </a:cxnLst>
                      <a:rect l="T168" t="T169" r="T170" b="T171"/>
                      <a:pathLst>
                        <a:path w="888" h="480">
                          <a:moveTo>
                            <a:pt x="0" y="290"/>
                          </a:moveTo>
                          <a:lnTo>
                            <a:pt x="110" y="195"/>
                          </a:lnTo>
                          <a:lnTo>
                            <a:pt x="113" y="217"/>
                          </a:lnTo>
                          <a:lnTo>
                            <a:pt x="38" y="285"/>
                          </a:lnTo>
                          <a:lnTo>
                            <a:pt x="170" y="279"/>
                          </a:lnTo>
                          <a:lnTo>
                            <a:pt x="449" y="280"/>
                          </a:lnTo>
                          <a:lnTo>
                            <a:pt x="597" y="269"/>
                          </a:lnTo>
                          <a:lnTo>
                            <a:pt x="690" y="252"/>
                          </a:lnTo>
                          <a:lnTo>
                            <a:pt x="713" y="246"/>
                          </a:lnTo>
                          <a:lnTo>
                            <a:pt x="822" y="27"/>
                          </a:lnTo>
                          <a:lnTo>
                            <a:pt x="771" y="13"/>
                          </a:lnTo>
                          <a:lnTo>
                            <a:pt x="847" y="0"/>
                          </a:lnTo>
                          <a:lnTo>
                            <a:pt x="875" y="24"/>
                          </a:lnTo>
                          <a:lnTo>
                            <a:pt x="888" y="105"/>
                          </a:lnTo>
                          <a:lnTo>
                            <a:pt x="866" y="171"/>
                          </a:lnTo>
                          <a:lnTo>
                            <a:pt x="795" y="385"/>
                          </a:lnTo>
                          <a:lnTo>
                            <a:pt x="762" y="451"/>
                          </a:lnTo>
                          <a:lnTo>
                            <a:pt x="732" y="459"/>
                          </a:lnTo>
                          <a:lnTo>
                            <a:pt x="507" y="455"/>
                          </a:lnTo>
                          <a:lnTo>
                            <a:pt x="271" y="461"/>
                          </a:lnTo>
                          <a:lnTo>
                            <a:pt x="47" y="478"/>
                          </a:lnTo>
                          <a:lnTo>
                            <a:pt x="14" y="480"/>
                          </a:lnTo>
                          <a:lnTo>
                            <a:pt x="11" y="417"/>
                          </a:lnTo>
                          <a:lnTo>
                            <a:pt x="6" y="355"/>
                          </a:lnTo>
                          <a:lnTo>
                            <a:pt x="5" y="322"/>
                          </a:lnTo>
                          <a:lnTo>
                            <a:pt x="24" y="342"/>
                          </a:lnTo>
                          <a:lnTo>
                            <a:pt x="28" y="393"/>
                          </a:lnTo>
                          <a:lnTo>
                            <a:pt x="35" y="447"/>
                          </a:lnTo>
                          <a:lnTo>
                            <a:pt x="99" y="456"/>
                          </a:lnTo>
                          <a:lnTo>
                            <a:pt x="246" y="442"/>
                          </a:lnTo>
                          <a:lnTo>
                            <a:pt x="370" y="432"/>
                          </a:lnTo>
                          <a:lnTo>
                            <a:pt x="474" y="432"/>
                          </a:lnTo>
                          <a:lnTo>
                            <a:pt x="630" y="432"/>
                          </a:lnTo>
                          <a:lnTo>
                            <a:pt x="729" y="431"/>
                          </a:lnTo>
                          <a:lnTo>
                            <a:pt x="732" y="402"/>
                          </a:lnTo>
                          <a:lnTo>
                            <a:pt x="723" y="341"/>
                          </a:lnTo>
                          <a:lnTo>
                            <a:pt x="715" y="274"/>
                          </a:lnTo>
                          <a:lnTo>
                            <a:pt x="729" y="290"/>
                          </a:lnTo>
                          <a:lnTo>
                            <a:pt x="743" y="364"/>
                          </a:lnTo>
                          <a:lnTo>
                            <a:pt x="756" y="402"/>
                          </a:lnTo>
                          <a:lnTo>
                            <a:pt x="771" y="383"/>
                          </a:lnTo>
                          <a:lnTo>
                            <a:pt x="798" y="309"/>
                          </a:lnTo>
                          <a:lnTo>
                            <a:pt x="838" y="204"/>
                          </a:lnTo>
                          <a:lnTo>
                            <a:pt x="866" y="119"/>
                          </a:lnTo>
                          <a:lnTo>
                            <a:pt x="871" y="93"/>
                          </a:lnTo>
                          <a:lnTo>
                            <a:pt x="857" y="33"/>
                          </a:lnTo>
                          <a:lnTo>
                            <a:pt x="842" y="29"/>
                          </a:lnTo>
                          <a:lnTo>
                            <a:pt x="812" y="100"/>
                          </a:lnTo>
                          <a:lnTo>
                            <a:pt x="760" y="193"/>
                          </a:lnTo>
                          <a:lnTo>
                            <a:pt x="723" y="265"/>
                          </a:lnTo>
                          <a:lnTo>
                            <a:pt x="685" y="276"/>
                          </a:lnTo>
                          <a:lnTo>
                            <a:pt x="549" y="293"/>
                          </a:lnTo>
                          <a:lnTo>
                            <a:pt x="389" y="303"/>
                          </a:lnTo>
                          <a:lnTo>
                            <a:pt x="231" y="303"/>
                          </a:lnTo>
                          <a:lnTo>
                            <a:pt x="52" y="304"/>
                          </a:lnTo>
                          <a:lnTo>
                            <a:pt x="0" y="29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40005" name="Freeform 20"/>
                    <p:cNvSpPr>
                      <a:spLocks/>
                    </p:cNvSpPr>
                    <p:nvPr/>
                  </p:nvSpPr>
                  <p:spPr bwMode="auto">
                    <a:xfrm>
                      <a:off x="2095" y="2605"/>
                      <a:ext cx="459" cy="105"/>
                    </a:xfrm>
                    <a:custGeom>
                      <a:avLst/>
                      <a:gdLst>
                        <a:gd name="T0" fmla="*/ 11 w 459"/>
                        <a:gd name="T1" fmla="*/ 19 h 105"/>
                        <a:gd name="T2" fmla="*/ 43 w 459"/>
                        <a:gd name="T3" fmla="*/ 0 h 105"/>
                        <a:gd name="T4" fmla="*/ 59 w 459"/>
                        <a:gd name="T5" fmla="*/ 5 h 105"/>
                        <a:gd name="T6" fmla="*/ 49 w 459"/>
                        <a:gd name="T7" fmla="*/ 29 h 105"/>
                        <a:gd name="T8" fmla="*/ 25 w 459"/>
                        <a:gd name="T9" fmla="*/ 44 h 105"/>
                        <a:gd name="T10" fmla="*/ 71 w 459"/>
                        <a:gd name="T11" fmla="*/ 66 h 105"/>
                        <a:gd name="T12" fmla="*/ 140 w 459"/>
                        <a:gd name="T13" fmla="*/ 69 h 105"/>
                        <a:gd name="T14" fmla="*/ 200 w 459"/>
                        <a:gd name="T15" fmla="*/ 64 h 105"/>
                        <a:gd name="T16" fmla="*/ 243 w 459"/>
                        <a:gd name="T17" fmla="*/ 59 h 105"/>
                        <a:gd name="T18" fmla="*/ 324 w 459"/>
                        <a:gd name="T19" fmla="*/ 51 h 105"/>
                        <a:gd name="T20" fmla="*/ 376 w 459"/>
                        <a:gd name="T21" fmla="*/ 46 h 105"/>
                        <a:gd name="T22" fmla="*/ 410 w 459"/>
                        <a:gd name="T23" fmla="*/ 36 h 105"/>
                        <a:gd name="T24" fmla="*/ 443 w 459"/>
                        <a:gd name="T25" fmla="*/ 15 h 105"/>
                        <a:gd name="T26" fmla="*/ 440 w 459"/>
                        <a:gd name="T27" fmla="*/ 0 h 105"/>
                        <a:gd name="T28" fmla="*/ 459 w 459"/>
                        <a:gd name="T29" fmla="*/ 5 h 105"/>
                        <a:gd name="T30" fmla="*/ 454 w 459"/>
                        <a:gd name="T31" fmla="*/ 56 h 105"/>
                        <a:gd name="T32" fmla="*/ 405 w 459"/>
                        <a:gd name="T33" fmla="*/ 80 h 105"/>
                        <a:gd name="T34" fmla="*/ 297 w 459"/>
                        <a:gd name="T35" fmla="*/ 86 h 105"/>
                        <a:gd name="T36" fmla="*/ 187 w 459"/>
                        <a:gd name="T37" fmla="*/ 97 h 105"/>
                        <a:gd name="T38" fmla="*/ 124 w 459"/>
                        <a:gd name="T39" fmla="*/ 105 h 105"/>
                        <a:gd name="T40" fmla="*/ 48 w 459"/>
                        <a:gd name="T41" fmla="*/ 86 h 105"/>
                        <a:gd name="T42" fmla="*/ 11 w 459"/>
                        <a:gd name="T43" fmla="*/ 75 h 105"/>
                        <a:gd name="T44" fmla="*/ 0 w 459"/>
                        <a:gd name="T45" fmla="*/ 46 h 105"/>
                        <a:gd name="T46" fmla="*/ 11 w 459"/>
                        <a:gd name="T47" fmla="*/ 19 h 105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w 459"/>
                        <a:gd name="T73" fmla="*/ 0 h 105"/>
                        <a:gd name="T74" fmla="*/ 459 w 459"/>
                        <a:gd name="T75" fmla="*/ 105 h 105"/>
                      </a:gdLst>
                      <a:ahLst/>
                      <a:cxnLst>
                        <a:cxn ang="T48">
                          <a:pos x="T0" y="T1"/>
                        </a:cxn>
                        <a:cxn ang="T49">
                          <a:pos x="T2" y="T3"/>
                        </a:cxn>
                        <a:cxn ang="T50">
                          <a:pos x="T4" y="T5"/>
                        </a:cxn>
                        <a:cxn ang="T51">
                          <a:pos x="T6" y="T7"/>
                        </a:cxn>
                        <a:cxn ang="T52">
                          <a:pos x="T8" y="T9"/>
                        </a:cxn>
                        <a:cxn ang="T53">
                          <a:pos x="T10" y="T11"/>
                        </a:cxn>
                        <a:cxn ang="T54">
                          <a:pos x="T12" y="T13"/>
                        </a:cxn>
                        <a:cxn ang="T55">
                          <a:pos x="T14" y="T15"/>
                        </a:cxn>
                        <a:cxn ang="T56">
                          <a:pos x="T16" y="T17"/>
                        </a:cxn>
                        <a:cxn ang="T57">
                          <a:pos x="T18" y="T19"/>
                        </a:cxn>
                        <a:cxn ang="T58">
                          <a:pos x="T20" y="T21"/>
                        </a:cxn>
                        <a:cxn ang="T59">
                          <a:pos x="T22" y="T23"/>
                        </a:cxn>
                        <a:cxn ang="T60">
                          <a:pos x="T24" y="T25"/>
                        </a:cxn>
                        <a:cxn ang="T61">
                          <a:pos x="T26" y="T27"/>
                        </a:cxn>
                        <a:cxn ang="T62">
                          <a:pos x="T28" y="T29"/>
                        </a:cxn>
                        <a:cxn ang="T63">
                          <a:pos x="T30" y="T31"/>
                        </a:cxn>
                        <a:cxn ang="T64">
                          <a:pos x="T32" y="T33"/>
                        </a:cxn>
                        <a:cxn ang="T65">
                          <a:pos x="T34" y="T35"/>
                        </a:cxn>
                        <a:cxn ang="T66">
                          <a:pos x="T36" y="T37"/>
                        </a:cxn>
                        <a:cxn ang="T67">
                          <a:pos x="T38" y="T39"/>
                        </a:cxn>
                        <a:cxn ang="T68">
                          <a:pos x="T40" y="T41"/>
                        </a:cxn>
                        <a:cxn ang="T69">
                          <a:pos x="T42" y="T43"/>
                        </a:cxn>
                        <a:cxn ang="T70">
                          <a:pos x="T44" y="T45"/>
                        </a:cxn>
                        <a:cxn ang="T71">
                          <a:pos x="T46" y="T47"/>
                        </a:cxn>
                      </a:cxnLst>
                      <a:rect l="T72" t="T73" r="T74" b="T75"/>
                      <a:pathLst>
                        <a:path w="459" h="105">
                          <a:moveTo>
                            <a:pt x="11" y="19"/>
                          </a:moveTo>
                          <a:lnTo>
                            <a:pt x="43" y="0"/>
                          </a:lnTo>
                          <a:lnTo>
                            <a:pt x="59" y="5"/>
                          </a:lnTo>
                          <a:lnTo>
                            <a:pt x="49" y="29"/>
                          </a:lnTo>
                          <a:lnTo>
                            <a:pt x="25" y="44"/>
                          </a:lnTo>
                          <a:lnTo>
                            <a:pt x="71" y="66"/>
                          </a:lnTo>
                          <a:lnTo>
                            <a:pt x="140" y="69"/>
                          </a:lnTo>
                          <a:lnTo>
                            <a:pt x="200" y="64"/>
                          </a:lnTo>
                          <a:lnTo>
                            <a:pt x="243" y="59"/>
                          </a:lnTo>
                          <a:lnTo>
                            <a:pt x="324" y="51"/>
                          </a:lnTo>
                          <a:lnTo>
                            <a:pt x="376" y="46"/>
                          </a:lnTo>
                          <a:lnTo>
                            <a:pt x="410" y="36"/>
                          </a:lnTo>
                          <a:lnTo>
                            <a:pt x="443" y="15"/>
                          </a:lnTo>
                          <a:lnTo>
                            <a:pt x="440" y="0"/>
                          </a:lnTo>
                          <a:lnTo>
                            <a:pt x="459" y="5"/>
                          </a:lnTo>
                          <a:lnTo>
                            <a:pt x="454" y="56"/>
                          </a:lnTo>
                          <a:lnTo>
                            <a:pt x="405" y="80"/>
                          </a:lnTo>
                          <a:lnTo>
                            <a:pt x="297" y="86"/>
                          </a:lnTo>
                          <a:lnTo>
                            <a:pt x="187" y="97"/>
                          </a:lnTo>
                          <a:lnTo>
                            <a:pt x="124" y="105"/>
                          </a:lnTo>
                          <a:lnTo>
                            <a:pt x="48" y="86"/>
                          </a:lnTo>
                          <a:lnTo>
                            <a:pt x="11" y="75"/>
                          </a:lnTo>
                          <a:lnTo>
                            <a:pt x="0" y="46"/>
                          </a:lnTo>
                          <a:lnTo>
                            <a:pt x="11" y="19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40006" name="Freeform 21"/>
                    <p:cNvSpPr>
                      <a:spLocks/>
                    </p:cNvSpPr>
                    <p:nvPr/>
                  </p:nvSpPr>
                  <p:spPr bwMode="auto">
                    <a:xfrm>
                      <a:off x="2024" y="2782"/>
                      <a:ext cx="48" cy="4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40007" name="Freeform 22"/>
                    <p:cNvSpPr>
                      <a:spLocks/>
                    </p:cNvSpPr>
                    <p:nvPr/>
                  </p:nvSpPr>
                  <p:spPr bwMode="auto">
                    <a:xfrm>
                      <a:off x="2113" y="2777"/>
                      <a:ext cx="48" cy="4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40008" name="Freeform 23"/>
                    <p:cNvSpPr>
                      <a:spLocks/>
                    </p:cNvSpPr>
                    <p:nvPr/>
                  </p:nvSpPr>
                  <p:spPr bwMode="auto">
                    <a:xfrm>
                      <a:off x="2404" y="2764"/>
                      <a:ext cx="195" cy="49"/>
                    </a:xfrm>
                    <a:custGeom>
                      <a:avLst/>
                      <a:gdLst>
                        <a:gd name="T0" fmla="*/ 0 w 195"/>
                        <a:gd name="T1" fmla="*/ 15 h 49"/>
                        <a:gd name="T2" fmla="*/ 190 w 195"/>
                        <a:gd name="T3" fmla="*/ 0 h 49"/>
                        <a:gd name="T4" fmla="*/ 195 w 195"/>
                        <a:gd name="T5" fmla="*/ 32 h 49"/>
                        <a:gd name="T6" fmla="*/ 0 w 195"/>
                        <a:gd name="T7" fmla="*/ 49 h 49"/>
                        <a:gd name="T8" fmla="*/ 0 w 195"/>
                        <a:gd name="T9" fmla="*/ 15 h 49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95"/>
                        <a:gd name="T16" fmla="*/ 0 h 49"/>
                        <a:gd name="T17" fmla="*/ 195 w 195"/>
                        <a:gd name="T18" fmla="*/ 49 h 49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95" h="49">
                          <a:moveTo>
                            <a:pt x="0" y="15"/>
                          </a:moveTo>
                          <a:lnTo>
                            <a:pt x="190" y="0"/>
                          </a:lnTo>
                          <a:lnTo>
                            <a:pt x="195" y="32"/>
                          </a:lnTo>
                          <a:lnTo>
                            <a:pt x="0" y="49"/>
                          </a:lnTo>
                          <a:lnTo>
                            <a:pt x="0" y="15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40009" name="Freeform 24"/>
                    <p:cNvSpPr>
                      <a:spLocks/>
                    </p:cNvSpPr>
                    <p:nvPr/>
                  </p:nvSpPr>
                  <p:spPr bwMode="auto">
                    <a:xfrm>
                      <a:off x="1923" y="1953"/>
                      <a:ext cx="821" cy="646"/>
                    </a:xfrm>
                    <a:custGeom>
                      <a:avLst/>
                      <a:gdLst>
                        <a:gd name="T0" fmla="*/ 69 w 821"/>
                        <a:gd name="T1" fmla="*/ 616 h 646"/>
                        <a:gd name="T2" fmla="*/ 46 w 821"/>
                        <a:gd name="T3" fmla="*/ 592 h 646"/>
                        <a:gd name="T4" fmla="*/ 32 w 821"/>
                        <a:gd name="T5" fmla="*/ 551 h 646"/>
                        <a:gd name="T6" fmla="*/ 27 w 821"/>
                        <a:gd name="T7" fmla="*/ 460 h 646"/>
                        <a:gd name="T8" fmla="*/ 27 w 821"/>
                        <a:gd name="T9" fmla="*/ 309 h 646"/>
                        <a:gd name="T10" fmla="*/ 32 w 821"/>
                        <a:gd name="T11" fmla="*/ 195 h 646"/>
                        <a:gd name="T12" fmla="*/ 46 w 821"/>
                        <a:gd name="T13" fmla="*/ 169 h 646"/>
                        <a:gd name="T14" fmla="*/ 71 w 821"/>
                        <a:gd name="T15" fmla="*/ 136 h 646"/>
                        <a:gd name="T16" fmla="*/ 132 w 821"/>
                        <a:gd name="T17" fmla="*/ 112 h 646"/>
                        <a:gd name="T18" fmla="*/ 240 w 821"/>
                        <a:gd name="T19" fmla="*/ 80 h 646"/>
                        <a:gd name="T20" fmla="*/ 329 w 821"/>
                        <a:gd name="T21" fmla="*/ 57 h 646"/>
                        <a:gd name="T22" fmla="*/ 369 w 821"/>
                        <a:gd name="T23" fmla="*/ 33 h 646"/>
                        <a:gd name="T24" fmla="*/ 440 w 821"/>
                        <a:gd name="T25" fmla="*/ 27 h 646"/>
                        <a:gd name="T26" fmla="*/ 566 w 821"/>
                        <a:gd name="T27" fmla="*/ 38 h 646"/>
                        <a:gd name="T28" fmla="*/ 670 w 821"/>
                        <a:gd name="T29" fmla="*/ 32 h 646"/>
                        <a:gd name="T30" fmla="*/ 714 w 821"/>
                        <a:gd name="T31" fmla="*/ 22 h 646"/>
                        <a:gd name="T32" fmla="*/ 750 w 821"/>
                        <a:gd name="T33" fmla="*/ 32 h 646"/>
                        <a:gd name="T34" fmla="*/ 774 w 821"/>
                        <a:gd name="T35" fmla="*/ 95 h 646"/>
                        <a:gd name="T36" fmla="*/ 789 w 821"/>
                        <a:gd name="T37" fmla="*/ 210 h 646"/>
                        <a:gd name="T38" fmla="*/ 804 w 821"/>
                        <a:gd name="T39" fmla="*/ 301 h 646"/>
                        <a:gd name="T40" fmla="*/ 797 w 821"/>
                        <a:gd name="T41" fmla="*/ 343 h 646"/>
                        <a:gd name="T42" fmla="*/ 769 w 821"/>
                        <a:gd name="T43" fmla="*/ 446 h 646"/>
                        <a:gd name="T44" fmla="*/ 733 w 821"/>
                        <a:gd name="T45" fmla="*/ 550 h 646"/>
                        <a:gd name="T46" fmla="*/ 709 w 821"/>
                        <a:gd name="T47" fmla="*/ 589 h 646"/>
                        <a:gd name="T48" fmla="*/ 693 w 821"/>
                        <a:gd name="T49" fmla="*/ 608 h 646"/>
                        <a:gd name="T50" fmla="*/ 717 w 821"/>
                        <a:gd name="T51" fmla="*/ 622 h 646"/>
                        <a:gd name="T52" fmla="*/ 742 w 821"/>
                        <a:gd name="T53" fmla="*/ 578 h 646"/>
                        <a:gd name="T54" fmla="*/ 780 w 821"/>
                        <a:gd name="T55" fmla="*/ 485 h 646"/>
                        <a:gd name="T56" fmla="*/ 808 w 821"/>
                        <a:gd name="T57" fmla="*/ 386 h 646"/>
                        <a:gd name="T58" fmla="*/ 818 w 821"/>
                        <a:gd name="T59" fmla="*/ 337 h 646"/>
                        <a:gd name="T60" fmla="*/ 821 w 821"/>
                        <a:gd name="T61" fmla="*/ 291 h 646"/>
                        <a:gd name="T62" fmla="*/ 812 w 821"/>
                        <a:gd name="T63" fmla="*/ 214 h 646"/>
                        <a:gd name="T64" fmla="*/ 797 w 821"/>
                        <a:gd name="T65" fmla="*/ 99 h 646"/>
                        <a:gd name="T66" fmla="*/ 775 w 821"/>
                        <a:gd name="T67" fmla="*/ 36 h 646"/>
                        <a:gd name="T68" fmla="*/ 755 w 821"/>
                        <a:gd name="T69" fmla="*/ 8 h 646"/>
                        <a:gd name="T70" fmla="*/ 722 w 821"/>
                        <a:gd name="T71" fmla="*/ 0 h 646"/>
                        <a:gd name="T72" fmla="*/ 679 w 821"/>
                        <a:gd name="T73" fmla="*/ 13 h 646"/>
                        <a:gd name="T74" fmla="*/ 615 w 821"/>
                        <a:gd name="T75" fmla="*/ 17 h 646"/>
                        <a:gd name="T76" fmla="*/ 533 w 821"/>
                        <a:gd name="T77" fmla="*/ 17 h 646"/>
                        <a:gd name="T78" fmla="*/ 448 w 821"/>
                        <a:gd name="T79" fmla="*/ 5 h 646"/>
                        <a:gd name="T80" fmla="*/ 391 w 821"/>
                        <a:gd name="T81" fmla="*/ 8 h 646"/>
                        <a:gd name="T82" fmla="*/ 362 w 821"/>
                        <a:gd name="T83" fmla="*/ 19 h 646"/>
                        <a:gd name="T84" fmla="*/ 298 w 821"/>
                        <a:gd name="T85" fmla="*/ 50 h 646"/>
                        <a:gd name="T86" fmla="*/ 175 w 821"/>
                        <a:gd name="T87" fmla="*/ 84 h 646"/>
                        <a:gd name="T88" fmla="*/ 57 w 821"/>
                        <a:gd name="T89" fmla="*/ 123 h 646"/>
                        <a:gd name="T90" fmla="*/ 24 w 821"/>
                        <a:gd name="T91" fmla="*/ 164 h 646"/>
                        <a:gd name="T92" fmla="*/ 3 w 821"/>
                        <a:gd name="T93" fmla="*/ 219 h 646"/>
                        <a:gd name="T94" fmla="*/ 0 w 821"/>
                        <a:gd name="T95" fmla="*/ 329 h 646"/>
                        <a:gd name="T96" fmla="*/ 5 w 821"/>
                        <a:gd name="T97" fmla="*/ 433 h 646"/>
                        <a:gd name="T98" fmla="*/ 9 w 821"/>
                        <a:gd name="T99" fmla="*/ 540 h 646"/>
                        <a:gd name="T100" fmla="*/ 28 w 821"/>
                        <a:gd name="T101" fmla="*/ 602 h 646"/>
                        <a:gd name="T102" fmla="*/ 47 w 821"/>
                        <a:gd name="T103" fmla="*/ 635 h 646"/>
                        <a:gd name="T104" fmla="*/ 80 w 821"/>
                        <a:gd name="T105" fmla="*/ 646 h 646"/>
                        <a:gd name="T106" fmla="*/ 99 w 821"/>
                        <a:gd name="T107" fmla="*/ 640 h 646"/>
                        <a:gd name="T108" fmla="*/ 69 w 821"/>
                        <a:gd name="T109" fmla="*/ 616 h 64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60000 65536"/>
                        <a:gd name="T154" fmla="*/ 0 60000 65536"/>
                        <a:gd name="T155" fmla="*/ 0 60000 65536"/>
                        <a:gd name="T156" fmla="*/ 0 60000 65536"/>
                        <a:gd name="T157" fmla="*/ 0 60000 65536"/>
                        <a:gd name="T158" fmla="*/ 0 60000 65536"/>
                        <a:gd name="T159" fmla="*/ 0 60000 65536"/>
                        <a:gd name="T160" fmla="*/ 0 60000 65536"/>
                        <a:gd name="T161" fmla="*/ 0 60000 65536"/>
                        <a:gd name="T162" fmla="*/ 0 60000 65536"/>
                        <a:gd name="T163" fmla="*/ 0 60000 65536"/>
                        <a:gd name="T164" fmla="*/ 0 60000 65536"/>
                        <a:gd name="T165" fmla="*/ 0 w 821"/>
                        <a:gd name="T166" fmla="*/ 0 h 646"/>
                        <a:gd name="T167" fmla="*/ 821 w 821"/>
                        <a:gd name="T168" fmla="*/ 646 h 646"/>
                      </a:gdLst>
                      <a:ahLst/>
                      <a:cxnLst>
                        <a:cxn ang="T110">
                          <a:pos x="T0" y="T1"/>
                        </a:cxn>
                        <a:cxn ang="T111">
                          <a:pos x="T2" y="T3"/>
                        </a:cxn>
                        <a:cxn ang="T112">
                          <a:pos x="T4" y="T5"/>
                        </a:cxn>
                        <a:cxn ang="T113">
                          <a:pos x="T6" y="T7"/>
                        </a:cxn>
                        <a:cxn ang="T114">
                          <a:pos x="T8" y="T9"/>
                        </a:cxn>
                        <a:cxn ang="T115">
                          <a:pos x="T10" y="T11"/>
                        </a:cxn>
                        <a:cxn ang="T116">
                          <a:pos x="T12" y="T13"/>
                        </a:cxn>
                        <a:cxn ang="T117">
                          <a:pos x="T14" y="T15"/>
                        </a:cxn>
                        <a:cxn ang="T118">
                          <a:pos x="T16" y="T17"/>
                        </a:cxn>
                        <a:cxn ang="T119">
                          <a:pos x="T18" y="T19"/>
                        </a:cxn>
                        <a:cxn ang="T120">
                          <a:pos x="T20" y="T21"/>
                        </a:cxn>
                        <a:cxn ang="T121">
                          <a:pos x="T22" y="T23"/>
                        </a:cxn>
                        <a:cxn ang="T122">
                          <a:pos x="T24" y="T25"/>
                        </a:cxn>
                        <a:cxn ang="T123">
                          <a:pos x="T26" y="T27"/>
                        </a:cxn>
                        <a:cxn ang="T124">
                          <a:pos x="T28" y="T29"/>
                        </a:cxn>
                        <a:cxn ang="T125">
                          <a:pos x="T30" y="T31"/>
                        </a:cxn>
                        <a:cxn ang="T126">
                          <a:pos x="T32" y="T33"/>
                        </a:cxn>
                        <a:cxn ang="T127">
                          <a:pos x="T34" y="T35"/>
                        </a:cxn>
                        <a:cxn ang="T128">
                          <a:pos x="T36" y="T37"/>
                        </a:cxn>
                        <a:cxn ang="T129">
                          <a:pos x="T38" y="T39"/>
                        </a:cxn>
                        <a:cxn ang="T130">
                          <a:pos x="T40" y="T41"/>
                        </a:cxn>
                        <a:cxn ang="T131">
                          <a:pos x="T42" y="T43"/>
                        </a:cxn>
                        <a:cxn ang="T132">
                          <a:pos x="T44" y="T45"/>
                        </a:cxn>
                        <a:cxn ang="T133">
                          <a:pos x="T46" y="T47"/>
                        </a:cxn>
                        <a:cxn ang="T134">
                          <a:pos x="T48" y="T49"/>
                        </a:cxn>
                        <a:cxn ang="T135">
                          <a:pos x="T50" y="T51"/>
                        </a:cxn>
                        <a:cxn ang="T136">
                          <a:pos x="T52" y="T53"/>
                        </a:cxn>
                        <a:cxn ang="T137">
                          <a:pos x="T54" y="T55"/>
                        </a:cxn>
                        <a:cxn ang="T138">
                          <a:pos x="T56" y="T57"/>
                        </a:cxn>
                        <a:cxn ang="T139">
                          <a:pos x="T58" y="T59"/>
                        </a:cxn>
                        <a:cxn ang="T140">
                          <a:pos x="T60" y="T61"/>
                        </a:cxn>
                        <a:cxn ang="T141">
                          <a:pos x="T62" y="T63"/>
                        </a:cxn>
                        <a:cxn ang="T142">
                          <a:pos x="T64" y="T65"/>
                        </a:cxn>
                        <a:cxn ang="T143">
                          <a:pos x="T66" y="T67"/>
                        </a:cxn>
                        <a:cxn ang="T144">
                          <a:pos x="T68" y="T69"/>
                        </a:cxn>
                        <a:cxn ang="T145">
                          <a:pos x="T70" y="T71"/>
                        </a:cxn>
                        <a:cxn ang="T146">
                          <a:pos x="T72" y="T73"/>
                        </a:cxn>
                        <a:cxn ang="T147">
                          <a:pos x="T74" y="T75"/>
                        </a:cxn>
                        <a:cxn ang="T148">
                          <a:pos x="T76" y="T77"/>
                        </a:cxn>
                        <a:cxn ang="T149">
                          <a:pos x="T78" y="T79"/>
                        </a:cxn>
                        <a:cxn ang="T150">
                          <a:pos x="T80" y="T81"/>
                        </a:cxn>
                        <a:cxn ang="T151">
                          <a:pos x="T82" y="T83"/>
                        </a:cxn>
                        <a:cxn ang="T152">
                          <a:pos x="T84" y="T85"/>
                        </a:cxn>
                        <a:cxn ang="T153">
                          <a:pos x="T86" y="T87"/>
                        </a:cxn>
                        <a:cxn ang="T154">
                          <a:pos x="T88" y="T89"/>
                        </a:cxn>
                        <a:cxn ang="T155">
                          <a:pos x="T90" y="T91"/>
                        </a:cxn>
                        <a:cxn ang="T156">
                          <a:pos x="T92" y="T93"/>
                        </a:cxn>
                        <a:cxn ang="T157">
                          <a:pos x="T94" y="T95"/>
                        </a:cxn>
                        <a:cxn ang="T158">
                          <a:pos x="T96" y="T97"/>
                        </a:cxn>
                        <a:cxn ang="T159">
                          <a:pos x="T98" y="T99"/>
                        </a:cxn>
                        <a:cxn ang="T160">
                          <a:pos x="T100" y="T101"/>
                        </a:cxn>
                        <a:cxn ang="T161">
                          <a:pos x="T102" y="T103"/>
                        </a:cxn>
                        <a:cxn ang="T162">
                          <a:pos x="T104" y="T105"/>
                        </a:cxn>
                        <a:cxn ang="T163">
                          <a:pos x="T106" y="T107"/>
                        </a:cxn>
                        <a:cxn ang="T164">
                          <a:pos x="T108" y="T109"/>
                        </a:cxn>
                      </a:cxnLst>
                      <a:rect l="T165" t="T166" r="T167" b="T168"/>
                      <a:pathLst>
                        <a:path w="821" h="646">
                          <a:moveTo>
                            <a:pt x="69" y="616"/>
                          </a:moveTo>
                          <a:lnTo>
                            <a:pt x="46" y="592"/>
                          </a:lnTo>
                          <a:lnTo>
                            <a:pt x="32" y="551"/>
                          </a:lnTo>
                          <a:lnTo>
                            <a:pt x="27" y="460"/>
                          </a:lnTo>
                          <a:lnTo>
                            <a:pt x="27" y="309"/>
                          </a:lnTo>
                          <a:lnTo>
                            <a:pt x="32" y="195"/>
                          </a:lnTo>
                          <a:lnTo>
                            <a:pt x="46" y="169"/>
                          </a:lnTo>
                          <a:lnTo>
                            <a:pt x="71" y="136"/>
                          </a:lnTo>
                          <a:lnTo>
                            <a:pt x="132" y="112"/>
                          </a:lnTo>
                          <a:lnTo>
                            <a:pt x="240" y="80"/>
                          </a:lnTo>
                          <a:lnTo>
                            <a:pt x="329" y="57"/>
                          </a:lnTo>
                          <a:lnTo>
                            <a:pt x="369" y="33"/>
                          </a:lnTo>
                          <a:lnTo>
                            <a:pt x="440" y="27"/>
                          </a:lnTo>
                          <a:lnTo>
                            <a:pt x="566" y="38"/>
                          </a:lnTo>
                          <a:lnTo>
                            <a:pt x="670" y="32"/>
                          </a:lnTo>
                          <a:lnTo>
                            <a:pt x="714" y="22"/>
                          </a:lnTo>
                          <a:lnTo>
                            <a:pt x="750" y="32"/>
                          </a:lnTo>
                          <a:lnTo>
                            <a:pt x="774" y="95"/>
                          </a:lnTo>
                          <a:lnTo>
                            <a:pt x="789" y="210"/>
                          </a:lnTo>
                          <a:lnTo>
                            <a:pt x="804" y="301"/>
                          </a:lnTo>
                          <a:lnTo>
                            <a:pt x="797" y="343"/>
                          </a:lnTo>
                          <a:lnTo>
                            <a:pt x="769" y="446"/>
                          </a:lnTo>
                          <a:lnTo>
                            <a:pt x="733" y="550"/>
                          </a:lnTo>
                          <a:lnTo>
                            <a:pt x="709" y="589"/>
                          </a:lnTo>
                          <a:lnTo>
                            <a:pt x="693" y="608"/>
                          </a:lnTo>
                          <a:lnTo>
                            <a:pt x="717" y="622"/>
                          </a:lnTo>
                          <a:lnTo>
                            <a:pt x="742" y="578"/>
                          </a:lnTo>
                          <a:lnTo>
                            <a:pt x="780" y="485"/>
                          </a:lnTo>
                          <a:lnTo>
                            <a:pt x="808" y="386"/>
                          </a:lnTo>
                          <a:lnTo>
                            <a:pt x="818" y="337"/>
                          </a:lnTo>
                          <a:lnTo>
                            <a:pt x="821" y="291"/>
                          </a:lnTo>
                          <a:lnTo>
                            <a:pt x="812" y="214"/>
                          </a:lnTo>
                          <a:lnTo>
                            <a:pt x="797" y="99"/>
                          </a:lnTo>
                          <a:lnTo>
                            <a:pt x="775" y="36"/>
                          </a:lnTo>
                          <a:lnTo>
                            <a:pt x="755" y="8"/>
                          </a:lnTo>
                          <a:lnTo>
                            <a:pt x="722" y="0"/>
                          </a:lnTo>
                          <a:lnTo>
                            <a:pt x="679" y="13"/>
                          </a:lnTo>
                          <a:lnTo>
                            <a:pt x="615" y="17"/>
                          </a:lnTo>
                          <a:lnTo>
                            <a:pt x="533" y="17"/>
                          </a:lnTo>
                          <a:lnTo>
                            <a:pt x="448" y="5"/>
                          </a:lnTo>
                          <a:lnTo>
                            <a:pt x="391" y="8"/>
                          </a:lnTo>
                          <a:lnTo>
                            <a:pt x="362" y="19"/>
                          </a:lnTo>
                          <a:lnTo>
                            <a:pt x="298" y="50"/>
                          </a:lnTo>
                          <a:lnTo>
                            <a:pt x="175" y="84"/>
                          </a:lnTo>
                          <a:lnTo>
                            <a:pt x="57" y="123"/>
                          </a:lnTo>
                          <a:lnTo>
                            <a:pt x="24" y="164"/>
                          </a:lnTo>
                          <a:lnTo>
                            <a:pt x="3" y="219"/>
                          </a:lnTo>
                          <a:lnTo>
                            <a:pt x="0" y="329"/>
                          </a:lnTo>
                          <a:lnTo>
                            <a:pt x="5" y="433"/>
                          </a:lnTo>
                          <a:lnTo>
                            <a:pt x="9" y="540"/>
                          </a:lnTo>
                          <a:lnTo>
                            <a:pt x="28" y="602"/>
                          </a:lnTo>
                          <a:lnTo>
                            <a:pt x="47" y="635"/>
                          </a:lnTo>
                          <a:lnTo>
                            <a:pt x="80" y="646"/>
                          </a:lnTo>
                          <a:lnTo>
                            <a:pt x="99" y="640"/>
                          </a:lnTo>
                          <a:lnTo>
                            <a:pt x="69" y="616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40010" name="Freeform 25"/>
                    <p:cNvSpPr>
                      <a:spLocks/>
                    </p:cNvSpPr>
                    <p:nvPr/>
                  </p:nvSpPr>
                  <p:spPr bwMode="auto">
                    <a:xfrm>
                      <a:off x="1978" y="1965"/>
                      <a:ext cx="707" cy="644"/>
                    </a:xfrm>
                    <a:custGeom>
                      <a:avLst/>
                      <a:gdLst>
                        <a:gd name="T0" fmla="*/ 11 w 707"/>
                        <a:gd name="T1" fmla="*/ 611 h 644"/>
                        <a:gd name="T2" fmla="*/ 129 w 707"/>
                        <a:gd name="T3" fmla="*/ 619 h 644"/>
                        <a:gd name="T4" fmla="*/ 294 w 707"/>
                        <a:gd name="T5" fmla="*/ 623 h 644"/>
                        <a:gd name="T6" fmla="*/ 426 w 707"/>
                        <a:gd name="T7" fmla="*/ 623 h 644"/>
                        <a:gd name="T8" fmla="*/ 544 w 707"/>
                        <a:gd name="T9" fmla="*/ 609 h 644"/>
                        <a:gd name="T10" fmla="*/ 622 w 707"/>
                        <a:gd name="T11" fmla="*/ 597 h 644"/>
                        <a:gd name="T12" fmla="*/ 644 w 707"/>
                        <a:gd name="T13" fmla="*/ 586 h 644"/>
                        <a:gd name="T14" fmla="*/ 644 w 707"/>
                        <a:gd name="T15" fmla="*/ 529 h 644"/>
                        <a:gd name="T16" fmla="*/ 615 w 707"/>
                        <a:gd name="T17" fmla="*/ 377 h 644"/>
                        <a:gd name="T18" fmla="*/ 582 w 707"/>
                        <a:gd name="T19" fmla="*/ 193 h 644"/>
                        <a:gd name="T20" fmla="*/ 565 w 707"/>
                        <a:gd name="T21" fmla="*/ 126 h 644"/>
                        <a:gd name="T22" fmla="*/ 549 w 707"/>
                        <a:gd name="T23" fmla="*/ 101 h 644"/>
                        <a:gd name="T24" fmla="*/ 346 w 707"/>
                        <a:gd name="T25" fmla="*/ 123 h 644"/>
                        <a:gd name="T26" fmla="*/ 147 w 707"/>
                        <a:gd name="T27" fmla="*/ 128 h 644"/>
                        <a:gd name="T28" fmla="*/ 38 w 707"/>
                        <a:gd name="T29" fmla="*/ 131 h 644"/>
                        <a:gd name="T30" fmla="*/ 0 w 707"/>
                        <a:gd name="T31" fmla="*/ 136 h 644"/>
                        <a:gd name="T32" fmla="*/ 21 w 707"/>
                        <a:gd name="T33" fmla="*/ 109 h 644"/>
                        <a:gd name="T34" fmla="*/ 68 w 707"/>
                        <a:gd name="T35" fmla="*/ 114 h 644"/>
                        <a:gd name="T36" fmla="*/ 204 w 707"/>
                        <a:gd name="T37" fmla="*/ 109 h 644"/>
                        <a:gd name="T38" fmla="*/ 333 w 707"/>
                        <a:gd name="T39" fmla="*/ 101 h 644"/>
                        <a:gd name="T40" fmla="*/ 447 w 707"/>
                        <a:gd name="T41" fmla="*/ 92 h 644"/>
                        <a:gd name="T42" fmla="*/ 556 w 707"/>
                        <a:gd name="T43" fmla="*/ 82 h 644"/>
                        <a:gd name="T44" fmla="*/ 641 w 707"/>
                        <a:gd name="T45" fmla="*/ 43 h 644"/>
                        <a:gd name="T46" fmla="*/ 688 w 707"/>
                        <a:gd name="T47" fmla="*/ 0 h 644"/>
                        <a:gd name="T48" fmla="*/ 707 w 707"/>
                        <a:gd name="T49" fmla="*/ 21 h 644"/>
                        <a:gd name="T50" fmla="*/ 663 w 707"/>
                        <a:gd name="T51" fmla="*/ 47 h 644"/>
                        <a:gd name="T52" fmla="*/ 598 w 707"/>
                        <a:gd name="T53" fmla="*/ 90 h 644"/>
                        <a:gd name="T54" fmla="*/ 578 w 707"/>
                        <a:gd name="T55" fmla="*/ 104 h 644"/>
                        <a:gd name="T56" fmla="*/ 601 w 707"/>
                        <a:gd name="T57" fmla="*/ 202 h 644"/>
                        <a:gd name="T58" fmla="*/ 620 w 707"/>
                        <a:gd name="T59" fmla="*/ 297 h 644"/>
                        <a:gd name="T60" fmla="*/ 636 w 707"/>
                        <a:gd name="T61" fmla="*/ 384 h 644"/>
                        <a:gd name="T62" fmla="*/ 650 w 707"/>
                        <a:gd name="T63" fmla="*/ 467 h 644"/>
                        <a:gd name="T64" fmla="*/ 663 w 707"/>
                        <a:gd name="T65" fmla="*/ 529 h 644"/>
                        <a:gd name="T66" fmla="*/ 669 w 707"/>
                        <a:gd name="T67" fmla="*/ 582 h 644"/>
                        <a:gd name="T68" fmla="*/ 660 w 707"/>
                        <a:gd name="T69" fmla="*/ 611 h 644"/>
                        <a:gd name="T70" fmla="*/ 570 w 707"/>
                        <a:gd name="T71" fmla="*/ 633 h 644"/>
                        <a:gd name="T72" fmla="*/ 412 w 707"/>
                        <a:gd name="T73" fmla="*/ 644 h 644"/>
                        <a:gd name="T74" fmla="*/ 246 w 707"/>
                        <a:gd name="T75" fmla="*/ 638 h 644"/>
                        <a:gd name="T76" fmla="*/ 125 w 707"/>
                        <a:gd name="T77" fmla="*/ 638 h 644"/>
                        <a:gd name="T78" fmla="*/ 25 w 707"/>
                        <a:gd name="T79" fmla="*/ 635 h 644"/>
                        <a:gd name="T80" fmla="*/ 11 w 707"/>
                        <a:gd name="T81" fmla="*/ 611 h 644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60000 65536"/>
                        <a:gd name="T94" fmla="*/ 0 60000 65536"/>
                        <a:gd name="T95" fmla="*/ 0 60000 65536"/>
                        <a:gd name="T96" fmla="*/ 0 60000 65536"/>
                        <a:gd name="T97" fmla="*/ 0 60000 65536"/>
                        <a:gd name="T98" fmla="*/ 0 60000 65536"/>
                        <a:gd name="T99" fmla="*/ 0 60000 65536"/>
                        <a:gd name="T100" fmla="*/ 0 60000 65536"/>
                        <a:gd name="T101" fmla="*/ 0 60000 65536"/>
                        <a:gd name="T102" fmla="*/ 0 60000 65536"/>
                        <a:gd name="T103" fmla="*/ 0 60000 65536"/>
                        <a:gd name="T104" fmla="*/ 0 60000 65536"/>
                        <a:gd name="T105" fmla="*/ 0 60000 65536"/>
                        <a:gd name="T106" fmla="*/ 0 60000 65536"/>
                        <a:gd name="T107" fmla="*/ 0 60000 65536"/>
                        <a:gd name="T108" fmla="*/ 0 60000 65536"/>
                        <a:gd name="T109" fmla="*/ 0 60000 6553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w 707"/>
                        <a:gd name="T124" fmla="*/ 0 h 644"/>
                        <a:gd name="T125" fmla="*/ 707 w 707"/>
                        <a:gd name="T126" fmla="*/ 644 h 644"/>
                      </a:gdLst>
                      <a:ahLst/>
                      <a:cxnLst>
                        <a:cxn ang="T82">
                          <a:pos x="T0" y="T1"/>
                        </a:cxn>
                        <a:cxn ang="T83">
                          <a:pos x="T2" y="T3"/>
                        </a:cxn>
                        <a:cxn ang="T84">
                          <a:pos x="T4" y="T5"/>
                        </a:cxn>
                        <a:cxn ang="T85">
                          <a:pos x="T6" y="T7"/>
                        </a:cxn>
                        <a:cxn ang="T86">
                          <a:pos x="T8" y="T9"/>
                        </a:cxn>
                        <a:cxn ang="T87">
                          <a:pos x="T10" y="T11"/>
                        </a:cxn>
                        <a:cxn ang="T88">
                          <a:pos x="T12" y="T13"/>
                        </a:cxn>
                        <a:cxn ang="T89">
                          <a:pos x="T14" y="T15"/>
                        </a:cxn>
                        <a:cxn ang="T90">
                          <a:pos x="T16" y="T17"/>
                        </a:cxn>
                        <a:cxn ang="T91">
                          <a:pos x="T18" y="T19"/>
                        </a:cxn>
                        <a:cxn ang="T92">
                          <a:pos x="T20" y="T21"/>
                        </a:cxn>
                        <a:cxn ang="T93">
                          <a:pos x="T22" y="T23"/>
                        </a:cxn>
                        <a:cxn ang="T94">
                          <a:pos x="T24" y="T25"/>
                        </a:cxn>
                        <a:cxn ang="T95">
                          <a:pos x="T26" y="T27"/>
                        </a:cxn>
                        <a:cxn ang="T96">
                          <a:pos x="T28" y="T29"/>
                        </a:cxn>
                        <a:cxn ang="T97">
                          <a:pos x="T30" y="T31"/>
                        </a:cxn>
                        <a:cxn ang="T98">
                          <a:pos x="T32" y="T33"/>
                        </a:cxn>
                        <a:cxn ang="T99">
                          <a:pos x="T34" y="T35"/>
                        </a:cxn>
                        <a:cxn ang="T100">
                          <a:pos x="T36" y="T37"/>
                        </a:cxn>
                        <a:cxn ang="T101">
                          <a:pos x="T38" y="T39"/>
                        </a:cxn>
                        <a:cxn ang="T102">
                          <a:pos x="T40" y="T41"/>
                        </a:cxn>
                        <a:cxn ang="T103">
                          <a:pos x="T42" y="T43"/>
                        </a:cxn>
                        <a:cxn ang="T104">
                          <a:pos x="T44" y="T45"/>
                        </a:cxn>
                        <a:cxn ang="T105">
                          <a:pos x="T46" y="T47"/>
                        </a:cxn>
                        <a:cxn ang="T106">
                          <a:pos x="T48" y="T49"/>
                        </a:cxn>
                        <a:cxn ang="T107">
                          <a:pos x="T50" y="T51"/>
                        </a:cxn>
                        <a:cxn ang="T108">
                          <a:pos x="T52" y="T53"/>
                        </a:cxn>
                        <a:cxn ang="T109">
                          <a:pos x="T54" y="T55"/>
                        </a:cxn>
                        <a:cxn ang="T110">
                          <a:pos x="T56" y="T57"/>
                        </a:cxn>
                        <a:cxn ang="T111">
                          <a:pos x="T58" y="T59"/>
                        </a:cxn>
                        <a:cxn ang="T112">
                          <a:pos x="T60" y="T61"/>
                        </a:cxn>
                        <a:cxn ang="T113">
                          <a:pos x="T62" y="T63"/>
                        </a:cxn>
                        <a:cxn ang="T114">
                          <a:pos x="T64" y="T65"/>
                        </a:cxn>
                        <a:cxn ang="T115">
                          <a:pos x="T66" y="T67"/>
                        </a:cxn>
                        <a:cxn ang="T116">
                          <a:pos x="T68" y="T69"/>
                        </a:cxn>
                        <a:cxn ang="T117">
                          <a:pos x="T70" y="T71"/>
                        </a:cxn>
                        <a:cxn ang="T118">
                          <a:pos x="T72" y="T73"/>
                        </a:cxn>
                        <a:cxn ang="T119">
                          <a:pos x="T74" y="T75"/>
                        </a:cxn>
                        <a:cxn ang="T120">
                          <a:pos x="T76" y="T77"/>
                        </a:cxn>
                        <a:cxn ang="T121">
                          <a:pos x="T78" y="T79"/>
                        </a:cxn>
                        <a:cxn ang="T122">
                          <a:pos x="T80" y="T81"/>
                        </a:cxn>
                      </a:cxnLst>
                      <a:rect l="T123" t="T124" r="T125" b="T126"/>
                      <a:pathLst>
                        <a:path w="707" h="644">
                          <a:moveTo>
                            <a:pt x="11" y="611"/>
                          </a:moveTo>
                          <a:lnTo>
                            <a:pt x="129" y="619"/>
                          </a:lnTo>
                          <a:lnTo>
                            <a:pt x="294" y="623"/>
                          </a:lnTo>
                          <a:lnTo>
                            <a:pt x="426" y="623"/>
                          </a:lnTo>
                          <a:lnTo>
                            <a:pt x="544" y="609"/>
                          </a:lnTo>
                          <a:lnTo>
                            <a:pt x="622" y="597"/>
                          </a:lnTo>
                          <a:lnTo>
                            <a:pt x="644" y="586"/>
                          </a:lnTo>
                          <a:lnTo>
                            <a:pt x="644" y="529"/>
                          </a:lnTo>
                          <a:lnTo>
                            <a:pt x="615" y="377"/>
                          </a:lnTo>
                          <a:lnTo>
                            <a:pt x="582" y="193"/>
                          </a:lnTo>
                          <a:lnTo>
                            <a:pt x="565" y="126"/>
                          </a:lnTo>
                          <a:lnTo>
                            <a:pt x="549" y="101"/>
                          </a:lnTo>
                          <a:lnTo>
                            <a:pt x="346" y="123"/>
                          </a:lnTo>
                          <a:lnTo>
                            <a:pt x="147" y="128"/>
                          </a:lnTo>
                          <a:lnTo>
                            <a:pt x="38" y="131"/>
                          </a:lnTo>
                          <a:lnTo>
                            <a:pt x="0" y="136"/>
                          </a:lnTo>
                          <a:lnTo>
                            <a:pt x="21" y="109"/>
                          </a:lnTo>
                          <a:lnTo>
                            <a:pt x="68" y="114"/>
                          </a:lnTo>
                          <a:lnTo>
                            <a:pt x="204" y="109"/>
                          </a:lnTo>
                          <a:lnTo>
                            <a:pt x="333" y="101"/>
                          </a:lnTo>
                          <a:lnTo>
                            <a:pt x="447" y="92"/>
                          </a:lnTo>
                          <a:lnTo>
                            <a:pt x="556" y="82"/>
                          </a:lnTo>
                          <a:lnTo>
                            <a:pt x="641" y="43"/>
                          </a:lnTo>
                          <a:lnTo>
                            <a:pt x="688" y="0"/>
                          </a:lnTo>
                          <a:lnTo>
                            <a:pt x="707" y="21"/>
                          </a:lnTo>
                          <a:lnTo>
                            <a:pt x="663" y="47"/>
                          </a:lnTo>
                          <a:lnTo>
                            <a:pt x="598" y="90"/>
                          </a:lnTo>
                          <a:lnTo>
                            <a:pt x="578" y="104"/>
                          </a:lnTo>
                          <a:lnTo>
                            <a:pt x="601" y="202"/>
                          </a:lnTo>
                          <a:lnTo>
                            <a:pt x="620" y="297"/>
                          </a:lnTo>
                          <a:lnTo>
                            <a:pt x="636" y="384"/>
                          </a:lnTo>
                          <a:lnTo>
                            <a:pt x="650" y="467"/>
                          </a:lnTo>
                          <a:lnTo>
                            <a:pt x="663" y="529"/>
                          </a:lnTo>
                          <a:lnTo>
                            <a:pt x="669" y="582"/>
                          </a:lnTo>
                          <a:lnTo>
                            <a:pt x="660" y="611"/>
                          </a:lnTo>
                          <a:lnTo>
                            <a:pt x="570" y="633"/>
                          </a:lnTo>
                          <a:lnTo>
                            <a:pt x="412" y="644"/>
                          </a:lnTo>
                          <a:lnTo>
                            <a:pt x="246" y="638"/>
                          </a:lnTo>
                          <a:lnTo>
                            <a:pt x="125" y="638"/>
                          </a:lnTo>
                          <a:lnTo>
                            <a:pt x="25" y="635"/>
                          </a:lnTo>
                          <a:lnTo>
                            <a:pt x="11" y="611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40011" name="Freeform 26"/>
                    <p:cNvSpPr>
                      <a:spLocks/>
                    </p:cNvSpPr>
                    <p:nvPr/>
                  </p:nvSpPr>
                  <p:spPr bwMode="auto">
                    <a:xfrm>
                      <a:off x="2057" y="2127"/>
                      <a:ext cx="488" cy="412"/>
                    </a:xfrm>
                    <a:custGeom>
                      <a:avLst/>
                      <a:gdLst>
                        <a:gd name="T0" fmla="*/ 0 w 488"/>
                        <a:gd name="T1" fmla="*/ 11 h 412"/>
                        <a:gd name="T2" fmla="*/ 162 w 488"/>
                        <a:gd name="T3" fmla="*/ 5 h 412"/>
                        <a:gd name="T4" fmla="*/ 273 w 488"/>
                        <a:gd name="T5" fmla="*/ 0 h 412"/>
                        <a:gd name="T6" fmla="*/ 397 w 488"/>
                        <a:gd name="T7" fmla="*/ 2 h 412"/>
                        <a:gd name="T8" fmla="*/ 416 w 488"/>
                        <a:gd name="T9" fmla="*/ 16 h 412"/>
                        <a:gd name="T10" fmla="*/ 431 w 488"/>
                        <a:gd name="T11" fmla="*/ 38 h 412"/>
                        <a:gd name="T12" fmla="*/ 458 w 488"/>
                        <a:gd name="T13" fmla="*/ 154 h 412"/>
                        <a:gd name="T14" fmla="*/ 478 w 488"/>
                        <a:gd name="T15" fmla="*/ 286 h 412"/>
                        <a:gd name="T16" fmla="*/ 488 w 488"/>
                        <a:gd name="T17" fmla="*/ 377 h 412"/>
                        <a:gd name="T18" fmla="*/ 478 w 488"/>
                        <a:gd name="T19" fmla="*/ 406 h 412"/>
                        <a:gd name="T20" fmla="*/ 453 w 488"/>
                        <a:gd name="T21" fmla="*/ 412 h 412"/>
                        <a:gd name="T22" fmla="*/ 310 w 488"/>
                        <a:gd name="T23" fmla="*/ 396 h 412"/>
                        <a:gd name="T24" fmla="*/ 459 w 488"/>
                        <a:gd name="T25" fmla="*/ 383 h 412"/>
                        <a:gd name="T26" fmla="*/ 467 w 488"/>
                        <a:gd name="T27" fmla="*/ 379 h 412"/>
                        <a:gd name="T28" fmla="*/ 464 w 488"/>
                        <a:gd name="T29" fmla="*/ 317 h 412"/>
                        <a:gd name="T30" fmla="*/ 453 w 488"/>
                        <a:gd name="T31" fmla="*/ 229 h 412"/>
                        <a:gd name="T32" fmla="*/ 429 w 488"/>
                        <a:gd name="T33" fmla="*/ 110 h 412"/>
                        <a:gd name="T34" fmla="*/ 410 w 488"/>
                        <a:gd name="T35" fmla="*/ 35 h 412"/>
                        <a:gd name="T36" fmla="*/ 391 w 488"/>
                        <a:gd name="T37" fmla="*/ 24 h 412"/>
                        <a:gd name="T38" fmla="*/ 302 w 488"/>
                        <a:gd name="T39" fmla="*/ 19 h 412"/>
                        <a:gd name="T40" fmla="*/ 181 w 488"/>
                        <a:gd name="T41" fmla="*/ 24 h 412"/>
                        <a:gd name="T42" fmla="*/ 81 w 488"/>
                        <a:gd name="T43" fmla="*/ 21 h 412"/>
                        <a:gd name="T44" fmla="*/ 0 w 488"/>
                        <a:gd name="T45" fmla="*/ 11 h 412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w 488"/>
                        <a:gd name="T70" fmla="*/ 0 h 412"/>
                        <a:gd name="T71" fmla="*/ 488 w 488"/>
                        <a:gd name="T72" fmla="*/ 412 h 412"/>
                      </a:gdLst>
                      <a:ahLst/>
                      <a:cxnLst>
                        <a:cxn ang="T46">
                          <a:pos x="T0" y="T1"/>
                        </a:cxn>
                        <a:cxn ang="T47">
                          <a:pos x="T2" y="T3"/>
                        </a:cxn>
                        <a:cxn ang="T48">
                          <a:pos x="T4" y="T5"/>
                        </a:cxn>
                        <a:cxn ang="T49">
                          <a:pos x="T6" y="T7"/>
                        </a:cxn>
                        <a:cxn ang="T50">
                          <a:pos x="T8" y="T9"/>
                        </a:cxn>
                        <a:cxn ang="T51">
                          <a:pos x="T10" y="T11"/>
                        </a:cxn>
                        <a:cxn ang="T52">
                          <a:pos x="T12" y="T13"/>
                        </a:cxn>
                        <a:cxn ang="T53">
                          <a:pos x="T14" y="T15"/>
                        </a:cxn>
                        <a:cxn ang="T54">
                          <a:pos x="T16" y="T17"/>
                        </a:cxn>
                        <a:cxn ang="T55">
                          <a:pos x="T18" y="T19"/>
                        </a:cxn>
                        <a:cxn ang="T56">
                          <a:pos x="T20" y="T21"/>
                        </a:cxn>
                        <a:cxn ang="T57">
                          <a:pos x="T22" y="T23"/>
                        </a:cxn>
                        <a:cxn ang="T58">
                          <a:pos x="T24" y="T25"/>
                        </a:cxn>
                        <a:cxn ang="T59">
                          <a:pos x="T26" y="T27"/>
                        </a:cxn>
                        <a:cxn ang="T60">
                          <a:pos x="T28" y="T29"/>
                        </a:cxn>
                        <a:cxn ang="T61">
                          <a:pos x="T30" y="T31"/>
                        </a:cxn>
                        <a:cxn ang="T62">
                          <a:pos x="T32" y="T33"/>
                        </a:cxn>
                        <a:cxn ang="T63">
                          <a:pos x="T34" y="T35"/>
                        </a:cxn>
                        <a:cxn ang="T64">
                          <a:pos x="T36" y="T37"/>
                        </a:cxn>
                        <a:cxn ang="T65">
                          <a:pos x="T38" y="T39"/>
                        </a:cxn>
                        <a:cxn ang="T66">
                          <a:pos x="T40" y="T41"/>
                        </a:cxn>
                        <a:cxn ang="T67">
                          <a:pos x="T42" y="T43"/>
                        </a:cxn>
                        <a:cxn ang="T68">
                          <a:pos x="T44" y="T45"/>
                        </a:cxn>
                      </a:cxnLst>
                      <a:rect l="T69" t="T70" r="T71" b="T72"/>
                      <a:pathLst>
                        <a:path w="488" h="412">
                          <a:moveTo>
                            <a:pt x="0" y="11"/>
                          </a:moveTo>
                          <a:lnTo>
                            <a:pt x="162" y="5"/>
                          </a:lnTo>
                          <a:lnTo>
                            <a:pt x="273" y="0"/>
                          </a:lnTo>
                          <a:lnTo>
                            <a:pt x="397" y="2"/>
                          </a:lnTo>
                          <a:lnTo>
                            <a:pt x="416" y="16"/>
                          </a:lnTo>
                          <a:lnTo>
                            <a:pt x="431" y="38"/>
                          </a:lnTo>
                          <a:lnTo>
                            <a:pt x="458" y="154"/>
                          </a:lnTo>
                          <a:lnTo>
                            <a:pt x="478" y="286"/>
                          </a:lnTo>
                          <a:lnTo>
                            <a:pt x="488" y="377"/>
                          </a:lnTo>
                          <a:lnTo>
                            <a:pt x="478" y="406"/>
                          </a:lnTo>
                          <a:lnTo>
                            <a:pt x="453" y="412"/>
                          </a:lnTo>
                          <a:lnTo>
                            <a:pt x="310" y="396"/>
                          </a:lnTo>
                          <a:lnTo>
                            <a:pt x="459" y="383"/>
                          </a:lnTo>
                          <a:lnTo>
                            <a:pt x="467" y="379"/>
                          </a:lnTo>
                          <a:lnTo>
                            <a:pt x="464" y="317"/>
                          </a:lnTo>
                          <a:lnTo>
                            <a:pt x="453" y="229"/>
                          </a:lnTo>
                          <a:lnTo>
                            <a:pt x="429" y="110"/>
                          </a:lnTo>
                          <a:lnTo>
                            <a:pt x="410" y="35"/>
                          </a:lnTo>
                          <a:lnTo>
                            <a:pt x="391" y="24"/>
                          </a:lnTo>
                          <a:lnTo>
                            <a:pt x="302" y="19"/>
                          </a:lnTo>
                          <a:lnTo>
                            <a:pt x="181" y="24"/>
                          </a:lnTo>
                          <a:lnTo>
                            <a:pt x="81" y="21"/>
                          </a:lnTo>
                          <a:lnTo>
                            <a:pt x="0" y="11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40012" name="Freeform 27"/>
                    <p:cNvSpPr>
                      <a:spLocks/>
                    </p:cNvSpPr>
                    <p:nvPr/>
                  </p:nvSpPr>
                  <p:spPr bwMode="auto">
                    <a:xfrm>
                      <a:off x="2007" y="2133"/>
                      <a:ext cx="485" cy="401"/>
                    </a:xfrm>
                    <a:custGeom>
                      <a:avLst/>
                      <a:gdLst>
                        <a:gd name="T0" fmla="*/ 224 w 485"/>
                        <a:gd name="T1" fmla="*/ 0 h 401"/>
                        <a:gd name="T2" fmla="*/ 67 w 485"/>
                        <a:gd name="T3" fmla="*/ 0 h 401"/>
                        <a:gd name="T4" fmla="*/ 22 w 485"/>
                        <a:gd name="T5" fmla="*/ 5 h 401"/>
                        <a:gd name="T6" fmla="*/ 14 w 485"/>
                        <a:gd name="T7" fmla="*/ 22 h 401"/>
                        <a:gd name="T8" fmla="*/ 5 w 485"/>
                        <a:gd name="T9" fmla="*/ 57 h 401"/>
                        <a:gd name="T10" fmla="*/ 0 w 485"/>
                        <a:gd name="T11" fmla="*/ 151 h 401"/>
                        <a:gd name="T12" fmla="*/ 5 w 485"/>
                        <a:gd name="T13" fmla="*/ 243 h 401"/>
                        <a:gd name="T14" fmla="*/ 17 w 485"/>
                        <a:gd name="T15" fmla="*/ 334 h 401"/>
                        <a:gd name="T16" fmla="*/ 37 w 485"/>
                        <a:gd name="T17" fmla="*/ 371 h 401"/>
                        <a:gd name="T18" fmla="*/ 46 w 485"/>
                        <a:gd name="T19" fmla="*/ 380 h 401"/>
                        <a:gd name="T20" fmla="*/ 146 w 485"/>
                        <a:gd name="T21" fmla="*/ 390 h 401"/>
                        <a:gd name="T22" fmla="*/ 275 w 485"/>
                        <a:gd name="T23" fmla="*/ 395 h 401"/>
                        <a:gd name="T24" fmla="*/ 371 w 485"/>
                        <a:gd name="T25" fmla="*/ 396 h 401"/>
                        <a:gd name="T26" fmla="*/ 485 w 485"/>
                        <a:gd name="T27" fmla="*/ 401 h 401"/>
                        <a:gd name="T28" fmla="*/ 480 w 485"/>
                        <a:gd name="T29" fmla="*/ 387 h 401"/>
                        <a:gd name="T30" fmla="*/ 391 w 485"/>
                        <a:gd name="T31" fmla="*/ 380 h 401"/>
                        <a:gd name="T32" fmla="*/ 275 w 485"/>
                        <a:gd name="T33" fmla="*/ 372 h 401"/>
                        <a:gd name="T34" fmla="*/ 114 w 485"/>
                        <a:gd name="T35" fmla="*/ 371 h 401"/>
                        <a:gd name="T36" fmla="*/ 56 w 485"/>
                        <a:gd name="T37" fmla="*/ 353 h 401"/>
                        <a:gd name="T38" fmla="*/ 38 w 485"/>
                        <a:gd name="T39" fmla="*/ 339 h 401"/>
                        <a:gd name="T40" fmla="*/ 32 w 485"/>
                        <a:gd name="T41" fmla="*/ 313 h 401"/>
                        <a:gd name="T42" fmla="*/ 24 w 485"/>
                        <a:gd name="T43" fmla="*/ 237 h 401"/>
                        <a:gd name="T44" fmla="*/ 22 w 485"/>
                        <a:gd name="T45" fmla="*/ 142 h 401"/>
                        <a:gd name="T46" fmla="*/ 29 w 485"/>
                        <a:gd name="T47" fmla="*/ 46 h 401"/>
                        <a:gd name="T48" fmla="*/ 38 w 485"/>
                        <a:gd name="T49" fmla="*/ 24 h 401"/>
                        <a:gd name="T50" fmla="*/ 143 w 485"/>
                        <a:gd name="T51" fmla="*/ 10 h 401"/>
                        <a:gd name="T52" fmla="*/ 224 w 485"/>
                        <a:gd name="T53" fmla="*/ 0 h 401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w 485"/>
                        <a:gd name="T82" fmla="*/ 0 h 401"/>
                        <a:gd name="T83" fmla="*/ 485 w 485"/>
                        <a:gd name="T84" fmla="*/ 401 h 401"/>
                      </a:gdLst>
                      <a:ahLst/>
                      <a:cxnLst>
                        <a:cxn ang="T54">
                          <a:pos x="T0" y="T1"/>
                        </a:cxn>
                        <a:cxn ang="T55">
                          <a:pos x="T2" y="T3"/>
                        </a:cxn>
                        <a:cxn ang="T56">
                          <a:pos x="T4" y="T5"/>
                        </a:cxn>
                        <a:cxn ang="T57">
                          <a:pos x="T6" y="T7"/>
                        </a:cxn>
                        <a:cxn ang="T58">
                          <a:pos x="T8" y="T9"/>
                        </a:cxn>
                        <a:cxn ang="T59">
                          <a:pos x="T10" y="T11"/>
                        </a:cxn>
                        <a:cxn ang="T60">
                          <a:pos x="T12" y="T13"/>
                        </a:cxn>
                        <a:cxn ang="T61">
                          <a:pos x="T14" y="T15"/>
                        </a:cxn>
                        <a:cxn ang="T62">
                          <a:pos x="T16" y="T17"/>
                        </a:cxn>
                        <a:cxn ang="T63">
                          <a:pos x="T18" y="T19"/>
                        </a:cxn>
                        <a:cxn ang="T64">
                          <a:pos x="T20" y="T21"/>
                        </a:cxn>
                        <a:cxn ang="T65">
                          <a:pos x="T22" y="T23"/>
                        </a:cxn>
                        <a:cxn ang="T66">
                          <a:pos x="T24" y="T25"/>
                        </a:cxn>
                        <a:cxn ang="T67">
                          <a:pos x="T26" y="T27"/>
                        </a:cxn>
                        <a:cxn ang="T68">
                          <a:pos x="T28" y="T29"/>
                        </a:cxn>
                        <a:cxn ang="T69">
                          <a:pos x="T30" y="T31"/>
                        </a:cxn>
                        <a:cxn ang="T70">
                          <a:pos x="T32" y="T33"/>
                        </a:cxn>
                        <a:cxn ang="T71">
                          <a:pos x="T34" y="T35"/>
                        </a:cxn>
                        <a:cxn ang="T72">
                          <a:pos x="T36" y="T37"/>
                        </a:cxn>
                        <a:cxn ang="T73">
                          <a:pos x="T38" y="T39"/>
                        </a:cxn>
                        <a:cxn ang="T74">
                          <a:pos x="T40" y="T41"/>
                        </a:cxn>
                        <a:cxn ang="T75">
                          <a:pos x="T42" y="T43"/>
                        </a:cxn>
                        <a:cxn ang="T76">
                          <a:pos x="T44" y="T45"/>
                        </a:cxn>
                        <a:cxn ang="T77">
                          <a:pos x="T46" y="T47"/>
                        </a:cxn>
                        <a:cxn ang="T78">
                          <a:pos x="T48" y="T49"/>
                        </a:cxn>
                        <a:cxn ang="T79">
                          <a:pos x="T50" y="T51"/>
                        </a:cxn>
                        <a:cxn ang="T80">
                          <a:pos x="T52" y="T53"/>
                        </a:cxn>
                      </a:cxnLst>
                      <a:rect l="T81" t="T82" r="T83" b="T84"/>
                      <a:pathLst>
                        <a:path w="485" h="401">
                          <a:moveTo>
                            <a:pt x="224" y="0"/>
                          </a:moveTo>
                          <a:lnTo>
                            <a:pt x="67" y="0"/>
                          </a:lnTo>
                          <a:lnTo>
                            <a:pt x="22" y="5"/>
                          </a:lnTo>
                          <a:lnTo>
                            <a:pt x="14" y="22"/>
                          </a:lnTo>
                          <a:lnTo>
                            <a:pt x="5" y="57"/>
                          </a:lnTo>
                          <a:lnTo>
                            <a:pt x="0" y="151"/>
                          </a:lnTo>
                          <a:lnTo>
                            <a:pt x="5" y="243"/>
                          </a:lnTo>
                          <a:lnTo>
                            <a:pt x="17" y="334"/>
                          </a:lnTo>
                          <a:lnTo>
                            <a:pt x="37" y="371"/>
                          </a:lnTo>
                          <a:lnTo>
                            <a:pt x="46" y="380"/>
                          </a:lnTo>
                          <a:lnTo>
                            <a:pt x="146" y="390"/>
                          </a:lnTo>
                          <a:lnTo>
                            <a:pt x="275" y="395"/>
                          </a:lnTo>
                          <a:lnTo>
                            <a:pt x="371" y="396"/>
                          </a:lnTo>
                          <a:lnTo>
                            <a:pt x="485" y="401"/>
                          </a:lnTo>
                          <a:lnTo>
                            <a:pt x="480" y="387"/>
                          </a:lnTo>
                          <a:lnTo>
                            <a:pt x="391" y="380"/>
                          </a:lnTo>
                          <a:lnTo>
                            <a:pt x="275" y="372"/>
                          </a:lnTo>
                          <a:lnTo>
                            <a:pt x="114" y="371"/>
                          </a:lnTo>
                          <a:lnTo>
                            <a:pt x="56" y="353"/>
                          </a:lnTo>
                          <a:lnTo>
                            <a:pt x="38" y="339"/>
                          </a:lnTo>
                          <a:lnTo>
                            <a:pt x="32" y="313"/>
                          </a:lnTo>
                          <a:lnTo>
                            <a:pt x="24" y="237"/>
                          </a:lnTo>
                          <a:lnTo>
                            <a:pt x="22" y="142"/>
                          </a:lnTo>
                          <a:lnTo>
                            <a:pt x="29" y="46"/>
                          </a:lnTo>
                          <a:lnTo>
                            <a:pt x="38" y="24"/>
                          </a:lnTo>
                          <a:lnTo>
                            <a:pt x="143" y="10"/>
                          </a:lnTo>
                          <a:lnTo>
                            <a:pt x="224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</p:grpSp>
            </p:grpSp>
            <p:grpSp>
              <p:nvGrpSpPr>
                <p:cNvPr id="39983" name="Group 28"/>
                <p:cNvGrpSpPr>
                  <a:grpSpLocks/>
                </p:cNvGrpSpPr>
                <p:nvPr/>
              </p:nvGrpSpPr>
              <p:grpSpPr bwMode="auto">
                <a:xfrm>
                  <a:off x="489" y="2894"/>
                  <a:ext cx="1022" cy="312"/>
                  <a:chOff x="3931" y="712"/>
                  <a:chExt cx="1996" cy="537"/>
                </a:xfrm>
              </p:grpSpPr>
              <p:sp>
                <p:nvSpPr>
                  <p:cNvPr id="39984" name="Freeform 29"/>
                  <p:cNvSpPr>
                    <a:spLocks/>
                  </p:cNvSpPr>
                  <p:nvPr/>
                </p:nvSpPr>
                <p:spPr bwMode="auto">
                  <a:xfrm rot="412926">
                    <a:off x="3931" y="712"/>
                    <a:ext cx="1996" cy="537"/>
                  </a:xfrm>
                  <a:custGeom>
                    <a:avLst/>
                    <a:gdLst>
                      <a:gd name="T0" fmla="*/ 0 w 888"/>
                      <a:gd name="T1" fmla="*/ 290 h 480"/>
                      <a:gd name="T2" fmla="*/ 110 w 888"/>
                      <a:gd name="T3" fmla="*/ 195 h 480"/>
                      <a:gd name="T4" fmla="*/ 113 w 888"/>
                      <a:gd name="T5" fmla="*/ 217 h 480"/>
                      <a:gd name="T6" fmla="*/ 38 w 888"/>
                      <a:gd name="T7" fmla="*/ 285 h 480"/>
                      <a:gd name="T8" fmla="*/ 170 w 888"/>
                      <a:gd name="T9" fmla="*/ 279 h 480"/>
                      <a:gd name="T10" fmla="*/ 449 w 888"/>
                      <a:gd name="T11" fmla="*/ 280 h 480"/>
                      <a:gd name="T12" fmla="*/ 597 w 888"/>
                      <a:gd name="T13" fmla="*/ 269 h 480"/>
                      <a:gd name="T14" fmla="*/ 690 w 888"/>
                      <a:gd name="T15" fmla="*/ 252 h 480"/>
                      <a:gd name="T16" fmla="*/ 713 w 888"/>
                      <a:gd name="T17" fmla="*/ 246 h 480"/>
                      <a:gd name="T18" fmla="*/ 822 w 888"/>
                      <a:gd name="T19" fmla="*/ 27 h 480"/>
                      <a:gd name="T20" fmla="*/ 771 w 888"/>
                      <a:gd name="T21" fmla="*/ 13 h 480"/>
                      <a:gd name="T22" fmla="*/ 847 w 888"/>
                      <a:gd name="T23" fmla="*/ 0 h 480"/>
                      <a:gd name="T24" fmla="*/ 875 w 888"/>
                      <a:gd name="T25" fmla="*/ 24 h 480"/>
                      <a:gd name="T26" fmla="*/ 888 w 888"/>
                      <a:gd name="T27" fmla="*/ 105 h 480"/>
                      <a:gd name="T28" fmla="*/ 866 w 888"/>
                      <a:gd name="T29" fmla="*/ 171 h 480"/>
                      <a:gd name="T30" fmla="*/ 795 w 888"/>
                      <a:gd name="T31" fmla="*/ 385 h 480"/>
                      <a:gd name="T32" fmla="*/ 762 w 888"/>
                      <a:gd name="T33" fmla="*/ 451 h 480"/>
                      <a:gd name="T34" fmla="*/ 732 w 888"/>
                      <a:gd name="T35" fmla="*/ 459 h 480"/>
                      <a:gd name="T36" fmla="*/ 507 w 888"/>
                      <a:gd name="T37" fmla="*/ 455 h 480"/>
                      <a:gd name="T38" fmla="*/ 271 w 888"/>
                      <a:gd name="T39" fmla="*/ 461 h 480"/>
                      <a:gd name="T40" fmla="*/ 47 w 888"/>
                      <a:gd name="T41" fmla="*/ 478 h 480"/>
                      <a:gd name="T42" fmla="*/ 14 w 888"/>
                      <a:gd name="T43" fmla="*/ 480 h 480"/>
                      <a:gd name="T44" fmla="*/ 11 w 888"/>
                      <a:gd name="T45" fmla="*/ 417 h 480"/>
                      <a:gd name="T46" fmla="*/ 6 w 888"/>
                      <a:gd name="T47" fmla="*/ 355 h 480"/>
                      <a:gd name="T48" fmla="*/ 5 w 888"/>
                      <a:gd name="T49" fmla="*/ 322 h 480"/>
                      <a:gd name="T50" fmla="*/ 24 w 888"/>
                      <a:gd name="T51" fmla="*/ 342 h 480"/>
                      <a:gd name="T52" fmla="*/ 28 w 888"/>
                      <a:gd name="T53" fmla="*/ 393 h 480"/>
                      <a:gd name="T54" fmla="*/ 35 w 888"/>
                      <a:gd name="T55" fmla="*/ 447 h 480"/>
                      <a:gd name="T56" fmla="*/ 99 w 888"/>
                      <a:gd name="T57" fmla="*/ 456 h 480"/>
                      <a:gd name="T58" fmla="*/ 246 w 888"/>
                      <a:gd name="T59" fmla="*/ 442 h 480"/>
                      <a:gd name="T60" fmla="*/ 370 w 888"/>
                      <a:gd name="T61" fmla="*/ 432 h 480"/>
                      <a:gd name="T62" fmla="*/ 474 w 888"/>
                      <a:gd name="T63" fmla="*/ 432 h 480"/>
                      <a:gd name="T64" fmla="*/ 630 w 888"/>
                      <a:gd name="T65" fmla="*/ 432 h 480"/>
                      <a:gd name="T66" fmla="*/ 729 w 888"/>
                      <a:gd name="T67" fmla="*/ 431 h 480"/>
                      <a:gd name="T68" fmla="*/ 732 w 888"/>
                      <a:gd name="T69" fmla="*/ 402 h 480"/>
                      <a:gd name="T70" fmla="*/ 723 w 888"/>
                      <a:gd name="T71" fmla="*/ 341 h 480"/>
                      <a:gd name="T72" fmla="*/ 715 w 888"/>
                      <a:gd name="T73" fmla="*/ 274 h 480"/>
                      <a:gd name="T74" fmla="*/ 729 w 888"/>
                      <a:gd name="T75" fmla="*/ 290 h 480"/>
                      <a:gd name="T76" fmla="*/ 743 w 888"/>
                      <a:gd name="T77" fmla="*/ 364 h 480"/>
                      <a:gd name="T78" fmla="*/ 756 w 888"/>
                      <a:gd name="T79" fmla="*/ 402 h 480"/>
                      <a:gd name="T80" fmla="*/ 771 w 888"/>
                      <a:gd name="T81" fmla="*/ 383 h 480"/>
                      <a:gd name="T82" fmla="*/ 798 w 888"/>
                      <a:gd name="T83" fmla="*/ 309 h 480"/>
                      <a:gd name="T84" fmla="*/ 838 w 888"/>
                      <a:gd name="T85" fmla="*/ 204 h 480"/>
                      <a:gd name="T86" fmla="*/ 866 w 888"/>
                      <a:gd name="T87" fmla="*/ 119 h 480"/>
                      <a:gd name="T88" fmla="*/ 871 w 888"/>
                      <a:gd name="T89" fmla="*/ 93 h 480"/>
                      <a:gd name="T90" fmla="*/ 857 w 888"/>
                      <a:gd name="T91" fmla="*/ 33 h 480"/>
                      <a:gd name="T92" fmla="*/ 842 w 888"/>
                      <a:gd name="T93" fmla="*/ 29 h 480"/>
                      <a:gd name="T94" fmla="*/ 812 w 888"/>
                      <a:gd name="T95" fmla="*/ 100 h 480"/>
                      <a:gd name="T96" fmla="*/ 760 w 888"/>
                      <a:gd name="T97" fmla="*/ 193 h 480"/>
                      <a:gd name="T98" fmla="*/ 723 w 888"/>
                      <a:gd name="T99" fmla="*/ 265 h 480"/>
                      <a:gd name="T100" fmla="*/ 685 w 888"/>
                      <a:gd name="T101" fmla="*/ 276 h 480"/>
                      <a:gd name="T102" fmla="*/ 549 w 888"/>
                      <a:gd name="T103" fmla="*/ 293 h 480"/>
                      <a:gd name="T104" fmla="*/ 389 w 888"/>
                      <a:gd name="T105" fmla="*/ 303 h 480"/>
                      <a:gd name="T106" fmla="*/ 231 w 888"/>
                      <a:gd name="T107" fmla="*/ 303 h 480"/>
                      <a:gd name="T108" fmla="*/ 52 w 888"/>
                      <a:gd name="T109" fmla="*/ 304 h 480"/>
                      <a:gd name="T110" fmla="*/ 0 w 888"/>
                      <a:gd name="T111" fmla="*/ 290 h 480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888"/>
                      <a:gd name="T169" fmla="*/ 0 h 480"/>
                      <a:gd name="T170" fmla="*/ 888 w 888"/>
                      <a:gd name="T171" fmla="*/ 480 h 480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888" h="480">
                        <a:moveTo>
                          <a:pt x="0" y="290"/>
                        </a:moveTo>
                        <a:lnTo>
                          <a:pt x="110" y="195"/>
                        </a:lnTo>
                        <a:lnTo>
                          <a:pt x="113" y="217"/>
                        </a:lnTo>
                        <a:lnTo>
                          <a:pt x="38" y="285"/>
                        </a:lnTo>
                        <a:lnTo>
                          <a:pt x="170" y="279"/>
                        </a:lnTo>
                        <a:lnTo>
                          <a:pt x="449" y="280"/>
                        </a:lnTo>
                        <a:lnTo>
                          <a:pt x="597" y="269"/>
                        </a:lnTo>
                        <a:lnTo>
                          <a:pt x="690" y="252"/>
                        </a:lnTo>
                        <a:lnTo>
                          <a:pt x="713" y="246"/>
                        </a:lnTo>
                        <a:lnTo>
                          <a:pt x="822" y="27"/>
                        </a:lnTo>
                        <a:lnTo>
                          <a:pt x="771" y="13"/>
                        </a:lnTo>
                        <a:lnTo>
                          <a:pt x="847" y="0"/>
                        </a:lnTo>
                        <a:lnTo>
                          <a:pt x="875" y="24"/>
                        </a:lnTo>
                        <a:lnTo>
                          <a:pt x="888" y="105"/>
                        </a:lnTo>
                        <a:lnTo>
                          <a:pt x="866" y="171"/>
                        </a:lnTo>
                        <a:lnTo>
                          <a:pt x="795" y="385"/>
                        </a:lnTo>
                        <a:lnTo>
                          <a:pt x="762" y="451"/>
                        </a:lnTo>
                        <a:lnTo>
                          <a:pt x="732" y="459"/>
                        </a:lnTo>
                        <a:lnTo>
                          <a:pt x="507" y="455"/>
                        </a:lnTo>
                        <a:lnTo>
                          <a:pt x="271" y="461"/>
                        </a:lnTo>
                        <a:lnTo>
                          <a:pt x="47" y="478"/>
                        </a:lnTo>
                        <a:lnTo>
                          <a:pt x="14" y="480"/>
                        </a:lnTo>
                        <a:lnTo>
                          <a:pt x="11" y="417"/>
                        </a:lnTo>
                        <a:lnTo>
                          <a:pt x="6" y="355"/>
                        </a:lnTo>
                        <a:lnTo>
                          <a:pt x="5" y="322"/>
                        </a:lnTo>
                        <a:lnTo>
                          <a:pt x="24" y="342"/>
                        </a:lnTo>
                        <a:lnTo>
                          <a:pt x="28" y="393"/>
                        </a:lnTo>
                        <a:lnTo>
                          <a:pt x="35" y="447"/>
                        </a:lnTo>
                        <a:lnTo>
                          <a:pt x="99" y="456"/>
                        </a:lnTo>
                        <a:lnTo>
                          <a:pt x="246" y="442"/>
                        </a:lnTo>
                        <a:lnTo>
                          <a:pt x="370" y="432"/>
                        </a:lnTo>
                        <a:lnTo>
                          <a:pt x="474" y="432"/>
                        </a:lnTo>
                        <a:lnTo>
                          <a:pt x="630" y="432"/>
                        </a:lnTo>
                        <a:lnTo>
                          <a:pt x="729" y="431"/>
                        </a:lnTo>
                        <a:lnTo>
                          <a:pt x="732" y="402"/>
                        </a:lnTo>
                        <a:lnTo>
                          <a:pt x="723" y="341"/>
                        </a:lnTo>
                        <a:lnTo>
                          <a:pt x="715" y="274"/>
                        </a:lnTo>
                        <a:lnTo>
                          <a:pt x="729" y="290"/>
                        </a:lnTo>
                        <a:lnTo>
                          <a:pt x="743" y="364"/>
                        </a:lnTo>
                        <a:lnTo>
                          <a:pt x="756" y="402"/>
                        </a:lnTo>
                        <a:lnTo>
                          <a:pt x="771" y="383"/>
                        </a:lnTo>
                        <a:lnTo>
                          <a:pt x="798" y="309"/>
                        </a:lnTo>
                        <a:lnTo>
                          <a:pt x="838" y="204"/>
                        </a:lnTo>
                        <a:lnTo>
                          <a:pt x="866" y="119"/>
                        </a:lnTo>
                        <a:lnTo>
                          <a:pt x="871" y="93"/>
                        </a:lnTo>
                        <a:lnTo>
                          <a:pt x="857" y="33"/>
                        </a:lnTo>
                        <a:lnTo>
                          <a:pt x="842" y="29"/>
                        </a:lnTo>
                        <a:lnTo>
                          <a:pt x="812" y="100"/>
                        </a:lnTo>
                        <a:lnTo>
                          <a:pt x="760" y="193"/>
                        </a:lnTo>
                        <a:lnTo>
                          <a:pt x="723" y="265"/>
                        </a:lnTo>
                        <a:lnTo>
                          <a:pt x="685" y="276"/>
                        </a:lnTo>
                        <a:lnTo>
                          <a:pt x="549" y="293"/>
                        </a:lnTo>
                        <a:lnTo>
                          <a:pt x="389" y="303"/>
                        </a:lnTo>
                        <a:lnTo>
                          <a:pt x="231" y="303"/>
                        </a:lnTo>
                        <a:lnTo>
                          <a:pt x="52" y="304"/>
                        </a:lnTo>
                        <a:lnTo>
                          <a:pt x="0" y="29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grpSp>
                <p:nvGrpSpPr>
                  <p:cNvPr id="39985" name="Group 30"/>
                  <p:cNvGrpSpPr>
                    <a:grpSpLocks/>
                  </p:cNvGrpSpPr>
                  <p:nvPr/>
                </p:nvGrpSpPr>
                <p:grpSpPr bwMode="auto">
                  <a:xfrm rot="199841">
                    <a:off x="4440" y="744"/>
                    <a:ext cx="1100" cy="273"/>
                    <a:chOff x="4440" y="744"/>
                    <a:chExt cx="1100" cy="273"/>
                  </a:xfrm>
                </p:grpSpPr>
                <p:sp>
                  <p:nvSpPr>
                    <p:cNvPr id="39986" name="Freeform 31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050" y="861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39987" name="Freeform 32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213" y="872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39988" name="Freeform 33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504" y="933"/>
                      <a:ext cx="611" cy="84"/>
                    </a:xfrm>
                    <a:custGeom>
                      <a:avLst/>
                      <a:gdLst>
                        <a:gd name="T0" fmla="*/ 0 w 195"/>
                        <a:gd name="T1" fmla="*/ 15 h 49"/>
                        <a:gd name="T2" fmla="*/ 190 w 195"/>
                        <a:gd name="T3" fmla="*/ 0 h 49"/>
                        <a:gd name="T4" fmla="*/ 195 w 195"/>
                        <a:gd name="T5" fmla="*/ 32 h 49"/>
                        <a:gd name="T6" fmla="*/ 0 w 195"/>
                        <a:gd name="T7" fmla="*/ 49 h 49"/>
                        <a:gd name="T8" fmla="*/ 0 w 195"/>
                        <a:gd name="T9" fmla="*/ 15 h 49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95"/>
                        <a:gd name="T16" fmla="*/ 0 h 49"/>
                        <a:gd name="T17" fmla="*/ 195 w 195"/>
                        <a:gd name="T18" fmla="*/ 49 h 49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95" h="49">
                          <a:moveTo>
                            <a:pt x="0" y="15"/>
                          </a:moveTo>
                          <a:lnTo>
                            <a:pt x="190" y="0"/>
                          </a:lnTo>
                          <a:lnTo>
                            <a:pt x="195" y="32"/>
                          </a:lnTo>
                          <a:lnTo>
                            <a:pt x="0" y="49"/>
                          </a:lnTo>
                          <a:lnTo>
                            <a:pt x="0" y="15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39989" name="Freeform 34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440" y="823"/>
                      <a:ext cx="87" cy="71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39990" name="Freeform 35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603" y="833"/>
                      <a:ext cx="87" cy="73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39991" name="Freeform 36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737" y="845"/>
                      <a:ext cx="88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39992" name="Freeform 37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900" y="856"/>
                      <a:ext cx="88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39993" name="Freeform 38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146" y="782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39994" name="Freeform 39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309" y="793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39995" name="Freeform 40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536" y="744"/>
                      <a:ext cx="87" cy="71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39996" name="Freeform 41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699" y="754"/>
                      <a:ext cx="87" cy="73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39997" name="Freeform 42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833" y="766"/>
                      <a:ext cx="88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39998" name="Freeform 43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996" y="777"/>
                      <a:ext cx="88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39999" name="Freeform 44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357" y="895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40000" name="Freeform 45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453" y="816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</p:grpSp>
            </p:grpSp>
          </p:grpSp>
          <p:sp>
            <p:nvSpPr>
              <p:cNvPr id="39980" name="Rectangle 46"/>
              <p:cNvSpPr>
                <a:spLocks noChangeArrowheads="1"/>
              </p:cNvSpPr>
              <p:nvPr/>
            </p:nvSpPr>
            <p:spPr bwMode="auto">
              <a:xfrm>
                <a:off x="148" y="1692"/>
                <a:ext cx="870" cy="231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eaLnBrk="0" hangingPunct="0"/>
                <a:r>
                  <a:rPr lang="en-US" sz="1800" b="1" dirty="0">
                    <a:solidFill>
                      <a:srgbClr val="5A87C6"/>
                    </a:solidFill>
                    <a:latin typeface="+mj-lt"/>
                  </a:rPr>
                  <a:t>Purchased</a:t>
                </a:r>
              </a:p>
            </p:txBody>
          </p:sp>
        </p:grpSp>
        <p:sp>
          <p:nvSpPr>
            <p:cNvPr id="39943" name="Rectangle 48"/>
            <p:cNvSpPr>
              <a:spLocks noChangeArrowheads="1"/>
            </p:cNvSpPr>
            <p:nvPr/>
          </p:nvSpPr>
          <p:spPr bwMode="auto">
            <a:xfrm>
              <a:off x="7634166" y="6402666"/>
              <a:ext cx="813043" cy="369332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en-US" sz="1800" b="1" dirty="0">
                  <a:solidFill>
                    <a:srgbClr val="5A87C6"/>
                  </a:solidFill>
                  <a:latin typeface="+mj-lt"/>
                </a:rPr>
                <a:t>Retire</a:t>
              </a:r>
            </a:p>
          </p:txBody>
        </p:sp>
        <p:grpSp>
          <p:nvGrpSpPr>
            <p:cNvPr id="39944" name="Group 63"/>
            <p:cNvGrpSpPr>
              <a:grpSpLocks/>
            </p:cNvGrpSpPr>
            <p:nvPr/>
          </p:nvGrpSpPr>
          <p:grpSpPr bwMode="auto">
            <a:xfrm>
              <a:off x="6807200" y="5389563"/>
              <a:ext cx="879475" cy="1098550"/>
              <a:chOff x="489" y="1745"/>
              <a:chExt cx="1191" cy="1479"/>
            </a:xfrm>
          </p:grpSpPr>
          <p:sp>
            <p:nvSpPr>
              <p:cNvPr id="39947" name="Freeform 64"/>
              <p:cNvSpPr>
                <a:spLocks/>
              </p:cNvSpPr>
              <p:nvPr/>
            </p:nvSpPr>
            <p:spPr bwMode="auto">
              <a:xfrm>
                <a:off x="493" y="2883"/>
                <a:ext cx="1003" cy="341"/>
              </a:xfrm>
              <a:custGeom>
                <a:avLst/>
                <a:gdLst>
                  <a:gd name="T0" fmla="*/ 234 w 1913"/>
                  <a:gd name="T1" fmla="*/ 147 h 560"/>
                  <a:gd name="T2" fmla="*/ 294 w 1913"/>
                  <a:gd name="T3" fmla="*/ 120 h 560"/>
                  <a:gd name="T4" fmla="*/ 388 w 1913"/>
                  <a:gd name="T5" fmla="*/ 80 h 560"/>
                  <a:gd name="T6" fmla="*/ 594 w 1913"/>
                  <a:gd name="T7" fmla="*/ 0 h 560"/>
                  <a:gd name="T8" fmla="*/ 1128 w 1913"/>
                  <a:gd name="T9" fmla="*/ 40 h 560"/>
                  <a:gd name="T10" fmla="*/ 1268 w 1913"/>
                  <a:gd name="T11" fmla="*/ 67 h 560"/>
                  <a:gd name="T12" fmla="*/ 1421 w 1913"/>
                  <a:gd name="T13" fmla="*/ 93 h 560"/>
                  <a:gd name="T14" fmla="*/ 1708 w 1913"/>
                  <a:gd name="T15" fmla="*/ 120 h 560"/>
                  <a:gd name="T16" fmla="*/ 1828 w 1913"/>
                  <a:gd name="T17" fmla="*/ 140 h 560"/>
                  <a:gd name="T18" fmla="*/ 1894 w 1913"/>
                  <a:gd name="T19" fmla="*/ 167 h 560"/>
                  <a:gd name="T20" fmla="*/ 1901 w 1913"/>
                  <a:gd name="T21" fmla="*/ 273 h 560"/>
                  <a:gd name="T22" fmla="*/ 1834 w 1913"/>
                  <a:gd name="T23" fmla="*/ 320 h 560"/>
                  <a:gd name="T24" fmla="*/ 1801 w 1913"/>
                  <a:gd name="T25" fmla="*/ 420 h 560"/>
                  <a:gd name="T26" fmla="*/ 1701 w 1913"/>
                  <a:gd name="T27" fmla="*/ 467 h 560"/>
                  <a:gd name="T28" fmla="*/ 1594 w 1913"/>
                  <a:gd name="T29" fmla="*/ 553 h 560"/>
                  <a:gd name="T30" fmla="*/ 1461 w 1913"/>
                  <a:gd name="T31" fmla="*/ 560 h 560"/>
                  <a:gd name="T32" fmla="*/ 1174 w 1913"/>
                  <a:gd name="T33" fmla="*/ 533 h 560"/>
                  <a:gd name="T34" fmla="*/ 1041 w 1913"/>
                  <a:gd name="T35" fmla="*/ 493 h 560"/>
                  <a:gd name="T36" fmla="*/ 848 w 1913"/>
                  <a:gd name="T37" fmla="*/ 473 h 560"/>
                  <a:gd name="T38" fmla="*/ 648 w 1913"/>
                  <a:gd name="T39" fmla="*/ 460 h 560"/>
                  <a:gd name="T40" fmla="*/ 581 w 1913"/>
                  <a:gd name="T41" fmla="*/ 440 h 560"/>
                  <a:gd name="T42" fmla="*/ 494 w 1913"/>
                  <a:gd name="T43" fmla="*/ 433 h 560"/>
                  <a:gd name="T44" fmla="*/ 328 w 1913"/>
                  <a:gd name="T45" fmla="*/ 420 h 560"/>
                  <a:gd name="T46" fmla="*/ 214 w 1913"/>
                  <a:gd name="T47" fmla="*/ 387 h 560"/>
                  <a:gd name="T48" fmla="*/ 74 w 1913"/>
                  <a:gd name="T49" fmla="*/ 380 h 560"/>
                  <a:gd name="T50" fmla="*/ 14 w 1913"/>
                  <a:gd name="T51" fmla="*/ 353 h 560"/>
                  <a:gd name="T52" fmla="*/ 21 w 1913"/>
                  <a:gd name="T53" fmla="*/ 260 h 560"/>
                  <a:gd name="T54" fmla="*/ 61 w 1913"/>
                  <a:gd name="T55" fmla="*/ 240 h 560"/>
                  <a:gd name="T56" fmla="*/ 81 w 1913"/>
                  <a:gd name="T57" fmla="*/ 200 h 560"/>
                  <a:gd name="T58" fmla="*/ 101 w 1913"/>
                  <a:gd name="T59" fmla="*/ 193 h 560"/>
                  <a:gd name="T60" fmla="*/ 234 w 1913"/>
                  <a:gd name="T61" fmla="*/ 147 h 560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1913"/>
                  <a:gd name="T94" fmla="*/ 0 h 560"/>
                  <a:gd name="T95" fmla="*/ 1913 w 1913"/>
                  <a:gd name="T96" fmla="*/ 560 h 560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1913" h="560">
                    <a:moveTo>
                      <a:pt x="234" y="147"/>
                    </a:moveTo>
                    <a:cubicBezTo>
                      <a:pt x="255" y="139"/>
                      <a:pt x="273" y="128"/>
                      <a:pt x="294" y="120"/>
                    </a:cubicBezTo>
                    <a:cubicBezTo>
                      <a:pt x="319" y="97"/>
                      <a:pt x="355" y="87"/>
                      <a:pt x="388" y="80"/>
                    </a:cubicBezTo>
                    <a:cubicBezTo>
                      <a:pt x="455" y="47"/>
                      <a:pt x="527" y="33"/>
                      <a:pt x="594" y="0"/>
                    </a:cubicBezTo>
                    <a:cubicBezTo>
                      <a:pt x="776" y="5"/>
                      <a:pt x="948" y="21"/>
                      <a:pt x="1128" y="40"/>
                    </a:cubicBezTo>
                    <a:cubicBezTo>
                      <a:pt x="1171" y="55"/>
                      <a:pt x="1223" y="60"/>
                      <a:pt x="1268" y="67"/>
                    </a:cubicBezTo>
                    <a:cubicBezTo>
                      <a:pt x="1316" y="82"/>
                      <a:pt x="1371" y="87"/>
                      <a:pt x="1421" y="93"/>
                    </a:cubicBezTo>
                    <a:cubicBezTo>
                      <a:pt x="1510" y="124"/>
                      <a:pt x="1617" y="116"/>
                      <a:pt x="1708" y="120"/>
                    </a:cubicBezTo>
                    <a:cubicBezTo>
                      <a:pt x="1752" y="135"/>
                      <a:pt x="1774" y="135"/>
                      <a:pt x="1828" y="140"/>
                    </a:cubicBezTo>
                    <a:cubicBezTo>
                      <a:pt x="1856" y="146"/>
                      <a:pt x="1874" y="146"/>
                      <a:pt x="1894" y="167"/>
                    </a:cubicBezTo>
                    <a:cubicBezTo>
                      <a:pt x="1907" y="204"/>
                      <a:pt x="1913" y="232"/>
                      <a:pt x="1901" y="273"/>
                    </a:cubicBezTo>
                    <a:cubicBezTo>
                      <a:pt x="1894" y="297"/>
                      <a:pt x="1852" y="308"/>
                      <a:pt x="1834" y="320"/>
                    </a:cubicBezTo>
                    <a:cubicBezTo>
                      <a:pt x="1829" y="336"/>
                      <a:pt x="1813" y="406"/>
                      <a:pt x="1801" y="420"/>
                    </a:cubicBezTo>
                    <a:cubicBezTo>
                      <a:pt x="1782" y="444"/>
                      <a:pt x="1729" y="457"/>
                      <a:pt x="1701" y="467"/>
                    </a:cubicBezTo>
                    <a:cubicBezTo>
                      <a:pt x="1686" y="489"/>
                      <a:pt x="1620" y="550"/>
                      <a:pt x="1594" y="553"/>
                    </a:cubicBezTo>
                    <a:cubicBezTo>
                      <a:pt x="1550" y="559"/>
                      <a:pt x="1505" y="558"/>
                      <a:pt x="1461" y="560"/>
                    </a:cubicBezTo>
                    <a:cubicBezTo>
                      <a:pt x="1361" y="552"/>
                      <a:pt x="1277" y="538"/>
                      <a:pt x="1174" y="533"/>
                    </a:cubicBezTo>
                    <a:cubicBezTo>
                      <a:pt x="1128" y="525"/>
                      <a:pt x="1086" y="501"/>
                      <a:pt x="1041" y="493"/>
                    </a:cubicBezTo>
                    <a:cubicBezTo>
                      <a:pt x="977" y="481"/>
                      <a:pt x="913" y="478"/>
                      <a:pt x="848" y="473"/>
                    </a:cubicBezTo>
                    <a:cubicBezTo>
                      <a:pt x="737" y="456"/>
                      <a:pt x="893" y="478"/>
                      <a:pt x="648" y="460"/>
                    </a:cubicBezTo>
                    <a:cubicBezTo>
                      <a:pt x="625" y="458"/>
                      <a:pt x="604" y="443"/>
                      <a:pt x="581" y="440"/>
                    </a:cubicBezTo>
                    <a:cubicBezTo>
                      <a:pt x="552" y="436"/>
                      <a:pt x="523" y="435"/>
                      <a:pt x="494" y="433"/>
                    </a:cubicBezTo>
                    <a:cubicBezTo>
                      <a:pt x="402" y="416"/>
                      <a:pt x="534" y="439"/>
                      <a:pt x="328" y="420"/>
                    </a:cubicBezTo>
                    <a:cubicBezTo>
                      <a:pt x="290" y="417"/>
                      <a:pt x="253" y="390"/>
                      <a:pt x="214" y="387"/>
                    </a:cubicBezTo>
                    <a:cubicBezTo>
                      <a:pt x="167" y="383"/>
                      <a:pt x="121" y="382"/>
                      <a:pt x="74" y="380"/>
                    </a:cubicBezTo>
                    <a:cubicBezTo>
                      <a:pt x="49" y="373"/>
                      <a:pt x="38" y="361"/>
                      <a:pt x="14" y="353"/>
                    </a:cubicBezTo>
                    <a:cubicBezTo>
                      <a:pt x="6" y="327"/>
                      <a:pt x="0" y="281"/>
                      <a:pt x="21" y="260"/>
                    </a:cubicBezTo>
                    <a:cubicBezTo>
                      <a:pt x="32" y="249"/>
                      <a:pt x="49" y="248"/>
                      <a:pt x="61" y="240"/>
                    </a:cubicBezTo>
                    <a:cubicBezTo>
                      <a:pt x="69" y="228"/>
                      <a:pt x="70" y="211"/>
                      <a:pt x="81" y="200"/>
                    </a:cubicBezTo>
                    <a:cubicBezTo>
                      <a:pt x="86" y="195"/>
                      <a:pt x="95" y="196"/>
                      <a:pt x="101" y="193"/>
                    </a:cubicBezTo>
                    <a:cubicBezTo>
                      <a:pt x="145" y="171"/>
                      <a:pt x="185" y="159"/>
                      <a:pt x="234" y="147"/>
                    </a:cubicBezTo>
                    <a:close/>
                  </a:path>
                </a:pathLst>
              </a:custGeom>
              <a:solidFill>
                <a:srgbClr val="FFFFCC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39948" name="Group 65"/>
              <p:cNvGrpSpPr>
                <a:grpSpLocks/>
              </p:cNvGrpSpPr>
              <p:nvPr/>
            </p:nvGrpSpPr>
            <p:grpSpPr bwMode="auto">
              <a:xfrm rot="412926">
                <a:off x="690" y="1745"/>
                <a:ext cx="990" cy="1199"/>
                <a:chOff x="1680" y="1296"/>
                <a:chExt cx="2263" cy="2448"/>
              </a:xfrm>
            </p:grpSpPr>
            <p:sp>
              <p:nvSpPr>
                <p:cNvPr id="39967" name="Freeform 66"/>
                <p:cNvSpPr>
                  <a:spLocks/>
                </p:cNvSpPr>
                <p:nvPr/>
              </p:nvSpPr>
              <p:spPr bwMode="auto">
                <a:xfrm>
                  <a:off x="1703" y="1326"/>
                  <a:ext cx="2230" cy="2390"/>
                </a:xfrm>
                <a:custGeom>
                  <a:avLst/>
                  <a:gdLst>
                    <a:gd name="T0" fmla="*/ 166 w 883"/>
                    <a:gd name="T1" fmla="*/ 632 h 946"/>
                    <a:gd name="T2" fmla="*/ 98 w 883"/>
                    <a:gd name="T3" fmla="*/ 693 h 946"/>
                    <a:gd name="T4" fmla="*/ 13 w 883"/>
                    <a:gd name="T5" fmla="*/ 767 h 946"/>
                    <a:gd name="T6" fmla="*/ 13 w 883"/>
                    <a:gd name="T7" fmla="*/ 830 h 946"/>
                    <a:gd name="T8" fmla="*/ 27 w 883"/>
                    <a:gd name="T9" fmla="*/ 946 h 946"/>
                    <a:gd name="T10" fmla="*/ 170 w 883"/>
                    <a:gd name="T11" fmla="*/ 941 h 946"/>
                    <a:gd name="T12" fmla="*/ 330 w 883"/>
                    <a:gd name="T13" fmla="*/ 924 h 946"/>
                    <a:gd name="T14" fmla="*/ 568 w 883"/>
                    <a:gd name="T15" fmla="*/ 919 h 946"/>
                    <a:gd name="T16" fmla="*/ 747 w 883"/>
                    <a:gd name="T17" fmla="*/ 924 h 946"/>
                    <a:gd name="T18" fmla="*/ 809 w 883"/>
                    <a:gd name="T19" fmla="*/ 809 h 946"/>
                    <a:gd name="T20" fmla="*/ 883 w 883"/>
                    <a:gd name="T21" fmla="*/ 585 h 946"/>
                    <a:gd name="T22" fmla="*/ 869 w 883"/>
                    <a:gd name="T23" fmla="*/ 517 h 946"/>
                    <a:gd name="T24" fmla="*/ 842 w 883"/>
                    <a:gd name="T25" fmla="*/ 490 h 946"/>
                    <a:gd name="T26" fmla="*/ 762 w 883"/>
                    <a:gd name="T27" fmla="*/ 495 h 946"/>
                    <a:gd name="T28" fmla="*/ 799 w 883"/>
                    <a:gd name="T29" fmla="*/ 325 h 946"/>
                    <a:gd name="T30" fmla="*/ 804 w 883"/>
                    <a:gd name="T31" fmla="*/ 272 h 946"/>
                    <a:gd name="T32" fmla="*/ 785 w 883"/>
                    <a:gd name="T33" fmla="*/ 140 h 946"/>
                    <a:gd name="T34" fmla="*/ 766 w 883"/>
                    <a:gd name="T35" fmla="*/ 42 h 946"/>
                    <a:gd name="T36" fmla="*/ 733 w 883"/>
                    <a:gd name="T37" fmla="*/ 0 h 946"/>
                    <a:gd name="T38" fmla="*/ 708 w 883"/>
                    <a:gd name="T39" fmla="*/ 0 h 946"/>
                    <a:gd name="T40" fmla="*/ 643 w 883"/>
                    <a:gd name="T41" fmla="*/ 11 h 946"/>
                    <a:gd name="T42" fmla="*/ 539 w 883"/>
                    <a:gd name="T43" fmla="*/ 16 h 946"/>
                    <a:gd name="T44" fmla="*/ 471 w 883"/>
                    <a:gd name="T45" fmla="*/ 6 h 946"/>
                    <a:gd name="T46" fmla="*/ 397 w 883"/>
                    <a:gd name="T47" fmla="*/ 2 h 946"/>
                    <a:gd name="T48" fmla="*/ 369 w 883"/>
                    <a:gd name="T49" fmla="*/ 9 h 946"/>
                    <a:gd name="T50" fmla="*/ 306 w 883"/>
                    <a:gd name="T51" fmla="*/ 38 h 946"/>
                    <a:gd name="T52" fmla="*/ 213 w 883"/>
                    <a:gd name="T53" fmla="*/ 63 h 946"/>
                    <a:gd name="T54" fmla="*/ 95 w 883"/>
                    <a:gd name="T55" fmla="*/ 104 h 946"/>
                    <a:gd name="T56" fmla="*/ 50 w 883"/>
                    <a:gd name="T57" fmla="*/ 130 h 946"/>
                    <a:gd name="T58" fmla="*/ 9 w 883"/>
                    <a:gd name="T59" fmla="*/ 174 h 946"/>
                    <a:gd name="T60" fmla="*/ 0 w 883"/>
                    <a:gd name="T61" fmla="*/ 239 h 946"/>
                    <a:gd name="T62" fmla="*/ 0 w 883"/>
                    <a:gd name="T63" fmla="*/ 347 h 946"/>
                    <a:gd name="T64" fmla="*/ 5 w 883"/>
                    <a:gd name="T65" fmla="*/ 475 h 946"/>
                    <a:gd name="T66" fmla="*/ 14 w 883"/>
                    <a:gd name="T67" fmla="*/ 550 h 946"/>
                    <a:gd name="T68" fmla="*/ 32 w 883"/>
                    <a:gd name="T69" fmla="*/ 594 h 946"/>
                    <a:gd name="T70" fmla="*/ 60 w 883"/>
                    <a:gd name="T71" fmla="*/ 616 h 946"/>
                    <a:gd name="T72" fmla="*/ 93 w 883"/>
                    <a:gd name="T73" fmla="*/ 625 h 946"/>
                    <a:gd name="T74" fmla="*/ 166 w 883"/>
                    <a:gd name="T75" fmla="*/ 632 h 94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883"/>
                    <a:gd name="T115" fmla="*/ 0 h 946"/>
                    <a:gd name="T116" fmla="*/ 883 w 883"/>
                    <a:gd name="T117" fmla="*/ 946 h 946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883" h="946">
                      <a:moveTo>
                        <a:pt x="166" y="632"/>
                      </a:moveTo>
                      <a:lnTo>
                        <a:pt x="98" y="693"/>
                      </a:lnTo>
                      <a:lnTo>
                        <a:pt x="13" y="767"/>
                      </a:lnTo>
                      <a:lnTo>
                        <a:pt x="13" y="830"/>
                      </a:lnTo>
                      <a:lnTo>
                        <a:pt x="27" y="946"/>
                      </a:lnTo>
                      <a:lnTo>
                        <a:pt x="170" y="941"/>
                      </a:lnTo>
                      <a:lnTo>
                        <a:pt x="330" y="924"/>
                      </a:lnTo>
                      <a:lnTo>
                        <a:pt x="568" y="919"/>
                      </a:lnTo>
                      <a:lnTo>
                        <a:pt x="747" y="924"/>
                      </a:lnTo>
                      <a:lnTo>
                        <a:pt x="809" y="809"/>
                      </a:lnTo>
                      <a:lnTo>
                        <a:pt x="883" y="585"/>
                      </a:lnTo>
                      <a:lnTo>
                        <a:pt x="869" y="517"/>
                      </a:lnTo>
                      <a:lnTo>
                        <a:pt x="842" y="490"/>
                      </a:lnTo>
                      <a:lnTo>
                        <a:pt x="762" y="495"/>
                      </a:lnTo>
                      <a:lnTo>
                        <a:pt x="799" y="325"/>
                      </a:lnTo>
                      <a:lnTo>
                        <a:pt x="804" y="272"/>
                      </a:lnTo>
                      <a:lnTo>
                        <a:pt x="785" y="140"/>
                      </a:lnTo>
                      <a:lnTo>
                        <a:pt x="766" y="42"/>
                      </a:lnTo>
                      <a:lnTo>
                        <a:pt x="733" y="0"/>
                      </a:lnTo>
                      <a:lnTo>
                        <a:pt x="708" y="0"/>
                      </a:lnTo>
                      <a:lnTo>
                        <a:pt x="643" y="11"/>
                      </a:lnTo>
                      <a:lnTo>
                        <a:pt x="539" y="16"/>
                      </a:lnTo>
                      <a:lnTo>
                        <a:pt x="471" y="6"/>
                      </a:lnTo>
                      <a:lnTo>
                        <a:pt x="397" y="2"/>
                      </a:lnTo>
                      <a:lnTo>
                        <a:pt x="369" y="9"/>
                      </a:lnTo>
                      <a:lnTo>
                        <a:pt x="306" y="38"/>
                      </a:lnTo>
                      <a:lnTo>
                        <a:pt x="213" y="63"/>
                      </a:lnTo>
                      <a:lnTo>
                        <a:pt x="95" y="104"/>
                      </a:lnTo>
                      <a:lnTo>
                        <a:pt x="50" y="130"/>
                      </a:lnTo>
                      <a:lnTo>
                        <a:pt x="9" y="174"/>
                      </a:lnTo>
                      <a:lnTo>
                        <a:pt x="0" y="239"/>
                      </a:lnTo>
                      <a:lnTo>
                        <a:pt x="0" y="347"/>
                      </a:lnTo>
                      <a:lnTo>
                        <a:pt x="5" y="475"/>
                      </a:lnTo>
                      <a:lnTo>
                        <a:pt x="14" y="550"/>
                      </a:lnTo>
                      <a:lnTo>
                        <a:pt x="32" y="594"/>
                      </a:lnTo>
                      <a:lnTo>
                        <a:pt x="60" y="616"/>
                      </a:lnTo>
                      <a:lnTo>
                        <a:pt x="93" y="625"/>
                      </a:lnTo>
                      <a:lnTo>
                        <a:pt x="166" y="632"/>
                      </a:lnTo>
                      <a:close/>
                    </a:path>
                  </a:pathLst>
                </a:custGeom>
                <a:solidFill>
                  <a:srgbClr val="FFFF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39968" name="Freeform 67"/>
                <p:cNvSpPr>
                  <a:spLocks/>
                </p:cNvSpPr>
                <p:nvPr/>
              </p:nvSpPr>
              <p:spPr bwMode="auto">
                <a:xfrm>
                  <a:off x="1917" y="1758"/>
                  <a:ext cx="1306" cy="991"/>
                </a:xfrm>
                <a:custGeom>
                  <a:avLst/>
                  <a:gdLst>
                    <a:gd name="T0" fmla="*/ 3 w 517"/>
                    <a:gd name="T1" fmla="*/ 107 h 392"/>
                    <a:gd name="T2" fmla="*/ 8 w 517"/>
                    <a:gd name="T3" fmla="*/ 35 h 392"/>
                    <a:gd name="T4" fmla="*/ 19 w 517"/>
                    <a:gd name="T5" fmla="*/ 14 h 392"/>
                    <a:gd name="T6" fmla="*/ 51 w 517"/>
                    <a:gd name="T7" fmla="*/ 6 h 392"/>
                    <a:gd name="T8" fmla="*/ 179 w 517"/>
                    <a:gd name="T9" fmla="*/ 2 h 392"/>
                    <a:gd name="T10" fmla="*/ 336 w 517"/>
                    <a:gd name="T11" fmla="*/ 0 h 392"/>
                    <a:gd name="T12" fmla="*/ 428 w 517"/>
                    <a:gd name="T13" fmla="*/ 2 h 392"/>
                    <a:gd name="T14" fmla="*/ 450 w 517"/>
                    <a:gd name="T15" fmla="*/ 16 h 392"/>
                    <a:gd name="T16" fmla="*/ 466 w 517"/>
                    <a:gd name="T17" fmla="*/ 43 h 392"/>
                    <a:gd name="T18" fmla="*/ 490 w 517"/>
                    <a:gd name="T19" fmla="*/ 159 h 392"/>
                    <a:gd name="T20" fmla="*/ 512 w 517"/>
                    <a:gd name="T21" fmla="*/ 287 h 392"/>
                    <a:gd name="T22" fmla="*/ 517 w 517"/>
                    <a:gd name="T23" fmla="*/ 368 h 392"/>
                    <a:gd name="T24" fmla="*/ 509 w 517"/>
                    <a:gd name="T25" fmla="*/ 382 h 392"/>
                    <a:gd name="T26" fmla="*/ 481 w 517"/>
                    <a:gd name="T27" fmla="*/ 392 h 392"/>
                    <a:gd name="T28" fmla="*/ 346 w 517"/>
                    <a:gd name="T29" fmla="*/ 389 h 392"/>
                    <a:gd name="T30" fmla="*/ 138 w 517"/>
                    <a:gd name="T31" fmla="*/ 379 h 392"/>
                    <a:gd name="T32" fmla="*/ 36 w 517"/>
                    <a:gd name="T33" fmla="*/ 370 h 392"/>
                    <a:gd name="T34" fmla="*/ 19 w 517"/>
                    <a:gd name="T35" fmla="*/ 349 h 392"/>
                    <a:gd name="T36" fmla="*/ 10 w 517"/>
                    <a:gd name="T37" fmla="*/ 308 h 392"/>
                    <a:gd name="T38" fmla="*/ 0 w 517"/>
                    <a:gd name="T39" fmla="*/ 207 h 392"/>
                    <a:gd name="T40" fmla="*/ 3 w 517"/>
                    <a:gd name="T41" fmla="*/ 107 h 392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517"/>
                    <a:gd name="T64" fmla="*/ 0 h 392"/>
                    <a:gd name="T65" fmla="*/ 517 w 517"/>
                    <a:gd name="T66" fmla="*/ 392 h 392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517" h="392">
                      <a:moveTo>
                        <a:pt x="3" y="107"/>
                      </a:moveTo>
                      <a:lnTo>
                        <a:pt x="8" y="35"/>
                      </a:lnTo>
                      <a:lnTo>
                        <a:pt x="19" y="14"/>
                      </a:lnTo>
                      <a:lnTo>
                        <a:pt x="51" y="6"/>
                      </a:lnTo>
                      <a:lnTo>
                        <a:pt x="179" y="2"/>
                      </a:lnTo>
                      <a:lnTo>
                        <a:pt x="336" y="0"/>
                      </a:lnTo>
                      <a:lnTo>
                        <a:pt x="428" y="2"/>
                      </a:lnTo>
                      <a:lnTo>
                        <a:pt x="450" y="16"/>
                      </a:lnTo>
                      <a:lnTo>
                        <a:pt x="466" y="43"/>
                      </a:lnTo>
                      <a:lnTo>
                        <a:pt x="490" y="159"/>
                      </a:lnTo>
                      <a:lnTo>
                        <a:pt x="512" y="287"/>
                      </a:lnTo>
                      <a:lnTo>
                        <a:pt x="517" y="368"/>
                      </a:lnTo>
                      <a:lnTo>
                        <a:pt x="509" y="382"/>
                      </a:lnTo>
                      <a:lnTo>
                        <a:pt x="481" y="392"/>
                      </a:lnTo>
                      <a:lnTo>
                        <a:pt x="346" y="389"/>
                      </a:lnTo>
                      <a:lnTo>
                        <a:pt x="138" y="379"/>
                      </a:lnTo>
                      <a:lnTo>
                        <a:pt x="36" y="370"/>
                      </a:lnTo>
                      <a:lnTo>
                        <a:pt x="19" y="349"/>
                      </a:lnTo>
                      <a:lnTo>
                        <a:pt x="10" y="308"/>
                      </a:lnTo>
                      <a:lnTo>
                        <a:pt x="0" y="207"/>
                      </a:lnTo>
                      <a:lnTo>
                        <a:pt x="3" y="107"/>
                      </a:lnTo>
                      <a:close/>
                    </a:path>
                  </a:pathLst>
                </a:custGeom>
                <a:solidFill>
                  <a:srgbClr val="00CC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grpSp>
              <p:nvGrpSpPr>
                <p:cNvPr id="39969" name="Group 68"/>
                <p:cNvGrpSpPr>
                  <a:grpSpLocks/>
                </p:cNvGrpSpPr>
                <p:nvPr/>
              </p:nvGrpSpPr>
              <p:grpSpPr bwMode="auto">
                <a:xfrm>
                  <a:off x="1680" y="1296"/>
                  <a:ext cx="2263" cy="2448"/>
                  <a:chOff x="1923" y="1953"/>
                  <a:chExt cx="896" cy="969"/>
                </a:xfrm>
              </p:grpSpPr>
              <p:sp>
                <p:nvSpPr>
                  <p:cNvPr id="39970" name="Freeform 69"/>
                  <p:cNvSpPr>
                    <a:spLocks/>
                  </p:cNvSpPr>
                  <p:nvPr/>
                </p:nvSpPr>
                <p:spPr bwMode="auto">
                  <a:xfrm>
                    <a:off x="1931" y="2442"/>
                    <a:ext cx="888" cy="480"/>
                  </a:xfrm>
                  <a:custGeom>
                    <a:avLst/>
                    <a:gdLst>
                      <a:gd name="T0" fmla="*/ 0 w 888"/>
                      <a:gd name="T1" fmla="*/ 290 h 480"/>
                      <a:gd name="T2" fmla="*/ 110 w 888"/>
                      <a:gd name="T3" fmla="*/ 195 h 480"/>
                      <a:gd name="T4" fmla="*/ 113 w 888"/>
                      <a:gd name="T5" fmla="*/ 217 h 480"/>
                      <a:gd name="T6" fmla="*/ 38 w 888"/>
                      <a:gd name="T7" fmla="*/ 285 h 480"/>
                      <a:gd name="T8" fmla="*/ 170 w 888"/>
                      <a:gd name="T9" fmla="*/ 279 h 480"/>
                      <a:gd name="T10" fmla="*/ 449 w 888"/>
                      <a:gd name="T11" fmla="*/ 280 h 480"/>
                      <a:gd name="T12" fmla="*/ 597 w 888"/>
                      <a:gd name="T13" fmla="*/ 269 h 480"/>
                      <a:gd name="T14" fmla="*/ 690 w 888"/>
                      <a:gd name="T15" fmla="*/ 252 h 480"/>
                      <a:gd name="T16" fmla="*/ 713 w 888"/>
                      <a:gd name="T17" fmla="*/ 246 h 480"/>
                      <a:gd name="T18" fmla="*/ 822 w 888"/>
                      <a:gd name="T19" fmla="*/ 27 h 480"/>
                      <a:gd name="T20" fmla="*/ 771 w 888"/>
                      <a:gd name="T21" fmla="*/ 13 h 480"/>
                      <a:gd name="T22" fmla="*/ 847 w 888"/>
                      <a:gd name="T23" fmla="*/ 0 h 480"/>
                      <a:gd name="T24" fmla="*/ 875 w 888"/>
                      <a:gd name="T25" fmla="*/ 24 h 480"/>
                      <a:gd name="T26" fmla="*/ 888 w 888"/>
                      <a:gd name="T27" fmla="*/ 105 h 480"/>
                      <a:gd name="T28" fmla="*/ 866 w 888"/>
                      <a:gd name="T29" fmla="*/ 171 h 480"/>
                      <a:gd name="T30" fmla="*/ 795 w 888"/>
                      <a:gd name="T31" fmla="*/ 385 h 480"/>
                      <a:gd name="T32" fmla="*/ 762 w 888"/>
                      <a:gd name="T33" fmla="*/ 451 h 480"/>
                      <a:gd name="T34" fmla="*/ 732 w 888"/>
                      <a:gd name="T35" fmla="*/ 459 h 480"/>
                      <a:gd name="T36" fmla="*/ 507 w 888"/>
                      <a:gd name="T37" fmla="*/ 455 h 480"/>
                      <a:gd name="T38" fmla="*/ 271 w 888"/>
                      <a:gd name="T39" fmla="*/ 461 h 480"/>
                      <a:gd name="T40" fmla="*/ 47 w 888"/>
                      <a:gd name="T41" fmla="*/ 478 h 480"/>
                      <a:gd name="T42" fmla="*/ 14 w 888"/>
                      <a:gd name="T43" fmla="*/ 480 h 480"/>
                      <a:gd name="T44" fmla="*/ 11 w 888"/>
                      <a:gd name="T45" fmla="*/ 417 h 480"/>
                      <a:gd name="T46" fmla="*/ 6 w 888"/>
                      <a:gd name="T47" fmla="*/ 355 h 480"/>
                      <a:gd name="T48" fmla="*/ 5 w 888"/>
                      <a:gd name="T49" fmla="*/ 322 h 480"/>
                      <a:gd name="T50" fmla="*/ 24 w 888"/>
                      <a:gd name="T51" fmla="*/ 342 h 480"/>
                      <a:gd name="T52" fmla="*/ 28 w 888"/>
                      <a:gd name="T53" fmla="*/ 393 h 480"/>
                      <a:gd name="T54" fmla="*/ 35 w 888"/>
                      <a:gd name="T55" fmla="*/ 447 h 480"/>
                      <a:gd name="T56" fmla="*/ 99 w 888"/>
                      <a:gd name="T57" fmla="*/ 456 h 480"/>
                      <a:gd name="T58" fmla="*/ 246 w 888"/>
                      <a:gd name="T59" fmla="*/ 442 h 480"/>
                      <a:gd name="T60" fmla="*/ 370 w 888"/>
                      <a:gd name="T61" fmla="*/ 432 h 480"/>
                      <a:gd name="T62" fmla="*/ 474 w 888"/>
                      <a:gd name="T63" fmla="*/ 432 h 480"/>
                      <a:gd name="T64" fmla="*/ 630 w 888"/>
                      <a:gd name="T65" fmla="*/ 432 h 480"/>
                      <a:gd name="T66" fmla="*/ 729 w 888"/>
                      <a:gd name="T67" fmla="*/ 431 h 480"/>
                      <a:gd name="T68" fmla="*/ 732 w 888"/>
                      <a:gd name="T69" fmla="*/ 402 h 480"/>
                      <a:gd name="T70" fmla="*/ 723 w 888"/>
                      <a:gd name="T71" fmla="*/ 341 h 480"/>
                      <a:gd name="T72" fmla="*/ 715 w 888"/>
                      <a:gd name="T73" fmla="*/ 274 h 480"/>
                      <a:gd name="T74" fmla="*/ 729 w 888"/>
                      <a:gd name="T75" fmla="*/ 290 h 480"/>
                      <a:gd name="T76" fmla="*/ 743 w 888"/>
                      <a:gd name="T77" fmla="*/ 364 h 480"/>
                      <a:gd name="T78" fmla="*/ 756 w 888"/>
                      <a:gd name="T79" fmla="*/ 402 h 480"/>
                      <a:gd name="T80" fmla="*/ 771 w 888"/>
                      <a:gd name="T81" fmla="*/ 383 h 480"/>
                      <a:gd name="T82" fmla="*/ 798 w 888"/>
                      <a:gd name="T83" fmla="*/ 309 h 480"/>
                      <a:gd name="T84" fmla="*/ 838 w 888"/>
                      <a:gd name="T85" fmla="*/ 204 h 480"/>
                      <a:gd name="T86" fmla="*/ 866 w 888"/>
                      <a:gd name="T87" fmla="*/ 119 h 480"/>
                      <a:gd name="T88" fmla="*/ 871 w 888"/>
                      <a:gd name="T89" fmla="*/ 93 h 480"/>
                      <a:gd name="T90" fmla="*/ 857 w 888"/>
                      <a:gd name="T91" fmla="*/ 33 h 480"/>
                      <a:gd name="T92" fmla="*/ 842 w 888"/>
                      <a:gd name="T93" fmla="*/ 29 h 480"/>
                      <a:gd name="T94" fmla="*/ 812 w 888"/>
                      <a:gd name="T95" fmla="*/ 100 h 480"/>
                      <a:gd name="T96" fmla="*/ 760 w 888"/>
                      <a:gd name="T97" fmla="*/ 193 h 480"/>
                      <a:gd name="T98" fmla="*/ 723 w 888"/>
                      <a:gd name="T99" fmla="*/ 265 h 480"/>
                      <a:gd name="T100" fmla="*/ 685 w 888"/>
                      <a:gd name="T101" fmla="*/ 276 h 480"/>
                      <a:gd name="T102" fmla="*/ 549 w 888"/>
                      <a:gd name="T103" fmla="*/ 293 h 480"/>
                      <a:gd name="T104" fmla="*/ 389 w 888"/>
                      <a:gd name="T105" fmla="*/ 303 h 480"/>
                      <a:gd name="T106" fmla="*/ 231 w 888"/>
                      <a:gd name="T107" fmla="*/ 303 h 480"/>
                      <a:gd name="T108" fmla="*/ 52 w 888"/>
                      <a:gd name="T109" fmla="*/ 304 h 480"/>
                      <a:gd name="T110" fmla="*/ 0 w 888"/>
                      <a:gd name="T111" fmla="*/ 290 h 480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888"/>
                      <a:gd name="T169" fmla="*/ 0 h 480"/>
                      <a:gd name="T170" fmla="*/ 888 w 888"/>
                      <a:gd name="T171" fmla="*/ 480 h 480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888" h="480">
                        <a:moveTo>
                          <a:pt x="0" y="290"/>
                        </a:moveTo>
                        <a:lnTo>
                          <a:pt x="110" y="195"/>
                        </a:lnTo>
                        <a:lnTo>
                          <a:pt x="113" y="217"/>
                        </a:lnTo>
                        <a:lnTo>
                          <a:pt x="38" y="285"/>
                        </a:lnTo>
                        <a:lnTo>
                          <a:pt x="170" y="279"/>
                        </a:lnTo>
                        <a:lnTo>
                          <a:pt x="449" y="280"/>
                        </a:lnTo>
                        <a:lnTo>
                          <a:pt x="597" y="269"/>
                        </a:lnTo>
                        <a:lnTo>
                          <a:pt x="690" y="252"/>
                        </a:lnTo>
                        <a:lnTo>
                          <a:pt x="713" y="246"/>
                        </a:lnTo>
                        <a:lnTo>
                          <a:pt x="822" y="27"/>
                        </a:lnTo>
                        <a:lnTo>
                          <a:pt x="771" y="13"/>
                        </a:lnTo>
                        <a:lnTo>
                          <a:pt x="847" y="0"/>
                        </a:lnTo>
                        <a:lnTo>
                          <a:pt x="875" y="24"/>
                        </a:lnTo>
                        <a:lnTo>
                          <a:pt x="888" y="105"/>
                        </a:lnTo>
                        <a:lnTo>
                          <a:pt x="866" y="171"/>
                        </a:lnTo>
                        <a:lnTo>
                          <a:pt x="795" y="385"/>
                        </a:lnTo>
                        <a:lnTo>
                          <a:pt x="762" y="451"/>
                        </a:lnTo>
                        <a:lnTo>
                          <a:pt x="732" y="459"/>
                        </a:lnTo>
                        <a:lnTo>
                          <a:pt x="507" y="455"/>
                        </a:lnTo>
                        <a:lnTo>
                          <a:pt x="271" y="461"/>
                        </a:lnTo>
                        <a:lnTo>
                          <a:pt x="47" y="478"/>
                        </a:lnTo>
                        <a:lnTo>
                          <a:pt x="14" y="480"/>
                        </a:lnTo>
                        <a:lnTo>
                          <a:pt x="11" y="417"/>
                        </a:lnTo>
                        <a:lnTo>
                          <a:pt x="6" y="355"/>
                        </a:lnTo>
                        <a:lnTo>
                          <a:pt x="5" y="322"/>
                        </a:lnTo>
                        <a:lnTo>
                          <a:pt x="24" y="342"/>
                        </a:lnTo>
                        <a:lnTo>
                          <a:pt x="28" y="393"/>
                        </a:lnTo>
                        <a:lnTo>
                          <a:pt x="35" y="447"/>
                        </a:lnTo>
                        <a:lnTo>
                          <a:pt x="99" y="456"/>
                        </a:lnTo>
                        <a:lnTo>
                          <a:pt x="246" y="442"/>
                        </a:lnTo>
                        <a:lnTo>
                          <a:pt x="370" y="432"/>
                        </a:lnTo>
                        <a:lnTo>
                          <a:pt x="474" y="432"/>
                        </a:lnTo>
                        <a:lnTo>
                          <a:pt x="630" y="432"/>
                        </a:lnTo>
                        <a:lnTo>
                          <a:pt x="729" y="431"/>
                        </a:lnTo>
                        <a:lnTo>
                          <a:pt x="732" y="402"/>
                        </a:lnTo>
                        <a:lnTo>
                          <a:pt x="723" y="341"/>
                        </a:lnTo>
                        <a:lnTo>
                          <a:pt x="715" y="274"/>
                        </a:lnTo>
                        <a:lnTo>
                          <a:pt x="729" y="290"/>
                        </a:lnTo>
                        <a:lnTo>
                          <a:pt x="743" y="364"/>
                        </a:lnTo>
                        <a:lnTo>
                          <a:pt x="756" y="402"/>
                        </a:lnTo>
                        <a:lnTo>
                          <a:pt x="771" y="383"/>
                        </a:lnTo>
                        <a:lnTo>
                          <a:pt x="798" y="309"/>
                        </a:lnTo>
                        <a:lnTo>
                          <a:pt x="838" y="204"/>
                        </a:lnTo>
                        <a:lnTo>
                          <a:pt x="866" y="119"/>
                        </a:lnTo>
                        <a:lnTo>
                          <a:pt x="871" y="93"/>
                        </a:lnTo>
                        <a:lnTo>
                          <a:pt x="857" y="33"/>
                        </a:lnTo>
                        <a:lnTo>
                          <a:pt x="842" y="29"/>
                        </a:lnTo>
                        <a:lnTo>
                          <a:pt x="812" y="100"/>
                        </a:lnTo>
                        <a:lnTo>
                          <a:pt x="760" y="193"/>
                        </a:lnTo>
                        <a:lnTo>
                          <a:pt x="723" y="265"/>
                        </a:lnTo>
                        <a:lnTo>
                          <a:pt x="685" y="276"/>
                        </a:lnTo>
                        <a:lnTo>
                          <a:pt x="549" y="293"/>
                        </a:lnTo>
                        <a:lnTo>
                          <a:pt x="389" y="303"/>
                        </a:lnTo>
                        <a:lnTo>
                          <a:pt x="231" y="303"/>
                        </a:lnTo>
                        <a:lnTo>
                          <a:pt x="52" y="304"/>
                        </a:lnTo>
                        <a:lnTo>
                          <a:pt x="0" y="29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9971" name="Freeform 70"/>
                  <p:cNvSpPr>
                    <a:spLocks/>
                  </p:cNvSpPr>
                  <p:nvPr/>
                </p:nvSpPr>
                <p:spPr bwMode="auto">
                  <a:xfrm>
                    <a:off x="2095" y="2605"/>
                    <a:ext cx="459" cy="105"/>
                  </a:xfrm>
                  <a:custGeom>
                    <a:avLst/>
                    <a:gdLst>
                      <a:gd name="T0" fmla="*/ 11 w 459"/>
                      <a:gd name="T1" fmla="*/ 19 h 105"/>
                      <a:gd name="T2" fmla="*/ 43 w 459"/>
                      <a:gd name="T3" fmla="*/ 0 h 105"/>
                      <a:gd name="T4" fmla="*/ 59 w 459"/>
                      <a:gd name="T5" fmla="*/ 5 h 105"/>
                      <a:gd name="T6" fmla="*/ 49 w 459"/>
                      <a:gd name="T7" fmla="*/ 29 h 105"/>
                      <a:gd name="T8" fmla="*/ 25 w 459"/>
                      <a:gd name="T9" fmla="*/ 44 h 105"/>
                      <a:gd name="T10" fmla="*/ 71 w 459"/>
                      <a:gd name="T11" fmla="*/ 66 h 105"/>
                      <a:gd name="T12" fmla="*/ 140 w 459"/>
                      <a:gd name="T13" fmla="*/ 69 h 105"/>
                      <a:gd name="T14" fmla="*/ 200 w 459"/>
                      <a:gd name="T15" fmla="*/ 64 h 105"/>
                      <a:gd name="T16" fmla="*/ 243 w 459"/>
                      <a:gd name="T17" fmla="*/ 59 h 105"/>
                      <a:gd name="T18" fmla="*/ 324 w 459"/>
                      <a:gd name="T19" fmla="*/ 51 h 105"/>
                      <a:gd name="T20" fmla="*/ 376 w 459"/>
                      <a:gd name="T21" fmla="*/ 46 h 105"/>
                      <a:gd name="T22" fmla="*/ 410 w 459"/>
                      <a:gd name="T23" fmla="*/ 36 h 105"/>
                      <a:gd name="T24" fmla="*/ 443 w 459"/>
                      <a:gd name="T25" fmla="*/ 15 h 105"/>
                      <a:gd name="T26" fmla="*/ 440 w 459"/>
                      <a:gd name="T27" fmla="*/ 0 h 105"/>
                      <a:gd name="T28" fmla="*/ 459 w 459"/>
                      <a:gd name="T29" fmla="*/ 5 h 105"/>
                      <a:gd name="T30" fmla="*/ 454 w 459"/>
                      <a:gd name="T31" fmla="*/ 56 h 105"/>
                      <a:gd name="T32" fmla="*/ 405 w 459"/>
                      <a:gd name="T33" fmla="*/ 80 h 105"/>
                      <a:gd name="T34" fmla="*/ 297 w 459"/>
                      <a:gd name="T35" fmla="*/ 86 h 105"/>
                      <a:gd name="T36" fmla="*/ 187 w 459"/>
                      <a:gd name="T37" fmla="*/ 97 h 105"/>
                      <a:gd name="T38" fmla="*/ 124 w 459"/>
                      <a:gd name="T39" fmla="*/ 105 h 105"/>
                      <a:gd name="T40" fmla="*/ 48 w 459"/>
                      <a:gd name="T41" fmla="*/ 86 h 105"/>
                      <a:gd name="T42" fmla="*/ 11 w 459"/>
                      <a:gd name="T43" fmla="*/ 75 h 105"/>
                      <a:gd name="T44" fmla="*/ 0 w 459"/>
                      <a:gd name="T45" fmla="*/ 46 h 105"/>
                      <a:gd name="T46" fmla="*/ 11 w 459"/>
                      <a:gd name="T47" fmla="*/ 19 h 105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w 459"/>
                      <a:gd name="T73" fmla="*/ 0 h 105"/>
                      <a:gd name="T74" fmla="*/ 459 w 459"/>
                      <a:gd name="T75" fmla="*/ 105 h 105"/>
                    </a:gdLst>
                    <a:ahLst/>
                    <a:cxnLst>
                      <a:cxn ang="T48">
                        <a:pos x="T0" y="T1"/>
                      </a:cxn>
                      <a:cxn ang="T49">
                        <a:pos x="T2" y="T3"/>
                      </a:cxn>
                      <a:cxn ang="T50">
                        <a:pos x="T4" y="T5"/>
                      </a:cxn>
                      <a:cxn ang="T51">
                        <a:pos x="T6" y="T7"/>
                      </a:cxn>
                      <a:cxn ang="T52">
                        <a:pos x="T8" y="T9"/>
                      </a:cxn>
                      <a:cxn ang="T53">
                        <a:pos x="T10" y="T11"/>
                      </a:cxn>
                      <a:cxn ang="T54">
                        <a:pos x="T12" y="T13"/>
                      </a:cxn>
                      <a:cxn ang="T55">
                        <a:pos x="T14" y="T15"/>
                      </a:cxn>
                      <a:cxn ang="T56">
                        <a:pos x="T16" y="T17"/>
                      </a:cxn>
                      <a:cxn ang="T57">
                        <a:pos x="T18" y="T19"/>
                      </a:cxn>
                      <a:cxn ang="T58">
                        <a:pos x="T20" y="T21"/>
                      </a:cxn>
                      <a:cxn ang="T59">
                        <a:pos x="T22" y="T23"/>
                      </a:cxn>
                      <a:cxn ang="T60">
                        <a:pos x="T24" y="T25"/>
                      </a:cxn>
                      <a:cxn ang="T61">
                        <a:pos x="T26" y="T27"/>
                      </a:cxn>
                      <a:cxn ang="T62">
                        <a:pos x="T28" y="T29"/>
                      </a:cxn>
                      <a:cxn ang="T63">
                        <a:pos x="T30" y="T31"/>
                      </a:cxn>
                      <a:cxn ang="T64">
                        <a:pos x="T32" y="T33"/>
                      </a:cxn>
                      <a:cxn ang="T65">
                        <a:pos x="T34" y="T35"/>
                      </a:cxn>
                      <a:cxn ang="T66">
                        <a:pos x="T36" y="T37"/>
                      </a:cxn>
                      <a:cxn ang="T67">
                        <a:pos x="T38" y="T39"/>
                      </a:cxn>
                      <a:cxn ang="T68">
                        <a:pos x="T40" y="T41"/>
                      </a:cxn>
                      <a:cxn ang="T69">
                        <a:pos x="T42" y="T43"/>
                      </a:cxn>
                      <a:cxn ang="T70">
                        <a:pos x="T44" y="T45"/>
                      </a:cxn>
                      <a:cxn ang="T71">
                        <a:pos x="T46" y="T47"/>
                      </a:cxn>
                    </a:cxnLst>
                    <a:rect l="T72" t="T73" r="T74" b="T75"/>
                    <a:pathLst>
                      <a:path w="459" h="105">
                        <a:moveTo>
                          <a:pt x="11" y="19"/>
                        </a:moveTo>
                        <a:lnTo>
                          <a:pt x="43" y="0"/>
                        </a:lnTo>
                        <a:lnTo>
                          <a:pt x="59" y="5"/>
                        </a:lnTo>
                        <a:lnTo>
                          <a:pt x="49" y="29"/>
                        </a:lnTo>
                        <a:lnTo>
                          <a:pt x="25" y="44"/>
                        </a:lnTo>
                        <a:lnTo>
                          <a:pt x="71" y="66"/>
                        </a:lnTo>
                        <a:lnTo>
                          <a:pt x="140" y="69"/>
                        </a:lnTo>
                        <a:lnTo>
                          <a:pt x="200" y="64"/>
                        </a:lnTo>
                        <a:lnTo>
                          <a:pt x="243" y="59"/>
                        </a:lnTo>
                        <a:lnTo>
                          <a:pt x="324" y="51"/>
                        </a:lnTo>
                        <a:lnTo>
                          <a:pt x="376" y="46"/>
                        </a:lnTo>
                        <a:lnTo>
                          <a:pt x="410" y="36"/>
                        </a:lnTo>
                        <a:lnTo>
                          <a:pt x="443" y="15"/>
                        </a:lnTo>
                        <a:lnTo>
                          <a:pt x="440" y="0"/>
                        </a:lnTo>
                        <a:lnTo>
                          <a:pt x="459" y="5"/>
                        </a:lnTo>
                        <a:lnTo>
                          <a:pt x="454" y="56"/>
                        </a:lnTo>
                        <a:lnTo>
                          <a:pt x="405" y="80"/>
                        </a:lnTo>
                        <a:lnTo>
                          <a:pt x="297" y="86"/>
                        </a:lnTo>
                        <a:lnTo>
                          <a:pt x="187" y="97"/>
                        </a:lnTo>
                        <a:lnTo>
                          <a:pt x="124" y="105"/>
                        </a:lnTo>
                        <a:lnTo>
                          <a:pt x="48" y="86"/>
                        </a:lnTo>
                        <a:lnTo>
                          <a:pt x="11" y="75"/>
                        </a:lnTo>
                        <a:lnTo>
                          <a:pt x="0" y="46"/>
                        </a:lnTo>
                        <a:lnTo>
                          <a:pt x="11" y="1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9972" name="Freeform 71"/>
                  <p:cNvSpPr>
                    <a:spLocks/>
                  </p:cNvSpPr>
                  <p:nvPr/>
                </p:nvSpPr>
                <p:spPr bwMode="auto">
                  <a:xfrm>
                    <a:off x="2024" y="2782"/>
                    <a:ext cx="48" cy="4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9973" name="Freeform 72"/>
                  <p:cNvSpPr>
                    <a:spLocks/>
                  </p:cNvSpPr>
                  <p:nvPr/>
                </p:nvSpPr>
                <p:spPr bwMode="auto">
                  <a:xfrm>
                    <a:off x="2113" y="2777"/>
                    <a:ext cx="48" cy="4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9974" name="Freeform 73"/>
                  <p:cNvSpPr>
                    <a:spLocks/>
                  </p:cNvSpPr>
                  <p:nvPr/>
                </p:nvSpPr>
                <p:spPr bwMode="auto">
                  <a:xfrm>
                    <a:off x="2404" y="2764"/>
                    <a:ext cx="195" cy="49"/>
                  </a:xfrm>
                  <a:custGeom>
                    <a:avLst/>
                    <a:gdLst>
                      <a:gd name="T0" fmla="*/ 0 w 195"/>
                      <a:gd name="T1" fmla="*/ 15 h 49"/>
                      <a:gd name="T2" fmla="*/ 190 w 195"/>
                      <a:gd name="T3" fmla="*/ 0 h 49"/>
                      <a:gd name="T4" fmla="*/ 195 w 195"/>
                      <a:gd name="T5" fmla="*/ 32 h 49"/>
                      <a:gd name="T6" fmla="*/ 0 w 195"/>
                      <a:gd name="T7" fmla="*/ 49 h 49"/>
                      <a:gd name="T8" fmla="*/ 0 w 195"/>
                      <a:gd name="T9" fmla="*/ 15 h 4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95"/>
                      <a:gd name="T16" fmla="*/ 0 h 49"/>
                      <a:gd name="T17" fmla="*/ 195 w 195"/>
                      <a:gd name="T18" fmla="*/ 49 h 4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95" h="49">
                        <a:moveTo>
                          <a:pt x="0" y="15"/>
                        </a:moveTo>
                        <a:lnTo>
                          <a:pt x="190" y="0"/>
                        </a:lnTo>
                        <a:lnTo>
                          <a:pt x="195" y="32"/>
                        </a:lnTo>
                        <a:lnTo>
                          <a:pt x="0" y="49"/>
                        </a:lnTo>
                        <a:lnTo>
                          <a:pt x="0" y="15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9975" name="Freeform 74"/>
                  <p:cNvSpPr>
                    <a:spLocks/>
                  </p:cNvSpPr>
                  <p:nvPr/>
                </p:nvSpPr>
                <p:spPr bwMode="auto">
                  <a:xfrm>
                    <a:off x="1923" y="1953"/>
                    <a:ext cx="821" cy="646"/>
                  </a:xfrm>
                  <a:custGeom>
                    <a:avLst/>
                    <a:gdLst>
                      <a:gd name="T0" fmla="*/ 69 w 821"/>
                      <a:gd name="T1" fmla="*/ 616 h 646"/>
                      <a:gd name="T2" fmla="*/ 46 w 821"/>
                      <a:gd name="T3" fmla="*/ 592 h 646"/>
                      <a:gd name="T4" fmla="*/ 32 w 821"/>
                      <a:gd name="T5" fmla="*/ 551 h 646"/>
                      <a:gd name="T6" fmla="*/ 27 w 821"/>
                      <a:gd name="T7" fmla="*/ 460 h 646"/>
                      <a:gd name="T8" fmla="*/ 27 w 821"/>
                      <a:gd name="T9" fmla="*/ 309 h 646"/>
                      <a:gd name="T10" fmla="*/ 32 w 821"/>
                      <a:gd name="T11" fmla="*/ 195 h 646"/>
                      <a:gd name="T12" fmla="*/ 46 w 821"/>
                      <a:gd name="T13" fmla="*/ 169 h 646"/>
                      <a:gd name="T14" fmla="*/ 71 w 821"/>
                      <a:gd name="T15" fmla="*/ 136 h 646"/>
                      <a:gd name="T16" fmla="*/ 132 w 821"/>
                      <a:gd name="T17" fmla="*/ 112 h 646"/>
                      <a:gd name="T18" fmla="*/ 240 w 821"/>
                      <a:gd name="T19" fmla="*/ 80 h 646"/>
                      <a:gd name="T20" fmla="*/ 329 w 821"/>
                      <a:gd name="T21" fmla="*/ 57 h 646"/>
                      <a:gd name="T22" fmla="*/ 369 w 821"/>
                      <a:gd name="T23" fmla="*/ 33 h 646"/>
                      <a:gd name="T24" fmla="*/ 440 w 821"/>
                      <a:gd name="T25" fmla="*/ 27 h 646"/>
                      <a:gd name="T26" fmla="*/ 566 w 821"/>
                      <a:gd name="T27" fmla="*/ 38 h 646"/>
                      <a:gd name="T28" fmla="*/ 670 w 821"/>
                      <a:gd name="T29" fmla="*/ 32 h 646"/>
                      <a:gd name="T30" fmla="*/ 714 w 821"/>
                      <a:gd name="T31" fmla="*/ 22 h 646"/>
                      <a:gd name="T32" fmla="*/ 750 w 821"/>
                      <a:gd name="T33" fmla="*/ 32 h 646"/>
                      <a:gd name="T34" fmla="*/ 774 w 821"/>
                      <a:gd name="T35" fmla="*/ 95 h 646"/>
                      <a:gd name="T36" fmla="*/ 789 w 821"/>
                      <a:gd name="T37" fmla="*/ 210 h 646"/>
                      <a:gd name="T38" fmla="*/ 804 w 821"/>
                      <a:gd name="T39" fmla="*/ 301 h 646"/>
                      <a:gd name="T40" fmla="*/ 797 w 821"/>
                      <a:gd name="T41" fmla="*/ 343 h 646"/>
                      <a:gd name="T42" fmla="*/ 769 w 821"/>
                      <a:gd name="T43" fmla="*/ 446 h 646"/>
                      <a:gd name="T44" fmla="*/ 733 w 821"/>
                      <a:gd name="T45" fmla="*/ 550 h 646"/>
                      <a:gd name="T46" fmla="*/ 709 w 821"/>
                      <a:gd name="T47" fmla="*/ 589 h 646"/>
                      <a:gd name="T48" fmla="*/ 693 w 821"/>
                      <a:gd name="T49" fmla="*/ 608 h 646"/>
                      <a:gd name="T50" fmla="*/ 717 w 821"/>
                      <a:gd name="T51" fmla="*/ 622 h 646"/>
                      <a:gd name="T52" fmla="*/ 742 w 821"/>
                      <a:gd name="T53" fmla="*/ 578 h 646"/>
                      <a:gd name="T54" fmla="*/ 780 w 821"/>
                      <a:gd name="T55" fmla="*/ 485 h 646"/>
                      <a:gd name="T56" fmla="*/ 808 w 821"/>
                      <a:gd name="T57" fmla="*/ 386 h 646"/>
                      <a:gd name="T58" fmla="*/ 818 w 821"/>
                      <a:gd name="T59" fmla="*/ 337 h 646"/>
                      <a:gd name="T60" fmla="*/ 821 w 821"/>
                      <a:gd name="T61" fmla="*/ 291 h 646"/>
                      <a:gd name="T62" fmla="*/ 812 w 821"/>
                      <a:gd name="T63" fmla="*/ 214 h 646"/>
                      <a:gd name="T64" fmla="*/ 797 w 821"/>
                      <a:gd name="T65" fmla="*/ 99 h 646"/>
                      <a:gd name="T66" fmla="*/ 775 w 821"/>
                      <a:gd name="T67" fmla="*/ 36 h 646"/>
                      <a:gd name="T68" fmla="*/ 755 w 821"/>
                      <a:gd name="T69" fmla="*/ 8 h 646"/>
                      <a:gd name="T70" fmla="*/ 722 w 821"/>
                      <a:gd name="T71" fmla="*/ 0 h 646"/>
                      <a:gd name="T72" fmla="*/ 679 w 821"/>
                      <a:gd name="T73" fmla="*/ 13 h 646"/>
                      <a:gd name="T74" fmla="*/ 615 w 821"/>
                      <a:gd name="T75" fmla="*/ 17 h 646"/>
                      <a:gd name="T76" fmla="*/ 533 w 821"/>
                      <a:gd name="T77" fmla="*/ 17 h 646"/>
                      <a:gd name="T78" fmla="*/ 448 w 821"/>
                      <a:gd name="T79" fmla="*/ 5 h 646"/>
                      <a:gd name="T80" fmla="*/ 391 w 821"/>
                      <a:gd name="T81" fmla="*/ 8 h 646"/>
                      <a:gd name="T82" fmla="*/ 362 w 821"/>
                      <a:gd name="T83" fmla="*/ 19 h 646"/>
                      <a:gd name="T84" fmla="*/ 298 w 821"/>
                      <a:gd name="T85" fmla="*/ 50 h 646"/>
                      <a:gd name="T86" fmla="*/ 175 w 821"/>
                      <a:gd name="T87" fmla="*/ 84 h 646"/>
                      <a:gd name="T88" fmla="*/ 57 w 821"/>
                      <a:gd name="T89" fmla="*/ 123 h 646"/>
                      <a:gd name="T90" fmla="*/ 24 w 821"/>
                      <a:gd name="T91" fmla="*/ 164 h 646"/>
                      <a:gd name="T92" fmla="*/ 3 w 821"/>
                      <a:gd name="T93" fmla="*/ 219 h 646"/>
                      <a:gd name="T94" fmla="*/ 0 w 821"/>
                      <a:gd name="T95" fmla="*/ 329 h 646"/>
                      <a:gd name="T96" fmla="*/ 5 w 821"/>
                      <a:gd name="T97" fmla="*/ 433 h 646"/>
                      <a:gd name="T98" fmla="*/ 9 w 821"/>
                      <a:gd name="T99" fmla="*/ 540 h 646"/>
                      <a:gd name="T100" fmla="*/ 28 w 821"/>
                      <a:gd name="T101" fmla="*/ 602 h 646"/>
                      <a:gd name="T102" fmla="*/ 47 w 821"/>
                      <a:gd name="T103" fmla="*/ 635 h 646"/>
                      <a:gd name="T104" fmla="*/ 80 w 821"/>
                      <a:gd name="T105" fmla="*/ 646 h 646"/>
                      <a:gd name="T106" fmla="*/ 99 w 821"/>
                      <a:gd name="T107" fmla="*/ 640 h 646"/>
                      <a:gd name="T108" fmla="*/ 69 w 821"/>
                      <a:gd name="T109" fmla="*/ 616 h 64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w 821"/>
                      <a:gd name="T166" fmla="*/ 0 h 646"/>
                      <a:gd name="T167" fmla="*/ 821 w 821"/>
                      <a:gd name="T168" fmla="*/ 646 h 646"/>
                    </a:gdLst>
                    <a:ahLst/>
                    <a:cxnLst>
                      <a:cxn ang="T110">
                        <a:pos x="T0" y="T1"/>
                      </a:cxn>
                      <a:cxn ang="T111">
                        <a:pos x="T2" y="T3"/>
                      </a:cxn>
                      <a:cxn ang="T112">
                        <a:pos x="T4" y="T5"/>
                      </a:cxn>
                      <a:cxn ang="T113">
                        <a:pos x="T6" y="T7"/>
                      </a:cxn>
                      <a:cxn ang="T114">
                        <a:pos x="T8" y="T9"/>
                      </a:cxn>
                      <a:cxn ang="T115">
                        <a:pos x="T10" y="T11"/>
                      </a:cxn>
                      <a:cxn ang="T116">
                        <a:pos x="T12" y="T13"/>
                      </a:cxn>
                      <a:cxn ang="T117">
                        <a:pos x="T14" y="T15"/>
                      </a:cxn>
                      <a:cxn ang="T118">
                        <a:pos x="T16" y="T17"/>
                      </a:cxn>
                      <a:cxn ang="T119">
                        <a:pos x="T18" y="T19"/>
                      </a:cxn>
                      <a:cxn ang="T120">
                        <a:pos x="T20" y="T21"/>
                      </a:cxn>
                      <a:cxn ang="T121">
                        <a:pos x="T22" y="T23"/>
                      </a:cxn>
                      <a:cxn ang="T122">
                        <a:pos x="T24" y="T25"/>
                      </a:cxn>
                      <a:cxn ang="T123">
                        <a:pos x="T26" y="T27"/>
                      </a:cxn>
                      <a:cxn ang="T124">
                        <a:pos x="T28" y="T29"/>
                      </a:cxn>
                      <a:cxn ang="T125">
                        <a:pos x="T30" y="T31"/>
                      </a:cxn>
                      <a:cxn ang="T126">
                        <a:pos x="T32" y="T33"/>
                      </a:cxn>
                      <a:cxn ang="T127">
                        <a:pos x="T34" y="T35"/>
                      </a:cxn>
                      <a:cxn ang="T128">
                        <a:pos x="T36" y="T37"/>
                      </a:cxn>
                      <a:cxn ang="T129">
                        <a:pos x="T38" y="T39"/>
                      </a:cxn>
                      <a:cxn ang="T130">
                        <a:pos x="T40" y="T41"/>
                      </a:cxn>
                      <a:cxn ang="T131">
                        <a:pos x="T42" y="T43"/>
                      </a:cxn>
                      <a:cxn ang="T132">
                        <a:pos x="T44" y="T45"/>
                      </a:cxn>
                      <a:cxn ang="T133">
                        <a:pos x="T46" y="T47"/>
                      </a:cxn>
                      <a:cxn ang="T134">
                        <a:pos x="T48" y="T49"/>
                      </a:cxn>
                      <a:cxn ang="T135">
                        <a:pos x="T50" y="T51"/>
                      </a:cxn>
                      <a:cxn ang="T136">
                        <a:pos x="T52" y="T53"/>
                      </a:cxn>
                      <a:cxn ang="T137">
                        <a:pos x="T54" y="T55"/>
                      </a:cxn>
                      <a:cxn ang="T138">
                        <a:pos x="T56" y="T57"/>
                      </a:cxn>
                      <a:cxn ang="T139">
                        <a:pos x="T58" y="T59"/>
                      </a:cxn>
                      <a:cxn ang="T140">
                        <a:pos x="T60" y="T61"/>
                      </a:cxn>
                      <a:cxn ang="T141">
                        <a:pos x="T62" y="T63"/>
                      </a:cxn>
                      <a:cxn ang="T142">
                        <a:pos x="T64" y="T65"/>
                      </a:cxn>
                      <a:cxn ang="T143">
                        <a:pos x="T66" y="T67"/>
                      </a:cxn>
                      <a:cxn ang="T144">
                        <a:pos x="T68" y="T69"/>
                      </a:cxn>
                      <a:cxn ang="T145">
                        <a:pos x="T70" y="T71"/>
                      </a:cxn>
                      <a:cxn ang="T146">
                        <a:pos x="T72" y="T73"/>
                      </a:cxn>
                      <a:cxn ang="T147">
                        <a:pos x="T74" y="T75"/>
                      </a:cxn>
                      <a:cxn ang="T148">
                        <a:pos x="T76" y="T77"/>
                      </a:cxn>
                      <a:cxn ang="T149">
                        <a:pos x="T78" y="T79"/>
                      </a:cxn>
                      <a:cxn ang="T150">
                        <a:pos x="T80" y="T81"/>
                      </a:cxn>
                      <a:cxn ang="T151">
                        <a:pos x="T82" y="T83"/>
                      </a:cxn>
                      <a:cxn ang="T152">
                        <a:pos x="T84" y="T85"/>
                      </a:cxn>
                      <a:cxn ang="T153">
                        <a:pos x="T86" y="T87"/>
                      </a:cxn>
                      <a:cxn ang="T154">
                        <a:pos x="T88" y="T89"/>
                      </a:cxn>
                      <a:cxn ang="T155">
                        <a:pos x="T90" y="T91"/>
                      </a:cxn>
                      <a:cxn ang="T156">
                        <a:pos x="T92" y="T93"/>
                      </a:cxn>
                      <a:cxn ang="T157">
                        <a:pos x="T94" y="T95"/>
                      </a:cxn>
                      <a:cxn ang="T158">
                        <a:pos x="T96" y="T97"/>
                      </a:cxn>
                      <a:cxn ang="T159">
                        <a:pos x="T98" y="T99"/>
                      </a:cxn>
                      <a:cxn ang="T160">
                        <a:pos x="T100" y="T101"/>
                      </a:cxn>
                      <a:cxn ang="T161">
                        <a:pos x="T102" y="T103"/>
                      </a:cxn>
                      <a:cxn ang="T162">
                        <a:pos x="T104" y="T105"/>
                      </a:cxn>
                      <a:cxn ang="T163">
                        <a:pos x="T106" y="T107"/>
                      </a:cxn>
                      <a:cxn ang="T164">
                        <a:pos x="T108" y="T109"/>
                      </a:cxn>
                    </a:cxnLst>
                    <a:rect l="T165" t="T166" r="T167" b="T168"/>
                    <a:pathLst>
                      <a:path w="821" h="646">
                        <a:moveTo>
                          <a:pt x="69" y="616"/>
                        </a:moveTo>
                        <a:lnTo>
                          <a:pt x="46" y="592"/>
                        </a:lnTo>
                        <a:lnTo>
                          <a:pt x="32" y="551"/>
                        </a:lnTo>
                        <a:lnTo>
                          <a:pt x="27" y="460"/>
                        </a:lnTo>
                        <a:lnTo>
                          <a:pt x="27" y="309"/>
                        </a:lnTo>
                        <a:lnTo>
                          <a:pt x="32" y="195"/>
                        </a:lnTo>
                        <a:lnTo>
                          <a:pt x="46" y="169"/>
                        </a:lnTo>
                        <a:lnTo>
                          <a:pt x="71" y="136"/>
                        </a:lnTo>
                        <a:lnTo>
                          <a:pt x="132" y="112"/>
                        </a:lnTo>
                        <a:lnTo>
                          <a:pt x="240" y="80"/>
                        </a:lnTo>
                        <a:lnTo>
                          <a:pt x="329" y="57"/>
                        </a:lnTo>
                        <a:lnTo>
                          <a:pt x="369" y="33"/>
                        </a:lnTo>
                        <a:lnTo>
                          <a:pt x="440" y="27"/>
                        </a:lnTo>
                        <a:lnTo>
                          <a:pt x="566" y="38"/>
                        </a:lnTo>
                        <a:lnTo>
                          <a:pt x="670" y="32"/>
                        </a:lnTo>
                        <a:lnTo>
                          <a:pt x="714" y="22"/>
                        </a:lnTo>
                        <a:lnTo>
                          <a:pt x="750" y="32"/>
                        </a:lnTo>
                        <a:lnTo>
                          <a:pt x="774" y="95"/>
                        </a:lnTo>
                        <a:lnTo>
                          <a:pt x="789" y="210"/>
                        </a:lnTo>
                        <a:lnTo>
                          <a:pt x="804" y="301"/>
                        </a:lnTo>
                        <a:lnTo>
                          <a:pt x="797" y="343"/>
                        </a:lnTo>
                        <a:lnTo>
                          <a:pt x="769" y="446"/>
                        </a:lnTo>
                        <a:lnTo>
                          <a:pt x="733" y="550"/>
                        </a:lnTo>
                        <a:lnTo>
                          <a:pt x="709" y="589"/>
                        </a:lnTo>
                        <a:lnTo>
                          <a:pt x="693" y="608"/>
                        </a:lnTo>
                        <a:lnTo>
                          <a:pt x="717" y="622"/>
                        </a:lnTo>
                        <a:lnTo>
                          <a:pt x="742" y="578"/>
                        </a:lnTo>
                        <a:lnTo>
                          <a:pt x="780" y="485"/>
                        </a:lnTo>
                        <a:lnTo>
                          <a:pt x="808" y="386"/>
                        </a:lnTo>
                        <a:lnTo>
                          <a:pt x="818" y="337"/>
                        </a:lnTo>
                        <a:lnTo>
                          <a:pt x="821" y="291"/>
                        </a:lnTo>
                        <a:lnTo>
                          <a:pt x="812" y="214"/>
                        </a:lnTo>
                        <a:lnTo>
                          <a:pt x="797" y="99"/>
                        </a:lnTo>
                        <a:lnTo>
                          <a:pt x="775" y="36"/>
                        </a:lnTo>
                        <a:lnTo>
                          <a:pt x="755" y="8"/>
                        </a:lnTo>
                        <a:lnTo>
                          <a:pt x="722" y="0"/>
                        </a:lnTo>
                        <a:lnTo>
                          <a:pt x="679" y="13"/>
                        </a:lnTo>
                        <a:lnTo>
                          <a:pt x="615" y="17"/>
                        </a:lnTo>
                        <a:lnTo>
                          <a:pt x="533" y="17"/>
                        </a:lnTo>
                        <a:lnTo>
                          <a:pt x="448" y="5"/>
                        </a:lnTo>
                        <a:lnTo>
                          <a:pt x="391" y="8"/>
                        </a:lnTo>
                        <a:lnTo>
                          <a:pt x="362" y="19"/>
                        </a:lnTo>
                        <a:lnTo>
                          <a:pt x="298" y="50"/>
                        </a:lnTo>
                        <a:lnTo>
                          <a:pt x="175" y="84"/>
                        </a:lnTo>
                        <a:lnTo>
                          <a:pt x="57" y="123"/>
                        </a:lnTo>
                        <a:lnTo>
                          <a:pt x="24" y="164"/>
                        </a:lnTo>
                        <a:lnTo>
                          <a:pt x="3" y="219"/>
                        </a:lnTo>
                        <a:lnTo>
                          <a:pt x="0" y="329"/>
                        </a:lnTo>
                        <a:lnTo>
                          <a:pt x="5" y="433"/>
                        </a:lnTo>
                        <a:lnTo>
                          <a:pt x="9" y="540"/>
                        </a:lnTo>
                        <a:lnTo>
                          <a:pt x="28" y="602"/>
                        </a:lnTo>
                        <a:lnTo>
                          <a:pt x="47" y="635"/>
                        </a:lnTo>
                        <a:lnTo>
                          <a:pt x="80" y="646"/>
                        </a:lnTo>
                        <a:lnTo>
                          <a:pt x="99" y="640"/>
                        </a:lnTo>
                        <a:lnTo>
                          <a:pt x="69" y="616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9976" name="Freeform 75"/>
                  <p:cNvSpPr>
                    <a:spLocks/>
                  </p:cNvSpPr>
                  <p:nvPr/>
                </p:nvSpPr>
                <p:spPr bwMode="auto">
                  <a:xfrm>
                    <a:off x="1978" y="1965"/>
                    <a:ext cx="707" cy="644"/>
                  </a:xfrm>
                  <a:custGeom>
                    <a:avLst/>
                    <a:gdLst>
                      <a:gd name="T0" fmla="*/ 11 w 707"/>
                      <a:gd name="T1" fmla="*/ 611 h 644"/>
                      <a:gd name="T2" fmla="*/ 129 w 707"/>
                      <a:gd name="T3" fmla="*/ 619 h 644"/>
                      <a:gd name="T4" fmla="*/ 294 w 707"/>
                      <a:gd name="T5" fmla="*/ 623 h 644"/>
                      <a:gd name="T6" fmla="*/ 426 w 707"/>
                      <a:gd name="T7" fmla="*/ 623 h 644"/>
                      <a:gd name="T8" fmla="*/ 544 w 707"/>
                      <a:gd name="T9" fmla="*/ 609 h 644"/>
                      <a:gd name="T10" fmla="*/ 622 w 707"/>
                      <a:gd name="T11" fmla="*/ 597 h 644"/>
                      <a:gd name="T12" fmla="*/ 644 w 707"/>
                      <a:gd name="T13" fmla="*/ 586 h 644"/>
                      <a:gd name="T14" fmla="*/ 644 w 707"/>
                      <a:gd name="T15" fmla="*/ 529 h 644"/>
                      <a:gd name="T16" fmla="*/ 615 w 707"/>
                      <a:gd name="T17" fmla="*/ 377 h 644"/>
                      <a:gd name="T18" fmla="*/ 582 w 707"/>
                      <a:gd name="T19" fmla="*/ 193 h 644"/>
                      <a:gd name="T20" fmla="*/ 565 w 707"/>
                      <a:gd name="T21" fmla="*/ 126 h 644"/>
                      <a:gd name="T22" fmla="*/ 549 w 707"/>
                      <a:gd name="T23" fmla="*/ 101 h 644"/>
                      <a:gd name="T24" fmla="*/ 346 w 707"/>
                      <a:gd name="T25" fmla="*/ 123 h 644"/>
                      <a:gd name="T26" fmla="*/ 147 w 707"/>
                      <a:gd name="T27" fmla="*/ 128 h 644"/>
                      <a:gd name="T28" fmla="*/ 38 w 707"/>
                      <a:gd name="T29" fmla="*/ 131 h 644"/>
                      <a:gd name="T30" fmla="*/ 0 w 707"/>
                      <a:gd name="T31" fmla="*/ 136 h 644"/>
                      <a:gd name="T32" fmla="*/ 21 w 707"/>
                      <a:gd name="T33" fmla="*/ 109 h 644"/>
                      <a:gd name="T34" fmla="*/ 68 w 707"/>
                      <a:gd name="T35" fmla="*/ 114 h 644"/>
                      <a:gd name="T36" fmla="*/ 204 w 707"/>
                      <a:gd name="T37" fmla="*/ 109 h 644"/>
                      <a:gd name="T38" fmla="*/ 333 w 707"/>
                      <a:gd name="T39" fmla="*/ 101 h 644"/>
                      <a:gd name="T40" fmla="*/ 447 w 707"/>
                      <a:gd name="T41" fmla="*/ 92 h 644"/>
                      <a:gd name="T42" fmla="*/ 556 w 707"/>
                      <a:gd name="T43" fmla="*/ 82 h 644"/>
                      <a:gd name="T44" fmla="*/ 641 w 707"/>
                      <a:gd name="T45" fmla="*/ 43 h 644"/>
                      <a:gd name="T46" fmla="*/ 688 w 707"/>
                      <a:gd name="T47" fmla="*/ 0 h 644"/>
                      <a:gd name="T48" fmla="*/ 707 w 707"/>
                      <a:gd name="T49" fmla="*/ 21 h 644"/>
                      <a:gd name="T50" fmla="*/ 663 w 707"/>
                      <a:gd name="T51" fmla="*/ 47 h 644"/>
                      <a:gd name="T52" fmla="*/ 598 w 707"/>
                      <a:gd name="T53" fmla="*/ 90 h 644"/>
                      <a:gd name="T54" fmla="*/ 578 w 707"/>
                      <a:gd name="T55" fmla="*/ 104 h 644"/>
                      <a:gd name="T56" fmla="*/ 601 w 707"/>
                      <a:gd name="T57" fmla="*/ 202 h 644"/>
                      <a:gd name="T58" fmla="*/ 620 w 707"/>
                      <a:gd name="T59" fmla="*/ 297 h 644"/>
                      <a:gd name="T60" fmla="*/ 636 w 707"/>
                      <a:gd name="T61" fmla="*/ 384 h 644"/>
                      <a:gd name="T62" fmla="*/ 650 w 707"/>
                      <a:gd name="T63" fmla="*/ 467 h 644"/>
                      <a:gd name="T64" fmla="*/ 663 w 707"/>
                      <a:gd name="T65" fmla="*/ 529 h 644"/>
                      <a:gd name="T66" fmla="*/ 669 w 707"/>
                      <a:gd name="T67" fmla="*/ 582 h 644"/>
                      <a:gd name="T68" fmla="*/ 660 w 707"/>
                      <a:gd name="T69" fmla="*/ 611 h 644"/>
                      <a:gd name="T70" fmla="*/ 570 w 707"/>
                      <a:gd name="T71" fmla="*/ 633 h 644"/>
                      <a:gd name="T72" fmla="*/ 412 w 707"/>
                      <a:gd name="T73" fmla="*/ 644 h 644"/>
                      <a:gd name="T74" fmla="*/ 246 w 707"/>
                      <a:gd name="T75" fmla="*/ 638 h 644"/>
                      <a:gd name="T76" fmla="*/ 125 w 707"/>
                      <a:gd name="T77" fmla="*/ 638 h 644"/>
                      <a:gd name="T78" fmla="*/ 25 w 707"/>
                      <a:gd name="T79" fmla="*/ 635 h 644"/>
                      <a:gd name="T80" fmla="*/ 11 w 707"/>
                      <a:gd name="T81" fmla="*/ 611 h 644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707"/>
                      <a:gd name="T124" fmla="*/ 0 h 644"/>
                      <a:gd name="T125" fmla="*/ 707 w 707"/>
                      <a:gd name="T126" fmla="*/ 644 h 644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707" h="644">
                        <a:moveTo>
                          <a:pt x="11" y="611"/>
                        </a:moveTo>
                        <a:lnTo>
                          <a:pt x="129" y="619"/>
                        </a:lnTo>
                        <a:lnTo>
                          <a:pt x="294" y="623"/>
                        </a:lnTo>
                        <a:lnTo>
                          <a:pt x="426" y="623"/>
                        </a:lnTo>
                        <a:lnTo>
                          <a:pt x="544" y="609"/>
                        </a:lnTo>
                        <a:lnTo>
                          <a:pt x="622" y="597"/>
                        </a:lnTo>
                        <a:lnTo>
                          <a:pt x="644" y="586"/>
                        </a:lnTo>
                        <a:lnTo>
                          <a:pt x="644" y="529"/>
                        </a:lnTo>
                        <a:lnTo>
                          <a:pt x="615" y="377"/>
                        </a:lnTo>
                        <a:lnTo>
                          <a:pt x="582" y="193"/>
                        </a:lnTo>
                        <a:lnTo>
                          <a:pt x="565" y="126"/>
                        </a:lnTo>
                        <a:lnTo>
                          <a:pt x="549" y="101"/>
                        </a:lnTo>
                        <a:lnTo>
                          <a:pt x="346" y="123"/>
                        </a:lnTo>
                        <a:lnTo>
                          <a:pt x="147" y="128"/>
                        </a:lnTo>
                        <a:lnTo>
                          <a:pt x="38" y="131"/>
                        </a:lnTo>
                        <a:lnTo>
                          <a:pt x="0" y="136"/>
                        </a:lnTo>
                        <a:lnTo>
                          <a:pt x="21" y="109"/>
                        </a:lnTo>
                        <a:lnTo>
                          <a:pt x="68" y="114"/>
                        </a:lnTo>
                        <a:lnTo>
                          <a:pt x="204" y="109"/>
                        </a:lnTo>
                        <a:lnTo>
                          <a:pt x="333" y="101"/>
                        </a:lnTo>
                        <a:lnTo>
                          <a:pt x="447" y="92"/>
                        </a:lnTo>
                        <a:lnTo>
                          <a:pt x="556" y="82"/>
                        </a:lnTo>
                        <a:lnTo>
                          <a:pt x="641" y="43"/>
                        </a:lnTo>
                        <a:lnTo>
                          <a:pt x="688" y="0"/>
                        </a:lnTo>
                        <a:lnTo>
                          <a:pt x="707" y="21"/>
                        </a:lnTo>
                        <a:lnTo>
                          <a:pt x="663" y="47"/>
                        </a:lnTo>
                        <a:lnTo>
                          <a:pt x="598" y="90"/>
                        </a:lnTo>
                        <a:lnTo>
                          <a:pt x="578" y="104"/>
                        </a:lnTo>
                        <a:lnTo>
                          <a:pt x="601" y="202"/>
                        </a:lnTo>
                        <a:lnTo>
                          <a:pt x="620" y="297"/>
                        </a:lnTo>
                        <a:lnTo>
                          <a:pt x="636" y="384"/>
                        </a:lnTo>
                        <a:lnTo>
                          <a:pt x="650" y="467"/>
                        </a:lnTo>
                        <a:lnTo>
                          <a:pt x="663" y="529"/>
                        </a:lnTo>
                        <a:lnTo>
                          <a:pt x="669" y="582"/>
                        </a:lnTo>
                        <a:lnTo>
                          <a:pt x="660" y="611"/>
                        </a:lnTo>
                        <a:lnTo>
                          <a:pt x="570" y="633"/>
                        </a:lnTo>
                        <a:lnTo>
                          <a:pt x="412" y="644"/>
                        </a:lnTo>
                        <a:lnTo>
                          <a:pt x="246" y="638"/>
                        </a:lnTo>
                        <a:lnTo>
                          <a:pt x="125" y="638"/>
                        </a:lnTo>
                        <a:lnTo>
                          <a:pt x="25" y="635"/>
                        </a:lnTo>
                        <a:lnTo>
                          <a:pt x="11" y="611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9977" name="Freeform 76"/>
                  <p:cNvSpPr>
                    <a:spLocks/>
                  </p:cNvSpPr>
                  <p:nvPr/>
                </p:nvSpPr>
                <p:spPr bwMode="auto">
                  <a:xfrm>
                    <a:off x="2057" y="2127"/>
                    <a:ext cx="488" cy="412"/>
                  </a:xfrm>
                  <a:custGeom>
                    <a:avLst/>
                    <a:gdLst>
                      <a:gd name="T0" fmla="*/ 0 w 488"/>
                      <a:gd name="T1" fmla="*/ 11 h 412"/>
                      <a:gd name="T2" fmla="*/ 162 w 488"/>
                      <a:gd name="T3" fmla="*/ 5 h 412"/>
                      <a:gd name="T4" fmla="*/ 273 w 488"/>
                      <a:gd name="T5" fmla="*/ 0 h 412"/>
                      <a:gd name="T6" fmla="*/ 397 w 488"/>
                      <a:gd name="T7" fmla="*/ 2 h 412"/>
                      <a:gd name="T8" fmla="*/ 416 w 488"/>
                      <a:gd name="T9" fmla="*/ 16 h 412"/>
                      <a:gd name="T10" fmla="*/ 431 w 488"/>
                      <a:gd name="T11" fmla="*/ 38 h 412"/>
                      <a:gd name="T12" fmla="*/ 458 w 488"/>
                      <a:gd name="T13" fmla="*/ 154 h 412"/>
                      <a:gd name="T14" fmla="*/ 478 w 488"/>
                      <a:gd name="T15" fmla="*/ 286 h 412"/>
                      <a:gd name="T16" fmla="*/ 488 w 488"/>
                      <a:gd name="T17" fmla="*/ 377 h 412"/>
                      <a:gd name="T18" fmla="*/ 478 w 488"/>
                      <a:gd name="T19" fmla="*/ 406 h 412"/>
                      <a:gd name="T20" fmla="*/ 453 w 488"/>
                      <a:gd name="T21" fmla="*/ 412 h 412"/>
                      <a:gd name="T22" fmla="*/ 310 w 488"/>
                      <a:gd name="T23" fmla="*/ 396 h 412"/>
                      <a:gd name="T24" fmla="*/ 459 w 488"/>
                      <a:gd name="T25" fmla="*/ 383 h 412"/>
                      <a:gd name="T26" fmla="*/ 467 w 488"/>
                      <a:gd name="T27" fmla="*/ 379 h 412"/>
                      <a:gd name="T28" fmla="*/ 464 w 488"/>
                      <a:gd name="T29" fmla="*/ 317 h 412"/>
                      <a:gd name="T30" fmla="*/ 453 w 488"/>
                      <a:gd name="T31" fmla="*/ 229 h 412"/>
                      <a:gd name="T32" fmla="*/ 429 w 488"/>
                      <a:gd name="T33" fmla="*/ 110 h 412"/>
                      <a:gd name="T34" fmla="*/ 410 w 488"/>
                      <a:gd name="T35" fmla="*/ 35 h 412"/>
                      <a:gd name="T36" fmla="*/ 391 w 488"/>
                      <a:gd name="T37" fmla="*/ 24 h 412"/>
                      <a:gd name="T38" fmla="*/ 302 w 488"/>
                      <a:gd name="T39" fmla="*/ 19 h 412"/>
                      <a:gd name="T40" fmla="*/ 181 w 488"/>
                      <a:gd name="T41" fmla="*/ 24 h 412"/>
                      <a:gd name="T42" fmla="*/ 81 w 488"/>
                      <a:gd name="T43" fmla="*/ 21 h 412"/>
                      <a:gd name="T44" fmla="*/ 0 w 488"/>
                      <a:gd name="T45" fmla="*/ 11 h 412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w 488"/>
                      <a:gd name="T70" fmla="*/ 0 h 412"/>
                      <a:gd name="T71" fmla="*/ 488 w 488"/>
                      <a:gd name="T72" fmla="*/ 412 h 412"/>
                    </a:gdLst>
                    <a:ahLst/>
                    <a:cxnLst>
                      <a:cxn ang="T46">
                        <a:pos x="T0" y="T1"/>
                      </a:cxn>
                      <a:cxn ang="T47">
                        <a:pos x="T2" y="T3"/>
                      </a:cxn>
                      <a:cxn ang="T48">
                        <a:pos x="T4" y="T5"/>
                      </a:cxn>
                      <a:cxn ang="T49">
                        <a:pos x="T6" y="T7"/>
                      </a:cxn>
                      <a:cxn ang="T50">
                        <a:pos x="T8" y="T9"/>
                      </a:cxn>
                      <a:cxn ang="T51">
                        <a:pos x="T10" y="T11"/>
                      </a:cxn>
                      <a:cxn ang="T52">
                        <a:pos x="T12" y="T13"/>
                      </a:cxn>
                      <a:cxn ang="T53">
                        <a:pos x="T14" y="T15"/>
                      </a:cxn>
                      <a:cxn ang="T54">
                        <a:pos x="T16" y="T17"/>
                      </a:cxn>
                      <a:cxn ang="T55">
                        <a:pos x="T18" y="T19"/>
                      </a:cxn>
                      <a:cxn ang="T56">
                        <a:pos x="T20" y="T21"/>
                      </a:cxn>
                      <a:cxn ang="T57">
                        <a:pos x="T22" y="T23"/>
                      </a:cxn>
                      <a:cxn ang="T58">
                        <a:pos x="T24" y="T25"/>
                      </a:cxn>
                      <a:cxn ang="T59">
                        <a:pos x="T26" y="T27"/>
                      </a:cxn>
                      <a:cxn ang="T60">
                        <a:pos x="T28" y="T29"/>
                      </a:cxn>
                      <a:cxn ang="T61">
                        <a:pos x="T30" y="T31"/>
                      </a:cxn>
                      <a:cxn ang="T62">
                        <a:pos x="T32" y="T33"/>
                      </a:cxn>
                      <a:cxn ang="T63">
                        <a:pos x="T34" y="T35"/>
                      </a:cxn>
                      <a:cxn ang="T64">
                        <a:pos x="T36" y="T37"/>
                      </a:cxn>
                      <a:cxn ang="T65">
                        <a:pos x="T38" y="T39"/>
                      </a:cxn>
                      <a:cxn ang="T66">
                        <a:pos x="T40" y="T41"/>
                      </a:cxn>
                      <a:cxn ang="T67">
                        <a:pos x="T42" y="T43"/>
                      </a:cxn>
                      <a:cxn ang="T68">
                        <a:pos x="T44" y="T45"/>
                      </a:cxn>
                    </a:cxnLst>
                    <a:rect l="T69" t="T70" r="T71" b="T72"/>
                    <a:pathLst>
                      <a:path w="488" h="412">
                        <a:moveTo>
                          <a:pt x="0" y="11"/>
                        </a:moveTo>
                        <a:lnTo>
                          <a:pt x="162" y="5"/>
                        </a:lnTo>
                        <a:lnTo>
                          <a:pt x="273" y="0"/>
                        </a:lnTo>
                        <a:lnTo>
                          <a:pt x="397" y="2"/>
                        </a:lnTo>
                        <a:lnTo>
                          <a:pt x="416" y="16"/>
                        </a:lnTo>
                        <a:lnTo>
                          <a:pt x="431" y="38"/>
                        </a:lnTo>
                        <a:lnTo>
                          <a:pt x="458" y="154"/>
                        </a:lnTo>
                        <a:lnTo>
                          <a:pt x="478" y="286"/>
                        </a:lnTo>
                        <a:lnTo>
                          <a:pt x="488" y="377"/>
                        </a:lnTo>
                        <a:lnTo>
                          <a:pt x="478" y="406"/>
                        </a:lnTo>
                        <a:lnTo>
                          <a:pt x="453" y="412"/>
                        </a:lnTo>
                        <a:lnTo>
                          <a:pt x="310" y="396"/>
                        </a:lnTo>
                        <a:lnTo>
                          <a:pt x="459" y="383"/>
                        </a:lnTo>
                        <a:lnTo>
                          <a:pt x="467" y="379"/>
                        </a:lnTo>
                        <a:lnTo>
                          <a:pt x="464" y="317"/>
                        </a:lnTo>
                        <a:lnTo>
                          <a:pt x="453" y="229"/>
                        </a:lnTo>
                        <a:lnTo>
                          <a:pt x="429" y="110"/>
                        </a:lnTo>
                        <a:lnTo>
                          <a:pt x="410" y="35"/>
                        </a:lnTo>
                        <a:lnTo>
                          <a:pt x="391" y="24"/>
                        </a:lnTo>
                        <a:lnTo>
                          <a:pt x="302" y="19"/>
                        </a:lnTo>
                        <a:lnTo>
                          <a:pt x="181" y="24"/>
                        </a:lnTo>
                        <a:lnTo>
                          <a:pt x="81" y="21"/>
                        </a:lnTo>
                        <a:lnTo>
                          <a:pt x="0" y="11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9978" name="Freeform 77"/>
                  <p:cNvSpPr>
                    <a:spLocks/>
                  </p:cNvSpPr>
                  <p:nvPr/>
                </p:nvSpPr>
                <p:spPr bwMode="auto">
                  <a:xfrm>
                    <a:off x="2007" y="2133"/>
                    <a:ext cx="485" cy="401"/>
                  </a:xfrm>
                  <a:custGeom>
                    <a:avLst/>
                    <a:gdLst>
                      <a:gd name="T0" fmla="*/ 224 w 485"/>
                      <a:gd name="T1" fmla="*/ 0 h 401"/>
                      <a:gd name="T2" fmla="*/ 67 w 485"/>
                      <a:gd name="T3" fmla="*/ 0 h 401"/>
                      <a:gd name="T4" fmla="*/ 22 w 485"/>
                      <a:gd name="T5" fmla="*/ 5 h 401"/>
                      <a:gd name="T6" fmla="*/ 14 w 485"/>
                      <a:gd name="T7" fmla="*/ 22 h 401"/>
                      <a:gd name="T8" fmla="*/ 5 w 485"/>
                      <a:gd name="T9" fmla="*/ 57 h 401"/>
                      <a:gd name="T10" fmla="*/ 0 w 485"/>
                      <a:gd name="T11" fmla="*/ 151 h 401"/>
                      <a:gd name="T12" fmla="*/ 5 w 485"/>
                      <a:gd name="T13" fmla="*/ 243 h 401"/>
                      <a:gd name="T14" fmla="*/ 17 w 485"/>
                      <a:gd name="T15" fmla="*/ 334 h 401"/>
                      <a:gd name="T16" fmla="*/ 37 w 485"/>
                      <a:gd name="T17" fmla="*/ 371 h 401"/>
                      <a:gd name="T18" fmla="*/ 46 w 485"/>
                      <a:gd name="T19" fmla="*/ 380 h 401"/>
                      <a:gd name="T20" fmla="*/ 146 w 485"/>
                      <a:gd name="T21" fmla="*/ 390 h 401"/>
                      <a:gd name="T22" fmla="*/ 275 w 485"/>
                      <a:gd name="T23" fmla="*/ 395 h 401"/>
                      <a:gd name="T24" fmla="*/ 371 w 485"/>
                      <a:gd name="T25" fmla="*/ 396 h 401"/>
                      <a:gd name="T26" fmla="*/ 485 w 485"/>
                      <a:gd name="T27" fmla="*/ 401 h 401"/>
                      <a:gd name="T28" fmla="*/ 480 w 485"/>
                      <a:gd name="T29" fmla="*/ 387 h 401"/>
                      <a:gd name="T30" fmla="*/ 391 w 485"/>
                      <a:gd name="T31" fmla="*/ 380 h 401"/>
                      <a:gd name="T32" fmla="*/ 275 w 485"/>
                      <a:gd name="T33" fmla="*/ 372 h 401"/>
                      <a:gd name="T34" fmla="*/ 114 w 485"/>
                      <a:gd name="T35" fmla="*/ 371 h 401"/>
                      <a:gd name="T36" fmla="*/ 56 w 485"/>
                      <a:gd name="T37" fmla="*/ 353 h 401"/>
                      <a:gd name="T38" fmla="*/ 38 w 485"/>
                      <a:gd name="T39" fmla="*/ 339 h 401"/>
                      <a:gd name="T40" fmla="*/ 32 w 485"/>
                      <a:gd name="T41" fmla="*/ 313 h 401"/>
                      <a:gd name="T42" fmla="*/ 24 w 485"/>
                      <a:gd name="T43" fmla="*/ 237 h 401"/>
                      <a:gd name="T44" fmla="*/ 22 w 485"/>
                      <a:gd name="T45" fmla="*/ 142 h 401"/>
                      <a:gd name="T46" fmla="*/ 29 w 485"/>
                      <a:gd name="T47" fmla="*/ 46 h 401"/>
                      <a:gd name="T48" fmla="*/ 38 w 485"/>
                      <a:gd name="T49" fmla="*/ 24 h 401"/>
                      <a:gd name="T50" fmla="*/ 143 w 485"/>
                      <a:gd name="T51" fmla="*/ 10 h 401"/>
                      <a:gd name="T52" fmla="*/ 224 w 485"/>
                      <a:gd name="T53" fmla="*/ 0 h 401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w 485"/>
                      <a:gd name="T82" fmla="*/ 0 h 401"/>
                      <a:gd name="T83" fmla="*/ 485 w 485"/>
                      <a:gd name="T84" fmla="*/ 401 h 401"/>
                    </a:gdLst>
                    <a:ahLst/>
                    <a:cxnLst>
                      <a:cxn ang="T54">
                        <a:pos x="T0" y="T1"/>
                      </a:cxn>
                      <a:cxn ang="T55">
                        <a:pos x="T2" y="T3"/>
                      </a:cxn>
                      <a:cxn ang="T56">
                        <a:pos x="T4" y="T5"/>
                      </a:cxn>
                      <a:cxn ang="T57">
                        <a:pos x="T6" y="T7"/>
                      </a:cxn>
                      <a:cxn ang="T58">
                        <a:pos x="T8" y="T9"/>
                      </a:cxn>
                      <a:cxn ang="T59">
                        <a:pos x="T10" y="T11"/>
                      </a:cxn>
                      <a:cxn ang="T60">
                        <a:pos x="T12" y="T13"/>
                      </a:cxn>
                      <a:cxn ang="T61">
                        <a:pos x="T14" y="T15"/>
                      </a:cxn>
                      <a:cxn ang="T62">
                        <a:pos x="T16" y="T17"/>
                      </a:cxn>
                      <a:cxn ang="T63">
                        <a:pos x="T18" y="T19"/>
                      </a:cxn>
                      <a:cxn ang="T64">
                        <a:pos x="T20" y="T21"/>
                      </a:cxn>
                      <a:cxn ang="T65">
                        <a:pos x="T22" y="T23"/>
                      </a:cxn>
                      <a:cxn ang="T66">
                        <a:pos x="T24" y="T25"/>
                      </a:cxn>
                      <a:cxn ang="T67">
                        <a:pos x="T26" y="T27"/>
                      </a:cxn>
                      <a:cxn ang="T68">
                        <a:pos x="T28" y="T29"/>
                      </a:cxn>
                      <a:cxn ang="T69">
                        <a:pos x="T30" y="T31"/>
                      </a:cxn>
                      <a:cxn ang="T70">
                        <a:pos x="T32" y="T33"/>
                      </a:cxn>
                      <a:cxn ang="T71">
                        <a:pos x="T34" y="T35"/>
                      </a:cxn>
                      <a:cxn ang="T72">
                        <a:pos x="T36" y="T37"/>
                      </a:cxn>
                      <a:cxn ang="T73">
                        <a:pos x="T38" y="T39"/>
                      </a:cxn>
                      <a:cxn ang="T74">
                        <a:pos x="T40" y="T41"/>
                      </a:cxn>
                      <a:cxn ang="T75">
                        <a:pos x="T42" y="T43"/>
                      </a:cxn>
                      <a:cxn ang="T76">
                        <a:pos x="T44" y="T45"/>
                      </a:cxn>
                      <a:cxn ang="T77">
                        <a:pos x="T46" y="T47"/>
                      </a:cxn>
                      <a:cxn ang="T78">
                        <a:pos x="T48" y="T49"/>
                      </a:cxn>
                      <a:cxn ang="T79">
                        <a:pos x="T50" y="T51"/>
                      </a:cxn>
                      <a:cxn ang="T80">
                        <a:pos x="T52" y="T53"/>
                      </a:cxn>
                    </a:cxnLst>
                    <a:rect l="T81" t="T82" r="T83" b="T84"/>
                    <a:pathLst>
                      <a:path w="485" h="401">
                        <a:moveTo>
                          <a:pt x="224" y="0"/>
                        </a:moveTo>
                        <a:lnTo>
                          <a:pt x="67" y="0"/>
                        </a:lnTo>
                        <a:lnTo>
                          <a:pt x="22" y="5"/>
                        </a:lnTo>
                        <a:lnTo>
                          <a:pt x="14" y="22"/>
                        </a:lnTo>
                        <a:lnTo>
                          <a:pt x="5" y="57"/>
                        </a:lnTo>
                        <a:lnTo>
                          <a:pt x="0" y="151"/>
                        </a:lnTo>
                        <a:lnTo>
                          <a:pt x="5" y="243"/>
                        </a:lnTo>
                        <a:lnTo>
                          <a:pt x="17" y="334"/>
                        </a:lnTo>
                        <a:lnTo>
                          <a:pt x="37" y="371"/>
                        </a:lnTo>
                        <a:lnTo>
                          <a:pt x="46" y="380"/>
                        </a:lnTo>
                        <a:lnTo>
                          <a:pt x="146" y="390"/>
                        </a:lnTo>
                        <a:lnTo>
                          <a:pt x="275" y="395"/>
                        </a:lnTo>
                        <a:lnTo>
                          <a:pt x="371" y="396"/>
                        </a:lnTo>
                        <a:lnTo>
                          <a:pt x="485" y="401"/>
                        </a:lnTo>
                        <a:lnTo>
                          <a:pt x="480" y="387"/>
                        </a:lnTo>
                        <a:lnTo>
                          <a:pt x="391" y="380"/>
                        </a:lnTo>
                        <a:lnTo>
                          <a:pt x="275" y="372"/>
                        </a:lnTo>
                        <a:lnTo>
                          <a:pt x="114" y="371"/>
                        </a:lnTo>
                        <a:lnTo>
                          <a:pt x="56" y="353"/>
                        </a:lnTo>
                        <a:lnTo>
                          <a:pt x="38" y="339"/>
                        </a:lnTo>
                        <a:lnTo>
                          <a:pt x="32" y="313"/>
                        </a:lnTo>
                        <a:lnTo>
                          <a:pt x="24" y="237"/>
                        </a:lnTo>
                        <a:lnTo>
                          <a:pt x="22" y="142"/>
                        </a:lnTo>
                        <a:lnTo>
                          <a:pt x="29" y="46"/>
                        </a:lnTo>
                        <a:lnTo>
                          <a:pt x="38" y="24"/>
                        </a:lnTo>
                        <a:lnTo>
                          <a:pt x="143" y="10"/>
                        </a:lnTo>
                        <a:lnTo>
                          <a:pt x="22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grpSp>
            <p:nvGrpSpPr>
              <p:cNvPr id="39949" name="Group 78"/>
              <p:cNvGrpSpPr>
                <a:grpSpLocks/>
              </p:cNvGrpSpPr>
              <p:nvPr/>
            </p:nvGrpSpPr>
            <p:grpSpPr bwMode="auto">
              <a:xfrm>
                <a:off x="489" y="2894"/>
                <a:ext cx="1022" cy="312"/>
                <a:chOff x="3931" y="712"/>
                <a:chExt cx="1996" cy="537"/>
              </a:xfrm>
            </p:grpSpPr>
            <p:sp>
              <p:nvSpPr>
                <p:cNvPr id="39950" name="Freeform 79"/>
                <p:cNvSpPr>
                  <a:spLocks/>
                </p:cNvSpPr>
                <p:nvPr/>
              </p:nvSpPr>
              <p:spPr bwMode="auto">
                <a:xfrm rot="412926">
                  <a:off x="3931" y="712"/>
                  <a:ext cx="1996" cy="537"/>
                </a:xfrm>
                <a:custGeom>
                  <a:avLst/>
                  <a:gdLst>
                    <a:gd name="T0" fmla="*/ 0 w 888"/>
                    <a:gd name="T1" fmla="*/ 290 h 480"/>
                    <a:gd name="T2" fmla="*/ 110 w 888"/>
                    <a:gd name="T3" fmla="*/ 195 h 480"/>
                    <a:gd name="T4" fmla="*/ 113 w 888"/>
                    <a:gd name="T5" fmla="*/ 217 h 480"/>
                    <a:gd name="T6" fmla="*/ 38 w 888"/>
                    <a:gd name="T7" fmla="*/ 285 h 480"/>
                    <a:gd name="T8" fmla="*/ 170 w 888"/>
                    <a:gd name="T9" fmla="*/ 279 h 480"/>
                    <a:gd name="T10" fmla="*/ 449 w 888"/>
                    <a:gd name="T11" fmla="*/ 280 h 480"/>
                    <a:gd name="T12" fmla="*/ 597 w 888"/>
                    <a:gd name="T13" fmla="*/ 269 h 480"/>
                    <a:gd name="T14" fmla="*/ 690 w 888"/>
                    <a:gd name="T15" fmla="*/ 252 h 480"/>
                    <a:gd name="T16" fmla="*/ 713 w 888"/>
                    <a:gd name="T17" fmla="*/ 246 h 480"/>
                    <a:gd name="T18" fmla="*/ 822 w 888"/>
                    <a:gd name="T19" fmla="*/ 27 h 480"/>
                    <a:gd name="T20" fmla="*/ 771 w 888"/>
                    <a:gd name="T21" fmla="*/ 13 h 480"/>
                    <a:gd name="T22" fmla="*/ 847 w 888"/>
                    <a:gd name="T23" fmla="*/ 0 h 480"/>
                    <a:gd name="T24" fmla="*/ 875 w 888"/>
                    <a:gd name="T25" fmla="*/ 24 h 480"/>
                    <a:gd name="T26" fmla="*/ 888 w 888"/>
                    <a:gd name="T27" fmla="*/ 105 h 480"/>
                    <a:gd name="T28" fmla="*/ 866 w 888"/>
                    <a:gd name="T29" fmla="*/ 171 h 480"/>
                    <a:gd name="T30" fmla="*/ 795 w 888"/>
                    <a:gd name="T31" fmla="*/ 385 h 480"/>
                    <a:gd name="T32" fmla="*/ 762 w 888"/>
                    <a:gd name="T33" fmla="*/ 451 h 480"/>
                    <a:gd name="T34" fmla="*/ 732 w 888"/>
                    <a:gd name="T35" fmla="*/ 459 h 480"/>
                    <a:gd name="T36" fmla="*/ 507 w 888"/>
                    <a:gd name="T37" fmla="*/ 455 h 480"/>
                    <a:gd name="T38" fmla="*/ 271 w 888"/>
                    <a:gd name="T39" fmla="*/ 461 h 480"/>
                    <a:gd name="T40" fmla="*/ 47 w 888"/>
                    <a:gd name="T41" fmla="*/ 478 h 480"/>
                    <a:gd name="T42" fmla="*/ 14 w 888"/>
                    <a:gd name="T43" fmla="*/ 480 h 480"/>
                    <a:gd name="T44" fmla="*/ 11 w 888"/>
                    <a:gd name="T45" fmla="*/ 417 h 480"/>
                    <a:gd name="T46" fmla="*/ 6 w 888"/>
                    <a:gd name="T47" fmla="*/ 355 h 480"/>
                    <a:gd name="T48" fmla="*/ 5 w 888"/>
                    <a:gd name="T49" fmla="*/ 322 h 480"/>
                    <a:gd name="T50" fmla="*/ 24 w 888"/>
                    <a:gd name="T51" fmla="*/ 342 h 480"/>
                    <a:gd name="T52" fmla="*/ 28 w 888"/>
                    <a:gd name="T53" fmla="*/ 393 h 480"/>
                    <a:gd name="T54" fmla="*/ 35 w 888"/>
                    <a:gd name="T55" fmla="*/ 447 h 480"/>
                    <a:gd name="T56" fmla="*/ 99 w 888"/>
                    <a:gd name="T57" fmla="*/ 456 h 480"/>
                    <a:gd name="T58" fmla="*/ 246 w 888"/>
                    <a:gd name="T59" fmla="*/ 442 h 480"/>
                    <a:gd name="T60" fmla="*/ 370 w 888"/>
                    <a:gd name="T61" fmla="*/ 432 h 480"/>
                    <a:gd name="T62" fmla="*/ 474 w 888"/>
                    <a:gd name="T63" fmla="*/ 432 h 480"/>
                    <a:gd name="T64" fmla="*/ 630 w 888"/>
                    <a:gd name="T65" fmla="*/ 432 h 480"/>
                    <a:gd name="T66" fmla="*/ 729 w 888"/>
                    <a:gd name="T67" fmla="*/ 431 h 480"/>
                    <a:gd name="T68" fmla="*/ 732 w 888"/>
                    <a:gd name="T69" fmla="*/ 402 h 480"/>
                    <a:gd name="T70" fmla="*/ 723 w 888"/>
                    <a:gd name="T71" fmla="*/ 341 h 480"/>
                    <a:gd name="T72" fmla="*/ 715 w 888"/>
                    <a:gd name="T73" fmla="*/ 274 h 480"/>
                    <a:gd name="T74" fmla="*/ 729 w 888"/>
                    <a:gd name="T75" fmla="*/ 290 h 480"/>
                    <a:gd name="T76" fmla="*/ 743 w 888"/>
                    <a:gd name="T77" fmla="*/ 364 h 480"/>
                    <a:gd name="T78" fmla="*/ 756 w 888"/>
                    <a:gd name="T79" fmla="*/ 402 h 480"/>
                    <a:gd name="T80" fmla="*/ 771 w 888"/>
                    <a:gd name="T81" fmla="*/ 383 h 480"/>
                    <a:gd name="T82" fmla="*/ 798 w 888"/>
                    <a:gd name="T83" fmla="*/ 309 h 480"/>
                    <a:gd name="T84" fmla="*/ 838 w 888"/>
                    <a:gd name="T85" fmla="*/ 204 h 480"/>
                    <a:gd name="T86" fmla="*/ 866 w 888"/>
                    <a:gd name="T87" fmla="*/ 119 h 480"/>
                    <a:gd name="T88" fmla="*/ 871 w 888"/>
                    <a:gd name="T89" fmla="*/ 93 h 480"/>
                    <a:gd name="T90" fmla="*/ 857 w 888"/>
                    <a:gd name="T91" fmla="*/ 33 h 480"/>
                    <a:gd name="T92" fmla="*/ 842 w 888"/>
                    <a:gd name="T93" fmla="*/ 29 h 480"/>
                    <a:gd name="T94" fmla="*/ 812 w 888"/>
                    <a:gd name="T95" fmla="*/ 100 h 480"/>
                    <a:gd name="T96" fmla="*/ 760 w 888"/>
                    <a:gd name="T97" fmla="*/ 193 h 480"/>
                    <a:gd name="T98" fmla="*/ 723 w 888"/>
                    <a:gd name="T99" fmla="*/ 265 h 480"/>
                    <a:gd name="T100" fmla="*/ 685 w 888"/>
                    <a:gd name="T101" fmla="*/ 276 h 480"/>
                    <a:gd name="T102" fmla="*/ 549 w 888"/>
                    <a:gd name="T103" fmla="*/ 293 h 480"/>
                    <a:gd name="T104" fmla="*/ 389 w 888"/>
                    <a:gd name="T105" fmla="*/ 303 h 480"/>
                    <a:gd name="T106" fmla="*/ 231 w 888"/>
                    <a:gd name="T107" fmla="*/ 303 h 480"/>
                    <a:gd name="T108" fmla="*/ 52 w 888"/>
                    <a:gd name="T109" fmla="*/ 304 h 480"/>
                    <a:gd name="T110" fmla="*/ 0 w 888"/>
                    <a:gd name="T111" fmla="*/ 290 h 480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888"/>
                    <a:gd name="T169" fmla="*/ 0 h 480"/>
                    <a:gd name="T170" fmla="*/ 888 w 888"/>
                    <a:gd name="T171" fmla="*/ 480 h 480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888" h="480">
                      <a:moveTo>
                        <a:pt x="0" y="290"/>
                      </a:moveTo>
                      <a:lnTo>
                        <a:pt x="110" y="195"/>
                      </a:lnTo>
                      <a:lnTo>
                        <a:pt x="113" y="217"/>
                      </a:lnTo>
                      <a:lnTo>
                        <a:pt x="38" y="285"/>
                      </a:lnTo>
                      <a:lnTo>
                        <a:pt x="170" y="279"/>
                      </a:lnTo>
                      <a:lnTo>
                        <a:pt x="449" y="280"/>
                      </a:lnTo>
                      <a:lnTo>
                        <a:pt x="597" y="269"/>
                      </a:lnTo>
                      <a:lnTo>
                        <a:pt x="690" y="252"/>
                      </a:lnTo>
                      <a:lnTo>
                        <a:pt x="713" y="246"/>
                      </a:lnTo>
                      <a:lnTo>
                        <a:pt x="822" y="27"/>
                      </a:lnTo>
                      <a:lnTo>
                        <a:pt x="771" y="13"/>
                      </a:lnTo>
                      <a:lnTo>
                        <a:pt x="847" y="0"/>
                      </a:lnTo>
                      <a:lnTo>
                        <a:pt x="875" y="24"/>
                      </a:lnTo>
                      <a:lnTo>
                        <a:pt x="888" y="105"/>
                      </a:lnTo>
                      <a:lnTo>
                        <a:pt x="866" y="171"/>
                      </a:lnTo>
                      <a:lnTo>
                        <a:pt x="795" y="385"/>
                      </a:lnTo>
                      <a:lnTo>
                        <a:pt x="762" y="451"/>
                      </a:lnTo>
                      <a:lnTo>
                        <a:pt x="732" y="459"/>
                      </a:lnTo>
                      <a:lnTo>
                        <a:pt x="507" y="455"/>
                      </a:lnTo>
                      <a:lnTo>
                        <a:pt x="271" y="461"/>
                      </a:lnTo>
                      <a:lnTo>
                        <a:pt x="47" y="478"/>
                      </a:lnTo>
                      <a:lnTo>
                        <a:pt x="14" y="480"/>
                      </a:lnTo>
                      <a:lnTo>
                        <a:pt x="11" y="417"/>
                      </a:lnTo>
                      <a:lnTo>
                        <a:pt x="6" y="355"/>
                      </a:lnTo>
                      <a:lnTo>
                        <a:pt x="5" y="322"/>
                      </a:lnTo>
                      <a:lnTo>
                        <a:pt x="24" y="342"/>
                      </a:lnTo>
                      <a:lnTo>
                        <a:pt x="28" y="393"/>
                      </a:lnTo>
                      <a:lnTo>
                        <a:pt x="35" y="447"/>
                      </a:lnTo>
                      <a:lnTo>
                        <a:pt x="99" y="456"/>
                      </a:lnTo>
                      <a:lnTo>
                        <a:pt x="246" y="442"/>
                      </a:lnTo>
                      <a:lnTo>
                        <a:pt x="370" y="432"/>
                      </a:lnTo>
                      <a:lnTo>
                        <a:pt x="474" y="432"/>
                      </a:lnTo>
                      <a:lnTo>
                        <a:pt x="630" y="432"/>
                      </a:lnTo>
                      <a:lnTo>
                        <a:pt x="729" y="431"/>
                      </a:lnTo>
                      <a:lnTo>
                        <a:pt x="732" y="402"/>
                      </a:lnTo>
                      <a:lnTo>
                        <a:pt x="723" y="341"/>
                      </a:lnTo>
                      <a:lnTo>
                        <a:pt x="715" y="274"/>
                      </a:lnTo>
                      <a:lnTo>
                        <a:pt x="729" y="290"/>
                      </a:lnTo>
                      <a:lnTo>
                        <a:pt x="743" y="364"/>
                      </a:lnTo>
                      <a:lnTo>
                        <a:pt x="756" y="402"/>
                      </a:lnTo>
                      <a:lnTo>
                        <a:pt x="771" y="383"/>
                      </a:lnTo>
                      <a:lnTo>
                        <a:pt x="798" y="309"/>
                      </a:lnTo>
                      <a:lnTo>
                        <a:pt x="838" y="204"/>
                      </a:lnTo>
                      <a:lnTo>
                        <a:pt x="866" y="119"/>
                      </a:lnTo>
                      <a:lnTo>
                        <a:pt x="871" y="93"/>
                      </a:lnTo>
                      <a:lnTo>
                        <a:pt x="857" y="33"/>
                      </a:lnTo>
                      <a:lnTo>
                        <a:pt x="842" y="29"/>
                      </a:lnTo>
                      <a:lnTo>
                        <a:pt x="812" y="100"/>
                      </a:lnTo>
                      <a:lnTo>
                        <a:pt x="760" y="193"/>
                      </a:lnTo>
                      <a:lnTo>
                        <a:pt x="723" y="265"/>
                      </a:lnTo>
                      <a:lnTo>
                        <a:pt x="685" y="276"/>
                      </a:lnTo>
                      <a:lnTo>
                        <a:pt x="549" y="293"/>
                      </a:lnTo>
                      <a:lnTo>
                        <a:pt x="389" y="303"/>
                      </a:lnTo>
                      <a:lnTo>
                        <a:pt x="231" y="303"/>
                      </a:lnTo>
                      <a:lnTo>
                        <a:pt x="52" y="304"/>
                      </a:lnTo>
                      <a:lnTo>
                        <a:pt x="0" y="29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grpSp>
              <p:nvGrpSpPr>
                <p:cNvPr id="39951" name="Group 80"/>
                <p:cNvGrpSpPr>
                  <a:grpSpLocks/>
                </p:cNvGrpSpPr>
                <p:nvPr/>
              </p:nvGrpSpPr>
              <p:grpSpPr bwMode="auto">
                <a:xfrm rot="199841">
                  <a:off x="4440" y="744"/>
                  <a:ext cx="1100" cy="273"/>
                  <a:chOff x="4440" y="744"/>
                  <a:chExt cx="1100" cy="273"/>
                </a:xfrm>
              </p:grpSpPr>
              <p:sp>
                <p:nvSpPr>
                  <p:cNvPr id="39952" name="Freeform 81"/>
                  <p:cNvSpPr>
                    <a:spLocks/>
                  </p:cNvSpPr>
                  <p:nvPr/>
                </p:nvSpPr>
                <p:spPr bwMode="auto">
                  <a:xfrm rot="412926">
                    <a:off x="5050" y="861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9953" name="Freeform 82"/>
                  <p:cNvSpPr>
                    <a:spLocks/>
                  </p:cNvSpPr>
                  <p:nvPr/>
                </p:nvSpPr>
                <p:spPr bwMode="auto">
                  <a:xfrm rot="412926">
                    <a:off x="5213" y="872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9954" name="Freeform 83"/>
                  <p:cNvSpPr>
                    <a:spLocks/>
                  </p:cNvSpPr>
                  <p:nvPr/>
                </p:nvSpPr>
                <p:spPr bwMode="auto">
                  <a:xfrm rot="412926">
                    <a:off x="4504" y="933"/>
                    <a:ext cx="611" cy="84"/>
                  </a:xfrm>
                  <a:custGeom>
                    <a:avLst/>
                    <a:gdLst>
                      <a:gd name="T0" fmla="*/ 0 w 195"/>
                      <a:gd name="T1" fmla="*/ 15 h 49"/>
                      <a:gd name="T2" fmla="*/ 190 w 195"/>
                      <a:gd name="T3" fmla="*/ 0 h 49"/>
                      <a:gd name="T4" fmla="*/ 195 w 195"/>
                      <a:gd name="T5" fmla="*/ 32 h 49"/>
                      <a:gd name="T6" fmla="*/ 0 w 195"/>
                      <a:gd name="T7" fmla="*/ 49 h 49"/>
                      <a:gd name="T8" fmla="*/ 0 w 195"/>
                      <a:gd name="T9" fmla="*/ 15 h 4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95"/>
                      <a:gd name="T16" fmla="*/ 0 h 49"/>
                      <a:gd name="T17" fmla="*/ 195 w 195"/>
                      <a:gd name="T18" fmla="*/ 49 h 4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95" h="49">
                        <a:moveTo>
                          <a:pt x="0" y="15"/>
                        </a:moveTo>
                        <a:lnTo>
                          <a:pt x="190" y="0"/>
                        </a:lnTo>
                        <a:lnTo>
                          <a:pt x="195" y="32"/>
                        </a:lnTo>
                        <a:lnTo>
                          <a:pt x="0" y="49"/>
                        </a:lnTo>
                        <a:lnTo>
                          <a:pt x="0" y="15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9955" name="Freeform 84"/>
                  <p:cNvSpPr>
                    <a:spLocks/>
                  </p:cNvSpPr>
                  <p:nvPr/>
                </p:nvSpPr>
                <p:spPr bwMode="auto">
                  <a:xfrm rot="412926">
                    <a:off x="4440" y="823"/>
                    <a:ext cx="87" cy="71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9956" name="Freeform 85"/>
                  <p:cNvSpPr>
                    <a:spLocks/>
                  </p:cNvSpPr>
                  <p:nvPr/>
                </p:nvSpPr>
                <p:spPr bwMode="auto">
                  <a:xfrm rot="412926">
                    <a:off x="4603" y="833"/>
                    <a:ext cx="87" cy="73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9957" name="Freeform 86"/>
                  <p:cNvSpPr>
                    <a:spLocks/>
                  </p:cNvSpPr>
                  <p:nvPr/>
                </p:nvSpPr>
                <p:spPr bwMode="auto">
                  <a:xfrm rot="412926">
                    <a:off x="4737" y="845"/>
                    <a:ext cx="88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9958" name="Freeform 87"/>
                  <p:cNvSpPr>
                    <a:spLocks/>
                  </p:cNvSpPr>
                  <p:nvPr/>
                </p:nvSpPr>
                <p:spPr bwMode="auto">
                  <a:xfrm rot="412926">
                    <a:off x="4900" y="856"/>
                    <a:ext cx="88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9959" name="Freeform 88"/>
                  <p:cNvSpPr>
                    <a:spLocks/>
                  </p:cNvSpPr>
                  <p:nvPr/>
                </p:nvSpPr>
                <p:spPr bwMode="auto">
                  <a:xfrm rot="412926">
                    <a:off x="5146" y="782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9960" name="Freeform 89"/>
                  <p:cNvSpPr>
                    <a:spLocks/>
                  </p:cNvSpPr>
                  <p:nvPr/>
                </p:nvSpPr>
                <p:spPr bwMode="auto">
                  <a:xfrm rot="412926">
                    <a:off x="5309" y="793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9961" name="Freeform 90"/>
                  <p:cNvSpPr>
                    <a:spLocks/>
                  </p:cNvSpPr>
                  <p:nvPr/>
                </p:nvSpPr>
                <p:spPr bwMode="auto">
                  <a:xfrm rot="412926">
                    <a:off x="4536" y="744"/>
                    <a:ext cx="87" cy="71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9962" name="Freeform 91"/>
                  <p:cNvSpPr>
                    <a:spLocks/>
                  </p:cNvSpPr>
                  <p:nvPr/>
                </p:nvSpPr>
                <p:spPr bwMode="auto">
                  <a:xfrm rot="412926">
                    <a:off x="4699" y="754"/>
                    <a:ext cx="87" cy="73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9963" name="Freeform 92"/>
                  <p:cNvSpPr>
                    <a:spLocks/>
                  </p:cNvSpPr>
                  <p:nvPr/>
                </p:nvSpPr>
                <p:spPr bwMode="auto">
                  <a:xfrm rot="412926">
                    <a:off x="4833" y="766"/>
                    <a:ext cx="88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9964" name="Freeform 93"/>
                  <p:cNvSpPr>
                    <a:spLocks/>
                  </p:cNvSpPr>
                  <p:nvPr/>
                </p:nvSpPr>
                <p:spPr bwMode="auto">
                  <a:xfrm rot="412926">
                    <a:off x="4996" y="777"/>
                    <a:ext cx="88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9965" name="Freeform 94"/>
                  <p:cNvSpPr>
                    <a:spLocks/>
                  </p:cNvSpPr>
                  <p:nvPr/>
                </p:nvSpPr>
                <p:spPr bwMode="auto">
                  <a:xfrm rot="412926">
                    <a:off x="5357" y="895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39966" name="Freeform 95"/>
                  <p:cNvSpPr>
                    <a:spLocks/>
                  </p:cNvSpPr>
                  <p:nvPr/>
                </p:nvSpPr>
                <p:spPr bwMode="auto">
                  <a:xfrm rot="412926">
                    <a:off x="5453" y="816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</p:grpSp>
        <p:sp>
          <p:nvSpPr>
            <p:cNvPr id="39946" name="Text Box 7"/>
            <p:cNvSpPr txBox="1">
              <a:spLocks noChangeArrowheads="1"/>
            </p:cNvSpPr>
            <p:nvPr/>
          </p:nvSpPr>
          <p:spPr bwMode="auto">
            <a:xfrm>
              <a:off x="1731963" y="1447800"/>
              <a:ext cx="5724644" cy="52629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b="1" dirty="0">
                  <a:latin typeface="+mj-lt"/>
                </a:rPr>
                <a:t>Period	2008	2009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b="1" dirty="0"/>
                <a:t>------------------------------------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January	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February	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March	 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April	$100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May	$100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June	$100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July	$100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August	$100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September	$100	 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October	$100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November	$100	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December	$100	0</a:t>
              </a:r>
              <a:r>
                <a:rPr lang="en-US" sz="2400" dirty="0"/>
                <a:t>	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Title 7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 – Full Quarter</a:t>
            </a:r>
            <a:endParaRPr lang="en-US" dirty="0"/>
          </a:p>
        </p:txBody>
      </p:sp>
      <p:sp>
        <p:nvSpPr>
          <p:cNvPr id="4096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FA-SU-380</a:t>
            </a:r>
            <a:endParaRPr lang="en-US" dirty="0"/>
          </a:p>
        </p:txBody>
      </p:sp>
      <p:grpSp>
        <p:nvGrpSpPr>
          <p:cNvPr id="80" name="Group 79"/>
          <p:cNvGrpSpPr/>
          <p:nvPr/>
        </p:nvGrpSpPr>
        <p:grpSpPr>
          <a:xfrm>
            <a:off x="364621" y="898784"/>
            <a:ext cx="8405934" cy="5262979"/>
            <a:chOff x="404813" y="1320800"/>
            <a:chExt cx="8405934" cy="5262979"/>
          </a:xfrm>
        </p:grpSpPr>
        <p:sp>
          <p:nvSpPr>
            <p:cNvPr id="40963" name="Rectangle 1033"/>
            <p:cNvSpPr>
              <a:spLocks noChangeArrowheads="1"/>
            </p:cNvSpPr>
            <p:nvPr/>
          </p:nvSpPr>
          <p:spPr bwMode="auto">
            <a:xfrm>
              <a:off x="5889625" y="5764213"/>
              <a:ext cx="1717675" cy="347662"/>
            </a:xfrm>
            <a:prstGeom prst="rect">
              <a:avLst/>
            </a:prstGeom>
            <a:solidFill>
              <a:srgbClr val="CCECFF"/>
            </a:solidFill>
            <a:ln w="2857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 dirty="0"/>
            </a:p>
          </p:txBody>
        </p:sp>
        <p:sp>
          <p:nvSpPr>
            <p:cNvPr id="40964" name="Rectangle 1034"/>
            <p:cNvSpPr>
              <a:spLocks noChangeArrowheads="1"/>
            </p:cNvSpPr>
            <p:nvPr/>
          </p:nvSpPr>
          <p:spPr bwMode="auto">
            <a:xfrm>
              <a:off x="1990725" y="4997450"/>
              <a:ext cx="3551238" cy="357188"/>
            </a:xfrm>
            <a:prstGeom prst="rect">
              <a:avLst/>
            </a:prstGeom>
            <a:solidFill>
              <a:srgbClr val="FFFF66"/>
            </a:solidFill>
            <a:ln w="2857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 dirty="0"/>
            </a:p>
          </p:txBody>
        </p:sp>
        <p:grpSp>
          <p:nvGrpSpPr>
            <p:cNvPr id="40965" name="Group 1035"/>
            <p:cNvGrpSpPr>
              <a:grpSpLocks/>
            </p:cNvGrpSpPr>
            <p:nvPr/>
          </p:nvGrpSpPr>
          <p:grpSpPr bwMode="auto">
            <a:xfrm>
              <a:off x="404813" y="4805363"/>
              <a:ext cx="1381125" cy="1495425"/>
              <a:chOff x="148" y="981"/>
              <a:chExt cx="870" cy="942"/>
            </a:xfrm>
          </p:grpSpPr>
          <p:grpSp>
            <p:nvGrpSpPr>
              <p:cNvPr id="41005" name="Group 1036"/>
              <p:cNvGrpSpPr>
                <a:grpSpLocks/>
              </p:cNvGrpSpPr>
              <p:nvPr/>
            </p:nvGrpSpPr>
            <p:grpSpPr bwMode="auto">
              <a:xfrm>
                <a:off x="288" y="981"/>
                <a:ext cx="597" cy="741"/>
                <a:chOff x="489" y="1745"/>
                <a:chExt cx="1191" cy="1479"/>
              </a:xfrm>
            </p:grpSpPr>
            <p:sp>
              <p:nvSpPr>
                <p:cNvPr id="41007" name="Freeform 1037"/>
                <p:cNvSpPr>
                  <a:spLocks/>
                </p:cNvSpPr>
                <p:nvPr/>
              </p:nvSpPr>
              <p:spPr bwMode="auto">
                <a:xfrm>
                  <a:off x="493" y="2883"/>
                  <a:ext cx="1003" cy="341"/>
                </a:xfrm>
                <a:custGeom>
                  <a:avLst/>
                  <a:gdLst>
                    <a:gd name="T0" fmla="*/ 234 w 1913"/>
                    <a:gd name="T1" fmla="*/ 147 h 560"/>
                    <a:gd name="T2" fmla="*/ 294 w 1913"/>
                    <a:gd name="T3" fmla="*/ 120 h 560"/>
                    <a:gd name="T4" fmla="*/ 388 w 1913"/>
                    <a:gd name="T5" fmla="*/ 80 h 560"/>
                    <a:gd name="T6" fmla="*/ 594 w 1913"/>
                    <a:gd name="T7" fmla="*/ 0 h 560"/>
                    <a:gd name="T8" fmla="*/ 1128 w 1913"/>
                    <a:gd name="T9" fmla="*/ 40 h 560"/>
                    <a:gd name="T10" fmla="*/ 1268 w 1913"/>
                    <a:gd name="T11" fmla="*/ 67 h 560"/>
                    <a:gd name="T12" fmla="*/ 1421 w 1913"/>
                    <a:gd name="T13" fmla="*/ 93 h 560"/>
                    <a:gd name="T14" fmla="*/ 1708 w 1913"/>
                    <a:gd name="T15" fmla="*/ 120 h 560"/>
                    <a:gd name="T16" fmla="*/ 1828 w 1913"/>
                    <a:gd name="T17" fmla="*/ 140 h 560"/>
                    <a:gd name="T18" fmla="*/ 1894 w 1913"/>
                    <a:gd name="T19" fmla="*/ 167 h 560"/>
                    <a:gd name="T20" fmla="*/ 1901 w 1913"/>
                    <a:gd name="T21" fmla="*/ 273 h 560"/>
                    <a:gd name="T22" fmla="*/ 1834 w 1913"/>
                    <a:gd name="T23" fmla="*/ 320 h 560"/>
                    <a:gd name="T24" fmla="*/ 1801 w 1913"/>
                    <a:gd name="T25" fmla="*/ 420 h 560"/>
                    <a:gd name="T26" fmla="*/ 1701 w 1913"/>
                    <a:gd name="T27" fmla="*/ 467 h 560"/>
                    <a:gd name="T28" fmla="*/ 1594 w 1913"/>
                    <a:gd name="T29" fmla="*/ 553 h 560"/>
                    <a:gd name="T30" fmla="*/ 1461 w 1913"/>
                    <a:gd name="T31" fmla="*/ 560 h 560"/>
                    <a:gd name="T32" fmla="*/ 1174 w 1913"/>
                    <a:gd name="T33" fmla="*/ 533 h 560"/>
                    <a:gd name="T34" fmla="*/ 1041 w 1913"/>
                    <a:gd name="T35" fmla="*/ 493 h 560"/>
                    <a:gd name="T36" fmla="*/ 848 w 1913"/>
                    <a:gd name="T37" fmla="*/ 473 h 560"/>
                    <a:gd name="T38" fmla="*/ 648 w 1913"/>
                    <a:gd name="T39" fmla="*/ 460 h 560"/>
                    <a:gd name="T40" fmla="*/ 581 w 1913"/>
                    <a:gd name="T41" fmla="*/ 440 h 560"/>
                    <a:gd name="T42" fmla="*/ 494 w 1913"/>
                    <a:gd name="T43" fmla="*/ 433 h 560"/>
                    <a:gd name="T44" fmla="*/ 328 w 1913"/>
                    <a:gd name="T45" fmla="*/ 420 h 560"/>
                    <a:gd name="T46" fmla="*/ 214 w 1913"/>
                    <a:gd name="T47" fmla="*/ 387 h 560"/>
                    <a:gd name="T48" fmla="*/ 74 w 1913"/>
                    <a:gd name="T49" fmla="*/ 380 h 560"/>
                    <a:gd name="T50" fmla="*/ 14 w 1913"/>
                    <a:gd name="T51" fmla="*/ 353 h 560"/>
                    <a:gd name="T52" fmla="*/ 21 w 1913"/>
                    <a:gd name="T53" fmla="*/ 260 h 560"/>
                    <a:gd name="T54" fmla="*/ 61 w 1913"/>
                    <a:gd name="T55" fmla="*/ 240 h 560"/>
                    <a:gd name="T56" fmla="*/ 81 w 1913"/>
                    <a:gd name="T57" fmla="*/ 200 h 560"/>
                    <a:gd name="T58" fmla="*/ 101 w 1913"/>
                    <a:gd name="T59" fmla="*/ 193 h 560"/>
                    <a:gd name="T60" fmla="*/ 234 w 1913"/>
                    <a:gd name="T61" fmla="*/ 147 h 560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1913"/>
                    <a:gd name="T94" fmla="*/ 0 h 560"/>
                    <a:gd name="T95" fmla="*/ 1913 w 1913"/>
                    <a:gd name="T96" fmla="*/ 560 h 560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1913" h="560">
                      <a:moveTo>
                        <a:pt x="234" y="147"/>
                      </a:moveTo>
                      <a:cubicBezTo>
                        <a:pt x="255" y="139"/>
                        <a:pt x="273" y="128"/>
                        <a:pt x="294" y="120"/>
                      </a:cubicBezTo>
                      <a:cubicBezTo>
                        <a:pt x="319" y="97"/>
                        <a:pt x="355" y="87"/>
                        <a:pt x="388" y="80"/>
                      </a:cubicBezTo>
                      <a:cubicBezTo>
                        <a:pt x="455" y="47"/>
                        <a:pt x="527" y="33"/>
                        <a:pt x="594" y="0"/>
                      </a:cubicBezTo>
                      <a:cubicBezTo>
                        <a:pt x="776" y="5"/>
                        <a:pt x="948" y="21"/>
                        <a:pt x="1128" y="40"/>
                      </a:cubicBezTo>
                      <a:cubicBezTo>
                        <a:pt x="1171" y="55"/>
                        <a:pt x="1223" y="60"/>
                        <a:pt x="1268" y="67"/>
                      </a:cubicBezTo>
                      <a:cubicBezTo>
                        <a:pt x="1316" y="82"/>
                        <a:pt x="1371" y="87"/>
                        <a:pt x="1421" y="93"/>
                      </a:cubicBezTo>
                      <a:cubicBezTo>
                        <a:pt x="1510" y="124"/>
                        <a:pt x="1617" y="116"/>
                        <a:pt x="1708" y="120"/>
                      </a:cubicBezTo>
                      <a:cubicBezTo>
                        <a:pt x="1752" y="135"/>
                        <a:pt x="1774" y="135"/>
                        <a:pt x="1828" y="140"/>
                      </a:cubicBezTo>
                      <a:cubicBezTo>
                        <a:pt x="1856" y="146"/>
                        <a:pt x="1874" y="146"/>
                        <a:pt x="1894" y="167"/>
                      </a:cubicBezTo>
                      <a:cubicBezTo>
                        <a:pt x="1907" y="204"/>
                        <a:pt x="1913" y="232"/>
                        <a:pt x="1901" y="273"/>
                      </a:cubicBezTo>
                      <a:cubicBezTo>
                        <a:pt x="1894" y="297"/>
                        <a:pt x="1852" y="308"/>
                        <a:pt x="1834" y="320"/>
                      </a:cubicBezTo>
                      <a:cubicBezTo>
                        <a:pt x="1829" y="336"/>
                        <a:pt x="1813" y="406"/>
                        <a:pt x="1801" y="420"/>
                      </a:cubicBezTo>
                      <a:cubicBezTo>
                        <a:pt x="1782" y="444"/>
                        <a:pt x="1729" y="457"/>
                        <a:pt x="1701" y="467"/>
                      </a:cubicBezTo>
                      <a:cubicBezTo>
                        <a:pt x="1686" y="489"/>
                        <a:pt x="1620" y="550"/>
                        <a:pt x="1594" y="553"/>
                      </a:cubicBezTo>
                      <a:cubicBezTo>
                        <a:pt x="1550" y="559"/>
                        <a:pt x="1505" y="558"/>
                        <a:pt x="1461" y="560"/>
                      </a:cubicBezTo>
                      <a:cubicBezTo>
                        <a:pt x="1361" y="552"/>
                        <a:pt x="1277" y="538"/>
                        <a:pt x="1174" y="533"/>
                      </a:cubicBezTo>
                      <a:cubicBezTo>
                        <a:pt x="1128" y="525"/>
                        <a:pt x="1086" y="501"/>
                        <a:pt x="1041" y="493"/>
                      </a:cubicBezTo>
                      <a:cubicBezTo>
                        <a:pt x="977" y="481"/>
                        <a:pt x="913" y="478"/>
                        <a:pt x="848" y="473"/>
                      </a:cubicBezTo>
                      <a:cubicBezTo>
                        <a:pt x="737" y="456"/>
                        <a:pt x="893" y="478"/>
                        <a:pt x="648" y="460"/>
                      </a:cubicBezTo>
                      <a:cubicBezTo>
                        <a:pt x="625" y="458"/>
                        <a:pt x="604" y="443"/>
                        <a:pt x="581" y="440"/>
                      </a:cubicBezTo>
                      <a:cubicBezTo>
                        <a:pt x="552" y="436"/>
                        <a:pt x="523" y="435"/>
                        <a:pt x="494" y="433"/>
                      </a:cubicBezTo>
                      <a:cubicBezTo>
                        <a:pt x="402" y="416"/>
                        <a:pt x="534" y="439"/>
                        <a:pt x="328" y="420"/>
                      </a:cubicBezTo>
                      <a:cubicBezTo>
                        <a:pt x="290" y="417"/>
                        <a:pt x="253" y="390"/>
                        <a:pt x="214" y="387"/>
                      </a:cubicBezTo>
                      <a:cubicBezTo>
                        <a:pt x="167" y="383"/>
                        <a:pt x="121" y="382"/>
                        <a:pt x="74" y="380"/>
                      </a:cubicBezTo>
                      <a:cubicBezTo>
                        <a:pt x="49" y="373"/>
                        <a:pt x="38" y="361"/>
                        <a:pt x="14" y="353"/>
                      </a:cubicBezTo>
                      <a:cubicBezTo>
                        <a:pt x="6" y="327"/>
                        <a:pt x="0" y="281"/>
                        <a:pt x="21" y="260"/>
                      </a:cubicBezTo>
                      <a:cubicBezTo>
                        <a:pt x="32" y="249"/>
                        <a:pt x="49" y="248"/>
                        <a:pt x="61" y="240"/>
                      </a:cubicBezTo>
                      <a:cubicBezTo>
                        <a:pt x="69" y="228"/>
                        <a:pt x="70" y="211"/>
                        <a:pt x="81" y="200"/>
                      </a:cubicBezTo>
                      <a:cubicBezTo>
                        <a:pt x="86" y="195"/>
                        <a:pt x="95" y="196"/>
                        <a:pt x="101" y="193"/>
                      </a:cubicBezTo>
                      <a:cubicBezTo>
                        <a:pt x="145" y="171"/>
                        <a:pt x="185" y="159"/>
                        <a:pt x="234" y="147"/>
                      </a:cubicBezTo>
                      <a:close/>
                    </a:path>
                  </a:pathLst>
                </a:custGeom>
                <a:solidFill>
                  <a:srgbClr val="FFFF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grpSp>
              <p:nvGrpSpPr>
                <p:cNvPr id="41008" name="Group 1038"/>
                <p:cNvGrpSpPr>
                  <a:grpSpLocks/>
                </p:cNvGrpSpPr>
                <p:nvPr/>
              </p:nvGrpSpPr>
              <p:grpSpPr bwMode="auto">
                <a:xfrm rot="412926">
                  <a:off x="690" y="1745"/>
                  <a:ext cx="990" cy="1199"/>
                  <a:chOff x="1680" y="1296"/>
                  <a:chExt cx="2263" cy="2448"/>
                </a:xfrm>
              </p:grpSpPr>
              <p:sp>
                <p:nvSpPr>
                  <p:cNvPr id="41027" name="Freeform 1039"/>
                  <p:cNvSpPr>
                    <a:spLocks/>
                  </p:cNvSpPr>
                  <p:nvPr/>
                </p:nvSpPr>
                <p:spPr bwMode="auto">
                  <a:xfrm>
                    <a:off x="1703" y="1326"/>
                    <a:ext cx="2230" cy="2390"/>
                  </a:xfrm>
                  <a:custGeom>
                    <a:avLst/>
                    <a:gdLst>
                      <a:gd name="T0" fmla="*/ 166 w 883"/>
                      <a:gd name="T1" fmla="*/ 632 h 946"/>
                      <a:gd name="T2" fmla="*/ 98 w 883"/>
                      <a:gd name="T3" fmla="*/ 693 h 946"/>
                      <a:gd name="T4" fmla="*/ 13 w 883"/>
                      <a:gd name="T5" fmla="*/ 767 h 946"/>
                      <a:gd name="T6" fmla="*/ 13 w 883"/>
                      <a:gd name="T7" fmla="*/ 830 h 946"/>
                      <a:gd name="T8" fmla="*/ 27 w 883"/>
                      <a:gd name="T9" fmla="*/ 946 h 946"/>
                      <a:gd name="T10" fmla="*/ 170 w 883"/>
                      <a:gd name="T11" fmla="*/ 941 h 946"/>
                      <a:gd name="T12" fmla="*/ 330 w 883"/>
                      <a:gd name="T13" fmla="*/ 924 h 946"/>
                      <a:gd name="T14" fmla="*/ 568 w 883"/>
                      <a:gd name="T15" fmla="*/ 919 h 946"/>
                      <a:gd name="T16" fmla="*/ 747 w 883"/>
                      <a:gd name="T17" fmla="*/ 924 h 946"/>
                      <a:gd name="T18" fmla="*/ 809 w 883"/>
                      <a:gd name="T19" fmla="*/ 809 h 946"/>
                      <a:gd name="T20" fmla="*/ 883 w 883"/>
                      <a:gd name="T21" fmla="*/ 585 h 946"/>
                      <a:gd name="T22" fmla="*/ 869 w 883"/>
                      <a:gd name="T23" fmla="*/ 517 h 946"/>
                      <a:gd name="T24" fmla="*/ 842 w 883"/>
                      <a:gd name="T25" fmla="*/ 490 h 946"/>
                      <a:gd name="T26" fmla="*/ 762 w 883"/>
                      <a:gd name="T27" fmla="*/ 495 h 946"/>
                      <a:gd name="T28" fmla="*/ 799 w 883"/>
                      <a:gd name="T29" fmla="*/ 325 h 946"/>
                      <a:gd name="T30" fmla="*/ 804 w 883"/>
                      <a:gd name="T31" fmla="*/ 272 h 946"/>
                      <a:gd name="T32" fmla="*/ 785 w 883"/>
                      <a:gd name="T33" fmla="*/ 140 h 946"/>
                      <a:gd name="T34" fmla="*/ 766 w 883"/>
                      <a:gd name="T35" fmla="*/ 42 h 946"/>
                      <a:gd name="T36" fmla="*/ 733 w 883"/>
                      <a:gd name="T37" fmla="*/ 0 h 946"/>
                      <a:gd name="T38" fmla="*/ 708 w 883"/>
                      <a:gd name="T39" fmla="*/ 0 h 946"/>
                      <a:gd name="T40" fmla="*/ 643 w 883"/>
                      <a:gd name="T41" fmla="*/ 11 h 946"/>
                      <a:gd name="T42" fmla="*/ 539 w 883"/>
                      <a:gd name="T43" fmla="*/ 16 h 946"/>
                      <a:gd name="T44" fmla="*/ 471 w 883"/>
                      <a:gd name="T45" fmla="*/ 6 h 946"/>
                      <a:gd name="T46" fmla="*/ 397 w 883"/>
                      <a:gd name="T47" fmla="*/ 2 h 946"/>
                      <a:gd name="T48" fmla="*/ 369 w 883"/>
                      <a:gd name="T49" fmla="*/ 9 h 946"/>
                      <a:gd name="T50" fmla="*/ 306 w 883"/>
                      <a:gd name="T51" fmla="*/ 38 h 946"/>
                      <a:gd name="T52" fmla="*/ 213 w 883"/>
                      <a:gd name="T53" fmla="*/ 63 h 946"/>
                      <a:gd name="T54" fmla="*/ 95 w 883"/>
                      <a:gd name="T55" fmla="*/ 104 h 946"/>
                      <a:gd name="T56" fmla="*/ 50 w 883"/>
                      <a:gd name="T57" fmla="*/ 130 h 946"/>
                      <a:gd name="T58" fmla="*/ 9 w 883"/>
                      <a:gd name="T59" fmla="*/ 174 h 946"/>
                      <a:gd name="T60" fmla="*/ 0 w 883"/>
                      <a:gd name="T61" fmla="*/ 239 h 946"/>
                      <a:gd name="T62" fmla="*/ 0 w 883"/>
                      <a:gd name="T63" fmla="*/ 347 h 946"/>
                      <a:gd name="T64" fmla="*/ 5 w 883"/>
                      <a:gd name="T65" fmla="*/ 475 h 946"/>
                      <a:gd name="T66" fmla="*/ 14 w 883"/>
                      <a:gd name="T67" fmla="*/ 550 h 946"/>
                      <a:gd name="T68" fmla="*/ 32 w 883"/>
                      <a:gd name="T69" fmla="*/ 594 h 946"/>
                      <a:gd name="T70" fmla="*/ 60 w 883"/>
                      <a:gd name="T71" fmla="*/ 616 h 946"/>
                      <a:gd name="T72" fmla="*/ 93 w 883"/>
                      <a:gd name="T73" fmla="*/ 625 h 946"/>
                      <a:gd name="T74" fmla="*/ 166 w 883"/>
                      <a:gd name="T75" fmla="*/ 632 h 94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w 883"/>
                      <a:gd name="T115" fmla="*/ 0 h 946"/>
                      <a:gd name="T116" fmla="*/ 883 w 883"/>
                      <a:gd name="T117" fmla="*/ 946 h 946"/>
                    </a:gdLst>
                    <a:ahLst/>
                    <a:cxnLst>
                      <a:cxn ang="T76">
                        <a:pos x="T0" y="T1"/>
                      </a:cxn>
                      <a:cxn ang="T77">
                        <a:pos x="T2" y="T3"/>
                      </a:cxn>
                      <a:cxn ang="T78">
                        <a:pos x="T4" y="T5"/>
                      </a:cxn>
                      <a:cxn ang="T79">
                        <a:pos x="T6" y="T7"/>
                      </a:cxn>
                      <a:cxn ang="T80">
                        <a:pos x="T8" y="T9"/>
                      </a:cxn>
                      <a:cxn ang="T81">
                        <a:pos x="T10" y="T11"/>
                      </a:cxn>
                      <a:cxn ang="T82">
                        <a:pos x="T12" y="T13"/>
                      </a:cxn>
                      <a:cxn ang="T83">
                        <a:pos x="T14" y="T15"/>
                      </a:cxn>
                      <a:cxn ang="T84">
                        <a:pos x="T16" y="T17"/>
                      </a:cxn>
                      <a:cxn ang="T85">
                        <a:pos x="T18" y="T19"/>
                      </a:cxn>
                      <a:cxn ang="T86">
                        <a:pos x="T20" y="T21"/>
                      </a:cxn>
                      <a:cxn ang="T87">
                        <a:pos x="T22" y="T23"/>
                      </a:cxn>
                      <a:cxn ang="T88">
                        <a:pos x="T24" y="T25"/>
                      </a:cxn>
                      <a:cxn ang="T89">
                        <a:pos x="T26" y="T27"/>
                      </a:cxn>
                      <a:cxn ang="T90">
                        <a:pos x="T28" y="T29"/>
                      </a:cxn>
                      <a:cxn ang="T91">
                        <a:pos x="T30" y="T31"/>
                      </a:cxn>
                      <a:cxn ang="T92">
                        <a:pos x="T32" y="T33"/>
                      </a:cxn>
                      <a:cxn ang="T93">
                        <a:pos x="T34" y="T35"/>
                      </a:cxn>
                      <a:cxn ang="T94">
                        <a:pos x="T36" y="T37"/>
                      </a:cxn>
                      <a:cxn ang="T95">
                        <a:pos x="T38" y="T39"/>
                      </a:cxn>
                      <a:cxn ang="T96">
                        <a:pos x="T40" y="T41"/>
                      </a:cxn>
                      <a:cxn ang="T97">
                        <a:pos x="T42" y="T43"/>
                      </a:cxn>
                      <a:cxn ang="T98">
                        <a:pos x="T44" y="T45"/>
                      </a:cxn>
                      <a:cxn ang="T99">
                        <a:pos x="T46" y="T47"/>
                      </a:cxn>
                      <a:cxn ang="T100">
                        <a:pos x="T48" y="T49"/>
                      </a:cxn>
                      <a:cxn ang="T101">
                        <a:pos x="T50" y="T51"/>
                      </a:cxn>
                      <a:cxn ang="T102">
                        <a:pos x="T52" y="T53"/>
                      </a:cxn>
                      <a:cxn ang="T103">
                        <a:pos x="T54" y="T55"/>
                      </a:cxn>
                      <a:cxn ang="T104">
                        <a:pos x="T56" y="T57"/>
                      </a:cxn>
                      <a:cxn ang="T105">
                        <a:pos x="T58" y="T59"/>
                      </a:cxn>
                      <a:cxn ang="T106">
                        <a:pos x="T60" y="T61"/>
                      </a:cxn>
                      <a:cxn ang="T107">
                        <a:pos x="T62" y="T63"/>
                      </a:cxn>
                      <a:cxn ang="T108">
                        <a:pos x="T64" y="T65"/>
                      </a:cxn>
                      <a:cxn ang="T109">
                        <a:pos x="T66" y="T67"/>
                      </a:cxn>
                      <a:cxn ang="T110">
                        <a:pos x="T68" y="T69"/>
                      </a:cxn>
                      <a:cxn ang="T111">
                        <a:pos x="T70" y="T71"/>
                      </a:cxn>
                      <a:cxn ang="T112">
                        <a:pos x="T72" y="T73"/>
                      </a:cxn>
                      <a:cxn ang="T113">
                        <a:pos x="T74" y="T75"/>
                      </a:cxn>
                    </a:cxnLst>
                    <a:rect l="T114" t="T115" r="T116" b="T117"/>
                    <a:pathLst>
                      <a:path w="883" h="946">
                        <a:moveTo>
                          <a:pt x="166" y="632"/>
                        </a:moveTo>
                        <a:lnTo>
                          <a:pt x="98" y="693"/>
                        </a:lnTo>
                        <a:lnTo>
                          <a:pt x="13" y="767"/>
                        </a:lnTo>
                        <a:lnTo>
                          <a:pt x="13" y="830"/>
                        </a:lnTo>
                        <a:lnTo>
                          <a:pt x="27" y="946"/>
                        </a:lnTo>
                        <a:lnTo>
                          <a:pt x="170" y="941"/>
                        </a:lnTo>
                        <a:lnTo>
                          <a:pt x="330" y="924"/>
                        </a:lnTo>
                        <a:lnTo>
                          <a:pt x="568" y="919"/>
                        </a:lnTo>
                        <a:lnTo>
                          <a:pt x="747" y="924"/>
                        </a:lnTo>
                        <a:lnTo>
                          <a:pt x="809" y="809"/>
                        </a:lnTo>
                        <a:lnTo>
                          <a:pt x="883" y="585"/>
                        </a:lnTo>
                        <a:lnTo>
                          <a:pt x="869" y="517"/>
                        </a:lnTo>
                        <a:lnTo>
                          <a:pt x="842" y="490"/>
                        </a:lnTo>
                        <a:lnTo>
                          <a:pt x="762" y="495"/>
                        </a:lnTo>
                        <a:lnTo>
                          <a:pt x="799" y="325"/>
                        </a:lnTo>
                        <a:lnTo>
                          <a:pt x="804" y="272"/>
                        </a:lnTo>
                        <a:lnTo>
                          <a:pt x="785" y="140"/>
                        </a:lnTo>
                        <a:lnTo>
                          <a:pt x="766" y="42"/>
                        </a:lnTo>
                        <a:lnTo>
                          <a:pt x="733" y="0"/>
                        </a:lnTo>
                        <a:lnTo>
                          <a:pt x="708" y="0"/>
                        </a:lnTo>
                        <a:lnTo>
                          <a:pt x="643" y="11"/>
                        </a:lnTo>
                        <a:lnTo>
                          <a:pt x="539" y="16"/>
                        </a:lnTo>
                        <a:lnTo>
                          <a:pt x="471" y="6"/>
                        </a:lnTo>
                        <a:lnTo>
                          <a:pt x="397" y="2"/>
                        </a:lnTo>
                        <a:lnTo>
                          <a:pt x="369" y="9"/>
                        </a:lnTo>
                        <a:lnTo>
                          <a:pt x="306" y="38"/>
                        </a:lnTo>
                        <a:lnTo>
                          <a:pt x="213" y="63"/>
                        </a:lnTo>
                        <a:lnTo>
                          <a:pt x="95" y="104"/>
                        </a:lnTo>
                        <a:lnTo>
                          <a:pt x="50" y="130"/>
                        </a:lnTo>
                        <a:lnTo>
                          <a:pt x="9" y="174"/>
                        </a:lnTo>
                        <a:lnTo>
                          <a:pt x="0" y="239"/>
                        </a:lnTo>
                        <a:lnTo>
                          <a:pt x="0" y="347"/>
                        </a:lnTo>
                        <a:lnTo>
                          <a:pt x="5" y="475"/>
                        </a:lnTo>
                        <a:lnTo>
                          <a:pt x="14" y="550"/>
                        </a:lnTo>
                        <a:lnTo>
                          <a:pt x="32" y="594"/>
                        </a:lnTo>
                        <a:lnTo>
                          <a:pt x="60" y="616"/>
                        </a:lnTo>
                        <a:lnTo>
                          <a:pt x="93" y="625"/>
                        </a:lnTo>
                        <a:lnTo>
                          <a:pt x="166" y="632"/>
                        </a:lnTo>
                        <a:close/>
                      </a:path>
                    </a:pathLst>
                  </a:custGeom>
                  <a:solidFill>
                    <a:srgbClr val="FFFFCC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1028" name="Freeform 1040"/>
                  <p:cNvSpPr>
                    <a:spLocks/>
                  </p:cNvSpPr>
                  <p:nvPr/>
                </p:nvSpPr>
                <p:spPr bwMode="auto">
                  <a:xfrm>
                    <a:off x="1917" y="1758"/>
                    <a:ext cx="1306" cy="991"/>
                  </a:xfrm>
                  <a:custGeom>
                    <a:avLst/>
                    <a:gdLst>
                      <a:gd name="T0" fmla="*/ 3 w 517"/>
                      <a:gd name="T1" fmla="*/ 107 h 392"/>
                      <a:gd name="T2" fmla="*/ 8 w 517"/>
                      <a:gd name="T3" fmla="*/ 35 h 392"/>
                      <a:gd name="T4" fmla="*/ 19 w 517"/>
                      <a:gd name="T5" fmla="*/ 14 h 392"/>
                      <a:gd name="T6" fmla="*/ 51 w 517"/>
                      <a:gd name="T7" fmla="*/ 6 h 392"/>
                      <a:gd name="T8" fmla="*/ 179 w 517"/>
                      <a:gd name="T9" fmla="*/ 2 h 392"/>
                      <a:gd name="T10" fmla="*/ 336 w 517"/>
                      <a:gd name="T11" fmla="*/ 0 h 392"/>
                      <a:gd name="T12" fmla="*/ 428 w 517"/>
                      <a:gd name="T13" fmla="*/ 2 h 392"/>
                      <a:gd name="T14" fmla="*/ 450 w 517"/>
                      <a:gd name="T15" fmla="*/ 16 h 392"/>
                      <a:gd name="T16" fmla="*/ 466 w 517"/>
                      <a:gd name="T17" fmla="*/ 43 h 392"/>
                      <a:gd name="T18" fmla="*/ 490 w 517"/>
                      <a:gd name="T19" fmla="*/ 159 h 392"/>
                      <a:gd name="T20" fmla="*/ 512 w 517"/>
                      <a:gd name="T21" fmla="*/ 287 h 392"/>
                      <a:gd name="T22" fmla="*/ 517 w 517"/>
                      <a:gd name="T23" fmla="*/ 368 h 392"/>
                      <a:gd name="T24" fmla="*/ 509 w 517"/>
                      <a:gd name="T25" fmla="*/ 382 h 392"/>
                      <a:gd name="T26" fmla="*/ 481 w 517"/>
                      <a:gd name="T27" fmla="*/ 392 h 392"/>
                      <a:gd name="T28" fmla="*/ 346 w 517"/>
                      <a:gd name="T29" fmla="*/ 389 h 392"/>
                      <a:gd name="T30" fmla="*/ 138 w 517"/>
                      <a:gd name="T31" fmla="*/ 379 h 392"/>
                      <a:gd name="T32" fmla="*/ 36 w 517"/>
                      <a:gd name="T33" fmla="*/ 370 h 392"/>
                      <a:gd name="T34" fmla="*/ 19 w 517"/>
                      <a:gd name="T35" fmla="*/ 349 h 392"/>
                      <a:gd name="T36" fmla="*/ 10 w 517"/>
                      <a:gd name="T37" fmla="*/ 308 h 392"/>
                      <a:gd name="T38" fmla="*/ 0 w 517"/>
                      <a:gd name="T39" fmla="*/ 207 h 392"/>
                      <a:gd name="T40" fmla="*/ 3 w 517"/>
                      <a:gd name="T41" fmla="*/ 107 h 392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517"/>
                      <a:gd name="T64" fmla="*/ 0 h 392"/>
                      <a:gd name="T65" fmla="*/ 517 w 517"/>
                      <a:gd name="T66" fmla="*/ 392 h 392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517" h="392">
                        <a:moveTo>
                          <a:pt x="3" y="107"/>
                        </a:moveTo>
                        <a:lnTo>
                          <a:pt x="8" y="35"/>
                        </a:lnTo>
                        <a:lnTo>
                          <a:pt x="19" y="14"/>
                        </a:lnTo>
                        <a:lnTo>
                          <a:pt x="51" y="6"/>
                        </a:lnTo>
                        <a:lnTo>
                          <a:pt x="179" y="2"/>
                        </a:lnTo>
                        <a:lnTo>
                          <a:pt x="336" y="0"/>
                        </a:lnTo>
                        <a:lnTo>
                          <a:pt x="428" y="2"/>
                        </a:lnTo>
                        <a:lnTo>
                          <a:pt x="450" y="16"/>
                        </a:lnTo>
                        <a:lnTo>
                          <a:pt x="466" y="43"/>
                        </a:lnTo>
                        <a:lnTo>
                          <a:pt x="490" y="159"/>
                        </a:lnTo>
                        <a:lnTo>
                          <a:pt x="512" y="287"/>
                        </a:lnTo>
                        <a:lnTo>
                          <a:pt x="517" y="368"/>
                        </a:lnTo>
                        <a:lnTo>
                          <a:pt x="509" y="382"/>
                        </a:lnTo>
                        <a:lnTo>
                          <a:pt x="481" y="392"/>
                        </a:lnTo>
                        <a:lnTo>
                          <a:pt x="346" y="389"/>
                        </a:lnTo>
                        <a:lnTo>
                          <a:pt x="138" y="379"/>
                        </a:lnTo>
                        <a:lnTo>
                          <a:pt x="36" y="370"/>
                        </a:lnTo>
                        <a:lnTo>
                          <a:pt x="19" y="349"/>
                        </a:lnTo>
                        <a:lnTo>
                          <a:pt x="10" y="308"/>
                        </a:lnTo>
                        <a:lnTo>
                          <a:pt x="0" y="207"/>
                        </a:lnTo>
                        <a:lnTo>
                          <a:pt x="3" y="107"/>
                        </a:lnTo>
                        <a:close/>
                      </a:path>
                    </a:pathLst>
                  </a:custGeom>
                  <a:solidFill>
                    <a:srgbClr val="00CC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grpSp>
                <p:nvGrpSpPr>
                  <p:cNvPr id="41029" name="Group 1041"/>
                  <p:cNvGrpSpPr>
                    <a:grpSpLocks/>
                  </p:cNvGrpSpPr>
                  <p:nvPr/>
                </p:nvGrpSpPr>
                <p:grpSpPr bwMode="auto">
                  <a:xfrm>
                    <a:off x="1680" y="1296"/>
                    <a:ext cx="2263" cy="2448"/>
                    <a:chOff x="1923" y="1953"/>
                    <a:chExt cx="896" cy="969"/>
                  </a:xfrm>
                </p:grpSpPr>
                <p:sp>
                  <p:nvSpPr>
                    <p:cNvPr id="41030" name="Freeform 1042"/>
                    <p:cNvSpPr>
                      <a:spLocks/>
                    </p:cNvSpPr>
                    <p:nvPr/>
                  </p:nvSpPr>
                  <p:spPr bwMode="auto">
                    <a:xfrm>
                      <a:off x="1931" y="2442"/>
                      <a:ext cx="888" cy="480"/>
                    </a:xfrm>
                    <a:custGeom>
                      <a:avLst/>
                      <a:gdLst>
                        <a:gd name="T0" fmla="*/ 0 w 888"/>
                        <a:gd name="T1" fmla="*/ 290 h 480"/>
                        <a:gd name="T2" fmla="*/ 110 w 888"/>
                        <a:gd name="T3" fmla="*/ 195 h 480"/>
                        <a:gd name="T4" fmla="*/ 113 w 888"/>
                        <a:gd name="T5" fmla="*/ 217 h 480"/>
                        <a:gd name="T6" fmla="*/ 38 w 888"/>
                        <a:gd name="T7" fmla="*/ 285 h 480"/>
                        <a:gd name="T8" fmla="*/ 170 w 888"/>
                        <a:gd name="T9" fmla="*/ 279 h 480"/>
                        <a:gd name="T10" fmla="*/ 449 w 888"/>
                        <a:gd name="T11" fmla="*/ 280 h 480"/>
                        <a:gd name="T12" fmla="*/ 597 w 888"/>
                        <a:gd name="T13" fmla="*/ 269 h 480"/>
                        <a:gd name="T14" fmla="*/ 690 w 888"/>
                        <a:gd name="T15" fmla="*/ 252 h 480"/>
                        <a:gd name="T16" fmla="*/ 713 w 888"/>
                        <a:gd name="T17" fmla="*/ 246 h 480"/>
                        <a:gd name="T18" fmla="*/ 822 w 888"/>
                        <a:gd name="T19" fmla="*/ 27 h 480"/>
                        <a:gd name="T20" fmla="*/ 771 w 888"/>
                        <a:gd name="T21" fmla="*/ 13 h 480"/>
                        <a:gd name="T22" fmla="*/ 847 w 888"/>
                        <a:gd name="T23" fmla="*/ 0 h 480"/>
                        <a:gd name="T24" fmla="*/ 875 w 888"/>
                        <a:gd name="T25" fmla="*/ 24 h 480"/>
                        <a:gd name="T26" fmla="*/ 888 w 888"/>
                        <a:gd name="T27" fmla="*/ 105 h 480"/>
                        <a:gd name="T28" fmla="*/ 866 w 888"/>
                        <a:gd name="T29" fmla="*/ 171 h 480"/>
                        <a:gd name="T30" fmla="*/ 795 w 888"/>
                        <a:gd name="T31" fmla="*/ 385 h 480"/>
                        <a:gd name="T32" fmla="*/ 762 w 888"/>
                        <a:gd name="T33" fmla="*/ 451 h 480"/>
                        <a:gd name="T34" fmla="*/ 732 w 888"/>
                        <a:gd name="T35" fmla="*/ 459 h 480"/>
                        <a:gd name="T36" fmla="*/ 507 w 888"/>
                        <a:gd name="T37" fmla="*/ 455 h 480"/>
                        <a:gd name="T38" fmla="*/ 271 w 888"/>
                        <a:gd name="T39" fmla="*/ 461 h 480"/>
                        <a:gd name="T40" fmla="*/ 47 w 888"/>
                        <a:gd name="T41" fmla="*/ 478 h 480"/>
                        <a:gd name="T42" fmla="*/ 14 w 888"/>
                        <a:gd name="T43" fmla="*/ 480 h 480"/>
                        <a:gd name="T44" fmla="*/ 11 w 888"/>
                        <a:gd name="T45" fmla="*/ 417 h 480"/>
                        <a:gd name="T46" fmla="*/ 6 w 888"/>
                        <a:gd name="T47" fmla="*/ 355 h 480"/>
                        <a:gd name="T48" fmla="*/ 5 w 888"/>
                        <a:gd name="T49" fmla="*/ 322 h 480"/>
                        <a:gd name="T50" fmla="*/ 24 w 888"/>
                        <a:gd name="T51" fmla="*/ 342 h 480"/>
                        <a:gd name="T52" fmla="*/ 28 w 888"/>
                        <a:gd name="T53" fmla="*/ 393 h 480"/>
                        <a:gd name="T54" fmla="*/ 35 w 888"/>
                        <a:gd name="T55" fmla="*/ 447 h 480"/>
                        <a:gd name="T56" fmla="*/ 99 w 888"/>
                        <a:gd name="T57" fmla="*/ 456 h 480"/>
                        <a:gd name="T58" fmla="*/ 246 w 888"/>
                        <a:gd name="T59" fmla="*/ 442 h 480"/>
                        <a:gd name="T60" fmla="*/ 370 w 888"/>
                        <a:gd name="T61" fmla="*/ 432 h 480"/>
                        <a:gd name="T62" fmla="*/ 474 w 888"/>
                        <a:gd name="T63" fmla="*/ 432 h 480"/>
                        <a:gd name="T64" fmla="*/ 630 w 888"/>
                        <a:gd name="T65" fmla="*/ 432 h 480"/>
                        <a:gd name="T66" fmla="*/ 729 w 888"/>
                        <a:gd name="T67" fmla="*/ 431 h 480"/>
                        <a:gd name="T68" fmla="*/ 732 w 888"/>
                        <a:gd name="T69" fmla="*/ 402 h 480"/>
                        <a:gd name="T70" fmla="*/ 723 w 888"/>
                        <a:gd name="T71" fmla="*/ 341 h 480"/>
                        <a:gd name="T72" fmla="*/ 715 w 888"/>
                        <a:gd name="T73" fmla="*/ 274 h 480"/>
                        <a:gd name="T74" fmla="*/ 729 w 888"/>
                        <a:gd name="T75" fmla="*/ 290 h 480"/>
                        <a:gd name="T76" fmla="*/ 743 w 888"/>
                        <a:gd name="T77" fmla="*/ 364 h 480"/>
                        <a:gd name="T78" fmla="*/ 756 w 888"/>
                        <a:gd name="T79" fmla="*/ 402 h 480"/>
                        <a:gd name="T80" fmla="*/ 771 w 888"/>
                        <a:gd name="T81" fmla="*/ 383 h 480"/>
                        <a:gd name="T82" fmla="*/ 798 w 888"/>
                        <a:gd name="T83" fmla="*/ 309 h 480"/>
                        <a:gd name="T84" fmla="*/ 838 w 888"/>
                        <a:gd name="T85" fmla="*/ 204 h 480"/>
                        <a:gd name="T86" fmla="*/ 866 w 888"/>
                        <a:gd name="T87" fmla="*/ 119 h 480"/>
                        <a:gd name="T88" fmla="*/ 871 w 888"/>
                        <a:gd name="T89" fmla="*/ 93 h 480"/>
                        <a:gd name="T90" fmla="*/ 857 w 888"/>
                        <a:gd name="T91" fmla="*/ 33 h 480"/>
                        <a:gd name="T92" fmla="*/ 842 w 888"/>
                        <a:gd name="T93" fmla="*/ 29 h 480"/>
                        <a:gd name="T94" fmla="*/ 812 w 888"/>
                        <a:gd name="T95" fmla="*/ 100 h 480"/>
                        <a:gd name="T96" fmla="*/ 760 w 888"/>
                        <a:gd name="T97" fmla="*/ 193 h 480"/>
                        <a:gd name="T98" fmla="*/ 723 w 888"/>
                        <a:gd name="T99" fmla="*/ 265 h 480"/>
                        <a:gd name="T100" fmla="*/ 685 w 888"/>
                        <a:gd name="T101" fmla="*/ 276 h 480"/>
                        <a:gd name="T102" fmla="*/ 549 w 888"/>
                        <a:gd name="T103" fmla="*/ 293 h 480"/>
                        <a:gd name="T104" fmla="*/ 389 w 888"/>
                        <a:gd name="T105" fmla="*/ 303 h 480"/>
                        <a:gd name="T106" fmla="*/ 231 w 888"/>
                        <a:gd name="T107" fmla="*/ 303 h 480"/>
                        <a:gd name="T108" fmla="*/ 52 w 888"/>
                        <a:gd name="T109" fmla="*/ 304 h 480"/>
                        <a:gd name="T110" fmla="*/ 0 w 888"/>
                        <a:gd name="T111" fmla="*/ 290 h 480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60000 65536"/>
                        <a:gd name="T154" fmla="*/ 0 60000 65536"/>
                        <a:gd name="T155" fmla="*/ 0 60000 65536"/>
                        <a:gd name="T156" fmla="*/ 0 60000 65536"/>
                        <a:gd name="T157" fmla="*/ 0 60000 65536"/>
                        <a:gd name="T158" fmla="*/ 0 60000 65536"/>
                        <a:gd name="T159" fmla="*/ 0 60000 65536"/>
                        <a:gd name="T160" fmla="*/ 0 60000 65536"/>
                        <a:gd name="T161" fmla="*/ 0 60000 65536"/>
                        <a:gd name="T162" fmla="*/ 0 60000 65536"/>
                        <a:gd name="T163" fmla="*/ 0 60000 65536"/>
                        <a:gd name="T164" fmla="*/ 0 60000 65536"/>
                        <a:gd name="T165" fmla="*/ 0 60000 65536"/>
                        <a:gd name="T166" fmla="*/ 0 60000 65536"/>
                        <a:gd name="T167" fmla="*/ 0 60000 65536"/>
                        <a:gd name="T168" fmla="*/ 0 w 888"/>
                        <a:gd name="T169" fmla="*/ 0 h 480"/>
                        <a:gd name="T170" fmla="*/ 888 w 888"/>
                        <a:gd name="T171" fmla="*/ 480 h 480"/>
                      </a:gdLst>
                      <a:ahLst/>
                      <a:cxnLst>
                        <a:cxn ang="T112">
                          <a:pos x="T0" y="T1"/>
                        </a:cxn>
                        <a:cxn ang="T113">
                          <a:pos x="T2" y="T3"/>
                        </a:cxn>
                        <a:cxn ang="T114">
                          <a:pos x="T4" y="T5"/>
                        </a:cxn>
                        <a:cxn ang="T115">
                          <a:pos x="T6" y="T7"/>
                        </a:cxn>
                        <a:cxn ang="T116">
                          <a:pos x="T8" y="T9"/>
                        </a:cxn>
                        <a:cxn ang="T117">
                          <a:pos x="T10" y="T11"/>
                        </a:cxn>
                        <a:cxn ang="T118">
                          <a:pos x="T12" y="T13"/>
                        </a:cxn>
                        <a:cxn ang="T119">
                          <a:pos x="T14" y="T15"/>
                        </a:cxn>
                        <a:cxn ang="T120">
                          <a:pos x="T16" y="T17"/>
                        </a:cxn>
                        <a:cxn ang="T121">
                          <a:pos x="T18" y="T19"/>
                        </a:cxn>
                        <a:cxn ang="T122">
                          <a:pos x="T20" y="T21"/>
                        </a:cxn>
                        <a:cxn ang="T123">
                          <a:pos x="T22" y="T23"/>
                        </a:cxn>
                        <a:cxn ang="T124">
                          <a:pos x="T24" y="T25"/>
                        </a:cxn>
                        <a:cxn ang="T125">
                          <a:pos x="T26" y="T27"/>
                        </a:cxn>
                        <a:cxn ang="T126">
                          <a:pos x="T28" y="T29"/>
                        </a:cxn>
                        <a:cxn ang="T127">
                          <a:pos x="T30" y="T31"/>
                        </a:cxn>
                        <a:cxn ang="T128">
                          <a:pos x="T32" y="T33"/>
                        </a:cxn>
                        <a:cxn ang="T129">
                          <a:pos x="T34" y="T35"/>
                        </a:cxn>
                        <a:cxn ang="T130">
                          <a:pos x="T36" y="T37"/>
                        </a:cxn>
                        <a:cxn ang="T131">
                          <a:pos x="T38" y="T39"/>
                        </a:cxn>
                        <a:cxn ang="T132">
                          <a:pos x="T40" y="T41"/>
                        </a:cxn>
                        <a:cxn ang="T133">
                          <a:pos x="T42" y="T43"/>
                        </a:cxn>
                        <a:cxn ang="T134">
                          <a:pos x="T44" y="T45"/>
                        </a:cxn>
                        <a:cxn ang="T135">
                          <a:pos x="T46" y="T47"/>
                        </a:cxn>
                        <a:cxn ang="T136">
                          <a:pos x="T48" y="T49"/>
                        </a:cxn>
                        <a:cxn ang="T137">
                          <a:pos x="T50" y="T51"/>
                        </a:cxn>
                        <a:cxn ang="T138">
                          <a:pos x="T52" y="T53"/>
                        </a:cxn>
                        <a:cxn ang="T139">
                          <a:pos x="T54" y="T55"/>
                        </a:cxn>
                        <a:cxn ang="T140">
                          <a:pos x="T56" y="T57"/>
                        </a:cxn>
                        <a:cxn ang="T141">
                          <a:pos x="T58" y="T59"/>
                        </a:cxn>
                        <a:cxn ang="T142">
                          <a:pos x="T60" y="T61"/>
                        </a:cxn>
                        <a:cxn ang="T143">
                          <a:pos x="T62" y="T63"/>
                        </a:cxn>
                        <a:cxn ang="T144">
                          <a:pos x="T64" y="T65"/>
                        </a:cxn>
                        <a:cxn ang="T145">
                          <a:pos x="T66" y="T67"/>
                        </a:cxn>
                        <a:cxn ang="T146">
                          <a:pos x="T68" y="T69"/>
                        </a:cxn>
                        <a:cxn ang="T147">
                          <a:pos x="T70" y="T71"/>
                        </a:cxn>
                        <a:cxn ang="T148">
                          <a:pos x="T72" y="T73"/>
                        </a:cxn>
                        <a:cxn ang="T149">
                          <a:pos x="T74" y="T75"/>
                        </a:cxn>
                        <a:cxn ang="T150">
                          <a:pos x="T76" y="T77"/>
                        </a:cxn>
                        <a:cxn ang="T151">
                          <a:pos x="T78" y="T79"/>
                        </a:cxn>
                        <a:cxn ang="T152">
                          <a:pos x="T80" y="T81"/>
                        </a:cxn>
                        <a:cxn ang="T153">
                          <a:pos x="T82" y="T83"/>
                        </a:cxn>
                        <a:cxn ang="T154">
                          <a:pos x="T84" y="T85"/>
                        </a:cxn>
                        <a:cxn ang="T155">
                          <a:pos x="T86" y="T87"/>
                        </a:cxn>
                        <a:cxn ang="T156">
                          <a:pos x="T88" y="T89"/>
                        </a:cxn>
                        <a:cxn ang="T157">
                          <a:pos x="T90" y="T91"/>
                        </a:cxn>
                        <a:cxn ang="T158">
                          <a:pos x="T92" y="T93"/>
                        </a:cxn>
                        <a:cxn ang="T159">
                          <a:pos x="T94" y="T95"/>
                        </a:cxn>
                        <a:cxn ang="T160">
                          <a:pos x="T96" y="T97"/>
                        </a:cxn>
                        <a:cxn ang="T161">
                          <a:pos x="T98" y="T99"/>
                        </a:cxn>
                        <a:cxn ang="T162">
                          <a:pos x="T100" y="T101"/>
                        </a:cxn>
                        <a:cxn ang="T163">
                          <a:pos x="T102" y="T103"/>
                        </a:cxn>
                        <a:cxn ang="T164">
                          <a:pos x="T104" y="T105"/>
                        </a:cxn>
                        <a:cxn ang="T165">
                          <a:pos x="T106" y="T107"/>
                        </a:cxn>
                        <a:cxn ang="T166">
                          <a:pos x="T108" y="T109"/>
                        </a:cxn>
                        <a:cxn ang="T167">
                          <a:pos x="T110" y="T111"/>
                        </a:cxn>
                      </a:cxnLst>
                      <a:rect l="T168" t="T169" r="T170" b="T171"/>
                      <a:pathLst>
                        <a:path w="888" h="480">
                          <a:moveTo>
                            <a:pt x="0" y="290"/>
                          </a:moveTo>
                          <a:lnTo>
                            <a:pt x="110" y="195"/>
                          </a:lnTo>
                          <a:lnTo>
                            <a:pt x="113" y="217"/>
                          </a:lnTo>
                          <a:lnTo>
                            <a:pt x="38" y="285"/>
                          </a:lnTo>
                          <a:lnTo>
                            <a:pt x="170" y="279"/>
                          </a:lnTo>
                          <a:lnTo>
                            <a:pt x="449" y="280"/>
                          </a:lnTo>
                          <a:lnTo>
                            <a:pt x="597" y="269"/>
                          </a:lnTo>
                          <a:lnTo>
                            <a:pt x="690" y="252"/>
                          </a:lnTo>
                          <a:lnTo>
                            <a:pt x="713" y="246"/>
                          </a:lnTo>
                          <a:lnTo>
                            <a:pt x="822" y="27"/>
                          </a:lnTo>
                          <a:lnTo>
                            <a:pt x="771" y="13"/>
                          </a:lnTo>
                          <a:lnTo>
                            <a:pt x="847" y="0"/>
                          </a:lnTo>
                          <a:lnTo>
                            <a:pt x="875" y="24"/>
                          </a:lnTo>
                          <a:lnTo>
                            <a:pt x="888" y="105"/>
                          </a:lnTo>
                          <a:lnTo>
                            <a:pt x="866" y="171"/>
                          </a:lnTo>
                          <a:lnTo>
                            <a:pt x="795" y="385"/>
                          </a:lnTo>
                          <a:lnTo>
                            <a:pt x="762" y="451"/>
                          </a:lnTo>
                          <a:lnTo>
                            <a:pt x="732" y="459"/>
                          </a:lnTo>
                          <a:lnTo>
                            <a:pt x="507" y="455"/>
                          </a:lnTo>
                          <a:lnTo>
                            <a:pt x="271" y="461"/>
                          </a:lnTo>
                          <a:lnTo>
                            <a:pt x="47" y="478"/>
                          </a:lnTo>
                          <a:lnTo>
                            <a:pt x="14" y="480"/>
                          </a:lnTo>
                          <a:lnTo>
                            <a:pt x="11" y="417"/>
                          </a:lnTo>
                          <a:lnTo>
                            <a:pt x="6" y="355"/>
                          </a:lnTo>
                          <a:lnTo>
                            <a:pt x="5" y="322"/>
                          </a:lnTo>
                          <a:lnTo>
                            <a:pt x="24" y="342"/>
                          </a:lnTo>
                          <a:lnTo>
                            <a:pt x="28" y="393"/>
                          </a:lnTo>
                          <a:lnTo>
                            <a:pt x="35" y="447"/>
                          </a:lnTo>
                          <a:lnTo>
                            <a:pt x="99" y="456"/>
                          </a:lnTo>
                          <a:lnTo>
                            <a:pt x="246" y="442"/>
                          </a:lnTo>
                          <a:lnTo>
                            <a:pt x="370" y="432"/>
                          </a:lnTo>
                          <a:lnTo>
                            <a:pt x="474" y="432"/>
                          </a:lnTo>
                          <a:lnTo>
                            <a:pt x="630" y="432"/>
                          </a:lnTo>
                          <a:lnTo>
                            <a:pt x="729" y="431"/>
                          </a:lnTo>
                          <a:lnTo>
                            <a:pt x="732" y="402"/>
                          </a:lnTo>
                          <a:lnTo>
                            <a:pt x="723" y="341"/>
                          </a:lnTo>
                          <a:lnTo>
                            <a:pt x="715" y="274"/>
                          </a:lnTo>
                          <a:lnTo>
                            <a:pt x="729" y="290"/>
                          </a:lnTo>
                          <a:lnTo>
                            <a:pt x="743" y="364"/>
                          </a:lnTo>
                          <a:lnTo>
                            <a:pt x="756" y="402"/>
                          </a:lnTo>
                          <a:lnTo>
                            <a:pt x="771" y="383"/>
                          </a:lnTo>
                          <a:lnTo>
                            <a:pt x="798" y="309"/>
                          </a:lnTo>
                          <a:lnTo>
                            <a:pt x="838" y="204"/>
                          </a:lnTo>
                          <a:lnTo>
                            <a:pt x="866" y="119"/>
                          </a:lnTo>
                          <a:lnTo>
                            <a:pt x="871" y="93"/>
                          </a:lnTo>
                          <a:lnTo>
                            <a:pt x="857" y="33"/>
                          </a:lnTo>
                          <a:lnTo>
                            <a:pt x="842" y="29"/>
                          </a:lnTo>
                          <a:lnTo>
                            <a:pt x="812" y="100"/>
                          </a:lnTo>
                          <a:lnTo>
                            <a:pt x="760" y="193"/>
                          </a:lnTo>
                          <a:lnTo>
                            <a:pt x="723" y="265"/>
                          </a:lnTo>
                          <a:lnTo>
                            <a:pt x="685" y="276"/>
                          </a:lnTo>
                          <a:lnTo>
                            <a:pt x="549" y="293"/>
                          </a:lnTo>
                          <a:lnTo>
                            <a:pt x="389" y="303"/>
                          </a:lnTo>
                          <a:lnTo>
                            <a:pt x="231" y="303"/>
                          </a:lnTo>
                          <a:lnTo>
                            <a:pt x="52" y="304"/>
                          </a:lnTo>
                          <a:lnTo>
                            <a:pt x="0" y="29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41031" name="Freeform 1043"/>
                    <p:cNvSpPr>
                      <a:spLocks/>
                    </p:cNvSpPr>
                    <p:nvPr/>
                  </p:nvSpPr>
                  <p:spPr bwMode="auto">
                    <a:xfrm>
                      <a:off x="2095" y="2605"/>
                      <a:ext cx="459" cy="105"/>
                    </a:xfrm>
                    <a:custGeom>
                      <a:avLst/>
                      <a:gdLst>
                        <a:gd name="T0" fmla="*/ 11 w 459"/>
                        <a:gd name="T1" fmla="*/ 19 h 105"/>
                        <a:gd name="T2" fmla="*/ 43 w 459"/>
                        <a:gd name="T3" fmla="*/ 0 h 105"/>
                        <a:gd name="T4" fmla="*/ 59 w 459"/>
                        <a:gd name="T5" fmla="*/ 5 h 105"/>
                        <a:gd name="T6" fmla="*/ 49 w 459"/>
                        <a:gd name="T7" fmla="*/ 29 h 105"/>
                        <a:gd name="T8" fmla="*/ 25 w 459"/>
                        <a:gd name="T9" fmla="*/ 44 h 105"/>
                        <a:gd name="T10" fmla="*/ 71 w 459"/>
                        <a:gd name="T11" fmla="*/ 66 h 105"/>
                        <a:gd name="T12" fmla="*/ 140 w 459"/>
                        <a:gd name="T13" fmla="*/ 69 h 105"/>
                        <a:gd name="T14" fmla="*/ 200 w 459"/>
                        <a:gd name="T15" fmla="*/ 64 h 105"/>
                        <a:gd name="T16" fmla="*/ 243 w 459"/>
                        <a:gd name="T17" fmla="*/ 59 h 105"/>
                        <a:gd name="T18" fmla="*/ 324 w 459"/>
                        <a:gd name="T19" fmla="*/ 51 h 105"/>
                        <a:gd name="T20" fmla="*/ 376 w 459"/>
                        <a:gd name="T21" fmla="*/ 46 h 105"/>
                        <a:gd name="T22" fmla="*/ 410 w 459"/>
                        <a:gd name="T23" fmla="*/ 36 h 105"/>
                        <a:gd name="T24" fmla="*/ 443 w 459"/>
                        <a:gd name="T25" fmla="*/ 15 h 105"/>
                        <a:gd name="T26" fmla="*/ 440 w 459"/>
                        <a:gd name="T27" fmla="*/ 0 h 105"/>
                        <a:gd name="T28" fmla="*/ 459 w 459"/>
                        <a:gd name="T29" fmla="*/ 5 h 105"/>
                        <a:gd name="T30" fmla="*/ 454 w 459"/>
                        <a:gd name="T31" fmla="*/ 56 h 105"/>
                        <a:gd name="T32" fmla="*/ 405 w 459"/>
                        <a:gd name="T33" fmla="*/ 80 h 105"/>
                        <a:gd name="T34" fmla="*/ 297 w 459"/>
                        <a:gd name="T35" fmla="*/ 86 h 105"/>
                        <a:gd name="T36" fmla="*/ 187 w 459"/>
                        <a:gd name="T37" fmla="*/ 97 h 105"/>
                        <a:gd name="T38" fmla="*/ 124 w 459"/>
                        <a:gd name="T39" fmla="*/ 105 h 105"/>
                        <a:gd name="T40" fmla="*/ 48 w 459"/>
                        <a:gd name="T41" fmla="*/ 86 h 105"/>
                        <a:gd name="T42" fmla="*/ 11 w 459"/>
                        <a:gd name="T43" fmla="*/ 75 h 105"/>
                        <a:gd name="T44" fmla="*/ 0 w 459"/>
                        <a:gd name="T45" fmla="*/ 46 h 105"/>
                        <a:gd name="T46" fmla="*/ 11 w 459"/>
                        <a:gd name="T47" fmla="*/ 19 h 105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w 459"/>
                        <a:gd name="T73" fmla="*/ 0 h 105"/>
                        <a:gd name="T74" fmla="*/ 459 w 459"/>
                        <a:gd name="T75" fmla="*/ 105 h 105"/>
                      </a:gdLst>
                      <a:ahLst/>
                      <a:cxnLst>
                        <a:cxn ang="T48">
                          <a:pos x="T0" y="T1"/>
                        </a:cxn>
                        <a:cxn ang="T49">
                          <a:pos x="T2" y="T3"/>
                        </a:cxn>
                        <a:cxn ang="T50">
                          <a:pos x="T4" y="T5"/>
                        </a:cxn>
                        <a:cxn ang="T51">
                          <a:pos x="T6" y="T7"/>
                        </a:cxn>
                        <a:cxn ang="T52">
                          <a:pos x="T8" y="T9"/>
                        </a:cxn>
                        <a:cxn ang="T53">
                          <a:pos x="T10" y="T11"/>
                        </a:cxn>
                        <a:cxn ang="T54">
                          <a:pos x="T12" y="T13"/>
                        </a:cxn>
                        <a:cxn ang="T55">
                          <a:pos x="T14" y="T15"/>
                        </a:cxn>
                        <a:cxn ang="T56">
                          <a:pos x="T16" y="T17"/>
                        </a:cxn>
                        <a:cxn ang="T57">
                          <a:pos x="T18" y="T19"/>
                        </a:cxn>
                        <a:cxn ang="T58">
                          <a:pos x="T20" y="T21"/>
                        </a:cxn>
                        <a:cxn ang="T59">
                          <a:pos x="T22" y="T23"/>
                        </a:cxn>
                        <a:cxn ang="T60">
                          <a:pos x="T24" y="T25"/>
                        </a:cxn>
                        <a:cxn ang="T61">
                          <a:pos x="T26" y="T27"/>
                        </a:cxn>
                        <a:cxn ang="T62">
                          <a:pos x="T28" y="T29"/>
                        </a:cxn>
                        <a:cxn ang="T63">
                          <a:pos x="T30" y="T31"/>
                        </a:cxn>
                        <a:cxn ang="T64">
                          <a:pos x="T32" y="T33"/>
                        </a:cxn>
                        <a:cxn ang="T65">
                          <a:pos x="T34" y="T35"/>
                        </a:cxn>
                        <a:cxn ang="T66">
                          <a:pos x="T36" y="T37"/>
                        </a:cxn>
                        <a:cxn ang="T67">
                          <a:pos x="T38" y="T39"/>
                        </a:cxn>
                        <a:cxn ang="T68">
                          <a:pos x="T40" y="T41"/>
                        </a:cxn>
                        <a:cxn ang="T69">
                          <a:pos x="T42" y="T43"/>
                        </a:cxn>
                        <a:cxn ang="T70">
                          <a:pos x="T44" y="T45"/>
                        </a:cxn>
                        <a:cxn ang="T71">
                          <a:pos x="T46" y="T47"/>
                        </a:cxn>
                      </a:cxnLst>
                      <a:rect l="T72" t="T73" r="T74" b="T75"/>
                      <a:pathLst>
                        <a:path w="459" h="105">
                          <a:moveTo>
                            <a:pt x="11" y="19"/>
                          </a:moveTo>
                          <a:lnTo>
                            <a:pt x="43" y="0"/>
                          </a:lnTo>
                          <a:lnTo>
                            <a:pt x="59" y="5"/>
                          </a:lnTo>
                          <a:lnTo>
                            <a:pt x="49" y="29"/>
                          </a:lnTo>
                          <a:lnTo>
                            <a:pt x="25" y="44"/>
                          </a:lnTo>
                          <a:lnTo>
                            <a:pt x="71" y="66"/>
                          </a:lnTo>
                          <a:lnTo>
                            <a:pt x="140" y="69"/>
                          </a:lnTo>
                          <a:lnTo>
                            <a:pt x="200" y="64"/>
                          </a:lnTo>
                          <a:lnTo>
                            <a:pt x="243" y="59"/>
                          </a:lnTo>
                          <a:lnTo>
                            <a:pt x="324" y="51"/>
                          </a:lnTo>
                          <a:lnTo>
                            <a:pt x="376" y="46"/>
                          </a:lnTo>
                          <a:lnTo>
                            <a:pt x="410" y="36"/>
                          </a:lnTo>
                          <a:lnTo>
                            <a:pt x="443" y="15"/>
                          </a:lnTo>
                          <a:lnTo>
                            <a:pt x="440" y="0"/>
                          </a:lnTo>
                          <a:lnTo>
                            <a:pt x="459" y="5"/>
                          </a:lnTo>
                          <a:lnTo>
                            <a:pt x="454" y="56"/>
                          </a:lnTo>
                          <a:lnTo>
                            <a:pt x="405" y="80"/>
                          </a:lnTo>
                          <a:lnTo>
                            <a:pt x="297" y="86"/>
                          </a:lnTo>
                          <a:lnTo>
                            <a:pt x="187" y="97"/>
                          </a:lnTo>
                          <a:lnTo>
                            <a:pt x="124" y="105"/>
                          </a:lnTo>
                          <a:lnTo>
                            <a:pt x="48" y="86"/>
                          </a:lnTo>
                          <a:lnTo>
                            <a:pt x="11" y="75"/>
                          </a:lnTo>
                          <a:lnTo>
                            <a:pt x="0" y="46"/>
                          </a:lnTo>
                          <a:lnTo>
                            <a:pt x="11" y="19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41032" name="Freeform 1044"/>
                    <p:cNvSpPr>
                      <a:spLocks/>
                    </p:cNvSpPr>
                    <p:nvPr/>
                  </p:nvSpPr>
                  <p:spPr bwMode="auto">
                    <a:xfrm>
                      <a:off x="2024" y="2782"/>
                      <a:ext cx="48" cy="4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41033" name="Freeform 1045"/>
                    <p:cNvSpPr>
                      <a:spLocks/>
                    </p:cNvSpPr>
                    <p:nvPr/>
                  </p:nvSpPr>
                  <p:spPr bwMode="auto">
                    <a:xfrm>
                      <a:off x="2113" y="2777"/>
                      <a:ext cx="48" cy="4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41034" name="Freeform 1046"/>
                    <p:cNvSpPr>
                      <a:spLocks/>
                    </p:cNvSpPr>
                    <p:nvPr/>
                  </p:nvSpPr>
                  <p:spPr bwMode="auto">
                    <a:xfrm>
                      <a:off x="2404" y="2764"/>
                      <a:ext cx="195" cy="49"/>
                    </a:xfrm>
                    <a:custGeom>
                      <a:avLst/>
                      <a:gdLst>
                        <a:gd name="T0" fmla="*/ 0 w 195"/>
                        <a:gd name="T1" fmla="*/ 15 h 49"/>
                        <a:gd name="T2" fmla="*/ 190 w 195"/>
                        <a:gd name="T3" fmla="*/ 0 h 49"/>
                        <a:gd name="T4" fmla="*/ 195 w 195"/>
                        <a:gd name="T5" fmla="*/ 32 h 49"/>
                        <a:gd name="T6" fmla="*/ 0 w 195"/>
                        <a:gd name="T7" fmla="*/ 49 h 49"/>
                        <a:gd name="T8" fmla="*/ 0 w 195"/>
                        <a:gd name="T9" fmla="*/ 15 h 49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95"/>
                        <a:gd name="T16" fmla="*/ 0 h 49"/>
                        <a:gd name="T17" fmla="*/ 195 w 195"/>
                        <a:gd name="T18" fmla="*/ 49 h 49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95" h="49">
                          <a:moveTo>
                            <a:pt x="0" y="15"/>
                          </a:moveTo>
                          <a:lnTo>
                            <a:pt x="190" y="0"/>
                          </a:lnTo>
                          <a:lnTo>
                            <a:pt x="195" y="32"/>
                          </a:lnTo>
                          <a:lnTo>
                            <a:pt x="0" y="49"/>
                          </a:lnTo>
                          <a:lnTo>
                            <a:pt x="0" y="15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41035" name="Freeform 1047"/>
                    <p:cNvSpPr>
                      <a:spLocks/>
                    </p:cNvSpPr>
                    <p:nvPr/>
                  </p:nvSpPr>
                  <p:spPr bwMode="auto">
                    <a:xfrm>
                      <a:off x="1923" y="1953"/>
                      <a:ext cx="821" cy="646"/>
                    </a:xfrm>
                    <a:custGeom>
                      <a:avLst/>
                      <a:gdLst>
                        <a:gd name="T0" fmla="*/ 69 w 821"/>
                        <a:gd name="T1" fmla="*/ 616 h 646"/>
                        <a:gd name="T2" fmla="*/ 46 w 821"/>
                        <a:gd name="T3" fmla="*/ 592 h 646"/>
                        <a:gd name="T4" fmla="*/ 32 w 821"/>
                        <a:gd name="T5" fmla="*/ 551 h 646"/>
                        <a:gd name="T6" fmla="*/ 27 w 821"/>
                        <a:gd name="T7" fmla="*/ 460 h 646"/>
                        <a:gd name="T8" fmla="*/ 27 w 821"/>
                        <a:gd name="T9" fmla="*/ 309 h 646"/>
                        <a:gd name="T10" fmla="*/ 32 w 821"/>
                        <a:gd name="T11" fmla="*/ 195 h 646"/>
                        <a:gd name="T12" fmla="*/ 46 w 821"/>
                        <a:gd name="T13" fmla="*/ 169 h 646"/>
                        <a:gd name="T14" fmla="*/ 71 w 821"/>
                        <a:gd name="T15" fmla="*/ 136 h 646"/>
                        <a:gd name="T16" fmla="*/ 132 w 821"/>
                        <a:gd name="T17" fmla="*/ 112 h 646"/>
                        <a:gd name="T18" fmla="*/ 240 w 821"/>
                        <a:gd name="T19" fmla="*/ 80 h 646"/>
                        <a:gd name="T20" fmla="*/ 329 w 821"/>
                        <a:gd name="T21" fmla="*/ 57 h 646"/>
                        <a:gd name="T22" fmla="*/ 369 w 821"/>
                        <a:gd name="T23" fmla="*/ 33 h 646"/>
                        <a:gd name="T24" fmla="*/ 440 w 821"/>
                        <a:gd name="T25" fmla="*/ 27 h 646"/>
                        <a:gd name="T26" fmla="*/ 566 w 821"/>
                        <a:gd name="T27" fmla="*/ 38 h 646"/>
                        <a:gd name="T28" fmla="*/ 670 w 821"/>
                        <a:gd name="T29" fmla="*/ 32 h 646"/>
                        <a:gd name="T30" fmla="*/ 714 w 821"/>
                        <a:gd name="T31" fmla="*/ 22 h 646"/>
                        <a:gd name="T32" fmla="*/ 750 w 821"/>
                        <a:gd name="T33" fmla="*/ 32 h 646"/>
                        <a:gd name="T34" fmla="*/ 774 w 821"/>
                        <a:gd name="T35" fmla="*/ 95 h 646"/>
                        <a:gd name="T36" fmla="*/ 789 w 821"/>
                        <a:gd name="T37" fmla="*/ 210 h 646"/>
                        <a:gd name="T38" fmla="*/ 804 w 821"/>
                        <a:gd name="T39" fmla="*/ 301 h 646"/>
                        <a:gd name="T40" fmla="*/ 797 w 821"/>
                        <a:gd name="T41" fmla="*/ 343 h 646"/>
                        <a:gd name="T42" fmla="*/ 769 w 821"/>
                        <a:gd name="T43" fmla="*/ 446 h 646"/>
                        <a:gd name="T44" fmla="*/ 733 w 821"/>
                        <a:gd name="T45" fmla="*/ 550 h 646"/>
                        <a:gd name="T46" fmla="*/ 709 w 821"/>
                        <a:gd name="T47" fmla="*/ 589 h 646"/>
                        <a:gd name="T48" fmla="*/ 693 w 821"/>
                        <a:gd name="T49" fmla="*/ 608 h 646"/>
                        <a:gd name="T50" fmla="*/ 717 w 821"/>
                        <a:gd name="T51" fmla="*/ 622 h 646"/>
                        <a:gd name="T52" fmla="*/ 742 w 821"/>
                        <a:gd name="T53" fmla="*/ 578 h 646"/>
                        <a:gd name="T54" fmla="*/ 780 w 821"/>
                        <a:gd name="T55" fmla="*/ 485 h 646"/>
                        <a:gd name="T56" fmla="*/ 808 w 821"/>
                        <a:gd name="T57" fmla="*/ 386 h 646"/>
                        <a:gd name="T58" fmla="*/ 818 w 821"/>
                        <a:gd name="T59" fmla="*/ 337 h 646"/>
                        <a:gd name="T60" fmla="*/ 821 w 821"/>
                        <a:gd name="T61" fmla="*/ 291 h 646"/>
                        <a:gd name="T62" fmla="*/ 812 w 821"/>
                        <a:gd name="T63" fmla="*/ 214 h 646"/>
                        <a:gd name="T64" fmla="*/ 797 w 821"/>
                        <a:gd name="T65" fmla="*/ 99 h 646"/>
                        <a:gd name="T66" fmla="*/ 775 w 821"/>
                        <a:gd name="T67" fmla="*/ 36 h 646"/>
                        <a:gd name="T68" fmla="*/ 755 w 821"/>
                        <a:gd name="T69" fmla="*/ 8 h 646"/>
                        <a:gd name="T70" fmla="*/ 722 w 821"/>
                        <a:gd name="T71" fmla="*/ 0 h 646"/>
                        <a:gd name="T72" fmla="*/ 679 w 821"/>
                        <a:gd name="T73" fmla="*/ 13 h 646"/>
                        <a:gd name="T74" fmla="*/ 615 w 821"/>
                        <a:gd name="T75" fmla="*/ 17 h 646"/>
                        <a:gd name="T76" fmla="*/ 533 w 821"/>
                        <a:gd name="T77" fmla="*/ 17 h 646"/>
                        <a:gd name="T78" fmla="*/ 448 w 821"/>
                        <a:gd name="T79" fmla="*/ 5 h 646"/>
                        <a:gd name="T80" fmla="*/ 391 w 821"/>
                        <a:gd name="T81" fmla="*/ 8 h 646"/>
                        <a:gd name="T82" fmla="*/ 362 w 821"/>
                        <a:gd name="T83" fmla="*/ 19 h 646"/>
                        <a:gd name="T84" fmla="*/ 298 w 821"/>
                        <a:gd name="T85" fmla="*/ 50 h 646"/>
                        <a:gd name="T86" fmla="*/ 175 w 821"/>
                        <a:gd name="T87" fmla="*/ 84 h 646"/>
                        <a:gd name="T88" fmla="*/ 57 w 821"/>
                        <a:gd name="T89" fmla="*/ 123 h 646"/>
                        <a:gd name="T90" fmla="*/ 24 w 821"/>
                        <a:gd name="T91" fmla="*/ 164 h 646"/>
                        <a:gd name="T92" fmla="*/ 3 w 821"/>
                        <a:gd name="T93" fmla="*/ 219 h 646"/>
                        <a:gd name="T94" fmla="*/ 0 w 821"/>
                        <a:gd name="T95" fmla="*/ 329 h 646"/>
                        <a:gd name="T96" fmla="*/ 5 w 821"/>
                        <a:gd name="T97" fmla="*/ 433 h 646"/>
                        <a:gd name="T98" fmla="*/ 9 w 821"/>
                        <a:gd name="T99" fmla="*/ 540 h 646"/>
                        <a:gd name="T100" fmla="*/ 28 w 821"/>
                        <a:gd name="T101" fmla="*/ 602 h 646"/>
                        <a:gd name="T102" fmla="*/ 47 w 821"/>
                        <a:gd name="T103" fmla="*/ 635 h 646"/>
                        <a:gd name="T104" fmla="*/ 80 w 821"/>
                        <a:gd name="T105" fmla="*/ 646 h 646"/>
                        <a:gd name="T106" fmla="*/ 99 w 821"/>
                        <a:gd name="T107" fmla="*/ 640 h 646"/>
                        <a:gd name="T108" fmla="*/ 69 w 821"/>
                        <a:gd name="T109" fmla="*/ 616 h 64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60000 65536"/>
                        <a:gd name="T154" fmla="*/ 0 60000 65536"/>
                        <a:gd name="T155" fmla="*/ 0 60000 65536"/>
                        <a:gd name="T156" fmla="*/ 0 60000 65536"/>
                        <a:gd name="T157" fmla="*/ 0 60000 65536"/>
                        <a:gd name="T158" fmla="*/ 0 60000 65536"/>
                        <a:gd name="T159" fmla="*/ 0 60000 65536"/>
                        <a:gd name="T160" fmla="*/ 0 60000 65536"/>
                        <a:gd name="T161" fmla="*/ 0 60000 65536"/>
                        <a:gd name="T162" fmla="*/ 0 60000 65536"/>
                        <a:gd name="T163" fmla="*/ 0 60000 65536"/>
                        <a:gd name="T164" fmla="*/ 0 60000 65536"/>
                        <a:gd name="T165" fmla="*/ 0 w 821"/>
                        <a:gd name="T166" fmla="*/ 0 h 646"/>
                        <a:gd name="T167" fmla="*/ 821 w 821"/>
                        <a:gd name="T168" fmla="*/ 646 h 646"/>
                      </a:gdLst>
                      <a:ahLst/>
                      <a:cxnLst>
                        <a:cxn ang="T110">
                          <a:pos x="T0" y="T1"/>
                        </a:cxn>
                        <a:cxn ang="T111">
                          <a:pos x="T2" y="T3"/>
                        </a:cxn>
                        <a:cxn ang="T112">
                          <a:pos x="T4" y="T5"/>
                        </a:cxn>
                        <a:cxn ang="T113">
                          <a:pos x="T6" y="T7"/>
                        </a:cxn>
                        <a:cxn ang="T114">
                          <a:pos x="T8" y="T9"/>
                        </a:cxn>
                        <a:cxn ang="T115">
                          <a:pos x="T10" y="T11"/>
                        </a:cxn>
                        <a:cxn ang="T116">
                          <a:pos x="T12" y="T13"/>
                        </a:cxn>
                        <a:cxn ang="T117">
                          <a:pos x="T14" y="T15"/>
                        </a:cxn>
                        <a:cxn ang="T118">
                          <a:pos x="T16" y="T17"/>
                        </a:cxn>
                        <a:cxn ang="T119">
                          <a:pos x="T18" y="T19"/>
                        </a:cxn>
                        <a:cxn ang="T120">
                          <a:pos x="T20" y="T21"/>
                        </a:cxn>
                        <a:cxn ang="T121">
                          <a:pos x="T22" y="T23"/>
                        </a:cxn>
                        <a:cxn ang="T122">
                          <a:pos x="T24" y="T25"/>
                        </a:cxn>
                        <a:cxn ang="T123">
                          <a:pos x="T26" y="T27"/>
                        </a:cxn>
                        <a:cxn ang="T124">
                          <a:pos x="T28" y="T29"/>
                        </a:cxn>
                        <a:cxn ang="T125">
                          <a:pos x="T30" y="T31"/>
                        </a:cxn>
                        <a:cxn ang="T126">
                          <a:pos x="T32" y="T33"/>
                        </a:cxn>
                        <a:cxn ang="T127">
                          <a:pos x="T34" y="T35"/>
                        </a:cxn>
                        <a:cxn ang="T128">
                          <a:pos x="T36" y="T37"/>
                        </a:cxn>
                        <a:cxn ang="T129">
                          <a:pos x="T38" y="T39"/>
                        </a:cxn>
                        <a:cxn ang="T130">
                          <a:pos x="T40" y="T41"/>
                        </a:cxn>
                        <a:cxn ang="T131">
                          <a:pos x="T42" y="T43"/>
                        </a:cxn>
                        <a:cxn ang="T132">
                          <a:pos x="T44" y="T45"/>
                        </a:cxn>
                        <a:cxn ang="T133">
                          <a:pos x="T46" y="T47"/>
                        </a:cxn>
                        <a:cxn ang="T134">
                          <a:pos x="T48" y="T49"/>
                        </a:cxn>
                        <a:cxn ang="T135">
                          <a:pos x="T50" y="T51"/>
                        </a:cxn>
                        <a:cxn ang="T136">
                          <a:pos x="T52" y="T53"/>
                        </a:cxn>
                        <a:cxn ang="T137">
                          <a:pos x="T54" y="T55"/>
                        </a:cxn>
                        <a:cxn ang="T138">
                          <a:pos x="T56" y="T57"/>
                        </a:cxn>
                        <a:cxn ang="T139">
                          <a:pos x="T58" y="T59"/>
                        </a:cxn>
                        <a:cxn ang="T140">
                          <a:pos x="T60" y="T61"/>
                        </a:cxn>
                        <a:cxn ang="T141">
                          <a:pos x="T62" y="T63"/>
                        </a:cxn>
                        <a:cxn ang="T142">
                          <a:pos x="T64" y="T65"/>
                        </a:cxn>
                        <a:cxn ang="T143">
                          <a:pos x="T66" y="T67"/>
                        </a:cxn>
                        <a:cxn ang="T144">
                          <a:pos x="T68" y="T69"/>
                        </a:cxn>
                        <a:cxn ang="T145">
                          <a:pos x="T70" y="T71"/>
                        </a:cxn>
                        <a:cxn ang="T146">
                          <a:pos x="T72" y="T73"/>
                        </a:cxn>
                        <a:cxn ang="T147">
                          <a:pos x="T74" y="T75"/>
                        </a:cxn>
                        <a:cxn ang="T148">
                          <a:pos x="T76" y="T77"/>
                        </a:cxn>
                        <a:cxn ang="T149">
                          <a:pos x="T78" y="T79"/>
                        </a:cxn>
                        <a:cxn ang="T150">
                          <a:pos x="T80" y="T81"/>
                        </a:cxn>
                        <a:cxn ang="T151">
                          <a:pos x="T82" y="T83"/>
                        </a:cxn>
                        <a:cxn ang="T152">
                          <a:pos x="T84" y="T85"/>
                        </a:cxn>
                        <a:cxn ang="T153">
                          <a:pos x="T86" y="T87"/>
                        </a:cxn>
                        <a:cxn ang="T154">
                          <a:pos x="T88" y="T89"/>
                        </a:cxn>
                        <a:cxn ang="T155">
                          <a:pos x="T90" y="T91"/>
                        </a:cxn>
                        <a:cxn ang="T156">
                          <a:pos x="T92" y="T93"/>
                        </a:cxn>
                        <a:cxn ang="T157">
                          <a:pos x="T94" y="T95"/>
                        </a:cxn>
                        <a:cxn ang="T158">
                          <a:pos x="T96" y="T97"/>
                        </a:cxn>
                        <a:cxn ang="T159">
                          <a:pos x="T98" y="T99"/>
                        </a:cxn>
                        <a:cxn ang="T160">
                          <a:pos x="T100" y="T101"/>
                        </a:cxn>
                        <a:cxn ang="T161">
                          <a:pos x="T102" y="T103"/>
                        </a:cxn>
                        <a:cxn ang="T162">
                          <a:pos x="T104" y="T105"/>
                        </a:cxn>
                        <a:cxn ang="T163">
                          <a:pos x="T106" y="T107"/>
                        </a:cxn>
                        <a:cxn ang="T164">
                          <a:pos x="T108" y="T109"/>
                        </a:cxn>
                      </a:cxnLst>
                      <a:rect l="T165" t="T166" r="T167" b="T168"/>
                      <a:pathLst>
                        <a:path w="821" h="646">
                          <a:moveTo>
                            <a:pt x="69" y="616"/>
                          </a:moveTo>
                          <a:lnTo>
                            <a:pt x="46" y="592"/>
                          </a:lnTo>
                          <a:lnTo>
                            <a:pt x="32" y="551"/>
                          </a:lnTo>
                          <a:lnTo>
                            <a:pt x="27" y="460"/>
                          </a:lnTo>
                          <a:lnTo>
                            <a:pt x="27" y="309"/>
                          </a:lnTo>
                          <a:lnTo>
                            <a:pt x="32" y="195"/>
                          </a:lnTo>
                          <a:lnTo>
                            <a:pt x="46" y="169"/>
                          </a:lnTo>
                          <a:lnTo>
                            <a:pt x="71" y="136"/>
                          </a:lnTo>
                          <a:lnTo>
                            <a:pt x="132" y="112"/>
                          </a:lnTo>
                          <a:lnTo>
                            <a:pt x="240" y="80"/>
                          </a:lnTo>
                          <a:lnTo>
                            <a:pt x="329" y="57"/>
                          </a:lnTo>
                          <a:lnTo>
                            <a:pt x="369" y="33"/>
                          </a:lnTo>
                          <a:lnTo>
                            <a:pt x="440" y="27"/>
                          </a:lnTo>
                          <a:lnTo>
                            <a:pt x="566" y="38"/>
                          </a:lnTo>
                          <a:lnTo>
                            <a:pt x="670" y="32"/>
                          </a:lnTo>
                          <a:lnTo>
                            <a:pt x="714" y="22"/>
                          </a:lnTo>
                          <a:lnTo>
                            <a:pt x="750" y="32"/>
                          </a:lnTo>
                          <a:lnTo>
                            <a:pt x="774" y="95"/>
                          </a:lnTo>
                          <a:lnTo>
                            <a:pt x="789" y="210"/>
                          </a:lnTo>
                          <a:lnTo>
                            <a:pt x="804" y="301"/>
                          </a:lnTo>
                          <a:lnTo>
                            <a:pt x="797" y="343"/>
                          </a:lnTo>
                          <a:lnTo>
                            <a:pt x="769" y="446"/>
                          </a:lnTo>
                          <a:lnTo>
                            <a:pt x="733" y="550"/>
                          </a:lnTo>
                          <a:lnTo>
                            <a:pt x="709" y="589"/>
                          </a:lnTo>
                          <a:lnTo>
                            <a:pt x="693" y="608"/>
                          </a:lnTo>
                          <a:lnTo>
                            <a:pt x="717" y="622"/>
                          </a:lnTo>
                          <a:lnTo>
                            <a:pt x="742" y="578"/>
                          </a:lnTo>
                          <a:lnTo>
                            <a:pt x="780" y="485"/>
                          </a:lnTo>
                          <a:lnTo>
                            <a:pt x="808" y="386"/>
                          </a:lnTo>
                          <a:lnTo>
                            <a:pt x="818" y="337"/>
                          </a:lnTo>
                          <a:lnTo>
                            <a:pt x="821" y="291"/>
                          </a:lnTo>
                          <a:lnTo>
                            <a:pt x="812" y="214"/>
                          </a:lnTo>
                          <a:lnTo>
                            <a:pt x="797" y="99"/>
                          </a:lnTo>
                          <a:lnTo>
                            <a:pt x="775" y="36"/>
                          </a:lnTo>
                          <a:lnTo>
                            <a:pt x="755" y="8"/>
                          </a:lnTo>
                          <a:lnTo>
                            <a:pt x="722" y="0"/>
                          </a:lnTo>
                          <a:lnTo>
                            <a:pt x="679" y="13"/>
                          </a:lnTo>
                          <a:lnTo>
                            <a:pt x="615" y="17"/>
                          </a:lnTo>
                          <a:lnTo>
                            <a:pt x="533" y="17"/>
                          </a:lnTo>
                          <a:lnTo>
                            <a:pt x="448" y="5"/>
                          </a:lnTo>
                          <a:lnTo>
                            <a:pt x="391" y="8"/>
                          </a:lnTo>
                          <a:lnTo>
                            <a:pt x="362" y="19"/>
                          </a:lnTo>
                          <a:lnTo>
                            <a:pt x="298" y="50"/>
                          </a:lnTo>
                          <a:lnTo>
                            <a:pt x="175" y="84"/>
                          </a:lnTo>
                          <a:lnTo>
                            <a:pt x="57" y="123"/>
                          </a:lnTo>
                          <a:lnTo>
                            <a:pt x="24" y="164"/>
                          </a:lnTo>
                          <a:lnTo>
                            <a:pt x="3" y="219"/>
                          </a:lnTo>
                          <a:lnTo>
                            <a:pt x="0" y="329"/>
                          </a:lnTo>
                          <a:lnTo>
                            <a:pt x="5" y="433"/>
                          </a:lnTo>
                          <a:lnTo>
                            <a:pt x="9" y="540"/>
                          </a:lnTo>
                          <a:lnTo>
                            <a:pt x="28" y="602"/>
                          </a:lnTo>
                          <a:lnTo>
                            <a:pt x="47" y="635"/>
                          </a:lnTo>
                          <a:lnTo>
                            <a:pt x="80" y="646"/>
                          </a:lnTo>
                          <a:lnTo>
                            <a:pt x="99" y="640"/>
                          </a:lnTo>
                          <a:lnTo>
                            <a:pt x="69" y="616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41036" name="Freeform 1048"/>
                    <p:cNvSpPr>
                      <a:spLocks/>
                    </p:cNvSpPr>
                    <p:nvPr/>
                  </p:nvSpPr>
                  <p:spPr bwMode="auto">
                    <a:xfrm>
                      <a:off x="1978" y="1965"/>
                      <a:ext cx="707" cy="644"/>
                    </a:xfrm>
                    <a:custGeom>
                      <a:avLst/>
                      <a:gdLst>
                        <a:gd name="T0" fmla="*/ 11 w 707"/>
                        <a:gd name="T1" fmla="*/ 611 h 644"/>
                        <a:gd name="T2" fmla="*/ 129 w 707"/>
                        <a:gd name="T3" fmla="*/ 619 h 644"/>
                        <a:gd name="T4" fmla="*/ 294 w 707"/>
                        <a:gd name="T5" fmla="*/ 623 h 644"/>
                        <a:gd name="T6" fmla="*/ 426 w 707"/>
                        <a:gd name="T7" fmla="*/ 623 h 644"/>
                        <a:gd name="T8" fmla="*/ 544 w 707"/>
                        <a:gd name="T9" fmla="*/ 609 h 644"/>
                        <a:gd name="T10" fmla="*/ 622 w 707"/>
                        <a:gd name="T11" fmla="*/ 597 h 644"/>
                        <a:gd name="T12" fmla="*/ 644 w 707"/>
                        <a:gd name="T13" fmla="*/ 586 h 644"/>
                        <a:gd name="T14" fmla="*/ 644 w 707"/>
                        <a:gd name="T15" fmla="*/ 529 h 644"/>
                        <a:gd name="T16" fmla="*/ 615 w 707"/>
                        <a:gd name="T17" fmla="*/ 377 h 644"/>
                        <a:gd name="T18" fmla="*/ 582 w 707"/>
                        <a:gd name="T19" fmla="*/ 193 h 644"/>
                        <a:gd name="T20" fmla="*/ 565 w 707"/>
                        <a:gd name="T21" fmla="*/ 126 h 644"/>
                        <a:gd name="T22" fmla="*/ 549 w 707"/>
                        <a:gd name="T23" fmla="*/ 101 h 644"/>
                        <a:gd name="T24" fmla="*/ 346 w 707"/>
                        <a:gd name="T25" fmla="*/ 123 h 644"/>
                        <a:gd name="T26" fmla="*/ 147 w 707"/>
                        <a:gd name="T27" fmla="*/ 128 h 644"/>
                        <a:gd name="T28" fmla="*/ 38 w 707"/>
                        <a:gd name="T29" fmla="*/ 131 h 644"/>
                        <a:gd name="T30" fmla="*/ 0 w 707"/>
                        <a:gd name="T31" fmla="*/ 136 h 644"/>
                        <a:gd name="T32" fmla="*/ 21 w 707"/>
                        <a:gd name="T33" fmla="*/ 109 h 644"/>
                        <a:gd name="T34" fmla="*/ 68 w 707"/>
                        <a:gd name="T35" fmla="*/ 114 h 644"/>
                        <a:gd name="T36" fmla="*/ 204 w 707"/>
                        <a:gd name="T37" fmla="*/ 109 h 644"/>
                        <a:gd name="T38" fmla="*/ 333 w 707"/>
                        <a:gd name="T39" fmla="*/ 101 h 644"/>
                        <a:gd name="T40" fmla="*/ 447 w 707"/>
                        <a:gd name="T41" fmla="*/ 92 h 644"/>
                        <a:gd name="T42" fmla="*/ 556 w 707"/>
                        <a:gd name="T43" fmla="*/ 82 h 644"/>
                        <a:gd name="T44" fmla="*/ 641 w 707"/>
                        <a:gd name="T45" fmla="*/ 43 h 644"/>
                        <a:gd name="T46" fmla="*/ 688 w 707"/>
                        <a:gd name="T47" fmla="*/ 0 h 644"/>
                        <a:gd name="T48" fmla="*/ 707 w 707"/>
                        <a:gd name="T49" fmla="*/ 21 h 644"/>
                        <a:gd name="T50" fmla="*/ 663 w 707"/>
                        <a:gd name="T51" fmla="*/ 47 h 644"/>
                        <a:gd name="T52" fmla="*/ 598 w 707"/>
                        <a:gd name="T53" fmla="*/ 90 h 644"/>
                        <a:gd name="T54" fmla="*/ 578 w 707"/>
                        <a:gd name="T55" fmla="*/ 104 h 644"/>
                        <a:gd name="T56" fmla="*/ 601 w 707"/>
                        <a:gd name="T57" fmla="*/ 202 h 644"/>
                        <a:gd name="T58" fmla="*/ 620 w 707"/>
                        <a:gd name="T59" fmla="*/ 297 h 644"/>
                        <a:gd name="T60" fmla="*/ 636 w 707"/>
                        <a:gd name="T61" fmla="*/ 384 h 644"/>
                        <a:gd name="T62" fmla="*/ 650 w 707"/>
                        <a:gd name="T63" fmla="*/ 467 h 644"/>
                        <a:gd name="T64" fmla="*/ 663 w 707"/>
                        <a:gd name="T65" fmla="*/ 529 h 644"/>
                        <a:gd name="T66" fmla="*/ 669 w 707"/>
                        <a:gd name="T67" fmla="*/ 582 h 644"/>
                        <a:gd name="T68" fmla="*/ 660 w 707"/>
                        <a:gd name="T69" fmla="*/ 611 h 644"/>
                        <a:gd name="T70" fmla="*/ 570 w 707"/>
                        <a:gd name="T71" fmla="*/ 633 h 644"/>
                        <a:gd name="T72" fmla="*/ 412 w 707"/>
                        <a:gd name="T73" fmla="*/ 644 h 644"/>
                        <a:gd name="T74" fmla="*/ 246 w 707"/>
                        <a:gd name="T75" fmla="*/ 638 h 644"/>
                        <a:gd name="T76" fmla="*/ 125 w 707"/>
                        <a:gd name="T77" fmla="*/ 638 h 644"/>
                        <a:gd name="T78" fmla="*/ 25 w 707"/>
                        <a:gd name="T79" fmla="*/ 635 h 644"/>
                        <a:gd name="T80" fmla="*/ 11 w 707"/>
                        <a:gd name="T81" fmla="*/ 611 h 644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60000 65536"/>
                        <a:gd name="T94" fmla="*/ 0 60000 65536"/>
                        <a:gd name="T95" fmla="*/ 0 60000 65536"/>
                        <a:gd name="T96" fmla="*/ 0 60000 65536"/>
                        <a:gd name="T97" fmla="*/ 0 60000 65536"/>
                        <a:gd name="T98" fmla="*/ 0 60000 65536"/>
                        <a:gd name="T99" fmla="*/ 0 60000 65536"/>
                        <a:gd name="T100" fmla="*/ 0 60000 65536"/>
                        <a:gd name="T101" fmla="*/ 0 60000 65536"/>
                        <a:gd name="T102" fmla="*/ 0 60000 65536"/>
                        <a:gd name="T103" fmla="*/ 0 60000 65536"/>
                        <a:gd name="T104" fmla="*/ 0 60000 65536"/>
                        <a:gd name="T105" fmla="*/ 0 60000 65536"/>
                        <a:gd name="T106" fmla="*/ 0 60000 65536"/>
                        <a:gd name="T107" fmla="*/ 0 60000 65536"/>
                        <a:gd name="T108" fmla="*/ 0 60000 65536"/>
                        <a:gd name="T109" fmla="*/ 0 60000 6553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w 707"/>
                        <a:gd name="T124" fmla="*/ 0 h 644"/>
                        <a:gd name="T125" fmla="*/ 707 w 707"/>
                        <a:gd name="T126" fmla="*/ 644 h 644"/>
                      </a:gdLst>
                      <a:ahLst/>
                      <a:cxnLst>
                        <a:cxn ang="T82">
                          <a:pos x="T0" y="T1"/>
                        </a:cxn>
                        <a:cxn ang="T83">
                          <a:pos x="T2" y="T3"/>
                        </a:cxn>
                        <a:cxn ang="T84">
                          <a:pos x="T4" y="T5"/>
                        </a:cxn>
                        <a:cxn ang="T85">
                          <a:pos x="T6" y="T7"/>
                        </a:cxn>
                        <a:cxn ang="T86">
                          <a:pos x="T8" y="T9"/>
                        </a:cxn>
                        <a:cxn ang="T87">
                          <a:pos x="T10" y="T11"/>
                        </a:cxn>
                        <a:cxn ang="T88">
                          <a:pos x="T12" y="T13"/>
                        </a:cxn>
                        <a:cxn ang="T89">
                          <a:pos x="T14" y="T15"/>
                        </a:cxn>
                        <a:cxn ang="T90">
                          <a:pos x="T16" y="T17"/>
                        </a:cxn>
                        <a:cxn ang="T91">
                          <a:pos x="T18" y="T19"/>
                        </a:cxn>
                        <a:cxn ang="T92">
                          <a:pos x="T20" y="T21"/>
                        </a:cxn>
                        <a:cxn ang="T93">
                          <a:pos x="T22" y="T23"/>
                        </a:cxn>
                        <a:cxn ang="T94">
                          <a:pos x="T24" y="T25"/>
                        </a:cxn>
                        <a:cxn ang="T95">
                          <a:pos x="T26" y="T27"/>
                        </a:cxn>
                        <a:cxn ang="T96">
                          <a:pos x="T28" y="T29"/>
                        </a:cxn>
                        <a:cxn ang="T97">
                          <a:pos x="T30" y="T31"/>
                        </a:cxn>
                        <a:cxn ang="T98">
                          <a:pos x="T32" y="T33"/>
                        </a:cxn>
                        <a:cxn ang="T99">
                          <a:pos x="T34" y="T35"/>
                        </a:cxn>
                        <a:cxn ang="T100">
                          <a:pos x="T36" y="T37"/>
                        </a:cxn>
                        <a:cxn ang="T101">
                          <a:pos x="T38" y="T39"/>
                        </a:cxn>
                        <a:cxn ang="T102">
                          <a:pos x="T40" y="T41"/>
                        </a:cxn>
                        <a:cxn ang="T103">
                          <a:pos x="T42" y="T43"/>
                        </a:cxn>
                        <a:cxn ang="T104">
                          <a:pos x="T44" y="T45"/>
                        </a:cxn>
                        <a:cxn ang="T105">
                          <a:pos x="T46" y="T47"/>
                        </a:cxn>
                        <a:cxn ang="T106">
                          <a:pos x="T48" y="T49"/>
                        </a:cxn>
                        <a:cxn ang="T107">
                          <a:pos x="T50" y="T51"/>
                        </a:cxn>
                        <a:cxn ang="T108">
                          <a:pos x="T52" y="T53"/>
                        </a:cxn>
                        <a:cxn ang="T109">
                          <a:pos x="T54" y="T55"/>
                        </a:cxn>
                        <a:cxn ang="T110">
                          <a:pos x="T56" y="T57"/>
                        </a:cxn>
                        <a:cxn ang="T111">
                          <a:pos x="T58" y="T59"/>
                        </a:cxn>
                        <a:cxn ang="T112">
                          <a:pos x="T60" y="T61"/>
                        </a:cxn>
                        <a:cxn ang="T113">
                          <a:pos x="T62" y="T63"/>
                        </a:cxn>
                        <a:cxn ang="T114">
                          <a:pos x="T64" y="T65"/>
                        </a:cxn>
                        <a:cxn ang="T115">
                          <a:pos x="T66" y="T67"/>
                        </a:cxn>
                        <a:cxn ang="T116">
                          <a:pos x="T68" y="T69"/>
                        </a:cxn>
                        <a:cxn ang="T117">
                          <a:pos x="T70" y="T71"/>
                        </a:cxn>
                        <a:cxn ang="T118">
                          <a:pos x="T72" y="T73"/>
                        </a:cxn>
                        <a:cxn ang="T119">
                          <a:pos x="T74" y="T75"/>
                        </a:cxn>
                        <a:cxn ang="T120">
                          <a:pos x="T76" y="T77"/>
                        </a:cxn>
                        <a:cxn ang="T121">
                          <a:pos x="T78" y="T79"/>
                        </a:cxn>
                        <a:cxn ang="T122">
                          <a:pos x="T80" y="T81"/>
                        </a:cxn>
                      </a:cxnLst>
                      <a:rect l="T123" t="T124" r="T125" b="T126"/>
                      <a:pathLst>
                        <a:path w="707" h="644">
                          <a:moveTo>
                            <a:pt x="11" y="611"/>
                          </a:moveTo>
                          <a:lnTo>
                            <a:pt x="129" y="619"/>
                          </a:lnTo>
                          <a:lnTo>
                            <a:pt x="294" y="623"/>
                          </a:lnTo>
                          <a:lnTo>
                            <a:pt x="426" y="623"/>
                          </a:lnTo>
                          <a:lnTo>
                            <a:pt x="544" y="609"/>
                          </a:lnTo>
                          <a:lnTo>
                            <a:pt x="622" y="597"/>
                          </a:lnTo>
                          <a:lnTo>
                            <a:pt x="644" y="586"/>
                          </a:lnTo>
                          <a:lnTo>
                            <a:pt x="644" y="529"/>
                          </a:lnTo>
                          <a:lnTo>
                            <a:pt x="615" y="377"/>
                          </a:lnTo>
                          <a:lnTo>
                            <a:pt x="582" y="193"/>
                          </a:lnTo>
                          <a:lnTo>
                            <a:pt x="565" y="126"/>
                          </a:lnTo>
                          <a:lnTo>
                            <a:pt x="549" y="101"/>
                          </a:lnTo>
                          <a:lnTo>
                            <a:pt x="346" y="123"/>
                          </a:lnTo>
                          <a:lnTo>
                            <a:pt x="147" y="128"/>
                          </a:lnTo>
                          <a:lnTo>
                            <a:pt x="38" y="131"/>
                          </a:lnTo>
                          <a:lnTo>
                            <a:pt x="0" y="136"/>
                          </a:lnTo>
                          <a:lnTo>
                            <a:pt x="21" y="109"/>
                          </a:lnTo>
                          <a:lnTo>
                            <a:pt x="68" y="114"/>
                          </a:lnTo>
                          <a:lnTo>
                            <a:pt x="204" y="109"/>
                          </a:lnTo>
                          <a:lnTo>
                            <a:pt x="333" y="101"/>
                          </a:lnTo>
                          <a:lnTo>
                            <a:pt x="447" y="92"/>
                          </a:lnTo>
                          <a:lnTo>
                            <a:pt x="556" y="82"/>
                          </a:lnTo>
                          <a:lnTo>
                            <a:pt x="641" y="43"/>
                          </a:lnTo>
                          <a:lnTo>
                            <a:pt x="688" y="0"/>
                          </a:lnTo>
                          <a:lnTo>
                            <a:pt x="707" y="21"/>
                          </a:lnTo>
                          <a:lnTo>
                            <a:pt x="663" y="47"/>
                          </a:lnTo>
                          <a:lnTo>
                            <a:pt x="598" y="90"/>
                          </a:lnTo>
                          <a:lnTo>
                            <a:pt x="578" y="104"/>
                          </a:lnTo>
                          <a:lnTo>
                            <a:pt x="601" y="202"/>
                          </a:lnTo>
                          <a:lnTo>
                            <a:pt x="620" y="297"/>
                          </a:lnTo>
                          <a:lnTo>
                            <a:pt x="636" y="384"/>
                          </a:lnTo>
                          <a:lnTo>
                            <a:pt x="650" y="467"/>
                          </a:lnTo>
                          <a:lnTo>
                            <a:pt x="663" y="529"/>
                          </a:lnTo>
                          <a:lnTo>
                            <a:pt x="669" y="582"/>
                          </a:lnTo>
                          <a:lnTo>
                            <a:pt x="660" y="611"/>
                          </a:lnTo>
                          <a:lnTo>
                            <a:pt x="570" y="633"/>
                          </a:lnTo>
                          <a:lnTo>
                            <a:pt x="412" y="644"/>
                          </a:lnTo>
                          <a:lnTo>
                            <a:pt x="246" y="638"/>
                          </a:lnTo>
                          <a:lnTo>
                            <a:pt x="125" y="638"/>
                          </a:lnTo>
                          <a:lnTo>
                            <a:pt x="25" y="635"/>
                          </a:lnTo>
                          <a:lnTo>
                            <a:pt x="11" y="611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41037" name="Freeform 1049"/>
                    <p:cNvSpPr>
                      <a:spLocks/>
                    </p:cNvSpPr>
                    <p:nvPr/>
                  </p:nvSpPr>
                  <p:spPr bwMode="auto">
                    <a:xfrm>
                      <a:off x="2057" y="2127"/>
                      <a:ext cx="488" cy="412"/>
                    </a:xfrm>
                    <a:custGeom>
                      <a:avLst/>
                      <a:gdLst>
                        <a:gd name="T0" fmla="*/ 0 w 488"/>
                        <a:gd name="T1" fmla="*/ 11 h 412"/>
                        <a:gd name="T2" fmla="*/ 162 w 488"/>
                        <a:gd name="T3" fmla="*/ 5 h 412"/>
                        <a:gd name="T4" fmla="*/ 273 w 488"/>
                        <a:gd name="T5" fmla="*/ 0 h 412"/>
                        <a:gd name="T6" fmla="*/ 397 w 488"/>
                        <a:gd name="T7" fmla="*/ 2 h 412"/>
                        <a:gd name="T8" fmla="*/ 416 w 488"/>
                        <a:gd name="T9" fmla="*/ 16 h 412"/>
                        <a:gd name="T10" fmla="*/ 431 w 488"/>
                        <a:gd name="T11" fmla="*/ 38 h 412"/>
                        <a:gd name="T12" fmla="*/ 458 w 488"/>
                        <a:gd name="T13" fmla="*/ 154 h 412"/>
                        <a:gd name="T14" fmla="*/ 478 w 488"/>
                        <a:gd name="T15" fmla="*/ 286 h 412"/>
                        <a:gd name="T16" fmla="*/ 488 w 488"/>
                        <a:gd name="T17" fmla="*/ 377 h 412"/>
                        <a:gd name="T18" fmla="*/ 478 w 488"/>
                        <a:gd name="T19" fmla="*/ 406 h 412"/>
                        <a:gd name="T20" fmla="*/ 453 w 488"/>
                        <a:gd name="T21" fmla="*/ 412 h 412"/>
                        <a:gd name="T22" fmla="*/ 310 w 488"/>
                        <a:gd name="T23" fmla="*/ 396 h 412"/>
                        <a:gd name="T24" fmla="*/ 459 w 488"/>
                        <a:gd name="T25" fmla="*/ 383 h 412"/>
                        <a:gd name="T26" fmla="*/ 467 w 488"/>
                        <a:gd name="T27" fmla="*/ 379 h 412"/>
                        <a:gd name="T28" fmla="*/ 464 w 488"/>
                        <a:gd name="T29" fmla="*/ 317 h 412"/>
                        <a:gd name="T30" fmla="*/ 453 w 488"/>
                        <a:gd name="T31" fmla="*/ 229 h 412"/>
                        <a:gd name="T32" fmla="*/ 429 w 488"/>
                        <a:gd name="T33" fmla="*/ 110 h 412"/>
                        <a:gd name="T34" fmla="*/ 410 w 488"/>
                        <a:gd name="T35" fmla="*/ 35 h 412"/>
                        <a:gd name="T36" fmla="*/ 391 w 488"/>
                        <a:gd name="T37" fmla="*/ 24 h 412"/>
                        <a:gd name="T38" fmla="*/ 302 w 488"/>
                        <a:gd name="T39" fmla="*/ 19 h 412"/>
                        <a:gd name="T40" fmla="*/ 181 w 488"/>
                        <a:gd name="T41" fmla="*/ 24 h 412"/>
                        <a:gd name="T42" fmla="*/ 81 w 488"/>
                        <a:gd name="T43" fmla="*/ 21 h 412"/>
                        <a:gd name="T44" fmla="*/ 0 w 488"/>
                        <a:gd name="T45" fmla="*/ 11 h 412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w 488"/>
                        <a:gd name="T70" fmla="*/ 0 h 412"/>
                        <a:gd name="T71" fmla="*/ 488 w 488"/>
                        <a:gd name="T72" fmla="*/ 412 h 412"/>
                      </a:gdLst>
                      <a:ahLst/>
                      <a:cxnLst>
                        <a:cxn ang="T46">
                          <a:pos x="T0" y="T1"/>
                        </a:cxn>
                        <a:cxn ang="T47">
                          <a:pos x="T2" y="T3"/>
                        </a:cxn>
                        <a:cxn ang="T48">
                          <a:pos x="T4" y="T5"/>
                        </a:cxn>
                        <a:cxn ang="T49">
                          <a:pos x="T6" y="T7"/>
                        </a:cxn>
                        <a:cxn ang="T50">
                          <a:pos x="T8" y="T9"/>
                        </a:cxn>
                        <a:cxn ang="T51">
                          <a:pos x="T10" y="T11"/>
                        </a:cxn>
                        <a:cxn ang="T52">
                          <a:pos x="T12" y="T13"/>
                        </a:cxn>
                        <a:cxn ang="T53">
                          <a:pos x="T14" y="T15"/>
                        </a:cxn>
                        <a:cxn ang="T54">
                          <a:pos x="T16" y="T17"/>
                        </a:cxn>
                        <a:cxn ang="T55">
                          <a:pos x="T18" y="T19"/>
                        </a:cxn>
                        <a:cxn ang="T56">
                          <a:pos x="T20" y="T21"/>
                        </a:cxn>
                        <a:cxn ang="T57">
                          <a:pos x="T22" y="T23"/>
                        </a:cxn>
                        <a:cxn ang="T58">
                          <a:pos x="T24" y="T25"/>
                        </a:cxn>
                        <a:cxn ang="T59">
                          <a:pos x="T26" y="T27"/>
                        </a:cxn>
                        <a:cxn ang="T60">
                          <a:pos x="T28" y="T29"/>
                        </a:cxn>
                        <a:cxn ang="T61">
                          <a:pos x="T30" y="T31"/>
                        </a:cxn>
                        <a:cxn ang="T62">
                          <a:pos x="T32" y="T33"/>
                        </a:cxn>
                        <a:cxn ang="T63">
                          <a:pos x="T34" y="T35"/>
                        </a:cxn>
                        <a:cxn ang="T64">
                          <a:pos x="T36" y="T37"/>
                        </a:cxn>
                        <a:cxn ang="T65">
                          <a:pos x="T38" y="T39"/>
                        </a:cxn>
                        <a:cxn ang="T66">
                          <a:pos x="T40" y="T41"/>
                        </a:cxn>
                        <a:cxn ang="T67">
                          <a:pos x="T42" y="T43"/>
                        </a:cxn>
                        <a:cxn ang="T68">
                          <a:pos x="T44" y="T45"/>
                        </a:cxn>
                      </a:cxnLst>
                      <a:rect l="T69" t="T70" r="T71" b="T72"/>
                      <a:pathLst>
                        <a:path w="488" h="412">
                          <a:moveTo>
                            <a:pt x="0" y="11"/>
                          </a:moveTo>
                          <a:lnTo>
                            <a:pt x="162" y="5"/>
                          </a:lnTo>
                          <a:lnTo>
                            <a:pt x="273" y="0"/>
                          </a:lnTo>
                          <a:lnTo>
                            <a:pt x="397" y="2"/>
                          </a:lnTo>
                          <a:lnTo>
                            <a:pt x="416" y="16"/>
                          </a:lnTo>
                          <a:lnTo>
                            <a:pt x="431" y="38"/>
                          </a:lnTo>
                          <a:lnTo>
                            <a:pt x="458" y="154"/>
                          </a:lnTo>
                          <a:lnTo>
                            <a:pt x="478" y="286"/>
                          </a:lnTo>
                          <a:lnTo>
                            <a:pt x="488" y="377"/>
                          </a:lnTo>
                          <a:lnTo>
                            <a:pt x="478" y="406"/>
                          </a:lnTo>
                          <a:lnTo>
                            <a:pt x="453" y="412"/>
                          </a:lnTo>
                          <a:lnTo>
                            <a:pt x="310" y="396"/>
                          </a:lnTo>
                          <a:lnTo>
                            <a:pt x="459" y="383"/>
                          </a:lnTo>
                          <a:lnTo>
                            <a:pt x="467" y="379"/>
                          </a:lnTo>
                          <a:lnTo>
                            <a:pt x="464" y="317"/>
                          </a:lnTo>
                          <a:lnTo>
                            <a:pt x="453" y="229"/>
                          </a:lnTo>
                          <a:lnTo>
                            <a:pt x="429" y="110"/>
                          </a:lnTo>
                          <a:lnTo>
                            <a:pt x="410" y="35"/>
                          </a:lnTo>
                          <a:lnTo>
                            <a:pt x="391" y="24"/>
                          </a:lnTo>
                          <a:lnTo>
                            <a:pt x="302" y="19"/>
                          </a:lnTo>
                          <a:lnTo>
                            <a:pt x="181" y="24"/>
                          </a:lnTo>
                          <a:lnTo>
                            <a:pt x="81" y="21"/>
                          </a:lnTo>
                          <a:lnTo>
                            <a:pt x="0" y="11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41038" name="Freeform 1050"/>
                    <p:cNvSpPr>
                      <a:spLocks/>
                    </p:cNvSpPr>
                    <p:nvPr/>
                  </p:nvSpPr>
                  <p:spPr bwMode="auto">
                    <a:xfrm>
                      <a:off x="2007" y="2133"/>
                      <a:ext cx="485" cy="401"/>
                    </a:xfrm>
                    <a:custGeom>
                      <a:avLst/>
                      <a:gdLst>
                        <a:gd name="T0" fmla="*/ 224 w 485"/>
                        <a:gd name="T1" fmla="*/ 0 h 401"/>
                        <a:gd name="T2" fmla="*/ 67 w 485"/>
                        <a:gd name="T3" fmla="*/ 0 h 401"/>
                        <a:gd name="T4" fmla="*/ 22 w 485"/>
                        <a:gd name="T5" fmla="*/ 5 h 401"/>
                        <a:gd name="T6" fmla="*/ 14 w 485"/>
                        <a:gd name="T7" fmla="*/ 22 h 401"/>
                        <a:gd name="T8" fmla="*/ 5 w 485"/>
                        <a:gd name="T9" fmla="*/ 57 h 401"/>
                        <a:gd name="T10" fmla="*/ 0 w 485"/>
                        <a:gd name="T11" fmla="*/ 151 h 401"/>
                        <a:gd name="T12" fmla="*/ 5 w 485"/>
                        <a:gd name="T13" fmla="*/ 243 h 401"/>
                        <a:gd name="T14" fmla="*/ 17 w 485"/>
                        <a:gd name="T15" fmla="*/ 334 h 401"/>
                        <a:gd name="T16" fmla="*/ 37 w 485"/>
                        <a:gd name="T17" fmla="*/ 371 h 401"/>
                        <a:gd name="T18" fmla="*/ 46 w 485"/>
                        <a:gd name="T19" fmla="*/ 380 h 401"/>
                        <a:gd name="T20" fmla="*/ 146 w 485"/>
                        <a:gd name="T21" fmla="*/ 390 h 401"/>
                        <a:gd name="T22" fmla="*/ 275 w 485"/>
                        <a:gd name="T23" fmla="*/ 395 h 401"/>
                        <a:gd name="T24" fmla="*/ 371 w 485"/>
                        <a:gd name="T25" fmla="*/ 396 h 401"/>
                        <a:gd name="T26" fmla="*/ 485 w 485"/>
                        <a:gd name="T27" fmla="*/ 401 h 401"/>
                        <a:gd name="T28" fmla="*/ 480 w 485"/>
                        <a:gd name="T29" fmla="*/ 387 h 401"/>
                        <a:gd name="T30" fmla="*/ 391 w 485"/>
                        <a:gd name="T31" fmla="*/ 380 h 401"/>
                        <a:gd name="T32" fmla="*/ 275 w 485"/>
                        <a:gd name="T33" fmla="*/ 372 h 401"/>
                        <a:gd name="T34" fmla="*/ 114 w 485"/>
                        <a:gd name="T35" fmla="*/ 371 h 401"/>
                        <a:gd name="T36" fmla="*/ 56 w 485"/>
                        <a:gd name="T37" fmla="*/ 353 h 401"/>
                        <a:gd name="T38" fmla="*/ 38 w 485"/>
                        <a:gd name="T39" fmla="*/ 339 h 401"/>
                        <a:gd name="T40" fmla="*/ 32 w 485"/>
                        <a:gd name="T41" fmla="*/ 313 h 401"/>
                        <a:gd name="T42" fmla="*/ 24 w 485"/>
                        <a:gd name="T43" fmla="*/ 237 h 401"/>
                        <a:gd name="T44" fmla="*/ 22 w 485"/>
                        <a:gd name="T45" fmla="*/ 142 h 401"/>
                        <a:gd name="T46" fmla="*/ 29 w 485"/>
                        <a:gd name="T47" fmla="*/ 46 h 401"/>
                        <a:gd name="T48" fmla="*/ 38 w 485"/>
                        <a:gd name="T49" fmla="*/ 24 h 401"/>
                        <a:gd name="T50" fmla="*/ 143 w 485"/>
                        <a:gd name="T51" fmla="*/ 10 h 401"/>
                        <a:gd name="T52" fmla="*/ 224 w 485"/>
                        <a:gd name="T53" fmla="*/ 0 h 401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w 485"/>
                        <a:gd name="T82" fmla="*/ 0 h 401"/>
                        <a:gd name="T83" fmla="*/ 485 w 485"/>
                        <a:gd name="T84" fmla="*/ 401 h 401"/>
                      </a:gdLst>
                      <a:ahLst/>
                      <a:cxnLst>
                        <a:cxn ang="T54">
                          <a:pos x="T0" y="T1"/>
                        </a:cxn>
                        <a:cxn ang="T55">
                          <a:pos x="T2" y="T3"/>
                        </a:cxn>
                        <a:cxn ang="T56">
                          <a:pos x="T4" y="T5"/>
                        </a:cxn>
                        <a:cxn ang="T57">
                          <a:pos x="T6" y="T7"/>
                        </a:cxn>
                        <a:cxn ang="T58">
                          <a:pos x="T8" y="T9"/>
                        </a:cxn>
                        <a:cxn ang="T59">
                          <a:pos x="T10" y="T11"/>
                        </a:cxn>
                        <a:cxn ang="T60">
                          <a:pos x="T12" y="T13"/>
                        </a:cxn>
                        <a:cxn ang="T61">
                          <a:pos x="T14" y="T15"/>
                        </a:cxn>
                        <a:cxn ang="T62">
                          <a:pos x="T16" y="T17"/>
                        </a:cxn>
                        <a:cxn ang="T63">
                          <a:pos x="T18" y="T19"/>
                        </a:cxn>
                        <a:cxn ang="T64">
                          <a:pos x="T20" y="T21"/>
                        </a:cxn>
                        <a:cxn ang="T65">
                          <a:pos x="T22" y="T23"/>
                        </a:cxn>
                        <a:cxn ang="T66">
                          <a:pos x="T24" y="T25"/>
                        </a:cxn>
                        <a:cxn ang="T67">
                          <a:pos x="T26" y="T27"/>
                        </a:cxn>
                        <a:cxn ang="T68">
                          <a:pos x="T28" y="T29"/>
                        </a:cxn>
                        <a:cxn ang="T69">
                          <a:pos x="T30" y="T31"/>
                        </a:cxn>
                        <a:cxn ang="T70">
                          <a:pos x="T32" y="T33"/>
                        </a:cxn>
                        <a:cxn ang="T71">
                          <a:pos x="T34" y="T35"/>
                        </a:cxn>
                        <a:cxn ang="T72">
                          <a:pos x="T36" y="T37"/>
                        </a:cxn>
                        <a:cxn ang="T73">
                          <a:pos x="T38" y="T39"/>
                        </a:cxn>
                        <a:cxn ang="T74">
                          <a:pos x="T40" y="T41"/>
                        </a:cxn>
                        <a:cxn ang="T75">
                          <a:pos x="T42" y="T43"/>
                        </a:cxn>
                        <a:cxn ang="T76">
                          <a:pos x="T44" y="T45"/>
                        </a:cxn>
                        <a:cxn ang="T77">
                          <a:pos x="T46" y="T47"/>
                        </a:cxn>
                        <a:cxn ang="T78">
                          <a:pos x="T48" y="T49"/>
                        </a:cxn>
                        <a:cxn ang="T79">
                          <a:pos x="T50" y="T51"/>
                        </a:cxn>
                        <a:cxn ang="T80">
                          <a:pos x="T52" y="T53"/>
                        </a:cxn>
                      </a:cxnLst>
                      <a:rect l="T81" t="T82" r="T83" b="T84"/>
                      <a:pathLst>
                        <a:path w="485" h="401">
                          <a:moveTo>
                            <a:pt x="224" y="0"/>
                          </a:moveTo>
                          <a:lnTo>
                            <a:pt x="67" y="0"/>
                          </a:lnTo>
                          <a:lnTo>
                            <a:pt x="22" y="5"/>
                          </a:lnTo>
                          <a:lnTo>
                            <a:pt x="14" y="22"/>
                          </a:lnTo>
                          <a:lnTo>
                            <a:pt x="5" y="57"/>
                          </a:lnTo>
                          <a:lnTo>
                            <a:pt x="0" y="151"/>
                          </a:lnTo>
                          <a:lnTo>
                            <a:pt x="5" y="243"/>
                          </a:lnTo>
                          <a:lnTo>
                            <a:pt x="17" y="334"/>
                          </a:lnTo>
                          <a:lnTo>
                            <a:pt x="37" y="371"/>
                          </a:lnTo>
                          <a:lnTo>
                            <a:pt x="46" y="380"/>
                          </a:lnTo>
                          <a:lnTo>
                            <a:pt x="146" y="390"/>
                          </a:lnTo>
                          <a:lnTo>
                            <a:pt x="275" y="395"/>
                          </a:lnTo>
                          <a:lnTo>
                            <a:pt x="371" y="396"/>
                          </a:lnTo>
                          <a:lnTo>
                            <a:pt x="485" y="401"/>
                          </a:lnTo>
                          <a:lnTo>
                            <a:pt x="480" y="387"/>
                          </a:lnTo>
                          <a:lnTo>
                            <a:pt x="391" y="380"/>
                          </a:lnTo>
                          <a:lnTo>
                            <a:pt x="275" y="372"/>
                          </a:lnTo>
                          <a:lnTo>
                            <a:pt x="114" y="371"/>
                          </a:lnTo>
                          <a:lnTo>
                            <a:pt x="56" y="353"/>
                          </a:lnTo>
                          <a:lnTo>
                            <a:pt x="38" y="339"/>
                          </a:lnTo>
                          <a:lnTo>
                            <a:pt x="32" y="313"/>
                          </a:lnTo>
                          <a:lnTo>
                            <a:pt x="24" y="237"/>
                          </a:lnTo>
                          <a:lnTo>
                            <a:pt x="22" y="142"/>
                          </a:lnTo>
                          <a:lnTo>
                            <a:pt x="29" y="46"/>
                          </a:lnTo>
                          <a:lnTo>
                            <a:pt x="38" y="24"/>
                          </a:lnTo>
                          <a:lnTo>
                            <a:pt x="143" y="10"/>
                          </a:lnTo>
                          <a:lnTo>
                            <a:pt x="224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</p:grpSp>
            </p:grpSp>
            <p:grpSp>
              <p:nvGrpSpPr>
                <p:cNvPr id="41009" name="Group 1051"/>
                <p:cNvGrpSpPr>
                  <a:grpSpLocks/>
                </p:cNvGrpSpPr>
                <p:nvPr/>
              </p:nvGrpSpPr>
              <p:grpSpPr bwMode="auto">
                <a:xfrm>
                  <a:off x="489" y="2894"/>
                  <a:ext cx="1022" cy="312"/>
                  <a:chOff x="3931" y="712"/>
                  <a:chExt cx="1996" cy="537"/>
                </a:xfrm>
              </p:grpSpPr>
              <p:sp>
                <p:nvSpPr>
                  <p:cNvPr id="41010" name="Freeform 1052"/>
                  <p:cNvSpPr>
                    <a:spLocks/>
                  </p:cNvSpPr>
                  <p:nvPr/>
                </p:nvSpPr>
                <p:spPr bwMode="auto">
                  <a:xfrm rot="412926">
                    <a:off x="3931" y="712"/>
                    <a:ext cx="1996" cy="537"/>
                  </a:xfrm>
                  <a:custGeom>
                    <a:avLst/>
                    <a:gdLst>
                      <a:gd name="T0" fmla="*/ 0 w 888"/>
                      <a:gd name="T1" fmla="*/ 290 h 480"/>
                      <a:gd name="T2" fmla="*/ 110 w 888"/>
                      <a:gd name="T3" fmla="*/ 195 h 480"/>
                      <a:gd name="T4" fmla="*/ 113 w 888"/>
                      <a:gd name="T5" fmla="*/ 217 h 480"/>
                      <a:gd name="T6" fmla="*/ 38 w 888"/>
                      <a:gd name="T7" fmla="*/ 285 h 480"/>
                      <a:gd name="T8" fmla="*/ 170 w 888"/>
                      <a:gd name="T9" fmla="*/ 279 h 480"/>
                      <a:gd name="T10" fmla="*/ 449 w 888"/>
                      <a:gd name="T11" fmla="*/ 280 h 480"/>
                      <a:gd name="T12" fmla="*/ 597 w 888"/>
                      <a:gd name="T13" fmla="*/ 269 h 480"/>
                      <a:gd name="T14" fmla="*/ 690 w 888"/>
                      <a:gd name="T15" fmla="*/ 252 h 480"/>
                      <a:gd name="T16" fmla="*/ 713 w 888"/>
                      <a:gd name="T17" fmla="*/ 246 h 480"/>
                      <a:gd name="T18" fmla="*/ 822 w 888"/>
                      <a:gd name="T19" fmla="*/ 27 h 480"/>
                      <a:gd name="T20" fmla="*/ 771 w 888"/>
                      <a:gd name="T21" fmla="*/ 13 h 480"/>
                      <a:gd name="T22" fmla="*/ 847 w 888"/>
                      <a:gd name="T23" fmla="*/ 0 h 480"/>
                      <a:gd name="T24" fmla="*/ 875 w 888"/>
                      <a:gd name="T25" fmla="*/ 24 h 480"/>
                      <a:gd name="T26" fmla="*/ 888 w 888"/>
                      <a:gd name="T27" fmla="*/ 105 h 480"/>
                      <a:gd name="T28" fmla="*/ 866 w 888"/>
                      <a:gd name="T29" fmla="*/ 171 h 480"/>
                      <a:gd name="T30" fmla="*/ 795 w 888"/>
                      <a:gd name="T31" fmla="*/ 385 h 480"/>
                      <a:gd name="T32" fmla="*/ 762 w 888"/>
                      <a:gd name="T33" fmla="*/ 451 h 480"/>
                      <a:gd name="T34" fmla="*/ 732 w 888"/>
                      <a:gd name="T35" fmla="*/ 459 h 480"/>
                      <a:gd name="T36" fmla="*/ 507 w 888"/>
                      <a:gd name="T37" fmla="*/ 455 h 480"/>
                      <a:gd name="T38" fmla="*/ 271 w 888"/>
                      <a:gd name="T39" fmla="*/ 461 h 480"/>
                      <a:gd name="T40" fmla="*/ 47 w 888"/>
                      <a:gd name="T41" fmla="*/ 478 h 480"/>
                      <a:gd name="T42" fmla="*/ 14 w 888"/>
                      <a:gd name="T43" fmla="*/ 480 h 480"/>
                      <a:gd name="T44" fmla="*/ 11 w 888"/>
                      <a:gd name="T45" fmla="*/ 417 h 480"/>
                      <a:gd name="T46" fmla="*/ 6 w 888"/>
                      <a:gd name="T47" fmla="*/ 355 h 480"/>
                      <a:gd name="T48" fmla="*/ 5 w 888"/>
                      <a:gd name="T49" fmla="*/ 322 h 480"/>
                      <a:gd name="T50" fmla="*/ 24 w 888"/>
                      <a:gd name="T51" fmla="*/ 342 h 480"/>
                      <a:gd name="T52" fmla="*/ 28 w 888"/>
                      <a:gd name="T53" fmla="*/ 393 h 480"/>
                      <a:gd name="T54" fmla="*/ 35 w 888"/>
                      <a:gd name="T55" fmla="*/ 447 h 480"/>
                      <a:gd name="T56" fmla="*/ 99 w 888"/>
                      <a:gd name="T57" fmla="*/ 456 h 480"/>
                      <a:gd name="T58" fmla="*/ 246 w 888"/>
                      <a:gd name="T59" fmla="*/ 442 h 480"/>
                      <a:gd name="T60" fmla="*/ 370 w 888"/>
                      <a:gd name="T61" fmla="*/ 432 h 480"/>
                      <a:gd name="T62" fmla="*/ 474 w 888"/>
                      <a:gd name="T63" fmla="*/ 432 h 480"/>
                      <a:gd name="T64" fmla="*/ 630 w 888"/>
                      <a:gd name="T65" fmla="*/ 432 h 480"/>
                      <a:gd name="T66" fmla="*/ 729 w 888"/>
                      <a:gd name="T67" fmla="*/ 431 h 480"/>
                      <a:gd name="T68" fmla="*/ 732 w 888"/>
                      <a:gd name="T69" fmla="*/ 402 h 480"/>
                      <a:gd name="T70" fmla="*/ 723 w 888"/>
                      <a:gd name="T71" fmla="*/ 341 h 480"/>
                      <a:gd name="T72" fmla="*/ 715 w 888"/>
                      <a:gd name="T73" fmla="*/ 274 h 480"/>
                      <a:gd name="T74" fmla="*/ 729 w 888"/>
                      <a:gd name="T75" fmla="*/ 290 h 480"/>
                      <a:gd name="T76" fmla="*/ 743 w 888"/>
                      <a:gd name="T77" fmla="*/ 364 h 480"/>
                      <a:gd name="T78" fmla="*/ 756 w 888"/>
                      <a:gd name="T79" fmla="*/ 402 h 480"/>
                      <a:gd name="T80" fmla="*/ 771 w 888"/>
                      <a:gd name="T81" fmla="*/ 383 h 480"/>
                      <a:gd name="T82" fmla="*/ 798 w 888"/>
                      <a:gd name="T83" fmla="*/ 309 h 480"/>
                      <a:gd name="T84" fmla="*/ 838 w 888"/>
                      <a:gd name="T85" fmla="*/ 204 h 480"/>
                      <a:gd name="T86" fmla="*/ 866 w 888"/>
                      <a:gd name="T87" fmla="*/ 119 h 480"/>
                      <a:gd name="T88" fmla="*/ 871 w 888"/>
                      <a:gd name="T89" fmla="*/ 93 h 480"/>
                      <a:gd name="T90" fmla="*/ 857 w 888"/>
                      <a:gd name="T91" fmla="*/ 33 h 480"/>
                      <a:gd name="T92" fmla="*/ 842 w 888"/>
                      <a:gd name="T93" fmla="*/ 29 h 480"/>
                      <a:gd name="T94" fmla="*/ 812 w 888"/>
                      <a:gd name="T95" fmla="*/ 100 h 480"/>
                      <a:gd name="T96" fmla="*/ 760 w 888"/>
                      <a:gd name="T97" fmla="*/ 193 h 480"/>
                      <a:gd name="T98" fmla="*/ 723 w 888"/>
                      <a:gd name="T99" fmla="*/ 265 h 480"/>
                      <a:gd name="T100" fmla="*/ 685 w 888"/>
                      <a:gd name="T101" fmla="*/ 276 h 480"/>
                      <a:gd name="T102" fmla="*/ 549 w 888"/>
                      <a:gd name="T103" fmla="*/ 293 h 480"/>
                      <a:gd name="T104" fmla="*/ 389 w 888"/>
                      <a:gd name="T105" fmla="*/ 303 h 480"/>
                      <a:gd name="T106" fmla="*/ 231 w 888"/>
                      <a:gd name="T107" fmla="*/ 303 h 480"/>
                      <a:gd name="T108" fmla="*/ 52 w 888"/>
                      <a:gd name="T109" fmla="*/ 304 h 480"/>
                      <a:gd name="T110" fmla="*/ 0 w 888"/>
                      <a:gd name="T111" fmla="*/ 290 h 480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888"/>
                      <a:gd name="T169" fmla="*/ 0 h 480"/>
                      <a:gd name="T170" fmla="*/ 888 w 888"/>
                      <a:gd name="T171" fmla="*/ 480 h 480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888" h="480">
                        <a:moveTo>
                          <a:pt x="0" y="290"/>
                        </a:moveTo>
                        <a:lnTo>
                          <a:pt x="110" y="195"/>
                        </a:lnTo>
                        <a:lnTo>
                          <a:pt x="113" y="217"/>
                        </a:lnTo>
                        <a:lnTo>
                          <a:pt x="38" y="285"/>
                        </a:lnTo>
                        <a:lnTo>
                          <a:pt x="170" y="279"/>
                        </a:lnTo>
                        <a:lnTo>
                          <a:pt x="449" y="280"/>
                        </a:lnTo>
                        <a:lnTo>
                          <a:pt x="597" y="269"/>
                        </a:lnTo>
                        <a:lnTo>
                          <a:pt x="690" y="252"/>
                        </a:lnTo>
                        <a:lnTo>
                          <a:pt x="713" y="246"/>
                        </a:lnTo>
                        <a:lnTo>
                          <a:pt x="822" y="27"/>
                        </a:lnTo>
                        <a:lnTo>
                          <a:pt x="771" y="13"/>
                        </a:lnTo>
                        <a:lnTo>
                          <a:pt x="847" y="0"/>
                        </a:lnTo>
                        <a:lnTo>
                          <a:pt x="875" y="24"/>
                        </a:lnTo>
                        <a:lnTo>
                          <a:pt x="888" y="105"/>
                        </a:lnTo>
                        <a:lnTo>
                          <a:pt x="866" y="171"/>
                        </a:lnTo>
                        <a:lnTo>
                          <a:pt x="795" y="385"/>
                        </a:lnTo>
                        <a:lnTo>
                          <a:pt x="762" y="451"/>
                        </a:lnTo>
                        <a:lnTo>
                          <a:pt x="732" y="459"/>
                        </a:lnTo>
                        <a:lnTo>
                          <a:pt x="507" y="455"/>
                        </a:lnTo>
                        <a:lnTo>
                          <a:pt x="271" y="461"/>
                        </a:lnTo>
                        <a:lnTo>
                          <a:pt x="47" y="478"/>
                        </a:lnTo>
                        <a:lnTo>
                          <a:pt x="14" y="480"/>
                        </a:lnTo>
                        <a:lnTo>
                          <a:pt x="11" y="417"/>
                        </a:lnTo>
                        <a:lnTo>
                          <a:pt x="6" y="355"/>
                        </a:lnTo>
                        <a:lnTo>
                          <a:pt x="5" y="322"/>
                        </a:lnTo>
                        <a:lnTo>
                          <a:pt x="24" y="342"/>
                        </a:lnTo>
                        <a:lnTo>
                          <a:pt x="28" y="393"/>
                        </a:lnTo>
                        <a:lnTo>
                          <a:pt x="35" y="447"/>
                        </a:lnTo>
                        <a:lnTo>
                          <a:pt x="99" y="456"/>
                        </a:lnTo>
                        <a:lnTo>
                          <a:pt x="246" y="442"/>
                        </a:lnTo>
                        <a:lnTo>
                          <a:pt x="370" y="432"/>
                        </a:lnTo>
                        <a:lnTo>
                          <a:pt x="474" y="432"/>
                        </a:lnTo>
                        <a:lnTo>
                          <a:pt x="630" y="432"/>
                        </a:lnTo>
                        <a:lnTo>
                          <a:pt x="729" y="431"/>
                        </a:lnTo>
                        <a:lnTo>
                          <a:pt x="732" y="402"/>
                        </a:lnTo>
                        <a:lnTo>
                          <a:pt x="723" y="341"/>
                        </a:lnTo>
                        <a:lnTo>
                          <a:pt x="715" y="274"/>
                        </a:lnTo>
                        <a:lnTo>
                          <a:pt x="729" y="290"/>
                        </a:lnTo>
                        <a:lnTo>
                          <a:pt x="743" y="364"/>
                        </a:lnTo>
                        <a:lnTo>
                          <a:pt x="756" y="402"/>
                        </a:lnTo>
                        <a:lnTo>
                          <a:pt x="771" y="383"/>
                        </a:lnTo>
                        <a:lnTo>
                          <a:pt x="798" y="309"/>
                        </a:lnTo>
                        <a:lnTo>
                          <a:pt x="838" y="204"/>
                        </a:lnTo>
                        <a:lnTo>
                          <a:pt x="866" y="119"/>
                        </a:lnTo>
                        <a:lnTo>
                          <a:pt x="871" y="93"/>
                        </a:lnTo>
                        <a:lnTo>
                          <a:pt x="857" y="33"/>
                        </a:lnTo>
                        <a:lnTo>
                          <a:pt x="842" y="29"/>
                        </a:lnTo>
                        <a:lnTo>
                          <a:pt x="812" y="100"/>
                        </a:lnTo>
                        <a:lnTo>
                          <a:pt x="760" y="193"/>
                        </a:lnTo>
                        <a:lnTo>
                          <a:pt x="723" y="265"/>
                        </a:lnTo>
                        <a:lnTo>
                          <a:pt x="685" y="276"/>
                        </a:lnTo>
                        <a:lnTo>
                          <a:pt x="549" y="293"/>
                        </a:lnTo>
                        <a:lnTo>
                          <a:pt x="389" y="303"/>
                        </a:lnTo>
                        <a:lnTo>
                          <a:pt x="231" y="303"/>
                        </a:lnTo>
                        <a:lnTo>
                          <a:pt x="52" y="304"/>
                        </a:lnTo>
                        <a:lnTo>
                          <a:pt x="0" y="29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grpSp>
                <p:nvGrpSpPr>
                  <p:cNvPr id="41011" name="Group 1053"/>
                  <p:cNvGrpSpPr>
                    <a:grpSpLocks/>
                  </p:cNvGrpSpPr>
                  <p:nvPr/>
                </p:nvGrpSpPr>
                <p:grpSpPr bwMode="auto">
                  <a:xfrm rot="199841">
                    <a:off x="4440" y="744"/>
                    <a:ext cx="1100" cy="273"/>
                    <a:chOff x="4440" y="744"/>
                    <a:chExt cx="1100" cy="273"/>
                  </a:xfrm>
                </p:grpSpPr>
                <p:sp>
                  <p:nvSpPr>
                    <p:cNvPr id="41012" name="Freeform 1054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050" y="861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41013" name="Freeform 1055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213" y="872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41014" name="Freeform 1056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504" y="933"/>
                      <a:ext cx="611" cy="84"/>
                    </a:xfrm>
                    <a:custGeom>
                      <a:avLst/>
                      <a:gdLst>
                        <a:gd name="T0" fmla="*/ 0 w 195"/>
                        <a:gd name="T1" fmla="*/ 15 h 49"/>
                        <a:gd name="T2" fmla="*/ 190 w 195"/>
                        <a:gd name="T3" fmla="*/ 0 h 49"/>
                        <a:gd name="T4" fmla="*/ 195 w 195"/>
                        <a:gd name="T5" fmla="*/ 32 h 49"/>
                        <a:gd name="T6" fmla="*/ 0 w 195"/>
                        <a:gd name="T7" fmla="*/ 49 h 49"/>
                        <a:gd name="T8" fmla="*/ 0 w 195"/>
                        <a:gd name="T9" fmla="*/ 15 h 49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95"/>
                        <a:gd name="T16" fmla="*/ 0 h 49"/>
                        <a:gd name="T17" fmla="*/ 195 w 195"/>
                        <a:gd name="T18" fmla="*/ 49 h 49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95" h="49">
                          <a:moveTo>
                            <a:pt x="0" y="15"/>
                          </a:moveTo>
                          <a:lnTo>
                            <a:pt x="190" y="0"/>
                          </a:lnTo>
                          <a:lnTo>
                            <a:pt x="195" y="32"/>
                          </a:lnTo>
                          <a:lnTo>
                            <a:pt x="0" y="49"/>
                          </a:lnTo>
                          <a:lnTo>
                            <a:pt x="0" y="15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41015" name="Freeform 1057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440" y="823"/>
                      <a:ext cx="87" cy="71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41016" name="Freeform 1058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603" y="833"/>
                      <a:ext cx="87" cy="73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41017" name="Freeform 1059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737" y="845"/>
                      <a:ext cx="88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41018" name="Freeform 1060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900" y="856"/>
                      <a:ext cx="88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41019" name="Freeform 1061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146" y="782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41020" name="Freeform 1062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309" y="793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41021" name="Freeform 1063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536" y="744"/>
                      <a:ext cx="87" cy="71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41022" name="Freeform 1064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699" y="754"/>
                      <a:ext cx="87" cy="73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41023" name="Freeform 1065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833" y="766"/>
                      <a:ext cx="88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41024" name="Freeform 1066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996" y="777"/>
                      <a:ext cx="88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41025" name="Freeform 1067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357" y="895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41026" name="Freeform 1068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453" y="816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</p:grpSp>
            </p:grpSp>
          </p:grpSp>
          <p:sp>
            <p:nvSpPr>
              <p:cNvPr id="41006" name="Rectangle 1069"/>
              <p:cNvSpPr>
                <a:spLocks noChangeArrowheads="1"/>
              </p:cNvSpPr>
              <p:nvPr/>
            </p:nvSpPr>
            <p:spPr bwMode="auto">
              <a:xfrm>
                <a:off x="148" y="1692"/>
                <a:ext cx="870" cy="231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eaLnBrk="0" hangingPunct="0"/>
                <a:r>
                  <a:rPr lang="en-US" sz="1800" b="1" dirty="0">
                    <a:solidFill>
                      <a:schemeClr val="accent2"/>
                    </a:solidFill>
                    <a:latin typeface="+mj-lt"/>
                  </a:rPr>
                  <a:t>Purchased</a:t>
                </a:r>
              </a:p>
            </p:txBody>
          </p:sp>
        </p:grpSp>
        <p:sp>
          <p:nvSpPr>
            <p:cNvPr id="40966" name="Rectangle 1071"/>
            <p:cNvSpPr>
              <a:spLocks noChangeArrowheads="1"/>
            </p:cNvSpPr>
            <p:nvPr/>
          </p:nvSpPr>
          <p:spPr bwMode="auto">
            <a:xfrm>
              <a:off x="7997704" y="6213753"/>
              <a:ext cx="813043" cy="369332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en-US" sz="1800" b="1" dirty="0">
                  <a:solidFill>
                    <a:srgbClr val="5A87C6"/>
                  </a:solidFill>
                  <a:latin typeface="+mj-lt"/>
                </a:rPr>
                <a:t>Retire</a:t>
              </a:r>
            </a:p>
          </p:txBody>
        </p:sp>
        <p:grpSp>
          <p:nvGrpSpPr>
            <p:cNvPr id="40967" name="Group 1086"/>
            <p:cNvGrpSpPr>
              <a:grpSpLocks/>
            </p:cNvGrpSpPr>
            <p:nvPr/>
          </p:nvGrpSpPr>
          <p:grpSpPr bwMode="auto">
            <a:xfrm>
              <a:off x="7170738" y="5200650"/>
              <a:ext cx="879475" cy="1098550"/>
              <a:chOff x="489" y="1745"/>
              <a:chExt cx="1191" cy="1479"/>
            </a:xfrm>
          </p:grpSpPr>
          <p:sp>
            <p:nvSpPr>
              <p:cNvPr id="40973" name="Freeform 1087"/>
              <p:cNvSpPr>
                <a:spLocks/>
              </p:cNvSpPr>
              <p:nvPr/>
            </p:nvSpPr>
            <p:spPr bwMode="auto">
              <a:xfrm>
                <a:off x="493" y="2883"/>
                <a:ext cx="1003" cy="341"/>
              </a:xfrm>
              <a:custGeom>
                <a:avLst/>
                <a:gdLst>
                  <a:gd name="T0" fmla="*/ 234 w 1913"/>
                  <a:gd name="T1" fmla="*/ 147 h 560"/>
                  <a:gd name="T2" fmla="*/ 294 w 1913"/>
                  <a:gd name="T3" fmla="*/ 120 h 560"/>
                  <a:gd name="T4" fmla="*/ 388 w 1913"/>
                  <a:gd name="T5" fmla="*/ 80 h 560"/>
                  <a:gd name="T6" fmla="*/ 594 w 1913"/>
                  <a:gd name="T7" fmla="*/ 0 h 560"/>
                  <a:gd name="T8" fmla="*/ 1128 w 1913"/>
                  <a:gd name="T9" fmla="*/ 40 h 560"/>
                  <a:gd name="T10" fmla="*/ 1268 w 1913"/>
                  <a:gd name="T11" fmla="*/ 67 h 560"/>
                  <a:gd name="T12" fmla="*/ 1421 w 1913"/>
                  <a:gd name="T13" fmla="*/ 93 h 560"/>
                  <a:gd name="T14" fmla="*/ 1708 w 1913"/>
                  <a:gd name="T15" fmla="*/ 120 h 560"/>
                  <a:gd name="T16" fmla="*/ 1828 w 1913"/>
                  <a:gd name="T17" fmla="*/ 140 h 560"/>
                  <a:gd name="T18" fmla="*/ 1894 w 1913"/>
                  <a:gd name="T19" fmla="*/ 167 h 560"/>
                  <a:gd name="T20" fmla="*/ 1901 w 1913"/>
                  <a:gd name="T21" fmla="*/ 273 h 560"/>
                  <a:gd name="T22" fmla="*/ 1834 w 1913"/>
                  <a:gd name="T23" fmla="*/ 320 h 560"/>
                  <a:gd name="T24" fmla="*/ 1801 w 1913"/>
                  <a:gd name="T25" fmla="*/ 420 h 560"/>
                  <a:gd name="T26" fmla="*/ 1701 w 1913"/>
                  <a:gd name="T27" fmla="*/ 467 h 560"/>
                  <a:gd name="T28" fmla="*/ 1594 w 1913"/>
                  <a:gd name="T29" fmla="*/ 553 h 560"/>
                  <a:gd name="T30" fmla="*/ 1461 w 1913"/>
                  <a:gd name="T31" fmla="*/ 560 h 560"/>
                  <a:gd name="T32" fmla="*/ 1174 w 1913"/>
                  <a:gd name="T33" fmla="*/ 533 h 560"/>
                  <a:gd name="T34" fmla="*/ 1041 w 1913"/>
                  <a:gd name="T35" fmla="*/ 493 h 560"/>
                  <a:gd name="T36" fmla="*/ 848 w 1913"/>
                  <a:gd name="T37" fmla="*/ 473 h 560"/>
                  <a:gd name="T38" fmla="*/ 648 w 1913"/>
                  <a:gd name="T39" fmla="*/ 460 h 560"/>
                  <a:gd name="T40" fmla="*/ 581 w 1913"/>
                  <a:gd name="T41" fmla="*/ 440 h 560"/>
                  <a:gd name="T42" fmla="*/ 494 w 1913"/>
                  <a:gd name="T43" fmla="*/ 433 h 560"/>
                  <a:gd name="T44" fmla="*/ 328 w 1913"/>
                  <a:gd name="T45" fmla="*/ 420 h 560"/>
                  <a:gd name="T46" fmla="*/ 214 w 1913"/>
                  <a:gd name="T47" fmla="*/ 387 h 560"/>
                  <a:gd name="T48" fmla="*/ 74 w 1913"/>
                  <a:gd name="T49" fmla="*/ 380 h 560"/>
                  <a:gd name="T50" fmla="*/ 14 w 1913"/>
                  <a:gd name="T51" fmla="*/ 353 h 560"/>
                  <a:gd name="T52" fmla="*/ 21 w 1913"/>
                  <a:gd name="T53" fmla="*/ 260 h 560"/>
                  <a:gd name="T54" fmla="*/ 61 w 1913"/>
                  <a:gd name="T55" fmla="*/ 240 h 560"/>
                  <a:gd name="T56" fmla="*/ 81 w 1913"/>
                  <a:gd name="T57" fmla="*/ 200 h 560"/>
                  <a:gd name="T58" fmla="*/ 101 w 1913"/>
                  <a:gd name="T59" fmla="*/ 193 h 560"/>
                  <a:gd name="T60" fmla="*/ 234 w 1913"/>
                  <a:gd name="T61" fmla="*/ 147 h 560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1913"/>
                  <a:gd name="T94" fmla="*/ 0 h 560"/>
                  <a:gd name="T95" fmla="*/ 1913 w 1913"/>
                  <a:gd name="T96" fmla="*/ 560 h 560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1913" h="560">
                    <a:moveTo>
                      <a:pt x="234" y="147"/>
                    </a:moveTo>
                    <a:cubicBezTo>
                      <a:pt x="255" y="139"/>
                      <a:pt x="273" y="128"/>
                      <a:pt x="294" y="120"/>
                    </a:cubicBezTo>
                    <a:cubicBezTo>
                      <a:pt x="319" y="97"/>
                      <a:pt x="355" y="87"/>
                      <a:pt x="388" y="80"/>
                    </a:cubicBezTo>
                    <a:cubicBezTo>
                      <a:pt x="455" y="47"/>
                      <a:pt x="527" y="33"/>
                      <a:pt x="594" y="0"/>
                    </a:cubicBezTo>
                    <a:cubicBezTo>
                      <a:pt x="776" y="5"/>
                      <a:pt x="948" y="21"/>
                      <a:pt x="1128" y="40"/>
                    </a:cubicBezTo>
                    <a:cubicBezTo>
                      <a:pt x="1171" y="55"/>
                      <a:pt x="1223" y="60"/>
                      <a:pt x="1268" y="67"/>
                    </a:cubicBezTo>
                    <a:cubicBezTo>
                      <a:pt x="1316" y="82"/>
                      <a:pt x="1371" y="87"/>
                      <a:pt x="1421" y="93"/>
                    </a:cubicBezTo>
                    <a:cubicBezTo>
                      <a:pt x="1510" y="124"/>
                      <a:pt x="1617" y="116"/>
                      <a:pt x="1708" y="120"/>
                    </a:cubicBezTo>
                    <a:cubicBezTo>
                      <a:pt x="1752" y="135"/>
                      <a:pt x="1774" y="135"/>
                      <a:pt x="1828" y="140"/>
                    </a:cubicBezTo>
                    <a:cubicBezTo>
                      <a:pt x="1856" y="146"/>
                      <a:pt x="1874" y="146"/>
                      <a:pt x="1894" y="167"/>
                    </a:cubicBezTo>
                    <a:cubicBezTo>
                      <a:pt x="1907" y="204"/>
                      <a:pt x="1913" y="232"/>
                      <a:pt x="1901" y="273"/>
                    </a:cubicBezTo>
                    <a:cubicBezTo>
                      <a:pt x="1894" y="297"/>
                      <a:pt x="1852" y="308"/>
                      <a:pt x="1834" y="320"/>
                    </a:cubicBezTo>
                    <a:cubicBezTo>
                      <a:pt x="1829" y="336"/>
                      <a:pt x="1813" y="406"/>
                      <a:pt x="1801" y="420"/>
                    </a:cubicBezTo>
                    <a:cubicBezTo>
                      <a:pt x="1782" y="444"/>
                      <a:pt x="1729" y="457"/>
                      <a:pt x="1701" y="467"/>
                    </a:cubicBezTo>
                    <a:cubicBezTo>
                      <a:pt x="1686" y="489"/>
                      <a:pt x="1620" y="550"/>
                      <a:pt x="1594" y="553"/>
                    </a:cubicBezTo>
                    <a:cubicBezTo>
                      <a:pt x="1550" y="559"/>
                      <a:pt x="1505" y="558"/>
                      <a:pt x="1461" y="560"/>
                    </a:cubicBezTo>
                    <a:cubicBezTo>
                      <a:pt x="1361" y="552"/>
                      <a:pt x="1277" y="538"/>
                      <a:pt x="1174" y="533"/>
                    </a:cubicBezTo>
                    <a:cubicBezTo>
                      <a:pt x="1128" y="525"/>
                      <a:pt x="1086" y="501"/>
                      <a:pt x="1041" y="493"/>
                    </a:cubicBezTo>
                    <a:cubicBezTo>
                      <a:pt x="977" y="481"/>
                      <a:pt x="913" y="478"/>
                      <a:pt x="848" y="473"/>
                    </a:cubicBezTo>
                    <a:cubicBezTo>
                      <a:pt x="737" y="456"/>
                      <a:pt x="893" y="478"/>
                      <a:pt x="648" y="460"/>
                    </a:cubicBezTo>
                    <a:cubicBezTo>
                      <a:pt x="625" y="458"/>
                      <a:pt x="604" y="443"/>
                      <a:pt x="581" y="440"/>
                    </a:cubicBezTo>
                    <a:cubicBezTo>
                      <a:pt x="552" y="436"/>
                      <a:pt x="523" y="435"/>
                      <a:pt x="494" y="433"/>
                    </a:cubicBezTo>
                    <a:cubicBezTo>
                      <a:pt x="402" y="416"/>
                      <a:pt x="534" y="439"/>
                      <a:pt x="328" y="420"/>
                    </a:cubicBezTo>
                    <a:cubicBezTo>
                      <a:pt x="290" y="417"/>
                      <a:pt x="253" y="390"/>
                      <a:pt x="214" y="387"/>
                    </a:cubicBezTo>
                    <a:cubicBezTo>
                      <a:pt x="167" y="383"/>
                      <a:pt x="121" y="382"/>
                      <a:pt x="74" y="380"/>
                    </a:cubicBezTo>
                    <a:cubicBezTo>
                      <a:pt x="49" y="373"/>
                      <a:pt x="38" y="361"/>
                      <a:pt x="14" y="353"/>
                    </a:cubicBezTo>
                    <a:cubicBezTo>
                      <a:pt x="6" y="327"/>
                      <a:pt x="0" y="281"/>
                      <a:pt x="21" y="260"/>
                    </a:cubicBezTo>
                    <a:cubicBezTo>
                      <a:pt x="32" y="249"/>
                      <a:pt x="49" y="248"/>
                      <a:pt x="61" y="240"/>
                    </a:cubicBezTo>
                    <a:cubicBezTo>
                      <a:pt x="69" y="228"/>
                      <a:pt x="70" y="211"/>
                      <a:pt x="81" y="200"/>
                    </a:cubicBezTo>
                    <a:cubicBezTo>
                      <a:pt x="86" y="195"/>
                      <a:pt x="95" y="196"/>
                      <a:pt x="101" y="193"/>
                    </a:cubicBezTo>
                    <a:cubicBezTo>
                      <a:pt x="145" y="171"/>
                      <a:pt x="185" y="159"/>
                      <a:pt x="234" y="147"/>
                    </a:cubicBezTo>
                    <a:close/>
                  </a:path>
                </a:pathLst>
              </a:custGeom>
              <a:solidFill>
                <a:srgbClr val="FFFFCC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40974" name="Group 1088"/>
              <p:cNvGrpSpPr>
                <a:grpSpLocks/>
              </p:cNvGrpSpPr>
              <p:nvPr/>
            </p:nvGrpSpPr>
            <p:grpSpPr bwMode="auto">
              <a:xfrm rot="412926">
                <a:off x="690" y="1745"/>
                <a:ext cx="990" cy="1199"/>
                <a:chOff x="1680" y="1296"/>
                <a:chExt cx="2263" cy="2448"/>
              </a:xfrm>
            </p:grpSpPr>
            <p:sp>
              <p:nvSpPr>
                <p:cNvPr id="40993" name="Freeform 1089"/>
                <p:cNvSpPr>
                  <a:spLocks/>
                </p:cNvSpPr>
                <p:nvPr/>
              </p:nvSpPr>
              <p:spPr bwMode="auto">
                <a:xfrm>
                  <a:off x="1703" y="1326"/>
                  <a:ext cx="2230" cy="2390"/>
                </a:xfrm>
                <a:custGeom>
                  <a:avLst/>
                  <a:gdLst>
                    <a:gd name="T0" fmla="*/ 166 w 883"/>
                    <a:gd name="T1" fmla="*/ 632 h 946"/>
                    <a:gd name="T2" fmla="*/ 98 w 883"/>
                    <a:gd name="T3" fmla="*/ 693 h 946"/>
                    <a:gd name="T4" fmla="*/ 13 w 883"/>
                    <a:gd name="T5" fmla="*/ 767 h 946"/>
                    <a:gd name="T6" fmla="*/ 13 w 883"/>
                    <a:gd name="T7" fmla="*/ 830 h 946"/>
                    <a:gd name="T8" fmla="*/ 27 w 883"/>
                    <a:gd name="T9" fmla="*/ 946 h 946"/>
                    <a:gd name="T10" fmla="*/ 170 w 883"/>
                    <a:gd name="T11" fmla="*/ 941 h 946"/>
                    <a:gd name="T12" fmla="*/ 330 w 883"/>
                    <a:gd name="T13" fmla="*/ 924 h 946"/>
                    <a:gd name="T14" fmla="*/ 568 w 883"/>
                    <a:gd name="T15" fmla="*/ 919 h 946"/>
                    <a:gd name="T16" fmla="*/ 747 w 883"/>
                    <a:gd name="T17" fmla="*/ 924 h 946"/>
                    <a:gd name="T18" fmla="*/ 809 w 883"/>
                    <a:gd name="T19" fmla="*/ 809 h 946"/>
                    <a:gd name="T20" fmla="*/ 883 w 883"/>
                    <a:gd name="T21" fmla="*/ 585 h 946"/>
                    <a:gd name="T22" fmla="*/ 869 w 883"/>
                    <a:gd name="T23" fmla="*/ 517 h 946"/>
                    <a:gd name="T24" fmla="*/ 842 w 883"/>
                    <a:gd name="T25" fmla="*/ 490 h 946"/>
                    <a:gd name="T26" fmla="*/ 762 w 883"/>
                    <a:gd name="T27" fmla="*/ 495 h 946"/>
                    <a:gd name="T28" fmla="*/ 799 w 883"/>
                    <a:gd name="T29" fmla="*/ 325 h 946"/>
                    <a:gd name="T30" fmla="*/ 804 w 883"/>
                    <a:gd name="T31" fmla="*/ 272 h 946"/>
                    <a:gd name="T32" fmla="*/ 785 w 883"/>
                    <a:gd name="T33" fmla="*/ 140 h 946"/>
                    <a:gd name="T34" fmla="*/ 766 w 883"/>
                    <a:gd name="T35" fmla="*/ 42 h 946"/>
                    <a:gd name="T36" fmla="*/ 733 w 883"/>
                    <a:gd name="T37" fmla="*/ 0 h 946"/>
                    <a:gd name="T38" fmla="*/ 708 w 883"/>
                    <a:gd name="T39" fmla="*/ 0 h 946"/>
                    <a:gd name="T40" fmla="*/ 643 w 883"/>
                    <a:gd name="T41" fmla="*/ 11 h 946"/>
                    <a:gd name="T42" fmla="*/ 539 w 883"/>
                    <a:gd name="T43" fmla="*/ 16 h 946"/>
                    <a:gd name="T44" fmla="*/ 471 w 883"/>
                    <a:gd name="T45" fmla="*/ 6 h 946"/>
                    <a:gd name="T46" fmla="*/ 397 w 883"/>
                    <a:gd name="T47" fmla="*/ 2 h 946"/>
                    <a:gd name="T48" fmla="*/ 369 w 883"/>
                    <a:gd name="T49" fmla="*/ 9 h 946"/>
                    <a:gd name="T50" fmla="*/ 306 w 883"/>
                    <a:gd name="T51" fmla="*/ 38 h 946"/>
                    <a:gd name="T52" fmla="*/ 213 w 883"/>
                    <a:gd name="T53" fmla="*/ 63 h 946"/>
                    <a:gd name="T54" fmla="*/ 95 w 883"/>
                    <a:gd name="T55" fmla="*/ 104 h 946"/>
                    <a:gd name="T56" fmla="*/ 50 w 883"/>
                    <a:gd name="T57" fmla="*/ 130 h 946"/>
                    <a:gd name="T58" fmla="*/ 9 w 883"/>
                    <a:gd name="T59" fmla="*/ 174 h 946"/>
                    <a:gd name="T60" fmla="*/ 0 w 883"/>
                    <a:gd name="T61" fmla="*/ 239 h 946"/>
                    <a:gd name="T62" fmla="*/ 0 w 883"/>
                    <a:gd name="T63" fmla="*/ 347 h 946"/>
                    <a:gd name="T64" fmla="*/ 5 w 883"/>
                    <a:gd name="T65" fmla="*/ 475 h 946"/>
                    <a:gd name="T66" fmla="*/ 14 w 883"/>
                    <a:gd name="T67" fmla="*/ 550 h 946"/>
                    <a:gd name="T68" fmla="*/ 32 w 883"/>
                    <a:gd name="T69" fmla="*/ 594 h 946"/>
                    <a:gd name="T70" fmla="*/ 60 w 883"/>
                    <a:gd name="T71" fmla="*/ 616 h 946"/>
                    <a:gd name="T72" fmla="*/ 93 w 883"/>
                    <a:gd name="T73" fmla="*/ 625 h 946"/>
                    <a:gd name="T74" fmla="*/ 166 w 883"/>
                    <a:gd name="T75" fmla="*/ 632 h 94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883"/>
                    <a:gd name="T115" fmla="*/ 0 h 946"/>
                    <a:gd name="T116" fmla="*/ 883 w 883"/>
                    <a:gd name="T117" fmla="*/ 946 h 946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883" h="946">
                      <a:moveTo>
                        <a:pt x="166" y="632"/>
                      </a:moveTo>
                      <a:lnTo>
                        <a:pt x="98" y="693"/>
                      </a:lnTo>
                      <a:lnTo>
                        <a:pt x="13" y="767"/>
                      </a:lnTo>
                      <a:lnTo>
                        <a:pt x="13" y="830"/>
                      </a:lnTo>
                      <a:lnTo>
                        <a:pt x="27" y="946"/>
                      </a:lnTo>
                      <a:lnTo>
                        <a:pt x="170" y="941"/>
                      </a:lnTo>
                      <a:lnTo>
                        <a:pt x="330" y="924"/>
                      </a:lnTo>
                      <a:lnTo>
                        <a:pt x="568" y="919"/>
                      </a:lnTo>
                      <a:lnTo>
                        <a:pt x="747" y="924"/>
                      </a:lnTo>
                      <a:lnTo>
                        <a:pt x="809" y="809"/>
                      </a:lnTo>
                      <a:lnTo>
                        <a:pt x="883" y="585"/>
                      </a:lnTo>
                      <a:lnTo>
                        <a:pt x="869" y="517"/>
                      </a:lnTo>
                      <a:lnTo>
                        <a:pt x="842" y="490"/>
                      </a:lnTo>
                      <a:lnTo>
                        <a:pt x="762" y="495"/>
                      </a:lnTo>
                      <a:lnTo>
                        <a:pt x="799" y="325"/>
                      </a:lnTo>
                      <a:lnTo>
                        <a:pt x="804" y="272"/>
                      </a:lnTo>
                      <a:lnTo>
                        <a:pt x="785" y="140"/>
                      </a:lnTo>
                      <a:lnTo>
                        <a:pt x="766" y="42"/>
                      </a:lnTo>
                      <a:lnTo>
                        <a:pt x="733" y="0"/>
                      </a:lnTo>
                      <a:lnTo>
                        <a:pt x="708" y="0"/>
                      </a:lnTo>
                      <a:lnTo>
                        <a:pt x="643" y="11"/>
                      </a:lnTo>
                      <a:lnTo>
                        <a:pt x="539" y="16"/>
                      </a:lnTo>
                      <a:lnTo>
                        <a:pt x="471" y="6"/>
                      </a:lnTo>
                      <a:lnTo>
                        <a:pt x="397" y="2"/>
                      </a:lnTo>
                      <a:lnTo>
                        <a:pt x="369" y="9"/>
                      </a:lnTo>
                      <a:lnTo>
                        <a:pt x="306" y="38"/>
                      </a:lnTo>
                      <a:lnTo>
                        <a:pt x="213" y="63"/>
                      </a:lnTo>
                      <a:lnTo>
                        <a:pt x="95" y="104"/>
                      </a:lnTo>
                      <a:lnTo>
                        <a:pt x="50" y="130"/>
                      </a:lnTo>
                      <a:lnTo>
                        <a:pt x="9" y="174"/>
                      </a:lnTo>
                      <a:lnTo>
                        <a:pt x="0" y="239"/>
                      </a:lnTo>
                      <a:lnTo>
                        <a:pt x="0" y="347"/>
                      </a:lnTo>
                      <a:lnTo>
                        <a:pt x="5" y="475"/>
                      </a:lnTo>
                      <a:lnTo>
                        <a:pt x="14" y="550"/>
                      </a:lnTo>
                      <a:lnTo>
                        <a:pt x="32" y="594"/>
                      </a:lnTo>
                      <a:lnTo>
                        <a:pt x="60" y="616"/>
                      </a:lnTo>
                      <a:lnTo>
                        <a:pt x="93" y="625"/>
                      </a:lnTo>
                      <a:lnTo>
                        <a:pt x="166" y="632"/>
                      </a:lnTo>
                      <a:close/>
                    </a:path>
                  </a:pathLst>
                </a:custGeom>
                <a:solidFill>
                  <a:srgbClr val="FFFF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0994" name="Freeform 1090"/>
                <p:cNvSpPr>
                  <a:spLocks/>
                </p:cNvSpPr>
                <p:nvPr/>
              </p:nvSpPr>
              <p:spPr bwMode="auto">
                <a:xfrm>
                  <a:off x="1917" y="1758"/>
                  <a:ext cx="1306" cy="991"/>
                </a:xfrm>
                <a:custGeom>
                  <a:avLst/>
                  <a:gdLst>
                    <a:gd name="T0" fmla="*/ 3 w 517"/>
                    <a:gd name="T1" fmla="*/ 107 h 392"/>
                    <a:gd name="T2" fmla="*/ 8 w 517"/>
                    <a:gd name="T3" fmla="*/ 35 h 392"/>
                    <a:gd name="T4" fmla="*/ 19 w 517"/>
                    <a:gd name="T5" fmla="*/ 14 h 392"/>
                    <a:gd name="T6" fmla="*/ 51 w 517"/>
                    <a:gd name="T7" fmla="*/ 6 h 392"/>
                    <a:gd name="T8" fmla="*/ 179 w 517"/>
                    <a:gd name="T9" fmla="*/ 2 h 392"/>
                    <a:gd name="T10" fmla="*/ 336 w 517"/>
                    <a:gd name="T11" fmla="*/ 0 h 392"/>
                    <a:gd name="T12" fmla="*/ 428 w 517"/>
                    <a:gd name="T13" fmla="*/ 2 h 392"/>
                    <a:gd name="T14" fmla="*/ 450 w 517"/>
                    <a:gd name="T15" fmla="*/ 16 h 392"/>
                    <a:gd name="T16" fmla="*/ 466 w 517"/>
                    <a:gd name="T17" fmla="*/ 43 h 392"/>
                    <a:gd name="T18" fmla="*/ 490 w 517"/>
                    <a:gd name="T19" fmla="*/ 159 h 392"/>
                    <a:gd name="T20" fmla="*/ 512 w 517"/>
                    <a:gd name="T21" fmla="*/ 287 h 392"/>
                    <a:gd name="T22" fmla="*/ 517 w 517"/>
                    <a:gd name="T23" fmla="*/ 368 h 392"/>
                    <a:gd name="T24" fmla="*/ 509 w 517"/>
                    <a:gd name="T25" fmla="*/ 382 h 392"/>
                    <a:gd name="T26" fmla="*/ 481 w 517"/>
                    <a:gd name="T27" fmla="*/ 392 h 392"/>
                    <a:gd name="T28" fmla="*/ 346 w 517"/>
                    <a:gd name="T29" fmla="*/ 389 h 392"/>
                    <a:gd name="T30" fmla="*/ 138 w 517"/>
                    <a:gd name="T31" fmla="*/ 379 h 392"/>
                    <a:gd name="T32" fmla="*/ 36 w 517"/>
                    <a:gd name="T33" fmla="*/ 370 h 392"/>
                    <a:gd name="T34" fmla="*/ 19 w 517"/>
                    <a:gd name="T35" fmla="*/ 349 h 392"/>
                    <a:gd name="T36" fmla="*/ 10 w 517"/>
                    <a:gd name="T37" fmla="*/ 308 h 392"/>
                    <a:gd name="T38" fmla="*/ 0 w 517"/>
                    <a:gd name="T39" fmla="*/ 207 h 392"/>
                    <a:gd name="T40" fmla="*/ 3 w 517"/>
                    <a:gd name="T41" fmla="*/ 107 h 392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517"/>
                    <a:gd name="T64" fmla="*/ 0 h 392"/>
                    <a:gd name="T65" fmla="*/ 517 w 517"/>
                    <a:gd name="T66" fmla="*/ 392 h 392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517" h="392">
                      <a:moveTo>
                        <a:pt x="3" y="107"/>
                      </a:moveTo>
                      <a:lnTo>
                        <a:pt x="8" y="35"/>
                      </a:lnTo>
                      <a:lnTo>
                        <a:pt x="19" y="14"/>
                      </a:lnTo>
                      <a:lnTo>
                        <a:pt x="51" y="6"/>
                      </a:lnTo>
                      <a:lnTo>
                        <a:pt x="179" y="2"/>
                      </a:lnTo>
                      <a:lnTo>
                        <a:pt x="336" y="0"/>
                      </a:lnTo>
                      <a:lnTo>
                        <a:pt x="428" y="2"/>
                      </a:lnTo>
                      <a:lnTo>
                        <a:pt x="450" y="16"/>
                      </a:lnTo>
                      <a:lnTo>
                        <a:pt x="466" y="43"/>
                      </a:lnTo>
                      <a:lnTo>
                        <a:pt x="490" y="159"/>
                      </a:lnTo>
                      <a:lnTo>
                        <a:pt x="512" y="287"/>
                      </a:lnTo>
                      <a:lnTo>
                        <a:pt x="517" y="368"/>
                      </a:lnTo>
                      <a:lnTo>
                        <a:pt x="509" y="382"/>
                      </a:lnTo>
                      <a:lnTo>
                        <a:pt x="481" y="392"/>
                      </a:lnTo>
                      <a:lnTo>
                        <a:pt x="346" y="389"/>
                      </a:lnTo>
                      <a:lnTo>
                        <a:pt x="138" y="379"/>
                      </a:lnTo>
                      <a:lnTo>
                        <a:pt x="36" y="370"/>
                      </a:lnTo>
                      <a:lnTo>
                        <a:pt x="19" y="349"/>
                      </a:lnTo>
                      <a:lnTo>
                        <a:pt x="10" y="308"/>
                      </a:lnTo>
                      <a:lnTo>
                        <a:pt x="0" y="207"/>
                      </a:lnTo>
                      <a:lnTo>
                        <a:pt x="3" y="107"/>
                      </a:lnTo>
                      <a:close/>
                    </a:path>
                  </a:pathLst>
                </a:custGeom>
                <a:solidFill>
                  <a:srgbClr val="00CC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grpSp>
              <p:nvGrpSpPr>
                <p:cNvPr id="40995" name="Group 1091"/>
                <p:cNvGrpSpPr>
                  <a:grpSpLocks/>
                </p:cNvGrpSpPr>
                <p:nvPr/>
              </p:nvGrpSpPr>
              <p:grpSpPr bwMode="auto">
                <a:xfrm>
                  <a:off x="1680" y="1296"/>
                  <a:ext cx="2263" cy="2448"/>
                  <a:chOff x="1923" y="1953"/>
                  <a:chExt cx="896" cy="969"/>
                </a:xfrm>
              </p:grpSpPr>
              <p:sp>
                <p:nvSpPr>
                  <p:cNvPr id="40996" name="Freeform 1092"/>
                  <p:cNvSpPr>
                    <a:spLocks/>
                  </p:cNvSpPr>
                  <p:nvPr/>
                </p:nvSpPr>
                <p:spPr bwMode="auto">
                  <a:xfrm>
                    <a:off x="1931" y="2442"/>
                    <a:ext cx="888" cy="480"/>
                  </a:xfrm>
                  <a:custGeom>
                    <a:avLst/>
                    <a:gdLst>
                      <a:gd name="T0" fmla="*/ 0 w 888"/>
                      <a:gd name="T1" fmla="*/ 290 h 480"/>
                      <a:gd name="T2" fmla="*/ 110 w 888"/>
                      <a:gd name="T3" fmla="*/ 195 h 480"/>
                      <a:gd name="T4" fmla="*/ 113 w 888"/>
                      <a:gd name="T5" fmla="*/ 217 h 480"/>
                      <a:gd name="T6" fmla="*/ 38 w 888"/>
                      <a:gd name="T7" fmla="*/ 285 h 480"/>
                      <a:gd name="T8" fmla="*/ 170 w 888"/>
                      <a:gd name="T9" fmla="*/ 279 h 480"/>
                      <a:gd name="T10" fmla="*/ 449 w 888"/>
                      <a:gd name="T11" fmla="*/ 280 h 480"/>
                      <a:gd name="T12" fmla="*/ 597 w 888"/>
                      <a:gd name="T13" fmla="*/ 269 h 480"/>
                      <a:gd name="T14" fmla="*/ 690 w 888"/>
                      <a:gd name="T15" fmla="*/ 252 h 480"/>
                      <a:gd name="T16" fmla="*/ 713 w 888"/>
                      <a:gd name="T17" fmla="*/ 246 h 480"/>
                      <a:gd name="T18" fmla="*/ 822 w 888"/>
                      <a:gd name="T19" fmla="*/ 27 h 480"/>
                      <a:gd name="T20" fmla="*/ 771 w 888"/>
                      <a:gd name="T21" fmla="*/ 13 h 480"/>
                      <a:gd name="T22" fmla="*/ 847 w 888"/>
                      <a:gd name="T23" fmla="*/ 0 h 480"/>
                      <a:gd name="T24" fmla="*/ 875 w 888"/>
                      <a:gd name="T25" fmla="*/ 24 h 480"/>
                      <a:gd name="T26" fmla="*/ 888 w 888"/>
                      <a:gd name="T27" fmla="*/ 105 h 480"/>
                      <a:gd name="T28" fmla="*/ 866 w 888"/>
                      <a:gd name="T29" fmla="*/ 171 h 480"/>
                      <a:gd name="T30" fmla="*/ 795 w 888"/>
                      <a:gd name="T31" fmla="*/ 385 h 480"/>
                      <a:gd name="T32" fmla="*/ 762 w 888"/>
                      <a:gd name="T33" fmla="*/ 451 h 480"/>
                      <a:gd name="T34" fmla="*/ 732 w 888"/>
                      <a:gd name="T35" fmla="*/ 459 h 480"/>
                      <a:gd name="T36" fmla="*/ 507 w 888"/>
                      <a:gd name="T37" fmla="*/ 455 h 480"/>
                      <a:gd name="T38" fmla="*/ 271 w 888"/>
                      <a:gd name="T39" fmla="*/ 461 h 480"/>
                      <a:gd name="T40" fmla="*/ 47 w 888"/>
                      <a:gd name="T41" fmla="*/ 478 h 480"/>
                      <a:gd name="T42" fmla="*/ 14 w 888"/>
                      <a:gd name="T43" fmla="*/ 480 h 480"/>
                      <a:gd name="T44" fmla="*/ 11 w 888"/>
                      <a:gd name="T45" fmla="*/ 417 h 480"/>
                      <a:gd name="T46" fmla="*/ 6 w 888"/>
                      <a:gd name="T47" fmla="*/ 355 h 480"/>
                      <a:gd name="T48" fmla="*/ 5 w 888"/>
                      <a:gd name="T49" fmla="*/ 322 h 480"/>
                      <a:gd name="T50" fmla="*/ 24 w 888"/>
                      <a:gd name="T51" fmla="*/ 342 h 480"/>
                      <a:gd name="T52" fmla="*/ 28 w 888"/>
                      <a:gd name="T53" fmla="*/ 393 h 480"/>
                      <a:gd name="T54" fmla="*/ 35 w 888"/>
                      <a:gd name="T55" fmla="*/ 447 h 480"/>
                      <a:gd name="T56" fmla="*/ 99 w 888"/>
                      <a:gd name="T57" fmla="*/ 456 h 480"/>
                      <a:gd name="T58" fmla="*/ 246 w 888"/>
                      <a:gd name="T59" fmla="*/ 442 h 480"/>
                      <a:gd name="T60" fmla="*/ 370 w 888"/>
                      <a:gd name="T61" fmla="*/ 432 h 480"/>
                      <a:gd name="T62" fmla="*/ 474 w 888"/>
                      <a:gd name="T63" fmla="*/ 432 h 480"/>
                      <a:gd name="T64" fmla="*/ 630 w 888"/>
                      <a:gd name="T65" fmla="*/ 432 h 480"/>
                      <a:gd name="T66" fmla="*/ 729 w 888"/>
                      <a:gd name="T67" fmla="*/ 431 h 480"/>
                      <a:gd name="T68" fmla="*/ 732 w 888"/>
                      <a:gd name="T69" fmla="*/ 402 h 480"/>
                      <a:gd name="T70" fmla="*/ 723 w 888"/>
                      <a:gd name="T71" fmla="*/ 341 h 480"/>
                      <a:gd name="T72" fmla="*/ 715 w 888"/>
                      <a:gd name="T73" fmla="*/ 274 h 480"/>
                      <a:gd name="T74" fmla="*/ 729 w 888"/>
                      <a:gd name="T75" fmla="*/ 290 h 480"/>
                      <a:gd name="T76" fmla="*/ 743 w 888"/>
                      <a:gd name="T77" fmla="*/ 364 h 480"/>
                      <a:gd name="T78" fmla="*/ 756 w 888"/>
                      <a:gd name="T79" fmla="*/ 402 h 480"/>
                      <a:gd name="T80" fmla="*/ 771 w 888"/>
                      <a:gd name="T81" fmla="*/ 383 h 480"/>
                      <a:gd name="T82" fmla="*/ 798 w 888"/>
                      <a:gd name="T83" fmla="*/ 309 h 480"/>
                      <a:gd name="T84" fmla="*/ 838 w 888"/>
                      <a:gd name="T85" fmla="*/ 204 h 480"/>
                      <a:gd name="T86" fmla="*/ 866 w 888"/>
                      <a:gd name="T87" fmla="*/ 119 h 480"/>
                      <a:gd name="T88" fmla="*/ 871 w 888"/>
                      <a:gd name="T89" fmla="*/ 93 h 480"/>
                      <a:gd name="T90" fmla="*/ 857 w 888"/>
                      <a:gd name="T91" fmla="*/ 33 h 480"/>
                      <a:gd name="T92" fmla="*/ 842 w 888"/>
                      <a:gd name="T93" fmla="*/ 29 h 480"/>
                      <a:gd name="T94" fmla="*/ 812 w 888"/>
                      <a:gd name="T95" fmla="*/ 100 h 480"/>
                      <a:gd name="T96" fmla="*/ 760 w 888"/>
                      <a:gd name="T97" fmla="*/ 193 h 480"/>
                      <a:gd name="T98" fmla="*/ 723 w 888"/>
                      <a:gd name="T99" fmla="*/ 265 h 480"/>
                      <a:gd name="T100" fmla="*/ 685 w 888"/>
                      <a:gd name="T101" fmla="*/ 276 h 480"/>
                      <a:gd name="T102" fmla="*/ 549 w 888"/>
                      <a:gd name="T103" fmla="*/ 293 h 480"/>
                      <a:gd name="T104" fmla="*/ 389 w 888"/>
                      <a:gd name="T105" fmla="*/ 303 h 480"/>
                      <a:gd name="T106" fmla="*/ 231 w 888"/>
                      <a:gd name="T107" fmla="*/ 303 h 480"/>
                      <a:gd name="T108" fmla="*/ 52 w 888"/>
                      <a:gd name="T109" fmla="*/ 304 h 480"/>
                      <a:gd name="T110" fmla="*/ 0 w 888"/>
                      <a:gd name="T111" fmla="*/ 290 h 480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888"/>
                      <a:gd name="T169" fmla="*/ 0 h 480"/>
                      <a:gd name="T170" fmla="*/ 888 w 888"/>
                      <a:gd name="T171" fmla="*/ 480 h 480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888" h="480">
                        <a:moveTo>
                          <a:pt x="0" y="290"/>
                        </a:moveTo>
                        <a:lnTo>
                          <a:pt x="110" y="195"/>
                        </a:lnTo>
                        <a:lnTo>
                          <a:pt x="113" y="217"/>
                        </a:lnTo>
                        <a:lnTo>
                          <a:pt x="38" y="285"/>
                        </a:lnTo>
                        <a:lnTo>
                          <a:pt x="170" y="279"/>
                        </a:lnTo>
                        <a:lnTo>
                          <a:pt x="449" y="280"/>
                        </a:lnTo>
                        <a:lnTo>
                          <a:pt x="597" y="269"/>
                        </a:lnTo>
                        <a:lnTo>
                          <a:pt x="690" y="252"/>
                        </a:lnTo>
                        <a:lnTo>
                          <a:pt x="713" y="246"/>
                        </a:lnTo>
                        <a:lnTo>
                          <a:pt x="822" y="27"/>
                        </a:lnTo>
                        <a:lnTo>
                          <a:pt x="771" y="13"/>
                        </a:lnTo>
                        <a:lnTo>
                          <a:pt x="847" y="0"/>
                        </a:lnTo>
                        <a:lnTo>
                          <a:pt x="875" y="24"/>
                        </a:lnTo>
                        <a:lnTo>
                          <a:pt x="888" y="105"/>
                        </a:lnTo>
                        <a:lnTo>
                          <a:pt x="866" y="171"/>
                        </a:lnTo>
                        <a:lnTo>
                          <a:pt x="795" y="385"/>
                        </a:lnTo>
                        <a:lnTo>
                          <a:pt x="762" y="451"/>
                        </a:lnTo>
                        <a:lnTo>
                          <a:pt x="732" y="459"/>
                        </a:lnTo>
                        <a:lnTo>
                          <a:pt x="507" y="455"/>
                        </a:lnTo>
                        <a:lnTo>
                          <a:pt x="271" y="461"/>
                        </a:lnTo>
                        <a:lnTo>
                          <a:pt x="47" y="478"/>
                        </a:lnTo>
                        <a:lnTo>
                          <a:pt x="14" y="480"/>
                        </a:lnTo>
                        <a:lnTo>
                          <a:pt x="11" y="417"/>
                        </a:lnTo>
                        <a:lnTo>
                          <a:pt x="6" y="355"/>
                        </a:lnTo>
                        <a:lnTo>
                          <a:pt x="5" y="322"/>
                        </a:lnTo>
                        <a:lnTo>
                          <a:pt x="24" y="342"/>
                        </a:lnTo>
                        <a:lnTo>
                          <a:pt x="28" y="393"/>
                        </a:lnTo>
                        <a:lnTo>
                          <a:pt x="35" y="447"/>
                        </a:lnTo>
                        <a:lnTo>
                          <a:pt x="99" y="456"/>
                        </a:lnTo>
                        <a:lnTo>
                          <a:pt x="246" y="442"/>
                        </a:lnTo>
                        <a:lnTo>
                          <a:pt x="370" y="432"/>
                        </a:lnTo>
                        <a:lnTo>
                          <a:pt x="474" y="432"/>
                        </a:lnTo>
                        <a:lnTo>
                          <a:pt x="630" y="432"/>
                        </a:lnTo>
                        <a:lnTo>
                          <a:pt x="729" y="431"/>
                        </a:lnTo>
                        <a:lnTo>
                          <a:pt x="732" y="402"/>
                        </a:lnTo>
                        <a:lnTo>
                          <a:pt x="723" y="341"/>
                        </a:lnTo>
                        <a:lnTo>
                          <a:pt x="715" y="274"/>
                        </a:lnTo>
                        <a:lnTo>
                          <a:pt x="729" y="290"/>
                        </a:lnTo>
                        <a:lnTo>
                          <a:pt x="743" y="364"/>
                        </a:lnTo>
                        <a:lnTo>
                          <a:pt x="756" y="402"/>
                        </a:lnTo>
                        <a:lnTo>
                          <a:pt x="771" y="383"/>
                        </a:lnTo>
                        <a:lnTo>
                          <a:pt x="798" y="309"/>
                        </a:lnTo>
                        <a:lnTo>
                          <a:pt x="838" y="204"/>
                        </a:lnTo>
                        <a:lnTo>
                          <a:pt x="866" y="119"/>
                        </a:lnTo>
                        <a:lnTo>
                          <a:pt x="871" y="93"/>
                        </a:lnTo>
                        <a:lnTo>
                          <a:pt x="857" y="33"/>
                        </a:lnTo>
                        <a:lnTo>
                          <a:pt x="842" y="29"/>
                        </a:lnTo>
                        <a:lnTo>
                          <a:pt x="812" y="100"/>
                        </a:lnTo>
                        <a:lnTo>
                          <a:pt x="760" y="193"/>
                        </a:lnTo>
                        <a:lnTo>
                          <a:pt x="723" y="265"/>
                        </a:lnTo>
                        <a:lnTo>
                          <a:pt x="685" y="276"/>
                        </a:lnTo>
                        <a:lnTo>
                          <a:pt x="549" y="293"/>
                        </a:lnTo>
                        <a:lnTo>
                          <a:pt x="389" y="303"/>
                        </a:lnTo>
                        <a:lnTo>
                          <a:pt x="231" y="303"/>
                        </a:lnTo>
                        <a:lnTo>
                          <a:pt x="52" y="304"/>
                        </a:lnTo>
                        <a:lnTo>
                          <a:pt x="0" y="29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0997" name="Freeform 1093"/>
                  <p:cNvSpPr>
                    <a:spLocks/>
                  </p:cNvSpPr>
                  <p:nvPr/>
                </p:nvSpPr>
                <p:spPr bwMode="auto">
                  <a:xfrm>
                    <a:off x="2095" y="2605"/>
                    <a:ext cx="459" cy="105"/>
                  </a:xfrm>
                  <a:custGeom>
                    <a:avLst/>
                    <a:gdLst>
                      <a:gd name="T0" fmla="*/ 11 w 459"/>
                      <a:gd name="T1" fmla="*/ 19 h 105"/>
                      <a:gd name="T2" fmla="*/ 43 w 459"/>
                      <a:gd name="T3" fmla="*/ 0 h 105"/>
                      <a:gd name="T4" fmla="*/ 59 w 459"/>
                      <a:gd name="T5" fmla="*/ 5 h 105"/>
                      <a:gd name="T6" fmla="*/ 49 w 459"/>
                      <a:gd name="T7" fmla="*/ 29 h 105"/>
                      <a:gd name="T8" fmla="*/ 25 w 459"/>
                      <a:gd name="T9" fmla="*/ 44 h 105"/>
                      <a:gd name="T10" fmla="*/ 71 w 459"/>
                      <a:gd name="T11" fmla="*/ 66 h 105"/>
                      <a:gd name="T12" fmla="*/ 140 w 459"/>
                      <a:gd name="T13" fmla="*/ 69 h 105"/>
                      <a:gd name="T14" fmla="*/ 200 w 459"/>
                      <a:gd name="T15" fmla="*/ 64 h 105"/>
                      <a:gd name="T16" fmla="*/ 243 w 459"/>
                      <a:gd name="T17" fmla="*/ 59 h 105"/>
                      <a:gd name="T18" fmla="*/ 324 w 459"/>
                      <a:gd name="T19" fmla="*/ 51 h 105"/>
                      <a:gd name="T20" fmla="*/ 376 w 459"/>
                      <a:gd name="T21" fmla="*/ 46 h 105"/>
                      <a:gd name="T22" fmla="*/ 410 w 459"/>
                      <a:gd name="T23" fmla="*/ 36 h 105"/>
                      <a:gd name="T24" fmla="*/ 443 w 459"/>
                      <a:gd name="T25" fmla="*/ 15 h 105"/>
                      <a:gd name="T26" fmla="*/ 440 w 459"/>
                      <a:gd name="T27" fmla="*/ 0 h 105"/>
                      <a:gd name="T28" fmla="*/ 459 w 459"/>
                      <a:gd name="T29" fmla="*/ 5 h 105"/>
                      <a:gd name="T30" fmla="*/ 454 w 459"/>
                      <a:gd name="T31" fmla="*/ 56 h 105"/>
                      <a:gd name="T32" fmla="*/ 405 w 459"/>
                      <a:gd name="T33" fmla="*/ 80 h 105"/>
                      <a:gd name="T34" fmla="*/ 297 w 459"/>
                      <a:gd name="T35" fmla="*/ 86 h 105"/>
                      <a:gd name="T36" fmla="*/ 187 w 459"/>
                      <a:gd name="T37" fmla="*/ 97 h 105"/>
                      <a:gd name="T38" fmla="*/ 124 w 459"/>
                      <a:gd name="T39" fmla="*/ 105 h 105"/>
                      <a:gd name="T40" fmla="*/ 48 w 459"/>
                      <a:gd name="T41" fmla="*/ 86 h 105"/>
                      <a:gd name="T42" fmla="*/ 11 w 459"/>
                      <a:gd name="T43" fmla="*/ 75 h 105"/>
                      <a:gd name="T44" fmla="*/ 0 w 459"/>
                      <a:gd name="T45" fmla="*/ 46 h 105"/>
                      <a:gd name="T46" fmla="*/ 11 w 459"/>
                      <a:gd name="T47" fmla="*/ 19 h 105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w 459"/>
                      <a:gd name="T73" fmla="*/ 0 h 105"/>
                      <a:gd name="T74" fmla="*/ 459 w 459"/>
                      <a:gd name="T75" fmla="*/ 105 h 105"/>
                    </a:gdLst>
                    <a:ahLst/>
                    <a:cxnLst>
                      <a:cxn ang="T48">
                        <a:pos x="T0" y="T1"/>
                      </a:cxn>
                      <a:cxn ang="T49">
                        <a:pos x="T2" y="T3"/>
                      </a:cxn>
                      <a:cxn ang="T50">
                        <a:pos x="T4" y="T5"/>
                      </a:cxn>
                      <a:cxn ang="T51">
                        <a:pos x="T6" y="T7"/>
                      </a:cxn>
                      <a:cxn ang="T52">
                        <a:pos x="T8" y="T9"/>
                      </a:cxn>
                      <a:cxn ang="T53">
                        <a:pos x="T10" y="T11"/>
                      </a:cxn>
                      <a:cxn ang="T54">
                        <a:pos x="T12" y="T13"/>
                      </a:cxn>
                      <a:cxn ang="T55">
                        <a:pos x="T14" y="T15"/>
                      </a:cxn>
                      <a:cxn ang="T56">
                        <a:pos x="T16" y="T17"/>
                      </a:cxn>
                      <a:cxn ang="T57">
                        <a:pos x="T18" y="T19"/>
                      </a:cxn>
                      <a:cxn ang="T58">
                        <a:pos x="T20" y="T21"/>
                      </a:cxn>
                      <a:cxn ang="T59">
                        <a:pos x="T22" y="T23"/>
                      </a:cxn>
                      <a:cxn ang="T60">
                        <a:pos x="T24" y="T25"/>
                      </a:cxn>
                      <a:cxn ang="T61">
                        <a:pos x="T26" y="T27"/>
                      </a:cxn>
                      <a:cxn ang="T62">
                        <a:pos x="T28" y="T29"/>
                      </a:cxn>
                      <a:cxn ang="T63">
                        <a:pos x="T30" y="T31"/>
                      </a:cxn>
                      <a:cxn ang="T64">
                        <a:pos x="T32" y="T33"/>
                      </a:cxn>
                      <a:cxn ang="T65">
                        <a:pos x="T34" y="T35"/>
                      </a:cxn>
                      <a:cxn ang="T66">
                        <a:pos x="T36" y="T37"/>
                      </a:cxn>
                      <a:cxn ang="T67">
                        <a:pos x="T38" y="T39"/>
                      </a:cxn>
                      <a:cxn ang="T68">
                        <a:pos x="T40" y="T41"/>
                      </a:cxn>
                      <a:cxn ang="T69">
                        <a:pos x="T42" y="T43"/>
                      </a:cxn>
                      <a:cxn ang="T70">
                        <a:pos x="T44" y="T45"/>
                      </a:cxn>
                      <a:cxn ang="T71">
                        <a:pos x="T46" y="T47"/>
                      </a:cxn>
                    </a:cxnLst>
                    <a:rect l="T72" t="T73" r="T74" b="T75"/>
                    <a:pathLst>
                      <a:path w="459" h="105">
                        <a:moveTo>
                          <a:pt x="11" y="19"/>
                        </a:moveTo>
                        <a:lnTo>
                          <a:pt x="43" y="0"/>
                        </a:lnTo>
                        <a:lnTo>
                          <a:pt x="59" y="5"/>
                        </a:lnTo>
                        <a:lnTo>
                          <a:pt x="49" y="29"/>
                        </a:lnTo>
                        <a:lnTo>
                          <a:pt x="25" y="44"/>
                        </a:lnTo>
                        <a:lnTo>
                          <a:pt x="71" y="66"/>
                        </a:lnTo>
                        <a:lnTo>
                          <a:pt x="140" y="69"/>
                        </a:lnTo>
                        <a:lnTo>
                          <a:pt x="200" y="64"/>
                        </a:lnTo>
                        <a:lnTo>
                          <a:pt x="243" y="59"/>
                        </a:lnTo>
                        <a:lnTo>
                          <a:pt x="324" y="51"/>
                        </a:lnTo>
                        <a:lnTo>
                          <a:pt x="376" y="46"/>
                        </a:lnTo>
                        <a:lnTo>
                          <a:pt x="410" y="36"/>
                        </a:lnTo>
                        <a:lnTo>
                          <a:pt x="443" y="15"/>
                        </a:lnTo>
                        <a:lnTo>
                          <a:pt x="440" y="0"/>
                        </a:lnTo>
                        <a:lnTo>
                          <a:pt x="459" y="5"/>
                        </a:lnTo>
                        <a:lnTo>
                          <a:pt x="454" y="56"/>
                        </a:lnTo>
                        <a:lnTo>
                          <a:pt x="405" y="80"/>
                        </a:lnTo>
                        <a:lnTo>
                          <a:pt x="297" y="86"/>
                        </a:lnTo>
                        <a:lnTo>
                          <a:pt x="187" y="97"/>
                        </a:lnTo>
                        <a:lnTo>
                          <a:pt x="124" y="105"/>
                        </a:lnTo>
                        <a:lnTo>
                          <a:pt x="48" y="86"/>
                        </a:lnTo>
                        <a:lnTo>
                          <a:pt x="11" y="75"/>
                        </a:lnTo>
                        <a:lnTo>
                          <a:pt x="0" y="46"/>
                        </a:lnTo>
                        <a:lnTo>
                          <a:pt x="11" y="1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0998" name="Freeform 1094"/>
                  <p:cNvSpPr>
                    <a:spLocks/>
                  </p:cNvSpPr>
                  <p:nvPr/>
                </p:nvSpPr>
                <p:spPr bwMode="auto">
                  <a:xfrm>
                    <a:off x="2024" y="2782"/>
                    <a:ext cx="48" cy="4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0999" name="Freeform 1095"/>
                  <p:cNvSpPr>
                    <a:spLocks/>
                  </p:cNvSpPr>
                  <p:nvPr/>
                </p:nvSpPr>
                <p:spPr bwMode="auto">
                  <a:xfrm>
                    <a:off x="2113" y="2777"/>
                    <a:ext cx="48" cy="4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1000" name="Freeform 1096"/>
                  <p:cNvSpPr>
                    <a:spLocks/>
                  </p:cNvSpPr>
                  <p:nvPr/>
                </p:nvSpPr>
                <p:spPr bwMode="auto">
                  <a:xfrm>
                    <a:off x="2404" y="2764"/>
                    <a:ext cx="195" cy="49"/>
                  </a:xfrm>
                  <a:custGeom>
                    <a:avLst/>
                    <a:gdLst>
                      <a:gd name="T0" fmla="*/ 0 w 195"/>
                      <a:gd name="T1" fmla="*/ 15 h 49"/>
                      <a:gd name="T2" fmla="*/ 190 w 195"/>
                      <a:gd name="T3" fmla="*/ 0 h 49"/>
                      <a:gd name="T4" fmla="*/ 195 w 195"/>
                      <a:gd name="T5" fmla="*/ 32 h 49"/>
                      <a:gd name="T6" fmla="*/ 0 w 195"/>
                      <a:gd name="T7" fmla="*/ 49 h 49"/>
                      <a:gd name="T8" fmla="*/ 0 w 195"/>
                      <a:gd name="T9" fmla="*/ 15 h 4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95"/>
                      <a:gd name="T16" fmla="*/ 0 h 49"/>
                      <a:gd name="T17" fmla="*/ 195 w 195"/>
                      <a:gd name="T18" fmla="*/ 49 h 4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95" h="49">
                        <a:moveTo>
                          <a:pt x="0" y="15"/>
                        </a:moveTo>
                        <a:lnTo>
                          <a:pt x="190" y="0"/>
                        </a:lnTo>
                        <a:lnTo>
                          <a:pt x="195" y="32"/>
                        </a:lnTo>
                        <a:lnTo>
                          <a:pt x="0" y="49"/>
                        </a:lnTo>
                        <a:lnTo>
                          <a:pt x="0" y="15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1001" name="Freeform 1097"/>
                  <p:cNvSpPr>
                    <a:spLocks/>
                  </p:cNvSpPr>
                  <p:nvPr/>
                </p:nvSpPr>
                <p:spPr bwMode="auto">
                  <a:xfrm>
                    <a:off x="1923" y="1953"/>
                    <a:ext cx="821" cy="646"/>
                  </a:xfrm>
                  <a:custGeom>
                    <a:avLst/>
                    <a:gdLst>
                      <a:gd name="T0" fmla="*/ 69 w 821"/>
                      <a:gd name="T1" fmla="*/ 616 h 646"/>
                      <a:gd name="T2" fmla="*/ 46 w 821"/>
                      <a:gd name="T3" fmla="*/ 592 h 646"/>
                      <a:gd name="T4" fmla="*/ 32 w 821"/>
                      <a:gd name="T5" fmla="*/ 551 h 646"/>
                      <a:gd name="T6" fmla="*/ 27 w 821"/>
                      <a:gd name="T7" fmla="*/ 460 h 646"/>
                      <a:gd name="T8" fmla="*/ 27 w 821"/>
                      <a:gd name="T9" fmla="*/ 309 h 646"/>
                      <a:gd name="T10" fmla="*/ 32 w 821"/>
                      <a:gd name="T11" fmla="*/ 195 h 646"/>
                      <a:gd name="T12" fmla="*/ 46 w 821"/>
                      <a:gd name="T13" fmla="*/ 169 h 646"/>
                      <a:gd name="T14" fmla="*/ 71 w 821"/>
                      <a:gd name="T15" fmla="*/ 136 h 646"/>
                      <a:gd name="T16" fmla="*/ 132 w 821"/>
                      <a:gd name="T17" fmla="*/ 112 h 646"/>
                      <a:gd name="T18" fmla="*/ 240 w 821"/>
                      <a:gd name="T19" fmla="*/ 80 h 646"/>
                      <a:gd name="T20" fmla="*/ 329 w 821"/>
                      <a:gd name="T21" fmla="*/ 57 h 646"/>
                      <a:gd name="T22" fmla="*/ 369 w 821"/>
                      <a:gd name="T23" fmla="*/ 33 h 646"/>
                      <a:gd name="T24" fmla="*/ 440 w 821"/>
                      <a:gd name="T25" fmla="*/ 27 h 646"/>
                      <a:gd name="T26" fmla="*/ 566 w 821"/>
                      <a:gd name="T27" fmla="*/ 38 h 646"/>
                      <a:gd name="T28" fmla="*/ 670 w 821"/>
                      <a:gd name="T29" fmla="*/ 32 h 646"/>
                      <a:gd name="T30" fmla="*/ 714 w 821"/>
                      <a:gd name="T31" fmla="*/ 22 h 646"/>
                      <a:gd name="T32" fmla="*/ 750 w 821"/>
                      <a:gd name="T33" fmla="*/ 32 h 646"/>
                      <a:gd name="T34" fmla="*/ 774 w 821"/>
                      <a:gd name="T35" fmla="*/ 95 h 646"/>
                      <a:gd name="T36" fmla="*/ 789 w 821"/>
                      <a:gd name="T37" fmla="*/ 210 h 646"/>
                      <a:gd name="T38" fmla="*/ 804 w 821"/>
                      <a:gd name="T39" fmla="*/ 301 h 646"/>
                      <a:gd name="T40" fmla="*/ 797 w 821"/>
                      <a:gd name="T41" fmla="*/ 343 h 646"/>
                      <a:gd name="T42" fmla="*/ 769 w 821"/>
                      <a:gd name="T43" fmla="*/ 446 h 646"/>
                      <a:gd name="T44" fmla="*/ 733 w 821"/>
                      <a:gd name="T45" fmla="*/ 550 h 646"/>
                      <a:gd name="T46" fmla="*/ 709 w 821"/>
                      <a:gd name="T47" fmla="*/ 589 h 646"/>
                      <a:gd name="T48" fmla="*/ 693 w 821"/>
                      <a:gd name="T49" fmla="*/ 608 h 646"/>
                      <a:gd name="T50" fmla="*/ 717 w 821"/>
                      <a:gd name="T51" fmla="*/ 622 h 646"/>
                      <a:gd name="T52" fmla="*/ 742 w 821"/>
                      <a:gd name="T53" fmla="*/ 578 h 646"/>
                      <a:gd name="T54" fmla="*/ 780 w 821"/>
                      <a:gd name="T55" fmla="*/ 485 h 646"/>
                      <a:gd name="T56" fmla="*/ 808 w 821"/>
                      <a:gd name="T57" fmla="*/ 386 h 646"/>
                      <a:gd name="T58" fmla="*/ 818 w 821"/>
                      <a:gd name="T59" fmla="*/ 337 h 646"/>
                      <a:gd name="T60" fmla="*/ 821 w 821"/>
                      <a:gd name="T61" fmla="*/ 291 h 646"/>
                      <a:gd name="T62" fmla="*/ 812 w 821"/>
                      <a:gd name="T63" fmla="*/ 214 h 646"/>
                      <a:gd name="T64" fmla="*/ 797 w 821"/>
                      <a:gd name="T65" fmla="*/ 99 h 646"/>
                      <a:gd name="T66" fmla="*/ 775 w 821"/>
                      <a:gd name="T67" fmla="*/ 36 h 646"/>
                      <a:gd name="T68" fmla="*/ 755 w 821"/>
                      <a:gd name="T69" fmla="*/ 8 h 646"/>
                      <a:gd name="T70" fmla="*/ 722 w 821"/>
                      <a:gd name="T71" fmla="*/ 0 h 646"/>
                      <a:gd name="T72" fmla="*/ 679 w 821"/>
                      <a:gd name="T73" fmla="*/ 13 h 646"/>
                      <a:gd name="T74" fmla="*/ 615 w 821"/>
                      <a:gd name="T75" fmla="*/ 17 h 646"/>
                      <a:gd name="T76" fmla="*/ 533 w 821"/>
                      <a:gd name="T77" fmla="*/ 17 h 646"/>
                      <a:gd name="T78" fmla="*/ 448 w 821"/>
                      <a:gd name="T79" fmla="*/ 5 h 646"/>
                      <a:gd name="T80" fmla="*/ 391 w 821"/>
                      <a:gd name="T81" fmla="*/ 8 h 646"/>
                      <a:gd name="T82" fmla="*/ 362 w 821"/>
                      <a:gd name="T83" fmla="*/ 19 h 646"/>
                      <a:gd name="T84" fmla="*/ 298 w 821"/>
                      <a:gd name="T85" fmla="*/ 50 h 646"/>
                      <a:gd name="T86" fmla="*/ 175 w 821"/>
                      <a:gd name="T87" fmla="*/ 84 h 646"/>
                      <a:gd name="T88" fmla="*/ 57 w 821"/>
                      <a:gd name="T89" fmla="*/ 123 h 646"/>
                      <a:gd name="T90" fmla="*/ 24 w 821"/>
                      <a:gd name="T91" fmla="*/ 164 h 646"/>
                      <a:gd name="T92" fmla="*/ 3 w 821"/>
                      <a:gd name="T93" fmla="*/ 219 h 646"/>
                      <a:gd name="T94" fmla="*/ 0 w 821"/>
                      <a:gd name="T95" fmla="*/ 329 h 646"/>
                      <a:gd name="T96" fmla="*/ 5 w 821"/>
                      <a:gd name="T97" fmla="*/ 433 h 646"/>
                      <a:gd name="T98" fmla="*/ 9 w 821"/>
                      <a:gd name="T99" fmla="*/ 540 h 646"/>
                      <a:gd name="T100" fmla="*/ 28 w 821"/>
                      <a:gd name="T101" fmla="*/ 602 h 646"/>
                      <a:gd name="T102" fmla="*/ 47 w 821"/>
                      <a:gd name="T103" fmla="*/ 635 h 646"/>
                      <a:gd name="T104" fmla="*/ 80 w 821"/>
                      <a:gd name="T105" fmla="*/ 646 h 646"/>
                      <a:gd name="T106" fmla="*/ 99 w 821"/>
                      <a:gd name="T107" fmla="*/ 640 h 646"/>
                      <a:gd name="T108" fmla="*/ 69 w 821"/>
                      <a:gd name="T109" fmla="*/ 616 h 64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w 821"/>
                      <a:gd name="T166" fmla="*/ 0 h 646"/>
                      <a:gd name="T167" fmla="*/ 821 w 821"/>
                      <a:gd name="T168" fmla="*/ 646 h 646"/>
                    </a:gdLst>
                    <a:ahLst/>
                    <a:cxnLst>
                      <a:cxn ang="T110">
                        <a:pos x="T0" y="T1"/>
                      </a:cxn>
                      <a:cxn ang="T111">
                        <a:pos x="T2" y="T3"/>
                      </a:cxn>
                      <a:cxn ang="T112">
                        <a:pos x="T4" y="T5"/>
                      </a:cxn>
                      <a:cxn ang="T113">
                        <a:pos x="T6" y="T7"/>
                      </a:cxn>
                      <a:cxn ang="T114">
                        <a:pos x="T8" y="T9"/>
                      </a:cxn>
                      <a:cxn ang="T115">
                        <a:pos x="T10" y="T11"/>
                      </a:cxn>
                      <a:cxn ang="T116">
                        <a:pos x="T12" y="T13"/>
                      </a:cxn>
                      <a:cxn ang="T117">
                        <a:pos x="T14" y="T15"/>
                      </a:cxn>
                      <a:cxn ang="T118">
                        <a:pos x="T16" y="T17"/>
                      </a:cxn>
                      <a:cxn ang="T119">
                        <a:pos x="T18" y="T19"/>
                      </a:cxn>
                      <a:cxn ang="T120">
                        <a:pos x="T20" y="T21"/>
                      </a:cxn>
                      <a:cxn ang="T121">
                        <a:pos x="T22" y="T23"/>
                      </a:cxn>
                      <a:cxn ang="T122">
                        <a:pos x="T24" y="T25"/>
                      </a:cxn>
                      <a:cxn ang="T123">
                        <a:pos x="T26" y="T27"/>
                      </a:cxn>
                      <a:cxn ang="T124">
                        <a:pos x="T28" y="T29"/>
                      </a:cxn>
                      <a:cxn ang="T125">
                        <a:pos x="T30" y="T31"/>
                      </a:cxn>
                      <a:cxn ang="T126">
                        <a:pos x="T32" y="T33"/>
                      </a:cxn>
                      <a:cxn ang="T127">
                        <a:pos x="T34" y="T35"/>
                      </a:cxn>
                      <a:cxn ang="T128">
                        <a:pos x="T36" y="T37"/>
                      </a:cxn>
                      <a:cxn ang="T129">
                        <a:pos x="T38" y="T39"/>
                      </a:cxn>
                      <a:cxn ang="T130">
                        <a:pos x="T40" y="T41"/>
                      </a:cxn>
                      <a:cxn ang="T131">
                        <a:pos x="T42" y="T43"/>
                      </a:cxn>
                      <a:cxn ang="T132">
                        <a:pos x="T44" y="T45"/>
                      </a:cxn>
                      <a:cxn ang="T133">
                        <a:pos x="T46" y="T47"/>
                      </a:cxn>
                      <a:cxn ang="T134">
                        <a:pos x="T48" y="T49"/>
                      </a:cxn>
                      <a:cxn ang="T135">
                        <a:pos x="T50" y="T51"/>
                      </a:cxn>
                      <a:cxn ang="T136">
                        <a:pos x="T52" y="T53"/>
                      </a:cxn>
                      <a:cxn ang="T137">
                        <a:pos x="T54" y="T55"/>
                      </a:cxn>
                      <a:cxn ang="T138">
                        <a:pos x="T56" y="T57"/>
                      </a:cxn>
                      <a:cxn ang="T139">
                        <a:pos x="T58" y="T59"/>
                      </a:cxn>
                      <a:cxn ang="T140">
                        <a:pos x="T60" y="T61"/>
                      </a:cxn>
                      <a:cxn ang="T141">
                        <a:pos x="T62" y="T63"/>
                      </a:cxn>
                      <a:cxn ang="T142">
                        <a:pos x="T64" y="T65"/>
                      </a:cxn>
                      <a:cxn ang="T143">
                        <a:pos x="T66" y="T67"/>
                      </a:cxn>
                      <a:cxn ang="T144">
                        <a:pos x="T68" y="T69"/>
                      </a:cxn>
                      <a:cxn ang="T145">
                        <a:pos x="T70" y="T71"/>
                      </a:cxn>
                      <a:cxn ang="T146">
                        <a:pos x="T72" y="T73"/>
                      </a:cxn>
                      <a:cxn ang="T147">
                        <a:pos x="T74" y="T75"/>
                      </a:cxn>
                      <a:cxn ang="T148">
                        <a:pos x="T76" y="T77"/>
                      </a:cxn>
                      <a:cxn ang="T149">
                        <a:pos x="T78" y="T79"/>
                      </a:cxn>
                      <a:cxn ang="T150">
                        <a:pos x="T80" y="T81"/>
                      </a:cxn>
                      <a:cxn ang="T151">
                        <a:pos x="T82" y="T83"/>
                      </a:cxn>
                      <a:cxn ang="T152">
                        <a:pos x="T84" y="T85"/>
                      </a:cxn>
                      <a:cxn ang="T153">
                        <a:pos x="T86" y="T87"/>
                      </a:cxn>
                      <a:cxn ang="T154">
                        <a:pos x="T88" y="T89"/>
                      </a:cxn>
                      <a:cxn ang="T155">
                        <a:pos x="T90" y="T91"/>
                      </a:cxn>
                      <a:cxn ang="T156">
                        <a:pos x="T92" y="T93"/>
                      </a:cxn>
                      <a:cxn ang="T157">
                        <a:pos x="T94" y="T95"/>
                      </a:cxn>
                      <a:cxn ang="T158">
                        <a:pos x="T96" y="T97"/>
                      </a:cxn>
                      <a:cxn ang="T159">
                        <a:pos x="T98" y="T99"/>
                      </a:cxn>
                      <a:cxn ang="T160">
                        <a:pos x="T100" y="T101"/>
                      </a:cxn>
                      <a:cxn ang="T161">
                        <a:pos x="T102" y="T103"/>
                      </a:cxn>
                      <a:cxn ang="T162">
                        <a:pos x="T104" y="T105"/>
                      </a:cxn>
                      <a:cxn ang="T163">
                        <a:pos x="T106" y="T107"/>
                      </a:cxn>
                      <a:cxn ang="T164">
                        <a:pos x="T108" y="T109"/>
                      </a:cxn>
                    </a:cxnLst>
                    <a:rect l="T165" t="T166" r="T167" b="T168"/>
                    <a:pathLst>
                      <a:path w="821" h="646">
                        <a:moveTo>
                          <a:pt x="69" y="616"/>
                        </a:moveTo>
                        <a:lnTo>
                          <a:pt x="46" y="592"/>
                        </a:lnTo>
                        <a:lnTo>
                          <a:pt x="32" y="551"/>
                        </a:lnTo>
                        <a:lnTo>
                          <a:pt x="27" y="460"/>
                        </a:lnTo>
                        <a:lnTo>
                          <a:pt x="27" y="309"/>
                        </a:lnTo>
                        <a:lnTo>
                          <a:pt x="32" y="195"/>
                        </a:lnTo>
                        <a:lnTo>
                          <a:pt x="46" y="169"/>
                        </a:lnTo>
                        <a:lnTo>
                          <a:pt x="71" y="136"/>
                        </a:lnTo>
                        <a:lnTo>
                          <a:pt x="132" y="112"/>
                        </a:lnTo>
                        <a:lnTo>
                          <a:pt x="240" y="80"/>
                        </a:lnTo>
                        <a:lnTo>
                          <a:pt x="329" y="57"/>
                        </a:lnTo>
                        <a:lnTo>
                          <a:pt x="369" y="33"/>
                        </a:lnTo>
                        <a:lnTo>
                          <a:pt x="440" y="27"/>
                        </a:lnTo>
                        <a:lnTo>
                          <a:pt x="566" y="38"/>
                        </a:lnTo>
                        <a:lnTo>
                          <a:pt x="670" y="32"/>
                        </a:lnTo>
                        <a:lnTo>
                          <a:pt x="714" y="22"/>
                        </a:lnTo>
                        <a:lnTo>
                          <a:pt x="750" y="32"/>
                        </a:lnTo>
                        <a:lnTo>
                          <a:pt x="774" y="95"/>
                        </a:lnTo>
                        <a:lnTo>
                          <a:pt x="789" y="210"/>
                        </a:lnTo>
                        <a:lnTo>
                          <a:pt x="804" y="301"/>
                        </a:lnTo>
                        <a:lnTo>
                          <a:pt x="797" y="343"/>
                        </a:lnTo>
                        <a:lnTo>
                          <a:pt x="769" y="446"/>
                        </a:lnTo>
                        <a:lnTo>
                          <a:pt x="733" y="550"/>
                        </a:lnTo>
                        <a:lnTo>
                          <a:pt x="709" y="589"/>
                        </a:lnTo>
                        <a:lnTo>
                          <a:pt x="693" y="608"/>
                        </a:lnTo>
                        <a:lnTo>
                          <a:pt x="717" y="622"/>
                        </a:lnTo>
                        <a:lnTo>
                          <a:pt x="742" y="578"/>
                        </a:lnTo>
                        <a:lnTo>
                          <a:pt x="780" y="485"/>
                        </a:lnTo>
                        <a:lnTo>
                          <a:pt x="808" y="386"/>
                        </a:lnTo>
                        <a:lnTo>
                          <a:pt x="818" y="337"/>
                        </a:lnTo>
                        <a:lnTo>
                          <a:pt x="821" y="291"/>
                        </a:lnTo>
                        <a:lnTo>
                          <a:pt x="812" y="214"/>
                        </a:lnTo>
                        <a:lnTo>
                          <a:pt x="797" y="99"/>
                        </a:lnTo>
                        <a:lnTo>
                          <a:pt x="775" y="36"/>
                        </a:lnTo>
                        <a:lnTo>
                          <a:pt x="755" y="8"/>
                        </a:lnTo>
                        <a:lnTo>
                          <a:pt x="722" y="0"/>
                        </a:lnTo>
                        <a:lnTo>
                          <a:pt x="679" y="13"/>
                        </a:lnTo>
                        <a:lnTo>
                          <a:pt x="615" y="17"/>
                        </a:lnTo>
                        <a:lnTo>
                          <a:pt x="533" y="17"/>
                        </a:lnTo>
                        <a:lnTo>
                          <a:pt x="448" y="5"/>
                        </a:lnTo>
                        <a:lnTo>
                          <a:pt x="391" y="8"/>
                        </a:lnTo>
                        <a:lnTo>
                          <a:pt x="362" y="19"/>
                        </a:lnTo>
                        <a:lnTo>
                          <a:pt x="298" y="50"/>
                        </a:lnTo>
                        <a:lnTo>
                          <a:pt x="175" y="84"/>
                        </a:lnTo>
                        <a:lnTo>
                          <a:pt x="57" y="123"/>
                        </a:lnTo>
                        <a:lnTo>
                          <a:pt x="24" y="164"/>
                        </a:lnTo>
                        <a:lnTo>
                          <a:pt x="3" y="219"/>
                        </a:lnTo>
                        <a:lnTo>
                          <a:pt x="0" y="329"/>
                        </a:lnTo>
                        <a:lnTo>
                          <a:pt x="5" y="433"/>
                        </a:lnTo>
                        <a:lnTo>
                          <a:pt x="9" y="540"/>
                        </a:lnTo>
                        <a:lnTo>
                          <a:pt x="28" y="602"/>
                        </a:lnTo>
                        <a:lnTo>
                          <a:pt x="47" y="635"/>
                        </a:lnTo>
                        <a:lnTo>
                          <a:pt x="80" y="646"/>
                        </a:lnTo>
                        <a:lnTo>
                          <a:pt x="99" y="640"/>
                        </a:lnTo>
                        <a:lnTo>
                          <a:pt x="69" y="616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1002" name="Freeform 1098"/>
                  <p:cNvSpPr>
                    <a:spLocks/>
                  </p:cNvSpPr>
                  <p:nvPr/>
                </p:nvSpPr>
                <p:spPr bwMode="auto">
                  <a:xfrm>
                    <a:off x="1978" y="1965"/>
                    <a:ext cx="707" cy="644"/>
                  </a:xfrm>
                  <a:custGeom>
                    <a:avLst/>
                    <a:gdLst>
                      <a:gd name="T0" fmla="*/ 11 w 707"/>
                      <a:gd name="T1" fmla="*/ 611 h 644"/>
                      <a:gd name="T2" fmla="*/ 129 w 707"/>
                      <a:gd name="T3" fmla="*/ 619 h 644"/>
                      <a:gd name="T4" fmla="*/ 294 w 707"/>
                      <a:gd name="T5" fmla="*/ 623 h 644"/>
                      <a:gd name="T6" fmla="*/ 426 w 707"/>
                      <a:gd name="T7" fmla="*/ 623 h 644"/>
                      <a:gd name="T8" fmla="*/ 544 w 707"/>
                      <a:gd name="T9" fmla="*/ 609 h 644"/>
                      <a:gd name="T10" fmla="*/ 622 w 707"/>
                      <a:gd name="T11" fmla="*/ 597 h 644"/>
                      <a:gd name="T12" fmla="*/ 644 w 707"/>
                      <a:gd name="T13" fmla="*/ 586 h 644"/>
                      <a:gd name="T14" fmla="*/ 644 w 707"/>
                      <a:gd name="T15" fmla="*/ 529 h 644"/>
                      <a:gd name="T16" fmla="*/ 615 w 707"/>
                      <a:gd name="T17" fmla="*/ 377 h 644"/>
                      <a:gd name="T18" fmla="*/ 582 w 707"/>
                      <a:gd name="T19" fmla="*/ 193 h 644"/>
                      <a:gd name="T20" fmla="*/ 565 w 707"/>
                      <a:gd name="T21" fmla="*/ 126 h 644"/>
                      <a:gd name="T22" fmla="*/ 549 w 707"/>
                      <a:gd name="T23" fmla="*/ 101 h 644"/>
                      <a:gd name="T24" fmla="*/ 346 w 707"/>
                      <a:gd name="T25" fmla="*/ 123 h 644"/>
                      <a:gd name="T26" fmla="*/ 147 w 707"/>
                      <a:gd name="T27" fmla="*/ 128 h 644"/>
                      <a:gd name="T28" fmla="*/ 38 w 707"/>
                      <a:gd name="T29" fmla="*/ 131 h 644"/>
                      <a:gd name="T30" fmla="*/ 0 w 707"/>
                      <a:gd name="T31" fmla="*/ 136 h 644"/>
                      <a:gd name="T32" fmla="*/ 21 w 707"/>
                      <a:gd name="T33" fmla="*/ 109 h 644"/>
                      <a:gd name="T34" fmla="*/ 68 w 707"/>
                      <a:gd name="T35" fmla="*/ 114 h 644"/>
                      <a:gd name="T36" fmla="*/ 204 w 707"/>
                      <a:gd name="T37" fmla="*/ 109 h 644"/>
                      <a:gd name="T38" fmla="*/ 333 w 707"/>
                      <a:gd name="T39" fmla="*/ 101 h 644"/>
                      <a:gd name="T40" fmla="*/ 447 w 707"/>
                      <a:gd name="T41" fmla="*/ 92 h 644"/>
                      <a:gd name="T42" fmla="*/ 556 w 707"/>
                      <a:gd name="T43" fmla="*/ 82 h 644"/>
                      <a:gd name="T44" fmla="*/ 641 w 707"/>
                      <a:gd name="T45" fmla="*/ 43 h 644"/>
                      <a:gd name="T46" fmla="*/ 688 w 707"/>
                      <a:gd name="T47" fmla="*/ 0 h 644"/>
                      <a:gd name="T48" fmla="*/ 707 w 707"/>
                      <a:gd name="T49" fmla="*/ 21 h 644"/>
                      <a:gd name="T50" fmla="*/ 663 w 707"/>
                      <a:gd name="T51" fmla="*/ 47 h 644"/>
                      <a:gd name="T52" fmla="*/ 598 w 707"/>
                      <a:gd name="T53" fmla="*/ 90 h 644"/>
                      <a:gd name="T54" fmla="*/ 578 w 707"/>
                      <a:gd name="T55" fmla="*/ 104 h 644"/>
                      <a:gd name="T56" fmla="*/ 601 w 707"/>
                      <a:gd name="T57" fmla="*/ 202 h 644"/>
                      <a:gd name="T58" fmla="*/ 620 w 707"/>
                      <a:gd name="T59" fmla="*/ 297 h 644"/>
                      <a:gd name="T60" fmla="*/ 636 w 707"/>
                      <a:gd name="T61" fmla="*/ 384 h 644"/>
                      <a:gd name="T62" fmla="*/ 650 w 707"/>
                      <a:gd name="T63" fmla="*/ 467 h 644"/>
                      <a:gd name="T64" fmla="*/ 663 w 707"/>
                      <a:gd name="T65" fmla="*/ 529 h 644"/>
                      <a:gd name="T66" fmla="*/ 669 w 707"/>
                      <a:gd name="T67" fmla="*/ 582 h 644"/>
                      <a:gd name="T68" fmla="*/ 660 w 707"/>
                      <a:gd name="T69" fmla="*/ 611 h 644"/>
                      <a:gd name="T70" fmla="*/ 570 w 707"/>
                      <a:gd name="T71" fmla="*/ 633 h 644"/>
                      <a:gd name="T72" fmla="*/ 412 w 707"/>
                      <a:gd name="T73" fmla="*/ 644 h 644"/>
                      <a:gd name="T74" fmla="*/ 246 w 707"/>
                      <a:gd name="T75" fmla="*/ 638 h 644"/>
                      <a:gd name="T76" fmla="*/ 125 w 707"/>
                      <a:gd name="T77" fmla="*/ 638 h 644"/>
                      <a:gd name="T78" fmla="*/ 25 w 707"/>
                      <a:gd name="T79" fmla="*/ 635 h 644"/>
                      <a:gd name="T80" fmla="*/ 11 w 707"/>
                      <a:gd name="T81" fmla="*/ 611 h 644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707"/>
                      <a:gd name="T124" fmla="*/ 0 h 644"/>
                      <a:gd name="T125" fmla="*/ 707 w 707"/>
                      <a:gd name="T126" fmla="*/ 644 h 644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707" h="644">
                        <a:moveTo>
                          <a:pt x="11" y="611"/>
                        </a:moveTo>
                        <a:lnTo>
                          <a:pt x="129" y="619"/>
                        </a:lnTo>
                        <a:lnTo>
                          <a:pt x="294" y="623"/>
                        </a:lnTo>
                        <a:lnTo>
                          <a:pt x="426" y="623"/>
                        </a:lnTo>
                        <a:lnTo>
                          <a:pt x="544" y="609"/>
                        </a:lnTo>
                        <a:lnTo>
                          <a:pt x="622" y="597"/>
                        </a:lnTo>
                        <a:lnTo>
                          <a:pt x="644" y="586"/>
                        </a:lnTo>
                        <a:lnTo>
                          <a:pt x="644" y="529"/>
                        </a:lnTo>
                        <a:lnTo>
                          <a:pt x="615" y="377"/>
                        </a:lnTo>
                        <a:lnTo>
                          <a:pt x="582" y="193"/>
                        </a:lnTo>
                        <a:lnTo>
                          <a:pt x="565" y="126"/>
                        </a:lnTo>
                        <a:lnTo>
                          <a:pt x="549" y="101"/>
                        </a:lnTo>
                        <a:lnTo>
                          <a:pt x="346" y="123"/>
                        </a:lnTo>
                        <a:lnTo>
                          <a:pt x="147" y="128"/>
                        </a:lnTo>
                        <a:lnTo>
                          <a:pt x="38" y="131"/>
                        </a:lnTo>
                        <a:lnTo>
                          <a:pt x="0" y="136"/>
                        </a:lnTo>
                        <a:lnTo>
                          <a:pt x="21" y="109"/>
                        </a:lnTo>
                        <a:lnTo>
                          <a:pt x="68" y="114"/>
                        </a:lnTo>
                        <a:lnTo>
                          <a:pt x="204" y="109"/>
                        </a:lnTo>
                        <a:lnTo>
                          <a:pt x="333" y="101"/>
                        </a:lnTo>
                        <a:lnTo>
                          <a:pt x="447" y="92"/>
                        </a:lnTo>
                        <a:lnTo>
                          <a:pt x="556" y="82"/>
                        </a:lnTo>
                        <a:lnTo>
                          <a:pt x="641" y="43"/>
                        </a:lnTo>
                        <a:lnTo>
                          <a:pt x="688" y="0"/>
                        </a:lnTo>
                        <a:lnTo>
                          <a:pt x="707" y="21"/>
                        </a:lnTo>
                        <a:lnTo>
                          <a:pt x="663" y="47"/>
                        </a:lnTo>
                        <a:lnTo>
                          <a:pt x="598" y="90"/>
                        </a:lnTo>
                        <a:lnTo>
                          <a:pt x="578" y="104"/>
                        </a:lnTo>
                        <a:lnTo>
                          <a:pt x="601" y="202"/>
                        </a:lnTo>
                        <a:lnTo>
                          <a:pt x="620" y="297"/>
                        </a:lnTo>
                        <a:lnTo>
                          <a:pt x="636" y="384"/>
                        </a:lnTo>
                        <a:lnTo>
                          <a:pt x="650" y="467"/>
                        </a:lnTo>
                        <a:lnTo>
                          <a:pt x="663" y="529"/>
                        </a:lnTo>
                        <a:lnTo>
                          <a:pt x="669" y="582"/>
                        </a:lnTo>
                        <a:lnTo>
                          <a:pt x="660" y="611"/>
                        </a:lnTo>
                        <a:lnTo>
                          <a:pt x="570" y="633"/>
                        </a:lnTo>
                        <a:lnTo>
                          <a:pt x="412" y="644"/>
                        </a:lnTo>
                        <a:lnTo>
                          <a:pt x="246" y="638"/>
                        </a:lnTo>
                        <a:lnTo>
                          <a:pt x="125" y="638"/>
                        </a:lnTo>
                        <a:lnTo>
                          <a:pt x="25" y="635"/>
                        </a:lnTo>
                        <a:lnTo>
                          <a:pt x="11" y="611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1003" name="Freeform 1099"/>
                  <p:cNvSpPr>
                    <a:spLocks/>
                  </p:cNvSpPr>
                  <p:nvPr/>
                </p:nvSpPr>
                <p:spPr bwMode="auto">
                  <a:xfrm>
                    <a:off x="2057" y="2127"/>
                    <a:ext cx="488" cy="412"/>
                  </a:xfrm>
                  <a:custGeom>
                    <a:avLst/>
                    <a:gdLst>
                      <a:gd name="T0" fmla="*/ 0 w 488"/>
                      <a:gd name="T1" fmla="*/ 11 h 412"/>
                      <a:gd name="T2" fmla="*/ 162 w 488"/>
                      <a:gd name="T3" fmla="*/ 5 h 412"/>
                      <a:gd name="T4" fmla="*/ 273 w 488"/>
                      <a:gd name="T5" fmla="*/ 0 h 412"/>
                      <a:gd name="T6" fmla="*/ 397 w 488"/>
                      <a:gd name="T7" fmla="*/ 2 h 412"/>
                      <a:gd name="T8" fmla="*/ 416 w 488"/>
                      <a:gd name="T9" fmla="*/ 16 h 412"/>
                      <a:gd name="T10" fmla="*/ 431 w 488"/>
                      <a:gd name="T11" fmla="*/ 38 h 412"/>
                      <a:gd name="T12" fmla="*/ 458 w 488"/>
                      <a:gd name="T13" fmla="*/ 154 h 412"/>
                      <a:gd name="T14" fmla="*/ 478 w 488"/>
                      <a:gd name="T15" fmla="*/ 286 h 412"/>
                      <a:gd name="T16" fmla="*/ 488 w 488"/>
                      <a:gd name="T17" fmla="*/ 377 h 412"/>
                      <a:gd name="T18" fmla="*/ 478 w 488"/>
                      <a:gd name="T19" fmla="*/ 406 h 412"/>
                      <a:gd name="T20" fmla="*/ 453 w 488"/>
                      <a:gd name="T21" fmla="*/ 412 h 412"/>
                      <a:gd name="T22" fmla="*/ 310 w 488"/>
                      <a:gd name="T23" fmla="*/ 396 h 412"/>
                      <a:gd name="T24" fmla="*/ 459 w 488"/>
                      <a:gd name="T25" fmla="*/ 383 h 412"/>
                      <a:gd name="T26" fmla="*/ 467 w 488"/>
                      <a:gd name="T27" fmla="*/ 379 h 412"/>
                      <a:gd name="T28" fmla="*/ 464 w 488"/>
                      <a:gd name="T29" fmla="*/ 317 h 412"/>
                      <a:gd name="T30" fmla="*/ 453 w 488"/>
                      <a:gd name="T31" fmla="*/ 229 h 412"/>
                      <a:gd name="T32" fmla="*/ 429 w 488"/>
                      <a:gd name="T33" fmla="*/ 110 h 412"/>
                      <a:gd name="T34" fmla="*/ 410 w 488"/>
                      <a:gd name="T35" fmla="*/ 35 h 412"/>
                      <a:gd name="T36" fmla="*/ 391 w 488"/>
                      <a:gd name="T37" fmla="*/ 24 h 412"/>
                      <a:gd name="T38" fmla="*/ 302 w 488"/>
                      <a:gd name="T39" fmla="*/ 19 h 412"/>
                      <a:gd name="T40" fmla="*/ 181 w 488"/>
                      <a:gd name="T41" fmla="*/ 24 h 412"/>
                      <a:gd name="T42" fmla="*/ 81 w 488"/>
                      <a:gd name="T43" fmla="*/ 21 h 412"/>
                      <a:gd name="T44" fmla="*/ 0 w 488"/>
                      <a:gd name="T45" fmla="*/ 11 h 412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w 488"/>
                      <a:gd name="T70" fmla="*/ 0 h 412"/>
                      <a:gd name="T71" fmla="*/ 488 w 488"/>
                      <a:gd name="T72" fmla="*/ 412 h 412"/>
                    </a:gdLst>
                    <a:ahLst/>
                    <a:cxnLst>
                      <a:cxn ang="T46">
                        <a:pos x="T0" y="T1"/>
                      </a:cxn>
                      <a:cxn ang="T47">
                        <a:pos x="T2" y="T3"/>
                      </a:cxn>
                      <a:cxn ang="T48">
                        <a:pos x="T4" y="T5"/>
                      </a:cxn>
                      <a:cxn ang="T49">
                        <a:pos x="T6" y="T7"/>
                      </a:cxn>
                      <a:cxn ang="T50">
                        <a:pos x="T8" y="T9"/>
                      </a:cxn>
                      <a:cxn ang="T51">
                        <a:pos x="T10" y="T11"/>
                      </a:cxn>
                      <a:cxn ang="T52">
                        <a:pos x="T12" y="T13"/>
                      </a:cxn>
                      <a:cxn ang="T53">
                        <a:pos x="T14" y="T15"/>
                      </a:cxn>
                      <a:cxn ang="T54">
                        <a:pos x="T16" y="T17"/>
                      </a:cxn>
                      <a:cxn ang="T55">
                        <a:pos x="T18" y="T19"/>
                      </a:cxn>
                      <a:cxn ang="T56">
                        <a:pos x="T20" y="T21"/>
                      </a:cxn>
                      <a:cxn ang="T57">
                        <a:pos x="T22" y="T23"/>
                      </a:cxn>
                      <a:cxn ang="T58">
                        <a:pos x="T24" y="T25"/>
                      </a:cxn>
                      <a:cxn ang="T59">
                        <a:pos x="T26" y="T27"/>
                      </a:cxn>
                      <a:cxn ang="T60">
                        <a:pos x="T28" y="T29"/>
                      </a:cxn>
                      <a:cxn ang="T61">
                        <a:pos x="T30" y="T31"/>
                      </a:cxn>
                      <a:cxn ang="T62">
                        <a:pos x="T32" y="T33"/>
                      </a:cxn>
                      <a:cxn ang="T63">
                        <a:pos x="T34" y="T35"/>
                      </a:cxn>
                      <a:cxn ang="T64">
                        <a:pos x="T36" y="T37"/>
                      </a:cxn>
                      <a:cxn ang="T65">
                        <a:pos x="T38" y="T39"/>
                      </a:cxn>
                      <a:cxn ang="T66">
                        <a:pos x="T40" y="T41"/>
                      </a:cxn>
                      <a:cxn ang="T67">
                        <a:pos x="T42" y="T43"/>
                      </a:cxn>
                      <a:cxn ang="T68">
                        <a:pos x="T44" y="T45"/>
                      </a:cxn>
                    </a:cxnLst>
                    <a:rect l="T69" t="T70" r="T71" b="T72"/>
                    <a:pathLst>
                      <a:path w="488" h="412">
                        <a:moveTo>
                          <a:pt x="0" y="11"/>
                        </a:moveTo>
                        <a:lnTo>
                          <a:pt x="162" y="5"/>
                        </a:lnTo>
                        <a:lnTo>
                          <a:pt x="273" y="0"/>
                        </a:lnTo>
                        <a:lnTo>
                          <a:pt x="397" y="2"/>
                        </a:lnTo>
                        <a:lnTo>
                          <a:pt x="416" y="16"/>
                        </a:lnTo>
                        <a:lnTo>
                          <a:pt x="431" y="38"/>
                        </a:lnTo>
                        <a:lnTo>
                          <a:pt x="458" y="154"/>
                        </a:lnTo>
                        <a:lnTo>
                          <a:pt x="478" y="286"/>
                        </a:lnTo>
                        <a:lnTo>
                          <a:pt x="488" y="377"/>
                        </a:lnTo>
                        <a:lnTo>
                          <a:pt x="478" y="406"/>
                        </a:lnTo>
                        <a:lnTo>
                          <a:pt x="453" y="412"/>
                        </a:lnTo>
                        <a:lnTo>
                          <a:pt x="310" y="396"/>
                        </a:lnTo>
                        <a:lnTo>
                          <a:pt x="459" y="383"/>
                        </a:lnTo>
                        <a:lnTo>
                          <a:pt x="467" y="379"/>
                        </a:lnTo>
                        <a:lnTo>
                          <a:pt x="464" y="317"/>
                        </a:lnTo>
                        <a:lnTo>
                          <a:pt x="453" y="229"/>
                        </a:lnTo>
                        <a:lnTo>
                          <a:pt x="429" y="110"/>
                        </a:lnTo>
                        <a:lnTo>
                          <a:pt x="410" y="35"/>
                        </a:lnTo>
                        <a:lnTo>
                          <a:pt x="391" y="24"/>
                        </a:lnTo>
                        <a:lnTo>
                          <a:pt x="302" y="19"/>
                        </a:lnTo>
                        <a:lnTo>
                          <a:pt x="181" y="24"/>
                        </a:lnTo>
                        <a:lnTo>
                          <a:pt x="81" y="21"/>
                        </a:lnTo>
                        <a:lnTo>
                          <a:pt x="0" y="11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1004" name="Freeform 1100"/>
                  <p:cNvSpPr>
                    <a:spLocks/>
                  </p:cNvSpPr>
                  <p:nvPr/>
                </p:nvSpPr>
                <p:spPr bwMode="auto">
                  <a:xfrm>
                    <a:off x="2007" y="2133"/>
                    <a:ext cx="485" cy="401"/>
                  </a:xfrm>
                  <a:custGeom>
                    <a:avLst/>
                    <a:gdLst>
                      <a:gd name="T0" fmla="*/ 224 w 485"/>
                      <a:gd name="T1" fmla="*/ 0 h 401"/>
                      <a:gd name="T2" fmla="*/ 67 w 485"/>
                      <a:gd name="T3" fmla="*/ 0 h 401"/>
                      <a:gd name="T4" fmla="*/ 22 w 485"/>
                      <a:gd name="T5" fmla="*/ 5 h 401"/>
                      <a:gd name="T6" fmla="*/ 14 w 485"/>
                      <a:gd name="T7" fmla="*/ 22 h 401"/>
                      <a:gd name="T8" fmla="*/ 5 w 485"/>
                      <a:gd name="T9" fmla="*/ 57 h 401"/>
                      <a:gd name="T10" fmla="*/ 0 w 485"/>
                      <a:gd name="T11" fmla="*/ 151 h 401"/>
                      <a:gd name="T12" fmla="*/ 5 w 485"/>
                      <a:gd name="T13" fmla="*/ 243 h 401"/>
                      <a:gd name="T14" fmla="*/ 17 w 485"/>
                      <a:gd name="T15" fmla="*/ 334 h 401"/>
                      <a:gd name="T16" fmla="*/ 37 w 485"/>
                      <a:gd name="T17" fmla="*/ 371 h 401"/>
                      <a:gd name="T18" fmla="*/ 46 w 485"/>
                      <a:gd name="T19" fmla="*/ 380 h 401"/>
                      <a:gd name="T20" fmla="*/ 146 w 485"/>
                      <a:gd name="T21" fmla="*/ 390 h 401"/>
                      <a:gd name="T22" fmla="*/ 275 w 485"/>
                      <a:gd name="T23" fmla="*/ 395 h 401"/>
                      <a:gd name="T24" fmla="*/ 371 w 485"/>
                      <a:gd name="T25" fmla="*/ 396 h 401"/>
                      <a:gd name="T26" fmla="*/ 485 w 485"/>
                      <a:gd name="T27" fmla="*/ 401 h 401"/>
                      <a:gd name="T28" fmla="*/ 480 w 485"/>
                      <a:gd name="T29" fmla="*/ 387 h 401"/>
                      <a:gd name="T30" fmla="*/ 391 w 485"/>
                      <a:gd name="T31" fmla="*/ 380 h 401"/>
                      <a:gd name="T32" fmla="*/ 275 w 485"/>
                      <a:gd name="T33" fmla="*/ 372 h 401"/>
                      <a:gd name="T34" fmla="*/ 114 w 485"/>
                      <a:gd name="T35" fmla="*/ 371 h 401"/>
                      <a:gd name="T36" fmla="*/ 56 w 485"/>
                      <a:gd name="T37" fmla="*/ 353 h 401"/>
                      <a:gd name="T38" fmla="*/ 38 w 485"/>
                      <a:gd name="T39" fmla="*/ 339 h 401"/>
                      <a:gd name="T40" fmla="*/ 32 w 485"/>
                      <a:gd name="T41" fmla="*/ 313 h 401"/>
                      <a:gd name="T42" fmla="*/ 24 w 485"/>
                      <a:gd name="T43" fmla="*/ 237 h 401"/>
                      <a:gd name="T44" fmla="*/ 22 w 485"/>
                      <a:gd name="T45" fmla="*/ 142 h 401"/>
                      <a:gd name="T46" fmla="*/ 29 w 485"/>
                      <a:gd name="T47" fmla="*/ 46 h 401"/>
                      <a:gd name="T48" fmla="*/ 38 w 485"/>
                      <a:gd name="T49" fmla="*/ 24 h 401"/>
                      <a:gd name="T50" fmla="*/ 143 w 485"/>
                      <a:gd name="T51" fmla="*/ 10 h 401"/>
                      <a:gd name="T52" fmla="*/ 224 w 485"/>
                      <a:gd name="T53" fmla="*/ 0 h 401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w 485"/>
                      <a:gd name="T82" fmla="*/ 0 h 401"/>
                      <a:gd name="T83" fmla="*/ 485 w 485"/>
                      <a:gd name="T84" fmla="*/ 401 h 401"/>
                    </a:gdLst>
                    <a:ahLst/>
                    <a:cxnLst>
                      <a:cxn ang="T54">
                        <a:pos x="T0" y="T1"/>
                      </a:cxn>
                      <a:cxn ang="T55">
                        <a:pos x="T2" y="T3"/>
                      </a:cxn>
                      <a:cxn ang="T56">
                        <a:pos x="T4" y="T5"/>
                      </a:cxn>
                      <a:cxn ang="T57">
                        <a:pos x="T6" y="T7"/>
                      </a:cxn>
                      <a:cxn ang="T58">
                        <a:pos x="T8" y="T9"/>
                      </a:cxn>
                      <a:cxn ang="T59">
                        <a:pos x="T10" y="T11"/>
                      </a:cxn>
                      <a:cxn ang="T60">
                        <a:pos x="T12" y="T13"/>
                      </a:cxn>
                      <a:cxn ang="T61">
                        <a:pos x="T14" y="T15"/>
                      </a:cxn>
                      <a:cxn ang="T62">
                        <a:pos x="T16" y="T17"/>
                      </a:cxn>
                      <a:cxn ang="T63">
                        <a:pos x="T18" y="T19"/>
                      </a:cxn>
                      <a:cxn ang="T64">
                        <a:pos x="T20" y="T21"/>
                      </a:cxn>
                      <a:cxn ang="T65">
                        <a:pos x="T22" y="T23"/>
                      </a:cxn>
                      <a:cxn ang="T66">
                        <a:pos x="T24" y="T25"/>
                      </a:cxn>
                      <a:cxn ang="T67">
                        <a:pos x="T26" y="T27"/>
                      </a:cxn>
                      <a:cxn ang="T68">
                        <a:pos x="T28" y="T29"/>
                      </a:cxn>
                      <a:cxn ang="T69">
                        <a:pos x="T30" y="T31"/>
                      </a:cxn>
                      <a:cxn ang="T70">
                        <a:pos x="T32" y="T33"/>
                      </a:cxn>
                      <a:cxn ang="T71">
                        <a:pos x="T34" y="T35"/>
                      </a:cxn>
                      <a:cxn ang="T72">
                        <a:pos x="T36" y="T37"/>
                      </a:cxn>
                      <a:cxn ang="T73">
                        <a:pos x="T38" y="T39"/>
                      </a:cxn>
                      <a:cxn ang="T74">
                        <a:pos x="T40" y="T41"/>
                      </a:cxn>
                      <a:cxn ang="T75">
                        <a:pos x="T42" y="T43"/>
                      </a:cxn>
                      <a:cxn ang="T76">
                        <a:pos x="T44" y="T45"/>
                      </a:cxn>
                      <a:cxn ang="T77">
                        <a:pos x="T46" y="T47"/>
                      </a:cxn>
                      <a:cxn ang="T78">
                        <a:pos x="T48" y="T49"/>
                      </a:cxn>
                      <a:cxn ang="T79">
                        <a:pos x="T50" y="T51"/>
                      </a:cxn>
                      <a:cxn ang="T80">
                        <a:pos x="T52" y="T53"/>
                      </a:cxn>
                    </a:cxnLst>
                    <a:rect l="T81" t="T82" r="T83" b="T84"/>
                    <a:pathLst>
                      <a:path w="485" h="401">
                        <a:moveTo>
                          <a:pt x="224" y="0"/>
                        </a:moveTo>
                        <a:lnTo>
                          <a:pt x="67" y="0"/>
                        </a:lnTo>
                        <a:lnTo>
                          <a:pt x="22" y="5"/>
                        </a:lnTo>
                        <a:lnTo>
                          <a:pt x="14" y="22"/>
                        </a:lnTo>
                        <a:lnTo>
                          <a:pt x="5" y="57"/>
                        </a:lnTo>
                        <a:lnTo>
                          <a:pt x="0" y="151"/>
                        </a:lnTo>
                        <a:lnTo>
                          <a:pt x="5" y="243"/>
                        </a:lnTo>
                        <a:lnTo>
                          <a:pt x="17" y="334"/>
                        </a:lnTo>
                        <a:lnTo>
                          <a:pt x="37" y="371"/>
                        </a:lnTo>
                        <a:lnTo>
                          <a:pt x="46" y="380"/>
                        </a:lnTo>
                        <a:lnTo>
                          <a:pt x="146" y="390"/>
                        </a:lnTo>
                        <a:lnTo>
                          <a:pt x="275" y="395"/>
                        </a:lnTo>
                        <a:lnTo>
                          <a:pt x="371" y="396"/>
                        </a:lnTo>
                        <a:lnTo>
                          <a:pt x="485" y="401"/>
                        </a:lnTo>
                        <a:lnTo>
                          <a:pt x="480" y="387"/>
                        </a:lnTo>
                        <a:lnTo>
                          <a:pt x="391" y="380"/>
                        </a:lnTo>
                        <a:lnTo>
                          <a:pt x="275" y="372"/>
                        </a:lnTo>
                        <a:lnTo>
                          <a:pt x="114" y="371"/>
                        </a:lnTo>
                        <a:lnTo>
                          <a:pt x="56" y="353"/>
                        </a:lnTo>
                        <a:lnTo>
                          <a:pt x="38" y="339"/>
                        </a:lnTo>
                        <a:lnTo>
                          <a:pt x="32" y="313"/>
                        </a:lnTo>
                        <a:lnTo>
                          <a:pt x="24" y="237"/>
                        </a:lnTo>
                        <a:lnTo>
                          <a:pt x="22" y="142"/>
                        </a:lnTo>
                        <a:lnTo>
                          <a:pt x="29" y="46"/>
                        </a:lnTo>
                        <a:lnTo>
                          <a:pt x="38" y="24"/>
                        </a:lnTo>
                        <a:lnTo>
                          <a:pt x="143" y="10"/>
                        </a:lnTo>
                        <a:lnTo>
                          <a:pt x="22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grpSp>
            <p:nvGrpSpPr>
              <p:cNvPr id="40975" name="Group 1101"/>
              <p:cNvGrpSpPr>
                <a:grpSpLocks/>
              </p:cNvGrpSpPr>
              <p:nvPr/>
            </p:nvGrpSpPr>
            <p:grpSpPr bwMode="auto">
              <a:xfrm>
                <a:off x="489" y="2894"/>
                <a:ext cx="1022" cy="312"/>
                <a:chOff x="3931" y="712"/>
                <a:chExt cx="1996" cy="537"/>
              </a:xfrm>
            </p:grpSpPr>
            <p:sp>
              <p:nvSpPr>
                <p:cNvPr id="40976" name="Freeform 1102"/>
                <p:cNvSpPr>
                  <a:spLocks/>
                </p:cNvSpPr>
                <p:nvPr/>
              </p:nvSpPr>
              <p:spPr bwMode="auto">
                <a:xfrm rot="412926">
                  <a:off x="3931" y="712"/>
                  <a:ext cx="1996" cy="537"/>
                </a:xfrm>
                <a:custGeom>
                  <a:avLst/>
                  <a:gdLst>
                    <a:gd name="T0" fmla="*/ 0 w 888"/>
                    <a:gd name="T1" fmla="*/ 290 h 480"/>
                    <a:gd name="T2" fmla="*/ 110 w 888"/>
                    <a:gd name="T3" fmla="*/ 195 h 480"/>
                    <a:gd name="T4" fmla="*/ 113 w 888"/>
                    <a:gd name="T5" fmla="*/ 217 h 480"/>
                    <a:gd name="T6" fmla="*/ 38 w 888"/>
                    <a:gd name="T7" fmla="*/ 285 h 480"/>
                    <a:gd name="T8" fmla="*/ 170 w 888"/>
                    <a:gd name="T9" fmla="*/ 279 h 480"/>
                    <a:gd name="T10" fmla="*/ 449 w 888"/>
                    <a:gd name="T11" fmla="*/ 280 h 480"/>
                    <a:gd name="T12" fmla="*/ 597 w 888"/>
                    <a:gd name="T13" fmla="*/ 269 h 480"/>
                    <a:gd name="T14" fmla="*/ 690 w 888"/>
                    <a:gd name="T15" fmla="*/ 252 h 480"/>
                    <a:gd name="T16" fmla="*/ 713 w 888"/>
                    <a:gd name="T17" fmla="*/ 246 h 480"/>
                    <a:gd name="T18" fmla="*/ 822 w 888"/>
                    <a:gd name="T19" fmla="*/ 27 h 480"/>
                    <a:gd name="T20" fmla="*/ 771 w 888"/>
                    <a:gd name="T21" fmla="*/ 13 h 480"/>
                    <a:gd name="T22" fmla="*/ 847 w 888"/>
                    <a:gd name="T23" fmla="*/ 0 h 480"/>
                    <a:gd name="T24" fmla="*/ 875 w 888"/>
                    <a:gd name="T25" fmla="*/ 24 h 480"/>
                    <a:gd name="T26" fmla="*/ 888 w 888"/>
                    <a:gd name="T27" fmla="*/ 105 h 480"/>
                    <a:gd name="T28" fmla="*/ 866 w 888"/>
                    <a:gd name="T29" fmla="*/ 171 h 480"/>
                    <a:gd name="T30" fmla="*/ 795 w 888"/>
                    <a:gd name="T31" fmla="*/ 385 h 480"/>
                    <a:gd name="T32" fmla="*/ 762 w 888"/>
                    <a:gd name="T33" fmla="*/ 451 h 480"/>
                    <a:gd name="T34" fmla="*/ 732 w 888"/>
                    <a:gd name="T35" fmla="*/ 459 h 480"/>
                    <a:gd name="T36" fmla="*/ 507 w 888"/>
                    <a:gd name="T37" fmla="*/ 455 h 480"/>
                    <a:gd name="T38" fmla="*/ 271 w 888"/>
                    <a:gd name="T39" fmla="*/ 461 h 480"/>
                    <a:gd name="T40" fmla="*/ 47 w 888"/>
                    <a:gd name="T41" fmla="*/ 478 h 480"/>
                    <a:gd name="T42" fmla="*/ 14 w 888"/>
                    <a:gd name="T43" fmla="*/ 480 h 480"/>
                    <a:gd name="T44" fmla="*/ 11 w 888"/>
                    <a:gd name="T45" fmla="*/ 417 h 480"/>
                    <a:gd name="T46" fmla="*/ 6 w 888"/>
                    <a:gd name="T47" fmla="*/ 355 h 480"/>
                    <a:gd name="T48" fmla="*/ 5 w 888"/>
                    <a:gd name="T49" fmla="*/ 322 h 480"/>
                    <a:gd name="T50" fmla="*/ 24 w 888"/>
                    <a:gd name="T51" fmla="*/ 342 h 480"/>
                    <a:gd name="T52" fmla="*/ 28 w 888"/>
                    <a:gd name="T53" fmla="*/ 393 h 480"/>
                    <a:gd name="T54" fmla="*/ 35 w 888"/>
                    <a:gd name="T55" fmla="*/ 447 h 480"/>
                    <a:gd name="T56" fmla="*/ 99 w 888"/>
                    <a:gd name="T57" fmla="*/ 456 h 480"/>
                    <a:gd name="T58" fmla="*/ 246 w 888"/>
                    <a:gd name="T59" fmla="*/ 442 h 480"/>
                    <a:gd name="T60" fmla="*/ 370 w 888"/>
                    <a:gd name="T61" fmla="*/ 432 h 480"/>
                    <a:gd name="T62" fmla="*/ 474 w 888"/>
                    <a:gd name="T63" fmla="*/ 432 h 480"/>
                    <a:gd name="T64" fmla="*/ 630 w 888"/>
                    <a:gd name="T65" fmla="*/ 432 h 480"/>
                    <a:gd name="T66" fmla="*/ 729 w 888"/>
                    <a:gd name="T67" fmla="*/ 431 h 480"/>
                    <a:gd name="T68" fmla="*/ 732 w 888"/>
                    <a:gd name="T69" fmla="*/ 402 h 480"/>
                    <a:gd name="T70" fmla="*/ 723 w 888"/>
                    <a:gd name="T71" fmla="*/ 341 h 480"/>
                    <a:gd name="T72" fmla="*/ 715 w 888"/>
                    <a:gd name="T73" fmla="*/ 274 h 480"/>
                    <a:gd name="T74" fmla="*/ 729 w 888"/>
                    <a:gd name="T75" fmla="*/ 290 h 480"/>
                    <a:gd name="T76" fmla="*/ 743 w 888"/>
                    <a:gd name="T77" fmla="*/ 364 h 480"/>
                    <a:gd name="T78" fmla="*/ 756 w 888"/>
                    <a:gd name="T79" fmla="*/ 402 h 480"/>
                    <a:gd name="T80" fmla="*/ 771 w 888"/>
                    <a:gd name="T81" fmla="*/ 383 h 480"/>
                    <a:gd name="T82" fmla="*/ 798 w 888"/>
                    <a:gd name="T83" fmla="*/ 309 h 480"/>
                    <a:gd name="T84" fmla="*/ 838 w 888"/>
                    <a:gd name="T85" fmla="*/ 204 h 480"/>
                    <a:gd name="T86" fmla="*/ 866 w 888"/>
                    <a:gd name="T87" fmla="*/ 119 h 480"/>
                    <a:gd name="T88" fmla="*/ 871 w 888"/>
                    <a:gd name="T89" fmla="*/ 93 h 480"/>
                    <a:gd name="T90" fmla="*/ 857 w 888"/>
                    <a:gd name="T91" fmla="*/ 33 h 480"/>
                    <a:gd name="T92" fmla="*/ 842 w 888"/>
                    <a:gd name="T93" fmla="*/ 29 h 480"/>
                    <a:gd name="T94" fmla="*/ 812 w 888"/>
                    <a:gd name="T95" fmla="*/ 100 h 480"/>
                    <a:gd name="T96" fmla="*/ 760 w 888"/>
                    <a:gd name="T97" fmla="*/ 193 h 480"/>
                    <a:gd name="T98" fmla="*/ 723 w 888"/>
                    <a:gd name="T99" fmla="*/ 265 h 480"/>
                    <a:gd name="T100" fmla="*/ 685 w 888"/>
                    <a:gd name="T101" fmla="*/ 276 h 480"/>
                    <a:gd name="T102" fmla="*/ 549 w 888"/>
                    <a:gd name="T103" fmla="*/ 293 h 480"/>
                    <a:gd name="T104" fmla="*/ 389 w 888"/>
                    <a:gd name="T105" fmla="*/ 303 h 480"/>
                    <a:gd name="T106" fmla="*/ 231 w 888"/>
                    <a:gd name="T107" fmla="*/ 303 h 480"/>
                    <a:gd name="T108" fmla="*/ 52 w 888"/>
                    <a:gd name="T109" fmla="*/ 304 h 480"/>
                    <a:gd name="T110" fmla="*/ 0 w 888"/>
                    <a:gd name="T111" fmla="*/ 290 h 480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888"/>
                    <a:gd name="T169" fmla="*/ 0 h 480"/>
                    <a:gd name="T170" fmla="*/ 888 w 888"/>
                    <a:gd name="T171" fmla="*/ 480 h 480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888" h="480">
                      <a:moveTo>
                        <a:pt x="0" y="290"/>
                      </a:moveTo>
                      <a:lnTo>
                        <a:pt x="110" y="195"/>
                      </a:lnTo>
                      <a:lnTo>
                        <a:pt x="113" y="217"/>
                      </a:lnTo>
                      <a:lnTo>
                        <a:pt x="38" y="285"/>
                      </a:lnTo>
                      <a:lnTo>
                        <a:pt x="170" y="279"/>
                      </a:lnTo>
                      <a:lnTo>
                        <a:pt x="449" y="280"/>
                      </a:lnTo>
                      <a:lnTo>
                        <a:pt x="597" y="269"/>
                      </a:lnTo>
                      <a:lnTo>
                        <a:pt x="690" y="252"/>
                      </a:lnTo>
                      <a:lnTo>
                        <a:pt x="713" y="246"/>
                      </a:lnTo>
                      <a:lnTo>
                        <a:pt x="822" y="27"/>
                      </a:lnTo>
                      <a:lnTo>
                        <a:pt x="771" y="13"/>
                      </a:lnTo>
                      <a:lnTo>
                        <a:pt x="847" y="0"/>
                      </a:lnTo>
                      <a:lnTo>
                        <a:pt x="875" y="24"/>
                      </a:lnTo>
                      <a:lnTo>
                        <a:pt x="888" y="105"/>
                      </a:lnTo>
                      <a:lnTo>
                        <a:pt x="866" y="171"/>
                      </a:lnTo>
                      <a:lnTo>
                        <a:pt x="795" y="385"/>
                      </a:lnTo>
                      <a:lnTo>
                        <a:pt x="762" y="451"/>
                      </a:lnTo>
                      <a:lnTo>
                        <a:pt x="732" y="459"/>
                      </a:lnTo>
                      <a:lnTo>
                        <a:pt x="507" y="455"/>
                      </a:lnTo>
                      <a:lnTo>
                        <a:pt x="271" y="461"/>
                      </a:lnTo>
                      <a:lnTo>
                        <a:pt x="47" y="478"/>
                      </a:lnTo>
                      <a:lnTo>
                        <a:pt x="14" y="480"/>
                      </a:lnTo>
                      <a:lnTo>
                        <a:pt x="11" y="417"/>
                      </a:lnTo>
                      <a:lnTo>
                        <a:pt x="6" y="355"/>
                      </a:lnTo>
                      <a:lnTo>
                        <a:pt x="5" y="322"/>
                      </a:lnTo>
                      <a:lnTo>
                        <a:pt x="24" y="342"/>
                      </a:lnTo>
                      <a:lnTo>
                        <a:pt x="28" y="393"/>
                      </a:lnTo>
                      <a:lnTo>
                        <a:pt x="35" y="447"/>
                      </a:lnTo>
                      <a:lnTo>
                        <a:pt x="99" y="456"/>
                      </a:lnTo>
                      <a:lnTo>
                        <a:pt x="246" y="442"/>
                      </a:lnTo>
                      <a:lnTo>
                        <a:pt x="370" y="432"/>
                      </a:lnTo>
                      <a:lnTo>
                        <a:pt x="474" y="432"/>
                      </a:lnTo>
                      <a:lnTo>
                        <a:pt x="630" y="432"/>
                      </a:lnTo>
                      <a:lnTo>
                        <a:pt x="729" y="431"/>
                      </a:lnTo>
                      <a:lnTo>
                        <a:pt x="732" y="402"/>
                      </a:lnTo>
                      <a:lnTo>
                        <a:pt x="723" y="341"/>
                      </a:lnTo>
                      <a:lnTo>
                        <a:pt x="715" y="274"/>
                      </a:lnTo>
                      <a:lnTo>
                        <a:pt x="729" y="290"/>
                      </a:lnTo>
                      <a:lnTo>
                        <a:pt x="743" y="364"/>
                      </a:lnTo>
                      <a:lnTo>
                        <a:pt x="756" y="402"/>
                      </a:lnTo>
                      <a:lnTo>
                        <a:pt x="771" y="383"/>
                      </a:lnTo>
                      <a:lnTo>
                        <a:pt x="798" y="309"/>
                      </a:lnTo>
                      <a:lnTo>
                        <a:pt x="838" y="204"/>
                      </a:lnTo>
                      <a:lnTo>
                        <a:pt x="866" y="119"/>
                      </a:lnTo>
                      <a:lnTo>
                        <a:pt x="871" y="93"/>
                      </a:lnTo>
                      <a:lnTo>
                        <a:pt x="857" y="33"/>
                      </a:lnTo>
                      <a:lnTo>
                        <a:pt x="842" y="29"/>
                      </a:lnTo>
                      <a:lnTo>
                        <a:pt x="812" y="100"/>
                      </a:lnTo>
                      <a:lnTo>
                        <a:pt x="760" y="193"/>
                      </a:lnTo>
                      <a:lnTo>
                        <a:pt x="723" y="265"/>
                      </a:lnTo>
                      <a:lnTo>
                        <a:pt x="685" y="276"/>
                      </a:lnTo>
                      <a:lnTo>
                        <a:pt x="549" y="293"/>
                      </a:lnTo>
                      <a:lnTo>
                        <a:pt x="389" y="303"/>
                      </a:lnTo>
                      <a:lnTo>
                        <a:pt x="231" y="303"/>
                      </a:lnTo>
                      <a:lnTo>
                        <a:pt x="52" y="304"/>
                      </a:lnTo>
                      <a:lnTo>
                        <a:pt x="0" y="29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grpSp>
              <p:nvGrpSpPr>
                <p:cNvPr id="40977" name="Group 1103"/>
                <p:cNvGrpSpPr>
                  <a:grpSpLocks/>
                </p:cNvGrpSpPr>
                <p:nvPr/>
              </p:nvGrpSpPr>
              <p:grpSpPr bwMode="auto">
                <a:xfrm rot="199841">
                  <a:off x="4440" y="744"/>
                  <a:ext cx="1100" cy="273"/>
                  <a:chOff x="4440" y="744"/>
                  <a:chExt cx="1100" cy="273"/>
                </a:xfrm>
              </p:grpSpPr>
              <p:sp>
                <p:nvSpPr>
                  <p:cNvPr id="40978" name="Freeform 1104"/>
                  <p:cNvSpPr>
                    <a:spLocks/>
                  </p:cNvSpPr>
                  <p:nvPr/>
                </p:nvSpPr>
                <p:spPr bwMode="auto">
                  <a:xfrm rot="412926">
                    <a:off x="5050" y="861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0979" name="Freeform 1105"/>
                  <p:cNvSpPr>
                    <a:spLocks/>
                  </p:cNvSpPr>
                  <p:nvPr/>
                </p:nvSpPr>
                <p:spPr bwMode="auto">
                  <a:xfrm rot="412926">
                    <a:off x="5213" y="872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0980" name="Freeform 1106"/>
                  <p:cNvSpPr>
                    <a:spLocks/>
                  </p:cNvSpPr>
                  <p:nvPr/>
                </p:nvSpPr>
                <p:spPr bwMode="auto">
                  <a:xfrm rot="412926">
                    <a:off x="4504" y="933"/>
                    <a:ext cx="611" cy="84"/>
                  </a:xfrm>
                  <a:custGeom>
                    <a:avLst/>
                    <a:gdLst>
                      <a:gd name="T0" fmla="*/ 0 w 195"/>
                      <a:gd name="T1" fmla="*/ 15 h 49"/>
                      <a:gd name="T2" fmla="*/ 190 w 195"/>
                      <a:gd name="T3" fmla="*/ 0 h 49"/>
                      <a:gd name="T4" fmla="*/ 195 w 195"/>
                      <a:gd name="T5" fmla="*/ 32 h 49"/>
                      <a:gd name="T6" fmla="*/ 0 w 195"/>
                      <a:gd name="T7" fmla="*/ 49 h 49"/>
                      <a:gd name="T8" fmla="*/ 0 w 195"/>
                      <a:gd name="T9" fmla="*/ 15 h 4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95"/>
                      <a:gd name="T16" fmla="*/ 0 h 49"/>
                      <a:gd name="T17" fmla="*/ 195 w 195"/>
                      <a:gd name="T18" fmla="*/ 49 h 4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95" h="49">
                        <a:moveTo>
                          <a:pt x="0" y="15"/>
                        </a:moveTo>
                        <a:lnTo>
                          <a:pt x="190" y="0"/>
                        </a:lnTo>
                        <a:lnTo>
                          <a:pt x="195" y="32"/>
                        </a:lnTo>
                        <a:lnTo>
                          <a:pt x="0" y="49"/>
                        </a:lnTo>
                        <a:lnTo>
                          <a:pt x="0" y="15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0981" name="Freeform 1107"/>
                  <p:cNvSpPr>
                    <a:spLocks/>
                  </p:cNvSpPr>
                  <p:nvPr/>
                </p:nvSpPr>
                <p:spPr bwMode="auto">
                  <a:xfrm rot="412926">
                    <a:off x="4440" y="823"/>
                    <a:ext cx="87" cy="71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0982" name="Freeform 1108"/>
                  <p:cNvSpPr>
                    <a:spLocks/>
                  </p:cNvSpPr>
                  <p:nvPr/>
                </p:nvSpPr>
                <p:spPr bwMode="auto">
                  <a:xfrm rot="412926">
                    <a:off x="4603" y="833"/>
                    <a:ext cx="87" cy="73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0983" name="Freeform 1109"/>
                  <p:cNvSpPr>
                    <a:spLocks/>
                  </p:cNvSpPr>
                  <p:nvPr/>
                </p:nvSpPr>
                <p:spPr bwMode="auto">
                  <a:xfrm rot="412926">
                    <a:off x="4737" y="845"/>
                    <a:ext cx="88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0984" name="Freeform 1110"/>
                  <p:cNvSpPr>
                    <a:spLocks/>
                  </p:cNvSpPr>
                  <p:nvPr/>
                </p:nvSpPr>
                <p:spPr bwMode="auto">
                  <a:xfrm rot="412926">
                    <a:off x="4900" y="856"/>
                    <a:ext cx="88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0985" name="Freeform 1111"/>
                  <p:cNvSpPr>
                    <a:spLocks/>
                  </p:cNvSpPr>
                  <p:nvPr/>
                </p:nvSpPr>
                <p:spPr bwMode="auto">
                  <a:xfrm rot="412926">
                    <a:off x="5146" y="782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0986" name="Freeform 1112"/>
                  <p:cNvSpPr>
                    <a:spLocks/>
                  </p:cNvSpPr>
                  <p:nvPr/>
                </p:nvSpPr>
                <p:spPr bwMode="auto">
                  <a:xfrm rot="412926">
                    <a:off x="5309" y="793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0987" name="Freeform 1113"/>
                  <p:cNvSpPr>
                    <a:spLocks/>
                  </p:cNvSpPr>
                  <p:nvPr/>
                </p:nvSpPr>
                <p:spPr bwMode="auto">
                  <a:xfrm rot="412926">
                    <a:off x="4536" y="744"/>
                    <a:ext cx="87" cy="71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0988" name="Freeform 1114"/>
                  <p:cNvSpPr>
                    <a:spLocks/>
                  </p:cNvSpPr>
                  <p:nvPr/>
                </p:nvSpPr>
                <p:spPr bwMode="auto">
                  <a:xfrm rot="412926">
                    <a:off x="4699" y="754"/>
                    <a:ext cx="87" cy="73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0989" name="Freeform 1115"/>
                  <p:cNvSpPr>
                    <a:spLocks/>
                  </p:cNvSpPr>
                  <p:nvPr/>
                </p:nvSpPr>
                <p:spPr bwMode="auto">
                  <a:xfrm rot="412926">
                    <a:off x="4833" y="766"/>
                    <a:ext cx="88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0990" name="Freeform 1116"/>
                  <p:cNvSpPr>
                    <a:spLocks/>
                  </p:cNvSpPr>
                  <p:nvPr/>
                </p:nvSpPr>
                <p:spPr bwMode="auto">
                  <a:xfrm rot="412926">
                    <a:off x="4996" y="777"/>
                    <a:ext cx="88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0991" name="Freeform 1117"/>
                  <p:cNvSpPr>
                    <a:spLocks/>
                  </p:cNvSpPr>
                  <p:nvPr/>
                </p:nvSpPr>
                <p:spPr bwMode="auto">
                  <a:xfrm rot="412926">
                    <a:off x="5357" y="895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0992" name="Freeform 1118"/>
                  <p:cNvSpPr>
                    <a:spLocks/>
                  </p:cNvSpPr>
                  <p:nvPr/>
                </p:nvSpPr>
                <p:spPr bwMode="auto">
                  <a:xfrm rot="412926">
                    <a:off x="5453" y="816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</p:grpSp>
        <p:sp>
          <p:nvSpPr>
            <p:cNvPr id="40969" name="Text Box 1030"/>
            <p:cNvSpPr txBox="1">
              <a:spLocks noChangeArrowheads="1"/>
            </p:cNvSpPr>
            <p:nvPr/>
          </p:nvSpPr>
          <p:spPr bwMode="auto">
            <a:xfrm>
              <a:off x="2144713" y="1320800"/>
              <a:ext cx="5724644" cy="52629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b="1" dirty="0">
                  <a:latin typeface="+mj-lt"/>
                </a:rPr>
                <a:t>Period	2008	2009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b="1" dirty="0"/>
                <a:t>-------------------------------------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January	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February	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March	 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April	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May	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June	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July	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August	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September	</a:t>
              </a:r>
              <a:r>
                <a:rPr lang="en-US" sz="2400" dirty="0">
                  <a:solidFill>
                    <a:srgbClr val="9900CC"/>
                  </a:solidFill>
                  <a:latin typeface="+mj-lt"/>
                </a:rPr>
                <a:t>$150</a:t>
              </a:r>
              <a:r>
                <a:rPr lang="en-US" sz="2400" dirty="0">
                  <a:latin typeface="+mj-lt"/>
                </a:rPr>
                <a:t>	 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October	</a:t>
              </a:r>
              <a:r>
                <a:rPr lang="en-US" sz="2400" dirty="0">
                  <a:solidFill>
                    <a:srgbClr val="9900CC"/>
                  </a:solidFill>
                  <a:latin typeface="+mj-lt"/>
                </a:rPr>
                <a:t>$150</a:t>
              </a:r>
              <a:r>
                <a:rPr lang="en-US" sz="2400" dirty="0">
                  <a:latin typeface="+mj-lt"/>
                </a:rPr>
                <a:t>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November	</a:t>
              </a:r>
              <a:r>
                <a:rPr lang="en-US" sz="2400" dirty="0">
                  <a:solidFill>
                    <a:srgbClr val="9900CC"/>
                  </a:solidFill>
                  <a:latin typeface="+mj-lt"/>
                </a:rPr>
                <a:t>$150</a:t>
              </a:r>
              <a:r>
                <a:rPr lang="en-US" sz="2400" dirty="0">
                  <a:latin typeface="+mj-lt"/>
                </a:rPr>
                <a:t>	</a:t>
              </a:r>
              <a:r>
                <a:rPr lang="en-US" sz="2400" dirty="0">
                  <a:solidFill>
                    <a:srgbClr val="FF0000"/>
                  </a:solidFill>
                  <a:latin typeface="+mj-lt"/>
                </a:rPr>
                <a:t>-$100</a:t>
              </a:r>
              <a:endParaRPr lang="en-US" sz="2400" dirty="0">
                <a:latin typeface="+mj-lt"/>
              </a:endParaRP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December	</a:t>
              </a:r>
              <a:r>
                <a:rPr lang="en-US" sz="2400" dirty="0">
                  <a:solidFill>
                    <a:srgbClr val="9900CC"/>
                  </a:solidFill>
                  <a:latin typeface="+mj-lt"/>
                </a:rPr>
                <a:t>$150</a:t>
              </a:r>
              <a:r>
                <a:rPr lang="en-US" sz="2400" dirty="0">
                  <a:latin typeface="+mj-lt"/>
                </a:rPr>
                <a:t>	0	</a:t>
              </a:r>
            </a:p>
          </p:txBody>
        </p:sp>
        <p:sp>
          <p:nvSpPr>
            <p:cNvPr id="40970" name="Rectangle 1119"/>
            <p:cNvSpPr>
              <a:spLocks noChangeArrowheads="1"/>
            </p:cNvSpPr>
            <p:nvPr/>
          </p:nvSpPr>
          <p:spPr bwMode="auto">
            <a:xfrm>
              <a:off x="1752600" y="5381625"/>
              <a:ext cx="5435600" cy="1200150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 dirty="0"/>
            </a:p>
          </p:txBody>
        </p:sp>
        <p:sp>
          <p:nvSpPr>
            <p:cNvPr id="40971" name="Rectangle 1120"/>
            <p:cNvSpPr>
              <a:spLocks noChangeArrowheads="1"/>
            </p:cNvSpPr>
            <p:nvPr/>
          </p:nvSpPr>
          <p:spPr bwMode="auto">
            <a:xfrm>
              <a:off x="1755775" y="4275138"/>
              <a:ext cx="5435600" cy="1090612"/>
            </a:xfrm>
            <a:prstGeom prst="rect">
              <a:avLst/>
            </a:prstGeom>
            <a:noFill/>
            <a:ln w="28575">
              <a:solidFill>
                <a:srgbClr val="5A87C6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 dirty="0"/>
            </a:p>
          </p:txBody>
        </p:sp>
        <p:sp>
          <p:nvSpPr>
            <p:cNvPr id="103522" name="Rectangle 1122"/>
            <p:cNvSpPr>
              <a:spLocks noChangeArrowheads="1"/>
            </p:cNvSpPr>
            <p:nvPr/>
          </p:nvSpPr>
          <p:spPr bwMode="auto">
            <a:xfrm>
              <a:off x="454025" y="3422203"/>
              <a:ext cx="1638300" cy="107721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FFFFCC">
                  <a:alpha val="50000"/>
                </a:srgbClr>
              </a:outerShdw>
            </a:effectLst>
          </p:spPr>
          <p:txBody>
            <a:bodyPr anchor="ctr">
              <a:spAutoFit/>
            </a:bodyPr>
            <a:lstStyle/>
            <a:p>
              <a:pPr eaLnBrk="0" hangingPunct="0">
                <a:defRPr/>
              </a:pPr>
              <a:r>
                <a:rPr lang="en-US" sz="1600" b="1" dirty="0">
                  <a:solidFill>
                    <a:srgbClr val="5A87C6"/>
                  </a:solidFill>
                  <a:latin typeface="+mj-lt"/>
                </a:rPr>
                <a:t>3rd Qtr &amp;</a:t>
              </a:r>
            </a:p>
            <a:p>
              <a:pPr eaLnBrk="0" hangingPunct="0">
                <a:defRPr/>
              </a:pPr>
              <a:r>
                <a:rPr lang="en-US" sz="1600" b="1" dirty="0">
                  <a:solidFill>
                    <a:srgbClr val="5A87C6"/>
                  </a:solidFill>
                  <a:latin typeface="+mj-lt"/>
                </a:rPr>
                <a:t>4th Qtr = $600</a:t>
              </a:r>
            </a:p>
            <a:p>
              <a:pPr eaLnBrk="0" hangingPunct="0">
                <a:defRPr/>
              </a:pPr>
              <a:r>
                <a:rPr lang="en-US" sz="1600" b="1" dirty="0">
                  <a:solidFill>
                    <a:srgbClr val="5A87C6"/>
                  </a:solidFill>
                  <a:latin typeface="+mj-lt"/>
                </a:rPr>
                <a:t>Over 4 months</a:t>
              </a:r>
            </a:p>
            <a:p>
              <a:pPr eaLnBrk="0" hangingPunct="0">
                <a:defRPr/>
              </a:pPr>
              <a:r>
                <a:rPr lang="en-US" sz="1600" b="1" dirty="0">
                  <a:solidFill>
                    <a:srgbClr val="5A87C6"/>
                  </a:solidFill>
                  <a:latin typeface="+mj-lt"/>
                </a:rPr>
                <a:t>= $150/mo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Title 7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 – Half Quarter</a:t>
            </a:r>
            <a:endParaRPr lang="en-US" dirty="0"/>
          </a:p>
        </p:txBody>
      </p:sp>
      <p:sp>
        <p:nvSpPr>
          <p:cNvPr id="4198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FA-SU-390</a:t>
            </a:r>
            <a:endParaRPr lang="en-US" dirty="0"/>
          </a:p>
        </p:txBody>
      </p:sp>
      <p:grpSp>
        <p:nvGrpSpPr>
          <p:cNvPr id="78" name="Group 77"/>
          <p:cNvGrpSpPr/>
          <p:nvPr/>
        </p:nvGrpSpPr>
        <p:grpSpPr>
          <a:xfrm>
            <a:off x="427001" y="950033"/>
            <a:ext cx="8280521" cy="5352773"/>
            <a:chOff x="366713" y="1241425"/>
            <a:chExt cx="8280521" cy="5352773"/>
          </a:xfrm>
        </p:grpSpPr>
        <p:sp>
          <p:nvSpPr>
            <p:cNvPr id="41987" name="Rectangle 94"/>
            <p:cNvSpPr>
              <a:spLocks noChangeArrowheads="1"/>
            </p:cNvSpPr>
            <p:nvPr/>
          </p:nvSpPr>
          <p:spPr bwMode="auto">
            <a:xfrm>
              <a:off x="1728788" y="5675313"/>
              <a:ext cx="1868487" cy="347662"/>
            </a:xfrm>
            <a:prstGeom prst="rect">
              <a:avLst/>
            </a:prstGeom>
            <a:solidFill>
              <a:srgbClr val="CCECFF"/>
            </a:solidFill>
            <a:ln w="2857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 dirty="0"/>
            </a:p>
          </p:txBody>
        </p:sp>
        <p:sp>
          <p:nvSpPr>
            <p:cNvPr id="41988" name="Rectangle 93"/>
            <p:cNvSpPr>
              <a:spLocks noChangeArrowheads="1"/>
            </p:cNvSpPr>
            <p:nvPr/>
          </p:nvSpPr>
          <p:spPr bwMode="auto">
            <a:xfrm>
              <a:off x="5673725" y="5684838"/>
              <a:ext cx="1717675" cy="347662"/>
            </a:xfrm>
            <a:prstGeom prst="rect">
              <a:avLst/>
            </a:prstGeom>
            <a:solidFill>
              <a:srgbClr val="CCECFF"/>
            </a:solidFill>
            <a:ln w="2857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 dirty="0"/>
            </a:p>
          </p:txBody>
        </p:sp>
        <p:sp>
          <p:nvSpPr>
            <p:cNvPr id="41989" name="Rectangle 92"/>
            <p:cNvSpPr>
              <a:spLocks noChangeArrowheads="1"/>
            </p:cNvSpPr>
            <p:nvPr/>
          </p:nvSpPr>
          <p:spPr bwMode="auto">
            <a:xfrm>
              <a:off x="1703388" y="4930775"/>
              <a:ext cx="3775075" cy="357188"/>
            </a:xfrm>
            <a:prstGeom prst="rect">
              <a:avLst/>
            </a:prstGeom>
            <a:solidFill>
              <a:srgbClr val="FFFF66"/>
            </a:solidFill>
            <a:ln w="2857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 dirty="0"/>
            </a:p>
          </p:txBody>
        </p:sp>
        <p:sp>
          <p:nvSpPr>
            <p:cNvPr id="41991" name="Text Box 6"/>
            <p:cNvSpPr txBox="1">
              <a:spLocks noChangeArrowheads="1"/>
            </p:cNvSpPr>
            <p:nvPr/>
          </p:nvSpPr>
          <p:spPr bwMode="auto">
            <a:xfrm>
              <a:off x="1827213" y="1241425"/>
              <a:ext cx="5724644" cy="52629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b="1" dirty="0">
                  <a:latin typeface="+mj-lt"/>
                </a:rPr>
                <a:t>Period	2008	2009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b="1" dirty="0"/>
                <a:t>------------------------------------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January	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February	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March	 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April	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May	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June	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July	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August	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September	</a:t>
              </a:r>
              <a:r>
                <a:rPr lang="en-US" sz="2400" dirty="0">
                  <a:solidFill>
                    <a:schemeClr val="accent2"/>
                  </a:solidFill>
                  <a:latin typeface="+mj-lt"/>
                </a:rPr>
                <a:t>$112.50</a:t>
              </a:r>
              <a:r>
                <a:rPr lang="en-US" sz="2400" dirty="0">
                  <a:latin typeface="+mj-lt"/>
                </a:rPr>
                <a:t>	 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October	 </a:t>
              </a:r>
              <a:r>
                <a:rPr lang="en-US" sz="2400" dirty="0">
                  <a:solidFill>
                    <a:schemeClr val="accent2"/>
                  </a:solidFill>
                  <a:latin typeface="+mj-lt"/>
                </a:rPr>
                <a:t>$112.50</a:t>
              </a:r>
              <a:r>
                <a:rPr lang="en-US" sz="2400" dirty="0">
                  <a:latin typeface="+mj-lt"/>
                </a:rPr>
                <a:t>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November	 </a:t>
              </a:r>
              <a:r>
                <a:rPr lang="en-US" sz="2400" dirty="0">
                  <a:solidFill>
                    <a:schemeClr val="accent2"/>
                  </a:solidFill>
                  <a:latin typeface="+mj-lt"/>
                </a:rPr>
                <a:t>$112.50</a:t>
              </a:r>
              <a:r>
                <a:rPr lang="en-US" sz="2400" dirty="0">
                  <a:latin typeface="+mj-lt"/>
                </a:rPr>
                <a:t>	</a:t>
              </a:r>
              <a:r>
                <a:rPr lang="en-US" sz="2400" dirty="0">
                  <a:solidFill>
                    <a:schemeClr val="accent2"/>
                  </a:solidFill>
                  <a:latin typeface="+mj-lt"/>
                </a:rPr>
                <a:t>-$50</a:t>
              </a:r>
              <a:endParaRPr lang="en-US" sz="2400" dirty="0">
                <a:latin typeface="+mj-lt"/>
              </a:endParaRP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December	 </a:t>
              </a:r>
              <a:r>
                <a:rPr lang="en-US" sz="2400" dirty="0">
                  <a:solidFill>
                    <a:schemeClr val="accent2"/>
                  </a:solidFill>
                  <a:latin typeface="+mj-lt"/>
                </a:rPr>
                <a:t>$112.50</a:t>
              </a:r>
              <a:r>
                <a:rPr lang="en-US" sz="2400" dirty="0">
                  <a:latin typeface="+mj-lt"/>
                </a:rPr>
                <a:t>	0	</a:t>
              </a:r>
            </a:p>
          </p:txBody>
        </p:sp>
        <p:grpSp>
          <p:nvGrpSpPr>
            <p:cNvPr id="41992" name="Group 8"/>
            <p:cNvGrpSpPr>
              <a:grpSpLocks/>
            </p:cNvGrpSpPr>
            <p:nvPr/>
          </p:nvGrpSpPr>
          <p:grpSpPr bwMode="auto">
            <a:xfrm>
              <a:off x="366713" y="4471988"/>
              <a:ext cx="1381125" cy="1495425"/>
              <a:chOff x="148" y="981"/>
              <a:chExt cx="870" cy="942"/>
            </a:xfrm>
          </p:grpSpPr>
          <p:grpSp>
            <p:nvGrpSpPr>
              <p:cNvPr id="42027" name="Group 9"/>
              <p:cNvGrpSpPr>
                <a:grpSpLocks/>
              </p:cNvGrpSpPr>
              <p:nvPr/>
            </p:nvGrpSpPr>
            <p:grpSpPr bwMode="auto">
              <a:xfrm>
                <a:off x="288" y="981"/>
                <a:ext cx="597" cy="741"/>
                <a:chOff x="489" y="1745"/>
                <a:chExt cx="1191" cy="1479"/>
              </a:xfrm>
            </p:grpSpPr>
            <p:sp>
              <p:nvSpPr>
                <p:cNvPr id="42029" name="Freeform 10"/>
                <p:cNvSpPr>
                  <a:spLocks/>
                </p:cNvSpPr>
                <p:nvPr/>
              </p:nvSpPr>
              <p:spPr bwMode="auto">
                <a:xfrm>
                  <a:off x="493" y="2883"/>
                  <a:ext cx="1003" cy="341"/>
                </a:xfrm>
                <a:custGeom>
                  <a:avLst/>
                  <a:gdLst>
                    <a:gd name="T0" fmla="*/ 234 w 1913"/>
                    <a:gd name="T1" fmla="*/ 147 h 560"/>
                    <a:gd name="T2" fmla="*/ 294 w 1913"/>
                    <a:gd name="T3" fmla="*/ 120 h 560"/>
                    <a:gd name="T4" fmla="*/ 388 w 1913"/>
                    <a:gd name="T5" fmla="*/ 80 h 560"/>
                    <a:gd name="T6" fmla="*/ 594 w 1913"/>
                    <a:gd name="T7" fmla="*/ 0 h 560"/>
                    <a:gd name="T8" fmla="*/ 1128 w 1913"/>
                    <a:gd name="T9" fmla="*/ 40 h 560"/>
                    <a:gd name="T10" fmla="*/ 1268 w 1913"/>
                    <a:gd name="T11" fmla="*/ 67 h 560"/>
                    <a:gd name="T12" fmla="*/ 1421 w 1913"/>
                    <a:gd name="T13" fmla="*/ 93 h 560"/>
                    <a:gd name="T14" fmla="*/ 1708 w 1913"/>
                    <a:gd name="T15" fmla="*/ 120 h 560"/>
                    <a:gd name="T16" fmla="*/ 1828 w 1913"/>
                    <a:gd name="T17" fmla="*/ 140 h 560"/>
                    <a:gd name="T18" fmla="*/ 1894 w 1913"/>
                    <a:gd name="T19" fmla="*/ 167 h 560"/>
                    <a:gd name="T20" fmla="*/ 1901 w 1913"/>
                    <a:gd name="T21" fmla="*/ 273 h 560"/>
                    <a:gd name="T22" fmla="*/ 1834 w 1913"/>
                    <a:gd name="T23" fmla="*/ 320 h 560"/>
                    <a:gd name="T24" fmla="*/ 1801 w 1913"/>
                    <a:gd name="T25" fmla="*/ 420 h 560"/>
                    <a:gd name="T26" fmla="*/ 1701 w 1913"/>
                    <a:gd name="T27" fmla="*/ 467 h 560"/>
                    <a:gd name="T28" fmla="*/ 1594 w 1913"/>
                    <a:gd name="T29" fmla="*/ 553 h 560"/>
                    <a:gd name="T30" fmla="*/ 1461 w 1913"/>
                    <a:gd name="T31" fmla="*/ 560 h 560"/>
                    <a:gd name="T32" fmla="*/ 1174 w 1913"/>
                    <a:gd name="T33" fmla="*/ 533 h 560"/>
                    <a:gd name="T34" fmla="*/ 1041 w 1913"/>
                    <a:gd name="T35" fmla="*/ 493 h 560"/>
                    <a:gd name="T36" fmla="*/ 848 w 1913"/>
                    <a:gd name="T37" fmla="*/ 473 h 560"/>
                    <a:gd name="T38" fmla="*/ 648 w 1913"/>
                    <a:gd name="T39" fmla="*/ 460 h 560"/>
                    <a:gd name="T40" fmla="*/ 581 w 1913"/>
                    <a:gd name="T41" fmla="*/ 440 h 560"/>
                    <a:gd name="T42" fmla="*/ 494 w 1913"/>
                    <a:gd name="T43" fmla="*/ 433 h 560"/>
                    <a:gd name="T44" fmla="*/ 328 w 1913"/>
                    <a:gd name="T45" fmla="*/ 420 h 560"/>
                    <a:gd name="T46" fmla="*/ 214 w 1913"/>
                    <a:gd name="T47" fmla="*/ 387 h 560"/>
                    <a:gd name="T48" fmla="*/ 74 w 1913"/>
                    <a:gd name="T49" fmla="*/ 380 h 560"/>
                    <a:gd name="T50" fmla="*/ 14 w 1913"/>
                    <a:gd name="T51" fmla="*/ 353 h 560"/>
                    <a:gd name="T52" fmla="*/ 21 w 1913"/>
                    <a:gd name="T53" fmla="*/ 260 h 560"/>
                    <a:gd name="T54" fmla="*/ 61 w 1913"/>
                    <a:gd name="T55" fmla="*/ 240 h 560"/>
                    <a:gd name="T56" fmla="*/ 81 w 1913"/>
                    <a:gd name="T57" fmla="*/ 200 h 560"/>
                    <a:gd name="T58" fmla="*/ 101 w 1913"/>
                    <a:gd name="T59" fmla="*/ 193 h 560"/>
                    <a:gd name="T60" fmla="*/ 234 w 1913"/>
                    <a:gd name="T61" fmla="*/ 147 h 560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1913"/>
                    <a:gd name="T94" fmla="*/ 0 h 560"/>
                    <a:gd name="T95" fmla="*/ 1913 w 1913"/>
                    <a:gd name="T96" fmla="*/ 560 h 560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1913" h="560">
                      <a:moveTo>
                        <a:pt x="234" y="147"/>
                      </a:moveTo>
                      <a:cubicBezTo>
                        <a:pt x="255" y="139"/>
                        <a:pt x="273" y="128"/>
                        <a:pt x="294" y="120"/>
                      </a:cubicBezTo>
                      <a:cubicBezTo>
                        <a:pt x="319" y="97"/>
                        <a:pt x="355" y="87"/>
                        <a:pt x="388" y="80"/>
                      </a:cubicBezTo>
                      <a:cubicBezTo>
                        <a:pt x="455" y="47"/>
                        <a:pt x="527" y="33"/>
                        <a:pt x="594" y="0"/>
                      </a:cubicBezTo>
                      <a:cubicBezTo>
                        <a:pt x="776" y="5"/>
                        <a:pt x="948" y="21"/>
                        <a:pt x="1128" y="40"/>
                      </a:cubicBezTo>
                      <a:cubicBezTo>
                        <a:pt x="1171" y="55"/>
                        <a:pt x="1223" y="60"/>
                        <a:pt x="1268" y="67"/>
                      </a:cubicBezTo>
                      <a:cubicBezTo>
                        <a:pt x="1316" y="82"/>
                        <a:pt x="1371" y="87"/>
                        <a:pt x="1421" y="93"/>
                      </a:cubicBezTo>
                      <a:cubicBezTo>
                        <a:pt x="1510" y="124"/>
                        <a:pt x="1617" y="116"/>
                        <a:pt x="1708" y="120"/>
                      </a:cubicBezTo>
                      <a:cubicBezTo>
                        <a:pt x="1752" y="135"/>
                        <a:pt x="1774" y="135"/>
                        <a:pt x="1828" y="140"/>
                      </a:cubicBezTo>
                      <a:cubicBezTo>
                        <a:pt x="1856" y="146"/>
                        <a:pt x="1874" y="146"/>
                        <a:pt x="1894" y="167"/>
                      </a:cubicBezTo>
                      <a:cubicBezTo>
                        <a:pt x="1907" y="204"/>
                        <a:pt x="1913" y="232"/>
                        <a:pt x="1901" y="273"/>
                      </a:cubicBezTo>
                      <a:cubicBezTo>
                        <a:pt x="1894" y="297"/>
                        <a:pt x="1852" y="308"/>
                        <a:pt x="1834" y="320"/>
                      </a:cubicBezTo>
                      <a:cubicBezTo>
                        <a:pt x="1829" y="336"/>
                        <a:pt x="1813" y="406"/>
                        <a:pt x="1801" y="420"/>
                      </a:cubicBezTo>
                      <a:cubicBezTo>
                        <a:pt x="1782" y="444"/>
                        <a:pt x="1729" y="457"/>
                        <a:pt x="1701" y="467"/>
                      </a:cubicBezTo>
                      <a:cubicBezTo>
                        <a:pt x="1686" y="489"/>
                        <a:pt x="1620" y="550"/>
                        <a:pt x="1594" y="553"/>
                      </a:cubicBezTo>
                      <a:cubicBezTo>
                        <a:pt x="1550" y="559"/>
                        <a:pt x="1505" y="558"/>
                        <a:pt x="1461" y="560"/>
                      </a:cubicBezTo>
                      <a:cubicBezTo>
                        <a:pt x="1361" y="552"/>
                        <a:pt x="1277" y="538"/>
                        <a:pt x="1174" y="533"/>
                      </a:cubicBezTo>
                      <a:cubicBezTo>
                        <a:pt x="1128" y="525"/>
                        <a:pt x="1086" y="501"/>
                        <a:pt x="1041" y="493"/>
                      </a:cubicBezTo>
                      <a:cubicBezTo>
                        <a:pt x="977" y="481"/>
                        <a:pt x="913" y="478"/>
                        <a:pt x="848" y="473"/>
                      </a:cubicBezTo>
                      <a:cubicBezTo>
                        <a:pt x="737" y="456"/>
                        <a:pt x="893" y="478"/>
                        <a:pt x="648" y="460"/>
                      </a:cubicBezTo>
                      <a:cubicBezTo>
                        <a:pt x="625" y="458"/>
                        <a:pt x="604" y="443"/>
                        <a:pt x="581" y="440"/>
                      </a:cubicBezTo>
                      <a:cubicBezTo>
                        <a:pt x="552" y="436"/>
                        <a:pt x="523" y="435"/>
                        <a:pt x="494" y="433"/>
                      </a:cubicBezTo>
                      <a:cubicBezTo>
                        <a:pt x="402" y="416"/>
                        <a:pt x="534" y="439"/>
                        <a:pt x="328" y="420"/>
                      </a:cubicBezTo>
                      <a:cubicBezTo>
                        <a:pt x="290" y="417"/>
                        <a:pt x="253" y="390"/>
                        <a:pt x="214" y="387"/>
                      </a:cubicBezTo>
                      <a:cubicBezTo>
                        <a:pt x="167" y="383"/>
                        <a:pt x="121" y="382"/>
                        <a:pt x="74" y="380"/>
                      </a:cubicBezTo>
                      <a:cubicBezTo>
                        <a:pt x="49" y="373"/>
                        <a:pt x="38" y="361"/>
                        <a:pt x="14" y="353"/>
                      </a:cubicBezTo>
                      <a:cubicBezTo>
                        <a:pt x="6" y="327"/>
                        <a:pt x="0" y="281"/>
                        <a:pt x="21" y="260"/>
                      </a:cubicBezTo>
                      <a:cubicBezTo>
                        <a:pt x="32" y="249"/>
                        <a:pt x="49" y="248"/>
                        <a:pt x="61" y="240"/>
                      </a:cubicBezTo>
                      <a:cubicBezTo>
                        <a:pt x="69" y="228"/>
                        <a:pt x="70" y="211"/>
                        <a:pt x="81" y="200"/>
                      </a:cubicBezTo>
                      <a:cubicBezTo>
                        <a:pt x="86" y="195"/>
                        <a:pt x="95" y="196"/>
                        <a:pt x="101" y="193"/>
                      </a:cubicBezTo>
                      <a:cubicBezTo>
                        <a:pt x="145" y="171"/>
                        <a:pt x="185" y="159"/>
                        <a:pt x="234" y="147"/>
                      </a:cubicBezTo>
                      <a:close/>
                    </a:path>
                  </a:pathLst>
                </a:custGeom>
                <a:solidFill>
                  <a:srgbClr val="FFFF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grpSp>
              <p:nvGrpSpPr>
                <p:cNvPr id="42030" name="Group 11"/>
                <p:cNvGrpSpPr>
                  <a:grpSpLocks/>
                </p:cNvGrpSpPr>
                <p:nvPr/>
              </p:nvGrpSpPr>
              <p:grpSpPr bwMode="auto">
                <a:xfrm rot="412926">
                  <a:off x="690" y="1745"/>
                  <a:ext cx="990" cy="1199"/>
                  <a:chOff x="1680" y="1296"/>
                  <a:chExt cx="2263" cy="2448"/>
                </a:xfrm>
              </p:grpSpPr>
              <p:sp>
                <p:nvSpPr>
                  <p:cNvPr id="42049" name="Freeform 12"/>
                  <p:cNvSpPr>
                    <a:spLocks/>
                  </p:cNvSpPr>
                  <p:nvPr/>
                </p:nvSpPr>
                <p:spPr bwMode="auto">
                  <a:xfrm>
                    <a:off x="1703" y="1326"/>
                    <a:ext cx="2230" cy="2390"/>
                  </a:xfrm>
                  <a:custGeom>
                    <a:avLst/>
                    <a:gdLst>
                      <a:gd name="T0" fmla="*/ 166 w 883"/>
                      <a:gd name="T1" fmla="*/ 632 h 946"/>
                      <a:gd name="T2" fmla="*/ 98 w 883"/>
                      <a:gd name="T3" fmla="*/ 693 h 946"/>
                      <a:gd name="T4" fmla="*/ 13 w 883"/>
                      <a:gd name="T5" fmla="*/ 767 h 946"/>
                      <a:gd name="T6" fmla="*/ 13 w 883"/>
                      <a:gd name="T7" fmla="*/ 830 h 946"/>
                      <a:gd name="T8" fmla="*/ 27 w 883"/>
                      <a:gd name="T9" fmla="*/ 946 h 946"/>
                      <a:gd name="T10" fmla="*/ 170 w 883"/>
                      <a:gd name="T11" fmla="*/ 941 h 946"/>
                      <a:gd name="T12" fmla="*/ 330 w 883"/>
                      <a:gd name="T13" fmla="*/ 924 h 946"/>
                      <a:gd name="T14" fmla="*/ 568 w 883"/>
                      <a:gd name="T15" fmla="*/ 919 h 946"/>
                      <a:gd name="T16" fmla="*/ 747 w 883"/>
                      <a:gd name="T17" fmla="*/ 924 h 946"/>
                      <a:gd name="T18" fmla="*/ 809 w 883"/>
                      <a:gd name="T19" fmla="*/ 809 h 946"/>
                      <a:gd name="T20" fmla="*/ 883 w 883"/>
                      <a:gd name="T21" fmla="*/ 585 h 946"/>
                      <a:gd name="T22" fmla="*/ 869 w 883"/>
                      <a:gd name="T23" fmla="*/ 517 h 946"/>
                      <a:gd name="T24" fmla="*/ 842 w 883"/>
                      <a:gd name="T25" fmla="*/ 490 h 946"/>
                      <a:gd name="T26" fmla="*/ 762 w 883"/>
                      <a:gd name="T27" fmla="*/ 495 h 946"/>
                      <a:gd name="T28" fmla="*/ 799 w 883"/>
                      <a:gd name="T29" fmla="*/ 325 h 946"/>
                      <a:gd name="T30" fmla="*/ 804 w 883"/>
                      <a:gd name="T31" fmla="*/ 272 h 946"/>
                      <a:gd name="T32" fmla="*/ 785 w 883"/>
                      <a:gd name="T33" fmla="*/ 140 h 946"/>
                      <a:gd name="T34" fmla="*/ 766 w 883"/>
                      <a:gd name="T35" fmla="*/ 42 h 946"/>
                      <a:gd name="T36" fmla="*/ 733 w 883"/>
                      <a:gd name="T37" fmla="*/ 0 h 946"/>
                      <a:gd name="T38" fmla="*/ 708 w 883"/>
                      <a:gd name="T39" fmla="*/ 0 h 946"/>
                      <a:gd name="T40" fmla="*/ 643 w 883"/>
                      <a:gd name="T41" fmla="*/ 11 h 946"/>
                      <a:gd name="T42" fmla="*/ 539 w 883"/>
                      <a:gd name="T43" fmla="*/ 16 h 946"/>
                      <a:gd name="T44" fmla="*/ 471 w 883"/>
                      <a:gd name="T45" fmla="*/ 6 h 946"/>
                      <a:gd name="T46" fmla="*/ 397 w 883"/>
                      <a:gd name="T47" fmla="*/ 2 h 946"/>
                      <a:gd name="T48" fmla="*/ 369 w 883"/>
                      <a:gd name="T49" fmla="*/ 9 h 946"/>
                      <a:gd name="T50" fmla="*/ 306 w 883"/>
                      <a:gd name="T51" fmla="*/ 38 h 946"/>
                      <a:gd name="T52" fmla="*/ 213 w 883"/>
                      <a:gd name="T53" fmla="*/ 63 h 946"/>
                      <a:gd name="T54" fmla="*/ 95 w 883"/>
                      <a:gd name="T55" fmla="*/ 104 h 946"/>
                      <a:gd name="T56" fmla="*/ 50 w 883"/>
                      <a:gd name="T57" fmla="*/ 130 h 946"/>
                      <a:gd name="T58" fmla="*/ 9 w 883"/>
                      <a:gd name="T59" fmla="*/ 174 h 946"/>
                      <a:gd name="T60" fmla="*/ 0 w 883"/>
                      <a:gd name="T61" fmla="*/ 239 h 946"/>
                      <a:gd name="T62" fmla="*/ 0 w 883"/>
                      <a:gd name="T63" fmla="*/ 347 h 946"/>
                      <a:gd name="T64" fmla="*/ 5 w 883"/>
                      <a:gd name="T65" fmla="*/ 475 h 946"/>
                      <a:gd name="T66" fmla="*/ 14 w 883"/>
                      <a:gd name="T67" fmla="*/ 550 h 946"/>
                      <a:gd name="T68" fmla="*/ 32 w 883"/>
                      <a:gd name="T69" fmla="*/ 594 h 946"/>
                      <a:gd name="T70" fmla="*/ 60 w 883"/>
                      <a:gd name="T71" fmla="*/ 616 h 946"/>
                      <a:gd name="T72" fmla="*/ 93 w 883"/>
                      <a:gd name="T73" fmla="*/ 625 h 946"/>
                      <a:gd name="T74" fmla="*/ 166 w 883"/>
                      <a:gd name="T75" fmla="*/ 632 h 94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w 883"/>
                      <a:gd name="T115" fmla="*/ 0 h 946"/>
                      <a:gd name="T116" fmla="*/ 883 w 883"/>
                      <a:gd name="T117" fmla="*/ 946 h 946"/>
                    </a:gdLst>
                    <a:ahLst/>
                    <a:cxnLst>
                      <a:cxn ang="T76">
                        <a:pos x="T0" y="T1"/>
                      </a:cxn>
                      <a:cxn ang="T77">
                        <a:pos x="T2" y="T3"/>
                      </a:cxn>
                      <a:cxn ang="T78">
                        <a:pos x="T4" y="T5"/>
                      </a:cxn>
                      <a:cxn ang="T79">
                        <a:pos x="T6" y="T7"/>
                      </a:cxn>
                      <a:cxn ang="T80">
                        <a:pos x="T8" y="T9"/>
                      </a:cxn>
                      <a:cxn ang="T81">
                        <a:pos x="T10" y="T11"/>
                      </a:cxn>
                      <a:cxn ang="T82">
                        <a:pos x="T12" y="T13"/>
                      </a:cxn>
                      <a:cxn ang="T83">
                        <a:pos x="T14" y="T15"/>
                      </a:cxn>
                      <a:cxn ang="T84">
                        <a:pos x="T16" y="T17"/>
                      </a:cxn>
                      <a:cxn ang="T85">
                        <a:pos x="T18" y="T19"/>
                      </a:cxn>
                      <a:cxn ang="T86">
                        <a:pos x="T20" y="T21"/>
                      </a:cxn>
                      <a:cxn ang="T87">
                        <a:pos x="T22" y="T23"/>
                      </a:cxn>
                      <a:cxn ang="T88">
                        <a:pos x="T24" y="T25"/>
                      </a:cxn>
                      <a:cxn ang="T89">
                        <a:pos x="T26" y="T27"/>
                      </a:cxn>
                      <a:cxn ang="T90">
                        <a:pos x="T28" y="T29"/>
                      </a:cxn>
                      <a:cxn ang="T91">
                        <a:pos x="T30" y="T31"/>
                      </a:cxn>
                      <a:cxn ang="T92">
                        <a:pos x="T32" y="T33"/>
                      </a:cxn>
                      <a:cxn ang="T93">
                        <a:pos x="T34" y="T35"/>
                      </a:cxn>
                      <a:cxn ang="T94">
                        <a:pos x="T36" y="T37"/>
                      </a:cxn>
                      <a:cxn ang="T95">
                        <a:pos x="T38" y="T39"/>
                      </a:cxn>
                      <a:cxn ang="T96">
                        <a:pos x="T40" y="T41"/>
                      </a:cxn>
                      <a:cxn ang="T97">
                        <a:pos x="T42" y="T43"/>
                      </a:cxn>
                      <a:cxn ang="T98">
                        <a:pos x="T44" y="T45"/>
                      </a:cxn>
                      <a:cxn ang="T99">
                        <a:pos x="T46" y="T47"/>
                      </a:cxn>
                      <a:cxn ang="T100">
                        <a:pos x="T48" y="T49"/>
                      </a:cxn>
                      <a:cxn ang="T101">
                        <a:pos x="T50" y="T51"/>
                      </a:cxn>
                      <a:cxn ang="T102">
                        <a:pos x="T52" y="T53"/>
                      </a:cxn>
                      <a:cxn ang="T103">
                        <a:pos x="T54" y="T55"/>
                      </a:cxn>
                      <a:cxn ang="T104">
                        <a:pos x="T56" y="T57"/>
                      </a:cxn>
                      <a:cxn ang="T105">
                        <a:pos x="T58" y="T59"/>
                      </a:cxn>
                      <a:cxn ang="T106">
                        <a:pos x="T60" y="T61"/>
                      </a:cxn>
                      <a:cxn ang="T107">
                        <a:pos x="T62" y="T63"/>
                      </a:cxn>
                      <a:cxn ang="T108">
                        <a:pos x="T64" y="T65"/>
                      </a:cxn>
                      <a:cxn ang="T109">
                        <a:pos x="T66" y="T67"/>
                      </a:cxn>
                      <a:cxn ang="T110">
                        <a:pos x="T68" y="T69"/>
                      </a:cxn>
                      <a:cxn ang="T111">
                        <a:pos x="T70" y="T71"/>
                      </a:cxn>
                      <a:cxn ang="T112">
                        <a:pos x="T72" y="T73"/>
                      </a:cxn>
                      <a:cxn ang="T113">
                        <a:pos x="T74" y="T75"/>
                      </a:cxn>
                    </a:cxnLst>
                    <a:rect l="T114" t="T115" r="T116" b="T117"/>
                    <a:pathLst>
                      <a:path w="883" h="946">
                        <a:moveTo>
                          <a:pt x="166" y="632"/>
                        </a:moveTo>
                        <a:lnTo>
                          <a:pt x="98" y="693"/>
                        </a:lnTo>
                        <a:lnTo>
                          <a:pt x="13" y="767"/>
                        </a:lnTo>
                        <a:lnTo>
                          <a:pt x="13" y="830"/>
                        </a:lnTo>
                        <a:lnTo>
                          <a:pt x="27" y="946"/>
                        </a:lnTo>
                        <a:lnTo>
                          <a:pt x="170" y="941"/>
                        </a:lnTo>
                        <a:lnTo>
                          <a:pt x="330" y="924"/>
                        </a:lnTo>
                        <a:lnTo>
                          <a:pt x="568" y="919"/>
                        </a:lnTo>
                        <a:lnTo>
                          <a:pt x="747" y="924"/>
                        </a:lnTo>
                        <a:lnTo>
                          <a:pt x="809" y="809"/>
                        </a:lnTo>
                        <a:lnTo>
                          <a:pt x="883" y="585"/>
                        </a:lnTo>
                        <a:lnTo>
                          <a:pt x="869" y="517"/>
                        </a:lnTo>
                        <a:lnTo>
                          <a:pt x="842" y="490"/>
                        </a:lnTo>
                        <a:lnTo>
                          <a:pt x="762" y="495"/>
                        </a:lnTo>
                        <a:lnTo>
                          <a:pt x="799" y="325"/>
                        </a:lnTo>
                        <a:lnTo>
                          <a:pt x="804" y="272"/>
                        </a:lnTo>
                        <a:lnTo>
                          <a:pt x="785" y="140"/>
                        </a:lnTo>
                        <a:lnTo>
                          <a:pt x="766" y="42"/>
                        </a:lnTo>
                        <a:lnTo>
                          <a:pt x="733" y="0"/>
                        </a:lnTo>
                        <a:lnTo>
                          <a:pt x="708" y="0"/>
                        </a:lnTo>
                        <a:lnTo>
                          <a:pt x="643" y="11"/>
                        </a:lnTo>
                        <a:lnTo>
                          <a:pt x="539" y="16"/>
                        </a:lnTo>
                        <a:lnTo>
                          <a:pt x="471" y="6"/>
                        </a:lnTo>
                        <a:lnTo>
                          <a:pt x="397" y="2"/>
                        </a:lnTo>
                        <a:lnTo>
                          <a:pt x="369" y="9"/>
                        </a:lnTo>
                        <a:lnTo>
                          <a:pt x="306" y="38"/>
                        </a:lnTo>
                        <a:lnTo>
                          <a:pt x="213" y="63"/>
                        </a:lnTo>
                        <a:lnTo>
                          <a:pt x="95" y="104"/>
                        </a:lnTo>
                        <a:lnTo>
                          <a:pt x="50" y="130"/>
                        </a:lnTo>
                        <a:lnTo>
                          <a:pt x="9" y="174"/>
                        </a:lnTo>
                        <a:lnTo>
                          <a:pt x="0" y="239"/>
                        </a:lnTo>
                        <a:lnTo>
                          <a:pt x="0" y="347"/>
                        </a:lnTo>
                        <a:lnTo>
                          <a:pt x="5" y="475"/>
                        </a:lnTo>
                        <a:lnTo>
                          <a:pt x="14" y="550"/>
                        </a:lnTo>
                        <a:lnTo>
                          <a:pt x="32" y="594"/>
                        </a:lnTo>
                        <a:lnTo>
                          <a:pt x="60" y="616"/>
                        </a:lnTo>
                        <a:lnTo>
                          <a:pt x="93" y="625"/>
                        </a:lnTo>
                        <a:lnTo>
                          <a:pt x="166" y="632"/>
                        </a:lnTo>
                        <a:close/>
                      </a:path>
                    </a:pathLst>
                  </a:custGeom>
                  <a:solidFill>
                    <a:srgbClr val="FFFFCC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42050" name="Freeform 13"/>
                  <p:cNvSpPr>
                    <a:spLocks/>
                  </p:cNvSpPr>
                  <p:nvPr/>
                </p:nvSpPr>
                <p:spPr bwMode="auto">
                  <a:xfrm>
                    <a:off x="1917" y="1758"/>
                    <a:ext cx="1306" cy="991"/>
                  </a:xfrm>
                  <a:custGeom>
                    <a:avLst/>
                    <a:gdLst>
                      <a:gd name="T0" fmla="*/ 3 w 517"/>
                      <a:gd name="T1" fmla="*/ 107 h 392"/>
                      <a:gd name="T2" fmla="*/ 8 w 517"/>
                      <a:gd name="T3" fmla="*/ 35 h 392"/>
                      <a:gd name="T4" fmla="*/ 19 w 517"/>
                      <a:gd name="T5" fmla="*/ 14 h 392"/>
                      <a:gd name="T6" fmla="*/ 51 w 517"/>
                      <a:gd name="T7" fmla="*/ 6 h 392"/>
                      <a:gd name="T8" fmla="*/ 179 w 517"/>
                      <a:gd name="T9" fmla="*/ 2 h 392"/>
                      <a:gd name="T10" fmla="*/ 336 w 517"/>
                      <a:gd name="T11" fmla="*/ 0 h 392"/>
                      <a:gd name="T12" fmla="*/ 428 w 517"/>
                      <a:gd name="T13" fmla="*/ 2 h 392"/>
                      <a:gd name="T14" fmla="*/ 450 w 517"/>
                      <a:gd name="T15" fmla="*/ 16 h 392"/>
                      <a:gd name="T16" fmla="*/ 466 w 517"/>
                      <a:gd name="T17" fmla="*/ 43 h 392"/>
                      <a:gd name="T18" fmla="*/ 490 w 517"/>
                      <a:gd name="T19" fmla="*/ 159 h 392"/>
                      <a:gd name="T20" fmla="*/ 512 w 517"/>
                      <a:gd name="T21" fmla="*/ 287 h 392"/>
                      <a:gd name="T22" fmla="*/ 517 w 517"/>
                      <a:gd name="T23" fmla="*/ 368 h 392"/>
                      <a:gd name="T24" fmla="*/ 509 w 517"/>
                      <a:gd name="T25" fmla="*/ 382 h 392"/>
                      <a:gd name="T26" fmla="*/ 481 w 517"/>
                      <a:gd name="T27" fmla="*/ 392 h 392"/>
                      <a:gd name="T28" fmla="*/ 346 w 517"/>
                      <a:gd name="T29" fmla="*/ 389 h 392"/>
                      <a:gd name="T30" fmla="*/ 138 w 517"/>
                      <a:gd name="T31" fmla="*/ 379 h 392"/>
                      <a:gd name="T32" fmla="*/ 36 w 517"/>
                      <a:gd name="T33" fmla="*/ 370 h 392"/>
                      <a:gd name="T34" fmla="*/ 19 w 517"/>
                      <a:gd name="T35" fmla="*/ 349 h 392"/>
                      <a:gd name="T36" fmla="*/ 10 w 517"/>
                      <a:gd name="T37" fmla="*/ 308 h 392"/>
                      <a:gd name="T38" fmla="*/ 0 w 517"/>
                      <a:gd name="T39" fmla="*/ 207 h 392"/>
                      <a:gd name="T40" fmla="*/ 3 w 517"/>
                      <a:gd name="T41" fmla="*/ 107 h 392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517"/>
                      <a:gd name="T64" fmla="*/ 0 h 392"/>
                      <a:gd name="T65" fmla="*/ 517 w 517"/>
                      <a:gd name="T66" fmla="*/ 392 h 392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517" h="392">
                        <a:moveTo>
                          <a:pt x="3" y="107"/>
                        </a:moveTo>
                        <a:lnTo>
                          <a:pt x="8" y="35"/>
                        </a:lnTo>
                        <a:lnTo>
                          <a:pt x="19" y="14"/>
                        </a:lnTo>
                        <a:lnTo>
                          <a:pt x="51" y="6"/>
                        </a:lnTo>
                        <a:lnTo>
                          <a:pt x="179" y="2"/>
                        </a:lnTo>
                        <a:lnTo>
                          <a:pt x="336" y="0"/>
                        </a:lnTo>
                        <a:lnTo>
                          <a:pt x="428" y="2"/>
                        </a:lnTo>
                        <a:lnTo>
                          <a:pt x="450" y="16"/>
                        </a:lnTo>
                        <a:lnTo>
                          <a:pt x="466" y="43"/>
                        </a:lnTo>
                        <a:lnTo>
                          <a:pt x="490" y="159"/>
                        </a:lnTo>
                        <a:lnTo>
                          <a:pt x="512" y="287"/>
                        </a:lnTo>
                        <a:lnTo>
                          <a:pt x="517" y="368"/>
                        </a:lnTo>
                        <a:lnTo>
                          <a:pt x="509" y="382"/>
                        </a:lnTo>
                        <a:lnTo>
                          <a:pt x="481" y="392"/>
                        </a:lnTo>
                        <a:lnTo>
                          <a:pt x="346" y="389"/>
                        </a:lnTo>
                        <a:lnTo>
                          <a:pt x="138" y="379"/>
                        </a:lnTo>
                        <a:lnTo>
                          <a:pt x="36" y="370"/>
                        </a:lnTo>
                        <a:lnTo>
                          <a:pt x="19" y="349"/>
                        </a:lnTo>
                        <a:lnTo>
                          <a:pt x="10" y="308"/>
                        </a:lnTo>
                        <a:lnTo>
                          <a:pt x="0" y="207"/>
                        </a:lnTo>
                        <a:lnTo>
                          <a:pt x="3" y="107"/>
                        </a:lnTo>
                        <a:close/>
                      </a:path>
                    </a:pathLst>
                  </a:custGeom>
                  <a:solidFill>
                    <a:srgbClr val="00CC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grpSp>
                <p:nvGrpSpPr>
                  <p:cNvPr id="42051" name="Group 14"/>
                  <p:cNvGrpSpPr>
                    <a:grpSpLocks/>
                  </p:cNvGrpSpPr>
                  <p:nvPr/>
                </p:nvGrpSpPr>
                <p:grpSpPr bwMode="auto">
                  <a:xfrm>
                    <a:off x="1680" y="1296"/>
                    <a:ext cx="2263" cy="2448"/>
                    <a:chOff x="1923" y="1953"/>
                    <a:chExt cx="896" cy="969"/>
                  </a:xfrm>
                </p:grpSpPr>
                <p:sp>
                  <p:nvSpPr>
                    <p:cNvPr id="42052" name="Freeform 15"/>
                    <p:cNvSpPr>
                      <a:spLocks/>
                    </p:cNvSpPr>
                    <p:nvPr/>
                  </p:nvSpPr>
                  <p:spPr bwMode="auto">
                    <a:xfrm>
                      <a:off x="1931" y="2442"/>
                      <a:ext cx="888" cy="480"/>
                    </a:xfrm>
                    <a:custGeom>
                      <a:avLst/>
                      <a:gdLst>
                        <a:gd name="T0" fmla="*/ 0 w 888"/>
                        <a:gd name="T1" fmla="*/ 290 h 480"/>
                        <a:gd name="T2" fmla="*/ 110 w 888"/>
                        <a:gd name="T3" fmla="*/ 195 h 480"/>
                        <a:gd name="T4" fmla="*/ 113 w 888"/>
                        <a:gd name="T5" fmla="*/ 217 h 480"/>
                        <a:gd name="T6" fmla="*/ 38 w 888"/>
                        <a:gd name="T7" fmla="*/ 285 h 480"/>
                        <a:gd name="T8" fmla="*/ 170 w 888"/>
                        <a:gd name="T9" fmla="*/ 279 h 480"/>
                        <a:gd name="T10" fmla="*/ 449 w 888"/>
                        <a:gd name="T11" fmla="*/ 280 h 480"/>
                        <a:gd name="T12" fmla="*/ 597 w 888"/>
                        <a:gd name="T13" fmla="*/ 269 h 480"/>
                        <a:gd name="T14" fmla="*/ 690 w 888"/>
                        <a:gd name="T15" fmla="*/ 252 h 480"/>
                        <a:gd name="T16" fmla="*/ 713 w 888"/>
                        <a:gd name="T17" fmla="*/ 246 h 480"/>
                        <a:gd name="T18" fmla="*/ 822 w 888"/>
                        <a:gd name="T19" fmla="*/ 27 h 480"/>
                        <a:gd name="T20" fmla="*/ 771 w 888"/>
                        <a:gd name="T21" fmla="*/ 13 h 480"/>
                        <a:gd name="T22" fmla="*/ 847 w 888"/>
                        <a:gd name="T23" fmla="*/ 0 h 480"/>
                        <a:gd name="T24" fmla="*/ 875 w 888"/>
                        <a:gd name="T25" fmla="*/ 24 h 480"/>
                        <a:gd name="T26" fmla="*/ 888 w 888"/>
                        <a:gd name="T27" fmla="*/ 105 h 480"/>
                        <a:gd name="T28" fmla="*/ 866 w 888"/>
                        <a:gd name="T29" fmla="*/ 171 h 480"/>
                        <a:gd name="T30" fmla="*/ 795 w 888"/>
                        <a:gd name="T31" fmla="*/ 385 h 480"/>
                        <a:gd name="T32" fmla="*/ 762 w 888"/>
                        <a:gd name="T33" fmla="*/ 451 h 480"/>
                        <a:gd name="T34" fmla="*/ 732 w 888"/>
                        <a:gd name="T35" fmla="*/ 459 h 480"/>
                        <a:gd name="T36" fmla="*/ 507 w 888"/>
                        <a:gd name="T37" fmla="*/ 455 h 480"/>
                        <a:gd name="T38" fmla="*/ 271 w 888"/>
                        <a:gd name="T39" fmla="*/ 461 h 480"/>
                        <a:gd name="T40" fmla="*/ 47 w 888"/>
                        <a:gd name="T41" fmla="*/ 478 h 480"/>
                        <a:gd name="T42" fmla="*/ 14 w 888"/>
                        <a:gd name="T43" fmla="*/ 480 h 480"/>
                        <a:gd name="T44" fmla="*/ 11 w 888"/>
                        <a:gd name="T45" fmla="*/ 417 h 480"/>
                        <a:gd name="T46" fmla="*/ 6 w 888"/>
                        <a:gd name="T47" fmla="*/ 355 h 480"/>
                        <a:gd name="T48" fmla="*/ 5 w 888"/>
                        <a:gd name="T49" fmla="*/ 322 h 480"/>
                        <a:gd name="T50" fmla="*/ 24 w 888"/>
                        <a:gd name="T51" fmla="*/ 342 h 480"/>
                        <a:gd name="T52" fmla="*/ 28 w 888"/>
                        <a:gd name="T53" fmla="*/ 393 h 480"/>
                        <a:gd name="T54" fmla="*/ 35 w 888"/>
                        <a:gd name="T55" fmla="*/ 447 h 480"/>
                        <a:gd name="T56" fmla="*/ 99 w 888"/>
                        <a:gd name="T57" fmla="*/ 456 h 480"/>
                        <a:gd name="T58" fmla="*/ 246 w 888"/>
                        <a:gd name="T59" fmla="*/ 442 h 480"/>
                        <a:gd name="T60" fmla="*/ 370 w 888"/>
                        <a:gd name="T61" fmla="*/ 432 h 480"/>
                        <a:gd name="T62" fmla="*/ 474 w 888"/>
                        <a:gd name="T63" fmla="*/ 432 h 480"/>
                        <a:gd name="T64" fmla="*/ 630 w 888"/>
                        <a:gd name="T65" fmla="*/ 432 h 480"/>
                        <a:gd name="T66" fmla="*/ 729 w 888"/>
                        <a:gd name="T67" fmla="*/ 431 h 480"/>
                        <a:gd name="T68" fmla="*/ 732 w 888"/>
                        <a:gd name="T69" fmla="*/ 402 h 480"/>
                        <a:gd name="T70" fmla="*/ 723 w 888"/>
                        <a:gd name="T71" fmla="*/ 341 h 480"/>
                        <a:gd name="T72" fmla="*/ 715 w 888"/>
                        <a:gd name="T73" fmla="*/ 274 h 480"/>
                        <a:gd name="T74" fmla="*/ 729 w 888"/>
                        <a:gd name="T75" fmla="*/ 290 h 480"/>
                        <a:gd name="T76" fmla="*/ 743 w 888"/>
                        <a:gd name="T77" fmla="*/ 364 h 480"/>
                        <a:gd name="T78" fmla="*/ 756 w 888"/>
                        <a:gd name="T79" fmla="*/ 402 h 480"/>
                        <a:gd name="T80" fmla="*/ 771 w 888"/>
                        <a:gd name="T81" fmla="*/ 383 h 480"/>
                        <a:gd name="T82" fmla="*/ 798 w 888"/>
                        <a:gd name="T83" fmla="*/ 309 h 480"/>
                        <a:gd name="T84" fmla="*/ 838 w 888"/>
                        <a:gd name="T85" fmla="*/ 204 h 480"/>
                        <a:gd name="T86" fmla="*/ 866 w 888"/>
                        <a:gd name="T87" fmla="*/ 119 h 480"/>
                        <a:gd name="T88" fmla="*/ 871 w 888"/>
                        <a:gd name="T89" fmla="*/ 93 h 480"/>
                        <a:gd name="T90" fmla="*/ 857 w 888"/>
                        <a:gd name="T91" fmla="*/ 33 h 480"/>
                        <a:gd name="T92" fmla="*/ 842 w 888"/>
                        <a:gd name="T93" fmla="*/ 29 h 480"/>
                        <a:gd name="T94" fmla="*/ 812 w 888"/>
                        <a:gd name="T95" fmla="*/ 100 h 480"/>
                        <a:gd name="T96" fmla="*/ 760 w 888"/>
                        <a:gd name="T97" fmla="*/ 193 h 480"/>
                        <a:gd name="T98" fmla="*/ 723 w 888"/>
                        <a:gd name="T99" fmla="*/ 265 h 480"/>
                        <a:gd name="T100" fmla="*/ 685 w 888"/>
                        <a:gd name="T101" fmla="*/ 276 h 480"/>
                        <a:gd name="T102" fmla="*/ 549 w 888"/>
                        <a:gd name="T103" fmla="*/ 293 h 480"/>
                        <a:gd name="T104" fmla="*/ 389 w 888"/>
                        <a:gd name="T105" fmla="*/ 303 h 480"/>
                        <a:gd name="T106" fmla="*/ 231 w 888"/>
                        <a:gd name="T107" fmla="*/ 303 h 480"/>
                        <a:gd name="T108" fmla="*/ 52 w 888"/>
                        <a:gd name="T109" fmla="*/ 304 h 480"/>
                        <a:gd name="T110" fmla="*/ 0 w 888"/>
                        <a:gd name="T111" fmla="*/ 290 h 480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60000 65536"/>
                        <a:gd name="T154" fmla="*/ 0 60000 65536"/>
                        <a:gd name="T155" fmla="*/ 0 60000 65536"/>
                        <a:gd name="T156" fmla="*/ 0 60000 65536"/>
                        <a:gd name="T157" fmla="*/ 0 60000 65536"/>
                        <a:gd name="T158" fmla="*/ 0 60000 65536"/>
                        <a:gd name="T159" fmla="*/ 0 60000 65536"/>
                        <a:gd name="T160" fmla="*/ 0 60000 65536"/>
                        <a:gd name="T161" fmla="*/ 0 60000 65536"/>
                        <a:gd name="T162" fmla="*/ 0 60000 65536"/>
                        <a:gd name="T163" fmla="*/ 0 60000 65536"/>
                        <a:gd name="T164" fmla="*/ 0 60000 65536"/>
                        <a:gd name="T165" fmla="*/ 0 60000 65536"/>
                        <a:gd name="T166" fmla="*/ 0 60000 65536"/>
                        <a:gd name="T167" fmla="*/ 0 60000 65536"/>
                        <a:gd name="T168" fmla="*/ 0 w 888"/>
                        <a:gd name="T169" fmla="*/ 0 h 480"/>
                        <a:gd name="T170" fmla="*/ 888 w 888"/>
                        <a:gd name="T171" fmla="*/ 480 h 480"/>
                      </a:gdLst>
                      <a:ahLst/>
                      <a:cxnLst>
                        <a:cxn ang="T112">
                          <a:pos x="T0" y="T1"/>
                        </a:cxn>
                        <a:cxn ang="T113">
                          <a:pos x="T2" y="T3"/>
                        </a:cxn>
                        <a:cxn ang="T114">
                          <a:pos x="T4" y="T5"/>
                        </a:cxn>
                        <a:cxn ang="T115">
                          <a:pos x="T6" y="T7"/>
                        </a:cxn>
                        <a:cxn ang="T116">
                          <a:pos x="T8" y="T9"/>
                        </a:cxn>
                        <a:cxn ang="T117">
                          <a:pos x="T10" y="T11"/>
                        </a:cxn>
                        <a:cxn ang="T118">
                          <a:pos x="T12" y="T13"/>
                        </a:cxn>
                        <a:cxn ang="T119">
                          <a:pos x="T14" y="T15"/>
                        </a:cxn>
                        <a:cxn ang="T120">
                          <a:pos x="T16" y="T17"/>
                        </a:cxn>
                        <a:cxn ang="T121">
                          <a:pos x="T18" y="T19"/>
                        </a:cxn>
                        <a:cxn ang="T122">
                          <a:pos x="T20" y="T21"/>
                        </a:cxn>
                        <a:cxn ang="T123">
                          <a:pos x="T22" y="T23"/>
                        </a:cxn>
                        <a:cxn ang="T124">
                          <a:pos x="T24" y="T25"/>
                        </a:cxn>
                        <a:cxn ang="T125">
                          <a:pos x="T26" y="T27"/>
                        </a:cxn>
                        <a:cxn ang="T126">
                          <a:pos x="T28" y="T29"/>
                        </a:cxn>
                        <a:cxn ang="T127">
                          <a:pos x="T30" y="T31"/>
                        </a:cxn>
                        <a:cxn ang="T128">
                          <a:pos x="T32" y="T33"/>
                        </a:cxn>
                        <a:cxn ang="T129">
                          <a:pos x="T34" y="T35"/>
                        </a:cxn>
                        <a:cxn ang="T130">
                          <a:pos x="T36" y="T37"/>
                        </a:cxn>
                        <a:cxn ang="T131">
                          <a:pos x="T38" y="T39"/>
                        </a:cxn>
                        <a:cxn ang="T132">
                          <a:pos x="T40" y="T41"/>
                        </a:cxn>
                        <a:cxn ang="T133">
                          <a:pos x="T42" y="T43"/>
                        </a:cxn>
                        <a:cxn ang="T134">
                          <a:pos x="T44" y="T45"/>
                        </a:cxn>
                        <a:cxn ang="T135">
                          <a:pos x="T46" y="T47"/>
                        </a:cxn>
                        <a:cxn ang="T136">
                          <a:pos x="T48" y="T49"/>
                        </a:cxn>
                        <a:cxn ang="T137">
                          <a:pos x="T50" y="T51"/>
                        </a:cxn>
                        <a:cxn ang="T138">
                          <a:pos x="T52" y="T53"/>
                        </a:cxn>
                        <a:cxn ang="T139">
                          <a:pos x="T54" y="T55"/>
                        </a:cxn>
                        <a:cxn ang="T140">
                          <a:pos x="T56" y="T57"/>
                        </a:cxn>
                        <a:cxn ang="T141">
                          <a:pos x="T58" y="T59"/>
                        </a:cxn>
                        <a:cxn ang="T142">
                          <a:pos x="T60" y="T61"/>
                        </a:cxn>
                        <a:cxn ang="T143">
                          <a:pos x="T62" y="T63"/>
                        </a:cxn>
                        <a:cxn ang="T144">
                          <a:pos x="T64" y="T65"/>
                        </a:cxn>
                        <a:cxn ang="T145">
                          <a:pos x="T66" y="T67"/>
                        </a:cxn>
                        <a:cxn ang="T146">
                          <a:pos x="T68" y="T69"/>
                        </a:cxn>
                        <a:cxn ang="T147">
                          <a:pos x="T70" y="T71"/>
                        </a:cxn>
                        <a:cxn ang="T148">
                          <a:pos x="T72" y="T73"/>
                        </a:cxn>
                        <a:cxn ang="T149">
                          <a:pos x="T74" y="T75"/>
                        </a:cxn>
                        <a:cxn ang="T150">
                          <a:pos x="T76" y="T77"/>
                        </a:cxn>
                        <a:cxn ang="T151">
                          <a:pos x="T78" y="T79"/>
                        </a:cxn>
                        <a:cxn ang="T152">
                          <a:pos x="T80" y="T81"/>
                        </a:cxn>
                        <a:cxn ang="T153">
                          <a:pos x="T82" y="T83"/>
                        </a:cxn>
                        <a:cxn ang="T154">
                          <a:pos x="T84" y="T85"/>
                        </a:cxn>
                        <a:cxn ang="T155">
                          <a:pos x="T86" y="T87"/>
                        </a:cxn>
                        <a:cxn ang="T156">
                          <a:pos x="T88" y="T89"/>
                        </a:cxn>
                        <a:cxn ang="T157">
                          <a:pos x="T90" y="T91"/>
                        </a:cxn>
                        <a:cxn ang="T158">
                          <a:pos x="T92" y="T93"/>
                        </a:cxn>
                        <a:cxn ang="T159">
                          <a:pos x="T94" y="T95"/>
                        </a:cxn>
                        <a:cxn ang="T160">
                          <a:pos x="T96" y="T97"/>
                        </a:cxn>
                        <a:cxn ang="T161">
                          <a:pos x="T98" y="T99"/>
                        </a:cxn>
                        <a:cxn ang="T162">
                          <a:pos x="T100" y="T101"/>
                        </a:cxn>
                        <a:cxn ang="T163">
                          <a:pos x="T102" y="T103"/>
                        </a:cxn>
                        <a:cxn ang="T164">
                          <a:pos x="T104" y="T105"/>
                        </a:cxn>
                        <a:cxn ang="T165">
                          <a:pos x="T106" y="T107"/>
                        </a:cxn>
                        <a:cxn ang="T166">
                          <a:pos x="T108" y="T109"/>
                        </a:cxn>
                        <a:cxn ang="T167">
                          <a:pos x="T110" y="T111"/>
                        </a:cxn>
                      </a:cxnLst>
                      <a:rect l="T168" t="T169" r="T170" b="T171"/>
                      <a:pathLst>
                        <a:path w="888" h="480">
                          <a:moveTo>
                            <a:pt x="0" y="290"/>
                          </a:moveTo>
                          <a:lnTo>
                            <a:pt x="110" y="195"/>
                          </a:lnTo>
                          <a:lnTo>
                            <a:pt x="113" y="217"/>
                          </a:lnTo>
                          <a:lnTo>
                            <a:pt x="38" y="285"/>
                          </a:lnTo>
                          <a:lnTo>
                            <a:pt x="170" y="279"/>
                          </a:lnTo>
                          <a:lnTo>
                            <a:pt x="449" y="280"/>
                          </a:lnTo>
                          <a:lnTo>
                            <a:pt x="597" y="269"/>
                          </a:lnTo>
                          <a:lnTo>
                            <a:pt x="690" y="252"/>
                          </a:lnTo>
                          <a:lnTo>
                            <a:pt x="713" y="246"/>
                          </a:lnTo>
                          <a:lnTo>
                            <a:pt x="822" y="27"/>
                          </a:lnTo>
                          <a:lnTo>
                            <a:pt x="771" y="13"/>
                          </a:lnTo>
                          <a:lnTo>
                            <a:pt x="847" y="0"/>
                          </a:lnTo>
                          <a:lnTo>
                            <a:pt x="875" y="24"/>
                          </a:lnTo>
                          <a:lnTo>
                            <a:pt x="888" y="105"/>
                          </a:lnTo>
                          <a:lnTo>
                            <a:pt x="866" y="171"/>
                          </a:lnTo>
                          <a:lnTo>
                            <a:pt x="795" y="385"/>
                          </a:lnTo>
                          <a:lnTo>
                            <a:pt x="762" y="451"/>
                          </a:lnTo>
                          <a:lnTo>
                            <a:pt x="732" y="459"/>
                          </a:lnTo>
                          <a:lnTo>
                            <a:pt x="507" y="455"/>
                          </a:lnTo>
                          <a:lnTo>
                            <a:pt x="271" y="461"/>
                          </a:lnTo>
                          <a:lnTo>
                            <a:pt x="47" y="478"/>
                          </a:lnTo>
                          <a:lnTo>
                            <a:pt x="14" y="480"/>
                          </a:lnTo>
                          <a:lnTo>
                            <a:pt x="11" y="417"/>
                          </a:lnTo>
                          <a:lnTo>
                            <a:pt x="6" y="355"/>
                          </a:lnTo>
                          <a:lnTo>
                            <a:pt x="5" y="322"/>
                          </a:lnTo>
                          <a:lnTo>
                            <a:pt x="24" y="342"/>
                          </a:lnTo>
                          <a:lnTo>
                            <a:pt x="28" y="393"/>
                          </a:lnTo>
                          <a:lnTo>
                            <a:pt x="35" y="447"/>
                          </a:lnTo>
                          <a:lnTo>
                            <a:pt x="99" y="456"/>
                          </a:lnTo>
                          <a:lnTo>
                            <a:pt x="246" y="442"/>
                          </a:lnTo>
                          <a:lnTo>
                            <a:pt x="370" y="432"/>
                          </a:lnTo>
                          <a:lnTo>
                            <a:pt x="474" y="432"/>
                          </a:lnTo>
                          <a:lnTo>
                            <a:pt x="630" y="432"/>
                          </a:lnTo>
                          <a:lnTo>
                            <a:pt x="729" y="431"/>
                          </a:lnTo>
                          <a:lnTo>
                            <a:pt x="732" y="402"/>
                          </a:lnTo>
                          <a:lnTo>
                            <a:pt x="723" y="341"/>
                          </a:lnTo>
                          <a:lnTo>
                            <a:pt x="715" y="274"/>
                          </a:lnTo>
                          <a:lnTo>
                            <a:pt x="729" y="290"/>
                          </a:lnTo>
                          <a:lnTo>
                            <a:pt x="743" y="364"/>
                          </a:lnTo>
                          <a:lnTo>
                            <a:pt x="756" y="402"/>
                          </a:lnTo>
                          <a:lnTo>
                            <a:pt x="771" y="383"/>
                          </a:lnTo>
                          <a:lnTo>
                            <a:pt x="798" y="309"/>
                          </a:lnTo>
                          <a:lnTo>
                            <a:pt x="838" y="204"/>
                          </a:lnTo>
                          <a:lnTo>
                            <a:pt x="866" y="119"/>
                          </a:lnTo>
                          <a:lnTo>
                            <a:pt x="871" y="93"/>
                          </a:lnTo>
                          <a:lnTo>
                            <a:pt x="857" y="33"/>
                          </a:lnTo>
                          <a:lnTo>
                            <a:pt x="842" y="29"/>
                          </a:lnTo>
                          <a:lnTo>
                            <a:pt x="812" y="100"/>
                          </a:lnTo>
                          <a:lnTo>
                            <a:pt x="760" y="193"/>
                          </a:lnTo>
                          <a:lnTo>
                            <a:pt x="723" y="265"/>
                          </a:lnTo>
                          <a:lnTo>
                            <a:pt x="685" y="276"/>
                          </a:lnTo>
                          <a:lnTo>
                            <a:pt x="549" y="293"/>
                          </a:lnTo>
                          <a:lnTo>
                            <a:pt x="389" y="303"/>
                          </a:lnTo>
                          <a:lnTo>
                            <a:pt x="231" y="303"/>
                          </a:lnTo>
                          <a:lnTo>
                            <a:pt x="52" y="304"/>
                          </a:lnTo>
                          <a:lnTo>
                            <a:pt x="0" y="29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2053" name="Freeform 16"/>
                    <p:cNvSpPr>
                      <a:spLocks/>
                    </p:cNvSpPr>
                    <p:nvPr/>
                  </p:nvSpPr>
                  <p:spPr bwMode="auto">
                    <a:xfrm>
                      <a:off x="2095" y="2605"/>
                      <a:ext cx="459" cy="105"/>
                    </a:xfrm>
                    <a:custGeom>
                      <a:avLst/>
                      <a:gdLst>
                        <a:gd name="T0" fmla="*/ 11 w 459"/>
                        <a:gd name="T1" fmla="*/ 19 h 105"/>
                        <a:gd name="T2" fmla="*/ 43 w 459"/>
                        <a:gd name="T3" fmla="*/ 0 h 105"/>
                        <a:gd name="T4" fmla="*/ 59 w 459"/>
                        <a:gd name="T5" fmla="*/ 5 h 105"/>
                        <a:gd name="T6" fmla="*/ 49 w 459"/>
                        <a:gd name="T7" fmla="*/ 29 h 105"/>
                        <a:gd name="T8" fmla="*/ 25 w 459"/>
                        <a:gd name="T9" fmla="*/ 44 h 105"/>
                        <a:gd name="T10" fmla="*/ 71 w 459"/>
                        <a:gd name="T11" fmla="*/ 66 h 105"/>
                        <a:gd name="T12" fmla="*/ 140 w 459"/>
                        <a:gd name="T13" fmla="*/ 69 h 105"/>
                        <a:gd name="T14" fmla="*/ 200 w 459"/>
                        <a:gd name="T15" fmla="*/ 64 h 105"/>
                        <a:gd name="T16" fmla="*/ 243 w 459"/>
                        <a:gd name="T17" fmla="*/ 59 h 105"/>
                        <a:gd name="T18" fmla="*/ 324 w 459"/>
                        <a:gd name="T19" fmla="*/ 51 h 105"/>
                        <a:gd name="T20" fmla="*/ 376 w 459"/>
                        <a:gd name="T21" fmla="*/ 46 h 105"/>
                        <a:gd name="T22" fmla="*/ 410 w 459"/>
                        <a:gd name="T23" fmla="*/ 36 h 105"/>
                        <a:gd name="T24" fmla="*/ 443 w 459"/>
                        <a:gd name="T25" fmla="*/ 15 h 105"/>
                        <a:gd name="T26" fmla="*/ 440 w 459"/>
                        <a:gd name="T27" fmla="*/ 0 h 105"/>
                        <a:gd name="T28" fmla="*/ 459 w 459"/>
                        <a:gd name="T29" fmla="*/ 5 h 105"/>
                        <a:gd name="T30" fmla="*/ 454 w 459"/>
                        <a:gd name="T31" fmla="*/ 56 h 105"/>
                        <a:gd name="T32" fmla="*/ 405 w 459"/>
                        <a:gd name="T33" fmla="*/ 80 h 105"/>
                        <a:gd name="T34" fmla="*/ 297 w 459"/>
                        <a:gd name="T35" fmla="*/ 86 h 105"/>
                        <a:gd name="T36" fmla="*/ 187 w 459"/>
                        <a:gd name="T37" fmla="*/ 97 h 105"/>
                        <a:gd name="T38" fmla="*/ 124 w 459"/>
                        <a:gd name="T39" fmla="*/ 105 h 105"/>
                        <a:gd name="T40" fmla="*/ 48 w 459"/>
                        <a:gd name="T41" fmla="*/ 86 h 105"/>
                        <a:gd name="T42" fmla="*/ 11 w 459"/>
                        <a:gd name="T43" fmla="*/ 75 h 105"/>
                        <a:gd name="T44" fmla="*/ 0 w 459"/>
                        <a:gd name="T45" fmla="*/ 46 h 105"/>
                        <a:gd name="T46" fmla="*/ 11 w 459"/>
                        <a:gd name="T47" fmla="*/ 19 h 105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w 459"/>
                        <a:gd name="T73" fmla="*/ 0 h 105"/>
                        <a:gd name="T74" fmla="*/ 459 w 459"/>
                        <a:gd name="T75" fmla="*/ 105 h 105"/>
                      </a:gdLst>
                      <a:ahLst/>
                      <a:cxnLst>
                        <a:cxn ang="T48">
                          <a:pos x="T0" y="T1"/>
                        </a:cxn>
                        <a:cxn ang="T49">
                          <a:pos x="T2" y="T3"/>
                        </a:cxn>
                        <a:cxn ang="T50">
                          <a:pos x="T4" y="T5"/>
                        </a:cxn>
                        <a:cxn ang="T51">
                          <a:pos x="T6" y="T7"/>
                        </a:cxn>
                        <a:cxn ang="T52">
                          <a:pos x="T8" y="T9"/>
                        </a:cxn>
                        <a:cxn ang="T53">
                          <a:pos x="T10" y="T11"/>
                        </a:cxn>
                        <a:cxn ang="T54">
                          <a:pos x="T12" y="T13"/>
                        </a:cxn>
                        <a:cxn ang="T55">
                          <a:pos x="T14" y="T15"/>
                        </a:cxn>
                        <a:cxn ang="T56">
                          <a:pos x="T16" y="T17"/>
                        </a:cxn>
                        <a:cxn ang="T57">
                          <a:pos x="T18" y="T19"/>
                        </a:cxn>
                        <a:cxn ang="T58">
                          <a:pos x="T20" y="T21"/>
                        </a:cxn>
                        <a:cxn ang="T59">
                          <a:pos x="T22" y="T23"/>
                        </a:cxn>
                        <a:cxn ang="T60">
                          <a:pos x="T24" y="T25"/>
                        </a:cxn>
                        <a:cxn ang="T61">
                          <a:pos x="T26" y="T27"/>
                        </a:cxn>
                        <a:cxn ang="T62">
                          <a:pos x="T28" y="T29"/>
                        </a:cxn>
                        <a:cxn ang="T63">
                          <a:pos x="T30" y="T31"/>
                        </a:cxn>
                        <a:cxn ang="T64">
                          <a:pos x="T32" y="T33"/>
                        </a:cxn>
                        <a:cxn ang="T65">
                          <a:pos x="T34" y="T35"/>
                        </a:cxn>
                        <a:cxn ang="T66">
                          <a:pos x="T36" y="T37"/>
                        </a:cxn>
                        <a:cxn ang="T67">
                          <a:pos x="T38" y="T39"/>
                        </a:cxn>
                        <a:cxn ang="T68">
                          <a:pos x="T40" y="T41"/>
                        </a:cxn>
                        <a:cxn ang="T69">
                          <a:pos x="T42" y="T43"/>
                        </a:cxn>
                        <a:cxn ang="T70">
                          <a:pos x="T44" y="T45"/>
                        </a:cxn>
                        <a:cxn ang="T71">
                          <a:pos x="T46" y="T47"/>
                        </a:cxn>
                      </a:cxnLst>
                      <a:rect l="T72" t="T73" r="T74" b="T75"/>
                      <a:pathLst>
                        <a:path w="459" h="105">
                          <a:moveTo>
                            <a:pt x="11" y="19"/>
                          </a:moveTo>
                          <a:lnTo>
                            <a:pt x="43" y="0"/>
                          </a:lnTo>
                          <a:lnTo>
                            <a:pt x="59" y="5"/>
                          </a:lnTo>
                          <a:lnTo>
                            <a:pt x="49" y="29"/>
                          </a:lnTo>
                          <a:lnTo>
                            <a:pt x="25" y="44"/>
                          </a:lnTo>
                          <a:lnTo>
                            <a:pt x="71" y="66"/>
                          </a:lnTo>
                          <a:lnTo>
                            <a:pt x="140" y="69"/>
                          </a:lnTo>
                          <a:lnTo>
                            <a:pt x="200" y="64"/>
                          </a:lnTo>
                          <a:lnTo>
                            <a:pt x="243" y="59"/>
                          </a:lnTo>
                          <a:lnTo>
                            <a:pt x="324" y="51"/>
                          </a:lnTo>
                          <a:lnTo>
                            <a:pt x="376" y="46"/>
                          </a:lnTo>
                          <a:lnTo>
                            <a:pt x="410" y="36"/>
                          </a:lnTo>
                          <a:lnTo>
                            <a:pt x="443" y="15"/>
                          </a:lnTo>
                          <a:lnTo>
                            <a:pt x="440" y="0"/>
                          </a:lnTo>
                          <a:lnTo>
                            <a:pt x="459" y="5"/>
                          </a:lnTo>
                          <a:lnTo>
                            <a:pt x="454" y="56"/>
                          </a:lnTo>
                          <a:lnTo>
                            <a:pt x="405" y="80"/>
                          </a:lnTo>
                          <a:lnTo>
                            <a:pt x="297" y="86"/>
                          </a:lnTo>
                          <a:lnTo>
                            <a:pt x="187" y="97"/>
                          </a:lnTo>
                          <a:lnTo>
                            <a:pt x="124" y="105"/>
                          </a:lnTo>
                          <a:lnTo>
                            <a:pt x="48" y="86"/>
                          </a:lnTo>
                          <a:lnTo>
                            <a:pt x="11" y="75"/>
                          </a:lnTo>
                          <a:lnTo>
                            <a:pt x="0" y="46"/>
                          </a:lnTo>
                          <a:lnTo>
                            <a:pt x="11" y="19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2054" name="Freeform 17"/>
                    <p:cNvSpPr>
                      <a:spLocks/>
                    </p:cNvSpPr>
                    <p:nvPr/>
                  </p:nvSpPr>
                  <p:spPr bwMode="auto">
                    <a:xfrm>
                      <a:off x="2024" y="2782"/>
                      <a:ext cx="48" cy="4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2055" name="Freeform 18"/>
                    <p:cNvSpPr>
                      <a:spLocks/>
                    </p:cNvSpPr>
                    <p:nvPr/>
                  </p:nvSpPr>
                  <p:spPr bwMode="auto">
                    <a:xfrm>
                      <a:off x="2113" y="2777"/>
                      <a:ext cx="48" cy="4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2056" name="Freeform 19"/>
                    <p:cNvSpPr>
                      <a:spLocks/>
                    </p:cNvSpPr>
                    <p:nvPr/>
                  </p:nvSpPr>
                  <p:spPr bwMode="auto">
                    <a:xfrm>
                      <a:off x="2404" y="2764"/>
                      <a:ext cx="195" cy="49"/>
                    </a:xfrm>
                    <a:custGeom>
                      <a:avLst/>
                      <a:gdLst>
                        <a:gd name="T0" fmla="*/ 0 w 195"/>
                        <a:gd name="T1" fmla="*/ 15 h 49"/>
                        <a:gd name="T2" fmla="*/ 190 w 195"/>
                        <a:gd name="T3" fmla="*/ 0 h 49"/>
                        <a:gd name="T4" fmla="*/ 195 w 195"/>
                        <a:gd name="T5" fmla="*/ 32 h 49"/>
                        <a:gd name="T6" fmla="*/ 0 w 195"/>
                        <a:gd name="T7" fmla="*/ 49 h 49"/>
                        <a:gd name="T8" fmla="*/ 0 w 195"/>
                        <a:gd name="T9" fmla="*/ 15 h 49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95"/>
                        <a:gd name="T16" fmla="*/ 0 h 49"/>
                        <a:gd name="T17" fmla="*/ 195 w 195"/>
                        <a:gd name="T18" fmla="*/ 49 h 49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95" h="49">
                          <a:moveTo>
                            <a:pt x="0" y="15"/>
                          </a:moveTo>
                          <a:lnTo>
                            <a:pt x="190" y="0"/>
                          </a:lnTo>
                          <a:lnTo>
                            <a:pt x="195" y="32"/>
                          </a:lnTo>
                          <a:lnTo>
                            <a:pt x="0" y="49"/>
                          </a:lnTo>
                          <a:lnTo>
                            <a:pt x="0" y="15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2057" name="Freeform 20"/>
                    <p:cNvSpPr>
                      <a:spLocks/>
                    </p:cNvSpPr>
                    <p:nvPr/>
                  </p:nvSpPr>
                  <p:spPr bwMode="auto">
                    <a:xfrm>
                      <a:off x="1923" y="1953"/>
                      <a:ext cx="821" cy="646"/>
                    </a:xfrm>
                    <a:custGeom>
                      <a:avLst/>
                      <a:gdLst>
                        <a:gd name="T0" fmla="*/ 69 w 821"/>
                        <a:gd name="T1" fmla="*/ 616 h 646"/>
                        <a:gd name="T2" fmla="*/ 46 w 821"/>
                        <a:gd name="T3" fmla="*/ 592 h 646"/>
                        <a:gd name="T4" fmla="*/ 32 w 821"/>
                        <a:gd name="T5" fmla="*/ 551 h 646"/>
                        <a:gd name="T6" fmla="*/ 27 w 821"/>
                        <a:gd name="T7" fmla="*/ 460 h 646"/>
                        <a:gd name="T8" fmla="*/ 27 w 821"/>
                        <a:gd name="T9" fmla="*/ 309 h 646"/>
                        <a:gd name="T10" fmla="*/ 32 w 821"/>
                        <a:gd name="T11" fmla="*/ 195 h 646"/>
                        <a:gd name="T12" fmla="*/ 46 w 821"/>
                        <a:gd name="T13" fmla="*/ 169 h 646"/>
                        <a:gd name="T14" fmla="*/ 71 w 821"/>
                        <a:gd name="T15" fmla="*/ 136 h 646"/>
                        <a:gd name="T16" fmla="*/ 132 w 821"/>
                        <a:gd name="T17" fmla="*/ 112 h 646"/>
                        <a:gd name="T18" fmla="*/ 240 w 821"/>
                        <a:gd name="T19" fmla="*/ 80 h 646"/>
                        <a:gd name="T20" fmla="*/ 329 w 821"/>
                        <a:gd name="T21" fmla="*/ 57 h 646"/>
                        <a:gd name="T22" fmla="*/ 369 w 821"/>
                        <a:gd name="T23" fmla="*/ 33 h 646"/>
                        <a:gd name="T24" fmla="*/ 440 w 821"/>
                        <a:gd name="T25" fmla="*/ 27 h 646"/>
                        <a:gd name="T26" fmla="*/ 566 w 821"/>
                        <a:gd name="T27" fmla="*/ 38 h 646"/>
                        <a:gd name="T28" fmla="*/ 670 w 821"/>
                        <a:gd name="T29" fmla="*/ 32 h 646"/>
                        <a:gd name="T30" fmla="*/ 714 w 821"/>
                        <a:gd name="T31" fmla="*/ 22 h 646"/>
                        <a:gd name="T32" fmla="*/ 750 w 821"/>
                        <a:gd name="T33" fmla="*/ 32 h 646"/>
                        <a:gd name="T34" fmla="*/ 774 w 821"/>
                        <a:gd name="T35" fmla="*/ 95 h 646"/>
                        <a:gd name="T36" fmla="*/ 789 w 821"/>
                        <a:gd name="T37" fmla="*/ 210 h 646"/>
                        <a:gd name="T38" fmla="*/ 804 w 821"/>
                        <a:gd name="T39" fmla="*/ 301 h 646"/>
                        <a:gd name="T40" fmla="*/ 797 w 821"/>
                        <a:gd name="T41" fmla="*/ 343 h 646"/>
                        <a:gd name="T42" fmla="*/ 769 w 821"/>
                        <a:gd name="T43" fmla="*/ 446 h 646"/>
                        <a:gd name="T44" fmla="*/ 733 w 821"/>
                        <a:gd name="T45" fmla="*/ 550 h 646"/>
                        <a:gd name="T46" fmla="*/ 709 w 821"/>
                        <a:gd name="T47" fmla="*/ 589 h 646"/>
                        <a:gd name="T48" fmla="*/ 693 w 821"/>
                        <a:gd name="T49" fmla="*/ 608 h 646"/>
                        <a:gd name="T50" fmla="*/ 717 w 821"/>
                        <a:gd name="T51" fmla="*/ 622 h 646"/>
                        <a:gd name="T52" fmla="*/ 742 w 821"/>
                        <a:gd name="T53" fmla="*/ 578 h 646"/>
                        <a:gd name="T54" fmla="*/ 780 w 821"/>
                        <a:gd name="T55" fmla="*/ 485 h 646"/>
                        <a:gd name="T56" fmla="*/ 808 w 821"/>
                        <a:gd name="T57" fmla="*/ 386 h 646"/>
                        <a:gd name="T58" fmla="*/ 818 w 821"/>
                        <a:gd name="T59" fmla="*/ 337 h 646"/>
                        <a:gd name="T60" fmla="*/ 821 w 821"/>
                        <a:gd name="T61" fmla="*/ 291 h 646"/>
                        <a:gd name="T62" fmla="*/ 812 w 821"/>
                        <a:gd name="T63" fmla="*/ 214 h 646"/>
                        <a:gd name="T64" fmla="*/ 797 w 821"/>
                        <a:gd name="T65" fmla="*/ 99 h 646"/>
                        <a:gd name="T66" fmla="*/ 775 w 821"/>
                        <a:gd name="T67" fmla="*/ 36 h 646"/>
                        <a:gd name="T68" fmla="*/ 755 w 821"/>
                        <a:gd name="T69" fmla="*/ 8 h 646"/>
                        <a:gd name="T70" fmla="*/ 722 w 821"/>
                        <a:gd name="T71" fmla="*/ 0 h 646"/>
                        <a:gd name="T72" fmla="*/ 679 w 821"/>
                        <a:gd name="T73" fmla="*/ 13 h 646"/>
                        <a:gd name="T74" fmla="*/ 615 w 821"/>
                        <a:gd name="T75" fmla="*/ 17 h 646"/>
                        <a:gd name="T76" fmla="*/ 533 w 821"/>
                        <a:gd name="T77" fmla="*/ 17 h 646"/>
                        <a:gd name="T78" fmla="*/ 448 w 821"/>
                        <a:gd name="T79" fmla="*/ 5 h 646"/>
                        <a:gd name="T80" fmla="*/ 391 w 821"/>
                        <a:gd name="T81" fmla="*/ 8 h 646"/>
                        <a:gd name="T82" fmla="*/ 362 w 821"/>
                        <a:gd name="T83" fmla="*/ 19 h 646"/>
                        <a:gd name="T84" fmla="*/ 298 w 821"/>
                        <a:gd name="T85" fmla="*/ 50 h 646"/>
                        <a:gd name="T86" fmla="*/ 175 w 821"/>
                        <a:gd name="T87" fmla="*/ 84 h 646"/>
                        <a:gd name="T88" fmla="*/ 57 w 821"/>
                        <a:gd name="T89" fmla="*/ 123 h 646"/>
                        <a:gd name="T90" fmla="*/ 24 w 821"/>
                        <a:gd name="T91" fmla="*/ 164 h 646"/>
                        <a:gd name="T92" fmla="*/ 3 w 821"/>
                        <a:gd name="T93" fmla="*/ 219 h 646"/>
                        <a:gd name="T94" fmla="*/ 0 w 821"/>
                        <a:gd name="T95" fmla="*/ 329 h 646"/>
                        <a:gd name="T96" fmla="*/ 5 w 821"/>
                        <a:gd name="T97" fmla="*/ 433 h 646"/>
                        <a:gd name="T98" fmla="*/ 9 w 821"/>
                        <a:gd name="T99" fmla="*/ 540 h 646"/>
                        <a:gd name="T100" fmla="*/ 28 w 821"/>
                        <a:gd name="T101" fmla="*/ 602 h 646"/>
                        <a:gd name="T102" fmla="*/ 47 w 821"/>
                        <a:gd name="T103" fmla="*/ 635 h 646"/>
                        <a:gd name="T104" fmla="*/ 80 w 821"/>
                        <a:gd name="T105" fmla="*/ 646 h 646"/>
                        <a:gd name="T106" fmla="*/ 99 w 821"/>
                        <a:gd name="T107" fmla="*/ 640 h 646"/>
                        <a:gd name="T108" fmla="*/ 69 w 821"/>
                        <a:gd name="T109" fmla="*/ 616 h 64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60000 65536"/>
                        <a:gd name="T154" fmla="*/ 0 60000 65536"/>
                        <a:gd name="T155" fmla="*/ 0 60000 65536"/>
                        <a:gd name="T156" fmla="*/ 0 60000 65536"/>
                        <a:gd name="T157" fmla="*/ 0 60000 65536"/>
                        <a:gd name="T158" fmla="*/ 0 60000 65536"/>
                        <a:gd name="T159" fmla="*/ 0 60000 65536"/>
                        <a:gd name="T160" fmla="*/ 0 60000 65536"/>
                        <a:gd name="T161" fmla="*/ 0 60000 65536"/>
                        <a:gd name="T162" fmla="*/ 0 60000 65536"/>
                        <a:gd name="T163" fmla="*/ 0 60000 65536"/>
                        <a:gd name="T164" fmla="*/ 0 60000 65536"/>
                        <a:gd name="T165" fmla="*/ 0 w 821"/>
                        <a:gd name="T166" fmla="*/ 0 h 646"/>
                        <a:gd name="T167" fmla="*/ 821 w 821"/>
                        <a:gd name="T168" fmla="*/ 646 h 646"/>
                      </a:gdLst>
                      <a:ahLst/>
                      <a:cxnLst>
                        <a:cxn ang="T110">
                          <a:pos x="T0" y="T1"/>
                        </a:cxn>
                        <a:cxn ang="T111">
                          <a:pos x="T2" y="T3"/>
                        </a:cxn>
                        <a:cxn ang="T112">
                          <a:pos x="T4" y="T5"/>
                        </a:cxn>
                        <a:cxn ang="T113">
                          <a:pos x="T6" y="T7"/>
                        </a:cxn>
                        <a:cxn ang="T114">
                          <a:pos x="T8" y="T9"/>
                        </a:cxn>
                        <a:cxn ang="T115">
                          <a:pos x="T10" y="T11"/>
                        </a:cxn>
                        <a:cxn ang="T116">
                          <a:pos x="T12" y="T13"/>
                        </a:cxn>
                        <a:cxn ang="T117">
                          <a:pos x="T14" y="T15"/>
                        </a:cxn>
                        <a:cxn ang="T118">
                          <a:pos x="T16" y="T17"/>
                        </a:cxn>
                        <a:cxn ang="T119">
                          <a:pos x="T18" y="T19"/>
                        </a:cxn>
                        <a:cxn ang="T120">
                          <a:pos x="T20" y="T21"/>
                        </a:cxn>
                        <a:cxn ang="T121">
                          <a:pos x="T22" y="T23"/>
                        </a:cxn>
                        <a:cxn ang="T122">
                          <a:pos x="T24" y="T25"/>
                        </a:cxn>
                        <a:cxn ang="T123">
                          <a:pos x="T26" y="T27"/>
                        </a:cxn>
                        <a:cxn ang="T124">
                          <a:pos x="T28" y="T29"/>
                        </a:cxn>
                        <a:cxn ang="T125">
                          <a:pos x="T30" y="T31"/>
                        </a:cxn>
                        <a:cxn ang="T126">
                          <a:pos x="T32" y="T33"/>
                        </a:cxn>
                        <a:cxn ang="T127">
                          <a:pos x="T34" y="T35"/>
                        </a:cxn>
                        <a:cxn ang="T128">
                          <a:pos x="T36" y="T37"/>
                        </a:cxn>
                        <a:cxn ang="T129">
                          <a:pos x="T38" y="T39"/>
                        </a:cxn>
                        <a:cxn ang="T130">
                          <a:pos x="T40" y="T41"/>
                        </a:cxn>
                        <a:cxn ang="T131">
                          <a:pos x="T42" y="T43"/>
                        </a:cxn>
                        <a:cxn ang="T132">
                          <a:pos x="T44" y="T45"/>
                        </a:cxn>
                        <a:cxn ang="T133">
                          <a:pos x="T46" y="T47"/>
                        </a:cxn>
                        <a:cxn ang="T134">
                          <a:pos x="T48" y="T49"/>
                        </a:cxn>
                        <a:cxn ang="T135">
                          <a:pos x="T50" y="T51"/>
                        </a:cxn>
                        <a:cxn ang="T136">
                          <a:pos x="T52" y="T53"/>
                        </a:cxn>
                        <a:cxn ang="T137">
                          <a:pos x="T54" y="T55"/>
                        </a:cxn>
                        <a:cxn ang="T138">
                          <a:pos x="T56" y="T57"/>
                        </a:cxn>
                        <a:cxn ang="T139">
                          <a:pos x="T58" y="T59"/>
                        </a:cxn>
                        <a:cxn ang="T140">
                          <a:pos x="T60" y="T61"/>
                        </a:cxn>
                        <a:cxn ang="T141">
                          <a:pos x="T62" y="T63"/>
                        </a:cxn>
                        <a:cxn ang="T142">
                          <a:pos x="T64" y="T65"/>
                        </a:cxn>
                        <a:cxn ang="T143">
                          <a:pos x="T66" y="T67"/>
                        </a:cxn>
                        <a:cxn ang="T144">
                          <a:pos x="T68" y="T69"/>
                        </a:cxn>
                        <a:cxn ang="T145">
                          <a:pos x="T70" y="T71"/>
                        </a:cxn>
                        <a:cxn ang="T146">
                          <a:pos x="T72" y="T73"/>
                        </a:cxn>
                        <a:cxn ang="T147">
                          <a:pos x="T74" y="T75"/>
                        </a:cxn>
                        <a:cxn ang="T148">
                          <a:pos x="T76" y="T77"/>
                        </a:cxn>
                        <a:cxn ang="T149">
                          <a:pos x="T78" y="T79"/>
                        </a:cxn>
                        <a:cxn ang="T150">
                          <a:pos x="T80" y="T81"/>
                        </a:cxn>
                        <a:cxn ang="T151">
                          <a:pos x="T82" y="T83"/>
                        </a:cxn>
                        <a:cxn ang="T152">
                          <a:pos x="T84" y="T85"/>
                        </a:cxn>
                        <a:cxn ang="T153">
                          <a:pos x="T86" y="T87"/>
                        </a:cxn>
                        <a:cxn ang="T154">
                          <a:pos x="T88" y="T89"/>
                        </a:cxn>
                        <a:cxn ang="T155">
                          <a:pos x="T90" y="T91"/>
                        </a:cxn>
                        <a:cxn ang="T156">
                          <a:pos x="T92" y="T93"/>
                        </a:cxn>
                        <a:cxn ang="T157">
                          <a:pos x="T94" y="T95"/>
                        </a:cxn>
                        <a:cxn ang="T158">
                          <a:pos x="T96" y="T97"/>
                        </a:cxn>
                        <a:cxn ang="T159">
                          <a:pos x="T98" y="T99"/>
                        </a:cxn>
                        <a:cxn ang="T160">
                          <a:pos x="T100" y="T101"/>
                        </a:cxn>
                        <a:cxn ang="T161">
                          <a:pos x="T102" y="T103"/>
                        </a:cxn>
                        <a:cxn ang="T162">
                          <a:pos x="T104" y="T105"/>
                        </a:cxn>
                        <a:cxn ang="T163">
                          <a:pos x="T106" y="T107"/>
                        </a:cxn>
                        <a:cxn ang="T164">
                          <a:pos x="T108" y="T109"/>
                        </a:cxn>
                      </a:cxnLst>
                      <a:rect l="T165" t="T166" r="T167" b="T168"/>
                      <a:pathLst>
                        <a:path w="821" h="646">
                          <a:moveTo>
                            <a:pt x="69" y="616"/>
                          </a:moveTo>
                          <a:lnTo>
                            <a:pt x="46" y="592"/>
                          </a:lnTo>
                          <a:lnTo>
                            <a:pt x="32" y="551"/>
                          </a:lnTo>
                          <a:lnTo>
                            <a:pt x="27" y="460"/>
                          </a:lnTo>
                          <a:lnTo>
                            <a:pt x="27" y="309"/>
                          </a:lnTo>
                          <a:lnTo>
                            <a:pt x="32" y="195"/>
                          </a:lnTo>
                          <a:lnTo>
                            <a:pt x="46" y="169"/>
                          </a:lnTo>
                          <a:lnTo>
                            <a:pt x="71" y="136"/>
                          </a:lnTo>
                          <a:lnTo>
                            <a:pt x="132" y="112"/>
                          </a:lnTo>
                          <a:lnTo>
                            <a:pt x="240" y="80"/>
                          </a:lnTo>
                          <a:lnTo>
                            <a:pt x="329" y="57"/>
                          </a:lnTo>
                          <a:lnTo>
                            <a:pt x="369" y="33"/>
                          </a:lnTo>
                          <a:lnTo>
                            <a:pt x="440" y="27"/>
                          </a:lnTo>
                          <a:lnTo>
                            <a:pt x="566" y="38"/>
                          </a:lnTo>
                          <a:lnTo>
                            <a:pt x="670" y="32"/>
                          </a:lnTo>
                          <a:lnTo>
                            <a:pt x="714" y="22"/>
                          </a:lnTo>
                          <a:lnTo>
                            <a:pt x="750" y="32"/>
                          </a:lnTo>
                          <a:lnTo>
                            <a:pt x="774" y="95"/>
                          </a:lnTo>
                          <a:lnTo>
                            <a:pt x="789" y="210"/>
                          </a:lnTo>
                          <a:lnTo>
                            <a:pt x="804" y="301"/>
                          </a:lnTo>
                          <a:lnTo>
                            <a:pt x="797" y="343"/>
                          </a:lnTo>
                          <a:lnTo>
                            <a:pt x="769" y="446"/>
                          </a:lnTo>
                          <a:lnTo>
                            <a:pt x="733" y="550"/>
                          </a:lnTo>
                          <a:lnTo>
                            <a:pt x="709" y="589"/>
                          </a:lnTo>
                          <a:lnTo>
                            <a:pt x="693" y="608"/>
                          </a:lnTo>
                          <a:lnTo>
                            <a:pt x="717" y="622"/>
                          </a:lnTo>
                          <a:lnTo>
                            <a:pt x="742" y="578"/>
                          </a:lnTo>
                          <a:lnTo>
                            <a:pt x="780" y="485"/>
                          </a:lnTo>
                          <a:lnTo>
                            <a:pt x="808" y="386"/>
                          </a:lnTo>
                          <a:lnTo>
                            <a:pt x="818" y="337"/>
                          </a:lnTo>
                          <a:lnTo>
                            <a:pt x="821" y="291"/>
                          </a:lnTo>
                          <a:lnTo>
                            <a:pt x="812" y="214"/>
                          </a:lnTo>
                          <a:lnTo>
                            <a:pt x="797" y="99"/>
                          </a:lnTo>
                          <a:lnTo>
                            <a:pt x="775" y="36"/>
                          </a:lnTo>
                          <a:lnTo>
                            <a:pt x="755" y="8"/>
                          </a:lnTo>
                          <a:lnTo>
                            <a:pt x="722" y="0"/>
                          </a:lnTo>
                          <a:lnTo>
                            <a:pt x="679" y="13"/>
                          </a:lnTo>
                          <a:lnTo>
                            <a:pt x="615" y="17"/>
                          </a:lnTo>
                          <a:lnTo>
                            <a:pt x="533" y="17"/>
                          </a:lnTo>
                          <a:lnTo>
                            <a:pt x="448" y="5"/>
                          </a:lnTo>
                          <a:lnTo>
                            <a:pt x="391" y="8"/>
                          </a:lnTo>
                          <a:lnTo>
                            <a:pt x="362" y="19"/>
                          </a:lnTo>
                          <a:lnTo>
                            <a:pt x="298" y="50"/>
                          </a:lnTo>
                          <a:lnTo>
                            <a:pt x="175" y="84"/>
                          </a:lnTo>
                          <a:lnTo>
                            <a:pt x="57" y="123"/>
                          </a:lnTo>
                          <a:lnTo>
                            <a:pt x="24" y="164"/>
                          </a:lnTo>
                          <a:lnTo>
                            <a:pt x="3" y="219"/>
                          </a:lnTo>
                          <a:lnTo>
                            <a:pt x="0" y="329"/>
                          </a:lnTo>
                          <a:lnTo>
                            <a:pt x="5" y="433"/>
                          </a:lnTo>
                          <a:lnTo>
                            <a:pt x="9" y="540"/>
                          </a:lnTo>
                          <a:lnTo>
                            <a:pt x="28" y="602"/>
                          </a:lnTo>
                          <a:lnTo>
                            <a:pt x="47" y="635"/>
                          </a:lnTo>
                          <a:lnTo>
                            <a:pt x="80" y="646"/>
                          </a:lnTo>
                          <a:lnTo>
                            <a:pt x="99" y="640"/>
                          </a:lnTo>
                          <a:lnTo>
                            <a:pt x="69" y="616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2058" name="Freeform 21"/>
                    <p:cNvSpPr>
                      <a:spLocks/>
                    </p:cNvSpPr>
                    <p:nvPr/>
                  </p:nvSpPr>
                  <p:spPr bwMode="auto">
                    <a:xfrm>
                      <a:off x="1978" y="1965"/>
                      <a:ext cx="707" cy="644"/>
                    </a:xfrm>
                    <a:custGeom>
                      <a:avLst/>
                      <a:gdLst>
                        <a:gd name="T0" fmla="*/ 11 w 707"/>
                        <a:gd name="T1" fmla="*/ 611 h 644"/>
                        <a:gd name="T2" fmla="*/ 129 w 707"/>
                        <a:gd name="T3" fmla="*/ 619 h 644"/>
                        <a:gd name="T4" fmla="*/ 294 w 707"/>
                        <a:gd name="T5" fmla="*/ 623 h 644"/>
                        <a:gd name="T6" fmla="*/ 426 w 707"/>
                        <a:gd name="T7" fmla="*/ 623 h 644"/>
                        <a:gd name="T8" fmla="*/ 544 w 707"/>
                        <a:gd name="T9" fmla="*/ 609 h 644"/>
                        <a:gd name="T10" fmla="*/ 622 w 707"/>
                        <a:gd name="T11" fmla="*/ 597 h 644"/>
                        <a:gd name="T12" fmla="*/ 644 w 707"/>
                        <a:gd name="T13" fmla="*/ 586 h 644"/>
                        <a:gd name="T14" fmla="*/ 644 w 707"/>
                        <a:gd name="T15" fmla="*/ 529 h 644"/>
                        <a:gd name="T16" fmla="*/ 615 w 707"/>
                        <a:gd name="T17" fmla="*/ 377 h 644"/>
                        <a:gd name="T18" fmla="*/ 582 w 707"/>
                        <a:gd name="T19" fmla="*/ 193 h 644"/>
                        <a:gd name="T20" fmla="*/ 565 w 707"/>
                        <a:gd name="T21" fmla="*/ 126 h 644"/>
                        <a:gd name="T22" fmla="*/ 549 w 707"/>
                        <a:gd name="T23" fmla="*/ 101 h 644"/>
                        <a:gd name="T24" fmla="*/ 346 w 707"/>
                        <a:gd name="T25" fmla="*/ 123 h 644"/>
                        <a:gd name="T26" fmla="*/ 147 w 707"/>
                        <a:gd name="T27" fmla="*/ 128 h 644"/>
                        <a:gd name="T28" fmla="*/ 38 w 707"/>
                        <a:gd name="T29" fmla="*/ 131 h 644"/>
                        <a:gd name="T30" fmla="*/ 0 w 707"/>
                        <a:gd name="T31" fmla="*/ 136 h 644"/>
                        <a:gd name="T32" fmla="*/ 21 w 707"/>
                        <a:gd name="T33" fmla="*/ 109 h 644"/>
                        <a:gd name="T34" fmla="*/ 68 w 707"/>
                        <a:gd name="T35" fmla="*/ 114 h 644"/>
                        <a:gd name="T36" fmla="*/ 204 w 707"/>
                        <a:gd name="T37" fmla="*/ 109 h 644"/>
                        <a:gd name="T38" fmla="*/ 333 w 707"/>
                        <a:gd name="T39" fmla="*/ 101 h 644"/>
                        <a:gd name="T40" fmla="*/ 447 w 707"/>
                        <a:gd name="T41" fmla="*/ 92 h 644"/>
                        <a:gd name="T42" fmla="*/ 556 w 707"/>
                        <a:gd name="T43" fmla="*/ 82 h 644"/>
                        <a:gd name="T44" fmla="*/ 641 w 707"/>
                        <a:gd name="T45" fmla="*/ 43 h 644"/>
                        <a:gd name="T46" fmla="*/ 688 w 707"/>
                        <a:gd name="T47" fmla="*/ 0 h 644"/>
                        <a:gd name="T48" fmla="*/ 707 w 707"/>
                        <a:gd name="T49" fmla="*/ 21 h 644"/>
                        <a:gd name="T50" fmla="*/ 663 w 707"/>
                        <a:gd name="T51" fmla="*/ 47 h 644"/>
                        <a:gd name="T52" fmla="*/ 598 w 707"/>
                        <a:gd name="T53" fmla="*/ 90 h 644"/>
                        <a:gd name="T54" fmla="*/ 578 w 707"/>
                        <a:gd name="T55" fmla="*/ 104 h 644"/>
                        <a:gd name="T56" fmla="*/ 601 w 707"/>
                        <a:gd name="T57" fmla="*/ 202 h 644"/>
                        <a:gd name="T58" fmla="*/ 620 w 707"/>
                        <a:gd name="T59" fmla="*/ 297 h 644"/>
                        <a:gd name="T60" fmla="*/ 636 w 707"/>
                        <a:gd name="T61" fmla="*/ 384 h 644"/>
                        <a:gd name="T62" fmla="*/ 650 w 707"/>
                        <a:gd name="T63" fmla="*/ 467 h 644"/>
                        <a:gd name="T64" fmla="*/ 663 w 707"/>
                        <a:gd name="T65" fmla="*/ 529 h 644"/>
                        <a:gd name="T66" fmla="*/ 669 w 707"/>
                        <a:gd name="T67" fmla="*/ 582 h 644"/>
                        <a:gd name="T68" fmla="*/ 660 w 707"/>
                        <a:gd name="T69" fmla="*/ 611 h 644"/>
                        <a:gd name="T70" fmla="*/ 570 w 707"/>
                        <a:gd name="T71" fmla="*/ 633 h 644"/>
                        <a:gd name="T72" fmla="*/ 412 w 707"/>
                        <a:gd name="T73" fmla="*/ 644 h 644"/>
                        <a:gd name="T74" fmla="*/ 246 w 707"/>
                        <a:gd name="T75" fmla="*/ 638 h 644"/>
                        <a:gd name="T76" fmla="*/ 125 w 707"/>
                        <a:gd name="T77" fmla="*/ 638 h 644"/>
                        <a:gd name="T78" fmla="*/ 25 w 707"/>
                        <a:gd name="T79" fmla="*/ 635 h 644"/>
                        <a:gd name="T80" fmla="*/ 11 w 707"/>
                        <a:gd name="T81" fmla="*/ 611 h 644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60000 65536"/>
                        <a:gd name="T94" fmla="*/ 0 60000 65536"/>
                        <a:gd name="T95" fmla="*/ 0 60000 65536"/>
                        <a:gd name="T96" fmla="*/ 0 60000 65536"/>
                        <a:gd name="T97" fmla="*/ 0 60000 65536"/>
                        <a:gd name="T98" fmla="*/ 0 60000 65536"/>
                        <a:gd name="T99" fmla="*/ 0 60000 65536"/>
                        <a:gd name="T100" fmla="*/ 0 60000 65536"/>
                        <a:gd name="T101" fmla="*/ 0 60000 65536"/>
                        <a:gd name="T102" fmla="*/ 0 60000 65536"/>
                        <a:gd name="T103" fmla="*/ 0 60000 65536"/>
                        <a:gd name="T104" fmla="*/ 0 60000 65536"/>
                        <a:gd name="T105" fmla="*/ 0 60000 65536"/>
                        <a:gd name="T106" fmla="*/ 0 60000 65536"/>
                        <a:gd name="T107" fmla="*/ 0 60000 65536"/>
                        <a:gd name="T108" fmla="*/ 0 60000 65536"/>
                        <a:gd name="T109" fmla="*/ 0 60000 6553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w 707"/>
                        <a:gd name="T124" fmla="*/ 0 h 644"/>
                        <a:gd name="T125" fmla="*/ 707 w 707"/>
                        <a:gd name="T126" fmla="*/ 644 h 644"/>
                      </a:gdLst>
                      <a:ahLst/>
                      <a:cxnLst>
                        <a:cxn ang="T82">
                          <a:pos x="T0" y="T1"/>
                        </a:cxn>
                        <a:cxn ang="T83">
                          <a:pos x="T2" y="T3"/>
                        </a:cxn>
                        <a:cxn ang="T84">
                          <a:pos x="T4" y="T5"/>
                        </a:cxn>
                        <a:cxn ang="T85">
                          <a:pos x="T6" y="T7"/>
                        </a:cxn>
                        <a:cxn ang="T86">
                          <a:pos x="T8" y="T9"/>
                        </a:cxn>
                        <a:cxn ang="T87">
                          <a:pos x="T10" y="T11"/>
                        </a:cxn>
                        <a:cxn ang="T88">
                          <a:pos x="T12" y="T13"/>
                        </a:cxn>
                        <a:cxn ang="T89">
                          <a:pos x="T14" y="T15"/>
                        </a:cxn>
                        <a:cxn ang="T90">
                          <a:pos x="T16" y="T17"/>
                        </a:cxn>
                        <a:cxn ang="T91">
                          <a:pos x="T18" y="T19"/>
                        </a:cxn>
                        <a:cxn ang="T92">
                          <a:pos x="T20" y="T21"/>
                        </a:cxn>
                        <a:cxn ang="T93">
                          <a:pos x="T22" y="T23"/>
                        </a:cxn>
                        <a:cxn ang="T94">
                          <a:pos x="T24" y="T25"/>
                        </a:cxn>
                        <a:cxn ang="T95">
                          <a:pos x="T26" y="T27"/>
                        </a:cxn>
                        <a:cxn ang="T96">
                          <a:pos x="T28" y="T29"/>
                        </a:cxn>
                        <a:cxn ang="T97">
                          <a:pos x="T30" y="T31"/>
                        </a:cxn>
                        <a:cxn ang="T98">
                          <a:pos x="T32" y="T33"/>
                        </a:cxn>
                        <a:cxn ang="T99">
                          <a:pos x="T34" y="T35"/>
                        </a:cxn>
                        <a:cxn ang="T100">
                          <a:pos x="T36" y="T37"/>
                        </a:cxn>
                        <a:cxn ang="T101">
                          <a:pos x="T38" y="T39"/>
                        </a:cxn>
                        <a:cxn ang="T102">
                          <a:pos x="T40" y="T41"/>
                        </a:cxn>
                        <a:cxn ang="T103">
                          <a:pos x="T42" y="T43"/>
                        </a:cxn>
                        <a:cxn ang="T104">
                          <a:pos x="T44" y="T45"/>
                        </a:cxn>
                        <a:cxn ang="T105">
                          <a:pos x="T46" y="T47"/>
                        </a:cxn>
                        <a:cxn ang="T106">
                          <a:pos x="T48" y="T49"/>
                        </a:cxn>
                        <a:cxn ang="T107">
                          <a:pos x="T50" y="T51"/>
                        </a:cxn>
                        <a:cxn ang="T108">
                          <a:pos x="T52" y="T53"/>
                        </a:cxn>
                        <a:cxn ang="T109">
                          <a:pos x="T54" y="T55"/>
                        </a:cxn>
                        <a:cxn ang="T110">
                          <a:pos x="T56" y="T57"/>
                        </a:cxn>
                        <a:cxn ang="T111">
                          <a:pos x="T58" y="T59"/>
                        </a:cxn>
                        <a:cxn ang="T112">
                          <a:pos x="T60" y="T61"/>
                        </a:cxn>
                        <a:cxn ang="T113">
                          <a:pos x="T62" y="T63"/>
                        </a:cxn>
                        <a:cxn ang="T114">
                          <a:pos x="T64" y="T65"/>
                        </a:cxn>
                        <a:cxn ang="T115">
                          <a:pos x="T66" y="T67"/>
                        </a:cxn>
                        <a:cxn ang="T116">
                          <a:pos x="T68" y="T69"/>
                        </a:cxn>
                        <a:cxn ang="T117">
                          <a:pos x="T70" y="T71"/>
                        </a:cxn>
                        <a:cxn ang="T118">
                          <a:pos x="T72" y="T73"/>
                        </a:cxn>
                        <a:cxn ang="T119">
                          <a:pos x="T74" y="T75"/>
                        </a:cxn>
                        <a:cxn ang="T120">
                          <a:pos x="T76" y="T77"/>
                        </a:cxn>
                        <a:cxn ang="T121">
                          <a:pos x="T78" y="T79"/>
                        </a:cxn>
                        <a:cxn ang="T122">
                          <a:pos x="T80" y="T81"/>
                        </a:cxn>
                      </a:cxnLst>
                      <a:rect l="T123" t="T124" r="T125" b="T126"/>
                      <a:pathLst>
                        <a:path w="707" h="644">
                          <a:moveTo>
                            <a:pt x="11" y="611"/>
                          </a:moveTo>
                          <a:lnTo>
                            <a:pt x="129" y="619"/>
                          </a:lnTo>
                          <a:lnTo>
                            <a:pt x="294" y="623"/>
                          </a:lnTo>
                          <a:lnTo>
                            <a:pt x="426" y="623"/>
                          </a:lnTo>
                          <a:lnTo>
                            <a:pt x="544" y="609"/>
                          </a:lnTo>
                          <a:lnTo>
                            <a:pt x="622" y="597"/>
                          </a:lnTo>
                          <a:lnTo>
                            <a:pt x="644" y="586"/>
                          </a:lnTo>
                          <a:lnTo>
                            <a:pt x="644" y="529"/>
                          </a:lnTo>
                          <a:lnTo>
                            <a:pt x="615" y="377"/>
                          </a:lnTo>
                          <a:lnTo>
                            <a:pt x="582" y="193"/>
                          </a:lnTo>
                          <a:lnTo>
                            <a:pt x="565" y="126"/>
                          </a:lnTo>
                          <a:lnTo>
                            <a:pt x="549" y="101"/>
                          </a:lnTo>
                          <a:lnTo>
                            <a:pt x="346" y="123"/>
                          </a:lnTo>
                          <a:lnTo>
                            <a:pt x="147" y="128"/>
                          </a:lnTo>
                          <a:lnTo>
                            <a:pt x="38" y="131"/>
                          </a:lnTo>
                          <a:lnTo>
                            <a:pt x="0" y="136"/>
                          </a:lnTo>
                          <a:lnTo>
                            <a:pt x="21" y="109"/>
                          </a:lnTo>
                          <a:lnTo>
                            <a:pt x="68" y="114"/>
                          </a:lnTo>
                          <a:lnTo>
                            <a:pt x="204" y="109"/>
                          </a:lnTo>
                          <a:lnTo>
                            <a:pt x="333" y="101"/>
                          </a:lnTo>
                          <a:lnTo>
                            <a:pt x="447" y="92"/>
                          </a:lnTo>
                          <a:lnTo>
                            <a:pt x="556" y="82"/>
                          </a:lnTo>
                          <a:lnTo>
                            <a:pt x="641" y="43"/>
                          </a:lnTo>
                          <a:lnTo>
                            <a:pt x="688" y="0"/>
                          </a:lnTo>
                          <a:lnTo>
                            <a:pt x="707" y="21"/>
                          </a:lnTo>
                          <a:lnTo>
                            <a:pt x="663" y="47"/>
                          </a:lnTo>
                          <a:lnTo>
                            <a:pt x="598" y="90"/>
                          </a:lnTo>
                          <a:lnTo>
                            <a:pt x="578" y="104"/>
                          </a:lnTo>
                          <a:lnTo>
                            <a:pt x="601" y="202"/>
                          </a:lnTo>
                          <a:lnTo>
                            <a:pt x="620" y="297"/>
                          </a:lnTo>
                          <a:lnTo>
                            <a:pt x="636" y="384"/>
                          </a:lnTo>
                          <a:lnTo>
                            <a:pt x="650" y="467"/>
                          </a:lnTo>
                          <a:lnTo>
                            <a:pt x="663" y="529"/>
                          </a:lnTo>
                          <a:lnTo>
                            <a:pt x="669" y="582"/>
                          </a:lnTo>
                          <a:lnTo>
                            <a:pt x="660" y="611"/>
                          </a:lnTo>
                          <a:lnTo>
                            <a:pt x="570" y="633"/>
                          </a:lnTo>
                          <a:lnTo>
                            <a:pt x="412" y="644"/>
                          </a:lnTo>
                          <a:lnTo>
                            <a:pt x="246" y="638"/>
                          </a:lnTo>
                          <a:lnTo>
                            <a:pt x="125" y="638"/>
                          </a:lnTo>
                          <a:lnTo>
                            <a:pt x="25" y="635"/>
                          </a:lnTo>
                          <a:lnTo>
                            <a:pt x="11" y="611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2059" name="Freeform 22"/>
                    <p:cNvSpPr>
                      <a:spLocks/>
                    </p:cNvSpPr>
                    <p:nvPr/>
                  </p:nvSpPr>
                  <p:spPr bwMode="auto">
                    <a:xfrm>
                      <a:off x="2057" y="2127"/>
                      <a:ext cx="488" cy="412"/>
                    </a:xfrm>
                    <a:custGeom>
                      <a:avLst/>
                      <a:gdLst>
                        <a:gd name="T0" fmla="*/ 0 w 488"/>
                        <a:gd name="T1" fmla="*/ 11 h 412"/>
                        <a:gd name="T2" fmla="*/ 162 w 488"/>
                        <a:gd name="T3" fmla="*/ 5 h 412"/>
                        <a:gd name="T4" fmla="*/ 273 w 488"/>
                        <a:gd name="T5" fmla="*/ 0 h 412"/>
                        <a:gd name="T6" fmla="*/ 397 w 488"/>
                        <a:gd name="T7" fmla="*/ 2 h 412"/>
                        <a:gd name="T8" fmla="*/ 416 w 488"/>
                        <a:gd name="T9" fmla="*/ 16 h 412"/>
                        <a:gd name="T10" fmla="*/ 431 w 488"/>
                        <a:gd name="T11" fmla="*/ 38 h 412"/>
                        <a:gd name="T12" fmla="*/ 458 w 488"/>
                        <a:gd name="T13" fmla="*/ 154 h 412"/>
                        <a:gd name="T14" fmla="*/ 478 w 488"/>
                        <a:gd name="T15" fmla="*/ 286 h 412"/>
                        <a:gd name="T16" fmla="*/ 488 w 488"/>
                        <a:gd name="T17" fmla="*/ 377 h 412"/>
                        <a:gd name="T18" fmla="*/ 478 w 488"/>
                        <a:gd name="T19" fmla="*/ 406 h 412"/>
                        <a:gd name="T20" fmla="*/ 453 w 488"/>
                        <a:gd name="T21" fmla="*/ 412 h 412"/>
                        <a:gd name="T22" fmla="*/ 310 w 488"/>
                        <a:gd name="T23" fmla="*/ 396 h 412"/>
                        <a:gd name="T24" fmla="*/ 459 w 488"/>
                        <a:gd name="T25" fmla="*/ 383 h 412"/>
                        <a:gd name="T26" fmla="*/ 467 w 488"/>
                        <a:gd name="T27" fmla="*/ 379 h 412"/>
                        <a:gd name="T28" fmla="*/ 464 w 488"/>
                        <a:gd name="T29" fmla="*/ 317 h 412"/>
                        <a:gd name="T30" fmla="*/ 453 w 488"/>
                        <a:gd name="T31" fmla="*/ 229 h 412"/>
                        <a:gd name="T32" fmla="*/ 429 w 488"/>
                        <a:gd name="T33" fmla="*/ 110 h 412"/>
                        <a:gd name="T34" fmla="*/ 410 w 488"/>
                        <a:gd name="T35" fmla="*/ 35 h 412"/>
                        <a:gd name="T36" fmla="*/ 391 w 488"/>
                        <a:gd name="T37" fmla="*/ 24 h 412"/>
                        <a:gd name="T38" fmla="*/ 302 w 488"/>
                        <a:gd name="T39" fmla="*/ 19 h 412"/>
                        <a:gd name="T40" fmla="*/ 181 w 488"/>
                        <a:gd name="T41" fmla="*/ 24 h 412"/>
                        <a:gd name="T42" fmla="*/ 81 w 488"/>
                        <a:gd name="T43" fmla="*/ 21 h 412"/>
                        <a:gd name="T44" fmla="*/ 0 w 488"/>
                        <a:gd name="T45" fmla="*/ 11 h 412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w 488"/>
                        <a:gd name="T70" fmla="*/ 0 h 412"/>
                        <a:gd name="T71" fmla="*/ 488 w 488"/>
                        <a:gd name="T72" fmla="*/ 412 h 412"/>
                      </a:gdLst>
                      <a:ahLst/>
                      <a:cxnLst>
                        <a:cxn ang="T46">
                          <a:pos x="T0" y="T1"/>
                        </a:cxn>
                        <a:cxn ang="T47">
                          <a:pos x="T2" y="T3"/>
                        </a:cxn>
                        <a:cxn ang="T48">
                          <a:pos x="T4" y="T5"/>
                        </a:cxn>
                        <a:cxn ang="T49">
                          <a:pos x="T6" y="T7"/>
                        </a:cxn>
                        <a:cxn ang="T50">
                          <a:pos x="T8" y="T9"/>
                        </a:cxn>
                        <a:cxn ang="T51">
                          <a:pos x="T10" y="T11"/>
                        </a:cxn>
                        <a:cxn ang="T52">
                          <a:pos x="T12" y="T13"/>
                        </a:cxn>
                        <a:cxn ang="T53">
                          <a:pos x="T14" y="T15"/>
                        </a:cxn>
                        <a:cxn ang="T54">
                          <a:pos x="T16" y="T17"/>
                        </a:cxn>
                        <a:cxn ang="T55">
                          <a:pos x="T18" y="T19"/>
                        </a:cxn>
                        <a:cxn ang="T56">
                          <a:pos x="T20" y="T21"/>
                        </a:cxn>
                        <a:cxn ang="T57">
                          <a:pos x="T22" y="T23"/>
                        </a:cxn>
                        <a:cxn ang="T58">
                          <a:pos x="T24" y="T25"/>
                        </a:cxn>
                        <a:cxn ang="T59">
                          <a:pos x="T26" y="T27"/>
                        </a:cxn>
                        <a:cxn ang="T60">
                          <a:pos x="T28" y="T29"/>
                        </a:cxn>
                        <a:cxn ang="T61">
                          <a:pos x="T30" y="T31"/>
                        </a:cxn>
                        <a:cxn ang="T62">
                          <a:pos x="T32" y="T33"/>
                        </a:cxn>
                        <a:cxn ang="T63">
                          <a:pos x="T34" y="T35"/>
                        </a:cxn>
                        <a:cxn ang="T64">
                          <a:pos x="T36" y="T37"/>
                        </a:cxn>
                        <a:cxn ang="T65">
                          <a:pos x="T38" y="T39"/>
                        </a:cxn>
                        <a:cxn ang="T66">
                          <a:pos x="T40" y="T41"/>
                        </a:cxn>
                        <a:cxn ang="T67">
                          <a:pos x="T42" y="T43"/>
                        </a:cxn>
                        <a:cxn ang="T68">
                          <a:pos x="T44" y="T45"/>
                        </a:cxn>
                      </a:cxnLst>
                      <a:rect l="T69" t="T70" r="T71" b="T72"/>
                      <a:pathLst>
                        <a:path w="488" h="412">
                          <a:moveTo>
                            <a:pt x="0" y="11"/>
                          </a:moveTo>
                          <a:lnTo>
                            <a:pt x="162" y="5"/>
                          </a:lnTo>
                          <a:lnTo>
                            <a:pt x="273" y="0"/>
                          </a:lnTo>
                          <a:lnTo>
                            <a:pt x="397" y="2"/>
                          </a:lnTo>
                          <a:lnTo>
                            <a:pt x="416" y="16"/>
                          </a:lnTo>
                          <a:lnTo>
                            <a:pt x="431" y="38"/>
                          </a:lnTo>
                          <a:lnTo>
                            <a:pt x="458" y="154"/>
                          </a:lnTo>
                          <a:lnTo>
                            <a:pt x="478" y="286"/>
                          </a:lnTo>
                          <a:lnTo>
                            <a:pt x="488" y="377"/>
                          </a:lnTo>
                          <a:lnTo>
                            <a:pt x="478" y="406"/>
                          </a:lnTo>
                          <a:lnTo>
                            <a:pt x="453" y="412"/>
                          </a:lnTo>
                          <a:lnTo>
                            <a:pt x="310" y="396"/>
                          </a:lnTo>
                          <a:lnTo>
                            <a:pt x="459" y="383"/>
                          </a:lnTo>
                          <a:lnTo>
                            <a:pt x="467" y="379"/>
                          </a:lnTo>
                          <a:lnTo>
                            <a:pt x="464" y="317"/>
                          </a:lnTo>
                          <a:lnTo>
                            <a:pt x="453" y="229"/>
                          </a:lnTo>
                          <a:lnTo>
                            <a:pt x="429" y="110"/>
                          </a:lnTo>
                          <a:lnTo>
                            <a:pt x="410" y="35"/>
                          </a:lnTo>
                          <a:lnTo>
                            <a:pt x="391" y="24"/>
                          </a:lnTo>
                          <a:lnTo>
                            <a:pt x="302" y="19"/>
                          </a:lnTo>
                          <a:lnTo>
                            <a:pt x="181" y="24"/>
                          </a:lnTo>
                          <a:lnTo>
                            <a:pt x="81" y="21"/>
                          </a:lnTo>
                          <a:lnTo>
                            <a:pt x="0" y="11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2060" name="Freeform 23"/>
                    <p:cNvSpPr>
                      <a:spLocks/>
                    </p:cNvSpPr>
                    <p:nvPr/>
                  </p:nvSpPr>
                  <p:spPr bwMode="auto">
                    <a:xfrm>
                      <a:off x="2007" y="2133"/>
                      <a:ext cx="485" cy="401"/>
                    </a:xfrm>
                    <a:custGeom>
                      <a:avLst/>
                      <a:gdLst>
                        <a:gd name="T0" fmla="*/ 224 w 485"/>
                        <a:gd name="T1" fmla="*/ 0 h 401"/>
                        <a:gd name="T2" fmla="*/ 67 w 485"/>
                        <a:gd name="T3" fmla="*/ 0 h 401"/>
                        <a:gd name="T4" fmla="*/ 22 w 485"/>
                        <a:gd name="T5" fmla="*/ 5 h 401"/>
                        <a:gd name="T6" fmla="*/ 14 w 485"/>
                        <a:gd name="T7" fmla="*/ 22 h 401"/>
                        <a:gd name="T8" fmla="*/ 5 w 485"/>
                        <a:gd name="T9" fmla="*/ 57 h 401"/>
                        <a:gd name="T10" fmla="*/ 0 w 485"/>
                        <a:gd name="T11" fmla="*/ 151 h 401"/>
                        <a:gd name="T12" fmla="*/ 5 w 485"/>
                        <a:gd name="T13" fmla="*/ 243 h 401"/>
                        <a:gd name="T14" fmla="*/ 17 w 485"/>
                        <a:gd name="T15" fmla="*/ 334 h 401"/>
                        <a:gd name="T16" fmla="*/ 37 w 485"/>
                        <a:gd name="T17" fmla="*/ 371 h 401"/>
                        <a:gd name="T18" fmla="*/ 46 w 485"/>
                        <a:gd name="T19" fmla="*/ 380 h 401"/>
                        <a:gd name="T20" fmla="*/ 146 w 485"/>
                        <a:gd name="T21" fmla="*/ 390 h 401"/>
                        <a:gd name="T22" fmla="*/ 275 w 485"/>
                        <a:gd name="T23" fmla="*/ 395 h 401"/>
                        <a:gd name="T24" fmla="*/ 371 w 485"/>
                        <a:gd name="T25" fmla="*/ 396 h 401"/>
                        <a:gd name="T26" fmla="*/ 485 w 485"/>
                        <a:gd name="T27" fmla="*/ 401 h 401"/>
                        <a:gd name="T28" fmla="*/ 480 w 485"/>
                        <a:gd name="T29" fmla="*/ 387 h 401"/>
                        <a:gd name="T30" fmla="*/ 391 w 485"/>
                        <a:gd name="T31" fmla="*/ 380 h 401"/>
                        <a:gd name="T32" fmla="*/ 275 w 485"/>
                        <a:gd name="T33" fmla="*/ 372 h 401"/>
                        <a:gd name="T34" fmla="*/ 114 w 485"/>
                        <a:gd name="T35" fmla="*/ 371 h 401"/>
                        <a:gd name="T36" fmla="*/ 56 w 485"/>
                        <a:gd name="T37" fmla="*/ 353 h 401"/>
                        <a:gd name="T38" fmla="*/ 38 w 485"/>
                        <a:gd name="T39" fmla="*/ 339 h 401"/>
                        <a:gd name="T40" fmla="*/ 32 w 485"/>
                        <a:gd name="T41" fmla="*/ 313 h 401"/>
                        <a:gd name="T42" fmla="*/ 24 w 485"/>
                        <a:gd name="T43" fmla="*/ 237 h 401"/>
                        <a:gd name="T44" fmla="*/ 22 w 485"/>
                        <a:gd name="T45" fmla="*/ 142 h 401"/>
                        <a:gd name="T46" fmla="*/ 29 w 485"/>
                        <a:gd name="T47" fmla="*/ 46 h 401"/>
                        <a:gd name="T48" fmla="*/ 38 w 485"/>
                        <a:gd name="T49" fmla="*/ 24 h 401"/>
                        <a:gd name="T50" fmla="*/ 143 w 485"/>
                        <a:gd name="T51" fmla="*/ 10 h 401"/>
                        <a:gd name="T52" fmla="*/ 224 w 485"/>
                        <a:gd name="T53" fmla="*/ 0 h 401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w 485"/>
                        <a:gd name="T82" fmla="*/ 0 h 401"/>
                        <a:gd name="T83" fmla="*/ 485 w 485"/>
                        <a:gd name="T84" fmla="*/ 401 h 401"/>
                      </a:gdLst>
                      <a:ahLst/>
                      <a:cxnLst>
                        <a:cxn ang="T54">
                          <a:pos x="T0" y="T1"/>
                        </a:cxn>
                        <a:cxn ang="T55">
                          <a:pos x="T2" y="T3"/>
                        </a:cxn>
                        <a:cxn ang="T56">
                          <a:pos x="T4" y="T5"/>
                        </a:cxn>
                        <a:cxn ang="T57">
                          <a:pos x="T6" y="T7"/>
                        </a:cxn>
                        <a:cxn ang="T58">
                          <a:pos x="T8" y="T9"/>
                        </a:cxn>
                        <a:cxn ang="T59">
                          <a:pos x="T10" y="T11"/>
                        </a:cxn>
                        <a:cxn ang="T60">
                          <a:pos x="T12" y="T13"/>
                        </a:cxn>
                        <a:cxn ang="T61">
                          <a:pos x="T14" y="T15"/>
                        </a:cxn>
                        <a:cxn ang="T62">
                          <a:pos x="T16" y="T17"/>
                        </a:cxn>
                        <a:cxn ang="T63">
                          <a:pos x="T18" y="T19"/>
                        </a:cxn>
                        <a:cxn ang="T64">
                          <a:pos x="T20" y="T21"/>
                        </a:cxn>
                        <a:cxn ang="T65">
                          <a:pos x="T22" y="T23"/>
                        </a:cxn>
                        <a:cxn ang="T66">
                          <a:pos x="T24" y="T25"/>
                        </a:cxn>
                        <a:cxn ang="T67">
                          <a:pos x="T26" y="T27"/>
                        </a:cxn>
                        <a:cxn ang="T68">
                          <a:pos x="T28" y="T29"/>
                        </a:cxn>
                        <a:cxn ang="T69">
                          <a:pos x="T30" y="T31"/>
                        </a:cxn>
                        <a:cxn ang="T70">
                          <a:pos x="T32" y="T33"/>
                        </a:cxn>
                        <a:cxn ang="T71">
                          <a:pos x="T34" y="T35"/>
                        </a:cxn>
                        <a:cxn ang="T72">
                          <a:pos x="T36" y="T37"/>
                        </a:cxn>
                        <a:cxn ang="T73">
                          <a:pos x="T38" y="T39"/>
                        </a:cxn>
                        <a:cxn ang="T74">
                          <a:pos x="T40" y="T41"/>
                        </a:cxn>
                        <a:cxn ang="T75">
                          <a:pos x="T42" y="T43"/>
                        </a:cxn>
                        <a:cxn ang="T76">
                          <a:pos x="T44" y="T45"/>
                        </a:cxn>
                        <a:cxn ang="T77">
                          <a:pos x="T46" y="T47"/>
                        </a:cxn>
                        <a:cxn ang="T78">
                          <a:pos x="T48" y="T49"/>
                        </a:cxn>
                        <a:cxn ang="T79">
                          <a:pos x="T50" y="T51"/>
                        </a:cxn>
                        <a:cxn ang="T80">
                          <a:pos x="T52" y="T53"/>
                        </a:cxn>
                      </a:cxnLst>
                      <a:rect l="T81" t="T82" r="T83" b="T84"/>
                      <a:pathLst>
                        <a:path w="485" h="401">
                          <a:moveTo>
                            <a:pt x="224" y="0"/>
                          </a:moveTo>
                          <a:lnTo>
                            <a:pt x="67" y="0"/>
                          </a:lnTo>
                          <a:lnTo>
                            <a:pt x="22" y="5"/>
                          </a:lnTo>
                          <a:lnTo>
                            <a:pt x="14" y="22"/>
                          </a:lnTo>
                          <a:lnTo>
                            <a:pt x="5" y="57"/>
                          </a:lnTo>
                          <a:lnTo>
                            <a:pt x="0" y="151"/>
                          </a:lnTo>
                          <a:lnTo>
                            <a:pt x="5" y="243"/>
                          </a:lnTo>
                          <a:lnTo>
                            <a:pt x="17" y="334"/>
                          </a:lnTo>
                          <a:lnTo>
                            <a:pt x="37" y="371"/>
                          </a:lnTo>
                          <a:lnTo>
                            <a:pt x="46" y="380"/>
                          </a:lnTo>
                          <a:lnTo>
                            <a:pt x="146" y="390"/>
                          </a:lnTo>
                          <a:lnTo>
                            <a:pt x="275" y="395"/>
                          </a:lnTo>
                          <a:lnTo>
                            <a:pt x="371" y="396"/>
                          </a:lnTo>
                          <a:lnTo>
                            <a:pt x="485" y="401"/>
                          </a:lnTo>
                          <a:lnTo>
                            <a:pt x="480" y="387"/>
                          </a:lnTo>
                          <a:lnTo>
                            <a:pt x="391" y="380"/>
                          </a:lnTo>
                          <a:lnTo>
                            <a:pt x="275" y="372"/>
                          </a:lnTo>
                          <a:lnTo>
                            <a:pt x="114" y="371"/>
                          </a:lnTo>
                          <a:lnTo>
                            <a:pt x="56" y="353"/>
                          </a:lnTo>
                          <a:lnTo>
                            <a:pt x="38" y="339"/>
                          </a:lnTo>
                          <a:lnTo>
                            <a:pt x="32" y="313"/>
                          </a:lnTo>
                          <a:lnTo>
                            <a:pt x="24" y="237"/>
                          </a:lnTo>
                          <a:lnTo>
                            <a:pt x="22" y="142"/>
                          </a:lnTo>
                          <a:lnTo>
                            <a:pt x="29" y="46"/>
                          </a:lnTo>
                          <a:lnTo>
                            <a:pt x="38" y="24"/>
                          </a:lnTo>
                          <a:lnTo>
                            <a:pt x="143" y="10"/>
                          </a:lnTo>
                          <a:lnTo>
                            <a:pt x="224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</p:grpSp>
            </p:grpSp>
            <p:grpSp>
              <p:nvGrpSpPr>
                <p:cNvPr id="42031" name="Group 24"/>
                <p:cNvGrpSpPr>
                  <a:grpSpLocks/>
                </p:cNvGrpSpPr>
                <p:nvPr/>
              </p:nvGrpSpPr>
              <p:grpSpPr bwMode="auto">
                <a:xfrm>
                  <a:off x="489" y="2894"/>
                  <a:ext cx="1022" cy="312"/>
                  <a:chOff x="3931" y="712"/>
                  <a:chExt cx="1996" cy="537"/>
                </a:xfrm>
              </p:grpSpPr>
              <p:sp>
                <p:nvSpPr>
                  <p:cNvPr id="42032" name="Freeform 25"/>
                  <p:cNvSpPr>
                    <a:spLocks/>
                  </p:cNvSpPr>
                  <p:nvPr/>
                </p:nvSpPr>
                <p:spPr bwMode="auto">
                  <a:xfrm rot="412926">
                    <a:off x="3931" y="712"/>
                    <a:ext cx="1996" cy="537"/>
                  </a:xfrm>
                  <a:custGeom>
                    <a:avLst/>
                    <a:gdLst>
                      <a:gd name="T0" fmla="*/ 0 w 888"/>
                      <a:gd name="T1" fmla="*/ 290 h 480"/>
                      <a:gd name="T2" fmla="*/ 110 w 888"/>
                      <a:gd name="T3" fmla="*/ 195 h 480"/>
                      <a:gd name="T4" fmla="*/ 113 w 888"/>
                      <a:gd name="T5" fmla="*/ 217 h 480"/>
                      <a:gd name="T6" fmla="*/ 38 w 888"/>
                      <a:gd name="T7" fmla="*/ 285 h 480"/>
                      <a:gd name="T8" fmla="*/ 170 w 888"/>
                      <a:gd name="T9" fmla="*/ 279 h 480"/>
                      <a:gd name="T10" fmla="*/ 449 w 888"/>
                      <a:gd name="T11" fmla="*/ 280 h 480"/>
                      <a:gd name="T12" fmla="*/ 597 w 888"/>
                      <a:gd name="T13" fmla="*/ 269 h 480"/>
                      <a:gd name="T14" fmla="*/ 690 w 888"/>
                      <a:gd name="T15" fmla="*/ 252 h 480"/>
                      <a:gd name="T16" fmla="*/ 713 w 888"/>
                      <a:gd name="T17" fmla="*/ 246 h 480"/>
                      <a:gd name="T18" fmla="*/ 822 w 888"/>
                      <a:gd name="T19" fmla="*/ 27 h 480"/>
                      <a:gd name="T20" fmla="*/ 771 w 888"/>
                      <a:gd name="T21" fmla="*/ 13 h 480"/>
                      <a:gd name="T22" fmla="*/ 847 w 888"/>
                      <a:gd name="T23" fmla="*/ 0 h 480"/>
                      <a:gd name="T24" fmla="*/ 875 w 888"/>
                      <a:gd name="T25" fmla="*/ 24 h 480"/>
                      <a:gd name="T26" fmla="*/ 888 w 888"/>
                      <a:gd name="T27" fmla="*/ 105 h 480"/>
                      <a:gd name="T28" fmla="*/ 866 w 888"/>
                      <a:gd name="T29" fmla="*/ 171 h 480"/>
                      <a:gd name="T30" fmla="*/ 795 w 888"/>
                      <a:gd name="T31" fmla="*/ 385 h 480"/>
                      <a:gd name="T32" fmla="*/ 762 w 888"/>
                      <a:gd name="T33" fmla="*/ 451 h 480"/>
                      <a:gd name="T34" fmla="*/ 732 w 888"/>
                      <a:gd name="T35" fmla="*/ 459 h 480"/>
                      <a:gd name="T36" fmla="*/ 507 w 888"/>
                      <a:gd name="T37" fmla="*/ 455 h 480"/>
                      <a:gd name="T38" fmla="*/ 271 w 888"/>
                      <a:gd name="T39" fmla="*/ 461 h 480"/>
                      <a:gd name="T40" fmla="*/ 47 w 888"/>
                      <a:gd name="T41" fmla="*/ 478 h 480"/>
                      <a:gd name="T42" fmla="*/ 14 w 888"/>
                      <a:gd name="T43" fmla="*/ 480 h 480"/>
                      <a:gd name="T44" fmla="*/ 11 w 888"/>
                      <a:gd name="T45" fmla="*/ 417 h 480"/>
                      <a:gd name="T46" fmla="*/ 6 w 888"/>
                      <a:gd name="T47" fmla="*/ 355 h 480"/>
                      <a:gd name="T48" fmla="*/ 5 w 888"/>
                      <a:gd name="T49" fmla="*/ 322 h 480"/>
                      <a:gd name="T50" fmla="*/ 24 w 888"/>
                      <a:gd name="T51" fmla="*/ 342 h 480"/>
                      <a:gd name="T52" fmla="*/ 28 w 888"/>
                      <a:gd name="T53" fmla="*/ 393 h 480"/>
                      <a:gd name="T54" fmla="*/ 35 w 888"/>
                      <a:gd name="T55" fmla="*/ 447 h 480"/>
                      <a:gd name="T56" fmla="*/ 99 w 888"/>
                      <a:gd name="T57" fmla="*/ 456 h 480"/>
                      <a:gd name="T58" fmla="*/ 246 w 888"/>
                      <a:gd name="T59" fmla="*/ 442 h 480"/>
                      <a:gd name="T60" fmla="*/ 370 w 888"/>
                      <a:gd name="T61" fmla="*/ 432 h 480"/>
                      <a:gd name="T62" fmla="*/ 474 w 888"/>
                      <a:gd name="T63" fmla="*/ 432 h 480"/>
                      <a:gd name="T64" fmla="*/ 630 w 888"/>
                      <a:gd name="T65" fmla="*/ 432 h 480"/>
                      <a:gd name="T66" fmla="*/ 729 w 888"/>
                      <a:gd name="T67" fmla="*/ 431 h 480"/>
                      <a:gd name="T68" fmla="*/ 732 w 888"/>
                      <a:gd name="T69" fmla="*/ 402 h 480"/>
                      <a:gd name="T70" fmla="*/ 723 w 888"/>
                      <a:gd name="T71" fmla="*/ 341 h 480"/>
                      <a:gd name="T72" fmla="*/ 715 w 888"/>
                      <a:gd name="T73" fmla="*/ 274 h 480"/>
                      <a:gd name="T74" fmla="*/ 729 w 888"/>
                      <a:gd name="T75" fmla="*/ 290 h 480"/>
                      <a:gd name="T76" fmla="*/ 743 w 888"/>
                      <a:gd name="T77" fmla="*/ 364 h 480"/>
                      <a:gd name="T78" fmla="*/ 756 w 888"/>
                      <a:gd name="T79" fmla="*/ 402 h 480"/>
                      <a:gd name="T80" fmla="*/ 771 w 888"/>
                      <a:gd name="T81" fmla="*/ 383 h 480"/>
                      <a:gd name="T82" fmla="*/ 798 w 888"/>
                      <a:gd name="T83" fmla="*/ 309 h 480"/>
                      <a:gd name="T84" fmla="*/ 838 w 888"/>
                      <a:gd name="T85" fmla="*/ 204 h 480"/>
                      <a:gd name="T86" fmla="*/ 866 w 888"/>
                      <a:gd name="T87" fmla="*/ 119 h 480"/>
                      <a:gd name="T88" fmla="*/ 871 w 888"/>
                      <a:gd name="T89" fmla="*/ 93 h 480"/>
                      <a:gd name="T90" fmla="*/ 857 w 888"/>
                      <a:gd name="T91" fmla="*/ 33 h 480"/>
                      <a:gd name="T92" fmla="*/ 842 w 888"/>
                      <a:gd name="T93" fmla="*/ 29 h 480"/>
                      <a:gd name="T94" fmla="*/ 812 w 888"/>
                      <a:gd name="T95" fmla="*/ 100 h 480"/>
                      <a:gd name="T96" fmla="*/ 760 w 888"/>
                      <a:gd name="T97" fmla="*/ 193 h 480"/>
                      <a:gd name="T98" fmla="*/ 723 w 888"/>
                      <a:gd name="T99" fmla="*/ 265 h 480"/>
                      <a:gd name="T100" fmla="*/ 685 w 888"/>
                      <a:gd name="T101" fmla="*/ 276 h 480"/>
                      <a:gd name="T102" fmla="*/ 549 w 888"/>
                      <a:gd name="T103" fmla="*/ 293 h 480"/>
                      <a:gd name="T104" fmla="*/ 389 w 888"/>
                      <a:gd name="T105" fmla="*/ 303 h 480"/>
                      <a:gd name="T106" fmla="*/ 231 w 888"/>
                      <a:gd name="T107" fmla="*/ 303 h 480"/>
                      <a:gd name="T108" fmla="*/ 52 w 888"/>
                      <a:gd name="T109" fmla="*/ 304 h 480"/>
                      <a:gd name="T110" fmla="*/ 0 w 888"/>
                      <a:gd name="T111" fmla="*/ 290 h 480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888"/>
                      <a:gd name="T169" fmla="*/ 0 h 480"/>
                      <a:gd name="T170" fmla="*/ 888 w 888"/>
                      <a:gd name="T171" fmla="*/ 480 h 480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888" h="480">
                        <a:moveTo>
                          <a:pt x="0" y="290"/>
                        </a:moveTo>
                        <a:lnTo>
                          <a:pt x="110" y="195"/>
                        </a:lnTo>
                        <a:lnTo>
                          <a:pt x="113" y="217"/>
                        </a:lnTo>
                        <a:lnTo>
                          <a:pt x="38" y="285"/>
                        </a:lnTo>
                        <a:lnTo>
                          <a:pt x="170" y="279"/>
                        </a:lnTo>
                        <a:lnTo>
                          <a:pt x="449" y="280"/>
                        </a:lnTo>
                        <a:lnTo>
                          <a:pt x="597" y="269"/>
                        </a:lnTo>
                        <a:lnTo>
                          <a:pt x="690" y="252"/>
                        </a:lnTo>
                        <a:lnTo>
                          <a:pt x="713" y="246"/>
                        </a:lnTo>
                        <a:lnTo>
                          <a:pt x="822" y="27"/>
                        </a:lnTo>
                        <a:lnTo>
                          <a:pt x="771" y="13"/>
                        </a:lnTo>
                        <a:lnTo>
                          <a:pt x="847" y="0"/>
                        </a:lnTo>
                        <a:lnTo>
                          <a:pt x="875" y="24"/>
                        </a:lnTo>
                        <a:lnTo>
                          <a:pt x="888" y="105"/>
                        </a:lnTo>
                        <a:lnTo>
                          <a:pt x="866" y="171"/>
                        </a:lnTo>
                        <a:lnTo>
                          <a:pt x="795" y="385"/>
                        </a:lnTo>
                        <a:lnTo>
                          <a:pt x="762" y="451"/>
                        </a:lnTo>
                        <a:lnTo>
                          <a:pt x="732" y="459"/>
                        </a:lnTo>
                        <a:lnTo>
                          <a:pt x="507" y="455"/>
                        </a:lnTo>
                        <a:lnTo>
                          <a:pt x="271" y="461"/>
                        </a:lnTo>
                        <a:lnTo>
                          <a:pt x="47" y="478"/>
                        </a:lnTo>
                        <a:lnTo>
                          <a:pt x="14" y="480"/>
                        </a:lnTo>
                        <a:lnTo>
                          <a:pt x="11" y="417"/>
                        </a:lnTo>
                        <a:lnTo>
                          <a:pt x="6" y="355"/>
                        </a:lnTo>
                        <a:lnTo>
                          <a:pt x="5" y="322"/>
                        </a:lnTo>
                        <a:lnTo>
                          <a:pt x="24" y="342"/>
                        </a:lnTo>
                        <a:lnTo>
                          <a:pt x="28" y="393"/>
                        </a:lnTo>
                        <a:lnTo>
                          <a:pt x="35" y="447"/>
                        </a:lnTo>
                        <a:lnTo>
                          <a:pt x="99" y="456"/>
                        </a:lnTo>
                        <a:lnTo>
                          <a:pt x="246" y="442"/>
                        </a:lnTo>
                        <a:lnTo>
                          <a:pt x="370" y="432"/>
                        </a:lnTo>
                        <a:lnTo>
                          <a:pt x="474" y="432"/>
                        </a:lnTo>
                        <a:lnTo>
                          <a:pt x="630" y="432"/>
                        </a:lnTo>
                        <a:lnTo>
                          <a:pt x="729" y="431"/>
                        </a:lnTo>
                        <a:lnTo>
                          <a:pt x="732" y="402"/>
                        </a:lnTo>
                        <a:lnTo>
                          <a:pt x="723" y="341"/>
                        </a:lnTo>
                        <a:lnTo>
                          <a:pt x="715" y="274"/>
                        </a:lnTo>
                        <a:lnTo>
                          <a:pt x="729" y="290"/>
                        </a:lnTo>
                        <a:lnTo>
                          <a:pt x="743" y="364"/>
                        </a:lnTo>
                        <a:lnTo>
                          <a:pt x="756" y="402"/>
                        </a:lnTo>
                        <a:lnTo>
                          <a:pt x="771" y="383"/>
                        </a:lnTo>
                        <a:lnTo>
                          <a:pt x="798" y="309"/>
                        </a:lnTo>
                        <a:lnTo>
                          <a:pt x="838" y="204"/>
                        </a:lnTo>
                        <a:lnTo>
                          <a:pt x="866" y="119"/>
                        </a:lnTo>
                        <a:lnTo>
                          <a:pt x="871" y="93"/>
                        </a:lnTo>
                        <a:lnTo>
                          <a:pt x="857" y="33"/>
                        </a:lnTo>
                        <a:lnTo>
                          <a:pt x="842" y="29"/>
                        </a:lnTo>
                        <a:lnTo>
                          <a:pt x="812" y="100"/>
                        </a:lnTo>
                        <a:lnTo>
                          <a:pt x="760" y="193"/>
                        </a:lnTo>
                        <a:lnTo>
                          <a:pt x="723" y="265"/>
                        </a:lnTo>
                        <a:lnTo>
                          <a:pt x="685" y="276"/>
                        </a:lnTo>
                        <a:lnTo>
                          <a:pt x="549" y="293"/>
                        </a:lnTo>
                        <a:lnTo>
                          <a:pt x="389" y="303"/>
                        </a:lnTo>
                        <a:lnTo>
                          <a:pt x="231" y="303"/>
                        </a:lnTo>
                        <a:lnTo>
                          <a:pt x="52" y="304"/>
                        </a:lnTo>
                        <a:lnTo>
                          <a:pt x="0" y="29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grpSp>
                <p:nvGrpSpPr>
                  <p:cNvPr id="42033" name="Group 26"/>
                  <p:cNvGrpSpPr>
                    <a:grpSpLocks/>
                  </p:cNvGrpSpPr>
                  <p:nvPr/>
                </p:nvGrpSpPr>
                <p:grpSpPr bwMode="auto">
                  <a:xfrm rot="199841">
                    <a:off x="4440" y="744"/>
                    <a:ext cx="1100" cy="273"/>
                    <a:chOff x="4440" y="744"/>
                    <a:chExt cx="1100" cy="273"/>
                  </a:xfrm>
                </p:grpSpPr>
                <p:sp>
                  <p:nvSpPr>
                    <p:cNvPr id="42034" name="Freeform 27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050" y="861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2035" name="Freeform 28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213" y="872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2036" name="Freeform 29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504" y="933"/>
                      <a:ext cx="611" cy="84"/>
                    </a:xfrm>
                    <a:custGeom>
                      <a:avLst/>
                      <a:gdLst>
                        <a:gd name="T0" fmla="*/ 0 w 195"/>
                        <a:gd name="T1" fmla="*/ 15 h 49"/>
                        <a:gd name="T2" fmla="*/ 190 w 195"/>
                        <a:gd name="T3" fmla="*/ 0 h 49"/>
                        <a:gd name="T4" fmla="*/ 195 w 195"/>
                        <a:gd name="T5" fmla="*/ 32 h 49"/>
                        <a:gd name="T6" fmla="*/ 0 w 195"/>
                        <a:gd name="T7" fmla="*/ 49 h 49"/>
                        <a:gd name="T8" fmla="*/ 0 w 195"/>
                        <a:gd name="T9" fmla="*/ 15 h 49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95"/>
                        <a:gd name="T16" fmla="*/ 0 h 49"/>
                        <a:gd name="T17" fmla="*/ 195 w 195"/>
                        <a:gd name="T18" fmla="*/ 49 h 49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95" h="49">
                          <a:moveTo>
                            <a:pt x="0" y="15"/>
                          </a:moveTo>
                          <a:lnTo>
                            <a:pt x="190" y="0"/>
                          </a:lnTo>
                          <a:lnTo>
                            <a:pt x="195" y="32"/>
                          </a:lnTo>
                          <a:lnTo>
                            <a:pt x="0" y="49"/>
                          </a:lnTo>
                          <a:lnTo>
                            <a:pt x="0" y="15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2037" name="Freeform 30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440" y="823"/>
                      <a:ext cx="87" cy="71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2038" name="Freeform 31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603" y="833"/>
                      <a:ext cx="87" cy="73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2039" name="Freeform 32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737" y="845"/>
                      <a:ext cx="88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2040" name="Freeform 33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900" y="856"/>
                      <a:ext cx="88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2041" name="Freeform 34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146" y="782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2042" name="Freeform 35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309" y="793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2043" name="Freeform 36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536" y="744"/>
                      <a:ext cx="87" cy="71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2044" name="Freeform 37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699" y="754"/>
                      <a:ext cx="87" cy="73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2045" name="Freeform 38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833" y="766"/>
                      <a:ext cx="88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2046" name="Freeform 39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996" y="777"/>
                      <a:ext cx="88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2047" name="Freeform 40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357" y="895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2048" name="Freeform 41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453" y="816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</p:grpSp>
            </p:grpSp>
          </p:grpSp>
          <p:sp>
            <p:nvSpPr>
              <p:cNvPr id="42028" name="Rectangle 42"/>
              <p:cNvSpPr>
                <a:spLocks noChangeArrowheads="1"/>
              </p:cNvSpPr>
              <p:nvPr/>
            </p:nvSpPr>
            <p:spPr bwMode="auto">
              <a:xfrm>
                <a:off x="148" y="1692"/>
                <a:ext cx="870" cy="231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eaLnBrk="0" hangingPunct="0"/>
                <a:r>
                  <a:rPr lang="en-US" sz="1800" b="1" dirty="0">
                    <a:solidFill>
                      <a:srgbClr val="5A87C6"/>
                    </a:solidFill>
                    <a:latin typeface="+mj-lt"/>
                  </a:rPr>
                  <a:t>Purchased</a:t>
                </a:r>
              </a:p>
            </p:txBody>
          </p:sp>
        </p:grpSp>
        <p:sp>
          <p:nvSpPr>
            <p:cNvPr id="41993" name="Rectangle 44"/>
            <p:cNvSpPr>
              <a:spLocks noChangeArrowheads="1"/>
            </p:cNvSpPr>
            <p:nvPr/>
          </p:nvSpPr>
          <p:spPr bwMode="auto">
            <a:xfrm>
              <a:off x="7834191" y="6224866"/>
              <a:ext cx="813043" cy="369332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en-US" sz="1800" b="1" dirty="0">
                  <a:solidFill>
                    <a:srgbClr val="5A87C6"/>
                  </a:solidFill>
                  <a:latin typeface="+mj-lt"/>
                </a:rPr>
                <a:t>Retire</a:t>
              </a:r>
            </a:p>
          </p:txBody>
        </p:sp>
        <p:grpSp>
          <p:nvGrpSpPr>
            <p:cNvPr id="41994" name="Group 59"/>
            <p:cNvGrpSpPr>
              <a:grpSpLocks/>
            </p:cNvGrpSpPr>
            <p:nvPr/>
          </p:nvGrpSpPr>
          <p:grpSpPr bwMode="auto">
            <a:xfrm>
              <a:off x="7007225" y="5211763"/>
              <a:ext cx="879475" cy="1098550"/>
              <a:chOff x="489" y="1745"/>
              <a:chExt cx="1191" cy="1479"/>
            </a:xfrm>
          </p:grpSpPr>
          <p:sp>
            <p:nvSpPr>
              <p:cNvPr id="41995" name="Freeform 60"/>
              <p:cNvSpPr>
                <a:spLocks/>
              </p:cNvSpPr>
              <p:nvPr/>
            </p:nvSpPr>
            <p:spPr bwMode="auto">
              <a:xfrm>
                <a:off x="493" y="2883"/>
                <a:ext cx="1003" cy="341"/>
              </a:xfrm>
              <a:custGeom>
                <a:avLst/>
                <a:gdLst>
                  <a:gd name="T0" fmla="*/ 234 w 1913"/>
                  <a:gd name="T1" fmla="*/ 147 h 560"/>
                  <a:gd name="T2" fmla="*/ 294 w 1913"/>
                  <a:gd name="T3" fmla="*/ 120 h 560"/>
                  <a:gd name="T4" fmla="*/ 388 w 1913"/>
                  <a:gd name="T5" fmla="*/ 80 h 560"/>
                  <a:gd name="T6" fmla="*/ 594 w 1913"/>
                  <a:gd name="T7" fmla="*/ 0 h 560"/>
                  <a:gd name="T8" fmla="*/ 1128 w 1913"/>
                  <a:gd name="T9" fmla="*/ 40 h 560"/>
                  <a:gd name="T10" fmla="*/ 1268 w 1913"/>
                  <a:gd name="T11" fmla="*/ 67 h 560"/>
                  <a:gd name="T12" fmla="*/ 1421 w 1913"/>
                  <a:gd name="T13" fmla="*/ 93 h 560"/>
                  <a:gd name="T14" fmla="*/ 1708 w 1913"/>
                  <a:gd name="T15" fmla="*/ 120 h 560"/>
                  <a:gd name="T16" fmla="*/ 1828 w 1913"/>
                  <a:gd name="T17" fmla="*/ 140 h 560"/>
                  <a:gd name="T18" fmla="*/ 1894 w 1913"/>
                  <a:gd name="T19" fmla="*/ 167 h 560"/>
                  <a:gd name="T20" fmla="*/ 1901 w 1913"/>
                  <a:gd name="T21" fmla="*/ 273 h 560"/>
                  <a:gd name="T22" fmla="*/ 1834 w 1913"/>
                  <a:gd name="T23" fmla="*/ 320 h 560"/>
                  <a:gd name="T24" fmla="*/ 1801 w 1913"/>
                  <a:gd name="T25" fmla="*/ 420 h 560"/>
                  <a:gd name="T26" fmla="*/ 1701 w 1913"/>
                  <a:gd name="T27" fmla="*/ 467 h 560"/>
                  <a:gd name="T28" fmla="*/ 1594 w 1913"/>
                  <a:gd name="T29" fmla="*/ 553 h 560"/>
                  <a:gd name="T30" fmla="*/ 1461 w 1913"/>
                  <a:gd name="T31" fmla="*/ 560 h 560"/>
                  <a:gd name="T32" fmla="*/ 1174 w 1913"/>
                  <a:gd name="T33" fmla="*/ 533 h 560"/>
                  <a:gd name="T34" fmla="*/ 1041 w 1913"/>
                  <a:gd name="T35" fmla="*/ 493 h 560"/>
                  <a:gd name="T36" fmla="*/ 848 w 1913"/>
                  <a:gd name="T37" fmla="*/ 473 h 560"/>
                  <a:gd name="T38" fmla="*/ 648 w 1913"/>
                  <a:gd name="T39" fmla="*/ 460 h 560"/>
                  <a:gd name="T40" fmla="*/ 581 w 1913"/>
                  <a:gd name="T41" fmla="*/ 440 h 560"/>
                  <a:gd name="T42" fmla="*/ 494 w 1913"/>
                  <a:gd name="T43" fmla="*/ 433 h 560"/>
                  <a:gd name="T44" fmla="*/ 328 w 1913"/>
                  <a:gd name="T45" fmla="*/ 420 h 560"/>
                  <a:gd name="T46" fmla="*/ 214 w 1913"/>
                  <a:gd name="T47" fmla="*/ 387 h 560"/>
                  <a:gd name="T48" fmla="*/ 74 w 1913"/>
                  <a:gd name="T49" fmla="*/ 380 h 560"/>
                  <a:gd name="T50" fmla="*/ 14 w 1913"/>
                  <a:gd name="T51" fmla="*/ 353 h 560"/>
                  <a:gd name="T52" fmla="*/ 21 w 1913"/>
                  <a:gd name="T53" fmla="*/ 260 h 560"/>
                  <a:gd name="T54" fmla="*/ 61 w 1913"/>
                  <a:gd name="T55" fmla="*/ 240 h 560"/>
                  <a:gd name="T56" fmla="*/ 81 w 1913"/>
                  <a:gd name="T57" fmla="*/ 200 h 560"/>
                  <a:gd name="T58" fmla="*/ 101 w 1913"/>
                  <a:gd name="T59" fmla="*/ 193 h 560"/>
                  <a:gd name="T60" fmla="*/ 234 w 1913"/>
                  <a:gd name="T61" fmla="*/ 147 h 560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1913"/>
                  <a:gd name="T94" fmla="*/ 0 h 560"/>
                  <a:gd name="T95" fmla="*/ 1913 w 1913"/>
                  <a:gd name="T96" fmla="*/ 560 h 560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1913" h="560">
                    <a:moveTo>
                      <a:pt x="234" y="147"/>
                    </a:moveTo>
                    <a:cubicBezTo>
                      <a:pt x="255" y="139"/>
                      <a:pt x="273" y="128"/>
                      <a:pt x="294" y="120"/>
                    </a:cubicBezTo>
                    <a:cubicBezTo>
                      <a:pt x="319" y="97"/>
                      <a:pt x="355" y="87"/>
                      <a:pt x="388" y="80"/>
                    </a:cubicBezTo>
                    <a:cubicBezTo>
                      <a:pt x="455" y="47"/>
                      <a:pt x="527" y="33"/>
                      <a:pt x="594" y="0"/>
                    </a:cubicBezTo>
                    <a:cubicBezTo>
                      <a:pt x="776" y="5"/>
                      <a:pt x="948" y="21"/>
                      <a:pt x="1128" y="40"/>
                    </a:cubicBezTo>
                    <a:cubicBezTo>
                      <a:pt x="1171" y="55"/>
                      <a:pt x="1223" y="60"/>
                      <a:pt x="1268" y="67"/>
                    </a:cubicBezTo>
                    <a:cubicBezTo>
                      <a:pt x="1316" y="82"/>
                      <a:pt x="1371" y="87"/>
                      <a:pt x="1421" y="93"/>
                    </a:cubicBezTo>
                    <a:cubicBezTo>
                      <a:pt x="1510" y="124"/>
                      <a:pt x="1617" y="116"/>
                      <a:pt x="1708" y="120"/>
                    </a:cubicBezTo>
                    <a:cubicBezTo>
                      <a:pt x="1752" y="135"/>
                      <a:pt x="1774" y="135"/>
                      <a:pt x="1828" y="140"/>
                    </a:cubicBezTo>
                    <a:cubicBezTo>
                      <a:pt x="1856" y="146"/>
                      <a:pt x="1874" y="146"/>
                      <a:pt x="1894" y="167"/>
                    </a:cubicBezTo>
                    <a:cubicBezTo>
                      <a:pt x="1907" y="204"/>
                      <a:pt x="1913" y="232"/>
                      <a:pt x="1901" y="273"/>
                    </a:cubicBezTo>
                    <a:cubicBezTo>
                      <a:pt x="1894" y="297"/>
                      <a:pt x="1852" y="308"/>
                      <a:pt x="1834" y="320"/>
                    </a:cubicBezTo>
                    <a:cubicBezTo>
                      <a:pt x="1829" y="336"/>
                      <a:pt x="1813" y="406"/>
                      <a:pt x="1801" y="420"/>
                    </a:cubicBezTo>
                    <a:cubicBezTo>
                      <a:pt x="1782" y="444"/>
                      <a:pt x="1729" y="457"/>
                      <a:pt x="1701" y="467"/>
                    </a:cubicBezTo>
                    <a:cubicBezTo>
                      <a:pt x="1686" y="489"/>
                      <a:pt x="1620" y="550"/>
                      <a:pt x="1594" y="553"/>
                    </a:cubicBezTo>
                    <a:cubicBezTo>
                      <a:pt x="1550" y="559"/>
                      <a:pt x="1505" y="558"/>
                      <a:pt x="1461" y="560"/>
                    </a:cubicBezTo>
                    <a:cubicBezTo>
                      <a:pt x="1361" y="552"/>
                      <a:pt x="1277" y="538"/>
                      <a:pt x="1174" y="533"/>
                    </a:cubicBezTo>
                    <a:cubicBezTo>
                      <a:pt x="1128" y="525"/>
                      <a:pt x="1086" y="501"/>
                      <a:pt x="1041" y="493"/>
                    </a:cubicBezTo>
                    <a:cubicBezTo>
                      <a:pt x="977" y="481"/>
                      <a:pt x="913" y="478"/>
                      <a:pt x="848" y="473"/>
                    </a:cubicBezTo>
                    <a:cubicBezTo>
                      <a:pt x="737" y="456"/>
                      <a:pt x="893" y="478"/>
                      <a:pt x="648" y="460"/>
                    </a:cubicBezTo>
                    <a:cubicBezTo>
                      <a:pt x="625" y="458"/>
                      <a:pt x="604" y="443"/>
                      <a:pt x="581" y="440"/>
                    </a:cubicBezTo>
                    <a:cubicBezTo>
                      <a:pt x="552" y="436"/>
                      <a:pt x="523" y="435"/>
                      <a:pt x="494" y="433"/>
                    </a:cubicBezTo>
                    <a:cubicBezTo>
                      <a:pt x="402" y="416"/>
                      <a:pt x="534" y="439"/>
                      <a:pt x="328" y="420"/>
                    </a:cubicBezTo>
                    <a:cubicBezTo>
                      <a:pt x="290" y="417"/>
                      <a:pt x="253" y="390"/>
                      <a:pt x="214" y="387"/>
                    </a:cubicBezTo>
                    <a:cubicBezTo>
                      <a:pt x="167" y="383"/>
                      <a:pt x="121" y="382"/>
                      <a:pt x="74" y="380"/>
                    </a:cubicBezTo>
                    <a:cubicBezTo>
                      <a:pt x="49" y="373"/>
                      <a:pt x="38" y="361"/>
                      <a:pt x="14" y="353"/>
                    </a:cubicBezTo>
                    <a:cubicBezTo>
                      <a:pt x="6" y="327"/>
                      <a:pt x="0" y="281"/>
                      <a:pt x="21" y="260"/>
                    </a:cubicBezTo>
                    <a:cubicBezTo>
                      <a:pt x="32" y="249"/>
                      <a:pt x="49" y="248"/>
                      <a:pt x="61" y="240"/>
                    </a:cubicBezTo>
                    <a:cubicBezTo>
                      <a:pt x="69" y="228"/>
                      <a:pt x="70" y="211"/>
                      <a:pt x="81" y="200"/>
                    </a:cubicBezTo>
                    <a:cubicBezTo>
                      <a:pt x="86" y="195"/>
                      <a:pt x="95" y="196"/>
                      <a:pt x="101" y="193"/>
                    </a:cubicBezTo>
                    <a:cubicBezTo>
                      <a:pt x="145" y="171"/>
                      <a:pt x="185" y="159"/>
                      <a:pt x="234" y="147"/>
                    </a:cubicBezTo>
                    <a:close/>
                  </a:path>
                </a:pathLst>
              </a:custGeom>
              <a:solidFill>
                <a:srgbClr val="FFFFCC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41996" name="Group 61"/>
              <p:cNvGrpSpPr>
                <a:grpSpLocks/>
              </p:cNvGrpSpPr>
              <p:nvPr/>
            </p:nvGrpSpPr>
            <p:grpSpPr bwMode="auto">
              <a:xfrm rot="412926">
                <a:off x="690" y="1745"/>
                <a:ext cx="990" cy="1199"/>
                <a:chOff x="1680" y="1296"/>
                <a:chExt cx="2263" cy="2448"/>
              </a:xfrm>
            </p:grpSpPr>
            <p:sp>
              <p:nvSpPr>
                <p:cNvPr id="42015" name="Freeform 62"/>
                <p:cNvSpPr>
                  <a:spLocks/>
                </p:cNvSpPr>
                <p:nvPr/>
              </p:nvSpPr>
              <p:spPr bwMode="auto">
                <a:xfrm>
                  <a:off x="1703" y="1326"/>
                  <a:ext cx="2230" cy="2390"/>
                </a:xfrm>
                <a:custGeom>
                  <a:avLst/>
                  <a:gdLst>
                    <a:gd name="T0" fmla="*/ 166 w 883"/>
                    <a:gd name="T1" fmla="*/ 632 h 946"/>
                    <a:gd name="T2" fmla="*/ 98 w 883"/>
                    <a:gd name="T3" fmla="*/ 693 h 946"/>
                    <a:gd name="T4" fmla="*/ 13 w 883"/>
                    <a:gd name="T5" fmla="*/ 767 h 946"/>
                    <a:gd name="T6" fmla="*/ 13 w 883"/>
                    <a:gd name="T7" fmla="*/ 830 h 946"/>
                    <a:gd name="T8" fmla="*/ 27 w 883"/>
                    <a:gd name="T9" fmla="*/ 946 h 946"/>
                    <a:gd name="T10" fmla="*/ 170 w 883"/>
                    <a:gd name="T11" fmla="*/ 941 h 946"/>
                    <a:gd name="T12" fmla="*/ 330 w 883"/>
                    <a:gd name="T13" fmla="*/ 924 h 946"/>
                    <a:gd name="T14" fmla="*/ 568 w 883"/>
                    <a:gd name="T15" fmla="*/ 919 h 946"/>
                    <a:gd name="T16" fmla="*/ 747 w 883"/>
                    <a:gd name="T17" fmla="*/ 924 h 946"/>
                    <a:gd name="T18" fmla="*/ 809 w 883"/>
                    <a:gd name="T19" fmla="*/ 809 h 946"/>
                    <a:gd name="T20" fmla="*/ 883 w 883"/>
                    <a:gd name="T21" fmla="*/ 585 h 946"/>
                    <a:gd name="T22" fmla="*/ 869 w 883"/>
                    <a:gd name="T23" fmla="*/ 517 h 946"/>
                    <a:gd name="T24" fmla="*/ 842 w 883"/>
                    <a:gd name="T25" fmla="*/ 490 h 946"/>
                    <a:gd name="T26" fmla="*/ 762 w 883"/>
                    <a:gd name="T27" fmla="*/ 495 h 946"/>
                    <a:gd name="T28" fmla="*/ 799 w 883"/>
                    <a:gd name="T29" fmla="*/ 325 h 946"/>
                    <a:gd name="T30" fmla="*/ 804 w 883"/>
                    <a:gd name="T31" fmla="*/ 272 h 946"/>
                    <a:gd name="T32" fmla="*/ 785 w 883"/>
                    <a:gd name="T33" fmla="*/ 140 h 946"/>
                    <a:gd name="T34" fmla="*/ 766 w 883"/>
                    <a:gd name="T35" fmla="*/ 42 h 946"/>
                    <a:gd name="T36" fmla="*/ 733 w 883"/>
                    <a:gd name="T37" fmla="*/ 0 h 946"/>
                    <a:gd name="T38" fmla="*/ 708 w 883"/>
                    <a:gd name="T39" fmla="*/ 0 h 946"/>
                    <a:gd name="T40" fmla="*/ 643 w 883"/>
                    <a:gd name="T41" fmla="*/ 11 h 946"/>
                    <a:gd name="T42" fmla="*/ 539 w 883"/>
                    <a:gd name="T43" fmla="*/ 16 h 946"/>
                    <a:gd name="T44" fmla="*/ 471 w 883"/>
                    <a:gd name="T45" fmla="*/ 6 h 946"/>
                    <a:gd name="T46" fmla="*/ 397 w 883"/>
                    <a:gd name="T47" fmla="*/ 2 h 946"/>
                    <a:gd name="T48" fmla="*/ 369 w 883"/>
                    <a:gd name="T49" fmla="*/ 9 h 946"/>
                    <a:gd name="T50" fmla="*/ 306 w 883"/>
                    <a:gd name="T51" fmla="*/ 38 h 946"/>
                    <a:gd name="T52" fmla="*/ 213 w 883"/>
                    <a:gd name="T53" fmla="*/ 63 h 946"/>
                    <a:gd name="T54" fmla="*/ 95 w 883"/>
                    <a:gd name="T55" fmla="*/ 104 h 946"/>
                    <a:gd name="T56" fmla="*/ 50 w 883"/>
                    <a:gd name="T57" fmla="*/ 130 h 946"/>
                    <a:gd name="T58" fmla="*/ 9 w 883"/>
                    <a:gd name="T59" fmla="*/ 174 h 946"/>
                    <a:gd name="T60" fmla="*/ 0 w 883"/>
                    <a:gd name="T61" fmla="*/ 239 h 946"/>
                    <a:gd name="T62" fmla="*/ 0 w 883"/>
                    <a:gd name="T63" fmla="*/ 347 h 946"/>
                    <a:gd name="T64" fmla="*/ 5 w 883"/>
                    <a:gd name="T65" fmla="*/ 475 h 946"/>
                    <a:gd name="T66" fmla="*/ 14 w 883"/>
                    <a:gd name="T67" fmla="*/ 550 h 946"/>
                    <a:gd name="T68" fmla="*/ 32 w 883"/>
                    <a:gd name="T69" fmla="*/ 594 h 946"/>
                    <a:gd name="T70" fmla="*/ 60 w 883"/>
                    <a:gd name="T71" fmla="*/ 616 h 946"/>
                    <a:gd name="T72" fmla="*/ 93 w 883"/>
                    <a:gd name="T73" fmla="*/ 625 h 946"/>
                    <a:gd name="T74" fmla="*/ 166 w 883"/>
                    <a:gd name="T75" fmla="*/ 632 h 94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883"/>
                    <a:gd name="T115" fmla="*/ 0 h 946"/>
                    <a:gd name="T116" fmla="*/ 883 w 883"/>
                    <a:gd name="T117" fmla="*/ 946 h 946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883" h="946">
                      <a:moveTo>
                        <a:pt x="166" y="632"/>
                      </a:moveTo>
                      <a:lnTo>
                        <a:pt x="98" y="693"/>
                      </a:lnTo>
                      <a:lnTo>
                        <a:pt x="13" y="767"/>
                      </a:lnTo>
                      <a:lnTo>
                        <a:pt x="13" y="830"/>
                      </a:lnTo>
                      <a:lnTo>
                        <a:pt x="27" y="946"/>
                      </a:lnTo>
                      <a:lnTo>
                        <a:pt x="170" y="941"/>
                      </a:lnTo>
                      <a:lnTo>
                        <a:pt x="330" y="924"/>
                      </a:lnTo>
                      <a:lnTo>
                        <a:pt x="568" y="919"/>
                      </a:lnTo>
                      <a:lnTo>
                        <a:pt x="747" y="924"/>
                      </a:lnTo>
                      <a:lnTo>
                        <a:pt x="809" y="809"/>
                      </a:lnTo>
                      <a:lnTo>
                        <a:pt x="883" y="585"/>
                      </a:lnTo>
                      <a:lnTo>
                        <a:pt x="869" y="517"/>
                      </a:lnTo>
                      <a:lnTo>
                        <a:pt x="842" y="490"/>
                      </a:lnTo>
                      <a:lnTo>
                        <a:pt x="762" y="495"/>
                      </a:lnTo>
                      <a:lnTo>
                        <a:pt x="799" y="325"/>
                      </a:lnTo>
                      <a:lnTo>
                        <a:pt x="804" y="272"/>
                      </a:lnTo>
                      <a:lnTo>
                        <a:pt x="785" y="140"/>
                      </a:lnTo>
                      <a:lnTo>
                        <a:pt x="766" y="42"/>
                      </a:lnTo>
                      <a:lnTo>
                        <a:pt x="733" y="0"/>
                      </a:lnTo>
                      <a:lnTo>
                        <a:pt x="708" y="0"/>
                      </a:lnTo>
                      <a:lnTo>
                        <a:pt x="643" y="11"/>
                      </a:lnTo>
                      <a:lnTo>
                        <a:pt x="539" y="16"/>
                      </a:lnTo>
                      <a:lnTo>
                        <a:pt x="471" y="6"/>
                      </a:lnTo>
                      <a:lnTo>
                        <a:pt x="397" y="2"/>
                      </a:lnTo>
                      <a:lnTo>
                        <a:pt x="369" y="9"/>
                      </a:lnTo>
                      <a:lnTo>
                        <a:pt x="306" y="38"/>
                      </a:lnTo>
                      <a:lnTo>
                        <a:pt x="213" y="63"/>
                      </a:lnTo>
                      <a:lnTo>
                        <a:pt x="95" y="104"/>
                      </a:lnTo>
                      <a:lnTo>
                        <a:pt x="50" y="130"/>
                      </a:lnTo>
                      <a:lnTo>
                        <a:pt x="9" y="174"/>
                      </a:lnTo>
                      <a:lnTo>
                        <a:pt x="0" y="239"/>
                      </a:lnTo>
                      <a:lnTo>
                        <a:pt x="0" y="347"/>
                      </a:lnTo>
                      <a:lnTo>
                        <a:pt x="5" y="475"/>
                      </a:lnTo>
                      <a:lnTo>
                        <a:pt x="14" y="550"/>
                      </a:lnTo>
                      <a:lnTo>
                        <a:pt x="32" y="594"/>
                      </a:lnTo>
                      <a:lnTo>
                        <a:pt x="60" y="616"/>
                      </a:lnTo>
                      <a:lnTo>
                        <a:pt x="93" y="625"/>
                      </a:lnTo>
                      <a:lnTo>
                        <a:pt x="166" y="632"/>
                      </a:lnTo>
                      <a:close/>
                    </a:path>
                  </a:pathLst>
                </a:custGeom>
                <a:solidFill>
                  <a:srgbClr val="FFFF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2016" name="Freeform 63"/>
                <p:cNvSpPr>
                  <a:spLocks/>
                </p:cNvSpPr>
                <p:nvPr/>
              </p:nvSpPr>
              <p:spPr bwMode="auto">
                <a:xfrm>
                  <a:off x="1917" y="1758"/>
                  <a:ext cx="1306" cy="991"/>
                </a:xfrm>
                <a:custGeom>
                  <a:avLst/>
                  <a:gdLst>
                    <a:gd name="T0" fmla="*/ 3 w 517"/>
                    <a:gd name="T1" fmla="*/ 107 h 392"/>
                    <a:gd name="T2" fmla="*/ 8 w 517"/>
                    <a:gd name="T3" fmla="*/ 35 h 392"/>
                    <a:gd name="T4" fmla="*/ 19 w 517"/>
                    <a:gd name="T5" fmla="*/ 14 h 392"/>
                    <a:gd name="T6" fmla="*/ 51 w 517"/>
                    <a:gd name="T7" fmla="*/ 6 h 392"/>
                    <a:gd name="T8" fmla="*/ 179 w 517"/>
                    <a:gd name="T9" fmla="*/ 2 h 392"/>
                    <a:gd name="T10" fmla="*/ 336 w 517"/>
                    <a:gd name="T11" fmla="*/ 0 h 392"/>
                    <a:gd name="T12" fmla="*/ 428 w 517"/>
                    <a:gd name="T13" fmla="*/ 2 h 392"/>
                    <a:gd name="T14" fmla="*/ 450 w 517"/>
                    <a:gd name="T15" fmla="*/ 16 h 392"/>
                    <a:gd name="T16" fmla="*/ 466 w 517"/>
                    <a:gd name="T17" fmla="*/ 43 h 392"/>
                    <a:gd name="T18" fmla="*/ 490 w 517"/>
                    <a:gd name="T19" fmla="*/ 159 h 392"/>
                    <a:gd name="T20" fmla="*/ 512 w 517"/>
                    <a:gd name="T21" fmla="*/ 287 h 392"/>
                    <a:gd name="T22" fmla="*/ 517 w 517"/>
                    <a:gd name="T23" fmla="*/ 368 h 392"/>
                    <a:gd name="T24" fmla="*/ 509 w 517"/>
                    <a:gd name="T25" fmla="*/ 382 h 392"/>
                    <a:gd name="T26" fmla="*/ 481 w 517"/>
                    <a:gd name="T27" fmla="*/ 392 h 392"/>
                    <a:gd name="T28" fmla="*/ 346 w 517"/>
                    <a:gd name="T29" fmla="*/ 389 h 392"/>
                    <a:gd name="T30" fmla="*/ 138 w 517"/>
                    <a:gd name="T31" fmla="*/ 379 h 392"/>
                    <a:gd name="T32" fmla="*/ 36 w 517"/>
                    <a:gd name="T33" fmla="*/ 370 h 392"/>
                    <a:gd name="T34" fmla="*/ 19 w 517"/>
                    <a:gd name="T35" fmla="*/ 349 h 392"/>
                    <a:gd name="T36" fmla="*/ 10 w 517"/>
                    <a:gd name="T37" fmla="*/ 308 h 392"/>
                    <a:gd name="T38" fmla="*/ 0 w 517"/>
                    <a:gd name="T39" fmla="*/ 207 h 392"/>
                    <a:gd name="T40" fmla="*/ 3 w 517"/>
                    <a:gd name="T41" fmla="*/ 107 h 392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517"/>
                    <a:gd name="T64" fmla="*/ 0 h 392"/>
                    <a:gd name="T65" fmla="*/ 517 w 517"/>
                    <a:gd name="T66" fmla="*/ 392 h 392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517" h="392">
                      <a:moveTo>
                        <a:pt x="3" y="107"/>
                      </a:moveTo>
                      <a:lnTo>
                        <a:pt x="8" y="35"/>
                      </a:lnTo>
                      <a:lnTo>
                        <a:pt x="19" y="14"/>
                      </a:lnTo>
                      <a:lnTo>
                        <a:pt x="51" y="6"/>
                      </a:lnTo>
                      <a:lnTo>
                        <a:pt x="179" y="2"/>
                      </a:lnTo>
                      <a:lnTo>
                        <a:pt x="336" y="0"/>
                      </a:lnTo>
                      <a:lnTo>
                        <a:pt x="428" y="2"/>
                      </a:lnTo>
                      <a:lnTo>
                        <a:pt x="450" y="16"/>
                      </a:lnTo>
                      <a:lnTo>
                        <a:pt x="466" y="43"/>
                      </a:lnTo>
                      <a:lnTo>
                        <a:pt x="490" y="159"/>
                      </a:lnTo>
                      <a:lnTo>
                        <a:pt x="512" y="287"/>
                      </a:lnTo>
                      <a:lnTo>
                        <a:pt x="517" y="368"/>
                      </a:lnTo>
                      <a:lnTo>
                        <a:pt x="509" y="382"/>
                      </a:lnTo>
                      <a:lnTo>
                        <a:pt x="481" y="392"/>
                      </a:lnTo>
                      <a:lnTo>
                        <a:pt x="346" y="389"/>
                      </a:lnTo>
                      <a:lnTo>
                        <a:pt x="138" y="379"/>
                      </a:lnTo>
                      <a:lnTo>
                        <a:pt x="36" y="370"/>
                      </a:lnTo>
                      <a:lnTo>
                        <a:pt x="19" y="349"/>
                      </a:lnTo>
                      <a:lnTo>
                        <a:pt x="10" y="308"/>
                      </a:lnTo>
                      <a:lnTo>
                        <a:pt x="0" y="207"/>
                      </a:lnTo>
                      <a:lnTo>
                        <a:pt x="3" y="107"/>
                      </a:lnTo>
                      <a:close/>
                    </a:path>
                  </a:pathLst>
                </a:custGeom>
                <a:solidFill>
                  <a:srgbClr val="00CC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grpSp>
              <p:nvGrpSpPr>
                <p:cNvPr id="42017" name="Group 64"/>
                <p:cNvGrpSpPr>
                  <a:grpSpLocks/>
                </p:cNvGrpSpPr>
                <p:nvPr/>
              </p:nvGrpSpPr>
              <p:grpSpPr bwMode="auto">
                <a:xfrm>
                  <a:off x="1680" y="1296"/>
                  <a:ext cx="2263" cy="2448"/>
                  <a:chOff x="1923" y="1953"/>
                  <a:chExt cx="896" cy="969"/>
                </a:xfrm>
              </p:grpSpPr>
              <p:sp>
                <p:nvSpPr>
                  <p:cNvPr id="42018" name="Freeform 65"/>
                  <p:cNvSpPr>
                    <a:spLocks/>
                  </p:cNvSpPr>
                  <p:nvPr/>
                </p:nvSpPr>
                <p:spPr bwMode="auto">
                  <a:xfrm>
                    <a:off x="1931" y="2442"/>
                    <a:ext cx="888" cy="480"/>
                  </a:xfrm>
                  <a:custGeom>
                    <a:avLst/>
                    <a:gdLst>
                      <a:gd name="T0" fmla="*/ 0 w 888"/>
                      <a:gd name="T1" fmla="*/ 290 h 480"/>
                      <a:gd name="T2" fmla="*/ 110 w 888"/>
                      <a:gd name="T3" fmla="*/ 195 h 480"/>
                      <a:gd name="T4" fmla="*/ 113 w 888"/>
                      <a:gd name="T5" fmla="*/ 217 h 480"/>
                      <a:gd name="T6" fmla="*/ 38 w 888"/>
                      <a:gd name="T7" fmla="*/ 285 h 480"/>
                      <a:gd name="T8" fmla="*/ 170 w 888"/>
                      <a:gd name="T9" fmla="*/ 279 h 480"/>
                      <a:gd name="T10" fmla="*/ 449 w 888"/>
                      <a:gd name="T11" fmla="*/ 280 h 480"/>
                      <a:gd name="T12" fmla="*/ 597 w 888"/>
                      <a:gd name="T13" fmla="*/ 269 h 480"/>
                      <a:gd name="T14" fmla="*/ 690 w 888"/>
                      <a:gd name="T15" fmla="*/ 252 h 480"/>
                      <a:gd name="T16" fmla="*/ 713 w 888"/>
                      <a:gd name="T17" fmla="*/ 246 h 480"/>
                      <a:gd name="T18" fmla="*/ 822 w 888"/>
                      <a:gd name="T19" fmla="*/ 27 h 480"/>
                      <a:gd name="T20" fmla="*/ 771 w 888"/>
                      <a:gd name="T21" fmla="*/ 13 h 480"/>
                      <a:gd name="T22" fmla="*/ 847 w 888"/>
                      <a:gd name="T23" fmla="*/ 0 h 480"/>
                      <a:gd name="T24" fmla="*/ 875 w 888"/>
                      <a:gd name="T25" fmla="*/ 24 h 480"/>
                      <a:gd name="T26" fmla="*/ 888 w 888"/>
                      <a:gd name="T27" fmla="*/ 105 h 480"/>
                      <a:gd name="T28" fmla="*/ 866 w 888"/>
                      <a:gd name="T29" fmla="*/ 171 h 480"/>
                      <a:gd name="T30" fmla="*/ 795 w 888"/>
                      <a:gd name="T31" fmla="*/ 385 h 480"/>
                      <a:gd name="T32" fmla="*/ 762 w 888"/>
                      <a:gd name="T33" fmla="*/ 451 h 480"/>
                      <a:gd name="T34" fmla="*/ 732 w 888"/>
                      <a:gd name="T35" fmla="*/ 459 h 480"/>
                      <a:gd name="T36" fmla="*/ 507 w 888"/>
                      <a:gd name="T37" fmla="*/ 455 h 480"/>
                      <a:gd name="T38" fmla="*/ 271 w 888"/>
                      <a:gd name="T39" fmla="*/ 461 h 480"/>
                      <a:gd name="T40" fmla="*/ 47 w 888"/>
                      <a:gd name="T41" fmla="*/ 478 h 480"/>
                      <a:gd name="T42" fmla="*/ 14 w 888"/>
                      <a:gd name="T43" fmla="*/ 480 h 480"/>
                      <a:gd name="T44" fmla="*/ 11 w 888"/>
                      <a:gd name="T45" fmla="*/ 417 h 480"/>
                      <a:gd name="T46" fmla="*/ 6 w 888"/>
                      <a:gd name="T47" fmla="*/ 355 h 480"/>
                      <a:gd name="T48" fmla="*/ 5 w 888"/>
                      <a:gd name="T49" fmla="*/ 322 h 480"/>
                      <a:gd name="T50" fmla="*/ 24 w 888"/>
                      <a:gd name="T51" fmla="*/ 342 h 480"/>
                      <a:gd name="T52" fmla="*/ 28 w 888"/>
                      <a:gd name="T53" fmla="*/ 393 h 480"/>
                      <a:gd name="T54" fmla="*/ 35 w 888"/>
                      <a:gd name="T55" fmla="*/ 447 h 480"/>
                      <a:gd name="T56" fmla="*/ 99 w 888"/>
                      <a:gd name="T57" fmla="*/ 456 h 480"/>
                      <a:gd name="T58" fmla="*/ 246 w 888"/>
                      <a:gd name="T59" fmla="*/ 442 h 480"/>
                      <a:gd name="T60" fmla="*/ 370 w 888"/>
                      <a:gd name="T61" fmla="*/ 432 h 480"/>
                      <a:gd name="T62" fmla="*/ 474 w 888"/>
                      <a:gd name="T63" fmla="*/ 432 h 480"/>
                      <a:gd name="T64" fmla="*/ 630 w 888"/>
                      <a:gd name="T65" fmla="*/ 432 h 480"/>
                      <a:gd name="T66" fmla="*/ 729 w 888"/>
                      <a:gd name="T67" fmla="*/ 431 h 480"/>
                      <a:gd name="T68" fmla="*/ 732 w 888"/>
                      <a:gd name="T69" fmla="*/ 402 h 480"/>
                      <a:gd name="T70" fmla="*/ 723 w 888"/>
                      <a:gd name="T71" fmla="*/ 341 h 480"/>
                      <a:gd name="T72" fmla="*/ 715 w 888"/>
                      <a:gd name="T73" fmla="*/ 274 h 480"/>
                      <a:gd name="T74" fmla="*/ 729 w 888"/>
                      <a:gd name="T75" fmla="*/ 290 h 480"/>
                      <a:gd name="T76" fmla="*/ 743 w 888"/>
                      <a:gd name="T77" fmla="*/ 364 h 480"/>
                      <a:gd name="T78" fmla="*/ 756 w 888"/>
                      <a:gd name="T79" fmla="*/ 402 h 480"/>
                      <a:gd name="T80" fmla="*/ 771 w 888"/>
                      <a:gd name="T81" fmla="*/ 383 h 480"/>
                      <a:gd name="T82" fmla="*/ 798 w 888"/>
                      <a:gd name="T83" fmla="*/ 309 h 480"/>
                      <a:gd name="T84" fmla="*/ 838 w 888"/>
                      <a:gd name="T85" fmla="*/ 204 h 480"/>
                      <a:gd name="T86" fmla="*/ 866 w 888"/>
                      <a:gd name="T87" fmla="*/ 119 h 480"/>
                      <a:gd name="T88" fmla="*/ 871 w 888"/>
                      <a:gd name="T89" fmla="*/ 93 h 480"/>
                      <a:gd name="T90" fmla="*/ 857 w 888"/>
                      <a:gd name="T91" fmla="*/ 33 h 480"/>
                      <a:gd name="T92" fmla="*/ 842 w 888"/>
                      <a:gd name="T93" fmla="*/ 29 h 480"/>
                      <a:gd name="T94" fmla="*/ 812 w 888"/>
                      <a:gd name="T95" fmla="*/ 100 h 480"/>
                      <a:gd name="T96" fmla="*/ 760 w 888"/>
                      <a:gd name="T97" fmla="*/ 193 h 480"/>
                      <a:gd name="T98" fmla="*/ 723 w 888"/>
                      <a:gd name="T99" fmla="*/ 265 h 480"/>
                      <a:gd name="T100" fmla="*/ 685 w 888"/>
                      <a:gd name="T101" fmla="*/ 276 h 480"/>
                      <a:gd name="T102" fmla="*/ 549 w 888"/>
                      <a:gd name="T103" fmla="*/ 293 h 480"/>
                      <a:gd name="T104" fmla="*/ 389 w 888"/>
                      <a:gd name="T105" fmla="*/ 303 h 480"/>
                      <a:gd name="T106" fmla="*/ 231 w 888"/>
                      <a:gd name="T107" fmla="*/ 303 h 480"/>
                      <a:gd name="T108" fmla="*/ 52 w 888"/>
                      <a:gd name="T109" fmla="*/ 304 h 480"/>
                      <a:gd name="T110" fmla="*/ 0 w 888"/>
                      <a:gd name="T111" fmla="*/ 290 h 480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888"/>
                      <a:gd name="T169" fmla="*/ 0 h 480"/>
                      <a:gd name="T170" fmla="*/ 888 w 888"/>
                      <a:gd name="T171" fmla="*/ 480 h 480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888" h="480">
                        <a:moveTo>
                          <a:pt x="0" y="290"/>
                        </a:moveTo>
                        <a:lnTo>
                          <a:pt x="110" y="195"/>
                        </a:lnTo>
                        <a:lnTo>
                          <a:pt x="113" y="217"/>
                        </a:lnTo>
                        <a:lnTo>
                          <a:pt x="38" y="285"/>
                        </a:lnTo>
                        <a:lnTo>
                          <a:pt x="170" y="279"/>
                        </a:lnTo>
                        <a:lnTo>
                          <a:pt x="449" y="280"/>
                        </a:lnTo>
                        <a:lnTo>
                          <a:pt x="597" y="269"/>
                        </a:lnTo>
                        <a:lnTo>
                          <a:pt x="690" y="252"/>
                        </a:lnTo>
                        <a:lnTo>
                          <a:pt x="713" y="246"/>
                        </a:lnTo>
                        <a:lnTo>
                          <a:pt x="822" y="27"/>
                        </a:lnTo>
                        <a:lnTo>
                          <a:pt x="771" y="13"/>
                        </a:lnTo>
                        <a:lnTo>
                          <a:pt x="847" y="0"/>
                        </a:lnTo>
                        <a:lnTo>
                          <a:pt x="875" y="24"/>
                        </a:lnTo>
                        <a:lnTo>
                          <a:pt x="888" y="105"/>
                        </a:lnTo>
                        <a:lnTo>
                          <a:pt x="866" y="171"/>
                        </a:lnTo>
                        <a:lnTo>
                          <a:pt x="795" y="385"/>
                        </a:lnTo>
                        <a:lnTo>
                          <a:pt x="762" y="451"/>
                        </a:lnTo>
                        <a:lnTo>
                          <a:pt x="732" y="459"/>
                        </a:lnTo>
                        <a:lnTo>
                          <a:pt x="507" y="455"/>
                        </a:lnTo>
                        <a:lnTo>
                          <a:pt x="271" y="461"/>
                        </a:lnTo>
                        <a:lnTo>
                          <a:pt x="47" y="478"/>
                        </a:lnTo>
                        <a:lnTo>
                          <a:pt x="14" y="480"/>
                        </a:lnTo>
                        <a:lnTo>
                          <a:pt x="11" y="417"/>
                        </a:lnTo>
                        <a:lnTo>
                          <a:pt x="6" y="355"/>
                        </a:lnTo>
                        <a:lnTo>
                          <a:pt x="5" y="322"/>
                        </a:lnTo>
                        <a:lnTo>
                          <a:pt x="24" y="342"/>
                        </a:lnTo>
                        <a:lnTo>
                          <a:pt x="28" y="393"/>
                        </a:lnTo>
                        <a:lnTo>
                          <a:pt x="35" y="447"/>
                        </a:lnTo>
                        <a:lnTo>
                          <a:pt x="99" y="456"/>
                        </a:lnTo>
                        <a:lnTo>
                          <a:pt x="246" y="442"/>
                        </a:lnTo>
                        <a:lnTo>
                          <a:pt x="370" y="432"/>
                        </a:lnTo>
                        <a:lnTo>
                          <a:pt x="474" y="432"/>
                        </a:lnTo>
                        <a:lnTo>
                          <a:pt x="630" y="432"/>
                        </a:lnTo>
                        <a:lnTo>
                          <a:pt x="729" y="431"/>
                        </a:lnTo>
                        <a:lnTo>
                          <a:pt x="732" y="402"/>
                        </a:lnTo>
                        <a:lnTo>
                          <a:pt x="723" y="341"/>
                        </a:lnTo>
                        <a:lnTo>
                          <a:pt x="715" y="274"/>
                        </a:lnTo>
                        <a:lnTo>
                          <a:pt x="729" y="290"/>
                        </a:lnTo>
                        <a:lnTo>
                          <a:pt x="743" y="364"/>
                        </a:lnTo>
                        <a:lnTo>
                          <a:pt x="756" y="402"/>
                        </a:lnTo>
                        <a:lnTo>
                          <a:pt x="771" y="383"/>
                        </a:lnTo>
                        <a:lnTo>
                          <a:pt x="798" y="309"/>
                        </a:lnTo>
                        <a:lnTo>
                          <a:pt x="838" y="204"/>
                        </a:lnTo>
                        <a:lnTo>
                          <a:pt x="866" y="119"/>
                        </a:lnTo>
                        <a:lnTo>
                          <a:pt x="871" y="93"/>
                        </a:lnTo>
                        <a:lnTo>
                          <a:pt x="857" y="33"/>
                        </a:lnTo>
                        <a:lnTo>
                          <a:pt x="842" y="29"/>
                        </a:lnTo>
                        <a:lnTo>
                          <a:pt x="812" y="100"/>
                        </a:lnTo>
                        <a:lnTo>
                          <a:pt x="760" y="193"/>
                        </a:lnTo>
                        <a:lnTo>
                          <a:pt x="723" y="265"/>
                        </a:lnTo>
                        <a:lnTo>
                          <a:pt x="685" y="276"/>
                        </a:lnTo>
                        <a:lnTo>
                          <a:pt x="549" y="293"/>
                        </a:lnTo>
                        <a:lnTo>
                          <a:pt x="389" y="303"/>
                        </a:lnTo>
                        <a:lnTo>
                          <a:pt x="231" y="303"/>
                        </a:lnTo>
                        <a:lnTo>
                          <a:pt x="52" y="304"/>
                        </a:lnTo>
                        <a:lnTo>
                          <a:pt x="0" y="29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2019" name="Freeform 66"/>
                  <p:cNvSpPr>
                    <a:spLocks/>
                  </p:cNvSpPr>
                  <p:nvPr/>
                </p:nvSpPr>
                <p:spPr bwMode="auto">
                  <a:xfrm>
                    <a:off x="2095" y="2605"/>
                    <a:ext cx="459" cy="105"/>
                  </a:xfrm>
                  <a:custGeom>
                    <a:avLst/>
                    <a:gdLst>
                      <a:gd name="T0" fmla="*/ 11 w 459"/>
                      <a:gd name="T1" fmla="*/ 19 h 105"/>
                      <a:gd name="T2" fmla="*/ 43 w 459"/>
                      <a:gd name="T3" fmla="*/ 0 h 105"/>
                      <a:gd name="T4" fmla="*/ 59 w 459"/>
                      <a:gd name="T5" fmla="*/ 5 h 105"/>
                      <a:gd name="T6" fmla="*/ 49 w 459"/>
                      <a:gd name="T7" fmla="*/ 29 h 105"/>
                      <a:gd name="T8" fmla="*/ 25 w 459"/>
                      <a:gd name="T9" fmla="*/ 44 h 105"/>
                      <a:gd name="T10" fmla="*/ 71 w 459"/>
                      <a:gd name="T11" fmla="*/ 66 h 105"/>
                      <a:gd name="T12" fmla="*/ 140 w 459"/>
                      <a:gd name="T13" fmla="*/ 69 h 105"/>
                      <a:gd name="T14" fmla="*/ 200 w 459"/>
                      <a:gd name="T15" fmla="*/ 64 h 105"/>
                      <a:gd name="T16" fmla="*/ 243 w 459"/>
                      <a:gd name="T17" fmla="*/ 59 h 105"/>
                      <a:gd name="T18" fmla="*/ 324 w 459"/>
                      <a:gd name="T19" fmla="*/ 51 h 105"/>
                      <a:gd name="T20" fmla="*/ 376 w 459"/>
                      <a:gd name="T21" fmla="*/ 46 h 105"/>
                      <a:gd name="T22" fmla="*/ 410 w 459"/>
                      <a:gd name="T23" fmla="*/ 36 h 105"/>
                      <a:gd name="T24" fmla="*/ 443 w 459"/>
                      <a:gd name="T25" fmla="*/ 15 h 105"/>
                      <a:gd name="T26" fmla="*/ 440 w 459"/>
                      <a:gd name="T27" fmla="*/ 0 h 105"/>
                      <a:gd name="T28" fmla="*/ 459 w 459"/>
                      <a:gd name="T29" fmla="*/ 5 h 105"/>
                      <a:gd name="T30" fmla="*/ 454 w 459"/>
                      <a:gd name="T31" fmla="*/ 56 h 105"/>
                      <a:gd name="T32" fmla="*/ 405 w 459"/>
                      <a:gd name="T33" fmla="*/ 80 h 105"/>
                      <a:gd name="T34" fmla="*/ 297 w 459"/>
                      <a:gd name="T35" fmla="*/ 86 h 105"/>
                      <a:gd name="T36" fmla="*/ 187 w 459"/>
                      <a:gd name="T37" fmla="*/ 97 h 105"/>
                      <a:gd name="T38" fmla="*/ 124 w 459"/>
                      <a:gd name="T39" fmla="*/ 105 h 105"/>
                      <a:gd name="T40" fmla="*/ 48 w 459"/>
                      <a:gd name="T41" fmla="*/ 86 h 105"/>
                      <a:gd name="T42" fmla="*/ 11 w 459"/>
                      <a:gd name="T43" fmla="*/ 75 h 105"/>
                      <a:gd name="T44" fmla="*/ 0 w 459"/>
                      <a:gd name="T45" fmla="*/ 46 h 105"/>
                      <a:gd name="T46" fmla="*/ 11 w 459"/>
                      <a:gd name="T47" fmla="*/ 19 h 105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w 459"/>
                      <a:gd name="T73" fmla="*/ 0 h 105"/>
                      <a:gd name="T74" fmla="*/ 459 w 459"/>
                      <a:gd name="T75" fmla="*/ 105 h 105"/>
                    </a:gdLst>
                    <a:ahLst/>
                    <a:cxnLst>
                      <a:cxn ang="T48">
                        <a:pos x="T0" y="T1"/>
                      </a:cxn>
                      <a:cxn ang="T49">
                        <a:pos x="T2" y="T3"/>
                      </a:cxn>
                      <a:cxn ang="T50">
                        <a:pos x="T4" y="T5"/>
                      </a:cxn>
                      <a:cxn ang="T51">
                        <a:pos x="T6" y="T7"/>
                      </a:cxn>
                      <a:cxn ang="T52">
                        <a:pos x="T8" y="T9"/>
                      </a:cxn>
                      <a:cxn ang="T53">
                        <a:pos x="T10" y="T11"/>
                      </a:cxn>
                      <a:cxn ang="T54">
                        <a:pos x="T12" y="T13"/>
                      </a:cxn>
                      <a:cxn ang="T55">
                        <a:pos x="T14" y="T15"/>
                      </a:cxn>
                      <a:cxn ang="T56">
                        <a:pos x="T16" y="T17"/>
                      </a:cxn>
                      <a:cxn ang="T57">
                        <a:pos x="T18" y="T19"/>
                      </a:cxn>
                      <a:cxn ang="T58">
                        <a:pos x="T20" y="T21"/>
                      </a:cxn>
                      <a:cxn ang="T59">
                        <a:pos x="T22" y="T23"/>
                      </a:cxn>
                      <a:cxn ang="T60">
                        <a:pos x="T24" y="T25"/>
                      </a:cxn>
                      <a:cxn ang="T61">
                        <a:pos x="T26" y="T27"/>
                      </a:cxn>
                      <a:cxn ang="T62">
                        <a:pos x="T28" y="T29"/>
                      </a:cxn>
                      <a:cxn ang="T63">
                        <a:pos x="T30" y="T31"/>
                      </a:cxn>
                      <a:cxn ang="T64">
                        <a:pos x="T32" y="T33"/>
                      </a:cxn>
                      <a:cxn ang="T65">
                        <a:pos x="T34" y="T35"/>
                      </a:cxn>
                      <a:cxn ang="T66">
                        <a:pos x="T36" y="T37"/>
                      </a:cxn>
                      <a:cxn ang="T67">
                        <a:pos x="T38" y="T39"/>
                      </a:cxn>
                      <a:cxn ang="T68">
                        <a:pos x="T40" y="T41"/>
                      </a:cxn>
                      <a:cxn ang="T69">
                        <a:pos x="T42" y="T43"/>
                      </a:cxn>
                      <a:cxn ang="T70">
                        <a:pos x="T44" y="T45"/>
                      </a:cxn>
                      <a:cxn ang="T71">
                        <a:pos x="T46" y="T47"/>
                      </a:cxn>
                    </a:cxnLst>
                    <a:rect l="T72" t="T73" r="T74" b="T75"/>
                    <a:pathLst>
                      <a:path w="459" h="105">
                        <a:moveTo>
                          <a:pt x="11" y="19"/>
                        </a:moveTo>
                        <a:lnTo>
                          <a:pt x="43" y="0"/>
                        </a:lnTo>
                        <a:lnTo>
                          <a:pt x="59" y="5"/>
                        </a:lnTo>
                        <a:lnTo>
                          <a:pt x="49" y="29"/>
                        </a:lnTo>
                        <a:lnTo>
                          <a:pt x="25" y="44"/>
                        </a:lnTo>
                        <a:lnTo>
                          <a:pt x="71" y="66"/>
                        </a:lnTo>
                        <a:lnTo>
                          <a:pt x="140" y="69"/>
                        </a:lnTo>
                        <a:lnTo>
                          <a:pt x="200" y="64"/>
                        </a:lnTo>
                        <a:lnTo>
                          <a:pt x="243" y="59"/>
                        </a:lnTo>
                        <a:lnTo>
                          <a:pt x="324" y="51"/>
                        </a:lnTo>
                        <a:lnTo>
                          <a:pt x="376" y="46"/>
                        </a:lnTo>
                        <a:lnTo>
                          <a:pt x="410" y="36"/>
                        </a:lnTo>
                        <a:lnTo>
                          <a:pt x="443" y="15"/>
                        </a:lnTo>
                        <a:lnTo>
                          <a:pt x="440" y="0"/>
                        </a:lnTo>
                        <a:lnTo>
                          <a:pt x="459" y="5"/>
                        </a:lnTo>
                        <a:lnTo>
                          <a:pt x="454" y="56"/>
                        </a:lnTo>
                        <a:lnTo>
                          <a:pt x="405" y="80"/>
                        </a:lnTo>
                        <a:lnTo>
                          <a:pt x="297" y="86"/>
                        </a:lnTo>
                        <a:lnTo>
                          <a:pt x="187" y="97"/>
                        </a:lnTo>
                        <a:lnTo>
                          <a:pt x="124" y="105"/>
                        </a:lnTo>
                        <a:lnTo>
                          <a:pt x="48" y="86"/>
                        </a:lnTo>
                        <a:lnTo>
                          <a:pt x="11" y="75"/>
                        </a:lnTo>
                        <a:lnTo>
                          <a:pt x="0" y="46"/>
                        </a:lnTo>
                        <a:lnTo>
                          <a:pt x="11" y="1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2020" name="Freeform 67"/>
                  <p:cNvSpPr>
                    <a:spLocks/>
                  </p:cNvSpPr>
                  <p:nvPr/>
                </p:nvSpPr>
                <p:spPr bwMode="auto">
                  <a:xfrm>
                    <a:off x="2024" y="2782"/>
                    <a:ext cx="48" cy="4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2021" name="Freeform 68"/>
                  <p:cNvSpPr>
                    <a:spLocks/>
                  </p:cNvSpPr>
                  <p:nvPr/>
                </p:nvSpPr>
                <p:spPr bwMode="auto">
                  <a:xfrm>
                    <a:off x="2113" y="2777"/>
                    <a:ext cx="48" cy="4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2022" name="Freeform 69"/>
                  <p:cNvSpPr>
                    <a:spLocks/>
                  </p:cNvSpPr>
                  <p:nvPr/>
                </p:nvSpPr>
                <p:spPr bwMode="auto">
                  <a:xfrm>
                    <a:off x="2404" y="2764"/>
                    <a:ext cx="195" cy="49"/>
                  </a:xfrm>
                  <a:custGeom>
                    <a:avLst/>
                    <a:gdLst>
                      <a:gd name="T0" fmla="*/ 0 w 195"/>
                      <a:gd name="T1" fmla="*/ 15 h 49"/>
                      <a:gd name="T2" fmla="*/ 190 w 195"/>
                      <a:gd name="T3" fmla="*/ 0 h 49"/>
                      <a:gd name="T4" fmla="*/ 195 w 195"/>
                      <a:gd name="T5" fmla="*/ 32 h 49"/>
                      <a:gd name="T6" fmla="*/ 0 w 195"/>
                      <a:gd name="T7" fmla="*/ 49 h 49"/>
                      <a:gd name="T8" fmla="*/ 0 w 195"/>
                      <a:gd name="T9" fmla="*/ 15 h 4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95"/>
                      <a:gd name="T16" fmla="*/ 0 h 49"/>
                      <a:gd name="T17" fmla="*/ 195 w 195"/>
                      <a:gd name="T18" fmla="*/ 49 h 4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95" h="49">
                        <a:moveTo>
                          <a:pt x="0" y="15"/>
                        </a:moveTo>
                        <a:lnTo>
                          <a:pt x="190" y="0"/>
                        </a:lnTo>
                        <a:lnTo>
                          <a:pt x="195" y="32"/>
                        </a:lnTo>
                        <a:lnTo>
                          <a:pt x="0" y="49"/>
                        </a:lnTo>
                        <a:lnTo>
                          <a:pt x="0" y="15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2023" name="Freeform 70"/>
                  <p:cNvSpPr>
                    <a:spLocks/>
                  </p:cNvSpPr>
                  <p:nvPr/>
                </p:nvSpPr>
                <p:spPr bwMode="auto">
                  <a:xfrm>
                    <a:off x="1923" y="1953"/>
                    <a:ext cx="821" cy="646"/>
                  </a:xfrm>
                  <a:custGeom>
                    <a:avLst/>
                    <a:gdLst>
                      <a:gd name="T0" fmla="*/ 69 w 821"/>
                      <a:gd name="T1" fmla="*/ 616 h 646"/>
                      <a:gd name="T2" fmla="*/ 46 w 821"/>
                      <a:gd name="T3" fmla="*/ 592 h 646"/>
                      <a:gd name="T4" fmla="*/ 32 w 821"/>
                      <a:gd name="T5" fmla="*/ 551 h 646"/>
                      <a:gd name="T6" fmla="*/ 27 w 821"/>
                      <a:gd name="T7" fmla="*/ 460 h 646"/>
                      <a:gd name="T8" fmla="*/ 27 w 821"/>
                      <a:gd name="T9" fmla="*/ 309 h 646"/>
                      <a:gd name="T10" fmla="*/ 32 w 821"/>
                      <a:gd name="T11" fmla="*/ 195 h 646"/>
                      <a:gd name="T12" fmla="*/ 46 w 821"/>
                      <a:gd name="T13" fmla="*/ 169 h 646"/>
                      <a:gd name="T14" fmla="*/ 71 w 821"/>
                      <a:gd name="T15" fmla="*/ 136 h 646"/>
                      <a:gd name="T16" fmla="*/ 132 w 821"/>
                      <a:gd name="T17" fmla="*/ 112 h 646"/>
                      <a:gd name="T18" fmla="*/ 240 w 821"/>
                      <a:gd name="T19" fmla="*/ 80 h 646"/>
                      <a:gd name="T20" fmla="*/ 329 w 821"/>
                      <a:gd name="T21" fmla="*/ 57 h 646"/>
                      <a:gd name="T22" fmla="*/ 369 w 821"/>
                      <a:gd name="T23" fmla="*/ 33 h 646"/>
                      <a:gd name="T24" fmla="*/ 440 w 821"/>
                      <a:gd name="T25" fmla="*/ 27 h 646"/>
                      <a:gd name="T26" fmla="*/ 566 w 821"/>
                      <a:gd name="T27" fmla="*/ 38 h 646"/>
                      <a:gd name="T28" fmla="*/ 670 w 821"/>
                      <a:gd name="T29" fmla="*/ 32 h 646"/>
                      <a:gd name="T30" fmla="*/ 714 w 821"/>
                      <a:gd name="T31" fmla="*/ 22 h 646"/>
                      <a:gd name="T32" fmla="*/ 750 w 821"/>
                      <a:gd name="T33" fmla="*/ 32 h 646"/>
                      <a:gd name="T34" fmla="*/ 774 w 821"/>
                      <a:gd name="T35" fmla="*/ 95 h 646"/>
                      <a:gd name="T36" fmla="*/ 789 w 821"/>
                      <a:gd name="T37" fmla="*/ 210 h 646"/>
                      <a:gd name="T38" fmla="*/ 804 w 821"/>
                      <a:gd name="T39" fmla="*/ 301 h 646"/>
                      <a:gd name="T40" fmla="*/ 797 w 821"/>
                      <a:gd name="T41" fmla="*/ 343 h 646"/>
                      <a:gd name="T42" fmla="*/ 769 w 821"/>
                      <a:gd name="T43" fmla="*/ 446 h 646"/>
                      <a:gd name="T44" fmla="*/ 733 w 821"/>
                      <a:gd name="T45" fmla="*/ 550 h 646"/>
                      <a:gd name="T46" fmla="*/ 709 w 821"/>
                      <a:gd name="T47" fmla="*/ 589 h 646"/>
                      <a:gd name="T48" fmla="*/ 693 w 821"/>
                      <a:gd name="T49" fmla="*/ 608 h 646"/>
                      <a:gd name="T50" fmla="*/ 717 w 821"/>
                      <a:gd name="T51" fmla="*/ 622 h 646"/>
                      <a:gd name="T52" fmla="*/ 742 w 821"/>
                      <a:gd name="T53" fmla="*/ 578 h 646"/>
                      <a:gd name="T54" fmla="*/ 780 w 821"/>
                      <a:gd name="T55" fmla="*/ 485 h 646"/>
                      <a:gd name="T56" fmla="*/ 808 w 821"/>
                      <a:gd name="T57" fmla="*/ 386 h 646"/>
                      <a:gd name="T58" fmla="*/ 818 w 821"/>
                      <a:gd name="T59" fmla="*/ 337 h 646"/>
                      <a:gd name="T60" fmla="*/ 821 w 821"/>
                      <a:gd name="T61" fmla="*/ 291 h 646"/>
                      <a:gd name="T62" fmla="*/ 812 w 821"/>
                      <a:gd name="T63" fmla="*/ 214 h 646"/>
                      <a:gd name="T64" fmla="*/ 797 w 821"/>
                      <a:gd name="T65" fmla="*/ 99 h 646"/>
                      <a:gd name="T66" fmla="*/ 775 w 821"/>
                      <a:gd name="T67" fmla="*/ 36 h 646"/>
                      <a:gd name="T68" fmla="*/ 755 w 821"/>
                      <a:gd name="T69" fmla="*/ 8 h 646"/>
                      <a:gd name="T70" fmla="*/ 722 w 821"/>
                      <a:gd name="T71" fmla="*/ 0 h 646"/>
                      <a:gd name="T72" fmla="*/ 679 w 821"/>
                      <a:gd name="T73" fmla="*/ 13 h 646"/>
                      <a:gd name="T74" fmla="*/ 615 w 821"/>
                      <a:gd name="T75" fmla="*/ 17 h 646"/>
                      <a:gd name="T76" fmla="*/ 533 w 821"/>
                      <a:gd name="T77" fmla="*/ 17 h 646"/>
                      <a:gd name="T78" fmla="*/ 448 w 821"/>
                      <a:gd name="T79" fmla="*/ 5 h 646"/>
                      <a:gd name="T80" fmla="*/ 391 w 821"/>
                      <a:gd name="T81" fmla="*/ 8 h 646"/>
                      <a:gd name="T82" fmla="*/ 362 w 821"/>
                      <a:gd name="T83" fmla="*/ 19 h 646"/>
                      <a:gd name="T84" fmla="*/ 298 w 821"/>
                      <a:gd name="T85" fmla="*/ 50 h 646"/>
                      <a:gd name="T86" fmla="*/ 175 w 821"/>
                      <a:gd name="T87" fmla="*/ 84 h 646"/>
                      <a:gd name="T88" fmla="*/ 57 w 821"/>
                      <a:gd name="T89" fmla="*/ 123 h 646"/>
                      <a:gd name="T90" fmla="*/ 24 w 821"/>
                      <a:gd name="T91" fmla="*/ 164 h 646"/>
                      <a:gd name="T92" fmla="*/ 3 w 821"/>
                      <a:gd name="T93" fmla="*/ 219 h 646"/>
                      <a:gd name="T94" fmla="*/ 0 w 821"/>
                      <a:gd name="T95" fmla="*/ 329 h 646"/>
                      <a:gd name="T96" fmla="*/ 5 w 821"/>
                      <a:gd name="T97" fmla="*/ 433 h 646"/>
                      <a:gd name="T98" fmla="*/ 9 w 821"/>
                      <a:gd name="T99" fmla="*/ 540 h 646"/>
                      <a:gd name="T100" fmla="*/ 28 w 821"/>
                      <a:gd name="T101" fmla="*/ 602 h 646"/>
                      <a:gd name="T102" fmla="*/ 47 w 821"/>
                      <a:gd name="T103" fmla="*/ 635 h 646"/>
                      <a:gd name="T104" fmla="*/ 80 w 821"/>
                      <a:gd name="T105" fmla="*/ 646 h 646"/>
                      <a:gd name="T106" fmla="*/ 99 w 821"/>
                      <a:gd name="T107" fmla="*/ 640 h 646"/>
                      <a:gd name="T108" fmla="*/ 69 w 821"/>
                      <a:gd name="T109" fmla="*/ 616 h 64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w 821"/>
                      <a:gd name="T166" fmla="*/ 0 h 646"/>
                      <a:gd name="T167" fmla="*/ 821 w 821"/>
                      <a:gd name="T168" fmla="*/ 646 h 646"/>
                    </a:gdLst>
                    <a:ahLst/>
                    <a:cxnLst>
                      <a:cxn ang="T110">
                        <a:pos x="T0" y="T1"/>
                      </a:cxn>
                      <a:cxn ang="T111">
                        <a:pos x="T2" y="T3"/>
                      </a:cxn>
                      <a:cxn ang="T112">
                        <a:pos x="T4" y="T5"/>
                      </a:cxn>
                      <a:cxn ang="T113">
                        <a:pos x="T6" y="T7"/>
                      </a:cxn>
                      <a:cxn ang="T114">
                        <a:pos x="T8" y="T9"/>
                      </a:cxn>
                      <a:cxn ang="T115">
                        <a:pos x="T10" y="T11"/>
                      </a:cxn>
                      <a:cxn ang="T116">
                        <a:pos x="T12" y="T13"/>
                      </a:cxn>
                      <a:cxn ang="T117">
                        <a:pos x="T14" y="T15"/>
                      </a:cxn>
                      <a:cxn ang="T118">
                        <a:pos x="T16" y="T17"/>
                      </a:cxn>
                      <a:cxn ang="T119">
                        <a:pos x="T18" y="T19"/>
                      </a:cxn>
                      <a:cxn ang="T120">
                        <a:pos x="T20" y="T21"/>
                      </a:cxn>
                      <a:cxn ang="T121">
                        <a:pos x="T22" y="T23"/>
                      </a:cxn>
                      <a:cxn ang="T122">
                        <a:pos x="T24" y="T25"/>
                      </a:cxn>
                      <a:cxn ang="T123">
                        <a:pos x="T26" y="T27"/>
                      </a:cxn>
                      <a:cxn ang="T124">
                        <a:pos x="T28" y="T29"/>
                      </a:cxn>
                      <a:cxn ang="T125">
                        <a:pos x="T30" y="T31"/>
                      </a:cxn>
                      <a:cxn ang="T126">
                        <a:pos x="T32" y="T33"/>
                      </a:cxn>
                      <a:cxn ang="T127">
                        <a:pos x="T34" y="T35"/>
                      </a:cxn>
                      <a:cxn ang="T128">
                        <a:pos x="T36" y="T37"/>
                      </a:cxn>
                      <a:cxn ang="T129">
                        <a:pos x="T38" y="T39"/>
                      </a:cxn>
                      <a:cxn ang="T130">
                        <a:pos x="T40" y="T41"/>
                      </a:cxn>
                      <a:cxn ang="T131">
                        <a:pos x="T42" y="T43"/>
                      </a:cxn>
                      <a:cxn ang="T132">
                        <a:pos x="T44" y="T45"/>
                      </a:cxn>
                      <a:cxn ang="T133">
                        <a:pos x="T46" y="T47"/>
                      </a:cxn>
                      <a:cxn ang="T134">
                        <a:pos x="T48" y="T49"/>
                      </a:cxn>
                      <a:cxn ang="T135">
                        <a:pos x="T50" y="T51"/>
                      </a:cxn>
                      <a:cxn ang="T136">
                        <a:pos x="T52" y="T53"/>
                      </a:cxn>
                      <a:cxn ang="T137">
                        <a:pos x="T54" y="T55"/>
                      </a:cxn>
                      <a:cxn ang="T138">
                        <a:pos x="T56" y="T57"/>
                      </a:cxn>
                      <a:cxn ang="T139">
                        <a:pos x="T58" y="T59"/>
                      </a:cxn>
                      <a:cxn ang="T140">
                        <a:pos x="T60" y="T61"/>
                      </a:cxn>
                      <a:cxn ang="T141">
                        <a:pos x="T62" y="T63"/>
                      </a:cxn>
                      <a:cxn ang="T142">
                        <a:pos x="T64" y="T65"/>
                      </a:cxn>
                      <a:cxn ang="T143">
                        <a:pos x="T66" y="T67"/>
                      </a:cxn>
                      <a:cxn ang="T144">
                        <a:pos x="T68" y="T69"/>
                      </a:cxn>
                      <a:cxn ang="T145">
                        <a:pos x="T70" y="T71"/>
                      </a:cxn>
                      <a:cxn ang="T146">
                        <a:pos x="T72" y="T73"/>
                      </a:cxn>
                      <a:cxn ang="T147">
                        <a:pos x="T74" y="T75"/>
                      </a:cxn>
                      <a:cxn ang="T148">
                        <a:pos x="T76" y="T77"/>
                      </a:cxn>
                      <a:cxn ang="T149">
                        <a:pos x="T78" y="T79"/>
                      </a:cxn>
                      <a:cxn ang="T150">
                        <a:pos x="T80" y="T81"/>
                      </a:cxn>
                      <a:cxn ang="T151">
                        <a:pos x="T82" y="T83"/>
                      </a:cxn>
                      <a:cxn ang="T152">
                        <a:pos x="T84" y="T85"/>
                      </a:cxn>
                      <a:cxn ang="T153">
                        <a:pos x="T86" y="T87"/>
                      </a:cxn>
                      <a:cxn ang="T154">
                        <a:pos x="T88" y="T89"/>
                      </a:cxn>
                      <a:cxn ang="T155">
                        <a:pos x="T90" y="T91"/>
                      </a:cxn>
                      <a:cxn ang="T156">
                        <a:pos x="T92" y="T93"/>
                      </a:cxn>
                      <a:cxn ang="T157">
                        <a:pos x="T94" y="T95"/>
                      </a:cxn>
                      <a:cxn ang="T158">
                        <a:pos x="T96" y="T97"/>
                      </a:cxn>
                      <a:cxn ang="T159">
                        <a:pos x="T98" y="T99"/>
                      </a:cxn>
                      <a:cxn ang="T160">
                        <a:pos x="T100" y="T101"/>
                      </a:cxn>
                      <a:cxn ang="T161">
                        <a:pos x="T102" y="T103"/>
                      </a:cxn>
                      <a:cxn ang="T162">
                        <a:pos x="T104" y="T105"/>
                      </a:cxn>
                      <a:cxn ang="T163">
                        <a:pos x="T106" y="T107"/>
                      </a:cxn>
                      <a:cxn ang="T164">
                        <a:pos x="T108" y="T109"/>
                      </a:cxn>
                    </a:cxnLst>
                    <a:rect l="T165" t="T166" r="T167" b="T168"/>
                    <a:pathLst>
                      <a:path w="821" h="646">
                        <a:moveTo>
                          <a:pt x="69" y="616"/>
                        </a:moveTo>
                        <a:lnTo>
                          <a:pt x="46" y="592"/>
                        </a:lnTo>
                        <a:lnTo>
                          <a:pt x="32" y="551"/>
                        </a:lnTo>
                        <a:lnTo>
                          <a:pt x="27" y="460"/>
                        </a:lnTo>
                        <a:lnTo>
                          <a:pt x="27" y="309"/>
                        </a:lnTo>
                        <a:lnTo>
                          <a:pt x="32" y="195"/>
                        </a:lnTo>
                        <a:lnTo>
                          <a:pt x="46" y="169"/>
                        </a:lnTo>
                        <a:lnTo>
                          <a:pt x="71" y="136"/>
                        </a:lnTo>
                        <a:lnTo>
                          <a:pt x="132" y="112"/>
                        </a:lnTo>
                        <a:lnTo>
                          <a:pt x="240" y="80"/>
                        </a:lnTo>
                        <a:lnTo>
                          <a:pt x="329" y="57"/>
                        </a:lnTo>
                        <a:lnTo>
                          <a:pt x="369" y="33"/>
                        </a:lnTo>
                        <a:lnTo>
                          <a:pt x="440" y="27"/>
                        </a:lnTo>
                        <a:lnTo>
                          <a:pt x="566" y="38"/>
                        </a:lnTo>
                        <a:lnTo>
                          <a:pt x="670" y="32"/>
                        </a:lnTo>
                        <a:lnTo>
                          <a:pt x="714" y="22"/>
                        </a:lnTo>
                        <a:lnTo>
                          <a:pt x="750" y="32"/>
                        </a:lnTo>
                        <a:lnTo>
                          <a:pt x="774" y="95"/>
                        </a:lnTo>
                        <a:lnTo>
                          <a:pt x="789" y="210"/>
                        </a:lnTo>
                        <a:lnTo>
                          <a:pt x="804" y="301"/>
                        </a:lnTo>
                        <a:lnTo>
                          <a:pt x="797" y="343"/>
                        </a:lnTo>
                        <a:lnTo>
                          <a:pt x="769" y="446"/>
                        </a:lnTo>
                        <a:lnTo>
                          <a:pt x="733" y="550"/>
                        </a:lnTo>
                        <a:lnTo>
                          <a:pt x="709" y="589"/>
                        </a:lnTo>
                        <a:lnTo>
                          <a:pt x="693" y="608"/>
                        </a:lnTo>
                        <a:lnTo>
                          <a:pt x="717" y="622"/>
                        </a:lnTo>
                        <a:lnTo>
                          <a:pt x="742" y="578"/>
                        </a:lnTo>
                        <a:lnTo>
                          <a:pt x="780" y="485"/>
                        </a:lnTo>
                        <a:lnTo>
                          <a:pt x="808" y="386"/>
                        </a:lnTo>
                        <a:lnTo>
                          <a:pt x="818" y="337"/>
                        </a:lnTo>
                        <a:lnTo>
                          <a:pt x="821" y="291"/>
                        </a:lnTo>
                        <a:lnTo>
                          <a:pt x="812" y="214"/>
                        </a:lnTo>
                        <a:lnTo>
                          <a:pt x="797" y="99"/>
                        </a:lnTo>
                        <a:lnTo>
                          <a:pt x="775" y="36"/>
                        </a:lnTo>
                        <a:lnTo>
                          <a:pt x="755" y="8"/>
                        </a:lnTo>
                        <a:lnTo>
                          <a:pt x="722" y="0"/>
                        </a:lnTo>
                        <a:lnTo>
                          <a:pt x="679" y="13"/>
                        </a:lnTo>
                        <a:lnTo>
                          <a:pt x="615" y="17"/>
                        </a:lnTo>
                        <a:lnTo>
                          <a:pt x="533" y="17"/>
                        </a:lnTo>
                        <a:lnTo>
                          <a:pt x="448" y="5"/>
                        </a:lnTo>
                        <a:lnTo>
                          <a:pt x="391" y="8"/>
                        </a:lnTo>
                        <a:lnTo>
                          <a:pt x="362" y="19"/>
                        </a:lnTo>
                        <a:lnTo>
                          <a:pt x="298" y="50"/>
                        </a:lnTo>
                        <a:lnTo>
                          <a:pt x="175" y="84"/>
                        </a:lnTo>
                        <a:lnTo>
                          <a:pt x="57" y="123"/>
                        </a:lnTo>
                        <a:lnTo>
                          <a:pt x="24" y="164"/>
                        </a:lnTo>
                        <a:lnTo>
                          <a:pt x="3" y="219"/>
                        </a:lnTo>
                        <a:lnTo>
                          <a:pt x="0" y="329"/>
                        </a:lnTo>
                        <a:lnTo>
                          <a:pt x="5" y="433"/>
                        </a:lnTo>
                        <a:lnTo>
                          <a:pt x="9" y="540"/>
                        </a:lnTo>
                        <a:lnTo>
                          <a:pt x="28" y="602"/>
                        </a:lnTo>
                        <a:lnTo>
                          <a:pt x="47" y="635"/>
                        </a:lnTo>
                        <a:lnTo>
                          <a:pt x="80" y="646"/>
                        </a:lnTo>
                        <a:lnTo>
                          <a:pt x="99" y="640"/>
                        </a:lnTo>
                        <a:lnTo>
                          <a:pt x="69" y="616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2024" name="Freeform 71"/>
                  <p:cNvSpPr>
                    <a:spLocks/>
                  </p:cNvSpPr>
                  <p:nvPr/>
                </p:nvSpPr>
                <p:spPr bwMode="auto">
                  <a:xfrm>
                    <a:off x="1978" y="1965"/>
                    <a:ext cx="707" cy="644"/>
                  </a:xfrm>
                  <a:custGeom>
                    <a:avLst/>
                    <a:gdLst>
                      <a:gd name="T0" fmla="*/ 11 w 707"/>
                      <a:gd name="T1" fmla="*/ 611 h 644"/>
                      <a:gd name="T2" fmla="*/ 129 w 707"/>
                      <a:gd name="T3" fmla="*/ 619 h 644"/>
                      <a:gd name="T4" fmla="*/ 294 w 707"/>
                      <a:gd name="T5" fmla="*/ 623 h 644"/>
                      <a:gd name="T6" fmla="*/ 426 w 707"/>
                      <a:gd name="T7" fmla="*/ 623 h 644"/>
                      <a:gd name="T8" fmla="*/ 544 w 707"/>
                      <a:gd name="T9" fmla="*/ 609 h 644"/>
                      <a:gd name="T10" fmla="*/ 622 w 707"/>
                      <a:gd name="T11" fmla="*/ 597 h 644"/>
                      <a:gd name="T12" fmla="*/ 644 w 707"/>
                      <a:gd name="T13" fmla="*/ 586 h 644"/>
                      <a:gd name="T14" fmla="*/ 644 w 707"/>
                      <a:gd name="T15" fmla="*/ 529 h 644"/>
                      <a:gd name="T16" fmla="*/ 615 w 707"/>
                      <a:gd name="T17" fmla="*/ 377 h 644"/>
                      <a:gd name="T18" fmla="*/ 582 w 707"/>
                      <a:gd name="T19" fmla="*/ 193 h 644"/>
                      <a:gd name="T20" fmla="*/ 565 w 707"/>
                      <a:gd name="T21" fmla="*/ 126 h 644"/>
                      <a:gd name="T22" fmla="*/ 549 w 707"/>
                      <a:gd name="T23" fmla="*/ 101 h 644"/>
                      <a:gd name="T24" fmla="*/ 346 w 707"/>
                      <a:gd name="T25" fmla="*/ 123 h 644"/>
                      <a:gd name="T26" fmla="*/ 147 w 707"/>
                      <a:gd name="T27" fmla="*/ 128 h 644"/>
                      <a:gd name="T28" fmla="*/ 38 w 707"/>
                      <a:gd name="T29" fmla="*/ 131 h 644"/>
                      <a:gd name="T30" fmla="*/ 0 w 707"/>
                      <a:gd name="T31" fmla="*/ 136 h 644"/>
                      <a:gd name="T32" fmla="*/ 21 w 707"/>
                      <a:gd name="T33" fmla="*/ 109 h 644"/>
                      <a:gd name="T34" fmla="*/ 68 w 707"/>
                      <a:gd name="T35" fmla="*/ 114 h 644"/>
                      <a:gd name="T36" fmla="*/ 204 w 707"/>
                      <a:gd name="T37" fmla="*/ 109 h 644"/>
                      <a:gd name="T38" fmla="*/ 333 w 707"/>
                      <a:gd name="T39" fmla="*/ 101 h 644"/>
                      <a:gd name="T40" fmla="*/ 447 w 707"/>
                      <a:gd name="T41" fmla="*/ 92 h 644"/>
                      <a:gd name="T42" fmla="*/ 556 w 707"/>
                      <a:gd name="T43" fmla="*/ 82 h 644"/>
                      <a:gd name="T44" fmla="*/ 641 w 707"/>
                      <a:gd name="T45" fmla="*/ 43 h 644"/>
                      <a:gd name="T46" fmla="*/ 688 w 707"/>
                      <a:gd name="T47" fmla="*/ 0 h 644"/>
                      <a:gd name="T48" fmla="*/ 707 w 707"/>
                      <a:gd name="T49" fmla="*/ 21 h 644"/>
                      <a:gd name="T50" fmla="*/ 663 w 707"/>
                      <a:gd name="T51" fmla="*/ 47 h 644"/>
                      <a:gd name="T52" fmla="*/ 598 w 707"/>
                      <a:gd name="T53" fmla="*/ 90 h 644"/>
                      <a:gd name="T54" fmla="*/ 578 w 707"/>
                      <a:gd name="T55" fmla="*/ 104 h 644"/>
                      <a:gd name="T56" fmla="*/ 601 w 707"/>
                      <a:gd name="T57" fmla="*/ 202 h 644"/>
                      <a:gd name="T58" fmla="*/ 620 w 707"/>
                      <a:gd name="T59" fmla="*/ 297 h 644"/>
                      <a:gd name="T60" fmla="*/ 636 w 707"/>
                      <a:gd name="T61" fmla="*/ 384 h 644"/>
                      <a:gd name="T62" fmla="*/ 650 w 707"/>
                      <a:gd name="T63" fmla="*/ 467 h 644"/>
                      <a:gd name="T64" fmla="*/ 663 w 707"/>
                      <a:gd name="T65" fmla="*/ 529 h 644"/>
                      <a:gd name="T66" fmla="*/ 669 w 707"/>
                      <a:gd name="T67" fmla="*/ 582 h 644"/>
                      <a:gd name="T68" fmla="*/ 660 w 707"/>
                      <a:gd name="T69" fmla="*/ 611 h 644"/>
                      <a:gd name="T70" fmla="*/ 570 w 707"/>
                      <a:gd name="T71" fmla="*/ 633 h 644"/>
                      <a:gd name="T72" fmla="*/ 412 w 707"/>
                      <a:gd name="T73" fmla="*/ 644 h 644"/>
                      <a:gd name="T74" fmla="*/ 246 w 707"/>
                      <a:gd name="T75" fmla="*/ 638 h 644"/>
                      <a:gd name="T76" fmla="*/ 125 w 707"/>
                      <a:gd name="T77" fmla="*/ 638 h 644"/>
                      <a:gd name="T78" fmla="*/ 25 w 707"/>
                      <a:gd name="T79" fmla="*/ 635 h 644"/>
                      <a:gd name="T80" fmla="*/ 11 w 707"/>
                      <a:gd name="T81" fmla="*/ 611 h 644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707"/>
                      <a:gd name="T124" fmla="*/ 0 h 644"/>
                      <a:gd name="T125" fmla="*/ 707 w 707"/>
                      <a:gd name="T126" fmla="*/ 644 h 644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707" h="644">
                        <a:moveTo>
                          <a:pt x="11" y="611"/>
                        </a:moveTo>
                        <a:lnTo>
                          <a:pt x="129" y="619"/>
                        </a:lnTo>
                        <a:lnTo>
                          <a:pt x="294" y="623"/>
                        </a:lnTo>
                        <a:lnTo>
                          <a:pt x="426" y="623"/>
                        </a:lnTo>
                        <a:lnTo>
                          <a:pt x="544" y="609"/>
                        </a:lnTo>
                        <a:lnTo>
                          <a:pt x="622" y="597"/>
                        </a:lnTo>
                        <a:lnTo>
                          <a:pt x="644" y="586"/>
                        </a:lnTo>
                        <a:lnTo>
                          <a:pt x="644" y="529"/>
                        </a:lnTo>
                        <a:lnTo>
                          <a:pt x="615" y="377"/>
                        </a:lnTo>
                        <a:lnTo>
                          <a:pt x="582" y="193"/>
                        </a:lnTo>
                        <a:lnTo>
                          <a:pt x="565" y="126"/>
                        </a:lnTo>
                        <a:lnTo>
                          <a:pt x="549" y="101"/>
                        </a:lnTo>
                        <a:lnTo>
                          <a:pt x="346" y="123"/>
                        </a:lnTo>
                        <a:lnTo>
                          <a:pt x="147" y="128"/>
                        </a:lnTo>
                        <a:lnTo>
                          <a:pt x="38" y="131"/>
                        </a:lnTo>
                        <a:lnTo>
                          <a:pt x="0" y="136"/>
                        </a:lnTo>
                        <a:lnTo>
                          <a:pt x="21" y="109"/>
                        </a:lnTo>
                        <a:lnTo>
                          <a:pt x="68" y="114"/>
                        </a:lnTo>
                        <a:lnTo>
                          <a:pt x="204" y="109"/>
                        </a:lnTo>
                        <a:lnTo>
                          <a:pt x="333" y="101"/>
                        </a:lnTo>
                        <a:lnTo>
                          <a:pt x="447" y="92"/>
                        </a:lnTo>
                        <a:lnTo>
                          <a:pt x="556" y="82"/>
                        </a:lnTo>
                        <a:lnTo>
                          <a:pt x="641" y="43"/>
                        </a:lnTo>
                        <a:lnTo>
                          <a:pt x="688" y="0"/>
                        </a:lnTo>
                        <a:lnTo>
                          <a:pt x="707" y="21"/>
                        </a:lnTo>
                        <a:lnTo>
                          <a:pt x="663" y="47"/>
                        </a:lnTo>
                        <a:lnTo>
                          <a:pt x="598" y="90"/>
                        </a:lnTo>
                        <a:lnTo>
                          <a:pt x="578" y="104"/>
                        </a:lnTo>
                        <a:lnTo>
                          <a:pt x="601" y="202"/>
                        </a:lnTo>
                        <a:lnTo>
                          <a:pt x="620" y="297"/>
                        </a:lnTo>
                        <a:lnTo>
                          <a:pt x="636" y="384"/>
                        </a:lnTo>
                        <a:lnTo>
                          <a:pt x="650" y="467"/>
                        </a:lnTo>
                        <a:lnTo>
                          <a:pt x="663" y="529"/>
                        </a:lnTo>
                        <a:lnTo>
                          <a:pt x="669" y="582"/>
                        </a:lnTo>
                        <a:lnTo>
                          <a:pt x="660" y="611"/>
                        </a:lnTo>
                        <a:lnTo>
                          <a:pt x="570" y="633"/>
                        </a:lnTo>
                        <a:lnTo>
                          <a:pt x="412" y="644"/>
                        </a:lnTo>
                        <a:lnTo>
                          <a:pt x="246" y="638"/>
                        </a:lnTo>
                        <a:lnTo>
                          <a:pt x="125" y="638"/>
                        </a:lnTo>
                        <a:lnTo>
                          <a:pt x="25" y="635"/>
                        </a:lnTo>
                        <a:lnTo>
                          <a:pt x="11" y="611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2025" name="Freeform 72"/>
                  <p:cNvSpPr>
                    <a:spLocks/>
                  </p:cNvSpPr>
                  <p:nvPr/>
                </p:nvSpPr>
                <p:spPr bwMode="auto">
                  <a:xfrm>
                    <a:off x="2057" y="2127"/>
                    <a:ext cx="488" cy="412"/>
                  </a:xfrm>
                  <a:custGeom>
                    <a:avLst/>
                    <a:gdLst>
                      <a:gd name="T0" fmla="*/ 0 w 488"/>
                      <a:gd name="T1" fmla="*/ 11 h 412"/>
                      <a:gd name="T2" fmla="*/ 162 w 488"/>
                      <a:gd name="T3" fmla="*/ 5 h 412"/>
                      <a:gd name="T4" fmla="*/ 273 w 488"/>
                      <a:gd name="T5" fmla="*/ 0 h 412"/>
                      <a:gd name="T6" fmla="*/ 397 w 488"/>
                      <a:gd name="T7" fmla="*/ 2 h 412"/>
                      <a:gd name="T8" fmla="*/ 416 w 488"/>
                      <a:gd name="T9" fmla="*/ 16 h 412"/>
                      <a:gd name="T10" fmla="*/ 431 w 488"/>
                      <a:gd name="T11" fmla="*/ 38 h 412"/>
                      <a:gd name="T12" fmla="*/ 458 w 488"/>
                      <a:gd name="T13" fmla="*/ 154 h 412"/>
                      <a:gd name="T14" fmla="*/ 478 w 488"/>
                      <a:gd name="T15" fmla="*/ 286 h 412"/>
                      <a:gd name="T16" fmla="*/ 488 w 488"/>
                      <a:gd name="T17" fmla="*/ 377 h 412"/>
                      <a:gd name="T18" fmla="*/ 478 w 488"/>
                      <a:gd name="T19" fmla="*/ 406 h 412"/>
                      <a:gd name="T20" fmla="*/ 453 w 488"/>
                      <a:gd name="T21" fmla="*/ 412 h 412"/>
                      <a:gd name="T22" fmla="*/ 310 w 488"/>
                      <a:gd name="T23" fmla="*/ 396 h 412"/>
                      <a:gd name="T24" fmla="*/ 459 w 488"/>
                      <a:gd name="T25" fmla="*/ 383 h 412"/>
                      <a:gd name="T26" fmla="*/ 467 w 488"/>
                      <a:gd name="T27" fmla="*/ 379 h 412"/>
                      <a:gd name="T28" fmla="*/ 464 w 488"/>
                      <a:gd name="T29" fmla="*/ 317 h 412"/>
                      <a:gd name="T30" fmla="*/ 453 w 488"/>
                      <a:gd name="T31" fmla="*/ 229 h 412"/>
                      <a:gd name="T32" fmla="*/ 429 w 488"/>
                      <a:gd name="T33" fmla="*/ 110 h 412"/>
                      <a:gd name="T34" fmla="*/ 410 w 488"/>
                      <a:gd name="T35" fmla="*/ 35 h 412"/>
                      <a:gd name="T36" fmla="*/ 391 w 488"/>
                      <a:gd name="T37" fmla="*/ 24 h 412"/>
                      <a:gd name="T38" fmla="*/ 302 w 488"/>
                      <a:gd name="T39" fmla="*/ 19 h 412"/>
                      <a:gd name="T40" fmla="*/ 181 w 488"/>
                      <a:gd name="T41" fmla="*/ 24 h 412"/>
                      <a:gd name="T42" fmla="*/ 81 w 488"/>
                      <a:gd name="T43" fmla="*/ 21 h 412"/>
                      <a:gd name="T44" fmla="*/ 0 w 488"/>
                      <a:gd name="T45" fmla="*/ 11 h 412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w 488"/>
                      <a:gd name="T70" fmla="*/ 0 h 412"/>
                      <a:gd name="T71" fmla="*/ 488 w 488"/>
                      <a:gd name="T72" fmla="*/ 412 h 412"/>
                    </a:gdLst>
                    <a:ahLst/>
                    <a:cxnLst>
                      <a:cxn ang="T46">
                        <a:pos x="T0" y="T1"/>
                      </a:cxn>
                      <a:cxn ang="T47">
                        <a:pos x="T2" y="T3"/>
                      </a:cxn>
                      <a:cxn ang="T48">
                        <a:pos x="T4" y="T5"/>
                      </a:cxn>
                      <a:cxn ang="T49">
                        <a:pos x="T6" y="T7"/>
                      </a:cxn>
                      <a:cxn ang="T50">
                        <a:pos x="T8" y="T9"/>
                      </a:cxn>
                      <a:cxn ang="T51">
                        <a:pos x="T10" y="T11"/>
                      </a:cxn>
                      <a:cxn ang="T52">
                        <a:pos x="T12" y="T13"/>
                      </a:cxn>
                      <a:cxn ang="T53">
                        <a:pos x="T14" y="T15"/>
                      </a:cxn>
                      <a:cxn ang="T54">
                        <a:pos x="T16" y="T17"/>
                      </a:cxn>
                      <a:cxn ang="T55">
                        <a:pos x="T18" y="T19"/>
                      </a:cxn>
                      <a:cxn ang="T56">
                        <a:pos x="T20" y="T21"/>
                      </a:cxn>
                      <a:cxn ang="T57">
                        <a:pos x="T22" y="T23"/>
                      </a:cxn>
                      <a:cxn ang="T58">
                        <a:pos x="T24" y="T25"/>
                      </a:cxn>
                      <a:cxn ang="T59">
                        <a:pos x="T26" y="T27"/>
                      </a:cxn>
                      <a:cxn ang="T60">
                        <a:pos x="T28" y="T29"/>
                      </a:cxn>
                      <a:cxn ang="T61">
                        <a:pos x="T30" y="T31"/>
                      </a:cxn>
                      <a:cxn ang="T62">
                        <a:pos x="T32" y="T33"/>
                      </a:cxn>
                      <a:cxn ang="T63">
                        <a:pos x="T34" y="T35"/>
                      </a:cxn>
                      <a:cxn ang="T64">
                        <a:pos x="T36" y="T37"/>
                      </a:cxn>
                      <a:cxn ang="T65">
                        <a:pos x="T38" y="T39"/>
                      </a:cxn>
                      <a:cxn ang="T66">
                        <a:pos x="T40" y="T41"/>
                      </a:cxn>
                      <a:cxn ang="T67">
                        <a:pos x="T42" y="T43"/>
                      </a:cxn>
                      <a:cxn ang="T68">
                        <a:pos x="T44" y="T45"/>
                      </a:cxn>
                    </a:cxnLst>
                    <a:rect l="T69" t="T70" r="T71" b="T72"/>
                    <a:pathLst>
                      <a:path w="488" h="412">
                        <a:moveTo>
                          <a:pt x="0" y="11"/>
                        </a:moveTo>
                        <a:lnTo>
                          <a:pt x="162" y="5"/>
                        </a:lnTo>
                        <a:lnTo>
                          <a:pt x="273" y="0"/>
                        </a:lnTo>
                        <a:lnTo>
                          <a:pt x="397" y="2"/>
                        </a:lnTo>
                        <a:lnTo>
                          <a:pt x="416" y="16"/>
                        </a:lnTo>
                        <a:lnTo>
                          <a:pt x="431" y="38"/>
                        </a:lnTo>
                        <a:lnTo>
                          <a:pt x="458" y="154"/>
                        </a:lnTo>
                        <a:lnTo>
                          <a:pt x="478" y="286"/>
                        </a:lnTo>
                        <a:lnTo>
                          <a:pt x="488" y="377"/>
                        </a:lnTo>
                        <a:lnTo>
                          <a:pt x="478" y="406"/>
                        </a:lnTo>
                        <a:lnTo>
                          <a:pt x="453" y="412"/>
                        </a:lnTo>
                        <a:lnTo>
                          <a:pt x="310" y="396"/>
                        </a:lnTo>
                        <a:lnTo>
                          <a:pt x="459" y="383"/>
                        </a:lnTo>
                        <a:lnTo>
                          <a:pt x="467" y="379"/>
                        </a:lnTo>
                        <a:lnTo>
                          <a:pt x="464" y="317"/>
                        </a:lnTo>
                        <a:lnTo>
                          <a:pt x="453" y="229"/>
                        </a:lnTo>
                        <a:lnTo>
                          <a:pt x="429" y="110"/>
                        </a:lnTo>
                        <a:lnTo>
                          <a:pt x="410" y="35"/>
                        </a:lnTo>
                        <a:lnTo>
                          <a:pt x="391" y="24"/>
                        </a:lnTo>
                        <a:lnTo>
                          <a:pt x="302" y="19"/>
                        </a:lnTo>
                        <a:lnTo>
                          <a:pt x="181" y="24"/>
                        </a:lnTo>
                        <a:lnTo>
                          <a:pt x="81" y="21"/>
                        </a:lnTo>
                        <a:lnTo>
                          <a:pt x="0" y="11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2026" name="Freeform 73"/>
                  <p:cNvSpPr>
                    <a:spLocks/>
                  </p:cNvSpPr>
                  <p:nvPr/>
                </p:nvSpPr>
                <p:spPr bwMode="auto">
                  <a:xfrm>
                    <a:off x="2007" y="2133"/>
                    <a:ext cx="485" cy="401"/>
                  </a:xfrm>
                  <a:custGeom>
                    <a:avLst/>
                    <a:gdLst>
                      <a:gd name="T0" fmla="*/ 224 w 485"/>
                      <a:gd name="T1" fmla="*/ 0 h 401"/>
                      <a:gd name="T2" fmla="*/ 67 w 485"/>
                      <a:gd name="T3" fmla="*/ 0 h 401"/>
                      <a:gd name="T4" fmla="*/ 22 w 485"/>
                      <a:gd name="T5" fmla="*/ 5 h 401"/>
                      <a:gd name="T6" fmla="*/ 14 w 485"/>
                      <a:gd name="T7" fmla="*/ 22 h 401"/>
                      <a:gd name="T8" fmla="*/ 5 w 485"/>
                      <a:gd name="T9" fmla="*/ 57 h 401"/>
                      <a:gd name="T10" fmla="*/ 0 w 485"/>
                      <a:gd name="T11" fmla="*/ 151 h 401"/>
                      <a:gd name="T12" fmla="*/ 5 w 485"/>
                      <a:gd name="T13" fmla="*/ 243 h 401"/>
                      <a:gd name="T14" fmla="*/ 17 w 485"/>
                      <a:gd name="T15" fmla="*/ 334 h 401"/>
                      <a:gd name="T16" fmla="*/ 37 w 485"/>
                      <a:gd name="T17" fmla="*/ 371 h 401"/>
                      <a:gd name="T18" fmla="*/ 46 w 485"/>
                      <a:gd name="T19" fmla="*/ 380 h 401"/>
                      <a:gd name="T20" fmla="*/ 146 w 485"/>
                      <a:gd name="T21" fmla="*/ 390 h 401"/>
                      <a:gd name="T22" fmla="*/ 275 w 485"/>
                      <a:gd name="T23" fmla="*/ 395 h 401"/>
                      <a:gd name="T24" fmla="*/ 371 w 485"/>
                      <a:gd name="T25" fmla="*/ 396 h 401"/>
                      <a:gd name="T26" fmla="*/ 485 w 485"/>
                      <a:gd name="T27" fmla="*/ 401 h 401"/>
                      <a:gd name="T28" fmla="*/ 480 w 485"/>
                      <a:gd name="T29" fmla="*/ 387 h 401"/>
                      <a:gd name="T30" fmla="*/ 391 w 485"/>
                      <a:gd name="T31" fmla="*/ 380 h 401"/>
                      <a:gd name="T32" fmla="*/ 275 w 485"/>
                      <a:gd name="T33" fmla="*/ 372 h 401"/>
                      <a:gd name="T34" fmla="*/ 114 w 485"/>
                      <a:gd name="T35" fmla="*/ 371 h 401"/>
                      <a:gd name="T36" fmla="*/ 56 w 485"/>
                      <a:gd name="T37" fmla="*/ 353 h 401"/>
                      <a:gd name="T38" fmla="*/ 38 w 485"/>
                      <a:gd name="T39" fmla="*/ 339 h 401"/>
                      <a:gd name="T40" fmla="*/ 32 w 485"/>
                      <a:gd name="T41" fmla="*/ 313 h 401"/>
                      <a:gd name="T42" fmla="*/ 24 w 485"/>
                      <a:gd name="T43" fmla="*/ 237 h 401"/>
                      <a:gd name="T44" fmla="*/ 22 w 485"/>
                      <a:gd name="T45" fmla="*/ 142 h 401"/>
                      <a:gd name="T46" fmla="*/ 29 w 485"/>
                      <a:gd name="T47" fmla="*/ 46 h 401"/>
                      <a:gd name="T48" fmla="*/ 38 w 485"/>
                      <a:gd name="T49" fmla="*/ 24 h 401"/>
                      <a:gd name="T50" fmla="*/ 143 w 485"/>
                      <a:gd name="T51" fmla="*/ 10 h 401"/>
                      <a:gd name="T52" fmla="*/ 224 w 485"/>
                      <a:gd name="T53" fmla="*/ 0 h 401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w 485"/>
                      <a:gd name="T82" fmla="*/ 0 h 401"/>
                      <a:gd name="T83" fmla="*/ 485 w 485"/>
                      <a:gd name="T84" fmla="*/ 401 h 401"/>
                    </a:gdLst>
                    <a:ahLst/>
                    <a:cxnLst>
                      <a:cxn ang="T54">
                        <a:pos x="T0" y="T1"/>
                      </a:cxn>
                      <a:cxn ang="T55">
                        <a:pos x="T2" y="T3"/>
                      </a:cxn>
                      <a:cxn ang="T56">
                        <a:pos x="T4" y="T5"/>
                      </a:cxn>
                      <a:cxn ang="T57">
                        <a:pos x="T6" y="T7"/>
                      </a:cxn>
                      <a:cxn ang="T58">
                        <a:pos x="T8" y="T9"/>
                      </a:cxn>
                      <a:cxn ang="T59">
                        <a:pos x="T10" y="T11"/>
                      </a:cxn>
                      <a:cxn ang="T60">
                        <a:pos x="T12" y="T13"/>
                      </a:cxn>
                      <a:cxn ang="T61">
                        <a:pos x="T14" y="T15"/>
                      </a:cxn>
                      <a:cxn ang="T62">
                        <a:pos x="T16" y="T17"/>
                      </a:cxn>
                      <a:cxn ang="T63">
                        <a:pos x="T18" y="T19"/>
                      </a:cxn>
                      <a:cxn ang="T64">
                        <a:pos x="T20" y="T21"/>
                      </a:cxn>
                      <a:cxn ang="T65">
                        <a:pos x="T22" y="T23"/>
                      </a:cxn>
                      <a:cxn ang="T66">
                        <a:pos x="T24" y="T25"/>
                      </a:cxn>
                      <a:cxn ang="T67">
                        <a:pos x="T26" y="T27"/>
                      </a:cxn>
                      <a:cxn ang="T68">
                        <a:pos x="T28" y="T29"/>
                      </a:cxn>
                      <a:cxn ang="T69">
                        <a:pos x="T30" y="T31"/>
                      </a:cxn>
                      <a:cxn ang="T70">
                        <a:pos x="T32" y="T33"/>
                      </a:cxn>
                      <a:cxn ang="T71">
                        <a:pos x="T34" y="T35"/>
                      </a:cxn>
                      <a:cxn ang="T72">
                        <a:pos x="T36" y="T37"/>
                      </a:cxn>
                      <a:cxn ang="T73">
                        <a:pos x="T38" y="T39"/>
                      </a:cxn>
                      <a:cxn ang="T74">
                        <a:pos x="T40" y="T41"/>
                      </a:cxn>
                      <a:cxn ang="T75">
                        <a:pos x="T42" y="T43"/>
                      </a:cxn>
                      <a:cxn ang="T76">
                        <a:pos x="T44" y="T45"/>
                      </a:cxn>
                      <a:cxn ang="T77">
                        <a:pos x="T46" y="T47"/>
                      </a:cxn>
                      <a:cxn ang="T78">
                        <a:pos x="T48" y="T49"/>
                      </a:cxn>
                      <a:cxn ang="T79">
                        <a:pos x="T50" y="T51"/>
                      </a:cxn>
                      <a:cxn ang="T80">
                        <a:pos x="T52" y="T53"/>
                      </a:cxn>
                    </a:cxnLst>
                    <a:rect l="T81" t="T82" r="T83" b="T84"/>
                    <a:pathLst>
                      <a:path w="485" h="401">
                        <a:moveTo>
                          <a:pt x="224" y="0"/>
                        </a:moveTo>
                        <a:lnTo>
                          <a:pt x="67" y="0"/>
                        </a:lnTo>
                        <a:lnTo>
                          <a:pt x="22" y="5"/>
                        </a:lnTo>
                        <a:lnTo>
                          <a:pt x="14" y="22"/>
                        </a:lnTo>
                        <a:lnTo>
                          <a:pt x="5" y="57"/>
                        </a:lnTo>
                        <a:lnTo>
                          <a:pt x="0" y="151"/>
                        </a:lnTo>
                        <a:lnTo>
                          <a:pt x="5" y="243"/>
                        </a:lnTo>
                        <a:lnTo>
                          <a:pt x="17" y="334"/>
                        </a:lnTo>
                        <a:lnTo>
                          <a:pt x="37" y="371"/>
                        </a:lnTo>
                        <a:lnTo>
                          <a:pt x="46" y="380"/>
                        </a:lnTo>
                        <a:lnTo>
                          <a:pt x="146" y="390"/>
                        </a:lnTo>
                        <a:lnTo>
                          <a:pt x="275" y="395"/>
                        </a:lnTo>
                        <a:lnTo>
                          <a:pt x="371" y="396"/>
                        </a:lnTo>
                        <a:lnTo>
                          <a:pt x="485" y="401"/>
                        </a:lnTo>
                        <a:lnTo>
                          <a:pt x="480" y="387"/>
                        </a:lnTo>
                        <a:lnTo>
                          <a:pt x="391" y="380"/>
                        </a:lnTo>
                        <a:lnTo>
                          <a:pt x="275" y="372"/>
                        </a:lnTo>
                        <a:lnTo>
                          <a:pt x="114" y="371"/>
                        </a:lnTo>
                        <a:lnTo>
                          <a:pt x="56" y="353"/>
                        </a:lnTo>
                        <a:lnTo>
                          <a:pt x="38" y="339"/>
                        </a:lnTo>
                        <a:lnTo>
                          <a:pt x="32" y="313"/>
                        </a:lnTo>
                        <a:lnTo>
                          <a:pt x="24" y="237"/>
                        </a:lnTo>
                        <a:lnTo>
                          <a:pt x="22" y="142"/>
                        </a:lnTo>
                        <a:lnTo>
                          <a:pt x="29" y="46"/>
                        </a:lnTo>
                        <a:lnTo>
                          <a:pt x="38" y="24"/>
                        </a:lnTo>
                        <a:lnTo>
                          <a:pt x="143" y="10"/>
                        </a:lnTo>
                        <a:lnTo>
                          <a:pt x="22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grpSp>
            <p:nvGrpSpPr>
              <p:cNvPr id="41997" name="Group 74"/>
              <p:cNvGrpSpPr>
                <a:grpSpLocks/>
              </p:cNvGrpSpPr>
              <p:nvPr/>
            </p:nvGrpSpPr>
            <p:grpSpPr bwMode="auto">
              <a:xfrm>
                <a:off x="489" y="2894"/>
                <a:ext cx="1022" cy="312"/>
                <a:chOff x="3931" y="712"/>
                <a:chExt cx="1996" cy="537"/>
              </a:xfrm>
            </p:grpSpPr>
            <p:sp>
              <p:nvSpPr>
                <p:cNvPr id="41998" name="Freeform 75"/>
                <p:cNvSpPr>
                  <a:spLocks/>
                </p:cNvSpPr>
                <p:nvPr/>
              </p:nvSpPr>
              <p:spPr bwMode="auto">
                <a:xfrm rot="412926">
                  <a:off x="3931" y="712"/>
                  <a:ext cx="1996" cy="537"/>
                </a:xfrm>
                <a:custGeom>
                  <a:avLst/>
                  <a:gdLst>
                    <a:gd name="T0" fmla="*/ 0 w 888"/>
                    <a:gd name="T1" fmla="*/ 290 h 480"/>
                    <a:gd name="T2" fmla="*/ 110 w 888"/>
                    <a:gd name="T3" fmla="*/ 195 h 480"/>
                    <a:gd name="T4" fmla="*/ 113 w 888"/>
                    <a:gd name="T5" fmla="*/ 217 h 480"/>
                    <a:gd name="T6" fmla="*/ 38 w 888"/>
                    <a:gd name="T7" fmla="*/ 285 h 480"/>
                    <a:gd name="T8" fmla="*/ 170 w 888"/>
                    <a:gd name="T9" fmla="*/ 279 h 480"/>
                    <a:gd name="T10" fmla="*/ 449 w 888"/>
                    <a:gd name="T11" fmla="*/ 280 h 480"/>
                    <a:gd name="T12" fmla="*/ 597 w 888"/>
                    <a:gd name="T13" fmla="*/ 269 h 480"/>
                    <a:gd name="T14" fmla="*/ 690 w 888"/>
                    <a:gd name="T15" fmla="*/ 252 h 480"/>
                    <a:gd name="T16" fmla="*/ 713 w 888"/>
                    <a:gd name="T17" fmla="*/ 246 h 480"/>
                    <a:gd name="T18" fmla="*/ 822 w 888"/>
                    <a:gd name="T19" fmla="*/ 27 h 480"/>
                    <a:gd name="T20" fmla="*/ 771 w 888"/>
                    <a:gd name="T21" fmla="*/ 13 h 480"/>
                    <a:gd name="T22" fmla="*/ 847 w 888"/>
                    <a:gd name="T23" fmla="*/ 0 h 480"/>
                    <a:gd name="T24" fmla="*/ 875 w 888"/>
                    <a:gd name="T25" fmla="*/ 24 h 480"/>
                    <a:gd name="T26" fmla="*/ 888 w 888"/>
                    <a:gd name="T27" fmla="*/ 105 h 480"/>
                    <a:gd name="T28" fmla="*/ 866 w 888"/>
                    <a:gd name="T29" fmla="*/ 171 h 480"/>
                    <a:gd name="T30" fmla="*/ 795 w 888"/>
                    <a:gd name="T31" fmla="*/ 385 h 480"/>
                    <a:gd name="T32" fmla="*/ 762 w 888"/>
                    <a:gd name="T33" fmla="*/ 451 h 480"/>
                    <a:gd name="T34" fmla="*/ 732 w 888"/>
                    <a:gd name="T35" fmla="*/ 459 h 480"/>
                    <a:gd name="T36" fmla="*/ 507 w 888"/>
                    <a:gd name="T37" fmla="*/ 455 h 480"/>
                    <a:gd name="T38" fmla="*/ 271 w 888"/>
                    <a:gd name="T39" fmla="*/ 461 h 480"/>
                    <a:gd name="T40" fmla="*/ 47 w 888"/>
                    <a:gd name="T41" fmla="*/ 478 h 480"/>
                    <a:gd name="T42" fmla="*/ 14 w 888"/>
                    <a:gd name="T43" fmla="*/ 480 h 480"/>
                    <a:gd name="T44" fmla="*/ 11 w 888"/>
                    <a:gd name="T45" fmla="*/ 417 h 480"/>
                    <a:gd name="T46" fmla="*/ 6 w 888"/>
                    <a:gd name="T47" fmla="*/ 355 h 480"/>
                    <a:gd name="T48" fmla="*/ 5 w 888"/>
                    <a:gd name="T49" fmla="*/ 322 h 480"/>
                    <a:gd name="T50" fmla="*/ 24 w 888"/>
                    <a:gd name="T51" fmla="*/ 342 h 480"/>
                    <a:gd name="T52" fmla="*/ 28 w 888"/>
                    <a:gd name="T53" fmla="*/ 393 h 480"/>
                    <a:gd name="T54" fmla="*/ 35 w 888"/>
                    <a:gd name="T55" fmla="*/ 447 h 480"/>
                    <a:gd name="T56" fmla="*/ 99 w 888"/>
                    <a:gd name="T57" fmla="*/ 456 h 480"/>
                    <a:gd name="T58" fmla="*/ 246 w 888"/>
                    <a:gd name="T59" fmla="*/ 442 h 480"/>
                    <a:gd name="T60" fmla="*/ 370 w 888"/>
                    <a:gd name="T61" fmla="*/ 432 h 480"/>
                    <a:gd name="T62" fmla="*/ 474 w 888"/>
                    <a:gd name="T63" fmla="*/ 432 h 480"/>
                    <a:gd name="T64" fmla="*/ 630 w 888"/>
                    <a:gd name="T65" fmla="*/ 432 h 480"/>
                    <a:gd name="T66" fmla="*/ 729 w 888"/>
                    <a:gd name="T67" fmla="*/ 431 h 480"/>
                    <a:gd name="T68" fmla="*/ 732 w 888"/>
                    <a:gd name="T69" fmla="*/ 402 h 480"/>
                    <a:gd name="T70" fmla="*/ 723 w 888"/>
                    <a:gd name="T71" fmla="*/ 341 h 480"/>
                    <a:gd name="T72" fmla="*/ 715 w 888"/>
                    <a:gd name="T73" fmla="*/ 274 h 480"/>
                    <a:gd name="T74" fmla="*/ 729 w 888"/>
                    <a:gd name="T75" fmla="*/ 290 h 480"/>
                    <a:gd name="T76" fmla="*/ 743 w 888"/>
                    <a:gd name="T77" fmla="*/ 364 h 480"/>
                    <a:gd name="T78" fmla="*/ 756 w 888"/>
                    <a:gd name="T79" fmla="*/ 402 h 480"/>
                    <a:gd name="T80" fmla="*/ 771 w 888"/>
                    <a:gd name="T81" fmla="*/ 383 h 480"/>
                    <a:gd name="T82" fmla="*/ 798 w 888"/>
                    <a:gd name="T83" fmla="*/ 309 h 480"/>
                    <a:gd name="T84" fmla="*/ 838 w 888"/>
                    <a:gd name="T85" fmla="*/ 204 h 480"/>
                    <a:gd name="T86" fmla="*/ 866 w 888"/>
                    <a:gd name="T87" fmla="*/ 119 h 480"/>
                    <a:gd name="T88" fmla="*/ 871 w 888"/>
                    <a:gd name="T89" fmla="*/ 93 h 480"/>
                    <a:gd name="T90" fmla="*/ 857 w 888"/>
                    <a:gd name="T91" fmla="*/ 33 h 480"/>
                    <a:gd name="T92" fmla="*/ 842 w 888"/>
                    <a:gd name="T93" fmla="*/ 29 h 480"/>
                    <a:gd name="T94" fmla="*/ 812 w 888"/>
                    <a:gd name="T95" fmla="*/ 100 h 480"/>
                    <a:gd name="T96" fmla="*/ 760 w 888"/>
                    <a:gd name="T97" fmla="*/ 193 h 480"/>
                    <a:gd name="T98" fmla="*/ 723 w 888"/>
                    <a:gd name="T99" fmla="*/ 265 h 480"/>
                    <a:gd name="T100" fmla="*/ 685 w 888"/>
                    <a:gd name="T101" fmla="*/ 276 h 480"/>
                    <a:gd name="T102" fmla="*/ 549 w 888"/>
                    <a:gd name="T103" fmla="*/ 293 h 480"/>
                    <a:gd name="T104" fmla="*/ 389 w 888"/>
                    <a:gd name="T105" fmla="*/ 303 h 480"/>
                    <a:gd name="T106" fmla="*/ 231 w 888"/>
                    <a:gd name="T107" fmla="*/ 303 h 480"/>
                    <a:gd name="T108" fmla="*/ 52 w 888"/>
                    <a:gd name="T109" fmla="*/ 304 h 480"/>
                    <a:gd name="T110" fmla="*/ 0 w 888"/>
                    <a:gd name="T111" fmla="*/ 290 h 480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888"/>
                    <a:gd name="T169" fmla="*/ 0 h 480"/>
                    <a:gd name="T170" fmla="*/ 888 w 888"/>
                    <a:gd name="T171" fmla="*/ 480 h 480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888" h="480">
                      <a:moveTo>
                        <a:pt x="0" y="290"/>
                      </a:moveTo>
                      <a:lnTo>
                        <a:pt x="110" y="195"/>
                      </a:lnTo>
                      <a:lnTo>
                        <a:pt x="113" y="217"/>
                      </a:lnTo>
                      <a:lnTo>
                        <a:pt x="38" y="285"/>
                      </a:lnTo>
                      <a:lnTo>
                        <a:pt x="170" y="279"/>
                      </a:lnTo>
                      <a:lnTo>
                        <a:pt x="449" y="280"/>
                      </a:lnTo>
                      <a:lnTo>
                        <a:pt x="597" y="269"/>
                      </a:lnTo>
                      <a:lnTo>
                        <a:pt x="690" y="252"/>
                      </a:lnTo>
                      <a:lnTo>
                        <a:pt x="713" y="246"/>
                      </a:lnTo>
                      <a:lnTo>
                        <a:pt x="822" y="27"/>
                      </a:lnTo>
                      <a:lnTo>
                        <a:pt x="771" y="13"/>
                      </a:lnTo>
                      <a:lnTo>
                        <a:pt x="847" y="0"/>
                      </a:lnTo>
                      <a:lnTo>
                        <a:pt x="875" y="24"/>
                      </a:lnTo>
                      <a:lnTo>
                        <a:pt x="888" y="105"/>
                      </a:lnTo>
                      <a:lnTo>
                        <a:pt x="866" y="171"/>
                      </a:lnTo>
                      <a:lnTo>
                        <a:pt x="795" y="385"/>
                      </a:lnTo>
                      <a:lnTo>
                        <a:pt x="762" y="451"/>
                      </a:lnTo>
                      <a:lnTo>
                        <a:pt x="732" y="459"/>
                      </a:lnTo>
                      <a:lnTo>
                        <a:pt x="507" y="455"/>
                      </a:lnTo>
                      <a:lnTo>
                        <a:pt x="271" y="461"/>
                      </a:lnTo>
                      <a:lnTo>
                        <a:pt x="47" y="478"/>
                      </a:lnTo>
                      <a:lnTo>
                        <a:pt x="14" y="480"/>
                      </a:lnTo>
                      <a:lnTo>
                        <a:pt x="11" y="417"/>
                      </a:lnTo>
                      <a:lnTo>
                        <a:pt x="6" y="355"/>
                      </a:lnTo>
                      <a:lnTo>
                        <a:pt x="5" y="322"/>
                      </a:lnTo>
                      <a:lnTo>
                        <a:pt x="24" y="342"/>
                      </a:lnTo>
                      <a:lnTo>
                        <a:pt x="28" y="393"/>
                      </a:lnTo>
                      <a:lnTo>
                        <a:pt x="35" y="447"/>
                      </a:lnTo>
                      <a:lnTo>
                        <a:pt x="99" y="456"/>
                      </a:lnTo>
                      <a:lnTo>
                        <a:pt x="246" y="442"/>
                      </a:lnTo>
                      <a:lnTo>
                        <a:pt x="370" y="432"/>
                      </a:lnTo>
                      <a:lnTo>
                        <a:pt x="474" y="432"/>
                      </a:lnTo>
                      <a:lnTo>
                        <a:pt x="630" y="432"/>
                      </a:lnTo>
                      <a:lnTo>
                        <a:pt x="729" y="431"/>
                      </a:lnTo>
                      <a:lnTo>
                        <a:pt x="732" y="402"/>
                      </a:lnTo>
                      <a:lnTo>
                        <a:pt x="723" y="341"/>
                      </a:lnTo>
                      <a:lnTo>
                        <a:pt x="715" y="274"/>
                      </a:lnTo>
                      <a:lnTo>
                        <a:pt x="729" y="290"/>
                      </a:lnTo>
                      <a:lnTo>
                        <a:pt x="743" y="364"/>
                      </a:lnTo>
                      <a:lnTo>
                        <a:pt x="756" y="402"/>
                      </a:lnTo>
                      <a:lnTo>
                        <a:pt x="771" y="383"/>
                      </a:lnTo>
                      <a:lnTo>
                        <a:pt x="798" y="309"/>
                      </a:lnTo>
                      <a:lnTo>
                        <a:pt x="838" y="204"/>
                      </a:lnTo>
                      <a:lnTo>
                        <a:pt x="866" y="119"/>
                      </a:lnTo>
                      <a:lnTo>
                        <a:pt x="871" y="93"/>
                      </a:lnTo>
                      <a:lnTo>
                        <a:pt x="857" y="33"/>
                      </a:lnTo>
                      <a:lnTo>
                        <a:pt x="842" y="29"/>
                      </a:lnTo>
                      <a:lnTo>
                        <a:pt x="812" y="100"/>
                      </a:lnTo>
                      <a:lnTo>
                        <a:pt x="760" y="193"/>
                      </a:lnTo>
                      <a:lnTo>
                        <a:pt x="723" y="265"/>
                      </a:lnTo>
                      <a:lnTo>
                        <a:pt x="685" y="276"/>
                      </a:lnTo>
                      <a:lnTo>
                        <a:pt x="549" y="293"/>
                      </a:lnTo>
                      <a:lnTo>
                        <a:pt x="389" y="303"/>
                      </a:lnTo>
                      <a:lnTo>
                        <a:pt x="231" y="303"/>
                      </a:lnTo>
                      <a:lnTo>
                        <a:pt x="52" y="304"/>
                      </a:lnTo>
                      <a:lnTo>
                        <a:pt x="0" y="29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grpSp>
              <p:nvGrpSpPr>
                <p:cNvPr id="41999" name="Group 76"/>
                <p:cNvGrpSpPr>
                  <a:grpSpLocks/>
                </p:cNvGrpSpPr>
                <p:nvPr/>
              </p:nvGrpSpPr>
              <p:grpSpPr bwMode="auto">
                <a:xfrm rot="199841">
                  <a:off x="4440" y="744"/>
                  <a:ext cx="1100" cy="273"/>
                  <a:chOff x="4440" y="744"/>
                  <a:chExt cx="1100" cy="273"/>
                </a:xfrm>
              </p:grpSpPr>
              <p:sp>
                <p:nvSpPr>
                  <p:cNvPr id="42000" name="Freeform 77"/>
                  <p:cNvSpPr>
                    <a:spLocks/>
                  </p:cNvSpPr>
                  <p:nvPr/>
                </p:nvSpPr>
                <p:spPr bwMode="auto">
                  <a:xfrm rot="412926">
                    <a:off x="5050" y="861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2001" name="Freeform 78"/>
                  <p:cNvSpPr>
                    <a:spLocks/>
                  </p:cNvSpPr>
                  <p:nvPr/>
                </p:nvSpPr>
                <p:spPr bwMode="auto">
                  <a:xfrm rot="412926">
                    <a:off x="5213" y="872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2002" name="Freeform 79"/>
                  <p:cNvSpPr>
                    <a:spLocks/>
                  </p:cNvSpPr>
                  <p:nvPr/>
                </p:nvSpPr>
                <p:spPr bwMode="auto">
                  <a:xfrm rot="412926">
                    <a:off x="4504" y="933"/>
                    <a:ext cx="611" cy="84"/>
                  </a:xfrm>
                  <a:custGeom>
                    <a:avLst/>
                    <a:gdLst>
                      <a:gd name="T0" fmla="*/ 0 w 195"/>
                      <a:gd name="T1" fmla="*/ 15 h 49"/>
                      <a:gd name="T2" fmla="*/ 190 w 195"/>
                      <a:gd name="T3" fmla="*/ 0 h 49"/>
                      <a:gd name="T4" fmla="*/ 195 w 195"/>
                      <a:gd name="T5" fmla="*/ 32 h 49"/>
                      <a:gd name="T6" fmla="*/ 0 w 195"/>
                      <a:gd name="T7" fmla="*/ 49 h 49"/>
                      <a:gd name="T8" fmla="*/ 0 w 195"/>
                      <a:gd name="T9" fmla="*/ 15 h 4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95"/>
                      <a:gd name="T16" fmla="*/ 0 h 49"/>
                      <a:gd name="T17" fmla="*/ 195 w 195"/>
                      <a:gd name="T18" fmla="*/ 49 h 4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95" h="49">
                        <a:moveTo>
                          <a:pt x="0" y="15"/>
                        </a:moveTo>
                        <a:lnTo>
                          <a:pt x="190" y="0"/>
                        </a:lnTo>
                        <a:lnTo>
                          <a:pt x="195" y="32"/>
                        </a:lnTo>
                        <a:lnTo>
                          <a:pt x="0" y="49"/>
                        </a:lnTo>
                        <a:lnTo>
                          <a:pt x="0" y="15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2003" name="Freeform 80"/>
                  <p:cNvSpPr>
                    <a:spLocks/>
                  </p:cNvSpPr>
                  <p:nvPr/>
                </p:nvSpPr>
                <p:spPr bwMode="auto">
                  <a:xfrm rot="412926">
                    <a:off x="4440" y="823"/>
                    <a:ext cx="87" cy="71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2004" name="Freeform 81"/>
                  <p:cNvSpPr>
                    <a:spLocks/>
                  </p:cNvSpPr>
                  <p:nvPr/>
                </p:nvSpPr>
                <p:spPr bwMode="auto">
                  <a:xfrm rot="412926">
                    <a:off x="4603" y="833"/>
                    <a:ext cx="87" cy="73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2005" name="Freeform 82"/>
                  <p:cNvSpPr>
                    <a:spLocks/>
                  </p:cNvSpPr>
                  <p:nvPr/>
                </p:nvSpPr>
                <p:spPr bwMode="auto">
                  <a:xfrm rot="412926">
                    <a:off x="4737" y="845"/>
                    <a:ext cx="88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2006" name="Freeform 83"/>
                  <p:cNvSpPr>
                    <a:spLocks/>
                  </p:cNvSpPr>
                  <p:nvPr/>
                </p:nvSpPr>
                <p:spPr bwMode="auto">
                  <a:xfrm rot="412926">
                    <a:off x="4900" y="856"/>
                    <a:ext cx="88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2007" name="Freeform 84"/>
                  <p:cNvSpPr>
                    <a:spLocks/>
                  </p:cNvSpPr>
                  <p:nvPr/>
                </p:nvSpPr>
                <p:spPr bwMode="auto">
                  <a:xfrm rot="412926">
                    <a:off x="5146" y="782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2008" name="Freeform 85"/>
                  <p:cNvSpPr>
                    <a:spLocks/>
                  </p:cNvSpPr>
                  <p:nvPr/>
                </p:nvSpPr>
                <p:spPr bwMode="auto">
                  <a:xfrm rot="412926">
                    <a:off x="5309" y="793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2009" name="Freeform 86"/>
                  <p:cNvSpPr>
                    <a:spLocks/>
                  </p:cNvSpPr>
                  <p:nvPr/>
                </p:nvSpPr>
                <p:spPr bwMode="auto">
                  <a:xfrm rot="412926">
                    <a:off x="4536" y="744"/>
                    <a:ext cx="87" cy="71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2010" name="Freeform 87"/>
                  <p:cNvSpPr>
                    <a:spLocks/>
                  </p:cNvSpPr>
                  <p:nvPr/>
                </p:nvSpPr>
                <p:spPr bwMode="auto">
                  <a:xfrm rot="412926">
                    <a:off x="4699" y="754"/>
                    <a:ext cx="87" cy="73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2011" name="Freeform 88"/>
                  <p:cNvSpPr>
                    <a:spLocks/>
                  </p:cNvSpPr>
                  <p:nvPr/>
                </p:nvSpPr>
                <p:spPr bwMode="auto">
                  <a:xfrm rot="412926">
                    <a:off x="4833" y="766"/>
                    <a:ext cx="88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2012" name="Freeform 89"/>
                  <p:cNvSpPr>
                    <a:spLocks/>
                  </p:cNvSpPr>
                  <p:nvPr/>
                </p:nvSpPr>
                <p:spPr bwMode="auto">
                  <a:xfrm rot="412926">
                    <a:off x="4996" y="777"/>
                    <a:ext cx="88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2013" name="Freeform 90"/>
                  <p:cNvSpPr>
                    <a:spLocks/>
                  </p:cNvSpPr>
                  <p:nvPr/>
                </p:nvSpPr>
                <p:spPr bwMode="auto">
                  <a:xfrm rot="412926">
                    <a:off x="5357" y="895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2014" name="Freeform 91"/>
                  <p:cNvSpPr>
                    <a:spLocks/>
                  </p:cNvSpPr>
                  <p:nvPr/>
                </p:nvSpPr>
                <p:spPr bwMode="auto">
                  <a:xfrm rot="412926">
                    <a:off x="5453" y="816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Strip </a:t>
            </a:r>
            <a:r>
              <a:rPr lang="en-US" dirty="0" smtClean="0"/>
              <a:t>Menu: Navigation </a:t>
            </a:r>
            <a:r>
              <a:rPr lang="en-US" dirty="0" smtClean="0"/>
              <a:t>Buttons 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FA-SU-040</a:t>
            </a:r>
            <a:endParaRPr lang="en-US" dirty="0"/>
          </a:p>
        </p:txBody>
      </p:sp>
      <p:pic>
        <p:nvPicPr>
          <p:cNvPr id="6148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5600" y="865595"/>
            <a:ext cx="8410575" cy="507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2711450" y="5461407"/>
            <a:ext cx="2986088" cy="360363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Title 7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 – Full Year</a:t>
            </a:r>
            <a:endParaRPr lang="en-US" dirty="0"/>
          </a:p>
        </p:txBody>
      </p:sp>
      <p:sp>
        <p:nvSpPr>
          <p:cNvPr id="4301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FA-SU-400</a:t>
            </a:r>
            <a:endParaRPr lang="en-US" dirty="0"/>
          </a:p>
        </p:txBody>
      </p:sp>
      <p:grpSp>
        <p:nvGrpSpPr>
          <p:cNvPr id="78" name="Group 77"/>
          <p:cNvGrpSpPr/>
          <p:nvPr/>
        </p:nvGrpSpPr>
        <p:grpSpPr>
          <a:xfrm>
            <a:off x="421229" y="873366"/>
            <a:ext cx="8293222" cy="5352772"/>
            <a:chOff x="441325" y="1265238"/>
            <a:chExt cx="8293222" cy="5352772"/>
          </a:xfrm>
        </p:grpSpPr>
        <p:sp>
          <p:nvSpPr>
            <p:cNvPr id="43011" name="Rectangle 1119"/>
            <p:cNvSpPr>
              <a:spLocks noChangeArrowheads="1"/>
            </p:cNvSpPr>
            <p:nvPr/>
          </p:nvSpPr>
          <p:spPr bwMode="auto">
            <a:xfrm>
              <a:off x="1792288" y="5356225"/>
              <a:ext cx="1870075" cy="347663"/>
            </a:xfrm>
            <a:prstGeom prst="rect">
              <a:avLst/>
            </a:prstGeom>
            <a:solidFill>
              <a:srgbClr val="CCECFF"/>
            </a:solidFill>
            <a:ln w="2857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 dirty="0"/>
            </a:p>
          </p:txBody>
        </p:sp>
        <p:sp>
          <p:nvSpPr>
            <p:cNvPr id="43012" name="Rectangle 1118"/>
            <p:cNvSpPr>
              <a:spLocks noChangeArrowheads="1"/>
            </p:cNvSpPr>
            <p:nvPr/>
          </p:nvSpPr>
          <p:spPr bwMode="auto">
            <a:xfrm>
              <a:off x="5659438" y="5353050"/>
              <a:ext cx="1717675" cy="347663"/>
            </a:xfrm>
            <a:prstGeom prst="rect">
              <a:avLst/>
            </a:prstGeom>
            <a:solidFill>
              <a:srgbClr val="CCECFF"/>
            </a:solidFill>
            <a:ln w="2857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 dirty="0"/>
            </a:p>
          </p:txBody>
        </p:sp>
        <p:sp>
          <p:nvSpPr>
            <p:cNvPr id="43013" name="Rectangle 1117"/>
            <p:cNvSpPr>
              <a:spLocks noChangeArrowheads="1"/>
            </p:cNvSpPr>
            <p:nvPr/>
          </p:nvSpPr>
          <p:spPr bwMode="auto">
            <a:xfrm>
              <a:off x="1792288" y="4243388"/>
              <a:ext cx="3519487" cy="357187"/>
            </a:xfrm>
            <a:prstGeom prst="rect">
              <a:avLst/>
            </a:prstGeom>
            <a:solidFill>
              <a:srgbClr val="FFFF66"/>
            </a:solidFill>
            <a:ln w="2857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 dirty="0"/>
            </a:p>
          </p:txBody>
        </p:sp>
        <p:sp>
          <p:nvSpPr>
            <p:cNvPr id="43015" name="Text Box 1031"/>
            <p:cNvSpPr txBox="1">
              <a:spLocks noChangeArrowheads="1"/>
            </p:cNvSpPr>
            <p:nvPr/>
          </p:nvSpPr>
          <p:spPr bwMode="auto">
            <a:xfrm>
              <a:off x="1914525" y="1265238"/>
              <a:ext cx="5724644" cy="52629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b="1" dirty="0">
                  <a:latin typeface="+mj-lt"/>
                </a:rPr>
                <a:t>Period	2008	2009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b="1" dirty="0"/>
                <a:t>------------------------------------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January	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February	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March	 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April	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May	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June	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July	 </a:t>
              </a:r>
              <a:r>
                <a:rPr lang="en-US" sz="2400" dirty="0">
                  <a:solidFill>
                    <a:schemeClr val="accent2"/>
                  </a:solidFill>
                  <a:latin typeface="+mj-lt"/>
                </a:rPr>
                <a:t>$200</a:t>
              </a:r>
              <a:r>
                <a:rPr lang="en-US" sz="2400" dirty="0">
                  <a:latin typeface="+mj-lt"/>
                </a:rPr>
                <a:t>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August	 </a:t>
              </a:r>
              <a:r>
                <a:rPr lang="en-US" sz="2400" dirty="0">
                  <a:solidFill>
                    <a:schemeClr val="accent2"/>
                  </a:solidFill>
                  <a:latin typeface="+mj-lt"/>
                </a:rPr>
                <a:t>$200</a:t>
              </a:r>
              <a:r>
                <a:rPr lang="en-US" sz="2400" dirty="0">
                  <a:latin typeface="+mj-lt"/>
                </a:rPr>
                <a:t>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September	</a:t>
              </a:r>
              <a:r>
                <a:rPr lang="en-US" sz="2400" dirty="0">
                  <a:solidFill>
                    <a:schemeClr val="accent2"/>
                  </a:solidFill>
                  <a:latin typeface="+mj-lt"/>
                </a:rPr>
                <a:t>$200</a:t>
              </a:r>
              <a:r>
                <a:rPr lang="en-US" sz="2400" dirty="0">
                  <a:latin typeface="+mj-lt"/>
                </a:rPr>
                <a:t>	 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October	 </a:t>
              </a:r>
              <a:r>
                <a:rPr lang="en-US" sz="2400" dirty="0">
                  <a:solidFill>
                    <a:schemeClr val="accent2"/>
                  </a:solidFill>
                  <a:latin typeface="+mj-lt"/>
                </a:rPr>
                <a:t>$200</a:t>
              </a:r>
              <a:r>
                <a:rPr lang="en-US" sz="2400" dirty="0">
                  <a:latin typeface="+mj-lt"/>
                </a:rPr>
                <a:t>	</a:t>
              </a:r>
              <a:r>
                <a:rPr lang="en-US" sz="2400" dirty="0">
                  <a:solidFill>
                    <a:schemeClr val="accent2"/>
                  </a:solidFill>
                  <a:latin typeface="+mj-lt"/>
                </a:rPr>
                <a:t>-$900</a:t>
              </a:r>
              <a:endParaRPr lang="en-US" sz="2400" dirty="0">
                <a:latin typeface="+mj-lt"/>
              </a:endParaRP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November	 </a:t>
              </a:r>
              <a:r>
                <a:rPr lang="en-US" sz="2400" dirty="0">
                  <a:solidFill>
                    <a:schemeClr val="accent2"/>
                  </a:solidFill>
                  <a:latin typeface="+mj-lt"/>
                </a:rPr>
                <a:t>$200	</a:t>
              </a:r>
              <a:r>
                <a:rPr lang="en-US" sz="2400" dirty="0">
                  <a:latin typeface="+mj-lt"/>
                </a:rPr>
                <a:t>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December	 </a:t>
              </a:r>
              <a:r>
                <a:rPr lang="en-US" sz="2400" dirty="0">
                  <a:solidFill>
                    <a:schemeClr val="accent2"/>
                  </a:solidFill>
                  <a:latin typeface="+mj-lt"/>
                </a:rPr>
                <a:t>$200</a:t>
              </a:r>
              <a:r>
                <a:rPr lang="en-US" sz="2400" dirty="0">
                  <a:latin typeface="+mj-lt"/>
                </a:rPr>
                <a:t>	0	</a:t>
              </a:r>
            </a:p>
          </p:txBody>
        </p:sp>
        <p:grpSp>
          <p:nvGrpSpPr>
            <p:cNvPr id="43016" name="Group 1033"/>
            <p:cNvGrpSpPr>
              <a:grpSpLocks/>
            </p:cNvGrpSpPr>
            <p:nvPr/>
          </p:nvGrpSpPr>
          <p:grpSpPr bwMode="auto">
            <a:xfrm>
              <a:off x="441325" y="3949700"/>
              <a:ext cx="1381125" cy="1495425"/>
              <a:chOff x="148" y="981"/>
              <a:chExt cx="870" cy="942"/>
            </a:xfrm>
          </p:grpSpPr>
          <p:grpSp>
            <p:nvGrpSpPr>
              <p:cNvPr id="43051" name="Group 1034"/>
              <p:cNvGrpSpPr>
                <a:grpSpLocks/>
              </p:cNvGrpSpPr>
              <p:nvPr/>
            </p:nvGrpSpPr>
            <p:grpSpPr bwMode="auto">
              <a:xfrm>
                <a:off x="288" y="981"/>
                <a:ext cx="597" cy="741"/>
                <a:chOff x="489" y="1745"/>
                <a:chExt cx="1191" cy="1479"/>
              </a:xfrm>
            </p:grpSpPr>
            <p:sp>
              <p:nvSpPr>
                <p:cNvPr id="43053" name="Freeform 1035"/>
                <p:cNvSpPr>
                  <a:spLocks/>
                </p:cNvSpPr>
                <p:nvPr/>
              </p:nvSpPr>
              <p:spPr bwMode="auto">
                <a:xfrm>
                  <a:off x="493" y="2883"/>
                  <a:ext cx="1003" cy="341"/>
                </a:xfrm>
                <a:custGeom>
                  <a:avLst/>
                  <a:gdLst>
                    <a:gd name="T0" fmla="*/ 234 w 1913"/>
                    <a:gd name="T1" fmla="*/ 147 h 560"/>
                    <a:gd name="T2" fmla="*/ 294 w 1913"/>
                    <a:gd name="T3" fmla="*/ 120 h 560"/>
                    <a:gd name="T4" fmla="*/ 388 w 1913"/>
                    <a:gd name="T5" fmla="*/ 80 h 560"/>
                    <a:gd name="T6" fmla="*/ 594 w 1913"/>
                    <a:gd name="T7" fmla="*/ 0 h 560"/>
                    <a:gd name="T8" fmla="*/ 1128 w 1913"/>
                    <a:gd name="T9" fmla="*/ 40 h 560"/>
                    <a:gd name="T10" fmla="*/ 1268 w 1913"/>
                    <a:gd name="T11" fmla="*/ 67 h 560"/>
                    <a:gd name="T12" fmla="*/ 1421 w 1913"/>
                    <a:gd name="T13" fmla="*/ 93 h 560"/>
                    <a:gd name="T14" fmla="*/ 1708 w 1913"/>
                    <a:gd name="T15" fmla="*/ 120 h 560"/>
                    <a:gd name="T16" fmla="*/ 1828 w 1913"/>
                    <a:gd name="T17" fmla="*/ 140 h 560"/>
                    <a:gd name="T18" fmla="*/ 1894 w 1913"/>
                    <a:gd name="T19" fmla="*/ 167 h 560"/>
                    <a:gd name="T20" fmla="*/ 1901 w 1913"/>
                    <a:gd name="T21" fmla="*/ 273 h 560"/>
                    <a:gd name="T22" fmla="*/ 1834 w 1913"/>
                    <a:gd name="T23" fmla="*/ 320 h 560"/>
                    <a:gd name="T24" fmla="*/ 1801 w 1913"/>
                    <a:gd name="T25" fmla="*/ 420 h 560"/>
                    <a:gd name="T26" fmla="*/ 1701 w 1913"/>
                    <a:gd name="T27" fmla="*/ 467 h 560"/>
                    <a:gd name="T28" fmla="*/ 1594 w 1913"/>
                    <a:gd name="T29" fmla="*/ 553 h 560"/>
                    <a:gd name="T30" fmla="*/ 1461 w 1913"/>
                    <a:gd name="T31" fmla="*/ 560 h 560"/>
                    <a:gd name="T32" fmla="*/ 1174 w 1913"/>
                    <a:gd name="T33" fmla="*/ 533 h 560"/>
                    <a:gd name="T34" fmla="*/ 1041 w 1913"/>
                    <a:gd name="T35" fmla="*/ 493 h 560"/>
                    <a:gd name="T36" fmla="*/ 848 w 1913"/>
                    <a:gd name="T37" fmla="*/ 473 h 560"/>
                    <a:gd name="T38" fmla="*/ 648 w 1913"/>
                    <a:gd name="T39" fmla="*/ 460 h 560"/>
                    <a:gd name="T40" fmla="*/ 581 w 1913"/>
                    <a:gd name="T41" fmla="*/ 440 h 560"/>
                    <a:gd name="T42" fmla="*/ 494 w 1913"/>
                    <a:gd name="T43" fmla="*/ 433 h 560"/>
                    <a:gd name="T44" fmla="*/ 328 w 1913"/>
                    <a:gd name="T45" fmla="*/ 420 h 560"/>
                    <a:gd name="T46" fmla="*/ 214 w 1913"/>
                    <a:gd name="T47" fmla="*/ 387 h 560"/>
                    <a:gd name="T48" fmla="*/ 74 w 1913"/>
                    <a:gd name="T49" fmla="*/ 380 h 560"/>
                    <a:gd name="T50" fmla="*/ 14 w 1913"/>
                    <a:gd name="T51" fmla="*/ 353 h 560"/>
                    <a:gd name="T52" fmla="*/ 21 w 1913"/>
                    <a:gd name="T53" fmla="*/ 260 h 560"/>
                    <a:gd name="T54" fmla="*/ 61 w 1913"/>
                    <a:gd name="T55" fmla="*/ 240 h 560"/>
                    <a:gd name="T56" fmla="*/ 81 w 1913"/>
                    <a:gd name="T57" fmla="*/ 200 h 560"/>
                    <a:gd name="T58" fmla="*/ 101 w 1913"/>
                    <a:gd name="T59" fmla="*/ 193 h 560"/>
                    <a:gd name="T60" fmla="*/ 234 w 1913"/>
                    <a:gd name="T61" fmla="*/ 147 h 560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1913"/>
                    <a:gd name="T94" fmla="*/ 0 h 560"/>
                    <a:gd name="T95" fmla="*/ 1913 w 1913"/>
                    <a:gd name="T96" fmla="*/ 560 h 560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1913" h="560">
                      <a:moveTo>
                        <a:pt x="234" y="147"/>
                      </a:moveTo>
                      <a:cubicBezTo>
                        <a:pt x="255" y="139"/>
                        <a:pt x="273" y="128"/>
                        <a:pt x="294" y="120"/>
                      </a:cubicBezTo>
                      <a:cubicBezTo>
                        <a:pt x="319" y="97"/>
                        <a:pt x="355" y="87"/>
                        <a:pt x="388" y="80"/>
                      </a:cubicBezTo>
                      <a:cubicBezTo>
                        <a:pt x="455" y="47"/>
                        <a:pt x="527" y="33"/>
                        <a:pt x="594" y="0"/>
                      </a:cubicBezTo>
                      <a:cubicBezTo>
                        <a:pt x="776" y="5"/>
                        <a:pt x="948" y="21"/>
                        <a:pt x="1128" y="40"/>
                      </a:cubicBezTo>
                      <a:cubicBezTo>
                        <a:pt x="1171" y="55"/>
                        <a:pt x="1223" y="60"/>
                        <a:pt x="1268" y="67"/>
                      </a:cubicBezTo>
                      <a:cubicBezTo>
                        <a:pt x="1316" y="82"/>
                        <a:pt x="1371" y="87"/>
                        <a:pt x="1421" y="93"/>
                      </a:cubicBezTo>
                      <a:cubicBezTo>
                        <a:pt x="1510" y="124"/>
                        <a:pt x="1617" y="116"/>
                        <a:pt x="1708" y="120"/>
                      </a:cubicBezTo>
                      <a:cubicBezTo>
                        <a:pt x="1752" y="135"/>
                        <a:pt x="1774" y="135"/>
                        <a:pt x="1828" y="140"/>
                      </a:cubicBezTo>
                      <a:cubicBezTo>
                        <a:pt x="1856" y="146"/>
                        <a:pt x="1874" y="146"/>
                        <a:pt x="1894" y="167"/>
                      </a:cubicBezTo>
                      <a:cubicBezTo>
                        <a:pt x="1907" y="204"/>
                        <a:pt x="1913" y="232"/>
                        <a:pt x="1901" y="273"/>
                      </a:cubicBezTo>
                      <a:cubicBezTo>
                        <a:pt x="1894" y="297"/>
                        <a:pt x="1852" y="308"/>
                        <a:pt x="1834" y="320"/>
                      </a:cubicBezTo>
                      <a:cubicBezTo>
                        <a:pt x="1829" y="336"/>
                        <a:pt x="1813" y="406"/>
                        <a:pt x="1801" y="420"/>
                      </a:cubicBezTo>
                      <a:cubicBezTo>
                        <a:pt x="1782" y="444"/>
                        <a:pt x="1729" y="457"/>
                        <a:pt x="1701" y="467"/>
                      </a:cubicBezTo>
                      <a:cubicBezTo>
                        <a:pt x="1686" y="489"/>
                        <a:pt x="1620" y="550"/>
                        <a:pt x="1594" y="553"/>
                      </a:cubicBezTo>
                      <a:cubicBezTo>
                        <a:pt x="1550" y="559"/>
                        <a:pt x="1505" y="558"/>
                        <a:pt x="1461" y="560"/>
                      </a:cubicBezTo>
                      <a:cubicBezTo>
                        <a:pt x="1361" y="552"/>
                        <a:pt x="1277" y="538"/>
                        <a:pt x="1174" y="533"/>
                      </a:cubicBezTo>
                      <a:cubicBezTo>
                        <a:pt x="1128" y="525"/>
                        <a:pt x="1086" y="501"/>
                        <a:pt x="1041" y="493"/>
                      </a:cubicBezTo>
                      <a:cubicBezTo>
                        <a:pt x="977" y="481"/>
                        <a:pt x="913" y="478"/>
                        <a:pt x="848" y="473"/>
                      </a:cubicBezTo>
                      <a:cubicBezTo>
                        <a:pt x="737" y="456"/>
                        <a:pt x="893" y="478"/>
                        <a:pt x="648" y="460"/>
                      </a:cubicBezTo>
                      <a:cubicBezTo>
                        <a:pt x="625" y="458"/>
                        <a:pt x="604" y="443"/>
                        <a:pt x="581" y="440"/>
                      </a:cubicBezTo>
                      <a:cubicBezTo>
                        <a:pt x="552" y="436"/>
                        <a:pt x="523" y="435"/>
                        <a:pt x="494" y="433"/>
                      </a:cubicBezTo>
                      <a:cubicBezTo>
                        <a:pt x="402" y="416"/>
                        <a:pt x="534" y="439"/>
                        <a:pt x="328" y="420"/>
                      </a:cubicBezTo>
                      <a:cubicBezTo>
                        <a:pt x="290" y="417"/>
                        <a:pt x="253" y="390"/>
                        <a:pt x="214" y="387"/>
                      </a:cubicBezTo>
                      <a:cubicBezTo>
                        <a:pt x="167" y="383"/>
                        <a:pt x="121" y="382"/>
                        <a:pt x="74" y="380"/>
                      </a:cubicBezTo>
                      <a:cubicBezTo>
                        <a:pt x="49" y="373"/>
                        <a:pt x="38" y="361"/>
                        <a:pt x="14" y="353"/>
                      </a:cubicBezTo>
                      <a:cubicBezTo>
                        <a:pt x="6" y="327"/>
                        <a:pt x="0" y="281"/>
                        <a:pt x="21" y="260"/>
                      </a:cubicBezTo>
                      <a:cubicBezTo>
                        <a:pt x="32" y="249"/>
                        <a:pt x="49" y="248"/>
                        <a:pt x="61" y="240"/>
                      </a:cubicBezTo>
                      <a:cubicBezTo>
                        <a:pt x="69" y="228"/>
                        <a:pt x="70" y="211"/>
                        <a:pt x="81" y="200"/>
                      </a:cubicBezTo>
                      <a:cubicBezTo>
                        <a:pt x="86" y="195"/>
                        <a:pt x="95" y="196"/>
                        <a:pt x="101" y="193"/>
                      </a:cubicBezTo>
                      <a:cubicBezTo>
                        <a:pt x="145" y="171"/>
                        <a:pt x="185" y="159"/>
                        <a:pt x="234" y="147"/>
                      </a:cubicBezTo>
                      <a:close/>
                    </a:path>
                  </a:pathLst>
                </a:custGeom>
                <a:solidFill>
                  <a:srgbClr val="FFFF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grpSp>
              <p:nvGrpSpPr>
                <p:cNvPr id="43054" name="Group 1036"/>
                <p:cNvGrpSpPr>
                  <a:grpSpLocks/>
                </p:cNvGrpSpPr>
                <p:nvPr/>
              </p:nvGrpSpPr>
              <p:grpSpPr bwMode="auto">
                <a:xfrm rot="412926">
                  <a:off x="690" y="1745"/>
                  <a:ext cx="990" cy="1199"/>
                  <a:chOff x="1680" y="1296"/>
                  <a:chExt cx="2263" cy="2448"/>
                </a:xfrm>
              </p:grpSpPr>
              <p:sp>
                <p:nvSpPr>
                  <p:cNvPr id="43073" name="Freeform 1037"/>
                  <p:cNvSpPr>
                    <a:spLocks/>
                  </p:cNvSpPr>
                  <p:nvPr/>
                </p:nvSpPr>
                <p:spPr bwMode="auto">
                  <a:xfrm>
                    <a:off x="1703" y="1326"/>
                    <a:ext cx="2230" cy="2390"/>
                  </a:xfrm>
                  <a:custGeom>
                    <a:avLst/>
                    <a:gdLst>
                      <a:gd name="T0" fmla="*/ 166 w 883"/>
                      <a:gd name="T1" fmla="*/ 632 h 946"/>
                      <a:gd name="T2" fmla="*/ 98 w 883"/>
                      <a:gd name="T3" fmla="*/ 693 h 946"/>
                      <a:gd name="T4" fmla="*/ 13 w 883"/>
                      <a:gd name="T5" fmla="*/ 767 h 946"/>
                      <a:gd name="T6" fmla="*/ 13 w 883"/>
                      <a:gd name="T7" fmla="*/ 830 h 946"/>
                      <a:gd name="T8" fmla="*/ 27 w 883"/>
                      <a:gd name="T9" fmla="*/ 946 h 946"/>
                      <a:gd name="T10" fmla="*/ 170 w 883"/>
                      <a:gd name="T11" fmla="*/ 941 h 946"/>
                      <a:gd name="T12" fmla="*/ 330 w 883"/>
                      <a:gd name="T13" fmla="*/ 924 h 946"/>
                      <a:gd name="T14" fmla="*/ 568 w 883"/>
                      <a:gd name="T15" fmla="*/ 919 h 946"/>
                      <a:gd name="T16" fmla="*/ 747 w 883"/>
                      <a:gd name="T17" fmla="*/ 924 h 946"/>
                      <a:gd name="T18" fmla="*/ 809 w 883"/>
                      <a:gd name="T19" fmla="*/ 809 h 946"/>
                      <a:gd name="T20" fmla="*/ 883 w 883"/>
                      <a:gd name="T21" fmla="*/ 585 h 946"/>
                      <a:gd name="T22" fmla="*/ 869 w 883"/>
                      <a:gd name="T23" fmla="*/ 517 h 946"/>
                      <a:gd name="T24" fmla="*/ 842 w 883"/>
                      <a:gd name="T25" fmla="*/ 490 h 946"/>
                      <a:gd name="T26" fmla="*/ 762 w 883"/>
                      <a:gd name="T27" fmla="*/ 495 h 946"/>
                      <a:gd name="T28" fmla="*/ 799 w 883"/>
                      <a:gd name="T29" fmla="*/ 325 h 946"/>
                      <a:gd name="T30" fmla="*/ 804 w 883"/>
                      <a:gd name="T31" fmla="*/ 272 h 946"/>
                      <a:gd name="T32" fmla="*/ 785 w 883"/>
                      <a:gd name="T33" fmla="*/ 140 h 946"/>
                      <a:gd name="T34" fmla="*/ 766 w 883"/>
                      <a:gd name="T35" fmla="*/ 42 h 946"/>
                      <a:gd name="T36" fmla="*/ 733 w 883"/>
                      <a:gd name="T37" fmla="*/ 0 h 946"/>
                      <a:gd name="T38" fmla="*/ 708 w 883"/>
                      <a:gd name="T39" fmla="*/ 0 h 946"/>
                      <a:gd name="T40" fmla="*/ 643 w 883"/>
                      <a:gd name="T41" fmla="*/ 11 h 946"/>
                      <a:gd name="T42" fmla="*/ 539 w 883"/>
                      <a:gd name="T43" fmla="*/ 16 h 946"/>
                      <a:gd name="T44" fmla="*/ 471 w 883"/>
                      <a:gd name="T45" fmla="*/ 6 h 946"/>
                      <a:gd name="T46" fmla="*/ 397 w 883"/>
                      <a:gd name="T47" fmla="*/ 2 h 946"/>
                      <a:gd name="T48" fmla="*/ 369 w 883"/>
                      <a:gd name="T49" fmla="*/ 9 h 946"/>
                      <a:gd name="T50" fmla="*/ 306 w 883"/>
                      <a:gd name="T51" fmla="*/ 38 h 946"/>
                      <a:gd name="T52" fmla="*/ 213 w 883"/>
                      <a:gd name="T53" fmla="*/ 63 h 946"/>
                      <a:gd name="T54" fmla="*/ 95 w 883"/>
                      <a:gd name="T55" fmla="*/ 104 h 946"/>
                      <a:gd name="T56" fmla="*/ 50 w 883"/>
                      <a:gd name="T57" fmla="*/ 130 h 946"/>
                      <a:gd name="T58" fmla="*/ 9 w 883"/>
                      <a:gd name="T59" fmla="*/ 174 h 946"/>
                      <a:gd name="T60" fmla="*/ 0 w 883"/>
                      <a:gd name="T61" fmla="*/ 239 h 946"/>
                      <a:gd name="T62" fmla="*/ 0 w 883"/>
                      <a:gd name="T63" fmla="*/ 347 h 946"/>
                      <a:gd name="T64" fmla="*/ 5 w 883"/>
                      <a:gd name="T65" fmla="*/ 475 h 946"/>
                      <a:gd name="T66" fmla="*/ 14 w 883"/>
                      <a:gd name="T67" fmla="*/ 550 h 946"/>
                      <a:gd name="T68" fmla="*/ 32 w 883"/>
                      <a:gd name="T69" fmla="*/ 594 h 946"/>
                      <a:gd name="T70" fmla="*/ 60 w 883"/>
                      <a:gd name="T71" fmla="*/ 616 h 946"/>
                      <a:gd name="T72" fmla="*/ 93 w 883"/>
                      <a:gd name="T73" fmla="*/ 625 h 946"/>
                      <a:gd name="T74" fmla="*/ 166 w 883"/>
                      <a:gd name="T75" fmla="*/ 632 h 94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w 883"/>
                      <a:gd name="T115" fmla="*/ 0 h 946"/>
                      <a:gd name="T116" fmla="*/ 883 w 883"/>
                      <a:gd name="T117" fmla="*/ 946 h 946"/>
                    </a:gdLst>
                    <a:ahLst/>
                    <a:cxnLst>
                      <a:cxn ang="T76">
                        <a:pos x="T0" y="T1"/>
                      </a:cxn>
                      <a:cxn ang="T77">
                        <a:pos x="T2" y="T3"/>
                      </a:cxn>
                      <a:cxn ang="T78">
                        <a:pos x="T4" y="T5"/>
                      </a:cxn>
                      <a:cxn ang="T79">
                        <a:pos x="T6" y="T7"/>
                      </a:cxn>
                      <a:cxn ang="T80">
                        <a:pos x="T8" y="T9"/>
                      </a:cxn>
                      <a:cxn ang="T81">
                        <a:pos x="T10" y="T11"/>
                      </a:cxn>
                      <a:cxn ang="T82">
                        <a:pos x="T12" y="T13"/>
                      </a:cxn>
                      <a:cxn ang="T83">
                        <a:pos x="T14" y="T15"/>
                      </a:cxn>
                      <a:cxn ang="T84">
                        <a:pos x="T16" y="T17"/>
                      </a:cxn>
                      <a:cxn ang="T85">
                        <a:pos x="T18" y="T19"/>
                      </a:cxn>
                      <a:cxn ang="T86">
                        <a:pos x="T20" y="T21"/>
                      </a:cxn>
                      <a:cxn ang="T87">
                        <a:pos x="T22" y="T23"/>
                      </a:cxn>
                      <a:cxn ang="T88">
                        <a:pos x="T24" y="T25"/>
                      </a:cxn>
                      <a:cxn ang="T89">
                        <a:pos x="T26" y="T27"/>
                      </a:cxn>
                      <a:cxn ang="T90">
                        <a:pos x="T28" y="T29"/>
                      </a:cxn>
                      <a:cxn ang="T91">
                        <a:pos x="T30" y="T31"/>
                      </a:cxn>
                      <a:cxn ang="T92">
                        <a:pos x="T32" y="T33"/>
                      </a:cxn>
                      <a:cxn ang="T93">
                        <a:pos x="T34" y="T35"/>
                      </a:cxn>
                      <a:cxn ang="T94">
                        <a:pos x="T36" y="T37"/>
                      </a:cxn>
                      <a:cxn ang="T95">
                        <a:pos x="T38" y="T39"/>
                      </a:cxn>
                      <a:cxn ang="T96">
                        <a:pos x="T40" y="T41"/>
                      </a:cxn>
                      <a:cxn ang="T97">
                        <a:pos x="T42" y="T43"/>
                      </a:cxn>
                      <a:cxn ang="T98">
                        <a:pos x="T44" y="T45"/>
                      </a:cxn>
                      <a:cxn ang="T99">
                        <a:pos x="T46" y="T47"/>
                      </a:cxn>
                      <a:cxn ang="T100">
                        <a:pos x="T48" y="T49"/>
                      </a:cxn>
                      <a:cxn ang="T101">
                        <a:pos x="T50" y="T51"/>
                      </a:cxn>
                      <a:cxn ang="T102">
                        <a:pos x="T52" y="T53"/>
                      </a:cxn>
                      <a:cxn ang="T103">
                        <a:pos x="T54" y="T55"/>
                      </a:cxn>
                      <a:cxn ang="T104">
                        <a:pos x="T56" y="T57"/>
                      </a:cxn>
                      <a:cxn ang="T105">
                        <a:pos x="T58" y="T59"/>
                      </a:cxn>
                      <a:cxn ang="T106">
                        <a:pos x="T60" y="T61"/>
                      </a:cxn>
                      <a:cxn ang="T107">
                        <a:pos x="T62" y="T63"/>
                      </a:cxn>
                      <a:cxn ang="T108">
                        <a:pos x="T64" y="T65"/>
                      </a:cxn>
                      <a:cxn ang="T109">
                        <a:pos x="T66" y="T67"/>
                      </a:cxn>
                      <a:cxn ang="T110">
                        <a:pos x="T68" y="T69"/>
                      </a:cxn>
                      <a:cxn ang="T111">
                        <a:pos x="T70" y="T71"/>
                      </a:cxn>
                      <a:cxn ang="T112">
                        <a:pos x="T72" y="T73"/>
                      </a:cxn>
                      <a:cxn ang="T113">
                        <a:pos x="T74" y="T75"/>
                      </a:cxn>
                    </a:cxnLst>
                    <a:rect l="T114" t="T115" r="T116" b="T117"/>
                    <a:pathLst>
                      <a:path w="883" h="946">
                        <a:moveTo>
                          <a:pt x="166" y="632"/>
                        </a:moveTo>
                        <a:lnTo>
                          <a:pt x="98" y="693"/>
                        </a:lnTo>
                        <a:lnTo>
                          <a:pt x="13" y="767"/>
                        </a:lnTo>
                        <a:lnTo>
                          <a:pt x="13" y="830"/>
                        </a:lnTo>
                        <a:lnTo>
                          <a:pt x="27" y="946"/>
                        </a:lnTo>
                        <a:lnTo>
                          <a:pt x="170" y="941"/>
                        </a:lnTo>
                        <a:lnTo>
                          <a:pt x="330" y="924"/>
                        </a:lnTo>
                        <a:lnTo>
                          <a:pt x="568" y="919"/>
                        </a:lnTo>
                        <a:lnTo>
                          <a:pt x="747" y="924"/>
                        </a:lnTo>
                        <a:lnTo>
                          <a:pt x="809" y="809"/>
                        </a:lnTo>
                        <a:lnTo>
                          <a:pt x="883" y="585"/>
                        </a:lnTo>
                        <a:lnTo>
                          <a:pt x="869" y="517"/>
                        </a:lnTo>
                        <a:lnTo>
                          <a:pt x="842" y="490"/>
                        </a:lnTo>
                        <a:lnTo>
                          <a:pt x="762" y="495"/>
                        </a:lnTo>
                        <a:lnTo>
                          <a:pt x="799" y="325"/>
                        </a:lnTo>
                        <a:lnTo>
                          <a:pt x="804" y="272"/>
                        </a:lnTo>
                        <a:lnTo>
                          <a:pt x="785" y="140"/>
                        </a:lnTo>
                        <a:lnTo>
                          <a:pt x="766" y="42"/>
                        </a:lnTo>
                        <a:lnTo>
                          <a:pt x="733" y="0"/>
                        </a:lnTo>
                        <a:lnTo>
                          <a:pt x="708" y="0"/>
                        </a:lnTo>
                        <a:lnTo>
                          <a:pt x="643" y="11"/>
                        </a:lnTo>
                        <a:lnTo>
                          <a:pt x="539" y="16"/>
                        </a:lnTo>
                        <a:lnTo>
                          <a:pt x="471" y="6"/>
                        </a:lnTo>
                        <a:lnTo>
                          <a:pt x="397" y="2"/>
                        </a:lnTo>
                        <a:lnTo>
                          <a:pt x="369" y="9"/>
                        </a:lnTo>
                        <a:lnTo>
                          <a:pt x="306" y="38"/>
                        </a:lnTo>
                        <a:lnTo>
                          <a:pt x="213" y="63"/>
                        </a:lnTo>
                        <a:lnTo>
                          <a:pt x="95" y="104"/>
                        </a:lnTo>
                        <a:lnTo>
                          <a:pt x="50" y="130"/>
                        </a:lnTo>
                        <a:lnTo>
                          <a:pt x="9" y="174"/>
                        </a:lnTo>
                        <a:lnTo>
                          <a:pt x="0" y="239"/>
                        </a:lnTo>
                        <a:lnTo>
                          <a:pt x="0" y="347"/>
                        </a:lnTo>
                        <a:lnTo>
                          <a:pt x="5" y="475"/>
                        </a:lnTo>
                        <a:lnTo>
                          <a:pt x="14" y="550"/>
                        </a:lnTo>
                        <a:lnTo>
                          <a:pt x="32" y="594"/>
                        </a:lnTo>
                        <a:lnTo>
                          <a:pt x="60" y="616"/>
                        </a:lnTo>
                        <a:lnTo>
                          <a:pt x="93" y="625"/>
                        </a:lnTo>
                        <a:lnTo>
                          <a:pt x="166" y="632"/>
                        </a:lnTo>
                        <a:close/>
                      </a:path>
                    </a:pathLst>
                  </a:custGeom>
                  <a:solidFill>
                    <a:srgbClr val="FFFFCC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43074" name="Freeform 1038"/>
                  <p:cNvSpPr>
                    <a:spLocks/>
                  </p:cNvSpPr>
                  <p:nvPr/>
                </p:nvSpPr>
                <p:spPr bwMode="auto">
                  <a:xfrm>
                    <a:off x="1917" y="1758"/>
                    <a:ext cx="1306" cy="991"/>
                  </a:xfrm>
                  <a:custGeom>
                    <a:avLst/>
                    <a:gdLst>
                      <a:gd name="T0" fmla="*/ 3 w 517"/>
                      <a:gd name="T1" fmla="*/ 107 h 392"/>
                      <a:gd name="T2" fmla="*/ 8 w 517"/>
                      <a:gd name="T3" fmla="*/ 35 h 392"/>
                      <a:gd name="T4" fmla="*/ 19 w 517"/>
                      <a:gd name="T5" fmla="*/ 14 h 392"/>
                      <a:gd name="T6" fmla="*/ 51 w 517"/>
                      <a:gd name="T7" fmla="*/ 6 h 392"/>
                      <a:gd name="T8" fmla="*/ 179 w 517"/>
                      <a:gd name="T9" fmla="*/ 2 h 392"/>
                      <a:gd name="T10" fmla="*/ 336 w 517"/>
                      <a:gd name="T11" fmla="*/ 0 h 392"/>
                      <a:gd name="T12" fmla="*/ 428 w 517"/>
                      <a:gd name="T13" fmla="*/ 2 h 392"/>
                      <a:gd name="T14" fmla="*/ 450 w 517"/>
                      <a:gd name="T15" fmla="*/ 16 h 392"/>
                      <a:gd name="T16" fmla="*/ 466 w 517"/>
                      <a:gd name="T17" fmla="*/ 43 h 392"/>
                      <a:gd name="T18" fmla="*/ 490 w 517"/>
                      <a:gd name="T19" fmla="*/ 159 h 392"/>
                      <a:gd name="T20" fmla="*/ 512 w 517"/>
                      <a:gd name="T21" fmla="*/ 287 h 392"/>
                      <a:gd name="T22" fmla="*/ 517 w 517"/>
                      <a:gd name="T23" fmla="*/ 368 h 392"/>
                      <a:gd name="T24" fmla="*/ 509 w 517"/>
                      <a:gd name="T25" fmla="*/ 382 h 392"/>
                      <a:gd name="T26" fmla="*/ 481 w 517"/>
                      <a:gd name="T27" fmla="*/ 392 h 392"/>
                      <a:gd name="T28" fmla="*/ 346 w 517"/>
                      <a:gd name="T29" fmla="*/ 389 h 392"/>
                      <a:gd name="T30" fmla="*/ 138 w 517"/>
                      <a:gd name="T31" fmla="*/ 379 h 392"/>
                      <a:gd name="T32" fmla="*/ 36 w 517"/>
                      <a:gd name="T33" fmla="*/ 370 h 392"/>
                      <a:gd name="T34" fmla="*/ 19 w 517"/>
                      <a:gd name="T35" fmla="*/ 349 h 392"/>
                      <a:gd name="T36" fmla="*/ 10 w 517"/>
                      <a:gd name="T37" fmla="*/ 308 h 392"/>
                      <a:gd name="T38" fmla="*/ 0 w 517"/>
                      <a:gd name="T39" fmla="*/ 207 h 392"/>
                      <a:gd name="T40" fmla="*/ 3 w 517"/>
                      <a:gd name="T41" fmla="*/ 107 h 392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517"/>
                      <a:gd name="T64" fmla="*/ 0 h 392"/>
                      <a:gd name="T65" fmla="*/ 517 w 517"/>
                      <a:gd name="T66" fmla="*/ 392 h 392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517" h="392">
                        <a:moveTo>
                          <a:pt x="3" y="107"/>
                        </a:moveTo>
                        <a:lnTo>
                          <a:pt x="8" y="35"/>
                        </a:lnTo>
                        <a:lnTo>
                          <a:pt x="19" y="14"/>
                        </a:lnTo>
                        <a:lnTo>
                          <a:pt x="51" y="6"/>
                        </a:lnTo>
                        <a:lnTo>
                          <a:pt x="179" y="2"/>
                        </a:lnTo>
                        <a:lnTo>
                          <a:pt x="336" y="0"/>
                        </a:lnTo>
                        <a:lnTo>
                          <a:pt x="428" y="2"/>
                        </a:lnTo>
                        <a:lnTo>
                          <a:pt x="450" y="16"/>
                        </a:lnTo>
                        <a:lnTo>
                          <a:pt x="466" y="43"/>
                        </a:lnTo>
                        <a:lnTo>
                          <a:pt x="490" y="159"/>
                        </a:lnTo>
                        <a:lnTo>
                          <a:pt x="512" y="287"/>
                        </a:lnTo>
                        <a:lnTo>
                          <a:pt x="517" y="368"/>
                        </a:lnTo>
                        <a:lnTo>
                          <a:pt x="509" y="382"/>
                        </a:lnTo>
                        <a:lnTo>
                          <a:pt x="481" y="392"/>
                        </a:lnTo>
                        <a:lnTo>
                          <a:pt x="346" y="389"/>
                        </a:lnTo>
                        <a:lnTo>
                          <a:pt x="138" y="379"/>
                        </a:lnTo>
                        <a:lnTo>
                          <a:pt x="36" y="370"/>
                        </a:lnTo>
                        <a:lnTo>
                          <a:pt x="19" y="349"/>
                        </a:lnTo>
                        <a:lnTo>
                          <a:pt x="10" y="308"/>
                        </a:lnTo>
                        <a:lnTo>
                          <a:pt x="0" y="207"/>
                        </a:lnTo>
                        <a:lnTo>
                          <a:pt x="3" y="107"/>
                        </a:lnTo>
                        <a:close/>
                      </a:path>
                    </a:pathLst>
                  </a:custGeom>
                  <a:solidFill>
                    <a:srgbClr val="00CC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grpSp>
                <p:nvGrpSpPr>
                  <p:cNvPr id="43075" name="Group 1039"/>
                  <p:cNvGrpSpPr>
                    <a:grpSpLocks/>
                  </p:cNvGrpSpPr>
                  <p:nvPr/>
                </p:nvGrpSpPr>
                <p:grpSpPr bwMode="auto">
                  <a:xfrm>
                    <a:off x="1680" y="1296"/>
                    <a:ext cx="2263" cy="2448"/>
                    <a:chOff x="1923" y="1953"/>
                    <a:chExt cx="896" cy="969"/>
                  </a:xfrm>
                </p:grpSpPr>
                <p:sp>
                  <p:nvSpPr>
                    <p:cNvPr id="43076" name="Freeform 1040"/>
                    <p:cNvSpPr>
                      <a:spLocks/>
                    </p:cNvSpPr>
                    <p:nvPr/>
                  </p:nvSpPr>
                  <p:spPr bwMode="auto">
                    <a:xfrm>
                      <a:off x="1931" y="2442"/>
                      <a:ext cx="888" cy="480"/>
                    </a:xfrm>
                    <a:custGeom>
                      <a:avLst/>
                      <a:gdLst>
                        <a:gd name="T0" fmla="*/ 0 w 888"/>
                        <a:gd name="T1" fmla="*/ 290 h 480"/>
                        <a:gd name="T2" fmla="*/ 110 w 888"/>
                        <a:gd name="T3" fmla="*/ 195 h 480"/>
                        <a:gd name="T4" fmla="*/ 113 w 888"/>
                        <a:gd name="T5" fmla="*/ 217 h 480"/>
                        <a:gd name="T6" fmla="*/ 38 w 888"/>
                        <a:gd name="T7" fmla="*/ 285 h 480"/>
                        <a:gd name="T8" fmla="*/ 170 w 888"/>
                        <a:gd name="T9" fmla="*/ 279 h 480"/>
                        <a:gd name="T10" fmla="*/ 449 w 888"/>
                        <a:gd name="T11" fmla="*/ 280 h 480"/>
                        <a:gd name="T12" fmla="*/ 597 w 888"/>
                        <a:gd name="T13" fmla="*/ 269 h 480"/>
                        <a:gd name="T14" fmla="*/ 690 w 888"/>
                        <a:gd name="T15" fmla="*/ 252 h 480"/>
                        <a:gd name="T16" fmla="*/ 713 w 888"/>
                        <a:gd name="T17" fmla="*/ 246 h 480"/>
                        <a:gd name="T18" fmla="*/ 822 w 888"/>
                        <a:gd name="T19" fmla="*/ 27 h 480"/>
                        <a:gd name="T20" fmla="*/ 771 w 888"/>
                        <a:gd name="T21" fmla="*/ 13 h 480"/>
                        <a:gd name="T22" fmla="*/ 847 w 888"/>
                        <a:gd name="T23" fmla="*/ 0 h 480"/>
                        <a:gd name="T24" fmla="*/ 875 w 888"/>
                        <a:gd name="T25" fmla="*/ 24 h 480"/>
                        <a:gd name="T26" fmla="*/ 888 w 888"/>
                        <a:gd name="T27" fmla="*/ 105 h 480"/>
                        <a:gd name="T28" fmla="*/ 866 w 888"/>
                        <a:gd name="T29" fmla="*/ 171 h 480"/>
                        <a:gd name="T30" fmla="*/ 795 w 888"/>
                        <a:gd name="T31" fmla="*/ 385 h 480"/>
                        <a:gd name="T32" fmla="*/ 762 w 888"/>
                        <a:gd name="T33" fmla="*/ 451 h 480"/>
                        <a:gd name="T34" fmla="*/ 732 w 888"/>
                        <a:gd name="T35" fmla="*/ 459 h 480"/>
                        <a:gd name="T36" fmla="*/ 507 w 888"/>
                        <a:gd name="T37" fmla="*/ 455 h 480"/>
                        <a:gd name="T38" fmla="*/ 271 w 888"/>
                        <a:gd name="T39" fmla="*/ 461 h 480"/>
                        <a:gd name="T40" fmla="*/ 47 w 888"/>
                        <a:gd name="T41" fmla="*/ 478 h 480"/>
                        <a:gd name="T42" fmla="*/ 14 w 888"/>
                        <a:gd name="T43" fmla="*/ 480 h 480"/>
                        <a:gd name="T44" fmla="*/ 11 w 888"/>
                        <a:gd name="T45" fmla="*/ 417 h 480"/>
                        <a:gd name="T46" fmla="*/ 6 w 888"/>
                        <a:gd name="T47" fmla="*/ 355 h 480"/>
                        <a:gd name="T48" fmla="*/ 5 w 888"/>
                        <a:gd name="T49" fmla="*/ 322 h 480"/>
                        <a:gd name="T50" fmla="*/ 24 w 888"/>
                        <a:gd name="T51" fmla="*/ 342 h 480"/>
                        <a:gd name="T52" fmla="*/ 28 w 888"/>
                        <a:gd name="T53" fmla="*/ 393 h 480"/>
                        <a:gd name="T54" fmla="*/ 35 w 888"/>
                        <a:gd name="T55" fmla="*/ 447 h 480"/>
                        <a:gd name="T56" fmla="*/ 99 w 888"/>
                        <a:gd name="T57" fmla="*/ 456 h 480"/>
                        <a:gd name="T58" fmla="*/ 246 w 888"/>
                        <a:gd name="T59" fmla="*/ 442 h 480"/>
                        <a:gd name="T60" fmla="*/ 370 w 888"/>
                        <a:gd name="T61" fmla="*/ 432 h 480"/>
                        <a:gd name="T62" fmla="*/ 474 w 888"/>
                        <a:gd name="T63" fmla="*/ 432 h 480"/>
                        <a:gd name="T64" fmla="*/ 630 w 888"/>
                        <a:gd name="T65" fmla="*/ 432 h 480"/>
                        <a:gd name="T66" fmla="*/ 729 w 888"/>
                        <a:gd name="T67" fmla="*/ 431 h 480"/>
                        <a:gd name="T68" fmla="*/ 732 w 888"/>
                        <a:gd name="T69" fmla="*/ 402 h 480"/>
                        <a:gd name="T70" fmla="*/ 723 w 888"/>
                        <a:gd name="T71" fmla="*/ 341 h 480"/>
                        <a:gd name="T72" fmla="*/ 715 w 888"/>
                        <a:gd name="T73" fmla="*/ 274 h 480"/>
                        <a:gd name="T74" fmla="*/ 729 w 888"/>
                        <a:gd name="T75" fmla="*/ 290 h 480"/>
                        <a:gd name="T76" fmla="*/ 743 w 888"/>
                        <a:gd name="T77" fmla="*/ 364 h 480"/>
                        <a:gd name="T78" fmla="*/ 756 w 888"/>
                        <a:gd name="T79" fmla="*/ 402 h 480"/>
                        <a:gd name="T80" fmla="*/ 771 w 888"/>
                        <a:gd name="T81" fmla="*/ 383 h 480"/>
                        <a:gd name="T82" fmla="*/ 798 w 888"/>
                        <a:gd name="T83" fmla="*/ 309 h 480"/>
                        <a:gd name="T84" fmla="*/ 838 w 888"/>
                        <a:gd name="T85" fmla="*/ 204 h 480"/>
                        <a:gd name="T86" fmla="*/ 866 w 888"/>
                        <a:gd name="T87" fmla="*/ 119 h 480"/>
                        <a:gd name="T88" fmla="*/ 871 w 888"/>
                        <a:gd name="T89" fmla="*/ 93 h 480"/>
                        <a:gd name="T90" fmla="*/ 857 w 888"/>
                        <a:gd name="T91" fmla="*/ 33 h 480"/>
                        <a:gd name="T92" fmla="*/ 842 w 888"/>
                        <a:gd name="T93" fmla="*/ 29 h 480"/>
                        <a:gd name="T94" fmla="*/ 812 w 888"/>
                        <a:gd name="T95" fmla="*/ 100 h 480"/>
                        <a:gd name="T96" fmla="*/ 760 w 888"/>
                        <a:gd name="T97" fmla="*/ 193 h 480"/>
                        <a:gd name="T98" fmla="*/ 723 w 888"/>
                        <a:gd name="T99" fmla="*/ 265 h 480"/>
                        <a:gd name="T100" fmla="*/ 685 w 888"/>
                        <a:gd name="T101" fmla="*/ 276 h 480"/>
                        <a:gd name="T102" fmla="*/ 549 w 888"/>
                        <a:gd name="T103" fmla="*/ 293 h 480"/>
                        <a:gd name="T104" fmla="*/ 389 w 888"/>
                        <a:gd name="T105" fmla="*/ 303 h 480"/>
                        <a:gd name="T106" fmla="*/ 231 w 888"/>
                        <a:gd name="T107" fmla="*/ 303 h 480"/>
                        <a:gd name="T108" fmla="*/ 52 w 888"/>
                        <a:gd name="T109" fmla="*/ 304 h 480"/>
                        <a:gd name="T110" fmla="*/ 0 w 888"/>
                        <a:gd name="T111" fmla="*/ 290 h 480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60000 65536"/>
                        <a:gd name="T154" fmla="*/ 0 60000 65536"/>
                        <a:gd name="T155" fmla="*/ 0 60000 65536"/>
                        <a:gd name="T156" fmla="*/ 0 60000 65536"/>
                        <a:gd name="T157" fmla="*/ 0 60000 65536"/>
                        <a:gd name="T158" fmla="*/ 0 60000 65536"/>
                        <a:gd name="T159" fmla="*/ 0 60000 65536"/>
                        <a:gd name="T160" fmla="*/ 0 60000 65536"/>
                        <a:gd name="T161" fmla="*/ 0 60000 65536"/>
                        <a:gd name="T162" fmla="*/ 0 60000 65536"/>
                        <a:gd name="T163" fmla="*/ 0 60000 65536"/>
                        <a:gd name="T164" fmla="*/ 0 60000 65536"/>
                        <a:gd name="T165" fmla="*/ 0 60000 65536"/>
                        <a:gd name="T166" fmla="*/ 0 60000 65536"/>
                        <a:gd name="T167" fmla="*/ 0 60000 65536"/>
                        <a:gd name="T168" fmla="*/ 0 w 888"/>
                        <a:gd name="T169" fmla="*/ 0 h 480"/>
                        <a:gd name="T170" fmla="*/ 888 w 888"/>
                        <a:gd name="T171" fmla="*/ 480 h 480"/>
                      </a:gdLst>
                      <a:ahLst/>
                      <a:cxnLst>
                        <a:cxn ang="T112">
                          <a:pos x="T0" y="T1"/>
                        </a:cxn>
                        <a:cxn ang="T113">
                          <a:pos x="T2" y="T3"/>
                        </a:cxn>
                        <a:cxn ang="T114">
                          <a:pos x="T4" y="T5"/>
                        </a:cxn>
                        <a:cxn ang="T115">
                          <a:pos x="T6" y="T7"/>
                        </a:cxn>
                        <a:cxn ang="T116">
                          <a:pos x="T8" y="T9"/>
                        </a:cxn>
                        <a:cxn ang="T117">
                          <a:pos x="T10" y="T11"/>
                        </a:cxn>
                        <a:cxn ang="T118">
                          <a:pos x="T12" y="T13"/>
                        </a:cxn>
                        <a:cxn ang="T119">
                          <a:pos x="T14" y="T15"/>
                        </a:cxn>
                        <a:cxn ang="T120">
                          <a:pos x="T16" y="T17"/>
                        </a:cxn>
                        <a:cxn ang="T121">
                          <a:pos x="T18" y="T19"/>
                        </a:cxn>
                        <a:cxn ang="T122">
                          <a:pos x="T20" y="T21"/>
                        </a:cxn>
                        <a:cxn ang="T123">
                          <a:pos x="T22" y="T23"/>
                        </a:cxn>
                        <a:cxn ang="T124">
                          <a:pos x="T24" y="T25"/>
                        </a:cxn>
                        <a:cxn ang="T125">
                          <a:pos x="T26" y="T27"/>
                        </a:cxn>
                        <a:cxn ang="T126">
                          <a:pos x="T28" y="T29"/>
                        </a:cxn>
                        <a:cxn ang="T127">
                          <a:pos x="T30" y="T31"/>
                        </a:cxn>
                        <a:cxn ang="T128">
                          <a:pos x="T32" y="T33"/>
                        </a:cxn>
                        <a:cxn ang="T129">
                          <a:pos x="T34" y="T35"/>
                        </a:cxn>
                        <a:cxn ang="T130">
                          <a:pos x="T36" y="T37"/>
                        </a:cxn>
                        <a:cxn ang="T131">
                          <a:pos x="T38" y="T39"/>
                        </a:cxn>
                        <a:cxn ang="T132">
                          <a:pos x="T40" y="T41"/>
                        </a:cxn>
                        <a:cxn ang="T133">
                          <a:pos x="T42" y="T43"/>
                        </a:cxn>
                        <a:cxn ang="T134">
                          <a:pos x="T44" y="T45"/>
                        </a:cxn>
                        <a:cxn ang="T135">
                          <a:pos x="T46" y="T47"/>
                        </a:cxn>
                        <a:cxn ang="T136">
                          <a:pos x="T48" y="T49"/>
                        </a:cxn>
                        <a:cxn ang="T137">
                          <a:pos x="T50" y="T51"/>
                        </a:cxn>
                        <a:cxn ang="T138">
                          <a:pos x="T52" y="T53"/>
                        </a:cxn>
                        <a:cxn ang="T139">
                          <a:pos x="T54" y="T55"/>
                        </a:cxn>
                        <a:cxn ang="T140">
                          <a:pos x="T56" y="T57"/>
                        </a:cxn>
                        <a:cxn ang="T141">
                          <a:pos x="T58" y="T59"/>
                        </a:cxn>
                        <a:cxn ang="T142">
                          <a:pos x="T60" y="T61"/>
                        </a:cxn>
                        <a:cxn ang="T143">
                          <a:pos x="T62" y="T63"/>
                        </a:cxn>
                        <a:cxn ang="T144">
                          <a:pos x="T64" y="T65"/>
                        </a:cxn>
                        <a:cxn ang="T145">
                          <a:pos x="T66" y="T67"/>
                        </a:cxn>
                        <a:cxn ang="T146">
                          <a:pos x="T68" y="T69"/>
                        </a:cxn>
                        <a:cxn ang="T147">
                          <a:pos x="T70" y="T71"/>
                        </a:cxn>
                        <a:cxn ang="T148">
                          <a:pos x="T72" y="T73"/>
                        </a:cxn>
                        <a:cxn ang="T149">
                          <a:pos x="T74" y="T75"/>
                        </a:cxn>
                        <a:cxn ang="T150">
                          <a:pos x="T76" y="T77"/>
                        </a:cxn>
                        <a:cxn ang="T151">
                          <a:pos x="T78" y="T79"/>
                        </a:cxn>
                        <a:cxn ang="T152">
                          <a:pos x="T80" y="T81"/>
                        </a:cxn>
                        <a:cxn ang="T153">
                          <a:pos x="T82" y="T83"/>
                        </a:cxn>
                        <a:cxn ang="T154">
                          <a:pos x="T84" y="T85"/>
                        </a:cxn>
                        <a:cxn ang="T155">
                          <a:pos x="T86" y="T87"/>
                        </a:cxn>
                        <a:cxn ang="T156">
                          <a:pos x="T88" y="T89"/>
                        </a:cxn>
                        <a:cxn ang="T157">
                          <a:pos x="T90" y="T91"/>
                        </a:cxn>
                        <a:cxn ang="T158">
                          <a:pos x="T92" y="T93"/>
                        </a:cxn>
                        <a:cxn ang="T159">
                          <a:pos x="T94" y="T95"/>
                        </a:cxn>
                        <a:cxn ang="T160">
                          <a:pos x="T96" y="T97"/>
                        </a:cxn>
                        <a:cxn ang="T161">
                          <a:pos x="T98" y="T99"/>
                        </a:cxn>
                        <a:cxn ang="T162">
                          <a:pos x="T100" y="T101"/>
                        </a:cxn>
                        <a:cxn ang="T163">
                          <a:pos x="T102" y="T103"/>
                        </a:cxn>
                        <a:cxn ang="T164">
                          <a:pos x="T104" y="T105"/>
                        </a:cxn>
                        <a:cxn ang="T165">
                          <a:pos x="T106" y="T107"/>
                        </a:cxn>
                        <a:cxn ang="T166">
                          <a:pos x="T108" y="T109"/>
                        </a:cxn>
                        <a:cxn ang="T167">
                          <a:pos x="T110" y="T111"/>
                        </a:cxn>
                      </a:cxnLst>
                      <a:rect l="T168" t="T169" r="T170" b="T171"/>
                      <a:pathLst>
                        <a:path w="888" h="480">
                          <a:moveTo>
                            <a:pt x="0" y="290"/>
                          </a:moveTo>
                          <a:lnTo>
                            <a:pt x="110" y="195"/>
                          </a:lnTo>
                          <a:lnTo>
                            <a:pt x="113" y="217"/>
                          </a:lnTo>
                          <a:lnTo>
                            <a:pt x="38" y="285"/>
                          </a:lnTo>
                          <a:lnTo>
                            <a:pt x="170" y="279"/>
                          </a:lnTo>
                          <a:lnTo>
                            <a:pt x="449" y="280"/>
                          </a:lnTo>
                          <a:lnTo>
                            <a:pt x="597" y="269"/>
                          </a:lnTo>
                          <a:lnTo>
                            <a:pt x="690" y="252"/>
                          </a:lnTo>
                          <a:lnTo>
                            <a:pt x="713" y="246"/>
                          </a:lnTo>
                          <a:lnTo>
                            <a:pt x="822" y="27"/>
                          </a:lnTo>
                          <a:lnTo>
                            <a:pt x="771" y="13"/>
                          </a:lnTo>
                          <a:lnTo>
                            <a:pt x="847" y="0"/>
                          </a:lnTo>
                          <a:lnTo>
                            <a:pt x="875" y="24"/>
                          </a:lnTo>
                          <a:lnTo>
                            <a:pt x="888" y="105"/>
                          </a:lnTo>
                          <a:lnTo>
                            <a:pt x="866" y="171"/>
                          </a:lnTo>
                          <a:lnTo>
                            <a:pt x="795" y="385"/>
                          </a:lnTo>
                          <a:lnTo>
                            <a:pt x="762" y="451"/>
                          </a:lnTo>
                          <a:lnTo>
                            <a:pt x="732" y="459"/>
                          </a:lnTo>
                          <a:lnTo>
                            <a:pt x="507" y="455"/>
                          </a:lnTo>
                          <a:lnTo>
                            <a:pt x="271" y="461"/>
                          </a:lnTo>
                          <a:lnTo>
                            <a:pt x="47" y="478"/>
                          </a:lnTo>
                          <a:lnTo>
                            <a:pt x="14" y="480"/>
                          </a:lnTo>
                          <a:lnTo>
                            <a:pt x="11" y="417"/>
                          </a:lnTo>
                          <a:lnTo>
                            <a:pt x="6" y="355"/>
                          </a:lnTo>
                          <a:lnTo>
                            <a:pt x="5" y="322"/>
                          </a:lnTo>
                          <a:lnTo>
                            <a:pt x="24" y="342"/>
                          </a:lnTo>
                          <a:lnTo>
                            <a:pt x="28" y="393"/>
                          </a:lnTo>
                          <a:lnTo>
                            <a:pt x="35" y="447"/>
                          </a:lnTo>
                          <a:lnTo>
                            <a:pt x="99" y="456"/>
                          </a:lnTo>
                          <a:lnTo>
                            <a:pt x="246" y="442"/>
                          </a:lnTo>
                          <a:lnTo>
                            <a:pt x="370" y="432"/>
                          </a:lnTo>
                          <a:lnTo>
                            <a:pt x="474" y="432"/>
                          </a:lnTo>
                          <a:lnTo>
                            <a:pt x="630" y="432"/>
                          </a:lnTo>
                          <a:lnTo>
                            <a:pt x="729" y="431"/>
                          </a:lnTo>
                          <a:lnTo>
                            <a:pt x="732" y="402"/>
                          </a:lnTo>
                          <a:lnTo>
                            <a:pt x="723" y="341"/>
                          </a:lnTo>
                          <a:lnTo>
                            <a:pt x="715" y="274"/>
                          </a:lnTo>
                          <a:lnTo>
                            <a:pt x="729" y="290"/>
                          </a:lnTo>
                          <a:lnTo>
                            <a:pt x="743" y="364"/>
                          </a:lnTo>
                          <a:lnTo>
                            <a:pt x="756" y="402"/>
                          </a:lnTo>
                          <a:lnTo>
                            <a:pt x="771" y="383"/>
                          </a:lnTo>
                          <a:lnTo>
                            <a:pt x="798" y="309"/>
                          </a:lnTo>
                          <a:lnTo>
                            <a:pt x="838" y="204"/>
                          </a:lnTo>
                          <a:lnTo>
                            <a:pt x="866" y="119"/>
                          </a:lnTo>
                          <a:lnTo>
                            <a:pt x="871" y="93"/>
                          </a:lnTo>
                          <a:lnTo>
                            <a:pt x="857" y="33"/>
                          </a:lnTo>
                          <a:lnTo>
                            <a:pt x="842" y="29"/>
                          </a:lnTo>
                          <a:lnTo>
                            <a:pt x="812" y="100"/>
                          </a:lnTo>
                          <a:lnTo>
                            <a:pt x="760" y="193"/>
                          </a:lnTo>
                          <a:lnTo>
                            <a:pt x="723" y="265"/>
                          </a:lnTo>
                          <a:lnTo>
                            <a:pt x="685" y="276"/>
                          </a:lnTo>
                          <a:lnTo>
                            <a:pt x="549" y="293"/>
                          </a:lnTo>
                          <a:lnTo>
                            <a:pt x="389" y="303"/>
                          </a:lnTo>
                          <a:lnTo>
                            <a:pt x="231" y="303"/>
                          </a:lnTo>
                          <a:lnTo>
                            <a:pt x="52" y="304"/>
                          </a:lnTo>
                          <a:lnTo>
                            <a:pt x="0" y="29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3077" name="Freeform 1041"/>
                    <p:cNvSpPr>
                      <a:spLocks/>
                    </p:cNvSpPr>
                    <p:nvPr/>
                  </p:nvSpPr>
                  <p:spPr bwMode="auto">
                    <a:xfrm>
                      <a:off x="2095" y="2605"/>
                      <a:ext cx="459" cy="105"/>
                    </a:xfrm>
                    <a:custGeom>
                      <a:avLst/>
                      <a:gdLst>
                        <a:gd name="T0" fmla="*/ 11 w 459"/>
                        <a:gd name="T1" fmla="*/ 19 h 105"/>
                        <a:gd name="T2" fmla="*/ 43 w 459"/>
                        <a:gd name="T3" fmla="*/ 0 h 105"/>
                        <a:gd name="T4" fmla="*/ 59 w 459"/>
                        <a:gd name="T5" fmla="*/ 5 h 105"/>
                        <a:gd name="T6" fmla="*/ 49 w 459"/>
                        <a:gd name="T7" fmla="*/ 29 h 105"/>
                        <a:gd name="T8" fmla="*/ 25 w 459"/>
                        <a:gd name="T9" fmla="*/ 44 h 105"/>
                        <a:gd name="T10" fmla="*/ 71 w 459"/>
                        <a:gd name="T11" fmla="*/ 66 h 105"/>
                        <a:gd name="T12" fmla="*/ 140 w 459"/>
                        <a:gd name="T13" fmla="*/ 69 h 105"/>
                        <a:gd name="T14" fmla="*/ 200 w 459"/>
                        <a:gd name="T15" fmla="*/ 64 h 105"/>
                        <a:gd name="T16" fmla="*/ 243 w 459"/>
                        <a:gd name="T17" fmla="*/ 59 h 105"/>
                        <a:gd name="T18" fmla="*/ 324 w 459"/>
                        <a:gd name="T19" fmla="*/ 51 h 105"/>
                        <a:gd name="T20" fmla="*/ 376 w 459"/>
                        <a:gd name="T21" fmla="*/ 46 h 105"/>
                        <a:gd name="T22" fmla="*/ 410 w 459"/>
                        <a:gd name="T23" fmla="*/ 36 h 105"/>
                        <a:gd name="T24" fmla="*/ 443 w 459"/>
                        <a:gd name="T25" fmla="*/ 15 h 105"/>
                        <a:gd name="T26" fmla="*/ 440 w 459"/>
                        <a:gd name="T27" fmla="*/ 0 h 105"/>
                        <a:gd name="T28" fmla="*/ 459 w 459"/>
                        <a:gd name="T29" fmla="*/ 5 h 105"/>
                        <a:gd name="T30" fmla="*/ 454 w 459"/>
                        <a:gd name="T31" fmla="*/ 56 h 105"/>
                        <a:gd name="T32" fmla="*/ 405 w 459"/>
                        <a:gd name="T33" fmla="*/ 80 h 105"/>
                        <a:gd name="T34" fmla="*/ 297 w 459"/>
                        <a:gd name="T35" fmla="*/ 86 h 105"/>
                        <a:gd name="T36" fmla="*/ 187 w 459"/>
                        <a:gd name="T37" fmla="*/ 97 h 105"/>
                        <a:gd name="T38" fmla="*/ 124 w 459"/>
                        <a:gd name="T39" fmla="*/ 105 h 105"/>
                        <a:gd name="T40" fmla="*/ 48 w 459"/>
                        <a:gd name="T41" fmla="*/ 86 h 105"/>
                        <a:gd name="T42" fmla="*/ 11 w 459"/>
                        <a:gd name="T43" fmla="*/ 75 h 105"/>
                        <a:gd name="T44" fmla="*/ 0 w 459"/>
                        <a:gd name="T45" fmla="*/ 46 h 105"/>
                        <a:gd name="T46" fmla="*/ 11 w 459"/>
                        <a:gd name="T47" fmla="*/ 19 h 105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w 459"/>
                        <a:gd name="T73" fmla="*/ 0 h 105"/>
                        <a:gd name="T74" fmla="*/ 459 w 459"/>
                        <a:gd name="T75" fmla="*/ 105 h 105"/>
                      </a:gdLst>
                      <a:ahLst/>
                      <a:cxnLst>
                        <a:cxn ang="T48">
                          <a:pos x="T0" y="T1"/>
                        </a:cxn>
                        <a:cxn ang="T49">
                          <a:pos x="T2" y="T3"/>
                        </a:cxn>
                        <a:cxn ang="T50">
                          <a:pos x="T4" y="T5"/>
                        </a:cxn>
                        <a:cxn ang="T51">
                          <a:pos x="T6" y="T7"/>
                        </a:cxn>
                        <a:cxn ang="T52">
                          <a:pos x="T8" y="T9"/>
                        </a:cxn>
                        <a:cxn ang="T53">
                          <a:pos x="T10" y="T11"/>
                        </a:cxn>
                        <a:cxn ang="T54">
                          <a:pos x="T12" y="T13"/>
                        </a:cxn>
                        <a:cxn ang="T55">
                          <a:pos x="T14" y="T15"/>
                        </a:cxn>
                        <a:cxn ang="T56">
                          <a:pos x="T16" y="T17"/>
                        </a:cxn>
                        <a:cxn ang="T57">
                          <a:pos x="T18" y="T19"/>
                        </a:cxn>
                        <a:cxn ang="T58">
                          <a:pos x="T20" y="T21"/>
                        </a:cxn>
                        <a:cxn ang="T59">
                          <a:pos x="T22" y="T23"/>
                        </a:cxn>
                        <a:cxn ang="T60">
                          <a:pos x="T24" y="T25"/>
                        </a:cxn>
                        <a:cxn ang="T61">
                          <a:pos x="T26" y="T27"/>
                        </a:cxn>
                        <a:cxn ang="T62">
                          <a:pos x="T28" y="T29"/>
                        </a:cxn>
                        <a:cxn ang="T63">
                          <a:pos x="T30" y="T31"/>
                        </a:cxn>
                        <a:cxn ang="T64">
                          <a:pos x="T32" y="T33"/>
                        </a:cxn>
                        <a:cxn ang="T65">
                          <a:pos x="T34" y="T35"/>
                        </a:cxn>
                        <a:cxn ang="T66">
                          <a:pos x="T36" y="T37"/>
                        </a:cxn>
                        <a:cxn ang="T67">
                          <a:pos x="T38" y="T39"/>
                        </a:cxn>
                        <a:cxn ang="T68">
                          <a:pos x="T40" y="T41"/>
                        </a:cxn>
                        <a:cxn ang="T69">
                          <a:pos x="T42" y="T43"/>
                        </a:cxn>
                        <a:cxn ang="T70">
                          <a:pos x="T44" y="T45"/>
                        </a:cxn>
                        <a:cxn ang="T71">
                          <a:pos x="T46" y="T47"/>
                        </a:cxn>
                      </a:cxnLst>
                      <a:rect l="T72" t="T73" r="T74" b="T75"/>
                      <a:pathLst>
                        <a:path w="459" h="105">
                          <a:moveTo>
                            <a:pt x="11" y="19"/>
                          </a:moveTo>
                          <a:lnTo>
                            <a:pt x="43" y="0"/>
                          </a:lnTo>
                          <a:lnTo>
                            <a:pt x="59" y="5"/>
                          </a:lnTo>
                          <a:lnTo>
                            <a:pt x="49" y="29"/>
                          </a:lnTo>
                          <a:lnTo>
                            <a:pt x="25" y="44"/>
                          </a:lnTo>
                          <a:lnTo>
                            <a:pt x="71" y="66"/>
                          </a:lnTo>
                          <a:lnTo>
                            <a:pt x="140" y="69"/>
                          </a:lnTo>
                          <a:lnTo>
                            <a:pt x="200" y="64"/>
                          </a:lnTo>
                          <a:lnTo>
                            <a:pt x="243" y="59"/>
                          </a:lnTo>
                          <a:lnTo>
                            <a:pt x="324" y="51"/>
                          </a:lnTo>
                          <a:lnTo>
                            <a:pt x="376" y="46"/>
                          </a:lnTo>
                          <a:lnTo>
                            <a:pt x="410" y="36"/>
                          </a:lnTo>
                          <a:lnTo>
                            <a:pt x="443" y="15"/>
                          </a:lnTo>
                          <a:lnTo>
                            <a:pt x="440" y="0"/>
                          </a:lnTo>
                          <a:lnTo>
                            <a:pt x="459" y="5"/>
                          </a:lnTo>
                          <a:lnTo>
                            <a:pt x="454" y="56"/>
                          </a:lnTo>
                          <a:lnTo>
                            <a:pt x="405" y="80"/>
                          </a:lnTo>
                          <a:lnTo>
                            <a:pt x="297" y="86"/>
                          </a:lnTo>
                          <a:lnTo>
                            <a:pt x="187" y="97"/>
                          </a:lnTo>
                          <a:lnTo>
                            <a:pt x="124" y="105"/>
                          </a:lnTo>
                          <a:lnTo>
                            <a:pt x="48" y="86"/>
                          </a:lnTo>
                          <a:lnTo>
                            <a:pt x="11" y="75"/>
                          </a:lnTo>
                          <a:lnTo>
                            <a:pt x="0" y="46"/>
                          </a:lnTo>
                          <a:lnTo>
                            <a:pt x="11" y="19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3078" name="Freeform 1042"/>
                    <p:cNvSpPr>
                      <a:spLocks/>
                    </p:cNvSpPr>
                    <p:nvPr/>
                  </p:nvSpPr>
                  <p:spPr bwMode="auto">
                    <a:xfrm>
                      <a:off x="2024" y="2782"/>
                      <a:ext cx="48" cy="4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3079" name="Freeform 1043"/>
                    <p:cNvSpPr>
                      <a:spLocks/>
                    </p:cNvSpPr>
                    <p:nvPr/>
                  </p:nvSpPr>
                  <p:spPr bwMode="auto">
                    <a:xfrm>
                      <a:off x="2113" y="2777"/>
                      <a:ext cx="48" cy="4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3080" name="Freeform 1044"/>
                    <p:cNvSpPr>
                      <a:spLocks/>
                    </p:cNvSpPr>
                    <p:nvPr/>
                  </p:nvSpPr>
                  <p:spPr bwMode="auto">
                    <a:xfrm>
                      <a:off x="2404" y="2764"/>
                      <a:ext cx="195" cy="49"/>
                    </a:xfrm>
                    <a:custGeom>
                      <a:avLst/>
                      <a:gdLst>
                        <a:gd name="T0" fmla="*/ 0 w 195"/>
                        <a:gd name="T1" fmla="*/ 15 h 49"/>
                        <a:gd name="T2" fmla="*/ 190 w 195"/>
                        <a:gd name="T3" fmla="*/ 0 h 49"/>
                        <a:gd name="T4" fmla="*/ 195 w 195"/>
                        <a:gd name="T5" fmla="*/ 32 h 49"/>
                        <a:gd name="T6" fmla="*/ 0 w 195"/>
                        <a:gd name="T7" fmla="*/ 49 h 49"/>
                        <a:gd name="T8" fmla="*/ 0 w 195"/>
                        <a:gd name="T9" fmla="*/ 15 h 49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95"/>
                        <a:gd name="T16" fmla="*/ 0 h 49"/>
                        <a:gd name="T17" fmla="*/ 195 w 195"/>
                        <a:gd name="T18" fmla="*/ 49 h 49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95" h="49">
                          <a:moveTo>
                            <a:pt x="0" y="15"/>
                          </a:moveTo>
                          <a:lnTo>
                            <a:pt x="190" y="0"/>
                          </a:lnTo>
                          <a:lnTo>
                            <a:pt x="195" y="32"/>
                          </a:lnTo>
                          <a:lnTo>
                            <a:pt x="0" y="49"/>
                          </a:lnTo>
                          <a:lnTo>
                            <a:pt x="0" y="15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3081" name="Freeform 1045"/>
                    <p:cNvSpPr>
                      <a:spLocks/>
                    </p:cNvSpPr>
                    <p:nvPr/>
                  </p:nvSpPr>
                  <p:spPr bwMode="auto">
                    <a:xfrm>
                      <a:off x="1923" y="1953"/>
                      <a:ext cx="821" cy="646"/>
                    </a:xfrm>
                    <a:custGeom>
                      <a:avLst/>
                      <a:gdLst>
                        <a:gd name="T0" fmla="*/ 69 w 821"/>
                        <a:gd name="T1" fmla="*/ 616 h 646"/>
                        <a:gd name="T2" fmla="*/ 46 w 821"/>
                        <a:gd name="T3" fmla="*/ 592 h 646"/>
                        <a:gd name="T4" fmla="*/ 32 w 821"/>
                        <a:gd name="T5" fmla="*/ 551 h 646"/>
                        <a:gd name="T6" fmla="*/ 27 w 821"/>
                        <a:gd name="T7" fmla="*/ 460 h 646"/>
                        <a:gd name="T8" fmla="*/ 27 w 821"/>
                        <a:gd name="T9" fmla="*/ 309 h 646"/>
                        <a:gd name="T10" fmla="*/ 32 w 821"/>
                        <a:gd name="T11" fmla="*/ 195 h 646"/>
                        <a:gd name="T12" fmla="*/ 46 w 821"/>
                        <a:gd name="T13" fmla="*/ 169 h 646"/>
                        <a:gd name="T14" fmla="*/ 71 w 821"/>
                        <a:gd name="T15" fmla="*/ 136 h 646"/>
                        <a:gd name="T16" fmla="*/ 132 w 821"/>
                        <a:gd name="T17" fmla="*/ 112 h 646"/>
                        <a:gd name="T18" fmla="*/ 240 w 821"/>
                        <a:gd name="T19" fmla="*/ 80 h 646"/>
                        <a:gd name="T20" fmla="*/ 329 w 821"/>
                        <a:gd name="T21" fmla="*/ 57 h 646"/>
                        <a:gd name="T22" fmla="*/ 369 w 821"/>
                        <a:gd name="T23" fmla="*/ 33 h 646"/>
                        <a:gd name="T24" fmla="*/ 440 w 821"/>
                        <a:gd name="T25" fmla="*/ 27 h 646"/>
                        <a:gd name="T26" fmla="*/ 566 w 821"/>
                        <a:gd name="T27" fmla="*/ 38 h 646"/>
                        <a:gd name="T28" fmla="*/ 670 w 821"/>
                        <a:gd name="T29" fmla="*/ 32 h 646"/>
                        <a:gd name="T30" fmla="*/ 714 w 821"/>
                        <a:gd name="T31" fmla="*/ 22 h 646"/>
                        <a:gd name="T32" fmla="*/ 750 w 821"/>
                        <a:gd name="T33" fmla="*/ 32 h 646"/>
                        <a:gd name="T34" fmla="*/ 774 w 821"/>
                        <a:gd name="T35" fmla="*/ 95 h 646"/>
                        <a:gd name="T36" fmla="*/ 789 w 821"/>
                        <a:gd name="T37" fmla="*/ 210 h 646"/>
                        <a:gd name="T38" fmla="*/ 804 w 821"/>
                        <a:gd name="T39" fmla="*/ 301 h 646"/>
                        <a:gd name="T40" fmla="*/ 797 w 821"/>
                        <a:gd name="T41" fmla="*/ 343 h 646"/>
                        <a:gd name="T42" fmla="*/ 769 w 821"/>
                        <a:gd name="T43" fmla="*/ 446 h 646"/>
                        <a:gd name="T44" fmla="*/ 733 w 821"/>
                        <a:gd name="T45" fmla="*/ 550 h 646"/>
                        <a:gd name="T46" fmla="*/ 709 w 821"/>
                        <a:gd name="T47" fmla="*/ 589 h 646"/>
                        <a:gd name="T48" fmla="*/ 693 w 821"/>
                        <a:gd name="T49" fmla="*/ 608 h 646"/>
                        <a:gd name="T50" fmla="*/ 717 w 821"/>
                        <a:gd name="T51" fmla="*/ 622 h 646"/>
                        <a:gd name="T52" fmla="*/ 742 w 821"/>
                        <a:gd name="T53" fmla="*/ 578 h 646"/>
                        <a:gd name="T54" fmla="*/ 780 w 821"/>
                        <a:gd name="T55" fmla="*/ 485 h 646"/>
                        <a:gd name="T56" fmla="*/ 808 w 821"/>
                        <a:gd name="T57" fmla="*/ 386 h 646"/>
                        <a:gd name="T58" fmla="*/ 818 w 821"/>
                        <a:gd name="T59" fmla="*/ 337 h 646"/>
                        <a:gd name="T60" fmla="*/ 821 w 821"/>
                        <a:gd name="T61" fmla="*/ 291 h 646"/>
                        <a:gd name="T62" fmla="*/ 812 w 821"/>
                        <a:gd name="T63" fmla="*/ 214 h 646"/>
                        <a:gd name="T64" fmla="*/ 797 w 821"/>
                        <a:gd name="T65" fmla="*/ 99 h 646"/>
                        <a:gd name="T66" fmla="*/ 775 w 821"/>
                        <a:gd name="T67" fmla="*/ 36 h 646"/>
                        <a:gd name="T68" fmla="*/ 755 w 821"/>
                        <a:gd name="T69" fmla="*/ 8 h 646"/>
                        <a:gd name="T70" fmla="*/ 722 w 821"/>
                        <a:gd name="T71" fmla="*/ 0 h 646"/>
                        <a:gd name="T72" fmla="*/ 679 w 821"/>
                        <a:gd name="T73" fmla="*/ 13 h 646"/>
                        <a:gd name="T74" fmla="*/ 615 w 821"/>
                        <a:gd name="T75" fmla="*/ 17 h 646"/>
                        <a:gd name="T76" fmla="*/ 533 w 821"/>
                        <a:gd name="T77" fmla="*/ 17 h 646"/>
                        <a:gd name="T78" fmla="*/ 448 w 821"/>
                        <a:gd name="T79" fmla="*/ 5 h 646"/>
                        <a:gd name="T80" fmla="*/ 391 w 821"/>
                        <a:gd name="T81" fmla="*/ 8 h 646"/>
                        <a:gd name="T82" fmla="*/ 362 w 821"/>
                        <a:gd name="T83" fmla="*/ 19 h 646"/>
                        <a:gd name="T84" fmla="*/ 298 w 821"/>
                        <a:gd name="T85" fmla="*/ 50 h 646"/>
                        <a:gd name="T86" fmla="*/ 175 w 821"/>
                        <a:gd name="T87" fmla="*/ 84 h 646"/>
                        <a:gd name="T88" fmla="*/ 57 w 821"/>
                        <a:gd name="T89" fmla="*/ 123 h 646"/>
                        <a:gd name="T90" fmla="*/ 24 w 821"/>
                        <a:gd name="T91" fmla="*/ 164 h 646"/>
                        <a:gd name="T92" fmla="*/ 3 w 821"/>
                        <a:gd name="T93" fmla="*/ 219 h 646"/>
                        <a:gd name="T94" fmla="*/ 0 w 821"/>
                        <a:gd name="T95" fmla="*/ 329 h 646"/>
                        <a:gd name="T96" fmla="*/ 5 w 821"/>
                        <a:gd name="T97" fmla="*/ 433 h 646"/>
                        <a:gd name="T98" fmla="*/ 9 w 821"/>
                        <a:gd name="T99" fmla="*/ 540 h 646"/>
                        <a:gd name="T100" fmla="*/ 28 w 821"/>
                        <a:gd name="T101" fmla="*/ 602 h 646"/>
                        <a:gd name="T102" fmla="*/ 47 w 821"/>
                        <a:gd name="T103" fmla="*/ 635 h 646"/>
                        <a:gd name="T104" fmla="*/ 80 w 821"/>
                        <a:gd name="T105" fmla="*/ 646 h 646"/>
                        <a:gd name="T106" fmla="*/ 99 w 821"/>
                        <a:gd name="T107" fmla="*/ 640 h 646"/>
                        <a:gd name="T108" fmla="*/ 69 w 821"/>
                        <a:gd name="T109" fmla="*/ 616 h 64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60000 65536"/>
                        <a:gd name="T154" fmla="*/ 0 60000 65536"/>
                        <a:gd name="T155" fmla="*/ 0 60000 65536"/>
                        <a:gd name="T156" fmla="*/ 0 60000 65536"/>
                        <a:gd name="T157" fmla="*/ 0 60000 65536"/>
                        <a:gd name="T158" fmla="*/ 0 60000 65536"/>
                        <a:gd name="T159" fmla="*/ 0 60000 65536"/>
                        <a:gd name="T160" fmla="*/ 0 60000 65536"/>
                        <a:gd name="T161" fmla="*/ 0 60000 65536"/>
                        <a:gd name="T162" fmla="*/ 0 60000 65536"/>
                        <a:gd name="T163" fmla="*/ 0 60000 65536"/>
                        <a:gd name="T164" fmla="*/ 0 60000 65536"/>
                        <a:gd name="T165" fmla="*/ 0 w 821"/>
                        <a:gd name="T166" fmla="*/ 0 h 646"/>
                        <a:gd name="T167" fmla="*/ 821 w 821"/>
                        <a:gd name="T168" fmla="*/ 646 h 646"/>
                      </a:gdLst>
                      <a:ahLst/>
                      <a:cxnLst>
                        <a:cxn ang="T110">
                          <a:pos x="T0" y="T1"/>
                        </a:cxn>
                        <a:cxn ang="T111">
                          <a:pos x="T2" y="T3"/>
                        </a:cxn>
                        <a:cxn ang="T112">
                          <a:pos x="T4" y="T5"/>
                        </a:cxn>
                        <a:cxn ang="T113">
                          <a:pos x="T6" y="T7"/>
                        </a:cxn>
                        <a:cxn ang="T114">
                          <a:pos x="T8" y="T9"/>
                        </a:cxn>
                        <a:cxn ang="T115">
                          <a:pos x="T10" y="T11"/>
                        </a:cxn>
                        <a:cxn ang="T116">
                          <a:pos x="T12" y="T13"/>
                        </a:cxn>
                        <a:cxn ang="T117">
                          <a:pos x="T14" y="T15"/>
                        </a:cxn>
                        <a:cxn ang="T118">
                          <a:pos x="T16" y="T17"/>
                        </a:cxn>
                        <a:cxn ang="T119">
                          <a:pos x="T18" y="T19"/>
                        </a:cxn>
                        <a:cxn ang="T120">
                          <a:pos x="T20" y="T21"/>
                        </a:cxn>
                        <a:cxn ang="T121">
                          <a:pos x="T22" y="T23"/>
                        </a:cxn>
                        <a:cxn ang="T122">
                          <a:pos x="T24" y="T25"/>
                        </a:cxn>
                        <a:cxn ang="T123">
                          <a:pos x="T26" y="T27"/>
                        </a:cxn>
                        <a:cxn ang="T124">
                          <a:pos x="T28" y="T29"/>
                        </a:cxn>
                        <a:cxn ang="T125">
                          <a:pos x="T30" y="T31"/>
                        </a:cxn>
                        <a:cxn ang="T126">
                          <a:pos x="T32" y="T33"/>
                        </a:cxn>
                        <a:cxn ang="T127">
                          <a:pos x="T34" y="T35"/>
                        </a:cxn>
                        <a:cxn ang="T128">
                          <a:pos x="T36" y="T37"/>
                        </a:cxn>
                        <a:cxn ang="T129">
                          <a:pos x="T38" y="T39"/>
                        </a:cxn>
                        <a:cxn ang="T130">
                          <a:pos x="T40" y="T41"/>
                        </a:cxn>
                        <a:cxn ang="T131">
                          <a:pos x="T42" y="T43"/>
                        </a:cxn>
                        <a:cxn ang="T132">
                          <a:pos x="T44" y="T45"/>
                        </a:cxn>
                        <a:cxn ang="T133">
                          <a:pos x="T46" y="T47"/>
                        </a:cxn>
                        <a:cxn ang="T134">
                          <a:pos x="T48" y="T49"/>
                        </a:cxn>
                        <a:cxn ang="T135">
                          <a:pos x="T50" y="T51"/>
                        </a:cxn>
                        <a:cxn ang="T136">
                          <a:pos x="T52" y="T53"/>
                        </a:cxn>
                        <a:cxn ang="T137">
                          <a:pos x="T54" y="T55"/>
                        </a:cxn>
                        <a:cxn ang="T138">
                          <a:pos x="T56" y="T57"/>
                        </a:cxn>
                        <a:cxn ang="T139">
                          <a:pos x="T58" y="T59"/>
                        </a:cxn>
                        <a:cxn ang="T140">
                          <a:pos x="T60" y="T61"/>
                        </a:cxn>
                        <a:cxn ang="T141">
                          <a:pos x="T62" y="T63"/>
                        </a:cxn>
                        <a:cxn ang="T142">
                          <a:pos x="T64" y="T65"/>
                        </a:cxn>
                        <a:cxn ang="T143">
                          <a:pos x="T66" y="T67"/>
                        </a:cxn>
                        <a:cxn ang="T144">
                          <a:pos x="T68" y="T69"/>
                        </a:cxn>
                        <a:cxn ang="T145">
                          <a:pos x="T70" y="T71"/>
                        </a:cxn>
                        <a:cxn ang="T146">
                          <a:pos x="T72" y="T73"/>
                        </a:cxn>
                        <a:cxn ang="T147">
                          <a:pos x="T74" y="T75"/>
                        </a:cxn>
                        <a:cxn ang="T148">
                          <a:pos x="T76" y="T77"/>
                        </a:cxn>
                        <a:cxn ang="T149">
                          <a:pos x="T78" y="T79"/>
                        </a:cxn>
                        <a:cxn ang="T150">
                          <a:pos x="T80" y="T81"/>
                        </a:cxn>
                        <a:cxn ang="T151">
                          <a:pos x="T82" y="T83"/>
                        </a:cxn>
                        <a:cxn ang="T152">
                          <a:pos x="T84" y="T85"/>
                        </a:cxn>
                        <a:cxn ang="T153">
                          <a:pos x="T86" y="T87"/>
                        </a:cxn>
                        <a:cxn ang="T154">
                          <a:pos x="T88" y="T89"/>
                        </a:cxn>
                        <a:cxn ang="T155">
                          <a:pos x="T90" y="T91"/>
                        </a:cxn>
                        <a:cxn ang="T156">
                          <a:pos x="T92" y="T93"/>
                        </a:cxn>
                        <a:cxn ang="T157">
                          <a:pos x="T94" y="T95"/>
                        </a:cxn>
                        <a:cxn ang="T158">
                          <a:pos x="T96" y="T97"/>
                        </a:cxn>
                        <a:cxn ang="T159">
                          <a:pos x="T98" y="T99"/>
                        </a:cxn>
                        <a:cxn ang="T160">
                          <a:pos x="T100" y="T101"/>
                        </a:cxn>
                        <a:cxn ang="T161">
                          <a:pos x="T102" y="T103"/>
                        </a:cxn>
                        <a:cxn ang="T162">
                          <a:pos x="T104" y="T105"/>
                        </a:cxn>
                        <a:cxn ang="T163">
                          <a:pos x="T106" y="T107"/>
                        </a:cxn>
                        <a:cxn ang="T164">
                          <a:pos x="T108" y="T109"/>
                        </a:cxn>
                      </a:cxnLst>
                      <a:rect l="T165" t="T166" r="T167" b="T168"/>
                      <a:pathLst>
                        <a:path w="821" h="646">
                          <a:moveTo>
                            <a:pt x="69" y="616"/>
                          </a:moveTo>
                          <a:lnTo>
                            <a:pt x="46" y="592"/>
                          </a:lnTo>
                          <a:lnTo>
                            <a:pt x="32" y="551"/>
                          </a:lnTo>
                          <a:lnTo>
                            <a:pt x="27" y="460"/>
                          </a:lnTo>
                          <a:lnTo>
                            <a:pt x="27" y="309"/>
                          </a:lnTo>
                          <a:lnTo>
                            <a:pt x="32" y="195"/>
                          </a:lnTo>
                          <a:lnTo>
                            <a:pt x="46" y="169"/>
                          </a:lnTo>
                          <a:lnTo>
                            <a:pt x="71" y="136"/>
                          </a:lnTo>
                          <a:lnTo>
                            <a:pt x="132" y="112"/>
                          </a:lnTo>
                          <a:lnTo>
                            <a:pt x="240" y="80"/>
                          </a:lnTo>
                          <a:lnTo>
                            <a:pt x="329" y="57"/>
                          </a:lnTo>
                          <a:lnTo>
                            <a:pt x="369" y="33"/>
                          </a:lnTo>
                          <a:lnTo>
                            <a:pt x="440" y="27"/>
                          </a:lnTo>
                          <a:lnTo>
                            <a:pt x="566" y="38"/>
                          </a:lnTo>
                          <a:lnTo>
                            <a:pt x="670" y="32"/>
                          </a:lnTo>
                          <a:lnTo>
                            <a:pt x="714" y="22"/>
                          </a:lnTo>
                          <a:lnTo>
                            <a:pt x="750" y="32"/>
                          </a:lnTo>
                          <a:lnTo>
                            <a:pt x="774" y="95"/>
                          </a:lnTo>
                          <a:lnTo>
                            <a:pt x="789" y="210"/>
                          </a:lnTo>
                          <a:lnTo>
                            <a:pt x="804" y="301"/>
                          </a:lnTo>
                          <a:lnTo>
                            <a:pt x="797" y="343"/>
                          </a:lnTo>
                          <a:lnTo>
                            <a:pt x="769" y="446"/>
                          </a:lnTo>
                          <a:lnTo>
                            <a:pt x="733" y="550"/>
                          </a:lnTo>
                          <a:lnTo>
                            <a:pt x="709" y="589"/>
                          </a:lnTo>
                          <a:lnTo>
                            <a:pt x="693" y="608"/>
                          </a:lnTo>
                          <a:lnTo>
                            <a:pt x="717" y="622"/>
                          </a:lnTo>
                          <a:lnTo>
                            <a:pt x="742" y="578"/>
                          </a:lnTo>
                          <a:lnTo>
                            <a:pt x="780" y="485"/>
                          </a:lnTo>
                          <a:lnTo>
                            <a:pt x="808" y="386"/>
                          </a:lnTo>
                          <a:lnTo>
                            <a:pt x="818" y="337"/>
                          </a:lnTo>
                          <a:lnTo>
                            <a:pt x="821" y="291"/>
                          </a:lnTo>
                          <a:lnTo>
                            <a:pt x="812" y="214"/>
                          </a:lnTo>
                          <a:lnTo>
                            <a:pt x="797" y="99"/>
                          </a:lnTo>
                          <a:lnTo>
                            <a:pt x="775" y="36"/>
                          </a:lnTo>
                          <a:lnTo>
                            <a:pt x="755" y="8"/>
                          </a:lnTo>
                          <a:lnTo>
                            <a:pt x="722" y="0"/>
                          </a:lnTo>
                          <a:lnTo>
                            <a:pt x="679" y="13"/>
                          </a:lnTo>
                          <a:lnTo>
                            <a:pt x="615" y="17"/>
                          </a:lnTo>
                          <a:lnTo>
                            <a:pt x="533" y="17"/>
                          </a:lnTo>
                          <a:lnTo>
                            <a:pt x="448" y="5"/>
                          </a:lnTo>
                          <a:lnTo>
                            <a:pt x="391" y="8"/>
                          </a:lnTo>
                          <a:lnTo>
                            <a:pt x="362" y="19"/>
                          </a:lnTo>
                          <a:lnTo>
                            <a:pt x="298" y="50"/>
                          </a:lnTo>
                          <a:lnTo>
                            <a:pt x="175" y="84"/>
                          </a:lnTo>
                          <a:lnTo>
                            <a:pt x="57" y="123"/>
                          </a:lnTo>
                          <a:lnTo>
                            <a:pt x="24" y="164"/>
                          </a:lnTo>
                          <a:lnTo>
                            <a:pt x="3" y="219"/>
                          </a:lnTo>
                          <a:lnTo>
                            <a:pt x="0" y="329"/>
                          </a:lnTo>
                          <a:lnTo>
                            <a:pt x="5" y="433"/>
                          </a:lnTo>
                          <a:lnTo>
                            <a:pt x="9" y="540"/>
                          </a:lnTo>
                          <a:lnTo>
                            <a:pt x="28" y="602"/>
                          </a:lnTo>
                          <a:lnTo>
                            <a:pt x="47" y="635"/>
                          </a:lnTo>
                          <a:lnTo>
                            <a:pt x="80" y="646"/>
                          </a:lnTo>
                          <a:lnTo>
                            <a:pt x="99" y="640"/>
                          </a:lnTo>
                          <a:lnTo>
                            <a:pt x="69" y="616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3082" name="Freeform 1046"/>
                    <p:cNvSpPr>
                      <a:spLocks/>
                    </p:cNvSpPr>
                    <p:nvPr/>
                  </p:nvSpPr>
                  <p:spPr bwMode="auto">
                    <a:xfrm>
                      <a:off x="1978" y="1965"/>
                      <a:ext cx="707" cy="644"/>
                    </a:xfrm>
                    <a:custGeom>
                      <a:avLst/>
                      <a:gdLst>
                        <a:gd name="T0" fmla="*/ 11 w 707"/>
                        <a:gd name="T1" fmla="*/ 611 h 644"/>
                        <a:gd name="T2" fmla="*/ 129 w 707"/>
                        <a:gd name="T3" fmla="*/ 619 h 644"/>
                        <a:gd name="T4" fmla="*/ 294 w 707"/>
                        <a:gd name="T5" fmla="*/ 623 h 644"/>
                        <a:gd name="T6" fmla="*/ 426 w 707"/>
                        <a:gd name="T7" fmla="*/ 623 h 644"/>
                        <a:gd name="T8" fmla="*/ 544 w 707"/>
                        <a:gd name="T9" fmla="*/ 609 h 644"/>
                        <a:gd name="T10" fmla="*/ 622 w 707"/>
                        <a:gd name="T11" fmla="*/ 597 h 644"/>
                        <a:gd name="T12" fmla="*/ 644 w 707"/>
                        <a:gd name="T13" fmla="*/ 586 h 644"/>
                        <a:gd name="T14" fmla="*/ 644 w 707"/>
                        <a:gd name="T15" fmla="*/ 529 h 644"/>
                        <a:gd name="T16" fmla="*/ 615 w 707"/>
                        <a:gd name="T17" fmla="*/ 377 h 644"/>
                        <a:gd name="T18" fmla="*/ 582 w 707"/>
                        <a:gd name="T19" fmla="*/ 193 h 644"/>
                        <a:gd name="T20" fmla="*/ 565 w 707"/>
                        <a:gd name="T21" fmla="*/ 126 h 644"/>
                        <a:gd name="T22" fmla="*/ 549 w 707"/>
                        <a:gd name="T23" fmla="*/ 101 h 644"/>
                        <a:gd name="T24" fmla="*/ 346 w 707"/>
                        <a:gd name="T25" fmla="*/ 123 h 644"/>
                        <a:gd name="T26" fmla="*/ 147 w 707"/>
                        <a:gd name="T27" fmla="*/ 128 h 644"/>
                        <a:gd name="T28" fmla="*/ 38 w 707"/>
                        <a:gd name="T29" fmla="*/ 131 h 644"/>
                        <a:gd name="T30" fmla="*/ 0 w 707"/>
                        <a:gd name="T31" fmla="*/ 136 h 644"/>
                        <a:gd name="T32" fmla="*/ 21 w 707"/>
                        <a:gd name="T33" fmla="*/ 109 h 644"/>
                        <a:gd name="T34" fmla="*/ 68 w 707"/>
                        <a:gd name="T35" fmla="*/ 114 h 644"/>
                        <a:gd name="T36" fmla="*/ 204 w 707"/>
                        <a:gd name="T37" fmla="*/ 109 h 644"/>
                        <a:gd name="T38" fmla="*/ 333 w 707"/>
                        <a:gd name="T39" fmla="*/ 101 h 644"/>
                        <a:gd name="T40" fmla="*/ 447 w 707"/>
                        <a:gd name="T41" fmla="*/ 92 h 644"/>
                        <a:gd name="T42" fmla="*/ 556 w 707"/>
                        <a:gd name="T43" fmla="*/ 82 h 644"/>
                        <a:gd name="T44" fmla="*/ 641 w 707"/>
                        <a:gd name="T45" fmla="*/ 43 h 644"/>
                        <a:gd name="T46" fmla="*/ 688 w 707"/>
                        <a:gd name="T47" fmla="*/ 0 h 644"/>
                        <a:gd name="T48" fmla="*/ 707 w 707"/>
                        <a:gd name="T49" fmla="*/ 21 h 644"/>
                        <a:gd name="T50" fmla="*/ 663 w 707"/>
                        <a:gd name="T51" fmla="*/ 47 h 644"/>
                        <a:gd name="T52" fmla="*/ 598 w 707"/>
                        <a:gd name="T53" fmla="*/ 90 h 644"/>
                        <a:gd name="T54" fmla="*/ 578 w 707"/>
                        <a:gd name="T55" fmla="*/ 104 h 644"/>
                        <a:gd name="T56" fmla="*/ 601 w 707"/>
                        <a:gd name="T57" fmla="*/ 202 h 644"/>
                        <a:gd name="T58" fmla="*/ 620 w 707"/>
                        <a:gd name="T59" fmla="*/ 297 h 644"/>
                        <a:gd name="T60" fmla="*/ 636 w 707"/>
                        <a:gd name="T61" fmla="*/ 384 h 644"/>
                        <a:gd name="T62" fmla="*/ 650 w 707"/>
                        <a:gd name="T63" fmla="*/ 467 h 644"/>
                        <a:gd name="T64" fmla="*/ 663 w 707"/>
                        <a:gd name="T65" fmla="*/ 529 h 644"/>
                        <a:gd name="T66" fmla="*/ 669 w 707"/>
                        <a:gd name="T67" fmla="*/ 582 h 644"/>
                        <a:gd name="T68" fmla="*/ 660 w 707"/>
                        <a:gd name="T69" fmla="*/ 611 h 644"/>
                        <a:gd name="T70" fmla="*/ 570 w 707"/>
                        <a:gd name="T71" fmla="*/ 633 h 644"/>
                        <a:gd name="T72" fmla="*/ 412 w 707"/>
                        <a:gd name="T73" fmla="*/ 644 h 644"/>
                        <a:gd name="T74" fmla="*/ 246 w 707"/>
                        <a:gd name="T75" fmla="*/ 638 h 644"/>
                        <a:gd name="T76" fmla="*/ 125 w 707"/>
                        <a:gd name="T77" fmla="*/ 638 h 644"/>
                        <a:gd name="T78" fmla="*/ 25 w 707"/>
                        <a:gd name="T79" fmla="*/ 635 h 644"/>
                        <a:gd name="T80" fmla="*/ 11 w 707"/>
                        <a:gd name="T81" fmla="*/ 611 h 644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60000 65536"/>
                        <a:gd name="T94" fmla="*/ 0 60000 65536"/>
                        <a:gd name="T95" fmla="*/ 0 60000 65536"/>
                        <a:gd name="T96" fmla="*/ 0 60000 65536"/>
                        <a:gd name="T97" fmla="*/ 0 60000 65536"/>
                        <a:gd name="T98" fmla="*/ 0 60000 65536"/>
                        <a:gd name="T99" fmla="*/ 0 60000 65536"/>
                        <a:gd name="T100" fmla="*/ 0 60000 65536"/>
                        <a:gd name="T101" fmla="*/ 0 60000 65536"/>
                        <a:gd name="T102" fmla="*/ 0 60000 65536"/>
                        <a:gd name="T103" fmla="*/ 0 60000 65536"/>
                        <a:gd name="T104" fmla="*/ 0 60000 65536"/>
                        <a:gd name="T105" fmla="*/ 0 60000 65536"/>
                        <a:gd name="T106" fmla="*/ 0 60000 65536"/>
                        <a:gd name="T107" fmla="*/ 0 60000 65536"/>
                        <a:gd name="T108" fmla="*/ 0 60000 65536"/>
                        <a:gd name="T109" fmla="*/ 0 60000 6553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w 707"/>
                        <a:gd name="T124" fmla="*/ 0 h 644"/>
                        <a:gd name="T125" fmla="*/ 707 w 707"/>
                        <a:gd name="T126" fmla="*/ 644 h 644"/>
                      </a:gdLst>
                      <a:ahLst/>
                      <a:cxnLst>
                        <a:cxn ang="T82">
                          <a:pos x="T0" y="T1"/>
                        </a:cxn>
                        <a:cxn ang="T83">
                          <a:pos x="T2" y="T3"/>
                        </a:cxn>
                        <a:cxn ang="T84">
                          <a:pos x="T4" y="T5"/>
                        </a:cxn>
                        <a:cxn ang="T85">
                          <a:pos x="T6" y="T7"/>
                        </a:cxn>
                        <a:cxn ang="T86">
                          <a:pos x="T8" y="T9"/>
                        </a:cxn>
                        <a:cxn ang="T87">
                          <a:pos x="T10" y="T11"/>
                        </a:cxn>
                        <a:cxn ang="T88">
                          <a:pos x="T12" y="T13"/>
                        </a:cxn>
                        <a:cxn ang="T89">
                          <a:pos x="T14" y="T15"/>
                        </a:cxn>
                        <a:cxn ang="T90">
                          <a:pos x="T16" y="T17"/>
                        </a:cxn>
                        <a:cxn ang="T91">
                          <a:pos x="T18" y="T19"/>
                        </a:cxn>
                        <a:cxn ang="T92">
                          <a:pos x="T20" y="T21"/>
                        </a:cxn>
                        <a:cxn ang="T93">
                          <a:pos x="T22" y="T23"/>
                        </a:cxn>
                        <a:cxn ang="T94">
                          <a:pos x="T24" y="T25"/>
                        </a:cxn>
                        <a:cxn ang="T95">
                          <a:pos x="T26" y="T27"/>
                        </a:cxn>
                        <a:cxn ang="T96">
                          <a:pos x="T28" y="T29"/>
                        </a:cxn>
                        <a:cxn ang="T97">
                          <a:pos x="T30" y="T31"/>
                        </a:cxn>
                        <a:cxn ang="T98">
                          <a:pos x="T32" y="T33"/>
                        </a:cxn>
                        <a:cxn ang="T99">
                          <a:pos x="T34" y="T35"/>
                        </a:cxn>
                        <a:cxn ang="T100">
                          <a:pos x="T36" y="T37"/>
                        </a:cxn>
                        <a:cxn ang="T101">
                          <a:pos x="T38" y="T39"/>
                        </a:cxn>
                        <a:cxn ang="T102">
                          <a:pos x="T40" y="T41"/>
                        </a:cxn>
                        <a:cxn ang="T103">
                          <a:pos x="T42" y="T43"/>
                        </a:cxn>
                        <a:cxn ang="T104">
                          <a:pos x="T44" y="T45"/>
                        </a:cxn>
                        <a:cxn ang="T105">
                          <a:pos x="T46" y="T47"/>
                        </a:cxn>
                        <a:cxn ang="T106">
                          <a:pos x="T48" y="T49"/>
                        </a:cxn>
                        <a:cxn ang="T107">
                          <a:pos x="T50" y="T51"/>
                        </a:cxn>
                        <a:cxn ang="T108">
                          <a:pos x="T52" y="T53"/>
                        </a:cxn>
                        <a:cxn ang="T109">
                          <a:pos x="T54" y="T55"/>
                        </a:cxn>
                        <a:cxn ang="T110">
                          <a:pos x="T56" y="T57"/>
                        </a:cxn>
                        <a:cxn ang="T111">
                          <a:pos x="T58" y="T59"/>
                        </a:cxn>
                        <a:cxn ang="T112">
                          <a:pos x="T60" y="T61"/>
                        </a:cxn>
                        <a:cxn ang="T113">
                          <a:pos x="T62" y="T63"/>
                        </a:cxn>
                        <a:cxn ang="T114">
                          <a:pos x="T64" y="T65"/>
                        </a:cxn>
                        <a:cxn ang="T115">
                          <a:pos x="T66" y="T67"/>
                        </a:cxn>
                        <a:cxn ang="T116">
                          <a:pos x="T68" y="T69"/>
                        </a:cxn>
                        <a:cxn ang="T117">
                          <a:pos x="T70" y="T71"/>
                        </a:cxn>
                        <a:cxn ang="T118">
                          <a:pos x="T72" y="T73"/>
                        </a:cxn>
                        <a:cxn ang="T119">
                          <a:pos x="T74" y="T75"/>
                        </a:cxn>
                        <a:cxn ang="T120">
                          <a:pos x="T76" y="T77"/>
                        </a:cxn>
                        <a:cxn ang="T121">
                          <a:pos x="T78" y="T79"/>
                        </a:cxn>
                        <a:cxn ang="T122">
                          <a:pos x="T80" y="T81"/>
                        </a:cxn>
                      </a:cxnLst>
                      <a:rect l="T123" t="T124" r="T125" b="T126"/>
                      <a:pathLst>
                        <a:path w="707" h="644">
                          <a:moveTo>
                            <a:pt x="11" y="611"/>
                          </a:moveTo>
                          <a:lnTo>
                            <a:pt x="129" y="619"/>
                          </a:lnTo>
                          <a:lnTo>
                            <a:pt x="294" y="623"/>
                          </a:lnTo>
                          <a:lnTo>
                            <a:pt x="426" y="623"/>
                          </a:lnTo>
                          <a:lnTo>
                            <a:pt x="544" y="609"/>
                          </a:lnTo>
                          <a:lnTo>
                            <a:pt x="622" y="597"/>
                          </a:lnTo>
                          <a:lnTo>
                            <a:pt x="644" y="586"/>
                          </a:lnTo>
                          <a:lnTo>
                            <a:pt x="644" y="529"/>
                          </a:lnTo>
                          <a:lnTo>
                            <a:pt x="615" y="377"/>
                          </a:lnTo>
                          <a:lnTo>
                            <a:pt x="582" y="193"/>
                          </a:lnTo>
                          <a:lnTo>
                            <a:pt x="565" y="126"/>
                          </a:lnTo>
                          <a:lnTo>
                            <a:pt x="549" y="101"/>
                          </a:lnTo>
                          <a:lnTo>
                            <a:pt x="346" y="123"/>
                          </a:lnTo>
                          <a:lnTo>
                            <a:pt x="147" y="128"/>
                          </a:lnTo>
                          <a:lnTo>
                            <a:pt x="38" y="131"/>
                          </a:lnTo>
                          <a:lnTo>
                            <a:pt x="0" y="136"/>
                          </a:lnTo>
                          <a:lnTo>
                            <a:pt x="21" y="109"/>
                          </a:lnTo>
                          <a:lnTo>
                            <a:pt x="68" y="114"/>
                          </a:lnTo>
                          <a:lnTo>
                            <a:pt x="204" y="109"/>
                          </a:lnTo>
                          <a:lnTo>
                            <a:pt x="333" y="101"/>
                          </a:lnTo>
                          <a:lnTo>
                            <a:pt x="447" y="92"/>
                          </a:lnTo>
                          <a:lnTo>
                            <a:pt x="556" y="82"/>
                          </a:lnTo>
                          <a:lnTo>
                            <a:pt x="641" y="43"/>
                          </a:lnTo>
                          <a:lnTo>
                            <a:pt x="688" y="0"/>
                          </a:lnTo>
                          <a:lnTo>
                            <a:pt x="707" y="21"/>
                          </a:lnTo>
                          <a:lnTo>
                            <a:pt x="663" y="47"/>
                          </a:lnTo>
                          <a:lnTo>
                            <a:pt x="598" y="90"/>
                          </a:lnTo>
                          <a:lnTo>
                            <a:pt x="578" y="104"/>
                          </a:lnTo>
                          <a:lnTo>
                            <a:pt x="601" y="202"/>
                          </a:lnTo>
                          <a:lnTo>
                            <a:pt x="620" y="297"/>
                          </a:lnTo>
                          <a:lnTo>
                            <a:pt x="636" y="384"/>
                          </a:lnTo>
                          <a:lnTo>
                            <a:pt x="650" y="467"/>
                          </a:lnTo>
                          <a:lnTo>
                            <a:pt x="663" y="529"/>
                          </a:lnTo>
                          <a:lnTo>
                            <a:pt x="669" y="582"/>
                          </a:lnTo>
                          <a:lnTo>
                            <a:pt x="660" y="611"/>
                          </a:lnTo>
                          <a:lnTo>
                            <a:pt x="570" y="633"/>
                          </a:lnTo>
                          <a:lnTo>
                            <a:pt x="412" y="644"/>
                          </a:lnTo>
                          <a:lnTo>
                            <a:pt x="246" y="638"/>
                          </a:lnTo>
                          <a:lnTo>
                            <a:pt x="125" y="638"/>
                          </a:lnTo>
                          <a:lnTo>
                            <a:pt x="25" y="635"/>
                          </a:lnTo>
                          <a:lnTo>
                            <a:pt x="11" y="611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3083" name="Freeform 1047"/>
                    <p:cNvSpPr>
                      <a:spLocks/>
                    </p:cNvSpPr>
                    <p:nvPr/>
                  </p:nvSpPr>
                  <p:spPr bwMode="auto">
                    <a:xfrm>
                      <a:off x="2057" y="2127"/>
                      <a:ext cx="488" cy="412"/>
                    </a:xfrm>
                    <a:custGeom>
                      <a:avLst/>
                      <a:gdLst>
                        <a:gd name="T0" fmla="*/ 0 w 488"/>
                        <a:gd name="T1" fmla="*/ 11 h 412"/>
                        <a:gd name="T2" fmla="*/ 162 w 488"/>
                        <a:gd name="T3" fmla="*/ 5 h 412"/>
                        <a:gd name="T4" fmla="*/ 273 w 488"/>
                        <a:gd name="T5" fmla="*/ 0 h 412"/>
                        <a:gd name="T6" fmla="*/ 397 w 488"/>
                        <a:gd name="T7" fmla="*/ 2 h 412"/>
                        <a:gd name="T8" fmla="*/ 416 w 488"/>
                        <a:gd name="T9" fmla="*/ 16 h 412"/>
                        <a:gd name="T10" fmla="*/ 431 w 488"/>
                        <a:gd name="T11" fmla="*/ 38 h 412"/>
                        <a:gd name="T12" fmla="*/ 458 w 488"/>
                        <a:gd name="T13" fmla="*/ 154 h 412"/>
                        <a:gd name="T14" fmla="*/ 478 w 488"/>
                        <a:gd name="T15" fmla="*/ 286 h 412"/>
                        <a:gd name="T16" fmla="*/ 488 w 488"/>
                        <a:gd name="T17" fmla="*/ 377 h 412"/>
                        <a:gd name="T18" fmla="*/ 478 w 488"/>
                        <a:gd name="T19" fmla="*/ 406 h 412"/>
                        <a:gd name="T20" fmla="*/ 453 w 488"/>
                        <a:gd name="T21" fmla="*/ 412 h 412"/>
                        <a:gd name="T22" fmla="*/ 310 w 488"/>
                        <a:gd name="T23" fmla="*/ 396 h 412"/>
                        <a:gd name="T24" fmla="*/ 459 w 488"/>
                        <a:gd name="T25" fmla="*/ 383 h 412"/>
                        <a:gd name="T26" fmla="*/ 467 w 488"/>
                        <a:gd name="T27" fmla="*/ 379 h 412"/>
                        <a:gd name="T28" fmla="*/ 464 w 488"/>
                        <a:gd name="T29" fmla="*/ 317 h 412"/>
                        <a:gd name="T30" fmla="*/ 453 w 488"/>
                        <a:gd name="T31" fmla="*/ 229 h 412"/>
                        <a:gd name="T32" fmla="*/ 429 w 488"/>
                        <a:gd name="T33" fmla="*/ 110 h 412"/>
                        <a:gd name="T34" fmla="*/ 410 w 488"/>
                        <a:gd name="T35" fmla="*/ 35 h 412"/>
                        <a:gd name="T36" fmla="*/ 391 w 488"/>
                        <a:gd name="T37" fmla="*/ 24 h 412"/>
                        <a:gd name="T38" fmla="*/ 302 w 488"/>
                        <a:gd name="T39" fmla="*/ 19 h 412"/>
                        <a:gd name="T40" fmla="*/ 181 w 488"/>
                        <a:gd name="T41" fmla="*/ 24 h 412"/>
                        <a:gd name="T42" fmla="*/ 81 w 488"/>
                        <a:gd name="T43" fmla="*/ 21 h 412"/>
                        <a:gd name="T44" fmla="*/ 0 w 488"/>
                        <a:gd name="T45" fmla="*/ 11 h 412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w 488"/>
                        <a:gd name="T70" fmla="*/ 0 h 412"/>
                        <a:gd name="T71" fmla="*/ 488 w 488"/>
                        <a:gd name="T72" fmla="*/ 412 h 412"/>
                      </a:gdLst>
                      <a:ahLst/>
                      <a:cxnLst>
                        <a:cxn ang="T46">
                          <a:pos x="T0" y="T1"/>
                        </a:cxn>
                        <a:cxn ang="T47">
                          <a:pos x="T2" y="T3"/>
                        </a:cxn>
                        <a:cxn ang="T48">
                          <a:pos x="T4" y="T5"/>
                        </a:cxn>
                        <a:cxn ang="T49">
                          <a:pos x="T6" y="T7"/>
                        </a:cxn>
                        <a:cxn ang="T50">
                          <a:pos x="T8" y="T9"/>
                        </a:cxn>
                        <a:cxn ang="T51">
                          <a:pos x="T10" y="T11"/>
                        </a:cxn>
                        <a:cxn ang="T52">
                          <a:pos x="T12" y="T13"/>
                        </a:cxn>
                        <a:cxn ang="T53">
                          <a:pos x="T14" y="T15"/>
                        </a:cxn>
                        <a:cxn ang="T54">
                          <a:pos x="T16" y="T17"/>
                        </a:cxn>
                        <a:cxn ang="T55">
                          <a:pos x="T18" y="T19"/>
                        </a:cxn>
                        <a:cxn ang="T56">
                          <a:pos x="T20" y="T21"/>
                        </a:cxn>
                        <a:cxn ang="T57">
                          <a:pos x="T22" y="T23"/>
                        </a:cxn>
                        <a:cxn ang="T58">
                          <a:pos x="T24" y="T25"/>
                        </a:cxn>
                        <a:cxn ang="T59">
                          <a:pos x="T26" y="T27"/>
                        </a:cxn>
                        <a:cxn ang="T60">
                          <a:pos x="T28" y="T29"/>
                        </a:cxn>
                        <a:cxn ang="T61">
                          <a:pos x="T30" y="T31"/>
                        </a:cxn>
                        <a:cxn ang="T62">
                          <a:pos x="T32" y="T33"/>
                        </a:cxn>
                        <a:cxn ang="T63">
                          <a:pos x="T34" y="T35"/>
                        </a:cxn>
                        <a:cxn ang="T64">
                          <a:pos x="T36" y="T37"/>
                        </a:cxn>
                        <a:cxn ang="T65">
                          <a:pos x="T38" y="T39"/>
                        </a:cxn>
                        <a:cxn ang="T66">
                          <a:pos x="T40" y="T41"/>
                        </a:cxn>
                        <a:cxn ang="T67">
                          <a:pos x="T42" y="T43"/>
                        </a:cxn>
                        <a:cxn ang="T68">
                          <a:pos x="T44" y="T45"/>
                        </a:cxn>
                      </a:cxnLst>
                      <a:rect l="T69" t="T70" r="T71" b="T72"/>
                      <a:pathLst>
                        <a:path w="488" h="412">
                          <a:moveTo>
                            <a:pt x="0" y="11"/>
                          </a:moveTo>
                          <a:lnTo>
                            <a:pt x="162" y="5"/>
                          </a:lnTo>
                          <a:lnTo>
                            <a:pt x="273" y="0"/>
                          </a:lnTo>
                          <a:lnTo>
                            <a:pt x="397" y="2"/>
                          </a:lnTo>
                          <a:lnTo>
                            <a:pt x="416" y="16"/>
                          </a:lnTo>
                          <a:lnTo>
                            <a:pt x="431" y="38"/>
                          </a:lnTo>
                          <a:lnTo>
                            <a:pt x="458" y="154"/>
                          </a:lnTo>
                          <a:lnTo>
                            <a:pt x="478" y="286"/>
                          </a:lnTo>
                          <a:lnTo>
                            <a:pt x="488" y="377"/>
                          </a:lnTo>
                          <a:lnTo>
                            <a:pt x="478" y="406"/>
                          </a:lnTo>
                          <a:lnTo>
                            <a:pt x="453" y="412"/>
                          </a:lnTo>
                          <a:lnTo>
                            <a:pt x="310" y="396"/>
                          </a:lnTo>
                          <a:lnTo>
                            <a:pt x="459" y="383"/>
                          </a:lnTo>
                          <a:lnTo>
                            <a:pt x="467" y="379"/>
                          </a:lnTo>
                          <a:lnTo>
                            <a:pt x="464" y="317"/>
                          </a:lnTo>
                          <a:lnTo>
                            <a:pt x="453" y="229"/>
                          </a:lnTo>
                          <a:lnTo>
                            <a:pt x="429" y="110"/>
                          </a:lnTo>
                          <a:lnTo>
                            <a:pt x="410" y="35"/>
                          </a:lnTo>
                          <a:lnTo>
                            <a:pt x="391" y="24"/>
                          </a:lnTo>
                          <a:lnTo>
                            <a:pt x="302" y="19"/>
                          </a:lnTo>
                          <a:lnTo>
                            <a:pt x="181" y="24"/>
                          </a:lnTo>
                          <a:lnTo>
                            <a:pt x="81" y="21"/>
                          </a:lnTo>
                          <a:lnTo>
                            <a:pt x="0" y="11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3084" name="Freeform 1048"/>
                    <p:cNvSpPr>
                      <a:spLocks/>
                    </p:cNvSpPr>
                    <p:nvPr/>
                  </p:nvSpPr>
                  <p:spPr bwMode="auto">
                    <a:xfrm>
                      <a:off x="2007" y="2133"/>
                      <a:ext cx="485" cy="401"/>
                    </a:xfrm>
                    <a:custGeom>
                      <a:avLst/>
                      <a:gdLst>
                        <a:gd name="T0" fmla="*/ 224 w 485"/>
                        <a:gd name="T1" fmla="*/ 0 h 401"/>
                        <a:gd name="T2" fmla="*/ 67 w 485"/>
                        <a:gd name="T3" fmla="*/ 0 h 401"/>
                        <a:gd name="T4" fmla="*/ 22 w 485"/>
                        <a:gd name="T5" fmla="*/ 5 h 401"/>
                        <a:gd name="T6" fmla="*/ 14 w 485"/>
                        <a:gd name="T7" fmla="*/ 22 h 401"/>
                        <a:gd name="T8" fmla="*/ 5 w 485"/>
                        <a:gd name="T9" fmla="*/ 57 h 401"/>
                        <a:gd name="T10" fmla="*/ 0 w 485"/>
                        <a:gd name="T11" fmla="*/ 151 h 401"/>
                        <a:gd name="T12" fmla="*/ 5 w 485"/>
                        <a:gd name="T13" fmla="*/ 243 h 401"/>
                        <a:gd name="T14" fmla="*/ 17 w 485"/>
                        <a:gd name="T15" fmla="*/ 334 h 401"/>
                        <a:gd name="T16" fmla="*/ 37 w 485"/>
                        <a:gd name="T17" fmla="*/ 371 h 401"/>
                        <a:gd name="T18" fmla="*/ 46 w 485"/>
                        <a:gd name="T19" fmla="*/ 380 h 401"/>
                        <a:gd name="T20" fmla="*/ 146 w 485"/>
                        <a:gd name="T21" fmla="*/ 390 h 401"/>
                        <a:gd name="T22" fmla="*/ 275 w 485"/>
                        <a:gd name="T23" fmla="*/ 395 h 401"/>
                        <a:gd name="T24" fmla="*/ 371 w 485"/>
                        <a:gd name="T25" fmla="*/ 396 h 401"/>
                        <a:gd name="T26" fmla="*/ 485 w 485"/>
                        <a:gd name="T27" fmla="*/ 401 h 401"/>
                        <a:gd name="T28" fmla="*/ 480 w 485"/>
                        <a:gd name="T29" fmla="*/ 387 h 401"/>
                        <a:gd name="T30" fmla="*/ 391 w 485"/>
                        <a:gd name="T31" fmla="*/ 380 h 401"/>
                        <a:gd name="T32" fmla="*/ 275 w 485"/>
                        <a:gd name="T33" fmla="*/ 372 h 401"/>
                        <a:gd name="T34" fmla="*/ 114 w 485"/>
                        <a:gd name="T35" fmla="*/ 371 h 401"/>
                        <a:gd name="T36" fmla="*/ 56 w 485"/>
                        <a:gd name="T37" fmla="*/ 353 h 401"/>
                        <a:gd name="T38" fmla="*/ 38 w 485"/>
                        <a:gd name="T39" fmla="*/ 339 h 401"/>
                        <a:gd name="T40" fmla="*/ 32 w 485"/>
                        <a:gd name="T41" fmla="*/ 313 h 401"/>
                        <a:gd name="T42" fmla="*/ 24 w 485"/>
                        <a:gd name="T43" fmla="*/ 237 h 401"/>
                        <a:gd name="T44" fmla="*/ 22 w 485"/>
                        <a:gd name="T45" fmla="*/ 142 h 401"/>
                        <a:gd name="T46" fmla="*/ 29 w 485"/>
                        <a:gd name="T47" fmla="*/ 46 h 401"/>
                        <a:gd name="T48" fmla="*/ 38 w 485"/>
                        <a:gd name="T49" fmla="*/ 24 h 401"/>
                        <a:gd name="T50" fmla="*/ 143 w 485"/>
                        <a:gd name="T51" fmla="*/ 10 h 401"/>
                        <a:gd name="T52" fmla="*/ 224 w 485"/>
                        <a:gd name="T53" fmla="*/ 0 h 401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w 485"/>
                        <a:gd name="T82" fmla="*/ 0 h 401"/>
                        <a:gd name="T83" fmla="*/ 485 w 485"/>
                        <a:gd name="T84" fmla="*/ 401 h 401"/>
                      </a:gdLst>
                      <a:ahLst/>
                      <a:cxnLst>
                        <a:cxn ang="T54">
                          <a:pos x="T0" y="T1"/>
                        </a:cxn>
                        <a:cxn ang="T55">
                          <a:pos x="T2" y="T3"/>
                        </a:cxn>
                        <a:cxn ang="T56">
                          <a:pos x="T4" y="T5"/>
                        </a:cxn>
                        <a:cxn ang="T57">
                          <a:pos x="T6" y="T7"/>
                        </a:cxn>
                        <a:cxn ang="T58">
                          <a:pos x="T8" y="T9"/>
                        </a:cxn>
                        <a:cxn ang="T59">
                          <a:pos x="T10" y="T11"/>
                        </a:cxn>
                        <a:cxn ang="T60">
                          <a:pos x="T12" y="T13"/>
                        </a:cxn>
                        <a:cxn ang="T61">
                          <a:pos x="T14" y="T15"/>
                        </a:cxn>
                        <a:cxn ang="T62">
                          <a:pos x="T16" y="T17"/>
                        </a:cxn>
                        <a:cxn ang="T63">
                          <a:pos x="T18" y="T19"/>
                        </a:cxn>
                        <a:cxn ang="T64">
                          <a:pos x="T20" y="T21"/>
                        </a:cxn>
                        <a:cxn ang="T65">
                          <a:pos x="T22" y="T23"/>
                        </a:cxn>
                        <a:cxn ang="T66">
                          <a:pos x="T24" y="T25"/>
                        </a:cxn>
                        <a:cxn ang="T67">
                          <a:pos x="T26" y="T27"/>
                        </a:cxn>
                        <a:cxn ang="T68">
                          <a:pos x="T28" y="T29"/>
                        </a:cxn>
                        <a:cxn ang="T69">
                          <a:pos x="T30" y="T31"/>
                        </a:cxn>
                        <a:cxn ang="T70">
                          <a:pos x="T32" y="T33"/>
                        </a:cxn>
                        <a:cxn ang="T71">
                          <a:pos x="T34" y="T35"/>
                        </a:cxn>
                        <a:cxn ang="T72">
                          <a:pos x="T36" y="T37"/>
                        </a:cxn>
                        <a:cxn ang="T73">
                          <a:pos x="T38" y="T39"/>
                        </a:cxn>
                        <a:cxn ang="T74">
                          <a:pos x="T40" y="T41"/>
                        </a:cxn>
                        <a:cxn ang="T75">
                          <a:pos x="T42" y="T43"/>
                        </a:cxn>
                        <a:cxn ang="T76">
                          <a:pos x="T44" y="T45"/>
                        </a:cxn>
                        <a:cxn ang="T77">
                          <a:pos x="T46" y="T47"/>
                        </a:cxn>
                        <a:cxn ang="T78">
                          <a:pos x="T48" y="T49"/>
                        </a:cxn>
                        <a:cxn ang="T79">
                          <a:pos x="T50" y="T51"/>
                        </a:cxn>
                        <a:cxn ang="T80">
                          <a:pos x="T52" y="T53"/>
                        </a:cxn>
                      </a:cxnLst>
                      <a:rect l="T81" t="T82" r="T83" b="T84"/>
                      <a:pathLst>
                        <a:path w="485" h="401">
                          <a:moveTo>
                            <a:pt x="224" y="0"/>
                          </a:moveTo>
                          <a:lnTo>
                            <a:pt x="67" y="0"/>
                          </a:lnTo>
                          <a:lnTo>
                            <a:pt x="22" y="5"/>
                          </a:lnTo>
                          <a:lnTo>
                            <a:pt x="14" y="22"/>
                          </a:lnTo>
                          <a:lnTo>
                            <a:pt x="5" y="57"/>
                          </a:lnTo>
                          <a:lnTo>
                            <a:pt x="0" y="151"/>
                          </a:lnTo>
                          <a:lnTo>
                            <a:pt x="5" y="243"/>
                          </a:lnTo>
                          <a:lnTo>
                            <a:pt x="17" y="334"/>
                          </a:lnTo>
                          <a:lnTo>
                            <a:pt x="37" y="371"/>
                          </a:lnTo>
                          <a:lnTo>
                            <a:pt x="46" y="380"/>
                          </a:lnTo>
                          <a:lnTo>
                            <a:pt x="146" y="390"/>
                          </a:lnTo>
                          <a:lnTo>
                            <a:pt x="275" y="395"/>
                          </a:lnTo>
                          <a:lnTo>
                            <a:pt x="371" y="396"/>
                          </a:lnTo>
                          <a:lnTo>
                            <a:pt x="485" y="401"/>
                          </a:lnTo>
                          <a:lnTo>
                            <a:pt x="480" y="387"/>
                          </a:lnTo>
                          <a:lnTo>
                            <a:pt x="391" y="380"/>
                          </a:lnTo>
                          <a:lnTo>
                            <a:pt x="275" y="372"/>
                          </a:lnTo>
                          <a:lnTo>
                            <a:pt x="114" y="371"/>
                          </a:lnTo>
                          <a:lnTo>
                            <a:pt x="56" y="353"/>
                          </a:lnTo>
                          <a:lnTo>
                            <a:pt x="38" y="339"/>
                          </a:lnTo>
                          <a:lnTo>
                            <a:pt x="32" y="313"/>
                          </a:lnTo>
                          <a:lnTo>
                            <a:pt x="24" y="237"/>
                          </a:lnTo>
                          <a:lnTo>
                            <a:pt x="22" y="142"/>
                          </a:lnTo>
                          <a:lnTo>
                            <a:pt x="29" y="46"/>
                          </a:lnTo>
                          <a:lnTo>
                            <a:pt x="38" y="24"/>
                          </a:lnTo>
                          <a:lnTo>
                            <a:pt x="143" y="10"/>
                          </a:lnTo>
                          <a:lnTo>
                            <a:pt x="224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</p:grpSp>
            </p:grpSp>
            <p:grpSp>
              <p:nvGrpSpPr>
                <p:cNvPr id="43055" name="Group 1049"/>
                <p:cNvGrpSpPr>
                  <a:grpSpLocks/>
                </p:cNvGrpSpPr>
                <p:nvPr/>
              </p:nvGrpSpPr>
              <p:grpSpPr bwMode="auto">
                <a:xfrm>
                  <a:off x="489" y="2894"/>
                  <a:ext cx="1022" cy="312"/>
                  <a:chOff x="3931" y="712"/>
                  <a:chExt cx="1996" cy="537"/>
                </a:xfrm>
              </p:grpSpPr>
              <p:sp>
                <p:nvSpPr>
                  <p:cNvPr id="43056" name="Freeform 1050"/>
                  <p:cNvSpPr>
                    <a:spLocks/>
                  </p:cNvSpPr>
                  <p:nvPr/>
                </p:nvSpPr>
                <p:spPr bwMode="auto">
                  <a:xfrm rot="412926">
                    <a:off x="3931" y="712"/>
                    <a:ext cx="1996" cy="537"/>
                  </a:xfrm>
                  <a:custGeom>
                    <a:avLst/>
                    <a:gdLst>
                      <a:gd name="T0" fmla="*/ 0 w 888"/>
                      <a:gd name="T1" fmla="*/ 290 h 480"/>
                      <a:gd name="T2" fmla="*/ 110 w 888"/>
                      <a:gd name="T3" fmla="*/ 195 h 480"/>
                      <a:gd name="T4" fmla="*/ 113 w 888"/>
                      <a:gd name="T5" fmla="*/ 217 h 480"/>
                      <a:gd name="T6" fmla="*/ 38 w 888"/>
                      <a:gd name="T7" fmla="*/ 285 h 480"/>
                      <a:gd name="T8" fmla="*/ 170 w 888"/>
                      <a:gd name="T9" fmla="*/ 279 h 480"/>
                      <a:gd name="T10" fmla="*/ 449 w 888"/>
                      <a:gd name="T11" fmla="*/ 280 h 480"/>
                      <a:gd name="T12" fmla="*/ 597 w 888"/>
                      <a:gd name="T13" fmla="*/ 269 h 480"/>
                      <a:gd name="T14" fmla="*/ 690 w 888"/>
                      <a:gd name="T15" fmla="*/ 252 h 480"/>
                      <a:gd name="T16" fmla="*/ 713 w 888"/>
                      <a:gd name="T17" fmla="*/ 246 h 480"/>
                      <a:gd name="T18" fmla="*/ 822 w 888"/>
                      <a:gd name="T19" fmla="*/ 27 h 480"/>
                      <a:gd name="T20" fmla="*/ 771 w 888"/>
                      <a:gd name="T21" fmla="*/ 13 h 480"/>
                      <a:gd name="T22" fmla="*/ 847 w 888"/>
                      <a:gd name="T23" fmla="*/ 0 h 480"/>
                      <a:gd name="T24" fmla="*/ 875 w 888"/>
                      <a:gd name="T25" fmla="*/ 24 h 480"/>
                      <a:gd name="T26" fmla="*/ 888 w 888"/>
                      <a:gd name="T27" fmla="*/ 105 h 480"/>
                      <a:gd name="T28" fmla="*/ 866 w 888"/>
                      <a:gd name="T29" fmla="*/ 171 h 480"/>
                      <a:gd name="T30" fmla="*/ 795 w 888"/>
                      <a:gd name="T31" fmla="*/ 385 h 480"/>
                      <a:gd name="T32" fmla="*/ 762 w 888"/>
                      <a:gd name="T33" fmla="*/ 451 h 480"/>
                      <a:gd name="T34" fmla="*/ 732 w 888"/>
                      <a:gd name="T35" fmla="*/ 459 h 480"/>
                      <a:gd name="T36" fmla="*/ 507 w 888"/>
                      <a:gd name="T37" fmla="*/ 455 h 480"/>
                      <a:gd name="T38" fmla="*/ 271 w 888"/>
                      <a:gd name="T39" fmla="*/ 461 h 480"/>
                      <a:gd name="T40" fmla="*/ 47 w 888"/>
                      <a:gd name="T41" fmla="*/ 478 h 480"/>
                      <a:gd name="T42" fmla="*/ 14 w 888"/>
                      <a:gd name="T43" fmla="*/ 480 h 480"/>
                      <a:gd name="T44" fmla="*/ 11 w 888"/>
                      <a:gd name="T45" fmla="*/ 417 h 480"/>
                      <a:gd name="T46" fmla="*/ 6 w 888"/>
                      <a:gd name="T47" fmla="*/ 355 h 480"/>
                      <a:gd name="T48" fmla="*/ 5 w 888"/>
                      <a:gd name="T49" fmla="*/ 322 h 480"/>
                      <a:gd name="T50" fmla="*/ 24 w 888"/>
                      <a:gd name="T51" fmla="*/ 342 h 480"/>
                      <a:gd name="T52" fmla="*/ 28 w 888"/>
                      <a:gd name="T53" fmla="*/ 393 h 480"/>
                      <a:gd name="T54" fmla="*/ 35 w 888"/>
                      <a:gd name="T55" fmla="*/ 447 h 480"/>
                      <a:gd name="T56" fmla="*/ 99 w 888"/>
                      <a:gd name="T57" fmla="*/ 456 h 480"/>
                      <a:gd name="T58" fmla="*/ 246 w 888"/>
                      <a:gd name="T59" fmla="*/ 442 h 480"/>
                      <a:gd name="T60" fmla="*/ 370 w 888"/>
                      <a:gd name="T61" fmla="*/ 432 h 480"/>
                      <a:gd name="T62" fmla="*/ 474 w 888"/>
                      <a:gd name="T63" fmla="*/ 432 h 480"/>
                      <a:gd name="T64" fmla="*/ 630 w 888"/>
                      <a:gd name="T65" fmla="*/ 432 h 480"/>
                      <a:gd name="T66" fmla="*/ 729 w 888"/>
                      <a:gd name="T67" fmla="*/ 431 h 480"/>
                      <a:gd name="T68" fmla="*/ 732 w 888"/>
                      <a:gd name="T69" fmla="*/ 402 h 480"/>
                      <a:gd name="T70" fmla="*/ 723 w 888"/>
                      <a:gd name="T71" fmla="*/ 341 h 480"/>
                      <a:gd name="T72" fmla="*/ 715 w 888"/>
                      <a:gd name="T73" fmla="*/ 274 h 480"/>
                      <a:gd name="T74" fmla="*/ 729 w 888"/>
                      <a:gd name="T75" fmla="*/ 290 h 480"/>
                      <a:gd name="T76" fmla="*/ 743 w 888"/>
                      <a:gd name="T77" fmla="*/ 364 h 480"/>
                      <a:gd name="T78" fmla="*/ 756 w 888"/>
                      <a:gd name="T79" fmla="*/ 402 h 480"/>
                      <a:gd name="T80" fmla="*/ 771 w 888"/>
                      <a:gd name="T81" fmla="*/ 383 h 480"/>
                      <a:gd name="T82" fmla="*/ 798 w 888"/>
                      <a:gd name="T83" fmla="*/ 309 h 480"/>
                      <a:gd name="T84" fmla="*/ 838 w 888"/>
                      <a:gd name="T85" fmla="*/ 204 h 480"/>
                      <a:gd name="T86" fmla="*/ 866 w 888"/>
                      <a:gd name="T87" fmla="*/ 119 h 480"/>
                      <a:gd name="T88" fmla="*/ 871 w 888"/>
                      <a:gd name="T89" fmla="*/ 93 h 480"/>
                      <a:gd name="T90" fmla="*/ 857 w 888"/>
                      <a:gd name="T91" fmla="*/ 33 h 480"/>
                      <a:gd name="T92" fmla="*/ 842 w 888"/>
                      <a:gd name="T93" fmla="*/ 29 h 480"/>
                      <a:gd name="T94" fmla="*/ 812 w 888"/>
                      <a:gd name="T95" fmla="*/ 100 h 480"/>
                      <a:gd name="T96" fmla="*/ 760 w 888"/>
                      <a:gd name="T97" fmla="*/ 193 h 480"/>
                      <a:gd name="T98" fmla="*/ 723 w 888"/>
                      <a:gd name="T99" fmla="*/ 265 h 480"/>
                      <a:gd name="T100" fmla="*/ 685 w 888"/>
                      <a:gd name="T101" fmla="*/ 276 h 480"/>
                      <a:gd name="T102" fmla="*/ 549 w 888"/>
                      <a:gd name="T103" fmla="*/ 293 h 480"/>
                      <a:gd name="T104" fmla="*/ 389 w 888"/>
                      <a:gd name="T105" fmla="*/ 303 h 480"/>
                      <a:gd name="T106" fmla="*/ 231 w 888"/>
                      <a:gd name="T107" fmla="*/ 303 h 480"/>
                      <a:gd name="T108" fmla="*/ 52 w 888"/>
                      <a:gd name="T109" fmla="*/ 304 h 480"/>
                      <a:gd name="T110" fmla="*/ 0 w 888"/>
                      <a:gd name="T111" fmla="*/ 290 h 480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888"/>
                      <a:gd name="T169" fmla="*/ 0 h 480"/>
                      <a:gd name="T170" fmla="*/ 888 w 888"/>
                      <a:gd name="T171" fmla="*/ 480 h 480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888" h="480">
                        <a:moveTo>
                          <a:pt x="0" y="290"/>
                        </a:moveTo>
                        <a:lnTo>
                          <a:pt x="110" y="195"/>
                        </a:lnTo>
                        <a:lnTo>
                          <a:pt x="113" y="217"/>
                        </a:lnTo>
                        <a:lnTo>
                          <a:pt x="38" y="285"/>
                        </a:lnTo>
                        <a:lnTo>
                          <a:pt x="170" y="279"/>
                        </a:lnTo>
                        <a:lnTo>
                          <a:pt x="449" y="280"/>
                        </a:lnTo>
                        <a:lnTo>
                          <a:pt x="597" y="269"/>
                        </a:lnTo>
                        <a:lnTo>
                          <a:pt x="690" y="252"/>
                        </a:lnTo>
                        <a:lnTo>
                          <a:pt x="713" y="246"/>
                        </a:lnTo>
                        <a:lnTo>
                          <a:pt x="822" y="27"/>
                        </a:lnTo>
                        <a:lnTo>
                          <a:pt x="771" y="13"/>
                        </a:lnTo>
                        <a:lnTo>
                          <a:pt x="847" y="0"/>
                        </a:lnTo>
                        <a:lnTo>
                          <a:pt x="875" y="24"/>
                        </a:lnTo>
                        <a:lnTo>
                          <a:pt x="888" y="105"/>
                        </a:lnTo>
                        <a:lnTo>
                          <a:pt x="866" y="171"/>
                        </a:lnTo>
                        <a:lnTo>
                          <a:pt x="795" y="385"/>
                        </a:lnTo>
                        <a:lnTo>
                          <a:pt x="762" y="451"/>
                        </a:lnTo>
                        <a:lnTo>
                          <a:pt x="732" y="459"/>
                        </a:lnTo>
                        <a:lnTo>
                          <a:pt x="507" y="455"/>
                        </a:lnTo>
                        <a:lnTo>
                          <a:pt x="271" y="461"/>
                        </a:lnTo>
                        <a:lnTo>
                          <a:pt x="47" y="478"/>
                        </a:lnTo>
                        <a:lnTo>
                          <a:pt x="14" y="480"/>
                        </a:lnTo>
                        <a:lnTo>
                          <a:pt x="11" y="417"/>
                        </a:lnTo>
                        <a:lnTo>
                          <a:pt x="6" y="355"/>
                        </a:lnTo>
                        <a:lnTo>
                          <a:pt x="5" y="322"/>
                        </a:lnTo>
                        <a:lnTo>
                          <a:pt x="24" y="342"/>
                        </a:lnTo>
                        <a:lnTo>
                          <a:pt x="28" y="393"/>
                        </a:lnTo>
                        <a:lnTo>
                          <a:pt x="35" y="447"/>
                        </a:lnTo>
                        <a:lnTo>
                          <a:pt x="99" y="456"/>
                        </a:lnTo>
                        <a:lnTo>
                          <a:pt x="246" y="442"/>
                        </a:lnTo>
                        <a:lnTo>
                          <a:pt x="370" y="432"/>
                        </a:lnTo>
                        <a:lnTo>
                          <a:pt x="474" y="432"/>
                        </a:lnTo>
                        <a:lnTo>
                          <a:pt x="630" y="432"/>
                        </a:lnTo>
                        <a:lnTo>
                          <a:pt x="729" y="431"/>
                        </a:lnTo>
                        <a:lnTo>
                          <a:pt x="732" y="402"/>
                        </a:lnTo>
                        <a:lnTo>
                          <a:pt x="723" y="341"/>
                        </a:lnTo>
                        <a:lnTo>
                          <a:pt x="715" y="274"/>
                        </a:lnTo>
                        <a:lnTo>
                          <a:pt x="729" y="290"/>
                        </a:lnTo>
                        <a:lnTo>
                          <a:pt x="743" y="364"/>
                        </a:lnTo>
                        <a:lnTo>
                          <a:pt x="756" y="402"/>
                        </a:lnTo>
                        <a:lnTo>
                          <a:pt x="771" y="383"/>
                        </a:lnTo>
                        <a:lnTo>
                          <a:pt x="798" y="309"/>
                        </a:lnTo>
                        <a:lnTo>
                          <a:pt x="838" y="204"/>
                        </a:lnTo>
                        <a:lnTo>
                          <a:pt x="866" y="119"/>
                        </a:lnTo>
                        <a:lnTo>
                          <a:pt x="871" y="93"/>
                        </a:lnTo>
                        <a:lnTo>
                          <a:pt x="857" y="33"/>
                        </a:lnTo>
                        <a:lnTo>
                          <a:pt x="842" y="29"/>
                        </a:lnTo>
                        <a:lnTo>
                          <a:pt x="812" y="100"/>
                        </a:lnTo>
                        <a:lnTo>
                          <a:pt x="760" y="193"/>
                        </a:lnTo>
                        <a:lnTo>
                          <a:pt x="723" y="265"/>
                        </a:lnTo>
                        <a:lnTo>
                          <a:pt x="685" y="276"/>
                        </a:lnTo>
                        <a:lnTo>
                          <a:pt x="549" y="293"/>
                        </a:lnTo>
                        <a:lnTo>
                          <a:pt x="389" y="303"/>
                        </a:lnTo>
                        <a:lnTo>
                          <a:pt x="231" y="303"/>
                        </a:lnTo>
                        <a:lnTo>
                          <a:pt x="52" y="304"/>
                        </a:lnTo>
                        <a:lnTo>
                          <a:pt x="0" y="29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grpSp>
                <p:nvGrpSpPr>
                  <p:cNvPr id="43057" name="Group 1051"/>
                  <p:cNvGrpSpPr>
                    <a:grpSpLocks/>
                  </p:cNvGrpSpPr>
                  <p:nvPr/>
                </p:nvGrpSpPr>
                <p:grpSpPr bwMode="auto">
                  <a:xfrm rot="199841">
                    <a:off x="4440" y="744"/>
                    <a:ext cx="1100" cy="273"/>
                    <a:chOff x="4440" y="744"/>
                    <a:chExt cx="1100" cy="273"/>
                  </a:xfrm>
                </p:grpSpPr>
                <p:sp>
                  <p:nvSpPr>
                    <p:cNvPr id="43058" name="Freeform 1052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050" y="861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3059" name="Freeform 1053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213" y="872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3060" name="Freeform 1054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504" y="933"/>
                      <a:ext cx="611" cy="84"/>
                    </a:xfrm>
                    <a:custGeom>
                      <a:avLst/>
                      <a:gdLst>
                        <a:gd name="T0" fmla="*/ 0 w 195"/>
                        <a:gd name="T1" fmla="*/ 15 h 49"/>
                        <a:gd name="T2" fmla="*/ 190 w 195"/>
                        <a:gd name="T3" fmla="*/ 0 h 49"/>
                        <a:gd name="T4" fmla="*/ 195 w 195"/>
                        <a:gd name="T5" fmla="*/ 32 h 49"/>
                        <a:gd name="T6" fmla="*/ 0 w 195"/>
                        <a:gd name="T7" fmla="*/ 49 h 49"/>
                        <a:gd name="T8" fmla="*/ 0 w 195"/>
                        <a:gd name="T9" fmla="*/ 15 h 49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95"/>
                        <a:gd name="T16" fmla="*/ 0 h 49"/>
                        <a:gd name="T17" fmla="*/ 195 w 195"/>
                        <a:gd name="T18" fmla="*/ 49 h 49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95" h="49">
                          <a:moveTo>
                            <a:pt x="0" y="15"/>
                          </a:moveTo>
                          <a:lnTo>
                            <a:pt x="190" y="0"/>
                          </a:lnTo>
                          <a:lnTo>
                            <a:pt x="195" y="32"/>
                          </a:lnTo>
                          <a:lnTo>
                            <a:pt x="0" y="49"/>
                          </a:lnTo>
                          <a:lnTo>
                            <a:pt x="0" y="15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3061" name="Freeform 1055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440" y="823"/>
                      <a:ext cx="87" cy="71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3062" name="Freeform 1056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603" y="833"/>
                      <a:ext cx="87" cy="73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3063" name="Freeform 1057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737" y="845"/>
                      <a:ext cx="88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3064" name="Freeform 1058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900" y="856"/>
                      <a:ext cx="88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3065" name="Freeform 1059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146" y="782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3066" name="Freeform 1060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309" y="793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3067" name="Freeform 1061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536" y="744"/>
                      <a:ext cx="87" cy="71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3068" name="Freeform 1062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699" y="754"/>
                      <a:ext cx="87" cy="73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3069" name="Freeform 1063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833" y="766"/>
                      <a:ext cx="88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3070" name="Freeform 1064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996" y="777"/>
                      <a:ext cx="88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3071" name="Freeform 1065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357" y="895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3072" name="Freeform 1066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453" y="816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</p:grpSp>
            </p:grpSp>
          </p:grpSp>
          <p:sp>
            <p:nvSpPr>
              <p:cNvPr id="43052" name="Rectangle 1067"/>
              <p:cNvSpPr>
                <a:spLocks noChangeArrowheads="1"/>
              </p:cNvSpPr>
              <p:nvPr/>
            </p:nvSpPr>
            <p:spPr bwMode="auto">
              <a:xfrm>
                <a:off x="148" y="1692"/>
                <a:ext cx="870" cy="231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eaLnBrk="0" hangingPunct="0"/>
                <a:r>
                  <a:rPr lang="en-US" sz="1800" b="1" dirty="0">
                    <a:solidFill>
                      <a:srgbClr val="5A87C6"/>
                    </a:solidFill>
                    <a:latin typeface="+mj-lt"/>
                  </a:rPr>
                  <a:t>Purchased</a:t>
                </a:r>
              </a:p>
            </p:txBody>
          </p:sp>
        </p:grpSp>
        <p:sp>
          <p:nvSpPr>
            <p:cNvPr id="43017" name="Rectangle 1069"/>
            <p:cNvSpPr>
              <a:spLocks noChangeArrowheads="1"/>
            </p:cNvSpPr>
            <p:nvPr/>
          </p:nvSpPr>
          <p:spPr bwMode="auto">
            <a:xfrm>
              <a:off x="7921504" y="6248678"/>
              <a:ext cx="813043" cy="369332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en-US" sz="1800" b="1" dirty="0">
                  <a:solidFill>
                    <a:srgbClr val="5A87C6"/>
                  </a:solidFill>
                  <a:latin typeface="+mj-lt"/>
                </a:rPr>
                <a:t>Retire</a:t>
              </a:r>
            </a:p>
          </p:txBody>
        </p:sp>
        <p:grpSp>
          <p:nvGrpSpPr>
            <p:cNvPr id="43018" name="Group 1084"/>
            <p:cNvGrpSpPr>
              <a:grpSpLocks/>
            </p:cNvGrpSpPr>
            <p:nvPr/>
          </p:nvGrpSpPr>
          <p:grpSpPr bwMode="auto">
            <a:xfrm>
              <a:off x="7094538" y="5235575"/>
              <a:ext cx="879475" cy="1098550"/>
              <a:chOff x="489" y="1745"/>
              <a:chExt cx="1191" cy="1479"/>
            </a:xfrm>
          </p:grpSpPr>
          <p:sp>
            <p:nvSpPr>
              <p:cNvPr id="43019" name="Freeform 1085"/>
              <p:cNvSpPr>
                <a:spLocks/>
              </p:cNvSpPr>
              <p:nvPr/>
            </p:nvSpPr>
            <p:spPr bwMode="auto">
              <a:xfrm>
                <a:off x="493" y="2883"/>
                <a:ext cx="1003" cy="341"/>
              </a:xfrm>
              <a:custGeom>
                <a:avLst/>
                <a:gdLst>
                  <a:gd name="T0" fmla="*/ 234 w 1913"/>
                  <a:gd name="T1" fmla="*/ 147 h 560"/>
                  <a:gd name="T2" fmla="*/ 294 w 1913"/>
                  <a:gd name="T3" fmla="*/ 120 h 560"/>
                  <a:gd name="T4" fmla="*/ 388 w 1913"/>
                  <a:gd name="T5" fmla="*/ 80 h 560"/>
                  <a:gd name="T6" fmla="*/ 594 w 1913"/>
                  <a:gd name="T7" fmla="*/ 0 h 560"/>
                  <a:gd name="T8" fmla="*/ 1128 w 1913"/>
                  <a:gd name="T9" fmla="*/ 40 h 560"/>
                  <a:gd name="T10" fmla="*/ 1268 w 1913"/>
                  <a:gd name="T11" fmla="*/ 67 h 560"/>
                  <a:gd name="T12" fmla="*/ 1421 w 1913"/>
                  <a:gd name="T13" fmla="*/ 93 h 560"/>
                  <a:gd name="T14" fmla="*/ 1708 w 1913"/>
                  <a:gd name="T15" fmla="*/ 120 h 560"/>
                  <a:gd name="T16" fmla="*/ 1828 w 1913"/>
                  <a:gd name="T17" fmla="*/ 140 h 560"/>
                  <a:gd name="T18" fmla="*/ 1894 w 1913"/>
                  <a:gd name="T19" fmla="*/ 167 h 560"/>
                  <a:gd name="T20" fmla="*/ 1901 w 1913"/>
                  <a:gd name="T21" fmla="*/ 273 h 560"/>
                  <a:gd name="T22" fmla="*/ 1834 w 1913"/>
                  <a:gd name="T23" fmla="*/ 320 h 560"/>
                  <a:gd name="T24" fmla="*/ 1801 w 1913"/>
                  <a:gd name="T25" fmla="*/ 420 h 560"/>
                  <a:gd name="T26" fmla="*/ 1701 w 1913"/>
                  <a:gd name="T27" fmla="*/ 467 h 560"/>
                  <a:gd name="T28" fmla="*/ 1594 w 1913"/>
                  <a:gd name="T29" fmla="*/ 553 h 560"/>
                  <a:gd name="T30" fmla="*/ 1461 w 1913"/>
                  <a:gd name="T31" fmla="*/ 560 h 560"/>
                  <a:gd name="T32" fmla="*/ 1174 w 1913"/>
                  <a:gd name="T33" fmla="*/ 533 h 560"/>
                  <a:gd name="T34" fmla="*/ 1041 w 1913"/>
                  <a:gd name="T35" fmla="*/ 493 h 560"/>
                  <a:gd name="T36" fmla="*/ 848 w 1913"/>
                  <a:gd name="T37" fmla="*/ 473 h 560"/>
                  <a:gd name="T38" fmla="*/ 648 w 1913"/>
                  <a:gd name="T39" fmla="*/ 460 h 560"/>
                  <a:gd name="T40" fmla="*/ 581 w 1913"/>
                  <a:gd name="T41" fmla="*/ 440 h 560"/>
                  <a:gd name="T42" fmla="*/ 494 w 1913"/>
                  <a:gd name="T43" fmla="*/ 433 h 560"/>
                  <a:gd name="T44" fmla="*/ 328 w 1913"/>
                  <a:gd name="T45" fmla="*/ 420 h 560"/>
                  <a:gd name="T46" fmla="*/ 214 w 1913"/>
                  <a:gd name="T47" fmla="*/ 387 h 560"/>
                  <a:gd name="T48" fmla="*/ 74 w 1913"/>
                  <a:gd name="T49" fmla="*/ 380 h 560"/>
                  <a:gd name="T50" fmla="*/ 14 w 1913"/>
                  <a:gd name="T51" fmla="*/ 353 h 560"/>
                  <a:gd name="T52" fmla="*/ 21 w 1913"/>
                  <a:gd name="T53" fmla="*/ 260 h 560"/>
                  <a:gd name="T54" fmla="*/ 61 w 1913"/>
                  <a:gd name="T55" fmla="*/ 240 h 560"/>
                  <a:gd name="T56" fmla="*/ 81 w 1913"/>
                  <a:gd name="T57" fmla="*/ 200 h 560"/>
                  <a:gd name="T58" fmla="*/ 101 w 1913"/>
                  <a:gd name="T59" fmla="*/ 193 h 560"/>
                  <a:gd name="T60" fmla="*/ 234 w 1913"/>
                  <a:gd name="T61" fmla="*/ 147 h 560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1913"/>
                  <a:gd name="T94" fmla="*/ 0 h 560"/>
                  <a:gd name="T95" fmla="*/ 1913 w 1913"/>
                  <a:gd name="T96" fmla="*/ 560 h 560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1913" h="560">
                    <a:moveTo>
                      <a:pt x="234" y="147"/>
                    </a:moveTo>
                    <a:cubicBezTo>
                      <a:pt x="255" y="139"/>
                      <a:pt x="273" y="128"/>
                      <a:pt x="294" y="120"/>
                    </a:cubicBezTo>
                    <a:cubicBezTo>
                      <a:pt x="319" y="97"/>
                      <a:pt x="355" y="87"/>
                      <a:pt x="388" y="80"/>
                    </a:cubicBezTo>
                    <a:cubicBezTo>
                      <a:pt x="455" y="47"/>
                      <a:pt x="527" y="33"/>
                      <a:pt x="594" y="0"/>
                    </a:cubicBezTo>
                    <a:cubicBezTo>
                      <a:pt x="776" y="5"/>
                      <a:pt x="948" y="21"/>
                      <a:pt x="1128" y="40"/>
                    </a:cubicBezTo>
                    <a:cubicBezTo>
                      <a:pt x="1171" y="55"/>
                      <a:pt x="1223" y="60"/>
                      <a:pt x="1268" y="67"/>
                    </a:cubicBezTo>
                    <a:cubicBezTo>
                      <a:pt x="1316" y="82"/>
                      <a:pt x="1371" y="87"/>
                      <a:pt x="1421" y="93"/>
                    </a:cubicBezTo>
                    <a:cubicBezTo>
                      <a:pt x="1510" y="124"/>
                      <a:pt x="1617" y="116"/>
                      <a:pt x="1708" y="120"/>
                    </a:cubicBezTo>
                    <a:cubicBezTo>
                      <a:pt x="1752" y="135"/>
                      <a:pt x="1774" y="135"/>
                      <a:pt x="1828" y="140"/>
                    </a:cubicBezTo>
                    <a:cubicBezTo>
                      <a:pt x="1856" y="146"/>
                      <a:pt x="1874" y="146"/>
                      <a:pt x="1894" y="167"/>
                    </a:cubicBezTo>
                    <a:cubicBezTo>
                      <a:pt x="1907" y="204"/>
                      <a:pt x="1913" y="232"/>
                      <a:pt x="1901" y="273"/>
                    </a:cubicBezTo>
                    <a:cubicBezTo>
                      <a:pt x="1894" y="297"/>
                      <a:pt x="1852" y="308"/>
                      <a:pt x="1834" y="320"/>
                    </a:cubicBezTo>
                    <a:cubicBezTo>
                      <a:pt x="1829" y="336"/>
                      <a:pt x="1813" y="406"/>
                      <a:pt x="1801" y="420"/>
                    </a:cubicBezTo>
                    <a:cubicBezTo>
                      <a:pt x="1782" y="444"/>
                      <a:pt x="1729" y="457"/>
                      <a:pt x="1701" y="467"/>
                    </a:cubicBezTo>
                    <a:cubicBezTo>
                      <a:pt x="1686" y="489"/>
                      <a:pt x="1620" y="550"/>
                      <a:pt x="1594" y="553"/>
                    </a:cubicBezTo>
                    <a:cubicBezTo>
                      <a:pt x="1550" y="559"/>
                      <a:pt x="1505" y="558"/>
                      <a:pt x="1461" y="560"/>
                    </a:cubicBezTo>
                    <a:cubicBezTo>
                      <a:pt x="1361" y="552"/>
                      <a:pt x="1277" y="538"/>
                      <a:pt x="1174" y="533"/>
                    </a:cubicBezTo>
                    <a:cubicBezTo>
                      <a:pt x="1128" y="525"/>
                      <a:pt x="1086" y="501"/>
                      <a:pt x="1041" y="493"/>
                    </a:cubicBezTo>
                    <a:cubicBezTo>
                      <a:pt x="977" y="481"/>
                      <a:pt x="913" y="478"/>
                      <a:pt x="848" y="473"/>
                    </a:cubicBezTo>
                    <a:cubicBezTo>
                      <a:pt x="737" y="456"/>
                      <a:pt x="893" y="478"/>
                      <a:pt x="648" y="460"/>
                    </a:cubicBezTo>
                    <a:cubicBezTo>
                      <a:pt x="625" y="458"/>
                      <a:pt x="604" y="443"/>
                      <a:pt x="581" y="440"/>
                    </a:cubicBezTo>
                    <a:cubicBezTo>
                      <a:pt x="552" y="436"/>
                      <a:pt x="523" y="435"/>
                      <a:pt x="494" y="433"/>
                    </a:cubicBezTo>
                    <a:cubicBezTo>
                      <a:pt x="402" y="416"/>
                      <a:pt x="534" y="439"/>
                      <a:pt x="328" y="420"/>
                    </a:cubicBezTo>
                    <a:cubicBezTo>
                      <a:pt x="290" y="417"/>
                      <a:pt x="253" y="390"/>
                      <a:pt x="214" y="387"/>
                    </a:cubicBezTo>
                    <a:cubicBezTo>
                      <a:pt x="167" y="383"/>
                      <a:pt x="121" y="382"/>
                      <a:pt x="74" y="380"/>
                    </a:cubicBezTo>
                    <a:cubicBezTo>
                      <a:pt x="49" y="373"/>
                      <a:pt x="38" y="361"/>
                      <a:pt x="14" y="353"/>
                    </a:cubicBezTo>
                    <a:cubicBezTo>
                      <a:pt x="6" y="327"/>
                      <a:pt x="0" y="281"/>
                      <a:pt x="21" y="260"/>
                    </a:cubicBezTo>
                    <a:cubicBezTo>
                      <a:pt x="32" y="249"/>
                      <a:pt x="49" y="248"/>
                      <a:pt x="61" y="240"/>
                    </a:cubicBezTo>
                    <a:cubicBezTo>
                      <a:pt x="69" y="228"/>
                      <a:pt x="70" y="211"/>
                      <a:pt x="81" y="200"/>
                    </a:cubicBezTo>
                    <a:cubicBezTo>
                      <a:pt x="86" y="195"/>
                      <a:pt x="95" y="196"/>
                      <a:pt x="101" y="193"/>
                    </a:cubicBezTo>
                    <a:cubicBezTo>
                      <a:pt x="145" y="171"/>
                      <a:pt x="185" y="159"/>
                      <a:pt x="234" y="147"/>
                    </a:cubicBezTo>
                    <a:close/>
                  </a:path>
                </a:pathLst>
              </a:custGeom>
              <a:solidFill>
                <a:srgbClr val="FFFFCC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43020" name="Group 1086"/>
              <p:cNvGrpSpPr>
                <a:grpSpLocks/>
              </p:cNvGrpSpPr>
              <p:nvPr/>
            </p:nvGrpSpPr>
            <p:grpSpPr bwMode="auto">
              <a:xfrm rot="412926">
                <a:off x="690" y="1745"/>
                <a:ext cx="990" cy="1199"/>
                <a:chOff x="1680" y="1296"/>
                <a:chExt cx="2263" cy="2448"/>
              </a:xfrm>
            </p:grpSpPr>
            <p:sp>
              <p:nvSpPr>
                <p:cNvPr id="43039" name="Freeform 1087"/>
                <p:cNvSpPr>
                  <a:spLocks/>
                </p:cNvSpPr>
                <p:nvPr/>
              </p:nvSpPr>
              <p:spPr bwMode="auto">
                <a:xfrm>
                  <a:off x="1703" y="1326"/>
                  <a:ext cx="2230" cy="2390"/>
                </a:xfrm>
                <a:custGeom>
                  <a:avLst/>
                  <a:gdLst>
                    <a:gd name="T0" fmla="*/ 166 w 883"/>
                    <a:gd name="T1" fmla="*/ 632 h 946"/>
                    <a:gd name="T2" fmla="*/ 98 w 883"/>
                    <a:gd name="T3" fmla="*/ 693 h 946"/>
                    <a:gd name="T4" fmla="*/ 13 w 883"/>
                    <a:gd name="T5" fmla="*/ 767 h 946"/>
                    <a:gd name="T6" fmla="*/ 13 w 883"/>
                    <a:gd name="T7" fmla="*/ 830 h 946"/>
                    <a:gd name="T8" fmla="*/ 27 w 883"/>
                    <a:gd name="T9" fmla="*/ 946 h 946"/>
                    <a:gd name="T10" fmla="*/ 170 w 883"/>
                    <a:gd name="T11" fmla="*/ 941 h 946"/>
                    <a:gd name="T12" fmla="*/ 330 w 883"/>
                    <a:gd name="T13" fmla="*/ 924 h 946"/>
                    <a:gd name="T14" fmla="*/ 568 w 883"/>
                    <a:gd name="T15" fmla="*/ 919 h 946"/>
                    <a:gd name="T16" fmla="*/ 747 w 883"/>
                    <a:gd name="T17" fmla="*/ 924 h 946"/>
                    <a:gd name="T18" fmla="*/ 809 w 883"/>
                    <a:gd name="T19" fmla="*/ 809 h 946"/>
                    <a:gd name="T20" fmla="*/ 883 w 883"/>
                    <a:gd name="T21" fmla="*/ 585 h 946"/>
                    <a:gd name="T22" fmla="*/ 869 w 883"/>
                    <a:gd name="T23" fmla="*/ 517 h 946"/>
                    <a:gd name="T24" fmla="*/ 842 w 883"/>
                    <a:gd name="T25" fmla="*/ 490 h 946"/>
                    <a:gd name="T26" fmla="*/ 762 w 883"/>
                    <a:gd name="T27" fmla="*/ 495 h 946"/>
                    <a:gd name="T28" fmla="*/ 799 w 883"/>
                    <a:gd name="T29" fmla="*/ 325 h 946"/>
                    <a:gd name="T30" fmla="*/ 804 w 883"/>
                    <a:gd name="T31" fmla="*/ 272 h 946"/>
                    <a:gd name="T32" fmla="*/ 785 w 883"/>
                    <a:gd name="T33" fmla="*/ 140 h 946"/>
                    <a:gd name="T34" fmla="*/ 766 w 883"/>
                    <a:gd name="T35" fmla="*/ 42 h 946"/>
                    <a:gd name="T36" fmla="*/ 733 w 883"/>
                    <a:gd name="T37" fmla="*/ 0 h 946"/>
                    <a:gd name="T38" fmla="*/ 708 w 883"/>
                    <a:gd name="T39" fmla="*/ 0 h 946"/>
                    <a:gd name="T40" fmla="*/ 643 w 883"/>
                    <a:gd name="T41" fmla="*/ 11 h 946"/>
                    <a:gd name="T42" fmla="*/ 539 w 883"/>
                    <a:gd name="T43" fmla="*/ 16 h 946"/>
                    <a:gd name="T44" fmla="*/ 471 w 883"/>
                    <a:gd name="T45" fmla="*/ 6 h 946"/>
                    <a:gd name="T46" fmla="*/ 397 w 883"/>
                    <a:gd name="T47" fmla="*/ 2 h 946"/>
                    <a:gd name="T48" fmla="*/ 369 w 883"/>
                    <a:gd name="T49" fmla="*/ 9 h 946"/>
                    <a:gd name="T50" fmla="*/ 306 w 883"/>
                    <a:gd name="T51" fmla="*/ 38 h 946"/>
                    <a:gd name="T52" fmla="*/ 213 w 883"/>
                    <a:gd name="T53" fmla="*/ 63 h 946"/>
                    <a:gd name="T54" fmla="*/ 95 w 883"/>
                    <a:gd name="T55" fmla="*/ 104 h 946"/>
                    <a:gd name="T56" fmla="*/ 50 w 883"/>
                    <a:gd name="T57" fmla="*/ 130 h 946"/>
                    <a:gd name="T58" fmla="*/ 9 w 883"/>
                    <a:gd name="T59" fmla="*/ 174 h 946"/>
                    <a:gd name="T60" fmla="*/ 0 w 883"/>
                    <a:gd name="T61" fmla="*/ 239 h 946"/>
                    <a:gd name="T62" fmla="*/ 0 w 883"/>
                    <a:gd name="T63" fmla="*/ 347 h 946"/>
                    <a:gd name="T64" fmla="*/ 5 w 883"/>
                    <a:gd name="T65" fmla="*/ 475 h 946"/>
                    <a:gd name="T66" fmla="*/ 14 w 883"/>
                    <a:gd name="T67" fmla="*/ 550 h 946"/>
                    <a:gd name="T68" fmla="*/ 32 w 883"/>
                    <a:gd name="T69" fmla="*/ 594 h 946"/>
                    <a:gd name="T70" fmla="*/ 60 w 883"/>
                    <a:gd name="T71" fmla="*/ 616 h 946"/>
                    <a:gd name="T72" fmla="*/ 93 w 883"/>
                    <a:gd name="T73" fmla="*/ 625 h 946"/>
                    <a:gd name="T74" fmla="*/ 166 w 883"/>
                    <a:gd name="T75" fmla="*/ 632 h 94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883"/>
                    <a:gd name="T115" fmla="*/ 0 h 946"/>
                    <a:gd name="T116" fmla="*/ 883 w 883"/>
                    <a:gd name="T117" fmla="*/ 946 h 946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883" h="946">
                      <a:moveTo>
                        <a:pt x="166" y="632"/>
                      </a:moveTo>
                      <a:lnTo>
                        <a:pt x="98" y="693"/>
                      </a:lnTo>
                      <a:lnTo>
                        <a:pt x="13" y="767"/>
                      </a:lnTo>
                      <a:lnTo>
                        <a:pt x="13" y="830"/>
                      </a:lnTo>
                      <a:lnTo>
                        <a:pt x="27" y="946"/>
                      </a:lnTo>
                      <a:lnTo>
                        <a:pt x="170" y="941"/>
                      </a:lnTo>
                      <a:lnTo>
                        <a:pt x="330" y="924"/>
                      </a:lnTo>
                      <a:lnTo>
                        <a:pt x="568" y="919"/>
                      </a:lnTo>
                      <a:lnTo>
                        <a:pt x="747" y="924"/>
                      </a:lnTo>
                      <a:lnTo>
                        <a:pt x="809" y="809"/>
                      </a:lnTo>
                      <a:lnTo>
                        <a:pt x="883" y="585"/>
                      </a:lnTo>
                      <a:lnTo>
                        <a:pt x="869" y="517"/>
                      </a:lnTo>
                      <a:lnTo>
                        <a:pt x="842" y="490"/>
                      </a:lnTo>
                      <a:lnTo>
                        <a:pt x="762" y="495"/>
                      </a:lnTo>
                      <a:lnTo>
                        <a:pt x="799" y="325"/>
                      </a:lnTo>
                      <a:lnTo>
                        <a:pt x="804" y="272"/>
                      </a:lnTo>
                      <a:lnTo>
                        <a:pt x="785" y="140"/>
                      </a:lnTo>
                      <a:lnTo>
                        <a:pt x="766" y="42"/>
                      </a:lnTo>
                      <a:lnTo>
                        <a:pt x="733" y="0"/>
                      </a:lnTo>
                      <a:lnTo>
                        <a:pt x="708" y="0"/>
                      </a:lnTo>
                      <a:lnTo>
                        <a:pt x="643" y="11"/>
                      </a:lnTo>
                      <a:lnTo>
                        <a:pt x="539" y="16"/>
                      </a:lnTo>
                      <a:lnTo>
                        <a:pt x="471" y="6"/>
                      </a:lnTo>
                      <a:lnTo>
                        <a:pt x="397" y="2"/>
                      </a:lnTo>
                      <a:lnTo>
                        <a:pt x="369" y="9"/>
                      </a:lnTo>
                      <a:lnTo>
                        <a:pt x="306" y="38"/>
                      </a:lnTo>
                      <a:lnTo>
                        <a:pt x="213" y="63"/>
                      </a:lnTo>
                      <a:lnTo>
                        <a:pt x="95" y="104"/>
                      </a:lnTo>
                      <a:lnTo>
                        <a:pt x="50" y="130"/>
                      </a:lnTo>
                      <a:lnTo>
                        <a:pt x="9" y="174"/>
                      </a:lnTo>
                      <a:lnTo>
                        <a:pt x="0" y="239"/>
                      </a:lnTo>
                      <a:lnTo>
                        <a:pt x="0" y="347"/>
                      </a:lnTo>
                      <a:lnTo>
                        <a:pt x="5" y="475"/>
                      </a:lnTo>
                      <a:lnTo>
                        <a:pt x="14" y="550"/>
                      </a:lnTo>
                      <a:lnTo>
                        <a:pt x="32" y="594"/>
                      </a:lnTo>
                      <a:lnTo>
                        <a:pt x="60" y="616"/>
                      </a:lnTo>
                      <a:lnTo>
                        <a:pt x="93" y="625"/>
                      </a:lnTo>
                      <a:lnTo>
                        <a:pt x="166" y="632"/>
                      </a:lnTo>
                      <a:close/>
                    </a:path>
                  </a:pathLst>
                </a:custGeom>
                <a:solidFill>
                  <a:srgbClr val="FFFF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3040" name="Freeform 1088"/>
                <p:cNvSpPr>
                  <a:spLocks/>
                </p:cNvSpPr>
                <p:nvPr/>
              </p:nvSpPr>
              <p:spPr bwMode="auto">
                <a:xfrm>
                  <a:off x="1917" y="1758"/>
                  <a:ext cx="1306" cy="991"/>
                </a:xfrm>
                <a:custGeom>
                  <a:avLst/>
                  <a:gdLst>
                    <a:gd name="T0" fmla="*/ 3 w 517"/>
                    <a:gd name="T1" fmla="*/ 107 h 392"/>
                    <a:gd name="T2" fmla="*/ 8 w 517"/>
                    <a:gd name="T3" fmla="*/ 35 h 392"/>
                    <a:gd name="T4" fmla="*/ 19 w 517"/>
                    <a:gd name="T5" fmla="*/ 14 h 392"/>
                    <a:gd name="T6" fmla="*/ 51 w 517"/>
                    <a:gd name="T7" fmla="*/ 6 h 392"/>
                    <a:gd name="T8" fmla="*/ 179 w 517"/>
                    <a:gd name="T9" fmla="*/ 2 h 392"/>
                    <a:gd name="T10" fmla="*/ 336 w 517"/>
                    <a:gd name="T11" fmla="*/ 0 h 392"/>
                    <a:gd name="T12" fmla="*/ 428 w 517"/>
                    <a:gd name="T13" fmla="*/ 2 h 392"/>
                    <a:gd name="T14" fmla="*/ 450 w 517"/>
                    <a:gd name="T15" fmla="*/ 16 h 392"/>
                    <a:gd name="T16" fmla="*/ 466 w 517"/>
                    <a:gd name="T17" fmla="*/ 43 h 392"/>
                    <a:gd name="T18" fmla="*/ 490 w 517"/>
                    <a:gd name="T19" fmla="*/ 159 h 392"/>
                    <a:gd name="T20" fmla="*/ 512 w 517"/>
                    <a:gd name="T21" fmla="*/ 287 h 392"/>
                    <a:gd name="T22" fmla="*/ 517 w 517"/>
                    <a:gd name="T23" fmla="*/ 368 h 392"/>
                    <a:gd name="T24" fmla="*/ 509 w 517"/>
                    <a:gd name="T25" fmla="*/ 382 h 392"/>
                    <a:gd name="T26" fmla="*/ 481 w 517"/>
                    <a:gd name="T27" fmla="*/ 392 h 392"/>
                    <a:gd name="T28" fmla="*/ 346 w 517"/>
                    <a:gd name="T29" fmla="*/ 389 h 392"/>
                    <a:gd name="T30" fmla="*/ 138 w 517"/>
                    <a:gd name="T31" fmla="*/ 379 h 392"/>
                    <a:gd name="T32" fmla="*/ 36 w 517"/>
                    <a:gd name="T33" fmla="*/ 370 h 392"/>
                    <a:gd name="T34" fmla="*/ 19 w 517"/>
                    <a:gd name="T35" fmla="*/ 349 h 392"/>
                    <a:gd name="T36" fmla="*/ 10 w 517"/>
                    <a:gd name="T37" fmla="*/ 308 h 392"/>
                    <a:gd name="T38" fmla="*/ 0 w 517"/>
                    <a:gd name="T39" fmla="*/ 207 h 392"/>
                    <a:gd name="T40" fmla="*/ 3 w 517"/>
                    <a:gd name="T41" fmla="*/ 107 h 392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517"/>
                    <a:gd name="T64" fmla="*/ 0 h 392"/>
                    <a:gd name="T65" fmla="*/ 517 w 517"/>
                    <a:gd name="T66" fmla="*/ 392 h 392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517" h="392">
                      <a:moveTo>
                        <a:pt x="3" y="107"/>
                      </a:moveTo>
                      <a:lnTo>
                        <a:pt x="8" y="35"/>
                      </a:lnTo>
                      <a:lnTo>
                        <a:pt x="19" y="14"/>
                      </a:lnTo>
                      <a:lnTo>
                        <a:pt x="51" y="6"/>
                      </a:lnTo>
                      <a:lnTo>
                        <a:pt x="179" y="2"/>
                      </a:lnTo>
                      <a:lnTo>
                        <a:pt x="336" y="0"/>
                      </a:lnTo>
                      <a:lnTo>
                        <a:pt x="428" y="2"/>
                      </a:lnTo>
                      <a:lnTo>
                        <a:pt x="450" y="16"/>
                      </a:lnTo>
                      <a:lnTo>
                        <a:pt x="466" y="43"/>
                      </a:lnTo>
                      <a:lnTo>
                        <a:pt x="490" y="159"/>
                      </a:lnTo>
                      <a:lnTo>
                        <a:pt x="512" y="287"/>
                      </a:lnTo>
                      <a:lnTo>
                        <a:pt x="517" y="368"/>
                      </a:lnTo>
                      <a:lnTo>
                        <a:pt x="509" y="382"/>
                      </a:lnTo>
                      <a:lnTo>
                        <a:pt x="481" y="392"/>
                      </a:lnTo>
                      <a:lnTo>
                        <a:pt x="346" y="389"/>
                      </a:lnTo>
                      <a:lnTo>
                        <a:pt x="138" y="379"/>
                      </a:lnTo>
                      <a:lnTo>
                        <a:pt x="36" y="370"/>
                      </a:lnTo>
                      <a:lnTo>
                        <a:pt x="19" y="349"/>
                      </a:lnTo>
                      <a:lnTo>
                        <a:pt x="10" y="308"/>
                      </a:lnTo>
                      <a:lnTo>
                        <a:pt x="0" y="207"/>
                      </a:lnTo>
                      <a:lnTo>
                        <a:pt x="3" y="107"/>
                      </a:lnTo>
                      <a:close/>
                    </a:path>
                  </a:pathLst>
                </a:custGeom>
                <a:solidFill>
                  <a:srgbClr val="00CC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grpSp>
              <p:nvGrpSpPr>
                <p:cNvPr id="43041" name="Group 1089"/>
                <p:cNvGrpSpPr>
                  <a:grpSpLocks/>
                </p:cNvGrpSpPr>
                <p:nvPr/>
              </p:nvGrpSpPr>
              <p:grpSpPr bwMode="auto">
                <a:xfrm>
                  <a:off x="1680" y="1296"/>
                  <a:ext cx="2263" cy="2448"/>
                  <a:chOff x="1923" y="1953"/>
                  <a:chExt cx="896" cy="969"/>
                </a:xfrm>
              </p:grpSpPr>
              <p:sp>
                <p:nvSpPr>
                  <p:cNvPr id="43042" name="Freeform 1090"/>
                  <p:cNvSpPr>
                    <a:spLocks/>
                  </p:cNvSpPr>
                  <p:nvPr/>
                </p:nvSpPr>
                <p:spPr bwMode="auto">
                  <a:xfrm>
                    <a:off x="1931" y="2442"/>
                    <a:ext cx="888" cy="480"/>
                  </a:xfrm>
                  <a:custGeom>
                    <a:avLst/>
                    <a:gdLst>
                      <a:gd name="T0" fmla="*/ 0 w 888"/>
                      <a:gd name="T1" fmla="*/ 290 h 480"/>
                      <a:gd name="T2" fmla="*/ 110 w 888"/>
                      <a:gd name="T3" fmla="*/ 195 h 480"/>
                      <a:gd name="T4" fmla="*/ 113 w 888"/>
                      <a:gd name="T5" fmla="*/ 217 h 480"/>
                      <a:gd name="T6" fmla="*/ 38 w 888"/>
                      <a:gd name="T7" fmla="*/ 285 h 480"/>
                      <a:gd name="T8" fmla="*/ 170 w 888"/>
                      <a:gd name="T9" fmla="*/ 279 h 480"/>
                      <a:gd name="T10" fmla="*/ 449 w 888"/>
                      <a:gd name="T11" fmla="*/ 280 h 480"/>
                      <a:gd name="T12" fmla="*/ 597 w 888"/>
                      <a:gd name="T13" fmla="*/ 269 h 480"/>
                      <a:gd name="T14" fmla="*/ 690 w 888"/>
                      <a:gd name="T15" fmla="*/ 252 h 480"/>
                      <a:gd name="T16" fmla="*/ 713 w 888"/>
                      <a:gd name="T17" fmla="*/ 246 h 480"/>
                      <a:gd name="T18" fmla="*/ 822 w 888"/>
                      <a:gd name="T19" fmla="*/ 27 h 480"/>
                      <a:gd name="T20" fmla="*/ 771 w 888"/>
                      <a:gd name="T21" fmla="*/ 13 h 480"/>
                      <a:gd name="T22" fmla="*/ 847 w 888"/>
                      <a:gd name="T23" fmla="*/ 0 h 480"/>
                      <a:gd name="T24" fmla="*/ 875 w 888"/>
                      <a:gd name="T25" fmla="*/ 24 h 480"/>
                      <a:gd name="T26" fmla="*/ 888 w 888"/>
                      <a:gd name="T27" fmla="*/ 105 h 480"/>
                      <a:gd name="T28" fmla="*/ 866 w 888"/>
                      <a:gd name="T29" fmla="*/ 171 h 480"/>
                      <a:gd name="T30" fmla="*/ 795 w 888"/>
                      <a:gd name="T31" fmla="*/ 385 h 480"/>
                      <a:gd name="T32" fmla="*/ 762 w 888"/>
                      <a:gd name="T33" fmla="*/ 451 h 480"/>
                      <a:gd name="T34" fmla="*/ 732 w 888"/>
                      <a:gd name="T35" fmla="*/ 459 h 480"/>
                      <a:gd name="T36" fmla="*/ 507 w 888"/>
                      <a:gd name="T37" fmla="*/ 455 h 480"/>
                      <a:gd name="T38" fmla="*/ 271 w 888"/>
                      <a:gd name="T39" fmla="*/ 461 h 480"/>
                      <a:gd name="T40" fmla="*/ 47 w 888"/>
                      <a:gd name="T41" fmla="*/ 478 h 480"/>
                      <a:gd name="T42" fmla="*/ 14 w 888"/>
                      <a:gd name="T43" fmla="*/ 480 h 480"/>
                      <a:gd name="T44" fmla="*/ 11 w 888"/>
                      <a:gd name="T45" fmla="*/ 417 h 480"/>
                      <a:gd name="T46" fmla="*/ 6 w 888"/>
                      <a:gd name="T47" fmla="*/ 355 h 480"/>
                      <a:gd name="T48" fmla="*/ 5 w 888"/>
                      <a:gd name="T49" fmla="*/ 322 h 480"/>
                      <a:gd name="T50" fmla="*/ 24 w 888"/>
                      <a:gd name="T51" fmla="*/ 342 h 480"/>
                      <a:gd name="T52" fmla="*/ 28 w 888"/>
                      <a:gd name="T53" fmla="*/ 393 h 480"/>
                      <a:gd name="T54" fmla="*/ 35 w 888"/>
                      <a:gd name="T55" fmla="*/ 447 h 480"/>
                      <a:gd name="T56" fmla="*/ 99 w 888"/>
                      <a:gd name="T57" fmla="*/ 456 h 480"/>
                      <a:gd name="T58" fmla="*/ 246 w 888"/>
                      <a:gd name="T59" fmla="*/ 442 h 480"/>
                      <a:gd name="T60" fmla="*/ 370 w 888"/>
                      <a:gd name="T61" fmla="*/ 432 h 480"/>
                      <a:gd name="T62" fmla="*/ 474 w 888"/>
                      <a:gd name="T63" fmla="*/ 432 h 480"/>
                      <a:gd name="T64" fmla="*/ 630 w 888"/>
                      <a:gd name="T65" fmla="*/ 432 h 480"/>
                      <a:gd name="T66" fmla="*/ 729 w 888"/>
                      <a:gd name="T67" fmla="*/ 431 h 480"/>
                      <a:gd name="T68" fmla="*/ 732 w 888"/>
                      <a:gd name="T69" fmla="*/ 402 h 480"/>
                      <a:gd name="T70" fmla="*/ 723 w 888"/>
                      <a:gd name="T71" fmla="*/ 341 h 480"/>
                      <a:gd name="T72" fmla="*/ 715 w 888"/>
                      <a:gd name="T73" fmla="*/ 274 h 480"/>
                      <a:gd name="T74" fmla="*/ 729 w 888"/>
                      <a:gd name="T75" fmla="*/ 290 h 480"/>
                      <a:gd name="T76" fmla="*/ 743 w 888"/>
                      <a:gd name="T77" fmla="*/ 364 h 480"/>
                      <a:gd name="T78" fmla="*/ 756 w 888"/>
                      <a:gd name="T79" fmla="*/ 402 h 480"/>
                      <a:gd name="T80" fmla="*/ 771 w 888"/>
                      <a:gd name="T81" fmla="*/ 383 h 480"/>
                      <a:gd name="T82" fmla="*/ 798 w 888"/>
                      <a:gd name="T83" fmla="*/ 309 h 480"/>
                      <a:gd name="T84" fmla="*/ 838 w 888"/>
                      <a:gd name="T85" fmla="*/ 204 h 480"/>
                      <a:gd name="T86" fmla="*/ 866 w 888"/>
                      <a:gd name="T87" fmla="*/ 119 h 480"/>
                      <a:gd name="T88" fmla="*/ 871 w 888"/>
                      <a:gd name="T89" fmla="*/ 93 h 480"/>
                      <a:gd name="T90" fmla="*/ 857 w 888"/>
                      <a:gd name="T91" fmla="*/ 33 h 480"/>
                      <a:gd name="T92" fmla="*/ 842 w 888"/>
                      <a:gd name="T93" fmla="*/ 29 h 480"/>
                      <a:gd name="T94" fmla="*/ 812 w 888"/>
                      <a:gd name="T95" fmla="*/ 100 h 480"/>
                      <a:gd name="T96" fmla="*/ 760 w 888"/>
                      <a:gd name="T97" fmla="*/ 193 h 480"/>
                      <a:gd name="T98" fmla="*/ 723 w 888"/>
                      <a:gd name="T99" fmla="*/ 265 h 480"/>
                      <a:gd name="T100" fmla="*/ 685 w 888"/>
                      <a:gd name="T101" fmla="*/ 276 h 480"/>
                      <a:gd name="T102" fmla="*/ 549 w 888"/>
                      <a:gd name="T103" fmla="*/ 293 h 480"/>
                      <a:gd name="T104" fmla="*/ 389 w 888"/>
                      <a:gd name="T105" fmla="*/ 303 h 480"/>
                      <a:gd name="T106" fmla="*/ 231 w 888"/>
                      <a:gd name="T107" fmla="*/ 303 h 480"/>
                      <a:gd name="T108" fmla="*/ 52 w 888"/>
                      <a:gd name="T109" fmla="*/ 304 h 480"/>
                      <a:gd name="T110" fmla="*/ 0 w 888"/>
                      <a:gd name="T111" fmla="*/ 290 h 480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888"/>
                      <a:gd name="T169" fmla="*/ 0 h 480"/>
                      <a:gd name="T170" fmla="*/ 888 w 888"/>
                      <a:gd name="T171" fmla="*/ 480 h 480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888" h="480">
                        <a:moveTo>
                          <a:pt x="0" y="290"/>
                        </a:moveTo>
                        <a:lnTo>
                          <a:pt x="110" y="195"/>
                        </a:lnTo>
                        <a:lnTo>
                          <a:pt x="113" y="217"/>
                        </a:lnTo>
                        <a:lnTo>
                          <a:pt x="38" y="285"/>
                        </a:lnTo>
                        <a:lnTo>
                          <a:pt x="170" y="279"/>
                        </a:lnTo>
                        <a:lnTo>
                          <a:pt x="449" y="280"/>
                        </a:lnTo>
                        <a:lnTo>
                          <a:pt x="597" y="269"/>
                        </a:lnTo>
                        <a:lnTo>
                          <a:pt x="690" y="252"/>
                        </a:lnTo>
                        <a:lnTo>
                          <a:pt x="713" y="246"/>
                        </a:lnTo>
                        <a:lnTo>
                          <a:pt x="822" y="27"/>
                        </a:lnTo>
                        <a:lnTo>
                          <a:pt x="771" y="13"/>
                        </a:lnTo>
                        <a:lnTo>
                          <a:pt x="847" y="0"/>
                        </a:lnTo>
                        <a:lnTo>
                          <a:pt x="875" y="24"/>
                        </a:lnTo>
                        <a:lnTo>
                          <a:pt x="888" y="105"/>
                        </a:lnTo>
                        <a:lnTo>
                          <a:pt x="866" y="171"/>
                        </a:lnTo>
                        <a:lnTo>
                          <a:pt x="795" y="385"/>
                        </a:lnTo>
                        <a:lnTo>
                          <a:pt x="762" y="451"/>
                        </a:lnTo>
                        <a:lnTo>
                          <a:pt x="732" y="459"/>
                        </a:lnTo>
                        <a:lnTo>
                          <a:pt x="507" y="455"/>
                        </a:lnTo>
                        <a:lnTo>
                          <a:pt x="271" y="461"/>
                        </a:lnTo>
                        <a:lnTo>
                          <a:pt x="47" y="478"/>
                        </a:lnTo>
                        <a:lnTo>
                          <a:pt x="14" y="480"/>
                        </a:lnTo>
                        <a:lnTo>
                          <a:pt x="11" y="417"/>
                        </a:lnTo>
                        <a:lnTo>
                          <a:pt x="6" y="355"/>
                        </a:lnTo>
                        <a:lnTo>
                          <a:pt x="5" y="322"/>
                        </a:lnTo>
                        <a:lnTo>
                          <a:pt x="24" y="342"/>
                        </a:lnTo>
                        <a:lnTo>
                          <a:pt x="28" y="393"/>
                        </a:lnTo>
                        <a:lnTo>
                          <a:pt x="35" y="447"/>
                        </a:lnTo>
                        <a:lnTo>
                          <a:pt x="99" y="456"/>
                        </a:lnTo>
                        <a:lnTo>
                          <a:pt x="246" y="442"/>
                        </a:lnTo>
                        <a:lnTo>
                          <a:pt x="370" y="432"/>
                        </a:lnTo>
                        <a:lnTo>
                          <a:pt x="474" y="432"/>
                        </a:lnTo>
                        <a:lnTo>
                          <a:pt x="630" y="432"/>
                        </a:lnTo>
                        <a:lnTo>
                          <a:pt x="729" y="431"/>
                        </a:lnTo>
                        <a:lnTo>
                          <a:pt x="732" y="402"/>
                        </a:lnTo>
                        <a:lnTo>
                          <a:pt x="723" y="341"/>
                        </a:lnTo>
                        <a:lnTo>
                          <a:pt x="715" y="274"/>
                        </a:lnTo>
                        <a:lnTo>
                          <a:pt x="729" y="290"/>
                        </a:lnTo>
                        <a:lnTo>
                          <a:pt x="743" y="364"/>
                        </a:lnTo>
                        <a:lnTo>
                          <a:pt x="756" y="402"/>
                        </a:lnTo>
                        <a:lnTo>
                          <a:pt x="771" y="383"/>
                        </a:lnTo>
                        <a:lnTo>
                          <a:pt x="798" y="309"/>
                        </a:lnTo>
                        <a:lnTo>
                          <a:pt x="838" y="204"/>
                        </a:lnTo>
                        <a:lnTo>
                          <a:pt x="866" y="119"/>
                        </a:lnTo>
                        <a:lnTo>
                          <a:pt x="871" y="93"/>
                        </a:lnTo>
                        <a:lnTo>
                          <a:pt x="857" y="33"/>
                        </a:lnTo>
                        <a:lnTo>
                          <a:pt x="842" y="29"/>
                        </a:lnTo>
                        <a:lnTo>
                          <a:pt x="812" y="100"/>
                        </a:lnTo>
                        <a:lnTo>
                          <a:pt x="760" y="193"/>
                        </a:lnTo>
                        <a:lnTo>
                          <a:pt x="723" y="265"/>
                        </a:lnTo>
                        <a:lnTo>
                          <a:pt x="685" y="276"/>
                        </a:lnTo>
                        <a:lnTo>
                          <a:pt x="549" y="293"/>
                        </a:lnTo>
                        <a:lnTo>
                          <a:pt x="389" y="303"/>
                        </a:lnTo>
                        <a:lnTo>
                          <a:pt x="231" y="303"/>
                        </a:lnTo>
                        <a:lnTo>
                          <a:pt x="52" y="304"/>
                        </a:lnTo>
                        <a:lnTo>
                          <a:pt x="0" y="29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3043" name="Freeform 1091"/>
                  <p:cNvSpPr>
                    <a:spLocks/>
                  </p:cNvSpPr>
                  <p:nvPr/>
                </p:nvSpPr>
                <p:spPr bwMode="auto">
                  <a:xfrm>
                    <a:off x="2095" y="2605"/>
                    <a:ext cx="459" cy="105"/>
                  </a:xfrm>
                  <a:custGeom>
                    <a:avLst/>
                    <a:gdLst>
                      <a:gd name="T0" fmla="*/ 11 w 459"/>
                      <a:gd name="T1" fmla="*/ 19 h 105"/>
                      <a:gd name="T2" fmla="*/ 43 w 459"/>
                      <a:gd name="T3" fmla="*/ 0 h 105"/>
                      <a:gd name="T4" fmla="*/ 59 w 459"/>
                      <a:gd name="T5" fmla="*/ 5 h 105"/>
                      <a:gd name="T6" fmla="*/ 49 w 459"/>
                      <a:gd name="T7" fmla="*/ 29 h 105"/>
                      <a:gd name="T8" fmla="*/ 25 w 459"/>
                      <a:gd name="T9" fmla="*/ 44 h 105"/>
                      <a:gd name="T10" fmla="*/ 71 w 459"/>
                      <a:gd name="T11" fmla="*/ 66 h 105"/>
                      <a:gd name="T12" fmla="*/ 140 w 459"/>
                      <a:gd name="T13" fmla="*/ 69 h 105"/>
                      <a:gd name="T14" fmla="*/ 200 w 459"/>
                      <a:gd name="T15" fmla="*/ 64 h 105"/>
                      <a:gd name="T16" fmla="*/ 243 w 459"/>
                      <a:gd name="T17" fmla="*/ 59 h 105"/>
                      <a:gd name="T18" fmla="*/ 324 w 459"/>
                      <a:gd name="T19" fmla="*/ 51 h 105"/>
                      <a:gd name="T20" fmla="*/ 376 w 459"/>
                      <a:gd name="T21" fmla="*/ 46 h 105"/>
                      <a:gd name="T22" fmla="*/ 410 w 459"/>
                      <a:gd name="T23" fmla="*/ 36 h 105"/>
                      <a:gd name="T24" fmla="*/ 443 w 459"/>
                      <a:gd name="T25" fmla="*/ 15 h 105"/>
                      <a:gd name="T26" fmla="*/ 440 w 459"/>
                      <a:gd name="T27" fmla="*/ 0 h 105"/>
                      <a:gd name="T28" fmla="*/ 459 w 459"/>
                      <a:gd name="T29" fmla="*/ 5 h 105"/>
                      <a:gd name="T30" fmla="*/ 454 w 459"/>
                      <a:gd name="T31" fmla="*/ 56 h 105"/>
                      <a:gd name="T32" fmla="*/ 405 w 459"/>
                      <a:gd name="T33" fmla="*/ 80 h 105"/>
                      <a:gd name="T34" fmla="*/ 297 w 459"/>
                      <a:gd name="T35" fmla="*/ 86 h 105"/>
                      <a:gd name="T36" fmla="*/ 187 w 459"/>
                      <a:gd name="T37" fmla="*/ 97 h 105"/>
                      <a:gd name="T38" fmla="*/ 124 w 459"/>
                      <a:gd name="T39" fmla="*/ 105 h 105"/>
                      <a:gd name="T40" fmla="*/ 48 w 459"/>
                      <a:gd name="T41" fmla="*/ 86 h 105"/>
                      <a:gd name="T42" fmla="*/ 11 w 459"/>
                      <a:gd name="T43" fmla="*/ 75 h 105"/>
                      <a:gd name="T44" fmla="*/ 0 w 459"/>
                      <a:gd name="T45" fmla="*/ 46 h 105"/>
                      <a:gd name="T46" fmla="*/ 11 w 459"/>
                      <a:gd name="T47" fmla="*/ 19 h 105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w 459"/>
                      <a:gd name="T73" fmla="*/ 0 h 105"/>
                      <a:gd name="T74" fmla="*/ 459 w 459"/>
                      <a:gd name="T75" fmla="*/ 105 h 105"/>
                    </a:gdLst>
                    <a:ahLst/>
                    <a:cxnLst>
                      <a:cxn ang="T48">
                        <a:pos x="T0" y="T1"/>
                      </a:cxn>
                      <a:cxn ang="T49">
                        <a:pos x="T2" y="T3"/>
                      </a:cxn>
                      <a:cxn ang="T50">
                        <a:pos x="T4" y="T5"/>
                      </a:cxn>
                      <a:cxn ang="T51">
                        <a:pos x="T6" y="T7"/>
                      </a:cxn>
                      <a:cxn ang="T52">
                        <a:pos x="T8" y="T9"/>
                      </a:cxn>
                      <a:cxn ang="T53">
                        <a:pos x="T10" y="T11"/>
                      </a:cxn>
                      <a:cxn ang="T54">
                        <a:pos x="T12" y="T13"/>
                      </a:cxn>
                      <a:cxn ang="T55">
                        <a:pos x="T14" y="T15"/>
                      </a:cxn>
                      <a:cxn ang="T56">
                        <a:pos x="T16" y="T17"/>
                      </a:cxn>
                      <a:cxn ang="T57">
                        <a:pos x="T18" y="T19"/>
                      </a:cxn>
                      <a:cxn ang="T58">
                        <a:pos x="T20" y="T21"/>
                      </a:cxn>
                      <a:cxn ang="T59">
                        <a:pos x="T22" y="T23"/>
                      </a:cxn>
                      <a:cxn ang="T60">
                        <a:pos x="T24" y="T25"/>
                      </a:cxn>
                      <a:cxn ang="T61">
                        <a:pos x="T26" y="T27"/>
                      </a:cxn>
                      <a:cxn ang="T62">
                        <a:pos x="T28" y="T29"/>
                      </a:cxn>
                      <a:cxn ang="T63">
                        <a:pos x="T30" y="T31"/>
                      </a:cxn>
                      <a:cxn ang="T64">
                        <a:pos x="T32" y="T33"/>
                      </a:cxn>
                      <a:cxn ang="T65">
                        <a:pos x="T34" y="T35"/>
                      </a:cxn>
                      <a:cxn ang="T66">
                        <a:pos x="T36" y="T37"/>
                      </a:cxn>
                      <a:cxn ang="T67">
                        <a:pos x="T38" y="T39"/>
                      </a:cxn>
                      <a:cxn ang="T68">
                        <a:pos x="T40" y="T41"/>
                      </a:cxn>
                      <a:cxn ang="T69">
                        <a:pos x="T42" y="T43"/>
                      </a:cxn>
                      <a:cxn ang="T70">
                        <a:pos x="T44" y="T45"/>
                      </a:cxn>
                      <a:cxn ang="T71">
                        <a:pos x="T46" y="T47"/>
                      </a:cxn>
                    </a:cxnLst>
                    <a:rect l="T72" t="T73" r="T74" b="T75"/>
                    <a:pathLst>
                      <a:path w="459" h="105">
                        <a:moveTo>
                          <a:pt x="11" y="19"/>
                        </a:moveTo>
                        <a:lnTo>
                          <a:pt x="43" y="0"/>
                        </a:lnTo>
                        <a:lnTo>
                          <a:pt x="59" y="5"/>
                        </a:lnTo>
                        <a:lnTo>
                          <a:pt x="49" y="29"/>
                        </a:lnTo>
                        <a:lnTo>
                          <a:pt x="25" y="44"/>
                        </a:lnTo>
                        <a:lnTo>
                          <a:pt x="71" y="66"/>
                        </a:lnTo>
                        <a:lnTo>
                          <a:pt x="140" y="69"/>
                        </a:lnTo>
                        <a:lnTo>
                          <a:pt x="200" y="64"/>
                        </a:lnTo>
                        <a:lnTo>
                          <a:pt x="243" y="59"/>
                        </a:lnTo>
                        <a:lnTo>
                          <a:pt x="324" y="51"/>
                        </a:lnTo>
                        <a:lnTo>
                          <a:pt x="376" y="46"/>
                        </a:lnTo>
                        <a:lnTo>
                          <a:pt x="410" y="36"/>
                        </a:lnTo>
                        <a:lnTo>
                          <a:pt x="443" y="15"/>
                        </a:lnTo>
                        <a:lnTo>
                          <a:pt x="440" y="0"/>
                        </a:lnTo>
                        <a:lnTo>
                          <a:pt x="459" y="5"/>
                        </a:lnTo>
                        <a:lnTo>
                          <a:pt x="454" y="56"/>
                        </a:lnTo>
                        <a:lnTo>
                          <a:pt x="405" y="80"/>
                        </a:lnTo>
                        <a:lnTo>
                          <a:pt x="297" y="86"/>
                        </a:lnTo>
                        <a:lnTo>
                          <a:pt x="187" y="97"/>
                        </a:lnTo>
                        <a:lnTo>
                          <a:pt x="124" y="105"/>
                        </a:lnTo>
                        <a:lnTo>
                          <a:pt x="48" y="86"/>
                        </a:lnTo>
                        <a:lnTo>
                          <a:pt x="11" y="75"/>
                        </a:lnTo>
                        <a:lnTo>
                          <a:pt x="0" y="46"/>
                        </a:lnTo>
                        <a:lnTo>
                          <a:pt x="11" y="1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3044" name="Freeform 1092"/>
                  <p:cNvSpPr>
                    <a:spLocks/>
                  </p:cNvSpPr>
                  <p:nvPr/>
                </p:nvSpPr>
                <p:spPr bwMode="auto">
                  <a:xfrm>
                    <a:off x="2024" y="2782"/>
                    <a:ext cx="48" cy="4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3045" name="Freeform 1093"/>
                  <p:cNvSpPr>
                    <a:spLocks/>
                  </p:cNvSpPr>
                  <p:nvPr/>
                </p:nvSpPr>
                <p:spPr bwMode="auto">
                  <a:xfrm>
                    <a:off x="2113" y="2777"/>
                    <a:ext cx="48" cy="4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3046" name="Freeform 1094"/>
                  <p:cNvSpPr>
                    <a:spLocks/>
                  </p:cNvSpPr>
                  <p:nvPr/>
                </p:nvSpPr>
                <p:spPr bwMode="auto">
                  <a:xfrm>
                    <a:off x="2404" y="2764"/>
                    <a:ext cx="195" cy="49"/>
                  </a:xfrm>
                  <a:custGeom>
                    <a:avLst/>
                    <a:gdLst>
                      <a:gd name="T0" fmla="*/ 0 w 195"/>
                      <a:gd name="T1" fmla="*/ 15 h 49"/>
                      <a:gd name="T2" fmla="*/ 190 w 195"/>
                      <a:gd name="T3" fmla="*/ 0 h 49"/>
                      <a:gd name="T4" fmla="*/ 195 w 195"/>
                      <a:gd name="T5" fmla="*/ 32 h 49"/>
                      <a:gd name="T6" fmla="*/ 0 w 195"/>
                      <a:gd name="T7" fmla="*/ 49 h 49"/>
                      <a:gd name="T8" fmla="*/ 0 w 195"/>
                      <a:gd name="T9" fmla="*/ 15 h 4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95"/>
                      <a:gd name="T16" fmla="*/ 0 h 49"/>
                      <a:gd name="T17" fmla="*/ 195 w 195"/>
                      <a:gd name="T18" fmla="*/ 49 h 4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95" h="49">
                        <a:moveTo>
                          <a:pt x="0" y="15"/>
                        </a:moveTo>
                        <a:lnTo>
                          <a:pt x="190" y="0"/>
                        </a:lnTo>
                        <a:lnTo>
                          <a:pt x="195" y="32"/>
                        </a:lnTo>
                        <a:lnTo>
                          <a:pt x="0" y="49"/>
                        </a:lnTo>
                        <a:lnTo>
                          <a:pt x="0" y="15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3047" name="Freeform 1095"/>
                  <p:cNvSpPr>
                    <a:spLocks/>
                  </p:cNvSpPr>
                  <p:nvPr/>
                </p:nvSpPr>
                <p:spPr bwMode="auto">
                  <a:xfrm>
                    <a:off x="1923" y="1953"/>
                    <a:ext cx="821" cy="646"/>
                  </a:xfrm>
                  <a:custGeom>
                    <a:avLst/>
                    <a:gdLst>
                      <a:gd name="T0" fmla="*/ 69 w 821"/>
                      <a:gd name="T1" fmla="*/ 616 h 646"/>
                      <a:gd name="T2" fmla="*/ 46 w 821"/>
                      <a:gd name="T3" fmla="*/ 592 h 646"/>
                      <a:gd name="T4" fmla="*/ 32 w 821"/>
                      <a:gd name="T5" fmla="*/ 551 h 646"/>
                      <a:gd name="T6" fmla="*/ 27 w 821"/>
                      <a:gd name="T7" fmla="*/ 460 h 646"/>
                      <a:gd name="T8" fmla="*/ 27 w 821"/>
                      <a:gd name="T9" fmla="*/ 309 h 646"/>
                      <a:gd name="T10" fmla="*/ 32 w 821"/>
                      <a:gd name="T11" fmla="*/ 195 h 646"/>
                      <a:gd name="T12" fmla="*/ 46 w 821"/>
                      <a:gd name="T13" fmla="*/ 169 h 646"/>
                      <a:gd name="T14" fmla="*/ 71 w 821"/>
                      <a:gd name="T15" fmla="*/ 136 h 646"/>
                      <a:gd name="T16" fmla="*/ 132 w 821"/>
                      <a:gd name="T17" fmla="*/ 112 h 646"/>
                      <a:gd name="T18" fmla="*/ 240 w 821"/>
                      <a:gd name="T19" fmla="*/ 80 h 646"/>
                      <a:gd name="T20" fmla="*/ 329 w 821"/>
                      <a:gd name="T21" fmla="*/ 57 h 646"/>
                      <a:gd name="T22" fmla="*/ 369 w 821"/>
                      <a:gd name="T23" fmla="*/ 33 h 646"/>
                      <a:gd name="T24" fmla="*/ 440 w 821"/>
                      <a:gd name="T25" fmla="*/ 27 h 646"/>
                      <a:gd name="T26" fmla="*/ 566 w 821"/>
                      <a:gd name="T27" fmla="*/ 38 h 646"/>
                      <a:gd name="T28" fmla="*/ 670 w 821"/>
                      <a:gd name="T29" fmla="*/ 32 h 646"/>
                      <a:gd name="T30" fmla="*/ 714 w 821"/>
                      <a:gd name="T31" fmla="*/ 22 h 646"/>
                      <a:gd name="T32" fmla="*/ 750 w 821"/>
                      <a:gd name="T33" fmla="*/ 32 h 646"/>
                      <a:gd name="T34" fmla="*/ 774 w 821"/>
                      <a:gd name="T35" fmla="*/ 95 h 646"/>
                      <a:gd name="T36" fmla="*/ 789 w 821"/>
                      <a:gd name="T37" fmla="*/ 210 h 646"/>
                      <a:gd name="T38" fmla="*/ 804 w 821"/>
                      <a:gd name="T39" fmla="*/ 301 h 646"/>
                      <a:gd name="T40" fmla="*/ 797 w 821"/>
                      <a:gd name="T41" fmla="*/ 343 h 646"/>
                      <a:gd name="T42" fmla="*/ 769 w 821"/>
                      <a:gd name="T43" fmla="*/ 446 h 646"/>
                      <a:gd name="T44" fmla="*/ 733 w 821"/>
                      <a:gd name="T45" fmla="*/ 550 h 646"/>
                      <a:gd name="T46" fmla="*/ 709 w 821"/>
                      <a:gd name="T47" fmla="*/ 589 h 646"/>
                      <a:gd name="T48" fmla="*/ 693 w 821"/>
                      <a:gd name="T49" fmla="*/ 608 h 646"/>
                      <a:gd name="T50" fmla="*/ 717 w 821"/>
                      <a:gd name="T51" fmla="*/ 622 h 646"/>
                      <a:gd name="T52" fmla="*/ 742 w 821"/>
                      <a:gd name="T53" fmla="*/ 578 h 646"/>
                      <a:gd name="T54" fmla="*/ 780 w 821"/>
                      <a:gd name="T55" fmla="*/ 485 h 646"/>
                      <a:gd name="T56" fmla="*/ 808 w 821"/>
                      <a:gd name="T57" fmla="*/ 386 h 646"/>
                      <a:gd name="T58" fmla="*/ 818 w 821"/>
                      <a:gd name="T59" fmla="*/ 337 h 646"/>
                      <a:gd name="T60" fmla="*/ 821 w 821"/>
                      <a:gd name="T61" fmla="*/ 291 h 646"/>
                      <a:gd name="T62" fmla="*/ 812 w 821"/>
                      <a:gd name="T63" fmla="*/ 214 h 646"/>
                      <a:gd name="T64" fmla="*/ 797 w 821"/>
                      <a:gd name="T65" fmla="*/ 99 h 646"/>
                      <a:gd name="T66" fmla="*/ 775 w 821"/>
                      <a:gd name="T67" fmla="*/ 36 h 646"/>
                      <a:gd name="T68" fmla="*/ 755 w 821"/>
                      <a:gd name="T69" fmla="*/ 8 h 646"/>
                      <a:gd name="T70" fmla="*/ 722 w 821"/>
                      <a:gd name="T71" fmla="*/ 0 h 646"/>
                      <a:gd name="T72" fmla="*/ 679 w 821"/>
                      <a:gd name="T73" fmla="*/ 13 h 646"/>
                      <a:gd name="T74" fmla="*/ 615 w 821"/>
                      <a:gd name="T75" fmla="*/ 17 h 646"/>
                      <a:gd name="T76" fmla="*/ 533 w 821"/>
                      <a:gd name="T77" fmla="*/ 17 h 646"/>
                      <a:gd name="T78" fmla="*/ 448 w 821"/>
                      <a:gd name="T79" fmla="*/ 5 h 646"/>
                      <a:gd name="T80" fmla="*/ 391 w 821"/>
                      <a:gd name="T81" fmla="*/ 8 h 646"/>
                      <a:gd name="T82" fmla="*/ 362 w 821"/>
                      <a:gd name="T83" fmla="*/ 19 h 646"/>
                      <a:gd name="T84" fmla="*/ 298 w 821"/>
                      <a:gd name="T85" fmla="*/ 50 h 646"/>
                      <a:gd name="T86" fmla="*/ 175 w 821"/>
                      <a:gd name="T87" fmla="*/ 84 h 646"/>
                      <a:gd name="T88" fmla="*/ 57 w 821"/>
                      <a:gd name="T89" fmla="*/ 123 h 646"/>
                      <a:gd name="T90" fmla="*/ 24 w 821"/>
                      <a:gd name="T91" fmla="*/ 164 h 646"/>
                      <a:gd name="T92" fmla="*/ 3 w 821"/>
                      <a:gd name="T93" fmla="*/ 219 h 646"/>
                      <a:gd name="T94" fmla="*/ 0 w 821"/>
                      <a:gd name="T95" fmla="*/ 329 h 646"/>
                      <a:gd name="T96" fmla="*/ 5 w 821"/>
                      <a:gd name="T97" fmla="*/ 433 h 646"/>
                      <a:gd name="T98" fmla="*/ 9 w 821"/>
                      <a:gd name="T99" fmla="*/ 540 h 646"/>
                      <a:gd name="T100" fmla="*/ 28 w 821"/>
                      <a:gd name="T101" fmla="*/ 602 h 646"/>
                      <a:gd name="T102" fmla="*/ 47 w 821"/>
                      <a:gd name="T103" fmla="*/ 635 h 646"/>
                      <a:gd name="T104" fmla="*/ 80 w 821"/>
                      <a:gd name="T105" fmla="*/ 646 h 646"/>
                      <a:gd name="T106" fmla="*/ 99 w 821"/>
                      <a:gd name="T107" fmla="*/ 640 h 646"/>
                      <a:gd name="T108" fmla="*/ 69 w 821"/>
                      <a:gd name="T109" fmla="*/ 616 h 64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w 821"/>
                      <a:gd name="T166" fmla="*/ 0 h 646"/>
                      <a:gd name="T167" fmla="*/ 821 w 821"/>
                      <a:gd name="T168" fmla="*/ 646 h 646"/>
                    </a:gdLst>
                    <a:ahLst/>
                    <a:cxnLst>
                      <a:cxn ang="T110">
                        <a:pos x="T0" y="T1"/>
                      </a:cxn>
                      <a:cxn ang="T111">
                        <a:pos x="T2" y="T3"/>
                      </a:cxn>
                      <a:cxn ang="T112">
                        <a:pos x="T4" y="T5"/>
                      </a:cxn>
                      <a:cxn ang="T113">
                        <a:pos x="T6" y="T7"/>
                      </a:cxn>
                      <a:cxn ang="T114">
                        <a:pos x="T8" y="T9"/>
                      </a:cxn>
                      <a:cxn ang="T115">
                        <a:pos x="T10" y="T11"/>
                      </a:cxn>
                      <a:cxn ang="T116">
                        <a:pos x="T12" y="T13"/>
                      </a:cxn>
                      <a:cxn ang="T117">
                        <a:pos x="T14" y="T15"/>
                      </a:cxn>
                      <a:cxn ang="T118">
                        <a:pos x="T16" y="T17"/>
                      </a:cxn>
                      <a:cxn ang="T119">
                        <a:pos x="T18" y="T19"/>
                      </a:cxn>
                      <a:cxn ang="T120">
                        <a:pos x="T20" y="T21"/>
                      </a:cxn>
                      <a:cxn ang="T121">
                        <a:pos x="T22" y="T23"/>
                      </a:cxn>
                      <a:cxn ang="T122">
                        <a:pos x="T24" y="T25"/>
                      </a:cxn>
                      <a:cxn ang="T123">
                        <a:pos x="T26" y="T27"/>
                      </a:cxn>
                      <a:cxn ang="T124">
                        <a:pos x="T28" y="T29"/>
                      </a:cxn>
                      <a:cxn ang="T125">
                        <a:pos x="T30" y="T31"/>
                      </a:cxn>
                      <a:cxn ang="T126">
                        <a:pos x="T32" y="T33"/>
                      </a:cxn>
                      <a:cxn ang="T127">
                        <a:pos x="T34" y="T35"/>
                      </a:cxn>
                      <a:cxn ang="T128">
                        <a:pos x="T36" y="T37"/>
                      </a:cxn>
                      <a:cxn ang="T129">
                        <a:pos x="T38" y="T39"/>
                      </a:cxn>
                      <a:cxn ang="T130">
                        <a:pos x="T40" y="T41"/>
                      </a:cxn>
                      <a:cxn ang="T131">
                        <a:pos x="T42" y="T43"/>
                      </a:cxn>
                      <a:cxn ang="T132">
                        <a:pos x="T44" y="T45"/>
                      </a:cxn>
                      <a:cxn ang="T133">
                        <a:pos x="T46" y="T47"/>
                      </a:cxn>
                      <a:cxn ang="T134">
                        <a:pos x="T48" y="T49"/>
                      </a:cxn>
                      <a:cxn ang="T135">
                        <a:pos x="T50" y="T51"/>
                      </a:cxn>
                      <a:cxn ang="T136">
                        <a:pos x="T52" y="T53"/>
                      </a:cxn>
                      <a:cxn ang="T137">
                        <a:pos x="T54" y="T55"/>
                      </a:cxn>
                      <a:cxn ang="T138">
                        <a:pos x="T56" y="T57"/>
                      </a:cxn>
                      <a:cxn ang="T139">
                        <a:pos x="T58" y="T59"/>
                      </a:cxn>
                      <a:cxn ang="T140">
                        <a:pos x="T60" y="T61"/>
                      </a:cxn>
                      <a:cxn ang="T141">
                        <a:pos x="T62" y="T63"/>
                      </a:cxn>
                      <a:cxn ang="T142">
                        <a:pos x="T64" y="T65"/>
                      </a:cxn>
                      <a:cxn ang="T143">
                        <a:pos x="T66" y="T67"/>
                      </a:cxn>
                      <a:cxn ang="T144">
                        <a:pos x="T68" y="T69"/>
                      </a:cxn>
                      <a:cxn ang="T145">
                        <a:pos x="T70" y="T71"/>
                      </a:cxn>
                      <a:cxn ang="T146">
                        <a:pos x="T72" y="T73"/>
                      </a:cxn>
                      <a:cxn ang="T147">
                        <a:pos x="T74" y="T75"/>
                      </a:cxn>
                      <a:cxn ang="T148">
                        <a:pos x="T76" y="T77"/>
                      </a:cxn>
                      <a:cxn ang="T149">
                        <a:pos x="T78" y="T79"/>
                      </a:cxn>
                      <a:cxn ang="T150">
                        <a:pos x="T80" y="T81"/>
                      </a:cxn>
                      <a:cxn ang="T151">
                        <a:pos x="T82" y="T83"/>
                      </a:cxn>
                      <a:cxn ang="T152">
                        <a:pos x="T84" y="T85"/>
                      </a:cxn>
                      <a:cxn ang="T153">
                        <a:pos x="T86" y="T87"/>
                      </a:cxn>
                      <a:cxn ang="T154">
                        <a:pos x="T88" y="T89"/>
                      </a:cxn>
                      <a:cxn ang="T155">
                        <a:pos x="T90" y="T91"/>
                      </a:cxn>
                      <a:cxn ang="T156">
                        <a:pos x="T92" y="T93"/>
                      </a:cxn>
                      <a:cxn ang="T157">
                        <a:pos x="T94" y="T95"/>
                      </a:cxn>
                      <a:cxn ang="T158">
                        <a:pos x="T96" y="T97"/>
                      </a:cxn>
                      <a:cxn ang="T159">
                        <a:pos x="T98" y="T99"/>
                      </a:cxn>
                      <a:cxn ang="T160">
                        <a:pos x="T100" y="T101"/>
                      </a:cxn>
                      <a:cxn ang="T161">
                        <a:pos x="T102" y="T103"/>
                      </a:cxn>
                      <a:cxn ang="T162">
                        <a:pos x="T104" y="T105"/>
                      </a:cxn>
                      <a:cxn ang="T163">
                        <a:pos x="T106" y="T107"/>
                      </a:cxn>
                      <a:cxn ang="T164">
                        <a:pos x="T108" y="T109"/>
                      </a:cxn>
                    </a:cxnLst>
                    <a:rect l="T165" t="T166" r="T167" b="T168"/>
                    <a:pathLst>
                      <a:path w="821" h="646">
                        <a:moveTo>
                          <a:pt x="69" y="616"/>
                        </a:moveTo>
                        <a:lnTo>
                          <a:pt x="46" y="592"/>
                        </a:lnTo>
                        <a:lnTo>
                          <a:pt x="32" y="551"/>
                        </a:lnTo>
                        <a:lnTo>
                          <a:pt x="27" y="460"/>
                        </a:lnTo>
                        <a:lnTo>
                          <a:pt x="27" y="309"/>
                        </a:lnTo>
                        <a:lnTo>
                          <a:pt x="32" y="195"/>
                        </a:lnTo>
                        <a:lnTo>
                          <a:pt x="46" y="169"/>
                        </a:lnTo>
                        <a:lnTo>
                          <a:pt x="71" y="136"/>
                        </a:lnTo>
                        <a:lnTo>
                          <a:pt x="132" y="112"/>
                        </a:lnTo>
                        <a:lnTo>
                          <a:pt x="240" y="80"/>
                        </a:lnTo>
                        <a:lnTo>
                          <a:pt x="329" y="57"/>
                        </a:lnTo>
                        <a:lnTo>
                          <a:pt x="369" y="33"/>
                        </a:lnTo>
                        <a:lnTo>
                          <a:pt x="440" y="27"/>
                        </a:lnTo>
                        <a:lnTo>
                          <a:pt x="566" y="38"/>
                        </a:lnTo>
                        <a:lnTo>
                          <a:pt x="670" y="32"/>
                        </a:lnTo>
                        <a:lnTo>
                          <a:pt x="714" y="22"/>
                        </a:lnTo>
                        <a:lnTo>
                          <a:pt x="750" y="32"/>
                        </a:lnTo>
                        <a:lnTo>
                          <a:pt x="774" y="95"/>
                        </a:lnTo>
                        <a:lnTo>
                          <a:pt x="789" y="210"/>
                        </a:lnTo>
                        <a:lnTo>
                          <a:pt x="804" y="301"/>
                        </a:lnTo>
                        <a:lnTo>
                          <a:pt x="797" y="343"/>
                        </a:lnTo>
                        <a:lnTo>
                          <a:pt x="769" y="446"/>
                        </a:lnTo>
                        <a:lnTo>
                          <a:pt x="733" y="550"/>
                        </a:lnTo>
                        <a:lnTo>
                          <a:pt x="709" y="589"/>
                        </a:lnTo>
                        <a:lnTo>
                          <a:pt x="693" y="608"/>
                        </a:lnTo>
                        <a:lnTo>
                          <a:pt x="717" y="622"/>
                        </a:lnTo>
                        <a:lnTo>
                          <a:pt x="742" y="578"/>
                        </a:lnTo>
                        <a:lnTo>
                          <a:pt x="780" y="485"/>
                        </a:lnTo>
                        <a:lnTo>
                          <a:pt x="808" y="386"/>
                        </a:lnTo>
                        <a:lnTo>
                          <a:pt x="818" y="337"/>
                        </a:lnTo>
                        <a:lnTo>
                          <a:pt x="821" y="291"/>
                        </a:lnTo>
                        <a:lnTo>
                          <a:pt x="812" y="214"/>
                        </a:lnTo>
                        <a:lnTo>
                          <a:pt x="797" y="99"/>
                        </a:lnTo>
                        <a:lnTo>
                          <a:pt x="775" y="36"/>
                        </a:lnTo>
                        <a:lnTo>
                          <a:pt x="755" y="8"/>
                        </a:lnTo>
                        <a:lnTo>
                          <a:pt x="722" y="0"/>
                        </a:lnTo>
                        <a:lnTo>
                          <a:pt x="679" y="13"/>
                        </a:lnTo>
                        <a:lnTo>
                          <a:pt x="615" y="17"/>
                        </a:lnTo>
                        <a:lnTo>
                          <a:pt x="533" y="17"/>
                        </a:lnTo>
                        <a:lnTo>
                          <a:pt x="448" y="5"/>
                        </a:lnTo>
                        <a:lnTo>
                          <a:pt x="391" y="8"/>
                        </a:lnTo>
                        <a:lnTo>
                          <a:pt x="362" y="19"/>
                        </a:lnTo>
                        <a:lnTo>
                          <a:pt x="298" y="50"/>
                        </a:lnTo>
                        <a:lnTo>
                          <a:pt x="175" y="84"/>
                        </a:lnTo>
                        <a:lnTo>
                          <a:pt x="57" y="123"/>
                        </a:lnTo>
                        <a:lnTo>
                          <a:pt x="24" y="164"/>
                        </a:lnTo>
                        <a:lnTo>
                          <a:pt x="3" y="219"/>
                        </a:lnTo>
                        <a:lnTo>
                          <a:pt x="0" y="329"/>
                        </a:lnTo>
                        <a:lnTo>
                          <a:pt x="5" y="433"/>
                        </a:lnTo>
                        <a:lnTo>
                          <a:pt x="9" y="540"/>
                        </a:lnTo>
                        <a:lnTo>
                          <a:pt x="28" y="602"/>
                        </a:lnTo>
                        <a:lnTo>
                          <a:pt x="47" y="635"/>
                        </a:lnTo>
                        <a:lnTo>
                          <a:pt x="80" y="646"/>
                        </a:lnTo>
                        <a:lnTo>
                          <a:pt x="99" y="640"/>
                        </a:lnTo>
                        <a:lnTo>
                          <a:pt x="69" y="616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3048" name="Freeform 1096"/>
                  <p:cNvSpPr>
                    <a:spLocks/>
                  </p:cNvSpPr>
                  <p:nvPr/>
                </p:nvSpPr>
                <p:spPr bwMode="auto">
                  <a:xfrm>
                    <a:off x="1978" y="1965"/>
                    <a:ext cx="707" cy="644"/>
                  </a:xfrm>
                  <a:custGeom>
                    <a:avLst/>
                    <a:gdLst>
                      <a:gd name="T0" fmla="*/ 11 w 707"/>
                      <a:gd name="T1" fmla="*/ 611 h 644"/>
                      <a:gd name="T2" fmla="*/ 129 w 707"/>
                      <a:gd name="T3" fmla="*/ 619 h 644"/>
                      <a:gd name="T4" fmla="*/ 294 w 707"/>
                      <a:gd name="T5" fmla="*/ 623 h 644"/>
                      <a:gd name="T6" fmla="*/ 426 w 707"/>
                      <a:gd name="T7" fmla="*/ 623 h 644"/>
                      <a:gd name="T8" fmla="*/ 544 w 707"/>
                      <a:gd name="T9" fmla="*/ 609 h 644"/>
                      <a:gd name="T10" fmla="*/ 622 w 707"/>
                      <a:gd name="T11" fmla="*/ 597 h 644"/>
                      <a:gd name="T12" fmla="*/ 644 w 707"/>
                      <a:gd name="T13" fmla="*/ 586 h 644"/>
                      <a:gd name="T14" fmla="*/ 644 w 707"/>
                      <a:gd name="T15" fmla="*/ 529 h 644"/>
                      <a:gd name="T16" fmla="*/ 615 w 707"/>
                      <a:gd name="T17" fmla="*/ 377 h 644"/>
                      <a:gd name="T18" fmla="*/ 582 w 707"/>
                      <a:gd name="T19" fmla="*/ 193 h 644"/>
                      <a:gd name="T20" fmla="*/ 565 w 707"/>
                      <a:gd name="T21" fmla="*/ 126 h 644"/>
                      <a:gd name="T22" fmla="*/ 549 w 707"/>
                      <a:gd name="T23" fmla="*/ 101 h 644"/>
                      <a:gd name="T24" fmla="*/ 346 w 707"/>
                      <a:gd name="T25" fmla="*/ 123 h 644"/>
                      <a:gd name="T26" fmla="*/ 147 w 707"/>
                      <a:gd name="T27" fmla="*/ 128 h 644"/>
                      <a:gd name="T28" fmla="*/ 38 w 707"/>
                      <a:gd name="T29" fmla="*/ 131 h 644"/>
                      <a:gd name="T30" fmla="*/ 0 w 707"/>
                      <a:gd name="T31" fmla="*/ 136 h 644"/>
                      <a:gd name="T32" fmla="*/ 21 w 707"/>
                      <a:gd name="T33" fmla="*/ 109 h 644"/>
                      <a:gd name="T34" fmla="*/ 68 w 707"/>
                      <a:gd name="T35" fmla="*/ 114 h 644"/>
                      <a:gd name="T36" fmla="*/ 204 w 707"/>
                      <a:gd name="T37" fmla="*/ 109 h 644"/>
                      <a:gd name="T38" fmla="*/ 333 w 707"/>
                      <a:gd name="T39" fmla="*/ 101 h 644"/>
                      <a:gd name="T40" fmla="*/ 447 w 707"/>
                      <a:gd name="T41" fmla="*/ 92 h 644"/>
                      <a:gd name="T42" fmla="*/ 556 w 707"/>
                      <a:gd name="T43" fmla="*/ 82 h 644"/>
                      <a:gd name="T44" fmla="*/ 641 w 707"/>
                      <a:gd name="T45" fmla="*/ 43 h 644"/>
                      <a:gd name="T46" fmla="*/ 688 w 707"/>
                      <a:gd name="T47" fmla="*/ 0 h 644"/>
                      <a:gd name="T48" fmla="*/ 707 w 707"/>
                      <a:gd name="T49" fmla="*/ 21 h 644"/>
                      <a:gd name="T50" fmla="*/ 663 w 707"/>
                      <a:gd name="T51" fmla="*/ 47 h 644"/>
                      <a:gd name="T52" fmla="*/ 598 w 707"/>
                      <a:gd name="T53" fmla="*/ 90 h 644"/>
                      <a:gd name="T54" fmla="*/ 578 w 707"/>
                      <a:gd name="T55" fmla="*/ 104 h 644"/>
                      <a:gd name="T56" fmla="*/ 601 w 707"/>
                      <a:gd name="T57" fmla="*/ 202 h 644"/>
                      <a:gd name="T58" fmla="*/ 620 w 707"/>
                      <a:gd name="T59" fmla="*/ 297 h 644"/>
                      <a:gd name="T60" fmla="*/ 636 w 707"/>
                      <a:gd name="T61" fmla="*/ 384 h 644"/>
                      <a:gd name="T62" fmla="*/ 650 w 707"/>
                      <a:gd name="T63" fmla="*/ 467 h 644"/>
                      <a:gd name="T64" fmla="*/ 663 w 707"/>
                      <a:gd name="T65" fmla="*/ 529 h 644"/>
                      <a:gd name="T66" fmla="*/ 669 w 707"/>
                      <a:gd name="T67" fmla="*/ 582 h 644"/>
                      <a:gd name="T68" fmla="*/ 660 w 707"/>
                      <a:gd name="T69" fmla="*/ 611 h 644"/>
                      <a:gd name="T70" fmla="*/ 570 w 707"/>
                      <a:gd name="T71" fmla="*/ 633 h 644"/>
                      <a:gd name="T72" fmla="*/ 412 w 707"/>
                      <a:gd name="T73" fmla="*/ 644 h 644"/>
                      <a:gd name="T74" fmla="*/ 246 w 707"/>
                      <a:gd name="T75" fmla="*/ 638 h 644"/>
                      <a:gd name="T76" fmla="*/ 125 w 707"/>
                      <a:gd name="T77" fmla="*/ 638 h 644"/>
                      <a:gd name="T78" fmla="*/ 25 w 707"/>
                      <a:gd name="T79" fmla="*/ 635 h 644"/>
                      <a:gd name="T80" fmla="*/ 11 w 707"/>
                      <a:gd name="T81" fmla="*/ 611 h 644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707"/>
                      <a:gd name="T124" fmla="*/ 0 h 644"/>
                      <a:gd name="T125" fmla="*/ 707 w 707"/>
                      <a:gd name="T126" fmla="*/ 644 h 644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707" h="644">
                        <a:moveTo>
                          <a:pt x="11" y="611"/>
                        </a:moveTo>
                        <a:lnTo>
                          <a:pt x="129" y="619"/>
                        </a:lnTo>
                        <a:lnTo>
                          <a:pt x="294" y="623"/>
                        </a:lnTo>
                        <a:lnTo>
                          <a:pt x="426" y="623"/>
                        </a:lnTo>
                        <a:lnTo>
                          <a:pt x="544" y="609"/>
                        </a:lnTo>
                        <a:lnTo>
                          <a:pt x="622" y="597"/>
                        </a:lnTo>
                        <a:lnTo>
                          <a:pt x="644" y="586"/>
                        </a:lnTo>
                        <a:lnTo>
                          <a:pt x="644" y="529"/>
                        </a:lnTo>
                        <a:lnTo>
                          <a:pt x="615" y="377"/>
                        </a:lnTo>
                        <a:lnTo>
                          <a:pt x="582" y="193"/>
                        </a:lnTo>
                        <a:lnTo>
                          <a:pt x="565" y="126"/>
                        </a:lnTo>
                        <a:lnTo>
                          <a:pt x="549" y="101"/>
                        </a:lnTo>
                        <a:lnTo>
                          <a:pt x="346" y="123"/>
                        </a:lnTo>
                        <a:lnTo>
                          <a:pt x="147" y="128"/>
                        </a:lnTo>
                        <a:lnTo>
                          <a:pt x="38" y="131"/>
                        </a:lnTo>
                        <a:lnTo>
                          <a:pt x="0" y="136"/>
                        </a:lnTo>
                        <a:lnTo>
                          <a:pt x="21" y="109"/>
                        </a:lnTo>
                        <a:lnTo>
                          <a:pt x="68" y="114"/>
                        </a:lnTo>
                        <a:lnTo>
                          <a:pt x="204" y="109"/>
                        </a:lnTo>
                        <a:lnTo>
                          <a:pt x="333" y="101"/>
                        </a:lnTo>
                        <a:lnTo>
                          <a:pt x="447" y="92"/>
                        </a:lnTo>
                        <a:lnTo>
                          <a:pt x="556" y="82"/>
                        </a:lnTo>
                        <a:lnTo>
                          <a:pt x="641" y="43"/>
                        </a:lnTo>
                        <a:lnTo>
                          <a:pt x="688" y="0"/>
                        </a:lnTo>
                        <a:lnTo>
                          <a:pt x="707" y="21"/>
                        </a:lnTo>
                        <a:lnTo>
                          <a:pt x="663" y="47"/>
                        </a:lnTo>
                        <a:lnTo>
                          <a:pt x="598" y="90"/>
                        </a:lnTo>
                        <a:lnTo>
                          <a:pt x="578" y="104"/>
                        </a:lnTo>
                        <a:lnTo>
                          <a:pt x="601" y="202"/>
                        </a:lnTo>
                        <a:lnTo>
                          <a:pt x="620" y="297"/>
                        </a:lnTo>
                        <a:lnTo>
                          <a:pt x="636" y="384"/>
                        </a:lnTo>
                        <a:lnTo>
                          <a:pt x="650" y="467"/>
                        </a:lnTo>
                        <a:lnTo>
                          <a:pt x="663" y="529"/>
                        </a:lnTo>
                        <a:lnTo>
                          <a:pt x="669" y="582"/>
                        </a:lnTo>
                        <a:lnTo>
                          <a:pt x="660" y="611"/>
                        </a:lnTo>
                        <a:lnTo>
                          <a:pt x="570" y="633"/>
                        </a:lnTo>
                        <a:lnTo>
                          <a:pt x="412" y="644"/>
                        </a:lnTo>
                        <a:lnTo>
                          <a:pt x="246" y="638"/>
                        </a:lnTo>
                        <a:lnTo>
                          <a:pt x="125" y="638"/>
                        </a:lnTo>
                        <a:lnTo>
                          <a:pt x="25" y="635"/>
                        </a:lnTo>
                        <a:lnTo>
                          <a:pt x="11" y="611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3049" name="Freeform 1097"/>
                  <p:cNvSpPr>
                    <a:spLocks/>
                  </p:cNvSpPr>
                  <p:nvPr/>
                </p:nvSpPr>
                <p:spPr bwMode="auto">
                  <a:xfrm>
                    <a:off x="2057" y="2127"/>
                    <a:ext cx="488" cy="412"/>
                  </a:xfrm>
                  <a:custGeom>
                    <a:avLst/>
                    <a:gdLst>
                      <a:gd name="T0" fmla="*/ 0 w 488"/>
                      <a:gd name="T1" fmla="*/ 11 h 412"/>
                      <a:gd name="T2" fmla="*/ 162 w 488"/>
                      <a:gd name="T3" fmla="*/ 5 h 412"/>
                      <a:gd name="T4" fmla="*/ 273 w 488"/>
                      <a:gd name="T5" fmla="*/ 0 h 412"/>
                      <a:gd name="T6" fmla="*/ 397 w 488"/>
                      <a:gd name="T7" fmla="*/ 2 h 412"/>
                      <a:gd name="T8" fmla="*/ 416 w 488"/>
                      <a:gd name="T9" fmla="*/ 16 h 412"/>
                      <a:gd name="T10" fmla="*/ 431 w 488"/>
                      <a:gd name="T11" fmla="*/ 38 h 412"/>
                      <a:gd name="T12" fmla="*/ 458 w 488"/>
                      <a:gd name="T13" fmla="*/ 154 h 412"/>
                      <a:gd name="T14" fmla="*/ 478 w 488"/>
                      <a:gd name="T15" fmla="*/ 286 h 412"/>
                      <a:gd name="T16" fmla="*/ 488 w 488"/>
                      <a:gd name="T17" fmla="*/ 377 h 412"/>
                      <a:gd name="T18" fmla="*/ 478 w 488"/>
                      <a:gd name="T19" fmla="*/ 406 h 412"/>
                      <a:gd name="T20" fmla="*/ 453 w 488"/>
                      <a:gd name="T21" fmla="*/ 412 h 412"/>
                      <a:gd name="T22" fmla="*/ 310 w 488"/>
                      <a:gd name="T23" fmla="*/ 396 h 412"/>
                      <a:gd name="T24" fmla="*/ 459 w 488"/>
                      <a:gd name="T25" fmla="*/ 383 h 412"/>
                      <a:gd name="T26" fmla="*/ 467 w 488"/>
                      <a:gd name="T27" fmla="*/ 379 h 412"/>
                      <a:gd name="T28" fmla="*/ 464 w 488"/>
                      <a:gd name="T29" fmla="*/ 317 h 412"/>
                      <a:gd name="T30" fmla="*/ 453 w 488"/>
                      <a:gd name="T31" fmla="*/ 229 h 412"/>
                      <a:gd name="T32" fmla="*/ 429 w 488"/>
                      <a:gd name="T33" fmla="*/ 110 h 412"/>
                      <a:gd name="T34" fmla="*/ 410 w 488"/>
                      <a:gd name="T35" fmla="*/ 35 h 412"/>
                      <a:gd name="T36" fmla="*/ 391 w 488"/>
                      <a:gd name="T37" fmla="*/ 24 h 412"/>
                      <a:gd name="T38" fmla="*/ 302 w 488"/>
                      <a:gd name="T39" fmla="*/ 19 h 412"/>
                      <a:gd name="T40" fmla="*/ 181 w 488"/>
                      <a:gd name="T41" fmla="*/ 24 h 412"/>
                      <a:gd name="T42" fmla="*/ 81 w 488"/>
                      <a:gd name="T43" fmla="*/ 21 h 412"/>
                      <a:gd name="T44" fmla="*/ 0 w 488"/>
                      <a:gd name="T45" fmla="*/ 11 h 412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w 488"/>
                      <a:gd name="T70" fmla="*/ 0 h 412"/>
                      <a:gd name="T71" fmla="*/ 488 w 488"/>
                      <a:gd name="T72" fmla="*/ 412 h 412"/>
                    </a:gdLst>
                    <a:ahLst/>
                    <a:cxnLst>
                      <a:cxn ang="T46">
                        <a:pos x="T0" y="T1"/>
                      </a:cxn>
                      <a:cxn ang="T47">
                        <a:pos x="T2" y="T3"/>
                      </a:cxn>
                      <a:cxn ang="T48">
                        <a:pos x="T4" y="T5"/>
                      </a:cxn>
                      <a:cxn ang="T49">
                        <a:pos x="T6" y="T7"/>
                      </a:cxn>
                      <a:cxn ang="T50">
                        <a:pos x="T8" y="T9"/>
                      </a:cxn>
                      <a:cxn ang="T51">
                        <a:pos x="T10" y="T11"/>
                      </a:cxn>
                      <a:cxn ang="T52">
                        <a:pos x="T12" y="T13"/>
                      </a:cxn>
                      <a:cxn ang="T53">
                        <a:pos x="T14" y="T15"/>
                      </a:cxn>
                      <a:cxn ang="T54">
                        <a:pos x="T16" y="T17"/>
                      </a:cxn>
                      <a:cxn ang="T55">
                        <a:pos x="T18" y="T19"/>
                      </a:cxn>
                      <a:cxn ang="T56">
                        <a:pos x="T20" y="T21"/>
                      </a:cxn>
                      <a:cxn ang="T57">
                        <a:pos x="T22" y="T23"/>
                      </a:cxn>
                      <a:cxn ang="T58">
                        <a:pos x="T24" y="T25"/>
                      </a:cxn>
                      <a:cxn ang="T59">
                        <a:pos x="T26" y="T27"/>
                      </a:cxn>
                      <a:cxn ang="T60">
                        <a:pos x="T28" y="T29"/>
                      </a:cxn>
                      <a:cxn ang="T61">
                        <a:pos x="T30" y="T31"/>
                      </a:cxn>
                      <a:cxn ang="T62">
                        <a:pos x="T32" y="T33"/>
                      </a:cxn>
                      <a:cxn ang="T63">
                        <a:pos x="T34" y="T35"/>
                      </a:cxn>
                      <a:cxn ang="T64">
                        <a:pos x="T36" y="T37"/>
                      </a:cxn>
                      <a:cxn ang="T65">
                        <a:pos x="T38" y="T39"/>
                      </a:cxn>
                      <a:cxn ang="T66">
                        <a:pos x="T40" y="T41"/>
                      </a:cxn>
                      <a:cxn ang="T67">
                        <a:pos x="T42" y="T43"/>
                      </a:cxn>
                      <a:cxn ang="T68">
                        <a:pos x="T44" y="T45"/>
                      </a:cxn>
                    </a:cxnLst>
                    <a:rect l="T69" t="T70" r="T71" b="T72"/>
                    <a:pathLst>
                      <a:path w="488" h="412">
                        <a:moveTo>
                          <a:pt x="0" y="11"/>
                        </a:moveTo>
                        <a:lnTo>
                          <a:pt x="162" y="5"/>
                        </a:lnTo>
                        <a:lnTo>
                          <a:pt x="273" y="0"/>
                        </a:lnTo>
                        <a:lnTo>
                          <a:pt x="397" y="2"/>
                        </a:lnTo>
                        <a:lnTo>
                          <a:pt x="416" y="16"/>
                        </a:lnTo>
                        <a:lnTo>
                          <a:pt x="431" y="38"/>
                        </a:lnTo>
                        <a:lnTo>
                          <a:pt x="458" y="154"/>
                        </a:lnTo>
                        <a:lnTo>
                          <a:pt x="478" y="286"/>
                        </a:lnTo>
                        <a:lnTo>
                          <a:pt x="488" y="377"/>
                        </a:lnTo>
                        <a:lnTo>
                          <a:pt x="478" y="406"/>
                        </a:lnTo>
                        <a:lnTo>
                          <a:pt x="453" y="412"/>
                        </a:lnTo>
                        <a:lnTo>
                          <a:pt x="310" y="396"/>
                        </a:lnTo>
                        <a:lnTo>
                          <a:pt x="459" y="383"/>
                        </a:lnTo>
                        <a:lnTo>
                          <a:pt x="467" y="379"/>
                        </a:lnTo>
                        <a:lnTo>
                          <a:pt x="464" y="317"/>
                        </a:lnTo>
                        <a:lnTo>
                          <a:pt x="453" y="229"/>
                        </a:lnTo>
                        <a:lnTo>
                          <a:pt x="429" y="110"/>
                        </a:lnTo>
                        <a:lnTo>
                          <a:pt x="410" y="35"/>
                        </a:lnTo>
                        <a:lnTo>
                          <a:pt x="391" y="24"/>
                        </a:lnTo>
                        <a:lnTo>
                          <a:pt x="302" y="19"/>
                        </a:lnTo>
                        <a:lnTo>
                          <a:pt x="181" y="24"/>
                        </a:lnTo>
                        <a:lnTo>
                          <a:pt x="81" y="21"/>
                        </a:lnTo>
                        <a:lnTo>
                          <a:pt x="0" y="11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3050" name="Freeform 1098"/>
                  <p:cNvSpPr>
                    <a:spLocks/>
                  </p:cNvSpPr>
                  <p:nvPr/>
                </p:nvSpPr>
                <p:spPr bwMode="auto">
                  <a:xfrm>
                    <a:off x="2007" y="2133"/>
                    <a:ext cx="485" cy="401"/>
                  </a:xfrm>
                  <a:custGeom>
                    <a:avLst/>
                    <a:gdLst>
                      <a:gd name="T0" fmla="*/ 224 w 485"/>
                      <a:gd name="T1" fmla="*/ 0 h 401"/>
                      <a:gd name="T2" fmla="*/ 67 w 485"/>
                      <a:gd name="T3" fmla="*/ 0 h 401"/>
                      <a:gd name="T4" fmla="*/ 22 w 485"/>
                      <a:gd name="T5" fmla="*/ 5 h 401"/>
                      <a:gd name="T6" fmla="*/ 14 w 485"/>
                      <a:gd name="T7" fmla="*/ 22 h 401"/>
                      <a:gd name="T8" fmla="*/ 5 w 485"/>
                      <a:gd name="T9" fmla="*/ 57 h 401"/>
                      <a:gd name="T10" fmla="*/ 0 w 485"/>
                      <a:gd name="T11" fmla="*/ 151 h 401"/>
                      <a:gd name="T12" fmla="*/ 5 w 485"/>
                      <a:gd name="T13" fmla="*/ 243 h 401"/>
                      <a:gd name="T14" fmla="*/ 17 w 485"/>
                      <a:gd name="T15" fmla="*/ 334 h 401"/>
                      <a:gd name="T16" fmla="*/ 37 w 485"/>
                      <a:gd name="T17" fmla="*/ 371 h 401"/>
                      <a:gd name="T18" fmla="*/ 46 w 485"/>
                      <a:gd name="T19" fmla="*/ 380 h 401"/>
                      <a:gd name="T20" fmla="*/ 146 w 485"/>
                      <a:gd name="T21" fmla="*/ 390 h 401"/>
                      <a:gd name="T22" fmla="*/ 275 w 485"/>
                      <a:gd name="T23" fmla="*/ 395 h 401"/>
                      <a:gd name="T24" fmla="*/ 371 w 485"/>
                      <a:gd name="T25" fmla="*/ 396 h 401"/>
                      <a:gd name="T26" fmla="*/ 485 w 485"/>
                      <a:gd name="T27" fmla="*/ 401 h 401"/>
                      <a:gd name="T28" fmla="*/ 480 w 485"/>
                      <a:gd name="T29" fmla="*/ 387 h 401"/>
                      <a:gd name="T30" fmla="*/ 391 w 485"/>
                      <a:gd name="T31" fmla="*/ 380 h 401"/>
                      <a:gd name="T32" fmla="*/ 275 w 485"/>
                      <a:gd name="T33" fmla="*/ 372 h 401"/>
                      <a:gd name="T34" fmla="*/ 114 w 485"/>
                      <a:gd name="T35" fmla="*/ 371 h 401"/>
                      <a:gd name="T36" fmla="*/ 56 w 485"/>
                      <a:gd name="T37" fmla="*/ 353 h 401"/>
                      <a:gd name="T38" fmla="*/ 38 w 485"/>
                      <a:gd name="T39" fmla="*/ 339 h 401"/>
                      <a:gd name="T40" fmla="*/ 32 w 485"/>
                      <a:gd name="T41" fmla="*/ 313 h 401"/>
                      <a:gd name="T42" fmla="*/ 24 w 485"/>
                      <a:gd name="T43" fmla="*/ 237 h 401"/>
                      <a:gd name="T44" fmla="*/ 22 w 485"/>
                      <a:gd name="T45" fmla="*/ 142 h 401"/>
                      <a:gd name="T46" fmla="*/ 29 w 485"/>
                      <a:gd name="T47" fmla="*/ 46 h 401"/>
                      <a:gd name="T48" fmla="*/ 38 w 485"/>
                      <a:gd name="T49" fmla="*/ 24 h 401"/>
                      <a:gd name="T50" fmla="*/ 143 w 485"/>
                      <a:gd name="T51" fmla="*/ 10 h 401"/>
                      <a:gd name="T52" fmla="*/ 224 w 485"/>
                      <a:gd name="T53" fmla="*/ 0 h 401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w 485"/>
                      <a:gd name="T82" fmla="*/ 0 h 401"/>
                      <a:gd name="T83" fmla="*/ 485 w 485"/>
                      <a:gd name="T84" fmla="*/ 401 h 401"/>
                    </a:gdLst>
                    <a:ahLst/>
                    <a:cxnLst>
                      <a:cxn ang="T54">
                        <a:pos x="T0" y="T1"/>
                      </a:cxn>
                      <a:cxn ang="T55">
                        <a:pos x="T2" y="T3"/>
                      </a:cxn>
                      <a:cxn ang="T56">
                        <a:pos x="T4" y="T5"/>
                      </a:cxn>
                      <a:cxn ang="T57">
                        <a:pos x="T6" y="T7"/>
                      </a:cxn>
                      <a:cxn ang="T58">
                        <a:pos x="T8" y="T9"/>
                      </a:cxn>
                      <a:cxn ang="T59">
                        <a:pos x="T10" y="T11"/>
                      </a:cxn>
                      <a:cxn ang="T60">
                        <a:pos x="T12" y="T13"/>
                      </a:cxn>
                      <a:cxn ang="T61">
                        <a:pos x="T14" y="T15"/>
                      </a:cxn>
                      <a:cxn ang="T62">
                        <a:pos x="T16" y="T17"/>
                      </a:cxn>
                      <a:cxn ang="T63">
                        <a:pos x="T18" y="T19"/>
                      </a:cxn>
                      <a:cxn ang="T64">
                        <a:pos x="T20" y="T21"/>
                      </a:cxn>
                      <a:cxn ang="T65">
                        <a:pos x="T22" y="T23"/>
                      </a:cxn>
                      <a:cxn ang="T66">
                        <a:pos x="T24" y="T25"/>
                      </a:cxn>
                      <a:cxn ang="T67">
                        <a:pos x="T26" y="T27"/>
                      </a:cxn>
                      <a:cxn ang="T68">
                        <a:pos x="T28" y="T29"/>
                      </a:cxn>
                      <a:cxn ang="T69">
                        <a:pos x="T30" y="T31"/>
                      </a:cxn>
                      <a:cxn ang="T70">
                        <a:pos x="T32" y="T33"/>
                      </a:cxn>
                      <a:cxn ang="T71">
                        <a:pos x="T34" y="T35"/>
                      </a:cxn>
                      <a:cxn ang="T72">
                        <a:pos x="T36" y="T37"/>
                      </a:cxn>
                      <a:cxn ang="T73">
                        <a:pos x="T38" y="T39"/>
                      </a:cxn>
                      <a:cxn ang="T74">
                        <a:pos x="T40" y="T41"/>
                      </a:cxn>
                      <a:cxn ang="T75">
                        <a:pos x="T42" y="T43"/>
                      </a:cxn>
                      <a:cxn ang="T76">
                        <a:pos x="T44" y="T45"/>
                      </a:cxn>
                      <a:cxn ang="T77">
                        <a:pos x="T46" y="T47"/>
                      </a:cxn>
                      <a:cxn ang="T78">
                        <a:pos x="T48" y="T49"/>
                      </a:cxn>
                      <a:cxn ang="T79">
                        <a:pos x="T50" y="T51"/>
                      </a:cxn>
                      <a:cxn ang="T80">
                        <a:pos x="T52" y="T53"/>
                      </a:cxn>
                    </a:cxnLst>
                    <a:rect l="T81" t="T82" r="T83" b="T84"/>
                    <a:pathLst>
                      <a:path w="485" h="401">
                        <a:moveTo>
                          <a:pt x="224" y="0"/>
                        </a:moveTo>
                        <a:lnTo>
                          <a:pt x="67" y="0"/>
                        </a:lnTo>
                        <a:lnTo>
                          <a:pt x="22" y="5"/>
                        </a:lnTo>
                        <a:lnTo>
                          <a:pt x="14" y="22"/>
                        </a:lnTo>
                        <a:lnTo>
                          <a:pt x="5" y="57"/>
                        </a:lnTo>
                        <a:lnTo>
                          <a:pt x="0" y="151"/>
                        </a:lnTo>
                        <a:lnTo>
                          <a:pt x="5" y="243"/>
                        </a:lnTo>
                        <a:lnTo>
                          <a:pt x="17" y="334"/>
                        </a:lnTo>
                        <a:lnTo>
                          <a:pt x="37" y="371"/>
                        </a:lnTo>
                        <a:lnTo>
                          <a:pt x="46" y="380"/>
                        </a:lnTo>
                        <a:lnTo>
                          <a:pt x="146" y="390"/>
                        </a:lnTo>
                        <a:lnTo>
                          <a:pt x="275" y="395"/>
                        </a:lnTo>
                        <a:lnTo>
                          <a:pt x="371" y="396"/>
                        </a:lnTo>
                        <a:lnTo>
                          <a:pt x="485" y="401"/>
                        </a:lnTo>
                        <a:lnTo>
                          <a:pt x="480" y="387"/>
                        </a:lnTo>
                        <a:lnTo>
                          <a:pt x="391" y="380"/>
                        </a:lnTo>
                        <a:lnTo>
                          <a:pt x="275" y="372"/>
                        </a:lnTo>
                        <a:lnTo>
                          <a:pt x="114" y="371"/>
                        </a:lnTo>
                        <a:lnTo>
                          <a:pt x="56" y="353"/>
                        </a:lnTo>
                        <a:lnTo>
                          <a:pt x="38" y="339"/>
                        </a:lnTo>
                        <a:lnTo>
                          <a:pt x="32" y="313"/>
                        </a:lnTo>
                        <a:lnTo>
                          <a:pt x="24" y="237"/>
                        </a:lnTo>
                        <a:lnTo>
                          <a:pt x="22" y="142"/>
                        </a:lnTo>
                        <a:lnTo>
                          <a:pt x="29" y="46"/>
                        </a:lnTo>
                        <a:lnTo>
                          <a:pt x="38" y="24"/>
                        </a:lnTo>
                        <a:lnTo>
                          <a:pt x="143" y="10"/>
                        </a:lnTo>
                        <a:lnTo>
                          <a:pt x="22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grpSp>
            <p:nvGrpSpPr>
              <p:cNvPr id="43021" name="Group 1099"/>
              <p:cNvGrpSpPr>
                <a:grpSpLocks/>
              </p:cNvGrpSpPr>
              <p:nvPr/>
            </p:nvGrpSpPr>
            <p:grpSpPr bwMode="auto">
              <a:xfrm>
                <a:off x="489" y="2894"/>
                <a:ext cx="1022" cy="312"/>
                <a:chOff x="3931" y="712"/>
                <a:chExt cx="1996" cy="537"/>
              </a:xfrm>
            </p:grpSpPr>
            <p:sp>
              <p:nvSpPr>
                <p:cNvPr id="43022" name="Freeform 1100"/>
                <p:cNvSpPr>
                  <a:spLocks/>
                </p:cNvSpPr>
                <p:nvPr/>
              </p:nvSpPr>
              <p:spPr bwMode="auto">
                <a:xfrm rot="412926">
                  <a:off x="3931" y="712"/>
                  <a:ext cx="1996" cy="537"/>
                </a:xfrm>
                <a:custGeom>
                  <a:avLst/>
                  <a:gdLst>
                    <a:gd name="T0" fmla="*/ 0 w 888"/>
                    <a:gd name="T1" fmla="*/ 290 h 480"/>
                    <a:gd name="T2" fmla="*/ 110 w 888"/>
                    <a:gd name="T3" fmla="*/ 195 h 480"/>
                    <a:gd name="T4" fmla="*/ 113 w 888"/>
                    <a:gd name="T5" fmla="*/ 217 h 480"/>
                    <a:gd name="T6" fmla="*/ 38 w 888"/>
                    <a:gd name="T7" fmla="*/ 285 h 480"/>
                    <a:gd name="T8" fmla="*/ 170 w 888"/>
                    <a:gd name="T9" fmla="*/ 279 h 480"/>
                    <a:gd name="T10" fmla="*/ 449 w 888"/>
                    <a:gd name="T11" fmla="*/ 280 h 480"/>
                    <a:gd name="T12" fmla="*/ 597 w 888"/>
                    <a:gd name="T13" fmla="*/ 269 h 480"/>
                    <a:gd name="T14" fmla="*/ 690 w 888"/>
                    <a:gd name="T15" fmla="*/ 252 h 480"/>
                    <a:gd name="T16" fmla="*/ 713 w 888"/>
                    <a:gd name="T17" fmla="*/ 246 h 480"/>
                    <a:gd name="T18" fmla="*/ 822 w 888"/>
                    <a:gd name="T19" fmla="*/ 27 h 480"/>
                    <a:gd name="T20" fmla="*/ 771 w 888"/>
                    <a:gd name="T21" fmla="*/ 13 h 480"/>
                    <a:gd name="T22" fmla="*/ 847 w 888"/>
                    <a:gd name="T23" fmla="*/ 0 h 480"/>
                    <a:gd name="T24" fmla="*/ 875 w 888"/>
                    <a:gd name="T25" fmla="*/ 24 h 480"/>
                    <a:gd name="T26" fmla="*/ 888 w 888"/>
                    <a:gd name="T27" fmla="*/ 105 h 480"/>
                    <a:gd name="T28" fmla="*/ 866 w 888"/>
                    <a:gd name="T29" fmla="*/ 171 h 480"/>
                    <a:gd name="T30" fmla="*/ 795 w 888"/>
                    <a:gd name="T31" fmla="*/ 385 h 480"/>
                    <a:gd name="T32" fmla="*/ 762 w 888"/>
                    <a:gd name="T33" fmla="*/ 451 h 480"/>
                    <a:gd name="T34" fmla="*/ 732 w 888"/>
                    <a:gd name="T35" fmla="*/ 459 h 480"/>
                    <a:gd name="T36" fmla="*/ 507 w 888"/>
                    <a:gd name="T37" fmla="*/ 455 h 480"/>
                    <a:gd name="T38" fmla="*/ 271 w 888"/>
                    <a:gd name="T39" fmla="*/ 461 h 480"/>
                    <a:gd name="T40" fmla="*/ 47 w 888"/>
                    <a:gd name="T41" fmla="*/ 478 h 480"/>
                    <a:gd name="T42" fmla="*/ 14 w 888"/>
                    <a:gd name="T43" fmla="*/ 480 h 480"/>
                    <a:gd name="T44" fmla="*/ 11 w 888"/>
                    <a:gd name="T45" fmla="*/ 417 h 480"/>
                    <a:gd name="T46" fmla="*/ 6 w 888"/>
                    <a:gd name="T47" fmla="*/ 355 h 480"/>
                    <a:gd name="T48" fmla="*/ 5 w 888"/>
                    <a:gd name="T49" fmla="*/ 322 h 480"/>
                    <a:gd name="T50" fmla="*/ 24 w 888"/>
                    <a:gd name="T51" fmla="*/ 342 h 480"/>
                    <a:gd name="T52" fmla="*/ 28 w 888"/>
                    <a:gd name="T53" fmla="*/ 393 h 480"/>
                    <a:gd name="T54" fmla="*/ 35 w 888"/>
                    <a:gd name="T55" fmla="*/ 447 h 480"/>
                    <a:gd name="T56" fmla="*/ 99 w 888"/>
                    <a:gd name="T57" fmla="*/ 456 h 480"/>
                    <a:gd name="T58" fmla="*/ 246 w 888"/>
                    <a:gd name="T59" fmla="*/ 442 h 480"/>
                    <a:gd name="T60" fmla="*/ 370 w 888"/>
                    <a:gd name="T61" fmla="*/ 432 h 480"/>
                    <a:gd name="T62" fmla="*/ 474 w 888"/>
                    <a:gd name="T63" fmla="*/ 432 h 480"/>
                    <a:gd name="T64" fmla="*/ 630 w 888"/>
                    <a:gd name="T65" fmla="*/ 432 h 480"/>
                    <a:gd name="T66" fmla="*/ 729 w 888"/>
                    <a:gd name="T67" fmla="*/ 431 h 480"/>
                    <a:gd name="T68" fmla="*/ 732 w 888"/>
                    <a:gd name="T69" fmla="*/ 402 h 480"/>
                    <a:gd name="T70" fmla="*/ 723 w 888"/>
                    <a:gd name="T71" fmla="*/ 341 h 480"/>
                    <a:gd name="T72" fmla="*/ 715 w 888"/>
                    <a:gd name="T73" fmla="*/ 274 h 480"/>
                    <a:gd name="T74" fmla="*/ 729 w 888"/>
                    <a:gd name="T75" fmla="*/ 290 h 480"/>
                    <a:gd name="T76" fmla="*/ 743 w 888"/>
                    <a:gd name="T77" fmla="*/ 364 h 480"/>
                    <a:gd name="T78" fmla="*/ 756 w 888"/>
                    <a:gd name="T79" fmla="*/ 402 h 480"/>
                    <a:gd name="T80" fmla="*/ 771 w 888"/>
                    <a:gd name="T81" fmla="*/ 383 h 480"/>
                    <a:gd name="T82" fmla="*/ 798 w 888"/>
                    <a:gd name="T83" fmla="*/ 309 h 480"/>
                    <a:gd name="T84" fmla="*/ 838 w 888"/>
                    <a:gd name="T85" fmla="*/ 204 h 480"/>
                    <a:gd name="T86" fmla="*/ 866 w 888"/>
                    <a:gd name="T87" fmla="*/ 119 h 480"/>
                    <a:gd name="T88" fmla="*/ 871 w 888"/>
                    <a:gd name="T89" fmla="*/ 93 h 480"/>
                    <a:gd name="T90" fmla="*/ 857 w 888"/>
                    <a:gd name="T91" fmla="*/ 33 h 480"/>
                    <a:gd name="T92" fmla="*/ 842 w 888"/>
                    <a:gd name="T93" fmla="*/ 29 h 480"/>
                    <a:gd name="T94" fmla="*/ 812 w 888"/>
                    <a:gd name="T95" fmla="*/ 100 h 480"/>
                    <a:gd name="T96" fmla="*/ 760 w 888"/>
                    <a:gd name="T97" fmla="*/ 193 h 480"/>
                    <a:gd name="T98" fmla="*/ 723 w 888"/>
                    <a:gd name="T99" fmla="*/ 265 h 480"/>
                    <a:gd name="T100" fmla="*/ 685 w 888"/>
                    <a:gd name="T101" fmla="*/ 276 h 480"/>
                    <a:gd name="T102" fmla="*/ 549 w 888"/>
                    <a:gd name="T103" fmla="*/ 293 h 480"/>
                    <a:gd name="T104" fmla="*/ 389 w 888"/>
                    <a:gd name="T105" fmla="*/ 303 h 480"/>
                    <a:gd name="T106" fmla="*/ 231 w 888"/>
                    <a:gd name="T107" fmla="*/ 303 h 480"/>
                    <a:gd name="T108" fmla="*/ 52 w 888"/>
                    <a:gd name="T109" fmla="*/ 304 h 480"/>
                    <a:gd name="T110" fmla="*/ 0 w 888"/>
                    <a:gd name="T111" fmla="*/ 290 h 480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888"/>
                    <a:gd name="T169" fmla="*/ 0 h 480"/>
                    <a:gd name="T170" fmla="*/ 888 w 888"/>
                    <a:gd name="T171" fmla="*/ 480 h 480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888" h="480">
                      <a:moveTo>
                        <a:pt x="0" y="290"/>
                      </a:moveTo>
                      <a:lnTo>
                        <a:pt x="110" y="195"/>
                      </a:lnTo>
                      <a:lnTo>
                        <a:pt x="113" y="217"/>
                      </a:lnTo>
                      <a:lnTo>
                        <a:pt x="38" y="285"/>
                      </a:lnTo>
                      <a:lnTo>
                        <a:pt x="170" y="279"/>
                      </a:lnTo>
                      <a:lnTo>
                        <a:pt x="449" y="280"/>
                      </a:lnTo>
                      <a:lnTo>
                        <a:pt x="597" y="269"/>
                      </a:lnTo>
                      <a:lnTo>
                        <a:pt x="690" y="252"/>
                      </a:lnTo>
                      <a:lnTo>
                        <a:pt x="713" y="246"/>
                      </a:lnTo>
                      <a:lnTo>
                        <a:pt x="822" y="27"/>
                      </a:lnTo>
                      <a:lnTo>
                        <a:pt x="771" y="13"/>
                      </a:lnTo>
                      <a:lnTo>
                        <a:pt x="847" y="0"/>
                      </a:lnTo>
                      <a:lnTo>
                        <a:pt x="875" y="24"/>
                      </a:lnTo>
                      <a:lnTo>
                        <a:pt x="888" y="105"/>
                      </a:lnTo>
                      <a:lnTo>
                        <a:pt x="866" y="171"/>
                      </a:lnTo>
                      <a:lnTo>
                        <a:pt x="795" y="385"/>
                      </a:lnTo>
                      <a:lnTo>
                        <a:pt x="762" y="451"/>
                      </a:lnTo>
                      <a:lnTo>
                        <a:pt x="732" y="459"/>
                      </a:lnTo>
                      <a:lnTo>
                        <a:pt x="507" y="455"/>
                      </a:lnTo>
                      <a:lnTo>
                        <a:pt x="271" y="461"/>
                      </a:lnTo>
                      <a:lnTo>
                        <a:pt x="47" y="478"/>
                      </a:lnTo>
                      <a:lnTo>
                        <a:pt x="14" y="480"/>
                      </a:lnTo>
                      <a:lnTo>
                        <a:pt x="11" y="417"/>
                      </a:lnTo>
                      <a:lnTo>
                        <a:pt x="6" y="355"/>
                      </a:lnTo>
                      <a:lnTo>
                        <a:pt x="5" y="322"/>
                      </a:lnTo>
                      <a:lnTo>
                        <a:pt x="24" y="342"/>
                      </a:lnTo>
                      <a:lnTo>
                        <a:pt x="28" y="393"/>
                      </a:lnTo>
                      <a:lnTo>
                        <a:pt x="35" y="447"/>
                      </a:lnTo>
                      <a:lnTo>
                        <a:pt x="99" y="456"/>
                      </a:lnTo>
                      <a:lnTo>
                        <a:pt x="246" y="442"/>
                      </a:lnTo>
                      <a:lnTo>
                        <a:pt x="370" y="432"/>
                      </a:lnTo>
                      <a:lnTo>
                        <a:pt x="474" y="432"/>
                      </a:lnTo>
                      <a:lnTo>
                        <a:pt x="630" y="432"/>
                      </a:lnTo>
                      <a:lnTo>
                        <a:pt x="729" y="431"/>
                      </a:lnTo>
                      <a:lnTo>
                        <a:pt x="732" y="402"/>
                      </a:lnTo>
                      <a:lnTo>
                        <a:pt x="723" y="341"/>
                      </a:lnTo>
                      <a:lnTo>
                        <a:pt x="715" y="274"/>
                      </a:lnTo>
                      <a:lnTo>
                        <a:pt x="729" y="290"/>
                      </a:lnTo>
                      <a:lnTo>
                        <a:pt x="743" y="364"/>
                      </a:lnTo>
                      <a:lnTo>
                        <a:pt x="756" y="402"/>
                      </a:lnTo>
                      <a:lnTo>
                        <a:pt x="771" y="383"/>
                      </a:lnTo>
                      <a:lnTo>
                        <a:pt x="798" y="309"/>
                      </a:lnTo>
                      <a:lnTo>
                        <a:pt x="838" y="204"/>
                      </a:lnTo>
                      <a:lnTo>
                        <a:pt x="866" y="119"/>
                      </a:lnTo>
                      <a:lnTo>
                        <a:pt x="871" y="93"/>
                      </a:lnTo>
                      <a:lnTo>
                        <a:pt x="857" y="33"/>
                      </a:lnTo>
                      <a:lnTo>
                        <a:pt x="842" y="29"/>
                      </a:lnTo>
                      <a:lnTo>
                        <a:pt x="812" y="100"/>
                      </a:lnTo>
                      <a:lnTo>
                        <a:pt x="760" y="193"/>
                      </a:lnTo>
                      <a:lnTo>
                        <a:pt x="723" y="265"/>
                      </a:lnTo>
                      <a:lnTo>
                        <a:pt x="685" y="276"/>
                      </a:lnTo>
                      <a:lnTo>
                        <a:pt x="549" y="293"/>
                      </a:lnTo>
                      <a:lnTo>
                        <a:pt x="389" y="303"/>
                      </a:lnTo>
                      <a:lnTo>
                        <a:pt x="231" y="303"/>
                      </a:lnTo>
                      <a:lnTo>
                        <a:pt x="52" y="304"/>
                      </a:lnTo>
                      <a:lnTo>
                        <a:pt x="0" y="29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grpSp>
              <p:nvGrpSpPr>
                <p:cNvPr id="43023" name="Group 1101"/>
                <p:cNvGrpSpPr>
                  <a:grpSpLocks/>
                </p:cNvGrpSpPr>
                <p:nvPr/>
              </p:nvGrpSpPr>
              <p:grpSpPr bwMode="auto">
                <a:xfrm rot="199841">
                  <a:off x="4440" y="744"/>
                  <a:ext cx="1100" cy="273"/>
                  <a:chOff x="4440" y="744"/>
                  <a:chExt cx="1100" cy="273"/>
                </a:xfrm>
              </p:grpSpPr>
              <p:sp>
                <p:nvSpPr>
                  <p:cNvPr id="43024" name="Freeform 1102"/>
                  <p:cNvSpPr>
                    <a:spLocks/>
                  </p:cNvSpPr>
                  <p:nvPr/>
                </p:nvSpPr>
                <p:spPr bwMode="auto">
                  <a:xfrm rot="412926">
                    <a:off x="5050" y="861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3025" name="Freeform 1103"/>
                  <p:cNvSpPr>
                    <a:spLocks/>
                  </p:cNvSpPr>
                  <p:nvPr/>
                </p:nvSpPr>
                <p:spPr bwMode="auto">
                  <a:xfrm rot="412926">
                    <a:off x="5213" y="872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3026" name="Freeform 1104"/>
                  <p:cNvSpPr>
                    <a:spLocks/>
                  </p:cNvSpPr>
                  <p:nvPr/>
                </p:nvSpPr>
                <p:spPr bwMode="auto">
                  <a:xfrm rot="412926">
                    <a:off x="4504" y="933"/>
                    <a:ext cx="611" cy="84"/>
                  </a:xfrm>
                  <a:custGeom>
                    <a:avLst/>
                    <a:gdLst>
                      <a:gd name="T0" fmla="*/ 0 w 195"/>
                      <a:gd name="T1" fmla="*/ 15 h 49"/>
                      <a:gd name="T2" fmla="*/ 190 w 195"/>
                      <a:gd name="T3" fmla="*/ 0 h 49"/>
                      <a:gd name="T4" fmla="*/ 195 w 195"/>
                      <a:gd name="T5" fmla="*/ 32 h 49"/>
                      <a:gd name="T6" fmla="*/ 0 w 195"/>
                      <a:gd name="T7" fmla="*/ 49 h 49"/>
                      <a:gd name="T8" fmla="*/ 0 w 195"/>
                      <a:gd name="T9" fmla="*/ 15 h 4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95"/>
                      <a:gd name="T16" fmla="*/ 0 h 49"/>
                      <a:gd name="T17" fmla="*/ 195 w 195"/>
                      <a:gd name="T18" fmla="*/ 49 h 4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95" h="49">
                        <a:moveTo>
                          <a:pt x="0" y="15"/>
                        </a:moveTo>
                        <a:lnTo>
                          <a:pt x="190" y="0"/>
                        </a:lnTo>
                        <a:lnTo>
                          <a:pt x="195" y="32"/>
                        </a:lnTo>
                        <a:lnTo>
                          <a:pt x="0" y="49"/>
                        </a:lnTo>
                        <a:lnTo>
                          <a:pt x="0" y="15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3027" name="Freeform 1105"/>
                  <p:cNvSpPr>
                    <a:spLocks/>
                  </p:cNvSpPr>
                  <p:nvPr/>
                </p:nvSpPr>
                <p:spPr bwMode="auto">
                  <a:xfrm rot="412926">
                    <a:off x="4440" y="823"/>
                    <a:ext cx="87" cy="71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3028" name="Freeform 1106"/>
                  <p:cNvSpPr>
                    <a:spLocks/>
                  </p:cNvSpPr>
                  <p:nvPr/>
                </p:nvSpPr>
                <p:spPr bwMode="auto">
                  <a:xfrm rot="412926">
                    <a:off x="4603" y="833"/>
                    <a:ext cx="87" cy="73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3029" name="Freeform 1107"/>
                  <p:cNvSpPr>
                    <a:spLocks/>
                  </p:cNvSpPr>
                  <p:nvPr/>
                </p:nvSpPr>
                <p:spPr bwMode="auto">
                  <a:xfrm rot="412926">
                    <a:off x="4737" y="845"/>
                    <a:ext cx="88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3030" name="Freeform 1108"/>
                  <p:cNvSpPr>
                    <a:spLocks/>
                  </p:cNvSpPr>
                  <p:nvPr/>
                </p:nvSpPr>
                <p:spPr bwMode="auto">
                  <a:xfrm rot="412926">
                    <a:off x="4900" y="856"/>
                    <a:ext cx="88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3031" name="Freeform 1109"/>
                  <p:cNvSpPr>
                    <a:spLocks/>
                  </p:cNvSpPr>
                  <p:nvPr/>
                </p:nvSpPr>
                <p:spPr bwMode="auto">
                  <a:xfrm rot="412926">
                    <a:off x="5146" y="782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3032" name="Freeform 1110"/>
                  <p:cNvSpPr>
                    <a:spLocks/>
                  </p:cNvSpPr>
                  <p:nvPr/>
                </p:nvSpPr>
                <p:spPr bwMode="auto">
                  <a:xfrm rot="412926">
                    <a:off x="5309" y="793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3033" name="Freeform 1111"/>
                  <p:cNvSpPr>
                    <a:spLocks/>
                  </p:cNvSpPr>
                  <p:nvPr/>
                </p:nvSpPr>
                <p:spPr bwMode="auto">
                  <a:xfrm rot="412926">
                    <a:off x="4536" y="744"/>
                    <a:ext cx="87" cy="71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3034" name="Freeform 1112"/>
                  <p:cNvSpPr>
                    <a:spLocks/>
                  </p:cNvSpPr>
                  <p:nvPr/>
                </p:nvSpPr>
                <p:spPr bwMode="auto">
                  <a:xfrm rot="412926">
                    <a:off x="4699" y="754"/>
                    <a:ext cx="87" cy="73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3035" name="Freeform 1113"/>
                  <p:cNvSpPr>
                    <a:spLocks/>
                  </p:cNvSpPr>
                  <p:nvPr/>
                </p:nvSpPr>
                <p:spPr bwMode="auto">
                  <a:xfrm rot="412926">
                    <a:off x="4833" y="766"/>
                    <a:ext cx="88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3036" name="Freeform 1114"/>
                  <p:cNvSpPr>
                    <a:spLocks/>
                  </p:cNvSpPr>
                  <p:nvPr/>
                </p:nvSpPr>
                <p:spPr bwMode="auto">
                  <a:xfrm rot="412926">
                    <a:off x="4996" y="777"/>
                    <a:ext cx="88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3037" name="Freeform 1115"/>
                  <p:cNvSpPr>
                    <a:spLocks/>
                  </p:cNvSpPr>
                  <p:nvPr/>
                </p:nvSpPr>
                <p:spPr bwMode="auto">
                  <a:xfrm rot="412926">
                    <a:off x="5357" y="895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3038" name="Freeform 1116"/>
                  <p:cNvSpPr>
                    <a:spLocks/>
                  </p:cNvSpPr>
                  <p:nvPr/>
                </p:nvSpPr>
                <p:spPr bwMode="auto">
                  <a:xfrm rot="412926">
                    <a:off x="5453" y="816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Title 7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 – Half Year</a:t>
            </a:r>
            <a:endParaRPr lang="en-US" dirty="0"/>
          </a:p>
        </p:txBody>
      </p:sp>
      <p:sp>
        <p:nvSpPr>
          <p:cNvPr id="4403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FA-SU-410</a:t>
            </a:r>
            <a:endParaRPr lang="en-US" dirty="0"/>
          </a:p>
        </p:txBody>
      </p:sp>
      <p:grpSp>
        <p:nvGrpSpPr>
          <p:cNvPr id="78" name="Group 77"/>
          <p:cNvGrpSpPr/>
          <p:nvPr/>
        </p:nvGrpSpPr>
        <p:grpSpPr>
          <a:xfrm>
            <a:off x="393122" y="864419"/>
            <a:ext cx="8342434" cy="5352773"/>
            <a:chOff x="312738" y="1336675"/>
            <a:chExt cx="8342434" cy="5352773"/>
          </a:xfrm>
        </p:grpSpPr>
        <p:sp>
          <p:nvSpPr>
            <p:cNvPr id="44035" name="Rectangle 2142"/>
            <p:cNvSpPr>
              <a:spLocks noChangeArrowheads="1"/>
            </p:cNvSpPr>
            <p:nvPr/>
          </p:nvSpPr>
          <p:spPr bwMode="auto">
            <a:xfrm>
              <a:off x="1712913" y="5427663"/>
              <a:ext cx="1870075" cy="347662"/>
            </a:xfrm>
            <a:prstGeom prst="rect">
              <a:avLst/>
            </a:prstGeom>
            <a:solidFill>
              <a:srgbClr val="CCECFF"/>
            </a:solidFill>
            <a:ln w="2857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 dirty="0"/>
            </a:p>
          </p:txBody>
        </p:sp>
        <p:sp>
          <p:nvSpPr>
            <p:cNvPr id="44036" name="Rectangle 2141"/>
            <p:cNvSpPr>
              <a:spLocks noChangeArrowheads="1"/>
            </p:cNvSpPr>
            <p:nvPr/>
          </p:nvSpPr>
          <p:spPr bwMode="auto">
            <a:xfrm>
              <a:off x="5580063" y="5424488"/>
              <a:ext cx="1717675" cy="347662"/>
            </a:xfrm>
            <a:prstGeom prst="rect">
              <a:avLst/>
            </a:prstGeom>
            <a:solidFill>
              <a:srgbClr val="CCECFF"/>
            </a:solidFill>
            <a:ln w="2857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 dirty="0"/>
            </a:p>
          </p:txBody>
        </p:sp>
        <p:sp>
          <p:nvSpPr>
            <p:cNvPr id="44037" name="Rectangle 2140"/>
            <p:cNvSpPr>
              <a:spLocks noChangeArrowheads="1"/>
            </p:cNvSpPr>
            <p:nvPr/>
          </p:nvSpPr>
          <p:spPr bwMode="auto">
            <a:xfrm>
              <a:off x="1712913" y="2841625"/>
              <a:ext cx="3519487" cy="357188"/>
            </a:xfrm>
            <a:prstGeom prst="rect">
              <a:avLst/>
            </a:prstGeom>
            <a:solidFill>
              <a:srgbClr val="FFFF66"/>
            </a:solidFill>
            <a:ln w="2857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 dirty="0"/>
            </a:p>
          </p:txBody>
        </p:sp>
        <p:sp>
          <p:nvSpPr>
            <p:cNvPr id="44039" name="Text Box 2054"/>
            <p:cNvSpPr txBox="1">
              <a:spLocks noChangeArrowheads="1"/>
            </p:cNvSpPr>
            <p:nvPr/>
          </p:nvSpPr>
          <p:spPr bwMode="auto">
            <a:xfrm>
              <a:off x="1835150" y="1336675"/>
              <a:ext cx="5724644" cy="52629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b="1" dirty="0">
                  <a:latin typeface="+mj-lt"/>
                </a:rPr>
                <a:t>Period	2008	2009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b="1" dirty="0"/>
                <a:t>------------------------------------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January	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February	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March	 </a:t>
              </a:r>
              <a:r>
                <a:rPr lang="en-US" sz="2400" dirty="0">
                  <a:solidFill>
                    <a:schemeClr val="accent2"/>
                  </a:solidFill>
                  <a:latin typeface="+mj-lt"/>
                </a:rPr>
                <a:t>$60</a:t>
              </a:r>
              <a:r>
                <a:rPr lang="en-US" sz="2400" dirty="0">
                  <a:latin typeface="+mj-lt"/>
                </a:rPr>
                <a:t>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April	</a:t>
              </a:r>
              <a:r>
                <a:rPr lang="en-US" sz="2400" dirty="0">
                  <a:solidFill>
                    <a:schemeClr val="accent2"/>
                  </a:solidFill>
                  <a:latin typeface="+mj-lt"/>
                </a:rPr>
                <a:t>$60</a:t>
              </a:r>
              <a:r>
                <a:rPr lang="en-US" sz="2400" dirty="0">
                  <a:latin typeface="+mj-lt"/>
                </a:rPr>
                <a:t>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May	</a:t>
              </a:r>
              <a:r>
                <a:rPr lang="en-US" sz="2400" dirty="0">
                  <a:solidFill>
                    <a:schemeClr val="accent2"/>
                  </a:solidFill>
                  <a:latin typeface="+mj-lt"/>
                </a:rPr>
                <a:t>$60</a:t>
              </a:r>
              <a:r>
                <a:rPr lang="en-US" sz="2400" dirty="0">
                  <a:latin typeface="+mj-lt"/>
                </a:rPr>
                <a:t>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June	</a:t>
              </a:r>
              <a:r>
                <a:rPr lang="en-US" sz="2400" dirty="0">
                  <a:solidFill>
                    <a:schemeClr val="accent2"/>
                  </a:solidFill>
                  <a:latin typeface="+mj-lt"/>
                </a:rPr>
                <a:t>$60</a:t>
              </a:r>
              <a:r>
                <a:rPr lang="en-US" sz="2400" dirty="0">
                  <a:latin typeface="+mj-lt"/>
                </a:rPr>
                <a:t>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July	 </a:t>
              </a:r>
              <a:r>
                <a:rPr lang="en-US" sz="2400" dirty="0">
                  <a:solidFill>
                    <a:schemeClr val="accent2"/>
                  </a:solidFill>
                  <a:latin typeface="+mj-lt"/>
                </a:rPr>
                <a:t>$60</a:t>
              </a:r>
              <a:r>
                <a:rPr lang="en-US" sz="2400" dirty="0">
                  <a:latin typeface="+mj-lt"/>
                </a:rPr>
                <a:t>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August	 </a:t>
              </a:r>
              <a:r>
                <a:rPr lang="en-US" sz="2400" dirty="0">
                  <a:solidFill>
                    <a:schemeClr val="accent2"/>
                  </a:solidFill>
                  <a:latin typeface="+mj-lt"/>
                </a:rPr>
                <a:t>$60</a:t>
              </a:r>
              <a:r>
                <a:rPr lang="en-US" sz="2400" dirty="0">
                  <a:latin typeface="+mj-lt"/>
                </a:rPr>
                <a:t>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September	</a:t>
              </a:r>
              <a:r>
                <a:rPr lang="en-US" sz="2400" dirty="0">
                  <a:solidFill>
                    <a:schemeClr val="accent2"/>
                  </a:solidFill>
                  <a:latin typeface="+mj-lt"/>
                </a:rPr>
                <a:t>$60</a:t>
              </a:r>
              <a:r>
                <a:rPr lang="en-US" sz="2400" dirty="0">
                  <a:latin typeface="+mj-lt"/>
                </a:rPr>
                <a:t>	 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October	 </a:t>
              </a:r>
              <a:r>
                <a:rPr lang="en-US" sz="2400" dirty="0">
                  <a:solidFill>
                    <a:schemeClr val="accent2"/>
                  </a:solidFill>
                  <a:latin typeface="+mj-lt"/>
                </a:rPr>
                <a:t>$60</a:t>
              </a:r>
              <a:r>
                <a:rPr lang="en-US" sz="2400" dirty="0">
                  <a:latin typeface="+mj-lt"/>
                </a:rPr>
                <a:t>	</a:t>
              </a:r>
              <a:r>
                <a:rPr lang="en-US" sz="2400" dirty="0">
                  <a:solidFill>
                    <a:schemeClr val="accent2"/>
                  </a:solidFill>
                  <a:latin typeface="+mj-lt"/>
                </a:rPr>
                <a:t>-$300</a:t>
              </a:r>
              <a:endParaRPr lang="en-US" sz="2400" dirty="0">
                <a:latin typeface="+mj-lt"/>
              </a:endParaRP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November	 </a:t>
              </a:r>
              <a:r>
                <a:rPr lang="en-US" sz="2400" dirty="0">
                  <a:solidFill>
                    <a:schemeClr val="accent2"/>
                  </a:solidFill>
                  <a:latin typeface="+mj-lt"/>
                </a:rPr>
                <a:t>$60	</a:t>
              </a:r>
              <a:r>
                <a:rPr lang="en-US" sz="2400" dirty="0">
                  <a:latin typeface="+mj-lt"/>
                </a:rPr>
                <a:t>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December	 </a:t>
              </a:r>
              <a:r>
                <a:rPr lang="en-US" sz="2400" dirty="0">
                  <a:solidFill>
                    <a:schemeClr val="accent2"/>
                  </a:solidFill>
                  <a:latin typeface="+mj-lt"/>
                </a:rPr>
                <a:t>$60</a:t>
              </a:r>
              <a:r>
                <a:rPr lang="en-US" sz="2400" dirty="0">
                  <a:latin typeface="+mj-lt"/>
                </a:rPr>
                <a:t>	0	</a:t>
              </a:r>
            </a:p>
          </p:txBody>
        </p:sp>
        <p:grpSp>
          <p:nvGrpSpPr>
            <p:cNvPr id="44040" name="Group 2056"/>
            <p:cNvGrpSpPr>
              <a:grpSpLocks/>
            </p:cNvGrpSpPr>
            <p:nvPr/>
          </p:nvGrpSpPr>
          <p:grpSpPr bwMode="auto">
            <a:xfrm>
              <a:off x="312738" y="2824163"/>
              <a:ext cx="1381125" cy="1495425"/>
              <a:chOff x="148" y="981"/>
              <a:chExt cx="870" cy="942"/>
            </a:xfrm>
          </p:grpSpPr>
          <p:grpSp>
            <p:nvGrpSpPr>
              <p:cNvPr id="44075" name="Group 2057"/>
              <p:cNvGrpSpPr>
                <a:grpSpLocks/>
              </p:cNvGrpSpPr>
              <p:nvPr/>
            </p:nvGrpSpPr>
            <p:grpSpPr bwMode="auto">
              <a:xfrm>
                <a:off x="288" y="981"/>
                <a:ext cx="597" cy="741"/>
                <a:chOff x="489" y="1745"/>
                <a:chExt cx="1191" cy="1479"/>
              </a:xfrm>
            </p:grpSpPr>
            <p:sp>
              <p:nvSpPr>
                <p:cNvPr id="44077" name="Freeform 2058"/>
                <p:cNvSpPr>
                  <a:spLocks/>
                </p:cNvSpPr>
                <p:nvPr/>
              </p:nvSpPr>
              <p:spPr bwMode="auto">
                <a:xfrm>
                  <a:off x="493" y="2883"/>
                  <a:ext cx="1003" cy="341"/>
                </a:xfrm>
                <a:custGeom>
                  <a:avLst/>
                  <a:gdLst>
                    <a:gd name="T0" fmla="*/ 234 w 1913"/>
                    <a:gd name="T1" fmla="*/ 147 h 560"/>
                    <a:gd name="T2" fmla="*/ 294 w 1913"/>
                    <a:gd name="T3" fmla="*/ 120 h 560"/>
                    <a:gd name="T4" fmla="*/ 388 w 1913"/>
                    <a:gd name="T5" fmla="*/ 80 h 560"/>
                    <a:gd name="T6" fmla="*/ 594 w 1913"/>
                    <a:gd name="T7" fmla="*/ 0 h 560"/>
                    <a:gd name="T8" fmla="*/ 1128 w 1913"/>
                    <a:gd name="T9" fmla="*/ 40 h 560"/>
                    <a:gd name="T10" fmla="*/ 1268 w 1913"/>
                    <a:gd name="T11" fmla="*/ 67 h 560"/>
                    <a:gd name="T12" fmla="*/ 1421 w 1913"/>
                    <a:gd name="T13" fmla="*/ 93 h 560"/>
                    <a:gd name="T14" fmla="*/ 1708 w 1913"/>
                    <a:gd name="T15" fmla="*/ 120 h 560"/>
                    <a:gd name="T16" fmla="*/ 1828 w 1913"/>
                    <a:gd name="T17" fmla="*/ 140 h 560"/>
                    <a:gd name="T18" fmla="*/ 1894 w 1913"/>
                    <a:gd name="T19" fmla="*/ 167 h 560"/>
                    <a:gd name="T20" fmla="*/ 1901 w 1913"/>
                    <a:gd name="T21" fmla="*/ 273 h 560"/>
                    <a:gd name="T22" fmla="*/ 1834 w 1913"/>
                    <a:gd name="T23" fmla="*/ 320 h 560"/>
                    <a:gd name="T24" fmla="*/ 1801 w 1913"/>
                    <a:gd name="T25" fmla="*/ 420 h 560"/>
                    <a:gd name="T26" fmla="*/ 1701 w 1913"/>
                    <a:gd name="T27" fmla="*/ 467 h 560"/>
                    <a:gd name="T28" fmla="*/ 1594 w 1913"/>
                    <a:gd name="T29" fmla="*/ 553 h 560"/>
                    <a:gd name="T30" fmla="*/ 1461 w 1913"/>
                    <a:gd name="T31" fmla="*/ 560 h 560"/>
                    <a:gd name="T32" fmla="*/ 1174 w 1913"/>
                    <a:gd name="T33" fmla="*/ 533 h 560"/>
                    <a:gd name="T34" fmla="*/ 1041 w 1913"/>
                    <a:gd name="T35" fmla="*/ 493 h 560"/>
                    <a:gd name="T36" fmla="*/ 848 w 1913"/>
                    <a:gd name="T37" fmla="*/ 473 h 560"/>
                    <a:gd name="T38" fmla="*/ 648 w 1913"/>
                    <a:gd name="T39" fmla="*/ 460 h 560"/>
                    <a:gd name="T40" fmla="*/ 581 w 1913"/>
                    <a:gd name="T41" fmla="*/ 440 h 560"/>
                    <a:gd name="T42" fmla="*/ 494 w 1913"/>
                    <a:gd name="T43" fmla="*/ 433 h 560"/>
                    <a:gd name="T44" fmla="*/ 328 w 1913"/>
                    <a:gd name="T45" fmla="*/ 420 h 560"/>
                    <a:gd name="T46" fmla="*/ 214 w 1913"/>
                    <a:gd name="T47" fmla="*/ 387 h 560"/>
                    <a:gd name="T48" fmla="*/ 74 w 1913"/>
                    <a:gd name="T49" fmla="*/ 380 h 560"/>
                    <a:gd name="T50" fmla="*/ 14 w 1913"/>
                    <a:gd name="T51" fmla="*/ 353 h 560"/>
                    <a:gd name="T52" fmla="*/ 21 w 1913"/>
                    <a:gd name="T53" fmla="*/ 260 h 560"/>
                    <a:gd name="T54" fmla="*/ 61 w 1913"/>
                    <a:gd name="T55" fmla="*/ 240 h 560"/>
                    <a:gd name="T56" fmla="*/ 81 w 1913"/>
                    <a:gd name="T57" fmla="*/ 200 h 560"/>
                    <a:gd name="T58" fmla="*/ 101 w 1913"/>
                    <a:gd name="T59" fmla="*/ 193 h 560"/>
                    <a:gd name="T60" fmla="*/ 234 w 1913"/>
                    <a:gd name="T61" fmla="*/ 147 h 560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1913"/>
                    <a:gd name="T94" fmla="*/ 0 h 560"/>
                    <a:gd name="T95" fmla="*/ 1913 w 1913"/>
                    <a:gd name="T96" fmla="*/ 560 h 560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1913" h="560">
                      <a:moveTo>
                        <a:pt x="234" y="147"/>
                      </a:moveTo>
                      <a:cubicBezTo>
                        <a:pt x="255" y="139"/>
                        <a:pt x="273" y="128"/>
                        <a:pt x="294" y="120"/>
                      </a:cubicBezTo>
                      <a:cubicBezTo>
                        <a:pt x="319" y="97"/>
                        <a:pt x="355" y="87"/>
                        <a:pt x="388" y="80"/>
                      </a:cubicBezTo>
                      <a:cubicBezTo>
                        <a:pt x="455" y="47"/>
                        <a:pt x="527" y="33"/>
                        <a:pt x="594" y="0"/>
                      </a:cubicBezTo>
                      <a:cubicBezTo>
                        <a:pt x="776" y="5"/>
                        <a:pt x="948" y="21"/>
                        <a:pt x="1128" y="40"/>
                      </a:cubicBezTo>
                      <a:cubicBezTo>
                        <a:pt x="1171" y="55"/>
                        <a:pt x="1223" y="60"/>
                        <a:pt x="1268" y="67"/>
                      </a:cubicBezTo>
                      <a:cubicBezTo>
                        <a:pt x="1316" y="82"/>
                        <a:pt x="1371" y="87"/>
                        <a:pt x="1421" y="93"/>
                      </a:cubicBezTo>
                      <a:cubicBezTo>
                        <a:pt x="1510" y="124"/>
                        <a:pt x="1617" y="116"/>
                        <a:pt x="1708" y="120"/>
                      </a:cubicBezTo>
                      <a:cubicBezTo>
                        <a:pt x="1752" y="135"/>
                        <a:pt x="1774" y="135"/>
                        <a:pt x="1828" y="140"/>
                      </a:cubicBezTo>
                      <a:cubicBezTo>
                        <a:pt x="1856" y="146"/>
                        <a:pt x="1874" y="146"/>
                        <a:pt x="1894" y="167"/>
                      </a:cubicBezTo>
                      <a:cubicBezTo>
                        <a:pt x="1907" y="204"/>
                        <a:pt x="1913" y="232"/>
                        <a:pt x="1901" y="273"/>
                      </a:cubicBezTo>
                      <a:cubicBezTo>
                        <a:pt x="1894" y="297"/>
                        <a:pt x="1852" y="308"/>
                        <a:pt x="1834" y="320"/>
                      </a:cubicBezTo>
                      <a:cubicBezTo>
                        <a:pt x="1829" y="336"/>
                        <a:pt x="1813" y="406"/>
                        <a:pt x="1801" y="420"/>
                      </a:cubicBezTo>
                      <a:cubicBezTo>
                        <a:pt x="1782" y="444"/>
                        <a:pt x="1729" y="457"/>
                        <a:pt x="1701" y="467"/>
                      </a:cubicBezTo>
                      <a:cubicBezTo>
                        <a:pt x="1686" y="489"/>
                        <a:pt x="1620" y="550"/>
                        <a:pt x="1594" y="553"/>
                      </a:cubicBezTo>
                      <a:cubicBezTo>
                        <a:pt x="1550" y="559"/>
                        <a:pt x="1505" y="558"/>
                        <a:pt x="1461" y="560"/>
                      </a:cubicBezTo>
                      <a:cubicBezTo>
                        <a:pt x="1361" y="552"/>
                        <a:pt x="1277" y="538"/>
                        <a:pt x="1174" y="533"/>
                      </a:cubicBezTo>
                      <a:cubicBezTo>
                        <a:pt x="1128" y="525"/>
                        <a:pt x="1086" y="501"/>
                        <a:pt x="1041" y="493"/>
                      </a:cubicBezTo>
                      <a:cubicBezTo>
                        <a:pt x="977" y="481"/>
                        <a:pt x="913" y="478"/>
                        <a:pt x="848" y="473"/>
                      </a:cubicBezTo>
                      <a:cubicBezTo>
                        <a:pt x="737" y="456"/>
                        <a:pt x="893" y="478"/>
                        <a:pt x="648" y="460"/>
                      </a:cubicBezTo>
                      <a:cubicBezTo>
                        <a:pt x="625" y="458"/>
                        <a:pt x="604" y="443"/>
                        <a:pt x="581" y="440"/>
                      </a:cubicBezTo>
                      <a:cubicBezTo>
                        <a:pt x="552" y="436"/>
                        <a:pt x="523" y="435"/>
                        <a:pt x="494" y="433"/>
                      </a:cubicBezTo>
                      <a:cubicBezTo>
                        <a:pt x="402" y="416"/>
                        <a:pt x="534" y="439"/>
                        <a:pt x="328" y="420"/>
                      </a:cubicBezTo>
                      <a:cubicBezTo>
                        <a:pt x="290" y="417"/>
                        <a:pt x="253" y="390"/>
                        <a:pt x="214" y="387"/>
                      </a:cubicBezTo>
                      <a:cubicBezTo>
                        <a:pt x="167" y="383"/>
                        <a:pt x="121" y="382"/>
                        <a:pt x="74" y="380"/>
                      </a:cubicBezTo>
                      <a:cubicBezTo>
                        <a:pt x="49" y="373"/>
                        <a:pt x="38" y="361"/>
                        <a:pt x="14" y="353"/>
                      </a:cubicBezTo>
                      <a:cubicBezTo>
                        <a:pt x="6" y="327"/>
                        <a:pt x="0" y="281"/>
                        <a:pt x="21" y="260"/>
                      </a:cubicBezTo>
                      <a:cubicBezTo>
                        <a:pt x="32" y="249"/>
                        <a:pt x="49" y="248"/>
                        <a:pt x="61" y="240"/>
                      </a:cubicBezTo>
                      <a:cubicBezTo>
                        <a:pt x="69" y="228"/>
                        <a:pt x="70" y="211"/>
                        <a:pt x="81" y="200"/>
                      </a:cubicBezTo>
                      <a:cubicBezTo>
                        <a:pt x="86" y="195"/>
                        <a:pt x="95" y="196"/>
                        <a:pt x="101" y="193"/>
                      </a:cubicBezTo>
                      <a:cubicBezTo>
                        <a:pt x="145" y="171"/>
                        <a:pt x="185" y="159"/>
                        <a:pt x="234" y="147"/>
                      </a:cubicBezTo>
                      <a:close/>
                    </a:path>
                  </a:pathLst>
                </a:custGeom>
                <a:solidFill>
                  <a:srgbClr val="FFFF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grpSp>
              <p:nvGrpSpPr>
                <p:cNvPr id="44078" name="Group 2059"/>
                <p:cNvGrpSpPr>
                  <a:grpSpLocks/>
                </p:cNvGrpSpPr>
                <p:nvPr/>
              </p:nvGrpSpPr>
              <p:grpSpPr bwMode="auto">
                <a:xfrm rot="412926">
                  <a:off x="690" y="1745"/>
                  <a:ext cx="990" cy="1199"/>
                  <a:chOff x="1680" y="1296"/>
                  <a:chExt cx="2263" cy="2448"/>
                </a:xfrm>
              </p:grpSpPr>
              <p:sp>
                <p:nvSpPr>
                  <p:cNvPr id="44097" name="Freeform 2060"/>
                  <p:cNvSpPr>
                    <a:spLocks/>
                  </p:cNvSpPr>
                  <p:nvPr/>
                </p:nvSpPr>
                <p:spPr bwMode="auto">
                  <a:xfrm>
                    <a:off x="1703" y="1326"/>
                    <a:ext cx="2230" cy="2390"/>
                  </a:xfrm>
                  <a:custGeom>
                    <a:avLst/>
                    <a:gdLst>
                      <a:gd name="T0" fmla="*/ 166 w 883"/>
                      <a:gd name="T1" fmla="*/ 632 h 946"/>
                      <a:gd name="T2" fmla="*/ 98 w 883"/>
                      <a:gd name="T3" fmla="*/ 693 h 946"/>
                      <a:gd name="T4" fmla="*/ 13 w 883"/>
                      <a:gd name="T5" fmla="*/ 767 h 946"/>
                      <a:gd name="T6" fmla="*/ 13 w 883"/>
                      <a:gd name="T7" fmla="*/ 830 h 946"/>
                      <a:gd name="T8" fmla="*/ 27 w 883"/>
                      <a:gd name="T9" fmla="*/ 946 h 946"/>
                      <a:gd name="T10" fmla="*/ 170 w 883"/>
                      <a:gd name="T11" fmla="*/ 941 h 946"/>
                      <a:gd name="T12" fmla="*/ 330 w 883"/>
                      <a:gd name="T13" fmla="*/ 924 h 946"/>
                      <a:gd name="T14" fmla="*/ 568 w 883"/>
                      <a:gd name="T15" fmla="*/ 919 h 946"/>
                      <a:gd name="T16" fmla="*/ 747 w 883"/>
                      <a:gd name="T17" fmla="*/ 924 h 946"/>
                      <a:gd name="T18" fmla="*/ 809 w 883"/>
                      <a:gd name="T19" fmla="*/ 809 h 946"/>
                      <a:gd name="T20" fmla="*/ 883 w 883"/>
                      <a:gd name="T21" fmla="*/ 585 h 946"/>
                      <a:gd name="T22" fmla="*/ 869 w 883"/>
                      <a:gd name="T23" fmla="*/ 517 h 946"/>
                      <a:gd name="T24" fmla="*/ 842 w 883"/>
                      <a:gd name="T25" fmla="*/ 490 h 946"/>
                      <a:gd name="T26" fmla="*/ 762 w 883"/>
                      <a:gd name="T27" fmla="*/ 495 h 946"/>
                      <a:gd name="T28" fmla="*/ 799 w 883"/>
                      <a:gd name="T29" fmla="*/ 325 h 946"/>
                      <a:gd name="T30" fmla="*/ 804 w 883"/>
                      <a:gd name="T31" fmla="*/ 272 h 946"/>
                      <a:gd name="T32" fmla="*/ 785 w 883"/>
                      <a:gd name="T33" fmla="*/ 140 h 946"/>
                      <a:gd name="T34" fmla="*/ 766 w 883"/>
                      <a:gd name="T35" fmla="*/ 42 h 946"/>
                      <a:gd name="T36" fmla="*/ 733 w 883"/>
                      <a:gd name="T37" fmla="*/ 0 h 946"/>
                      <a:gd name="T38" fmla="*/ 708 w 883"/>
                      <a:gd name="T39" fmla="*/ 0 h 946"/>
                      <a:gd name="T40" fmla="*/ 643 w 883"/>
                      <a:gd name="T41" fmla="*/ 11 h 946"/>
                      <a:gd name="T42" fmla="*/ 539 w 883"/>
                      <a:gd name="T43" fmla="*/ 16 h 946"/>
                      <a:gd name="T44" fmla="*/ 471 w 883"/>
                      <a:gd name="T45" fmla="*/ 6 h 946"/>
                      <a:gd name="T46" fmla="*/ 397 w 883"/>
                      <a:gd name="T47" fmla="*/ 2 h 946"/>
                      <a:gd name="T48" fmla="*/ 369 w 883"/>
                      <a:gd name="T49" fmla="*/ 9 h 946"/>
                      <a:gd name="T50" fmla="*/ 306 w 883"/>
                      <a:gd name="T51" fmla="*/ 38 h 946"/>
                      <a:gd name="T52" fmla="*/ 213 w 883"/>
                      <a:gd name="T53" fmla="*/ 63 h 946"/>
                      <a:gd name="T54" fmla="*/ 95 w 883"/>
                      <a:gd name="T55" fmla="*/ 104 h 946"/>
                      <a:gd name="T56" fmla="*/ 50 w 883"/>
                      <a:gd name="T57" fmla="*/ 130 h 946"/>
                      <a:gd name="T58" fmla="*/ 9 w 883"/>
                      <a:gd name="T59" fmla="*/ 174 h 946"/>
                      <a:gd name="T60" fmla="*/ 0 w 883"/>
                      <a:gd name="T61" fmla="*/ 239 h 946"/>
                      <a:gd name="T62" fmla="*/ 0 w 883"/>
                      <a:gd name="T63" fmla="*/ 347 h 946"/>
                      <a:gd name="T64" fmla="*/ 5 w 883"/>
                      <a:gd name="T65" fmla="*/ 475 h 946"/>
                      <a:gd name="T66" fmla="*/ 14 w 883"/>
                      <a:gd name="T67" fmla="*/ 550 h 946"/>
                      <a:gd name="T68" fmla="*/ 32 w 883"/>
                      <a:gd name="T69" fmla="*/ 594 h 946"/>
                      <a:gd name="T70" fmla="*/ 60 w 883"/>
                      <a:gd name="T71" fmla="*/ 616 h 946"/>
                      <a:gd name="T72" fmla="*/ 93 w 883"/>
                      <a:gd name="T73" fmla="*/ 625 h 946"/>
                      <a:gd name="T74" fmla="*/ 166 w 883"/>
                      <a:gd name="T75" fmla="*/ 632 h 94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w 883"/>
                      <a:gd name="T115" fmla="*/ 0 h 946"/>
                      <a:gd name="T116" fmla="*/ 883 w 883"/>
                      <a:gd name="T117" fmla="*/ 946 h 946"/>
                    </a:gdLst>
                    <a:ahLst/>
                    <a:cxnLst>
                      <a:cxn ang="T76">
                        <a:pos x="T0" y="T1"/>
                      </a:cxn>
                      <a:cxn ang="T77">
                        <a:pos x="T2" y="T3"/>
                      </a:cxn>
                      <a:cxn ang="T78">
                        <a:pos x="T4" y="T5"/>
                      </a:cxn>
                      <a:cxn ang="T79">
                        <a:pos x="T6" y="T7"/>
                      </a:cxn>
                      <a:cxn ang="T80">
                        <a:pos x="T8" y="T9"/>
                      </a:cxn>
                      <a:cxn ang="T81">
                        <a:pos x="T10" y="T11"/>
                      </a:cxn>
                      <a:cxn ang="T82">
                        <a:pos x="T12" y="T13"/>
                      </a:cxn>
                      <a:cxn ang="T83">
                        <a:pos x="T14" y="T15"/>
                      </a:cxn>
                      <a:cxn ang="T84">
                        <a:pos x="T16" y="T17"/>
                      </a:cxn>
                      <a:cxn ang="T85">
                        <a:pos x="T18" y="T19"/>
                      </a:cxn>
                      <a:cxn ang="T86">
                        <a:pos x="T20" y="T21"/>
                      </a:cxn>
                      <a:cxn ang="T87">
                        <a:pos x="T22" y="T23"/>
                      </a:cxn>
                      <a:cxn ang="T88">
                        <a:pos x="T24" y="T25"/>
                      </a:cxn>
                      <a:cxn ang="T89">
                        <a:pos x="T26" y="T27"/>
                      </a:cxn>
                      <a:cxn ang="T90">
                        <a:pos x="T28" y="T29"/>
                      </a:cxn>
                      <a:cxn ang="T91">
                        <a:pos x="T30" y="T31"/>
                      </a:cxn>
                      <a:cxn ang="T92">
                        <a:pos x="T32" y="T33"/>
                      </a:cxn>
                      <a:cxn ang="T93">
                        <a:pos x="T34" y="T35"/>
                      </a:cxn>
                      <a:cxn ang="T94">
                        <a:pos x="T36" y="T37"/>
                      </a:cxn>
                      <a:cxn ang="T95">
                        <a:pos x="T38" y="T39"/>
                      </a:cxn>
                      <a:cxn ang="T96">
                        <a:pos x="T40" y="T41"/>
                      </a:cxn>
                      <a:cxn ang="T97">
                        <a:pos x="T42" y="T43"/>
                      </a:cxn>
                      <a:cxn ang="T98">
                        <a:pos x="T44" y="T45"/>
                      </a:cxn>
                      <a:cxn ang="T99">
                        <a:pos x="T46" y="T47"/>
                      </a:cxn>
                      <a:cxn ang="T100">
                        <a:pos x="T48" y="T49"/>
                      </a:cxn>
                      <a:cxn ang="T101">
                        <a:pos x="T50" y="T51"/>
                      </a:cxn>
                      <a:cxn ang="T102">
                        <a:pos x="T52" y="T53"/>
                      </a:cxn>
                      <a:cxn ang="T103">
                        <a:pos x="T54" y="T55"/>
                      </a:cxn>
                      <a:cxn ang="T104">
                        <a:pos x="T56" y="T57"/>
                      </a:cxn>
                      <a:cxn ang="T105">
                        <a:pos x="T58" y="T59"/>
                      </a:cxn>
                      <a:cxn ang="T106">
                        <a:pos x="T60" y="T61"/>
                      </a:cxn>
                      <a:cxn ang="T107">
                        <a:pos x="T62" y="T63"/>
                      </a:cxn>
                      <a:cxn ang="T108">
                        <a:pos x="T64" y="T65"/>
                      </a:cxn>
                      <a:cxn ang="T109">
                        <a:pos x="T66" y="T67"/>
                      </a:cxn>
                      <a:cxn ang="T110">
                        <a:pos x="T68" y="T69"/>
                      </a:cxn>
                      <a:cxn ang="T111">
                        <a:pos x="T70" y="T71"/>
                      </a:cxn>
                      <a:cxn ang="T112">
                        <a:pos x="T72" y="T73"/>
                      </a:cxn>
                      <a:cxn ang="T113">
                        <a:pos x="T74" y="T75"/>
                      </a:cxn>
                    </a:cxnLst>
                    <a:rect l="T114" t="T115" r="T116" b="T117"/>
                    <a:pathLst>
                      <a:path w="883" h="946">
                        <a:moveTo>
                          <a:pt x="166" y="632"/>
                        </a:moveTo>
                        <a:lnTo>
                          <a:pt x="98" y="693"/>
                        </a:lnTo>
                        <a:lnTo>
                          <a:pt x="13" y="767"/>
                        </a:lnTo>
                        <a:lnTo>
                          <a:pt x="13" y="830"/>
                        </a:lnTo>
                        <a:lnTo>
                          <a:pt x="27" y="946"/>
                        </a:lnTo>
                        <a:lnTo>
                          <a:pt x="170" y="941"/>
                        </a:lnTo>
                        <a:lnTo>
                          <a:pt x="330" y="924"/>
                        </a:lnTo>
                        <a:lnTo>
                          <a:pt x="568" y="919"/>
                        </a:lnTo>
                        <a:lnTo>
                          <a:pt x="747" y="924"/>
                        </a:lnTo>
                        <a:lnTo>
                          <a:pt x="809" y="809"/>
                        </a:lnTo>
                        <a:lnTo>
                          <a:pt x="883" y="585"/>
                        </a:lnTo>
                        <a:lnTo>
                          <a:pt x="869" y="517"/>
                        </a:lnTo>
                        <a:lnTo>
                          <a:pt x="842" y="490"/>
                        </a:lnTo>
                        <a:lnTo>
                          <a:pt x="762" y="495"/>
                        </a:lnTo>
                        <a:lnTo>
                          <a:pt x="799" y="325"/>
                        </a:lnTo>
                        <a:lnTo>
                          <a:pt x="804" y="272"/>
                        </a:lnTo>
                        <a:lnTo>
                          <a:pt x="785" y="140"/>
                        </a:lnTo>
                        <a:lnTo>
                          <a:pt x="766" y="42"/>
                        </a:lnTo>
                        <a:lnTo>
                          <a:pt x="733" y="0"/>
                        </a:lnTo>
                        <a:lnTo>
                          <a:pt x="708" y="0"/>
                        </a:lnTo>
                        <a:lnTo>
                          <a:pt x="643" y="11"/>
                        </a:lnTo>
                        <a:lnTo>
                          <a:pt x="539" y="16"/>
                        </a:lnTo>
                        <a:lnTo>
                          <a:pt x="471" y="6"/>
                        </a:lnTo>
                        <a:lnTo>
                          <a:pt x="397" y="2"/>
                        </a:lnTo>
                        <a:lnTo>
                          <a:pt x="369" y="9"/>
                        </a:lnTo>
                        <a:lnTo>
                          <a:pt x="306" y="38"/>
                        </a:lnTo>
                        <a:lnTo>
                          <a:pt x="213" y="63"/>
                        </a:lnTo>
                        <a:lnTo>
                          <a:pt x="95" y="104"/>
                        </a:lnTo>
                        <a:lnTo>
                          <a:pt x="50" y="130"/>
                        </a:lnTo>
                        <a:lnTo>
                          <a:pt x="9" y="174"/>
                        </a:lnTo>
                        <a:lnTo>
                          <a:pt x="0" y="239"/>
                        </a:lnTo>
                        <a:lnTo>
                          <a:pt x="0" y="347"/>
                        </a:lnTo>
                        <a:lnTo>
                          <a:pt x="5" y="475"/>
                        </a:lnTo>
                        <a:lnTo>
                          <a:pt x="14" y="550"/>
                        </a:lnTo>
                        <a:lnTo>
                          <a:pt x="32" y="594"/>
                        </a:lnTo>
                        <a:lnTo>
                          <a:pt x="60" y="616"/>
                        </a:lnTo>
                        <a:lnTo>
                          <a:pt x="93" y="625"/>
                        </a:lnTo>
                        <a:lnTo>
                          <a:pt x="166" y="632"/>
                        </a:lnTo>
                        <a:close/>
                      </a:path>
                    </a:pathLst>
                  </a:custGeom>
                  <a:solidFill>
                    <a:srgbClr val="FFFFCC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44098" name="Freeform 2061"/>
                  <p:cNvSpPr>
                    <a:spLocks/>
                  </p:cNvSpPr>
                  <p:nvPr/>
                </p:nvSpPr>
                <p:spPr bwMode="auto">
                  <a:xfrm>
                    <a:off x="1917" y="1758"/>
                    <a:ext cx="1306" cy="991"/>
                  </a:xfrm>
                  <a:custGeom>
                    <a:avLst/>
                    <a:gdLst>
                      <a:gd name="T0" fmla="*/ 3 w 517"/>
                      <a:gd name="T1" fmla="*/ 107 h 392"/>
                      <a:gd name="T2" fmla="*/ 8 w 517"/>
                      <a:gd name="T3" fmla="*/ 35 h 392"/>
                      <a:gd name="T4" fmla="*/ 19 w 517"/>
                      <a:gd name="T5" fmla="*/ 14 h 392"/>
                      <a:gd name="T6" fmla="*/ 51 w 517"/>
                      <a:gd name="T7" fmla="*/ 6 h 392"/>
                      <a:gd name="T8" fmla="*/ 179 w 517"/>
                      <a:gd name="T9" fmla="*/ 2 h 392"/>
                      <a:gd name="T10" fmla="*/ 336 w 517"/>
                      <a:gd name="T11" fmla="*/ 0 h 392"/>
                      <a:gd name="T12" fmla="*/ 428 w 517"/>
                      <a:gd name="T13" fmla="*/ 2 h 392"/>
                      <a:gd name="T14" fmla="*/ 450 w 517"/>
                      <a:gd name="T15" fmla="*/ 16 h 392"/>
                      <a:gd name="T16" fmla="*/ 466 w 517"/>
                      <a:gd name="T17" fmla="*/ 43 h 392"/>
                      <a:gd name="T18" fmla="*/ 490 w 517"/>
                      <a:gd name="T19" fmla="*/ 159 h 392"/>
                      <a:gd name="T20" fmla="*/ 512 w 517"/>
                      <a:gd name="T21" fmla="*/ 287 h 392"/>
                      <a:gd name="T22" fmla="*/ 517 w 517"/>
                      <a:gd name="T23" fmla="*/ 368 h 392"/>
                      <a:gd name="T24" fmla="*/ 509 w 517"/>
                      <a:gd name="T25" fmla="*/ 382 h 392"/>
                      <a:gd name="T26" fmla="*/ 481 w 517"/>
                      <a:gd name="T27" fmla="*/ 392 h 392"/>
                      <a:gd name="T28" fmla="*/ 346 w 517"/>
                      <a:gd name="T29" fmla="*/ 389 h 392"/>
                      <a:gd name="T30" fmla="*/ 138 w 517"/>
                      <a:gd name="T31" fmla="*/ 379 h 392"/>
                      <a:gd name="T32" fmla="*/ 36 w 517"/>
                      <a:gd name="T33" fmla="*/ 370 h 392"/>
                      <a:gd name="T34" fmla="*/ 19 w 517"/>
                      <a:gd name="T35" fmla="*/ 349 h 392"/>
                      <a:gd name="T36" fmla="*/ 10 w 517"/>
                      <a:gd name="T37" fmla="*/ 308 h 392"/>
                      <a:gd name="T38" fmla="*/ 0 w 517"/>
                      <a:gd name="T39" fmla="*/ 207 h 392"/>
                      <a:gd name="T40" fmla="*/ 3 w 517"/>
                      <a:gd name="T41" fmla="*/ 107 h 392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517"/>
                      <a:gd name="T64" fmla="*/ 0 h 392"/>
                      <a:gd name="T65" fmla="*/ 517 w 517"/>
                      <a:gd name="T66" fmla="*/ 392 h 392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517" h="392">
                        <a:moveTo>
                          <a:pt x="3" y="107"/>
                        </a:moveTo>
                        <a:lnTo>
                          <a:pt x="8" y="35"/>
                        </a:lnTo>
                        <a:lnTo>
                          <a:pt x="19" y="14"/>
                        </a:lnTo>
                        <a:lnTo>
                          <a:pt x="51" y="6"/>
                        </a:lnTo>
                        <a:lnTo>
                          <a:pt x="179" y="2"/>
                        </a:lnTo>
                        <a:lnTo>
                          <a:pt x="336" y="0"/>
                        </a:lnTo>
                        <a:lnTo>
                          <a:pt x="428" y="2"/>
                        </a:lnTo>
                        <a:lnTo>
                          <a:pt x="450" y="16"/>
                        </a:lnTo>
                        <a:lnTo>
                          <a:pt x="466" y="43"/>
                        </a:lnTo>
                        <a:lnTo>
                          <a:pt x="490" y="159"/>
                        </a:lnTo>
                        <a:lnTo>
                          <a:pt x="512" y="287"/>
                        </a:lnTo>
                        <a:lnTo>
                          <a:pt x="517" y="368"/>
                        </a:lnTo>
                        <a:lnTo>
                          <a:pt x="509" y="382"/>
                        </a:lnTo>
                        <a:lnTo>
                          <a:pt x="481" y="392"/>
                        </a:lnTo>
                        <a:lnTo>
                          <a:pt x="346" y="389"/>
                        </a:lnTo>
                        <a:lnTo>
                          <a:pt x="138" y="379"/>
                        </a:lnTo>
                        <a:lnTo>
                          <a:pt x="36" y="370"/>
                        </a:lnTo>
                        <a:lnTo>
                          <a:pt x="19" y="349"/>
                        </a:lnTo>
                        <a:lnTo>
                          <a:pt x="10" y="308"/>
                        </a:lnTo>
                        <a:lnTo>
                          <a:pt x="0" y="207"/>
                        </a:lnTo>
                        <a:lnTo>
                          <a:pt x="3" y="107"/>
                        </a:lnTo>
                        <a:close/>
                      </a:path>
                    </a:pathLst>
                  </a:custGeom>
                  <a:solidFill>
                    <a:srgbClr val="00CC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grpSp>
                <p:nvGrpSpPr>
                  <p:cNvPr id="44099" name="Group 2062"/>
                  <p:cNvGrpSpPr>
                    <a:grpSpLocks/>
                  </p:cNvGrpSpPr>
                  <p:nvPr/>
                </p:nvGrpSpPr>
                <p:grpSpPr bwMode="auto">
                  <a:xfrm>
                    <a:off x="1680" y="1296"/>
                    <a:ext cx="2263" cy="2448"/>
                    <a:chOff x="1923" y="1953"/>
                    <a:chExt cx="896" cy="969"/>
                  </a:xfrm>
                </p:grpSpPr>
                <p:sp>
                  <p:nvSpPr>
                    <p:cNvPr id="44100" name="Freeform 2063"/>
                    <p:cNvSpPr>
                      <a:spLocks/>
                    </p:cNvSpPr>
                    <p:nvPr/>
                  </p:nvSpPr>
                  <p:spPr bwMode="auto">
                    <a:xfrm>
                      <a:off x="1931" y="2442"/>
                      <a:ext cx="888" cy="480"/>
                    </a:xfrm>
                    <a:custGeom>
                      <a:avLst/>
                      <a:gdLst>
                        <a:gd name="T0" fmla="*/ 0 w 888"/>
                        <a:gd name="T1" fmla="*/ 290 h 480"/>
                        <a:gd name="T2" fmla="*/ 110 w 888"/>
                        <a:gd name="T3" fmla="*/ 195 h 480"/>
                        <a:gd name="T4" fmla="*/ 113 w 888"/>
                        <a:gd name="T5" fmla="*/ 217 h 480"/>
                        <a:gd name="T6" fmla="*/ 38 w 888"/>
                        <a:gd name="T7" fmla="*/ 285 h 480"/>
                        <a:gd name="T8" fmla="*/ 170 w 888"/>
                        <a:gd name="T9" fmla="*/ 279 h 480"/>
                        <a:gd name="T10" fmla="*/ 449 w 888"/>
                        <a:gd name="T11" fmla="*/ 280 h 480"/>
                        <a:gd name="T12" fmla="*/ 597 w 888"/>
                        <a:gd name="T13" fmla="*/ 269 h 480"/>
                        <a:gd name="T14" fmla="*/ 690 w 888"/>
                        <a:gd name="T15" fmla="*/ 252 h 480"/>
                        <a:gd name="T16" fmla="*/ 713 w 888"/>
                        <a:gd name="T17" fmla="*/ 246 h 480"/>
                        <a:gd name="T18" fmla="*/ 822 w 888"/>
                        <a:gd name="T19" fmla="*/ 27 h 480"/>
                        <a:gd name="T20" fmla="*/ 771 w 888"/>
                        <a:gd name="T21" fmla="*/ 13 h 480"/>
                        <a:gd name="T22" fmla="*/ 847 w 888"/>
                        <a:gd name="T23" fmla="*/ 0 h 480"/>
                        <a:gd name="T24" fmla="*/ 875 w 888"/>
                        <a:gd name="T25" fmla="*/ 24 h 480"/>
                        <a:gd name="T26" fmla="*/ 888 w 888"/>
                        <a:gd name="T27" fmla="*/ 105 h 480"/>
                        <a:gd name="T28" fmla="*/ 866 w 888"/>
                        <a:gd name="T29" fmla="*/ 171 h 480"/>
                        <a:gd name="T30" fmla="*/ 795 w 888"/>
                        <a:gd name="T31" fmla="*/ 385 h 480"/>
                        <a:gd name="T32" fmla="*/ 762 w 888"/>
                        <a:gd name="T33" fmla="*/ 451 h 480"/>
                        <a:gd name="T34" fmla="*/ 732 w 888"/>
                        <a:gd name="T35" fmla="*/ 459 h 480"/>
                        <a:gd name="T36" fmla="*/ 507 w 888"/>
                        <a:gd name="T37" fmla="*/ 455 h 480"/>
                        <a:gd name="T38" fmla="*/ 271 w 888"/>
                        <a:gd name="T39" fmla="*/ 461 h 480"/>
                        <a:gd name="T40" fmla="*/ 47 w 888"/>
                        <a:gd name="T41" fmla="*/ 478 h 480"/>
                        <a:gd name="T42" fmla="*/ 14 w 888"/>
                        <a:gd name="T43" fmla="*/ 480 h 480"/>
                        <a:gd name="T44" fmla="*/ 11 w 888"/>
                        <a:gd name="T45" fmla="*/ 417 h 480"/>
                        <a:gd name="T46" fmla="*/ 6 w 888"/>
                        <a:gd name="T47" fmla="*/ 355 h 480"/>
                        <a:gd name="T48" fmla="*/ 5 w 888"/>
                        <a:gd name="T49" fmla="*/ 322 h 480"/>
                        <a:gd name="T50" fmla="*/ 24 w 888"/>
                        <a:gd name="T51" fmla="*/ 342 h 480"/>
                        <a:gd name="T52" fmla="*/ 28 w 888"/>
                        <a:gd name="T53" fmla="*/ 393 h 480"/>
                        <a:gd name="T54" fmla="*/ 35 w 888"/>
                        <a:gd name="T55" fmla="*/ 447 h 480"/>
                        <a:gd name="T56" fmla="*/ 99 w 888"/>
                        <a:gd name="T57" fmla="*/ 456 h 480"/>
                        <a:gd name="T58" fmla="*/ 246 w 888"/>
                        <a:gd name="T59" fmla="*/ 442 h 480"/>
                        <a:gd name="T60" fmla="*/ 370 w 888"/>
                        <a:gd name="T61" fmla="*/ 432 h 480"/>
                        <a:gd name="T62" fmla="*/ 474 w 888"/>
                        <a:gd name="T63" fmla="*/ 432 h 480"/>
                        <a:gd name="T64" fmla="*/ 630 w 888"/>
                        <a:gd name="T65" fmla="*/ 432 h 480"/>
                        <a:gd name="T66" fmla="*/ 729 w 888"/>
                        <a:gd name="T67" fmla="*/ 431 h 480"/>
                        <a:gd name="T68" fmla="*/ 732 w 888"/>
                        <a:gd name="T69" fmla="*/ 402 h 480"/>
                        <a:gd name="T70" fmla="*/ 723 w 888"/>
                        <a:gd name="T71" fmla="*/ 341 h 480"/>
                        <a:gd name="T72" fmla="*/ 715 w 888"/>
                        <a:gd name="T73" fmla="*/ 274 h 480"/>
                        <a:gd name="T74" fmla="*/ 729 w 888"/>
                        <a:gd name="T75" fmla="*/ 290 h 480"/>
                        <a:gd name="T76" fmla="*/ 743 w 888"/>
                        <a:gd name="T77" fmla="*/ 364 h 480"/>
                        <a:gd name="T78" fmla="*/ 756 w 888"/>
                        <a:gd name="T79" fmla="*/ 402 h 480"/>
                        <a:gd name="T80" fmla="*/ 771 w 888"/>
                        <a:gd name="T81" fmla="*/ 383 h 480"/>
                        <a:gd name="T82" fmla="*/ 798 w 888"/>
                        <a:gd name="T83" fmla="*/ 309 h 480"/>
                        <a:gd name="T84" fmla="*/ 838 w 888"/>
                        <a:gd name="T85" fmla="*/ 204 h 480"/>
                        <a:gd name="T86" fmla="*/ 866 w 888"/>
                        <a:gd name="T87" fmla="*/ 119 h 480"/>
                        <a:gd name="T88" fmla="*/ 871 w 888"/>
                        <a:gd name="T89" fmla="*/ 93 h 480"/>
                        <a:gd name="T90" fmla="*/ 857 w 888"/>
                        <a:gd name="T91" fmla="*/ 33 h 480"/>
                        <a:gd name="T92" fmla="*/ 842 w 888"/>
                        <a:gd name="T93" fmla="*/ 29 h 480"/>
                        <a:gd name="T94" fmla="*/ 812 w 888"/>
                        <a:gd name="T95" fmla="*/ 100 h 480"/>
                        <a:gd name="T96" fmla="*/ 760 w 888"/>
                        <a:gd name="T97" fmla="*/ 193 h 480"/>
                        <a:gd name="T98" fmla="*/ 723 w 888"/>
                        <a:gd name="T99" fmla="*/ 265 h 480"/>
                        <a:gd name="T100" fmla="*/ 685 w 888"/>
                        <a:gd name="T101" fmla="*/ 276 h 480"/>
                        <a:gd name="T102" fmla="*/ 549 w 888"/>
                        <a:gd name="T103" fmla="*/ 293 h 480"/>
                        <a:gd name="T104" fmla="*/ 389 w 888"/>
                        <a:gd name="T105" fmla="*/ 303 h 480"/>
                        <a:gd name="T106" fmla="*/ 231 w 888"/>
                        <a:gd name="T107" fmla="*/ 303 h 480"/>
                        <a:gd name="T108" fmla="*/ 52 w 888"/>
                        <a:gd name="T109" fmla="*/ 304 h 480"/>
                        <a:gd name="T110" fmla="*/ 0 w 888"/>
                        <a:gd name="T111" fmla="*/ 290 h 480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60000 65536"/>
                        <a:gd name="T154" fmla="*/ 0 60000 65536"/>
                        <a:gd name="T155" fmla="*/ 0 60000 65536"/>
                        <a:gd name="T156" fmla="*/ 0 60000 65536"/>
                        <a:gd name="T157" fmla="*/ 0 60000 65536"/>
                        <a:gd name="T158" fmla="*/ 0 60000 65536"/>
                        <a:gd name="T159" fmla="*/ 0 60000 65536"/>
                        <a:gd name="T160" fmla="*/ 0 60000 65536"/>
                        <a:gd name="T161" fmla="*/ 0 60000 65536"/>
                        <a:gd name="T162" fmla="*/ 0 60000 65536"/>
                        <a:gd name="T163" fmla="*/ 0 60000 65536"/>
                        <a:gd name="T164" fmla="*/ 0 60000 65536"/>
                        <a:gd name="T165" fmla="*/ 0 60000 65536"/>
                        <a:gd name="T166" fmla="*/ 0 60000 65536"/>
                        <a:gd name="T167" fmla="*/ 0 60000 65536"/>
                        <a:gd name="T168" fmla="*/ 0 w 888"/>
                        <a:gd name="T169" fmla="*/ 0 h 480"/>
                        <a:gd name="T170" fmla="*/ 888 w 888"/>
                        <a:gd name="T171" fmla="*/ 480 h 480"/>
                      </a:gdLst>
                      <a:ahLst/>
                      <a:cxnLst>
                        <a:cxn ang="T112">
                          <a:pos x="T0" y="T1"/>
                        </a:cxn>
                        <a:cxn ang="T113">
                          <a:pos x="T2" y="T3"/>
                        </a:cxn>
                        <a:cxn ang="T114">
                          <a:pos x="T4" y="T5"/>
                        </a:cxn>
                        <a:cxn ang="T115">
                          <a:pos x="T6" y="T7"/>
                        </a:cxn>
                        <a:cxn ang="T116">
                          <a:pos x="T8" y="T9"/>
                        </a:cxn>
                        <a:cxn ang="T117">
                          <a:pos x="T10" y="T11"/>
                        </a:cxn>
                        <a:cxn ang="T118">
                          <a:pos x="T12" y="T13"/>
                        </a:cxn>
                        <a:cxn ang="T119">
                          <a:pos x="T14" y="T15"/>
                        </a:cxn>
                        <a:cxn ang="T120">
                          <a:pos x="T16" y="T17"/>
                        </a:cxn>
                        <a:cxn ang="T121">
                          <a:pos x="T18" y="T19"/>
                        </a:cxn>
                        <a:cxn ang="T122">
                          <a:pos x="T20" y="T21"/>
                        </a:cxn>
                        <a:cxn ang="T123">
                          <a:pos x="T22" y="T23"/>
                        </a:cxn>
                        <a:cxn ang="T124">
                          <a:pos x="T24" y="T25"/>
                        </a:cxn>
                        <a:cxn ang="T125">
                          <a:pos x="T26" y="T27"/>
                        </a:cxn>
                        <a:cxn ang="T126">
                          <a:pos x="T28" y="T29"/>
                        </a:cxn>
                        <a:cxn ang="T127">
                          <a:pos x="T30" y="T31"/>
                        </a:cxn>
                        <a:cxn ang="T128">
                          <a:pos x="T32" y="T33"/>
                        </a:cxn>
                        <a:cxn ang="T129">
                          <a:pos x="T34" y="T35"/>
                        </a:cxn>
                        <a:cxn ang="T130">
                          <a:pos x="T36" y="T37"/>
                        </a:cxn>
                        <a:cxn ang="T131">
                          <a:pos x="T38" y="T39"/>
                        </a:cxn>
                        <a:cxn ang="T132">
                          <a:pos x="T40" y="T41"/>
                        </a:cxn>
                        <a:cxn ang="T133">
                          <a:pos x="T42" y="T43"/>
                        </a:cxn>
                        <a:cxn ang="T134">
                          <a:pos x="T44" y="T45"/>
                        </a:cxn>
                        <a:cxn ang="T135">
                          <a:pos x="T46" y="T47"/>
                        </a:cxn>
                        <a:cxn ang="T136">
                          <a:pos x="T48" y="T49"/>
                        </a:cxn>
                        <a:cxn ang="T137">
                          <a:pos x="T50" y="T51"/>
                        </a:cxn>
                        <a:cxn ang="T138">
                          <a:pos x="T52" y="T53"/>
                        </a:cxn>
                        <a:cxn ang="T139">
                          <a:pos x="T54" y="T55"/>
                        </a:cxn>
                        <a:cxn ang="T140">
                          <a:pos x="T56" y="T57"/>
                        </a:cxn>
                        <a:cxn ang="T141">
                          <a:pos x="T58" y="T59"/>
                        </a:cxn>
                        <a:cxn ang="T142">
                          <a:pos x="T60" y="T61"/>
                        </a:cxn>
                        <a:cxn ang="T143">
                          <a:pos x="T62" y="T63"/>
                        </a:cxn>
                        <a:cxn ang="T144">
                          <a:pos x="T64" y="T65"/>
                        </a:cxn>
                        <a:cxn ang="T145">
                          <a:pos x="T66" y="T67"/>
                        </a:cxn>
                        <a:cxn ang="T146">
                          <a:pos x="T68" y="T69"/>
                        </a:cxn>
                        <a:cxn ang="T147">
                          <a:pos x="T70" y="T71"/>
                        </a:cxn>
                        <a:cxn ang="T148">
                          <a:pos x="T72" y="T73"/>
                        </a:cxn>
                        <a:cxn ang="T149">
                          <a:pos x="T74" y="T75"/>
                        </a:cxn>
                        <a:cxn ang="T150">
                          <a:pos x="T76" y="T77"/>
                        </a:cxn>
                        <a:cxn ang="T151">
                          <a:pos x="T78" y="T79"/>
                        </a:cxn>
                        <a:cxn ang="T152">
                          <a:pos x="T80" y="T81"/>
                        </a:cxn>
                        <a:cxn ang="T153">
                          <a:pos x="T82" y="T83"/>
                        </a:cxn>
                        <a:cxn ang="T154">
                          <a:pos x="T84" y="T85"/>
                        </a:cxn>
                        <a:cxn ang="T155">
                          <a:pos x="T86" y="T87"/>
                        </a:cxn>
                        <a:cxn ang="T156">
                          <a:pos x="T88" y="T89"/>
                        </a:cxn>
                        <a:cxn ang="T157">
                          <a:pos x="T90" y="T91"/>
                        </a:cxn>
                        <a:cxn ang="T158">
                          <a:pos x="T92" y="T93"/>
                        </a:cxn>
                        <a:cxn ang="T159">
                          <a:pos x="T94" y="T95"/>
                        </a:cxn>
                        <a:cxn ang="T160">
                          <a:pos x="T96" y="T97"/>
                        </a:cxn>
                        <a:cxn ang="T161">
                          <a:pos x="T98" y="T99"/>
                        </a:cxn>
                        <a:cxn ang="T162">
                          <a:pos x="T100" y="T101"/>
                        </a:cxn>
                        <a:cxn ang="T163">
                          <a:pos x="T102" y="T103"/>
                        </a:cxn>
                        <a:cxn ang="T164">
                          <a:pos x="T104" y="T105"/>
                        </a:cxn>
                        <a:cxn ang="T165">
                          <a:pos x="T106" y="T107"/>
                        </a:cxn>
                        <a:cxn ang="T166">
                          <a:pos x="T108" y="T109"/>
                        </a:cxn>
                        <a:cxn ang="T167">
                          <a:pos x="T110" y="T111"/>
                        </a:cxn>
                      </a:cxnLst>
                      <a:rect l="T168" t="T169" r="T170" b="T171"/>
                      <a:pathLst>
                        <a:path w="888" h="480">
                          <a:moveTo>
                            <a:pt x="0" y="290"/>
                          </a:moveTo>
                          <a:lnTo>
                            <a:pt x="110" y="195"/>
                          </a:lnTo>
                          <a:lnTo>
                            <a:pt x="113" y="217"/>
                          </a:lnTo>
                          <a:lnTo>
                            <a:pt x="38" y="285"/>
                          </a:lnTo>
                          <a:lnTo>
                            <a:pt x="170" y="279"/>
                          </a:lnTo>
                          <a:lnTo>
                            <a:pt x="449" y="280"/>
                          </a:lnTo>
                          <a:lnTo>
                            <a:pt x="597" y="269"/>
                          </a:lnTo>
                          <a:lnTo>
                            <a:pt x="690" y="252"/>
                          </a:lnTo>
                          <a:lnTo>
                            <a:pt x="713" y="246"/>
                          </a:lnTo>
                          <a:lnTo>
                            <a:pt x="822" y="27"/>
                          </a:lnTo>
                          <a:lnTo>
                            <a:pt x="771" y="13"/>
                          </a:lnTo>
                          <a:lnTo>
                            <a:pt x="847" y="0"/>
                          </a:lnTo>
                          <a:lnTo>
                            <a:pt x="875" y="24"/>
                          </a:lnTo>
                          <a:lnTo>
                            <a:pt x="888" y="105"/>
                          </a:lnTo>
                          <a:lnTo>
                            <a:pt x="866" y="171"/>
                          </a:lnTo>
                          <a:lnTo>
                            <a:pt x="795" y="385"/>
                          </a:lnTo>
                          <a:lnTo>
                            <a:pt x="762" y="451"/>
                          </a:lnTo>
                          <a:lnTo>
                            <a:pt x="732" y="459"/>
                          </a:lnTo>
                          <a:lnTo>
                            <a:pt x="507" y="455"/>
                          </a:lnTo>
                          <a:lnTo>
                            <a:pt x="271" y="461"/>
                          </a:lnTo>
                          <a:lnTo>
                            <a:pt x="47" y="478"/>
                          </a:lnTo>
                          <a:lnTo>
                            <a:pt x="14" y="480"/>
                          </a:lnTo>
                          <a:lnTo>
                            <a:pt x="11" y="417"/>
                          </a:lnTo>
                          <a:lnTo>
                            <a:pt x="6" y="355"/>
                          </a:lnTo>
                          <a:lnTo>
                            <a:pt x="5" y="322"/>
                          </a:lnTo>
                          <a:lnTo>
                            <a:pt x="24" y="342"/>
                          </a:lnTo>
                          <a:lnTo>
                            <a:pt x="28" y="393"/>
                          </a:lnTo>
                          <a:lnTo>
                            <a:pt x="35" y="447"/>
                          </a:lnTo>
                          <a:lnTo>
                            <a:pt x="99" y="456"/>
                          </a:lnTo>
                          <a:lnTo>
                            <a:pt x="246" y="442"/>
                          </a:lnTo>
                          <a:lnTo>
                            <a:pt x="370" y="432"/>
                          </a:lnTo>
                          <a:lnTo>
                            <a:pt x="474" y="432"/>
                          </a:lnTo>
                          <a:lnTo>
                            <a:pt x="630" y="432"/>
                          </a:lnTo>
                          <a:lnTo>
                            <a:pt x="729" y="431"/>
                          </a:lnTo>
                          <a:lnTo>
                            <a:pt x="732" y="402"/>
                          </a:lnTo>
                          <a:lnTo>
                            <a:pt x="723" y="341"/>
                          </a:lnTo>
                          <a:lnTo>
                            <a:pt x="715" y="274"/>
                          </a:lnTo>
                          <a:lnTo>
                            <a:pt x="729" y="290"/>
                          </a:lnTo>
                          <a:lnTo>
                            <a:pt x="743" y="364"/>
                          </a:lnTo>
                          <a:lnTo>
                            <a:pt x="756" y="402"/>
                          </a:lnTo>
                          <a:lnTo>
                            <a:pt x="771" y="383"/>
                          </a:lnTo>
                          <a:lnTo>
                            <a:pt x="798" y="309"/>
                          </a:lnTo>
                          <a:lnTo>
                            <a:pt x="838" y="204"/>
                          </a:lnTo>
                          <a:lnTo>
                            <a:pt x="866" y="119"/>
                          </a:lnTo>
                          <a:lnTo>
                            <a:pt x="871" y="93"/>
                          </a:lnTo>
                          <a:lnTo>
                            <a:pt x="857" y="33"/>
                          </a:lnTo>
                          <a:lnTo>
                            <a:pt x="842" y="29"/>
                          </a:lnTo>
                          <a:lnTo>
                            <a:pt x="812" y="100"/>
                          </a:lnTo>
                          <a:lnTo>
                            <a:pt x="760" y="193"/>
                          </a:lnTo>
                          <a:lnTo>
                            <a:pt x="723" y="265"/>
                          </a:lnTo>
                          <a:lnTo>
                            <a:pt x="685" y="276"/>
                          </a:lnTo>
                          <a:lnTo>
                            <a:pt x="549" y="293"/>
                          </a:lnTo>
                          <a:lnTo>
                            <a:pt x="389" y="303"/>
                          </a:lnTo>
                          <a:lnTo>
                            <a:pt x="231" y="303"/>
                          </a:lnTo>
                          <a:lnTo>
                            <a:pt x="52" y="304"/>
                          </a:lnTo>
                          <a:lnTo>
                            <a:pt x="0" y="29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4101" name="Freeform 2064"/>
                    <p:cNvSpPr>
                      <a:spLocks/>
                    </p:cNvSpPr>
                    <p:nvPr/>
                  </p:nvSpPr>
                  <p:spPr bwMode="auto">
                    <a:xfrm>
                      <a:off x="2095" y="2605"/>
                      <a:ext cx="459" cy="105"/>
                    </a:xfrm>
                    <a:custGeom>
                      <a:avLst/>
                      <a:gdLst>
                        <a:gd name="T0" fmla="*/ 11 w 459"/>
                        <a:gd name="T1" fmla="*/ 19 h 105"/>
                        <a:gd name="T2" fmla="*/ 43 w 459"/>
                        <a:gd name="T3" fmla="*/ 0 h 105"/>
                        <a:gd name="T4" fmla="*/ 59 w 459"/>
                        <a:gd name="T5" fmla="*/ 5 h 105"/>
                        <a:gd name="T6" fmla="*/ 49 w 459"/>
                        <a:gd name="T7" fmla="*/ 29 h 105"/>
                        <a:gd name="T8" fmla="*/ 25 w 459"/>
                        <a:gd name="T9" fmla="*/ 44 h 105"/>
                        <a:gd name="T10" fmla="*/ 71 w 459"/>
                        <a:gd name="T11" fmla="*/ 66 h 105"/>
                        <a:gd name="T12" fmla="*/ 140 w 459"/>
                        <a:gd name="T13" fmla="*/ 69 h 105"/>
                        <a:gd name="T14" fmla="*/ 200 w 459"/>
                        <a:gd name="T15" fmla="*/ 64 h 105"/>
                        <a:gd name="T16" fmla="*/ 243 w 459"/>
                        <a:gd name="T17" fmla="*/ 59 h 105"/>
                        <a:gd name="T18" fmla="*/ 324 w 459"/>
                        <a:gd name="T19" fmla="*/ 51 h 105"/>
                        <a:gd name="T20" fmla="*/ 376 w 459"/>
                        <a:gd name="T21" fmla="*/ 46 h 105"/>
                        <a:gd name="T22" fmla="*/ 410 w 459"/>
                        <a:gd name="T23" fmla="*/ 36 h 105"/>
                        <a:gd name="T24" fmla="*/ 443 w 459"/>
                        <a:gd name="T25" fmla="*/ 15 h 105"/>
                        <a:gd name="T26" fmla="*/ 440 w 459"/>
                        <a:gd name="T27" fmla="*/ 0 h 105"/>
                        <a:gd name="T28" fmla="*/ 459 w 459"/>
                        <a:gd name="T29" fmla="*/ 5 h 105"/>
                        <a:gd name="T30" fmla="*/ 454 w 459"/>
                        <a:gd name="T31" fmla="*/ 56 h 105"/>
                        <a:gd name="T32" fmla="*/ 405 w 459"/>
                        <a:gd name="T33" fmla="*/ 80 h 105"/>
                        <a:gd name="T34" fmla="*/ 297 w 459"/>
                        <a:gd name="T35" fmla="*/ 86 h 105"/>
                        <a:gd name="T36" fmla="*/ 187 w 459"/>
                        <a:gd name="T37" fmla="*/ 97 h 105"/>
                        <a:gd name="T38" fmla="*/ 124 w 459"/>
                        <a:gd name="T39" fmla="*/ 105 h 105"/>
                        <a:gd name="T40" fmla="*/ 48 w 459"/>
                        <a:gd name="T41" fmla="*/ 86 h 105"/>
                        <a:gd name="T42" fmla="*/ 11 w 459"/>
                        <a:gd name="T43" fmla="*/ 75 h 105"/>
                        <a:gd name="T44" fmla="*/ 0 w 459"/>
                        <a:gd name="T45" fmla="*/ 46 h 105"/>
                        <a:gd name="T46" fmla="*/ 11 w 459"/>
                        <a:gd name="T47" fmla="*/ 19 h 105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w 459"/>
                        <a:gd name="T73" fmla="*/ 0 h 105"/>
                        <a:gd name="T74" fmla="*/ 459 w 459"/>
                        <a:gd name="T75" fmla="*/ 105 h 105"/>
                      </a:gdLst>
                      <a:ahLst/>
                      <a:cxnLst>
                        <a:cxn ang="T48">
                          <a:pos x="T0" y="T1"/>
                        </a:cxn>
                        <a:cxn ang="T49">
                          <a:pos x="T2" y="T3"/>
                        </a:cxn>
                        <a:cxn ang="T50">
                          <a:pos x="T4" y="T5"/>
                        </a:cxn>
                        <a:cxn ang="T51">
                          <a:pos x="T6" y="T7"/>
                        </a:cxn>
                        <a:cxn ang="T52">
                          <a:pos x="T8" y="T9"/>
                        </a:cxn>
                        <a:cxn ang="T53">
                          <a:pos x="T10" y="T11"/>
                        </a:cxn>
                        <a:cxn ang="T54">
                          <a:pos x="T12" y="T13"/>
                        </a:cxn>
                        <a:cxn ang="T55">
                          <a:pos x="T14" y="T15"/>
                        </a:cxn>
                        <a:cxn ang="T56">
                          <a:pos x="T16" y="T17"/>
                        </a:cxn>
                        <a:cxn ang="T57">
                          <a:pos x="T18" y="T19"/>
                        </a:cxn>
                        <a:cxn ang="T58">
                          <a:pos x="T20" y="T21"/>
                        </a:cxn>
                        <a:cxn ang="T59">
                          <a:pos x="T22" y="T23"/>
                        </a:cxn>
                        <a:cxn ang="T60">
                          <a:pos x="T24" y="T25"/>
                        </a:cxn>
                        <a:cxn ang="T61">
                          <a:pos x="T26" y="T27"/>
                        </a:cxn>
                        <a:cxn ang="T62">
                          <a:pos x="T28" y="T29"/>
                        </a:cxn>
                        <a:cxn ang="T63">
                          <a:pos x="T30" y="T31"/>
                        </a:cxn>
                        <a:cxn ang="T64">
                          <a:pos x="T32" y="T33"/>
                        </a:cxn>
                        <a:cxn ang="T65">
                          <a:pos x="T34" y="T35"/>
                        </a:cxn>
                        <a:cxn ang="T66">
                          <a:pos x="T36" y="T37"/>
                        </a:cxn>
                        <a:cxn ang="T67">
                          <a:pos x="T38" y="T39"/>
                        </a:cxn>
                        <a:cxn ang="T68">
                          <a:pos x="T40" y="T41"/>
                        </a:cxn>
                        <a:cxn ang="T69">
                          <a:pos x="T42" y="T43"/>
                        </a:cxn>
                        <a:cxn ang="T70">
                          <a:pos x="T44" y="T45"/>
                        </a:cxn>
                        <a:cxn ang="T71">
                          <a:pos x="T46" y="T47"/>
                        </a:cxn>
                      </a:cxnLst>
                      <a:rect l="T72" t="T73" r="T74" b="T75"/>
                      <a:pathLst>
                        <a:path w="459" h="105">
                          <a:moveTo>
                            <a:pt x="11" y="19"/>
                          </a:moveTo>
                          <a:lnTo>
                            <a:pt x="43" y="0"/>
                          </a:lnTo>
                          <a:lnTo>
                            <a:pt x="59" y="5"/>
                          </a:lnTo>
                          <a:lnTo>
                            <a:pt x="49" y="29"/>
                          </a:lnTo>
                          <a:lnTo>
                            <a:pt x="25" y="44"/>
                          </a:lnTo>
                          <a:lnTo>
                            <a:pt x="71" y="66"/>
                          </a:lnTo>
                          <a:lnTo>
                            <a:pt x="140" y="69"/>
                          </a:lnTo>
                          <a:lnTo>
                            <a:pt x="200" y="64"/>
                          </a:lnTo>
                          <a:lnTo>
                            <a:pt x="243" y="59"/>
                          </a:lnTo>
                          <a:lnTo>
                            <a:pt x="324" y="51"/>
                          </a:lnTo>
                          <a:lnTo>
                            <a:pt x="376" y="46"/>
                          </a:lnTo>
                          <a:lnTo>
                            <a:pt x="410" y="36"/>
                          </a:lnTo>
                          <a:lnTo>
                            <a:pt x="443" y="15"/>
                          </a:lnTo>
                          <a:lnTo>
                            <a:pt x="440" y="0"/>
                          </a:lnTo>
                          <a:lnTo>
                            <a:pt x="459" y="5"/>
                          </a:lnTo>
                          <a:lnTo>
                            <a:pt x="454" y="56"/>
                          </a:lnTo>
                          <a:lnTo>
                            <a:pt x="405" y="80"/>
                          </a:lnTo>
                          <a:lnTo>
                            <a:pt x="297" y="86"/>
                          </a:lnTo>
                          <a:lnTo>
                            <a:pt x="187" y="97"/>
                          </a:lnTo>
                          <a:lnTo>
                            <a:pt x="124" y="105"/>
                          </a:lnTo>
                          <a:lnTo>
                            <a:pt x="48" y="86"/>
                          </a:lnTo>
                          <a:lnTo>
                            <a:pt x="11" y="75"/>
                          </a:lnTo>
                          <a:lnTo>
                            <a:pt x="0" y="46"/>
                          </a:lnTo>
                          <a:lnTo>
                            <a:pt x="11" y="19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4102" name="Freeform 2065"/>
                    <p:cNvSpPr>
                      <a:spLocks/>
                    </p:cNvSpPr>
                    <p:nvPr/>
                  </p:nvSpPr>
                  <p:spPr bwMode="auto">
                    <a:xfrm>
                      <a:off x="2024" y="2782"/>
                      <a:ext cx="48" cy="4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4103" name="Freeform 2066"/>
                    <p:cNvSpPr>
                      <a:spLocks/>
                    </p:cNvSpPr>
                    <p:nvPr/>
                  </p:nvSpPr>
                  <p:spPr bwMode="auto">
                    <a:xfrm>
                      <a:off x="2113" y="2777"/>
                      <a:ext cx="48" cy="4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4104" name="Freeform 2067"/>
                    <p:cNvSpPr>
                      <a:spLocks/>
                    </p:cNvSpPr>
                    <p:nvPr/>
                  </p:nvSpPr>
                  <p:spPr bwMode="auto">
                    <a:xfrm>
                      <a:off x="2404" y="2764"/>
                      <a:ext cx="195" cy="49"/>
                    </a:xfrm>
                    <a:custGeom>
                      <a:avLst/>
                      <a:gdLst>
                        <a:gd name="T0" fmla="*/ 0 w 195"/>
                        <a:gd name="T1" fmla="*/ 15 h 49"/>
                        <a:gd name="T2" fmla="*/ 190 w 195"/>
                        <a:gd name="T3" fmla="*/ 0 h 49"/>
                        <a:gd name="T4" fmla="*/ 195 w 195"/>
                        <a:gd name="T5" fmla="*/ 32 h 49"/>
                        <a:gd name="T6" fmla="*/ 0 w 195"/>
                        <a:gd name="T7" fmla="*/ 49 h 49"/>
                        <a:gd name="T8" fmla="*/ 0 w 195"/>
                        <a:gd name="T9" fmla="*/ 15 h 49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95"/>
                        <a:gd name="T16" fmla="*/ 0 h 49"/>
                        <a:gd name="T17" fmla="*/ 195 w 195"/>
                        <a:gd name="T18" fmla="*/ 49 h 49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95" h="49">
                          <a:moveTo>
                            <a:pt x="0" y="15"/>
                          </a:moveTo>
                          <a:lnTo>
                            <a:pt x="190" y="0"/>
                          </a:lnTo>
                          <a:lnTo>
                            <a:pt x="195" y="32"/>
                          </a:lnTo>
                          <a:lnTo>
                            <a:pt x="0" y="49"/>
                          </a:lnTo>
                          <a:lnTo>
                            <a:pt x="0" y="15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4105" name="Freeform 2068"/>
                    <p:cNvSpPr>
                      <a:spLocks/>
                    </p:cNvSpPr>
                    <p:nvPr/>
                  </p:nvSpPr>
                  <p:spPr bwMode="auto">
                    <a:xfrm>
                      <a:off x="1923" y="1953"/>
                      <a:ext cx="821" cy="646"/>
                    </a:xfrm>
                    <a:custGeom>
                      <a:avLst/>
                      <a:gdLst>
                        <a:gd name="T0" fmla="*/ 69 w 821"/>
                        <a:gd name="T1" fmla="*/ 616 h 646"/>
                        <a:gd name="T2" fmla="*/ 46 w 821"/>
                        <a:gd name="T3" fmla="*/ 592 h 646"/>
                        <a:gd name="T4" fmla="*/ 32 w 821"/>
                        <a:gd name="T5" fmla="*/ 551 h 646"/>
                        <a:gd name="T6" fmla="*/ 27 w 821"/>
                        <a:gd name="T7" fmla="*/ 460 h 646"/>
                        <a:gd name="T8" fmla="*/ 27 w 821"/>
                        <a:gd name="T9" fmla="*/ 309 h 646"/>
                        <a:gd name="T10" fmla="*/ 32 w 821"/>
                        <a:gd name="T11" fmla="*/ 195 h 646"/>
                        <a:gd name="T12" fmla="*/ 46 w 821"/>
                        <a:gd name="T13" fmla="*/ 169 h 646"/>
                        <a:gd name="T14" fmla="*/ 71 w 821"/>
                        <a:gd name="T15" fmla="*/ 136 h 646"/>
                        <a:gd name="T16" fmla="*/ 132 w 821"/>
                        <a:gd name="T17" fmla="*/ 112 h 646"/>
                        <a:gd name="T18" fmla="*/ 240 w 821"/>
                        <a:gd name="T19" fmla="*/ 80 h 646"/>
                        <a:gd name="T20" fmla="*/ 329 w 821"/>
                        <a:gd name="T21" fmla="*/ 57 h 646"/>
                        <a:gd name="T22" fmla="*/ 369 w 821"/>
                        <a:gd name="T23" fmla="*/ 33 h 646"/>
                        <a:gd name="T24" fmla="*/ 440 w 821"/>
                        <a:gd name="T25" fmla="*/ 27 h 646"/>
                        <a:gd name="T26" fmla="*/ 566 w 821"/>
                        <a:gd name="T27" fmla="*/ 38 h 646"/>
                        <a:gd name="T28" fmla="*/ 670 w 821"/>
                        <a:gd name="T29" fmla="*/ 32 h 646"/>
                        <a:gd name="T30" fmla="*/ 714 w 821"/>
                        <a:gd name="T31" fmla="*/ 22 h 646"/>
                        <a:gd name="T32" fmla="*/ 750 w 821"/>
                        <a:gd name="T33" fmla="*/ 32 h 646"/>
                        <a:gd name="T34" fmla="*/ 774 w 821"/>
                        <a:gd name="T35" fmla="*/ 95 h 646"/>
                        <a:gd name="T36" fmla="*/ 789 w 821"/>
                        <a:gd name="T37" fmla="*/ 210 h 646"/>
                        <a:gd name="T38" fmla="*/ 804 w 821"/>
                        <a:gd name="T39" fmla="*/ 301 h 646"/>
                        <a:gd name="T40" fmla="*/ 797 w 821"/>
                        <a:gd name="T41" fmla="*/ 343 h 646"/>
                        <a:gd name="T42" fmla="*/ 769 w 821"/>
                        <a:gd name="T43" fmla="*/ 446 h 646"/>
                        <a:gd name="T44" fmla="*/ 733 w 821"/>
                        <a:gd name="T45" fmla="*/ 550 h 646"/>
                        <a:gd name="T46" fmla="*/ 709 w 821"/>
                        <a:gd name="T47" fmla="*/ 589 h 646"/>
                        <a:gd name="T48" fmla="*/ 693 w 821"/>
                        <a:gd name="T49" fmla="*/ 608 h 646"/>
                        <a:gd name="T50" fmla="*/ 717 w 821"/>
                        <a:gd name="T51" fmla="*/ 622 h 646"/>
                        <a:gd name="T52" fmla="*/ 742 w 821"/>
                        <a:gd name="T53" fmla="*/ 578 h 646"/>
                        <a:gd name="T54" fmla="*/ 780 w 821"/>
                        <a:gd name="T55" fmla="*/ 485 h 646"/>
                        <a:gd name="T56" fmla="*/ 808 w 821"/>
                        <a:gd name="T57" fmla="*/ 386 h 646"/>
                        <a:gd name="T58" fmla="*/ 818 w 821"/>
                        <a:gd name="T59" fmla="*/ 337 h 646"/>
                        <a:gd name="T60" fmla="*/ 821 w 821"/>
                        <a:gd name="T61" fmla="*/ 291 h 646"/>
                        <a:gd name="T62" fmla="*/ 812 w 821"/>
                        <a:gd name="T63" fmla="*/ 214 h 646"/>
                        <a:gd name="T64" fmla="*/ 797 w 821"/>
                        <a:gd name="T65" fmla="*/ 99 h 646"/>
                        <a:gd name="T66" fmla="*/ 775 w 821"/>
                        <a:gd name="T67" fmla="*/ 36 h 646"/>
                        <a:gd name="T68" fmla="*/ 755 w 821"/>
                        <a:gd name="T69" fmla="*/ 8 h 646"/>
                        <a:gd name="T70" fmla="*/ 722 w 821"/>
                        <a:gd name="T71" fmla="*/ 0 h 646"/>
                        <a:gd name="T72" fmla="*/ 679 w 821"/>
                        <a:gd name="T73" fmla="*/ 13 h 646"/>
                        <a:gd name="T74" fmla="*/ 615 w 821"/>
                        <a:gd name="T75" fmla="*/ 17 h 646"/>
                        <a:gd name="T76" fmla="*/ 533 w 821"/>
                        <a:gd name="T77" fmla="*/ 17 h 646"/>
                        <a:gd name="T78" fmla="*/ 448 w 821"/>
                        <a:gd name="T79" fmla="*/ 5 h 646"/>
                        <a:gd name="T80" fmla="*/ 391 w 821"/>
                        <a:gd name="T81" fmla="*/ 8 h 646"/>
                        <a:gd name="T82" fmla="*/ 362 w 821"/>
                        <a:gd name="T83" fmla="*/ 19 h 646"/>
                        <a:gd name="T84" fmla="*/ 298 w 821"/>
                        <a:gd name="T85" fmla="*/ 50 h 646"/>
                        <a:gd name="T86" fmla="*/ 175 w 821"/>
                        <a:gd name="T87" fmla="*/ 84 h 646"/>
                        <a:gd name="T88" fmla="*/ 57 w 821"/>
                        <a:gd name="T89" fmla="*/ 123 h 646"/>
                        <a:gd name="T90" fmla="*/ 24 w 821"/>
                        <a:gd name="T91" fmla="*/ 164 h 646"/>
                        <a:gd name="T92" fmla="*/ 3 w 821"/>
                        <a:gd name="T93" fmla="*/ 219 h 646"/>
                        <a:gd name="T94" fmla="*/ 0 w 821"/>
                        <a:gd name="T95" fmla="*/ 329 h 646"/>
                        <a:gd name="T96" fmla="*/ 5 w 821"/>
                        <a:gd name="T97" fmla="*/ 433 h 646"/>
                        <a:gd name="T98" fmla="*/ 9 w 821"/>
                        <a:gd name="T99" fmla="*/ 540 h 646"/>
                        <a:gd name="T100" fmla="*/ 28 w 821"/>
                        <a:gd name="T101" fmla="*/ 602 h 646"/>
                        <a:gd name="T102" fmla="*/ 47 w 821"/>
                        <a:gd name="T103" fmla="*/ 635 h 646"/>
                        <a:gd name="T104" fmla="*/ 80 w 821"/>
                        <a:gd name="T105" fmla="*/ 646 h 646"/>
                        <a:gd name="T106" fmla="*/ 99 w 821"/>
                        <a:gd name="T107" fmla="*/ 640 h 646"/>
                        <a:gd name="T108" fmla="*/ 69 w 821"/>
                        <a:gd name="T109" fmla="*/ 616 h 64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60000 65536"/>
                        <a:gd name="T154" fmla="*/ 0 60000 65536"/>
                        <a:gd name="T155" fmla="*/ 0 60000 65536"/>
                        <a:gd name="T156" fmla="*/ 0 60000 65536"/>
                        <a:gd name="T157" fmla="*/ 0 60000 65536"/>
                        <a:gd name="T158" fmla="*/ 0 60000 65536"/>
                        <a:gd name="T159" fmla="*/ 0 60000 65536"/>
                        <a:gd name="T160" fmla="*/ 0 60000 65536"/>
                        <a:gd name="T161" fmla="*/ 0 60000 65536"/>
                        <a:gd name="T162" fmla="*/ 0 60000 65536"/>
                        <a:gd name="T163" fmla="*/ 0 60000 65536"/>
                        <a:gd name="T164" fmla="*/ 0 60000 65536"/>
                        <a:gd name="T165" fmla="*/ 0 w 821"/>
                        <a:gd name="T166" fmla="*/ 0 h 646"/>
                        <a:gd name="T167" fmla="*/ 821 w 821"/>
                        <a:gd name="T168" fmla="*/ 646 h 646"/>
                      </a:gdLst>
                      <a:ahLst/>
                      <a:cxnLst>
                        <a:cxn ang="T110">
                          <a:pos x="T0" y="T1"/>
                        </a:cxn>
                        <a:cxn ang="T111">
                          <a:pos x="T2" y="T3"/>
                        </a:cxn>
                        <a:cxn ang="T112">
                          <a:pos x="T4" y="T5"/>
                        </a:cxn>
                        <a:cxn ang="T113">
                          <a:pos x="T6" y="T7"/>
                        </a:cxn>
                        <a:cxn ang="T114">
                          <a:pos x="T8" y="T9"/>
                        </a:cxn>
                        <a:cxn ang="T115">
                          <a:pos x="T10" y="T11"/>
                        </a:cxn>
                        <a:cxn ang="T116">
                          <a:pos x="T12" y="T13"/>
                        </a:cxn>
                        <a:cxn ang="T117">
                          <a:pos x="T14" y="T15"/>
                        </a:cxn>
                        <a:cxn ang="T118">
                          <a:pos x="T16" y="T17"/>
                        </a:cxn>
                        <a:cxn ang="T119">
                          <a:pos x="T18" y="T19"/>
                        </a:cxn>
                        <a:cxn ang="T120">
                          <a:pos x="T20" y="T21"/>
                        </a:cxn>
                        <a:cxn ang="T121">
                          <a:pos x="T22" y="T23"/>
                        </a:cxn>
                        <a:cxn ang="T122">
                          <a:pos x="T24" y="T25"/>
                        </a:cxn>
                        <a:cxn ang="T123">
                          <a:pos x="T26" y="T27"/>
                        </a:cxn>
                        <a:cxn ang="T124">
                          <a:pos x="T28" y="T29"/>
                        </a:cxn>
                        <a:cxn ang="T125">
                          <a:pos x="T30" y="T31"/>
                        </a:cxn>
                        <a:cxn ang="T126">
                          <a:pos x="T32" y="T33"/>
                        </a:cxn>
                        <a:cxn ang="T127">
                          <a:pos x="T34" y="T35"/>
                        </a:cxn>
                        <a:cxn ang="T128">
                          <a:pos x="T36" y="T37"/>
                        </a:cxn>
                        <a:cxn ang="T129">
                          <a:pos x="T38" y="T39"/>
                        </a:cxn>
                        <a:cxn ang="T130">
                          <a:pos x="T40" y="T41"/>
                        </a:cxn>
                        <a:cxn ang="T131">
                          <a:pos x="T42" y="T43"/>
                        </a:cxn>
                        <a:cxn ang="T132">
                          <a:pos x="T44" y="T45"/>
                        </a:cxn>
                        <a:cxn ang="T133">
                          <a:pos x="T46" y="T47"/>
                        </a:cxn>
                        <a:cxn ang="T134">
                          <a:pos x="T48" y="T49"/>
                        </a:cxn>
                        <a:cxn ang="T135">
                          <a:pos x="T50" y="T51"/>
                        </a:cxn>
                        <a:cxn ang="T136">
                          <a:pos x="T52" y="T53"/>
                        </a:cxn>
                        <a:cxn ang="T137">
                          <a:pos x="T54" y="T55"/>
                        </a:cxn>
                        <a:cxn ang="T138">
                          <a:pos x="T56" y="T57"/>
                        </a:cxn>
                        <a:cxn ang="T139">
                          <a:pos x="T58" y="T59"/>
                        </a:cxn>
                        <a:cxn ang="T140">
                          <a:pos x="T60" y="T61"/>
                        </a:cxn>
                        <a:cxn ang="T141">
                          <a:pos x="T62" y="T63"/>
                        </a:cxn>
                        <a:cxn ang="T142">
                          <a:pos x="T64" y="T65"/>
                        </a:cxn>
                        <a:cxn ang="T143">
                          <a:pos x="T66" y="T67"/>
                        </a:cxn>
                        <a:cxn ang="T144">
                          <a:pos x="T68" y="T69"/>
                        </a:cxn>
                        <a:cxn ang="T145">
                          <a:pos x="T70" y="T71"/>
                        </a:cxn>
                        <a:cxn ang="T146">
                          <a:pos x="T72" y="T73"/>
                        </a:cxn>
                        <a:cxn ang="T147">
                          <a:pos x="T74" y="T75"/>
                        </a:cxn>
                        <a:cxn ang="T148">
                          <a:pos x="T76" y="T77"/>
                        </a:cxn>
                        <a:cxn ang="T149">
                          <a:pos x="T78" y="T79"/>
                        </a:cxn>
                        <a:cxn ang="T150">
                          <a:pos x="T80" y="T81"/>
                        </a:cxn>
                        <a:cxn ang="T151">
                          <a:pos x="T82" y="T83"/>
                        </a:cxn>
                        <a:cxn ang="T152">
                          <a:pos x="T84" y="T85"/>
                        </a:cxn>
                        <a:cxn ang="T153">
                          <a:pos x="T86" y="T87"/>
                        </a:cxn>
                        <a:cxn ang="T154">
                          <a:pos x="T88" y="T89"/>
                        </a:cxn>
                        <a:cxn ang="T155">
                          <a:pos x="T90" y="T91"/>
                        </a:cxn>
                        <a:cxn ang="T156">
                          <a:pos x="T92" y="T93"/>
                        </a:cxn>
                        <a:cxn ang="T157">
                          <a:pos x="T94" y="T95"/>
                        </a:cxn>
                        <a:cxn ang="T158">
                          <a:pos x="T96" y="T97"/>
                        </a:cxn>
                        <a:cxn ang="T159">
                          <a:pos x="T98" y="T99"/>
                        </a:cxn>
                        <a:cxn ang="T160">
                          <a:pos x="T100" y="T101"/>
                        </a:cxn>
                        <a:cxn ang="T161">
                          <a:pos x="T102" y="T103"/>
                        </a:cxn>
                        <a:cxn ang="T162">
                          <a:pos x="T104" y="T105"/>
                        </a:cxn>
                        <a:cxn ang="T163">
                          <a:pos x="T106" y="T107"/>
                        </a:cxn>
                        <a:cxn ang="T164">
                          <a:pos x="T108" y="T109"/>
                        </a:cxn>
                      </a:cxnLst>
                      <a:rect l="T165" t="T166" r="T167" b="T168"/>
                      <a:pathLst>
                        <a:path w="821" h="646">
                          <a:moveTo>
                            <a:pt x="69" y="616"/>
                          </a:moveTo>
                          <a:lnTo>
                            <a:pt x="46" y="592"/>
                          </a:lnTo>
                          <a:lnTo>
                            <a:pt x="32" y="551"/>
                          </a:lnTo>
                          <a:lnTo>
                            <a:pt x="27" y="460"/>
                          </a:lnTo>
                          <a:lnTo>
                            <a:pt x="27" y="309"/>
                          </a:lnTo>
                          <a:lnTo>
                            <a:pt x="32" y="195"/>
                          </a:lnTo>
                          <a:lnTo>
                            <a:pt x="46" y="169"/>
                          </a:lnTo>
                          <a:lnTo>
                            <a:pt x="71" y="136"/>
                          </a:lnTo>
                          <a:lnTo>
                            <a:pt x="132" y="112"/>
                          </a:lnTo>
                          <a:lnTo>
                            <a:pt x="240" y="80"/>
                          </a:lnTo>
                          <a:lnTo>
                            <a:pt x="329" y="57"/>
                          </a:lnTo>
                          <a:lnTo>
                            <a:pt x="369" y="33"/>
                          </a:lnTo>
                          <a:lnTo>
                            <a:pt x="440" y="27"/>
                          </a:lnTo>
                          <a:lnTo>
                            <a:pt x="566" y="38"/>
                          </a:lnTo>
                          <a:lnTo>
                            <a:pt x="670" y="32"/>
                          </a:lnTo>
                          <a:lnTo>
                            <a:pt x="714" y="22"/>
                          </a:lnTo>
                          <a:lnTo>
                            <a:pt x="750" y="32"/>
                          </a:lnTo>
                          <a:lnTo>
                            <a:pt x="774" y="95"/>
                          </a:lnTo>
                          <a:lnTo>
                            <a:pt x="789" y="210"/>
                          </a:lnTo>
                          <a:lnTo>
                            <a:pt x="804" y="301"/>
                          </a:lnTo>
                          <a:lnTo>
                            <a:pt x="797" y="343"/>
                          </a:lnTo>
                          <a:lnTo>
                            <a:pt x="769" y="446"/>
                          </a:lnTo>
                          <a:lnTo>
                            <a:pt x="733" y="550"/>
                          </a:lnTo>
                          <a:lnTo>
                            <a:pt x="709" y="589"/>
                          </a:lnTo>
                          <a:lnTo>
                            <a:pt x="693" y="608"/>
                          </a:lnTo>
                          <a:lnTo>
                            <a:pt x="717" y="622"/>
                          </a:lnTo>
                          <a:lnTo>
                            <a:pt x="742" y="578"/>
                          </a:lnTo>
                          <a:lnTo>
                            <a:pt x="780" y="485"/>
                          </a:lnTo>
                          <a:lnTo>
                            <a:pt x="808" y="386"/>
                          </a:lnTo>
                          <a:lnTo>
                            <a:pt x="818" y="337"/>
                          </a:lnTo>
                          <a:lnTo>
                            <a:pt x="821" y="291"/>
                          </a:lnTo>
                          <a:lnTo>
                            <a:pt x="812" y="214"/>
                          </a:lnTo>
                          <a:lnTo>
                            <a:pt x="797" y="99"/>
                          </a:lnTo>
                          <a:lnTo>
                            <a:pt x="775" y="36"/>
                          </a:lnTo>
                          <a:lnTo>
                            <a:pt x="755" y="8"/>
                          </a:lnTo>
                          <a:lnTo>
                            <a:pt x="722" y="0"/>
                          </a:lnTo>
                          <a:lnTo>
                            <a:pt x="679" y="13"/>
                          </a:lnTo>
                          <a:lnTo>
                            <a:pt x="615" y="17"/>
                          </a:lnTo>
                          <a:lnTo>
                            <a:pt x="533" y="17"/>
                          </a:lnTo>
                          <a:lnTo>
                            <a:pt x="448" y="5"/>
                          </a:lnTo>
                          <a:lnTo>
                            <a:pt x="391" y="8"/>
                          </a:lnTo>
                          <a:lnTo>
                            <a:pt x="362" y="19"/>
                          </a:lnTo>
                          <a:lnTo>
                            <a:pt x="298" y="50"/>
                          </a:lnTo>
                          <a:lnTo>
                            <a:pt x="175" y="84"/>
                          </a:lnTo>
                          <a:lnTo>
                            <a:pt x="57" y="123"/>
                          </a:lnTo>
                          <a:lnTo>
                            <a:pt x="24" y="164"/>
                          </a:lnTo>
                          <a:lnTo>
                            <a:pt x="3" y="219"/>
                          </a:lnTo>
                          <a:lnTo>
                            <a:pt x="0" y="329"/>
                          </a:lnTo>
                          <a:lnTo>
                            <a:pt x="5" y="433"/>
                          </a:lnTo>
                          <a:lnTo>
                            <a:pt x="9" y="540"/>
                          </a:lnTo>
                          <a:lnTo>
                            <a:pt x="28" y="602"/>
                          </a:lnTo>
                          <a:lnTo>
                            <a:pt x="47" y="635"/>
                          </a:lnTo>
                          <a:lnTo>
                            <a:pt x="80" y="646"/>
                          </a:lnTo>
                          <a:lnTo>
                            <a:pt x="99" y="640"/>
                          </a:lnTo>
                          <a:lnTo>
                            <a:pt x="69" y="616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4106" name="Freeform 2069"/>
                    <p:cNvSpPr>
                      <a:spLocks/>
                    </p:cNvSpPr>
                    <p:nvPr/>
                  </p:nvSpPr>
                  <p:spPr bwMode="auto">
                    <a:xfrm>
                      <a:off x="1978" y="1965"/>
                      <a:ext cx="707" cy="644"/>
                    </a:xfrm>
                    <a:custGeom>
                      <a:avLst/>
                      <a:gdLst>
                        <a:gd name="T0" fmla="*/ 11 w 707"/>
                        <a:gd name="T1" fmla="*/ 611 h 644"/>
                        <a:gd name="T2" fmla="*/ 129 w 707"/>
                        <a:gd name="T3" fmla="*/ 619 h 644"/>
                        <a:gd name="T4" fmla="*/ 294 w 707"/>
                        <a:gd name="T5" fmla="*/ 623 h 644"/>
                        <a:gd name="T6" fmla="*/ 426 w 707"/>
                        <a:gd name="T7" fmla="*/ 623 h 644"/>
                        <a:gd name="T8" fmla="*/ 544 w 707"/>
                        <a:gd name="T9" fmla="*/ 609 h 644"/>
                        <a:gd name="T10" fmla="*/ 622 w 707"/>
                        <a:gd name="T11" fmla="*/ 597 h 644"/>
                        <a:gd name="T12" fmla="*/ 644 w 707"/>
                        <a:gd name="T13" fmla="*/ 586 h 644"/>
                        <a:gd name="T14" fmla="*/ 644 w 707"/>
                        <a:gd name="T15" fmla="*/ 529 h 644"/>
                        <a:gd name="T16" fmla="*/ 615 w 707"/>
                        <a:gd name="T17" fmla="*/ 377 h 644"/>
                        <a:gd name="T18" fmla="*/ 582 w 707"/>
                        <a:gd name="T19" fmla="*/ 193 h 644"/>
                        <a:gd name="T20" fmla="*/ 565 w 707"/>
                        <a:gd name="T21" fmla="*/ 126 h 644"/>
                        <a:gd name="T22" fmla="*/ 549 w 707"/>
                        <a:gd name="T23" fmla="*/ 101 h 644"/>
                        <a:gd name="T24" fmla="*/ 346 w 707"/>
                        <a:gd name="T25" fmla="*/ 123 h 644"/>
                        <a:gd name="T26" fmla="*/ 147 w 707"/>
                        <a:gd name="T27" fmla="*/ 128 h 644"/>
                        <a:gd name="T28" fmla="*/ 38 w 707"/>
                        <a:gd name="T29" fmla="*/ 131 h 644"/>
                        <a:gd name="T30" fmla="*/ 0 w 707"/>
                        <a:gd name="T31" fmla="*/ 136 h 644"/>
                        <a:gd name="T32" fmla="*/ 21 w 707"/>
                        <a:gd name="T33" fmla="*/ 109 h 644"/>
                        <a:gd name="T34" fmla="*/ 68 w 707"/>
                        <a:gd name="T35" fmla="*/ 114 h 644"/>
                        <a:gd name="T36" fmla="*/ 204 w 707"/>
                        <a:gd name="T37" fmla="*/ 109 h 644"/>
                        <a:gd name="T38" fmla="*/ 333 w 707"/>
                        <a:gd name="T39" fmla="*/ 101 h 644"/>
                        <a:gd name="T40" fmla="*/ 447 w 707"/>
                        <a:gd name="T41" fmla="*/ 92 h 644"/>
                        <a:gd name="T42" fmla="*/ 556 w 707"/>
                        <a:gd name="T43" fmla="*/ 82 h 644"/>
                        <a:gd name="T44" fmla="*/ 641 w 707"/>
                        <a:gd name="T45" fmla="*/ 43 h 644"/>
                        <a:gd name="T46" fmla="*/ 688 w 707"/>
                        <a:gd name="T47" fmla="*/ 0 h 644"/>
                        <a:gd name="T48" fmla="*/ 707 w 707"/>
                        <a:gd name="T49" fmla="*/ 21 h 644"/>
                        <a:gd name="T50" fmla="*/ 663 w 707"/>
                        <a:gd name="T51" fmla="*/ 47 h 644"/>
                        <a:gd name="T52" fmla="*/ 598 w 707"/>
                        <a:gd name="T53" fmla="*/ 90 h 644"/>
                        <a:gd name="T54" fmla="*/ 578 w 707"/>
                        <a:gd name="T55" fmla="*/ 104 h 644"/>
                        <a:gd name="T56" fmla="*/ 601 w 707"/>
                        <a:gd name="T57" fmla="*/ 202 h 644"/>
                        <a:gd name="T58" fmla="*/ 620 w 707"/>
                        <a:gd name="T59" fmla="*/ 297 h 644"/>
                        <a:gd name="T60" fmla="*/ 636 w 707"/>
                        <a:gd name="T61" fmla="*/ 384 h 644"/>
                        <a:gd name="T62" fmla="*/ 650 w 707"/>
                        <a:gd name="T63" fmla="*/ 467 h 644"/>
                        <a:gd name="T64" fmla="*/ 663 w 707"/>
                        <a:gd name="T65" fmla="*/ 529 h 644"/>
                        <a:gd name="T66" fmla="*/ 669 w 707"/>
                        <a:gd name="T67" fmla="*/ 582 h 644"/>
                        <a:gd name="T68" fmla="*/ 660 w 707"/>
                        <a:gd name="T69" fmla="*/ 611 h 644"/>
                        <a:gd name="T70" fmla="*/ 570 w 707"/>
                        <a:gd name="T71" fmla="*/ 633 h 644"/>
                        <a:gd name="T72" fmla="*/ 412 w 707"/>
                        <a:gd name="T73" fmla="*/ 644 h 644"/>
                        <a:gd name="T74" fmla="*/ 246 w 707"/>
                        <a:gd name="T75" fmla="*/ 638 h 644"/>
                        <a:gd name="T76" fmla="*/ 125 w 707"/>
                        <a:gd name="T77" fmla="*/ 638 h 644"/>
                        <a:gd name="T78" fmla="*/ 25 w 707"/>
                        <a:gd name="T79" fmla="*/ 635 h 644"/>
                        <a:gd name="T80" fmla="*/ 11 w 707"/>
                        <a:gd name="T81" fmla="*/ 611 h 644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60000 65536"/>
                        <a:gd name="T94" fmla="*/ 0 60000 65536"/>
                        <a:gd name="T95" fmla="*/ 0 60000 65536"/>
                        <a:gd name="T96" fmla="*/ 0 60000 65536"/>
                        <a:gd name="T97" fmla="*/ 0 60000 65536"/>
                        <a:gd name="T98" fmla="*/ 0 60000 65536"/>
                        <a:gd name="T99" fmla="*/ 0 60000 65536"/>
                        <a:gd name="T100" fmla="*/ 0 60000 65536"/>
                        <a:gd name="T101" fmla="*/ 0 60000 65536"/>
                        <a:gd name="T102" fmla="*/ 0 60000 65536"/>
                        <a:gd name="T103" fmla="*/ 0 60000 65536"/>
                        <a:gd name="T104" fmla="*/ 0 60000 65536"/>
                        <a:gd name="T105" fmla="*/ 0 60000 65536"/>
                        <a:gd name="T106" fmla="*/ 0 60000 65536"/>
                        <a:gd name="T107" fmla="*/ 0 60000 65536"/>
                        <a:gd name="T108" fmla="*/ 0 60000 65536"/>
                        <a:gd name="T109" fmla="*/ 0 60000 6553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w 707"/>
                        <a:gd name="T124" fmla="*/ 0 h 644"/>
                        <a:gd name="T125" fmla="*/ 707 w 707"/>
                        <a:gd name="T126" fmla="*/ 644 h 644"/>
                      </a:gdLst>
                      <a:ahLst/>
                      <a:cxnLst>
                        <a:cxn ang="T82">
                          <a:pos x="T0" y="T1"/>
                        </a:cxn>
                        <a:cxn ang="T83">
                          <a:pos x="T2" y="T3"/>
                        </a:cxn>
                        <a:cxn ang="T84">
                          <a:pos x="T4" y="T5"/>
                        </a:cxn>
                        <a:cxn ang="T85">
                          <a:pos x="T6" y="T7"/>
                        </a:cxn>
                        <a:cxn ang="T86">
                          <a:pos x="T8" y="T9"/>
                        </a:cxn>
                        <a:cxn ang="T87">
                          <a:pos x="T10" y="T11"/>
                        </a:cxn>
                        <a:cxn ang="T88">
                          <a:pos x="T12" y="T13"/>
                        </a:cxn>
                        <a:cxn ang="T89">
                          <a:pos x="T14" y="T15"/>
                        </a:cxn>
                        <a:cxn ang="T90">
                          <a:pos x="T16" y="T17"/>
                        </a:cxn>
                        <a:cxn ang="T91">
                          <a:pos x="T18" y="T19"/>
                        </a:cxn>
                        <a:cxn ang="T92">
                          <a:pos x="T20" y="T21"/>
                        </a:cxn>
                        <a:cxn ang="T93">
                          <a:pos x="T22" y="T23"/>
                        </a:cxn>
                        <a:cxn ang="T94">
                          <a:pos x="T24" y="T25"/>
                        </a:cxn>
                        <a:cxn ang="T95">
                          <a:pos x="T26" y="T27"/>
                        </a:cxn>
                        <a:cxn ang="T96">
                          <a:pos x="T28" y="T29"/>
                        </a:cxn>
                        <a:cxn ang="T97">
                          <a:pos x="T30" y="T31"/>
                        </a:cxn>
                        <a:cxn ang="T98">
                          <a:pos x="T32" y="T33"/>
                        </a:cxn>
                        <a:cxn ang="T99">
                          <a:pos x="T34" y="T35"/>
                        </a:cxn>
                        <a:cxn ang="T100">
                          <a:pos x="T36" y="T37"/>
                        </a:cxn>
                        <a:cxn ang="T101">
                          <a:pos x="T38" y="T39"/>
                        </a:cxn>
                        <a:cxn ang="T102">
                          <a:pos x="T40" y="T41"/>
                        </a:cxn>
                        <a:cxn ang="T103">
                          <a:pos x="T42" y="T43"/>
                        </a:cxn>
                        <a:cxn ang="T104">
                          <a:pos x="T44" y="T45"/>
                        </a:cxn>
                        <a:cxn ang="T105">
                          <a:pos x="T46" y="T47"/>
                        </a:cxn>
                        <a:cxn ang="T106">
                          <a:pos x="T48" y="T49"/>
                        </a:cxn>
                        <a:cxn ang="T107">
                          <a:pos x="T50" y="T51"/>
                        </a:cxn>
                        <a:cxn ang="T108">
                          <a:pos x="T52" y="T53"/>
                        </a:cxn>
                        <a:cxn ang="T109">
                          <a:pos x="T54" y="T55"/>
                        </a:cxn>
                        <a:cxn ang="T110">
                          <a:pos x="T56" y="T57"/>
                        </a:cxn>
                        <a:cxn ang="T111">
                          <a:pos x="T58" y="T59"/>
                        </a:cxn>
                        <a:cxn ang="T112">
                          <a:pos x="T60" y="T61"/>
                        </a:cxn>
                        <a:cxn ang="T113">
                          <a:pos x="T62" y="T63"/>
                        </a:cxn>
                        <a:cxn ang="T114">
                          <a:pos x="T64" y="T65"/>
                        </a:cxn>
                        <a:cxn ang="T115">
                          <a:pos x="T66" y="T67"/>
                        </a:cxn>
                        <a:cxn ang="T116">
                          <a:pos x="T68" y="T69"/>
                        </a:cxn>
                        <a:cxn ang="T117">
                          <a:pos x="T70" y="T71"/>
                        </a:cxn>
                        <a:cxn ang="T118">
                          <a:pos x="T72" y="T73"/>
                        </a:cxn>
                        <a:cxn ang="T119">
                          <a:pos x="T74" y="T75"/>
                        </a:cxn>
                        <a:cxn ang="T120">
                          <a:pos x="T76" y="T77"/>
                        </a:cxn>
                        <a:cxn ang="T121">
                          <a:pos x="T78" y="T79"/>
                        </a:cxn>
                        <a:cxn ang="T122">
                          <a:pos x="T80" y="T81"/>
                        </a:cxn>
                      </a:cxnLst>
                      <a:rect l="T123" t="T124" r="T125" b="T126"/>
                      <a:pathLst>
                        <a:path w="707" h="644">
                          <a:moveTo>
                            <a:pt x="11" y="611"/>
                          </a:moveTo>
                          <a:lnTo>
                            <a:pt x="129" y="619"/>
                          </a:lnTo>
                          <a:lnTo>
                            <a:pt x="294" y="623"/>
                          </a:lnTo>
                          <a:lnTo>
                            <a:pt x="426" y="623"/>
                          </a:lnTo>
                          <a:lnTo>
                            <a:pt x="544" y="609"/>
                          </a:lnTo>
                          <a:lnTo>
                            <a:pt x="622" y="597"/>
                          </a:lnTo>
                          <a:lnTo>
                            <a:pt x="644" y="586"/>
                          </a:lnTo>
                          <a:lnTo>
                            <a:pt x="644" y="529"/>
                          </a:lnTo>
                          <a:lnTo>
                            <a:pt x="615" y="377"/>
                          </a:lnTo>
                          <a:lnTo>
                            <a:pt x="582" y="193"/>
                          </a:lnTo>
                          <a:lnTo>
                            <a:pt x="565" y="126"/>
                          </a:lnTo>
                          <a:lnTo>
                            <a:pt x="549" y="101"/>
                          </a:lnTo>
                          <a:lnTo>
                            <a:pt x="346" y="123"/>
                          </a:lnTo>
                          <a:lnTo>
                            <a:pt x="147" y="128"/>
                          </a:lnTo>
                          <a:lnTo>
                            <a:pt x="38" y="131"/>
                          </a:lnTo>
                          <a:lnTo>
                            <a:pt x="0" y="136"/>
                          </a:lnTo>
                          <a:lnTo>
                            <a:pt x="21" y="109"/>
                          </a:lnTo>
                          <a:lnTo>
                            <a:pt x="68" y="114"/>
                          </a:lnTo>
                          <a:lnTo>
                            <a:pt x="204" y="109"/>
                          </a:lnTo>
                          <a:lnTo>
                            <a:pt x="333" y="101"/>
                          </a:lnTo>
                          <a:lnTo>
                            <a:pt x="447" y="92"/>
                          </a:lnTo>
                          <a:lnTo>
                            <a:pt x="556" y="82"/>
                          </a:lnTo>
                          <a:lnTo>
                            <a:pt x="641" y="43"/>
                          </a:lnTo>
                          <a:lnTo>
                            <a:pt x="688" y="0"/>
                          </a:lnTo>
                          <a:lnTo>
                            <a:pt x="707" y="21"/>
                          </a:lnTo>
                          <a:lnTo>
                            <a:pt x="663" y="47"/>
                          </a:lnTo>
                          <a:lnTo>
                            <a:pt x="598" y="90"/>
                          </a:lnTo>
                          <a:lnTo>
                            <a:pt x="578" y="104"/>
                          </a:lnTo>
                          <a:lnTo>
                            <a:pt x="601" y="202"/>
                          </a:lnTo>
                          <a:lnTo>
                            <a:pt x="620" y="297"/>
                          </a:lnTo>
                          <a:lnTo>
                            <a:pt x="636" y="384"/>
                          </a:lnTo>
                          <a:lnTo>
                            <a:pt x="650" y="467"/>
                          </a:lnTo>
                          <a:lnTo>
                            <a:pt x="663" y="529"/>
                          </a:lnTo>
                          <a:lnTo>
                            <a:pt x="669" y="582"/>
                          </a:lnTo>
                          <a:lnTo>
                            <a:pt x="660" y="611"/>
                          </a:lnTo>
                          <a:lnTo>
                            <a:pt x="570" y="633"/>
                          </a:lnTo>
                          <a:lnTo>
                            <a:pt x="412" y="644"/>
                          </a:lnTo>
                          <a:lnTo>
                            <a:pt x="246" y="638"/>
                          </a:lnTo>
                          <a:lnTo>
                            <a:pt x="125" y="638"/>
                          </a:lnTo>
                          <a:lnTo>
                            <a:pt x="25" y="635"/>
                          </a:lnTo>
                          <a:lnTo>
                            <a:pt x="11" y="611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4107" name="Freeform 2070"/>
                    <p:cNvSpPr>
                      <a:spLocks/>
                    </p:cNvSpPr>
                    <p:nvPr/>
                  </p:nvSpPr>
                  <p:spPr bwMode="auto">
                    <a:xfrm>
                      <a:off x="2057" y="2127"/>
                      <a:ext cx="488" cy="412"/>
                    </a:xfrm>
                    <a:custGeom>
                      <a:avLst/>
                      <a:gdLst>
                        <a:gd name="T0" fmla="*/ 0 w 488"/>
                        <a:gd name="T1" fmla="*/ 11 h 412"/>
                        <a:gd name="T2" fmla="*/ 162 w 488"/>
                        <a:gd name="T3" fmla="*/ 5 h 412"/>
                        <a:gd name="T4" fmla="*/ 273 w 488"/>
                        <a:gd name="T5" fmla="*/ 0 h 412"/>
                        <a:gd name="T6" fmla="*/ 397 w 488"/>
                        <a:gd name="T7" fmla="*/ 2 h 412"/>
                        <a:gd name="T8" fmla="*/ 416 w 488"/>
                        <a:gd name="T9" fmla="*/ 16 h 412"/>
                        <a:gd name="T10" fmla="*/ 431 w 488"/>
                        <a:gd name="T11" fmla="*/ 38 h 412"/>
                        <a:gd name="T12" fmla="*/ 458 w 488"/>
                        <a:gd name="T13" fmla="*/ 154 h 412"/>
                        <a:gd name="T14" fmla="*/ 478 w 488"/>
                        <a:gd name="T15" fmla="*/ 286 h 412"/>
                        <a:gd name="T16" fmla="*/ 488 w 488"/>
                        <a:gd name="T17" fmla="*/ 377 h 412"/>
                        <a:gd name="T18" fmla="*/ 478 w 488"/>
                        <a:gd name="T19" fmla="*/ 406 h 412"/>
                        <a:gd name="T20" fmla="*/ 453 w 488"/>
                        <a:gd name="T21" fmla="*/ 412 h 412"/>
                        <a:gd name="T22" fmla="*/ 310 w 488"/>
                        <a:gd name="T23" fmla="*/ 396 h 412"/>
                        <a:gd name="T24" fmla="*/ 459 w 488"/>
                        <a:gd name="T25" fmla="*/ 383 h 412"/>
                        <a:gd name="T26" fmla="*/ 467 w 488"/>
                        <a:gd name="T27" fmla="*/ 379 h 412"/>
                        <a:gd name="T28" fmla="*/ 464 w 488"/>
                        <a:gd name="T29" fmla="*/ 317 h 412"/>
                        <a:gd name="T30" fmla="*/ 453 w 488"/>
                        <a:gd name="T31" fmla="*/ 229 h 412"/>
                        <a:gd name="T32" fmla="*/ 429 w 488"/>
                        <a:gd name="T33" fmla="*/ 110 h 412"/>
                        <a:gd name="T34" fmla="*/ 410 w 488"/>
                        <a:gd name="T35" fmla="*/ 35 h 412"/>
                        <a:gd name="T36" fmla="*/ 391 w 488"/>
                        <a:gd name="T37" fmla="*/ 24 h 412"/>
                        <a:gd name="T38" fmla="*/ 302 w 488"/>
                        <a:gd name="T39" fmla="*/ 19 h 412"/>
                        <a:gd name="T40" fmla="*/ 181 w 488"/>
                        <a:gd name="T41" fmla="*/ 24 h 412"/>
                        <a:gd name="T42" fmla="*/ 81 w 488"/>
                        <a:gd name="T43" fmla="*/ 21 h 412"/>
                        <a:gd name="T44" fmla="*/ 0 w 488"/>
                        <a:gd name="T45" fmla="*/ 11 h 412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w 488"/>
                        <a:gd name="T70" fmla="*/ 0 h 412"/>
                        <a:gd name="T71" fmla="*/ 488 w 488"/>
                        <a:gd name="T72" fmla="*/ 412 h 412"/>
                      </a:gdLst>
                      <a:ahLst/>
                      <a:cxnLst>
                        <a:cxn ang="T46">
                          <a:pos x="T0" y="T1"/>
                        </a:cxn>
                        <a:cxn ang="T47">
                          <a:pos x="T2" y="T3"/>
                        </a:cxn>
                        <a:cxn ang="T48">
                          <a:pos x="T4" y="T5"/>
                        </a:cxn>
                        <a:cxn ang="T49">
                          <a:pos x="T6" y="T7"/>
                        </a:cxn>
                        <a:cxn ang="T50">
                          <a:pos x="T8" y="T9"/>
                        </a:cxn>
                        <a:cxn ang="T51">
                          <a:pos x="T10" y="T11"/>
                        </a:cxn>
                        <a:cxn ang="T52">
                          <a:pos x="T12" y="T13"/>
                        </a:cxn>
                        <a:cxn ang="T53">
                          <a:pos x="T14" y="T15"/>
                        </a:cxn>
                        <a:cxn ang="T54">
                          <a:pos x="T16" y="T17"/>
                        </a:cxn>
                        <a:cxn ang="T55">
                          <a:pos x="T18" y="T19"/>
                        </a:cxn>
                        <a:cxn ang="T56">
                          <a:pos x="T20" y="T21"/>
                        </a:cxn>
                        <a:cxn ang="T57">
                          <a:pos x="T22" y="T23"/>
                        </a:cxn>
                        <a:cxn ang="T58">
                          <a:pos x="T24" y="T25"/>
                        </a:cxn>
                        <a:cxn ang="T59">
                          <a:pos x="T26" y="T27"/>
                        </a:cxn>
                        <a:cxn ang="T60">
                          <a:pos x="T28" y="T29"/>
                        </a:cxn>
                        <a:cxn ang="T61">
                          <a:pos x="T30" y="T31"/>
                        </a:cxn>
                        <a:cxn ang="T62">
                          <a:pos x="T32" y="T33"/>
                        </a:cxn>
                        <a:cxn ang="T63">
                          <a:pos x="T34" y="T35"/>
                        </a:cxn>
                        <a:cxn ang="T64">
                          <a:pos x="T36" y="T37"/>
                        </a:cxn>
                        <a:cxn ang="T65">
                          <a:pos x="T38" y="T39"/>
                        </a:cxn>
                        <a:cxn ang="T66">
                          <a:pos x="T40" y="T41"/>
                        </a:cxn>
                        <a:cxn ang="T67">
                          <a:pos x="T42" y="T43"/>
                        </a:cxn>
                        <a:cxn ang="T68">
                          <a:pos x="T44" y="T45"/>
                        </a:cxn>
                      </a:cxnLst>
                      <a:rect l="T69" t="T70" r="T71" b="T72"/>
                      <a:pathLst>
                        <a:path w="488" h="412">
                          <a:moveTo>
                            <a:pt x="0" y="11"/>
                          </a:moveTo>
                          <a:lnTo>
                            <a:pt x="162" y="5"/>
                          </a:lnTo>
                          <a:lnTo>
                            <a:pt x="273" y="0"/>
                          </a:lnTo>
                          <a:lnTo>
                            <a:pt x="397" y="2"/>
                          </a:lnTo>
                          <a:lnTo>
                            <a:pt x="416" y="16"/>
                          </a:lnTo>
                          <a:lnTo>
                            <a:pt x="431" y="38"/>
                          </a:lnTo>
                          <a:lnTo>
                            <a:pt x="458" y="154"/>
                          </a:lnTo>
                          <a:lnTo>
                            <a:pt x="478" y="286"/>
                          </a:lnTo>
                          <a:lnTo>
                            <a:pt x="488" y="377"/>
                          </a:lnTo>
                          <a:lnTo>
                            <a:pt x="478" y="406"/>
                          </a:lnTo>
                          <a:lnTo>
                            <a:pt x="453" y="412"/>
                          </a:lnTo>
                          <a:lnTo>
                            <a:pt x="310" y="396"/>
                          </a:lnTo>
                          <a:lnTo>
                            <a:pt x="459" y="383"/>
                          </a:lnTo>
                          <a:lnTo>
                            <a:pt x="467" y="379"/>
                          </a:lnTo>
                          <a:lnTo>
                            <a:pt x="464" y="317"/>
                          </a:lnTo>
                          <a:lnTo>
                            <a:pt x="453" y="229"/>
                          </a:lnTo>
                          <a:lnTo>
                            <a:pt x="429" y="110"/>
                          </a:lnTo>
                          <a:lnTo>
                            <a:pt x="410" y="35"/>
                          </a:lnTo>
                          <a:lnTo>
                            <a:pt x="391" y="24"/>
                          </a:lnTo>
                          <a:lnTo>
                            <a:pt x="302" y="19"/>
                          </a:lnTo>
                          <a:lnTo>
                            <a:pt x="181" y="24"/>
                          </a:lnTo>
                          <a:lnTo>
                            <a:pt x="81" y="21"/>
                          </a:lnTo>
                          <a:lnTo>
                            <a:pt x="0" y="11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4108" name="Freeform 2071"/>
                    <p:cNvSpPr>
                      <a:spLocks/>
                    </p:cNvSpPr>
                    <p:nvPr/>
                  </p:nvSpPr>
                  <p:spPr bwMode="auto">
                    <a:xfrm>
                      <a:off x="2007" y="2133"/>
                      <a:ext cx="485" cy="401"/>
                    </a:xfrm>
                    <a:custGeom>
                      <a:avLst/>
                      <a:gdLst>
                        <a:gd name="T0" fmla="*/ 224 w 485"/>
                        <a:gd name="T1" fmla="*/ 0 h 401"/>
                        <a:gd name="T2" fmla="*/ 67 w 485"/>
                        <a:gd name="T3" fmla="*/ 0 h 401"/>
                        <a:gd name="T4" fmla="*/ 22 w 485"/>
                        <a:gd name="T5" fmla="*/ 5 h 401"/>
                        <a:gd name="T6" fmla="*/ 14 w 485"/>
                        <a:gd name="T7" fmla="*/ 22 h 401"/>
                        <a:gd name="T8" fmla="*/ 5 w 485"/>
                        <a:gd name="T9" fmla="*/ 57 h 401"/>
                        <a:gd name="T10" fmla="*/ 0 w 485"/>
                        <a:gd name="T11" fmla="*/ 151 h 401"/>
                        <a:gd name="T12" fmla="*/ 5 w 485"/>
                        <a:gd name="T13" fmla="*/ 243 h 401"/>
                        <a:gd name="T14" fmla="*/ 17 w 485"/>
                        <a:gd name="T15" fmla="*/ 334 h 401"/>
                        <a:gd name="T16" fmla="*/ 37 w 485"/>
                        <a:gd name="T17" fmla="*/ 371 h 401"/>
                        <a:gd name="T18" fmla="*/ 46 w 485"/>
                        <a:gd name="T19" fmla="*/ 380 h 401"/>
                        <a:gd name="T20" fmla="*/ 146 w 485"/>
                        <a:gd name="T21" fmla="*/ 390 h 401"/>
                        <a:gd name="T22" fmla="*/ 275 w 485"/>
                        <a:gd name="T23" fmla="*/ 395 h 401"/>
                        <a:gd name="T24" fmla="*/ 371 w 485"/>
                        <a:gd name="T25" fmla="*/ 396 h 401"/>
                        <a:gd name="T26" fmla="*/ 485 w 485"/>
                        <a:gd name="T27" fmla="*/ 401 h 401"/>
                        <a:gd name="T28" fmla="*/ 480 w 485"/>
                        <a:gd name="T29" fmla="*/ 387 h 401"/>
                        <a:gd name="T30" fmla="*/ 391 w 485"/>
                        <a:gd name="T31" fmla="*/ 380 h 401"/>
                        <a:gd name="T32" fmla="*/ 275 w 485"/>
                        <a:gd name="T33" fmla="*/ 372 h 401"/>
                        <a:gd name="T34" fmla="*/ 114 w 485"/>
                        <a:gd name="T35" fmla="*/ 371 h 401"/>
                        <a:gd name="T36" fmla="*/ 56 w 485"/>
                        <a:gd name="T37" fmla="*/ 353 h 401"/>
                        <a:gd name="T38" fmla="*/ 38 w 485"/>
                        <a:gd name="T39" fmla="*/ 339 h 401"/>
                        <a:gd name="T40" fmla="*/ 32 w 485"/>
                        <a:gd name="T41" fmla="*/ 313 h 401"/>
                        <a:gd name="T42" fmla="*/ 24 w 485"/>
                        <a:gd name="T43" fmla="*/ 237 h 401"/>
                        <a:gd name="T44" fmla="*/ 22 w 485"/>
                        <a:gd name="T45" fmla="*/ 142 h 401"/>
                        <a:gd name="T46" fmla="*/ 29 w 485"/>
                        <a:gd name="T47" fmla="*/ 46 h 401"/>
                        <a:gd name="T48" fmla="*/ 38 w 485"/>
                        <a:gd name="T49" fmla="*/ 24 h 401"/>
                        <a:gd name="T50" fmla="*/ 143 w 485"/>
                        <a:gd name="T51" fmla="*/ 10 h 401"/>
                        <a:gd name="T52" fmla="*/ 224 w 485"/>
                        <a:gd name="T53" fmla="*/ 0 h 401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w 485"/>
                        <a:gd name="T82" fmla="*/ 0 h 401"/>
                        <a:gd name="T83" fmla="*/ 485 w 485"/>
                        <a:gd name="T84" fmla="*/ 401 h 401"/>
                      </a:gdLst>
                      <a:ahLst/>
                      <a:cxnLst>
                        <a:cxn ang="T54">
                          <a:pos x="T0" y="T1"/>
                        </a:cxn>
                        <a:cxn ang="T55">
                          <a:pos x="T2" y="T3"/>
                        </a:cxn>
                        <a:cxn ang="T56">
                          <a:pos x="T4" y="T5"/>
                        </a:cxn>
                        <a:cxn ang="T57">
                          <a:pos x="T6" y="T7"/>
                        </a:cxn>
                        <a:cxn ang="T58">
                          <a:pos x="T8" y="T9"/>
                        </a:cxn>
                        <a:cxn ang="T59">
                          <a:pos x="T10" y="T11"/>
                        </a:cxn>
                        <a:cxn ang="T60">
                          <a:pos x="T12" y="T13"/>
                        </a:cxn>
                        <a:cxn ang="T61">
                          <a:pos x="T14" y="T15"/>
                        </a:cxn>
                        <a:cxn ang="T62">
                          <a:pos x="T16" y="T17"/>
                        </a:cxn>
                        <a:cxn ang="T63">
                          <a:pos x="T18" y="T19"/>
                        </a:cxn>
                        <a:cxn ang="T64">
                          <a:pos x="T20" y="T21"/>
                        </a:cxn>
                        <a:cxn ang="T65">
                          <a:pos x="T22" y="T23"/>
                        </a:cxn>
                        <a:cxn ang="T66">
                          <a:pos x="T24" y="T25"/>
                        </a:cxn>
                        <a:cxn ang="T67">
                          <a:pos x="T26" y="T27"/>
                        </a:cxn>
                        <a:cxn ang="T68">
                          <a:pos x="T28" y="T29"/>
                        </a:cxn>
                        <a:cxn ang="T69">
                          <a:pos x="T30" y="T31"/>
                        </a:cxn>
                        <a:cxn ang="T70">
                          <a:pos x="T32" y="T33"/>
                        </a:cxn>
                        <a:cxn ang="T71">
                          <a:pos x="T34" y="T35"/>
                        </a:cxn>
                        <a:cxn ang="T72">
                          <a:pos x="T36" y="T37"/>
                        </a:cxn>
                        <a:cxn ang="T73">
                          <a:pos x="T38" y="T39"/>
                        </a:cxn>
                        <a:cxn ang="T74">
                          <a:pos x="T40" y="T41"/>
                        </a:cxn>
                        <a:cxn ang="T75">
                          <a:pos x="T42" y="T43"/>
                        </a:cxn>
                        <a:cxn ang="T76">
                          <a:pos x="T44" y="T45"/>
                        </a:cxn>
                        <a:cxn ang="T77">
                          <a:pos x="T46" y="T47"/>
                        </a:cxn>
                        <a:cxn ang="T78">
                          <a:pos x="T48" y="T49"/>
                        </a:cxn>
                        <a:cxn ang="T79">
                          <a:pos x="T50" y="T51"/>
                        </a:cxn>
                        <a:cxn ang="T80">
                          <a:pos x="T52" y="T53"/>
                        </a:cxn>
                      </a:cxnLst>
                      <a:rect l="T81" t="T82" r="T83" b="T84"/>
                      <a:pathLst>
                        <a:path w="485" h="401">
                          <a:moveTo>
                            <a:pt x="224" y="0"/>
                          </a:moveTo>
                          <a:lnTo>
                            <a:pt x="67" y="0"/>
                          </a:lnTo>
                          <a:lnTo>
                            <a:pt x="22" y="5"/>
                          </a:lnTo>
                          <a:lnTo>
                            <a:pt x="14" y="22"/>
                          </a:lnTo>
                          <a:lnTo>
                            <a:pt x="5" y="57"/>
                          </a:lnTo>
                          <a:lnTo>
                            <a:pt x="0" y="151"/>
                          </a:lnTo>
                          <a:lnTo>
                            <a:pt x="5" y="243"/>
                          </a:lnTo>
                          <a:lnTo>
                            <a:pt x="17" y="334"/>
                          </a:lnTo>
                          <a:lnTo>
                            <a:pt x="37" y="371"/>
                          </a:lnTo>
                          <a:lnTo>
                            <a:pt x="46" y="380"/>
                          </a:lnTo>
                          <a:lnTo>
                            <a:pt x="146" y="390"/>
                          </a:lnTo>
                          <a:lnTo>
                            <a:pt x="275" y="395"/>
                          </a:lnTo>
                          <a:lnTo>
                            <a:pt x="371" y="396"/>
                          </a:lnTo>
                          <a:lnTo>
                            <a:pt x="485" y="401"/>
                          </a:lnTo>
                          <a:lnTo>
                            <a:pt x="480" y="387"/>
                          </a:lnTo>
                          <a:lnTo>
                            <a:pt x="391" y="380"/>
                          </a:lnTo>
                          <a:lnTo>
                            <a:pt x="275" y="372"/>
                          </a:lnTo>
                          <a:lnTo>
                            <a:pt x="114" y="371"/>
                          </a:lnTo>
                          <a:lnTo>
                            <a:pt x="56" y="353"/>
                          </a:lnTo>
                          <a:lnTo>
                            <a:pt x="38" y="339"/>
                          </a:lnTo>
                          <a:lnTo>
                            <a:pt x="32" y="313"/>
                          </a:lnTo>
                          <a:lnTo>
                            <a:pt x="24" y="237"/>
                          </a:lnTo>
                          <a:lnTo>
                            <a:pt x="22" y="142"/>
                          </a:lnTo>
                          <a:lnTo>
                            <a:pt x="29" y="46"/>
                          </a:lnTo>
                          <a:lnTo>
                            <a:pt x="38" y="24"/>
                          </a:lnTo>
                          <a:lnTo>
                            <a:pt x="143" y="10"/>
                          </a:lnTo>
                          <a:lnTo>
                            <a:pt x="224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</p:grpSp>
            </p:grpSp>
            <p:grpSp>
              <p:nvGrpSpPr>
                <p:cNvPr id="44079" name="Group 2072"/>
                <p:cNvGrpSpPr>
                  <a:grpSpLocks/>
                </p:cNvGrpSpPr>
                <p:nvPr/>
              </p:nvGrpSpPr>
              <p:grpSpPr bwMode="auto">
                <a:xfrm>
                  <a:off x="489" y="2894"/>
                  <a:ext cx="1022" cy="312"/>
                  <a:chOff x="3931" y="712"/>
                  <a:chExt cx="1996" cy="537"/>
                </a:xfrm>
              </p:grpSpPr>
              <p:sp>
                <p:nvSpPr>
                  <p:cNvPr id="44080" name="Freeform 2073"/>
                  <p:cNvSpPr>
                    <a:spLocks/>
                  </p:cNvSpPr>
                  <p:nvPr/>
                </p:nvSpPr>
                <p:spPr bwMode="auto">
                  <a:xfrm rot="412926">
                    <a:off x="3931" y="712"/>
                    <a:ext cx="1996" cy="537"/>
                  </a:xfrm>
                  <a:custGeom>
                    <a:avLst/>
                    <a:gdLst>
                      <a:gd name="T0" fmla="*/ 0 w 888"/>
                      <a:gd name="T1" fmla="*/ 290 h 480"/>
                      <a:gd name="T2" fmla="*/ 110 w 888"/>
                      <a:gd name="T3" fmla="*/ 195 h 480"/>
                      <a:gd name="T4" fmla="*/ 113 w 888"/>
                      <a:gd name="T5" fmla="*/ 217 h 480"/>
                      <a:gd name="T6" fmla="*/ 38 w 888"/>
                      <a:gd name="T7" fmla="*/ 285 h 480"/>
                      <a:gd name="T8" fmla="*/ 170 w 888"/>
                      <a:gd name="T9" fmla="*/ 279 h 480"/>
                      <a:gd name="T10" fmla="*/ 449 w 888"/>
                      <a:gd name="T11" fmla="*/ 280 h 480"/>
                      <a:gd name="T12" fmla="*/ 597 w 888"/>
                      <a:gd name="T13" fmla="*/ 269 h 480"/>
                      <a:gd name="T14" fmla="*/ 690 w 888"/>
                      <a:gd name="T15" fmla="*/ 252 h 480"/>
                      <a:gd name="T16" fmla="*/ 713 w 888"/>
                      <a:gd name="T17" fmla="*/ 246 h 480"/>
                      <a:gd name="T18" fmla="*/ 822 w 888"/>
                      <a:gd name="T19" fmla="*/ 27 h 480"/>
                      <a:gd name="T20" fmla="*/ 771 w 888"/>
                      <a:gd name="T21" fmla="*/ 13 h 480"/>
                      <a:gd name="T22" fmla="*/ 847 w 888"/>
                      <a:gd name="T23" fmla="*/ 0 h 480"/>
                      <a:gd name="T24" fmla="*/ 875 w 888"/>
                      <a:gd name="T25" fmla="*/ 24 h 480"/>
                      <a:gd name="T26" fmla="*/ 888 w 888"/>
                      <a:gd name="T27" fmla="*/ 105 h 480"/>
                      <a:gd name="T28" fmla="*/ 866 w 888"/>
                      <a:gd name="T29" fmla="*/ 171 h 480"/>
                      <a:gd name="T30" fmla="*/ 795 w 888"/>
                      <a:gd name="T31" fmla="*/ 385 h 480"/>
                      <a:gd name="T32" fmla="*/ 762 w 888"/>
                      <a:gd name="T33" fmla="*/ 451 h 480"/>
                      <a:gd name="T34" fmla="*/ 732 w 888"/>
                      <a:gd name="T35" fmla="*/ 459 h 480"/>
                      <a:gd name="T36" fmla="*/ 507 w 888"/>
                      <a:gd name="T37" fmla="*/ 455 h 480"/>
                      <a:gd name="T38" fmla="*/ 271 w 888"/>
                      <a:gd name="T39" fmla="*/ 461 h 480"/>
                      <a:gd name="T40" fmla="*/ 47 w 888"/>
                      <a:gd name="T41" fmla="*/ 478 h 480"/>
                      <a:gd name="T42" fmla="*/ 14 w 888"/>
                      <a:gd name="T43" fmla="*/ 480 h 480"/>
                      <a:gd name="T44" fmla="*/ 11 w 888"/>
                      <a:gd name="T45" fmla="*/ 417 h 480"/>
                      <a:gd name="T46" fmla="*/ 6 w 888"/>
                      <a:gd name="T47" fmla="*/ 355 h 480"/>
                      <a:gd name="T48" fmla="*/ 5 w 888"/>
                      <a:gd name="T49" fmla="*/ 322 h 480"/>
                      <a:gd name="T50" fmla="*/ 24 w 888"/>
                      <a:gd name="T51" fmla="*/ 342 h 480"/>
                      <a:gd name="T52" fmla="*/ 28 w 888"/>
                      <a:gd name="T53" fmla="*/ 393 h 480"/>
                      <a:gd name="T54" fmla="*/ 35 w 888"/>
                      <a:gd name="T55" fmla="*/ 447 h 480"/>
                      <a:gd name="T56" fmla="*/ 99 w 888"/>
                      <a:gd name="T57" fmla="*/ 456 h 480"/>
                      <a:gd name="T58" fmla="*/ 246 w 888"/>
                      <a:gd name="T59" fmla="*/ 442 h 480"/>
                      <a:gd name="T60" fmla="*/ 370 w 888"/>
                      <a:gd name="T61" fmla="*/ 432 h 480"/>
                      <a:gd name="T62" fmla="*/ 474 w 888"/>
                      <a:gd name="T63" fmla="*/ 432 h 480"/>
                      <a:gd name="T64" fmla="*/ 630 w 888"/>
                      <a:gd name="T65" fmla="*/ 432 h 480"/>
                      <a:gd name="T66" fmla="*/ 729 w 888"/>
                      <a:gd name="T67" fmla="*/ 431 h 480"/>
                      <a:gd name="T68" fmla="*/ 732 w 888"/>
                      <a:gd name="T69" fmla="*/ 402 h 480"/>
                      <a:gd name="T70" fmla="*/ 723 w 888"/>
                      <a:gd name="T71" fmla="*/ 341 h 480"/>
                      <a:gd name="T72" fmla="*/ 715 w 888"/>
                      <a:gd name="T73" fmla="*/ 274 h 480"/>
                      <a:gd name="T74" fmla="*/ 729 w 888"/>
                      <a:gd name="T75" fmla="*/ 290 h 480"/>
                      <a:gd name="T76" fmla="*/ 743 w 888"/>
                      <a:gd name="T77" fmla="*/ 364 h 480"/>
                      <a:gd name="T78" fmla="*/ 756 w 888"/>
                      <a:gd name="T79" fmla="*/ 402 h 480"/>
                      <a:gd name="T80" fmla="*/ 771 w 888"/>
                      <a:gd name="T81" fmla="*/ 383 h 480"/>
                      <a:gd name="T82" fmla="*/ 798 w 888"/>
                      <a:gd name="T83" fmla="*/ 309 h 480"/>
                      <a:gd name="T84" fmla="*/ 838 w 888"/>
                      <a:gd name="T85" fmla="*/ 204 h 480"/>
                      <a:gd name="T86" fmla="*/ 866 w 888"/>
                      <a:gd name="T87" fmla="*/ 119 h 480"/>
                      <a:gd name="T88" fmla="*/ 871 w 888"/>
                      <a:gd name="T89" fmla="*/ 93 h 480"/>
                      <a:gd name="T90" fmla="*/ 857 w 888"/>
                      <a:gd name="T91" fmla="*/ 33 h 480"/>
                      <a:gd name="T92" fmla="*/ 842 w 888"/>
                      <a:gd name="T93" fmla="*/ 29 h 480"/>
                      <a:gd name="T94" fmla="*/ 812 w 888"/>
                      <a:gd name="T95" fmla="*/ 100 h 480"/>
                      <a:gd name="T96" fmla="*/ 760 w 888"/>
                      <a:gd name="T97" fmla="*/ 193 h 480"/>
                      <a:gd name="T98" fmla="*/ 723 w 888"/>
                      <a:gd name="T99" fmla="*/ 265 h 480"/>
                      <a:gd name="T100" fmla="*/ 685 w 888"/>
                      <a:gd name="T101" fmla="*/ 276 h 480"/>
                      <a:gd name="T102" fmla="*/ 549 w 888"/>
                      <a:gd name="T103" fmla="*/ 293 h 480"/>
                      <a:gd name="T104" fmla="*/ 389 w 888"/>
                      <a:gd name="T105" fmla="*/ 303 h 480"/>
                      <a:gd name="T106" fmla="*/ 231 w 888"/>
                      <a:gd name="T107" fmla="*/ 303 h 480"/>
                      <a:gd name="T108" fmla="*/ 52 w 888"/>
                      <a:gd name="T109" fmla="*/ 304 h 480"/>
                      <a:gd name="T110" fmla="*/ 0 w 888"/>
                      <a:gd name="T111" fmla="*/ 290 h 480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888"/>
                      <a:gd name="T169" fmla="*/ 0 h 480"/>
                      <a:gd name="T170" fmla="*/ 888 w 888"/>
                      <a:gd name="T171" fmla="*/ 480 h 480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888" h="480">
                        <a:moveTo>
                          <a:pt x="0" y="290"/>
                        </a:moveTo>
                        <a:lnTo>
                          <a:pt x="110" y="195"/>
                        </a:lnTo>
                        <a:lnTo>
                          <a:pt x="113" y="217"/>
                        </a:lnTo>
                        <a:lnTo>
                          <a:pt x="38" y="285"/>
                        </a:lnTo>
                        <a:lnTo>
                          <a:pt x="170" y="279"/>
                        </a:lnTo>
                        <a:lnTo>
                          <a:pt x="449" y="280"/>
                        </a:lnTo>
                        <a:lnTo>
                          <a:pt x="597" y="269"/>
                        </a:lnTo>
                        <a:lnTo>
                          <a:pt x="690" y="252"/>
                        </a:lnTo>
                        <a:lnTo>
                          <a:pt x="713" y="246"/>
                        </a:lnTo>
                        <a:lnTo>
                          <a:pt x="822" y="27"/>
                        </a:lnTo>
                        <a:lnTo>
                          <a:pt x="771" y="13"/>
                        </a:lnTo>
                        <a:lnTo>
                          <a:pt x="847" y="0"/>
                        </a:lnTo>
                        <a:lnTo>
                          <a:pt x="875" y="24"/>
                        </a:lnTo>
                        <a:lnTo>
                          <a:pt x="888" y="105"/>
                        </a:lnTo>
                        <a:lnTo>
                          <a:pt x="866" y="171"/>
                        </a:lnTo>
                        <a:lnTo>
                          <a:pt x="795" y="385"/>
                        </a:lnTo>
                        <a:lnTo>
                          <a:pt x="762" y="451"/>
                        </a:lnTo>
                        <a:lnTo>
                          <a:pt x="732" y="459"/>
                        </a:lnTo>
                        <a:lnTo>
                          <a:pt x="507" y="455"/>
                        </a:lnTo>
                        <a:lnTo>
                          <a:pt x="271" y="461"/>
                        </a:lnTo>
                        <a:lnTo>
                          <a:pt x="47" y="478"/>
                        </a:lnTo>
                        <a:lnTo>
                          <a:pt x="14" y="480"/>
                        </a:lnTo>
                        <a:lnTo>
                          <a:pt x="11" y="417"/>
                        </a:lnTo>
                        <a:lnTo>
                          <a:pt x="6" y="355"/>
                        </a:lnTo>
                        <a:lnTo>
                          <a:pt x="5" y="322"/>
                        </a:lnTo>
                        <a:lnTo>
                          <a:pt x="24" y="342"/>
                        </a:lnTo>
                        <a:lnTo>
                          <a:pt x="28" y="393"/>
                        </a:lnTo>
                        <a:lnTo>
                          <a:pt x="35" y="447"/>
                        </a:lnTo>
                        <a:lnTo>
                          <a:pt x="99" y="456"/>
                        </a:lnTo>
                        <a:lnTo>
                          <a:pt x="246" y="442"/>
                        </a:lnTo>
                        <a:lnTo>
                          <a:pt x="370" y="432"/>
                        </a:lnTo>
                        <a:lnTo>
                          <a:pt x="474" y="432"/>
                        </a:lnTo>
                        <a:lnTo>
                          <a:pt x="630" y="432"/>
                        </a:lnTo>
                        <a:lnTo>
                          <a:pt x="729" y="431"/>
                        </a:lnTo>
                        <a:lnTo>
                          <a:pt x="732" y="402"/>
                        </a:lnTo>
                        <a:lnTo>
                          <a:pt x="723" y="341"/>
                        </a:lnTo>
                        <a:lnTo>
                          <a:pt x="715" y="274"/>
                        </a:lnTo>
                        <a:lnTo>
                          <a:pt x="729" y="290"/>
                        </a:lnTo>
                        <a:lnTo>
                          <a:pt x="743" y="364"/>
                        </a:lnTo>
                        <a:lnTo>
                          <a:pt x="756" y="402"/>
                        </a:lnTo>
                        <a:lnTo>
                          <a:pt x="771" y="383"/>
                        </a:lnTo>
                        <a:lnTo>
                          <a:pt x="798" y="309"/>
                        </a:lnTo>
                        <a:lnTo>
                          <a:pt x="838" y="204"/>
                        </a:lnTo>
                        <a:lnTo>
                          <a:pt x="866" y="119"/>
                        </a:lnTo>
                        <a:lnTo>
                          <a:pt x="871" y="93"/>
                        </a:lnTo>
                        <a:lnTo>
                          <a:pt x="857" y="33"/>
                        </a:lnTo>
                        <a:lnTo>
                          <a:pt x="842" y="29"/>
                        </a:lnTo>
                        <a:lnTo>
                          <a:pt x="812" y="100"/>
                        </a:lnTo>
                        <a:lnTo>
                          <a:pt x="760" y="193"/>
                        </a:lnTo>
                        <a:lnTo>
                          <a:pt x="723" y="265"/>
                        </a:lnTo>
                        <a:lnTo>
                          <a:pt x="685" y="276"/>
                        </a:lnTo>
                        <a:lnTo>
                          <a:pt x="549" y="293"/>
                        </a:lnTo>
                        <a:lnTo>
                          <a:pt x="389" y="303"/>
                        </a:lnTo>
                        <a:lnTo>
                          <a:pt x="231" y="303"/>
                        </a:lnTo>
                        <a:lnTo>
                          <a:pt x="52" y="304"/>
                        </a:lnTo>
                        <a:lnTo>
                          <a:pt x="0" y="29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grpSp>
                <p:nvGrpSpPr>
                  <p:cNvPr id="44081" name="Group 2074"/>
                  <p:cNvGrpSpPr>
                    <a:grpSpLocks/>
                  </p:cNvGrpSpPr>
                  <p:nvPr/>
                </p:nvGrpSpPr>
                <p:grpSpPr bwMode="auto">
                  <a:xfrm rot="199841">
                    <a:off x="4440" y="744"/>
                    <a:ext cx="1100" cy="273"/>
                    <a:chOff x="4440" y="744"/>
                    <a:chExt cx="1100" cy="273"/>
                  </a:xfrm>
                </p:grpSpPr>
                <p:sp>
                  <p:nvSpPr>
                    <p:cNvPr id="44082" name="Freeform 2075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050" y="861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4083" name="Freeform 2076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213" y="872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4084" name="Freeform 2077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504" y="933"/>
                      <a:ext cx="611" cy="84"/>
                    </a:xfrm>
                    <a:custGeom>
                      <a:avLst/>
                      <a:gdLst>
                        <a:gd name="T0" fmla="*/ 0 w 195"/>
                        <a:gd name="T1" fmla="*/ 15 h 49"/>
                        <a:gd name="T2" fmla="*/ 190 w 195"/>
                        <a:gd name="T3" fmla="*/ 0 h 49"/>
                        <a:gd name="T4" fmla="*/ 195 w 195"/>
                        <a:gd name="T5" fmla="*/ 32 h 49"/>
                        <a:gd name="T6" fmla="*/ 0 w 195"/>
                        <a:gd name="T7" fmla="*/ 49 h 49"/>
                        <a:gd name="T8" fmla="*/ 0 w 195"/>
                        <a:gd name="T9" fmla="*/ 15 h 49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95"/>
                        <a:gd name="T16" fmla="*/ 0 h 49"/>
                        <a:gd name="T17" fmla="*/ 195 w 195"/>
                        <a:gd name="T18" fmla="*/ 49 h 49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95" h="49">
                          <a:moveTo>
                            <a:pt x="0" y="15"/>
                          </a:moveTo>
                          <a:lnTo>
                            <a:pt x="190" y="0"/>
                          </a:lnTo>
                          <a:lnTo>
                            <a:pt x="195" y="32"/>
                          </a:lnTo>
                          <a:lnTo>
                            <a:pt x="0" y="49"/>
                          </a:lnTo>
                          <a:lnTo>
                            <a:pt x="0" y="15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4085" name="Freeform 2078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440" y="823"/>
                      <a:ext cx="87" cy="71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4086" name="Freeform 2079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603" y="833"/>
                      <a:ext cx="87" cy="73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4087" name="Freeform 2080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737" y="845"/>
                      <a:ext cx="88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4088" name="Freeform 2081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900" y="856"/>
                      <a:ext cx="88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4089" name="Freeform 2082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146" y="782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4090" name="Freeform 2083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309" y="793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4091" name="Freeform 2084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536" y="744"/>
                      <a:ext cx="87" cy="71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4092" name="Freeform 2085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699" y="754"/>
                      <a:ext cx="87" cy="73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4093" name="Freeform 2086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833" y="766"/>
                      <a:ext cx="88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4094" name="Freeform 2087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996" y="777"/>
                      <a:ext cx="88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4095" name="Freeform 2088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357" y="895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4096" name="Freeform 2089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453" y="816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</p:grpSp>
            </p:grpSp>
          </p:grpSp>
          <p:sp>
            <p:nvSpPr>
              <p:cNvPr id="44076" name="Rectangle 2090"/>
              <p:cNvSpPr>
                <a:spLocks noChangeArrowheads="1"/>
              </p:cNvSpPr>
              <p:nvPr/>
            </p:nvSpPr>
            <p:spPr bwMode="auto">
              <a:xfrm>
                <a:off x="148" y="1692"/>
                <a:ext cx="870" cy="231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eaLnBrk="0" hangingPunct="0"/>
                <a:r>
                  <a:rPr lang="en-US" sz="1800" b="1" dirty="0">
                    <a:solidFill>
                      <a:srgbClr val="5A87C6"/>
                    </a:solidFill>
                    <a:latin typeface="+mj-lt"/>
                  </a:rPr>
                  <a:t>Purchased</a:t>
                </a:r>
              </a:p>
            </p:txBody>
          </p:sp>
        </p:grpSp>
        <p:sp>
          <p:nvSpPr>
            <p:cNvPr id="44041" name="Rectangle 2092"/>
            <p:cNvSpPr>
              <a:spLocks noChangeArrowheads="1"/>
            </p:cNvSpPr>
            <p:nvPr/>
          </p:nvSpPr>
          <p:spPr bwMode="auto">
            <a:xfrm>
              <a:off x="7842129" y="6320116"/>
              <a:ext cx="813043" cy="369332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en-US" sz="1800" b="1" dirty="0">
                  <a:solidFill>
                    <a:srgbClr val="5A87C6"/>
                  </a:solidFill>
                  <a:latin typeface="+mj-lt"/>
                </a:rPr>
                <a:t>Retire</a:t>
              </a:r>
            </a:p>
          </p:txBody>
        </p:sp>
        <p:grpSp>
          <p:nvGrpSpPr>
            <p:cNvPr id="44042" name="Group 2107"/>
            <p:cNvGrpSpPr>
              <a:grpSpLocks/>
            </p:cNvGrpSpPr>
            <p:nvPr/>
          </p:nvGrpSpPr>
          <p:grpSpPr bwMode="auto">
            <a:xfrm>
              <a:off x="7015163" y="5307013"/>
              <a:ext cx="879475" cy="1098550"/>
              <a:chOff x="489" y="1745"/>
              <a:chExt cx="1191" cy="1479"/>
            </a:xfrm>
          </p:grpSpPr>
          <p:sp>
            <p:nvSpPr>
              <p:cNvPr id="44043" name="Freeform 2108"/>
              <p:cNvSpPr>
                <a:spLocks/>
              </p:cNvSpPr>
              <p:nvPr/>
            </p:nvSpPr>
            <p:spPr bwMode="auto">
              <a:xfrm>
                <a:off x="493" y="2883"/>
                <a:ext cx="1003" cy="341"/>
              </a:xfrm>
              <a:custGeom>
                <a:avLst/>
                <a:gdLst>
                  <a:gd name="T0" fmla="*/ 234 w 1913"/>
                  <a:gd name="T1" fmla="*/ 147 h 560"/>
                  <a:gd name="T2" fmla="*/ 294 w 1913"/>
                  <a:gd name="T3" fmla="*/ 120 h 560"/>
                  <a:gd name="T4" fmla="*/ 388 w 1913"/>
                  <a:gd name="T5" fmla="*/ 80 h 560"/>
                  <a:gd name="T6" fmla="*/ 594 w 1913"/>
                  <a:gd name="T7" fmla="*/ 0 h 560"/>
                  <a:gd name="T8" fmla="*/ 1128 w 1913"/>
                  <a:gd name="T9" fmla="*/ 40 h 560"/>
                  <a:gd name="T10" fmla="*/ 1268 w 1913"/>
                  <a:gd name="T11" fmla="*/ 67 h 560"/>
                  <a:gd name="T12" fmla="*/ 1421 w 1913"/>
                  <a:gd name="T13" fmla="*/ 93 h 560"/>
                  <a:gd name="T14" fmla="*/ 1708 w 1913"/>
                  <a:gd name="T15" fmla="*/ 120 h 560"/>
                  <a:gd name="T16" fmla="*/ 1828 w 1913"/>
                  <a:gd name="T17" fmla="*/ 140 h 560"/>
                  <a:gd name="T18" fmla="*/ 1894 w 1913"/>
                  <a:gd name="T19" fmla="*/ 167 h 560"/>
                  <a:gd name="T20" fmla="*/ 1901 w 1913"/>
                  <a:gd name="T21" fmla="*/ 273 h 560"/>
                  <a:gd name="T22" fmla="*/ 1834 w 1913"/>
                  <a:gd name="T23" fmla="*/ 320 h 560"/>
                  <a:gd name="T24" fmla="*/ 1801 w 1913"/>
                  <a:gd name="T25" fmla="*/ 420 h 560"/>
                  <a:gd name="T26" fmla="*/ 1701 w 1913"/>
                  <a:gd name="T27" fmla="*/ 467 h 560"/>
                  <a:gd name="T28" fmla="*/ 1594 w 1913"/>
                  <a:gd name="T29" fmla="*/ 553 h 560"/>
                  <a:gd name="T30" fmla="*/ 1461 w 1913"/>
                  <a:gd name="T31" fmla="*/ 560 h 560"/>
                  <a:gd name="T32" fmla="*/ 1174 w 1913"/>
                  <a:gd name="T33" fmla="*/ 533 h 560"/>
                  <a:gd name="T34" fmla="*/ 1041 w 1913"/>
                  <a:gd name="T35" fmla="*/ 493 h 560"/>
                  <a:gd name="T36" fmla="*/ 848 w 1913"/>
                  <a:gd name="T37" fmla="*/ 473 h 560"/>
                  <a:gd name="T38" fmla="*/ 648 w 1913"/>
                  <a:gd name="T39" fmla="*/ 460 h 560"/>
                  <a:gd name="T40" fmla="*/ 581 w 1913"/>
                  <a:gd name="T41" fmla="*/ 440 h 560"/>
                  <a:gd name="T42" fmla="*/ 494 w 1913"/>
                  <a:gd name="T43" fmla="*/ 433 h 560"/>
                  <a:gd name="T44" fmla="*/ 328 w 1913"/>
                  <a:gd name="T45" fmla="*/ 420 h 560"/>
                  <a:gd name="T46" fmla="*/ 214 w 1913"/>
                  <a:gd name="T47" fmla="*/ 387 h 560"/>
                  <a:gd name="T48" fmla="*/ 74 w 1913"/>
                  <a:gd name="T49" fmla="*/ 380 h 560"/>
                  <a:gd name="T50" fmla="*/ 14 w 1913"/>
                  <a:gd name="T51" fmla="*/ 353 h 560"/>
                  <a:gd name="T52" fmla="*/ 21 w 1913"/>
                  <a:gd name="T53" fmla="*/ 260 h 560"/>
                  <a:gd name="T54" fmla="*/ 61 w 1913"/>
                  <a:gd name="T55" fmla="*/ 240 h 560"/>
                  <a:gd name="T56" fmla="*/ 81 w 1913"/>
                  <a:gd name="T57" fmla="*/ 200 h 560"/>
                  <a:gd name="T58" fmla="*/ 101 w 1913"/>
                  <a:gd name="T59" fmla="*/ 193 h 560"/>
                  <a:gd name="T60" fmla="*/ 234 w 1913"/>
                  <a:gd name="T61" fmla="*/ 147 h 560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1913"/>
                  <a:gd name="T94" fmla="*/ 0 h 560"/>
                  <a:gd name="T95" fmla="*/ 1913 w 1913"/>
                  <a:gd name="T96" fmla="*/ 560 h 560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1913" h="560">
                    <a:moveTo>
                      <a:pt x="234" y="147"/>
                    </a:moveTo>
                    <a:cubicBezTo>
                      <a:pt x="255" y="139"/>
                      <a:pt x="273" y="128"/>
                      <a:pt x="294" y="120"/>
                    </a:cubicBezTo>
                    <a:cubicBezTo>
                      <a:pt x="319" y="97"/>
                      <a:pt x="355" y="87"/>
                      <a:pt x="388" y="80"/>
                    </a:cubicBezTo>
                    <a:cubicBezTo>
                      <a:pt x="455" y="47"/>
                      <a:pt x="527" y="33"/>
                      <a:pt x="594" y="0"/>
                    </a:cubicBezTo>
                    <a:cubicBezTo>
                      <a:pt x="776" y="5"/>
                      <a:pt x="948" y="21"/>
                      <a:pt x="1128" y="40"/>
                    </a:cubicBezTo>
                    <a:cubicBezTo>
                      <a:pt x="1171" y="55"/>
                      <a:pt x="1223" y="60"/>
                      <a:pt x="1268" y="67"/>
                    </a:cubicBezTo>
                    <a:cubicBezTo>
                      <a:pt x="1316" y="82"/>
                      <a:pt x="1371" y="87"/>
                      <a:pt x="1421" y="93"/>
                    </a:cubicBezTo>
                    <a:cubicBezTo>
                      <a:pt x="1510" y="124"/>
                      <a:pt x="1617" y="116"/>
                      <a:pt x="1708" y="120"/>
                    </a:cubicBezTo>
                    <a:cubicBezTo>
                      <a:pt x="1752" y="135"/>
                      <a:pt x="1774" y="135"/>
                      <a:pt x="1828" y="140"/>
                    </a:cubicBezTo>
                    <a:cubicBezTo>
                      <a:pt x="1856" y="146"/>
                      <a:pt x="1874" y="146"/>
                      <a:pt x="1894" y="167"/>
                    </a:cubicBezTo>
                    <a:cubicBezTo>
                      <a:pt x="1907" y="204"/>
                      <a:pt x="1913" y="232"/>
                      <a:pt x="1901" y="273"/>
                    </a:cubicBezTo>
                    <a:cubicBezTo>
                      <a:pt x="1894" y="297"/>
                      <a:pt x="1852" y="308"/>
                      <a:pt x="1834" y="320"/>
                    </a:cubicBezTo>
                    <a:cubicBezTo>
                      <a:pt x="1829" y="336"/>
                      <a:pt x="1813" y="406"/>
                      <a:pt x="1801" y="420"/>
                    </a:cubicBezTo>
                    <a:cubicBezTo>
                      <a:pt x="1782" y="444"/>
                      <a:pt x="1729" y="457"/>
                      <a:pt x="1701" y="467"/>
                    </a:cubicBezTo>
                    <a:cubicBezTo>
                      <a:pt x="1686" y="489"/>
                      <a:pt x="1620" y="550"/>
                      <a:pt x="1594" y="553"/>
                    </a:cubicBezTo>
                    <a:cubicBezTo>
                      <a:pt x="1550" y="559"/>
                      <a:pt x="1505" y="558"/>
                      <a:pt x="1461" y="560"/>
                    </a:cubicBezTo>
                    <a:cubicBezTo>
                      <a:pt x="1361" y="552"/>
                      <a:pt x="1277" y="538"/>
                      <a:pt x="1174" y="533"/>
                    </a:cubicBezTo>
                    <a:cubicBezTo>
                      <a:pt x="1128" y="525"/>
                      <a:pt x="1086" y="501"/>
                      <a:pt x="1041" y="493"/>
                    </a:cubicBezTo>
                    <a:cubicBezTo>
                      <a:pt x="977" y="481"/>
                      <a:pt x="913" y="478"/>
                      <a:pt x="848" y="473"/>
                    </a:cubicBezTo>
                    <a:cubicBezTo>
                      <a:pt x="737" y="456"/>
                      <a:pt x="893" y="478"/>
                      <a:pt x="648" y="460"/>
                    </a:cubicBezTo>
                    <a:cubicBezTo>
                      <a:pt x="625" y="458"/>
                      <a:pt x="604" y="443"/>
                      <a:pt x="581" y="440"/>
                    </a:cubicBezTo>
                    <a:cubicBezTo>
                      <a:pt x="552" y="436"/>
                      <a:pt x="523" y="435"/>
                      <a:pt x="494" y="433"/>
                    </a:cubicBezTo>
                    <a:cubicBezTo>
                      <a:pt x="402" y="416"/>
                      <a:pt x="534" y="439"/>
                      <a:pt x="328" y="420"/>
                    </a:cubicBezTo>
                    <a:cubicBezTo>
                      <a:pt x="290" y="417"/>
                      <a:pt x="253" y="390"/>
                      <a:pt x="214" y="387"/>
                    </a:cubicBezTo>
                    <a:cubicBezTo>
                      <a:pt x="167" y="383"/>
                      <a:pt x="121" y="382"/>
                      <a:pt x="74" y="380"/>
                    </a:cubicBezTo>
                    <a:cubicBezTo>
                      <a:pt x="49" y="373"/>
                      <a:pt x="38" y="361"/>
                      <a:pt x="14" y="353"/>
                    </a:cubicBezTo>
                    <a:cubicBezTo>
                      <a:pt x="6" y="327"/>
                      <a:pt x="0" y="281"/>
                      <a:pt x="21" y="260"/>
                    </a:cubicBezTo>
                    <a:cubicBezTo>
                      <a:pt x="32" y="249"/>
                      <a:pt x="49" y="248"/>
                      <a:pt x="61" y="240"/>
                    </a:cubicBezTo>
                    <a:cubicBezTo>
                      <a:pt x="69" y="228"/>
                      <a:pt x="70" y="211"/>
                      <a:pt x="81" y="200"/>
                    </a:cubicBezTo>
                    <a:cubicBezTo>
                      <a:pt x="86" y="195"/>
                      <a:pt x="95" y="196"/>
                      <a:pt x="101" y="193"/>
                    </a:cubicBezTo>
                    <a:cubicBezTo>
                      <a:pt x="145" y="171"/>
                      <a:pt x="185" y="159"/>
                      <a:pt x="234" y="147"/>
                    </a:cubicBezTo>
                    <a:close/>
                  </a:path>
                </a:pathLst>
              </a:custGeom>
              <a:solidFill>
                <a:srgbClr val="FFFFCC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44044" name="Group 2109"/>
              <p:cNvGrpSpPr>
                <a:grpSpLocks/>
              </p:cNvGrpSpPr>
              <p:nvPr/>
            </p:nvGrpSpPr>
            <p:grpSpPr bwMode="auto">
              <a:xfrm rot="412926">
                <a:off x="690" y="1745"/>
                <a:ext cx="990" cy="1199"/>
                <a:chOff x="1680" y="1296"/>
                <a:chExt cx="2263" cy="2448"/>
              </a:xfrm>
            </p:grpSpPr>
            <p:sp>
              <p:nvSpPr>
                <p:cNvPr id="44063" name="Freeform 2110"/>
                <p:cNvSpPr>
                  <a:spLocks/>
                </p:cNvSpPr>
                <p:nvPr/>
              </p:nvSpPr>
              <p:spPr bwMode="auto">
                <a:xfrm>
                  <a:off x="1703" y="1326"/>
                  <a:ext cx="2230" cy="2390"/>
                </a:xfrm>
                <a:custGeom>
                  <a:avLst/>
                  <a:gdLst>
                    <a:gd name="T0" fmla="*/ 166 w 883"/>
                    <a:gd name="T1" fmla="*/ 632 h 946"/>
                    <a:gd name="T2" fmla="*/ 98 w 883"/>
                    <a:gd name="T3" fmla="*/ 693 h 946"/>
                    <a:gd name="T4" fmla="*/ 13 w 883"/>
                    <a:gd name="T5" fmla="*/ 767 h 946"/>
                    <a:gd name="T6" fmla="*/ 13 w 883"/>
                    <a:gd name="T7" fmla="*/ 830 h 946"/>
                    <a:gd name="T8" fmla="*/ 27 w 883"/>
                    <a:gd name="T9" fmla="*/ 946 h 946"/>
                    <a:gd name="T10" fmla="*/ 170 w 883"/>
                    <a:gd name="T11" fmla="*/ 941 h 946"/>
                    <a:gd name="T12" fmla="*/ 330 w 883"/>
                    <a:gd name="T13" fmla="*/ 924 h 946"/>
                    <a:gd name="T14" fmla="*/ 568 w 883"/>
                    <a:gd name="T15" fmla="*/ 919 h 946"/>
                    <a:gd name="T16" fmla="*/ 747 w 883"/>
                    <a:gd name="T17" fmla="*/ 924 h 946"/>
                    <a:gd name="T18" fmla="*/ 809 w 883"/>
                    <a:gd name="T19" fmla="*/ 809 h 946"/>
                    <a:gd name="T20" fmla="*/ 883 w 883"/>
                    <a:gd name="T21" fmla="*/ 585 h 946"/>
                    <a:gd name="T22" fmla="*/ 869 w 883"/>
                    <a:gd name="T23" fmla="*/ 517 h 946"/>
                    <a:gd name="T24" fmla="*/ 842 w 883"/>
                    <a:gd name="T25" fmla="*/ 490 h 946"/>
                    <a:gd name="T26" fmla="*/ 762 w 883"/>
                    <a:gd name="T27" fmla="*/ 495 h 946"/>
                    <a:gd name="T28" fmla="*/ 799 w 883"/>
                    <a:gd name="T29" fmla="*/ 325 h 946"/>
                    <a:gd name="T30" fmla="*/ 804 w 883"/>
                    <a:gd name="T31" fmla="*/ 272 h 946"/>
                    <a:gd name="T32" fmla="*/ 785 w 883"/>
                    <a:gd name="T33" fmla="*/ 140 h 946"/>
                    <a:gd name="T34" fmla="*/ 766 w 883"/>
                    <a:gd name="T35" fmla="*/ 42 h 946"/>
                    <a:gd name="T36" fmla="*/ 733 w 883"/>
                    <a:gd name="T37" fmla="*/ 0 h 946"/>
                    <a:gd name="T38" fmla="*/ 708 w 883"/>
                    <a:gd name="T39" fmla="*/ 0 h 946"/>
                    <a:gd name="T40" fmla="*/ 643 w 883"/>
                    <a:gd name="T41" fmla="*/ 11 h 946"/>
                    <a:gd name="T42" fmla="*/ 539 w 883"/>
                    <a:gd name="T43" fmla="*/ 16 h 946"/>
                    <a:gd name="T44" fmla="*/ 471 w 883"/>
                    <a:gd name="T45" fmla="*/ 6 h 946"/>
                    <a:gd name="T46" fmla="*/ 397 w 883"/>
                    <a:gd name="T47" fmla="*/ 2 h 946"/>
                    <a:gd name="T48" fmla="*/ 369 w 883"/>
                    <a:gd name="T49" fmla="*/ 9 h 946"/>
                    <a:gd name="T50" fmla="*/ 306 w 883"/>
                    <a:gd name="T51" fmla="*/ 38 h 946"/>
                    <a:gd name="T52" fmla="*/ 213 w 883"/>
                    <a:gd name="T53" fmla="*/ 63 h 946"/>
                    <a:gd name="T54" fmla="*/ 95 w 883"/>
                    <a:gd name="T55" fmla="*/ 104 h 946"/>
                    <a:gd name="T56" fmla="*/ 50 w 883"/>
                    <a:gd name="T57" fmla="*/ 130 h 946"/>
                    <a:gd name="T58" fmla="*/ 9 w 883"/>
                    <a:gd name="T59" fmla="*/ 174 h 946"/>
                    <a:gd name="T60" fmla="*/ 0 w 883"/>
                    <a:gd name="T61" fmla="*/ 239 h 946"/>
                    <a:gd name="T62" fmla="*/ 0 w 883"/>
                    <a:gd name="T63" fmla="*/ 347 h 946"/>
                    <a:gd name="T64" fmla="*/ 5 w 883"/>
                    <a:gd name="T65" fmla="*/ 475 h 946"/>
                    <a:gd name="T66" fmla="*/ 14 w 883"/>
                    <a:gd name="T67" fmla="*/ 550 h 946"/>
                    <a:gd name="T68" fmla="*/ 32 w 883"/>
                    <a:gd name="T69" fmla="*/ 594 h 946"/>
                    <a:gd name="T70" fmla="*/ 60 w 883"/>
                    <a:gd name="T71" fmla="*/ 616 h 946"/>
                    <a:gd name="T72" fmla="*/ 93 w 883"/>
                    <a:gd name="T73" fmla="*/ 625 h 946"/>
                    <a:gd name="T74" fmla="*/ 166 w 883"/>
                    <a:gd name="T75" fmla="*/ 632 h 94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883"/>
                    <a:gd name="T115" fmla="*/ 0 h 946"/>
                    <a:gd name="T116" fmla="*/ 883 w 883"/>
                    <a:gd name="T117" fmla="*/ 946 h 946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883" h="946">
                      <a:moveTo>
                        <a:pt x="166" y="632"/>
                      </a:moveTo>
                      <a:lnTo>
                        <a:pt x="98" y="693"/>
                      </a:lnTo>
                      <a:lnTo>
                        <a:pt x="13" y="767"/>
                      </a:lnTo>
                      <a:lnTo>
                        <a:pt x="13" y="830"/>
                      </a:lnTo>
                      <a:lnTo>
                        <a:pt x="27" y="946"/>
                      </a:lnTo>
                      <a:lnTo>
                        <a:pt x="170" y="941"/>
                      </a:lnTo>
                      <a:lnTo>
                        <a:pt x="330" y="924"/>
                      </a:lnTo>
                      <a:lnTo>
                        <a:pt x="568" y="919"/>
                      </a:lnTo>
                      <a:lnTo>
                        <a:pt x="747" y="924"/>
                      </a:lnTo>
                      <a:lnTo>
                        <a:pt x="809" y="809"/>
                      </a:lnTo>
                      <a:lnTo>
                        <a:pt x="883" y="585"/>
                      </a:lnTo>
                      <a:lnTo>
                        <a:pt x="869" y="517"/>
                      </a:lnTo>
                      <a:lnTo>
                        <a:pt x="842" y="490"/>
                      </a:lnTo>
                      <a:lnTo>
                        <a:pt x="762" y="495"/>
                      </a:lnTo>
                      <a:lnTo>
                        <a:pt x="799" y="325"/>
                      </a:lnTo>
                      <a:lnTo>
                        <a:pt x="804" y="272"/>
                      </a:lnTo>
                      <a:lnTo>
                        <a:pt x="785" y="140"/>
                      </a:lnTo>
                      <a:lnTo>
                        <a:pt x="766" y="42"/>
                      </a:lnTo>
                      <a:lnTo>
                        <a:pt x="733" y="0"/>
                      </a:lnTo>
                      <a:lnTo>
                        <a:pt x="708" y="0"/>
                      </a:lnTo>
                      <a:lnTo>
                        <a:pt x="643" y="11"/>
                      </a:lnTo>
                      <a:lnTo>
                        <a:pt x="539" y="16"/>
                      </a:lnTo>
                      <a:lnTo>
                        <a:pt x="471" y="6"/>
                      </a:lnTo>
                      <a:lnTo>
                        <a:pt x="397" y="2"/>
                      </a:lnTo>
                      <a:lnTo>
                        <a:pt x="369" y="9"/>
                      </a:lnTo>
                      <a:lnTo>
                        <a:pt x="306" y="38"/>
                      </a:lnTo>
                      <a:lnTo>
                        <a:pt x="213" y="63"/>
                      </a:lnTo>
                      <a:lnTo>
                        <a:pt x="95" y="104"/>
                      </a:lnTo>
                      <a:lnTo>
                        <a:pt x="50" y="130"/>
                      </a:lnTo>
                      <a:lnTo>
                        <a:pt x="9" y="174"/>
                      </a:lnTo>
                      <a:lnTo>
                        <a:pt x="0" y="239"/>
                      </a:lnTo>
                      <a:lnTo>
                        <a:pt x="0" y="347"/>
                      </a:lnTo>
                      <a:lnTo>
                        <a:pt x="5" y="475"/>
                      </a:lnTo>
                      <a:lnTo>
                        <a:pt x="14" y="550"/>
                      </a:lnTo>
                      <a:lnTo>
                        <a:pt x="32" y="594"/>
                      </a:lnTo>
                      <a:lnTo>
                        <a:pt x="60" y="616"/>
                      </a:lnTo>
                      <a:lnTo>
                        <a:pt x="93" y="625"/>
                      </a:lnTo>
                      <a:lnTo>
                        <a:pt x="166" y="632"/>
                      </a:lnTo>
                      <a:close/>
                    </a:path>
                  </a:pathLst>
                </a:custGeom>
                <a:solidFill>
                  <a:srgbClr val="FFFF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4064" name="Freeform 2111"/>
                <p:cNvSpPr>
                  <a:spLocks/>
                </p:cNvSpPr>
                <p:nvPr/>
              </p:nvSpPr>
              <p:spPr bwMode="auto">
                <a:xfrm>
                  <a:off x="1917" y="1758"/>
                  <a:ext cx="1306" cy="991"/>
                </a:xfrm>
                <a:custGeom>
                  <a:avLst/>
                  <a:gdLst>
                    <a:gd name="T0" fmla="*/ 3 w 517"/>
                    <a:gd name="T1" fmla="*/ 107 h 392"/>
                    <a:gd name="T2" fmla="*/ 8 w 517"/>
                    <a:gd name="T3" fmla="*/ 35 h 392"/>
                    <a:gd name="T4" fmla="*/ 19 w 517"/>
                    <a:gd name="T5" fmla="*/ 14 h 392"/>
                    <a:gd name="T6" fmla="*/ 51 w 517"/>
                    <a:gd name="T7" fmla="*/ 6 h 392"/>
                    <a:gd name="T8" fmla="*/ 179 w 517"/>
                    <a:gd name="T9" fmla="*/ 2 h 392"/>
                    <a:gd name="T10" fmla="*/ 336 w 517"/>
                    <a:gd name="T11" fmla="*/ 0 h 392"/>
                    <a:gd name="T12" fmla="*/ 428 w 517"/>
                    <a:gd name="T13" fmla="*/ 2 h 392"/>
                    <a:gd name="T14" fmla="*/ 450 w 517"/>
                    <a:gd name="T15" fmla="*/ 16 h 392"/>
                    <a:gd name="T16" fmla="*/ 466 w 517"/>
                    <a:gd name="T17" fmla="*/ 43 h 392"/>
                    <a:gd name="T18" fmla="*/ 490 w 517"/>
                    <a:gd name="T19" fmla="*/ 159 h 392"/>
                    <a:gd name="T20" fmla="*/ 512 w 517"/>
                    <a:gd name="T21" fmla="*/ 287 h 392"/>
                    <a:gd name="T22" fmla="*/ 517 w 517"/>
                    <a:gd name="T23" fmla="*/ 368 h 392"/>
                    <a:gd name="T24" fmla="*/ 509 w 517"/>
                    <a:gd name="T25" fmla="*/ 382 h 392"/>
                    <a:gd name="T26" fmla="*/ 481 w 517"/>
                    <a:gd name="T27" fmla="*/ 392 h 392"/>
                    <a:gd name="T28" fmla="*/ 346 w 517"/>
                    <a:gd name="T29" fmla="*/ 389 h 392"/>
                    <a:gd name="T30" fmla="*/ 138 w 517"/>
                    <a:gd name="T31" fmla="*/ 379 h 392"/>
                    <a:gd name="T32" fmla="*/ 36 w 517"/>
                    <a:gd name="T33" fmla="*/ 370 h 392"/>
                    <a:gd name="T34" fmla="*/ 19 w 517"/>
                    <a:gd name="T35" fmla="*/ 349 h 392"/>
                    <a:gd name="T36" fmla="*/ 10 w 517"/>
                    <a:gd name="T37" fmla="*/ 308 h 392"/>
                    <a:gd name="T38" fmla="*/ 0 w 517"/>
                    <a:gd name="T39" fmla="*/ 207 h 392"/>
                    <a:gd name="T40" fmla="*/ 3 w 517"/>
                    <a:gd name="T41" fmla="*/ 107 h 392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517"/>
                    <a:gd name="T64" fmla="*/ 0 h 392"/>
                    <a:gd name="T65" fmla="*/ 517 w 517"/>
                    <a:gd name="T66" fmla="*/ 392 h 392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517" h="392">
                      <a:moveTo>
                        <a:pt x="3" y="107"/>
                      </a:moveTo>
                      <a:lnTo>
                        <a:pt x="8" y="35"/>
                      </a:lnTo>
                      <a:lnTo>
                        <a:pt x="19" y="14"/>
                      </a:lnTo>
                      <a:lnTo>
                        <a:pt x="51" y="6"/>
                      </a:lnTo>
                      <a:lnTo>
                        <a:pt x="179" y="2"/>
                      </a:lnTo>
                      <a:lnTo>
                        <a:pt x="336" y="0"/>
                      </a:lnTo>
                      <a:lnTo>
                        <a:pt x="428" y="2"/>
                      </a:lnTo>
                      <a:lnTo>
                        <a:pt x="450" y="16"/>
                      </a:lnTo>
                      <a:lnTo>
                        <a:pt x="466" y="43"/>
                      </a:lnTo>
                      <a:lnTo>
                        <a:pt x="490" y="159"/>
                      </a:lnTo>
                      <a:lnTo>
                        <a:pt x="512" y="287"/>
                      </a:lnTo>
                      <a:lnTo>
                        <a:pt x="517" y="368"/>
                      </a:lnTo>
                      <a:lnTo>
                        <a:pt x="509" y="382"/>
                      </a:lnTo>
                      <a:lnTo>
                        <a:pt x="481" y="392"/>
                      </a:lnTo>
                      <a:lnTo>
                        <a:pt x="346" y="389"/>
                      </a:lnTo>
                      <a:lnTo>
                        <a:pt x="138" y="379"/>
                      </a:lnTo>
                      <a:lnTo>
                        <a:pt x="36" y="370"/>
                      </a:lnTo>
                      <a:lnTo>
                        <a:pt x="19" y="349"/>
                      </a:lnTo>
                      <a:lnTo>
                        <a:pt x="10" y="308"/>
                      </a:lnTo>
                      <a:lnTo>
                        <a:pt x="0" y="207"/>
                      </a:lnTo>
                      <a:lnTo>
                        <a:pt x="3" y="107"/>
                      </a:lnTo>
                      <a:close/>
                    </a:path>
                  </a:pathLst>
                </a:custGeom>
                <a:solidFill>
                  <a:srgbClr val="00CC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grpSp>
              <p:nvGrpSpPr>
                <p:cNvPr id="44065" name="Group 2112"/>
                <p:cNvGrpSpPr>
                  <a:grpSpLocks/>
                </p:cNvGrpSpPr>
                <p:nvPr/>
              </p:nvGrpSpPr>
              <p:grpSpPr bwMode="auto">
                <a:xfrm>
                  <a:off x="1680" y="1296"/>
                  <a:ext cx="2263" cy="2448"/>
                  <a:chOff x="1923" y="1953"/>
                  <a:chExt cx="896" cy="969"/>
                </a:xfrm>
              </p:grpSpPr>
              <p:sp>
                <p:nvSpPr>
                  <p:cNvPr id="44066" name="Freeform 2113"/>
                  <p:cNvSpPr>
                    <a:spLocks/>
                  </p:cNvSpPr>
                  <p:nvPr/>
                </p:nvSpPr>
                <p:spPr bwMode="auto">
                  <a:xfrm>
                    <a:off x="1931" y="2442"/>
                    <a:ext cx="888" cy="480"/>
                  </a:xfrm>
                  <a:custGeom>
                    <a:avLst/>
                    <a:gdLst>
                      <a:gd name="T0" fmla="*/ 0 w 888"/>
                      <a:gd name="T1" fmla="*/ 290 h 480"/>
                      <a:gd name="T2" fmla="*/ 110 w 888"/>
                      <a:gd name="T3" fmla="*/ 195 h 480"/>
                      <a:gd name="T4" fmla="*/ 113 w 888"/>
                      <a:gd name="T5" fmla="*/ 217 h 480"/>
                      <a:gd name="T6" fmla="*/ 38 w 888"/>
                      <a:gd name="T7" fmla="*/ 285 h 480"/>
                      <a:gd name="T8" fmla="*/ 170 w 888"/>
                      <a:gd name="T9" fmla="*/ 279 h 480"/>
                      <a:gd name="T10" fmla="*/ 449 w 888"/>
                      <a:gd name="T11" fmla="*/ 280 h 480"/>
                      <a:gd name="T12" fmla="*/ 597 w 888"/>
                      <a:gd name="T13" fmla="*/ 269 h 480"/>
                      <a:gd name="T14" fmla="*/ 690 w 888"/>
                      <a:gd name="T15" fmla="*/ 252 h 480"/>
                      <a:gd name="T16" fmla="*/ 713 w 888"/>
                      <a:gd name="T17" fmla="*/ 246 h 480"/>
                      <a:gd name="T18" fmla="*/ 822 w 888"/>
                      <a:gd name="T19" fmla="*/ 27 h 480"/>
                      <a:gd name="T20" fmla="*/ 771 w 888"/>
                      <a:gd name="T21" fmla="*/ 13 h 480"/>
                      <a:gd name="T22" fmla="*/ 847 w 888"/>
                      <a:gd name="T23" fmla="*/ 0 h 480"/>
                      <a:gd name="T24" fmla="*/ 875 w 888"/>
                      <a:gd name="T25" fmla="*/ 24 h 480"/>
                      <a:gd name="T26" fmla="*/ 888 w 888"/>
                      <a:gd name="T27" fmla="*/ 105 h 480"/>
                      <a:gd name="T28" fmla="*/ 866 w 888"/>
                      <a:gd name="T29" fmla="*/ 171 h 480"/>
                      <a:gd name="T30" fmla="*/ 795 w 888"/>
                      <a:gd name="T31" fmla="*/ 385 h 480"/>
                      <a:gd name="T32" fmla="*/ 762 w 888"/>
                      <a:gd name="T33" fmla="*/ 451 h 480"/>
                      <a:gd name="T34" fmla="*/ 732 w 888"/>
                      <a:gd name="T35" fmla="*/ 459 h 480"/>
                      <a:gd name="T36" fmla="*/ 507 w 888"/>
                      <a:gd name="T37" fmla="*/ 455 h 480"/>
                      <a:gd name="T38" fmla="*/ 271 w 888"/>
                      <a:gd name="T39" fmla="*/ 461 h 480"/>
                      <a:gd name="T40" fmla="*/ 47 w 888"/>
                      <a:gd name="T41" fmla="*/ 478 h 480"/>
                      <a:gd name="T42" fmla="*/ 14 w 888"/>
                      <a:gd name="T43" fmla="*/ 480 h 480"/>
                      <a:gd name="T44" fmla="*/ 11 w 888"/>
                      <a:gd name="T45" fmla="*/ 417 h 480"/>
                      <a:gd name="T46" fmla="*/ 6 w 888"/>
                      <a:gd name="T47" fmla="*/ 355 h 480"/>
                      <a:gd name="T48" fmla="*/ 5 w 888"/>
                      <a:gd name="T49" fmla="*/ 322 h 480"/>
                      <a:gd name="T50" fmla="*/ 24 w 888"/>
                      <a:gd name="T51" fmla="*/ 342 h 480"/>
                      <a:gd name="T52" fmla="*/ 28 w 888"/>
                      <a:gd name="T53" fmla="*/ 393 h 480"/>
                      <a:gd name="T54" fmla="*/ 35 w 888"/>
                      <a:gd name="T55" fmla="*/ 447 h 480"/>
                      <a:gd name="T56" fmla="*/ 99 w 888"/>
                      <a:gd name="T57" fmla="*/ 456 h 480"/>
                      <a:gd name="T58" fmla="*/ 246 w 888"/>
                      <a:gd name="T59" fmla="*/ 442 h 480"/>
                      <a:gd name="T60" fmla="*/ 370 w 888"/>
                      <a:gd name="T61" fmla="*/ 432 h 480"/>
                      <a:gd name="T62" fmla="*/ 474 w 888"/>
                      <a:gd name="T63" fmla="*/ 432 h 480"/>
                      <a:gd name="T64" fmla="*/ 630 w 888"/>
                      <a:gd name="T65" fmla="*/ 432 h 480"/>
                      <a:gd name="T66" fmla="*/ 729 w 888"/>
                      <a:gd name="T67" fmla="*/ 431 h 480"/>
                      <a:gd name="T68" fmla="*/ 732 w 888"/>
                      <a:gd name="T69" fmla="*/ 402 h 480"/>
                      <a:gd name="T70" fmla="*/ 723 w 888"/>
                      <a:gd name="T71" fmla="*/ 341 h 480"/>
                      <a:gd name="T72" fmla="*/ 715 w 888"/>
                      <a:gd name="T73" fmla="*/ 274 h 480"/>
                      <a:gd name="T74" fmla="*/ 729 w 888"/>
                      <a:gd name="T75" fmla="*/ 290 h 480"/>
                      <a:gd name="T76" fmla="*/ 743 w 888"/>
                      <a:gd name="T77" fmla="*/ 364 h 480"/>
                      <a:gd name="T78" fmla="*/ 756 w 888"/>
                      <a:gd name="T79" fmla="*/ 402 h 480"/>
                      <a:gd name="T80" fmla="*/ 771 w 888"/>
                      <a:gd name="T81" fmla="*/ 383 h 480"/>
                      <a:gd name="T82" fmla="*/ 798 w 888"/>
                      <a:gd name="T83" fmla="*/ 309 h 480"/>
                      <a:gd name="T84" fmla="*/ 838 w 888"/>
                      <a:gd name="T85" fmla="*/ 204 h 480"/>
                      <a:gd name="T86" fmla="*/ 866 w 888"/>
                      <a:gd name="T87" fmla="*/ 119 h 480"/>
                      <a:gd name="T88" fmla="*/ 871 w 888"/>
                      <a:gd name="T89" fmla="*/ 93 h 480"/>
                      <a:gd name="T90" fmla="*/ 857 w 888"/>
                      <a:gd name="T91" fmla="*/ 33 h 480"/>
                      <a:gd name="T92" fmla="*/ 842 w 888"/>
                      <a:gd name="T93" fmla="*/ 29 h 480"/>
                      <a:gd name="T94" fmla="*/ 812 w 888"/>
                      <a:gd name="T95" fmla="*/ 100 h 480"/>
                      <a:gd name="T96" fmla="*/ 760 w 888"/>
                      <a:gd name="T97" fmla="*/ 193 h 480"/>
                      <a:gd name="T98" fmla="*/ 723 w 888"/>
                      <a:gd name="T99" fmla="*/ 265 h 480"/>
                      <a:gd name="T100" fmla="*/ 685 w 888"/>
                      <a:gd name="T101" fmla="*/ 276 h 480"/>
                      <a:gd name="T102" fmla="*/ 549 w 888"/>
                      <a:gd name="T103" fmla="*/ 293 h 480"/>
                      <a:gd name="T104" fmla="*/ 389 w 888"/>
                      <a:gd name="T105" fmla="*/ 303 h 480"/>
                      <a:gd name="T106" fmla="*/ 231 w 888"/>
                      <a:gd name="T107" fmla="*/ 303 h 480"/>
                      <a:gd name="T108" fmla="*/ 52 w 888"/>
                      <a:gd name="T109" fmla="*/ 304 h 480"/>
                      <a:gd name="T110" fmla="*/ 0 w 888"/>
                      <a:gd name="T111" fmla="*/ 290 h 480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888"/>
                      <a:gd name="T169" fmla="*/ 0 h 480"/>
                      <a:gd name="T170" fmla="*/ 888 w 888"/>
                      <a:gd name="T171" fmla="*/ 480 h 480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888" h="480">
                        <a:moveTo>
                          <a:pt x="0" y="290"/>
                        </a:moveTo>
                        <a:lnTo>
                          <a:pt x="110" y="195"/>
                        </a:lnTo>
                        <a:lnTo>
                          <a:pt x="113" y="217"/>
                        </a:lnTo>
                        <a:lnTo>
                          <a:pt x="38" y="285"/>
                        </a:lnTo>
                        <a:lnTo>
                          <a:pt x="170" y="279"/>
                        </a:lnTo>
                        <a:lnTo>
                          <a:pt x="449" y="280"/>
                        </a:lnTo>
                        <a:lnTo>
                          <a:pt x="597" y="269"/>
                        </a:lnTo>
                        <a:lnTo>
                          <a:pt x="690" y="252"/>
                        </a:lnTo>
                        <a:lnTo>
                          <a:pt x="713" y="246"/>
                        </a:lnTo>
                        <a:lnTo>
                          <a:pt x="822" y="27"/>
                        </a:lnTo>
                        <a:lnTo>
                          <a:pt x="771" y="13"/>
                        </a:lnTo>
                        <a:lnTo>
                          <a:pt x="847" y="0"/>
                        </a:lnTo>
                        <a:lnTo>
                          <a:pt x="875" y="24"/>
                        </a:lnTo>
                        <a:lnTo>
                          <a:pt x="888" y="105"/>
                        </a:lnTo>
                        <a:lnTo>
                          <a:pt x="866" y="171"/>
                        </a:lnTo>
                        <a:lnTo>
                          <a:pt x="795" y="385"/>
                        </a:lnTo>
                        <a:lnTo>
                          <a:pt x="762" y="451"/>
                        </a:lnTo>
                        <a:lnTo>
                          <a:pt x="732" y="459"/>
                        </a:lnTo>
                        <a:lnTo>
                          <a:pt x="507" y="455"/>
                        </a:lnTo>
                        <a:lnTo>
                          <a:pt x="271" y="461"/>
                        </a:lnTo>
                        <a:lnTo>
                          <a:pt x="47" y="478"/>
                        </a:lnTo>
                        <a:lnTo>
                          <a:pt x="14" y="480"/>
                        </a:lnTo>
                        <a:lnTo>
                          <a:pt x="11" y="417"/>
                        </a:lnTo>
                        <a:lnTo>
                          <a:pt x="6" y="355"/>
                        </a:lnTo>
                        <a:lnTo>
                          <a:pt x="5" y="322"/>
                        </a:lnTo>
                        <a:lnTo>
                          <a:pt x="24" y="342"/>
                        </a:lnTo>
                        <a:lnTo>
                          <a:pt x="28" y="393"/>
                        </a:lnTo>
                        <a:lnTo>
                          <a:pt x="35" y="447"/>
                        </a:lnTo>
                        <a:lnTo>
                          <a:pt x="99" y="456"/>
                        </a:lnTo>
                        <a:lnTo>
                          <a:pt x="246" y="442"/>
                        </a:lnTo>
                        <a:lnTo>
                          <a:pt x="370" y="432"/>
                        </a:lnTo>
                        <a:lnTo>
                          <a:pt x="474" y="432"/>
                        </a:lnTo>
                        <a:lnTo>
                          <a:pt x="630" y="432"/>
                        </a:lnTo>
                        <a:lnTo>
                          <a:pt x="729" y="431"/>
                        </a:lnTo>
                        <a:lnTo>
                          <a:pt x="732" y="402"/>
                        </a:lnTo>
                        <a:lnTo>
                          <a:pt x="723" y="341"/>
                        </a:lnTo>
                        <a:lnTo>
                          <a:pt x="715" y="274"/>
                        </a:lnTo>
                        <a:lnTo>
                          <a:pt x="729" y="290"/>
                        </a:lnTo>
                        <a:lnTo>
                          <a:pt x="743" y="364"/>
                        </a:lnTo>
                        <a:lnTo>
                          <a:pt x="756" y="402"/>
                        </a:lnTo>
                        <a:lnTo>
                          <a:pt x="771" y="383"/>
                        </a:lnTo>
                        <a:lnTo>
                          <a:pt x="798" y="309"/>
                        </a:lnTo>
                        <a:lnTo>
                          <a:pt x="838" y="204"/>
                        </a:lnTo>
                        <a:lnTo>
                          <a:pt x="866" y="119"/>
                        </a:lnTo>
                        <a:lnTo>
                          <a:pt x="871" y="93"/>
                        </a:lnTo>
                        <a:lnTo>
                          <a:pt x="857" y="33"/>
                        </a:lnTo>
                        <a:lnTo>
                          <a:pt x="842" y="29"/>
                        </a:lnTo>
                        <a:lnTo>
                          <a:pt x="812" y="100"/>
                        </a:lnTo>
                        <a:lnTo>
                          <a:pt x="760" y="193"/>
                        </a:lnTo>
                        <a:lnTo>
                          <a:pt x="723" y="265"/>
                        </a:lnTo>
                        <a:lnTo>
                          <a:pt x="685" y="276"/>
                        </a:lnTo>
                        <a:lnTo>
                          <a:pt x="549" y="293"/>
                        </a:lnTo>
                        <a:lnTo>
                          <a:pt x="389" y="303"/>
                        </a:lnTo>
                        <a:lnTo>
                          <a:pt x="231" y="303"/>
                        </a:lnTo>
                        <a:lnTo>
                          <a:pt x="52" y="304"/>
                        </a:lnTo>
                        <a:lnTo>
                          <a:pt x="0" y="29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4067" name="Freeform 2114"/>
                  <p:cNvSpPr>
                    <a:spLocks/>
                  </p:cNvSpPr>
                  <p:nvPr/>
                </p:nvSpPr>
                <p:spPr bwMode="auto">
                  <a:xfrm>
                    <a:off x="2095" y="2605"/>
                    <a:ext cx="459" cy="105"/>
                  </a:xfrm>
                  <a:custGeom>
                    <a:avLst/>
                    <a:gdLst>
                      <a:gd name="T0" fmla="*/ 11 w 459"/>
                      <a:gd name="T1" fmla="*/ 19 h 105"/>
                      <a:gd name="T2" fmla="*/ 43 w 459"/>
                      <a:gd name="T3" fmla="*/ 0 h 105"/>
                      <a:gd name="T4" fmla="*/ 59 w 459"/>
                      <a:gd name="T5" fmla="*/ 5 h 105"/>
                      <a:gd name="T6" fmla="*/ 49 w 459"/>
                      <a:gd name="T7" fmla="*/ 29 h 105"/>
                      <a:gd name="T8" fmla="*/ 25 w 459"/>
                      <a:gd name="T9" fmla="*/ 44 h 105"/>
                      <a:gd name="T10" fmla="*/ 71 w 459"/>
                      <a:gd name="T11" fmla="*/ 66 h 105"/>
                      <a:gd name="T12" fmla="*/ 140 w 459"/>
                      <a:gd name="T13" fmla="*/ 69 h 105"/>
                      <a:gd name="T14" fmla="*/ 200 w 459"/>
                      <a:gd name="T15" fmla="*/ 64 h 105"/>
                      <a:gd name="T16" fmla="*/ 243 w 459"/>
                      <a:gd name="T17" fmla="*/ 59 h 105"/>
                      <a:gd name="T18" fmla="*/ 324 w 459"/>
                      <a:gd name="T19" fmla="*/ 51 h 105"/>
                      <a:gd name="T20" fmla="*/ 376 w 459"/>
                      <a:gd name="T21" fmla="*/ 46 h 105"/>
                      <a:gd name="T22" fmla="*/ 410 w 459"/>
                      <a:gd name="T23" fmla="*/ 36 h 105"/>
                      <a:gd name="T24" fmla="*/ 443 w 459"/>
                      <a:gd name="T25" fmla="*/ 15 h 105"/>
                      <a:gd name="T26" fmla="*/ 440 w 459"/>
                      <a:gd name="T27" fmla="*/ 0 h 105"/>
                      <a:gd name="T28" fmla="*/ 459 w 459"/>
                      <a:gd name="T29" fmla="*/ 5 h 105"/>
                      <a:gd name="T30" fmla="*/ 454 w 459"/>
                      <a:gd name="T31" fmla="*/ 56 h 105"/>
                      <a:gd name="T32" fmla="*/ 405 w 459"/>
                      <a:gd name="T33" fmla="*/ 80 h 105"/>
                      <a:gd name="T34" fmla="*/ 297 w 459"/>
                      <a:gd name="T35" fmla="*/ 86 h 105"/>
                      <a:gd name="T36" fmla="*/ 187 w 459"/>
                      <a:gd name="T37" fmla="*/ 97 h 105"/>
                      <a:gd name="T38" fmla="*/ 124 w 459"/>
                      <a:gd name="T39" fmla="*/ 105 h 105"/>
                      <a:gd name="T40" fmla="*/ 48 w 459"/>
                      <a:gd name="T41" fmla="*/ 86 h 105"/>
                      <a:gd name="T42" fmla="*/ 11 w 459"/>
                      <a:gd name="T43" fmla="*/ 75 h 105"/>
                      <a:gd name="T44" fmla="*/ 0 w 459"/>
                      <a:gd name="T45" fmla="*/ 46 h 105"/>
                      <a:gd name="T46" fmla="*/ 11 w 459"/>
                      <a:gd name="T47" fmla="*/ 19 h 105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w 459"/>
                      <a:gd name="T73" fmla="*/ 0 h 105"/>
                      <a:gd name="T74" fmla="*/ 459 w 459"/>
                      <a:gd name="T75" fmla="*/ 105 h 105"/>
                    </a:gdLst>
                    <a:ahLst/>
                    <a:cxnLst>
                      <a:cxn ang="T48">
                        <a:pos x="T0" y="T1"/>
                      </a:cxn>
                      <a:cxn ang="T49">
                        <a:pos x="T2" y="T3"/>
                      </a:cxn>
                      <a:cxn ang="T50">
                        <a:pos x="T4" y="T5"/>
                      </a:cxn>
                      <a:cxn ang="T51">
                        <a:pos x="T6" y="T7"/>
                      </a:cxn>
                      <a:cxn ang="T52">
                        <a:pos x="T8" y="T9"/>
                      </a:cxn>
                      <a:cxn ang="T53">
                        <a:pos x="T10" y="T11"/>
                      </a:cxn>
                      <a:cxn ang="T54">
                        <a:pos x="T12" y="T13"/>
                      </a:cxn>
                      <a:cxn ang="T55">
                        <a:pos x="T14" y="T15"/>
                      </a:cxn>
                      <a:cxn ang="T56">
                        <a:pos x="T16" y="T17"/>
                      </a:cxn>
                      <a:cxn ang="T57">
                        <a:pos x="T18" y="T19"/>
                      </a:cxn>
                      <a:cxn ang="T58">
                        <a:pos x="T20" y="T21"/>
                      </a:cxn>
                      <a:cxn ang="T59">
                        <a:pos x="T22" y="T23"/>
                      </a:cxn>
                      <a:cxn ang="T60">
                        <a:pos x="T24" y="T25"/>
                      </a:cxn>
                      <a:cxn ang="T61">
                        <a:pos x="T26" y="T27"/>
                      </a:cxn>
                      <a:cxn ang="T62">
                        <a:pos x="T28" y="T29"/>
                      </a:cxn>
                      <a:cxn ang="T63">
                        <a:pos x="T30" y="T31"/>
                      </a:cxn>
                      <a:cxn ang="T64">
                        <a:pos x="T32" y="T33"/>
                      </a:cxn>
                      <a:cxn ang="T65">
                        <a:pos x="T34" y="T35"/>
                      </a:cxn>
                      <a:cxn ang="T66">
                        <a:pos x="T36" y="T37"/>
                      </a:cxn>
                      <a:cxn ang="T67">
                        <a:pos x="T38" y="T39"/>
                      </a:cxn>
                      <a:cxn ang="T68">
                        <a:pos x="T40" y="T41"/>
                      </a:cxn>
                      <a:cxn ang="T69">
                        <a:pos x="T42" y="T43"/>
                      </a:cxn>
                      <a:cxn ang="T70">
                        <a:pos x="T44" y="T45"/>
                      </a:cxn>
                      <a:cxn ang="T71">
                        <a:pos x="T46" y="T47"/>
                      </a:cxn>
                    </a:cxnLst>
                    <a:rect l="T72" t="T73" r="T74" b="T75"/>
                    <a:pathLst>
                      <a:path w="459" h="105">
                        <a:moveTo>
                          <a:pt x="11" y="19"/>
                        </a:moveTo>
                        <a:lnTo>
                          <a:pt x="43" y="0"/>
                        </a:lnTo>
                        <a:lnTo>
                          <a:pt x="59" y="5"/>
                        </a:lnTo>
                        <a:lnTo>
                          <a:pt x="49" y="29"/>
                        </a:lnTo>
                        <a:lnTo>
                          <a:pt x="25" y="44"/>
                        </a:lnTo>
                        <a:lnTo>
                          <a:pt x="71" y="66"/>
                        </a:lnTo>
                        <a:lnTo>
                          <a:pt x="140" y="69"/>
                        </a:lnTo>
                        <a:lnTo>
                          <a:pt x="200" y="64"/>
                        </a:lnTo>
                        <a:lnTo>
                          <a:pt x="243" y="59"/>
                        </a:lnTo>
                        <a:lnTo>
                          <a:pt x="324" y="51"/>
                        </a:lnTo>
                        <a:lnTo>
                          <a:pt x="376" y="46"/>
                        </a:lnTo>
                        <a:lnTo>
                          <a:pt x="410" y="36"/>
                        </a:lnTo>
                        <a:lnTo>
                          <a:pt x="443" y="15"/>
                        </a:lnTo>
                        <a:lnTo>
                          <a:pt x="440" y="0"/>
                        </a:lnTo>
                        <a:lnTo>
                          <a:pt x="459" y="5"/>
                        </a:lnTo>
                        <a:lnTo>
                          <a:pt x="454" y="56"/>
                        </a:lnTo>
                        <a:lnTo>
                          <a:pt x="405" y="80"/>
                        </a:lnTo>
                        <a:lnTo>
                          <a:pt x="297" y="86"/>
                        </a:lnTo>
                        <a:lnTo>
                          <a:pt x="187" y="97"/>
                        </a:lnTo>
                        <a:lnTo>
                          <a:pt x="124" y="105"/>
                        </a:lnTo>
                        <a:lnTo>
                          <a:pt x="48" y="86"/>
                        </a:lnTo>
                        <a:lnTo>
                          <a:pt x="11" y="75"/>
                        </a:lnTo>
                        <a:lnTo>
                          <a:pt x="0" y="46"/>
                        </a:lnTo>
                        <a:lnTo>
                          <a:pt x="11" y="1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4068" name="Freeform 2115"/>
                  <p:cNvSpPr>
                    <a:spLocks/>
                  </p:cNvSpPr>
                  <p:nvPr/>
                </p:nvSpPr>
                <p:spPr bwMode="auto">
                  <a:xfrm>
                    <a:off x="2024" y="2782"/>
                    <a:ext cx="48" cy="4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4069" name="Freeform 2116"/>
                  <p:cNvSpPr>
                    <a:spLocks/>
                  </p:cNvSpPr>
                  <p:nvPr/>
                </p:nvSpPr>
                <p:spPr bwMode="auto">
                  <a:xfrm>
                    <a:off x="2113" y="2777"/>
                    <a:ext cx="48" cy="4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4070" name="Freeform 2117"/>
                  <p:cNvSpPr>
                    <a:spLocks/>
                  </p:cNvSpPr>
                  <p:nvPr/>
                </p:nvSpPr>
                <p:spPr bwMode="auto">
                  <a:xfrm>
                    <a:off x="2404" y="2764"/>
                    <a:ext cx="195" cy="49"/>
                  </a:xfrm>
                  <a:custGeom>
                    <a:avLst/>
                    <a:gdLst>
                      <a:gd name="T0" fmla="*/ 0 w 195"/>
                      <a:gd name="T1" fmla="*/ 15 h 49"/>
                      <a:gd name="T2" fmla="*/ 190 w 195"/>
                      <a:gd name="T3" fmla="*/ 0 h 49"/>
                      <a:gd name="T4" fmla="*/ 195 w 195"/>
                      <a:gd name="T5" fmla="*/ 32 h 49"/>
                      <a:gd name="T6" fmla="*/ 0 w 195"/>
                      <a:gd name="T7" fmla="*/ 49 h 49"/>
                      <a:gd name="T8" fmla="*/ 0 w 195"/>
                      <a:gd name="T9" fmla="*/ 15 h 4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95"/>
                      <a:gd name="T16" fmla="*/ 0 h 49"/>
                      <a:gd name="T17" fmla="*/ 195 w 195"/>
                      <a:gd name="T18" fmla="*/ 49 h 4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95" h="49">
                        <a:moveTo>
                          <a:pt x="0" y="15"/>
                        </a:moveTo>
                        <a:lnTo>
                          <a:pt x="190" y="0"/>
                        </a:lnTo>
                        <a:lnTo>
                          <a:pt x="195" y="32"/>
                        </a:lnTo>
                        <a:lnTo>
                          <a:pt x="0" y="49"/>
                        </a:lnTo>
                        <a:lnTo>
                          <a:pt x="0" y="15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4071" name="Freeform 2118"/>
                  <p:cNvSpPr>
                    <a:spLocks/>
                  </p:cNvSpPr>
                  <p:nvPr/>
                </p:nvSpPr>
                <p:spPr bwMode="auto">
                  <a:xfrm>
                    <a:off x="1923" y="1953"/>
                    <a:ext cx="821" cy="646"/>
                  </a:xfrm>
                  <a:custGeom>
                    <a:avLst/>
                    <a:gdLst>
                      <a:gd name="T0" fmla="*/ 69 w 821"/>
                      <a:gd name="T1" fmla="*/ 616 h 646"/>
                      <a:gd name="T2" fmla="*/ 46 w 821"/>
                      <a:gd name="T3" fmla="*/ 592 h 646"/>
                      <a:gd name="T4" fmla="*/ 32 w 821"/>
                      <a:gd name="T5" fmla="*/ 551 h 646"/>
                      <a:gd name="T6" fmla="*/ 27 w 821"/>
                      <a:gd name="T7" fmla="*/ 460 h 646"/>
                      <a:gd name="T8" fmla="*/ 27 w 821"/>
                      <a:gd name="T9" fmla="*/ 309 h 646"/>
                      <a:gd name="T10" fmla="*/ 32 w 821"/>
                      <a:gd name="T11" fmla="*/ 195 h 646"/>
                      <a:gd name="T12" fmla="*/ 46 w 821"/>
                      <a:gd name="T13" fmla="*/ 169 h 646"/>
                      <a:gd name="T14" fmla="*/ 71 w 821"/>
                      <a:gd name="T15" fmla="*/ 136 h 646"/>
                      <a:gd name="T16" fmla="*/ 132 w 821"/>
                      <a:gd name="T17" fmla="*/ 112 h 646"/>
                      <a:gd name="T18" fmla="*/ 240 w 821"/>
                      <a:gd name="T19" fmla="*/ 80 h 646"/>
                      <a:gd name="T20" fmla="*/ 329 w 821"/>
                      <a:gd name="T21" fmla="*/ 57 h 646"/>
                      <a:gd name="T22" fmla="*/ 369 w 821"/>
                      <a:gd name="T23" fmla="*/ 33 h 646"/>
                      <a:gd name="T24" fmla="*/ 440 w 821"/>
                      <a:gd name="T25" fmla="*/ 27 h 646"/>
                      <a:gd name="T26" fmla="*/ 566 w 821"/>
                      <a:gd name="T27" fmla="*/ 38 h 646"/>
                      <a:gd name="T28" fmla="*/ 670 w 821"/>
                      <a:gd name="T29" fmla="*/ 32 h 646"/>
                      <a:gd name="T30" fmla="*/ 714 w 821"/>
                      <a:gd name="T31" fmla="*/ 22 h 646"/>
                      <a:gd name="T32" fmla="*/ 750 w 821"/>
                      <a:gd name="T33" fmla="*/ 32 h 646"/>
                      <a:gd name="T34" fmla="*/ 774 w 821"/>
                      <a:gd name="T35" fmla="*/ 95 h 646"/>
                      <a:gd name="T36" fmla="*/ 789 w 821"/>
                      <a:gd name="T37" fmla="*/ 210 h 646"/>
                      <a:gd name="T38" fmla="*/ 804 w 821"/>
                      <a:gd name="T39" fmla="*/ 301 h 646"/>
                      <a:gd name="T40" fmla="*/ 797 w 821"/>
                      <a:gd name="T41" fmla="*/ 343 h 646"/>
                      <a:gd name="T42" fmla="*/ 769 w 821"/>
                      <a:gd name="T43" fmla="*/ 446 h 646"/>
                      <a:gd name="T44" fmla="*/ 733 w 821"/>
                      <a:gd name="T45" fmla="*/ 550 h 646"/>
                      <a:gd name="T46" fmla="*/ 709 w 821"/>
                      <a:gd name="T47" fmla="*/ 589 h 646"/>
                      <a:gd name="T48" fmla="*/ 693 w 821"/>
                      <a:gd name="T49" fmla="*/ 608 h 646"/>
                      <a:gd name="T50" fmla="*/ 717 w 821"/>
                      <a:gd name="T51" fmla="*/ 622 h 646"/>
                      <a:gd name="T52" fmla="*/ 742 w 821"/>
                      <a:gd name="T53" fmla="*/ 578 h 646"/>
                      <a:gd name="T54" fmla="*/ 780 w 821"/>
                      <a:gd name="T55" fmla="*/ 485 h 646"/>
                      <a:gd name="T56" fmla="*/ 808 w 821"/>
                      <a:gd name="T57" fmla="*/ 386 h 646"/>
                      <a:gd name="T58" fmla="*/ 818 w 821"/>
                      <a:gd name="T59" fmla="*/ 337 h 646"/>
                      <a:gd name="T60" fmla="*/ 821 w 821"/>
                      <a:gd name="T61" fmla="*/ 291 h 646"/>
                      <a:gd name="T62" fmla="*/ 812 w 821"/>
                      <a:gd name="T63" fmla="*/ 214 h 646"/>
                      <a:gd name="T64" fmla="*/ 797 w 821"/>
                      <a:gd name="T65" fmla="*/ 99 h 646"/>
                      <a:gd name="T66" fmla="*/ 775 w 821"/>
                      <a:gd name="T67" fmla="*/ 36 h 646"/>
                      <a:gd name="T68" fmla="*/ 755 w 821"/>
                      <a:gd name="T69" fmla="*/ 8 h 646"/>
                      <a:gd name="T70" fmla="*/ 722 w 821"/>
                      <a:gd name="T71" fmla="*/ 0 h 646"/>
                      <a:gd name="T72" fmla="*/ 679 w 821"/>
                      <a:gd name="T73" fmla="*/ 13 h 646"/>
                      <a:gd name="T74" fmla="*/ 615 w 821"/>
                      <a:gd name="T75" fmla="*/ 17 h 646"/>
                      <a:gd name="T76" fmla="*/ 533 w 821"/>
                      <a:gd name="T77" fmla="*/ 17 h 646"/>
                      <a:gd name="T78" fmla="*/ 448 w 821"/>
                      <a:gd name="T79" fmla="*/ 5 h 646"/>
                      <a:gd name="T80" fmla="*/ 391 w 821"/>
                      <a:gd name="T81" fmla="*/ 8 h 646"/>
                      <a:gd name="T82" fmla="*/ 362 w 821"/>
                      <a:gd name="T83" fmla="*/ 19 h 646"/>
                      <a:gd name="T84" fmla="*/ 298 w 821"/>
                      <a:gd name="T85" fmla="*/ 50 h 646"/>
                      <a:gd name="T86" fmla="*/ 175 w 821"/>
                      <a:gd name="T87" fmla="*/ 84 h 646"/>
                      <a:gd name="T88" fmla="*/ 57 w 821"/>
                      <a:gd name="T89" fmla="*/ 123 h 646"/>
                      <a:gd name="T90" fmla="*/ 24 w 821"/>
                      <a:gd name="T91" fmla="*/ 164 h 646"/>
                      <a:gd name="T92" fmla="*/ 3 w 821"/>
                      <a:gd name="T93" fmla="*/ 219 h 646"/>
                      <a:gd name="T94" fmla="*/ 0 w 821"/>
                      <a:gd name="T95" fmla="*/ 329 h 646"/>
                      <a:gd name="T96" fmla="*/ 5 w 821"/>
                      <a:gd name="T97" fmla="*/ 433 h 646"/>
                      <a:gd name="T98" fmla="*/ 9 w 821"/>
                      <a:gd name="T99" fmla="*/ 540 h 646"/>
                      <a:gd name="T100" fmla="*/ 28 w 821"/>
                      <a:gd name="T101" fmla="*/ 602 h 646"/>
                      <a:gd name="T102" fmla="*/ 47 w 821"/>
                      <a:gd name="T103" fmla="*/ 635 h 646"/>
                      <a:gd name="T104" fmla="*/ 80 w 821"/>
                      <a:gd name="T105" fmla="*/ 646 h 646"/>
                      <a:gd name="T106" fmla="*/ 99 w 821"/>
                      <a:gd name="T107" fmla="*/ 640 h 646"/>
                      <a:gd name="T108" fmla="*/ 69 w 821"/>
                      <a:gd name="T109" fmla="*/ 616 h 64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w 821"/>
                      <a:gd name="T166" fmla="*/ 0 h 646"/>
                      <a:gd name="T167" fmla="*/ 821 w 821"/>
                      <a:gd name="T168" fmla="*/ 646 h 646"/>
                    </a:gdLst>
                    <a:ahLst/>
                    <a:cxnLst>
                      <a:cxn ang="T110">
                        <a:pos x="T0" y="T1"/>
                      </a:cxn>
                      <a:cxn ang="T111">
                        <a:pos x="T2" y="T3"/>
                      </a:cxn>
                      <a:cxn ang="T112">
                        <a:pos x="T4" y="T5"/>
                      </a:cxn>
                      <a:cxn ang="T113">
                        <a:pos x="T6" y="T7"/>
                      </a:cxn>
                      <a:cxn ang="T114">
                        <a:pos x="T8" y="T9"/>
                      </a:cxn>
                      <a:cxn ang="T115">
                        <a:pos x="T10" y="T11"/>
                      </a:cxn>
                      <a:cxn ang="T116">
                        <a:pos x="T12" y="T13"/>
                      </a:cxn>
                      <a:cxn ang="T117">
                        <a:pos x="T14" y="T15"/>
                      </a:cxn>
                      <a:cxn ang="T118">
                        <a:pos x="T16" y="T17"/>
                      </a:cxn>
                      <a:cxn ang="T119">
                        <a:pos x="T18" y="T19"/>
                      </a:cxn>
                      <a:cxn ang="T120">
                        <a:pos x="T20" y="T21"/>
                      </a:cxn>
                      <a:cxn ang="T121">
                        <a:pos x="T22" y="T23"/>
                      </a:cxn>
                      <a:cxn ang="T122">
                        <a:pos x="T24" y="T25"/>
                      </a:cxn>
                      <a:cxn ang="T123">
                        <a:pos x="T26" y="T27"/>
                      </a:cxn>
                      <a:cxn ang="T124">
                        <a:pos x="T28" y="T29"/>
                      </a:cxn>
                      <a:cxn ang="T125">
                        <a:pos x="T30" y="T31"/>
                      </a:cxn>
                      <a:cxn ang="T126">
                        <a:pos x="T32" y="T33"/>
                      </a:cxn>
                      <a:cxn ang="T127">
                        <a:pos x="T34" y="T35"/>
                      </a:cxn>
                      <a:cxn ang="T128">
                        <a:pos x="T36" y="T37"/>
                      </a:cxn>
                      <a:cxn ang="T129">
                        <a:pos x="T38" y="T39"/>
                      </a:cxn>
                      <a:cxn ang="T130">
                        <a:pos x="T40" y="T41"/>
                      </a:cxn>
                      <a:cxn ang="T131">
                        <a:pos x="T42" y="T43"/>
                      </a:cxn>
                      <a:cxn ang="T132">
                        <a:pos x="T44" y="T45"/>
                      </a:cxn>
                      <a:cxn ang="T133">
                        <a:pos x="T46" y="T47"/>
                      </a:cxn>
                      <a:cxn ang="T134">
                        <a:pos x="T48" y="T49"/>
                      </a:cxn>
                      <a:cxn ang="T135">
                        <a:pos x="T50" y="T51"/>
                      </a:cxn>
                      <a:cxn ang="T136">
                        <a:pos x="T52" y="T53"/>
                      </a:cxn>
                      <a:cxn ang="T137">
                        <a:pos x="T54" y="T55"/>
                      </a:cxn>
                      <a:cxn ang="T138">
                        <a:pos x="T56" y="T57"/>
                      </a:cxn>
                      <a:cxn ang="T139">
                        <a:pos x="T58" y="T59"/>
                      </a:cxn>
                      <a:cxn ang="T140">
                        <a:pos x="T60" y="T61"/>
                      </a:cxn>
                      <a:cxn ang="T141">
                        <a:pos x="T62" y="T63"/>
                      </a:cxn>
                      <a:cxn ang="T142">
                        <a:pos x="T64" y="T65"/>
                      </a:cxn>
                      <a:cxn ang="T143">
                        <a:pos x="T66" y="T67"/>
                      </a:cxn>
                      <a:cxn ang="T144">
                        <a:pos x="T68" y="T69"/>
                      </a:cxn>
                      <a:cxn ang="T145">
                        <a:pos x="T70" y="T71"/>
                      </a:cxn>
                      <a:cxn ang="T146">
                        <a:pos x="T72" y="T73"/>
                      </a:cxn>
                      <a:cxn ang="T147">
                        <a:pos x="T74" y="T75"/>
                      </a:cxn>
                      <a:cxn ang="T148">
                        <a:pos x="T76" y="T77"/>
                      </a:cxn>
                      <a:cxn ang="T149">
                        <a:pos x="T78" y="T79"/>
                      </a:cxn>
                      <a:cxn ang="T150">
                        <a:pos x="T80" y="T81"/>
                      </a:cxn>
                      <a:cxn ang="T151">
                        <a:pos x="T82" y="T83"/>
                      </a:cxn>
                      <a:cxn ang="T152">
                        <a:pos x="T84" y="T85"/>
                      </a:cxn>
                      <a:cxn ang="T153">
                        <a:pos x="T86" y="T87"/>
                      </a:cxn>
                      <a:cxn ang="T154">
                        <a:pos x="T88" y="T89"/>
                      </a:cxn>
                      <a:cxn ang="T155">
                        <a:pos x="T90" y="T91"/>
                      </a:cxn>
                      <a:cxn ang="T156">
                        <a:pos x="T92" y="T93"/>
                      </a:cxn>
                      <a:cxn ang="T157">
                        <a:pos x="T94" y="T95"/>
                      </a:cxn>
                      <a:cxn ang="T158">
                        <a:pos x="T96" y="T97"/>
                      </a:cxn>
                      <a:cxn ang="T159">
                        <a:pos x="T98" y="T99"/>
                      </a:cxn>
                      <a:cxn ang="T160">
                        <a:pos x="T100" y="T101"/>
                      </a:cxn>
                      <a:cxn ang="T161">
                        <a:pos x="T102" y="T103"/>
                      </a:cxn>
                      <a:cxn ang="T162">
                        <a:pos x="T104" y="T105"/>
                      </a:cxn>
                      <a:cxn ang="T163">
                        <a:pos x="T106" y="T107"/>
                      </a:cxn>
                      <a:cxn ang="T164">
                        <a:pos x="T108" y="T109"/>
                      </a:cxn>
                    </a:cxnLst>
                    <a:rect l="T165" t="T166" r="T167" b="T168"/>
                    <a:pathLst>
                      <a:path w="821" h="646">
                        <a:moveTo>
                          <a:pt x="69" y="616"/>
                        </a:moveTo>
                        <a:lnTo>
                          <a:pt x="46" y="592"/>
                        </a:lnTo>
                        <a:lnTo>
                          <a:pt x="32" y="551"/>
                        </a:lnTo>
                        <a:lnTo>
                          <a:pt x="27" y="460"/>
                        </a:lnTo>
                        <a:lnTo>
                          <a:pt x="27" y="309"/>
                        </a:lnTo>
                        <a:lnTo>
                          <a:pt x="32" y="195"/>
                        </a:lnTo>
                        <a:lnTo>
                          <a:pt x="46" y="169"/>
                        </a:lnTo>
                        <a:lnTo>
                          <a:pt x="71" y="136"/>
                        </a:lnTo>
                        <a:lnTo>
                          <a:pt x="132" y="112"/>
                        </a:lnTo>
                        <a:lnTo>
                          <a:pt x="240" y="80"/>
                        </a:lnTo>
                        <a:lnTo>
                          <a:pt x="329" y="57"/>
                        </a:lnTo>
                        <a:lnTo>
                          <a:pt x="369" y="33"/>
                        </a:lnTo>
                        <a:lnTo>
                          <a:pt x="440" y="27"/>
                        </a:lnTo>
                        <a:lnTo>
                          <a:pt x="566" y="38"/>
                        </a:lnTo>
                        <a:lnTo>
                          <a:pt x="670" y="32"/>
                        </a:lnTo>
                        <a:lnTo>
                          <a:pt x="714" y="22"/>
                        </a:lnTo>
                        <a:lnTo>
                          <a:pt x="750" y="32"/>
                        </a:lnTo>
                        <a:lnTo>
                          <a:pt x="774" y="95"/>
                        </a:lnTo>
                        <a:lnTo>
                          <a:pt x="789" y="210"/>
                        </a:lnTo>
                        <a:lnTo>
                          <a:pt x="804" y="301"/>
                        </a:lnTo>
                        <a:lnTo>
                          <a:pt x="797" y="343"/>
                        </a:lnTo>
                        <a:lnTo>
                          <a:pt x="769" y="446"/>
                        </a:lnTo>
                        <a:lnTo>
                          <a:pt x="733" y="550"/>
                        </a:lnTo>
                        <a:lnTo>
                          <a:pt x="709" y="589"/>
                        </a:lnTo>
                        <a:lnTo>
                          <a:pt x="693" y="608"/>
                        </a:lnTo>
                        <a:lnTo>
                          <a:pt x="717" y="622"/>
                        </a:lnTo>
                        <a:lnTo>
                          <a:pt x="742" y="578"/>
                        </a:lnTo>
                        <a:lnTo>
                          <a:pt x="780" y="485"/>
                        </a:lnTo>
                        <a:lnTo>
                          <a:pt x="808" y="386"/>
                        </a:lnTo>
                        <a:lnTo>
                          <a:pt x="818" y="337"/>
                        </a:lnTo>
                        <a:lnTo>
                          <a:pt x="821" y="291"/>
                        </a:lnTo>
                        <a:lnTo>
                          <a:pt x="812" y="214"/>
                        </a:lnTo>
                        <a:lnTo>
                          <a:pt x="797" y="99"/>
                        </a:lnTo>
                        <a:lnTo>
                          <a:pt x="775" y="36"/>
                        </a:lnTo>
                        <a:lnTo>
                          <a:pt x="755" y="8"/>
                        </a:lnTo>
                        <a:lnTo>
                          <a:pt x="722" y="0"/>
                        </a:lnTo>
                        <a:lnTo>
                          <a:pt x="679" y="13"/>
                        </a:lnTo>
                        <a:lnTo>
                          <a:pt x="615" y="17"/>
                        </a:lnTo>
                        <a:lnTo>
                          <a:pt x="533" y="17"/>
                        </a:lnTo>
                        <a:lnTo>
                          <a:pt x="448" y="5"/>
                        </a:lnTo>
                        <a:lnTo>
                          <a:pt x="391" y="8"/>
                        </a:lnTo>
                        <a:lnTo>
                          <a:pt x="362" y="19"/>
                        </a:lnTo>
                        <a:lnTo>
                          <a:pt x="298" y="50"/>
                        </a:lnTo>
                        <a:lnTo>
                          <a:pt x="175" y="84"/>
                        </a:lnTo>
                        <a:lnTo>
                          <a:pt x="57" y="123"/>
                        </a:lnTo>
                        <a:lnTo>
                          <a:pt x="24" y="164"/>
                        </a:lnTo>
                        <a:lnTo>
                          <a:pt x="3" y="219"/>
                        </a:lnTo>
                        <a:lnTo>
                          <a:pt x="0" y="329"/>
                        </a:lnTo>
                        <a:lnTo>
                          <a:pt x="5" y="433"/>
                        </a:lnTo>
                        <a:lnTo>
                          <a:pt x="9" y="540"/>
                        </a:lnTo>
                        <a:lnTo>
                          <a:pt x="28" y="602"/>
                        </a:lnTo>
                        <a:lnTo>
                          <a:pt x="47" y="635"/>
                        </a:lnTo>
                        <a:lnTo>
                          <a:pt x="80" y="646"/>
                        </a:lnTo>
                        <a:lnTo>
                          <a:pt x="99" y="640"/>
                        </a:lnTo>
                        <a:lnTo>
                          <a:pt x="69" y="616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4072" name="Freeform 2119"/>
                  <p:cNvSpPr>
                    <a:spLocks/>
                  </p:cNvSpPr>
                  <p:nvPr/>
                </p:nvSpPr>
                <p:spPr bwMode="auto">
                  <a:xfrm>
                    <a:off x="1978" y="1965"/>
                    <a:ext cx="707" cy="644"/>
                  </a:xfrm>
                  <a:custGeom>
                    <a:avLst/>
                    <a:gdLst>
                      <a:gd name="T0" fmla="*/ 11 w 707"/>
                      <a:gd name="T1" fmla="*/ 611 h 644"/>
                      <a:gd name="T2" fmla="*/ 129 w 707"/>
                      <a:gd name="T3" fmla="*/ 619 h 644"/>
                      <a:gd name="T4" fmla="*/ 294 w 707"/>
                      <a:gd name="T5" fmla="*/ 623 h 644"/>
                      <a:gd name="T6" fmla="*/ 426 w 707"/>
                      <a:gd name="T7" fmla="*/ 623 h 644"/>
                      <a:gd name="T8" fmla="*/ 544 w 707"/>
                      <a:gd name="T9" fmla="*/ 609 h 644"/>
                      <a:gd name="T10" fmla="*/ 622 w 707"/>
                      <a:gd name="T11" fmla="*/ 597 h 644"/>
                      <a:gd name="T12" fmla="*/ 644 w 707"/>
                      <a:gd name="T13" fmla="*/ 586 h 644"/>
                      <a:gd name="T14" fmla="*/ 644 w 707"/>
                      <a:gd name="T15" fmla="*/ 529 h 644"/>
                      <a:gd name="T16" fmla="*/ 615 w 707"/>
                      <a:gd name="T17" fmla="*/ 377 h 644"/>
                      <a:gd name="T18" fmla="*/ 582 w 707"/>
                      <a:gd name="T19" fmla="*/ 193 h 644"/>
                      <a:gd name="T20" fmla="*/ 565 w 707"/>
                      <a:gd name="T21" fmla="*/ 126 h 644"/>
                      <a:gd name="T22" fmla="*/ 549 w 707"/>
                      <a:gd name="T23" fmla="*/ 101 h 644"/>
                      <a:gd name="T24" fmla="*/ 346 w 707"/>
                      <a:gd name="T25" fmla="*/ 123 h 644"/>
                      <a:gd name="T26" fmla="*/ 147 w 707"/>
                      <a:gd name="T27" fmla="*/ 128 h 644"/>
                      <a:gd name="T28" fmla="*/ 38 w 707"/>
                      <a:gd name="T29" fmla="*/ 131 h 644"/>
                      <a:gd name="T30" fmla="*/ 0 w 707"/>
                      <a:gd name="T31" fmla="*/ 136 h 644"/>
                      <a:gd name="T32" fmla="*/ 21 w 707"/>
                      <a:gd name="T33" fmla="*/ 109 h 644"/>
                      <a:gd name="T34" fmla="*/ 68 w 707"/>
                      <a:gd name="T35" fmla="*/ 114 h 644"/>
                      <a:gd name="T36" fmla="*/ 204 w 707"/>
                      <a:gd name="T37" fmla="*/ 109 h 644"/>
                      <a:gd name="T38" fmla="*/ 333 w 707"/>
                      <a:gd name="T39" fmla="*/ 101 h 644"/>
                      <a:gd name="T40" fmla="*/ 447 w 707"/>
                      <a:gd name="T41" fmla="*/ 92 h 644"/>
                      <a:gd name="T42" fmla="*/ 556 w 707"/>
                      <a:gd name="T43" fmla="*/ 82 h 644"/>
                      <a:gd name="T44" fmla="*/ 641 w 707"/>
                      <a:gd name="T45" fmla="*/ 43 h 644"/>
                      <a:gd name="T46" fmla="*/ 688 w 707"/>
                      <a:gd name="T47" fmla="*/ 0 h 644"/>
                      <a:gd name="T48" fmla="*/ 707 w 707"/>
                      <a:gd name="T49" fmla="*/ 21 h 644"/>
                      <a:gd name="T50" fmla="*/ 663 w 707"/>
                      <a:gd name="T51" fmla="*/ 47 h 644"/>
                      <a:gd name="T52" fmla="*/ 598 w 707"/>
                      <a:gd name="T53" fmla="*/ 90 h 644"/>
                      <a:gd name="T54" fmla="*/ 578 w 707"/>
                      <a:gd name="T55" fmla="*/ 104 h 644"/>
                      <a:gd name="T56" fmla="*/ 601 w 707"/>
                      <a:gd name="T57" fmla="*/ 202 h 644"/>
                      <a:gd name="T58" fmla="*/ 620 w 707"/>
                      <a:gd name="T59" fmla="*/ 297 h 644"/>
                      <a:gd name="T60" fmla="*/ 636 w 707"/>
                      <a:gd name="T61" fmla="*/ 384 h 644"/>
                      <a:gd name="T62" fmla="*/ 650 w 707"/>
                      <a:gd name="T63" fmla="*/ 467 h 644"/>
                      <a:gd name="T64" fmla="*/ 663 w 707"/>
                      <a:gd name="T65" fmla="*/ 529 h 644"/>
                      <a:gd name="T66" fmla="*/ 669 w 707"/>
                      <a:gd name="T67" fmla="*/ 582 h 644"/>
                      <a:gd name="T68" fmla="*/ 660 w 707"/>
                      <a:gd name="T69" fmla="*/ 611 h 644"/>
                      <a:gd name="T70" fmla="*/ 570 w 707"/>
                      <a:gd name="T71" fmla="*/ 633 h 644"/>
                      <a:gd name="T72" fmla="*/ 412 w 707"/>
                      <a:gd name="T73" fmla="*/ 644 h 644"/>
                      <a:gd name="T74" fmla="*/ 246 w 707"/>
                      <a:gd name="T75" fmla="*/ 638 h 644"/>
                      <a:gd name="T76" fmla="*/ 125 w 707"/>
                      <a:gd name="T77" fmla="*/ 638 h 644"/>
                      <a:gd name="T78" fmla="*/ 25 w 707"/>
                      <a:gd name="T79" fmla="*/ 635 h 644"/>
                      <a:gd name="T80" fmla="*/ 11 w 707"/>
                      <a:gd name="T81" fmla="*/ 611 h 644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707"/>
                      <a:gd name="T124" fmla="*/ 0 h 644"/>
                      <a:gd name="T125" fmla="*/ 707 w 707"/>
                      <a:gd name="T126" fmla="*/ 644 h 644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707" h="644">
                        <a:moveTo>
                          <a:pt x="11" y="611"/>
                        </a:moveTo>
                        <a:lnTo>
                          <a:pt x="129" y="619"/>
                        </a:lnTo>
                        <a:lnTo>
                          <a:pt x="294" y="623"/>
                        </a:lnTo>
                        <a:lnTo>
                          <a:pt x="426" y="623"/>
                        </a:lnTo>
                        <a:lnTo>
                          <a:pt x="544" y="609"/>
                        </a:lnTo>
                        <a:lnTo>
                          <a:pt x="622" y="597"/>
                        </a:lnTo>
                        <a:lnTo>
                          <a:pt x="644" y="586"/>
                        </a:lnTo>
                        <a:lnTo>
                          <a:pt x="644" y="529"/>
                        </a:lnTo>
                        <a:lnTo>
                          <a:pt x="615" y="377"/>
                        </a:lnTo>
                        <a:lnTo>
                          <a:pt x="582" y="193"/>
                        </a:lnTo>
                        <a:lnTo>
                          <a:pt x="565" y="126"/>
                        </a:lnTo>
                        <a:lnTo>
                          <a:pt x="549" y="101"/>
                        </a:lnTo>
                        <a:lnTo>
                          <a:pt x="346" y="123"/>
                        </a:lnTo>
                        <a:lnTo>
                          <a:pt x="147" y="128"/>
                        </a:lnTo>
                        <a:lnTo>
                          <a:pt x="38" y="131"/>
                        </a:lnTo>
                        <a:lnTo>
                          <a:pt x="0" y="136"/>
                        </a:lnTo>
                        <a:lnTo>
                          <a:pt x="21" y="109"/>
                        </a:lnTo>
                        <a:lnTo>
                          <a:pt x="68" y="114"/>
                        </a:lnTo>
                        <a:lnTo>
                          <a:pt x="204" y="109"/>
                        </a:lnTo>
                        <a:lnTo>
                          <a:pt x="333" y="101"/>
                        </a:lnTo>
                        <a:lnTo>
                          <a:pt x="447" y="92"/>
                        </a:lnTo>
                        <a:lnTo>
                          <a:pt x="556" y="82"/>
                        </a:lnTo>
                        <a:lnTo>
                          <a:pt x="641" y="43"/>
                        </a:lnTo>
                        <a:lnTo>
                          <a:pt x="688" y="0"/>
                        </a:lnTo>
                        <a:lnTo>
                          <a:pt x="707" y="21"/>
                        </a:lnTo>
                        <a:lnTo>
                          <a:pt x="663" y="47"/>
                        </a:lnTo>
                        <a:lnTo>
                          <a:pt x="598" y="90"/>
                        </a:lnTo>
                        <a:lnTo>
                          <a:pt x="578" y="104"/>
                        </a:lnTo>
                        <a:lnTo>
                          <a:pt x="601" y="202"/>
                        </a:lnTo>
                        <a:lnTo>
                          <a:pt x="620" y="297"/>
                        </a:lnTo>
                        <a:lnTo>
                          <a:pt x="636" y="384"/>
                        </a:lnTo>
                        <a:lnTo>
                          <a:pt x="650" y="467"/>
                        </a:lnTo>
                        <a:lnTo>
                          <a:pt x="663" y="529"/>
                        </a:lnTo>
                        <a:lnTo>
                          <a:pt x="669" y="582"/>
                        </a:lnTo>
                        <a:lnTo>
                          <a:pt x="660" y="611"/>
                        </a:lnTo>
                        <a:lnTo>
                          <a:pt x="570" y="633"/>
                        </a:lnTo>
                        <a:lnTo>
                          <a:pt x="412" y="644"/>
                        </a:lnTo>
                        <a:lnTo>
                          <a:pt x="246" y="638"/>
                        </a:lnTo>
                        <a:lnTo>
                          <a:pt x="125" y="638"/>
                        </a:lnTo>
                        <a:lnTo>
                          <a:pt x="25" y="635"/>
                        </a:lnTo>
                        <a:lnTo>
                          <a:pt x="11" y="611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4073" name="Freeform 2120"/>
                  <p:cNvSpPr>
                    <a:spLocks/>
                  </p:cNvSpPr>
                  <p:nvPr/>
                </p:nvSpPr>
                <p:spPr bwMode="auto">
                  <a:xfrm>
                    <a:off x="2057" y="2127"/>
                    <a:ext cx="488" cy="412"/>
                  </a:xfrm>
                  <a:custGeom>
                    <a:avLst/>
                    <a:gdLst>
                      <a:gd name="T0" fmla="*/ 0 w 488"/>
                      <a:gd name="T1" fmla="*/ 11 h 412"/>
                      <a:gd name="T2" fmla="*/ 162 w 488"/>
                      <a:gd name="T3" fmla="*/ 5 h 412"/>
                      <a:gd name="T4" fmla="*/ 273 w 488"/>
                      <a:gd name="T5" fmla="*/ 0 h 412"/>
                      <a:gd name="T6" fmla="*/ 397 w 488"/>
                      <a:gd name="T7" fmla="*/ 2 h 412"/>
                      <a:gd name="T8" fmla="*/ 416 w 488"/>
                      <a:gd name="T9" fmla="*/ 16 h 412"/>
                      <a:gd name="T10" fmla="*/ 431 w 488"/>
                      <a:gd name="T11" fmla="*/ 38 h 412"/>
                      <a:gd name="T12" fmla="*/ 458 w 488"/>
                      <a:gd name="T13" fmla="*/ 154 h 412"/>
                      <a:gd name="T14" fmla="*/ 478 w 488"/>
                      <a:gd name="T15" fmla="*/ 286 h 412"/>
                      <a:gd name="T16" fmla="*/ 488 w 488"/>
                      <a:gd name="T17" fmla="*/ 377 h 412"/>
                      <a:gd name="T18" fmla="*/ 478 w 488"/>
                      <a:gd name="T19" fmla="*/ 406 h 412"/>
                      <a:gd name="T20" fmla="*/ 453 w 488"/>
                      <a:gd name="T21" fmla="*/ 412 h 412"/>
                      <a:gd name="T22" fmla="*/ 310 w 488"/>
                      <a:gd name="T23" fmla="*/ 396 h 412"/>
                      <a:gd name="T24" fmla="*/ 459 w 488"/>
                      <a:gd name="T25" fmla="*/ 383 h 412"/>
                      <a:gd name="T26" fmla="*/ 467 w 488"/>
                      <a:gd name="T27" fmla="*/ 379 h 412"/>
                      <a:gd name="T28" fmla="*/ 464 w 488"/>
                      <a:gd name="T29" fmla="*/ 317 h 412"/>
                      <a:gd name="T30" fmla="*/ 453 w 488"/>
                      <a:gd name="T31" fmla="*/ 229 h 412"/>
                      <a:gd name="T32" fmla="*/ 429 w 488"/>
                      <a:gd name="T33" fmla="*/ 110 h 412"/>
                      <a:gd name="T34" fmla="*/ 410 w 488"/>
                      <a:gd name="T35" fmla="*/ 35 h 412"/>
                      <a:gd name="T36" fmla="*/ 391 w 488"/>
                      <a:gd name="T37" fmla="*/ 24 h 412"/>
                      <a:gd name="T38" fmla="*/ 302 w 488"/>
                      <a:gd name="T39" fmla="*/ 19 h 412"/>
                      <a:gd name="T40" fmla="*/ 181 w 488"/>
                      <a:gd name="T41" fmla="*/ 24 h 412"/>
                      <a:gd name="T42" fmla="*/ 81 w 488"/>
                      <a:gd name="T43" fmla="*/ 21 h 412"/>
                      <a:gd name="T44" fmla="*/ 0 w 488"/>
                      <a:gd name="T45" fmla="*/ 11 h 412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w 488"/>
                      <a:gd name="T70" fmla="*/ 0 h 412"/>
                      <a:gd name="T71" fmla="*/ 488 w 488"/>
                      <a:gd name="T72" fmla="*/ 412 h 412"/>
                    </a:gdLst>
                    <a:ahLst/>
                    <a:cxnLst>
                      <a:cxn ang="T46">
                        <a:pos x="T0" y="T1"/>
                      </a:cxn>
                      <a:cxn ang="T47">
                        <a:pos x="T2" y="T3"/>
                      </a:cxn>
                      <a:cxn ang="T48">
                        <a:pos x="T4" y="T5"/>
                      </a:cxn>
                      <a:cxn ang="T49">
                        <a:pos x="T6" y="T7"/>
                      </a:cxn>
                      <a:cxn ang="T50">
                        <a:pos x="T8" y="T9"/>
                      </a:cxn>
                      <a:cxn ang="T51">
                        <a:pos x="T10" y="T11"/>
                      </a:cxn>
                      <a:cxn ang="T52">
                        <a:pos x="T12" y="T13"/>
                      </a:cxn>
                      <a:cxn ang="T53">
                        <a:pos x="T14" y="T15"/>
                      </a:cxn>
                      <a:cxn ang="T54">
                        <a:pos x="T16" y="T17"/>
                      </a:cxn>
                      <a:cxn ang="T55">
                        <a:pos x="T18" y="T19"/>
                      </a:cxn>
                      <a:cxn ang="T56">
                        <a:pos x="T20" y="T21"/>
                      </a:cxn>
                      <a:cxn ang="T57">
                        <a:pos x="T22" y="T23"/>
                      </a:cxn>
                      <a:cxn ang="T58">
                        <a:pos x="T24" y="T25"/>
                      </a:cxn>
                      <a:cxn ang="T59">
                        <a:pos x="T26" y="T27"/>
                      </a:cxn>
                      <a:cxn ang="T60">
                        <a:pos x="T28" y="T29"/>
                      </a:cxn>
                      <a:cxn ang="T61">
                        <a:pos x="T30" y="T31"/>
                      </a:cxn>
                      <a:cxn ang="T62">
                        <a:pos x="T32" y="T33"/>
                      </a:cxn>
                      <a:cxn ang="T63">
                        <a:pos x="T34" y="T35"/>
                      </a:cxn>
                      <a:cxn ang="T64">
                        <a:pos x="T36" y="T37"/>
                      </a:cxn>
                      <a:cxn ang="T65">
                        <a:pos x="T38" y="T39"/>
                      </a:cxn>
                      <a:cxn ang="T66">
                        <a:pos x="T40" y="T41"/>
                      </a:cxn>
                      <a:cxn ang="T67">
                        <a:pos x="T42" y="T43"/>
                      </a:cxn>
                      <a:cxn ang="T68">
                        <a:pos x="T44" y="T45"/>
                      </a:cxn>
                    </a:cxnLst>
                    <a:rect l="T69" t="T70" r="T71" b="T72"/>
                    <a:pathLst>
                      <a:path w="488" h="412">
                        <a:moveTo>
                          <a:pt x="0" y="11"/>
                        </a:moveTo>
                        <a:lnTo>
                          <a:pt x="162" y="5"/>
                        </a:lnTo>
                        <a:lnTo>
                          <a:pt x="273" y="0"/>
                        </a:lnTo>
                        <a:lnTo>
                          <a:pt x="397" y="2"/>
                        </a:lnTo>
                        <a:lnTo>
                          <a:pt x="416" y="16"/>
                        </a:lnTo>
                        <a:lnTo>
                          <a:pt x="431" y="38"/>
                        </a:lnTo>
                        <a:lnTo>
                          <a:pt x="458" y="154"/>
                        </a:lnTo>
                        <a:lnTo>
                          <a:pt x="478" y="286"/>
                        </a:lnTo>
                        <a:lnTo>
                          <a:pt x="488" y="377"/>
                        </a:lnTo>
                        <a:lnTo>
                          <a:pt x="478" y="406"/>
                        </a:lnTo>
                        <a:lnTo>
                          <a:pt x="453" y="412"/>
                        </a:lnTo>
                        <a:lnTo>
                          <a:pt x="310" y="396"/>
                        </a:lnTo>
                        <a:lnTo>
                          <a:pt x="459" y="383"/>
                        </a:lnTo>
                        <a:lnTo>
                          <a:pt x="467" y="379"/>
                        </a:lnTo>
                        <a:lnTo>
                          <a:pt x="464" y="317"/>
                        </a:lnTo>
                        <a:lnTo>
                          <a:pt x="453" y="229"/>
                        </a:lnTo>
                        <a:lnTo>
                          <a:pt x="429" y="110"/>
                        </a:lnTo>
                        <a:lnTo>
                          <a:pt x="410" y="35"/>
                        </a:lnTo>
                        <a:lnTo>
                          <a:pt x="391" y="24"/>
                        </a:lnTo>
                        <a:lnTo>
                          <a:pt x="302" y="19"/>
                        </a:lnTo>
                        <a:lnTo>
                          <a:pt x="181" y="24"/>
                        </a:lnTo>
                        <a:lnTo>
                          <a:pt x="81" y="21"/>
                        </a:lnTo>
                        <a:lnTo>
                          <a:pt x="0" y="11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4074" name="Freeform 2121"/>
                  <p:cNvSpPr>
                    <a:spLocks/>
                  </p:cNvSpPr>
                  <p:nvPr/>
                </p:nvSpPr>
                <p:spPr bwMode="auto">
                  <a:xfrm>
                    <a:off x="2007" y="2133"/>
                    <a:ext cx="485" cy="401"/>
                  </a:xfrm>
                  <a:custGeom>
                    <a:avLst/>
                    <a:gdLst>
                      <a:gd name="T0" fmla="*/ 224 w 485"/>
                      <a:gd name="T1" fmla="*/ 0 h 401"/>
                      <a:gd name="T2" fmla="*/ 67 w 485"/>
                      <a:gd name="T3" fmla="*/ 0 h 401"/>
                      <a:gd name="T4" fmla="*/ 22 w 485"/>
                      <a:gd name="T5" fmla="*/ 5 h 401"/>
                      <a:gd name="T6" fmla="*/ 14 w 485"/>
                      <a:gd name="T7" fmla="*/ 22 h 401"/>
                      <a:gd name="T8" fmla="*/ 5 w 485"/>
                      <a:gd name="T9" fmla="*/ 57 h 401"/>
                      <a:gd name="T10" fmla="*/ 0 w 485"/>
                      <a:gd name="T11" fmla="*/ 151 h 401"/>
                      <a:gd name="T12" fmla="*/ 5 w 485"/>
                      <a:gd name="T13" fmla="*/ 243 h 401"/>
                      <a:gd name="T14" fmla="*/ 17 w 485"/>
                      <a:gd name="T15" fmla="*/ 334 h 401"/>
                      <a:gd name="T16" fmla="*/ 37 w 485"/>
                      <a:gd name="T17" fmla="*/ 371 h 401"/>
                      <a:gd name="T18" fmla="*/ 46 w 485"/>
                      <a:gd name="T19" fmla="*/ 380 h 401"/>
                      <a:gd name="T20" fmla="*/ 146 w 485"/>
                      <a:gd name="T21" fmla="*/ 390 h 401"/>
                      <a:gd name="T22" fmla="*/ 275 w 485"/>
                      <a:gd name="T23" fmla="*/ 395 h 401"/>
                      <a:gd name="T24" fmla="*/ 371 w 485"/>
                      <a:gd name="T25" fmla="*/ 396 h 401"/>
                      <a:gd name="T26" fmla="*/ 485 w 485"/>
                      <a:gd name="T27" fmla="*/ 401 h 401"/>
                      <a:gd name="T28" fmla="*/ 480 w 485"/>
                      <a:gd name="T29" fmla="*/ 387 h 401"/>
                      <a:gd name="T30" fmla="*/ 391 w 485"/>
                      <a:gd name="T31" fmla="*/ 380 h 401"/>
                      <a:gd name="T32" fmla="*/ 275 w 485"/>
                      <a:gd name="T33" fmla="*/ 372 h 401"/>
                      <a:gd name="T34" fmla="*/ 114 w 485"/>
                      <a:gd name="T35" fmla="*/ 371 h 401"/>
                      <a:gd name="T36" fmla="*/ 56 w 485"/>
                      <a:gd name="T37" fmla="*/ 353 h 401"/>
                      <a:gd name="T38" fmla="*/ 38 w 485"/>
                      <a:gd name="T39" fmla="*/ 339 h 401"/>
                      <a:gd name="T40" fmla="*/ 32 w 485"/>
                      <a:gd name="T41" fmla="*/ 313 h 401"/>
                      <a:gd name="T42" fmla="*/ 24 w 485"/>
                      <a:gd name="T43" fmla="*/ 237 h 401"/>
                      <a:gd name="T44" fmla="*/ 22 w 485"/>
                      <a:gd name="T45" fmla="*/ 142 h 401"/>
                      <a:gd name="T46" fmla="*/ 29 w 485"/>
                      <a:gd name="T47" fmla="*/ 46 h 401"/>
                      <a:gd name="T48" fmla="*/ 38 w 485"/>
                      <a:gd name="T49" fmla="*/ 24 h 401"/>
                      <a:gd name="T50" fmla="*/ 143 w 485"/>
                      <a:gd name="T51" fmla="*/ 10 h 401"/>
                      <a:gd name="T52" fmla="*/ 224 w 485"/>
                      <a:gd name="T53" fmla="*/ 0 h 401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w 485"/>
                      <a:gd name="T82" fmla="*/ 0 h 401"/>
                      <a:gd name="T83" fmla="*/ 485 w 485"/>
                      <a:gd name="T84" fmla="*/ 401 h 401"/>
                    </a:gdLst>
                    <a:ahLst/>
                    <a:cxnLst>
                      <a:cxn ang="T54">
                        <a:pos x="T0" y="T1"/>
                      </a:cxn>
                      <a:cxn ang="T55">
                        <a:pos x="T2" y="T3"/>
                      </a:cxn>
                      <a:cxn ang="T56">
                        <a:pos x="T4" y="T5"/>
                      </a:cxn>
                      <a:cxn ang="T57">
                        <a:pos x="T6" y="T7"/>
                      </a:cxn>
                      <a:cxn ang="T58">
                        <a:pos x="T8" y="T9"/>
                      </a:cxn>
                      <a:cxn ang="T59">
                        <a:pos x="T10" y="T11"/>
                      </a:cxn>
                      <a:cxn ang="T60">
                        <a:pos x="T12" y="T13"/>
                      </a:cxn>
                      <a:cxn ang="T61">
                        <a:pos x="T14" y="T15"/>
                      </a:cxn>
                      <a:cxn ang="T62">
                        <a:pos x="T16" y="T17"/>
                      </a:cxn>
                      <a:cxn ang="T63">
                        <a:pos x="T18" y="T19"/>
                      </a:cxn>
                      <a:cxn ang="T64">
                        <a:pos x="T20" y="T21"/>
                      </a:cxn>
                      <a:cxn ang="T65">
                        <a:pos x="T22" y="T23"/>
                      </a:cxn>
                      <a:cxn ang="T66">
                        <a:pos x="T24" y="T25"/>
                      </a:cxn>
                      <a:cxn ang="T67">
                        <a:pos x="T26" y="T27"/>
                      </a:cxn>
                      <a:cxn ang="T68">
                        <a:pos x="T28" y="T29"/>
                      </a:cxn>
                      <a:cxn ang="T69">
                        <a:pos x="T30" y="T31"/>
                      </a:cxn>
                      <a:cxn ang="T70">
                        <a:pos x="T32" y="T33"/>
                      </a:cxn>
                      <a:cxn ang="T71">
                        <a:pos x="T34" y="T35"/>
                      </a:cxn>
                      <a:cxn ang="T72">
                        <a:pos x="T36" y="T37"/>
                      </a:cxn>
                      <a:cxn ang="T73">
                        <a:pos x="T38" y="T39"/>
                      </a:cxn>
                      <a:cxn ang="T74">
                        <a:pos x="T40" y="T41"/>
                      </a:cxn>
                      <a:cxn ang="T75">
                        <a:pos x="T42" y="T43"/>
                      </a:cxn>
                      <a:cxn ang="T76">
                        <a:pos x="T44" y="T45"/>
                      </a:cxn>
                      <a:cxn ang="T77">
                        <a:pos x="T46" y="T47"/>
                      </a:cxn>
                      <a:cxn ang="T78">
                        <a:pos x="T48" y="T49"/>
                      </a:cxn>
                      <a:cxn ang="T79">
                        <a:pos x="T50" y="T51"/>
                      </a:cxn>
                      <a:cxn ang="T80">
                        <a:pos x="T52" y="T53"/>
                      </a:cxn>
                    </a:cxnLst>
                    <a:rect l="T81" t="T82" r="T83" b="T84"/>
                    <a:pathLst>
                      <a:path w="485" h="401">
                        <a:moveTo>
                          <a:pt x="224" y="0"/>
                        </a:moveTo>
                        <a:lnTo>
                          <a:pt x="67" y="0"/>
                        </a:lnTo>
                        <a:lnTo>
                          <a:pt x="22" y="5"/>
                        </a:lnTo>
                        <a:lnTo>
                          <a:pt x="14" y="22"/>
                        </a:lnTo>
                        <a:lnTo>
                          <a:pt x="5" y="57"/>
                        </a:lnTo>
                        <a:lnTo>
                          <a:pt x="0" y="151"/>
                        </a:lnTo>
                        <a:lnTo>
                          <a:pt x="5" y="243"/>
                        </a:lnTo>
                        <a:lnTo>
                          <a:pt x="17" y="334"/>
                        </a:lnTo>
                        <a:lnTo>
                          <a:pt x="37" y="371"/>
                        </a:lnTo>
                        <a:lnTo>
                          <a:pt x="46" y="380"/>
                        </a:lnTo>
                        <a:lnTo>
                          <a:pt x="146" y="390"/>
                        </a:lnTo>
                        <a:lnTo>
                          <a:pt x="275" y="395"/>
                        </a:lnTo>
                        <a:lnTo>
                          <a:pt x="371" y="396"/>
                        </a:lnTo>
                        <a:lnTo>
                          <a:pt x="485" y="401"/>
                        </a:lnTo>
                        <a:lnTo>
                          <a:pt x="480" y="387"/>
                        </a:lnTo>
                        <a:lnTo>
                          <a:pt x="391" y="380"/>
                        </a:lnTo>
                        <a:lnTo>
                          <a:pt x="275" y="372"/>
                        </a:lnTo>
                        <a:lnTo>
                          <a:pt x="114" y="371"/>
                        </a:lnTo>
                        <a:lnTo>
                          <a:pt x="56" y="353"/>
                        </a:lnTo>
                        <a:lnTo>
                          <a:pt x="38" y="339"/>
                        </a:lnTo>
                        <a:lnTo>
                          <a:pt x="32" y="313"/>
                        </a:lnTo>
                        <a:lnTo>
                          <a:pt x="24" y="237"/>
                        </a:lnTo>
                        <a:lnTo>
                          <a:pt x="22" y="142"/>
                        </a:lnTo>
                        <a:lnTo>
                          <a:pt x="29" y="46"/>
                        </a:lnTo>
                        <a:lnTo>
                          <a:pt x="38" y="24"/>
                        </a:lnTo>
                        <a:lnTo>
                          <a:pt x="143" y="10"/>
                        </a:lnTo>
                        <a:lnTo>
                          <a:pt x="22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grpSp>
            <p:nvGrpSpPr>
              <p:cNvPr id="44045" name="Group 2122"/>
              <p:cNvGrpSpPr>
                <a:grpSpLocks/>
              </p:cNvGrpSpPr>
              <p:nvPr/>
            </p:nvGrpSpPr>
            <p:grpSpPr bwMode="auto">
              <a:xfrm>
                <a:off x="489" y="2894"/>
                <a:ext cx="1022" cy="312"/>
                <a:chOff x="3931" y="712"/>
                <a:chExt cx="1996" cy="537"/>
              </a:xfrm>
            </p:grpSpPr>
            <p:sp>
              <p:nvSpPr>
                <p:cNvPr id="44046" name="Freeform 2123"/>
                <p:cNvSpPr>
                  <a:spLocks/>
                </p:cNvSpPr>
                <p:nvPr/>
              </p:nvSpPr>
              <p:spPr bwMode="auto">
                <a:xfrm rot="412926">
                  <a:off x="3931" y="712"/>
                  <a:ext cx="1996" cy="537"/>
                </a:xfrm>
                <a:custGeom>
                  <a:avLst/>
                  <a:gdLst>
                    <a:gd name="T0" fmla="*/ 0 w 888"/>
                    <a:gd name="T1" fmla="*/ 290 h 480"/>
                    <a:gd name="T2" fmla="*/ 110 w 888"/>
                    <a:gd name="T3" fmla="*/ 195 h 480"/>
                    <a:gd name="T4" fmla="*/ 113 w 888"/>
                    <a:gd name="T5" fmla="*/ 217 h 480"/>
                    <a:gd name="T6" fmla="*/ 38 w 888"/>
                    <a:gd name="T7" fmla="*/ 285 h 480"/>
                    <a:gd name="T8" fmla="*/ 170 w 888"/>
                    <a:gd name="T9" fmla="*/ 279 h 480"/>
                    <a:gd name="T10" fmla="*/ 449 w 888"/>
                    <a:gd name="T11" fmla="*/ 280 h 480"/>
                    <a:gd name="T12" fmla="*/ 597 w 888"/>
                    <a:gd name="T13" fmla="*/ 269 h 480"/>
                    <a:gd name="T14" fmla="*/ 690 w 888"/>
                    <a:gd name="T15" fmla="*/ 252 h 480"/>
                    <a:gd name="T16" fmla="*/ 713 w 888"/>
                    <a:gd name="T17" fmla="*/ 246 h 480"/>
                    <a:gd name="T18" fmla="*/ 822 w 888"/>
                    <a:gd name="T19" fmla="*/ 27 h 480"/>
                    <a:gd name="T20" fmla="*/ 771 w 888"/>
                    <a:gd name="T21" fmla="*/ 13 h 480"/>
                    <a:gd name="T22" fmla="*/ 847 w 888"/>
                    <a:gd name="T23" fmla="*/ 0 h 480"/>
                    <a:gd name="T24" fmla="*/ 875 w 888"/>
                    <a:gd name="T25" fmla="*/ 24 h 480"/>
                    <a:gd name="T26" fmla="*/ 888 w 888"/>
                    <a:gd name="T27" fmla="*/ 105 h 480"/>
                    <a:gd name="T28" fmla="*/ 866 w 888"/>
                    <a:gd name="T29" fmla="*/ 171 h 480"/>
                    <a:gd name="T30" fmla="*/ 795 w 888"/>
                    <a:gd name="T31" fmla="*/ 385 h 480"/>
                    <a:gd name="T32" fmla="*/ 762 w 888"/>
                    <a:gd name="T33" fmla="*/ 451 h 480"/>
                    <a:gd name="T34" fmla="*/ 732 w 888"/>
                    <a:gd name="T35" fmla="*/ 459 h 480"/>
                    <a:gd name="T36" fmla="*/ 507 w 888"/>
                    <a:gd name="T37" fmla="*/ 455 h 480"/>
                    <a:gd name="T38" fmla="*/ 271 w 888"/>
                    <a:gd name="T39" fmla="*/ 461 h 480"/>
                    <a:gd name="T40" fmla="*/ 47 w 888"/>
                    <a:gd name="T41" fmla="*/ 478 h 480"/>
                    <a:gd name="T42" fmla="*/ 14 w 888"/>
                    <a:gd name="T43" fmla="*/ 480 h 480"/>
                    <a:gd name="T44" fmla="*/ 11 w 888"/>
                    <a:gd name="T45" fmla="*/ 417 h 480"/>
                    <a:gd name="T46" fmla="*/ 6 w 888"/>
                    <a:gd name="T47" fmla="*/ 355 h 480"/>
                    <a:gd name="T48" fmla="*/ 5 w 888"/>
                    <a:gd name="T49" fmla="*/ 322 h 480"/>
                    <a:gd name="T50" fmla="*/ 24 w 888"/>
                    <a:gd name="T51" fmla="*/ 342 h 480"/>
                    <a:gd name="T52" fmla="*/ 28 w 888"/>
                    <a:gd name="T53" fmla="*/ 393 h 480"/>
                    <a:gd name="T54" fmla="*/ 35 w 888"/>
                    <a:gd name="T55" fmla="*/ 447 h 480"/>
                    <a:gd name="T56" fmla="*/ 99 w 888"/>
                    <a:gd name="T57" fmla="*/ 456 h 480"/>
                    <a:gd name="T58" fmla="*/ 246 w 888"/>
                    <a:gd name="T59" fmla="*/ 442 h 480"/>
                    <a:gd name="T60" fmla="*/ 370 w 888"/>
                    <a:gd name="T61" fmla="*/ 432 h 480"/>
                    <a:gd name="T62" fmla="*/ 474 w 888"/>
                    <a:gd name="T63" fmla="*/ 432 h 480"/>
                    <a:gd name="T64" fmla="*/ 630 w 888"/>
                    <a:gd name="T65" fmla="*/ 432 h 480"/>
                    <a:gd name="T66" fmla="*/ 729 w 888"/>
                    <a:gd name="T67" fmla="*/ 431 h 480"/>
                    <a:gd name="T68" fmla="*/ 732 w 888"/>
                    <a:gd name="T69" fmla="*/ 402 h 480"/>
                    <a:gd name="T70" fmla="*/ 723 w 888"/>
                    <a:gd name="T71" fmla="*/ 341 h 480"/>
                    <a:gd name="T72" fmla="*/ 715 w 888"/>
                    <a:gd name="T73" fmla="*/ 274 h 480"/>
                    <a:gd name="T74" fmla="*/ 729 w 888"/>
                    <a:gd name="T75" fmla="*/ 290 h 480"/>
                    <a:gd name="T76" fmla="*/ 743 w 888"/>
                    <a:gd name="T77" fmla="*/ 364 h 480"/>
                    <a:gd name="T78" fmla="*/ 756 w 888"/>
                    <a:gd name="T79" fmla="*/ 402 h 480"/>
                    <a:gd name="T80" fmla="*/ 771 w 888"/>
                    <a:gd name="T81" fmla="*/ 383 h 480"/>
                    <a:gd name="T82" fmla="*/ 798 w 888"/>
                    <a:gd name="T83" fmla="*/ 309 h 480"/>
                    <a:gd name="T84" fmla="*/ 838 w 888"/>
                    <a:gd name="T85" fmla="*/ 204 h 480"/>
                    <a:gd name="T86" fmla="*/ 866 w 888"/>
                    <a:gd name="T87" fmla="*/ 119 h 480"/>
                    <a:gd name="T88" fmla="*/ 871 w 888"/>
                    <a:gd name="T89" fmla="*/ 93 h 480"/>
                    <a:gd name="T90" fmla="*/ 857 w 888"/>
                    <a:gd name="T91" fmla="*/ 33 h 480"/>
                    <a:gd name="T92" fmla="*/ 842 w 888"/>
                    <a:gd name="T93" fmla="*/ 29 h 480"/>
                    <a:gd name="T94" fmla="*/ 812 w 888"/>
                    <a:gd name="T95" fmla="*/ 100 h 480"/>
                    <a:gd name="T96" fmla="*/ 760 w 888"/>
                    <a:gd name="T97" fmla="*/ 193 h 480"/>
                    <a:gd name="T98" fmla="*/ 723 w 888"/>
                    <a:gd name="T99" fmla="*/ 265 h 480"/>
                    <a:gd name="T100" fmla="*/ 685 w 888"/>
                    <a:gd name="T101" fmla="*/ 276 h 480"/>
                    <a:gd name="T102" fmla="*/ 549 w 888"/>
                    <a:gd name="T103" fmla="*/ 293 h 480"/>
                    <a:gd name="T104" fmla="*/ 389 w 888"/>
                    <a:gd name="T105" fmla="*/ 303 h 480"/>
                    <a:gd name="T106" fmla="*/ 231 w 888"/>
                    <a:gd name="T107" fmla="*/ 303 h 480"/>
                    <a:gd name="T108" fmla="*/ 52 w 888"/>
                    <a:gd name="T109" fmla="*/ 304 h 480"/>
                    <a:gd name="T110" fmla="*/ 0 w 888"/>
                    <a:gd name="T111" fmla="*/ 290 h 480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888"/>
                    <a:gd name="T169" fmla="*/ 0 h 480"/>
                    <a:gd name="T170" fmla="*/ 888 w 888"/>
                    <a:gd name="T171" fmla="*/ 480 h 480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888" h="480">
                      <a:moveTo>
                        <a:pt x="0" y="290"/>
                      </a:moveTo>
                      <a:lnTo>
                        <a:pt x="110" y="195"/>
                      </a:lnTo>
                      <a:lnTo>
                        <a:pt x="113" y="217"/>
                      </a:lnTo>
                      <a:lnTo>
                        <a:pt x="38" y="285"/>
                      </a:lnTo>
                      <a:lnTo>
                        <a:pt x="170" y="279"/>
                      </a:lnTo>
                      <a:lnTo>
                        <a:pt x="449" y="280"/>
                      </a:lnTo>
                      <a:lnTo>
                        <a:pt x="597" y="269"/>
                      </a:lnTo>
                      <a:lnTo>
                        <a:pt x="690" y="252"/>
                      </a:lnTo>
                      <a:lnTo>
                        <a:pt x="713" y="246"/>
                      </a:lnTo>
                      <a:lnTo>
                        <a:pt x="822" y="27"/>
                      </a:lnTo>
                      <a:lnTo>
                        <a:pt x="771" y="13"/>
                      </a:lnTo>
                      <a:lnTo>
                        <a:pt x="847" y="0"/>
                      </a:lnTo>
                      <a:lnTo>
                        <a:pt x="875" y="24"/>
                      </a:lnTo>
                      <a:lnTo>
                        <a:pt x="888" y="105"/>
                      </a:lnTo>
                      <a:lnTo>
                        <a:pt x="866" y="171"/>
                      </a:lnTo>
                      <a:lnTo>
                        <a:pt x="795" y="385"/>
                      </a:lnTo>
                      <a:lnTo>
                        <a:pt x="762" y="451"/>
                      </a:lnTo>
                      <a:lnTo>
                        <a:pt x="732" y="459"/>
                      </a:lnTo>
                      <a:lnTo>
                        <a:pt x="507" y="455"/>
                      </a:lnTo>
                      <a:lnTo>
                        <a:pt x="271" y="461"/>
                      </a:lnTo>
                      <a:lnTo>
                        <a:pt x="47" y="478"/>
                      </a:lnTo>
                      <a:lnTo>
                        <a:pt x="14" y="480"/>
                      </a:lnTo>
                      <a:lnTo>
                        <a:pt x="11" y="417"/>
                      </a:lnTo>
                      <a:lnTo>
                        <a:pt x="6" y="355"/>
                      </a:lnTo>
                      <a:lnTo>
                        <a:pt x="5" y="322"/>
                      </a:lnTo>
                      <a:lnTo>
                        <a:pt x="24" y="342"/>
                      </a:lnTo>
                      <a:lnTo>
                        <a:pt x="28" y="393"/>
                      </a:lnTo>
                      <a:lnTo>
                        <a:pt x="35" y="447"/>
                      </a:lnTo>
                      <a:lnTo>
                        <a:pt x="99" y="456"/>
                      </a:lnTo>
                      <a:lnTo>
                        <a:pt x="246" y="442"/>
                      </a:lnTo>
                      <a:lnTo>
                        <a:pt x="370" y="432"/>
                      </a:lnTo>
                      <a:lnTo>
                        <a:pt x="474" y="432"/>
                      </a:lnTo>
                      <a:lnTo>
                        <a:pt x="630" y="432"/>
                      </a:lnTo>
                      <a:lnTo>
                        <a:pt x="729" y="431"/>
                      </a:lnTo>
                      <a:lnTo>
                        <a:pt x="732" y="402"/>
                      </a:lnTo>
                      <a:lnTo>
                        <a:pt x="723" y="341"/>
                      </a:lnTo>
                      <a:lnTo>
                        <a:pt x="715" y="274"/>
                      </a:lnTo>
                      <a:lnTo>
                        <a:pt x="729" y="290"/>
                      </a:lnTo>
                      <a:lnTo>
                        <a:pt x="743" y="364"/>
                      </a:lnTo>
                      <a:lnTo>
                        <a:pt x="756" y="402"/>
                      </a:lnTo>
                      <a:lnTo>
                        <a:pt x="771" y="383"/>
                      </a:lnTo>
                      <a:lnTo>
                        <a:pt x="798" y="309"/>
                      </a:lnTo>
                      <a:lnTo>
                        <a:pt x="838" y="204"/>
                      </a:lnTo>
                      <a:lnTo>
                        <a:pt x="866" y="119"/>
                      </a:lnTo>
                      <a:lnTo>
                        <a:pt x="871" y="93"/>
                      </a:lnTo>
                      <a:lnTo>
                        <a:pt x="857" y="33"/>
                      </a:lnTo>
                      <a:lnTo>
                        <a:pt x="842" y="29"/>
                      </a:lnTo>
                      <a:lnTo>
                        <a:pt x="812" y="100"/>
                      </a:lnTo>
                      <a:lnTo>
                        <a:pt x="760" y="193"/>
                      </a:lnTo>
                      <a:lnTo>
                        <a:pt x="723" y="265"/>
                      </a:lnTo>
                      <a:lnTo>
                        <a:pt x="685" y="276"/>
                      </a:lnTo>
                      <a:lnTo>
                        <a:pt x="549" y="293"/>
                      </a:lnTo>
                      <a:lnTo>
                        <a:pt x="389" y="303"/>
                      </a:lnTo>
                      <a:lnTo>
                        <a:pt x="231" y="303"/>
                      </a:lnTo>
                      <a:lnTo>
                        <a:pt x="52" y="304"/>
                      </a:lnTo>
                      <a:lnTo>
                        <a:pt x="0" y="29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grpSp>
              <p:nvGrpSpPr>
                <p:cNvPr id="44047" name="Group 2124"/>
                <p:cNvGrpSpPr>
                  <a:grpSpLocks/>
                </p:cNvGrpSpPr>
                <p:nvPr/>
              </p:nvGrpSpPr>
              <p:grpSpPr bwMode="auto">
                <a:xfrm rot="199841">
                  <a:off x="4440" y="744"/>
                  <a:ext cx="1100" cy="273"/>
                  <a:chOff x="4440" y="744"/>
                  <a:chExt cx="1100" cy="273"/>
                </a:xfrm>
              </p:grpSpPr>
              <p:sp>
                <p:nvSpPr>
                  <p:cNvPr id="44048" name="Freeform 2125"/>
                  <p:cNvSpPr>
                    <a:spLocks/>
                  </p:cNvSpPr>
                  <p:nvPr/>
                </p:nvSpPr>
                <p:spPr bwMode="auto">
                  <a:xfrm rot="412926">
                    <a:off x="5050" y="861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4049" name="Freeform 2126"/>
                  <p:cNvSpPr>
                    <a:spLocks/>
                  </p:cNvSpPr>
                  <p:nvPr/>
                </p:nvSpPr>
                <p:spPr bwMode="auto">
                  <a:xfrm rot="412926">
                    <a:off x="5213" y="872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4050" name="Freeform 2127"/>
                  <p:cNvSpPr>
                    <a:spLocks/>
                  </p:cNvSpPr>
                  <p:nvPr/>
                </p:nvSpPr>
                <p:spPr bwMode="auto">
                  <a:xfrm rot="412926">
                    <a:off x="4504" y="933"/>
                    <a:ext cx="611" cy="84"/>
                  </a:xfrm>
                  <a:custGeom>
                    <a:avLst/>
                    <a:gdLst>
                      <a:gd name="T0" fmla="*/ 0 w 195"/>
                      <a:gd name="T1" fmla="*/ 15 h 49"/>
                      <a:gd name="T2" fmla="*/ 190 w 195"/>
                      <a:gd name="T3" fmla="*/ 0 h 49"/>
                      <a:gd name="T4" fmla="*/ 195 w 195"/>
                      <a:gd name="T5" fmla="*/ 32 h 49"/>
                      <a:gd name="T6" fmla="*/ 0 w 195"/>
                      <a:gd name="T7" fmla="*/ 49 h 49"/>
                      <a:gd name="T8" fmla="*/ 0 w 195"/>
                      <a:gd name="T9" fmla="*/ 15 h 4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95"/>
                      <a:gd name="T16" fmla="*/ 0 h 49"/>
                      <a:gd name="T17" fmla="*/ 195 w 195"/>
                      <a:gd name="T18" fmla="*/ 49 h 4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95" h="49">
                        <a:moveTo>
                          <a:pt x="0" y="15"/>
                        </a:moveTo>
                        <a:lnTo>
                          <a:pt x="190" y="0"/>
                        </a:lnTo>
                        <a:lnTo>
                          <a:pt x="195" y="32"/>
                        </a:lnTo>
                        <a:lnTo>
                          <a:pt x="0" y="49"/>
                        </a:lnTo>
                        <a:lnTo>
                          <a:pt x="0" y="15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4051" name="Freeform 2128"/>
                  <p:cNvSpPr>
                    <a:spLocks/>
                  </p:cNvSpPr>
                  <p:nvPr/>
                </p:nvSpPr>
                <p:spPr bwMode="auto">
                  <a:xfrm rot="412926">
                    <a:off x="4440" y="823"/>
                    <a:ext cx="87" cy="71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4052" name="Freeform 2129"/>
                  <p:cNvSpPr>
                    <a:spLocks/>
                  </p:cNvSpPr>
                  <p:nvPr/>
                </p:nvSpPr>
                <p:spPr bwMode="auto">
                  <a:xfrm rot="412926">
                    <a:off x="4603" y="833"/>
                    <a:ext cx="87" cy="73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4053" name="Freeform 2130"/>
                  <p:cNvSpPr>
                    <a:spLocks/>
                  </p:cNvSpPr>
                  <p:nvPr/>
                </p:nvSpPr>
                <p:spPr bwMode="auto">
                  <a:xfrm rot="412926">
                    <a:off x="4737" y="845"/>
                    <a:ext cx="88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4054" name="Freeform 2131"/>
                  <p:cNvSpPr>
                    <a:spLocks/>
                  </p:cNvSpPr>
                  <p:nvPr/>
                </p:nvSpPr>
                <p:spPr bwMode="auto">
                  <a:xfrm rot="412926">
                    <a:off x="4900" y="856"/>
                    <a:ext cx="88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4055" name="Freeform 2132"/>
                  <p:cNvSpPr>
                    <a:spLocks/>
                  </p:cNvSpPr>
                  <p:nvPr/>
                </p:nvSpPr>
                <p:spPr bwMode="auto">
                  <a:xfrm rot="412926">
                    <a:off x="5146" y="782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4056" name="Freeform 2133"/>
                  <p:cNvSpPr>
                    <a:spLocks/>
                  </p:cNvSpPr>
                  <p:nvPr/>
                </p:nvSpPr>
                <p:spPr bwMode="auto">
                  <a:xfrm rot="412926">
                    <a:off x="5309" y="793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4057" name="Freeform 2134"/>
                  <p:cNvSpPr>
                    <a:spLocks/>
                  </p:cNvSpPr>
                  <p:nvPr/>
                </p:nvSpPr>
                <p:spPr bwMode="auto">
                  <a:xfrm rot="412926">
                    <a:off x="4536" y="744"/>
                    <a:ext cx="87" cy="71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4058" name="Freeform 2135"/>
                  <p:cNvSpPr>
                    <a:spLocks/>
                  </p:cNvSpPr>
                  <p:nvPr/>
                </p:nvSpPr>
                <p:spPr bwMode="auto">
                  <a:xfrm rot="412926">
                    <a:off x="4699" y="754"/>
                    <a:ext cx="87" cy="73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4059" name="Freeform 2136"/>
                  <p:cNvSpPr>
                    <a:spLocks/>
                  </p:cNvSpPr>
                  <p:nvPr/>
                </p:nvSpPr>
                <p:spPr bwMode="auto">
                  <a:xfrm rot="412926">
                    <a:off x="4833" y="766"/>
                    <a:ext cx="88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4060" name="Freeform 2137"/>
                  <p:cNvSpPr>
                    <a:spLocks/>
                  </p:cNvSpPr>
                  <p:nvPr/>
                </p:nvSpPr>
                <p:spPr bwMode="auto">
                  <a:xfrm rot="412926">
                    <a:off x="4996" y="777"/>
                    <a:ext cx="88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4061" name="Freeform 2138"/>
                  <p:cNvSpPr>
                    <a:spLocks/>
                  </p:cNvSpPr>
                  <p:nvPr/>
                </p:nvSpPr>
                <p:spPr bwMode="auto">
                  <a:xfrm rot="412926">
                    <a:off x="5357" y="895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4062" name="Freeform 2139"/>
                  <p:cNvSpPr>
                    <a:spLocks/>
                  </p:cNvSpPr>
                  <p:nvPr/>
                </p:nvSpPr>
                <p:spPr bwMode="auto">
                  <a:xfrm rot="412926">
                    <a:off x="5453" y="816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Title 7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 – Modified Half Year Version 1</a:t>
            </a:r>
            <a:endParaRPr lang="en-US" dirty="0"/>
          </a:p>
        </p:txBody>
      </p:sp>
      <p:sp>
        <p:nvSpPr>
          <p:cNvPr id="4505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FA-SU-420</a:t>
            </a:r>
            <a:endParaRPr lang="en-US" dirty="0"/>
          </a:p>
        </p:txBody>
      </p:sp>
      <p:grpSp>
        <p:nvGrpSpPr>
          <p:cNvPr id="78" name="Group 77"/>
          <p:cNvGrpSpPr/>
          <p:nvPr/>
        </p:nvGrpSpPr>
        <p:grpSpPr>
          <a:xfrm>
            <a:off x="412190" y="846938"/>
            <a:ext cx="8309097" cy="5352773"/>
            <a:chOff x="361950" y="1289050"/>
            <a:chExt cx="8309097" cy="5352773"/>
          </a:xfrm>
        </p:grpSpPr>
        <p:sp>
          <p:nvSpPr>
            <p:cNvPr id="45059" name="Rectangle 94"/>
            <p:cNvSpPr>
              <a:spLocks noChangeArrowheads="1"/>
            </p:cNvSpPr>
            <p:nvPr/>
          </p:nvSpPr>
          <p:spPr bwMode="auto">
            <a:xfrm>
              <a:off x="1728788" y="5380038"/>
              <a:ext cx="1870075" cy="347662"/>
            </a:xfrm>
            <a:prstGeom prst="rect">
              <a:avLst/>
            </a:prstGeom>
            <a:solidFill>
              <a:srgbClr val="CCECFF"/>
            </a:solidFill>
            <a:ln w="2857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 dirty="0"/>
            </a:p>
          </p:txBody>
        </p:sp>
        <p:sp>
          <p:nvSpPr>
            <p:cNvPr id="45060" name="Rectangle 93"/>
            <p:cNvSpPr>
              <a:spLocks noChangeArrowheads="1"/>
            </p:cNvSpPr>
            <p:nvPr/>
          </p:nvSpPr>
          <p:spPr bwMode="auto">
            <a:xfrm>
              <a:off x="5595938" y="5364163"/>
              <a:ext cx="1717675" cy="347662"/>
            </a:xfrm>
            <a:prstGeom prst="rect">
              <a:avLst/>
            </a:prstGeom>
            <a:solidFill>
              <a:srgbClr val="CCECFF"/>
            </a:solidFill>
            <a:ln w="2857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 dirty="0"/>
            </a:p>
          </p:txBody>
        </p:sp>
        <p:sp>
          <p:nvSpPr>
            <p:cNvPr id="45061" name="Rectangle 92"/>
            <p:cNvSpPr>
              <a:spLocks noChangeArrowheads="1"/>
            </p:cNvSpPr>
            <p:nvPr/>
          </p:nvSpPr>
          <p:spPr bwMode="auto">
            <a:xfrm>
              <a:off x="1728788" y="2801938"/>
              <a:ext cx="3625850" cy="357187"/>
            </a:xfrm>
            <a:prstGeom prst="rect">
              <a:avLst/>
            </a:prstGeom>
            <a:solidFill>
              <a:srgbClr val="FFFF66"/>
            </a:solidFill>
            <a:ln w="2857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 dirty="0"/>
            </a:p>
          </p:txBody>
        </p:sp>
        <p:sp>
          <p:nvSpPr>
            <p:cNvPr id="45063" name="Text Box 6"/>
            <p:cNvSpPr txBox="1">
              <a:spLocks noChangeArrowheads="1"/>
            </p:cNvSpPr>
            <p:nvPr/>
          </p:nvSpPr>
          <p:spPr bwMode="auto">
            <a:xfrm>
              <a:off x="1851025" y="1289050"/>
              <a:ext cx="5724644" cy="52629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b="1" dirty="0">
                  <a:latin typeface="+mj-lt"/>
                </a:rPr>
                <a:t>Period	2008	2009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b="1" dirty="0"/>
                <a:t>------------------------------------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January	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February	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March	 </a:t>
              </a:r>
              <a:r>
                <a:rPr lang="en-US" sz="2400" dirty="0">
                  <a:solidFill>
                    <a:schemeClr val="accent2"/>
                  </a:solidFill>
                  <a:latin typeface="+mj-lt"/>
                </a:rPr>
                <a:t>$120</a:t>
              </a:r>
              <a:r>
                <a:rPr lang="en-US" sz="2400" dirty="0">
                  <a:latin typeface="+mj-lt"/>
                </a:rPr>
                <a:t>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April	</a:t>
              </a:r>
              <a:r>
                <a:rPr lang="en-US" sz="2400" dirty="0">
                  <a:solidFill>
                    <a:schemeClr val="accent2"/>
                  </a:solidFill>
                  <a:latin typeface="+mj-lt"/>
                </a:rPr>
                <a:t>$120</a:t>
              </a:r>
              <a:r>
                <a:rPr lang="en-US" sz="2400" dirty="0">
                  <a:latin typeface="+mj-lt"/>
                </a:rPr>
                <a:t>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May	</a:t>
              </a:r>
              <a:r>
                <a:rPr lang="en-US" sz="2400" dirty="0">
                  <a:solidFill>
                    <a:schemeClr val="accent2"/>
                  </a:solidFill>
                  <a:latin typeface="+mj-lt"/>
                </a:rPr>
                <a:t>$120</a:t>
              </a:r>
              <a:r>
                <a:rPr lang="en-US" sz="2400" dirty="0">
                  <a:latin typeface="+mj-lt"/>
                </a:rPr>
                <a:t>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June	</a:t>
              </a:r>
              <a:r>
                <a:rPr lang="en-US" sz="2400" dirty="0">
                  <a:solidFill>
                    <a:schemeClr val="accent2"/>
                  </a:solidFill>
                  <a:latin typeface="+mj-lt"/>
                </a:rPr>
                <a:t>$120</a:t>
              </a:r>
              <a:r>
                <a:rPr lang="en-US" sz="2400" dirty="0">
                  <a:latin typeface="+mj-lt"/>
                </a:rPr>
                <a:t>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July	 </a:t>
              </a:r>
              <a:r>
                <a:rPr lang="en-US" sz="2400" dirty="0">
                  <a:solidFill>
                    <a:schemeClr val="accent2"/>
                  </a:solidFill>
                  <a:latin typeface="+mj-lt"/>
                </a:rPr>
                <a:t>$120</a:t>
              </a:r>
              <a:r>
                <a:rPr lang="en-US" sz="2400" dirty="0">
                  <a:latin typeface="+mj-lt"/>
                </a:rPr>
                <a:t>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August	 </a:t>
              </a:r>
              <a:r>
                <a:rPr lang="en-US" sz="2400" dirty="0">
                  <a:solidFill>
                    <a:schemeClr val="accent2"/>
                  </a:solidFill>
                  <a:latin typeface="+mj-lt"/>
                </a:rPr>
                <a:t>$120</a:t>
              </a:r>
              <a:r>
                <a:rPr lang="en-US" sz="2400" dirty="0">
                  <a:latin typeface="+mj-lt"/>
                </a:rPr>
                <a:t>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September	</a:t>
              </a:r>
              <a:r>
                <a:rPr lang="en-US" sz="2400" dirty="0">
                  <a:solidFill>
                    <a:schemeClr val="accent2"/>
                  </a:solidFill>
                  <a:latin typeface="+mj-lt"/>
                </a:rPr>
                <a:t>$120</a:t>
              </a:r>
              <a:r>
                <a:rPr lang="en-US" sz="2400" dirty="0">
                  <a:latin typeface="+mj-lt"/>
                </a:rPr>
                <a:t>	 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October	 </a:t>
              </a:r>
              <a:r>
                <a:rPr lang="en-US" sz="2400" dirty="0">
                  <a:solidFill>
                    <a:schemeClr val="accent2"/>
                  </a:solidFill>
                  <a:latin typeface="+mj-lt"/>
                </a:rPr>
                <a:t>$120</a:t>
              </a:r>
              <a:r>
                <a:rPr lang="en-US" sz="2400" dirty="0">
                  <a:latin typeface="+mj-lt"/>
                </a:rPr>
                <a:t>	</a:t>
              </a:r>
              <a:r>
                <a:rPr lang="en-US" sz="2400" dirty="0">
                  <a:solidFill>
                    <a:schemeClr val="accent2"/>
                  </a:solidFill>
                  <a:latin typeface="+mj-lt"/>
                </a:rPr>
                <a:t>$300</a:t>
              </a:r>
              <a:endParaRPr lang="en-US" sz="2400" dirty="0">
                <a:latin typeface="+mj-lt"/>
              </a:endParaRP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November	 </a:t>
              </a:r>
              <a:r>
                <a:rPr lang="en-US" sz="2400" dirty="0">
                  <a:solidFill>
                    <a:schemeClr val="accent2"/>
                  </a:solidFill>
                  <a:latin typeface="+mj-lt"/>
                </a:rPr>
                <a:t>$120	</a:t>
              </a:r>
              <a:r>
                <a:rPr lang="en-US" sz="2400" dirty="0">
                  <a:latin typeface="+mj-lt"/>
                </a:rPr>
                <a:t>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December	 </a:t>
              </a:r>
              <a:r>
                <a:rPr lang="en-US" sz="2400" dirty="0">
                  <a:solidFill>
                    <a:schemeClr val="accent2"/>
                  </a:solidFill>
                  <a:latin typeface="+mj-lt"/>
                </a:rPr>
                <a:t>$120</a:t>
              </a:r>
              <a:r>
                <a:rPr lang="en-US" sz="2400" dirty="0">
                  <a:latin typeface="+mj-lt"/>
                </a:rPr>
                <a:t>	0	</a:t>
              </a:r>
            </a:p>
          </p:txBody>
        </p:sp>
        <p:grpSp>
          <p:nvGrpSpPr>
            <p:cNvPr id="45064" name="Group 8"/>
            <p:cNvGrpSpPr>
              <a:grpSpLocks/>
            </p:cNvGrpSpPr>
            <p:nvPr/>
          </p:nvGrpSpPr>
          <p:grpSpPr bwMode="auto">
            <a:xfrm>
              <a:off x="361950" y="2655888"/>
              <a:ext cx="1381125" cy="1495425"/>
              <a:chOff x="148" y="981"/>
              <a:chExt cx="870" cy="942"/>
            </a:xfrm>
          </p:grpSpPr>
          <p:grpSp>
            <p:nvGrpSpPr>
              <p:cNvPr id="45099" name="Group 9"/>
              <p:cNvGrpSpPr>
                <a:grpSpLocks/>
              </p:cNvGrpSpPr>
              <p:nvPr/>
            </p:nvGrpSpPr>
            <p:grpSpPr bwMode="auto">
              <a:xfrm>
                <a:off x="288" y="981"/>
                <a:ext cx="597" cy="741"/>
                <a:chOff x="489" y="1745"/>
                <a:chExt cx="1191" cy="1479"/>
              </a:xfrm>
            </p:grpSpPr>
            <p:sp>
              <p:nvSpPr>
                <p:cNvPr id="45101" name="Freeform 10"/>
                <p:cNvSpPr>
                  <a:spLocks/>
                </p:cNvSpPr>
                <p:nvPr/>
              </p:nvSpPr>
              <p:spPr bwMode="auto">
                <a:xfrm>
                  <a:off x="493" y="2883"/>
                  <a:ext cx="1003" cy="341"/>
                </a:xfrm>
                <a:custGeom>
                  <a:avLst/>
                  <a:gdLst>
                    <a:gd name="T0" fmla="*/ 234 w 1913"/>
                    <a:gd name="T1" fmla="*/ 147 h 560"/>
                    <a:gd name="T2" fmla="*/ 294 w 1913"/>
                    <a:gd name="T3" fmla="*/ 120 h 560"/>
                    <a:gd name="T4" fmla="*/ 388 w 1913"/>
                    <a:gd name="T5" fmla="*/ 80 h 560"/>
                    <a:gd name="T6" fmla="*/ 594 w 1913"/>
                    <a:gd name="T7" fmla="*/ 0 h 560"/>
                    <a:gd name="T8" fmla="*/ 1128 w 1913"/>
                    <a:gd name="T9" fmla="*/ 40 h 560"/>
                    <a:gd name="T10" fmla="*/ 1268 w 1913"/>
                    <a:gd name="T11" fmla="*/ 67 h 560"/>
                    <a:gd name="T12" fmla="*/ 1421 w 1913"/>
                    <a:gd name="T13" fmla="*/ 93 h 560"/>
                    <a:gd name="T14" fmla="*/ 1708 w 1913"/>
                    <a:gd name="T15" fmla="*/ 120 h 560"/>
                    <a:gd name="T16" fmla="*/ 1828 w 1913"/>
                    <a:gd name="T17" fmla="*/ 140 h 560"/>
                    <a:gd name="T18" fmla="*/ 1894 w 1913"/>
                    <a:gd name="T19" fmla="*/ 167 h 560"/>
                    <a:gd name="T20" fmla="*/ 1901 w 1913"/>
                    <a:gd name="T21" fmla="*/ 273 h 560"/>
                    <a:gd name="T22" fmla="*/ 1834 w 1913"/>
                    <a:gd name="T23" fmla="*/ 320 h 560"/>
                    <a:gd name="T24" fmla="*/ 1801 w 1913"/>
                    <a:gd name="T25" fmla="*/ 420 h 560"/>
                    <a:gd name="T26" fmla="*/ 1701 w 1913"/>
                    <a:gd name="T27" fmla="*/ 467 h 560"/>
                    <a:gd name="T28" fmla="*/ 1594 w 1913"/>
                    <a:gd name="T29" fmla="*/ 553 h 560"/>
                    <a:gd name="T30" fmla="*/ 1461 w 1913"/>
                    <a:gd name="T31" fmla="*/ 560 h 560"/>
                    <a:gd name="T32" fmla="*/ 1174 w 1913"/>
                    <a:gd name="T33" fmla="*/ 533 h 560"/>
                    <a:gd name="T34" fmla="*/ 1041 w 1913"/>
                    <a:gd name="T35" fmla="*/ 493 h 560"/>
                    <a:gd name="T36" fmla="*/ 848 w 1913"/>
                    <a:gd name="T37" fmla="*/ 473 h 560"/>
                    <a:gd name="T38" fmla="*/ 648 w 1913"/>
                    <a:gd name="T39" fmla="*/ 460 h 560"/>
                    <a:gd name="T40" fmla="*/ 581 w 1913"/>
                    <a:gd name="T41" fmla="*/ 440 h 560"/>
                    <a:gd name="T42" fmla="*/ 494 w 1913"/>
                    <a:gd name="T43" fmla="*/ 433 h 560"/>
                    <a:gd name="T44" fmla="*/ 328 w 1913"/>
                    <a:gd name="T45" fmla="*/ 420 h 560"/>
                    <a:gd name="T46" fmla="*/ 214 w 1913"/>
                    <a:gd name="T47" fmla="*/ 387 h 560"/>
                    <a:gd name="T48" fmla="*/ 74 w 1913"/>
                    <a:gd name="T49" fmla="*/ 380 h 560"/>
                    <a:gd name="T50" fmla="*/ 14 w 1913"/>
                    <a:gd name="T51" fmla="*/ 353 h 560"/>
                    <a:gd name="T52" fmla="*/ 21 w 1913"/>
                    <a:gd name="T53" fmla="*/ 260 h 560"/>
                    <a:gd name="T54" fmla="*/ 61 w 1913"/>
                    <a:gd name="T55" fmla="*/ 240 h 560"/>
                    <a:gd name="T56" fmla="*/ 81 w 1913"/>
                    <a:gd name="T57" fmla="*/ 200 h 560"/>
                    <a:gd name="T58" fmla="*/ 101 w 1913"/>
                    <a:gd name="T59" fmla="*/ 193 h 560"/>
                    <a:gd name="T60" fmla="*/ 234 w 1913"/>
                    <a:gd name="T61" fmla="*/ 147 h 560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1913"/>
                    <a:gd name="T94" fmla="*/ 0 h 560"/>
                    <a:gd name="T95" fmla="*/ 1913 w 1913"/>
                    <a:gd name="T96" fmla="*/ 560 h 560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1913" h="560">
                      <a:moveTo>
                        <a:pt x="234" y="147"/>
                      </a:moveTo>
                      <a:cubicBezTo>
                        <a:pt x="255" y="139"/>
                        <a:pt x="273" y="128"/>
                        <a:pt x="294" y="120"/>
                      </a:cubicBezTo>
                      <a:cubicBezTo>
                        <a:pt x="319" y="97"/>
                        <a:pt x="355" y="87"/>
                        <a:pt x="388" y="80"/>
                      </a:cubicBezTo>
                      <a:cubicBezTo>
                        <a:pt x="455" y="47"/>
                        <a:pt x="527" y="33"/>
                        <a:pt x="594" y="0"/>
                      </a:cubicBezTo>
                      <a:cubicBezTo>
                        <a:pt x="776" y="5"/>
                        <a:pt x="948" y="21"/>
                        <a:pt x="1128" y="40"/>
                      </a:cubicBezTo>
                      <a:cubicBezTo>
                        <a:pt x="1171" y="55"/>
                        <a:pt x="1223" y="60"/>
                        <a:pt x="1268" y="67"/>
                      </a:cubicBezTo>
                      <a:cubicBezTo>
                        <a:pt x="1316" y="82"/>
                        <a:pt x="1371" y="87"/>
                        <a:pt x="1421" y="93"/>
                      </a:cubicBezTo>
                      <a:cubicBezTo>
                        <a:pt x="1510" y="124"/>
                        <a:pt x="1617" y="116"/>
                        <a:pt x="1708" y="120"/>
                      </a:cubicBezTo>
                      <a:cubicBezTo>
                        <a:pt x="1752" y="135"/>
                        <a:pt x="1774" y="135"/>
                        <a:pt x="1828" y="140"/>
                      </a:cubicBezTo>
                      <a:cubicBezTo>
                        <a:pt x="1856" y="146"/>
                        <a:pt x="1874" y="146"/>
                        <a:pt x="1894" y="167"/>
                      </a:cubicBezTo>
                      <a:cubicBezTo>
                        <a:pt x="1907" y="204"/>
                        <a:pt x="1913" y="232"/>
                        <a:pt x="1901" y="273"/>
                      </a:cubicBezTo>
                      <a:cubicBezTo>
                        <a:pt x="1894" y="297"/>
                        <a:pt x="1852" y="308"/>
                        <a:pt x="1834" y="320"/>
                      </a:cubicBezTo>
                      <a:cubicBezTo>
                        <a:pt x="1829" y="336"/>
                        <a:pt x="1813" y="406"/>
                        <a:pt x="1801" y="420"/>
                      </a:cubicBezTo>
                      <a:cubicBezTo>
                        <a:pt x="1782" y="444"/>
                        <a:pt x="1729" y="457"/>
                        <a:pt x="1701" y="467"/>
                      </a:cubicBezTo>
                      <a:cubicBezTo>
                        <a:pt x="1686" y="489"/>
                        <a:pt x="1620" y="550"/>
                        <a:pt x="1594" y="553"/>
                      </a:cubicBezTo>
                      <a:cubicBezTo>
                        <a:pt x="1550" y="559"/>
                        <a:pt x="1505" y="558"/>
                        <a:pt x="1461" y="560"/>
                      </a:cubicBezTo>
                      <a:cubicBezTo>
                        <a:pt x="1361" y="552"/>
                        <a:pt x="1277" y="538"/>
                        <a:pt x="1174" y="533"/>
                      </a:cubicBezTo>
                      <a:cubicBezTo>
                        <a:pt x="1128" y="525"/>
                        <a:pt x="1086" y="501"/>
                        <a:pt x="1041" y="493"/>
                      </a:cubicBezTo>
                      <a:cubicBezTo>
                        <a:pt x="977" y="481"/>
                        <a:pt x="913" y="478"/>
                        <a:pt x="848" y="473"/>
                      </a:cubicBezTo>
                      <a:cubicBezTo>
                        <a:pt x="737" y="456"/>
                        <a:pt x="893" y="478"/>
                        <a:pt x="648" y="460"/>
                      </a:cubicBezTo>
                      <a:cubicBezTo>
                        <a:pt x="625" y="458"/>
                        <a:pt x="604" y="443"/>
                        <a:pt x="581" y="440"/>
                      </a:cubicBezTo>
                      <a:cubicBezTo>
                        <a:pt x="552" y="436"/>
                        <a:pt x="523" y="435"/>
                        <a:pt x="494" y="433"/>
                      </a:cubicBezTo>
                      <a:cubicBezTo>
                        <a:pt x="402" y="416"/>
                        <a:pt x="534" y="439"/>
                        <a:pt x="328" y="420"/>
                      </a:cubicBezTo>
                      <a:cubicBezTo>
                        <a:pt x="290" y="417"/>
                        <a:pt x="253" y="390"/>
                        <a:pt x="214" y="387"/>
                      </a:cubicBezTo>
                      <a:cubicBezTo>
                        <a:pt x="167" y="383"/>
                        <a:pt x="121" y="382"/>
                        <a:pt x="74" y="380"/>
                      </a:cubicBezTo>
                      <a:cubicBezTo>
                        <a:pt x="49" y="373"/>
                        <a:pt x="38" y="361"/>
                        <a:pt x="14" y="353"/>
                      </a:cubicBezTo>
                      <a:cubicBezTo>
                        <a:pt x="6" y="327"/>
                        <a:pt x="0" y="281"/>
                        <a:pt x="21" y="260"/>
                      </a:cubicBezTo>
                      <a:cubicBezTo>
                        <a:pt x="32" y="249"/>
                        <a:pt x="49" y="248"/>
                        <a:pt x="61" y="240"/>
                      </a:cubicBezTo>
                      <a:cubicBezTo>
                        <a:pt x="69" y="228"/>
                        <a:pt x="70" y="211"/>
                        <a:pt x="81" y="200"/>
                      </a:cubicBezTo>
                      <a:cubicBezTo>
                        <a:pt x="86" y="195"/>
                        <a:pt x="95" y="196"/>
                        <a:pt x="101" y="193"/>
                      </a:cubicBezTo>
                      <a:cubicBezTo>
                        <a:pt x="145" y="171"/>
                        <a:pt x="185" y="159"/>
                        <a:pt x="234" y="147"/>
                      </a:cubicBezTo>
                      <a:close/>
                    </a:path>
                  </a:pathLst>
                </a:custGeom>
                <a:solidFill>
                  <a:srgbClr val="FFFF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grpSp>
              <p:nvGrpSpPr>
                <p:cNvPr id="45102" name="Group 11"/>
                <p:cNvGrpSpPr>
                  <a:grpSpLocks/>
                </p:cNvGrpSpPr>
                <p:nvPr/>
              </p:nvGrpSpPr>
              <p:grpSpPr bwMode="auto">
                <a:xfrm rot="412926">
                  <a:off x="690" y="1745"/>
                  <a:ext cx="990" cy="1199"/>
                  <a:chOff x="1680" y="1296"/>
                  <a:chExt cx="2263" cy="2448"/>
                </a:xfrm>
              </p:grpSpPr>
              <p:sp>
                <p:nvSpPr>
                  <p:cNvPr id="45121" name="Freeform 12"/>
                  <p:cNvSpPr>
                    <a:spLocks/>
                  </p:cNvSpPr>
                  <p:nvPr/>
                </p:nvSpPr>
                <p:spPr bwMode="auto">
                  <a:xfrm>
                    <a:off x="1703" y="1326"/>
                    <a:ext cx="2230" cy="2390"/>
                  </a:xfrm>
                  <a:custGeom>
                    <a:avLst/>
                    <a:gdLst>
                      <a:gd name="T0" fmla="*/ 166 w 883"/>
                      <a:gd name="T1" fmla="*/ 632 h 946"/>
                      <a:gd name="T2" fmla="*/ 98 w 883"/>
                      <a:gd name="T3" fmla="*/ 693 h 946"/>
                      <a:gd name="T4" fmla="*/ 13 w 883"/>
                      <a:gd name="T5" fmla="*/ 767 h 946"/>
                      <a:gd name="T6" fmla="*/ 13 w 883"/>
                      <a:gd name="T7" fmla="*/ 830 h 946"/>
                      <a:gd name="T8" fmla="*/ 27 w 883"/>
                      <a:gd name="T9" fmla="*/ 946 h 946"/>
                      <a:gd name="T10" fmla="*/ 170 w 883"/>
                      <a:gd name="T11" fmla="*/ 941 h 946"/>
                      <a:gd name="T12" fmla="*/ 330 w 883"/>
                      <a:gd name="T13" fmla="*/ 924 h 946"/>
                      <a:gd name="T14" fmla="*/ 568 w 883"/>
                      <a:gd name="T15" fmla="*/ 919 h 946"/>
                      <a:gd name="T16" fmla="*/ 747 w 883"/>
                      <a:gd name="T17" fmla="*/ 924 h 946"/>
                      <a:gd name="T18" fmla="*/ 809 w 883"/>
                      <a:gd name="T19" fmla="*/ 809 h 946"/>
                      <a:gd name="T20" fmla="*/ 883 w 883"/>
                      <a:gd name="T21" fmla="*/ 585 h 946"/>
                      <a:gd name="T22" fmla="*/ 869 w 883"/>
                      <a:gd name="T23" fmla="*/ 517 h 946"/>
                      <a:gd name="T24" fmla="*/ 842 w 883"/>
                      <a:gd name="T25" fmla="*/ 490 h 946"/>
                      <a:gd name="T26" fmla="*/ 762 w 883"/>
                      <a:gd name="T27" fmla="*/ 495 h 946"/>
                      <a:gd name="T28" fmla="*/ 799 w 883"/>
                      <a:gd name="T29" fmla="*/ 325 h 946"/>
                      <a:gd name="T30" fmla="*/ 804 w 883"/>
                      <a:gd name="T31" fmla="*/ 272 h 946"/>
                      <a:gd name="T32" fmla="*/ 785 w 883"/>
                      <a:gd name="T33" fmla="*/ 140 h 946"/>
                      <a:gd name="T34" fmla="*/ 766 w 883"/>
                      <a:gd name="T35" fmla="*/ 42 h 946"/>
                      <a:gd name="T36" fmla="*/ 733 w 883"/>
                      <a:gd name="T37" fmla="*/ 0 h 946"/>
                      <a:gd name="T38" fmla="*/ 708 w 883"/>
                      <a:gd name="T39" fmla="*/ 0 h 946"/>
                      <a:gd name="T40" fmla="*/ 643 w 883"/>
                      <a:gd name="T41" fmla="*/ 11 h 946"/>
                      <a:gd name="T42" fmla="*/ 539 w 883"/>
                      <a:gd name="T43" fmla="*/ 16 h 946"/>
                      <a:gd name="T44" fmla="*/ 471 w 883"/>
                      <a:gd name="T45" fmla="*/ 6 h 946"/>
                      <a:gd name="T46" fmla="*/ 397 w 883"/>
                      <a:gd name="T47" fmla="*/ 2 h 946"/>
                      <a:gd name="T48" fmla="*/ 369 w 883"/>
                      <a:gd name="T49" fmla="*/ 9 h 946"/>
                      <a:gd name="T50" fmla="*/ 306 w 883"/>
                      <a:gd name="T51" fmla="*/ 38 h 946"/>
                      <a:gd name="T52" fmla="*/ 213 w 883"/>
                      <a:gd name="T53" fmla="*/ 63 h 946"/>
                      <a:gd name="T54" fmla="*/ 95 w 883"/>
                      <a:gd name="T55" fmla="*/ 104 h 946"/>
                      <a:gd name="T56" fmla="*/ 50 w 883"/>
                      <a:gd name="T57" fmla="*/ 130 h 946"/>
                      <a:gd name="T58" fmla="*/ 9 w 883"/>
                      <a:gd name="T59" fmla="*/ 174 h 946"/>
                      <a:gd name="T60" fmla="*/ 0 w 883"/>
                      <a:gd name="T61" fmla="*/ 239 h 946"/>
                      <a:gd name="T62" fmla="*/ 0 w 883"/>
                      <a:gd name="T63" fmla="*/ 347 h 946"/>
                      <a:gd name="T64" fmla="*/ 5 w 883"/>
                      <a:gd name="T65" fmla="*/ 475 h 946"/>
                      <a:gd name="T66" fmla="*/ 14 w 883"/>
                      <a:gd name="T67" fmla="*/ 550 h 946"/>
                      <a:gd name="T68" fmla="*/ 32 w 883"/>
                      <a:gd name="T69" fmla="*/ 594 h 946"/>
                      <a:gd name="T70" fmla="*/ 60 w 883"/>
                      <a:gd name="T71" fmla="*/ 616 h 946"/>
                      <a:gd name="T72" fmla="*/ 93 w 883"/>
                      <a:gd name="T73" fmla="*/ 625 h 946"/>
                      <a:gd name="T74" fmla="*/ 166 w 883"/>
                      <a:gd name="T75" fmla="*/ 632 h 94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w 883"/>
                      <a:gd name="T115" fmla="*/ 0 h 946"/>
                      <a:gd name="T116" fmla="*/ 883 w 883"/>
                      <a:gd name="T117" fmla="*/ 946 h 946"/>
                    </a:gdLst>
                    <a:ahLst/>
                    <a:cxnLst>
                      <a:cxn ang="T76">
                        <a:pos x="T0" y="T1"/>
                      </a:cxn>
                      <a:cxn ang="T77">
                        <a:pos x="T2" y="T3"/>
                      </a:cxn>
                      <a:cxn ang="T78">
                        <a:pos x="T4" y="T5"/>
                      </a:cxn>
                      <a:cxn ang="T79">
                        <a:pos x="T6" y="T7"/>
                      </a:cxn>
                      <a:cxn ang="T80">
                        <a:pos x="T8" y="T9"/>
                      </a:cxn>
                      <a:cxn ang="T81">
                        <a:pos x="T10" y="T11"/>
                      </a:cxn>
                      <a:cxn ang="T82">
                        <a:pos x="T12" y="T13"/>
                      </a:cxn>
                      <a:cxn ang="T83">
                        <a:pos x="T14" y="T15"/>
                      </a:cxn>
                      <a:cxn ang="T84">
                        <a:pos x="T16" y="T17"/>
                      </a:cxn>
                      <a:cxn ang="T85">
                        <a:pos x="T18" y="T19"/>
                      </a:cxn>
                      <a:cxn ang="T86">
                        <a:pos x="T20" y="T21"/>
                      </a:cxn>
                      <a:cxn ang="T87">
                        <a:pos x="T22" y="T23"/>
                      </a:cxn>
                      <a:cxn ang="T88">
                        <a:pos x="T24" y="T25"/>
                      </a:cxn>
                      <a:cxn ang="T89">
                        <a:pos x="T26" y="T27"/>
                      </a:cxn>
                      <a:cxn ang="T90">
                        <a:pos x="T28" y="T29"/>
                      </a:cxn>
                      <a:cxn ang="T91">
                        <a:pos x="T30" y="T31"/>
                      </a:cxn>
                      <a:cxn ang="T92">
                        <a:pos x="T32" y="T33"/>
                      </a:cxn>
                      <a:cxn ang="T93">
                        <a:pos x="T34" y="T35"/>
                      </a:cxn>
                      <a:cxn ang="T94">
                        <a:pos x="T36" y="T37"/>
                      </a:cxn>
                      <a:cxn ang="T95">
                        <a:pos x="T38" y="T39"/>
                      </a:cxn>
                      <a:cxn ang="T96">
                        <a:pos x="T40" y="T41"/>
                      </a:cxn>
                      <a:cxn ang="T97">
                        <a:pos x="T42" y="T43"/>
                      </a:cxn>
                      <a:cxn ang="T98">
                        <a:pos x="T44" y="T45"/>
                      </a:cxn>
                      <a:cxn ang="T99">
                        <a:pos x="T46" y="T47"/>
                      </a:cxn>
                      <a:cxn ang="T100">
                        <a:pos x="T48" y="T49"/>
                      </a:cxn>
                      <a:cxn ang="T101">
                        <a:pos x="T50" y="T51"/>
                      </a:cxn>
                      <a:cxn ang="T102">
                        <a:pos x="T52" y="T53"/>
                      </a:cxn>
                      <a:cxn ang="T103">
                        <a:pos x="T54" y="T55"/>
                      </a:cxn>
                      <a:cxn ang="T104">
                        <a:pos x="T56" y="T57"/>
                      </a:cxn>
                      <a:cxn ang="T105">
                        <a:pos x="T58" y="T59"/>
                      </a:cxn>
                      <a:cxn ang="T106">
                        <a:pos x="T60" y="T61"/>
                      </a:cxn>
                      <a:cxn ang="T107">
                        <a:pos x="T62" y="T63"/>
                      </a:cxn>
                      <a:cxn ang="T108">
                        <a:pos x="T64" y="T65"/>
                      </a:cxn>
                      <a:cxn ang="T109">
                        <a:pos x="T66" y="T67"/>
                      </a:cxn>
                      <a:cxn ang="T110">
                        <a:pos x="T68" y="T69"/>
                      </a:cxn>
                      <a:cxn ang="T111">
                        <a:pos x="T70" y="T71"/>
                      </a:cxn>
                      <a:cxn ang="T112">
                        <a:pos x="T72" y="T73"/>
                      </a:cxn>
                      <a:cxn ang="T113">
                        <a:pos x="T74" y="T75"/>
                      </a:cxn>
                    </a:cxnLst>
                    <a:rect l="T114" t="T115" r="T116" b="T117"/>
                    <a:pathLst>
                      <a:path w="883" h="946">
                        <a:moveTo>
                          <a:pt x="166" y="632"/>
                        </a:moveTo>
                        <a:lnTo>
                          <a:pt x="98" y="693"/>
                        </a:lnTo>
                        <a:lnTo>
                          <a:pt x="13" y="767"/>
                        </a:lnTo>
                        <a:lnTo>
                          <a:pt x="13" y="830"/>
                        </a:lnTo>
                        <a:lnTo>
                          <a:pt x="27" y="946"/>
                        </a:lnTo>
                        <a:lnTo>
                          <a:pt x="170" y="941"/>
                        </a:lnTo>
                        <a:lnTo>
                          <a:pt x="330" y="924"/>
                        </a:lnTo>
                        <a:lnTo>
                          <a:pt x="568" y="919"/>
                        </a:lnTo>
                        <a:lnTo>
                          <a:pt x="747" y="924"/>
                        </a:lnTo>
                        <a:lnTo>
                          <a:pt x="809" y="809"/>
                        </a:lnTo>
                        <a:lnTo>
                          <a:pt x="883" y="585"/>
                        </a:lnTo>
                        <a:lnTo>
                          <a:pt x="869" y="517"/>
                        </a:lnTo>
                        <a:lnTo>
                          <a:pt x="842" y="490"/>
                        </a:lnTo>
                        <a:lnTo>
                          <a:pt x="762" y="495"/>
                        </a:lnTo>
                        <a:lnTo>
                          <a:pt x="799" y="325"/>
                        </a:lnTo>
                        <a:lnTo>
                          <a:pt x="804" y="272"/>
                        </a:lnTo>
                        <a:lnTo>
                          <a:pt x="785" y="140"/>
                        </a:lnTo>
                        <a:lnTo>
                          <a:pt x="766" y="42"/>
                        </a:lnTo>
                        <a:lnTo>
                          <a:pt x="733" y="0"/>
                        </a:lnTo>
                        <a:lnTo>
                          <a:pt x="708" y="0"/>
                        </a:lnTo>
                        <a:lnTo>
                          <a:pt x="643" y="11"/>
                        </a:lnTo>
                        <a:lnTo>
                          <a:pt x="539" y="16"/>
                        </a:lnTo>
                        <a:lnTo>
                          <a:pt x="471" y="6"/>
                        </a:lnTo>
                        <a:lnTo>
                          <a:pt x="397" y="2"/>
                        </a:lnTo>
                        <a:lnTo>
                          <a:pt x="369" y="9"/>
                        </a:lnTo>
                        <a:lnTo>
                          <a:pt x="306" y="38"/>
                        </a:lnTo>
                        <a:lnTo>
                          <a:pt x="213" y="63"/>
                        </a:lnTo>
                        <a:lnTo>
                          <a:pt x="95" y="104"/>
                        </a:lnTo>
                        <a:lnTo>
                          <a:pt x="50" y="130"/>
                        </a:lnTo>
                        <a:lnTo>
                          <a:pt x="9" y="174"/>
                        </a:lnTo>
                        <a:lnTo>
                          <a:pt x="0" y="239"/>
                        </a:lnTo>
                        <a:lnTo>
                          <a:pt x="0" y="347"/>
                        </a:lnTo>
                        <a:lnTo>
                          <a:pt x="5" y="475"/>
                        </a:lnTo>
                        <a:lnTo>
                          <a:pt x="14" y="550"/>
                        </a:lnTo>
                        <a:lnTo>
                          <a:pt x="32" y="594"/>
                        </a:lnTo>
                        <a:lnTo>
                          <a:pt x="60" y="616"/>
                        </a:lnTo>
                        <a:lnTo>
                          <a:pt x="93" y="625"/>
                        </a:lnTo>
                        <a:lnTo>
                          <a:pt x="166" y="632"/>
                        </a:lnTo>
                        <a:close/>
                      </a:path>
                    </a:pathLst>
                  </a:custGeom>
                  <a:solidFill>
                    <a:srgbClr val="FFFFCC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45122" name="Freeform 13"/>
                  <p:cNvSpPr>
                    <a:spLocks/>
                  </p:cNvSpPr>
                  <p:nvPr/>
                </p:nvSpPr>
                <p:spPr bwMode="auto">
                  <a:xfrm>
                    <a:off x="1917" y="1758"/>
                    <a:ext cx="1306" cy="991"/>
                  </a:xfrm>
                  <a:custGeom>
                    <a:avLst/>
                    <a:gdLst>
                      <a:gd name="T0" fmla="*/ 3 w 517"/>
                      <a:gd name="T1" fmla="*/ 107 h 392"/>
                      <a:gd name="T2" fmla="*/ 8 w 517"/>
                      <a:gd name="T3" fmla="*/ 35 h 392"/>
                      <a:gd name="T4" fmla="*/ 19 w 517"/>
                      <a:gd name="T5" fmla="*/ 14 h 392"/>
                      <a:gd name="T6" fmla="*/ 51 w 517"/>
                      <a:gd name="T7" fmla="*/ 6 h 392"/>
                      <a:gd name="T8" fmla="*/ 179 w 517"/>
                      <a:gd name="T9" fmla="*/ 2 h 392"/>
                      <a:gd name="T10" fmla="*/ 336 w 517"/>
                      <a:gd name="T11" fmla="*/ 0 h 392"/>
                      <a:gd name="T12" fmla="*/ 428 w 517"/>
                      <a:gd name="T13" fmla="*/ 2 h 392"/>
                      <a:gd name="T14" fmla="*/ 450 w 517"/>
                      <a:gd name="T15" fmla="*/ 16 h 392"/>
                      <a:gd name="T16" fmla="*/ 466 w 517"/>
                      <a:gd name="T17" fmla="*/ 43 h 392"/>
                      <a:gd name="T18" fmla="*/ 490 w 517"/>
                      <a:gd name="T19" fmla="*/ 159 h 392"/>
                      <a:gd name="T20" fmla="*/ 512 w 517"/>
                      <a:gd name="T21" fmla="*/ 287 h 392"/>
                      <a:gd name="T22" fmla="*/ 517 w 517"/>
                      <a:gd name="T23" fmla="*/ 368 h 392"/>
                      <a:gd name="T24" fmla="*/ 509 w 517"/>
                      <a:gd name="T25" fmla="*/ 382 h 392"/>
                      <a:gd name="T26" fmla="*/ 481 w 517"/>
                      <a:gd name="T27" fmla="*/ 392 h 392"/>
                      <a:gd name="T28" fmla="*/ 346 w 517"/>
                      <a:gd name="T29" fmla="*/ 389 h 392"/>
                      <a:gd name="T30" fmla="*/ 138 w 517"/>
                      <a:gd name="T31" fmla="*/ 379 h 392"/>
                      <a:gd name="T32" fmla="*/ 36 w 517"/>
                      <a:gd name="T33" fmla="*/ 370 h 392"/>
                      <a:gd name="T34" fmla="*/ 19 w 517"/>
                      <a:gd name="T35" fmla="*/ 349 h 392"/>
                      <a:gd name="T36" fmla="*/ 10 w 517"/>
                      <a:gd name="T37" fmla="*/ 308 h 392"/>
                      <a:gd name="T38" fmla="*/ 0 w 517"/>
                      <a:gd name="T39" fmla="*/ 207 h 392"/>
                      <a:gd name="T40" fmla="*/ 3 w 517"/>
                      <a:gd name="T41" fmla="*/ 107 h 392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517"/>
                      <a:gd name="T64" fmla="*/ 0 h 392"/>
                      <a:gd name="T65" fmla="*/ 517 w 517"/>
                      <a:gd name="T66" fmla="*/ 392 h 392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517" h="392">
                        <a:moveTo>
                          <a:pt x="3" y="107"/>
                        </a:moveTo>
                        <a:lnTo>
                          <a:pt x="8" y="35"/>
                        </a:lnTo>
                        <a:lnTo>
                          <a:pt x="19" y="14"/>
                        </a:lnTo>
                        <a:lnTo>
                          <a:pt x="51" y="6"/>
                        </a:lnTo>
                        <a:lnTo>
                          <a:pt x="179" y="2"/>
                        </a:lnTo>
                        <a:lnTo>
                          <a:pt x="336" y="0"/>
                        </a:lnTo>
                        <a:lnTo>
                          <a:pt x="428" y="2"/>
                        </a:lnTo>
                        <a:lnTo>
                          <a:pt x="450" y="16"/>
                        </a:lnTo>
                        <a:lnTo>
                          <a:pt x="466" y="43"/>
                        </a:lnTo>
                        <a:lnTo>
                          <a:pt x="490" y="159"/>
                        </a:lnTo>
                        <a:lnTo>
                          <a:pt x="512" y="287"/>
                        </a:lnTo>
                        <a:lnTo>
                          <a:pt x="517" y="368"/>
                        </a:lnTo>
                        <a:lnTo>
                          <a:pt x="509" y="382"/>
                        </a:lnTo>
                        <a:lnTo>
                          <a:pt x="481" y="392"/>
                        </a:lnTo>
                        <a:lnTo>
                          <a:pt x="346" y="389"/>
                        </a:lnTo>
                        <a:lnTo>
                          <a:pt x="138" y="379"/>
                        </a:lnTo>
                        <a:lnTo>
                          <a:pt x="36" y="370"/>
                        </a:lnTo>
                        <a:lnTo>
                          <a:pt x="19" y="349"/>
                        </a:lnTo>
                        <a:lnTo>
                          <a:pt x="10" y="308"/>
                        </a:lnTo>
                        <a:lnTo>
                          <a:pt x="0" y="207"/>
                        </a:lnTo>
                        <a:lnTo>
                          <a:pt x="3" y="107"/>
                        </a:lnTo>
                        <a:close/>
                      </a:path>
                    </a:pathLst>
                  </a:custGeom>
                  <a:solidFill>
                    <a:srgbClr val="00CC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grpSp>
                <p:nvGrpSpPr>
                  <p:cNvPr id="45123" name="Group 14"/>
                  <p:cNvGrpSpPr>
                    <a:grpSpLocks/>
                  </p:cNvGrpSpPr>
                  <p:nvPr/>
                </p:nvGrpSpPr>
                <p:grpSpPr bwMode="auto">
                  <a:xfrm>
                    <a:off x="1680" y="1296"/>
                    <a:ext cx="2263" cy="2448"/>
                    <a:chOff x="1923" y="1953"/>
                    <a:chExt cx="896" cy="969"/>
                  </a:xfrm>
                </p:grpSpPr>
                <p:sp>
                  <p:nvSpPr>
                    <p:cNvPr id="45124" name="Freeform 15"/>
                    <p:cNvSpPr>
                      <a:spLocks/>
                    </p:cNvSpPr>
                    <p:nvPr/>
                  </p:nvSpPr>
                  <p:spPr bwMode="auto">
                    <a:xfrm>
                      <a:off x="1931" y="2442"/>
                      <a:ext cx="888" cy="480"/>
                    </a:xfrm>
                    <a:custGeom>
                      <a:avLst/>
                      <a:gdLst>
                        <a:gd name="T0" fmla="*/ 0 w 888"/>
                        <a:gd name="T1" fmla="*/ 290 h 480"/>
                        <a:gd name="T2" fmla="*/ 110 w 888"/>
                        <a:gd name="T3" fmla="*/ 195 h 480"/>
                        <a:gd name="T4" fmla="*/ 113 w 888"/>
                        <a:gd name="T5" fmla="*/ 217 h 480"/>
                        <a:gd name="T6" fmla="*/ 38 w 888"/>
                        <a:gd name="T7" fmla="*/ 285 h 480"/>
                        <a:gd name="T8" fmla="*/ 170 w 888"/>
                        <a:gd name="T9" fmla="*/ 279 h 480"/>
                        <a:gd name="T10" fmla="*/ 449 w 888"/>
                        <a:gd name="T11" fmla="*/ 280 h 480"/>
                        <a:gd name="T12" fmla="*/ 597 w 888"/>
                        <a:gd name="T13" fmla="*/ 269 h 480"/>
                        <a:gd name="T14" fmla="*/ 690 w 888"/>
                        <a:gd name="T15" fmla="*/ 252 h 480"/>
                        <a:gd name="T16" fmla="*/ 713 w 888"/>
                        <a:gd name="T17" fmla="*/ 246 h 480"/>
                        <a:gd name="T18" fmla="*/ 822 w 888"/>
                        <a:gd name="T19" fmla="*/ 27 h 480"/>
                        <a:gd name="T20" fmla="*/ 771 w 888"/>
                        <a:gd name="T21" fmla="*/ 13 h 480"/>
                        <a:gd name="T22" fmla="*/ 847 w 888"/>
                        <a:gd name="T23" fmla="*/ 0 h 480"/>
                        <a:gd name="T24" fmla="*/ 875 w 888"/>
                        <a:gd name="T25" fmla="*/ 24 h 480"/>
                        <a:gd name="T26" fmla="*/ 888 w 888"/>
                        <a:gd name="T27" fmla="*/ 105 h 480"/>
                        <a:gd name="T28" fmla="*/ 866 w 888"/>
                        <a:gd name="T29" fmla="*/ 171 h 480"/>
                        <a:gd name="T30" fmla="*/ 795 w 888"/>
                        <a:gd name="T31" fmla="*/ 385 h 480"/>
                        <a:gd name="T32" fmla="*/ 762 w 888"/>
                        <a:gd name="T33" fmla="*/ 451 h 480"/>
                        <a:gd name="T34" fmla="*/ 732 w 888"/>
                        <a:gd name="T35" fmla="*/ 459 h 480"/>
                        <a:gd name="T36" fmla="*/ 507 w 888"/>
                        <a:gd name="T37" fmla="*/ 455 h 480"/>
                        <a:gd name="T38" fmla="*/ 271 w 888"/>
                        <a:gd name="T39" fmla="*/ 461 h 480"/>
                        <a:gd name="T40" fmla="*/ 47 w 888"/>
                        <a:gd name="T41" fmla="*/ 478 h 480"/>
                        <a:gd name="T42" fmla="*/ 14 w 888"/>
                        <a:gd name="T43" fmla="*/ 480 h 480"/>
                        <a:gd name="T44" fmla="*/ 11 w 888"/>
                        <a:gd name="T45" fmla="*/ 417 h 480"/>
                        <a:gd name="T46" fmla="*/ 6 w 888"/>
                        <a:gd name="T47" fmla="*/ 355 h 480"/>
                        <a:gd name="T48" fmla="*/ 5 w 888"/>
                        <a:gd name="T49" fmla="*/ 322 h 480"/>
                        <a:gd name="T50" fmla="*/ 24 w 888"/>
                        <a:gd name="T51" fmla="*/ 342 h 480"/>
                        <a:gd name="T52" fmla="*/ 28 w 888"/>
                        <a:gd name="T53" fmla="*/ 393 h 480"/>
                        <a:gd name="T54" fmla="*/ 35 w 888"/>
                        <a:gd name="T55" fmla="*/ 447 h 480"/>
                        <a:gd name="T56" fmla="*/ 99 w 888"/>
                        <a:gd name="T57" fmla="*/ 456 h 480"/>
                        <a:gd name="T58" fmla="*/ 246 w 888"/>
                        <a:gd name="T59" fmla="*/ 442 h 480"/>
                        <a:gd name="T60" fmla="*/ 370 w 888"/>
                        <a:gd name="T61" fmla="*/ 432 h 480"/>
                        <a:gd name="T62" fmla="*/ 474 w 888"/>
                        <a:gd name="T63" fmla="*/ 432 h 480"/>
                        <a:gd name="T64" fmla="*/ 630 w 888"/>
                        <a:gd name="T65" fmla="*/ 432 h 480"/>
                        <a:gd name="T66" fmla="*/ 729 w 888"/>
                        <a:gd name="T67" fmla="*/ 431 h 480"/>
                        <a:gd name="T68" fmla="*/ 732 w 888"/>
                        <a:gd name="T69" fmla="*/ 402 h 480"/>
                        <a:gd name="T70" fmla="*/ 723 w 888"/>
                        <a:gd name="T71" fmla="*/ 341 h 480"/>
                        <a:gd name="T72" fmla="*/ 715 w 888"/>
                        <a:gd name="T73" fmla="*/ 274 h 480"/>
                        <a:gd name="T74" fmla="*/ 729 w 888"/>
                        <a:gd name="T75" fmla="*/ 290 h 480"/>
                        <a:gd name="T76" fmla="*/ 743 w 888"/>
                        <a:gd name="T77" fmla="*/ 364 h 480"/>
                        <a:gd name="T78" fmla="*/ 756 w 888"/>
                        <a:gd name="T79" fmla="*/ 402 h 480"/>
                        <a:gd name="T80" fmla="*/ 771 w 888"/>
                        <a:gd name="T81" fmla="*/ 383 h 480"/>
                        <a:gd name="T82" fmla="*/ 798 w 888"/>
                        <a:gd name="T83" fmla="*/ 309 h 480"/>
                        <a:gd name="T84" fmla="*/ 838 w 888"/>
                        <a:gd name="T85" fmla="*/ 204 h 480"/>
                        <a:gd name="T86" fmla="*/ 866 w 888"/>
                        <a:gd name="T87" fmla="*/ 119 h 480"/>
                        <a:gd name="T88" fmla="*/ 871 w 888"/>
                        <a:gd name="T89" fmla="*/ 93 h 480"/>
                        <a:gd name="T90" fmla="*/ 857 w 888"/>
                        <a:gd name="T91" fmla="*/ 33 h 480"/>
                        <a:gd name="T92" fmla="*/ 842 w 888"/>
                        <a:gd name="T93" fmla="*/ 29 h 480"/>
                        <a:gd name="T94" fmla="*/ 812 w 888"/>
                        <a:gd name="T95" fmla="*/ 100 h 480"/>
                        <a:gd name="T96" fmla="*/ 760 w 888"/>
                        <a:gd name="T97" fmla="*/ 193 h 480"/>
                        <a:gd name="T98" fmla="*/ 723 w 888"/>
                        <a:gd name="T99" fmla="*/ 265 h 480"/>
                        <a:gd name="T100" fmla="*/ 685 w 888"/>
                        <a:gd name="T101" fmla="*/ 276 h 480"/>
                        <a:gd name="T102" fmla="*/ 549 w 888"/>
                        <a:gd name="T103" fmla="*/ 293 h 480"/>
                        <a:gd name="T104" fmla="*/ 389 w 888"/>
                        <a:gd name="T105" fmla="*/ 303 h 480"/>
                        <a:gd name="T106" fmla="*/ 231 w 888"/>
                        <a:gd name="T107" fmla="*/ 303 h 480"/>
                        <a:gd name="T108" fmla="*/ 52 w 888"/>
                        <a:gd name="T109" fmla="*/ 304 h 480"/>
                        <a:gd name="T110" fmla="*/ 0 w 888"/>
                        <a:gd name="T111" fmla="*/ 290 h 480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60000 65536"/>
                        <a:gd name="T154" fmla="*/ 0 60000 65536"/>
                        <a:gd name="T155" fmla="*/ 0 60000 65536"/>
                        <a:gd name="T156" fmla="*/ 0 60000 65536"/>
                        <a:gd name="T157" fmla="*/ 0 60000 65536"/>
                        <a:gd name="T158" fmla="*/ 0 60000 65536"/>
                        <a:gd name="T159" fmla="*/ 0 60000 65536"/>
                        <a:gd name="T160" fmla="*/ 0 60000 65536"/>
                        <a:gd name="T161" fmla="*/ 0 60000 65536"/>
                        <a:gd name="T162" fmla="*/ 0 60000 65536"/>
                        <a:gd name="T163" fmla="*/ 0 60000 65536"/>
                        <a:gd name="T164" fmla="*/ 0 60000 65536"/>
                        <a:gd name="T165" fmla="*/ 0 60000 65536"/>
                        <a:gd name="T166" fmla="*/ 0 60000 65536"/>
                        <a:gd name="T167" fmla="*/ 0 60000 65536"/>
                        <a:gd name="T168" fmla="*/ 0 w 888"/>
                        <a:gd name="T169" fmla="*/ 0 h 480"/>
                        <a:gd name="T170" fmla="*/ 888 w 888"/>
                        <a:gd name="T171" fmla="*/ 480 h 480"/>
                      </a:gdLst>
                      <a:ahLst/>
                      <a:cxnLst>
                        <a:cxn ang="T112">
                          <a:pos x="T0" y="T1"/>
                        </a:cxn>
                        <a:cxn ang="T113">
                          <a:pos x="T2" y="T3"/>
                        </a:cxn>
                        <a:cxn ang="T114">
                          <a:pos x="T4" y="T5"/>
                        </a:cxn>
                        <a:cxn ang="T115">
                          <a:pos x="T6" y="T7"/>
                        </a:cxn>
                        <a:cxn ang="T116">
                          <a:pos x="T8" y="T9"/>
                        </a:cxn>
                        <a:cxn ang="T117">
                          <a:pos x="T10" y="T11"/>
                        </a:cxn>
                        <a:cxn ang="T118">
                          <a:pos x="T12" y="T13"/>
                        </a:cxn>
                        <a:cxn ang="T119">
                          <a:pos x="T14" y="T15"/>
                        </a:cxn>
                        <a:cxn ang="T120">
                          <a:pos x="T16" y="T17"/>
                        </a:cxn>
                        <a:cxn ang="T121">
                          <a:pos x="T18" y="T19"/>
                        </a:cxn>
                        <a:cxn ang="T122">
                          <a:pos x="T20" y="T21"/>
                        </a:cxn>
                        <a:cxn ang="T123">
                          <a:pos x="T22" y="T23"/>
                        </a:cxn>
                        <a:cxn ang="T124">
                          <a:pos x="T24" y="T25"/>
                        </a:cxn>
                        <a:cxn ang="T125">
                          <a:pos x="T26" y="T27"/>
                        </a:cxn>
                        <a:cxn ang="T126">
                          <a:pos x="T28" y="T29"/>
                        </a:cxn>
                        <a:cxn ang="T127">
                          <a:pos x="T30" y="T31"/>
                        </a:cxn>
                        <a:cxn ang="T128">
                          <a:pos x="T32" y="T33"/>
                        </a:cxn>
                        <a:cxn ang="T129">
                          <a:pos x="T34" y="T35"/>
                        </a:cxn>
                        <a:cxn ang="T130">
                          <a:pos x="T36" y="T37"/>
                        </a:cxn>
                        <a:cxn ang="T131">
                          <a:pos x="T38" y="T39"/>
                        </a:cxn>
                        <a:cxn ang="T132">
                          <a:pos x="T40" y="T41"/>
                        </a:cxn>
                        <a:cxn ang="T133">
                          <a:pos x="T42" y="T43"/>
                        </a:cxn>
                        <a:cxn ang="T134">
                          <a:pos x="T44" y="T45"/>
                        </a:cxn>
                        <a:cxn ang="T135">
                          <a:pos x="T46" y="T47"/>
                        </a:cxn>
                        <a:cxn ang="T136">
                          <a:pos x="T48" y="T49"/>
                        </a:cxn>
                        <a:cxn ang="T137">
                          <a:pos x="T50" y="T51"/>
                        </a:cxn>
                        <a:cxn ang="T138">
                          <a:pos x="T52" y="T53"/>
                        </a:cxn>
                        <a:cxn ang="T139">
                          <a:pos x="T54" y="T55"/>
                        </a:cxn>
                        <a:cxn ang="T140">
                          <a:pos x="T56" y="T57"/>
                        </a:cxn>
                        <a:cxn ang="T141">
                          <a:pos x="T58" y="T59"/>
                        </a:cxn>
                        <a:cxn ang="T142">
                          <a:pos x="T60" y="T61"/>
                        </a:cxn>
                        <a:cxn ang="T143">
                          <a:pos x="T62" y="T63"/>
                        </a:cxn>
                        <a:cxn ang="T144">
                          <a:pos x="T64" y="T65"/>
                        </a:cxn>
                        <a:cxn ang="T145">
                          <a:pos x="T66" y="T67"/>
                        </a:cxn>
                        <a:cxn ang="T146">
                          <a:pos x="T68" y="T69"/>
                        </a:cxn>
                        <a:cxn ang="T147">
                          <a:pos x="T70" y="T71"/>
                        </a:cxn>
                        <a:cxn ang="T148">
                          <a:pos x="T72" y="T73"/>
                        </a:cxn>
                        <a:cxn ang="T149">
                          <a:pos x="T74" y="T75"/>
                        </a:cxn>
                        <a:cxn ang="T150">
                          <a:pos x="T76" y="T77"/>
                        </a:cxn>
                        <a:cxn ang="T151">
                          <a:pos x="T78" y="T79"/>
                        </a:cxn>
                        <a:cxn ang="T152">
                          <a:pos x="T80" y="T81"/>
                        </a:cxn>
                        <a:cxn ang="T153">
                          <a:pos x="T82" y="T83"/>
                        </a:cxn>
                        <a:cxn ang="T154">
                          <a:pos x="T84" y="T85"/>
                        </a:cxn>
                        <a:cxn ang="T155">
                          <a:pos x="T86" y="T87"/>
                        </a:cxn>
                        <a:cxn ang="T156">
                          <a:pos x="T88" y="T89"/>
                        </a:cxn>
                        <a:cxn ang="T157">
                          <a:pos x="T90" y="T91"/>
                        </a:cxn>
                        <a:cxn ang="T158">
                          <a:pos x="T92" y="T93"/>
                        </a:cxn>
                        <a:cxn ang="T159">
                          <a:pos x="T94" y="T95"/>
                        </a:cxn>
                        <a:cxn ang="T160">
                          <a:pos x="T96" y="T97"/>
                        </a:cxn>
                        <a:cxn ang="T161">
                          <a:pos x="T98" y="T99"/>
                        </a:cxn>
                        <a:cxn ang="T162">
                          <a:pos x="T100" y="T101"/>
                        </a:cxn>
                        <a:cxn ang="T163">
                          <a:pos x="T102" y="T103"/>
                        </a:cxn>
                        <a:cxn ang="T164">
                          <a:pos x="T104" y="T105"/>
                        </a:cxn>
                        <a:cxn ang="T165">
                          <a:pos x="T106" y="T107"/>
                        </a:cxn>
                        <a:cxn ang="T166">
                          <a:pos x="T108" y="T109"/>
                        </a:cxn>
                        <a:cxn ang="T167">
                          <a:pos x="T110" y="T111"/>
                        </a:cxn>
                      </a:cxnLst>
                      <a:rect l="T168" t="T169" r="T170" b="T171"/>
                      <a:pathLst>
                        <a:path w="888" h="480">
                          <a:moveTo>
                            <a:pt x="0" y="290"/>
                          </a:moveTo>
                          <a:lnTo>
                            <a:pt x="110" y="195"/>
                          </a:lnTo>
                          <a:lnTo>
                            <a:pt x="113" y="217"/>
                          </a:lnTo>
                          <a:lnTo>
                            <a:pt x="38" y="285"/>
                          </a:lnTo>
                          <a:lnTo>
                            <a:pt x="170" y="279"/>
                          </a:lnTo>
                          <a:lnTo>
                            <a:pt x="449" y="280"/>
                          </a:lnTo>
                          <a:lnTo>
                            <a:pt x="597" y="269"/>
                          </a:lnTo>
                          <a:lnTo>
                            <a:pt x="690" y="252"/>
                          </a:lnTo>
                          <a:lnTo>
                            <a:pt x="713" y="246"/>
                          </a:lnTo>
                          <a:lnTo>
                            <a:pt x="822" y="27"/>
                          </a:lnTo>
                          <a:lnTo>
                            <a:pt x="771" y="13"/>
                          </a:lnTo>
                          <a:lnTo>
                            <a:pt x="847" y="0"/>
                          </a:lnTo>
                          <a:lnTo>
                            <a:pt x="875" y="24"/>
                          </a:lnTo>
                          <a:lnTo>
                            <a:pt x="888" y="105"/>
                          </a:lnTo>
                          <a:lnTo>
                            <a:pt x="866" y="171"/>
                          </a:lnTo>
                          <a:lnTo>
                            <a:pt x="795" y="385"/>
                          </a:lnTo>
                          <a:lnTo>
                            <a:pt x="762" y="451"/>
                          </a:lnTo>
                          <a:lnTo>
                            <a:pt x="732" y="459"/>
                          </a:lnTo>
                          <a:lnTo>
                            <a:pt x="507" y="455"/>
                          </a:lnTo>
                          <a:lnTo>
                            <a:pt x="271" y="461"/>
                          </a:lnTo>
                          <a:lnTo>
                            <a:pt x="47" y="478"/>
                          </a:lnTo>
                          <a:lnTo>
                            <a:pt x="14" y="480"/>
                          </a:lnTo>
                          <a:lnTo>
                            <a:pt x="11" y="417"/>
                          </a:lnTo>
                          <a:lnTo>
                            <a:pt x="6" y="355"/>
                          </a:lnTo>
                          <a:lnTo>
                            <a:pt x="5" y="322"/>
                          </a:lnTo>
                          <a:lnTo>
                            <a:pt x="24" y="342"/>
                          </a:lnTo>
                          <a:lnTo>
                            <a:pt x="28" y="393"/>
                          </a:lnTo>
                          <a:lnTo>
                            <a:pt x="35" y="447"/>
                          </a:lnTo>
                          <a:lnTo>
                            <a:pt x="99" y="456"/>
                          </a:lnTo>
                          <a:lnTo>
                            <a:pt x="246" y="442"/>
                          </a:lnTo>
                          <a:lnTo>
                            <a:pt x="370" y="432"/>
                          </a:lnTo>
                          <a:lnTo>
                            <a:pt x="474" y="432"/>
                          </a:lnTo>
                          <a:lnTo>
                            <a:pt x="630" y="432"/>
                          </a:lnTo>
                          <a:lnTo>
                            <a:pt x="729" y="431"/>
                          </a:lnTo>
                          <a:lnTo>
                            <a:pt x="732" y="402"/>
                          </a:lnTo>
                          <a:lnTo>
                            <a:pt x="723" y="341"/>
                          </a:lnTo>
                          <a:lnTo>
                            <a:pt x="715" y="274"/>
                          </a:lnTo>
                          <a:lnTo>
                            <a:pt x="729" y="290"/>
                          </a:lnTo>
                          <a:lnTo>
                            <a:pt x="743" y="364"/>
                          </a:lnTo>
                          <a:lnTo>
                            <a:pt x="756" y="402"/>
                          </a:lnTo>
                          <a:lnTo>
                            <a:pt x="771" y="383"/>
                          </a:lnTo>
                          <a:lnTo>
                            <a:pt x="798" y="309"/>
                          </a:lnTo>
                          <a:lnTo>
                            <a:pt x="838" y="204"/>
                          </a:lnTo>
                          <a:lnTo>
                            <a:pt x="866" y="119"/>
                          </a:lnTo>
                          <a:lnTo>
                            <a:pt x="871" y="93"/>
                          </a:lnTo>
                          <a:lnTo>
                            <a:pt x="857" y="33"/>
                          </a:lnTo>
                          <a:lnTo>
                            <a:pt x="842" y="29"/>
                          </a:lnTo>
                          <a:lnTo>
                            <a:pt x="812" y="100"/>
                          </a:lnTo>
                          <a:lnTo>
                            <a:pt x="760" y="193"/>
                          </a:lnTo>
                          <a:lnTo>
                            <a:pt x="723" y="265"/>
                          </a:lnTo>
                          <a:lnTo>
                            <a:pt x="685" y="276"/>
                          </a:lnTo>
                          <a:lnTo>
                            <a:pt x="549" y="293"/>
                          </a:lnTo>
                          <a:lnTo>
                            <a:pt x="389" y="303"/>
                          </a:lnTo>
                          <a:lnTo>
                            <a:pt x="231" y="303"/>
                          </a:lnTo>
                          <a:lnTo>
                            <a:pt x="52" y="304"/>
                          </a:lnTo>
                          <a:lnTo>
                            <a:pt x="0" y="29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5125" name="Freeform 16"/>
                    <p:cNvSpPr>
                      <a:spLocks/>
                    </p:cNvSpPr>
                    <p:nvPr/>
                  </p:nvSpPr>
                  <p:spPr bwMode="auto">
                    <a:xfrm>
                      <a:off x="2095" y="2605"/>
                      <a:ext cx="459" cy="105"/>
                    </a:xfrm>
                    <a:custGeom>
                      <a:avLst/>
                      <a:gdLst>
                        <a:gd name="T0" fmla="*/ 11 w 459"/>
                        <a:gd name="T1" fmla="*/ 19 h 105"/>
                        <a:gd name="T2" fmla="*/ 43 w 459"/>
                        <a:gd name="T3" fmla="*/ 0 h 105"/>
                        <a:gd name="T4" fmla="*/ 59 w 459"/>
                        <a:gd name="T5" fmla="*/ 5 h 105"/>
                        <a:gd name="T6" fmla="*/ 49 w 459"/>
                        <a:gd name="T7" fmla="*/ 29 h 105"/>
                        <a:gd name="T8" fmla="*/ 25 w 459"/>
                        <a:gd name="T9" fmla="*/ 44 h 105"/>
                        <a:gd name="T10" fmla="*/ 71 w 459"/>
                        <a:gd name="T11" fmla="*/ 66 h 105"/>
                        <a:gd name="T12" fmla="*/ 140 w 459"/>
                        <a:gd name="T13" fmla="*/ 69 h 105"/>
                        <a:gd name="T14" fmla="*/ 200 w 459"/>
                        <a:gd name="T15" fmla="*/ 64 h 105"/>
                        <a:gd name="T16" fmla="*/ 243 w 459"/>
                        <a:gd name="T17" fmla="*/ 59 h 105"/>
                        <a:gd name="T18" fmla="*/ 324 w 459"/>
                        <a:gd name="T19" fmla="*/ 51 h 105"/>
                        <a:gd name="T20" fmla="*/ 376 w 459"/>
                        <a:gd name="T21" fmla="*/ 46 h 105"/>
                        <a:gd name="T22" fmla="*/ 410 w 459"/>
                        <a:gd name="T23" fmla="*/ 36 h 105"/>
                        <a:gd name="T24" fmla="*/ 443 w 459"/>
                        <a:gd name="T25" fmla="*/ 15 h 105"/>
                        <a:gd name="T26" fmla="*/ 440 w 459"/>
                        <a:gd name="T27" fmla="*/ 0 h 105"/>
                        <a:gd name="T28" fmla="*/ 459 w 459"/>
                        <a:gd name="T29" fmla="*/ 5 h 105"/>
                        <a:gd name="T30" fmla="*/ 454 w 459"/>
                        <a:gd name="T31" fmla="*/ 56 h 105"/>
                        <a:gd name="T32" fmla="*/ 405 w 459"/>
                        <a:gd name="T33" fmla="*/ 80 h 105"/>
                        <a:gd name="T34" fmla="*/ 297 w 459"/>
                        <a:gd name="T35" fmla="*/ 86 h 105"/>
                        <a:gd name="T36" fmla="*/ 187 w 459"/>
                        <a:gd name="T37" fmla="*/ 97 h 105"/>
                        <a:gd name="T38" fmla="*/ 124 w 459"/>
                        <a:gd name="T39" fmla="*/ 105 h 105"/>
                        <a:gd name="T40" fmla="*/ 48 w 459"/>
                        <a:gd name="T41" fmla="*/ 86 h 105"/>
                        <a:gd name="T42" fmla="*/ 11 w 459"/>
                        <a:gd name="T43" fmla="*/ 75 h 105"/>
                        <a:gd name="T44" fmla="*/ 0 w 459"/>
                        <a:gd name="T45" fmla="*/ 46 h 105"/>
                        <a:gd name="T46" fmla="*/ 11 w 459"/>
                        <a:gd name="T47" fmla="*/ 19 h 105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w 459"/>
                        <a:gd name="T73" fmla="*/ 0 h 105"/>
                        <a:gd name="T74" fmla="*/ 459 w 459"/>
                        <a:gd name="T75" fmla="*/ 105 h 105"/>
                      </a:gdLst>
                      <a:ahLst/>
                      <a:cxnLst>
                        <a:cxn ang="T48">
                          <a:pos x="T0" y="T1"/>
                        </a:cxn>
                        <a:cxn ang="T49">
                          <a:pos x="T2" y="T3"/>
                        </a:cxn>
                        <a:cxn ang="T50">
                          <a:pos x="T4" y="T5"/>
                        </a:cxn>
                        <a:cxn ang="T51">
                          <a:pos x="T6" y="T7"/>
                        </a:cxn>
                        <a:cxn ang="T52">
                          <a:pos x="T8" y="T9"/>
                        </a:cxn>
                        <a:cxn ang="T53">
                          <a:pos x="T10" y="T11"/>
                        </a:cxn>
                        <a:cxn ang="T54">
                          <a:pos x="T12" y="T13"/>
                        </a:cxn>
                        <a:cxn ang="T55">
                          <a:pos x="T14" y="T15"/>
                        </a:cxn>
                        <a:cxn ang="T56">
                          <a:pos x="T16" y="T17"/>
                        </a:cxn>
                        <a:cxn ang="T57">
                          <a:pos x="T18" y="T19"/>
                        </a:cxn>
                        <a:cxn ang="T58">
                          <a:pos x="T20" y="T21"/>
                        </a:cxn>
                        <a:cxn ang="T59">
                          <a:pos x="T22" y="T23"/>
                        </a:cxn>
                        <a:cxn ang="T60">
                          <a:pos x="T24" y="T25"/>
                        </a:cxn>
                        <a:cxn ang="T61">
                          <a:pos x="T26" y="T27"/>
                        </a:cxn>
                        <a:cxn ang="T62">
                          <a:pos x="T28" y="T29"/>
                        </a:cxn>
                        <a:cxn ang="T63">
                          <a:pos x="T30" y="T31"/>
                        </a:cxn>
                        <a:cxn ang="T64">
                          <a:pos x="T32" y="T33"/>
                        </a:cxn>
                        <a:cxn ang="T65">
                          <a:pos x="T34" y="T35"/>
                        </a:cxn>
                        <a:cxn ang="T66">
                          <a:pos x="T36" y="T37"/>
                        </a:cxn>
                        <a:cxn ang="T67">
                          <a:pos x="T38" y="T39"/>
                        </a:cxn>
                        <a:cxn ang="T68">
                          <a:pos x="T40" y="T41"/>
                        </a:cxn>
                        <a:cxn ang="T69">
                          <a:pos x="T42" y="T43"/>
                        </a:cxn>
                        <a:cxn ang="T70">
                          <a:pos x="T44" y="T45"/>
                        </a:cxn>
                        <a:cxn ang="T71">
                          <a:pos x="T46" y="T47"/>
                        </a:cxn>
                      </a:cxnLst>
                      <a:rect l="T72" t="T73" r="T74" b="T75"/>
                      <a:pathLst>
                        <a:path w="459" h="105">
                          <a:moveTo>
                            <a:pt x="11" y="19"/>
                          </a:moveTo>
                          <a:lnTo>
                            <a:pt x="43" y="0"/>
                          </a:lnTo>
                          <a:lnTo>
                            <a:pt x="59" y="5"/>
                          </a:lnTo>
                          <a:lnTo>
                            <a:pt x="49" y="29"/>
                          </a:lnTo>
                          <a:lnTo>
                            <a:pt x="25" y="44"/>
                          </a:lnTo>
                          <a:lnTo>
                            <a:pt x="71" y="66"/>
                          </a:lnTo>
                          <a:lnTo>
                            <a:pt x="140" y="69"/>
                          </a:lnTo>
                          <a:lnTo>
                            <a:pt x="200" y="64"/>
                          </a:lnTo>
                          <a:lnTo>
                            <a:pt x="243" y="59"/>
                          </a:lnTo>
                          <a:lnTo>
                            <a:pt x="324" y="51"/>
                          </a:lnTo>
                          <a:lnTo>
                            <a:pt x="376" y="46"/>
                          </a:lnTo>
                          <a:lnTo>
                            <a:pt x="410" y="36"/>
                          </a:lnTo>
                          <a:lnTo>
                            <a:pt x="443" y="15"/>
                          </a:lnTo>
                          <a:lnTo>
                            <a:pt x="440" y="0"/>
                          </a:lnTo>
                          <a:lnTo>
                            <a:pt x="459" y="5"/>
                          </a:lnTo>
                          <a:lnTo>
                            <a:pt x="454" y="56"/>
                          </a:lnTo>
                          <a:lnTo>
                            <a:pt x="405" y="80"/>
                          </a:lnTo>
                          <a:lnTo>
                            <a:pt x="297" y="86"/>
                          </a:lnTo>
                          <a:lnTo>
                            <a:pt x="187" y="97"/>
                          </a:lnTo>
                          <a:lnTo>
                            <a:pt x="124" y="105"/>
                          </a:lnTo>
                          <a:lnTo>
                            <a:pt x="48" y="86"/>
                          </a:lnTo>
                          <a:lnTo>
                            <a:pt x="11" y="75"/>
                          </a:lnTo>
                          <a:lnTo>
                            <a:pt x="0" y="46"/>
                          </a:lnTo>
                          <a:lnTo>
                            <a:pt x="11" y="19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5126" name="Freeform 17"/>
                    <p:cNvSpPr>
                      <a:spLocks/>
                    </p:cNvSpPr>
                    <p:nvPr/>
                  </p:nvSpPr>
                  <p:spPr bwMode="auto">
                    <a:xfrm>
                      <a:off x="2024" y="2782"/>
                      <a:ext cx="48" cy="4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5127" name="Freeform 18"/>
                    <p:cNvSpPr>
                      <a:spLocks/>
                    </p:cNvSpPr>
                    <p:nvPr/>
                  </p:nvSpPr>
                  <p:spPr bwMode="auto">
                    <a:xfrm>
                      <a:off x="2113" y="2777"/>
                      <a:ext cx="48" cy="4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5128" name="Freeform 19"/>
                    <p:cNvSpPr>
                      <a:spLocks/>
                    </p:cNvSpPr>
                    <p:nvPr/>
                  </p:nvSpPr>
                  <p:spPr bwMode="auto">
                    <a:xfrm>
                      <a:off x="2404" y="2764"/>
                      <a:ext cx="195" cy="49"/>
                    </a:xfrm>
                    <a:custGeom>
                      <a:avLst/>
                      <a:gdLst>
                        <a:gd name="T0" fmla="*/ 0 w 195"/>
                        <a:gd name="T1" fmla="*/ 15 h 49"/>
                        <a:gd name="T2" fmla="*/ 190 w 195"/>
                        <a:gd name="T3" fmla="*/ 0 h 49"/>
                        <a:gd name="T4" fmla="*/ 195 w 195"/>
                        <a:gd name="T5" fmla="*/ 32 h 49"/>
                        <a:gd name="T6" fmla="*/ 0 w 195"/>
                        <a:gd name="T7" fmla="*/ 49 h 49"/>
                        <a:gd name="T8" fmla="*/ 0 w 195"/>
                        <a:gd name="T9" fmla="*/ 15 h 49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95"/>
                        <a:gd name="T16" fmla="*/ 0 h 49"/>
                        <a:gd name="T17" fmla="*/ 195 w 195"/>
                        <a:gd name="T18" fmla="*/ 49 h 49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95" h="49">
                          <a:moveTo>
                            <a:pt x="0" y="15"/>
                          </a:moveTo>
                          <a:lnTo>
                            <a:pt x="190" y="0"/>
                          </a:lnTo>
                          <a:lnTo>
                            <a:pt x="195" y="32"/>
                          </a:lnTo>
                          <a:lnTo>
                            <a:pt x="0" y="49"/>
                          </a:lnTo>
                          <a:lnTo>
                            <a:pt x="0" y="15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5129" name="Freeform 20"/>
                    <p:cNvSpPr>
                      <a:spLocks/>
                    </p:cNvSpPr>
                    <p:nvPr/>
                  </p:nvSpPr>
                  <p:spPr bwMode="auto">
                    <a:xfrm>
                      <a:off x="1923" y="1953"/>
                      <a:ext cx="821" cy="646"/>
                    </a:xfrm>
                    <a:custGeom>
                      <a:avLst/>
                      <a:gdLst>
                        <a:gd name="T0" fmla="*/ 69 w 821"/>
                        <a:gd name="T1" fmla="*/ 616 h 646"/>
                        <a:gd name="T2" fmla="*/ 46 w 821"/>
                        <a:gd name="T3" fmla="*/ 592 h 646"/>
                        <a:gd name="T4" fmla="*/ 32 w 821"/>
                        <a:gd name="T5" fmla="*/ 551 h 646"/>
                        <a:gd name="T6" fmla="*/ 27 w 821"/>
                        <a:gd name="T7" fmla="*/ 460 h 646"/>
                        <a:gd name="T8" fmla="*/ 27 w 821"/>
                        <a:gd name="T9" fmla="*/ 309 h 646"/>
                        <a:gd name="T10" fmla="*/ 32 w 821"/>
                        <a:gd name="T11" fmla="*/ 195 h 646"/>
                        <a:gd name="T12" fmla="*/ 46 w 821"/>
                        <a:gd name="T13" fmla="*/ 169 h 646"/>
                        <a:gd name="T14" fmla="*/ 71 w 821"/>
                        <a:gd name="T15" fmla="*/ 136 h 646"/>
                        <a:gd name="T16" fmla="*/ 132 w 821"/>
                        <a:gd name="T17" fmla="*/ 112 h 646"/>
                        <a:gd name="T18" fmla="*/ 240 w 821"/>
                        <a:gd name="T19" fmla="*/ 80 h 646"/>
                        <a:gd name="T20" fmla="*/ 329 w 821"/>
                        <a:gd name="T21" fmla="*/ 57 h 646"/>
                        <a:gd name="T22" fmla="*/ 369 w 821"/>
                        <a:gd name="T23" fmla="*/ 33 h 646"/>
                        <a:gd name="T24" fmla="*/ 440 w 821"/>
                        <a:gd name="T25" fmla="*/ 27 h 646"/>
                        <a:gd name="T26" fmla="*/ 566 w 821"/>
                        <a:gd name="T27" fmla="*/ 38 h 646"/>
                        <a:gd name="T28" fmla="*/ 670 w 821"/>
                        <a:gd name="T29" fmla="*/ 32 h 646"/>
                        <a:gd name="T30" fmla="*/ 714 w 821"/>
                        <a:gd name="T31" fmla="*/ 22 h 646"/>
                        <a:gd name="T32" fmla="*/ 750 w 821"/>
                        <a:gd name="T33" fmla="*/ 32 h 646"/>
                        <a:gd name="T34" fmla="*/ 774 w 821"/>
                        <a:gd name="T35" fmla="*/ 95 h 646"/>
                        <a:gd name="T36" fmla="*/ 789 w 821"/>
                        <a:gd name="T37" fmla="*/ 210 h 646"/>
                        <a:gd name="T38" fmla="*/ 804 w 821"/>
                        <a:gd name="T39" fmla="*/ 301 h 646"/>
                        <a:gd name="T40" fmla="*/ 797 w 821"/>
                        <a:gd name="T41" fmla="*/ 343 h 646"/>
                        <a:gd name="T42" fmla="*/ 769 w 821"/>
                        <a:gd name="T43" fmla="*/ 446 h 646"/>
                        <a:gd name="T44" fmla="*/ 733 w 821"/>
                        <a:gd name="T45" fmla="*/ 550 h 646"/>
                        <a:gd name="T46" fmla="*/ 709 w 821"/>
                        <a:gd name="T47" fmla="*/ 589 h 646"/>
                        <a:gd name="T48" fmla="*/ 693 w 821"/>
                        <a:gd name="T49" fmla="*/ 608 h 646"/>
                        <a:gd name="T50" fmla="*/ 717 w 821"/>
                        <a:gd name="T51" fmla="*/ 622 h 646"/>
                        <a:gd name="T52" fmla="*/ 742 w 821"/>
                        <a:gd name="T53" fmla="*/ 578 h 646"/>
                        <a:gd name="T54" fmla="*/ 780 w 821"/>
                        <a:gd name="T55" fmla="*/ 485 h 646"/>
                        <a:gd name="T56" fmla="*/ 808 w 821"/>
                        <a:gd name="T57" fmla="*/ 386 h 646"/>
                        <a:gd name="T58" fmla="*/ 818 w 821"/>
                        <a:gd name="T59" fmla="*/ 337 h 646"/>
                        <a:gd name="T60" fmla="*/ 821 w 821"/>
                        <a:gd name="T61" fmla="*/ 291 h 646"/>
                        <a:gd name="T62" fmla="*/ 812 w 821"/>
                        <a:gd name="T63" fmla="*/ 214 h 646"/>
                        <a:gd name="T64" fmla="*/ 797 w 821"/>
                        <a:gd name="T65" fmla="*/ 99 h 646"/>
                        <a:gd name="T66" fmla="*/ 775 w 821"/>
                        <a:gd name="T67" fmla="*/ 36 h 646"/>
                        <a:gd name="T68" fmla="*/ 755 w 821"/>
                        <a:gd name="T69" fmla="*/ 8 h 646"/>
                        <a:gd name="T70" fmla="*/ 722 w 821"/>
                        <a:gd name="T71" fmla="*/ 0 h 646"/>
                        <a:gd name="T72" fmla="*/ 679 w 821"/>
                        <a:gd name="T73" fmla="*/ 13 h 646"/>
                        <a:gd name="T74" fmla="*/ 615 w 821"/>
                        <a:gd name="T75" fmla="*/ 17 h 646"/>
                        <a:gd name="T76" fmla="*/ 533 w 821"/>
                        <a:gd name="T77" fmla="*/ 17 h 646"/>
                        <a:gd name="T78" fmla="*/ 448 w 821"/>
                        <a:gd name="T79" fmla="*/ 5 h 646"/>
                        <a:gd name="T80" fmla="*/ 391 w 821"/>
                        <a:gd name="T81" fmla="*/ 8 h 646"/>
                        <a:gd name="T82" fmla="*/ 362 w 821"/>
                        <a:gd name="T83" fmla="*/ 19 h 646"/>
                        <a:gd name="T84" fmla="*/ 298 w 821"/>
                        <a:gd name="T85" fmla="*/ 50 h 646"/>
                        <a:gd name="T86" fmla="*/ 175 w 821"/>
                        <a:gd name="T87" fmla="*/ 84 h 646"/>
                        <a:gd name="T88" fmla="*/ 57 w 821"/>
                        <a:gd name="T89" fmla="*/ 123 h 646"/>
                        <a:gd name="T90" fmla="*/ 24 w 821"/>
                        <a:gd name="T91" fmla="*/ 164 h 646"/>
                        <a:gd name="T92" fmla="*/ 3 w 821"/>
                        <a:gd name="T93" fmla="*/ 219 h 646"/>
                        <a:gd name="T94" fmla="*/ 0 w 821"/>
                        <a:gd name="T95" fmla="*/ 329 h 646"/>
                        <a:gd name="T96" fmla="*/ 5 w 821"/>
                        <a:gd name="T97" fmla="*/ 433 h 646"/>
                        <a:gd name="T98" fmla="*/ 9 w 821"/>
                        <a:gd name="T99" fmla="*/ 540 h 646"/>
                        <a:gd name="T100" fmla="*/ 28 w 821"/>
                        <a:gd name="T101" fmla="*/ 602 h 646"/>
                        <a:gd name="T102" fmla="*/ 47 w 821"/>
                        <a:gd name="T103" fmla="*/ 635 h 646"/>
                        <a:gd name="T104" fmla="*/ 80 w 821"/>
                        <a:gd name="T105" fmla="*/ 646 h 646"/>
                        <a:gd name="T106" fmla="*/ 99 w 821"/>
                        <a:gd name="T107" fmla="*/ 640 h 646"/>
                        <a:gd name="T108" fmla="*/ 69 w 821"/>
                        <a:gd name="T109" fmla="*/ 616 h 64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60000 65536"/>
                        <a:gd name="T154" fmla="*/ 0 60000 65536"/>
                        <a:gd name="T155" fmla="*/ 0 60000 65536"/>
                        <a:gd name="T156" fmla="*/ 0 60000 65536"/>
                        <a:gd name="T157" fmla="*/ 0 60000 65536"/>
                        <a:gd name="T158" fmla="*/ 0 60000 65536"/>
                        <a:gd name="T159" fmla="*/ 0 60000 65536"/>
                        <a:gd name="T160" fmla="*/ 0 60000 65536"/>
                        <a:gd name="T161" fmla="*/ 0 60000 65536"/>
                        <a:gd name="T162" fmla="*/ 0 60000 65536"/>
                        <a:gd name="T163" fmla="*/ 0 60000 65536"/>
                        <a:gd name="T164" fmla="*/ 0 60000 65536"/>
                        <a:gd name="T165" fmla="*/ 0 w 821"/>
                        <a:gd name="T166" fmla="*/ 0 h 646"/>
                        <a:gd name="T167" fmla="*/ 821 w 821"/>
                        <a:gd name="T168" fmla="*/ 646 h 646"/>
                      </a:gdLst>
                      <a:ahLst/>
                      <a:cxnLst>
                        <a:cxn ang="T110">
                          <a:pos x="T0" y="T1"/>
                        </a:cxn>
                        <a:cxn ang="T111">
                          <a:pos x="T2" y="T3"/>
                        </a:cxn>
                        <a:cxn ang="T112">
                          <a:pos x="T4" y="T5"/>
                        </a:cxn>
                        <a:cxn ang="T113">
                          <a:pos x="T6" y="T7"/>
                        </a:cxn>
                        <a:cxn ang="T114">
                          <a:pos x="T8" y="T9"/>
                        </a:cxn>
                        <a:cxn ang="T115">
                          <a:pos x="T10" y="T11"/>
                        </a:cxn>
                        <a:cxn ang="T116">
                          <a:pos x="T12" y="T13"/>
                        </a:cxn>
                        <a:cxn ang="T117">
                          <a:pos x="T14" y="T15"/>
                        </a:cxn>
                        <a:cxn ang="T118">
                          <a:pos x="T16" y="T17"/>
                        </a:cxn>
                        <a:cxn ang="T119">
                          <a:pos x="T18" y="T19"/>
                        </a:cxn>
                        <a:cxn ang="T120">
                          <a:pos x="T20" y="T21"/>
                        </a:cxn>
                        <a:cxn ang="T121">
                          <a:pos x="T22" y="T23"/>
                        </a:cxn>
                        <a:cxn ang="T122">
                          <a:pos x="T24" y="T25"/>
                        </a:cxn>
                        <a:cxn ang="T123">
                          <a:pos x="T26" y="T27"/>
                        </a:cxn>
                        <a:cxn ang="T124">
                          <a:pos x="T28" y="T29"/>
                        </a:cxn>
                        <a:cxn ang="T125">
                          <a:pos x="T30" y="T31"/>
                        </a:cxn>
                        <a:cxn ang="T126">
                          <a:pos x="T32" y="T33"/>
                        </a:cxn>
                        <a:cxn ang="T127">
                          <a:pos x="T34" y="T35"/>
                        </a:cxn>
                        <a:cxn ang="T128">
                          <a:pos x="T36" y="T37"/>
                        </a:cxn>
                        <a:cxn ang="T129">
                          <a:pos x="T38" y="T39"/>
                        </a:cxn>
                        <a:cxn ang="T130">
                          <a:pos x="T40" y="T41"/>
                        </a:cxn>
                        <a:cxn ang="T131">
                          <a:pos x="T42" y="T43"/>
                        </a:cxn>
                        <a:cxn ang="T132">
                          <a:pos x="T44" y="T45"/>
                        </a:cxn>
                        <a:cxn ang="T133">
                          <a:pos x="T46" y="T47"/>
                        </a:cxn>
                        <a:cxn ang="T134">
                          <a:pos x="T48" y="T49"/>
                        </a:cxn>
                        <a:cxn ang="T135">
                          <a:pos x="T50" y="T51"/>
                        </a:cxn>
                        <a:cxn ang="T136">
                          <a:pos x="T52" y="T53"/>
                        </a:cxn>
                        <a:cxn ang="T137">
                          <a:pos x="T54" y="T55"/>
                        </a:cxn>
                        <a:cxn ang="T138">
                          <a:pos x="T56" y="T57"/>
                        </a:cxn>
                        <a:cxn ang="T139">
                          <a:pos x="T58" y="T59"/>
                        </a:cxn>
                        <a:cxn ang="T140">
                          <a:pos x="T60" y="T61"/>
                        </a:cxn>
                        <a:cxn ang="T141">
                          <a:pos x="T62" y="T63"/>
                        </a:cxn>
                        <a:cxn ang="T142">
                          <a:pos x="T64" y="T65"/>
                        </a:cxn>
                        <a:cxn ang="T143">
                          <a:pos x="T66" y="T67"/>
                        </a:cxn>
                        <a:cxn ang="T144">
                          <a:pos x="T68" y="T69"/>
                        </a:cxn>
                        <a:cxn ang="T145">
                          <a:pos x="T70" y="T71"/>
                        </a:cxn>
                        <a:cxn ang="T146">
                          <a:pos x="T72" y="T73"/>
                        </a:cxn>
                        <a:cxn ang="T147">
                          <a:pos x="T74" y="T75"/>
                        </a:cxn>
                        <a:cxn ang="T148">
                          <a:pos x="T76" y="T77"/>
                        </a:cxn>
                        <a:cxn ang="T149">
                          <a:pos x="T78" y="T79"/>
                        </a:cxn>
                        <a:cxn ang="T150">
                          <a:pos x="T80" y="T81"/>
                        </a:cxn>
                        <a:cxn ang="T151">
                          <a:pos x="T82" y="T83"/>
                        </a:cxn>
                        <a:cxn ang="T152">
                          <a:pos x="T84" y="T85"/>
                        </a:cxn>
                        <a:cxn ang="T153">
                          <a:pos x="T86" y="T87"/>
                        </a:cxn>
                        <a:cxn ang="T154">
                          <a:pos x="T88" y="T89"/>
                        </a:cxn>
                        <a:cxn ang="T155">
                          <a:pos x="T90" y="T91"/>
                        </a:cxn>
                        <a:cxn ang="T156">
                          <a:pos x="T92" y="T93"/>
                        </a:cxn>
                        <a:cxn ang="T157">
                          <a:pos x="T94" y="T95"/>
                        </a:cxn>
                        <a:cxn ang="T158">
                          <a:pos x="T96" y="T97"/>
                        </a:cxn>
                        <a:cxn ang="T159">
                          <a:pos x="T98" y="T99"/>
                        </a:cxn>
                        <a:cxn ang="T160">
                          <a:pos x="T100" y="T101"/>
                        </a:cxn>
                        <a:cxn ang="T161">
                          <a:pos x="T102" y="T103"/>
                        </a:cxn>
                        <a:cxn ang="T162">
                          <a:pos x="T104" y="T105"/>
                        </a:cxn>
                        <a:cxn ang="T163">
                          <a:pos x="T106" y="T107"/>
                        </a:cxn>
                        <a:cxn ang="T164">
                          <a:pos x="T108" y="T109"/>
                        </a:cxn>
                      </a:cxnLst>
                      <a:rect l="T165" t="T166" r="T167" b="T168"/>
                      <a:pathLst>
                        <a:path w="821" h="646">
                          <a:moveTo>
                            <a:pt x="69" y="616"/>
                          </a:moveTo>
                          <a:lnTo>
                            <a:pt x="46" y="592"/>
                          </a:lnTo>
                          <a:lnTo>
                            <a:pt x="32" y="551"/>
                          </a:lnTo>
                          <a:lnTo>
                            <a:pt x="27" y="460"/>
                          </a:lnTo>
                          <a:lnTo>
                            <a:pt x="27" y="309"/>
                          </a:lnTo>
                          <a:lnTo>
                            <a:pt x="32" y="195"/>
                          </a:lnTo>
                          <a:lnTo>
                            <a:pt x="46" y="169"/>
                          </a:lnTo>
                          <a:lnTo>
                            <a:pt x="71" y="136"/>
                          </a:lnTo>
                          <a:lnTo>
                            <a:pt x="132" y="112"/>
                          </a:lnTo>
                          <a:lnTo>
                            <a:pt x="240" y="80"/>
                          </a:lnTo>
                          <a:lnTo>
                            <a:pt x="329" y="57"/>
                          </a:lnTo>
                          <a:lnTo>
                            <a:pt x="369" y="33"/>
                          </a:lnTo>
                          <a:lnTo>
                            <a:pt x="440" y="27"/>
                          </a:lnTo>
                          <a:lnTo>
                            <a:pt x="566" y="38"/>
                          </a:lnTo>
                          <a:lnTo>
                            <a:pt x="670" y="32"/>
                          </a:lnTo>
                          <a:lnTo>
                            <a:pt x="714" y="22"/>
                          </a:lnTo>
                          <a:lnTo>
                            <a:pt x="750" y="32"/>
                          </a:lnTo>
                          <a:lnTo>
                            <a:pt x="774" y="95"/>
                          </a:lnTo>
                          <a:lnTo>
                            <a:pt x="789" y="210"/>
                          </a:lnTo>
                          <a:lnTo>
                            <a:pt x="804" y="301"/>
                          </a:lnTo>
                          <a:lnTo>
                            <a:pt x="797" y="343"/>
                          </a:lnTo>
                          <a:lnTo>
                            <a:pt x="769" y="446"/>
                          </a:lnTo>
                          <a:lnTo>
                            <a:pt x="733" y="550"/>
                          </a:lnTo>
                          <a:lnTo>
                            <a:pt x="709" y="589"/>
                          </a:lnTo>
                          <a:lnTo>
                            <a:pt x="693" y="608"/>
                          </a:lnTo>
                          <a:lnTo>
                            <a:pt x="717" y="622"/>
                          </a:lnTo>
                          <a:lnTo>
                            <a:pt x="742" y="578"/>
                          </a:lnTo>
                          <a:lnTo>
                            <a:pt x="780" y="485"/>
                          </a:lnTo>
                          <a:lnTo>
                            <a:pt x="808" y="386"/>
                          </a:lnTo>
                          <a:lnTo>
                            <a:pt x="818" y="337"/>
                          </a:lnTo>
                          <a:lnTo>
                            <a:pt x="821" y="291"/>
                          </a:lnTo>
                          <a:lnTo>
                            <a:pt x="812" y="214"/>
                          </a:lnTo>
                          <a:lnTo>
                            <a:pt x="797" y="99"/>
                          </a:lnTo>
                          <a:lnTo>
                            <a:pt x="775" y="36"/>
                          </a:lnTo>
                          <a:lnTo>
                            <a:pt x="755" y="8"/>
                          </a:lnTo>
                          <a:lnTo>
                            <a:pt x="722" y="0"/>
                          </a:lnTo>
                          <a:lnTo>
                            <a:pt x="679" y="13"/>
                          </a:lnTo>
                          <a:lnTo>
                            <a:pt x="615" y="17"/>
                          </a:lnTo>
                          <a:lnTo>
                            <a:pt x="533" y="17"/>
                          </a:lnTo>
                          <a:lnTo>
                            <a:pt x="448" y="5"/>
                          </a:lnTo>
                          <a:lnTo>
                            <a:pt x="391" y="8"/>
                          </a:lnTo>
                          <a:lnTo>
                            <a:pt x="362" y="19"/>
                          </a:lnTo>
                          <a:lnTo>
                            <a:pt x="298" y="50"/>
                          </a:lnTo>
                          <a:lnTo>
                            <a:pt x="175" y="84"/>
                          </a:lnTo>
                          <a:lnTo>
                            <a:pt x="57" y="123"/>
                          </a:lnTo>
                          <a:lnTo>
                            <a:pt x="24" y="164"/>
                          </a:lnTo>
                          <a:lnTo>
                            <a:pt x="3" y="219"/>
                          </a:lnTo>
                          <a:lnTo>
                            <a:pt x="0" y="329"/>
                          </a:lnTo>
                          <a:lnTo>
                            <a:pt x="5" y="433"/>
                          </a:lnTo>
                          <a:lnTo>
                            <a:pt x="9" y="540"/>
                          </a:lnTo>
                          <a:lnTo>
                            <a:pt x="28" y="602"/>
                          </a:lnTo>
                          <a:lnTo>
                            <a:pt x="47" y="635"/>
                          </a:lnTo>
                          <a:lnTo>
                            <a:pt x="80" y="646"/>
                          </a:lnTo>
                          <a:lnTo>
                            <a:pt x="99" y="640"/>
                          </a:lnTo>
                          <a:lnTo>
                            <a:pt x="69" y="616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5130" name="Freeform 21"/>
                    <p:cNvSpPr>
                      <a:spLocks/>
                    </p:cNvSpPr>
                    <p:nvPr/>
                  </p:nvSpPr>
                  <p:spPr bwMode="auto">
                    <a:xfrm>
                      <a:off x="1978" y="1965"/>
                      <a:ext cx="707" cy="644"/>
                    </a:xfrm>
                    <a:custGeom>
                      <a:avLst/>
                      <a:gdLst>
                        <a:gd name="T0" fmla="*/ 11 w 707"/>
                        <a:gd name="T1" fmla="*/ 611 h 644"/>
                        <a:gd name="T2" fmla="*/ 129 w 707"/>
                        <a:gd name="T3" fmla="*/ 619 h 644"/>
                        <a:gd name="T4" fmla="*/ 294 w 707"/>
                        <a:gd name="T5" fmla="*/ 623 h 644"/>
                        <a:gd name="T6" fmla="*/ 426 w 707"/>
                        <a:gd name="T7" fmla="*/ 623 h 644"/>
                        <a:gd name="T8" fmla="*/ 544 w 707"/>
                        <a:gd name="T9" fmla="*/ 609 h 644"/>
                        <a:gd name="T10" fmla="*/ 622 w 707"/>
                        <a:gd name="T11" fmla="*/ 597 h 644"/>
                        <a:gd name="T12" fmla="*/ 644 w 707"/>
                        <a:gd name="T13" fmla="*/ 586 h 644"/>
                        <a:gd name="T14" fmla="*/ 644 w 707"/>
                        <a:gd name="T15" fmla="*/ 529 h 644"/>
                        <a:gd name="T16" fmla="*/ 615 w 707"/>
                        <a:gd name="T17" fmla="*/ 377 h 644"/>
                        <a:gd name="T18" fmla="*/ 582 w 707"/>
                        <a:gd name="T19" fmla="*/ 193 h 644"/>
                        <a:gd name="T20" fmla="*/ 565 w 707"/>
                        <a:gd name="T21" fmla="*/ 126 h 644"/>
                        <a:gd name="T22" fmla="*/ 549 w 707"/>
                        <a:gd name="T23" fmla="*/ 101 h 644"/>
                        <a:gd name="T24" fmla="*/ 346 w 707"/>
                        <a:gd name="T25" fmla="*/ 123 h 644"/>
                        <a:gd name="T26" fmla="*/ 147 w 707"/>
                        <a:gd name="T27" fmla="*/ 128 h 644"/>
                        <a:gd name="T28" fmla="*/ 38 w 707"/>
                        <a:gd name="T29" fmla="*/ 131 h 644"/>
                        <a:gd name="T30" fmla="*/ 0 w 707"/>
                        <a:gd name="T31" fmla="*/ 136 h 644"/>
                        <a:gd name="T32" fmla="*/ 21 w 707"/>
                        <a:gd name="T33" fmla="*/ 109 h 644"/>
                        <a:gd name="T34" fmla="*/ 68 w 707"/>
                        <a:gd name="T35" fmla="*/ 114 h 644"/>
                        <a:gd name="T36" fmla="*/ 204 w 707"/>
                        <a:gd name="T37" fmla="*/ 109 h 644"/>
                        <a:gd name="T38" fmla="*/ 333 w 707"/>
                        <a:gd name="T39" fmla="*/ 101 h 644"/>
                        <a:gd name="T40" fmla="*/ 447 w 707"/>
                        <a:gd name="T41" fmla="*/ 92 h 644"/>
                        <a:gd name="T42" fmla="*/ 556 w 707"/>
                        <a:gd name="T43" fmla="*/ 82 h 644"/>
                        <a:gd name="T44" fmla="*/ 641 w 707"/>
                        <a:gd name="T45" fmla="*/ 43 h 644"/>
                        <a:gd name="T46" fmla="*/ 688 w 707"/>
                        <a:gd name="T47" fmla="*/ 0 h 644"/>
                        <a:gd name="T48" fmla="*/ 707 w 707"/>
                        <a:gd name="T49" fmla="*/ 21 h 644"/>
                        <a:gd name="T50" fmla="*/ 663 w 707"/>
                        <a:gd name="T51" fmla="*/ 47 h 644"/>
                        <a:gd name="T52" fmla="*/ 598 w 707"/>
                        <a:gd name="T53" fmla="*/ 90 h 644"/>
                        <a:gd name="T54" fmla="*/ 578 w 707"/>
                        <a:gd name="T55" fmla="*/ 104 h 644"/>
                        <a:gd name="T56" fmla="*/ 601 w 707"/>
                        <a:gd name="T57" fmla="*/ 202 h 644"/>
                        <a:gd name="T58" fmla="*/ 620 w 707"/>
                        <a:gd name="T59" fmla="*/ 297 h 644"/>
                        <a:gd name="T60" fmla="*/ 636 w 707"/>
                        <a:gd name="T61" fmla="*/ 384 h 644"/>
                        <a:gd name="T62" fmla="*/ 650 w 707"/>
                        <a:gd name="T63" fmla="*/ 467 h 644"/>
                        <a:gd name="T64" fmla="*/ 663 w 707"/>
                        <a:gd name="T65" fmla="*/ 529 h 644"/>
                        <a:gd name="T66" fmla="*/ 669 w 707"/>
                        <a:gd name="T67" fmla="*/ 582 h 644"/>
                        <a:gd name="T68" fmla="*/ 660 w 707"/>
                        <a:gd name="T69" fmla="*/ 611 h 644"/>
                        <a:gd name="T70" fmla="*/ 570 w 707"/>
                        <a:gd name="T71" fmla="*/ 633 h 644"/>
                        <a:gd name="T72" fmla="*/ 412 w 707"/>
                        <a:gd name="T73" fmla="*/ 644 h 644"/>
                        <a:gd name="T74" fmla="*/ 246 w 707"/>
                        <a:gd name="T75" fmla="*/ 638 h 644"/>
                        <a:gd name="T76" fmla="*/ 125 w 707"/>
                        <a:gd name="T77" fmla="*/ 638 h 644"/>
                        <a:gd name="T78" fmla="*/ 25 w 707"/>
                        <a:gd name="T79" fmla="*/ 635 h 644"/>
                        <a:gd name="T80" fmla="*/ 11 w 707"/>
                        <a:gd name="T81" fmla="*/ 611 h 644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60000 65536"/>
                        <a:gd name="T94" fmla="*/ 0 60000 65536"/>
                        <a:gd name="T95" fmla="*/ 0 60000 65536"/>
                        <a:gd name="T96" fmla="*/ 0 60000 65536"/>
                        <a:gd name="T97" fmla="*/ 0 60000 65536"/>
                        <a:gd name="T98" fmla="*/ 0 60000 65536"/>
                        <a:gd name="T99" fmla="*/ 0 60000 65536"/>
                        <a:gd name="T100" fmla="*/ 0 60000 65536"/>
                        <a:gd name="T101" fmla="*/ 0 60000 65536"/>
                        <a:gd name="T102" fmla="*/ 0 60000 65536"/>
                        <a:gd name="T103" fmla="*/ 0 60000 65536"/>
                        <a:gd name="T104" fmla="*/ 0 60000 65536"/>
                        <a:gd name="T105" fmla="*/ 0 60000 65536"/>
                        <a:gd name="T106" fmla="*/ 0 60000 65536"/>
                        <a:gd name="T107" fmla="*/ 0 60000 65536"/>
                        <a:gd name="T108" fmla="*/ 0 60000 65536"/>
                        <a:gd name="T109" fmla="*/ 0 60000 6553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w 707"/>
                        <a:gd name="T124" fmla="*/ 0 h 644"/>
                        <a:gd name="T125" fmla="*/ 707 w 707"/>
                        <a:gd name="T126" fmla="*/ 644 h 644"/>
                      </a:gdLst>
                      <a:ahLst/>
                      <a:cxnLst>
                        <a:cxn ang="T82">
                          <a:pos x="T0" y="T1"/>
                        </a:cxn>
                        <a:cxn ang="T83">
                          <a:pos x="T2" y="T3"/>
                        </a:cxn>
                        <a:cxn ang="T84">
                          <a:pos x="T4" y="T5"/>
                        </a:cxn>
                        <a:cxn ang="T85">
                          <a:pos x="T6" y="T7"/>
                        </a:cxn>
                        <a:cxn ang="T86">
                          <a:pos x="T8" y="T9"/>
                        </a:cxn>
                        <a:cxn ang="T87">
                          <a:pos x="T10" y="T11"/>
                        </a:cxn>
                        <a:cxn ang="T88">
                          <a:pos x="T12" y="T13"/>
                        </a:cxn>
                        <a:cxn ang="T89">
                          <a:pos x="T14" y="T15"/>
                        </a:cxn>
                        <a:cxn ang="T90">
                          <a:pos x="T16" y="T17"/>
                        </a:cxn>
                        <a:cxn ang="T91">
                          <a:pos x="T18" y="T19"/>
                        </a:cxn>
                        <a:cxn ang="T92">
                          <a:pos x="T20" y="T21"/>
                        </a:cxn>
                        <a:cxn ang="T93">
                          <a:pos x="T22" y="T23"/>
                        </a:cxn>
                        <a:cxn ang="T94">
                          <a:pos x="T24" y="T25"/>
                        </a:cxn>
                        <a:cxn ang="T95">
                          <a:pos x="T26" y="T27"/>
                        </a:cxn>
                        <a:cxn ang="T96">
                          <a:pos x="T28" y="T29"/>
                        </a:cxn>
                        <a:cxn ang="T97">
                          <a:pos x="T30" y="T31"/>
                        </a:cxn>
                        <a:cxn ang="T98">
                          <a:pos x="T32" y="T33"/>
                        </a:cxn>
                        <a:cxn ang="T99">
                          <a:pos x="T34" y="T35"/>
                        </a:cxn>
                        <a:cxn ang="T100">
                          <a:pos x="T36" y="T37"/>
                        </a:cxn>
                        <a:cxn ang="T101">
                          <a:pos x="T38" y="T39"/>
                        </a:cxn>
                        <a:cxn ang="T102">
                          <a:pos x="T40" y="T41"/>
                        </a:cxn>
                        <a:cxn ang="T103">
                          <a:pos x="T42" y="T43"/>
                        </a:cxn>
                        <a:cxn ang="T104">
                          <a:pos x="T44" y="T45"/>
                        </a:cxn>
                        <a:cxn ang="T105">
                          <a:pos x="T46" y="T47"/>
                        </a:cxn>
                        <a:cxn ang="T106">
                          <a:pos x="T48" y="T49"/>
                        </a:cxn>
                        <a:cxn ang="T107">
                          <a:pos x="T50" y="T51"/>
                        </a:cxn>
                        <a:cxn ang="T108">
                          <a:pos x="T52" y="T53"/>
                        </a:cxn>
                        <a:cxn ang="T109">
                          <a:pos x="T54" y="T55"/>
                        </a:cxn>
                        <a:cxn ang="T110">
                          <a:pos x="T56" y="T57"/>
                        </a:cxn>
                        <a:cxn ang="T111">
                          <a:pos x="T58" y="T59"/>
                        </a:cxn>
                        <a:cxn ang="T112">
                          <a:pos x="T60" y="T61"/>
                        </a:cxn>
                        <a:cxn ang="T113">
                          <a:pos x="T62" y="T63"/>
                        </a:cxn>
                        <a:cxn ang="T114">
                          <a:pos x="T64" y="T65"/>
                        </a:cxn>
                        <a:cxn ang="T115">
                          <a:pos x="T66" y="T67"/>
                        </a:cxn>
                        <a:cxn ang="T116">
                          <a:pos x="T68" y="T69"/>
                        </a:cxn>
                        <a:cxn ang="T117">
                          <a:pos x="T70" y="T71"/>
                        </a:cxn>
                        <a:cxn ang="T118">
                          <a:pos x="T72" y="T73"/>
                        </a:cxn>
                        <a:cxn ang="T119">
                          <a:pos x="T74" y="T75"/>
                        </a:cxn>
                        <a:cxn ang="T120">
                          <a:pos x="T76" y="T77"/>
                        </a:cxn>
                        <a:cxn ang="T121">
                          <a:pos x="T78" y="T79"/>
                        </a:cxn>
                        <a:cxn ang="T122">
                          <a:pos x="T80" y="T81"/>
                        </a:cxn>
                      </a:cxnLst>
                      <a:rect l="T123" t="T124" r="T125" b="T126"/>
                      <a:pathLst>
                        <a:path w="707" h="644">
                          <a:moveTo>
                            <a:pt x="11" y="611"/>
                          </a:moveTo>
                          <a:lnTo>
                            <a:pt x="129" y="619"/>
                          </a:lnTo>
                          <a:lnTo>
                            <a:pt x="294" y="623"/>
                          </a:lnTo>
                          <a:lnTo>
                            <a:pt x="426" y="623"/>
                          </a:lnTo>
                          <a:lnTo>
                            <a:pt x="544" y="609"/>
                          </a:lnTo>
                          <a:lnTo>
                            <a:pt x="622" y="597"/>
                          </a:lnTo>
                          <a:lnTo>
                            <a:pt x="644" y="586"/>
                          </a:lnTo>
                          <a:lnTo>
                            <a:pt x="644" y="529"/>
                          </a:lnTo>
                          <a:lnTo>
                            <a:pt x="615" y="377"/>
                          </a:lnTo>
                          <a:lnTo>
                            <a:pt x="582" y="193"/>
                          </a:lnTo>
                          <a:lnTo>
                            <a:pt x="565" y="126"/>
                          </a:lnTo>
                          <a:lnTo>
                            <a:pt x="549" y="101"/>
                          </a:lnTo>
                          <a:lnTo>
                            <a:pt x="346" y="123"/>
                          </a:lnTo>
                          <a:lnTo>
                            <a:pt x="147" y="128"/>
                          </a:lnTo>
                          <a:lnTo>
                            <a:pt x="38" y="131"/>
                          </a:lnTo>
                          <a:lnTo>
                            <a:pt x="0" y="136"/>
                          </a:lnTo>
                          <a:lnTo>
                            <a:pt x="21" y="109"/>
                          </a:lnTo>
                          <a:lnTo>
                            <a:pt x="68" y="114"/>
                          </a:lnTo>
                          <a:lnTo>
                            <a:pt x="204" y="109"/>
                          </a:lnTo>
                          <a:lnTo>
                            <a:pt x="333" y="101"/>
                          </a:lnTo>
                          <a:lnTo>
                            <a:pt x="447" y="92"/>
                          </a:lnTo>
                          <a:lnTo>
                            <a:pt x="556" y="82"/>
                          </a:lnTo>
                          <a:lnTo>
                            <a:pt x="641" y="43"/>
                          </a:lnTo>
                          <a:lnTo>
                            <a:pt x="688" y="0"/>
                          </a:lnTo>
                          <a:lnTo>
                            <a:pt x="707" y="21"/>
                          </a:lnTo>
                          <a:lnTo>
                            <a:pt x="663" y="47"/>
                          </a:lnTo>
                          <a:lnTo>
                            <a:pt x="598" y="90"/>
                          </a:lnTo>
                          <a:lnTo>
                            <a:pt x="578" y="104"/>
                          </a:lnTo>
                          <a:lnTo>
                            <a:pt x="601" y="202"/>
                          </a:lnTo>
                          <a:lnTo>
                            <a:pt x="620" y="297"/>
                          </a:lnTo>
                          <a:lnTo>
                            <a:pt x="636" y="384"/>
                          </a:lnTo>
                          <a:lnTo>
                            <a:pt x="650" y="467"/>
                          </a:lnTo>
                          <a:lnTo>
                            <a:pt x="663" y="529"/>
                          </a:lnTo>
                          <a:lnTo>
                            <a:pt x="669" y="582"/>
                          </a:lnTo>
                          <a:lnTo>
                            <a:pt x="660" y="611"/>
                          </a:lnTo>
                          <a:lnTo>
                            <a:pt x="570" y="633"/>
                          </a:lnTo>
                          <a:lnTo>
                            <a:pt x="412" y="644"/>
                          </a:lnTo>
                          <a:lnTo>
                            <a:pt x="246" y="638"/>
                          </a:lnTo>
                          <a:lnTo>
                            <a:pt x="125" y="638"/>
                          </a:lnTo>
                          <a:lnTo>
                            <a:pt x="25" y="635"/>
                          </a:lnTo>
                          <a:lnTo>
                            <a:pt x="11" y="611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5131" name="Freeform 22"/>
                    <p:cNvSpPr>
                      <a:spLocks/>
                    </p:cNvSpPr>
                    <p:nvPr/>
                  </p:nvSpPr>
                  <p:spPr bwMode="auto">
                    <a:xfrm>
                      <a:off x="2057" y="2127"/>
                      <a:ext cx="488" cy="412"/>
                    </a:xfrm>
                    <a:custGeom>
                      <a:avLst/>
                      <a:gdLst>
                        <a:gd name="T0" fmla="*/ 0 w 488"/>
                        <a:gd name="T1" fmla="*/ 11 h 412"/>
                        <a:gd name="T2" fmla="*/ 162 w 488"/>
                        <a:gd name="T3" fmla="*/ 5 h 412"/>
                        <a:gd name="T4" fmla="*/ 273 w 488"/>
                        <a:gd name="T5" fmla="*/ 0 h 412"/>
                        <a:gd name="T6" fmla="*/ 397 w 488"/>
                        <a:gd name="T7" fmla="*/ 2 h 412"/>
                        <a:gd name="T8" fmla="*/ 416 w 488"/>
                        <a:gd name="T9" fmla="*/ 16 h 412"/>
                        <a:gd name="T10" fmla="*/ 431 w 488"/>
                        <a:gd name="T11" fmla="*/ 38 h 412"/>
                        <a:gd name="T12" fmla="*/ 458 w 488"/>
                        <a:gd name="T13" fmla="*/ 154 h 412"/>
                        <a:gd name="T14" fmla="*/ 478 w 488"/>
                        <a:gd name="T15" fmla="*/ 286 h 412"/>
                        <a:gd name="T16" fmla="*/ 488 w 488"/>
                        <a:gd name="T17" fmla="*/ 377 h 412"/>
                        <a:gd name="T18" fmla="*/ 478 w 488"/>
                        <a:gd name="T19" fmla="*/ 406 h 412"/>
                        <a:gd name="T20" fmla="*/ 453 w 488"/>
                        <a:gd name="T21" fmla="*/ 412 h 412"/>
                        <a:gd name="T22" fmla="*/ 310 w 488"/>
                        <a:gd name="T23" fmla="*/ 396 h 412"/>
                        <a:gd name="T24" fmla="*/ 459 w 488"/>
                        <a:gd name="T25" fmla="*/ 383 h 412"/>
                        <a:gd name="T26" fmla="*/ 467 w 488"/>
                        <a:gd name="T27" fmla="*/ 379 h 412"/>
                        <a:gd name="T28" fmla="*/ 464 w 488"/>
                        <a:gd name="T29" fmla="*/ 317 h 412"/>
                        <a:gd name="T30" fmla="*/ 453 w 488"/>
                        <a:gd name="T31" fmla="*/ 229 h 412"/>
                        <a:gd name="T32" fmla="*/ 429 w 488"/>
                        <a:gd name="T33" fmla="*/ 110 h 412"/>
                        <a:gd name="T34" fmla="*/ 410 w 488"/>
                        <a:gd name="T35" fmla="*/ 35 h 412"/>
                        <a:gd name="T36" fmla="*/ 391 w 488"/>
                        <a:gd name="T37" fmla="*/ 24 h 412"/>
                        <a:gd name="T38" fmla="*/ 302 w 488"/>
                        <a:gd name="T39" fmla="*/ 19 h 412"/>
                        <a:gd name="T40" fmla="*/ 181 w 488"/>
                        <a:gd name="T41" fmla="*/ 24 h 412"/>
                        <a:gd name="T42" fmla="*/ 81 w 488"/>
                        <a:gd name="T43" fmla="*/ 21 h 412"/>
                        <a:gd name="T44" fmla="*/ 0 w 488"/>
                        <a:gd name="T45" fmla="*/ 11 h 412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w 488"/>
                        <a:gd name="T70" fmla="*/ 0 h 412"/>
                        <a:gd name="T71" fmla="*/ 488 w 488"/>
                        <a:gd name="T72" fmla="*/ 412 h 412"/>
                      </a:gdLst>
                      <a:ahLst/>
                      <a:cxnLst>
                        <a:cxn ang="T46">
                          <a:pos x="T0" y="T1"/>
                        </a:cxn>
                        <a:cxn ang="T47">
                          <a:pos x="T2" y="T3"/>
                        </a:cxn>
                        <a:cxn ang="T48">
                          <a:pos x="T4" y="T5"/>
                        </a:cxn>
                        <a:cxn ang="T49">
                          <a:pos x="T6" y="T7"/>
                        </a:cxn>
                        <a:cxn ang="T50">
                          <a:pos x="T8" y="T9"/>
                        </a:cxn>
                        <a:cxn ang="T51">
                          <a:pos x="T10" y="T11"/>
                        </a:cxn>
                        <a:cxn ang="T52">
                          <a:pos x="T12" y="T13"/>
                        </a:cxn>
                        <a:cxn ang="T53">
                          <a:pos x="T14" y="T15"/>
                        </a:cxn>
                        <a:cxn ang="T54">
                          <a:pos x="T16" y="T17"/>
                        </a:cxn>
                        <a:cxn ang="T55">
                          <a:pos x="T18" y="T19"/>
                        </a:cxn>
                        <a:cxn ang="T56">
                          <a:pos x="T20" y="T21"/>
                        </a:cxn>
                        <a:cxn ang="T57">
                          <a:pos x="T22" y="T23"/>
                        </a:cxn>
                        <a:cxn ang="T58">
                          <a:pos x="T24" y="T25"/>
                        </a:cxn>
                        <a:cxn ang="T59">
                          <a:pos x="T26" y="T27"/>
                        </a:cxn>
                        <a:cxn ang="T60">
                          <a:pos x="T28" y="T29"/>
                        </a:cxn>
                        <a:cxn ang="T61">
                          <a:pos x="T30" y="T31"/>
                        </a:cxn>
                        <a:cxn ang="T62">
                          <a:pos x="T32" y="T33"/>
                        </a:cxn>
                        <a:cxn ang="T63">
                          <a:pos x="T34" y="T35"/>
                        </a:cxn>
                        <a:cxn ang="T64">
                          <a:pos x="T36" y="T37"/>
                        </a:cxn>
                        <a:cxn ang="T65">
                          <a:pos x="T38" y="T39"/>
                        </a:cxn>
                        <a:cxn ang="T66">
                          <a:pos x="T40" y="T41"/>
                        </a:cxn>
                        <a:cxn ang="T67">
                          <a:pos x="T42" y="T43"/>
                        </a:cxn>
                        <a:cxn ang="T68">
                          <a:pos x="T44" y="T45"/>
                        </a:cxn>
                      </a:cxnLst>
                      <a:rect l="T69" t="T70" r="T71" b="T72"/>
                      <a:pathLst>
                        <a:path w="488" h="412">
                          <a:moveTo>
                            <a:pt x="0" y="11"/>
                          </a:moveTo>
                          <a:lnTo>
                            <a:pt x="162" y="5"/>
                          </a:lnTo>
                          <a:lnTo>
                            <a:pt x="273" y="0"/>
                          </a:lnTo>
                          <a:lnTo>
                            <a:pt x="397" y="2"/>
                          </a:lnTo>
                          <a:lnTo>
                            <a:pt x="416" y="16"/>
                          </a:lnTo>
                          <a:lnTo>
                            <a:pt x="431" y="38"/>
                          </a:lnTo>
                          <a:lnTo>
                            <a:pt x="458" y="154"/>
                          </a:lnTo>
                          <a:lnTo>
                            <a:pt x="478" y="286"/>
                          </a:lnTo>
                          <a:lnTo>
                            <a:pt x="488" y="377"/>
                          </a:lnTo>
                          <a:lnTo>
                            <a:pt x="478" y="406"/>
                          </a:lnTo>
                          <a:lnTo>
                            <a:pt x="453" y="412"/>
                          </a:lnTo>
                          <a:lnTo>
                            <a:pt x="310" y="396"/>
                          </a:lnTo>
                          <a:lnTo>
                            <a:pt x="459" y="383"/>
                          </a:lnTo>
                          <a:lnTo>
                            <a:pt x="467" y="379"/>
                          </a:lnTo>
                          <a:lnTo>
                            <a:pt x="464" y="317"/>
                          </a:lnTo>
                          <a:lnTo>
                            <a:pt x="453" y="229"/>
                          </a:lnTo>
                          <a:lnTo>
                            <a:pt x="429" y="110"/>
                          </a:lnTo>
                          <a:lnTo>
                            <a:pt x="410" y="35"/>
                          </a:lnTo>
                          <a:lnTo>
                            <a:pt x="391" y="24"/>
                          </a:lnTo>
                          <a:lnTo>
                            <a:pt x="302" y="19"/>
                          </a:lnTo>
                          <a:lnTo>
                            <a:pt x="181" y="24"/>
                          </a:lnTo>
                          <a:lnTo>
                            <a:pt x="81" y="21"/>
                          </a:lnTo>
                          <a:lnTo>
                            <a:pt x="0" y="11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5132" name="Freeform 23"/>
                    <p:cNvSpPr>
                      <a:spLocks/>
                    </p:cNvSpPr>
                    <p:nvPr/>
                  </p:nvSpPr>
                  <p:spPr bwMode="auto">
                    <a:xfrm>
                      <a:off x="2007" y="2133"/>
                      <a:ext cx="485" cy="401"/>
                    </a:xfrm>
                    <a:custGeom>
                      <a:avLst/>
                      <a:gdLst>
                        <a:gd name="T0" fmla="*/ 224 w 485"/>
                        <a:gd name="T1" fmla="*/ 0 h 401"/>
                        <a:gd name="T2" fmla="*/ 67 w 485"/>
                        <a:gd name="T3" fmla="*/ 0 h 401"/>
                        <a:gd name="T4" fmla="*/ 22 w 485"/>
                        <a:gd name="T5" fmla="*/ 5 h 401"/>
                        <a:gd name="T6" fmla="*/ 14 w 485"/>
                        <a:gd name="T7" fmla="*/ 22 h 401"/>
                        <a:gd name="T8" fmla="*/ 5 w 485"/>
                        <a:gd name="T9" fmla="*/ 57 h 401"/>
                        <a:gd name="T10" fmla="*/ 0 w 485"/>
                        <a:gd name="T11" fmla="*/ 151 h 401"/>
                        <a:gd name="T12" fmla="*/ 5 w 485"/>
                        <a:gd name="T13" fmla="*/ 243 h 401"/>
                        <a:gd name="T14" fmla="*/ 17 w 485"/>
                        <a:gd name="T15" fmla="*/ 334 h 401"/>
                        <a:gd name="T16" fmla="*/ 37 w 485"/>
                        <a:gd name="T17" fmla="*/ 371 h 401"/>
                        <a:gd name="T18" fmla="*/ 46 w 485"/>
                        <a:gd name="T19" fmla="*/ 380 h 401"/>
                        <a:gd name="T20" fmla="*/ 146 w 485"/>
                        <a:gd name="T21" fmla="*/ 390 h 401"/>
                        <a:gd name="T22" fmla="*/ 275 w 485"/>
                        <a:gd name="T23" fmla="*/ 395 h 401"/>
                        <a:gd name="T24" fmla="*/ 371 w 485"/>
                        <a:gd name="T25" fmla="*/ 396 h 401"/>
                        <a:gd name="T26" fmla="*/ 485 w 485"/>
                        <a:gd name="T27" fmla="*/ 401 h 401"/>
                        <a:gd name="T28" fmla="*/ 480 w 485"/>
                        <a:gd name="T29" fmla="*/ 387 h 401"/>
                        <a:gd name="T30" fmla="*/ 391 w 485"/>
                        <a:gd name="T31" fmla="*/ 380 h 401"/>
                        <a:gd name="T32" fmla="*/ 275 w 485"/>
                        <a:gd name="T33" fmla="*/ 372 h 401"/>
                        <a:gd name="T34" fmla="*/ 114 w 485"/>
                        <a:gd name="T35" fmla="*/ 371 h 401"/>
                        <a:gd name="T36" fmla="*/ 56 w 485"/>
                        <a:gd name="T37" fmla="*/ 353 h 401"/>
                        <a:gd name="T38" fmla="*/ 38 w 485"/>
                        <a:gd name="T39" fmla="*/ 339 h 401"/>
                        <a:gd name="T40" fmla="*/ 32 w 485"/>
                        <a:gd name="T41" fmla="*/ 313 h 401"/>
                        <a:gd name="T42" fmla="*/ 24 w 485"/>
                        <a:gd name="T43" fmla="*/ 237 h 401"/>
                        <a:gd name="T44" fmla="*/ 22 w 485"/>
                        <a:gd name="T45" fmla="*/ 142 h 401"/>
                        <a:gd name="T46" fmla="*/ 29 w 485"/>
                        <a:gd name="T47" fmla="*/ 46 h 401"/>
                        <a:gd name="T48" fmla="*/ 38 w 485"/>
                        <a:gd name="T49" fmla="*/ 24 h 401"/>
                        <a:gd name="T50" fmla="*/ 143 w 485"/>
                        <a:gd name="T51" fmla="*/ 10 h 401"/>
                        <a:gd name="T52" fmla="*/ 224 w 485"/>
                        <a:gd name="T53" fmla="*/ 0 h 401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w 485"/>
                        <a:gd name="T82" fmla="*/ 0 h 401"/>
                        <a:gd name="T83" fmla="*/ 485 w 485"/>
                        <a:gd name="T84" fmla="*/ 401 h 401"/>
                      </a:gdLst>
                      <a:ahLst/>
                      <a:cxnLst>
                        <a:cxn ang="T54">
                          <a:pos x="T0" y="T1"/>
                        </a:cxn>
                        <a:cxn ang="T55">
                          <a:pos x="T2" y="T3"/>
                        </a:cxn>
                        <a:cxn ang="T56">
                          <a:pos x="T4" y="T5"/>
                        </a:cxn>
                        <a:cxn ang="T57">
                          <a:pos x="T6" y="T7"/>
                        </a:cxn>
                        <a:cxn ang="T58">
                          <a:pos x="T8" y="T9"/>
                        </a:cxn>
                        <a:cxn ang="T59">
                          <a:pos x="T10" y="T11"/>
                        </a:cxn>
                        <a:cxn ang="T60">
                          <a:pos x="T12" y="T13"/>
                        </a:cxn>
                        <a:cxn ang="T61">
                          <a:pos x="T14" y="T15"/>
                        </a:cxn>
                        <a:cxn ang="T62">
                          <a:pos x="T16" y="T17"/>
                        </a:cxn>
                        <a:cxn ang="T63">
                          <a:pos x="T18" y="T19"/>
                        </a:cxn>
                        <a:cxn ang="T64">
                          <a:pos x="T20" y="T21"/>
                        </a:cxn>
                        <a:cxn ang="T65">
                          <a:pos x="T22" y="T23"/>
                        </a:cxn>
                        <a:cxn ang="T66">
                          <a:pos x="T24" y="T25"/>
                        </a:cxn>
                        <a:cxn ang="T67">
                          <a:pos x="T26" y="T27"/>
                        </a:cxn>
                        <a:cxn ang="T68">
                          <a:pos x="T28" y="T29"/>
                        </a:cxn>
                        <a:cxn ang="T69">
                          <a:pos x="T30" y="T31"/>
                        </a:cxn>
                        <a:cxn ang="T70">
                          <a:pos x="T32" y="T33"/>
                        </a:cxn>
                        <a:cxn ang="T71">
                          <a:pos x="T34" y="T35"/>
                        </a:cxn>
                        <a:cxn ang="T72">
                          <a:pos x="T36" y="T37"/>
                        </a:cxn>
                        <a:cxn ang="T73">
                          <a:pos x="T38" y="T39"/>
                        </a:cxn>
                        <a:cxn ang="T74">
                          <a:pos x="T40" y="T41"/>
                        </a:cxn>
                        <a:cxn ang="T75">
                          <a:pos x="T42" y="T43"/>
                        </a:cxn>
                        <a:cxn ang="T76">
                          <a:pos x="T44" y="T45"/>
                        </a:cxn>
                        <a:cxn ang="T77">
                          <a:pos x="T46" y="T47"/>
                        </a:cxn>
                        <a:cxn ang="T78">
                          <a:pos x="T48" y="T49"/>
                        </a:cxn>
                        <a:cxn ang="T79">
                          <a:pos x="T50" y="T51"/>
                        </a:cxn>
                        <a:cxn ang="T80">
                          <a:pos x="T52" y="T53"/>
                        </a:cxn>
                      </a:cxnLst>
                      <a:rect l="T81" t="T82" r="T83" b="T84"/>
                      <a:pathLst>
                        <a:path w="485" h="401">
                          <a:moveTo>
                            <a:pt x="224" y="0"/>
                          </a:moveTo>
                          <a:lnTo>
                            <a:pt x="67" y="0"/>
                          </a:lnTo>
                          <a:lnTo>
                            <a:pt x="22" y="5"/>
                          </a:lnTo>
                          <a:lnTo>
                            <a:pt x="14" y="22"/>
                          </a:lnTo>
                          <a:lnTo>
                            <a:pt x="5" y="57"/>
                          </a:lnTo>
                          <a:lnTo>
                            <a:pt x="0" y="151"/>
                          </a:lnTo>
                          <a:lnTo>
                            <a:pt x="5" y="243"/>
                          </a:lnTo>
                          <a:lnTo>
                            <a:pt x="17" y="334"/>
                          </a:lnTo>
                          <a:lnTo>
                            <a:pt x="37" y="371"/>
                          </a:lnTo>
                          <a:lnTo>
                            <a:pt x="46" y="380"/>
                          </a:lnTo>
                          <a:lnTo>
                            <a:pt x="146" y="390"/>
                          </a:lnTo>
                          <a:lnTo>
                            <a:pt x="275" y="395"/>
                          </a:lnTo>
                          <a:lnTo>
                            <a:pt x="371" y="396"/>
                          </a:lnTo>
                          <a:lnTo>
                            <a:pt x="485" y="401"/>
                          </a:lnTo>
                          <a:lnTo>
                            <a:pt x="480" y="387"/>
                          </a:lnTo>
                          <a:lnTo>
                            <a:pt x="391" y="380"/>
                          </a:lnTo>
                          <a:lnTo>
                            <a:pt x="275" y="372"/>
                          </a:lnTo>
                          <a:lnTo>
                            <a:pt x="114" y="371"/>
                          </a:lnTo>
                          <a:lnTo>
                            <a:pt x="56" y="353"/>
                          </a:lnTo>
                          <a:lnTo>
                            <a:pt x="38" y="339"/>
                          </a:lnTo>
                          <a:lnTo>
                            <a:pt x="32" y="313"/>
                          </a:lnTo>
                          <a:lnTo>
                            <a:pt x="24" y="237"/>
                          </a:lnTo>
                          <a:lnTo>
                            <a:pt x="22" y="142"/>
                          </a:lnTo>
                          <a:lnTo>
                            <a:pt x="29" y="46"/>
                          </a:lnTo>
                          <a:lnTo>
                            <a:pt x="38" y="24"/>
                          </a:lnTo>
                          <a:lnTo>
                            <a:pt x="143" y="10"/>
                          </a:lnTo>
                          <a:lnTo>
                            <a:pt x="224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</p:grpSp>
            </p:grpSp>
            <p:grpSp>
              <p:nvGrpSpPr>
                <p:cNvPr id="45103" name="Group 24"/>
                <p:cNvGrpSpPr>
                  <a:grpSpLocks/>
                </p:cNvGrpSpPr>
                <p:nvPr/>
              </p:nvGrpSpPr>
              <p:grpSpPr bwMode="auto">
                <a:xfrm>
                  <a:off x="489" y="2894"/>
                  <a:ext cx="1022" cy="312"/>
                  <a:chOff x="3931" y="712"/>
                  <a:chExt cx="1996" cy="537"/>
                </a:xfrm>
              </p:grpSpPr>
              <p:sp>
                <p:nvSpPr>
                  <p:cNvPr id="45104" name="Freeform 25"/>
                  <p:cNvSpPr>
                    <a:spLocks/>
                  </p:cNvSpPr>
                  <p:nvPr/>
                </p:nvSpPr>
                <p:spPr bwMode="auto">
                  <a:xfrm rot="412926">
                    <a:off x="3931" y="712"/>
                    <a:ext cx="1996" cy="537"/>
                  </a:xfrm>
                  <a:custGeom>
                    <a:avLst/>
                    <a:gdLst>
                      <a:gd name="T0" fmla="*/ 0 w 888"/>
                      <a:gd name="T1" fmla="*/ 290 h 480"/>
                      <a:gd name="T2" fmla="*/ 110 w 888"/>
                      <a:gd name="T3" fmla="*/ 195 h 480"/>
                      <a:gd name="T4" fmla="*/ 113 w 888"/>
                      <a:gd name="T5" fmla="*/ 217 h 480"/>
                      <a:gd name="T6" fmla="*/ 38 w 888"/>
                      <a:gd name="T7" fmla="*/ 285 h 480"/>
                      <a:gd name="T8" fmla="*/ 170 w 888"/>
                      <a:gd name="T9" fmla="*/ 279 h 480"/>
                      <a:gd name="T10" fmla="*/ 449 w 888"/>
                      <a:gd name="T11" fmla="*/ 280 h 480"/>
                      <a:gd name="T12" fmla="*/ 597 w 888"/>
                      <a:gd name="T13" fmla="*/ 269 h 480"/>
                      <a:gd name="T14" fmla="*/ 690 w 888"/>
                      <a:gd name="T15" fmla="*/ 252 h 480"/>
                      <a:gd name="T16" fmla="*/ 713 w 888"/>
                      <a:gd name="T17" fmla="*/ 246 h 480"/>
                      <a:gd name="T18" fmla="*/ 822 w 888"/>
                      <a:gd name="T19" fmla="*/ 27 h 480"/>
                      <a:gd name="T20" fmla="*/ 771 w 888"/>
                      <a:gd name="T21" fmla="*/ 13 h 480"/>
                      <a:gd name="T22" fmla="*/ 847 w 888"/>
                      <a:gd name="T23" fmla="*/ 0 h 480"/>
                      <a:gd name="T24" fmla="*/ 875 w 888"/>
                      <a:gd name="T25" fmla="*/ 24 h 480"/>
                      <a:gd name="T26" fmla="*/ 888 w 888"/>
                      <a:gd name="T27" fmla="*/ 105 h 480"/>
                      <a:gd name="T28" fmla="*/ 866 w 888"/>
                      <a:gd name="T29" fmla="*/ 171 h 480"/>
                      <a:gd name="T30" fmla="*/ 795 w 888"/>
                      <a:gd name="T31" fmla="*/ 385 h 480"/>
                      <a:gd name="T32" fmla="*/ 762 w 888"/>
                      <a:gd name="T33" fmla="*/ 451 h 480"/>
                      <a:gd name="T34" fmla="*/ 732 w 888"/>
                      <a:gd name="T35" fmla="*/ 459 h 480"/>
                      <a:gd name="T36" fmla="*/ 507 w 888"/>
                      <a:gd name="T37" fmla="*/ 455 h 480"/>
                      <a:gd name="T38" fmla="*/ 271 w 888"/>
                      <a:gd name="T39" fmla="*/ 461 h 480"/>
                      <a:gd name="T40" fmla="*/ 47 w 888"/>
                      <a:gd name="T41" fmla="*/ 478 h 480"/>
                      <a:gd name="T42" fmla="*/ 14 w 888"/>
                      <a:gd name="T43" fmla="*/ 480 h 480"/>
                      <a:gd name="T44" fmla="*/ 11 w 888"/>
                      <a:gd name="T45" fmla="*/ 417 h 480"/>
                      <a:gd name="T46" fmla="*/ 6 w 888"/>
                      <a:gd name="T47" fmla="*/ 355 h 480"/>
                      <a:gd name="T48" fmla="*/ 5 w 888"/>
                      <a:gd name="T49" fmla="*/ 322 h 480"/>
                      <a:gd name="T50" fmla="*/ 24 w 888"/>
                      <a:gd name="T51" fmla="*/ 342 h 480"/>
                      <a:gd name="T52" fmla="*/ 28 w 888"/>
                      <a:gd name="T53" fmla="*/ 393 h 480"/>
                      <a:gd name="T54" fmla="*/ 35 w 888"/>
                      <a:gd name="T55" fmla="*/ 447 h 480"/>
                      <a:gd name="T56" fmla="*/ 99 w 888"/>
                      <a:gd name="T57" fmla="*/ 456 h 480"/>
                      <a:gd name="T58" fmla="*/ 246 w 888"/>
                      <a:gd name="T59" fmla="*/ 442 h 480"/>
                      <a:gd name="T60" fmla="*/ 370 w 888"/>
                      <a:gd name="T61" fmla="*/ 432 h 480"/>
                      <a:gd name="T62" fmla="*/ 474 w 888"/>
                      <a:gd name="T63" fmla="*/ 432 h 480"/>
                      <a:gd name="T64" fmla="*/ 630 w 888"/>
                      <a:gd name="T65" fmla="*/ 432 h 480"/>
                      <a:gd name="T66" fmla="*/ 729 w 888"/>
                      <a:gd name="T67" fmla="*/ 431 h 480"/>
                      <a:gd name="T68" fmla="*/ 732 w 888"/>
                      <a:gd name="T69" fmla="*/ 402 h 480"/>
                      <a:gd name="T70" fmla="*/ 723 w 888"/>
                      <a:gd name="T71" fmla="*/ 341 h 480"/>
                      <a:gd name="T72" fmla="*/ 715 w 888"/>
                      <a:gd name="T73" fmla="*/ 274 h 480"/>
                      <a:gd name="T74" fmla="*/ 729 w 888"/>
                      <a:gd name="T75" fmla="*/ 290 h 480"/>
                      <a:gd name="T76" fmla="*/ 743 w 888"/>
                      <a:gd name="T77" fmla="*/ 364 h 480"/>
                      <a:gd name="T78" fmla="*/ 756 w 888"/>
                      <a:gd name="T79" fmla="*/ 402 h 480"/>
                      <a:gd name="T80" fmla="*/ 771 w 888"/>
                      <a:gd name="T81" fmla="*/ 383 h 480"/>
                      <a:gd name="T82" fmla="*/ 798 w 888"/>
                      <a:gd name="T83" fmla="*/ 309 h 480"/>
                      <a:gd name="T84" fmla="*/ 838 w 888"/>
                      <a:gd name="T85" fmla="*/ 204 h 480"/>
                      <a:gd name="T86" fmla="*/ 866 w 888"/>
                      <a:gd name="T87" fmla="*/ 119 h 480"/>
                      <a:gd name="T88" fmla="*/ 871 w 888"/>
                      <a:gd name="T89" fmla="*/ 93 h 480"/>
                      <a:gd name="T90" fmla="*/ 857 w 888"/>
                      <a:gd name="T91" fmla="*/ 33 h 480"/>
                      <a:gd name="T92" fmla="*/ 842 w 888"/>
                      <a:gd name="T93" fmla="*/ 29 h 480"/>
                      <a:gd name="T94" fmla="*/ 812 w 888"/>
                      <a:gd name="T95" fmla="*/ 100 h 480"/>
                      <a:gd name="T96" fmla="*/ 760 w 888"/>
                      <a:gd name="T97" fmla="*/ 193 h 480"/>
                      <a:gd name="T98" fmla="*/ 723 w 888"/>
                      <a:gd name="T99" fmla="*/ 265 h 480"/>
                      <a:gd name="T100" fmla="*/ 685 w 888"/>
                      <a:gd name="T101" fmla="*/ 276 h 480"/>
                      <a:gd name="T102" fmla="*/ 549 w 888"/>
                      <a:gd name="T103" fmla="*/ 293 h 480"/>
                      <a:gd name="T104" fmla="*/ 389 w 888"/>
                      <a:gd name="T105" fmla="*/ 303 h 480"/>
                      <a:gd name="T106" fmla="*/ 231 w 888"/>
                      <a:gd name="T107" fmla="*/ 303 h 480"/>
                      <a:gd name="T108" fmla="*/ 52 w 888"/>
                      <a:gd name="T109" fmla="*/ 304 h 480"/>
                      <a:gd name="T110" fmla="*/ 0 w 888"/>
                      <a:gd name="T111" fmla="*/ 290 h 480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888"/>
                      <a:gd name="T169" fmla="*/ 0 h 480"/>
                      <a:gd name="T170" fmla="*/ 888 w 888"/>
                      <a:gd name="T171" fmla="*/ 480 h 480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888" h="480">
                        <a:moveTo>
                          <a:pt x="0" y="290"/>
                        </a:moveTo>
                        <a:lnTo>
                          <a:pt x="110" y="195"/>
                        </a:lnTo>
                        <a:lnTo>
                          <a:pt x="113" y="217"/>
                        </a:lnTo>
                        <a:lnTo>
                          <a:pt x="38" y="285"/>
                        </a:lnTo>
                        <a:lnTo>
                          <a:pt x="170" y="279"/>
                        </a:lnTo>
                        <a:lnTo>
                          <a:pt x="449" y="280"/>
                        </a:lnTo>
                        <a:lnTo>
                          <a:pt x="597" y="269"/>
                        </a:lnTo>
                        <a:lnTo>
                          <a:pt x="690" y="252"/>
                        </a:lnTo>
                        <a:lnTo>
                          <a:pt x="713" y="246"/>
                        </a:lnTo>
                        <a:lnTo>
                          <a:pt x="822" y="27"/>
                        </a:lnTo>
                        <a:lnTo>
                          <a:pt x="771" y="13"/>
                        </a:lnTo>
                        <a:lnTo>
                          <a:pt x="847" y="0"/>
                        </a:lnTo>
                        <a:lnTo>
                          <a:pt x="875" y="24"/>
                        </a:lnTo>
                        <a:lnTo>
                          <a:pt x="888" y="105"/>
                        </a:lnTo>
                        <a:lnTo>
                          <a:pt x="866" y="171"/>
                        </a:lnTo>
                        <a:lnTo>
                          <a:pt x="795" y="385"/>
                        </a:lnTo>
                        <a:lnTo>
                          <a:pt x="762" y="451"/>
                        </a:lnTo>
                        <a:lnTo>
                          <a:pt x="732" y="459"/>
                        </a:lnTo>
                        <a:lnTo>
                          <a:pt x="507" y="455"/>
                        </a:lnTo>
                        <a:lnTo>
                          <a:pt x="271" y="461"/>
                        </a:lnTo>
                        <a:lnTo>
                          <a:pt x="47" y="478"/>
                        </a:lnTo>
                        <a:lnTo>
                          <a:pt x="14" y="480"/>
                        </a:lnTo>
                        <a:lnTo>
                          <a:pt x="11" y="417"/>
                        </a:lnTo>
                        <a:lnTo>
                          <a:pt x="6" y="355"/>
                        </a:lnTo>
                        <a:lnTo>
                          <a:pt x="5" y="322"/>
                        </a:lnTo>
                        <a:lnTo>
                          <a:pt x="24" y="342"/>
                        </a:lnTo>
                        <a:lnTo>
                          <a:pt x="28" y="393"/>
                        </a:lnTo>
                        <a:lnTo>
                          <a:pt x="35" y="447"/>
                        </a:lnTo>
                        <a:lnTo>
                          <a:pt x="99" y="456"/>
                        </a:lnTo>
                        <a:lnTo>
                          <a:pt x="246" y="442"/>
                        </a:lnTo>
                        <a:lnTo>
                          <a:pt x="370" y="432"/>
                        </a:lnTo>
                        <a:lnTo>
                          <a:pt x="474" y="432"/>
                        </a:lnTo>
                        <a:lnTo>
                          <a:pt x="630" y="432"/>
                        </a:lnTo>
                        <a:lnTo>
                          <a:pt x="729" y="431"/>
                        </a:lnTo>
                        <a:lnTo>
                          <a:pt x="732" y="402"/>
                        </a:lnTo>
                        <a:lnTo>
                          <a:pt x="723" y="341"/>
                        </a:lnTo>
                        <a:lnTo>
                          <a:pt x="715" y="274"/>
                        </a:lnTo>
                        <a:lnTo>
                          <a:pt x="729" y="290"/>
                        </a:lnTo>
                        <a:lnTo>
                          <a:pt x="743" y="364"/>
                        </a:lnTo>
                        <a:lnTo>
                          <a:pt x="756" y="402"/>
                        </a:lnTo>
                        <a:lnTo>
                          <a:pt x="771" y="383"/>
                        </a:lnTo>
                        <a:lnTo>
                          <a:pt x="798" y="309"/>
                        </a:lnTo>
                        <a:lnTo>
                          <a:pt x="838" y="204"/>
                        </a:lnTo>
                        <a:lnTo>
                          <a:pt x="866" y="119"/>
                        </a:lnTo>
                        <a:lnTo>
                          <a:pt x="871" y="93"/>
                        </a:lnTo>
                        <a:lnTo>
                          <a:pt x="857" y="33"/>
                        </a:lnTo>
                        <a:lnTo>
                          <a:pt x="842" y="29"/>
                        </a:lnTo>
                        <a:lnTo>
                          <a:pt x="812" y="100"/>
                        </a:lnTo>
                        <a:lnTo>
                          <a:pt x="760" y="193"/>
                        </a:lnTo>
                        <a:lnTo>
                          <a:pt x="723" y="265"/>
                        </a:lnTo>
                        <a:lnTo>
                          <a:pt x="685" y="276"/>
                        </a:lnTo>
                        <a:lnTo>
                          <a:pt x="549" y="293"/>
                        </a:lnTo>
                        <a:lnTo>
                          <a:pt x="389" y="303"/>
                        </a:lnTo>
                        <a:lnTo>
                          <a:pt x="231" y="303"/>
                        </a:lnTo>
                        <a:lnTo>
                          <a:pt x="52" y="304"/>
                        </a:lnTo>
                        <a:lnTo>
                          <a:pt x="0" y="29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grpSp>
                <p:nvGrpSpPr>
                  <p:cNvPr id="45105" name="Group 26"/>
                  <p:cNvGrpSpPr>
                    <a:grpSpLocks/>
                  </p:cNvGrpSpPr>
                  <p:nvPr/>
                </p:nvGrpSpPr>
                <p:grpSpPr bwMode="auto">
                  <a:xfrm rot="199841">
                    <a:off x="4440" y="744"/>
                    <a:ext cx="1100" cy="273"/>
                    <a:chOff x="4440" y="744"/>
                    <a:chExt cx="1100" cy="273"/>
                  </a:xfrm>
                </p:grpSpPr>
                <p:sp>
                  <p:nvSpPr>
                    <p:cNvPr id="45106" name="Freeform 27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050" y="861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5107" name="Freeform 28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213" y="872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5108" name="Freeform 29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504" y="933"/>
                      <a:ext cx="611" cy="84"/>
                    </a:xfrm>
                    <a:custGeom>
                      <a:avLst/>
                      <a:gdLst>
                        <a:gd name="T0" fmla="*/ 0 w 195"/>
                        <a:gd name="T1" fmla="*/ 15 h 49"/>
                        <a:gd name="T2" fmla="*/ 190 w 195"/>
                        <a:gd name="T3" fmla="*/ 0 h 49"/>
                        <a:gd name="T4" fmla="*/ 195 w 195"/>
                        <a:gd name="T5" fmla="*/ 32 h 49"/>
                        <a:gd name="T6" fmla="*/ 0 w 195"/>
                        <a:gd name="T7" fmla="*/ 49 h 49"/>
                        <a:gd name="T8" fmla="*/ 0 w 195"/>
                        <a:gd name="T9" fmla="*/ 15 h 49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95"/>
                        <a:gd name="T16" fmla="*/ 0 h 49"/>
                        <a:gd name="T17" fmla="*/ 195 w 195"/>
                        <a:gd name="T18" fmla="*/ 49 h 49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95" h="49">
                          <a:moveTo>
                            <a:pt x="0" y="15"/>
                          </a:moveTo>
                          <a:lnTo>
                            <a:pt x="190" y="0"/>
                          </a:lnTo>
                          <a:lnTo>
                            <a:pt x="195" y="32"/>
                          </a:lnTo>
                          <a:lnTo>
                            <a:pt x="0" y="49"/>
                          </a:lnTo>
                          <a:lnTo>
                            <a:pt x="0" y="15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5109" name="Freeform 30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440" y="823"/>
                      <a:ext cx="87" cy="71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5110" name="Freeform 31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603" y="833"/>
                      <a:ext cx="87" cy="73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5111" name="Freeform 32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737" y="845"/>
                      <a:ext cx="88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5112" name="Freeform 33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900" y="856"/>
                      <a:ext cx="88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5113" name="Freeform 34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146" y="782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5114" name="Freeform 35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309" y="793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5115" name="Freeform 36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536" y="744"/>
                      <a:ext cx="87" cy="71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5116" name="Freeform 37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699" y="754"/>
                      <a:ext cx="87" cy="73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5117" name="Freeform 38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833" y="766"/>
                      <a:ext cx="88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5118" name="Freeform 39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996" y="777"/>
                      <a:ext cx="88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5119" name="Freeform 40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357" y="895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5120" name="Freeform 41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453" y="816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</p:grpSp>
            </p:grpSp>
          </p:grpSp>
          <p:sp>
            <p:nvSpPr>
              <p:cNvPr id="45100" name="Rectangle 42"/>
              <p:cNvSpPr>
                <a:spLocks noChangeArrowheads="1"/>
              </p:cNvSpPr>
              <p:nvPr/>
            </p:nvSpPr>
            <p:spPr bwMode="auto">
              <a:xfrm>
                <a:off x="148" y="1692"/>
                <a:ext cx="870" cy="231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eaLnBrk="0" hangingPunct="0"/>
                <a:r>
                  <a:rPr lang="en-US" sz="1800" b="1" dirty="0">
                    <a:solidFill>
                      <a:srgbClr val="5A87C6"/>
                    </a:solidFill>
                    <a:latin typeface="+mj-lt"/>
                  </a:rPr>
                  <a:t>Purchased</a:t>
                </a:r>
              </a:p>
            </p:txBody>
          </p:sp>
        </p:grpSp>
        <p:sp>
          <p:nvSpPr>
            <p:cNvPr id="45065" name="Rectangle 44"/>
            <p:cNvSpPr>
              <a:spLocks noChangeArrowheads="1"/>
            </p:cNvSpPr>
            <p:nvPr/>
          </p:nvSpPr>
          <p:spPr bwMode="auto">
            <a:xfrm>
              <a:off x="7858004" y="6272491"/>
              <a:ext cx="813043" cy="369332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en-US" sz="1800" b="1" dirty="0">
                  <a:solidFill>
                    <a:srgbClr val="5A87C6"/>
                  </a:solidFill>
                  <a:latin typeface="+mj-lt"/>
                </a:rPr>
                <a:t>Retire</a:t>
              </a:r>
            </a:p>
          </p:txBody>
        </p:sp>
        <p:grpSp>
          <p:nvGrpSpPr>
            <p:cNvPr id="45066" name="Group 59"/>
            <p:cNvGrpSpPr>
              <a:grpSpLocks/>
            </p:cNvGrpSpPr>
            <p:nvPr/>
          </p:nvGrpSpPr>
          <p:grpSpPr bwMode="auto">
            <a:xfrm>
              <a:off x="7031038" y="5259388"/>
              <a:ext cx="879475" cy="1098550"/>
              <a:chOff x="489" y="1745"/>
              <a:chExt cx="1191" cy="1479"/>
            </a:xfrm>
          </p:grpSpPr>
          <p:sp>
            <p:nvSpPr>
              <p:cNvPr id="45067" name="Freeform 60"/>
              <p:cNvSpPr>
                <a:spLocks/>
              </p:cNvSpPr>
              <p:nvPr/>
            </p:nvSpPr>
            <p:spPr bwMode="auto">
              <a:xfrm>
                <a:off x="493" y="2883"/>
                <a:ext cx="1003" cy="341"/>
              </a:xfrm>
              <a:custGeom>
                <a:avLst/>
                <a:gdLst>
                  <a:gd name="T0" fmla="*/ 234 w 1913"/>
                  <a:gd name="T1" fmla="*/ 147 h 560"/>
                  <a:gd name="T2" fmla="*/ 294 w 1913"/>
                  <a:gd name="T3" fmla="*/ 120 h 560"/>
                  <a:gd name="T4" fmla="*/ 388 w 1913"/>
                  <a:gd name="T5" fmla="*/ 80 h 560"/>
                  <a:gd name="T6" fmla="*/ 594 w 1913"/>
                  <a:gd name="T7" fmla="*/ 0 h 560"/>
                  <a:gd name="T8" fmla="*/ 1128 w 1913"/>
                  <a:gd name="T9" fmla="*/ 40 h 560"/>
                  <a:gd name="T10" fmla="*/ 1268 w 1913"/>
                  <a:gd name="T11" fmla="*/ 67 h 560"/>
                  <a:gd name="T12" fmla="*/ 1421 w 1913"/>
                  <a:gd name="T13" fmla="*/ 93 h 560"/>
                  <a:gd name="T14" fmla="*/ 1708 w 1913"/>
                  <a:gd name="T15" fmla="*/ 120 h 560"/>
                  <a:gd name="T16" fmla="*/ 1828 w 1913"/>
                  <a:gd name="T17" fmla="*/ 140 h 560"/>
                  <a:gd name="T18" fmla="*/ 1894 w 1913"/>
                  <a:gd name="T19" fmla="*/ 167 h 560"/>
                  <a:gd name="T20" fmla="*/ 1901 w 1913"/>
                  <a:gd name="T21" fmla="*/ 273 h 560"/>
                  <a:gd name="T22" fmla="*/ 1834 w 1913"/>
                  <a:gd name="T23" fmla="*/ 320 h 560"/>
                  <a:gd name="T24" fmla="*/ 1801 w 1913"/>
                  <a:gd name="T25" fmla="*/ 420 h 560"/>
                  <a:gd name="T26" fmla="*/ 1701 w 1913"/>
                  <a:gd name="T27" fmla="*/ 467 h 560"/>
                  <a:gd name="T28" fmla="*/ 1594 w 1913"/>
                  <a:gd name="T29" fmla="*/ 553 h 560"/>
                  <a:gd name="T30" fmla="*/ 1461 w 1913"/>
                  <a:gd name="T31" fmla="*/ 560 h 560"/>
                  <a:gd name="T32" fmla="*/ 1174 w 1913"/>
                  <a:gd name="T33" fmla="*/ 533 h 560"/>
                  <a:gd name="T34" fmla="*/ 1041 w 1913"/>
                  <a:gd name="T35" fmla="*/ 493 h 560"/>
                  <a:gd name="T36" fmla="*/ 848 w 1913"/>
                  <a:gd name="T37" fmla="*/ 473 h 560"/>
                  <a:gd name="T38" fmla="*/ 648 w 1913"/>
                  <a:gd name="T39" fmla="*/ 460 h 560"/>
                  <a:gd name="T40" fmla="*/ 581 w 1913"/>
                  <a:gd name="T41" fmla="*/ 440 h 560"/>
                  <a:gd name="T42" fmla="*/ 494 w 1913"/>
                  <a:gd name="T43" fmla="*/ 433 h 560"/>
                  <a:gd name="T44" fmla="*/ 328 w 1913"/>
                  <a:gd name="T45" fmla="*/ 420 h 560"/>
                  <a:gd name="T46" fmla="*/ 214 w 1913"/>
                  <a:gd name="T47" fmla="*/ 387 h 560"/>
                  <a:gd name="T48" fmla="*/ 74 w 1913"/>
                  <a:gd name="T49" fmla="*/ 380 h 560"/>
                  <a:gd name="T50" fmla="*/ 14 w 1913"/>
                  <a:gd name="T51" fmla="*/ 353 h 560"/>
                  <a:gd name="T52" fmla="*/ 21 w 1913"/>
                  <a:gd name="T53" fmla="*/ 260 h 560"/>
                  <a:gd name="T54" fmla="*/ 61 w 1913"/>
                  <a:gd name="T55" fmla="*/ 240 h 560"/>
                  <a:gd name="T56" fmla="*/ 81 w 1913"/>
                  <a:gd name="T57" fmla="*/ 200 h 560"/>
                  <a:gd name="T58" fmla="*/ 101 w 1913"/>
                  <a:gd name="T59" fmla="*/ 193 h 560"/>
                  <a:gd name="T60" fmla="*/ 234 w 1913"/>
                  <a:gd name="T61" fmla="*/ 147 h 560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1913"/>
                  <a:gd name="T94" fmla="*/ 0 h 560"/>
                  <a:gd name="T95" fmla="*/ 1913 w 1913"/>
                  <a:gd name="T96" fmla="*/ 560 h 560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1913" h="560">
                    <a:moveTo>
                      <a:pt x="234" y="147"/>
                    </a:moveTo>
                    <a:cubicBezTo>
                      <a:pt x="255" y="139"/>
                      <a:pt x="273" y="128"/>
                      <a:pt x="294" y="120"/>
                    </a:cubicBezTo>
                    <a:cubicBezTo>
                      <a:pt x="319" y="97"/>
                      <a:pt x="355" y="87"/>
                      <a:pt x="388" y="80"/>
                    </a:cubicBezTo>
                    <a:cubicBezTo>
                      <a:pt x="455" y="47"/>
                      <a:pt x="527" y="33"/>
                      <a:pt x="594" y="0"/>
                    </a:cubicBezTo>
                    <a:cubicBezTo>
                      <a:pt x="776" y="5"/>
                      <a:pt x="948" y="21"/>
                      <a:pt x="1128" y="40"/>
                    </a:cubicBezTo>
                    <a:cubicBezTo>
                      <a:pt x="1171" y="55"/>
                      <a:pt x="1223" y="60"/>
                      <a:pt x="1268" y="67"/>
                    </a:cubicBezTo>
                    <a:cubicBezTo>
                      <a:pt x="1316" y="82"/>
                      <a:pt x="1371" y="87"/>
                      <a:pt x="1421" y="93"/>
                    </a:cubicBezTo>
                    <a:cubicBezTo>
                      <a:pt x="1510" y="124"/>
                      <a:pt x="1617" y="116"/>
                      <a:pt x="1708" y="120"/>
                    </a:cubicBezTo>
                    <a:cubicBezTo>
                      <a:pt x="1752" y="135"/>
                      <a:pt x="1774" y="135"/>
                      <a:pt x="1828" y="140"/>
                    </a:cubicBezTo>
                    <a:cubicBezTo>
                      <a:pt x="1856" y="146"/>
                      <a:pt x="1874" y="146"/>
                      <a:pt x="1894" y="167"/>
                    </a:cubicBezTo>
                    <a:cubicBezTo>
                      <a:pt x="1907" y="204"/>
                      <a:pt x="1913" y="232"/>
                      <a:pt x="1901" y="273"/>
                    </a:cubicBezTo>
                    <a:cubicBezTo>
                      <a:pt x="1894" y="297"/>
                      <a:pt x="1852" y="308"/>
                      <a:pt x="1834" y="320"/>
                    </a:cubicBezTo>
                    <a:cubicBezTo>
                      <a:pt x="1829" y="336"/>
                      <a:pt x="1813" y="406"/>
                      <a:pt x="1801" y="420"/>
                    </a:cubicBezTo>
                    <a:cubicBezTo>
                      <a:pt x="1782" y="444"/>
                      <a:pt x="1729" y="457"/>
                      <a:pt x="1701" y="467"/>
                    </a:cubicBezTo>
                    <a:cubicBezTo>
                      <a:pt x="1686" y="489"/>
                      <a:pt x="1620" y="550"/>
                      <a:pt x="1594" y="553"/>
                    </a:cubicBezTo>
                    <a:cubicBezTo>
                      <a:pt x="1550" y="559"/>
                      <a:pt x="1505" y="558"/>
                      <a:pt x="1461" y="560"/>
                    </a:cubicBezTo>
                    <a:cubicBezTo>
                      <a:pt x="1361" y="552"/>
                      <a:pt x="1277" y="538"/>
                      <a:pt x="1174" y="533"/>
                    </a:cubicBezTo>
                    <a:cubicBezTo>
                      <a:pt x="1128" y="525"/>
                      <a:pt x="1086" y="501"/>
                      <a:pt x="1041" y="493"/>
                    </a:cubicBezTo>
                    <a:cubicBezTo>
                      <a:pt x="977" y="481"/>
                      <a:pt x="913" y="478"/>
                      <a:pt x="848" y="473"/>
                    </a:cubicBezTo>
                    <a:cubicBezTo>
                      <a:pt x="737" y="456"/>
                      <a:pt x="893" y="478"/>
                      <a:pt x="648" y="460"/>
                    </a:cubicBezTo>
                    <a:cubicBezTo>
                      <a:pt x="625" y="458"/>
                      <a:pt x="604" y="443"/>
                      <a:pt x="581" y="440"/>
                    </a:cubicBezTo>
                    <a:cubicBezTo>
                      <a:pt x="552" y="436"/>
                      <a:pt x="523" y="435"/>
                      <a:pt x="494" y="433"/>
                    </a:cubicBezTo>
                    <a:cubicBezTo>
                      <a:pt x="402" y="416"/>
                      <a:pt x="534" y="439"/>
                      <a:pt x="328" y="420"/>
                    </a:cubicBezTo>
                    <a:cubicBezTo>
                      <a:pt x="290" y="417"/>
                      <a:pt x="253" y="390"/>
                      <a:pt x="214" y="387"/>
                    </a:cubicBezTo>
                    <a:cubicBezTo>
                      <a:pt x="167" y="383"/>
                      <a:pt x="121" y="382"/>
                      <a:pt x="74" y="380"/>
                    </a:cubicBezTo>
                    <a:cubicBezTo>
                      <a:pt x="49" y="373"/>
                      <a:pt x="38" y="361"/>
                      <a:pt x="14" y="353"/>
                    </a:cubicBezTo>
                    <a:cubicBezTo>
                      <a:pt x="6" y="327"/>
                      <a:pt x="0" y="281"/>
                      <a:pt x="21" y="260"/>
                    </a:cubicBezTo>
                    <a:cubicBezTo>
                      <a:pt x="32" y="249"/>
                      <a:pt x="49" y="248"/>
                      <a:pt x="61" y="240"/>
                    </a:cubicBezTo>
                    <a:cubicBezTo>
                      <a:pt x="69" y="228"/>
                      <a:pt x="70" y="211"/>
                      <a:pt x="81" y="200"/>
                    </a:cubicBezTo>
                    <a:cubicBezTo>
                      <a:pt x="86" y="195"/>
                      <a:pt x="95" y="196"/>
                      <a:pt x="101" y="193"/>
                    </a:cubicBezTo>
                    <a:cubicBezTo>
                      <a:pt x="145" y="171"/>
                      <a:pt x="185" y="159"/>
                      <a:pt x="234" y="147"/>
                    </a:cubicBezTo>
                    <a:close/>
                  </a:path>
                </a:pathLst>
              </a:custGeom>
              <a:solidFill>
                <a:srgbClr val="FFFFCC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45068" name="Group 61"/>
              <p:cNvGrpSpPr>
                <a:grpSpLocks/>
              </p:cNvGrpSpPr>
              <p:nvPr/>
            </p:nvGrpSpPr>
            <p:grpSpPr bwMode="auto">
              <a:xfrm rot="412926">
                <a:off x="690" y="1745"/>
                <a:ext cx="990" cy="1199"/>
                <a:chOff x="1680" y="1296"/>
                <a:chExt cx="2263" cy="2448"/>
              </a:xfrm>
            </p:grpSpPr>
            <p:sp>
              <p:nvSpPr>
                <p:cNvPr id="45087" name="Freeform 62"/>
                <p:cNvSpPr>
                  <a:spLocks/>
                </p:cNvSpPr>
                <p:nvPr/>
              </p:nvSpPr>
              <p:spPr bwMode="auto">
                <a:xfrm>
                  <a:off x="1703" y="1326"/>
                  <a:ext cx="2230" cy="2390"/>
                </a:xfrm>
                <a:custGeom>
                  <a:avLst/>
                  <a:gdLst>
                    <a:gd name="T0" fmla="*/ 166 w 883"/>
                    <a:gd name="T1" fmla="*/ 632 h 946"/>
                    <a:gd name="T2" fmla="*/ 98 w 883"/>
                    <a:gd name="T3" fmla="*/ 693 h 946"/>
                    <a:gd name="T4" fmla="*/ 13 w 883"/>
                    <a:gd name="T5" fmla="*/ 767 h 946"/>
                    <a:gd name="T6" fmla="*/ 13 w 883"/>
                    <a:gd name="T7" fmla="*/ 830 h 946"/>
                    <a:gd name="T8" fmla="*/ 27 w 883"/>
                    <a:gd name="T9" fmla="*/ 946 h 946"/>
                    <a:gd name="T10" fmla="*/ 170 w 883"/>
                    <a:gd name="T11" fmla="*/ 941 h 946"/>
                    <a:gd name="T12" fmla="*/ 330 w 883"/>
                    <a:gd name="T13" fmla="*/ 924 h 946"/>
                    <a:gd name="T14" fmla="*/ 568 w 883"/>
                    <a:gd name="T15" fmla="*/ 919 h 946"/>
                    <a:gd name="T16" fmla="*/ 747 w 883"/>
                    <a:gd name="T17" fmla="*/ 924 h 946"/>
                    <a:gd name="T18" fmla="*/ 809 w 883"/>
                    <a:gd name="T19" fmla="*/ 809 h 946"/>
                    <a:gd name="T20" fmla="*/ 883 w 883"/>
                    <a:gd name="T21" fmla="*/ 585 h 946"/>
                    <a:gd name="T22" fmla="*/ 869 w 883"/>
                    <a:gd name="T23" fmla="*/ 517 h 946"/>
                    <a:gd name="T24" fmla="*/ 842 w 883"/>
                    <a:gd name="T25" fmla="*/ 490 h 946"/>
                    <a:gd name="T26" fmla="*/ 762 w 883"/>
                    <a:gd name="T27" fmla="*/ 495 h 946"/>
                    <a:gd name="T28" fmla="*/ 799 w 883"/>
                    <a:gd name="T29" fmla="*/ 325 h 946"/>
                    <a:gd name="T30" fmla="*/ 804 w 883"/>
                    <a:gd name="T31" fmla="*/ 272 h 946"/>
                    <a:gd name="T32" fmla="*/ 785 w 883"/>
                    <a:gd name="T33" fmla="*/ 140 h 946"/>
                    <a:gd name="T34" fmla="*/ 766 w 883"/>
                    <a:gd name="T35" fmla="*/ 42 h 946"/>
                    <a:gd name="T36" fmla="*/ 733 w 883"/>
                    <a:gd name="T37" fmla="*/ 0 h 946"/>
                    <a:gd name="T38" fmla="*/ 708 w 883"/>
                    <a:gd name="T39" fmla="*/ 0 h 946"/>
                    <a:gd name="T40" fmla="*/ 643 w 883"/>
                    <a:gd name="T41" fmla="*/ 11 h 946"/>
                    <a:gd name="T42" fmla="*/ 539 w 883"/>
                    <a:gd name="T43" fmla="*/ 16 h 946"/>
                    <a:gd name="T44" fmla="*/ 471 w 883"/>
                    <a:gd name="T45" fmla="*/ 6 h 946"/>
                    <a:gd name="T46" fmla="*/ 397 w 883"/>
                    <a:gd name="T47" fmla="*/ 2 h 946"/>
                    <a:gd name="T48" fmla="*/ 369 w 883"/>
                    <a:gd name="T49" fmla="*/ 9 h 946"/>
                    <a:gd name="T50" fmla="*/ 306 w 883"/>
                    <a:gd name="T51" fmla="*/ 38 h 946"/>
                    <a:gd name="T52" fmla="*/ 213 w 883"/>
                    <a:gd name="T53" fmla="*/ 63 h 946"/>
                    <a:gd name="T54" fmla="*/ 95 w 883"/>
                    <a:gd name="T55" fmla="*/ 104 h 946"/>
                    <a:gd name="T56" fmla="*/ 50 w 883"/>
                    <a:gd name="T57" fmla="*/ 130 h 946"/>
                    <a:gd name="T58" fmla="*/ 9 w 883"/>
                    <a:gd name="T59" fmla="*/ 174 h 946"/>
                    <a:gd name="T60" fmla="*/ 0 w 883"/>
                    <a:gd name="T61" fmla="*/ 239 h 946"/>
                    <a:gd name="T62" fmla="*/ 0 w 883"/>
                    <a:gd name="T63" fmla="*/ 347 h 946"/>
                    <a:gd name="T64" fmla="*/ 5 w 883"/>
                    <a:gd name="T65" fmla="*/ 475 h 946"/>
                    <a:gd name="T66" fmla="*/ 14 w 883"/>
                    <a:gd name="T67" fmla="*/ 550 h 946"/>
                    <a:gd name="T68" fmla="*/ 32 w 883"/>
                    <a:gd name="T69" fmla="*/ 594 h 946"/>
                    <a:gd name="T70" fmla="*/ 60 w 883"/>
                    <a:gd name="T71" fmla="*/ 616 h 946"/>
                    <a:gd name="T72" fmla="*/ 93 w 883"/>
                    <a:gd name="T73" fmla="*/ 625 h 946"/>
                    <a:gd name="T74" fmla="*/ 166 w 883"/>
                    <a:gd name="T75" fmla="*/ 632 h 94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883"/>
                    <a:gd name="T115" fmla="*/ 0 h 946"/>
                    <a:gd name="T116" fmla="*/ 883 w 883"/>
                    <a:gd name="T117" fmla="*/ 946 h 946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883" h="946">
                      <a:moveTo>
                        <a:pt x="166" y="632"/>
                      </a:moveTo>
                      <a:lnTo>
                        <a:pt x="98" y="693"/>
                      </a:lnTo>
                      <a:lnTo>
                        <a:pt x="13" y="767"/>
                      </a:lnTo>
                      <a:lnTo>
                        <a:pt x="13" y="830"/>
                      </a:lnTo>
                      <a:lnTo>
                        <a:pt x="27" y="946"/>
                      </a:lnTo>
                      <a:lnTo>
                        <a:pt x="170" y="941"/>
                      </a:lnTo>
                      <a:lnTo>
                        <a:pt x="330" y="924"/>
                      </a:lnTo>
                      <a:lnTo>
                        <a:pt x="568" y="919"/>
                      </a:lnTo>
                      <a:lnTo>
                        <a:pt x="747" y="924"/>
                      </a:lnTo>
                      <a:lnTo>
                        <a:pt x="809" y="809"/>
                      </a:lnTo>
                      <a:lnTo>
                        <a:pt x="883" y="585"/>
                      </a:lnTo>
                      <a:lnTo>
                        <a:pt x="869" y="517"/>
                      </a:lnTo>
                      <a:lnTo>
                        <a:pt x="842" y="490"/>
                      </a:lnTo>
                      <a:lnTo>
                        <a:pt x="762" y="495"/>
                      </a:lnTo>
                      <a:lnTo>
                        <a:pt x="799" y="325"/>
                      </a:lnTo>
                      <a:lnTo>
                        <a:pt x="804" y="272"/>
                      </a:lnTo>
                      <a:lnTo>
                        <a:pt x="785" y="140"/>
                      </a:lnTo>
                      <a:lnTo>
                        <a:pt x="766" y="42"/>
                      </a:lnTo>
                      <a:lnTo>
                        <a:pt x="733" y="0"/>
                      </a:lnTo>
                      <a:lnTo>
                        <a:pt x="708" y="0"/>
                      </a:lnTo>
                      <a:lnTo>
                        <a:pt x="643" y="11"/>
                      </a:lnTo>
                      <a:lnTo>
                        <a:pt x="539" y="16"/>
                      </a:lnTo>
                      <a:lnTo>
                        <a:pt x="471" y="6"/>
                      </a:lnTo>
                      <a:lnTo>
                        <a:pt x="397" y="2"/>
                      </a:lnTo>
                      <a:lnTo>
                        <a:pt x="369" y="9"/>
                      </a:lnTo>
                      <a:lnTo>
                        <a:pt x="306" y="38"/>
                      </a:lnTo>
                      <a:lnTo>
                        <a:pt x="213" y="63"/>
                      </a:lnTo>
                      <a:lnTo>
                        <a:pt x="95" y="104"/>
                      </a:lnTo>
                      <a:lnTo>
                        <a:pt x="50" y="130"/>
                      </a:lnTo>
                      <a:lnTo>
                        <a:pt x="9" y="174"/>
                      </a:lnTo>
                      <a:lnTo>
                        <a:pt x="0" y="239"/>
                      </a:lnTo>
                      <a:lnTo>
                        <a:pt x="0" y="347"/>
                      </a:lnTo>
                      <a:lnTo>
                        <a:pt x="5" y="475"/>
                      </a:lnTo>
                      <a:lnTo>
                        <a:pt x="14" y="550"/>
                      </a:lnTo>
                      <a:lnTo>
                        <a:pt x="32" y="594"/>
                      </a:lnTo>
                      <a:lnTo>
                        <a:pt x="60" y="616"/>
                      </a:lnTo>
                      <a:lnTo>
                        <a:pt x="93" y="625"/>
                      </a:lnTo>
                      <a:lnTo>
                        <a:pt x="166" y="632"/>
                      </a:lnTo>
                      <a:close/>
                    </a:path>
                  </a:pathLst>
                </a:custGeom>
                <a:solidFill>
                  <a:srgbClr val="FFFF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5088" name="Freeform 63"/>
                <p:cNvSpPr>
                  <a:spLocks/>
                </p:cNvSpPr>
                <p:nvPr/>
              </p:nvSpPr>
              <p:spPr bwMode="auto">
                <a:xfrm>
                  <a:off x="1917" y="1758"/>
                  <a:ext cx="1306" cy="991"/>
                </a:xfrm>
                <a:custGeom>
                  <a:avLst/>
                  <a:gdLst>
                    <a:gd name="T0" fmla="*/ 3 w 517"/>
                    <a:gd name="T1" fmla="*/ 107 h 392"/>
                    <a:gd name="T2" fmla="*/ 8 w 517"/>
                    <a:gd name="T3" fmla="*/ 35 h 392"/>
                    <a:gd name="T4" fmla="*/ 19 w 517"/>
                    <a:gd name="T5" fmla="*/ 14 h 392"/>
                    <a:gd name="T6" fmla="*/ 51 w 517"/>
                    <a:gd name="T7" fmla="*/ 6 h 392"/>
                    <a:gd name="T8" fmla="*/ 179 w 517"/>
                    <a:gd name="T9" fmla="*/ 2 h 392"/>
                    <a:gd name="T10" fmla="*/ 336 w 517"/>
                    <a:gd name="T11" fmla="*/ 0 h 392"/>
                    <a:gd name="T12" fmla="*/ 428 w 517"/>
                    <a:gd name="T13" fmla="*/ 2 h 392"/>
                    <a:gd name="T14" fmla="*/ 450 w 517"/>
                    <a:gd name="T15" fmla="*/ 16 h 392"/>
                    <a:gd name="T16" fmla="*/ 466 w 517"/>
                    <a:gd name="T17" fmla="*/ 43 h 392"/>
                    <a:gd name="T18" fmla="*/ 490 w 517"/>
                    <a:gd name="T19" fmla="*/ 159 h 392"/>
                    <a:gd name="T20" fmla="*/ 512 w 517"/>
                    <a:gd name="T21" fmla="*/ 287 h 392"/>
                    <a:gd name="T22" fmla="*/ 517 w 517"/>
                    <a:gd name="T23" fmla="*/ 368 h 392"/>
                    <a:gd name="T24" fmla="*/ 509 w 517"/>
                    <a:gd name="T25" fmla="*/ 382 h 392"/>
                    <a:gd name="T26" fmla="*/ 481 w 517"/>
                    <a:gd name="T27" fmla="*/ 392 h 392"/>
                    <a:gd name="T28" fmla="*/ 346 w 517"/>
                    <a:gd name="T29" fmla="*/ 389 h 392"/>
                    <a:gd name="T30" fmla="*/ 138 w 517"/>
                    <a:gd name="T31" fmla="*/ 379 h 392"/>
                    <a:gd name="T32" fmla="*/ 36 w 517"/>
                    <a:gd name="T33" fmla="*/ 370 h 392"/>
                    <a:gd name="T34" fmla="*/ 19 w 517"/>
                    <a:gd name="T35" fmla="*/ 349 h 392"/>
                    <a:gd name="T36" fmla="*/ 10 w 517"/>
                    <a:gd name="T37" fmla="*/ 308 h 392"/>
                    <a:gd name="T38" fmla="*/ 0 w 517"/>
                    <a:gd name="T39" fmla="*/ 207 h 392"/>
                    <a:gd name="T40" fmla="*/ 3 w 517"/>
                    <a:gd name="T41" fmla="*/ 107 h 392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517"/>
                    <a:gd name="T64" fmla="*/ 0 h 392"/>
                    <a:gd name="T65" fmla="*/ 517 w 517"/>
                    <a:gd name="T66" fmla="*/ 392 h 392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517" h="392">
                      <a:moveTo>
                        <a:pt x="3" y="107"/>
                      </a:moveTo>
                      <a:lnTo>
                        <a:pt x="8" y="35"/>
                      </a:lnTo>
                      <a:lnTo>
                        <a:pt x="19" y="14"/>
                      </a:lnTo>
                      <a:lnTo>
                        <a:pt x="51" y="6"/>
                      </a:lnTo>
                      <a:lnTo>
                        <a:pt x="179" y="2"/>
                      </a:lnTo>
                      <a:lnTo>
                        <a:pt x="336" y="0"/>
                      </a:lnTo>
                      <a:lnTo>
                        <a:pt x="428" y="2"/>
                      </a:lnTo>
                      <a:lnTo>
                        <a:pt x="450" y="16"/>
                      </a:lnTo>
                      <a:lnTo>
                        <a:pt x="466" y="43"/>
                      </a:lnTo>
                      <a:lnTo>
                        <a:pt x="490" y="159"/>
                      </a:lnTo>
                      <a:lnTo>
                        <a:pt x="512" y="287"/>
                      </a:lnTo>
                      <a:lnTo>
                        <a:pt x="517" y="368"/>
                      </a:lnTo>
                      <a:lnTo>
                        <a:pt x="509" y="382"/>
                      </a:lnTo>
                      <a:lnTo>
                        <a:pt x="481" y="392"/>
                      </a:lnTo>
                      <a:lnTo>
                        <a:pt x="346" y="389"/>
                      </a:lnTo>
                      <a:lnTo>
                        <a:pt x="138" y="379"/>
                      </a:lnTo>
                      <a:lnTo>
                        <a:pt x="36" y="370"/>
                      </a:lnTo>
                      <a:lnTo>
                        <a:pt x="19" y="349"/>
                      </a:lnTo>
                      <a:lnTo>
                        <a:pt x="10" y="308"/>
                      </a:lnTo>
                      <a:lnTo>
                        <a:pt x="0" y="207"/>
                      </a:lnTo>
                      <a:lnTo>
                        <a:pt x="3" y="107"/>
                      </a:lnTo>
                      <a:close/>
                    </a:path>
                  </a:pathLst>
                </a:custGeom>
                <a:solidFill>
                  <a:srgbClr val="00CC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grpSp>
              <p:nvGrpSpPr>
                <p:cNvPr id="45089" name="Group 64"/>
                <p:cNvGrpSpPr>
                  <a:grpSpLocks/>
                </p:cNvGrpSpPr>
                <p:nvPr/>
              </p:nvGrpSpPr>
              <p:grpSpPr bwMode="auto">
                <a:xfrm>
                  <a:off x="1680" y="1296"/>
                  <a:ext cx="2263" cy="2448"/>
                  <a:chOff x="1923" y="1953"/>
                  <a:chExt cx="896" cy="969"/>
                </a:xfrm>
              </p:grpSpPr>
              <p:sp>
                <p:nvSpPr>
                  <p:cNvPr id="45090" name="Freeform 65"/>
                  <p:cNvSpPr>
                    <a:spLocks/>
                  </p:cNvSpPr>
                  <p:nvPr/>
                </p:nvSpPr>
                <p:spPr bwMode="auto">
                  <a:xfrm>
                    <a:off x="1931" y="2442"/>
                    <a:ext cx="888" cy="480"/>
                  </a:xfrm>
                  <a:custGeom>
                    <a:avLst/>
                    <a:gdLst>
                      <a:gd name="T0" fmla="*/ 0 w 888"/>
                      <a:gd name="T1" fmla="*/ 290 h 480"/>
                      <a:gd name="T2" fmla="*/ 110 w 888"/>
                      <a:gd name="T3" fmla="*/ 195 h 480"/>
                      <a:gd name="T4" fmla="*/ 113 w 888"/>
                      <a:gd name="T5" fmla="*/ 217 h 480"/>
                      <a:gd name="T6" fmla="*/ 38 w 888"/>
                      <a:gd name="T7" fmla="*/ 285 h 480"/>
                      <a:gd name="T8" fmla="*/ 170 w 888"/>
                      <a:gd name="T9" fmla="*/ 279 h 480"/>
                      <a:gd name="T10" fmla="*/ 449 w 888"/>
                      <a:gd name="T11" fmla="*/ 280 h 480"/>
                      <a:gd name="T12" fmla="*/ 597 w 888"/>
                      <a:gd name="T13" fmla="*/ 269 h 480"/>
                      <a:gd name="T14" fmla="*/ 690 w 888"/>
                      <a:gd name="T15" fmla="*/ 252 h 480"/>
                      <a:gd name="T16" fmla="*/ 713 w 888"/>
                      <a:gd name="T17" fmla="*/ 246 h 480"/>
                      <a:gd name="T18" fmla="*/ 822 w 888"/>
                      <a:gd name="T19" fmla="*/ 27 h 480"/>
                      <a:gd name="T20" fmla="*/ 771 w 888"/>
                      <a:gd name="T21" fmla="*/ 13 h 480"/>
                      <a:gd name="T22" fmla="*/ 847 w 888"/>
                      <a:gd name="T23" fmla="*/ 0 h 480"/>
                      <a:gd name="T24" fmla="*/ 875 w 888"/>
                      <a:gd name="T25" fmla="*/ 24 h 480"/>
                      <a:gd name="T26" fmla="*/ 888 w 888"/>
                      <a:gd name="T27" fmla="*/ 105 h 480"/>
                      <a:gd name="T28" fmla="*/ 866 w 888"/>
                      <a:gd name="T29" fmla="*/ 171 h 480"/>
                      <a:gd name="T30" fmla="*/ 795 w 888"/>
                      <a:gd name="T31" fmla="*/ 385 h 480"/>
                      <a:gd name="T32" fmla="*/ 762 w 888"/>
                      <a:gd name="T33" fmla="*/ 451 h 480"/>
                      <a:gd name="T34" fmla="*/ 732 w 888"/>
                      <a:gd name="T35" fmla="*/ 459 h 480"/>
                      <a:gd name="T36" fmla="*/ 507 w 888"/>
                      <a:gd name="T37" fmla="*/ 455 h 480"/>
                      <a:gd name="T38" fmla="*/ 271 w 888"/>
                      <a:gd name="T39" fmla="*/ 461 h 480"/>
                      <a:gd name="T40" fmla="*/ 47 w 888"/>
                      <a:gd name="T41" fmla="*/ 478 h 480"/>
                      <a:gd name="T42" fmla="*/ 14 w 888"/>
                      <a:gd name="T43" fmla="*/ 480 h 480"/>
                      <a:gd name="T44" fmla="*/ 11 w 888"/>
                      <a:gd name="T45" fmla="*/ 417 h 480"/>
                      <a:gd name="T46" fmla="*/ 6 w 888"/>
                      <a:gd name="T47" fmla="*/ 355 h 480"/>
                      <a:gd name="T48" fmla="*/ 5 w 888"/>
                      <a:gd name="T49" fmla="*/ 322 h 480"/>
                      <a:gd name="T50" fmla="*/ 24 w 888"/>
                      <a:gd name="T51" fmla="*/ 342 h 480"/>
                      <a:gd name="T52" fmla="*/ 28 w 888"/>
                      <a:gd name="T53" fmla="*/ 393 h 480"/>
                      <a:gd name="T54" fmla="*/ 35 w 888"/>
                      <a:gd name="T55" fmla="*/ 447 h 480"/>
                      <a:gd name="T56" fmla="*/ 99 w 888"/>
                      <a:gd name="T57" fmla="*/ 456 h 480"/>
                      <a:gd name="T58" fmla="*/ 246 w 888"/>
                      <a:gd name="T59" fmla="*/ 442 h 480"/>
                      <a:gd name="T60" fmla="*/ 370 w 888"/>
                      <a:gd name="T61" fmla="*/ 432 h 480"/>
                      <a:gd name="T62" fmla="*/ 474 w 888"/>
                      <a:gd name="T63" fmla="*/ 432 h 480"/>
                      <a:gd name="T64" fmla="*/ 630 w 888"/>
                      <a:gd name="T65" fmla="*/ 432 h 480"/>
                      <a:gd name="T66" fmla="*/ 729 w 888"/>
                      <a:gd name="T67" fmla="*/ 431 h 480"/>
                      <a:gd name="T68" fmla="*/ 732 w 888"/>
                      <a:gd name="T69" fmla="*/ 402 h 480"/>
                      <a:gd name="T70" fmla="*/ 723 w 888"/>
                      <a:gd name="T71" fmla="*/ 341 h 480"/>
                      <a:gd name="T72" fmla="*/ 715 w 888"/>
                      <a:gd name="T73" fmla="*/ 274 h 480"/>
                      <a:gd name="T74" fmla="*/ 729 w 888"/>
                      <a:gd name="T75" fmla="*/ 290 h 480"/>
                      <a:gd name="T76" fmla="*/ 743 w 888"/>
                      <a:gd name="T77" fmla="*/ 364 h 480"/>
                      <a:gd name="T78" fmla="*/ 756 w 888"/>
                      <a:gd name="T79" fmla="*/ 402 h 480"/>
                      <a:gd name="T80" fmla="*/ 771 w 888"/>
                      <a:gd name="T81" fmla="*/ 383 h 480"/>
                      <a:gd name="T82" fmla="*/ 798 w 888"/>
                      <a:gd name="T83" fmla="*/ 309 h 480"/>
                      <a:gd name="T84" fmla="*/ 838 w 888"/>
                      <a:gd name="T85" fmla="*/ 204 h 480"/>
                      <a:gd name="T86" fmla="*/ 866 w 888"/>
                      <a:gd name="T87" fmla="*/ 119 h 480"/>
                      <a:gd name="T88" fmla="*/ 871 w 888"/>
                      <a:gd name="T89" fmla="*/ 93 h 480"/>
                      <a:gd name="T90" fmla="*/ 857 w 888"/>
                      <a:gd name="T91" fmla="*/ 33 h 480"/>
                      <a:gd name="T92" fmla="*/ 842 w 888"/>
                      <a:gd name="T93" fmla="*/ 29 h 480"/>
                      <a:gd name="T94" fmla="*/ 812 w 888"/>
                      <a:gd name="T95" fmla="*/ 100 h 480"/>
                      <a:gd name="T96" fmla="*/ 760 w 888"/>
                      <a:gd name="T97" fmla="*/ 193 h 480"/>
                      <a:gd name="T98" fmla="*/ 723 w 888"/>
                      <a:gd name="T99" fmla="*/ 265 h 480"/>
                      <a:gd name="T100" fmla="*/ 685 w 888"/>
                      <a:gd name="T101" fmla="*/ 276 h 480"/>
                      <a:gd name="T102" fmla="*/ 549 w 888"/>
                      <a:gd name="T103" fmla="*/ 293 h 480"/>
                      <a:gd name="T104" fmla="*/ 389 w 888"/>
                      <a:gd name="T105" fmla="*/ 303 h 480"/>
                      <a:gd name="T106" fmla="*/ 231 w 888"/>
                      <a:gd name="T107" fmla="*/ 303 h 480"/>
                      <a:gd name="T108" fmla="*/ 52 w 888"/>
                      <a:gd name="T109" fmla="*/ 304 h 480"/>
                      <a:gd name="T110" fmla="*/ 0 w 888"/>
                      <a:gd name="T111" fmla="*/ 290 h 480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888"/>
                      <a:gd name="T169" fmla="*/ 0 h 480"/>
                      <a:gd name="T170" fmla="*/ 888 w 888"/>
                      <a:gd name="T171" fmla="*/ 480 h 480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888" h="480">
                        <a:moveTo>
                          <a:pt x="0" y="290"/>
                        </a:moveTo>
                        <a:lnTo>
                          <a:pt x="110" y="195"/>
                        </a:lnTo>
                        <a:lnTo>
                          <a:pt x="113" y="217"/>
                        </a:lnTo>
                        <a:lnTo>
                          <a:pt x="38" y="285"/>
                        </a:lnTo>
                        <a:lnTo>
                          <a:pt x="170" y="279"/>
                        </a:lnTo>
                        <a:lnTo>
                          <a:pt x="449" y="280"/>
                        </a:lnTo>
                        <a:lnTo>
                          <a:pt x="597" y="269"/>
                        </a:lnTo>
                        <a:lnTo>
                          <a:pt x="690" y="252"/>
                        </a:lnTo>
                        <a:lnTo>
                          <a:pt x="713" y="246"/>
                        </a:lnTo>
                        <a:lnTo>
                          <a:pt x="822" y="27"/>
                        </a:lnTo>
                        <a:lnTo>
                          <a:pt x="771" y="13"/>
                        </a:lnTo>
                        <a:lnTo>
                          <a:pt x="847" y="0"/>
                        </a:lnTo>
                        <a:lnTo>
                          <a:pt x="875" y="24"/>
                        </a:lnTo>
                        <a:lnTo>
                          <a:pt x="888" y="105"/>
                        </a:lnTo>
                        <a:lnTo>
                          <a:pt x="866" y="171"/>
                        </a:lnTo>
                        <a:lnTo>
                          <a:pt x="795" y="385"/>
                        </a:lnTo>
                        <a:lnTo>
                          <a:pt x="762" y="451"/>
                        </a:lnTo>
                        <a:lnTo>
                          <a:pt x="732" y="459"/>
                        </a:lnTo>
                        <a:lnTo>
                          <a:pt x="507" y="455"/>
                        </a:lnTo>
                        <a:lnTo>
                          <a:pt x="271" y="461"/>
                        </a:lnTo>
                        <a:lnTo>
                          <a:pt x="47" y="478"/>
                        </a:lnTo>
                        <a:lnTo>
                          <a:pt x="14" y="480"/>
                        </a:lnTo>
                        <a:lnTo>
                          <a:pt x="11" y="417"/>
                        </a:lnTo>
                        <a:lnTo>
                          <a:pt x="6" y="355"/>
                        </a:lnTo>
                        <a:lnTo>
                          <a:pt x="5" y="322"/>
                        </a:lnTo>
                        <a:lnTo>
                          <a:pt x="24" y="342"/>
                        </a:lnTo>
                        <a:lnTo>
                          <a:pt x="28" y="393"/>
                        </a:lnTo>
                        <a:lnTo>
                          <a:pt x="35" y="447"/>
                        </a:lnTo>
                        <a:lnTo>
                          <a:pt x="99" y="456"/>
                        </a:lnTo>
                        <a:lnTo>
                          <a:pt x="246" y="442"/>
                        </a:lnTo>
                        <a:lnTo>
                          <a:pt x="370" y="432"/>
                        </a:lnTo>
                        <a:lnTo>
                          <a:pt x="474" y="432"/>
                        </a:lnTo>
                        <a:lnTo>
                          <a:pt x="630" y="432"/>
                        </a:lnTo>
                        <a:lnTo>
                          <a:pt x="729" y="431"/>
                        </a:lnTo>
                        <a:lnTo>
                          <a:pt x="732" y="402"/>
                        </a:lnTo>
                        <a:lnTo>
                          <a:pt x="723" y="341"/>
                        </a:lnTo>
                        <a:lnTo>
                          <a:pt x="715" y="274"/>
                        </a:lnTo>
                        <a:lnTo>
                          <a:pt x="729" y="290"/>
                        </a:lnTo>
                        <a:lnTo>
                          <a:pt x="743" y="364"/>
                        </a:lnTo>
                        <a:lnTo>
                          <a:pt x="756" y="402"/>
                        </a:lnTo>
                        <a:lnTo>
                          <a:pt x="771" y="383"/>
                        </a:lnTo>
                        <a:lnTo>
                          <a:pt x="798" y="309"/>
                        </a:lnTo>
                        <a:lnTo>
                          <a:pt x="838" y="204"/>
                        </a:lnTo>
                        <a:lnTo>
                          <a:pt x="866" y="119"/>
                        </a:lnTo>
                        <a:lnTo>
                          <a:pt x="871" y="93"/>
                        </a:lnTo>
                        <a:lnTo>
                          <a:pt x="857" y="33"/>
                        </a:lnTo>
                        <a:lnTo>
                          <a:pt x="842" y="29"/>
                        </a:lnTo>
                        <a:lnTo>
                          <a:pt x="812" y="100"/>
                        </a:lnTo>
                        <a:lnTo>
                          <a:pt x="760" y="193"/>
                        </a:lnTo>
                        <a:lnTo>
                          <a:pt x="723" y="265"/>
                        </a:lnTo>
                        <a:lnTo>
                          <a:pt x="685" y="276"/>
                        </a:lnTo>
                        <a:lnTo>
                          <a:pt x="549" y="293"/>
                        </a:lnTo>
                        <a:lnTo>
                          <a:pt x="389" y="303"/>
                        </a:lnTo>
                        <a:lnTo>
                          <a:pt x="231" y="303"/>
                        </a:lnTo>
                        <a:lnTo>
                          <a:pt x="52" y="304"/>
                        </a:lnTo>
                        <a:lnTo>
                          <a:pt x="0" y="29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5091" name="Freeform 66"/>
                  <p:cNvSpPr>
                    <a:spLocks/>
                  </p:cNvSpPr>
                  <p:nvPr/>
                </p:nvSpPr>
                <p:spPr bwMode="auto">
                  <a:xfrm>
                    <a:off x="2095" y="2605"/>
                    <a:ext cx="459" cy="105"/>
                  </a:xfrm>
                  <a:custGeom>
                    <a:avLst/>
                    <a:gdLst>
                      <a:gd name="T0" fmla="*/ 11 w 459"/>
                      <a:gd name="T1" fmla="*/ 19 h 105"/>
                      <a:gd name="T2" fmla="*/ 43 w 459"/>
                      <a:gd name="T3" fmla="*/ 0 h 105"/>
                      <a:gd name="T4" fmla="*/ 59 w 459"/>
                      <a:gd name="T5" fmla="*/ 5 h 105"/>
                      <a:gd name="T6" fmla="*/ 49 w 459"/>
                      <a:gd name="T7" fmla="*/ 29 h 105"/>
                      <a:gd name="T8" fmla="*/ 25 w 459"/>
                      <a:gd name="T9" fmla="*/ 44 h 105"/>
                      <a:gd name="T10" fmla="*/ 71 w 459"/>
                      <a:gd name="T11" fmla="*/ 66 h 105"/>
                      <a:gd name="T12" fmla="*/ 140 w 459"/>
                      <a:gd name="T13" fmla="*/ 69 h 105"/>
                      <a:gd name="T14" fmla="*/ 200 w 459"/>
                      <a:gd name="T15" fmla="*/ 64 h 105"/>
                      <a:gd name="T16" fmla="*/ 243 w 459"/>
                      <a:gd name="T17" fmla="*/ 59 h 105"/>
                      <a:gd name="T18" fmla="*/ 324 w 459"/>
                      <a:gd name="T19" fmla="*/ 51 h 105"/>
                      <a:gd name="T20" fmla="*/ 376 w 459"/>
                      <a:gd name="T21" fmla="*/ 46 h 105"/>
                      <a:gd name="T22" fmla="*/ 410 w 459"/>
                      <a:gd name="T23" fmla="*/ 36 h 105"/>
                      <a:gd name="T24" fmla="*/ 443 w 459"/>
                      <a:gd name="T25" fmla="*/ 15 h 105"/>
                      <a:gd name="T26" fmla="*/ 440 w 459"/>
                      <a:gd name="T27" fmla="*/ 0 h 105"/>
                      <a:gd name="T28" fmla="*/ 459 w 459"/>
                      <a:gd name="T29" fmla="*/ 5 h 105"/>
                      <a:gd name="T30" fmla="*/ 454 w 459"/>
                      <a:gd name="T31" fmla="*/ 56 h 105"/>
                      <a:gd name="T32" fmla="*/ 405 w 459"/>
                      <a:gd name="T33" fmla="*/ 80 h 105"/>
                      <a:gd name="T34" fmla="*/ 297 w 459"/>
                      <a:gd name="T35" fmla="*/ 86 h 105"/>
                      <a:gd name="T36" fmla="*/ 187 w 459"/>
                      <a:gd name="T37" fmla="*/ 97 h 105"/>
                      <a:gd name="T38" fmla="*/ 124 w 459"/>
                      <a:gd name="T39" fmla="*/ 105 h 105"/>
                      <a:gd name="T40" fmla="*/ 48 w 459"/>
                      <a:gd name="T41" fmla="*/ 86 h 105"/>
                      <a:gd name="T42" fmla="*/ 11 w 459"/>
                      <a:gd name="T43" fmla="*/ 75 h 105"/>
                      <a:gd name="T44" fmla="*/ 0 w 459"/>
                      <a:gd name="T45" fmla="*/ 46 h 105"/>
                      <a:gd name="T46" fmla="*/ 11 w 459"/>
                      <a:gd name="T47" fmla="*/ 19 h 105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w 459"/>
                      <a:gd name="T73" fmla="*/ 0 h 105"/>
                      <a:gd name="T74" fmla="*/ 459 w 459"/>
                      <a:gd name="T75" fmla="*/ 105 h 105"/>
                    </a:gdLst>
                    <a:ahLst/>
                    <a:cxnLst>
                      <a:cxn ang="T48">
                        <a:pos x="T0" y="T1"/>
                      </a:cxn>
                      <a:cxn ang="T49">
                        <a:pos x="T2" y="T3"/>
                      </a:cxn>
                      <a:cxn ang="T50">
                        <a:pos x="T4" y="T5"/>
                      </a:cxn>
                      <a:cxn ang="T51">
                        <a:pos x="T6" y="T7"/>
                      </a:cxn>
                      <a:cxn ang="T52">
                        <a:pos x="T8" y="T9"/>
                      </a:cxn>
                      <a:cxn ang="T53">
                        <a:pos x="T10" y="T11"/>
                      </a:cxn>
                      <a:cxn ang="T54">
                        <a:pos x="T12" y="T13"/>
                      </a:cxn>
                      <a:cxn ang="T55">
                        <a:pos x="T14" y="T15"/>
                      </a:cxn>
                      <a:cxn ang="T56">
                        <a:pos x="T16" y="T17"/>
                      </a:cxn>
                      <a:cxn ang="T57">
                        <a:pos x="T18" y="T19"/>
                      </a:cxn>
                      <a:cxn ang="T58">
                        <a:pos x="T20" y="T21"/>
                      </a:cxn>
                      <a:cxn ang="T59">
                        <a:pos x="T22" y="T23"/>
                      </a:cxn>
                      <a:cxn ang="T60">
                        <a:pos x="T24" y="T25"/>
                      </a:cxn>
                      <a:cxn ang="T61">
                        <a:pos x="T26" y="T27"/>
                      </a:cxn>
                      <a:cxn ang="T62">
                        <a:pos x="T28" y="T29"/>
                      </a:cxn>
                      <a:cxn ang="T63">
                        <a:pos x="T30" y="T31"/>
                      </a:cxn>
                      <a:cxn ang="T64">
                        <a:pos x="T32" y="T33"/>
                      </a:cxn>
                      <a:cxn ang="T65">
                        <a:pos x="T34" y="T35"/>
                      </a:cxn>
                      <a:cxn ang="T66">
                        <a:pos x="T36" y="T37"/>
                      </a:cxn>
                      <a:cxn ang="T67">
                        <a:pos x="T38" y="T39"/>
                      </a:cxn>
                      <a:cxn ang="T68">
                        <a:pos x="T40" y="T41"/>
                      </a:cxn>
                      <a:cxn ang="T69">
                        <a:pos x="T42" y="T43"/>
                      </a:cxn>
                      <a:cxn ang="T70">
                        <a:pos x="T44" y="T45"/>
                      </a:cxn>
                      <a:cxn ang="T71">
                        <a:pos x="T46" y="T47"/>
                      </a:cxn>
                    </a:cxnLst>
                    <a:rect l="T72" t="T73" r="T74" b="T75"/>
                    <a:pathLst>
                      <a:path w="459" h="105">
                        <a:moveTo>
                          <a:pt x="11" y="19"/>
                        </a:moveTo>
                        <a:lnTo>
                          <a:pt x="43" y="0"/>
                        </a:lnTo>
                        <a:lnTo>
                          <a:pt x="59" y="5"/>
                        </a:lnTo>
                        <a:lnTo>
                          <a:pt x="49" y="29"/>
                        </a:lnTo>
                        <a:lnTo>
                          <a:pt x="25" y="44"/>
                        </a:lnTo>
                        <a:lnTo>
                          <a:pt x="71" y="66"/>
                        </a:lnTo>
                        <a:lnTo>
                          <a:pt x="140" y="69"/>
                        </a:lnTo>
                        <a:lnTo>
                          <a:pt x="200" y="64"/>
                        </a:lnTo>
                        <a:lnTo>
                          <a:pt x="243" y="59"/>
                        </a:lnTo>
                        <a:lnTo>
                          <a:pt x="324" y="51"/>
                        </a:lnTo>
                        <a:lnTo>
                          <a:pt x="376" y="46"/>
                        </a:lnTo>
                        <a:lnTo>
                          <a:pt x="410" y="36"/>
                        </a:lnTo>
                        <a:lnTo>
                          <a:pt x="443" y="15"/>
                        </a:lnTo>
                        <a:lnTo>
                          <a:pt x="440" y="0"/>
                        </a:lnTo>
                        <a:lnTo>
                          <a:pt x="459" y="5"/>
                        </a:lnTo>
                        <a:lnTo>
                          <a:pt x="454" y="56"/>
                        </a:lnTo>
                        <a:lnTo>
                          <a:pt x="405" y="80"/>
                        </a:lnTo>
                        <a:lnTo>
                          <a:pt x="297" y="86"/>
                        </a:lnTo>
                        <a:lnTo>
                          <a:pt x="187" y="97"/>
                        </a:lnTo>
                        <a:lnTo>
                          <a:pt x="124" y="105"/>
                        </a:lnTo>
                        <a:lnTo>
                          <a:pt x="48" y="86"/>
                        </a:lnTo>
                        <a:lnTo>
                          <a:pt x="11" y="75"/>
                        </a:lnTo>
                        <a:lnTo>
                          <a:pt x="0" y="46"/>
                        </a:lnTo>
                        <a:lnTo>
                          <a:pt x="11" y="1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5092" name="Freeform 67"/>
                  <p:cNvSpPr>
                    <a:spLocks/>
                  </p:cNvSpPr>
                  <p:nvPr/>
                </p:nvSpPr>
                <p:spPr bwMode="auto">
                  <a:xfrm>
                    <a:off x="2024" y="2782"/>
                    <a:ext cx="48" cy="4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5093" name="Freeform 68"/>
                  <p:cNvSpPr>
                    <a:spLocks/>
                  </p:cNvSpPr>
                  <p:nvPr/>
                </p:nvSpPr>
                <p:spPr bwMode="auto">
                  <a:xfrm>
                    <a:off x="2113" y="2777"/>
                    <a:ext cx="48" cy="4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5094" name="Freeform 69"/>
                  <p:cNvSpPr>
                    <a:spLocks/>
                  </p:cNvSpPr>
                  <p:nvPr/>
                </p:nvSpPr>
                <p:spPr bwMode="auto">
                  <a:xfrm>
                    <a:off x="2404" y="2764"/>
                    <a:ext cx="195" cy="49"/>
                  </a:xfrm>
                  <a:custGeom>
                    <a:avLst/>
                    <a:gdLst>
                      <a:gd name="T0" fmla="*/ 0 w 195"/>
                      <a:gd name="T1" fmla="*/ 15 h 49"/>
                      <a:gd name="T2" fmla="*/ 190 w 195"/>
                      <a:gd name="T3" fmla="*/ 0 h 49"/>
                      <a:gd name="T4" fmla="*/ 195 w 195"/>
                      <a:gd name="T5" fmla="*/ 32 h 49"/>
                      <a:gd name="T6" fmla="*/ 0 w 195"/>
                      <a:gd name="T7" fmla="*/ 49 h 49"/>
                      <a:gd name="T8" fmla="*/ 0 w 195"/>
                      <a:gd name="T9" fmla="*/ 15 h 4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95"/>
                      <a:gd name="T16" fmla="*/ 0 h 49"/>
                      <a:gd name="T17" fmla="*/ 195 w 195"/>
                      <a:gd name="T18" fmla="*/ 49 h 4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95" h="49">
                        <a:moveTo>
                          <a:pt x="0" y="15"/>
                        </a:moveTo>
                        <a:lnTo>
                          <a:pt x="190" y="0"/>
                        </a:lnTo>
                        <a:lnTo>
                          <a:pt x="195" y="32"/>
                        </a:lnTo>
                        <a:lnTo>
                          <a:pt x="0" y="49"/>
                        </a:lnTo>
                        <a:lnTo>
                          <a:pt x="0" y="15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5095" name="Freeform 70"/>
                  <p:cNvSpPr>
                    <a:spLocks/>
                  </p:cNvSpPr>
                  <p:nvPr/>
                </p:nvSpPr>
                <p:spPr bwMode="auto">
                  <a:xfrm>
                    <a:off x="1923" y="1953"/>
                    <a:ext cx="821" cy="646"/>
                  </a:xfrm>
                  <a:custGeom>
                    <a:avLst/>
                    <a:gdLst>
                      <a:gd name="T0" fmla="*/ 69 w 821"/>
                      <a:gd name="T1" fmla="*/ 616 h 646"/>
                      <a:gd name="T2" fmla="*/ 46 w 821"/>
                      <a:gd name="T3" fmla="*/ 592 h 646"/>
                      <a:gd name="T4" fmla="*/ 32 w 821"/>
                      <a:gd name="T5" fmla="*/ 551 h 646"/>
                      <a:gd name="T6" fmla="*/ 27 w 821"/>
                      <a:gd name="T7" fmla="*/ 460 h 646"/>
                      <a:gd name="T8" fmla="*/ 27 w 821"/>
                      <a:gd name="T9" fmla="*/ 309 h 646"/>
                      <a:gd name="T10" fmla="*/ 32 w 821"/>
                      <a:gd name="T11" fmla="*/ 195 h 646"/>
                      <a:gd name="T12" fmla="*/ 46 w 821"/>
                      <a:gd name="T13" fmla="*/ 169 h 646"/>
                      <a:gd name="T14" fmla="*/ 71 w 821"/>
                      <a:gd name="T15" fmla="*/ 136 h 646"/>
                      <a:gd name="T16" fmla="*/ 132 w 821"/>
                      <a:gd name="T17" fmla="*/ 112 h 646"/>
                      <a:gd name="T18" fmla="*/ 240 w 821"/>
                      <a:gd name="T19" fmla="*/ 80 h 646"/>
                      <a:gd name="T20" fmla="*/ 329 w 821"/>
                      <a:gd name="T21" fmla="*/ 57 h 646"/>
                      <a:gd name="T22" fmla="*/ 369 w 821"/>
                      <a:gd name="T23" fmla="*/ 33 h 646"/>
                      <a:gd name="T24" fmla="*/ 440 w 821"/>
                      <a:gd name="T25" fmla="*/ 27 h 646"/>
                      <a:gd name="T26" fmla="*/ 566 w 821"/>
                      <a:gd name="T27" fmla="*/ 38 h 646"/>
                      <a:gd name="T28" fmla="*/ 670 w 821"/>
                      <a:gd name="T29" fmla="*/ 32 h 646"/>
                      <a:gd name="T30" fmla="*/ 714 w 821"/>
                      <a:gd name="T31" fmla="*/ 22 h 646"/>
                      <a:gd name="T32" fmla="*/ 750 w 821"/>
                      <a:gd name="T33" fmla="*/ 32 h 646"/>
                      <a:gd name="T34" fmla="*/ 774 w 821"/>
                      <a:gd name="T35" fmla="*/ 95 h 646"/>
                      <a:gd name="T36" fmla="*/ 789 w 821"/>
                      <a:gd name="T37" fmla="*/ 210 h 646"/>
                      <a:gd name="T38" fmla="*/ 804 w 821"/>
                      <a:gd name="T39" fmla="*/ 301 h 646"/>
                      <a:gd name="T40" fmla="*/ 797 w 821"/>
                      <a:gd name="T41" fmla="*/ 343 h 646"/>
                      <a:gd name="T42" fmla="*/ 769 w 821"/>
                      <a:gd name="T43" fmla="*/ 446 h 646"/>
                      <a:gd name="T44" fmla="*/ 733 w 821"/>
                      <a:gd name="T45" fmla="*/ 550 h 646"/>
                      <a:gd name="T46" fmla="*/ 709 w 821"/>
                      <a:gd name="T47" fmla="*/ 589 h 646"/>
                      <a:gd name="T48" fmla="*/ 693 w 821"/>
                      <a:gd name="T49" fmla="*/ 608 h 646"/>
                      <a:gd name="T50" fmla="*/ 717 w 821"/>
                      <a:gd name="T51" fmla="*/ 622 h 646"/>
                      <a:gd name="T52" fmla="*/ 742 w 821"/>
                      <a:gd name="T53" fmla="*/ 578 h 646"/>
                      <a:gd name="T54" fmla="*/ 780 w 821"/>
                      <a:gd name="T55" fmla="*/ 485 h 646"/>
                      <a:gd name="T56" fmla="*/ 808 w 821"/>
                      <a:gd name="T57" fmla="*/ 386 h 646"/>
                      <a:gd name="T58" fmla="*/ 818 w 821"/>
                      <a:gd name="T59" fmla="*/ 337 h 646"/>
                      <a:gd name="T60" fmla="*/ 821 w 821"/>
                      <a:gd name="T61" fmla="*/ 291 h 646"/>
                      <a:gd name="T62" fmla="*/ 812 w 821"/>
                      <a:gd name="T63" fmla="*/ 214 h 646"/>
                      <a:gd name="T64" fmla="*/ 797 w 821"/>
                      <a:gd name="T65" fmla="*/ 99 h 646"/>
                      <a:gd name="T66" fmla="*/ 775 w 821"/>
                      <a:gd name="T67" fmla="*/ 36 h 646"/>
                      <a:gd name="T68" fmla="*/ 755 w 821"/>
                      <a:gd name="T69" fmla="*/ 8 h 646"/>
                      <a:gd name="T70" fmla="*/ 722 w 821"/>
                      <a:gd name="T71" fmla="*/ 0 h 646"/>
                      <a:gd name="T72" fmla="*/ 679 w 821"/>
                      <a:gd name="T73" fmla="*/ 13 h 646"/>
                      <a:gd name="T74" fmla="*/ 615 w 821"/>
                      <a:gd name="T75" fmla="*/ 17 h 646"/>
                      <a:gd name="T76" fmla="*/ 533 w 821"/>
                      <a:gd name="T77" fmla="*/ 17 h 646"/>
                      <a:gd name="T78" fmla="*/ 448 w 821"/>
                      <a:gd name="T79" fmla="*/ 5 h 646"/>
                      <a:gd name="T80" fmla="*/ 391 w 821"/>
                      <a:gd name="T81" fmla="*/ 8 h 646"/>
                      <a:gd name="T82" fmla="*/ 362 w 821"/>
                      <a:gd name="T83" fmla="*/ 19 h 646"/>
                      <a:gd name="T84" fmla="*/ 298 w 821"/>
                      <a:gd name="T85" fmla="*/ 50 h 646"/>
                      <a:gd name="T86" fmla="*/ 175 w 821"/>
                      <a:gd name="T87" fmla="*/ 84 h 646"/>
                      <a:gd name="T88" fmla="*/ 57 w 821"/>
                      <a:gd name="T89" fmla="*/ 123 h 646"/>
                      <a:gd name="T90" fmla="*/ 24 w 821"/>
                      <a:gd name="T91" fmla="*/ 164 h 646"/>
                      <a:gd name="T92" fmla="*/ 3 w 821"/>
                      <a:gd name="T93" fmla="*/ 219 h 646"/>
                      <a:gd name="T94" fmla="*/ 0 w 821"/>
                      <a:gd name="T95" fmla="*/ 329 h 646"/>
                      <a:gd name="T96" fmla="*/ 5 w 821"/>
                      <a:gd name="T97" fmla="*/ 433 h 646"/>
                      <a:gd name="T98" fmla="*/ 9 w 821"/>
                      <a:gd name="T99" fmla="*/ 540 h 646"/>
                      <a:gd name="T100" fmla="*/ 28 w 821"/>
                      <a:gd name="T101" fmla="*/ 602 h 646"/>
                      <a:gd name="T102" fmla="*/ 47 w 821"/>
                      <a:gd name="T103" fmla="*/ 635 h 646"/>
                      <a:gd name="T104" fmla="*/ 80 w 821"/>
                      <a:gd name="T105" fmla="*/ 646 h 646"/>
                      <a:gd name="T106" fmla="*/ 99 w 821"/>
                      <a:gd name="T107" fmla="*/ 640 h 646"/>
                      <a:gd name="T108" fmla="*/ 69 w 821"/>
                      <a:gd name="T109" fmla="*/ 616 h 64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w 821"/>
                      <a:gd name="T166" fmla="*/ 0 h 646"/>
                      <a:gd name="T167" fmla="*/ 821 w 821"/>
                      <a:gd name="T168" fmla="*/ 646 h 646"/>
                    </a:gdLst>
                    <a:ahLst/>
                    <a:cxnLst>
                      <a:cxn ang="T110">
                        <a:pos x="T0" y="T1"/>
                      </a:cxn>
                      <a:cxn ang="T111">
                        <a:pos x="T2" y="T3"/>
                      </a:cxn>
                      <a:cxn ang="T112">
                        <a:pos x="T4" y="T5"/>
                      </a:cxn>
                      <a:cxn ang="T113">
                        <a:pos x="T6" y="T7"/>
                      </a:cxn>
                      <a:cxn ang="T114">
                        <a:pos x="T8" y="T9"/>
                      </a:cxn>
                      <a:cxn ang="T115">
                        <a:pos x="T10" y="T11"/>
                      </a:cxn>
                      <a:cxn ang="T116">
                        <a:pos x="T12" y="T13"/>
                      </a:cxn>
                      <a:cxn ang="T117">
                        <a:pos x="T14" y="T15"/>
                      </a:cxn>
                      <a:cxn ang="T118">
                        <a:pos x="T16" y="T17"/>
                      </a:cxn>
                      <a:cxn ang="T119">
                        <a:pos x="T18" y="T19"/>
                      </a:cxn>
                      <a:cxn ang="T120">
                        <a:pos x="T20" y="T21"/>
                      </a:cxn>
                      <a:cxn ang="T121">
                        <a:pos x="T22" y="T23"/>
                      </a:cxn>
                      <a:cxn ang="T122">
                        <a:pos x="T24" y="T25"/>
                      </a:cxn>
                      <a:cxn ang="T123">
                        <a:pos x="T26" y="T27"/>
                      </a:cxn>
                      <a:cxn ang="T124">
                        <a:pos x="T28" y="T29"/>
                      </a:cxn>
                      <a:cxn ang="T125">
                        <a:pos x="T30" y="T31"/>
                      </a:cxn>
                      <a:cxn ang="T126">
                        <a:pos x="T32" y="T33"/>
                      </a:cxn>
                      <a:cxn ang="T127">
                        <a:pos x="T34" y="T35"/>
                      </a:cxn>
                      <a:cxn ang="T128">
                        <a:pos x="T36" y="T37"/>
                      </a:cxn>
                      <a:cxn ang="T129">
                        <a:pos x="T38" y="T39"/>
                      </a:cxn>
                      <a:cxn ang="T130">
                        <a:pos x="T40" y="T41"/>
                      </a:cxn>
                      <a:cxn ang="T131">
                        <a:pos x="T42" y="T43"/>
                      </a:cxn>
                      <a:cxn ang="T132">
                        <a:pos x="T44" y="T45"/>
                      </a:cxn>
                      <a:cxn ang="T133">
                        <a:pos x="T46" y="T47"/>
                      </a:cxn>
                      <a:cxn ang="T134">
                        <a:pos x="T48" y="T49"/>
                      </a:cxn>
                      <a:cxn ang="T135">
                        <a:pos x="T50" y="T51"/>
                      </a:cxn>
                      <a:cxn ang="T136">
                        <a:pos x="T52" y="T53"/>
                      </a:cxn>
                      <a:cxn ang="T137">
                        <a:pos x="T54" y="T55"/>
                      </a:cxn>
                      <a:cxn ang="T138">
                        <a:pos x="T56" y="T57"/>
                      </a:cxn>
                      <a:cxn ang="T139">
                        <a:pos x="T58" y="T59"/>
                      </a:cxn>
                      <a:cxn ang="T140">
                        <a:pos x="T60" y="T61"/>
                      </a:cxn>
                      <a:cxn ang="T141">
                        <a:pos x="T62" y="T63"/>
                      </a:cxn>
                      <a:cxn ang="T142">
                        <a:pos x="T64" y="T65"/>
                      </a:cxn>
                      <a:cxn ang="T143">
                        <a:pos x="T66" y="T67"/>
                      </a:cxn>
                      <a:cxn ang="T144">
                        <a:pos x="T68" y="T69"/>
                      </a:cxn>
                      <a:cxn ang="T145">
                        <a:pos x="T70" y="T71"/>
                      </a:cxn>
                      <a:cxn ang="T146">
                        <a:pos x="T72" y="T73"/>
                      </a:cxn>
                      <a:cxn ang="T147">
                        <a:pos x="T74" y="T75"/>
                      </a:cxn>
                      <a:cxn ang="T148">
                        <a:pos x="T76" y="T77"/>
                      </a:cxn>
                      <a:cxn ang="T149">
                        <a:pos x="T78" y="T79"/>
                      </a:cxn>
                      <a:cxn ang="T150">
                        <a:pos x="T80" y="T81"/>
                      </a:cxn>
                      <a:cxn ang="T151">
                        <a:pos x="T82" y="T83"/>
                      </a:cxn>
                      <a:cxn ang="T152">
                        <a:pos x="T84" y="T85"/>
                      </a:cxn>
                      <a:cxn ang="T153">
                        <a:pos x="T86" y="T87"/>
                      </a:cxn>
                      <a:cxn ang="T154">
                        <a:pos x="T88" y="T89"/>
                      </a:cxn>
                      <a:cxn ang="T155">
                        <a:pos x="T90" y="T91"/>
                      </a:cxn>
                      <a:cxn ang="T156">
                        <a:pos x="T92" y="T93"/>
                      </a:cxn>
                      <a:cxn ang="T157">
                        <a:pos x="T94" y="T95"/>
                      </a:cxn>
                      <a:cxn ang="T158">
                        <a:pos x="T96" y="T97"/>
                      </a:cxn>
                      <a:cxn ang="T159">
                        <a:pos x="T98" y="T99"/>
                      </a:cxn>
                      <a:cxn ang="T160">
                        <a:pos x="T100" y="T101"/>
                      </a:cxn>
                      <a:cxn ang="T161">
                        <a:pos x="T102" y="T103"/>
                      </a:cxn>
                      <a:cxn ang="T162">
                        <a:pos x="T104" y="T105"/>
                      </a:cxn>
                      <a:cxn ang="T163">
                        <a:pos x="T106" y="T107"/>
                      </a:cxn>
                      <a:cxn ang="T164">
                        <a:pos x="T108" y="T109"/>
                      </a:cxn>
                    </a:cxnLst>
                    <a:rect l="T165" t="T166" r="T167" b="T168"/>
                    <a:pathLst>
                      <a:path w="821" h="646">
                        <a:moveTo>
                          <a:pt x="69" y="616"/>
                        </a:moveTo>
                        <a:lnTo>
                          <a:pt x="46" y="592"/>
                        </a:lnTo>
                        <a:lnTo>
                          <a:pt x="32" y="551"/>
                        </a:lnTo>
                        <a:lnTo>
                          <a:pt x="27" y="460"/>
                        </a:lnTo>
                        <a:lnTo>
                          <a:pt x="27" y="309"/>
                        </a:lnTo>
                        <a:lnTo>
                          <a:pt x="32" y="195"/>
                        </a:lnTo>
                        <a:lnTo>
                          <a:pt x="46" y="169"/>
                        </a:lnTo>
                        <a:lnTo>
                          <a:pt x="71" y="136"/>
                        </a:lnTo>
                        <a:lnTo>
                          <a:pt x="132" y="112"/>
                        </a:lnTo>
                        <a:lnTo>
                          <a:pt x="240" y="80"/>
                        </a:lnTo>
                        <a:lnTo>
                          <a:pt x="329" y="57"/>
                        </a:lnTo>
                        <a:lnTo>
                          <a:pt x="369" y="33"/>
                        </a:lnTo>
                        <a:lnTo>
                          <a:pt x="440" y="27"/>
                        </a:lnTo>
                        <a:lnTo>
                          <a:pt x="566" y="38"/>
                        </a:lnTo>
                        <a:lnTo>
                          <a:pt x="670" y="32"/>
                        </a:lnTo>
                        <a:lnTo>
                          <a:pt x="714" y="22"/>
                        </a:lnTo>
                        <a:lnTo>
                          <a:pt x="750" y="32"/>
                        </a:lnTo>
                        <a:lnTo>
                          <a:pt x="774" y="95"/>
                        </a:lnTo>
                        <a:lnTo>
                          <a:pt x="789" y="210"/>
                        </a:lnTo>
                        <a:lnTo>
                          <a:pt x="804" y="301"/>
                        </a:lnTo>
                        <a:lnTo>
                          <a:pt x="797" y="343"/>
                        </a:lnTo>
                        <a:lnTo>
                          <a:pt x="769" y="446"/>
                        </a:lnTo>
                        <a:lnTo>
                          <a:pt x="733" y="550"/>
                        </a:lnTo>
                        <a:lnTo>
                          <a:pt x="709" y="589"/>
                        </a:lnTo>
                        <a:lnTo>
                          <a:pt x="693" y="608"/>
                        </a:lnTo>
                        <a:lnTo>
                          <a:pt x="717" y="622"/>
                        </a:lnTo>
                        <a:lnTo>
                          <a:pt x="742" y="578"/>
                        </a:lnTo>
                        <a:lnTo>
                          <a:pt x="780" y="485"/>
                        </a:lnTo>
                        <a:lnTo>
                          <a:pt x="808" y="386"/>
                        </a:lnTo>
                        <a:lnTo>
                          <a:pt x="818" y="337"/>
                        </a:lnTo>
                        <a:lnTo>
                          <a:pt x="821" y="291"/>
                        </a:lnTo>
                        <a:lnTo>
                          <a:pt x="812" y="214"/>
                        </a:lnTo>
                        <a:lnTo>
                          <a:pt x="797" y="99"/>
                        </a:lnTo>
                        <a:lnTo>
                          <a:pt x="775" y="36"/>
                        </a:lnTo>
                        <a:lnTo>
                          <a:pt x="755" y="8"/>
                        </a:lnTo>
                        <a:lnTo>
                          <a:pt x="722" y="0"/>
                        </a:lnTo>
                        <a:lnTo>
                          <a:pt x="679" y="13"/>
                        </a:lnTo>
                        <a:lnTo>
                          <a:pt x="615" y="17"/>
                        </a:lnTo>
                        <a:lnTo>
                          <a:pt x="533" y="17"/>
                        </a:lnTo>
                        <a:lnTo>
                          <a:pt x="448" y="5"/>
                        </a:lnTo>
                        <a:lnTo>
                          <a:pt x="391" y="8"/>
                        </a:lnTo>
                        <a:lnTo>
                          <a:pt x="362" y="19"/>
                        </a:lnTo>
                        <a:lnTo>
                          <a:pt x="298" y="50"/>
                        </a:lnTo>
                        <a:lnTo>
                          <a:pt x="175" y="84"/>
                        </a:lnTo>
                        <a:lnTo>
                          <a:pt x="57" y="123"/>
                        </a:lnTo>
                        <a:lnTo>
                          <a:pt x="24" y="164"/>
                        </a:lnTo>
                        <a:lnTo>
                          <a:pt x="3" y="219"/>
                        </a:lnTo>
                        <a:lnTo>
                          <a:pt x="0" y="329"/>
                        </a:lnTo>
                        <a:lnTo>
                          <a:pt x="5" y="433"/>
                        </a:lnTo>
                        <a:lnTo>
                          <a:pt x="9" y="540"/>
                        </a:lnTo>
                        <a:lnTo>
                          <a:pt x="28" y="602"/>
                        </a:lnTo>
                        <a:lnTo>
                          <a:pt x="47" y="635"/>
                        </a:lnTo>
                        <a:lnTo>
                          <a:pt x="80" y="646"/>
                        </a:lnTo>
                        <a:lnTo>
                          <a:pt x="99" y="640"/>
                        </a:lnTo>
                        <a:lnTo>
                          <a:pt x="69" y="616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5096" name="Freeform 71"/>
                  <p:cNvSpPr>
                    <a:spLocks/>
                  </p:cNvSpPr>
                  <p:nvPr/>
                </p:nvSpPr>
                <p:spPr bwMode="auto">
                  <a:xfrm>
                    <a:off x="1978" y="1965"/>
                    <a:ext cx="707" cy="644"/>
                  </a:xfrm>
                  <a:custGeom>
                    <a:avLst/>
                    <a:gdLst>
                      <a:gd name="T0" fmla="*/ 11 w 707"/>
                      <a:gd name="T1" fmla="*/ 611 h 644"/>
                      <a:gd name="T2" fmla="*/ 129 w 707"/>
                      <a:gd name="T3" fmla="*/ 619 h 644"/>
                      <a:gd name="T4" fmla="*/ 294 w 707"/>
                      <a:gd name="T5" fmla="*/ 623 h 644"/>
                      <a:gd name="T6" fmla="*/ 426 w 707"/>
                      <a:gd name="T7" fmla="*/ 623 h 644"/>
                      <a:gd name="T8" fmla="*/ 544 w 707"/>
                      <a:gd name="T9" fmla="*/ 609 h 644"/>
                      <a:gd name="T10" fmla="*/ 622 w 707"/>
                      <a:gd name="T11" fmla="*/ 597 h 644"/>
                      <a:gd name="T12" fmla="*/ 644 w 707"/>
                      <a:gd name="T13" fmla="*/ 586 h 644"/>
                      <a:gd name="T14" fmla="*/ 644 w 707"/>
                      <a:gd name="T15" fmla="*/ 529 h 644"/>
                      <a:gd name="T16" fmla="*/ 615 w 707"/>
                      <a:gd name="T17" fmla="*/ 377 h 644"/>
                      <a:gd name="T18" fmla="*/ 582 w 707"/>
                      <a:gd name="T19" fmla="*/ 193 h 644"/>
                      <a:gd name="T20" fmla="*/ 565 w 707"/>
                      <a:gd name="T21" fmla="*/ 126 h 644"/>
                      <a:gd name="T22" fmla="*/ 549 w 707"/>
                      <a:gd name="T23" fmla="*/ 101 h 644"/>
                      <a:gd name="T24" fmla="*/ 346 w 707"/>
                      <a:gd name="T25" fmla="*/ 123 h 644"/>
                      <a:gd name="T26" fmla="*/ 147 w 707"/>
                      <a:gd name="T27" fmla="*/ 128 h 644"/>
                      <a:gd name="T28" fmla="*/ 38 w 707"/>
                      <a:gd name="T29" fmla="*/ 131 h 644"/>
                      <a:gd name="T30" fmla="*/ 0 w 707"/>
                      <a:gd name="T31" fmla="*/ 136 h 644"/>
                      <a:gd name="T32" fmla="*/ 21 w 707"/>
                      <a:gd name="T33" fmla="*/ 109 h 644"/>
                      <a:gd name="T34" fmla="*/ 68 w 707"/>
                      <a:gd name="T35" fmla="*/ 114 h 644"/>
                      <a:gd name="T36" fmla="*/ 204 w 707"/>
                      <a:gd name="T37" fmla="*/ 109 h 644"/>
                      <a:gd name="T38" fmla="*/ 333 w 707"/>
                      <a:gd name="T39" fmla="*/ 101 h 644"/>
                      <a:gd name="T40" fmla="*/ 447 w 707"/>
                      <a:gd name="T41" fmla="*/ 92 h 644"/>
                      <a:gd name="T42" fmla="*/ 556 w 707"/>
                      <a:gd name="T43" fmla="*/ 82 h 644"/>
                      <a:gd name="T44" fmla="*/ 641 w 707"/>
                      <a:gd name="T45" fmla="*/ 43 h 644"/>
                      <a:gd name="T46" fmla="*/ 688 w 707"/>
                      <a:gd name="T47" fmla="*/ 0 h 644"/>
                      <a:gd name="T48" fmla="*/ 707 w 707"/>
                      <a:gd name="T49" fmla="*/ 21 h 644"/>
                      <a:gd name="T50" fmla="*/ 663 w 707"/>
                      <a:gd name="T51" fmla="*/ 47 h 644"/>
                      <a:gd name="T52" fmla="*/ 598 w 707"/>
                      <a:gd name="T53" fmla="*/ 90 h 644"/>
                      <a:gd name="T54" fmla="*/ 578 w 707"/>
                      <a:gd name="T55" fmla="*/ 104 h 644"/>
                      <a:gd name="T56" fmla="*/ 601 w 707"/>
                      <a:gd name="T57" fmla="*/ 202 h 644"/>
                      <a:gd name="T58" fmla="*/ 620 w 707"/>
                      <a:gd name="T59" fmla="*/ 297 h 644"/>
                      <a:gd name="T60" fmla="*/ 636 w 707"/>
                      <a:gd name="T61" fmla="*/ 384 h 644"/>
                      <a:gd name="T62" fmla="*/ 650 w 707"/>
                      <a:gd name="T63" fmla="*/ 467 h 644"/>
                      <a:gd name="T64" fmla="*/ 663 w 707"/>
                      <a:gd name="T65" fmla="*/ 529 h 644"/>
                      <a:gd name="T66" fmla="*/ 669 w 707"/>
                      <a:gd name="T67" fmla="*/ 582 h 644"/>
                      <a:gd name="T68" fmla="*/ 660 w 707"/>
                      <a:gd name="T69" fmla="*/ 611 h 644"/>
                      <a:gd name="T70" fmla="*/ 570 w 707"/>
                      <a:gd name="T71" fmla="*/ 633 h 644"/>
                      <a:gd name="T72" fmla="*/ 412 w 707"/>
                      <a:gd name="T73" fmla="*/ 644 h 644"/>
                      <a:gd name="T74" fmla="*/ 246 w 707"/>
                      <a:gd name="T75" fmla="*/ 638 h 644"/>
                      <a:gd name="T76" fmla="*/ 125 w 707"/>
                      <a:gd name="T77" fmla="*/ 638 h 644"/>
                      <a:gd name="T78" fmla="*/ 25 w 707"/>
                      <a:gd name="T79" fmla="*/ 635 h 644"/>
                      <a:gd name="T80" fmla="*/ 11 w 707"/>
                      <a:gd name="T81" fmla="*/ 611 h 644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707"/>
                      <a:gd name="T124" fmla="*/ 0 h 644"/>
                      <a:gd name="T125" fmla="*/ 707 w 707"/>
                      <a:gd name="T126" fmla="*/ 644 h 644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707" h="644">
                        <a:moveTo>
                          <a:pt x="11" y="611"/>
                        </a:moveTo>
                        <a:lnTo>
                          <a:pt x="129" y="619"/>
                        </a:lnTo>
                        <a:lnTo>
                          <a:pt x="294" y="623"/>
                        </a:lnTo>
                        <a:lnTo>
                          <a:pt x="426" y="623"/>
                        </a:lnTo>
                        <a:lnTo>
                          <a:pt x="544" y="609"/>
                        </a:lnTo>
                        <a:lnTo>
                          <a:pt x="622" y="597"/>
                        </a:lnTo>
                        <a:lnTo>
                          <a:pt x="644" y="586"/>
                        </a:lnTo>
                        <a:lnTo>
                          <a:pt x="644" y="529"/>
                        </a:lnTo>
                        <a:lnTo>
                          <a:pt x="615" y="377"/>
                        </a:lnTo>
                        <a:lnTo>
                          <a:pt x="582" y="193"/>
                        </a:lnTo>
                        <a:lnTo>
                          <a:pt x="565" y="126"/>
                        </a:lnTo>
                        <a:lnTo>
                          <a:pt x="549" y="101"/>
                        </a:lnTo>
                        <a:lnTo>
                          <a:pt x="346" y="123"/>
                        </a:lnTo>
                        <a:lnTo>
                          <a:pt x="147" y="128"/>
                        </a:lnTo>
                        <a:lnTo>
                          <a:pt x="38" y="131"/>
                        </a:lnTo>
                        <a:lnTo>
                          <a:pt x="0" y="136"/>
                        </a:lnTo>
                        <a:lnTo>
                          <a:pt x="21" y="109"/>
                        </a:lnTo>
                        <a:lnTo>
                          <a:pt x="68" y="114"/>
                        </a:lnTo>
                        <a:lnTo>
                          <a:pt x="204" y="109"/>
                        </a:lnTo>
                        <a:lnTo>
                          <a:pt x="333" y="101"/>
                        </a:lnTo>
                        <a:lnTo>
                          <a:pt x="447" y="92"/>
                        </a:lnTo>
                        <a:lnTo>
                          <a:pt x="556" y="82"/>
                        </a:lnTo>
                        <a:lnTo>
                          <a:pt x="641" y="43"/>
                        </a:lnTo>
                        <a:lnTo>
                          <a:pt x="688" y="0"/>
                        </a:lnTo>
                        <a:lnTo>
                          <a:pt x="707" y="21"/>
                        </a:lnTo>
                        <a:lnTo>
                          <a:pt x="663" y="47"/>
                        </a:lnTo>
                        <a:lnTo>
                          <a:pt x="598" y="90"/>
                        </a:lnTo>
                        <a:lnTo>
                          <a:pt x="578" y="104"/>
                        </a:lnTo>
                        <a:lnTo>
                          <a:pt x="601" y="202"/>
                        </a:lnTo>
                        <a:lnTo>
                          <a:pt x="620" y="297"/>
                        </a:lnTo>
                        <a:lnTo>
                          <a:pt x="636" y="384"/>
                        </a:lnTo>
                        <a:lnTo>
                          <a:pt x="650" y="467"/>
                        </a:lnTo>
                        <a:lnTo>
                          <a:pt x="663" y="529"/>
                        </a:lnTo>
                        <a:lnTo>
                          <a:pt x="669" y="582"/>
                        </a:lnTo>
                        <a:lnTo>
                          <a:pt x="660" y="611"/>
                        </a:lnTo>
                        <a:lnTo>
                          <a:pt x="570" y="633"/>
                        </a:lnTo>
                        <a:lnTo>
                          <a:pt x="412" y="644"/>
                        </a:lnTo>
                        <a:lnTo>
                          <a:pt x="246" y="638"/>
                        </a:lnTo>
                        <a:lnTo>
                          <a:pt x="125" y="638"/>
                        </a:lnTo>
                        <a:lnTo>
                          <a:pt x="25" y="635"/>
                        </a:lnTo>
                        <a:lnTo>
                          <a:pt x="11" y="611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5097" name="Freeform 72"/>
                  <p:cNvSpPr>
                    <a:spLocks/>
                  </p:cNvSpPr>
                  <p:nvPr/>
                </p:nvSpPr>
                <p:spPr bwMode="auto">
                  <a:xfrm>
                    <a:off x="2057" y="2127"/>
                    <a:ext cx="488" cy="412"/>
                  </a:xfrm>
                  <a:custGeom>
                    <a:avLst/>
                    <a:gdLst>
                      <a:gd name="T0" fmla="*/ 0 w 488"/>
                      <a:gd name="T1" fmla="*/ 11 h 412"/>
                      <a:gd name="T2" fmla="*/ 162 w 488"/>
                      <a:gd name="T3" fmla="*/ 5 h 412"/>
                      <a:gd name="T4" fmla="*/ 273 w 488"/>
                      <a:gd name="T5" fmla="*/ 0 h 412"/>
                      <a:gd name="T6" fmla="*/ 397 w 488"/>
                      <a:gd name="T7" fmla="*/ 2 h 412"/>
                      <a:gd name="T8" fmla="*/ 416 w 488"/>
                      <a:gd name="T9" fmla="*/ 16 h 412"/>
                      <a:gd name="T10" fmla="*/ 431 w 488"/>
                      <a:gd name="T11" fmla="*/ 38 h 412"/>
                      <a:gd name="T12" fmla="*/ 458 w 488"/>
                      <a:gd name="T13" fmla="*/ 154 h 412"/>
                      <a:gd name="T14" fmla="*/ 478 w 488"/>
                      <a:gd name="T15" fmla="*/ 286 h 412"/>
                      <a:gd name="T16" fmla="*/ 488 w 488"/>
                      <a:gd name="T17" fmla="*/ 377 h 412"/>
                      <a:gd name="T18" fmla="*/ 478 w 488"/>
                      <a:gd name="T19" fmla="*/ 406 h 412"/>
                      <a:gd name="T20" fmla="*/ 453 w 488"/>
                      <a:gd name="T21" fmla="*/ 412 h 412"/>
                      <a:gd name="T22" fmla="*/ 310 w 488"/>
                      <a:gd name="T23" fmla="*/ 396 h 412"/>
                      <a:gd name="T24" fmla="*/ 459 w 488"/>
                      <a:gd name="T25" fmla="*/ 383 h 412"/>
                      <a:gd name="T26" fmla="*/ 467 w 488"/>
                      <a:gd name="T27" fmla="*/ 379 h 412"/>
                      <a:gd name="T28" fmla="*/ 464 w 488"/>
                      <a:gd name="T29" fmla="*/ 317 h 412"/>
                      <a:gd name="T30" fmla="*/ 453 w 488"/>
                      <a:gd name="T31" fmla="*/ 229 h 412"/>
                      <a:gd name="T32" fmla="*/ 429 w 488"/>
                      <a:gd name="T33" fmla="*/ 110 h 412"/>
                      <a:gd name="T34" fmla="*/ 410 w 488"/>
                      <a:gd name="T35" fmla="*/ 35 h 412"/>
                      <a:gd name="T36" fmla="*/ 391 w 488"/>
                      <a:gd name="T37" fmla="*/ 24 h 412"/>
                      <a:gd name="T38" fmla="*/ 302 w 488"/>
                      <a:gd name="T39" fmla="*/ 19 h 412"/>
                      <a:gd name="T40" fmla="*/ 181 w 488"/>
                      <a:gd name="T41" fmla="*/ 24 h 412"/>
                      <a:gd name="T42" fmla="*/ 81 w 488"/>
                      <a:gd name="T43" fmla="*/ 21 h 412"/>
                      <a:gd name="T44" fmla="*/ 0 w 488"/>
                      <a:gd name="T45" fmla="*/ 11 h 412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w 488"/>
                      <a:gd name="T70" fmla="*/ 0 h 412"/>
                      <a:gd name="T71" fmla="*/ 488 w 488"/>
                      <a:gd name="T72" fmla="*/ 412 h 412"/>
                    </a:gdLst>
                    <a:ahLst/>
                    <a:cxnLst>
                      <a:cxn ang="T46">
                        <a:pos x="T0" y="T1"/>
                      </a:cxn>
                      <a:cxn ang="T47">
                        <a:pos x="T2" y="T3"/>
                      </a:cxn>
                      <a:cxn ang="T48">
                        <a:pos x="T4" y="T5"/>
                      </a:cxn>
                      <a:cxn ang="T49">
                        <a:pos x="T6" y="T7"/>
                      </a:cxn>
                      <a:cxn ang="T50">
                        <a:pos x="T8" y="T9"/>
                      </a:cxn>
                      <a:cxn ang="T51">
                        <a:pos x="T10" y="T11"/>
                      </a:cxn>
                      <a:cxn ang="T52">
                        <a:pos x="T12" y="T13"/>
                      </a:cxn>
                      <a:cxn ang="T53">
                        <a:pos x="T14" y="T15"/>
                      </a:cxn>
                      <a:cxn ang="T54">
                        <a:pos x="T16" y="T17"/>
                      </a:cxn>
                      <a:cxn ang="T55">
                        <a:pos x="T18" y="T19"/>
                      </a:cxn>
                      <a:cxn ang="T56">
                        <a:pos x="T20" y="T21"/>
                      </a:cxn>
                      <a:cxn ang="T57">
                        <a:pos x="T22" y="T23"/>
                      </a:cxn>
                      <a:cxn ang="T58">
                        <a:pos x="T24" y="T25"/>
                      </a:cxn>
                      <a:cxn ang="T59">
                        <a:pos x="T26" y="T27"/>
                      </a:cxn>
                      <a:cxn ang="T60">
                        <a:pos x="T28" y="T29"/>
                      </a:cxn>
                      <a:cxn ang="T61">
                        <a:pos x="T30" y="T31"/>
                      </a:cxn>
                      <a:cxn ang="T62">
                        <a:pos x="T32" y="T33"/>
                      </a:cxn>
                      <a:cxn ang="T63">
                        <a:pos x="T34" y="T35"/>
                      </a:cxn>
                      <a:cxn ang="T64">
                        <a:pos x="T36" y="T37"/>
                      </a:cxn>
                      <a:cxn ang="T65">
                        <a:pos x="T38" y="T39"/>
                      </a:cxn>
                      <a:cxn ang="T66">
                        <a:pos x="T40" y="T41"/>
                      </a:cxn>
                      <a:cxn ang="T67">
                        <a:pos x="T42" y="T43"/>
                      </a:cxn>
                      <a:cxn ang="T68">
                        <a:pos x="T44" y="T45"/>
                      </a:cxn>
                    </a:cxnLst>
                    <a:rect l="T69" t="T70" r="T71" b="T72"/>
                    <a:pathLst>
                      <a:path w="488" h="412">
                        <a:moveTo>
                          <a:pt x="0" y="11"/>
                        </a:moveTo>
                        <a:lnTo>
                          <a:pt x="162" y="5"/>
                        </a:lnTo>
                        <a:lnTo>
                          <a:pt x="273" y="0"/>
                        </a:lnTo>
                        <a:lnTo>
                          <a:pt x="397" y="2"/>
                        </a:lnTo>
                        <a:lnTo>
                          <a:pt x="416" y="16"/>
                        </a:lnTo>
                        <a:lnTo>
                          <a:pt x="431" y="38"/>
                        </a:lnTo>
                        <a:lnTo>
                          <a:pt x="458" y="154"/>
                        </a:lnTo>
                        <a:lnTo>
                          <a:pt x="478" y="286"/>
                        </a:lnTo>
                        <a:lnTo>
                          <a:pt x="488" y="377"/>
                        </a:lnTo>
                        <a:lnTo>
                          <a:pt x="478" y="406"/>
                        </a:lnTo>
                        <a:lnTo>
                          <a:pt x="453" y="412"/>
                        </a:lnTo>
                        <a:lnTo>
                          <a:pt x="310" y="396"/>
                        </a:lnTo>
                        <a:lnTo>
                          <a:pt x="459" y="383"/>
                        </a:lnTo>
                        <a:lnTo>
                          <a:pt x="467" y="379"/>
                        </a:lnTo>
                        <a:lnTo>
                          <a:pt x="464" y="317"/>
                        </a:lnTo>
                        <a:lnTo>
                          <a:pt x="453" y="229"/>
                        </a:lnTo>
                        <a:lnTo>
                          <a:pt x="429" y="110"/>
                        </a:lnTo>
                        <a:lnTo>
                          <a:pt x="410" y="35"/>
                        </a:lnTo>
                        <a:lnTo>
                          <a:pt x="391" y="24"/>
                        </a:lnTo>
                        <a:lnTo>
                          <a:pt x="302" y="19"/>
                        </a:lnTo>
                        <a:lnTo>
                          <a:pt x="181" y="24"/>
                        </a:lnTo>
                        <a:lnTo>
                          <a:pt x="81" y="21"/>
                        </a:lnTo>
                        <a:lnTo>
                          <a:pt x="0" y="11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5098" name="Freeform 73"/>
                  <p:cNvSpPr>
                    <a:spLocks/>
                  </p:cNvSpPr>
                  <p:nvPr/>
                </p:nvSpPr>
                <p:spPr bwMode="auto">
                  <a:xfrm>
                    <a:off x="2007" y="2133"/>
                    <a:ext cx="485" cy="401"/>
                  </a:xfrm>
                  <a:custGeom>
                    <a:avLst/>
                    <a:gdLst>
                      <a:gd name="T0" fmla="*/ 224 w 485"/>
                      <a:gd name="T1" fmla="*/ 0 h 401"/>
                      <a:gd name="T2" fmla="*/ 67 w 485"/>
                      <a:gd name="T3" fmla="*/ 0 h 401"/>
                      <a:gd name="T4" fmla="*/ 22 w 485"/>
                      <a:gd name="T5" fmla="*/ 5 h 401"/>
                      <a:gd name="T6" fmla="*/ 14 w 485"/>
                      <a:gd name="T7" fmla="*/ 22 h 401"/>
                      <a:gd name="T8" fmla="*/ 5 w 485"/>
                      <a:gd name="T9" fmla="*/ 57 h 401"/>
                      <a:gd name="T10" fmla="*/ 0 w 485"/>
                      <a:gd name="T11" fmla="*/ 151 h 401"/>
                      <a:gd name="T12" fmla="*/ 5 w 485"/>
                      <a:gd name="T13" fmla="*/ 243 h 401"/>
                      <a:gd name="T14" fmla="*/ 17 w 485"/>
                      <a:gd name="T15" fmla="*/ 334 h 401"/>
                      <a:gd name="T16" fmla="*/ 37 w 485"/>
                      <a:gd name="T17" fmla="*/ 371 h 401"/>
                      <a:gd name="T18" fmla="*/ 46 w 485"/>
                      <a:gd name="T19" fmla="*/ 380 h 401"/>
                      <a:gd name="T20" fmla="*/ 146 w 485"/>
                      <a:gd name="T21" fmla="*/ 390 h 401"/>
                      <a:gd name="T22" fmla="*/ 275 w 485"/>
                      <a:gd name="T23" fmla="*/ 395 h 401"/>
                      <a:gd name="T24" fmla="*/ 371 w 485"/>
                      <a:gd name="T25" fmla="*/ 396 h 401"/>
                      <a:gd name="T26" fmla="*/ 485 w 485"/>
                      <a:gd name="T27" fmla="*/ 401 h 401"/>
                      <a:gd name="T28" fmla="*/ 480 w 485"/>
                      <a:gd name="T29" fmla="*/ 387 h 401"/>
                      <a:gd name="T30" fmla="*/ 391 w 485"/>
                      <a:gd name="T31" fmla="*/ 380 h 401"/>
                      <a:gd name="T32" fmla="*/ 275 w 485"/>
                      <a:gd name="T33" fmla="*/ 372 h 401"/>
                      <a:gd name="T34" fmla="*/ 114 w 485"/>
                      <a:gd name="T35" fmla="*/ 371 h 401"/>
                      <a:gd name="T36" fmla="*/ 56 w 485"/>
                      <a:gd name="T37" fmla="*/ 353 h 401"/>
                      <a:gd name="T38" fmla="*/ 38 w 485"/>
                      <a:gd name="T39" fmla="*/ 339 h 401"/>
                      <a:gd name="T40" fmla="*/ 32 w 485"/>
                      <a:gd name="T41" fmla="*/ 313 h 401"/>
                      <a:gd name="T42" fmla="*/ 24 w 485"/>
                      <a:gd name="T43" fmla="*/ 237 h 401"/>
                      <a:gd name="T44" fmla="*/ 22 w 485"/>
                      <a:gd name="T45" fmla="*/ 142 h 401"/>
                      <a:gd name="T46" fmla="*/ 29 w 485"/>
                      <a:gd name="T47" fmla="*/ 46 h 401"/>
                      <a:gd name="T48" fmla="*/ 38 w 485"/>
                      <a:gd name="T49" fmla="*/ 24 h 401"/>
                      <a:gd name="T50" fmla="*/ 143 w 485"/>
                      <a:gd name="T51" fmla="*/ 10 h 401"/>
                      <a:gd name="T52" fmla="*/ 224 w 485"/>
                      <a:gd name="T53" fmla="*/ 0 h 401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w 485"/>
                      <a:gd name="T82" fmla="*/ 0 h 401"/>
                      <a:gd name="T83" fmla="*/ 485 w 485"/>
                      <a:gd name="T84" fmla="*/ 401 h 401"/>
                    </a:gdLst>
                    <a:ahLst/>
                    <a:cxnLst>
                      <a:cxn ang="T54">
                        <a:pos x="T0" y="T1"/>
                      </a:cxn>
                      <a:cxn ang="T55">
                        <a:pos x="T2" y="T3"/>
                      </a:cxn>
                      <a:cxn ang="T56">
                        <a:pos x="T4" y="T5"/>
                      </a:cxn>
                      <a:cxn ang="T57">
                        <a:pos x="T6" y="T7"/>
                      </a:cxn>
                      <a:cxn ang="T58">
                        <a:pos x="T8" y="T9"/>
                      </a:cxn>
                      <a:cxn ang="T59">
                        <a:pos x="T10" y="T11"/>
                      </a:cxn>
                      <a:cxn ang="T60">
                        <a:pos x="T12" y="T13"/>
                      </a:cxn>
                      <a:cxn ang="T61">
                        <a:pos x="T14" y="T15"/>
                      </a:cxn>
                      <a:cxn ang="T62">
                        <a:pos x="T16" y="T17"/>
                      </a:cxn>
                      <a:cxn ang="T63">
                        <a:pos x="T18" y="T19"/>
                      </a:cxn>
                      <a:cxn ang="T64">
                        <a:pos x="T20" y="T21"/>
                      </a:cxn>
                      <a:cxn ang="T65">
                        <a:pos x="T22" y="T23"/>
                      </a:cxn>
                      <a:cxn ang="T66">
                        <a:pos x="T24" y="T25"/>
                      </a:cxn>
                      <a:cxn ang="T67">
                        <a:pos x="T26" y="T27"/>
                      </a:cxn>
                      <a:cxn ang="T68">
                        <a:pos x="T28" y="T29"/>
                      </a:cxn>
                      <a:cxn ang="T69">
                        <a:pos x="T30" y="T31"/>
                      </a:cxn>
                      <a:cxn ang="T70">
                        <a:pos x="T32" y="T33"/>
                      </a:cxn>
                      <a:cxn ang="T71">
                        <a:pos x="T34" y="T35"/>
                      </a:cxn>
                      <a:cxn ang="T72">
                        <a:pos x="T36" y="T37"/>
                      </a:cxn>
                      <a:cxn ang="T73">
                        <a:pos x="T38" y="T39"/>
                      </a:cxn>
                      <a:cxn ang="T74">
                        <a:pos x="T40" y="T41"/>
                      </a:cxn>
                      <a:cxn ang="T75">
                        <a:pos x="T42" y="T43"/>
                      </a:cxn>
                      <a:cxn ang="T76">
                        <a:pos x="T44" y="T45"/>
                      </a:cxn>
                      <a:cxn ang="T77">
                        <a:pos x="T46" y="T47"/>
                      </a:cxn>
                      <a:cxn ang="T78">
                        <a:pos x="T48" y="T49"/>
                      </a:cxn>
                      <a:cxn ang="T79">
                        <a:pos x="T50" y="T51"/>
                      </a:cxn>
                      <a:cxn ang="T80">
                        <a:pos x="T52" y="T53"/>
                      </a:cxn>
                    </a:cxnLst>
                    <a:rect l="T81" t="T82" r="T83" b="T84"/>
                    <a:pathLst>
                      <a:path w="485" h="401">
                        <a:moveTo>
                          <a:pt x="224" y="0"/>
                        </a:moveTo>
                        <a:lnTo>
                          <a:pt x="67" y="0"/>
                        </a:lnTo>
                        <a:lnTo>
                          <a:pt x="22" y="5"/>
                        </a:lnTo>
                        <a:lnTo>
                          <a:pt x="14" y="22"/>
                        </a:lnTo>
                        <a:lnTo>
                          <a:pt x="5" y="57"/>
                        </a:lnTo>
                        <a:lnTo>
                          <a:pt x="0" y="151"/>
                        </a:lnTo>
                        <a:lnTo>
                          <a:pt x="5" y="243"/>
                        </a:lnTo>
                        <a:lnTo>
                          <a:pt x="17" y="334"/>
                        </a:lnTo>
                        <a:lnTo>
                          <a:pt x="37" y="371"/>
                        </a:lnTo>
                        <a:lnTo>
                          <a:pt x="46" y="380"/>
                        </a:lnTo>
                        <a:lnTo>
                          <a:pt x="146" y="390"/>
                        </a:lnTo>
                        <a:lnTo>
                          <a:pt x="275" y="395"/>
                        </a:lnTo>
                        <a:lnTo>
                          <a:pt x="371" y="396"/>
                        </a:lnTo>
                        <a:lnTo>
                          <a:pt x="485" y="401"/>
                        </a:lnTo>
                        <a:lnTo>
                          <a:pt x="480" y="387"/>
                        </a:lnTo>
                        <a:lnTo>
                          <a:pt x="391" y="380"/>
                        </a:lnTo>
                        <a:lnTo>
                          <a:pt x="275" y="372"/>
                        </a:lnTo>
                        <a:lnTo>
                          <a:pt x="114" y="371"/>
                        </a:lnTo>
                        <a:lnTo>
                          <a:pt x="56" y="353"/>
                        </a:lnTo>
                        <a:lnTo>
                          <a:pt x="38" y="339"/>
                        </a:lnTo>
                        <a:lnTo>
                          <a:pt x="32" y="313"/>
                        </a:lnTo>
                        <a:lnTo>
                          <a:pt x="24" y="237"/>
                        </a:lnTo>
                        <a:lnTo>
                          <a:pt x="22" y="142"/>
                        </a:lnTo>
                        <a:lnTo>
                          <a:pt x="29" y="46"/>
                        </a:lnTo>
                        <a:lnTo>
                          <a:pt x="38" y="24"/>
                        </a:lnTo>
                        <a:lnTo>
                          <a:pt x="143" y="10"/>
                        </a:lnTo>
                        <a:lnTo>
                          <a:pt x="22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grpSp>
            <p:nvGrpSpPr>
              <p:cNvPr id="45069" name="Group 74"/>
              <p:cNvGrpSpPr>
                <a:grpSpLocks/>
              </p:cNvGrpSpPr>
              <p:nvPr/>
            </p:nvGrpSpPr>
            <p:grpSpPr bwMode="auto">
              <a:xfrm>
                <a:off x="489" y="2894"/>
                <a:ext cx="1022" cy="312"/>
                <a:chOff x="3931" y="712"/>
                <a:chExt cx="1996" cy="537"/>
              </a:xfrm>
            </p:grpSpPr>
            <p:sp>
              <p:nvSpPr>
                <p:cNvPr id="45070" name="Freeform 75"/>
                <p:cNvSpPr>
                  <a:spLocks/>
                </p:cNvSpPr>
                <p:nvPr/>
              </p:nvSpPr>
              <p:spPr bwMode="auto">
                <a:xfrm rot="412926">
                  <a:off x="3931" y="712"/>
                  <a:ext cx="1996" cy="537"/>
                </a:xfrm>
                <a:custGeom>
                  <a:avLst/>
                  <a:gdLst>
                    <a:gd name="T0" fmla="*/ 0 w 888"/>
                    <a:gd name="T1" fmla="*/ 290 h 480"/>
                    <a:gd name="T2" fmla="*/ 110 w 888"/>
                    <a:gd name="T3" fmla="*/ 195 h 480"/>
                    <a:gd name="T4" fmla="*/ 113 w 888"/>
                    <a:gd name="T5" fmla="*/ 217 h 480"/>
                    <a:gd name="T6" fmla="*/ 38 w 888"/>
                    <a:gd name="T7" fmla="*/ 285 h 480"/>
                    <a:gd name="T8" fmla="*/ 170 w 888"/>
                    <a:gd name="T9" fmla="*/ 279 h 480"/>
                    <a:gd name="T10" fmla="*/ 449 w 888"/>
                    <a:gd name="T11" fmla="*/ 280 h 480"/>
                    <a:gd name="T12" fmla="*/ 597 w 888"/>
                    <a:gd name="T13" fmla="*/ 269 h 480"/>
                    <a:gd name="T14" fmla="*/ 690 w 888"/>
                    <a:gd name="T15" fmla="*/ 252 h 480"/>
                    <a:gd name="T16" fmla="*/ 713 w 888"/>
                    <a:gd name="T17" fmla="*/ 246 h 480"/>
                    <a:gd name="T18" fmla="*/ 822 w 888"/>
                    <a:gd name="T19" fmla="*/ 27 h 480"/>
                    <a:gd name="T20" fmla="*/ 771 w 888"/>
                    <a:gd name="T21" fmla="*/ 13 h 480"/>
                    <a:gd name="T22" fmla="*/ 847 w 888"/>
                    <a:gd name="T23" fmla="*/ 0 h 480"/>
                    <a:gd name="T24" fmla="*/ 875 w 888"/>
                    <a:gd name="T25" fmla="*/ 24 h 480"/>
                    <a:gd name="T26" fmla="*/ 888 w 888"/>
                    <a:gd name="T27" fmla="*/ 105 h 480"/>
                    <a:gd name="T28" fmla="*/ 866 w 888"/>
                    <a:gd name="T29" fmla="*/ 171 h 480"/>
                    <a:gd name="T30" fmla="*/ 795 w 888"/>
                    <a:gd name="T31" fmla="*/ 385 h 480"/>
                    <a:gd name="T32" fmla="*/ 762 w 888"/>
                    <a:gd name="T33" fmla="*/ 451 h 480"/>
                    <a:gd name="T34" fmla="*/ 732 w 888"/>
                    <a:gd name="T35" fmla="*/ 459 h 480"/>
                    <a:gd name="T36" fmla="*/ 507 w 888"/>
                    <a:gd name="T37" fmla="*/ 455 h 480"/>
                    <a:gd name="T38" fmla="*/ 271 w 888"/>
                    <a:gd name="T39" fmla="*/ 461 h 480"/>
                    <a:gd name="T40" fmla="*/ 47 w 888"/>
                    <a:gd name="T41" fmla="*/ 478 h 480"/>
                    <a:gd name="T42" fmla="*/ 14 w 888"/>
                    <a:gd name="T43" fmla="*/ 480 h 480"/>
                    <a:gd name="T44" fmla="*/ 11 w 888"/>
                    <a:gd name="T45" fmla="*/ 417 h 480"/>
                    <a:gd name="T46" fmla="*/ 6 w 888"/>
                    <a:gd name="T47" fmla="*/ 355 h 480"/>
                    <a:gd name="T48" fmla="*/ 5 w 888"/>
                    <a:gd name="T49" fmla="*/ 322 h 480"/>
                    <a:gd name="T50" fmla="*/ 24 w 888"/>
                    <a:gd name="T51" fmla="*/ 342 h 480"/>
                    <a:gd name="T52" fmla="*/ 28 w 888"/>
                    <a:gd name="T53" fmla="*/ 393 h 480"/>
                    <a:gd name="T54" fmla="*/ 35 w 888"/>
                    <a:gd name="T55" fmla="*/ 447 h 480"/>
                    <a:gd name="T56" fmla="*/ 99 w 888"/>
                    <a:gd name="T57" fmla="*/ 456 h 480"/>
                    <a:gd name="T58" fmla="*/ 246 w 888"/>
                    <a:gd name="T59" fmla="*/ 442 h 480"/>
                    <a:gd name="T60" fmla="*/ 370 w 888"/>
                    <a:gd name="T61" fmla="*/ 432 h 480"/>
                    <a:gd name="T62" fmla="*/ 474 w 888"/>
                    <a:gd name="T63" fmla="*/ 432 h 480"/>
                    <a:gd name="T64" fmla="*/ 630 w 888"/>
                    <a:gd name="T65" fmla="*/ 432 h 480"/>
                    <a:gd name="T66" fmla="*/ 729 w 888"/>
                    <a:gd name="T67" fmla="*/ 431 h 480"/>
                    <a:gd name="T68" fmla="*/ 732 w 888"/>
                    <a:gd name="T69" fmla="*/ 402 h 480"/>
                    <a:gd name="T70" fmla="*/ 723 w 888"/>
                    <a:gd name="T71" fmla="*/ 341 h 480"/>
                    <a:gd name="T72" fmla="*/ 715 w 888"/>
                    <a:gd name="T73" fmla="*/ 274 h 480"/>
                    <a:gd name="T74" fmla="*/ 729 w 888"/>
                    <a:gd name="T75" fmla="*/ 290 h 480"/>
                    <a:gd name="T76" fmla="*/ 743 w 888"/>
                    <a:gd name="T77" fmla="*/ 364 h 480"/>
                    <a:gd name="T78" fmla="*/ 756 w 888"/>
                    <a:gd name="T79" fmla="*/ 402 h 480"/>
                    <a:gd name="T80" fmla="*/ 771 w 888"/>
                    <a:gd name="T81" fmla="*/ 383 h 480"/>
                    <a:gd name="T82" fmla="*/ 798 w 888"/>
                    <a:gd name="T83" fmla="*/ 309 h 480"/>
                    <a:gd name="T84" fmla="*/ 838 w 888"/>
                    <a:gd name="T85" fmla="*/ 204 h 480"/>
                    <a:gd name="T86" fmla="*/ 866 w 888"/>
                    <a:gd name="T87" fmla="*/ 119 h 480"/>
                    <a:gd name="T88" fmla="*/ 871 w 888"/>
                    <a:gd name="T89" fmla="*/ 93 h 480"/>
                    <a:gd name="T90" fmla="*/ 857 w 888"/>
                    <a:gd name="T91" fmla="*/ 33 h 480"/>
                    <a:gd name="T92" fmla="*/ 842 w 888"/>
                    <a:gd name="T93" fmla="*/ 29 h 480"/>
                    <a:gd name="T94" fmla="*/ 812 w 888"/>
                    <a:gd name="T95" fmla="*/ 100 h 480"/>
                    <a:gd name="T96" fmla="*/ 760 w 888"/>
                    <a:gd name="T97" fmla="*/ 193 h 480"/>
                    <a:gd name="T98" fmla="*/ 723 w 888"/>
                    <a:gd name="T99" fmla="*/ 265 h 480"/>
                    <a:gd name="T100" fmla="*/ 685 w 888"/>
                    <a:gd name="T101" fmla="*/ 276 h 480"/>
                    <a:gd name="T102" fmla="*/ 549 w 888"/>
                    <a:gd name="T103" fmla="*/ 293 h 480"/>
                    <a:gd name="T104" fmla="*/ 389 w 888"/>
                    <a:gd name="T105" fmla="*/ 303 h 480"/>
                    <a:gd name="T106" fmla="*/ 231 w 888"/>
                    <a:gd name="T107" fmla="*/ 303 h 480"/>
                    <a:gd name="T108" fmla="*/ 52 w 888"/>
                    <a:gd name="T109" fmla="*/ 304 h 480"/>
                    <a:gd name="T110" fmla="*/ 0 w 888"/>
                    <a:gd name="T111" fmla="*/ 290 h 480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888"/>
                    <a:gd name="T169" fmla="*/ 0 h 480"/>
                    <a:gd name="T170" fmla="*/ 888 w 888"/>
                    <a:gd name="T171" fmla="*/ 480 h 480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888" h="480">
                      <a:moveTo>
                        <a:pt x="0" y="290"/>
                      </a:moveTo>
                      <a:lnTo>
                        <a:pt x="110" y="195"/>
                      </a:lnTo>
                      <a:lnTo>
                        <a:pt x="113" y="217"/>
                      </a:lnTo>
                      <a:lnTo>
                        <a:pt x="38" y="285"/>
                      </a:lnTo>
                      <a:lnTo>
                        <a:pt x="170" y="279"/>
                      </a:lnTo>
                      <a:lnTo>
                        <a:pt x="449" y="280"/>
                      </a:lnTo>
                      <a:lnTo>
                        <a:pt x="597" y="269"/>
                      </a:lnTo>
                      <a:lnTo>
                        <a:pt x="690" y="252"/>
                      </a:lnTo>
                      <a:lnTo>
                        <a:pt x="713" y="246"/>
                      </a:lnTo>
                      <a:lnTo>
                        <a:pt x="822" y="27"/>
                      </a:lnTo>
                      <a:lnTo>
                        <a:pt x="771" y="13"/>
                      </a:lnTo>
                      <a:lnTo>
                        <a:pt x="847" y="0"/>
                      </a:lnTo>
                      <a:lnTo>
                        <a:pt x="875" y="24"/>
                      </a:lnTo>
                      <a:lnTo>
                        <a:pt x="888" y="105"/>
                      </a:lnTo>
                      <a:lnTo>
                        <a:pt x="866" y="171"/>
                      </a:lnTo>
                      <a:lnTo>
                        <a:pt x="795" y="385"/>
                      </a:lnTo>
                      <a:lnTo>
                        <a:pt x="762" y="451"/>
                      </a:lnTo>
                      <a:lnTo>
                        <a:pt x="732" y="459"/>
                      </a:lnTo>
                      <a:lnTo>
                        <a:pt x="507" y="455"/>
                      </a:lnTo>
                      <a:lnTo>
                        <a:pt x="271" y="461"/>
                      </a:lnTo>
                      <a:lnTo>
                        <a:pt x="47" y="478"/>
                      </a:lnTo>
                      <a:lnTo>
                        <a:pt x="14" y="480"/>
                      </a:lnTo>
                      <a:lnTo>
                        <a:pt x="11" y="417"/>
                      </a:lnTo>
                      <a:lnTo>
                        <a:pt x="6" y="355"/>
                      </a:lnTo>
                      <a:lnTo>
                        <a:pt x="5" y="322"/>
                      </a:lnTo>
                      <a:lnTo>
                        <a:pt x="24" y="342"/>
                      </a:lnTo>
                      <a:lnTo>
                        <a:pt x="28" y="393"/>
                      </a:lnTo>
                      <a:lnTo>
                        <a:pt x="35" y="447"/>
                      </a:lnTo>
                      <a:lnTo>
                        <a:pt x="99" y="456"/>
                      </a:lnTo>
                      <a:lnTo>
                        <a:pt x="246" y="442"/>
                      </a:lnTo>
                      <a:lnTo>
                        <a:pt x="370" y="432"/>
                      </a:lnTo>
                      <a:lnTo>
                        <a:pt x="474" y="432"/>
                      </a:lnTo>
                      <a:lnTo>
                        <a:pt x="630" y="432"/>
                      </a:lnTo>
                      <a:lnTo>
                        <a:pt x="729" y="431"/>
                      </a:lnTo>
                      <a:lnTo>
                        <a:pt x="732" y="402"/>
                      </a:lnTo>
                      <a:lnTo>
                        <a:pt x="723" y="341"/>
                      </a:lnTo>
                      <a:lnTo>
                        <a:pt x="715" y="274"/>
                      </a:lnTo>
                      <a:lnTo>
                        <a:pt x="729" y="290"/>
                      </a:lnTo>
                      <a:lnTo>
                        <a:pt x="743" y="364"/>
                      </a:lnTo>
                      <a:lnTo>
                        <a:pt x="756" y="402"/>
                      </a:lnTo>
                      <a:lnTo>
                        <a:pt x="771" y="383"/>
                      </a:lnTo>
                      <a:lnTo>
                        <a:pt x="798" y="309"/>
                      </a:lnTo>
                      <a:lnTo>
                        <a:pt x="838" y="204"/>
                      </a:lnTo>
                      <a:lnTo>
                        <a:pt x="866" y="119"/>
                      </a:lnTo>
                      <a:lnTo>
                        <a:pt x="871" y="93"/>
                      </a:lnTo>
                      <a:lnTo>
                        <a:pt x="857" y="33"/>
                      </a:lnTo>
                      <a:lnTo>
                        <a:pt x="842" y="29"/>
                      </a:lnTo>
                      <a:lnTo>
                        <a:pt x="812" y="100"/>
                      </a:lnTo>
                      <a:lnTo>
                        <a:pt x="760" y="193"/>
                      </a:lnTo>
                      <a:lnTo>
                        <a:pt x="723" y="265"/>
                      </a:lnTo>
                      <a:lnTo>
                        <a:pt x="685" y="276"/>
                      </a:lnTo>
                      <a:lnTo>
                        <a:pt x="549" y="293"/>
                      </a:lnTo>
                      <a:lnTo>
                        <a:pt x="389" y="303"/>
                      </a:lnTo>
                      <a:lnTo>
                        <a:pt x="231" y="303"/>
                      </a:lnTo>
                      <a:lnTo>
                        <a:pt x="52" y="304"/>
                      </a:lnTo>
                      <a:lnTo>
                        <a:pt x="0" y="29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grpSp>
              <p:nvGrpSpPr>
                <p:cNvPr id="45071" name="Group 76"/>
                <p:cNvGrpSpPr>
                  <a:grpSpLocks/>
                </p:cNvGrpSpPr>
                <p:nvPr/>
              </p:nvGrpSpPr>
              <p:grpSpPr bwMode="auto">
                <a:xfrm rot="199841">
                  <a:off x="4440" y="744"/>
                  <a:ext cx="1100" cy="273"/>
                  <a:chOff x="4440" y="744"/>
                  <a:chExt cx="1100" cy="273"/>
                </a:xfrm>
              </p:grpSpPr>
              <p:sp>
                <p:nvSpPr>
                  <p:cNvPr id="45072" name="Freeform 77"/>
                  <p:cNvSpPr>
                    <a:spLocks/>
                  </p:cNvSpPr>
                  <p:nvPr/>
                </p:nvSpPr>
                <p:spPr bwMode="auto">
                  <a:xfrm rot="412926">
                    <a:off x="5050" y="861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5073" name="Freeform 78"/>
                  <p:cNvSpPr>
                    <a:spLocks/>
                  </p:cNvSpPr>
                  <p:nvPr/>
                </p:nvSpPr>
                <p:spPr bwMode="auto">
                  <a:xfrm rot="412926">
                    <a:off x="5213" y="872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5074" name="Freeform 79"/>
                  <p:cNvSpPr>
                    <a:spLocks/>
                  </p:cNvSpPr>
                  <p:nvPr/>
                </p:nvSpPr>
                <p:spPr bwMode="auto">
                  <a:xfrm rot="412926">
                    <a:off x="4504" y="933"/>
                    <a:ext cx="611" cy="84"/>
                  </a:xfrm>
                  <a:custGeom>
                    <a:avLst/>
                    <a:gdLst>
                      <a:gd name="T0" fmla="*/ 0 w 195"/>
                      <a:gd name="T1" fmla="*/ 15 h 49"/>
                      <a:gd name="T2" fmla="*/ 190 w 195"/>
                      <a:gd name="T3" fmla="*/ 0 h 49"/>
                      <a:gd name="T4" fmla="*/ 195 w 195"/>
                      <a:gd name="T5" fmla="*/ 32 h 49"/>
                      <a:gd name="T6" fmla="*/ 0 w 195"/>
                      <a:gd name="T7" fmla="*/ 49 h 49"/>
                      <a:gd name="T8" fmla="*/ 0 w 195"/>
                      <a:gd name="T9" fmla="*/ 15 h 4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95"/>
                      <a:gd name="T16" fmla="*/ 0 h 49"/>
                      <a:gd name="T17" fmla="*/ 195 w 195"/>
                      <a:gd name="T18" fmla="*/ 49 h 4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95" h="49">
                        <a:moveTo>
                          <a:pt x="0" y="15"/>
                        </a:moveTo>
                        <a:lnTo>
                          <a:pt x="190" y="0"/>
                        </a:lnTo>
                        <a:lnTo>
                          <a:pt x="195" y="32"/>
                        </a:lnTo>
                        <a:lnTo>
                          <a:pt x="0" y="49"/>
                        </a:lnTo>
                        <a:lnTo>
                          <a:pt x="0" y="15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5075" name="Freeform 80"/>
                  <p:cNvSpPr>
                    <a:spLocks/>
                  </p:cNvSpPr>
                  <p:nvPr/>
                </p:nvSpPr>
                <p:spPr bwMode="auto">
                  <a:xfrm rot="412926">
                    <a:off x="4440" y="823"/>
                    <a:ext cx="87" cy="71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5076" name="Freeform 81"/>
                  <p:cNvSpPr>
                    <a:spLocks/>
                  </p:cNvSpPr>
                  <p:nvPr/>
                </p:nvSpPr>
                <p:spPr bwMode="auto">
                  <a:xfrm rot="412926">
                    <a:off x="4603" y="833"/>
                    <a:ext cx="87" cy="73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5077" name="Freeform 82"/>
                  <p:cNvSpPr>
                    <a:spLocks/>
                  </p:cNvSpPr>
                  <p:nvPr/>
                </p:nvSpPr>
                <p:spPr bwMode="auto">
                  <a:xfrm rot="412926">
                    <a:off x="4737" y="845"/>
                    <a:ext cx="88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5078" name="Freeform 83"/>
                  <p:cNvSpPr>
                    <a:spLocks/>
                  </p:cNvSpPr>
                  <p:nvPr/>
                </p:nvSpPr>
                <p:spPr bwMode="auto">
                  <a:xfrm rot="412926">
                    <a:off x="4900" y="856"/>
                    <a:ext cx="88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5079" name="Freeform 84"/>
                  <p:cNvSpPr>
                    <a:spLocks/>
                  </p:cNvSpPr>
                  <p:nvPr/>
                </p:nvSpPr>
                <p:spPr bwMode="auto">
                  <a:xfrm rot="412926">
                    <a:off x="5146" y="782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5080" name="Freeform 85"/>
                  <p:cNvSpPr>
                    <a:spLocks/>
                  </p:cNvSpPr>
                  <p:nvPr/>
                </p:nvSpPr>
                <p:spPr bwMode="auto">
                  <a:xfrm rot="412926">
                    <a:off x="5309" y="793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5081" name="Freeform 86"/>
                  <p:cNvSpPr>
                    <a:spLocks/>
                  </p:cNvSpPr>
                  <p:nvPr/>
                </p:nvSpPr>
                <p:spPr bwMode="auto">
                  <a:xfrm rot="412926">
                    <a:off x="4536" y="744"/>
                    <a:ext cx="87" cy="71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5082" name="Freeform 87"/>
                  <p:cNvSpPr>
                    <a:spLocks/>
                  </p:cNvSpPr>
                  <p:nvPr/>
                </p:nvSpPr>
                <p:spPr bwMode="auto">
                  <a:xfrm rot="412926">
                    <a:off x="4699" y="754"/>
                    <a:ext cx="87" cy="73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5083" name="Freeform 88"/>
                  <p:cNvSpPr>
                    <a:spLocks/>
                  </p:cNvSpPr>
                  <p:nvPr/>
                </p:nvSpPr>
                <p:spPr bwMode="auto">
                  <a:xfrm rot="412926">
                    <a:off x="4833" y="766"/>
                    <a:ext cx="88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5084" name="Freeform 89"/>
                  <p:cNvSpPr>
                    <a:spLocks/>
                  </p:cNvSpPr>
                  <p:nvPr/>
                </p:nvSpPr>
                <p:spPr bwMode="auto">
                  <a:xfrm rot="412926">
                    <a:off x="4996" y="777"/>
                    <a:ext cx="88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5085" name="Freeform 90"/>
                  <p:cNvSpPr>
                    <a:spLocks/>
                  </p:cNvSpPr>
                  <p:nvPr/>
                </p:nvSpPr>
                <p:spPr bwMode="auto">
                  <a:xfrm rot="412926">
                    <a:off x="5357" y="895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5086" name="Freeform 91"/>
                  <p:cNvSpPr>
                    <a:spLocks/>
                  </p:cNvSpPr>
                  <p:nvPr/>
                </p:nvSpPr>
                <p:spPr bwMode="auto">
                  <a:xfrm rot="412926">
                    <a:off x="5453" y="816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Title 7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 – Modified Half Year Version 2</a:t>
            </a:r>
            <a:endParaRPr lang="en-US" dirty="0"/>
          </a:p>
        </p:txBody>
      </p:sp>
      <p:sp>
        <p:nvSpPr>
          <p:cNvPr id="4608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FA-SU-430</a:t>
            </a:r>
            <a:endParaRPr lang="en-US" dirty="0"/>
          </a:p>
        </p:txBody>
      </p:sp>
      <p:grpSp>
        <p:nvGrpSpPr>
          <p:cNvPr id="78" name="Group 77"/>
          <p:cNvGrpSpPr/>
          <p:nvPr/>
        </p:nvGrpSpPr>
        <p:grpSpPr>
          <a:xfrm>
            <a:off x="429671" y="875064"/>
            <a:ext cx="8269409" cy="5352773"/>
            <a:chOff x="409575" y="1447800"/>
            <a:chExt cx="8269409" cy="5352773"/>
          </a:xfrm>
        </p:grpSpPr>
        <p:sp>
          <p:nvSpPr>
            <p:cNvPr id="46083" name="Rectangle 94"/>
            <p:cNvSpPr>
              <a:spLocks noChangeArrowheads="1"/>
            </p:cNvSpPr>
            <p:nvPr/>
          </p:nvSpPr>
          <p:spPr bwMode="auto">
            <a:xfrm>
              <a:off x="1736725" y="5538788"/>
              <a:ext cx="1870075" cy="347662"/>
            </a:xfrm>
            <a:prstGeom prst="rect">
              <a:avLst/>
            </a:prstGeom>
            <a:solidFill>
              <a:srgbClr val="CCECFF"/>
            </a:solidFill>
            <a:ln w="2857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 dirty="0"/>
            </a:p>
          </p:txBody>
        </p:sp>
        <p:sp>
          <p:nvSpPr>
            <p:cNvPr id="46084" name="Rectangle 93"/>
            <p:cNvSpPr>
              <a:spLocks noChangeArrowheads="1"/>
            </p:cNvSpPr>
            <p:nvPr/>
          </p:nvSpPr>
          <p:spPr bwMode="auto">
            <a:xfrm>
              <a:off x="5629275" y="5522913"/>
              <a:ext cx="1717675" cy="347662"/>
            </a:xfrm>
            <a:prstGeom prst="rect">
              <a:avLst/>
            </a:prstGeom>
            <a:solidFill>
              <a:srgbClr val="CCECFF"/>
            </a:solidFill>
            <a:ln w="2857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 dirty="0"/>
            </a:p>
          </p:txBody>
        </p:sp>
        <p:sp>
          <p:nvSpPr>
            <p:cNvPr id="46085" name="Rectangle 92"/>
            <p:cNvSpPr>
              <a:spLocks noChangeArrowheads="1"/>
            </p:cNvSpPr>
            <p:nvPr/>
          </p:nvSpPr>
          <p:spPr bwMode="auto">
            <a:xfrm>
              <a:off x="1736725" y="2970213"/>
              <a:ext cx="3386138" cy="357187"/>
            </a:xfrm>
            <a:prstGeom prst="rect">
              <a:avLst/>
            </a:prstGeom>
            <a:solidFill>
              <a:srgbClr val="FFFF66"/>
            </a:solidFill>
            <a:ln w="2857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 dirty="0"/>
            </a:p>
          </p:txBody>
        </p:sp>
        <p:sp>
          <p:nvSpPr>
            <p:cNvPr id="46087" name="Text Box 6"/>
            <p:cNvSpPr txBox="1">
              <a:spLocks noChangeArrowheads="1"/>
            </p:cNvSpPr>
            <p:nvPr/>
          </p:nvSpPr>
          <p:spPr bwMode="auto">
            <a:xfrm>
              <a:off x="1858963" y="1447800"/>
              <a:ext cx="5724644" cy="52629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b="1" dirty="0">
                  <a:latin typeface="+mj-lt"/>
                </a:rPr>
                <a:t>Period	2008	2009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b="1" dirty="0"/>
                <a:t>------------------------------------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January	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February	0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March	 </a:t>
              </a:r>
              <a:r>
                <a:rPr lang="en-US" sz="2400" dirty="0">
                  <a:solidFill>
                    <a:schemeClr val="accent2"/>
                  </a:solidFill>
                  <a:latin typeface="+mj-lt"/>
                </a:rPr>
                <a:t>$120</a:t>
              </a:r>
              <a:r>
                <a:rPr lang="en-US" sz="2400" dirty="0">
                  <a:latin typeface="+mj-lt"/>
                </a:rPr>
                <a:t>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April	</a:t>
              </a:r>
              <a:r>
                <a:rPr lang="en-US" sz="2400" dirty="0">
                  <a:solidFill>
                    <a:schemeClr val="accent2"/>
                  </a:solidFill>
                  <a:latin typeface="+mj-lt"/>
                </a:rPr>
                <a:t>$120</a:t>
              </a:r>
              <a:r>
                <a:rPr lang="en-US" sz="2400" dirty="0">
                  <a:latin typeface="+mj-lt"/>
                </a:rPr>
                <a:t>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May	</a:t>
              </a:r>
              <a:r>
                <a:rPr lang="en-US" sz="2400" dirty="0">
                  <a:solidFill>
                    <a:schemeClr val="accent2"/>
                  </a:solidFill>
                  <a:latin typeface="+mj-lt"/>
                </a:rPr>
                <a:t>$120</a:t>
              </a:r>
              <a:r>
                <a:rPr lang="en-US" sz="2400" dirty="0">
                  <a:latin typeface="+mj-lt"/>
                </a:rPr>
                <a:t>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June	</a:t>
              </a:r>
              <a:r>
                <a:rPr lang="en-US" sz="2400" dirty="0">
                  <a:solidFill>
                    <a:schemeClr val="accent2"/>
                  </a:solidFill>
                  <a:latin typeface="+mj-lt"/>
                </a:rPr>
                <a:t>$120</a:t>
              </a:r>
              <a:r>
                <a:rPr lang="en-US" sz="2400" dirty="0">
                  <a:latin typeface="+mj-lt"/>
                </a:rPr>
                <a:t>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July	 </a:t>
              </a:r>
              <a:r>
                <a:rPr lang="en-US" sz="2400" dirty="0">
                  <a:solidFill>
                    <a:schemeClr val="accent2"/>
                  </a:solidFill>
                  <a:latin typeface="+mj-lt"/>
                </a:rPr>
                <a:t>$120</a:t>
              </a:r>
              <a:r>
                <a:rPr lang="en-US" sz="2400" dirty="0">
                  <a:latin typeface="+mj-lt"/>
                </a:rPr>
                <a:t>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August	 </a:t>
              </a:r>
              <a:r>
                <a:rPr lang="en-US" sz="2400" dirty="0">
                  <a:solidFill>
                    <a:schemeClr val="accent2"/>
                  </a:solidFill>
                  <a:latin typeface="+mj-lt"/>
                </a:rPr>
                <a:t>$120</a:t>
              </a:r>
              <a:r>
                <a:rPr lang="en-US" sz="2400" dirty="0">
                  <a:latin typeface="+mj-lt"/>
                </a:rPr>
                <a:t>	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September	</a:t>
              </a:r>
              <a:r>
                <a:rPr lang="en-US" sz="2400" dirty="0">
                  <a:solidFill>
                    <a:schemeClr val="accent2"/>
                  </a:solidFill>
                  <a:latin typeface="+mj-lt"/>
                </a:rPr>
                <a:t>$120</a:t>
              </a:r>
              <a:r>
                <a:rPr lang="en-US" sz="2400" dirty="0">
                  <a:latin typeface="+mj-lt"/>
                </a:rPr>
                <a:t>	 $100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October	 </a:t>
              </a:r>
              <a:r>
                <a:rPr lang="en-US" sz="2400" dirty="0">
                  <a:solidFill>
                    <a:schemeClr val="accent2"/>
                  </a:solidFill>
                  <a:latin typeface="+mj-lt"/>
                </a:rPr>
                <a:t>$120</a:t>
              </a:r>
              <a:r>
                <a:rPr lang="en-US" sz="2400" dirty="0">
                  <a:latin typeface="+mj-lt"/>
                </a:rPr>
                <a:t>	</a:t>
              </a:r>
              <a:r>
                <a:rPr lang="en-US" sz="2400" dirty="0">
                  <a:solidFill>
                    <a:schemeClr val="accent2"/>
                  </a:solidFill>
                  <a:latin typeface="+mj-lt"/>
                </a:rPr>
                <a:t>-$300</a:t>
              </a:r>
              <a:endParaRPr lang="en-US" sz="2400" dirty="0">
                <a:latin typeface="+mj-lt"/>
              </a:endParaRP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November	 </a:t>
              </a:r>
              <a:r>
                <a:rPr lang="en-US" sz="2400" dirty="0">
                  <a:solidFill>
                    <a:schemeClr val="accent2"/>
                  </a:solidFill>
                  <a:latin typeface="+mj-lt"/>
                </a:rPr>
                <a:t>$120	</a:t>
              </a:r>
              <a:r>
                <a:rPr lang="en-US" sz="2400" dirty="0">
                  <a:latin typeface="+mj-lt"/>
                </a:rPr>
                <a:t>0</a:t>
              </a:r>
            </a:p>
            <a:p>
              <a:pPr algn="l" eaLnBrk="0" hangingPunct="0">
                <a:tabLst>
                  <a:tab pos="3025775" algn="dec"/>
                  <a:tab pos="4686300" algn="dec"/>
                </a:tabLst>
              </a:pPr>
              <a:r>
                <a:rPr lang="en-US" sz="2400" dirty="0">
                  <a:latin typeface="+mj-lt"/>
                </a:rPr>
                <a:t>December	 </a:t>
              </a:r>
              <a:r>
                <a:rPr lang="en-US" sz="2400" dirty="0">
                  <a:solidFill>
                    <a:schemeClr val="accent2"/>
                  </a:solidFill>
                  <a:latin typeface="+mj-lt"/>
                </a:rPr>
                <a:t>$120</a:t>
              </a:r>
              <a:r>
                <a:rPr lang="en-US" sz="2400" dirty="0">
                  <a:latin typeface="+mj-lt"/>
                </a:rPr>
                <a:t>	0	</a:t>
              </a:r>
            </a:p>
          </p:txBody>
        </p:sp>
        <p:grpSp>
          <p:nvGrpSpPr>
            <p:cNvPr id="46088" name="Group 8"/>
            <p:cNvGrpSpPr>
              <a:grpSpLocks/>
            </p:cNvGrpSpPr>
            <p:nvPr/>
          </p:nvGrpSpPr>
          <p:grpSpPr bwMode="auto">
            <a:xfrm>
              <a:off x="409575" y="3027363"/>
              <a:ext cx="1381125" cy="1495425"/>
              <a:chOff x="148" y="981"/>
              <a:chExt cx="870" cy="942"/>
            </a:xfrm>
          </p:grpSpPr>
          <p:grpSp>
            <p:nvGrpSpPr>
              <p:cNvPr id="46123" name="Group 9"/>
              <p:cNvGrpSpPr>
                <a:grpSpLocks/>
              </p:cNvGrpSpPr>
              <p:nvPr/>
            </p:nvGrpSpPr>
            <p:grpSpPr bwMode="auto">
              <a:xfrm>
                <a:off x="288" y="981"/>
                <a:ext cx="597" cy="741"/>
                <a:chOff x="489" y="1745"/>
                <a:chExt cx="1191" cy="1479"/>
              </a:xfrm>
            </p:grpSpPr>
            <p:sp>
              <p:nvSpPr>
                <p:cNvPr id="46125" name="Freeform 10"/>
                <p:cNvSpPr>
                  <a:spLocks/>
                </p:cNvSpPr>
                <p:nvPr/>
              </p:nvSpPr>
              <p:spPr bwMode="auto">
                <a:xfrm>
                  <a:off x="493" y="2883"/>
                  <a:ext cx="1003" cy="341"/>
                </a:xfrm>
                <a:custGeom>
                  <a:avLst/>
                  <a:gdLst>
                    <a:gd name="T0" fmla="*/ 234 w 1913"/>
                    <a:gd name="T1" fmla="*/ 147 h 560"/>
                    <a:gd name="T2" fmla="*/ 294 w 1913"/>
                    <a:gd name="T3" fmla="*/ 120 h 560"/>
                    <a:gd name="T4" fmla="*/ 388 w 1913"/>
                    <a:gd name="T5" fmla="*/ 80 h 560"/>
                    <a:gd name="T6" fmla="*/ 594 w 1913"/>
                    <a:gd name="T7" fmla="*/ 0 h 560"/>
                    <a:gd name="T8" fmla="*/ 1128 w 1913"/>
                    <a:gd name="T9" fmla="*/ 40 h 560"/>
                    <a:gd name="T10" fmla="*/ 1268 w 1913"/>
                    <a:gd name="T11" fmla="*/ 67 h 560"/>
                    <a:gd name="T12" fmla="*/ 1421 w 1913"/>
                    <a:gd name="T13" fmla="*/ 93 h 560"/>
                    <a:gd name="T14" fmla="*/ 1708 w 1913"/>
                    <a:gd name="T15" fmla="*/ 120 h 560"/>
                    <a:gd name="T16" fmla="*/ 1828 w 1913"/>
                    <a:gd name="T17" fmla="*/ 140 h 560"/>
                    <a:gd name="T18" fmla="*/ 1894 w 1913"/>
                    <a:gd name="T19" fmla="*/ 167 h 560"/>
                    <a:gd name="T20" fmla="*/ 1901 w 1913"/>
                    <a:gd name="T21" fmla="*/ 273 h 560"/>
                    <a:gd name="T22" fmla="*/ 1834 w 1913"/>
                    <a:gd name="T23" fmla="*/ 320 h 560"/>
                    <a:gd name="T24" fmla="*/ 1801 w 1913"/>
                    <a:gd name="T25" fmla="*/ 420 h 560"/>
                    <a:gd name="T26" fmla="*/ 1701 w 1913"/>
                    <a:gd name="T27" fmla="*/ 467 h 560"/>
                    <a:gd name="T28" fmla="*/ 1594 w 1913"/>
                    <a:gd name="T29" fmla="*/ 553 h 560"/>
                    <a:gd name="T30" fmla="*/ 1461 w 1913"/>
                    <a:gd name="T31" fmla="*/ 560 h 560"/>
                    <a:gd name="T32" fmla="*/ 1174 w 1913"/>
                    <a:gd name="T33" fmla="*/ 533 h 560"/>
                    <a:gd name="T34" fmla="*/ 1041 w 1913"/>
                    <a:gd name="T35" fmla="*/ 493 h 560"/>
                    <a:gd name="T36" fmla="*/ 848 w 1913"/>
                    <a:gd name="T37" fmla="*/ 473 h 560"/>
                    <a:gd name="T38" fmla="*/ 648 w 1913"/>
                    <a:gd name="T39" fmla="*/ 460 h 560"/>
                    <a:gd name="T40" fmla="*/ 581 w 1913"/>
                    <a:gd name="T41" fmla="*/ 440 h 560"/>
                    <a:gd name="T42" fmla="*/ 494 w 1913"/>
                    <a:gd name="T43" fmla="*/ 433 h 560"/>
                    <a:gd name="T44" fmla="*/ 328 w 1913"/>
                    <a:gd name="T45" fmla="*/ 420 h 560"/>
                    <a:gd name="T46" fmla="*/ 214 w 1913"/>
                    <a:gd name="T47" fmla="*/ 387 h 560"/>
                    <a:gd name="T48" fmla="*/ 74 w 1913"/>
                    <a:gd name="T49" fmla="*/ 380 h 560"/>
                    <a:gd name="T50" fmla="*/ 14 w 1913"/>
                    <a:gd name="T51" fmla="*/ 353 h 560"/>
                    <a:gd name="T52" fmla="*/ 21 w 1913"/>
                    <a:gd name="T53" fmla="*/ 260 h 560"/>
                    <a:gd name="T54" fmla="*/ 61 w 1913"/>
                    <a:gd name="T55" fmla="*/ 240 h 560"/>
                    <a:gd name="T56" fmla="*/ 81 w 1913"/>
                    <a:gd name="T57" fmla="*/ 200 h 560"/>
                    <a:gd name="T58" fmla="*/ 101 w 1913"/>
                    <a:gd name="T59" fmla="*/ 193 h 560"/>
                    <a:gd name="T60" fmla="*/ 234 w 1913"/>
                    <a:gd name="T61" fmla="*/ 147 h 560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1913"/>
                    <a:gd name="T94" fmla="*/ 0 h 560"/>
                    <a:gd name="T95" fmla="*/ 1913 w 1913"/>
                    <a:gd name="T96" fmla="*/ 560 h 560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1913" h="560">
                      <a:moveTo>
                        <a:pt x="234" y="147"/>
                      </a:moveTo>
                      <a:cubicBezTo>
                        <a:pt x="255" y="139"/>
                        <a:pt x="273" y="128"/>
                        <a:pt x="294" y="120"/>
                      </a:cubicBezTo>
                      <a:cubicBezTo>
                        <a:pt x="319" y="97"/>
                        <a:pt x="355" y="87"/>
                        <a:pt x="388" y="80"/>
                      </a:cubicBezTo>
                      <a:cubicBezTo>
                        <a:pt x="455" y="47"/>
                        <a:pt x="527" y="33"/>
                        <a:pt x="594" y="0"/>
                      </a:cubicBezTo>
                      <a:cubicBezTo>
                        <a:pt x="776" y="5"/>
                        <a:pt x="948" y="21"/>
                        <a:pt x="1128" y="40"/>
                      </a:cubicBezTo>
                      <a:cubicBezTo>
                        <a:pt x="1171" y="55"/>
                        <a:pt x="1223" y="60"/>
                        <a:pt x="1268" y="67"/>
                      </a:cubicBezTo>
                      <a:cubicBezTo>
                        <a:pt x="1316" y="82"/>
                        <a:pt x="1371" y="87"/>
                        <a:pt x="1421" y="93"/>
                      </a:cubicBezTo>
                      <a:cubicBezTo>
                        <a:pt x="1510" y="124"/>
                        <a:pt x="1617" y="116"/>
                        <a:pt x="1708" y="120"/>
                      </a:cubicBezTo>
                      <a:cubicBezTo>
                        <a:pt x="1752" y="135"/>
                        <a:pt x="1774" y="135"/>
                        <a:pt x="1828" y="140"/>
                      </a:cubicBezTo>
                      <a:cubicBezTo>
                        <a:pt x="1856" y="146"/>
                        <a:pt x="1874" y="146"/>
                        <a:pt x="1894" y="167"/>
                      </a:cubicBezTo>
                      <a:cubicBezTo>
                        <a:pt x="1907" y="204"/>
                        <a:pt x="1913" y="232"/>
                        <a:pt x="1901" y="273"/>
                      </a:cubicBezTo>
                      <a:cubicBezTo>
                        <a:pt x="1894" y="297"/>
                        <a:pt x="1852" y="308"/>
                        <a:pt x="1834" y="320"/>
                      </a:cubicBezTo>
                      <a:cubicBezTo>
                        <a:pt x="1829" y="336"/>
                        <a:pt x="1813" y="406"/>
                        <a:pt x="1801" y="420"/>
                      </a:cubicBezTo>
                      <a:cubicBezTo>
                        <a:pt x="1782" y="444"/>
                        <a:pt x="1729" y="457"/>
                        <a:pt x="1701" y="467"/>
                      </a:cubicBezTo>
                      <a:cubicBezTo>
                        <a:pt x="1686" y="489"/>
                        <a:pt x="1620" y="550"/>
                        <a:pt x="1594" y="553"/>
                      </a:cubicBezTo>
                      <a:cubicBezTo>
                        <a:pt x="1550" y="559"/>
                        <a:pt x="1505" y="558"/>
                        <a:pt x="1461" y="560"/>
                      </a:cubicBezTo>
                      <a:cubicBezTo>
                        <a:pt x="1361" y="552"/>
                        <a:pt x="1277" y="538"/>
                        <a:pt x="1174" y="533"/>
                      </a:cubicBezTo>
                      <a:cubicBezTo>
                        <a:pt x="1128" y="525"/>
                        <a:pt x="1086" y="501"/>
                        <a:pt x="1041" y="493"/>
                      </a:cubicBezTo>
                      <a:cubicBezTo>
                        <a:pt x="977" y="481"/>
                        <a:pt x="913" y="478"/>
                        <a:pt x="848" y="473"/>
                      </a:cubicBezTo>
                      <a:cubicBezTo>
                        <a:pt x="737" y="456"/>
                        <a:pt x="893" y="478"/>
                        <a:pt x="648" y="460"/>
                      </a:cubicBezTo>
                      <a:cubicBezTo>
                        <a:pt x="625" y="458"/>
                        <a:pt x="604" y="443"/>
                        <a:pt x="581" y="440"/>
                      </a:cubicBezTo>
                      <a:cubicBezTo>
                        <a:pt x="552" y="436"/>
                        <a:pt x="523" y="435"/>
                        <a:pt x="494" y="433"/>
                      </a:cubicBezTo>
                      <a:cubicBezTo>
                        <a:pt x="402" y="416"/>
                        <a:pt x="534" y="439"/>
                        <a:pt x="328" y="420"/>
                      </a:cubicBezTo>
                      <a:cubicBezTo>
                        <a:pt x="290" y="417"/>
                        <a:pt x="253" y="390"/>
                        <a:pt x="214" y="387"/>
                      </a:cubicBezTo>
                      <a:cubicBezTo>
                        <a:pt x="167" y="383"/>
                        <a:pt x="121" y="382"/>
                        <a:pt x="74" y="380"/>
                      </a:cubicBezTo>
                      <a:cubicBezTo>
                        <a:pt x="49" y="373"/>
                        <a:pt x="38" y="361"/>
                        <a:pt x="14" y="353"/>
                      </a:cubicBezTo>
                      <a:cubicBezTo>
                        <a:pt x="6" y="327"/>
                        <a:pt x="0" y="281"/>
                        <a:pt x="21" y="260"/>
                      </a:cubicBezTo>
                      <a:cubicBezTo>
                        <a:pt x="32" y="249"/>
                        <a:pt x="49" y="248"/>
                        <a:pt x="61" y="240"/>
                      </a:cubicBezTo>
                      <a:cubicBezTo>
                        <a:pt x="69" y="228"/>
                        <a:pt x="70" y="211"/>
                        <a:pt x="81" y="200"/>
                      </a:cubicBezTo>
                      <a:cubicBezTo>
                        <a:pt x="86" y="195"/>
                        <a:pt x="95" y="196"/>
                        <a:pt x="101" y="193"/>
                      </a:cubicBezTo>
                      <a:cubicBezTo>
                        <a:pt x="145" y="171"/>
                        <a:pt x="185" y="159"/>
                        <a:pt x="234" y="147"/>
                      </a:cubicBezTo>
                      <a:close/>
                    </a:path>
                  </a:pathLst>
                </a:custGeom>
                <a:solidFill>
                  <a:srgbClr val="FFFF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grpSp>
              <p:nvGrpSpPr>
                <p:cNvPr id="46126" name="Group 11"/>
                <p:cNvGrpSpPr>
                  <a:grpSpLocks/>
                </p:cNvGrpSpPr>
                <p:nvPr/>
              </p:nvGrpSpPr>
              <p:grpSpPr bwMode="auto">
                <a:xfrm rot="412926">
                  <a:off x="690" y="1745"/>
                  <a:ext cx="990" cy="1199"/>
                  <a:chOff x="1680" y="1296"/>
                  <a:chExt cx="2263" cy="2448"/>
                </a:xfrm>
              </p:grpSpPr>
              <p:sp>
                <p:nvSpPr>
                  <p:cNvPr id="46145" name="Freeform 12"/>
                  <p:cNvSpPr>
                    <a:spLocks/>
                  </p:cNvSpPr>
                  <p:nvPr/>
                </p:nvSpPr>
                <p:spPr bwMode="auto">
                  <a:xfrm>
                    <a:off x="1703" y="1326"/>
                    <a:ext cx="2230" cy="2390"/>
                  </a:xfrm>
                  <a:custGeom>
                    <a:avLst/>
                    <a:gdLst>
                      <a:gd name="T0" fmla="*/ 166 w 883"/>
                      <a:gd name="T1" fmla="*/ 632 h 946"/>
                      <a:gd name="T2" fmla="*/ 98 w 883"/>
                      <a:gd name="T3" fmla="*/ 693 h 946"/>
                      <a:gd name="T4" fmla="*/ 13 w 883"/>
                      <a:gd name="T5" fmla="*/ 767 h 946"/>
                      <a:gd name="T6" fmla="*/ 13 w 883"/>
                      <a:gd name="T7" fmla="*/ 830 h 946"/>
                      <a:gd name="T8" fmla="*/ 27 w 883"/>
                      <a:gd name="T9" fmla="*/ 946 h 946"/>
                      <a:gd name="T10" fmla="*/ 170 w 883"/>
                      <a:gd name="T11" fmla="*/ 941 h 946"/>
                      <a:gd name="T12" fmla="*/ 330 w 883"/>
                      <a:gd name="T13" fmla="*/ 924 h 946"/>
                      <a:gd name="T14" fmla="*/ 568 w 883"/>
                      <a:gd name="T15" fmla="*/ 919 h 946"/>
                      <a:gd name="T16" fmla="*/ 747 w 883"/>
                      <a:gd name="T17" fmla="*/ 924 h 946"/>
                      <a:gd name="T18" fmla="*/ 809 w 883"/>
                      <a:gd name="T19" fmla="*/ 809 h 946"/>
                      <a:gd name="T20" fmla="*/ 883 w 883"/>
                      <a:gd name="T21" fmla="*/ 585 h 946"/>
                      <a:gd name="T22" fmla="*/ 869 w 883"/>
                      <a:gd name="T23" fmla="*/ 517 h 946"/>
                      <a:gd name="T24" fmla="*/ 842 w 883"/>
                      <a:gd name="T25" fmla="*/ 490 h 946"/>
                      <a:gd name="T26" fmla="*/ 762 w 883"/>
                      <a:gd name="T27" fmla="*/ 495 h 946"/>
                      <a:gd name="T28" fmla="*/ 799 w 883"/>
                      <a:gd name="T29" fmla="*/ 325 h 946"/>
                      <a:gd name="T30" fmla="*/ 804 w 883"/>
                      <a:gd name="T31" fmla="*/ 272 h 946"/>
                      <a:gd name="T32" fmla="*/ 785 w 883"/>
                      <a:gd name="T33" fmla="*/ 140 h 946"/>
                      <a:gd name="T34" fmla="*/ 766 w 883"/>
                      <a:gd name="T35" fmla="*/ 42 h 946"/>
                      <a:gd name="T36" fmla="*/ 733 w 883"/>
                      <a:gd name="T37" fmla="*/ 0 h 946"/>
                      <a:gd name="T38" fmla="*/ 708 w 883"/>
                      <a:gd name="T39" fmla="*/ 0 h 946"/>
                      <a:gd name="T40" fmla="*/ 643 w 883"/>
                      <a:gd name="T41" fmla="*/ 11 h 946"/>
                      <a:gd name="T42" fmla="*/ 539 w 883"/>
                      <a:gd name="T43" fmla="*/ 16 h 946"/>
                      <a:gd name="T44" fmla="*/ 471 w 883"/>
                      <a:gd name="T45" fmla="*/ 6 h 946"/>
                      <a:gd name="T46" fmla="*/ 397 w 883"/>
                      <a:gd name="T47" fmla="*/ 2 h 946"/>
                      <a:gd name="T48" fmla="*/ 369 w 883"/>
                      <a:gd name="T49" fmla="*/ 9 h 946"/>
                      <a:gd name="T50" fmla="*/ 306 w 883"/>
                      <a:gd name="T51" fmla="*/ 38 h 946"/>
                      <a:gd name="T52" fmla="*/ 213 w 883"/>
                      <a:gd name="T53" fmla="*/ 63 h 946"/>
                      <a:gd name="T54" fmla="*/ 95 w 883"/>
                      <a:gd name="T55" fmla="*/ 104 h 946"/>
                      <a:gd name="T56" fmla="*/ 50 w 883"/>
                      <a:gd name="T57" fmla="*/ 130 h 946"/>
                      <a:gd name="T58" fmla="*/ 9 w 883"/>
                      <a:gd name="T59" fmla="*/ 174 h 946"/>
                      <a:gd name="T60" fmla="*/ 0 w 883"/>
                      <a:gd name="T61" fmla="*/ 239 h 946"/>
                      <a:gd name="T62" fmla="*/ 0 w 883"/>
                      <a:gd name="T63" fmla="*/ 347 h 946"/>
                      <a:gd name="T64" fmla="*/ 5 w 883"/>
                      <a:gd name="T65" fmla="*/ 475 h 946"/>
                      <a:gd name="T66" fmla="*/ 14 w 883"/>
                      <a:gd name="T67" fmla="*/ 550 h 946"/>
                      <a:gd name="T68" fmla="*/ 32 w 883"/>
                      <a:gd name="T69" fmla="*/ 594 h 946"/>
                      <a:gd name="T70" fmla="*/ 60 w 883"/>
                      <a:gd name="T71" fmla="*/ 616 h 946"/>
                      <a:gd name="T72" fmla="*/ 93 w 883"/>
                      <a:gd name="T73" fmla="*/ 625 h 946"/>
                      <a:gd name="T74" fmla="*/ 166 w 883"/>
                      <a:gd name="T75" fmla="*/ 632 h 94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w 883"/>
                      <a:gd name="T115" fmla="*/ 0 h 946"/>
                      <a:gd name="T116" fmla="*/ 883 w 883"/>
                      <a:gd name="T117" fmla="*/ 946 h 946"/>
                    </a:gdLst>
                    <a:ahLst/>
                    <a:cxnLst>
                      <a:cxn ang="T76">
                        <a:pos x="T0" y="T1"/>
                      </a:cxn>
                      <a:cxn ang="T77">
                        <a:pos x="T2" y="T3"/>
                      </a:cxn>
                      <a:cxn ang="T78">
                        <a:pos x="T4" y="T5"/>
                      </a:cxn>
                      <a:cxn ang="T79">
                        <a:pos x="T6" y="T7"/>
                      </a:cxn>
                      <a:cxn ang="T80">
                        <a:pos x="T8" y="T9"/>
                      </a:cxn>
                      <a:cxn ang="T81">
                        <a:pos x="T10" y="T11"/>
                      </a:cxn>
                      <a:cxn ang="T82">
                        <a:pos x="T12" y="T13"/>
                      </a:cxn>
                      <a:cxn ang="T83">
                        <a:pos x="T14" y="T15"/>
                      </a:cxn>
                      <a:cxn ang="T84">
                        <a:pos x="T16" y="T17"/>
                      </a:cxn>
                      <a:cxn ang="T85">
                        <a:pos x="T18" y="T19"/>
                      </a:cxn>
                      <a:cxn ang="T86">
                        <a:pos x="T20" y="T21"/>
                      </a:cxn>
                      <a:cxn ang="T87">
                        <a:pos x="T22" y="T23"/>
                      </a:cxn>
                      <a:cxn ang="T88">
                        <a:pos x="T24" y="T25"/>
                      </a:cxn>
                      <a:cxn ang="T89">
                        <a:pos x="T26" y="T27"/>
                      </a:cxn>
                      <a:cxn ang="T90">
                        <a:pos x="T28" y="T29"/>
                      </a:cxn>
                      <a:cxn ang="T91">
                        <a:pos x="T30" y="T31"/>
                      </a:cxn>
                      <a:cxn ang="T92">
                        <a:pos x="T32" y="T33"/>
                      </a:cxn>
                      <a:cxn ang="T93">
                        <a:pos x="T34" y="T35"/>
                      </a:cxn>
                      <a:cxn ang="T94">
                        <a:pos x="T36" y="T37"/>
                      </a:cxn>
                      <a:cxn ang="T95">
                        <a:pos x="T38" y="T39"/>
                      </a:cxn>
                      <a:cxn ang="T96">
                        <a:pos x="T40" y="T41"/>
                      </a:cxn>
                      <a:cxn ang="T97">
                        <a:pos x="T42" y="T43"/>
                      </a:cxn>
                      <a:cxn ang="T98">
                        <a:pos x="T44" y="T45"/>
                      </a:cxn>
                      <a:cxn ang="T99">
                        <a:pos x="T46" y="T47"/>
                      </a:cxn>
                      <a:cxn ang="T100">
                        <a:pos x="T48" y="T49"/>
                      </a:cxn>
                      <a:cxn ang="T101">
                        <a:pos x="T50" y="T51"/>
                      </a:cxn>
                      <a:cxn ang="T102">
                        <a:pos x="T52" y="T53"/>
                      </a:cxn>
                      <a:cxn ang="T103">
                        <a:pos x="T54" y="T55"/>
                      </a:cxn>
                      <a:cxn ang="T104">
                        <a:pos x="T56" y="T57"/>
                      </a:cxn>
                      <a:cxn ang="T105">
                        <a:pos x="T58" y="T59"/>
                      </a:cxn>
                      <a:cxn ang="T106">
                        <a:pos x="T60" y="T61"/>
                      </a:cxn>
                      <a:cxn ang="T107">
                        <a:pos x="T62" y="T63"/>
                      </a:cxn>
                      <a:cxn ang="T108">
                        <a:pos x="T64" y="T65"/>
                      </a:cxn>
                      <a:cxn ang="T109">
                        <a:pos x="T66" y="T67"/>
                      </a:cxn>
                      <a:cxn ang="T110">
                        <a:pos x="T68" y="T69"/>
                      </a:cxn>
                      <a:cxn ang="T111">
                        <a:pos x="T70" y="T71"/>
                      </a:cxn>
                      <a:cxn ang="T112">
                        <a:pos x="T72" y="T73"/>
                      </a:cxn>
                      <a:cxn ang="T113">
                        <a:pos x="T74" y="T75"/>
                      </a:cxn>
                    </a:cxnLst>
                    <a:rect l="T114" t="T115" r="T116" b="T117"/>
                    <a:pathLst>
                      <a:path w="883" h="946">
                        <a:moveTo>
                          <a:pt x="166" y="632"/>
                        </a:moveTo>
                        <a:lnTo>
                          <a:pt x="98" y="693"/>
                        </a:lnTo>
                        <a:lnTo>
                          <a:pt x="13" y="767"/>
                        </a:lnTo>
                        <a:lnTo>
                          <a:pt x="13" y="830"/>
                        </a:lnTo>
                        <a:lnTo>
                          <a:pt x="27" y="946"/>
                        </a:lnTo>
                        <a:lnTo>
                          <a:pt x="170" y="941"/>
                        </a:lnTo>
                        <a:lnTo>
                          <a:pt x="330" y="924"/>
                        </a:lnTo>
                        <a:lnTo>
                          <a:pt x="568" y="919"/>
                        </a:lnTo>
                        <a:lnTo>
                          <a:pt x="747" y="924"/>
                        </a:lnTo>
                        <a:lnTo>
                          <a:pt x="809" y="809"/>
                        </a:lnTo>
                        <a:lnTo>
                          <a:pt x="883" y="585"/>
                        </a:lnTo>
                        <a:lnTo>
                          <a:pt x="869" y="517"/>
                        </a:lnTo>
                        <a:lnTo>
                          <a:pt x="842" y="490"/>
                        </a:lnTo>
                        <a:lnTo>
                          <a:pt x="762" y="495"/>
                        </a:lnTo>
                        <a:lnTo>
                          <a:pt x="799" y="325"/>
                        </a:lnTo>
                        <a:lnTo>
                          <a:pt x="804" y="272"/>
                        </a:lnTo>
                        <a:lnTo>
                          <a:pt x="785" y="140"/>
                        </a:lnTo>
                        <a:lnTo>
                          <a:pt x="766" y="42"/>
                        </a:lnTo>
                        <a:lnTo>
                          <a:pt x="733" y="0"/>
                        </a:lnTo>
                        <a:lnTo>
                          <a:pt x="708" y="0"/>
                        </a:lnTo>
                        <a:lnTo>
                          <a:pt x="643" y="11"/>
                        </a:lnTo>
                        <a:lnTo>
                          <a:pt x="539" y="16"/>
                        </a:lnTo>
                        <a:lnTo>
                          <a:pt x="471" y="6"/>
                        </a:lnTo>
                        <a:lnTo>
                          <a:pt x="397" y="2"/>
                        </a:lnTo>
                        <a:lnTo>
                          <a:pt x="369" y="9"/>
                        </a:lnTo>
                        <a:lnTo>
                          <a:pt x="306" y="38"/>
                        </a:lnTo>
                        <a:lnTo>
                          <a:pt x="213" y="63"/>
                        </a:lnTo>
                        <a:lnTo>
                          <a:pt x="95" y="104"/>
                        </a:lnTo>
                        <a:lnTo>
                          <a:pt x="50" y="130"/>
                        </a:lnTo>
                        <a:lnTo>
                          <a:pt x="9" y="174"/>
                        </a:lnTo>
                        <a:lnTo>
                          <a:pt x="0" y="239"/>
                        </a:lnTo>
                        <a:lnTo>
                          <a:pt x="0" y="347"/>
                        </a:lnTo>
                        <a:lnTo>
                          <a:pt x="5" y="475"/>
                        </a:lnTo>
                        <a:lnTo>
                          <a:pt x="14" y="550"/>
                        </a:lnTo>
                        <a:lnTo>
                          <a:pt x="32" y="594"/>
                        </a:lnTo>
                        <a:lnTo>
                          <a:pt x="60" y="616"/>
                        </a:lnTo>
                        <a:lnTo>
                          <a:pt x="93" y="625"/>
                        </a:lnTo>
                        <a:lnTo>
                          <a:pt x="166" y="632"/>
                        </a:lnTo>
                        <a:close/>
                      </a:path>
                    </a:pathLst>
                  </a:custGeom>
                  <a:solidFill>
                    <a:srgbClr val="FFFFCC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46146" name="Freeform 13"/>
                  <p:cNvSpPr>
                    <a:spLocks/>
                  </p:cNvSpPr>
                  <p:nvPr/>
                </p:nvSpPr>
                <p:spPr bwMode="auto">
                  <a:xfrm>
                    <a:off x="1917" y="1758"/>
                    <a:ext cx="1306" cy="991"/>
                  </a:xfrm>
                  <a:custGeom>
                    <a:avLst/>
                    <a:gdLst>
                      <a:gd name="T0" fmla="*/ 3 w 517"/>
                      <a:gd name="T1" fmla="*/ 107 h 392"/>
                      <a:gd name="T2" fmla="*/ 8 w 517"/>
                      <a:gd name="T3" fmla="*/ 35 h 392"/>
                      <a:gd name="T4" fmla="*/ 19 w 517"/>
                      <a:gd name="T5" fmla="*/ 14 h 392"/>
                      <a:gd name="T6" fmla="*/ 51 w 517"/>
                      <a:gd name="T7" fmla="*/ 6 h 392"/>
                      <a:gd name="T8" fmla="*/ 179 w 517"/>
                      <a:gd name="T9" fmla="*/ 2 h 392"/>
                      <a:gd name="T10" fmla="*/ 336 w 517"/>
                      <a:gd name="T11" fmla="*/ 0 h 392"/>
                      <a:gd name="T12" fmla="*/ 428 w 517"/>
                      <a:gd name="T13" fmla="*/ 2 h 392"/>
                      <a:gd name="T14" fmla="*/ 450 w 517"/>
                      <a:gd name="T15" fmla="*/ 16 h 392"/>
                      <a:gd name="T16" fmla="*/ 466 w 517"/>
                      <a:gd name="T17" fmla="*/ 43 h 392"/>
                      <a:gd name="T18" fmla="*/ 490 w 517"/>
                      <a:gd name="T19" fmla="*/ 159 h 392"/>
                      <a:gd name="T20" fmla="*/ 512 w 517"/>
                      <a:gd name="T21" fmla="*/ 287 h 392"/>
                      <a:gd name="T22" fmla="*/ 517 w 517"/>
                      <a:gd name="T23" fmla="*/ 368 h 392"/>
                      <a:gd name="T24" fmla="*/ 509 w 517"/>
                      <a:gd name="T25" fmla="*/ 382 h 392"/>
                      <a:gd name="T26" fmla="*/ 481 w 517"/>
                      <a:gd name="T27" fmla="*/ 392 h 392"/>
                      <a:gd name="T28" fmla="*/ 346 w 517"/>
                      <a:gd name="T29" fmla="*/ 389 h 392"/>
                      <a:gd name="T30" fmla="*/ 138 w 517"/>
                      <a:gd name="T31" fmla="*/ 379 h 392"/>
                      <a:gd name="T32" fmla="*/ 36 w 517"/>
                      <a:gd name="T33" fmla="*/ 370 h 392"/>
                      <a:gd name="T34" fmla="*/ 19 w 517"/>
                      <a:gd name="T35" fmla="*/ 349 h 392"/>
                      <a:gd name="T36" fmla="*/ 10 w 517"/>
                      <a:gd name="T37" fmla="*/ 308 h 392"/>
                      <a:gd name="T38" fmla="*/ 0 w 517"/>
                      <a:gd name="T39" fmla="*/ 207 h 392"/>
                      <a:gd name="T40" fmla="*/ 3 w 517"/>
                      <a:gd name="T41" fmla="*/ 107 h 392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517"/>
                      <a:gd name="T64" fmla="*/ 0 h 392"/>
                      <a:gd name="T65" fmla="*/ 517 w 517"/>
                      <a:gd name="T66" fmla="*/ 392 h 392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517" h="392">
                        <a:moveTo>
                          <a:pt x="3" y="107"/>
                        </a:moveTo>
                        <a:lnTo>
                          <a:pt x="8" y="35"/>
                        </a:lnTo>
                        <a:lnTo>
                          <a:pt x="19" y="14"/>
                        </a:lnTo>
                        <a:lnTo>
                          <a:pt x="51" y="6"/>
                        </a:lnTo>
                        <a:lnTo>
                          <a:pt x="179" y="2"/>
                        </a:lnTo>
                        <a:lnTo>
                          <a:pt x="336" y="0"/>
                        </a:lnTo>
                        <a:lnTo>
                          <a:pt x="428" y="2"/>
                        </a:lnTo>
                        <a:lnTo>
                          <a:pt x="450" y="16"/>
                        </a:lnTo>
                        <a:lnTo>
                          <a:pt x="466" y="43"/>
                        </a:lnTo>
                        <a:lnTo>
                          <a:pt x="490" y="159"/>
                        </a:lnTo>
                        <a:lnTo>
                          <a:pt x="512" y="287"/>
                        </a:lnTo>
                        <a:lnTo>
                          <a:pt x="517" y="368"/>
                        </a:lnTo>
                        <a:lnTo>
                          <a:pt x="509" y="382"/>
                        </a:lnTo>
                        <a:lnTo>
                          <a:pt x="481" y="392"/>
                        </a:lnTo>
                        <a:lnTo>
                          <a:pt x="346" y="389"/>
                        </a:lnTo>
                        <a:lnTo>
                          <a:pt x="138" y="379"/>
                        </a:lnTo>
                        <a:lnTo>
                          <a:pt x="36" y="370"/>
                        </a:lnTo>
                        <a:lnTo>
                          <a:pt x="19" y="349"/>
                        </a:lnTo>
                        <a:lnTo>
                          <a:pt x="10" y="308"/>
                        </a:lnTo>
                        <a:lnTo>
                          <a:pt x="0" y="207"/>
                        </a:lnTo>
                        <a:lnTo>
                          <a:pt x="3" y="107"/>
                        </a:lnTo>
                        <a:close/>
                      </a:path>
                    </a:pathLst>
                  </a:custGeom>
                  <a:solidFill>
                    <a:srgbClr val="00CC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grpSp>
                <p:nvGrpSpPr>
                  <p:cNvPr id="46147" name="Group 14"/>
                  <p:cNvGrpSpPr>
                    <a:grpSpLocks/>
                  </p:cNvGrpSpPr>
                  <p:nvPr/>
                </p:nvGrpSpPr>
                <p:grpSpPr bwMode="auto">
                  <a:xfrm>
                    <a:off x="1680" y="1296"/>
                    <a:ext cx="2263" cy="2448"/>
                    <a:chOff x="1923" y="1953"/>
                    <a:chExt cx="896" cy="969"/>
                  </a:xfrm>
                </p:grpSpPr>
                <p:sp>
                  <p:nvSpPr>
                    <p:cNvPr id="46148" name="Freeform 15"/>
                    <p:cNvSpPr>
                      <a:spLocks/>
                    </p:cNvSpPr>
                    <p:nvPr/>
                  </p:nvSpPr>
                  <p:spPr bwMode="auto">
                    <a:xfrm>
                      <a:off x="1931" y="2442"/>
                      <a:ext cx="888" cy="480"/>
                    </a:xfrm>
                    <a:custGeom>
                      <a:avLst/>
                      <a:gdLst>
                        <a:gd name="T0" fmla="*/ 0 w 888"/>
                        <a:gd name="T1" fmla="*/ 290 h 480"/>
                        <a:gd name="T2" fmla="*/ 110 w 888"/>
                        <a:gd name="T3" fmla="*/ 195 h 480"/>
                        <a:gd name="T4" fmla="*/ 113 w 888"/>
                        <a:gd name="T5" fmla="*/ 217 h 480"/>
                        <a:gd name="T6" fmla="*/ 38 w 888"/>
                        <a:gd name="T7" fmla="*/ 285 h 480"/>
                        <a:gd name="T8" fmla="*/ 170 w 888"/>
                        <a:gd name="T9" fmla="*/ 279 h 480"/>
                        <a:gd name="T10" fmla="*/ 449 w 888"/>
                        <a:gd name="T11" fmla="*/ 280 h 480"/>
                        <a:gd name="T12" fmla="*/ 597 w 888"/>
                        <a:gd name="T13" fmla="*/ 269 h 480"/>
                        <a:gd name="T14" fmla="*/ 690 w 888"/>
                        <a:gd name="T15" fmla="*/ 252 h 480"/>
                        <a:gd name="T16" fmla="*/ 713 w 888"/>
                        <a:gd name="T17" fmla="*/ 246 h 480"/>
                        <a:gd name="T18" fmla="*/ 822 w 888"/>
                        <a:gd name="T19" fmla="*/ 27 h 480"/>
                        <a:gd name="T20" fmla="*/ 771 w 888"/>
                        <a:gd name="T21" fmla="*/ 13 h 480"/>
                        <a:gd name="T22" fmla="*/ 847 w 888"/>
                        <a:gd name="T23" fmla="*/ 0 h 480"/>
                        <a:gd name="T24" fmla="*/ 875 w 888"/>
                        <a:gd name="T25" fmla="*/ 24 h 480"/>
                        <a:gd name="T26" fmla="*/ 888 w 888"/>
                        <a:gd name="T27" fmla="*/ 105 h 480"/>
                        <a:gd name="T28" fmla="*/ 866 w 888"/>
                        <a:gd name="T29" fmla="*/ 171 h 480"/>
                        <a:gd name="T30" fmla="*/ 795 w 888"/>
                        <a:gd name="T31" fmla="*/ 385 h 480"/>
                        <a:gd name="T32" fmla="*/ 762 w 888"/>
                        <a:gd name="T33" fmla="*/ 451 h 480"/>
                        <a:gd name="T34" fmla="*/ 732 w 888"/>
                        <a:gd name="T35" fmla="*/ 459 h 480"/>
                        <a:gd name="T36" fmla="*/ 507 w 888"/>
                        <a:gd name="T37" fmla="*/ 455 h 480"/>
                        <a:gd name="T38" fmla="*/ 271 w 888"/>
                        <a:gd name="T39" fmla="*/ 461 h 480"/>
                        <a:gd name="T40" fmla="*/ 47 w 888"/>
                        <a:gd name="T41" fmla="*/ 478 h 480"/>
                        <a:gd name="T42" fmla="*/ 14 w 888"/>
                        <a:gd name="T43" fmla="*/ 480 h 480"/>
                        <a:gd name="T44" fmla="*/ 11 w 888"/>
                        <a:gd name="T45" fmla="*/ 417 h 480"/>
                        <a:gd name="T46" fmla="*/ 6 w 888"/>
                        <a:gd name="T47" fmla="*/ 355 h 480"/>
                        <a:gd name="T48" fmla="*/ 5 w 888"/>
                        <a:gd name="T49" fmla="*/ 322 h 480"/>
                        <a:gd name="T50" fmla="*/ 24 w 888"/>
                        <a:gd name="T51" fmla="*/ 342 h 480"/>
                        <a:gd name="T52" fmla="*/ 28 w 888"/>
                        <a:gd name="T53" fmla="*/ 393 h 480"/>
                        <a:gd name="T54" fmla="*/ 35 w 888"/>
                        <a:gd name="T55" fmla="*/ 447 h 480"/>
                        <a:gd name="T56" fmla="*/ 99 w 888"/>
                        <a:gd name="T57" fmla="*/ 456 h 480"/>
                        <a:gd name="T58" fmla="*/ 246 w 888"/>
                        <a:gd name="T59" fmla="*/ 442 h 480"/>
                        <a:gd name="T60" fmla="*/ 370 w 888"/>
                        <a:gd name="T61" fmla="*/ 432 h 480"/>
                        <a:gd name="T62" fmla="*/ 474 w 888"/>
                        <a:gd name="T63" fmla="*/ 432 h 480"/>
                        <a:gd name="T64" fmla="*/ 630 w 888"/>
                        <a:gd name="T65" fmla="*/ 432 h 480"/>
                        <a:gd name="T66" fmla="*/ 729 w 888"/>
                        <a:gd name="T67" fmla="*/ 431 h 480"/>
                        <a:gd name="T68" fmla="*/ 732 w 888"/>
                        <a:gd name="T69" fmla="*/ 402 h 480"/>
                        <a:gd name="T70" fmla="*/ 723 w 888"/>
                        <a:gd name="T71" fmla="*/ 341 h 480"/>
                        <a:gd name="T72" fmla="*/ 715 w 888"/>
                        <a:gd name="T73" fmla="*/ 274 h 480"/>
                        <a:gd name="T74" fmla="*/ 729 w 888"/>
                        <a:gd name="T75" fmla="*/ 290 h 480"/>
                        <a:gd name="T76" fmla="*/ 743 w 888"/>
                        <a:gd name="T77" fmla="*/ 364 h 480"/>
                        <a:gd name="T78" fmla="*/ 756 w 888"/>
                        <a:gd name="T79" fmla="*/ 402 h 480"/>
                        <a:gd name="T80" fmla="*/ 771 w 888"/>
                        <a:gd name="T81" fmla="*/ 383 h 480"/>
                        <a:gd name="T82" fmla="*/ 798 w 888"/>
                        <a:gd name="T83" fmla="*/ 309 h 480"/>
                        <a:gd name="T84" fmla="*/ 838 w 888"/>
                        <a:gd name="T85" fmla="*/ 204 h 480"/>
                        <a:gd name="T86" fmla="*/ 866 w 888"/>
                        <a:gd name="T87" fmla="*/ 119 h 480"/>
                        <a:gd name="T88" fmla="*/ 871 w 888"/>
                        <a:gd name="T89" fmla="*/ 93 h 480"/>
                        <a:gd name="T90" fmla="*/ 857 w 888"/>
                        <a:gd name="T91" fmla="*/ 33 h 480"/>
                        <a:gd name="T92" fmla="*/ 842 w 888"/>
                        <a:gd name="T93" fmla="*/ 29 h 480"/>
                        <a:gd name="T94" fmla="*/ 812 w 888"/>
                        <a:gd name="T95" fmla="*/ 100 h 480"/>
                        <a:gd name="T96" fmla="*/ 760 w 888"/>
                        <a:gd name="T97" fmla="*/ 193 h 480"/>
                        <a:gd name="T98" fmla="*/ 723 w 888"/>
                        <a:gd name="T99" fmla="*/ 265 h 480"/>
                        <a:gd name="T100" fmla="*/ 685 w 888"/>
                        <a:gd name="T101" fmla="*/ 276 h 480"/>
                        <a:gd name="T102" fmla="*/ 549 w 888"/>
                        <a:gd name="T103" fmla="*/ 293 h 480"/>
                        <a:gd name="T104" fmla="*/ 389 w 888"/>
                        <a:gd name="T105" fmla="*/ 303 h 480"/>
                        <a:gd name="T106" fmla="*/ 231 w 888"/>
                        <a:gd name="T107" fmla="*/ 303 h 480"/>
                        <a:gd name="T108" fmla="*/ 52 w 888"/>
                        <a:gd name="T109" fmla="*/ 304 h 480"/>
                        <a:gd name="T110" fmla="*/ 0 w 888"/>
                        <a:gd name="T111" fmla="*/ 290 h 480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60000 65536"/>
                        <a:gd name="T154" fmla="*/ 0 60000 65536"/>
                        <a:gd name="T155" fmla="*/ 0 60000 65536"/>
                        <a:gd name="T156" fmla="*/ 0 60000 65536"/>
                        <a:gd name="T157" fmla="*/ 0 60000 65536"/>
                        <a:gd name="T158" fmla="*/ 0 60000 65536"/>
                        <a:gd name="T159" fmla="*/ 0 60000 65536"/>
                        <a:gd name="T160" fmla="*/ 0 60000 65536"/>
                        <a:gd name="T161" fmla="*/ 0 60000 65536"/>
                        <a:gd name="T162" fmla="*/ 0 60000 65536"/>
                        <a:gd name="T163" fmla="*/ 0 60000 65536"/>
                        <a:gd name="T164" fmla="*/ 0 60000 65536"/>
                        <a:gd name="T165" fmla="*/ 0 60000 65536"/>
                        <a:gd name="T166" fmla="*/ 0 60000 65536"/>
                        <a:gd name="T167" fmla="*/ 0 60000 65536"/>
                        <a:gd name="T168" fmla="*/ 0 w 888"/>
                        <a:gd name="T169" fmla="*/ 0 h 480"/>
                        <a:gd name="T170" fmla="*/ 888 w 888"/>
                        <a:gd name="T171" fmla="*/ 480 h 480"/>
                      </a:gdLst>
                      <a:ahLst/>
                      <a:cxnLst>
                        <a:cxn ang="T112">
                          <a:pos x="T0" y="T1"/>
                        </a:cxn>
                        <a:cxn ang="T113">
                          <a:pos x="T2" y="T3"/>
                        </a:cxn>
                        <a:cxn ang="T114">
                          <a:pos x="T4" y="T5"/>
                        </a:cxn>
                        <a:cxn ang="T115">
                          <a:pos x="T6" y="T7"/>
                        </a:cxn>
                        <a:cxn ang="T116">
                          <a:pos x="T8" y="T9"/>
                        </a:cxn>
                        <a:cxn ang="T117">
                          <a:pos x="T10" y="T11"/>
                        </a:cxn>
                        <a:cxn ang="T118">
                          <a:pos x="T12" y="T13"/>
                        </a:cxn>
                        <a:cxn ang="T119">
                          <a:pos x="T14" y="T15"/>
                        </a:cxn>
                        <a:cxn ang="T120">
                          <a:pos x="T16" y="T17"/>
                        </a:cxn>
                        <a:cxn ang="T121">
                          <a:pos x="T18" y="T19"/>
                        </a:cxn>
                        <a:cxn ang="T122">
                          <a:pos x="T20" y="T21"/>
                        </a:cxn>
                        <a:cxn ang="T123">
                          <a:pos x="T22" y="T23"/>
                        </a:cxn>
                        <a:cxn ang="T124">
                          <a:pos x="T24" y="T25"/>
                        </a:cxn>
                        <a:cxn ang="T125">
                          <a:pos x="T26" y="T27"/>
                        </a:cxn>
                        <a:cxn ang="T126">
                          <a:pos x="T28" y="T29"/>
                        </a:cxn>
                        <a:cxn ang="T127">
                          <a:pos x="T30" y="T31"/>
                        </a:cxn>
                        <a:cxn ang="T128">
                          <a:pos x="T32" y="T33"/>
                        </a:cxn>
                        <a:cxn ang="T129">
                          <a:pos x="T34" y="T35"/>
                        </a:cxn>
                        <a:cxn ang="T130">
                          <a:pos x="T36" y="T37"/>
                        </a:cxn>
                        <a:cxn ang="T131">
                          <a:pos x="T38" y="T39"/>
                        </a:cxn>
                        <a:cxn ang="T132">
                          <a:pos x="T40" y="T41"/>
                        </a:cxn>
                        <a:cxn ang="T133">
                          <a:pos x="T42" y="T43"/>
                        </a:cxn>
                        <a:cxn ang="T134">
                          <a:pos x="T44" y="T45"/>
                        </a:cxn>
                        <a:cxn ang="T135">
                          <a:pos x="T46" y="T47"/>
                        </a:cxn>
                        <a:cxn ang="T136">
                          <a:pos x="T48" y="T49"/>
                        </a:cxn>
                        <a:cxn ang="T137">
                          <a:pos x="T50" y="T51"/>
                        </a:cxn>
                        <a:cxn ang="T138">
                          <a:pos x="T52" y="T53"/>
                        </a:cxn>
                        <a:cxn ang="T139">
                          <a:pos x="T54" y="T55"/>
                        </a:cxn>
                        <a:cxn ang="T140">
                          <a:pos x="T56" y="T57"/>
                        </a:cxn>
                        <a:cxn ang="T141">
                          <a:pos x="T58" y="T59"/>
                        </a:cxn>
                        <a:cxn ang="T142">
                          <a:pos x="T60" y="T61"/>
                        </a:cxn>
                        <a:cxn ang="T143">
                          <a:pos x="T62" y="T63"/>
                        </a:cxn>
                        <a:cxn ang="T144">
                          <a:pos x="T64" y="T65"/>
                        </a:cxn>
                        <a:cxn ang="T145">
                          <a:pos x="T66" y="T67"/>
                        </a:cxn>
                        <a:cxn ang="T146">
                          <a:pos x="T68" y="T69"/>
                        </a:cxn>
                        <a:cxn ang="T147">
                          <a:pos x="T70" y="T71"/>
                        </a:cxn>
                        <a:cxn ang="T148">
                          <a:pos x="T72" y="T73"/>
                        </a:cxn>
                        <a:cxn ang="T149">
                          <a:pos x="T74" y="T75"/>
                        </a:cxn>
                        <a:cxn ang="T150">
                          <a:pos x="T76" y="T77"/>
                        </a:cxn>
                        <a:cxn ang="T151">
                          <a:pos x="T78" y="T79"/>
                        </a:cxn>
                        <a:cxn ang="T152">
                          <a:pos x="T80" y="T81"/>
                        </a:cxn>
                        <a:cxn ang="T153">
                          <a:pos x="T82" y="T83"/>
                        </a:cxn>
                        <a:cxn ang="T154">
                          <a:pos x="T84" y="T85"/>
                        </a:cxn>
                        <a:cxn ang="T155">
                          <a:pos x="T86" y="T87"/>
                        </a:cxn>
                        <a:cxn ang="T156">
                          <a:pos x="T88" y="T89"/>
                        </a:cxn>
                        <a:cxn ang="T157">
                          <a:pos x="T90" y="T91"/>
                        </a:cxn>
                        <a:cxn ang="T158">
                          <a:pos x="T92" y="T93"/>
                        </a:cxn>
                        <a:cxn ang="T159">
                          <a:pos x="T94" y="T95"/>
                        </a:cxn>
                        <a:cxn ang="T160">
                          <a:pos x="T96" y="T97"/>
                        </a:cxn>
                        <a:cxn ang="T161">
                          <a:pos x="T98" y="T99"/>
                        </a:cxn>
                        <a:cxn ang="T162">
                          <a:pos x="T100" y="T101"/>
                        </a:cxn>
                        <a:cxn ang="T163">
                          <a:pos x="T102" y="T103"/>
                        </a:cxn>
                        <a:cxn ang="T164">
                          <a:pos x="T104" y="T105"/>
                        </a:cxn>
                        <a:cxn ang="T165">
                          <a:pos x="T106" y="T107"/>
                        </a:cxn>
                        <a:cxn ang="T166">
                          <a:pos x="T108" y="T109"/>
                        </a:cxn>
                        <a:cxn ang="T167">
                          <a:pos x="T110" y="T111"/>
                        </a:cxn>
                      </a:cxnLst>
                      <a:rect l="T168" t="T169" r="T170" b="T171"/>
                      <a:pathLst>
                        <a:path w="888" h="480">
                          <a:moveTo>
                            <a:pt x="0" y="290"/>
                          </a:moveTo>
                          <a:lnTo>
                            <a:pt x="110" y="195"/>
                          </a:lnTo>
                          <a:lnTo>
                            <a:pt x="113" y="217"/>
                          </a:lnTo>
                          <a:lnTo>
                            <a:pt x="38" y="285"/>
                          </a:lnTo>
                          <a:lnTo>
                            <a:pt x="170" y="279"/>
                          </a:lnTo>
                          <a:lnTo>
                            <a:pt x="449" y="280"/>
                          </a:lnTo>
                          <a:lnTo>
                            <a:pt x="597" y="269"/>
                          </a:lnTo>
                          <a:lnTo>
                            <a:pt x="690" y="252"/>
                          </a:lnTo>
                          <a:lnTo>
                            <a:pt x="713" y="246"/>
                          </a:lnTo>
                          <a:lnTo>
                            <a:pt x="822" y="27"/>
                          </a:lnTo>
                          <a:lnTo>
                            <a:pt x="771" y="13"/>
                          </a:lnTo>
                          <a:lnTo>
                            <a:pt x="847" y="0"/>
                          </a:lnTo>
                          <a:lnTo>
                            <a:pt x="875" y="24"/>
                          </a:lnTo>
                          <a:lnTo>
                            <a:pt x="888" y="105"/>
                          </a:lnTo>
                          <a:lnTo>
                            <a:pt x="866" y="171"/>
                          </a:lnTo>
                          <a:lnTo>
                            <a:pt x="795" y="385"/>
                          </a:lnTo>
                          <a:lnTo>
                            <a:pt x="762" y="451"/>
                          </a:lnTo>
                          <a:lnTo>
                            <a:pt x="732" y="459"/>
                          </a:lnTo>
                          <a:lnTo>
                            <a:pt x="507" y="455"/>
                          </a:lnTo>
                          <a:lnTo>
                            <a:pt x="271" y="461"/>
                          </a:lnTo>
                          <a:lnTo>
                            <a:pt x="47" y="478"/>
                          </a:lnTo>
                          <a:lnTo>
                            <a:pt x="14" y="480"/>
                          </a:lnTo>
                          <a:lnTo>
                            <a:pt x="11" y="417"/>
                          </a:lnTo>
                          <a:lnTo>
                            <a:pt x="6" y="355"/>
                          </a:lnTo>
                          <a:lnTo>
                            <a:pt x="5" y="322"/>
                          </a:lnTo>
                          <a:lnTo>
                            <a:pt x="24" y="342"/>
                          </a:lnTo>
                          <a:lnTo>
                            <a:pt x="28" y="393"/>
                          </a:lnTo>
                          <a:lnTo>
                            <a:pt x="35" y="447"/>
                          </a:lnTo>
                          <a:lnTo>
                            <a:pt x="99" y="456"/>
                          </a:lnTo>
                          <a:lnTo>
                            <a:pt x="246" y="442"/>
                          </a:lnTo>
                          <a:lnTo>
                            <a:pt x="370" y="432"/>
                          </a:lnTo>
                          <a:lnTo>
                            <a:pt x="474" y="432"/>
                          </a:lnTo>
                          <a:lnTo>
                            <a:pt x="630" y="432"/>
                          </a:lnTo>
                          <a:lnTo>
                            <a:pt x="729" y="431"/>
                          </a:lnTo>
                          <a:lnTo>
                            <a:pt x="732" y="402"/>
                          </a:lnTo>
                          <a:lnTo>
                            <a:pt x="723" y="341"/>
                          </a:lnTo>
                          <a:lnTo>
                            <a:pt x="715" y="274"/>
                          </a:lnTo>
                          <a:lnTo>
                            <a:pt x="729" y="290"/>
                          </a:lnTo>
                          <a:lnTo>
                            <a:pt x="743" y="364"/>
                          </a:lnTo>
                          <a:lnTo>
                            <a:pt x="756" y="402"/>
                          </a:lnTo>
                          <a:lnTo>
                            <a:pt x="771" y="383"/>
                          </a:lnTo>
                          <a:lnTo>
                            <a:pt x="798" y="309"/>
                          </a:lnTo>
                          <a:lnTo>
                            <a:pt x="838" y="204"/>
                          </a:lnTo>
                          <a:lnTo>
                            <a:pt x="866" y="119"/>
                          </a:lnTo>
                          <a:lnTo>
                            <a:pt x="871" y="93"/>
                          </a:lnTo>
                          <a:lnTo>
                            <a:pt x="857" y="33"/>
                          </a:lnTo>
                          <a:lnTo>
                            <a:pt x="842" y="29"/>
                          </a:lnTo>
                          <a:lnTo>
                            <a:pt x="812" y="100"/>
                          </a:lnTo>
                          <a:lnTo>
                            <a:pt x="760" y="193"/>
                          </a:lnTo>
                          <a:lnTo>
                            <a:pt x="723" y="265"/>
                          </a:lnTo>
                          <a:lnTo>
                            <a:pt x="685" y="276"/>
                          </a:lnTo>
                          <a:lnTo>
                            <a:pt x="549" y="293"/>
                          </a:lnTo>
                          <a:lnTo>
                            <a:pt x="389" y="303"/>
                          </a:lnTo>
                          <a:lnTo>
                            <a:pt x="231" y="303"/>
                          </a:lnTo>
                          <a:lnTo>
                            <a:pt x="52" y="304"/>
                          </a:lnTo>
                          <a:lnTo>
                            <a:pt x="0" y="29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6149" name="Freeform 16"/>
                    <p:cNvSpPr>
                      <a:spLocks/>
                    </p:cNvSpPr>
                    <p:nvPr/>
                  </p:nvSpPr>
                  <p:spPr bwMode="auto">
                    <a:xfrm>
                      <a:off x="2095" y="2605"/>
                      <a:ext cx="459" cy="105"/>
                    </a:xfrm>
                    <a:custGeom>
                      <a:avLst/>
                      <a:gdLst>
                        <a:gd name="T0" fmla="*/ 11 w 459"/>
                        <a:gd name="T1" fmla="*/ 19 h 105"/>
                        <a:gd name="T2" fmla="*/ 43 w 459"/>
                        <a:gd name="T3" fmla="*/ 0 h 105"/>
                        <a:gd name="T4" fmla="*/ 59 w 459"/>
                        <a:gd name="T5" fmla="*/ 5 h 105"/>
                        <a:gd name="T6" fmla="*/ 49 w 459"/>
                        <a:gd name="T7" fmla="*/ 29 h 105"/>
                        <a:gd name="T8" fmla="*/ 25 w 459"/>
                        <a:gd name="T9" fmla="*/ 44 h 105"/>
                        <a:gd name="T10" fmla="*/ 71 w 459"/>
                        <a:gd name="T11" fmla="*/ 66 h 105"/>
                        <a:gd name="T12" fmla="*/ 140 w 459"/>
                        <a:gd name="T13" fmla="*/ 69 h 105"/>
                        <a:gd name="T14" fmla="*/ 200 w 459"/>
                        <a:gd name="T15" fmla="*/ 64 h 105"/>
                        <a:gd name="T16" fmla="*/ 243 w 459"/>
                        <a:gd name="T17" fmla="*/ 59 h 105"/>
                        <a:gd name="T18" fmla="*/ 324 w 459"/>
                        <a:gd name="T19" fmla="*/ 51 h 105"/>
                        <a:gd name="T20" fmla="*/ 376 w 459"/>
                        <a:gd name="T21" fmla="*/ 46 h 105"/>
                        <a:gd name="T22" fmla="*/ 410 w 459"/>
                        <a:gd name="T23" fmla="*/ 36 h 105"/>
                        <a:gd name="T24" fmla="*/ 443 w 459"/>
                        <a:gd name="T25" fmla="*/ 15 h 105"/>
                        <a:gd name="T26" fmla="*/ 440 w 459"/>
                        <a:gd name="T27" fmla="*/ 0 h 105"/>
                        <a:gd name="T28" fmla="*/ 459 w 459"/>
                        <a:gd name="T29" fmla="*/ 5 h 105"/>
                        <a:gd name="T30" fmla="*/ 454 w 459"/>
                        <a:gd name="T31" fmla="*/ 56 h 105"/>
                        <a:gd name="T32" fmla="*/ 405 w 459"/>
                        <a:gd name="T33" fmla="*/ 80 h 105"/>
                        <a:gd name="T34" fmla="*/ 297 w 459"/>
                        <a:gd name="T35" fmla="*/ 86 h 105"/>
                        <a:gd name="T36" fmla="*/ 187 w 459"/>
                        <a:gd name="T37" fmla="*/ 97 h 105"/>
                        <a:gd name="T38" fmla="*/ 124 w 459"/>
                        <a:gd name="T39" fmla="*/ 105 h 105"/>
                        <a:gd name="T40" fmla="*/ 48 w 459"/>
                        <a:gd name="T41" fmla="*/ 86 h 105"/>
                        <a:gd name="T42" fmla="*/ 11 w 459"/>
                        <a:gd name="T43" fmla="*/ 75 h 105"/>
                        <a:gd name="T44" fmla="*/ 0 w 459"/>
                        <a:gd name="T45" fmla="*/ 46 h 105"/>
                        <a:gd name="T46" fmla="*/ 11 w 459"/>
                        <a:gd name="T47" fmla="*/ 19 h 105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w 459"/>
                        <a:gd name="T73" fmla="*/ 0 h 105"/>
                        <a:gd name="T74" fmla="*/ 459 w 459"/>
                        <a:gd name="T75" fmla="*/ 105 h 105"/>
                      </a:gdLst>
                      <a:ahLst/>
                      <a:cxnLst>
                        <a:cxn ang="T48">
                          <a:pos x="T0" y="T1"/>
                        </a:cxn>
                        <a:cxn ang="T49">
                          <a:pos x="T2" y="T3"/>
                        </a:cxn>
                        <a:cxn ang="T50">
                          <a:pos x="T4" y="T5"/>
                        </a:cxn>
                        <a:cxn ang="T51">
                          <a:pos x="T6" y="T7"/>
                        </a:cxn>
                        <a:cxn ang="T52">
                          <a:pos x="T8" y="T9"/>
                        </a:cxn>
                        <a:cxn ang="T53">
                          <a:pos x="T10" y="T11"/>
                        </a:cxn>
                        <a:cxn ang="T54">
                          <a:pos x="T12" y="T13"/>
                        </a:cxn>
                        <a:cxn ang="T55">
                          <a:pos x="T14" y="T15"/>
                        </a:cxn>
                        <a:cxn ang="T56">
                          <a:pos x="T16" y="T17"/>
                        </a:cxn>
                        <a:cxn ang="T57">
                          <a:pos x="T18" y="T19"/>
                        </a:cxn>
                        <a:cxn ang="T58">
                          <a:pos x="T20" y="T21"/>
                        </a:cxn>
                        <a:cxn ang="T59">
                          <a:pos x="T22" y="T23"/>
                        </a:cxn>
                        <a:cxn ang="T60">
                          <a:pos x="T24" y="T25"/>
                        </a:cxn>
                        <a:cxn ang="T61">
                          <a:pos x="T26" y="T27"/>
                        </a:cxn>
                        <a:cxn ang="T62">
                          <a:pos x="T28" y="T29"/>
                        </a:cxn>
                        <a:cxn ang="T63">
                          <a:pos x="T30" y="T31"/>
                        </a:cxn>
                        <a:cxn ang="T64">
                          <a:pos x="T32" y="T33"/>
                        </a:cxn>
                        <a:cxn ang="T65">
                          <a:pos x="T34" y="T35"/>
                        </a:cxn>
                        <a:cxn ang="T66">
                          <a:pos x="T36" y="T37"/>
                        </a:cxn>
                        <a:cxn ang="T67">
                          <a:pos x="T38" y="T39"/>
                        </a:cxn>
                        <a:cxn ang="T68">
                          <a:pos x="T40" y="T41"/>
                        </a:cxn>
                        <a:cxn ang="T69">
                          <a:pos x="T42" y="T43"/>
                        </a:cxn>
                        <a:cxn ang="T70">
                          <a:pos x="T44" y="T45"/>
                        </a:cxn>
                        <a:cxn ang="T71">
                          <a:pos x="T46" y="T47"/>
                        </a:cxn>
                      </a:cxnLst>
                      <a:rect l="T72" t="T73" r="T74" b="T75"/>
                      <a:pathLst>
                        <a:path w="459" h="105">
                          <a:moveTo>
                            <a:pt x="11" y="19"/>
                          </a:moveTo>
                          <a:lnTo>
                            <a:pt x="43" y="0"/>
                          </a:lnTo>
                          <a:lnTo>
                            <a:pt x="59" y="5"/>
                          </a:lnTo>
                          <a:lnTo>
                            <a:pt x="49" y="29"/>
                          </a:lnTo>
                          <a:lnTo>
                            <a:pt x="25" y="44"/>
                          </a:lnTo>
                          <a:lnTo>
                            <a:pt x="71" y="66"/>
                          </a:lnTo>
                          <a:lnTo>
                            <a:pt x="140" y="69"/>
                          </a:lnTo>
                          <a:lnTo>
                            <a:pt x="200" y="64"/>
                          </a:lnTo>
                          <a:lnTo>
                            <a:pt x="243" y="59"/>
                          </a:lnTo>
                          <a:lnTo>
                            <a:pt x="324" y="51"/>
                          </a:lnTo>
                          <a:lnTo>
                            <a:pt x="376" y="46"/>
                          </a:lnTo>
                          <a:lnTo>
                            <a:pt x="410" y="36"/>
                          </a:lnTo>
                          <a:lnTo>
                            <a:pt x="443" y="15"/>
                          </a:lnTo>
                          <a:lnTo>
                            <a:pt x="440" y="0"/>
                          </a:lnTo>
                          <a:lnTo>
                            <a:pt x="459" y="5"/>
                          </a:lnTo>
                          <a:lnTo>
                            <a:pt x="454" y="56"/>
                          </a:lnTo>
                          <a:lnTo>
                            <a:pt x="405" y="80"/>
                          </a:lnTo>
                          <a:lnTo>
                            <a:pt x="297" y="86"/>
                          </a:lnTo>
                          <a:lnTo>
                            <a:pt x="187" y="97"/>
                          </a:lnTo>
                          <a:lnTo>
                            <a:pt x="124" y="105"/>
                          </a:lnTo>
                          <a:lnTo>
                            <a:pt x="48" y="86"/>
                          </a:lnTo>
                          <a:lnTo>
                            <a:pt x="11" y="75"/>
                          </a:lnTo>
                          <a:lnTo>
                            <a:pt x="0" y="46"/>
                          </a:lnTo>
                          <a:lnTo>
                            <a:pt x="11" y="19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6150" name="Freeform 17"/>
                    <p:cNvSpPr>
                      <a:spLocks/>
                    </p:cNvSpPr>
                    <p:nvPr/>
                  </p:nvSpPr>
                  <p:spPr bwMode="auto">
                    <a:xfrm>
                      <a:off x="2024" y="2782"/>
                      <a:ext cx="48" cy="4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6151" name="Freeform 18"/>
                    <p:cNvSpPr>
                      <a:spLocks/>
                    </p:cNvSpPr>
                    <p:nvPr/>
                  </p:nvSpPr>
                  <p:spPr bwMode="auto">
                    <a:xfrm>
                      <a:off x="2113" y="2777"/>
                      <a:ext cx="48" cy="4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6152" name="Freeform 19"/>
                    <p:cNvSpPr>
                      <a:spLocks/>
                    </p:cNvSpPr>
                    <p:nvPr/>
                  </p:nvSpPr>
                  <p:spPr bwMode="auto">
                    <a:xfrm>
                      <a:off x="2404" y="2764"/>
                      <a:ext cx="195" cy="49"/>
                    </a:xfrm>
                    <a:custGeom>
                      <a:avLst/>
                      <a:gdLst>
                        <a:gd name="T0" fmla="*/ 0 w 195"/>
                        <a:gd name="T1" fmla="*/ 15 h 49"/>
                        <a:gd name="T2" fmla="*/ 190 w 195"/>
                        <a:gd name="T3" fmla="*/ 0 h 49"/>
                        <a:gd name="T4" fmla="*/ 195 w 195"/>
                        <a:gd name="T5" fmla="*/ 32 h 49"/>
                        <a:gd name="T6" fmla="*/ 0 w 195"/>
                        <a:gd name="T7" fmla="*/ 49 h 49"/>
                        <a:gd name="T8" fmla="*/ 0 w 195"/>
                        <a:gd name="T9" fmla="*/ 15 h 49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95"/>
                        <a:gd name="T16" fmla="*/ 0 h 49"/>
                        <a:gd name="T17" fmla="*/ 195 w 195"/>
                        <a:gd name="T18" fmla="*/ 49 h 49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95" h="49">
                          <a:moveTo>
                            <a:pt x="0" y="15"/>
                          </a:moveTo>
                          <a:lnTo>
                            <a:pt x="190" y="0"/>
                          </a:lnTo>
                          <a:lnTo>
                            <a:pt x="195" y="32"/>
                          </a:lnTo>
                          <a:lnTo>
                            <a:pt x="0" y="49"/>
                          </a:lnTo>
                          <a:lnTo>
                            <a:pt x="0" y="15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6153" name="Freeform 20"/>
                    <p:cNvSpPr>
                      <a:spLocks/>
                    </p:cNvSpPr>
                    <p:nvPr/>
                  </p:nvSpPr>
                  <p:spPr bwMode="auto">
                    <a:xfrm>
                      <a:off x="1923" y="1953"/>
                      <a:ext cx="821" cy="646"/>
                    </a:xfrm>
                    <a:custGeom>
                      <a:avLst/>
                      <a:gdLst>
                        <a:gd name="T0" fmla="*/ 69 w 821"/>
                        <a:gd name="T1" fmla="*/ 616 h 646"/>
                        <a:gd name="T2" fmla="*/ 46 w 821"/>
                        <a:gd name="T3" fmla="*/ 592 h 646"/>
                        <a:gd name="T4" fmla="*/ 32 w 821"/>
                        <a:gd name="T5" fmla="*/ 551 h 646"/>
                        <a:gd name="T6" fmla="*/ 27 w 821"/>
                        <a:gd name="T7" fmla="*/ 460 h 646"/>
                        <a:gd name="T8" fmla="*/ 27 w 821"/>
                        <a:gd name="T9" fmla="*/ 309 h 646"/>
                        <a:gd name="T10" fmla="*/ 32 w 821"/>
                        <a:gd name="T11" fmla="*/ 195 h 646"/>
                        <a:gd name="T12" fmla="*/ 46 w 821"/>
                        <a:gd name="T13" fmla="*/ 169 h 646"/>
                        <a:gd name="T14" fmla="*/ 71 w 821"/>
                        <a:gd name="T15" fmla="*/ 136 h 646"/>
                        <a:gd name="T16" fmla="*/ 132 w 821"/>
                        <a:gd name="T17" fmla="*/ 112 h 646"/>
                        <a:gd name="T18" fmla="*/ 240 w 821"/>
                        <a:gd name="T19" fmla="*/ 80 h 646"/>
                        <a:gd name="T20" fmla="*/ 329 w 821"/>
                        <a:gd name="T21" fmla="*/ 57 h 646"/>
                        <a:gd name="T22" fmla="*/ 369 w 821"/>
                        <a:gd name="T23" fmla="*/ 33 h 646"/>
                        <a:gd name="T24" fmla="*/ 440 w 821"/>
                        <a:gd name="T25" fmla="*/ 27 h 646"/>
                        <a:gd name="T26" fmla="*/ 566 w 821"/>
                        <a:gd name="T27" fmla="*/ 38 h 646"/>
                        <a:gd name="T28" fmla="*/ 670 w 821"/>
                        <a:gd name="T29" fmla="*/ 32 h 646"/>
                        <a:gd name="T30" fmla="*/ 714 w 821"/>
                        <a:gd name="T31" fmla="*/ 22 h 646"/>
                        <a:gd name="T32" fmla="*/ 750 w 821"/>
                        <a:gd name="T33" fmla="*/ 32 h 646"/>
                        <a:gd name="T34" fmla="*/ 774 w 821"/>
                        <a:gd name="T35" fmla="*/ 95 h 646"/>
                        <a:gd name="T36" fmla="*/ 789 w 821"/>
                        <a:gd name="T37" fmla="*/ 210 h 646"/>
                        <a:gd name="T38" fmla="*/ 804 w 821"/>
                        <a:gd name="T39" fmla="*/ 301 h 646"/>
                        <a:gd name="T40" fmla="*/ 797 w 821"/>
                        <a:gd name="T41" fmla="*/ 343 h 646"/>
                        <a:gd name="T42" fmla="*/ 769 w 821"/>
                        <a:gd name="T43" fmla="*/ 446 h 646"/>
                        <a:gd name="T44" fmla="*/ 733 w 821"/>
                        <a:gd name="T45" fmla="*/ 550 h 646"/>
                        <a:gd name="T46" fmla="*/ 709 w 821"/>
                        <a:gd name="T47" fmla="*/ 589 h 646"/>
                        <a:gd name="T48" fmla="*/ 693 w 821"/>
                        <a:gd name="T49" fmla="*/ 608 h 646"/>
                        <a:gd name="T50" fmla="*/ 717 w 821"/>
                        <a:gd name="T51" fmla="*/ 622 h 646"/>
                        <a:gd name="T52" fmla="*/ 742 w 821"/>
                        <a:gd name="T53" fmla="*/ 578 h 646"/>
                        <a:gd name="T54" fmla="*/ 780 w 821"/>
                        <a:gd name="T55" fmla="*/ 485 h 646"/>
                        <a:gd name="T56" fmla="*/ 808 w 821"/>
                        <a:gd name="T57" fmla="*/ 386 h 646"/>
                        <a:gd name="T58" fmla="*/ 818 w 821"/>
                        <a:gd name="T59" fmla="*/ 337 h 646"/>
                        <a:gd name="T60" fmla="*/ 821 w 821"/>
                        <a:gd name="T61" fmla="*/ 291 h 646"/>
                        <a:gd name="T62" fmla="*/ 812 w 821"/>
                        <a:gd name="T63" fmla="*/ 214 h 646"/>
                        <a:gd name="T64" fmla="*/ 797 w 821"/>
                        <a:gd name="T65" fmla="*/ 99 h 646"/>
                        <a:gd name="T66" fmla="*/ 775 w 821"/>
                        <a:gd name="T67" fmla="*/ 36 h 646"/>
                        <a:gd name="T68" fmla="*/ 755 w 821"/>
                        <a:gd name="T69" fmla="*/ 8 h 646"/>
                        <a:gd name="T70" fmla="*/ 722 w 821"/>
                        <a:gd name="T71" fmla="*/ 0 h 646"/>
                        <a:gd name="T72" fmla="*/ 679 w 821"/>
                        <a:gd name="T73" fmla="*/ 13 h 646"/>
                        <a:gd name="T74" fmla="*/ 615 w 821"/>
                        <a:gd name="T75" fmla="*/ 17 h 646"/>
                        <a:gd name="T76" fmla="*/ 533 w 821"/>
                        <a:gd name="T77" fmla="*/ 17 h 646"/>
                        <a:gd name="T78" fmla="*/ 448 w 821"/>
                        <a:gd name="T79" fmla="*/ 5 h 646"/>
                        <a:gd name="T80" fmla="*/ 391 w 821"/>
                        <a:gd name="T81" fmla="*/ 8 h 646"/>
                        <a:gd name="T82" fmla="*/ 362 w 821"/>
                        <a:gd name="T83" fmla="*/ 19 h 646"/>
                        <a:gd name="T84" fmla="*/ 298 w 821"/>
                        <a:gd name="T85" fmla="*/ 50 h 646"/>
                        <a:gd name="T86" fmla="*/ 175 w 821"/>
                        <a:gd name="T87" fmla="*/ 84 h 646"/>
                        <a:gd name="T88" fmla="*/ 57 w 821"/>
                        <a:gd name="T89" fmla="*/ 123 h 646"/>
                        <a:gd name="T90" fmla="*/ 24 w 821"/>
                        <a:gd name="T91" fmla="*/ 164 h 646"/>
                        <a:gd name="T92" fmla="*/ 3 w 821"/>
                        <a:gd name="T93" fmla="*/ 219 h 646"/>
                        <a:gd name="T94" fmla="*/ 0 w 821"/>
                        <a:gd name="T95" fmla="*/ 329 h 646"/>
                        <a:gd name="T96" fmla="*/ 5 w 821"/>
                        <a:gd name="T97" fmla="*/ 433 h 646"/>
                        <a:gd name="T98" fmla="*/ 9 w 821"/>
                        <a:gd name="T99" fmla="*/ 540 h 646"/>
                        <a:gd name="T100" fmla="*/ 28 w 821"/>
                        <a:gd name="T101" fmla="*/ 602 h 646"/>
                        <a:gd name="T102" fmla="*/ 47 w 821"/>
                        <a:gd name="T103" fmla="*/ 635 h 646"/>
                        <a:gd name="T104" fmla="*/ 80 w 821"/>
                        <a:gd name="T105" fmla="*/ 646 h 646"/>
                        <a:gd name="T106" fmla="*/ 99 w 821"/>
                        <a:gd name="T107" fmla="*/ 640 h 646"/>
                        <a:gd name="T108" fmla="*/ 69 w 821"/>
                        <a:gd name="T109" fmla="*/ 616 h 64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60000 65536"/>
                        <a:gd name="T154" fmla="*/ 0 60000 65536"/>
                        <a:gd name="T155" fmla="*/ 0 60000 65536"/>
                        <a:gd name="T156" fmla="*/ 0 60000 65536"/>
                        <a:gd name="T157" fmla="*/ 0 60000 65536"/>
                        <a:gd name="T158" fmla="*/ 0 60000 65536"/>
                        <a:gd name="T159" fmla="*/ 0 60000 65536"/>
                        <a:gd name="T160" fmla="*/ 0 60000 65536"/>
                        <a:gd name="T161" fmla="*/ 0 60000 65536"/>
                        <a:gd name="T162" fmla="*/ 0 60000 65536"/>
                        <a:gd name="T163" fmla="*/ 0 60000 65536"/>
                        <a:gd name="T164" fmla="*/ 0 60000 65536"/>
                        <a:gd name="T165" fmla="*/ 0 w 821"/>
                        <a:gd name="T166" fmla="*/ 0 h 646"/>
                        <a:gd name="T167" fmla="*/ 821 w 821"/>
                        <a:gd name="T168" fmla="*/ 646 h 646"/>
                      </a:gdLst>
                      <a:ahLst/>
                      <a:cxnLst>
                        <a:cxn ang="T110">
                          <a:pos x="T0" y="T1"/>
                        </a:cxn>
                        <a:cxn ang="T111">
                          <a:pos x="T2" y="T3"/>
                        </a:cxn>
                        <a:cxn ang="T112">
                          <a:pos x="T4" y="T5"/>
                        </a:cxn>
                        <a:cxn ang="T113">
                          <a:pos x="T6" y="T7"/>
                        </a:cxn>
                        <a:cxn ang="T114">
                          <a:pos x="T8" y="T9"/>
                        </a:cxn>
                        <a:cxn ang="T115">
                          <a:pos x="T10" y="T11"/>
                        </a:cxn>
                        <a:cxn ang="T116">
                          <a:pos x="T12" y="T13"/>
                        </a:cxn>
                        <a:cxn ang="T117">
                          <a:pos x="T14" y="T15"/>
                        </a:cxn>
                        <a:cxn ang="T118">
                          <a:pos x="T16" y="T17"/>
                        </a:cxn>
                        <a:cxn ang="T119">
                          <a:pos x="T18" y="T19"/>
                        </a:cxn>
                        <a:cxn ang="T120">
                          <a:pos x="T20" y="T21"/>
                        </a:cxn>
                        <a:cxn ang="T121">
                          <a:pos x="T22" y="T23"/>
                        </a:cxn>
                        <a:cxn ang="T122">
                          <a:pos x="T24" y="T25"/>
                        </a:cxn>
                        <a:cxn ang="T123">
                          <a:pos x="T26" y="T27"/>
                        </a:cxn>
                        <a:cxn ang="T124">
                          <a:pos x="T28" y="T29"/>
                        </a:cxn>
                        <a:cxn ang="T125">
                          <a:pos x="T30" y="T31"/>
                        </a:cxn>
                        <a:cxn ang="T126">
                          <a:pos x="T32" y="T33"/>
                        </a:cxn>
                        <a:cxn ang="T127">
                          <a:pos x="T34" y="T35"/>
                        </a:cxn>
                        <a:cxn ang="T128">
                          <a:pos x="T36" y="T37"/>
                        </a:cxn>
                        <a:cxn ang="T129">
                          <a:pos x="T38" y="T39"/>
                        </a:cxn>
                        <a:cxn ang="T130">
                          <a:pos x="T40" y="T41"/>
                        </a:cxn>
                        <a:cxn ang="T131">
                          <a:pos x="T42" y="T43"/>
                        </a:cxn>
                        <a:cxn ang="T132">
                          <a:pos x="T44" y="T45"/>
                        </a:cxn>
                        <a:cxn ang="T133">
                          <a:pos x="T46" y="T47"/>
                        </a:cxn>
                        <a:cxn ang="T134">
                          <a:pos x="T48" y="T49"/>
                        </a:cxn>
                        <a:cxn ang="T135">
                          <a:pos x="T50" y="T51"/>
                        </a:cxn>
                        <a:cxn ang="T136">
                          <a:pos x="T52" y="T53"/>
                        </a:cxn>
                        <a:cxn ang="T137">
                          <a:pos x="T54" y="T55"/>
                        </a:cxn>
                        <a:cxn ang="T138">
                          <a:pos x="T56" y="T57"/>
                        </a:cxn>
                        <a:cxn ang="T139">
                          <a:pos x="T58" y="T59"/>
                        </a:cxn>
                        <a:cxn ang="T140">
                          <a:pos x="T60" y="T61"/>
                        </a:cxn>
                        <a:cxn ang="T141">
                          <a:pos x="T62" y="T63"/>
                        </a:cxn>
                        <a:cxn ang="T142">
                          <a:pos x="T64" y="T65"/>
                        </a:cxn>
                        <a:cxn ang="T143">
                          <a:pos x="T66" y="T67"/>
                        </a:cxn>
                        <a:cxn ang="T144">
                          <a:pos x="T68" y="T69"/>
                        </a:cxn>
                        <a:cxn ang="T145">
                          <a:pos x="T70" y="T71"/>
                        </a:cxn>
                        <a:cxn ang="T146">
                          <a:pos x="T72" y="T73"/>
                        </a:cxn>
                        <a:cxn ang="T147">
                          <a:pos x="T74" y="T75"/>
                        </a:cxn>
                        <a:cxn ang="T148">
                          <a:pos x="T76" y="T77"/>
                        </a:cxn>
                        <a:cxn ang="T149">
                          <a:pos x="T78" y="T79"/>
                        </a:cxn>
                        <a:cxn ang="T150">
                          <a:pos x="T80" y="T81"/>
                        </a:cxn>
                        <a:cxn ang="T151">
                          <a:pos x="T82" y="T83"/>
                        </a:cxn>
                        <a:cxn ang="T152">
                          <a:pos x="T84" y="T85"/>
                        </a:cxn>
                        <a:cxn ang="T153">
                          <a:pos x="T86" y="T87"/>
                        </a:cxn>
                        <a:cxn ang="T154">
                          <a:pos x="T88" y="T89"/>
                        </a:cxn>
                        <a:cxn ang="T155">
                          <a:pos x="T90" y="T91"/>
                        </a:cxn>
                        <a:cxn ang="T156">
                          <a:pos x="T92" y="T93"/>
                        </a:cxn>
                        <a:cxn ang="T157">
                          <a:pos x="T94" y="T95"/>
                        </a:cxn>
                        <a:cxn ang="T158">
                          <a:pos x="T96" y="T97"/>
                        </a:cxn>
                        <a:cxn ang="T159">
                          <a:pos x="T98" y="T99"/>
                        </a:cxn>
                        <a:cxn ang="T160">
                          <a:pos x="T100" y="T101"/>
                        </a:cxn>
                        <a:cxn ang="T161">
                          <a:pos x="T102" y="T103"/>
                        </a:cxn>
                        <a:cxn ang="T162">
                          <a:pos x="T104" y="T105"/>
                        </a:cxn>
                        <a:cxn ang="T163">
                          <a:pos x="T106" y="T107"/>
                        </a:cxn>
                        <a:cxn ang="T164">
                          <a:pos x="T108" y="T109"/>
                        </a:cxn>
                      </a:cxnLst>
                      <a:rect l="T165" t="T166" r="T167" b="T168"/>
                      <a:pathLst>
                        <a:path w="821" h="646">
                          <a:moveTo>
                            <a:pt x="69" y="616"/>
                          </a:moveTo>
                          <a:lnTo>
                            <a:pt x="46" y="592"/>
                          </a:lnTo>
                          <a:lnTo>
                            <a:pt x="32" y="551"/>
                          </a:lnTo>
                          <a:lnTo>
                            <a:pt x="27" y="460"/>
                          </a:lnTo>
                          <a:lnTo>
                            <a:pt x="27" y="309"/>
                          </a:lnTo>
                          <a:lnTo>
                            <a:pt x="32" y="195"/>
                          </a:lnTo>
                          <a:lnTo>
                            <a:pt x="46" y="169"/>
                          </a:lnTo>
                          <a:lnTo>
                            <a:pt x="71" y="136"/>
                          </a:lnTo>
                          <a:lnTo>
                            <a:pt x="132" y="112"/>
                          </a:lnTo>
                          <a:lnTo>
                            <a:pt x="240" y="80"/>
                          </a:lnTo>
                          <a:lnTo>
                            <a:pt x="329" y="57"/>
                          </a:lnTo>
                          <a:lnTo>
                            <a:pt x="369" y="33"/>
                          </a:lnTo>
                          <a:lnTo>
                            <a:pt x="440" y="27"/>
                          </a:lnTo>
                          <a:lnTo>
                            <a:pt x="566" y="38"/>
                          </a:lnTo>
                          <a:lnTo>
                            <a:pt x="670" y="32"/>
                          </a:lnTo>
                          <a:lnTo>
                            <a:pt x="714" y="22"/>
                          </a:lnTo>
                          <a:lnTo>
                            <a:pt x="750" y="32"/>
                          </a:lnTo>
                          <a:lnTo>
                            <a:pt x="774" y="95"/>
                          </a:lnTo>
                          <a:lnTo>
                            <a:pt x="789" y="210"/>
                          </a:lnTo>
                          <a:lnTo>
                            <a:pt x="804" y="301"/>
                          </a:lnTo>
                          <a:lnTo>
                            <a:pt x="797" y="343"/>
                          </a:lnTo>
                          <a:lnTo>
                            <a:pt x="769" y="446"/>
                          </a:lnTo>
                          <a:lnTo>
                            <a:pt x="733" y="550"/>
                          </a:lnTo>
                          <a:lnTo>
                            <a:pt x="709" y="589"/>
                          </a:lnTo>
                          <a:lnTo>
                            <a:pt x="693" y="608"/>
                          </a:lnTo>
                          <a:lnTo>
                            <a:pt x="717" y="622"/>
                          </a:lnTo>
                          <a:lnTo>
                            <a:pt x="742" y="578"/>
                          </a:lnTo>
                          <a:lnTo>
                            <a:pt x="780" y="485"/>
                          </a:lnTo>
                          <a:lnTo>
                            <a:pt x="808" y="386"/>
                          </a:lnTo>
                          <a:lnTo>
                            <a:pt x="818" y="337"/>
                          </a:lnTo>
                          <a:lnTo>
                            <a:pt x="821" y="291"/>
                          </a:lnTo>
                          <a:lnTo>
                            <a:pt x="812" y="214"/>
                          </a:lnTo>
                          <a:lnTo>
                            <a:pt x="797" y="99"/>
                          </a:lnTo>
                          <a:lnTo>
                            <a:pt x="775" y="36"/>
                          </a:lnTo>
                          <a:lnTo>
                            <a:pt x="755" y="8"/>
                          </a:lnTo>
                          <a:lnTo>
                            <a:pt x="722" y="0"/>
                          </a:lnTo>
                          <a:lnTo>
                            <a:pt x="679" y="13"/>
                          </a:lnTo>
                          <a:lnTo>
                            <a:pt x="615" y="17"/>
                          </a:lnTo>
                          <a:lnTo>
                            <a:pt x="533" y="17"/>
                          </a:lnTo>
                          <a:lnTo>
                            <a:pt x="448" y="5"/>
                          </a:lnTo>
                          <a:lnTo>
                            <a:pt x="391" y="8"/>
                          </a:lnTo>
                          <a:lnTo>
                            <a:pt x="362" y="19"/>
                          </a:lnTo>
                          <a:lnTo>
                            <a:pt x="298" y="50"/>
                          </a:lnTo>
                          <a:lnTo>
                            <a:pt x="175" y="84"/>
                          </a:lnTo>
                          <a:lnTo>
                            <a:pt x="57" y="123"/>
                          </a:lnTo>
                          <a:lnTo>
                            <a:pt x="24" y="164"/>
                          </a:lnTo>
                          <a:lnTo>
                            <a:pt x="3" y="219"/>
                          </a:lnTo>
                          <a:lnTo>
                            <a:pt x="0" y="329"/>
                          </a:lnTo>
                          <a:lnTo>
                            <a:pt x="5" y="433"/>
                          </a:lnTo>
                          <a:lnTo>
                            <a:pt x="9" y="540"/>
                          </a:lnTo>
                          <a:lnTo>
                            <a:pt x="28" y="602"/>
                          </a:lnTo>
                          <a:lnTo>
                            <a:pt x="47" y="635"/>
                          </a:lnTo>
                          <a:lnTo>
                            <a:pt x="80" y="646"/>
                          </a:lnTo>
                          <a:lnTo>
                            <a:pt x="99" y="640"/>
                          </a:lnTo>
                          <a:lnTo>
                            <a:pt x="69" y="616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6154" name="Freeform 21"/>
                    <p:cNvSpPr>
                      <a:spLocks/>
                    </p:cNvSpPr>
                    <p:nvPr/>
                  </p:nvSpPr>
                  <p:spPr bwMode="auto">
                    <a:xfrm>
                      <a:off x="1978" y="1965"/>
                      <a:ext cx="707" cy="644"/>
                    </a:xfrm>
                    <a:custGeom>
                      <a:avLst/>
                      <a:gdLst>
                        <a:gd name="T0" fmla="*/ 11 w 707"/>
                        <a:gd name="T1" fmla="*/ 611 h 644"/>
                        <a:gd name="T2" fmla="*/ 129 w 707"/>
                        <a:gd name="T3" fmla="*/ 619 h 644"/>
                        <a:gd name="T4" fmla="*/ 294 w 707"/>
                        <a:gd name="T5" fmla="*/ 623 h 644"/>
                        <a:gd name="T6" fmla="*/ 426 w 707"/>
                        <a:gd name="T7" fmla="*/ 623 h 644"/>
                        <a:gd name="T8" fmla="*/ 544 w 707"/>
                        <a:gd name="T9" fmla="*/ 609 h 644"/>
                        <a:gd name="T10" fmla="*/ 622 w 707"/>
                        <a:gd name="T11" fmla="*/ 597 h 644"/>
                        <a:gd name="T12" fmla="*/ 644 w 707"/>
                        <a:gd name="T13" fmla="*/ 586 h 644"/>
                        <a:gd name="T14" fmla="*/ 644 w 707"/>
                        <a:gd name="T15" fmla="*/ 529 h 644"/>
                        <a:gd name="T16" fmla="*/ 615 w 707"/>
                        <a:gd name="T17" fmla="*/ 377 h 644"/>
                        <a:gd name="T18" fmla="*/ 582 w 707"/>
                        <a:gd name="T19" fmla="*/ 193 h 644"/>
                        <a:gd name="T20" fmla="*/ 565 w 707"/>
                        <a:gd name="T21" fmla="*/ 126 h 644"/>
                        <a:gd name="T22" fmla="*/ 549 w 707"/>
                        <a:gd name="T23" fmla="*/ 101 h 644"/>
                        <a:gd name="T24" fmla="*/ 346 w 707"/>
                        <a:gd name="T25" fmla="*/ 123 h 644"/>
                        <a:gd name="T26" fmla="*/ 147 w 707"/>
                        <a:gd name="T27" fmla="*/ 128 h 644"/>
                        <a:gd name="T28" fmla="*/ 38 w 707"/>
                        <a:gd name="T29" fmla="*/ 131 h 644"/>
                        <a:gd name="T30" fmla="*/ 0 w 707"/>
                        <a:gd name="T31" fmla="*/ 136 h 644"/>
                        <a:gd name="T32" fmla="*/ 21 w 707"/>
                        <a:gd name="T33" fmla="*/ 109 h 644"/>
                        <a:gd name="T34" fmla="*/ 68 w 707"/>
                        <a:gd name="T35" fmla="*/ 114 h 644"/>
                        <a:gd name="T36" fmla="*/ 204 w 707"/>
                        <a:gd name="T37" fmla="*/ 109 h 644"/>
                        <a:gd name="T38" fmla="*/ 333 w 707"/>
                        <a:gd name="T39" fmla="*/ 101 h 644"/>
                        <a:gd name="T40" fmla="*/ 447 w 707"/>
                        <a:gd name="T41" fmla="*/ 92 h 644"/>
                        <a:gd name="T42" fmla="*/ 556 w 707"/>
                        <a:gd name="T43" fmla="*/ 82 h 644"/>
                        <a:gd name="T44" fmla="*/ 641 w 707"/>
                        <a:gd name="T45" fmla="*/ 43 h 644"/>
                        <a:gd name="T46" fmla="*/ 688 w 707"/>
                        <a:gd name="T47" fmla="*/ 0 h 644"/>
                        <a:gd name="T48" fmla="*/ 707 w 707"/>
                        <a:gd name="T49" fmla="*/ 21 h 644"/>
                        <a:gd name="T50" fmla="*/ 663 w 707"/>
                        <a:gd name="T51" fmla="*/ 47 h 644"/>
                        <a:gd name="T52" fmla="*/ 598 w 707"/>
                        <a:gd name="T53" fmla="*/ 90 h 644"/>
                        <a:gd name="T54" fmla="*/ 578 w 707"/>
                        <a:gd name="T55" fmla="*/ 104 h 644"/>
                        <a:gd name="T56" fmla="*/ 601 w 707"/>
                        <a:gd name="T57" fmla="*/ 202 h 644"/>
                        <a:gd name="T58" fmla="*/ 620 w 707"/>
                        <a:gd name="T59" fmla="*/ 297 h 644"/>
                        <a:gd name="T60" fmla="*/ 636 w 707"/>
                        <a:gd name="T61" fmla="*/ 384 h 644"/>
                        <a:gd name="T62" fmla="*/ 650 w 707"/>
                        <a:gd name="T63" fmla="*/ 467 h 644"/>
                        <a:gd name="T64" fmla="*/ 663 w 707"/>
                        <a:gd name="T65" fmla="*/ 529 h 644"/>
                        <a:gd name="T66" fmla="*/ 669 w 707"/>
                        <a:gd name="T67" fmla="*/ 582 h 644"/>
                        <a:gd name="T68" fmla="*/ 660 w 707"/>
                        <a:gd name="T69" fmla="*/ 611 h 644"/>
                        <a:gd name="T70" fmla="*/ 570 w 707"/>
                        <a:gd name="T71" fmla="*/ 633 h 644"/>
                        <a:gd name="T72" fmla="*/ 412 w 707"/>
                        <a:gd name="T73" fmla="*/ 644 h 644"/>
                        <a:gd name="T74" fmla="*/ 246 w 707"/>
                        <a:gd name="T75" fmla="*/ 638 h 644"/>
                        <a:gd name="T76" fmla="*/ 125 w 707"/>
                        <a:gd name="T77" fmla="*/ 638 h 644"/>
                        <a:gd name="T78" fmla="*/ 25 w 707"/>
                        <a:gd name="T79" fmla="*/ 635 h 644"/>
                        <a:gd name="T80" fmla="*/ 11 w 707"/>
                        <a:gd name="T81" fmla="*/ 611 h 644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60000 65536"/>
                        <a:gd name="T94" fmla="*/ 0 60000 65536"/>
                        <a:gd name="T95" fmla="*/ 0 60000 65536"/>
                        <a:gd name="T96" fmla="*/ 0 60000 65536"/>
                        <a:gd name="T97" fmla="*/ 0 60000 65536"/>
                        <a:gd name="T98" fmla="*/ 0 60000 65536"/>
                        <a:gd name="T99" fmla="*/ 0 60000 65536"/>
                        <a:gd name="T100" fmla="*/ 0 60000 65536"/>
                        <a:gd name="T101" fmla="*/ 0 60000 65536"/>
                        <a:gd name="T102" fmla="*/ 0 60000 65536"/>
                        <a:gd name="T103" fmla="*/ 0 60000 65536"/>
                        <a:gd name="T104" fmla="*/ 0 60000 65536"/>
                        <a:gd name="T105" fmla="*/ 0 60000 65536"/>
                        <a:gd name="T106" fmla="*/ 0 60000 65536"/>
                        <a:gd name="T107" fmla="*/ 0 60000 65536"/>
                        <a:gd name="T108" fmla="*/ 0 60000 65536"/>
                        <a:gd name="T109" fmla="*/ 0 60000 6553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w 707"/>
                        <a:gd name="T124" fmla="*/ 0 h 644"/>
                        <a:gd name="T125" fmla="*/ 707 w 707"/>
                        <a:gd name="T126" fmla="*/ 644 h 644"/>
                      </a:gdLst>
                      <a:ahLst/>
                      <a:cxnLst>
                        <a:cxn ang="T82">
                          <a:pos x="T0" y="T1"/>
                        </a:cxn>
                        <a:cxn ang="T83">
                          <a:pos x="T2" y="T3"/>
                        </a:cxn>
                        <a:cxn ang="T84">
                          <a:pos x="T4" y="T5"/>
                        </a:cxn>
                        <a:cxn ang="T85">
                          <a:pos x="T6" y="T7"/>
                        </a:cxn>
                        <a:cxn ang="T86">
                          <a:pos x="T8" y="T9"/>
                        </a:cxn>
                        <a:cxn ang="T87">
                          <a:pos x="T10" y="T11"/>
                        </a:cxn>
                        <a:cxn ang="T88">
                          <a:pos x="T12" y="T13"/>
                        </a:cxn>
                        <a:cxn ang="T89">
                          <a:pos x="T14" y="T15"/>
                        </a:cxn>
                        <a:cxn ang="T90">
                          <a:pos x="T16" y="T17"/>
                        </a:cxn>
                        <a:cxn ang="T91">
                          <a:pos x="T18" y="T19"/>
                        </a:cxn>
                        <a:cxn ang="T92">
                          <a:pos x="T20" y="T21"/>
                        </a:cxn>
                        <a:cxn ang="T93">
                          <a:pos x="T22" y="T23"/>
                        </a:cxn>
                        <a:cxn ang="T94">
                          <a:pos x="T24" y="T25"/>
                        </a:cxn>
                        <a:cxn ang="T95">
                          <a:pos x="T26" y="T27"/>
                        </a:cxn>
                        <a:cxn ang="T96">
                          <a:pos x="T28" y="T29"/>
                        </a:cxn>
                        <a:cxn ang="T97">
                          <a:pos x="T30" y="T31"/>
                        </a:cxn>
                        <a:cxn ang="T98">
                          <a:pos x="T32" y="T33"/>
                        </a:cxn>
                        <a:cxn ang="T99">
                          <a:pos x="T34" y="T35"/>
                        </a:cxn>
                        <a:cxn ang="T100">
                          <a:pos x="T36" y="T37"/>
                        </a:cxn>
                        <a:cxn ang="T101">
                          <a:pos x="T38" y="T39"/>
                        </a:cxn>
                        <a:cxn ang="T102">
                          <a:pos x="T40" y="T41"/>
                        </a:cxn>
                        <a:cxn ang="T103">
                          <a:pos x="T42" y="T43"/>
                        </a:cxn>
                        <a:cxn ang="T104">
                          <a:pos x="T44" y="T45"/>
                        </a:cxn>
                        <a:cxn ang="T105">
                          <a:pos x="T46" y="T47"/>
                        </a:cxn>
                        <a:cxn ang="T106">
                          <a:pos x="T48" y="T49"/>
                        </a:cxn>
                        <a:cxn ang="T107">
                          <a:pos x="T50" y="T51"/>
                        </a:cxn>
                        <a:cxn ang="T108">
                          <a:pos x="T52" y="T53"/>
                        </a:cxn>
                        <a:cxn ang="T109">
                          <a:pos x="T54" y="T55"/>
                        </a:cxn>
                        <a:cxn ang="T110">
                          <a:pos x="T56" y="T57"/>
                        </a:cxn>
                        <a:cxn ang="T111">
                          <a:pos x="T58" y="T59"/>
                        </a:cxn>
                        <a:cxn ang="T112">
                          <a:pos x="T60" y="T61"/>
                        </a:cxn>
                        <a:cxn ang="T113">
                          <a:pos x="T62" y="T63"/>
                        </a:cxn>
                        <a:cxn ang="T114">
                          <a:pos x="T64" y="T65"/>
                        </a:cxn>
                        <a:cxn ang="T115">
                          <a:pos x="T66" y="T67"/>
                        </a:cxn>
                        <a:cxn ang="T116">
                          <a:pos x="T68" y="T69"/>
                        </a:cxn>
                        <a:cxn ang="T117">
                          <a:pos x="T70" y="T71"/>
                        </a:cxn>
                        <a:cxn ang="T118">
                          <a:pos x="T72" y="T73"/>
                        </a:cxn>
                        <a:cxn ang="T119">
                          <a:pos x="T74" y="T75"/>
                        </a:cxn>
                        <a:cxn ang="T120">
                          <a:pos x="T76" y="T77"/>
                        </a:cxn>
                        <a:cxn ang="T121">
                          <a:pos x="T78" y="T79"/>
                        </a:cxn>
                        <a:cxn ang="T122">
                          <a:pos x="T80" y="T81"/>
                        </a:cxn>
                      </a:cxnLst>
                      <a:rect l="T123" t="T124" r="T125" b="T126"/>
                      <a:pathLst>
                        <a:path w="707" h="644">
                          <a:moveTo>
                            <a:pt x="11" y="611"/>
                          </a:moveTo>
                          <a:lnTo>
                            <a:pt x="129" y="619"/>
                          </a:lnTo>
                          <a:lnTo>
                            <a:pt x="294" y="623"/>
                          </a:lnTo>
                          <a:lnTo>
                            <a:pt x="426" y="623"/>
                          </a:lnTo>
                          <a:lnTo>
                            <a:pt x="544" y="609"/>
                          </a:lnTo>
                          <a:lnTo>
                            <a:pt x="622" y="597"/>
                          </a:lnTo>
                          <a:lnTo>
                            <a:pt x="644" y="586"/>
                          </a:lnTo>
                          <a:lnTo>
                            <a:pt x="644" y="529"/>
                          </a:lnTo>
                          <a:lnTo>
                            <a:pt x="615" y="377"/>
                          </a:lnTo>
                          <a:lnTo>
                            <a:pt x="582" y="193"/>
                          </a:lnTo>
                          <a:lnTo>
                            <a:pt x="565" y="126"/>
                          </a:lnTo>
                          <a:lnTo>
                            <a:pt x="549" y="101"/>
                          </a:lnTo>
                          <a:lnTo>
                            <a:pt x="346" y="123"/>
                          </a:lnTo>
                          <a:lnTo>
                            <a:pt x="147" y="128"/>
                          </a:lnTo>
                          <a:lnTo>
                            <a:pt x="38" y="131"/>
                          </a:lnTo>
                          <a:lnTo>
                            <a:pt x="0" y="136"/>
                          </a:lnTo>
                          <a:lnTo>
                            <a:pt x="21" y="109"/>
                          </a:lnTo>
                          <a:lnTo>
                            <a:pt x="68" y="114"/>
                          </a:lnTo>
                          <a:lnTo>
                            <a:pt x="204" y="109"/>
                          </a:lnTo>
                          <a:lnTo>
                            <a:pt x="333" y="101"/>
                          </a:lnTo>
                          <a:lnTo>
                            <a:pt x="447" y="92"/>
                          </a:lnTo>
                          <a:lnTo>
                            <a:pt x="556" y="82"/>
                          </a:lnTo>
                          <a:lnTo>
                            <a:pt x="641" y="43"/>
                          </a:lnTo>
                          <a:lnTo>
                            <a:pt x="688" y="0"/>
                          </a:lnTo>
                          <a:lnTo>
                            <a:pt x="707" y="21"/>
                          </a:lnTo>
                          <a:lnTo>
                            <a:pt x="663" y="47"/>
                          </a:lnTo>
                          <a:lnTo>
                            <a:pt x="598" y="90"/>
                          </a:lnTo>
                          <a:lnTo>
                            <a:pt x="578" y="104"/>
                          </a:lnTo>
                          <a:lnTo>
                            <a:pt x="601" y="202"/>
                          </a:lnTo>
                          <a:lnTo>
                            <a:pt x="620" y="297"/>
                          </a:lnTo>
                          <a:lnTo>
                            <a:pt x="636" y="384"/>
                          </a:lnTo>
                          <a:lnTo>
                            <a:pt x="650" y="467"/>
                          </a:lnTo>
                          <a:lnTo>
                            <a:pt x="663" y="529"/>
                          </a:lnTo>
                          <a:lnTo>
                            <a:pt x="669" y="582"/>
                          </a:lnTo>
                          <a:lnTo>
                            <a:pt x="660" y="611"/>
                          </a:lnTo>
                          <a:lnTo>
                            <a:pt x="570" y="633"/>
                          </a:lnTo>
                          <a:lnTo>
                            <a:pt x="412" y="644"/>
                          </a:lnTo>
                          <a:lnTo>
                            <a:pt x="246" y="638"/>
                          </a:lnTo>
                          <a:lnTo>
                            <a:pt x="125" y="638"/>
                          </a:lnTo>
                          <a:lnTo>
                            <a:pt x="25" y="635"/>
                          </a:lnTo>
                          <a:lnTo>
                            <a:pt x="11" y="611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6155" name="Freeform 22"/>
                    <p:cNvSpPr>
                      <a:spLocks/>
                    </p:cNvSpPr>
                    <p:nvPr/>
                  </p:nvSpPr>
                  <p:spPr bwMode="auto">
                    <a:xfrm>
                      <a:off x="2057" y="2127"/>
                      <a:ext cx="488" cy="412"/>
                    </a:xfrm>
                    <a:custGeom>
                      <a:avLst/>
                      <a:gdLst>
                        <a:gd name="T0" fmla="*/ 0 w 488"/>
                        <a:gd name="T1" fmla="*/ 11 h 412"/>
                        <a:gd name="T2" fmla="*/ 162 w 488"/>
                        <a:gd name="T3" fmla="*/ 5 h 412"/>
                        <a:gd name="T4" fmla="*/ 273 w 488"/>
                        <a:gd name="T5" fmla="*/ 0 h 412"/>
                        <a:gd name="T6" fmla="*/ 397 w 488"/>
                        <a:gd name="T7" fmla="*/ 2 h 412"/>
                        <a:gd name="T8" fmla="*/ 416 w 488"/>
                        <a:gd name="T9" fmla="*/ 16 h 412"/>
                        <a:gd name="T10" fmla="*/ 431 w 488"/>
                        <a:gd name="T11" fmla="*/ 38 h 412"/>
                        <a:gd name="T12" fmla="*/ 458 w 488"/>
                        <a:gd name="T13" fmla="*/ 154 h 412"/>
                        <a:gd name="T14" fmla="*/ 478 w 488"/>
                        <a:gd name="T15" fmla="*/ 286 h 412"/>
                        <a:gd name="T16" fmla="*/ 488 w 488"/>
                        <a:gd name="T17" fmla="*/ 377 h 412"/>
                        <a:gd name="T18" fmla="*/ 478 w 488"/>
                        <a:gd name="T19" fmla="*/ 406 h 412"/>
                        <a:gd name="T20" fmla="*/ 453 w 488"/>
                        <a:gd name="T21" fmla="*/ 412 h 412"/>
                        <a:gd name="T22" fmla="*/ 310 w 488"/>
                        <a:gd name="T23" fmla="*/ 396 h 412"/>
                        <a:gd name="T24" fmla="*/ 459 w 488"/>
                        <a:gd name="T25" fmla="*/ 383 h 412"/>
                        <a:gd name="T26" fmla="*/ 467 w 488"/>
                        <a:gd name="T27" fmla="*/ 379 h 412"/>
                        <a:gd name="T28" fmla="*/ 464 w 488"/>
                        <a:gd name="T29" fmla="*/ 317 h 412"/>
                        <a:gd name="T30" fmla="*/ 453 w 488"/>
                        <a:gd name="T31" fmla="*/ 229 h 412"/>
                        <a:gd name="T32" fmla="*/ 429 w 488"/>
                        <a:gd name="T33" fmla="*/ 110 h 412"/>
                        <a:gd name="T34" fmla="*/ 410 w 488"/>
                        <a:gd name="T35" fmla="*/ 35 h 412"/>
                        <a:gd name="T36" fmla="*/ 391 w 488"/>
                        <a:gd name="T37" fmla="*/ 24 h 412"/>
                        <a:gd name="T38" fmla="*/ 302 w 488"/>
                        <a:gd name="T39" fmla="*/ 19 h 412"/>
                        <a:gd name="T40" fmla="*/ 181 w 488"/>
                        <a:gd name="T41" fmla="*/ 24 h 412"/>
                        <a:gd name="T42" fmla="*/ 81 w 488"/>
                        <a:gd name="T43" fmla="*/ 21 h 412"/>
                        <a:gd name="T44" fmla="*/ 0 w 488"/>
                        <a:gd name="T45" fmla="*/ 11 h 412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w 488"/>
                        <a:gd name="T70" fmla="*/ 0 h 412"/>
                        <a:gd name="T71" fmla="*/ 488 w 488"/>
                        <a:gd name="T72" fmla="*/ 412 h 412"/>
                      </a:gdLst>
                      <a:ahLst/>
                      <a:cxnLst>
                        <a:cxn ang="T46">
                          <a:pos x="T0" y="T1"/>
                        </a:cxn>
                        <a:cxn ang="T47">
                          <a:pos x="T2" y="T3"/>
                        </a:cxn>
                        <a:cxn ang="T48">
                          <a:pos x="T4" y="T5"/>
                        </a:cxn>
                        <a:cxn ang="T49">
                          <a:pos x="T6" y="T7"/>
                        </a:cxn>
                        <a:cxn ang="T50">
                          <a:pos x="T8" y="T9"/>
                        </a:cxn>
                        <a:cxn ang="T51">
                          <a:pos x="T10" y="T11"/>
                        </a:cxn>
                        <a:cxn ang="T52">
                          <a:pos x="T12" y="T13"/>
                        </a:cxn>
                        <a:cxn ang="T53">
                          <a:pos x="T14" y="T15"/>
                        </a:cxn>
                        <a:cxn ang="T54">
                          <a:pos x="T16" y="T17"/>
                        </a:cxn>
                        <a:cxn ang="T55">
                          <a:pos x="T18" y="T19"/>
                        </a:cxn>
                        <a:cxn ang="T56">
                          <a:pos x="T20" y="T21"/>
                        </a:cxn>
                        <a:cxn ang="T57">
                          <a:pos x="T22" y="T23"/>
                        </a:cxn>
                        <a:cxn ang="T58">
                          <a:pos x="T24" y="T25"/>
                        </a:cxn>
                        <a:cxn ang="T59">
                          <a:pos x="T26" y="T27"/>
                        </a:cxn>
                        <a:cxn ang="T60">
                          <a:pos x="T28" y="T29"/>
                        </a:cxn>
                        <a:cxn ang="T61">
                          <a:pos x="T30" y="T31"/>
                        </a:cxn>
                        <a:cxn ang="T62">
                          <a:pos x="T32" y="T33"/>
                        </a:cxn>
                        <a:cxn ang="T63">
                          <a:pos x="T34" y="T35"/>
                        </a:cxn>
                        <a:cxn ang="T64">
                          <a:pos x="T36" y="T37"/>
                        </a:cxn>
                        <a:cxn ang="T65">
                          <a:pos x="T38" y="T39"/>
                        </a:cxn>
                        <a:cxn ang="T66">
                          <a:pos x="T40" y="T41"/>
                        </a:cxn>
                        <a:cxn ang="T67">
                          <a:pos x="T42" y="T43"/>
                        </a:cxn>
                        <a:cxn ang="T68">
                          <a:pos x="T44" y="T45"/>
                        </a:cxn>
                      </a:cxnLst>
                      <a:rect l="T69" t="T70" r="T71" b="T72"/>
                      <a:pathLst>
                        <a:path w="488" h="412">
                          <a:moveTo>
                            <a:pt x="0" y="11"/>
                          </a:moveTo>
                          <a:lnTo>
                            <a:pt x="162" y="5"/>
                          </a:lnTo>
                          <a:lnTo>
                            <a:pt x="273" y="0"/>
                          </a:lnTo>
                          <a:lnTo>
                            <a:pt x="397" y="2"/>
                          </a:lnTo>
                          <a:lnTo>
                            <a:pt x="416" y="16"/>
                          </a:lnTo>
                          <a:lnTo>
                            <a:pt x="431" y="38"/>
                          </a:lnTo>
                          <a:lnTo>
                            <a:pt x="458" y="154"/>
                          </a:lnTo>
                          <a:lnTo>
                            <a:pt x="478" y="286"/>
                          </a:lnTo>
                          <a:lnTo>
                            <a:pt x="488" y="377"/>
                          </a:lnTo>
                          <a:lnTo>
                            <a:pt x="478" y="406"/>
                          </a:lnTo>
                          <a:lnTo>
                            <a:pt x="453" y="412"/>
                          </a:lnTo>
                          <a:lnTo>
                            <a:pt x="310" y="396"/>
                          </a:lnTo>
                          <a:lnTo>
                            <a:pt x="459" y="383"/>
                          </a:lnTo>
                          <a:lnTo>
                            <a:pt x="467" y="379"/>
                          </a:lnTo>
                          <a:lnTo>
                            <a:pt x="464" y="317"/>
                          </a:lnTo>
                          <a:lnTo>
                            <a:pt x="453" y="229"/>
                          </a:lnTo>
                          <a:lnTo>
                            <a:pt x="429" y="110"/>
                          </a:lnTo>
                          <a:lnTo>
                            <a:pt x="410" y="35"/>
                          </a:lnTo>
                          <a:lnTo>
                            <a:pt x="391" y="24"/>
                          </a:lnTo>
                          <a:lnTo>
                            <a:pt x="302" y="19"/>
                          </a:lnTo>
                          <a:lnTo>
                            <a:pt x="181" y="24"/>
                          </a:lnTo>
                          <a:lnTo>
                            <a:pt x="81" y="21"/>
                          </a:lnTo>
                          <a:lnTo>
                            <a:pt x="0" y="11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6156" name="Freeform 23"/>
                    <p:cNvSpPr>
                      <a:spLocks/>
                    </p:cNvSpPr>
                    <p:nvPr/>
                  </p:nvSpPr>
                  <p:spPr bwMode="auto">
                    <a:xfrm>
                      <a:off x="2007" y="2133"/>
                      <a:ext cx="485" cy="401"/>
                    </a:xfrm>
                    <a:custGeom>
                      <a:avLst/>
                      <a:gdLst>
                        <a:gd name="T0" fmla="*/ 224 w 485"/>
                        <a:gd name="T1" fmla="*/ 0 h 401"/>
                        <a:gd name="T2" fmla="*/ 67 w 485"/>
                        <a:gd name="T3" fmla="*/ 0 h 401"/>
                        <a:gd name="T4" fmla="*/ 22 w 485"/>
                        <a:gd name="T5" fmla="*/ 5 h 401"/>
                        <a:gd name="T6" fmla="*/ 14 w 485"/>
                        <a:gd name="T7" fmla="*/ 22 h 401"/>
                        <a:gd name="T8" fmla="*/ 5 w 485"/>
                        <a:gd name="T9" fmla="*/ 57 h 401"/>
                        <a:gd name="T10" fmla="*/ 0 w 485"/>
                        <a:gd name="T11" fmla="*/ 151 h 401"/>
                        <a:gd name="T12" fmla="*/ 5 w 485"/>
                        <a:gd name="T13" fmla="*/ 243 h 401"/>
                        <a:gd name="T14" fmla="*/ 17 w 485"/>
                        <a:gd name="T15" fmla="*/ 334 h 401"/>
                        <a:gd name="T16" fmla="*/ 37 w 485"/>
                        <a:gd name="T17" fmla="*/ 371 h 401"/>
                        <a:gd name="T18" fmla="*/ 46 w 485"/>
                        <a:gd name="T19" fmla="*/ 380 h 401"/>
                        <a:gd name="T20" fmla="*/ 146 w 485"/>
                        <a:gd name="T21" fmla="*/ 390 h 401"/>
                        <a:gd name="T22" fmla="*/ 275 w 485"/>
                        <a:gd name="T23" fmla="*/ 395 h 401"/>
                        <a:gd name="T24" fmla="*/ 371 w 485"/>
                        <a:gd name="T25" fmla="*/ 396 h 401"/>
                        <a:gd name="T26" fmla="*/ 485 w 485"/>
                        <a:gd name="T27" fmla="*/ 401 h 401"/>
                        <a:gd name="T28" fmla="*/ 480 w 485"/>
                        <a:gd name="T29" fmla="*/ 387 h 401"/>
                        <a:gd name="T30" fmla="*/ 391 w 485"/>
                        <a:gd name="T31" fmla="*/ 380 h 401"/>
                        <a:gd name="T32" fmla="*/ 275 w 485"/>
                        <a:gd name="T33" fmla="*/ 372 h 401"/>
                        <a:gd name="T34" fmla="*/ 114 w 485"/>
                        <a:gd name="T35" fmla="*/ 371 h 401"/>
                        <a:gd name="T36" fmla="*/ 56 w 485"/>
                        <a:gd name="T37" fmla="*/ 353 h 401"/>
                        <a:gd name="T38" fmla="*/ 38 w 485"/>
                        <a:gd name="T39" fmla="*/ 339 h 401"/>
                        <a:gd name="T40" fmla="*/ 32 w 485"/>
                        <a:gd name="T41" fmla="*/ 313 h 401"/>
                        <a:gd name="T42" fmla="*/ 24 w 485"/>
                        <a:gd name="T43" fmla="*/ 237 h 401"/>
                        <a:gd name="T44" fmla="*/ 22 w 485"/>
                        <a:gd name="T45" fmla="*/ 142 h 401"/>
                        <a:gd name="T46" fmla="*/ 29 w 485"/>
                        <a:gd name="T47" fmla="*/ 46 h 401"/>
                        <a:gd name="T48" fmla="*/ 38 w 485"/>
                        <a:gd name="T49" fmla="*/ 24 h 401"/>
                        <a:gd name="T50" fmla="*/ 143 w 485"/>
                        <a:gd name="T51" fmla="*/ 10 h 401"/>
                        <a:gd name="T52" fmla="*/ 224 w 485"/>
                        <a:gd name="T53" fmla="*/ 0 h 401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w 485"/>
                        <a:gd name="T82" fmla="*/ 0 h 401"/>
                        <a:gd name="T83" fmla="*/ 485 w 485"/>
                        <a:gd name="T84" fmla="*/ 401 h 401"/>
                      </a:gdLst>
                      <a:ahLst/>
                      <a:cxnLst>
                        <a:cxn ang="T54">
                          <a:pos x="T0" y="T1"/>
                        </a:cxn>
                        <a:cxn ang="T55">
                          <a:pos x="T2" y="T3"/>
                        </a:cxn>
                        <a:cxn ang="T56">
                          <a:pos x="T4" y="T5"/>
                        </a:cxn>
                        <a:cxn ang="T57">
                          <a:pos x="T6" y="T7"/>
                        </a:cxn>
                        <a:cxn ang="T58">
                          <a:pos x="T8" y="T9"/>
                        </a:cxn>
                        <a:cxn ang="T59">
                          <a:pos x="T10" y="T11"/>
                        </a:cxn>
                        <a:cxn ang="T60">
                          <a:pos x="T12" y="T13"/>
                        </a:cxn>
                        <a:cxn ang="T61">
                          <a:pos x="T14" y="T15"/>
                        </a:cxn>
                        <a:cxn ang="T62">
                          <a:pos x="T16" y="T17"/>
                        </a:cxn>
                        <a:cxn ang="T63">
                          <a:pos x="T18" y="T19"/>
                        </a:cxn>
                        <a:cxn ang="T64">
                          <a:pos x="T20" y="T21"/>
                        </a:cxn>
                        <a:cxn ang="T65">
                          <a:pos x="T22" y="T23"/>
                        </a:cxn>
                        <a:cxn ang="T66">
                          <a:pos x="T24" y="T25"/>
                        </a:cxn>
                        <a:cxn ang="T67">
                          <a:pos x="T26" y="T27"/>
                        </a:cxn>
                        <a:cxn ang="T68">
                          <a:pos x="T28" y="T29"/>
                        </a:cxn>
                        <a:cxn ang="T69">
                          <a:pos x="T30" y="T31"/>
                        </a:cxn>
                        <a:cxn ang="T70">
                          <a:pos x="T32" y="T33"/>
                        </a:cxn>
                        <a:cxn ang="T71">
                          <a:pos x="T34" y="T35"/>
                        </a:cxn>
                        <a:cxn ang="T72">
                          <a:pos x="T36" y="T37"/>
                        </a:cxn>
                        <a:cxn ang="T73">
                          <a:pos x="T38" y="T39"/>
                        </a:cxn>
                        <a:cxn ang="T74">
                          <a:pos x="T40" y="T41"/>
                        </a:cxn>
                        <a:cxn ang="T75">
                          <a:pos x="T42" y="T43"/>
                        </a:cxn>
                        <a:cxn ang="T76">
                          <a:pos x="T44" y="T45"/>
                        </a:cxn>
                        <a:cxn ang="T77">
                          <a:pos x="T46" y="T47"/>
                        </a:cxn>
                        <a:cxn ang="T78">
                          <a:pos x="T48" y="T49"/>
                        </a:cxn>
                        <a:cxn ang="T79">
                          <a:pos x="T50" y="T51"/>
                        </a:cxn>
                        <a:cxn ang="T80">
                          <a:pos x="T52" y="T53"/>
                        </a:cxn>
                      </a:cxnLst>
                      <a:rect l="T81" t="T82" r="T83" b="T84"/>
                      <a:pathLst>
                        <a:path w="485" h="401">
                          <a:moveTo>
                            <a:pt x="224" y="0"/>
                          </a:moveTo>
                          <a:lnTo>
                            <a:pt x="67" y="0"/>
                          </a:lnTo>
                          <a:lnTo>
                            <a:pt x="22" y="5"/>
                          </a:lnTo>
                          <a:lnTo>
                            <a:pt x="14" y="22"/>
                          </a:lnTo>
                          <a:lnTo>
                            <a:pt x="5" y="57"/>
                          </a:lnTo>
                          <a:lnTo>
                            <a:pt x="0" y="151"/>
                          </a:lnTo>
                          <a:lnTo>
                            <a:pt x="5" y="243"/>
                          </a:lnTo>
                          <a:lnTo>
                            <a:pt x="17" y="334"/>
                          </a:lnTo>
                          <a:lnTo>
                            <a:pt x="37" y="371"/>
                          </a:lnTo>
                          <a:lnTo>
                            <a:pt x="46" y="380"/>
                          </a:lnTo>
                          <a:lnTo>
                            <a:pt x="146" y="390"/>
                          </a:lnTo>
                          <a:lnTo>
                            <a:pt x="275" y="395"/>
                          </a:lnTo>
                          <a:lnTo>
                            <a:pt x="371" y="396"/>
                          </a:lnTo>
                          <a:lnTo>
                            <a:pt x="485" y="401"/>
                          </a:lnTo>
                          <a:lnTo>
                            <a:pt x="480" y="387"/>
                          </a:lnTo>
                          <a:lnTo>
                            <a:pt x="391" y="380"/>
                          </a:lnTo>
                          <a:lnTo>
                            <a:pt x="275" y="372"/>
                          </a:lnTo>
                          <a:lnTo>
                            <a:pt x="114" y="371"/>
                          </a:lnTo>
                          <a:lnTo>
                            <a:pt x="56" y="353"/>
                          </a:lnTo>
                          <a:lnTo>
                            <a:pt x="38" y="339"/>
                          </a:lnTo>
                          <a:lnTo>
                            <a:pt x="32" y="313"/>
                          </a:lnTo>
                          <a:lnTo>
                            <a:pt x="24" y="237"/>
                          </a:lnTo>
                          <a:lnTo>
                            <a:pt x="22" y="142"/>
                          </a:lnTo>
                          <a:lnTo>
                            <a:pt x="29" y="46"/>
                          </a:lnTo>
                          <a:lnTo>
                            <a:pt x="38" y="24"/>
                          </a:lnTo>
                          <a:lnTo>
                            <a:pt x="143" y="10"/>
                          </a:lnTo>
                          <a:lnTo>
                            <a:pt x="224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</p:grpSp>
            </p:grpSp>
            <p:grpSp>
              <p:nvGrpSpPr>
                <p:cNvPr id="46127" name="Group 24"/>
                <p:cNvGrpSpPr>
                  <a:grpSpLocks/>
                </p:cNvGrpSpPr>
                <p:nvPr/>
              </p:nvGrpSpPr>
              <p:grpSpPr bwMode="auto">
                <a:xfrm>
                  <a:off x="489" y="2894"/>
                  <a:ext cx="1022" cy="312"/>
                  <a:chOff x="3931" y="712"/>
                  <a:chExt cx="1996" cy="537"/>
                </a:xfrm>
              </p:grpSpPr>
              <p:sp>
                <p:nvSpPr>
                  <p:cNvPr id="46128" name="Freeform 25"/>
                  <p:cNvSpPr>
                    <a:spLocks/>
                  </p:cNvSpPr>
                  <p:nvPr/>
                </p:nvSpPr>
                <p:spPr bwMode="auto">
                  <a:xfrm rot="412926">
                    <a:off x="3931" y="712"/>
                    <a:ext cx="1996" cy="537"/>
                  </a:xfrm>
                  <a:custGeom>
                    <a:avLst/>
                    <a:gdLst>
                      <a:gd name="T0" fmla="*/ 0 w 888"/>
                      <a:gd name="T1" fmla="*/ 290 h 480"/>
                      <a:gd name="T2" fmla="*/ 110 w 888"/>
                      <a:gd name="T3" fmla="*/ 195 h 480"/>
                      <a:gd name="T4" fmla="*/ 113 w 888"/>
                      <a:gd name="T5" fmla="*/ 217 h 480"/>
                      <a:gd name="T6" fmla="*/ 38 w 888"/>
                      <a:gd name="T7" fmla="*/ 285 h 480"/>
                      <a:gd name="T8" fmla="*/ 170 w 888"/>
                      <a:gd name="T9" fmla="*/ 279 h 480"/>
                      <a:gd name="T10" fmla="*/ 449 w 888"/>
                      <a:gd name="T11" fmla="*/ 280 h 480"/>
                      <a:gd name="T12" fmla="*/ 597 w 888"/>
                      <a:gd name="T13" fmla="*/ 269 h 480"/>
                      <a:gd name="T14" fmla="*/ 690 w 888"/>
                      <a:gd name="T15" fmla="*/ 252 h 480"/>
                      <a:gd name="T16" fmla="*/ 713 w 888"/>
                      <a:gd name="T17" fmla="*/ 246 h 480"/>
                      <a:gd name="T18" fmla="*/ 822 w 888"/>
                      <a:gd name="T19" fmla="*/ 27 h 480"/>
                      <a:gd name="T20" fmla="*/ 771 w 888"/>
                      <a:gd name="T21" fmla="*/ 13 h 480"/>
                      <a:gd name="T22" fmla="*/ 847 w 888"/>
                      <a:gd name="T23" fmla="*/ 0 h 480"/>
                      <a:gd name="T24" fmla="*/ 875 w 888"/>
                      <a:gd name="T25" fmla="*/ 24 h 480"/>
                      <a:gd name="T26" fmla="*/ 888 w 888"/>
                      <a:gd name="T27" fmla="*/ 105 h 480"/>
                      <a:gd name="T28" fmla="*/ 866 w 888"/>
                      <a:gd name="T29" fmla="*/ 171 h 480"/>
                      <a:gd name="T30" fmla="*/ 795 w 888"/>
                      <a:gd name="T31" fmla="*/ 385 h 480"/>
                      <a:gd name="T32" fmla="*/ 762 w 888"/>
                      <a:gd name="T33" fmla="*/ 451 h 480"/>
                      <a:gd name="T34" fmla="*/ 732 w 888"/>
                      <a:gd name="T35" fmla="*/ 459 h 480"/>
                      <a:gd name="T36" fmla="*/ 507 w 888"/>
                      <a:gd name="T37" fmla="*/ 455 h 480"/>
                      <a:gd name="T38" fmla="*/ 271 w 888"/>
                      <a:gd name="T39" fmla="*/ 461 h 480"/>
                      <a:gd name="T40" fmla="*/ 47 w 888"/>
                      <a:gd name="T41" fmla="*/ 478 h 480"/>
                      <a:gd name="T42" fmla="*/ 14 w 888"/>
                      <a:gd name="T43" fmla="*/ 480 h 480"/>
                      <a:gd name="T44" fmla="*/ 11 w 888"/>
                      <a:gd name="T45" fmla="*/ 417 h 480"/>
                      <a:gd name="T46" fmla="*/ 6 w 888"/>
                      <a:gd name="T47" fmla="*/ 355 h 480"/>
                      <a:gd name="T48" fmla="*/ 5 w 888"/>
                      <a:gd name="T49" fmla="*/ 322 h 480"/>
                      <a:gd name="T50" fmla="*/ 24 w 888"/>
                      <a:gd name="T51" fmla="*/ 342 h 480"/>
                      <a:gd name="T52" fmla="*/ 28 w 888"/>
                      <a:gd name="T53" fmla="*/ 393 h 480"/>
                      <a:gd name="T54" fmla="*/ 35 w 888"/>
                      <a:gd name="T55" fmla="*/ 447 h 480"/>
                      <a:gd name="T56" fmla="*/ 99 w 888"/>
                      <a:gd name="T57" fmla="*/ 456 h 480"/>
                      <a:gd name="T58" fmla="*/ 246 w 888"/>
                      <a:gd name="T59" fmla="*/ 442 h 480"/>
                      <a:gd name="T60" fmla="*/ 370 w 888"/>
                      <a:gd name="T61" fmla="*/ 432 h 480"/>
                      <a:gd name="T62" fmla="*/ 474 w 888"/>
                      <a:gd name="T63" fmla="*/ 432 h 480"/>
                      <a:gd name="T64" fmla="*/ 630 w 888"/>
                      <a:gd name="T65" fmla="*/ 432 h 480"/>
                      <a:gd name="T66" fmla="*/ 729 w 888"/>
                      <a:gd name="T67" fmla="*/ 431 h 480"/>
                      <a:gd name="T68" fmla="*/ 732 w 888"/>
                      <a:gd name="T69" fmla="*/ 402 h 480"/>
                      <a:gd name="T70" fmla="*/ 723 w 888"/>
                      <a:gd name="T71" fmla="*/ 341 h 480"/>
                      <a:gd name="T72" fmla="*/ 715 w 888"/>
                      <a:gd name="T73" fmla="*/ 274 h 480"/>
                      <a:gd name="T74" fmla="*/ 729 w 888"/>
                      <a:gd name="T75" fmla="*/ 290 h 480"/>
                      <a:gd name="T76" fmla="*/ 743 w 888"/>
                      <a:gd name="T77" fmla="*/ 364 h 480"/>
                      <a:gd name="T78" fmla="*/ 756 w 888"/>
                      <a:gd name="T79" fmla="*/ 402 h 480"/>
                      <a:gd name="T80" fmla="*/ 771 w 888"/>
                      <a:gd name="T81" fmla="*/ 383 h 480"/>
                      <a:gd name="T82" fmla="*/ 798 w 888"/>
                      <a:gd name="T83" fmla="*/ 309 h 480"/>
                      <a:gd name="T84" fmla="*/ 838 w 888"/>
                      <a:gd name="T85" fmla="*/ 204 h 480"/>
                      <a:gd name="T86" fmla="*/ 866 w 888"/>
                      <a:gd name="T87" fmla="*/ 119 h 480"/>
                      <a:gd name="T88" fmla="*/ 871 w 888"/>
                      <a:gd name="T89" fmla="*/ 93 h 480"/>
                      <a:gd name="T90" fmla="*/ 857 w 888"/>
                      <a:gd name="T91" fmla="*/ 33 h 480"/>
                      <a:gd name="T92" fmla="*/ 842 w 888"/>
                      <a:gd name="T93" fmla="*/ 29 h 480"/>
                      <a:gd name="T94" fmla="*/ 812 w 888"/>
                      <a:gd name="T95" fmla="*/ 100 h 480"/>
                      <a:gd name="T96" fmla="*/ 760 w 888"/>
                      <a:gd name="T97" fmla="*/ 193 h 480"/>
                      <a:gd name="T98" fmla="*/ 723 w 888"/>
                      <a:gd name="T99" fmla="*/ 265 h 480"/>
                      <a:gd name="T100" fmla="*/ 685 w 888"/>
                      <a:gd name="T101" fmla="*/ 276 h 480"/>
                      <a:gd name="T102" fmla="*/ 549 w 888"/>
                      <a:gd name="T103" fmla="*/ 293 h 480"/>
                      <a:gd name="T104" fmla="*/ 389 w 888"/>
                      <a:gd name="T105" fmla="*/ 303 h 480"/>
                      <a:gd name="T106" fmla="*/ 231 w 888"/>
                      <a:gd name="T107" fmla="*/ 303 h 480"/>
                      <a:gd name="T108" fmla="*/ 52 w 888"/>
                      <a:gd name="T109" fmla="*/ 304 h 480"/>
                      <a:gd name="T110" fmla="*/ 0 w 888"/>
                      <a:gd name="T111" fmla="*/ 290 h 480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888"/>
                      <a:gd name="T169" fmla="*/ 0 h 480"/>
                      <a:gd name="T170" fmla="*/ 888 w 888"/>
                      <a:gd name="T171" fmla="*/ 480 h 480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888" h="480">
                        <a:moveTo>
                          <a:pt x="0" y="290"/>
                        </a:moveTo>
                        <a:lnTo>
                          <a:pt x="110" y="195"/>
                        </a:lnTo>
                        <a:lnTo>
                          <a:pt x="113" y="217"/>
                        </a:lnTo>
                        <a:lnTo>
                          <a:pt x="38" y="285"/>
                        </a:lnTo>
                        <a:lnTo>
                          <a:pt x="170" y="279"/>
                        </a:lnTo>
                        <a:lnTo>
                          <a:pt x="449" y="280"/>
                        </a:lnTo>
                        <a:lnTo>
                          <a:pt x="597" y="269"/>
                        </a:lnTo>
                        <a:lnTo>
                          <a:pt x="690" y="252"/>
                        </a:lnTo>
                        <a:lnTo>
                          <a:pt x="713" y="246"/>
                        </a:lnTo>
                        <a:lnTo>
                          <a:pt x="822" y="27"/>
                        </a:lnTo>
                        <a:lnTo>
                          <a:pt x="771" y="13"/>
                        </a:lnTo>
                        <a:lnTo>
                          <a:pt x="847" y="0"/>
                        </a:lnTo>
                        <a:lnTo>
                          <a:pt x="875" y="24"/>
                        </a:lnTo>
                        <a:lnTo>
                          <a:pt x="888" y="105"/>
                        </a:lnTo>
                        <a:lnTo>
                          <a:pt x="866" y="171"/>
                        </a:lnTo>
                        <a:lnTo>
                          <a:pt x="795" y="385"/>
                        </a:lnTo>
                        <a:lnTo>
                          <a:pt x="762" y="451"/>
                        </a:lnTo>
                        <a:lnTo>
                          <a:pt x="732" y="459"/>
                        </a:lnTo>
                        <a:lnTo>
                          <a:pt x="507" y="455"/>
                        </a:lnTo>
                        <a:lnTo>
                          <a:pt x="271" y="461"/>
                        </a:lnTo>
                        <a:lnTo>
                          <a:pt x="47" y="478"/>
                        </a:lnTo>
                        <a:lnTo>
                          <a:pt x="14" y="480"/>
                        </a:lnTo>
                        <a:lnTo>
                          <a:pt x="11" y="417"/>
                        </a:lnTo>
                        <a:lnTo>
                          <a:pt x="6" y="355"/>
                        </a:lnTo>
                        <a:lnTo>
                          <a:pt x="5" y="322"/>
                        </a:lnTo>
                        <a:lnTo>
                          <a:pt x="24" y="342"/>
                        </a:lnTo>
                        <a:lnTo>
                          <a:pt x="28" y="393"/>
                        </a:lnTo>
                        <a:lnTo>
                          <a:pt x="35" y="447"/>
                        </a:lnTo>
                        <a:lnTo>
                          <a:pt x="99" y="456"/>
                        </a:lnTo>
                        <a:lnTo>
                          <a:pt x="246" y="442"/>
                        </a:lnTo>
                        <a:lnTo>
                          <a:pt x="370" y="432"/>
                        </a:lnTo>
                        <a:lnTo>
                          <a:pt x="474" y="432"/>
                        </a:lnTo>
                        <a:lnTo>
                          <a:pt x="630" y="432"/>
                        </a:lnTo>
                        <a:lnTo>
                          <a:pt x="729" y="431"/>
                        </a:lnTo>
                        <a:lnTo>
                          <a:pt x="732" y="402"/>
                        </a:lnTo>
                        <a:lnTo>
                          <a:pt x="723" y="341"/>
                        </a:lnTo>
                        <a:lnTo>
                          <a:pt x="715" y="274"/>
                        </a:lnTo>
                        <a:lnTo>
                          <a:pt x="729" y="290"/>
                        </a:lnTo>
                        <a:lnTo>
                          <a:pt x="743" y="364"/>
                        </a:lnTo>
                        <a:lnTo>
                          <a:pt x="756" y="402"/>
                        </a:lnTo>
                        <a:lnTo>
                          <a:pt x="771" y="383"/>
                        </a:lnTo>
                        <a:lnTo>
                          <a:pt x="798" y="309"/>
                        </a:lnTo>
                        <a:lnTo>
                          <a:pt x="838" y="204"/>
                        </a:lnTo>
                        <a:lnTo>
                          <a:pt x="866" y="119"/>
                        </a:lnTo>
                        <a:lnTo>
                          <a:pt x="871" y="93"/>
                        </a:lnTo>
                        <a:lnTo>
                          <a:pt x="857" y="33"/>
                        </a:lnTo>
                        <a:lnTo>
                          <a:pt x="842" y="29"/>
                        </a:lnTo>
                        <a:lnTo>
                          <a:pt x="812" y="100"/>
                        </a:lnTo>
                        <a:lnTo>
                          <a:pt x="760" y="193"/>
                        </a:lnTo>
                        <a:lnTo>
                          <a:pt x="723" y="265"/>
                        </a:lnTo>
                        <a:lnTo>
                          <a:pt x="685" y="276"/>
                        </a:lnTo>
                        <a:lnTo>
                          <a:pt x="549" y="293"/>
                        </a:lnTo>
                        <a:lnTo>
                          <a:pt x="389" y="303"/>
                        </a:lnTo>
                        <a:lnTo>
                          <a:pt x="231" y="303"/>
                        </a:lnTo>
                        <a:lnTo>
                          <a:pt x="52" y="304"/>
                        </a:lnTo>
                        <a:lnTo>
                          <a:pt x="0" y="29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grpSp>
                <p:nvGrpSpPr>
                  <p:cNvPr id="46129" name="Group 26"/>
                  <p:cNvGrpSpPr>
                    <a:grpSpLocks/>
                  </p:cNvGrpSpPr>
                  <p:nvPr/>
                </p:nvGrpSpPr>
                <p:grpSpPr bwMode="auto">
                  <a:xfrm rot="199841">
                    <a:off x="4440" y="744"/>
                    <a:ext cx="1100" cy="273"/>
                    <a:chOff x="4440" y="744"/>
                    <a:chExt cx="1100" cy="273"/>
                  </a:xfrm>
                </p:grpSpPr>
                <p:sp>
                  <p:nvSpPr>
                    <p:cNvPr id="46130" name="Freeform 27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050" y="861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6131" name="Freeform 28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213" y="872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6132" name="Freeform 29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504" y="933"/>
                      <a:ext cx="611" cy="84"/>
                    </a:xfrm>
                    <a:custGeom>
                      <a:avLst/>
                      <a:gdLst>
                        <a:gd name="T0" fmla="*/ 0 w 195"/>
                        <a:gd name="T1" fmla="*/ 15 h 49"/>
                        <a:gd name="T2" fmla="*/ 190 w 195"/>
                        <a:gd name="T3" fmla="*/ 0 h 49"/>
                        <a:gd name="T4" fmla="*/ 195 w 195"/>
                        <a:gd name="T5" fmla="*/ 32 h 49"/>
                        <a:gd name="T6" fmla="*/ 0 w 195"/>
                        <a:gd name="T7" fmla="*/ 49 h 49"/>
                        <a:gd name="T8" fmla="*/ 0 w 195"/>
                        <a:gd name="T9" fmla="*/ 15 h 49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95"/>
                        <a:gd name="T16" fmla="*/ 0 h 49"/>
                        <a:gd name="T17" fmla="*/ 195 w 195"/>
                        <a:gd name="T18" fmla="*/ 49 h 49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95" h="49">
                          <a:moveTo>
                            <a:pt x="0" y="15"/>
                          </a:moveTo>
                          <a:lnTo>
                            <a:pt x="190" y="0"/>
                          </a:lnTo>
                          <a:lnTo>
                            <a:pt x="195" y="32"/>
                          </a:lnTo>
                          <a:lnTo>
                            <a:pt x="0" y="49"/>
                          </a:lnTo>
                          <a:lnTo>
                            <a:pt x="0" y="15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6133" name="Freeform 30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440" y="823"/>
                      <a:ext cx="87" cy="71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6134" name="Freeform 31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603" y="833"/>
                      <a:ext cx="87" cy="73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6135" name="Freeform 32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737" y="845"/>
                      <a:ext cx="88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6136" name="Freeform 33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900" y="856"/>
                      <a:ext cx="88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6137" name="Freeform 34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146" y="782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6138" name="Freeform 35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309" y="793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6139" name="Freeform 36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536" y="744"/>
                      <a:ext cx="87" cy="71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6140" name="Freeform 37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699" y="754"/>
                      <a:ext cx="87" cy="73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6141" name="Freeform 38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833" y="766"/>
                      <a:ext cx="88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6142" name="Freeform 39"/>
                    <p:cNvSpPr>
                      <a:spLocks/>
                    </p:cNvSpPr>
                    <p:nvPr/>
                  </p:nvSpPr>
                  <p:spPr bwMode="auto">
                    <a:xfrm rot="412926">
                      <a:off x="4996" y="777"/>
                      <a:ext cx="88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6143" name="Freeform 40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357" y="895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6144" name="Freeform 41"/>
                    <p:cNvSpPr>
                      <a:spLocks/>
                    </p:cNvSpPr>
                    <p:nvPr/>
                  </p:nvSpPr>
                  <p:spPr bwMode="auto">
                    <a:xfrm rot="412926">
                      <a:off x="5453" y="816"/>
                      <a:ext cx="87" cy="72"/>
                    </a:xfrm>
                    <a:custGeom>
                      <a:avLst/>
                      <a:gdLst>
                        <a:gd name="T0" fmla="*/ 2 w 48"/>
                        <a:gd name="T1" fmla="*/ 2 h 42"/>
                        <a:gd name="T2" fmla="*/ 46 w 48"/>
                        <a:gd name="T3" fmla="*/ 0 h 42"/>
                        <a:gd name="T4" fmla="*/ 48 w 48"/>
                        <a:gd name="T5" fmla="*/ 42 h 42"/>
                        <a:gd name="T6" fmla="*/ 0 w 48"/>
                        <a:gd name="T7" fmla="*/ 42 h 42"/>
                        <a:gd name="T8" fmla="*/ 2 w 48"/>
                        <a:gd name="T9" fmla="*/ 2 h 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42"/>
                        <a:gd name="T17" fmla="*/ 48 w 48"/>
                        <a:gd name="T18" fmla="*/ 42 h 4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42">
                          <a:moveTo>
                            <a:pt x="2" y="2"/>
                          </a:moveTo>
                          <a:lnTo>
                            <a:pt x="46" y="0"/>
                          </a:lnTo>
                          <a:lnTo>
                            <a:pt x="48" y="42"/>
                          </a:lnTo>
                          <a:lnTo>
                            <a:pt x="0" y="4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</p:grpSp>
            </p:grpSp>
          </p:grpSp>
          <p:sp>
            <p:nvSpPr>
              <p:cNvPr id="46124" name="Rectangle 42"/>
              <p:cNvSpPr>
                <a:spLocks noChangeArrowheads="1"/>
              </p:cNvSpPr>
              <p:nvPr/>
            </p:nvSpPr>
            <p:spPr bwMode="auto">
              <a:xfrm>
                <a:off x="148" y="1692"/>
                <a:ext cx="870" cy="231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eaLnBrk="0" hangingPunct="0"/>
                <a:r>
                  <a:rPr lang="en-US" sz="1800" b="1" dirty="0">
                    <a:solidFill>
                      <a:srgbClr val="5A87C6"/>
                    </a:solidFill>
                    <a:latin typeface="+mj-lt"/>
                  </a:rPr>
                  <a:t>Purchased</a:t>
                </a:r>
              </a:p>
            </p:txBody>
          </p:sp>
        </p:grpSp>
        <p:sp>
          <p:nvSpPr>
            <p:cNvPr id="46089" name="Rectangle 44"/>
            <p:cNvSpPr>
              <a:spLocks noChangeArrowheads="1"/>
            </p:cNvSpPr>
            <p:nvPr/>
          </p:nvSpPr>
          <p:spPr bwMode="auto">
            <a:xfrm>
              <a:off x="7865941" y="6431241"/>
              <a:ext cx="813043" cy="369332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en-US" sz="1800" b="1" dirty="0">
                  <a:solidFill>
                    <a:srgbClr val="5A87C6"/>
                  </a:solidFill>
                  <a:latin typeface="+mj-lt"/>
                </a:rPr>
                <a:t>Retire</a:t>
              </a:r>
            </a:p>
          </p:txBody>
        </p:sp>
        <p:grpSp>
          <p:nvGrpSpPr>
            <p:cNvPr id="46090" name="Group 59"/>
            <p:cNvGrpSpPr>
              <a:grpSpLocks/>
            </p:cNvGrpSpPr>
            <p:nvPr/>
          </p:nvGrpSpPr>
          <p:grpSpPr bwMode="auto">
            <a:xfrm>
              <a:off x="7038975" y="5418138"/>
              <a:ext cx="879475" cy="1098550"/>
              <a:chOff x="489" y="1745"/>
              <a:chExt cx="1191" cy="1479"/>
            </a:xfrm>
          </p:grpSpPr>
          <p:sp>
            <p:nvSpPr>
              <p:cNvPr id="46091" name="Freeform 60"/>
              <p:cNvSpPr>
                <a:spLocks/>
              </p:cNvSpPr>
              <p:nvPr/>
            </p:nvSpPr>
            <p:spPr bwMode="auto">
              <a:xfrm>
                <a:off x="493" y="2883"/>
                <a:ext cx="1003" cy="341"/>
              </a:xfrm>
              <a:custGeom>
                <a:avLst/>
                <a:gdLst>
                  <a:gd name="T0" fmla="*/ 234 w 1913"/>
                  <a:gd name="T1" fmla="*/ 147 h 560"/>
                  <a:gd name="T2" fmla="*/ 294 w 1913"/>
                  <a:gd name="T3" fmla="*/ 120 h 560"/>
                  <a:gd name="T4" fmla="*/ 388 w 1913"/>
                  <a:gd name="T5" fmla="*/ 80 h 560"/>
                  <a:gd name="T6" fmla="*/ 594 w 1913"/>
                  <a:gd name="T7" fmla="*/ 0 h 560"/>
                  <a:gd name="T8" fmla="*/ 1128 w 1913"/>
                  <a:gd name="T9" fmla="*/ 40 h 560"/>
                  <a:gd name="T10" fmla="*/ 1268 w 1913"/>
                  <a:gd name="T11" fmla="*/ 67 h 560"/>
                  <a:gd name="T12" fmla="*/ 1421 w 1913"/>
                  <a:gd name="T13" fmla="*/ 93 h 560"/>
                  <a:gd name="T14" fmla="*/ 1708 w 1913"/>
                  <a:gd name="T15" fmla="*/ 120 h 560"/>
                  <a:gd name="T16" fmla="*/ 1828 w 1913"/>
                  <a:gd name="T17" fmla="*/ 140 h 560"/>
                  <a:gd name="T18" fmla="*/ 1894 w 1913"/>
                  <a:gd name="T19" fmla="*/ 167 h 560"/>
                  <a:gd name="T20" fmla="*/ 1901 w 1913"/>
                  <a:gd name="T21" fmla="*/ 273 h 560"/>
                  <a:gd name="T22" fmla="*/ 1834 w 1913"/>
                  <a:gd name="T23" fmla="*/ 320 h 560"/>
                  <a:gd name="T24" fmla="*/ 1801 w 1913"/>
                  <a:gd name="T25" fmla="*/ 420 h 560"/>
                  <a:gd name="T26" fmla="*/ 1701 w 1913"/>
                  <a:gd name="T27" fmla="*/ 467 h 560"/>
                  <a:gd name="T28" fmla="*/ 1594 w 1913"/>
                  <a:gd name="T29" fmla="*/ 553 h 560"/>
                  <a:gd name="T30" fmla="*/ 1461 w 1913"/>
                  <a:gd name="T31" fmla="*/ 560 h 560"/>
                  <a:gd name="T32" fmla="*/ 1174 w 1913"/>
                  <a:gd name="T33" fmla="*/ 533 h 560"/>
                  <a:gd name="T34" fmla="*/ 1041 w 1913"/>
                  <a:gd name="T35" fmla="*/ 493 h 560"/>
                  <a:gd name="T36" fmla="*/ 848 w 1913"/>
                  <a:gd name="T37" fmla="*/ 473 h 560"/>
                  <a:gd name="T38" fmla="*/ 648 w 1913"/>
                  <a:gd name="T39" fmla="*/ 460 h 560"/>
                  <a:gd name="T40" fmla="*/ 581 w 1913"/>
                  <a:gd name="T41" fmla="*/ 440 h 560"/>
                  <a:gd name="T42" fmla="*/ 494 w 1913"/>
                  <a:gd name="T43" fmla="*/ 433 h 560"/>
                  <a:gd name="T44" fmla="*/ 328 w 1913"/>
                  <a:gd name="T45" fmla="*/ 420 h 560"/>
                  <a:gd name="T46" fmla="*/ 214 w 1913"/>
                  <a:gd name="T47" fmla="*/ 387 h 560"/>
                  <a:gd name="T48" fmla="*/ 74 w 1913"/>
                  <a:gd name="T49" fmla="*/ 380 h 560"/>
                  <a:gd name="T50" fmla="*/ 14 w 1913"/>
                  <a:gd name="T51" fmla="*/ 353 h 560"/>
                  <a:gd name="T52" fmla="*/ 21 w 1913"/>
                  <a:gd name="T53" fmla="*/ 260 h 560"/>
                  <a:gd name="T54" fmla="*/ 61 w 1913"/>
                  <a:gd name="T55" fmla="*/ 240 h 560"/>
                  <a:gd name="T56" fmla="*/ 81 w 1913"/>
                  <a:gd name="T57" fmla="*/ 200 h 560"/>
                  <a:gd name="T58" fmla="*/ 101 w 1913"/>
                  <a:gd name="T59" fmla="*/ 193 h 560"/>
                  <a:gd name="T60" fmla="*/ 234 w 1913"/>
                  <a:gd name="T61" fmla="*/ 147 h 560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1913"/>
                  <a:gd name="T94" fmla="*/ 0 h 560"/>
                  <a:gd name="T95" fmla="*/ 1913 w 1913"/>
                  <a:gd name="T96" fmla="*/ 560 h 560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1913" h="560">
                    <a:moveTo>
                      <a:pt x="234" y="147"/>
                    </a:moveTo>
                    <a:cubicBezTo>
                      <a:pt x="255" y="139"/>
                      <a:pt x="273" y="128"/>
                      <a:pt x="294" y="120"/>
                    </a:cubicBezTo>
                    <a:cubicBezTo>
                      <a:pt x="319" y="97"/>
                      <a:pt x="355" y="87"/>
                      <a:pt x="388" y="80"/>
                    </a:cubicBezTo>
                    <a:cubicBezTo>
                      <a:pt x="455" y="47"/>
                      <a:pt x="527" y="33"/>
                      <a:pt x="594" y="0"/>
                    </a:cubicBezTo>
                    <a:cubicBezTo>
                      <a:pt x="776" y="5"/>
                      <a:pt x="948" y="21"/>
                      <a:pt x="1128" y="40"/>
                    </a:cubicBezTo>
                    <a:cubicBezTo>
                      <a:pt x="1171" y="55"/>
                      <a:pt x="1223" y="60"/>
                      <a:pt x="1268" y="67"/>
                    </a:cubicBezTo>
                    <a:cubicBezTo>
                      <a:pt x="1316" y="82"/>
                      <a:pt x="1371" y="87"/>
                      <a:pt x="1421" y="93"/>
                    </a:cubicBezTo>
                    <a:cubicBezTo>
                      <a:pt x="1510" y="124"/>
                      <a:pt x="1617" y="116"/>
                      <a:pt x="1708" y="120"/>
                    </a:cubicBezTo>
                    <a:cubicBezTo>
                      <a:pt x="1752" y="135"/>
                      <a:pt x="1774" y="135"/>
                      <a:pt x="1828" y="140"/>
                    </a:cubicBezTo>
                    <a:cubicBezTo>
                      <a:pt x="1856" y="146"/>
                      <a:pt x="1874" y="146"/>
                      <a:pt x="1894" y="167"/>
                    </a:cubicBezTo>
                    <a:cubicBezTo>
                      <a:pt x="1907" y="204"/>
                      <a:pt x="1913" y="232"/>
                      <a:pt x="1901" y="273"/>
                    </a:cubicBezTo>
                    <a:cubicBezTo>
                      <a:pt x="1894" y="297"/>
                      <a:pt x="1852" y="308"/>
                      <a:pt x="1834" y="320"/>
                    </a:cubicBezTo>
                    <a:cubicBezTo>
                      <a:pt x="1829" y="336"/>
                      <a:pt x="1813" y="406"/>
                      <a:pt x="1801" y="420"/>
                    </a:cubicBezTo>
                    <a:cubicBezTo>
                      <a:pt x="1782" y="444"/>
                      <a:pt x="1729" y="457"/>
                      <a:pt x="1701" y="467"/>
                    </a:cubicBezTo>
                    <a:cubicBezTo>
                      <a:pt x="1686" y="489"/>
                      <a:pt x="1620" y="550"/>
                      <a:pt x="1594" y="553"/>
                    </a:cubicBezTo>
                    <a:cubicBezTo>
                      <a:pt x="1550" y="559"/>
                      <a:pt x="1505" y="558"/>
                      <a:pt x="1461" y="560"/>
                    </a:cubicBezTo>
                    <a:cubicBezTo>
                      <a:pt x="1361" y="552"/>
                      <a:pt x="1277" y="538"/>
                      <a:pt x="1174" y="533"/>
                    </a:cubicBezTo>
                    <a:cubicBezTo>
                      <a:pt x="1128" y="525"/>
                      <a:pt x="1086" y="501"/>
                      <a:pt x="1041" y="493"/>
                    </a:cubicBezTo>
                    <a:cubicBezTo>
                      <a:pt x="977" y="481"/>
                      <a:pt x="913" y="478"/>
                      <a:pt x="848" y="473"/>
                    </a:cubicBezTo>
                    <a:cubicBezTo>
                      <a:pt x="737" y="456"/>
                      <a:pt x="893" y="478"/>
                      <a:pt x="648" y="460"/>
                    </a:cubicBezTo>
                    <a:cubicBezTo>
                      <a:pt x="625" y="458"/>
                      <a:pt x="604" y="443"/>
                      <a:pt x="581" y="440"/>
                    </a:cubicBezTo>
                    <a:cubicBezTo>
                      <a:pt x="552" y="436"/>
                      <a:pt x="523" y="435"/>
                      <a:pt x="494" y="433"/>
                    </a:cubicBezTo>
                    <a:cubicBezTo>
                      <a:pt x="402" y="416"/>
                      <a:pt x="534" y="439"/>
                      <a:pt x="328" y="420"/>
                    </a:cubicBezTo>
                    <a:cubicBezTo>
                      <a:pt x="290" y="417"/>
                      <a:pt x="253" y="390"/>
                      <a:pt x="214" y="387"/>
                    </a:cubicBezTo>
                    <a:cubicBezTo>
                      <a:pt x="167" y="383"/>
                      <a:pt x="121" y="382"/>
                      <a:pt x="74" y="380"/>
                    </a:cubicBezTo>
                    <a:cubicBezTo>
                      <a:pt x="49" y="373"/>
                      <a:pt x="38" y="361"/>
                      <a:pt x="14" y="353"/>
                    </a:cubicBezTo>
                    <a:cubicBezTo>
                      <a:pt x="6" y="327"/>
                      <a:pt x="0" y="281"/>
                      <a:pt x="21" y="260"/>
                    </a:cubicBezTo>
                    <a:cubicBezTo>
                      <a:pt x="32" y="249"/>
                      <a:pt x="49" y="248"/>
                      <a:pt x="61" y="240"/>
                    </a:cubicBezTo>
                    <a:cubicBezTo>
                      <a:pt x="69" y="228"/>
                      <a:pt x="70" y="211"/>
                      <a:pt x="81" y="200"/>
                    </a:cubicBezTo>
                    <a:cubicBezTo>
                      <a:pt x="86" y="195"/>
                      <a:pt x="95" y="196"/>
                      <a:pt x="101" y="193"/>
                    </a:cubicBezTo>
                    <a:cubicBezTo>
                      <a:pt x="145" y="171"/>
                      <a:pt x="185" y="159"/>
                      <a:pt x="234" y="147"/>
                    </a:cubicBezTo>
                    <a:close/>
                  </a:path>
                </a:pathLst>
              </a:custGeom>
              <a:solidFill>
                <a:srgbClr val="FFFFCC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46092" name="Group 61"/>
              <p:cNvGrpSpPr>
                <a:grpSpLocks/>
              </p:cNvGrpSpPr>
              <p:nvPr/>
            </p:nvGrpSpPr>
            <p:grpSpPr bwMode="auto">
              <a:xfrm rot="412926">
                <a:off x="690" y="1745"/>
                <a:ext cx="990" cy="1199"/>
                <a:chOff x="1680" y="1296"/>
                <a:chExt cx="2263" cy="2448"/>
              </a:xfrm>
            </p:grpSpPr>
            <p:sp>
              <p:nvSpPr>
                <p:cNvPr id="46111" name="Freeform 62"/>
                <p:cNvSpPr>
                  <a:spLocks/>
                </p:cNvSpPr>
                <p:nvPr/>
              </p:nvSpPr>
              <p:spPr bwMode="auto">
                <a:xfrm>
                  <a:off x="1703" y="1326"/>
                  <a:ext cx="2230" cy="2390"/>
                </a:xfrm>
                <a:custGeom>
                  <a:avLst/>
                  <a:gdLst>
                    <a:gd name="T0" fmla="*/ 166 w 883"/>
                    <a:gd name="T1" fmla="*/ 632 h 946"/>
                    <a:gd name="T2" fmla="*/ 98 w 883"/>
                    <a:gd name="T3" fmla="*/ 693 h 946"/>
                    <a:gd name="T4" fmla="*/ 13 w 883"/>
                    <a:gd name="T5" fmla="*/ 767 h 946"/>
                    <a:gd name="T6" fmla="*/ 13 w 883"/>
                    <a:gd name="T7" fmla="*/ 830 h 946"/>
                    <a:gd name="T8" fmla="*/ 27 w 883"/>
                    <a:gd name="T9" fmla="*/ 946 h 946"/>
                    <a:gd name="T10" fmla="*/ 170 w 883"/>
                    <a:gd name="T11" fmla="*/ 941 h 946"/>
                    <a:gd name="T12" fmla="*/ 330 w 883"/>
                    <a:gd name="T13" fmla="*/ 924 h 946"/>
                    <a:gd name="T14" fmla="*/ 568 w 883"/>
                    <a:gd name="T15" fmla="*/ 919 h 946"/>
                    <a:gd name="T16" fmla="*/ 747 w 883"/>
                    <a:gd name="T17" fmla="*/ 924 h 946"/>
                    <a:gd name="T18" fmla="*/ 809 w 883"/>
                    <a:gd name="T19" fmla="*/ 809 h 946"/>
                    <a:gd name="T20" fmla="*/ 883 w 883"/>
                    <a:gd name="T21" fmla="*/ 585 h 946"/>
                    <a:gd name="T22" fmla="*/ 869 w 883"/>
                    <a:gd name="T23" fmla="*/ 517 h 946"/>
                    <a:gd name="T24" fmla="*/ 842 w 883"/>
                    <a:gd name="T25" fmla="*/ 490 h 946"/>
                    <a:gd name="T26" fmla="*/ 762 w 883"/>
                    <a:gd name="T27" fmla="*/ 495 h 946"/>
                    <a:gd name="T28" fmla="*/ 799 w 883"/>
                    <a:gd name="T29" fmla="*/ 325 h 946"/>
                    <a:gd name="T30" fmla="*/ 804 w 883"/>
                    <a:gd name="T31" fmla="*/ 272 h 946"/>
                    <a:gd name="T32" fmla="*/ 785 w 883"/>
                    <a:gd name="T33" fmla="*/ 140 h 946"/>
                    <a:gd name="T34" fmla="*/ 766 w 883"/>
                    <a:gd name="T35" fmla="*/ 42 h 946"/>
                    <a:gd name="T36" fmla="*/ 733 w 883"/>
                    <a:gd name="T37" fmla="*/ 0 h 946"/>
                    <a:gd name="T38" fmla="*/ 708 w 883"/>
                    <a:gd name="T39" fmla="*/ 0 h 946"/>
                    <a:gd name="T40" fmla="*/ 643 w 883"/>
                    <a:gd name="T41" fmla="*/ 11 h 946"/>
                    <a:gd name="T42" fmla="*/ 539 w 883"/>
                    <a:gd name="T43" fmla="*/ 16 h 946"/>
                    <a:gd name="T44" fmla="*/ 471 w 883"/>
                    <a:gd name="T45" fmla="*/ 6 h 946"/>
                    <a:gd name="T46" fmla="*/ 397 w 883"/>
                    <a:gd name="T47" fmla="*/ 2 h 946"/>
                    <a:gd name="T48" fmla="*/ 369 w 883"/>
                    <a:gd name="T49" fmla="*/ 9 h 946"/>
                    <a:gd name="T50" fmla="*/ 306 w 883"/>
                    <a:gd name="T51" fmla="*/ 38 h 946"/>
                    <a:gd name="T52" fmla="*/ 213 w 883"/>
                    <a:gd name="T53" fmla="*/ 63 h 946"/>
                    <a:gd name="T54" fmla="*/ 95 w 883"/>
                    <a:gd name="T55" fmla="*/ 104 h 946"/>
                    <a:gd name="T56" fmla="*/ 50 w 883"/>
                    <a:gd name="T57" fmla="*/ 130 h 946"/>
                    <a:gd name="T58" fmla="*/ 9 w 883"/>
                    <a:gd name="T59" fmla="*/ 174 h 946"/>
                    <a:gd name="T60" fmla="*/ 0 w 883"/>
                    <a:gd name="T61" fmla="*/ 239 h 946"/>
                    <a:gd name="T62" fmla="*/ 0 w 883"/>
                    <a:gd name="T63" fmla="*/ 347 h 946"/>
                    <a:gd name="T64" fmla="*/ 5 w 883"/>
                    <a:gd name="T65" fmla="*/ 475 h 946"/>
                    <a:gd name="T66" fmla="*/ 14 w 883"/>
                    <a:gd name="T67" fmla="*/ 550 h 946"/>
                    <a:gd name="T68" fmla="*/ 32 w 883"/>
                    <a:gd name="T69" fmla="*/ 594 h 946"/>
                    <a:gd name="T70" fmla="*/ 60 w 883"/>
                    <a:gd name="T71" fmla="*/ 616 h 946"/>
                    <a:gd name="T72" fmla="*/ 93 w 883"/>
                    <a:gd name="T73" fmla="*/ 625 h 946"/>
                    <a:gd name="T74" fmla="*/ 166 w 883"/>
                    <a:gd name="T75" fmla="*/ 632 h 94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883"/>
                    <a:gd name="T115" fmla="*/ 0 h 946"/>
                    <a:gd name="T116" fmla="*/ 883 w 883"/>
                    <a:gd name="T117" fmla="*/ 946 h 946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883" h="946">
                      <a:moveTo>
                        <a:pt x="166" y="632"/>
                      </a:moveTo>
                      <a:lnTo>
                        <a:pt x="98" y="693"/>
                      </a:lnTo>
                      <a:lnTo>
                        <a:pt x="13" y="767"/>
                      </a:lnTo>
                      <a:lnTo>
                        <a:pt x="13" y="830"/>
                      </a:lnTo>
                      <a:lnTo>
                        <a:pt x="27" y="946"/>
                      </a:lnTo>
                      <a:lnTo>
                        <a:pt x="170" y="941"/>
                      </a:lnTo>
                      <a:lnTo>
                        <a:pt x="330" y="924"/>
                      </a:lnTo>
                      <a:lnTo>
                        <a:pt x="568" y="919"/>
                      </a:lnTo>
                      <a:lnTo>
                        <a:pt x="747" y="924"/>
                      </a:lnTo>
                      <a:lnTo>
                        <a:pt x="809" y="809"/>
                      </a:lnTo>
                      <a:lnTo>
                        <a:pt x="883" y="585"/>
                      </a:lnTo>
                      <a:lnTo>
                        <a:pt x="869" y="517"/>
                      </a:lnTo>
                      <a:lnTo>
                        <a:pt x="842" y="490"/>
                      </a:lnTo>
                      <a:lnTo>
                        <a:pt x="762" y="495"/>
                      </a:lnTo>
                      <a:lnTo>
                        <a:pt x="799" y="325"/>
                      </a:lnTo>
                      <a:lnTo>
                        <a:pt x="804" y="272"/>
                      </a:lnTo>
                      <a:lnTo>
                        <a:pt x="785" y="140"/>
                      </a:lnTo>
                      <a:lnTo>
                        <a:pt x="766" y="42"/>
                      </a:lnTo>
                      <a:lnTo>
                        <a:pt x="733" y="0"/>
                      </a:lnTo>
                      <a:lnTo>
                        <a:pt x="708" y="0"/>
                      </a:lnTo>
                      <a:lnTo>
                        <a:pt x="643" y="11"/>
                      </a:lnTo>
                      <a:lnTo>
                        <a:pt x="539" y="16"/>
                      </a:lnTo>
                      <a:lnTo>
                        <a:pt x="471" y="6"/>
                      </a:lnTo>
                      <a:lnTo>
                        <a:pt x="397" y="2"/>
                      </a:lnTo>
                      <a:lnTo>
                        <a:pt x="369" y="9"/>
                      </a:lnTo>
                      <a:lnTo>
                        <a:pt x="306" y="38"/>
                      </a:lnTo>
                      <a:lnTo>
                        <a:pt x="213" y="63"/>
                      </a:lnTo>
                      <a:lnTo>
                        <a:pt x="95" y="104"/>
                      </a:lnTo>
                      <a:lnTo>
                        <a:pt x="50" y="130"/>
                      </a:lnTo>
                      <a:lnTo>
                        <a:pt x="9" y="174"/>
                      </a:lnTo>
                      <a:lnTo>
                        <a:pt x="0" y="239"/>
                      </a:lnTo>
                      <a:lnTo>
                        <a:pt x="0" y="347"/>
                      </a:lnTo>
                      <a:lnTo>
                        <a:pt x="5" y="475"/>
                      </a:lnTo>
                      <a:lnTo>
                        <a:pt x="14" y="550"/>
                      </a:lnTo>
                      <a:lnTo>
                        <a:pt x="32" y="594"/>
                      </a:lnTo>
                      <a:lnTo>
                        <a:pt x="60" y="616"/>
                      </a:lnTo>
                      <a:lnTo>
                        <a:pt x="93" y="625"/>
                      </a:lnTo>
                      <a:lnTo>
                        <a:pt x="166" y="632"/>
                      </a:lnTo>
                      <a:close/>
                    </a:path>
                  </a:pathLst>
                </a:custGeom>
                <a:solidFill>
                  <a:srgbClr val="FFFF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6112" name="Freeform 63"/>
                <p:cNvSpPr>
                  <a:spLocks/>
                </p:cNvSpPr>
                <p:nvPr/>
              </p:nvSpPr>
              <p:spPr bwMode="auto">
                <a:xfrm>
                  <a:off x="1917" y="1758"/>
                  <a:ext cx="1306" cy="991"/>
                </a:xfrm>
                <a:custGeom>
                  <a:avLst/>
                  <a:gdLst>
                    <a:gd name="T0" fmla="*/ 3 w 517"/>
                    <a:gd name="T1" fmla="*/ 107 h 392"/>
                    <a:gd name="T2" fmla="*/ 8 w 517"/>
                    <a:gd name="T3" fmla="*/ 35 h 392"/>
                    <a:gd name="T4" fmla="*/ 19 w 517"/>
                    <a:gd name="T5" fmla="*/ 14 h 392"/>
                    <a:gd name="T6" fmla="*/ 51 w 517"/>
                    <a:gd name="T7" fmla="*/ 6 h 392"/>
                    <a:gd name="T8" fmla="*/ 179 w 517"/>
                    <a:gd name="T9" fmla="*/ 2 h 392"/>
                    <a:gd name="T10" fmla="*/ 336 w 517"/>
                    <a:gd name="T11" fmla="*/ 0 h 392"/>
                    <a:gd name="T12" fmla="*/ 428 w 517"/>
                    <a:gd name="T13" fmla="*/ 2 h 392"/>
                    <a:gd name="T14" fmla="*/ 450 w 517"/>
                    <a:gd name="T15" fmla="*/ 16 h 392"/>
                    <a:gd name="T16" fmla="*/ 466 w 517"/>
                    <a:gd name="T17" fmla="*/ 43 h 392"/>
                    <a:gd name="T18" fmla="*/ 490 w 517"/>
                    <a:gd name="T19" fmla="*/ 159 h 392"/>
                    <a:gd name="T20" fmla="*/ 512 w 517"/>
                    <a:gd name="T21" fmla="*/ 287 h 392"/>
                    <a:gd name="T22" fmla="*/ 517 w 517"/>
                    <a:gd name="T23" fmla="*/ 368 h 392"/>
                    <a:gd name="T24" fmla="*/ 509 w 517"/>
                    <a:gd name="T25" fmla="*/ 382 h 392"/>
                    <a:gd name="T26" fmla="*/ 481 w 517"/>
                    <a:gd name="T27" fmla="*/ 392 h 392"/>
                    <a:gd name="T28" fmla="*/ 346 w 517"/>
                    <a:gd name="T29" fmla="*/ 389 h 392"/>
                    <a:gd name="T30" fmla="*/ 138 w 517"/>
                    <a:gd name="T31" fmla="*/ 379 h 392"/>
                    <a:gd name="T32" fmla="*/ 36 w 517"/>
                    <a:gd name="T33" fmla="*/ 370 h 392"/>
                    <a:gd name="T34" fmla="*/ 19 w 517"/>
                    <a:gd name="T35" fmla="*/ 349 h 392"/>
                    <a:gd name="T36" fmla="*/ 10 w 517"/>
                    <a:gd name="T37" fmla="*/ 308 h 392"/>
                    <a:gd name="T38" fmla="*/ 0 w 517"/>
                    <a:gd name="T39" fmla="*/ 207 h 392"/>
                    <a:gd name="T40" fmla="*/ 3 w 517"/>
                    <a:gd name="T41" fmla="*/ 107 h 392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517"/>
                    <a:gd name="T64" fmla="*/ 0 h 392"/>
                    <a:gd name="T65" fmla="*/ 517 w 517"/>
                    <a:gd name="T66" fmla="*/ 392 h 392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517" h="392">
                      <a:moveTo>
                        <a:pt x="3" y="107"/>
                      </a:moveTo>
                      <a:lnTo>
                        <a:pt x="8" y="35"/>
                      </a:lnTo>
                      <a:lnTo>
                        <a:pt x="19" y="14"/>
                      </a:lnTo>
                      <a:lnTo>
                        <a:pt x="51" y="6"/>
                      </a:lnTo>
                      <a:lnTo>
                        <a:pt x="179" y="2"/>
                      </a:lnTo>
                      <a:lnTo>
                        <a:pt x="336" y="0"/>
                      </a:lnTo>
                      <a:lnTo>
                        <a:pt x="428" y="2"/>
                      </a:lnTo>
                      <a:lnTo>
                        <a:pt x="450" y="16"/>
                      </a:lnTo>
                      <a:lnTo>
                        <a:pt x="466" y="43"/>
                      </a:lnTo>
                      <a:lnTo>
                        <a:pt x="490" y="159"/>
                      </a:lnTo>
                      <a:lnTo>
                        <a:pt x="512" y="287"/>
                      </a:lnTo>
                      <a:lnTo>
                        <a:pt x="517" y="368"/>
                      </a:lnTo>
                      <a:lnTo>
                        <a:pt x="509" y="382"/>
                      </a:lnTo>
                      <a:lnTo>
                        <a:pt x="481" y="392"/>
                      </a:lnTo>
                      <a:lnTo>
                        <a:pt x="346" y="389"/>
                      </a:lnTo>
                      <a:lnTo>
                        <a:pt x="138" y="379"/>
                      </a:lnTo>
                      <a:lnTo>
                        <a:pt x="36" y="370"/>
                      </a:lnTo>
                      <a:lnTo>
                        <a:pt x="19" y="349"/>
                      </a:lnTo>
                      <a:lnTo>
                        <a:pt x="10" y="308"/>
                      </a:lnTo>
                      <a:lnTo>
                        <a:pt x="0" y="207"/>
                      </a:lnTo>
                      <a:lnTo>
                        <a:pt x="3" y="107"/>
                      </a:lnTo>
                      <a:close/>
                    </a:path>
                  </a:pathLst>
                </a:custGeom>
                <a:solidFill>
                  <a:srgbClr val="00CC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grpSp>
              <p:nvGrpSpPr>
                <p:cNvPr id="46113" name="Group 64"/>
                <p:cNvGrpSpPr>
                  <a:grpSpLocks/>
                </p:cNvGrpSpPr>
                <p:nvPr/>
              </p:nvGrpSpPr>
              <p:grpSpPr bwMode="auto">
                <a:xfrm>
                  <a:off x="1680" y="1296"/>
                  <a:ext cx="2263" cy="2448"/>
                  <a:chOff x="1923" y="1953"/>
                  <a:chExt cx="896" cy="969"/>
                </a:xfrm>
              </p:grpSpPr>
              <p:sp>
                <p:nvSpPr>
                  <p:cNvPr id="46114" name="Freeform 65"/>
                  <p:cNvSpPr>
                    <a:spLocks/>
                  </p:cNvSpPr>
                  <p:nvPr/>
                </p:nvSpPr>
                <p:spPr bwMode="auto">
                  <a:xfrm>
                    <a:off x="1931" y="2442"/>
                    <a:ext cx="888" cy="480"/>
                  </a:xfrm>
                  <a:custGeom>
                    <a:avLst/>
                    <a:gdLst>
                      <a:gd name="T0" fmla="*/ 0 w 888"/>
                      <a:gd name="T1" fmla="*/ 290 h 480"/>
                      <a:gd name="T2" fmla="*/ 110 w 888"/>
                      <a:gd name="T3" fmla="*/ 195 h 480"/>
                      <a:gd name="T4" fmla="*/ 113 w 888"/>
                      <a:gd name="T5" fmla="*/ 217 h 480"/>
                      <a:gd name="T6" fmla="*/ 38 w 888"/>
                      <a:gd name="T7" fmla="*/ 285 h 480"/>
                      <a:gd name="T8" fmla="*/ 170 w 888"/>
                      <a:gd name="T9" fmla="*/ 279 h 480"/>
                      <a:gd name="T10" fmla="*/ 449 w 888"/>
                      <a:gd name="T11" fmla="*/ 280 h 480"/>
                      <a:gd name="T12" fmla="*/ 597 w 888"/>
                      <a:gd name="T13" fmla="*/ 269 h 480"/>
                      <a:gd name="T14" fmla="*/ 690 w 888"/>
                      <a:gd name="T15" fmla="*/ 252 h 480"/>
                      <a:gd name="T16" fmla="*/ 713 w 888"/>
                      <a:gd name="T17" fmla="*/ 246 h 480"/>
                      <a:gd name="T18" fmla="*/ 822 w 888"/>
                      <a:gd name="T19" fmla="*/ 27 h 480"/>
                      <a:gd name="T20" fmla="*/ 771 w 888"/>
                      <a:gd name="T21" fmla="*/ 13 h 480"/>
                      <a:gd name="T22" fmla="*/ 847 w 888"/>
                      <a:gd name="T23" fmla="*/ 0 h 480"/>
                      <a:gd name="T24" fmla="*/ 875 w 888"/>
                      <a:gd name="T25" fmla="*/ 24 h 480"/>
                      <a:gd name="T26" fmla="*/ 888 w 888"/>
                      <a:gd name="T27" fmla="*/ 105 h 480"/>
                      <a:gd name="T28" fmla="*/ 866 w 888"/>
                      <a:gd name="T29" fmla="*/ 171 h 480"/>
                      <a:gd name="T30" fmla="*/ 795 w 888"/>
                      <a:gd name="T31" fmla="*/ 385 h 480"/>
                      <a:gd name="T32" fmla="*/ 762 w 888"/>
                      <a:gd name="T33" fmla="*/ 451 h 480"/>
                      <a:gd name="T34" fmla="*/ 732 w 888"/>
                      <a:gd name="T35" fmla="*/ 459 h 480"/>
                      <a:gd name="T36" fmla="*/ 507 w 888"/>
                      <a:gd name="T37" fmla="*/ 455 h 480"/>
                      <a:gd name="T38" fmla="*/ 271 w 888"/>
                      <a:gd name="T39" fmla="*/ 461 h 480"/>
                      <a:gd name="T40" fmla="*/ 47 w 888"/>
                      <a:gd name="T41" fmla="*/ 478 h 480"/>
                      <a:gd name="T42" fmla="*/ 14 w 888"/>
                      <a:gd name="T43" fmla="*/ 480 h 480"/>
                      <a:gd name="T44" fmla="*/ 11 w 888"/>
                      <a:gd name="T45" fmla="*/ 417 h 480"/>
                      <a:gd name="T46" fmla="*/ 6 w 888"/>
                      <a:gd name="T47" fmla="*/ 355 h 480"/>
                      <a:gd name="T48" fmla="*/ 5 w 888"/>
                      <a:gd name="T49" fmla="*/ 322 h 480"/>
                      <a:gd name="T50" fmla="*/ 24 w 888"/>
                      <a:gd name="T51" fmla="*/ 342 h 480"/>
                      <a:gd name="T52" fmla="*/ 28 w 888"/>
                      <a:gd name="T53" fmla="*/ 393 h 480"/>
                      <a:gd name="T54" fmla="*/ 35 w 888"/>
                      <a:gd name="T55" fmla="*/ 447 h 480"/>
                      <a:gd name="T56" fmla="*/ 99 w 888"/>
                      <a:gd name="T57" fmla="*/ 456 h 480"/>
                      <a:gd name="T58" fmla="*/ 246 w 888"/>
                      <a:gd name="T59" fmla="*/ 442 h 480"/>
                      <a:gd name="T60" fmla="*/ 370 w 888"/>
                      <a:gd name="T61" fmla="*/ 432 h 480"/>
                      <a:gd name="T62" fmla="*/ 474 w 888"/>
                      <a:gd name="T63" fmla="*/ 432 h 480"/>
                      <a:gd name="T64" fmla="*/ 630 w 888"/>
                      <a:gd name="T65" fmla="*/ 432 h 480"/>
                      <a:gd name="T66" fmla="*/ 729 w 888"/>
                      <a:gd name="T67" fmla="*/ 431 h 480"/>
                      <a:gd name="T68" fmla="*/ 732 w 888"/>
                      <a:gd name="T69" fmla="*/ 402 h 480"/>
                      <a:gd name="T70" fmla="*/ 723 w 888"/>
                      <a:gd name="T71" fmla="*/ 341 h 480"/>
                      <a:gd name="T72" fmla="*/ 715 w 888"/>
                      <a:gd name="T73" fmla="*/ 274 h 480"/>
                      <a:gd name="T74" fmla="*/ 729 w 888"/>
                      <a:gd name="T75" fmla="*/ 290 h 480"/>
                      <a:gd name="T76" fmla="*/ 743 w 888"/>
                      <a:gd name="T77" fmla="*/ 364 h 480"/>
                      <a:gd name="T78" fmla="*/ 756 w 888"/>
                      <a:gd name="T79" fmla="*/ 402 h 480"/>
                      <a:gd name="T80" fmla="*/ 771 w 888"/>
                      <a:gd name="T81" fmla="*/ 383 h 480"/>
                      <a:gd name="T82" fmla="*/ 798 w 888"/>
                      <a:gd name="T83" fmla="*/ 309 h 480"/>
                      <a:gd name="T84" fmla="*/ 838 w 888"/>
                      <a:gd name="T85" fmla="*/ 204 h 480"/>
                      <a:gd name="T86" fmla="*/ 866 w 888"/>
                      <a:gd name="T87" fmla="*/ 119 h 480"/>
                      <a:gd name="T88" fmla="*/ 871 w 888"/>
                      <a:gd name="T89" fmla="*/ 93 h 480"/>
                      <a:gd name="T90" fmla="*/ 857 w 888"/>
                      <a:gd name="T91" fmla="*/ 33 h 480"/>
                      <a:gd name="T92" fmla="*/ 842 w 888"/>
                      <a:gd name="T93" fmla="*/ 29 h 480"/>
                      <a:gd name="T94" fmla="*/ 812 w 888"/>
                      <a:gd name="T95" fmla="*/ 100 h 480"/>
                      <a:gd name="T96" fmla="*/ 760 w 888"/>
                      <a:gd name="T97" fmla="*/ 193 h 480"/>
                      <a:gd name="T98" fmla="*/ 723 w 888"/>
                      <a:gd name="T99" fmla="*/ 265 h 480"/>
                      <a:gd name="T100" fmla="*/ 685 w 888"/>
                      <a:gd name="T101" fmla="*/ 276 h 480"/>
                      <a:gd name="T102" fmla="*/ 549 w 888"/>
                      <a:gd name="T103" fmla="*/ 293 h 480"/>
                      <a:gd name="T104" fmla="*/ 389 w 888"/>
                      <a:gd name="T105" fmla="*/ 303 h 480"/>
                      <a:gd name="T106" fmla="*/ 231 w 888"/>
                      <a:gd name="T107" fmla="*/ 303 h 480"/>
                      <a:gd name="T108" fmla="*/ 52 w 888"/>
                      <a:gd name="T109" fmla="*/ 304 h 480"/>
                      <a:gd name="T110" fmla="*/ 0 w 888"/>
                      <a:gd name="T111" fmla="*/ 290 h 480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888"/>
                      <a:gd name="T169" fmla="*/ 0 h 480"/>
                      <a:gd name="T170" fmla="*/ 888 w 888"/>
                      <a:gd name="T171" fmla="*/ 480 h 480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888" h="480">
                        <a:moveTo>
                          <a:pt x="0" y="290"/>
                        </a:moveTo>
                        <a:lnTo>
                          <a:pt x="110" y="195"/>
                        </a:lnTo>
                        <a:lnTo>
                          <a:pt x="113" y="217"/>
                        </a:lnTo>
                        <a:lnTo>
                          <a:pt x="38" y="285"/>
                        </a:lnTo>
                        <a:lnTo>
                          <a:pt x="170" y="279"/>
                        </a:lnTo>
                        <a:lnTo>
                          <a:pt x="449" y="280"/>
                        </a:lnTo>
                        <a:lnTo>
                          <a:pt x="597" y="269"/>
                        </a:lnTo>
                        <a:lnTo>
                          <a:pt x="690" y="252"/>
                        </a:lnTo>
                        <a:lnTo>
                          <a:pt x="713" y="246"/>
                        </a:lnTo>
                        <a:lnTo>
                          <a:pt x="822" y="27"/>
                        </a:lnTo>
                        <a:lnTo>
                          <a:pt x="771" y="13"/>
                        </a:lnTo>
                        <a:lnTo>
                          <a:pt x="847" y="0"/>
                        </a:lnTo>
                        <a:lnTo>
                          <a:pt x="875" y="24"/>
                        </a:lnTo>
                        <a:lnTo>
                          <a:pt x="888" y="105"/>
                        </a:lnTo>
                        <a:lnTo>
                          <a:pt x="866" y="171"/>
                        </a:lnTo>
                        <a:lnTo>
                          <a:pt x="795" y="385"/>
                        </a:lnTo>
                        <a:lnTo>
                          <a:pt x="762" y="451"/>
                        </a:lnTo>
                        <a:lnTo>
                          <a:pt x="732" y="459"/>
                        </a:lnTo>
                        <a:lnTo>
                          <a:pt x="507" y="455"/>
                        </a:lnTo>
                        <a:lnTo>
                          <a:pt x="271" y="461"/>
                        </a:lnTo>
                        <a:lnTo>
                          <a:pt x="47" y="478"/>
                        </a:lnTo>
                        <a:lnTo>
                          <a:pt x="14" y="480"/>
                        </a:lnTo>
                        <a:lnTo>
                          <a:pt x="11" y="417"/>
                        </a:lnTo>
                        <a:lnTo>
                          <a:pt x="6" y="355"/>
                        </a:lnTo>
                        <a:lnTo>
                          <a:pt x="5" y="322"/>
                        </a:lnTo>
                        <a:lnTo>
                          <a:pt x="24" y="342"/>
                        </a:lnTo>
                        <a:lnTo>
                          <a:pt x="28" y="393"/>
                        </a:lnTo>
                        <a:lnTo>
                          <a:pt x="35" y="447"/>
                        </a:lnTo>
                        <a:lnTo>
                          <a:pt x="99" y="456"/>
                        </a:lnTo>
                        <a:lnTo>
                          <a:pt x="246" y="442"/>
                        </a:lnTo>
                        <a:lnTo>
                          <a:pt x="370" y="432"/>
                        </a:lnTo>
                        <a:lnTo>
                          <a:pt x="474" y="432"/>
                        </a:lnTo>
                        <a:lnTo>
                          <a:pt x="630" y="432"/>
                        </a:lnTo>
                        <a:lnTo>
                          <a:pt x="729" y="431"/>
                        </a:lnTo>
                        <a:lnTo>
                          <a:pt x="732" y="402"/>
                        </a:lnTo>
                        <a:lnTo>
                          <a:pt x="723" y="341"/>
                        </a:lnTo>
                        <a:lnTo>
                          <a:pt x="715" y="274"/>
                        </a:lnTo>
                        <a:lnTo>
                          <a:pt x="729" y="290"/>
                        </a:lnTo>
                        <a:lnTo>
                          <a:pt x="743" y="364"/>
                        </a:lnTo>
                        <a:lnTo>
                          <a:pt x="756" y="402"/>
                        </a:lnTo>
                        <a:lnTo>
                          <a:pt x="771" y="383"/>
                        </a:lnTo>
                        <a:lnTo>
                          <a:pt x="798" y="309"/>
                        </a:lnTo>
                        <a:lnTo>
                          <a:pt x="838" y="204"/>
                        </a:lnTo>
                        <a:lnTo>
                          <a:pt x="866" y="119"/>
                        </a:lnTo>
                        <a:lnTo>
                          <a:pt x="871" y="93"/>
                        </a:lnTo>
                        <a:lnTo>
                          <a:pt x="857" y="33"/>
                        </a:lnTo>
                        <a:lnTo>
                          <a:pt x="842" y="29"/>
                        </a:lnTo>
                        <a:lnTo>
                          <a:pt x="812" y="100"/>
                        </a:lnTo>
                        <a:lnTo>
                          <a:pt x="760" y="193"/>
                        </a:lnTo>
                        <a:lnTo>
                          <a:pt x="723" y="265"/>
                        </a:lnTo>
                        <a:lnTo>
                          <a:pt x="685" y="276"/>
                        </a:lnTo>
                        <a:lnTo>
                          <a:pt x="549" y="293"/>
                        </a:lnTo>
                        <a:lnTo>
                          <a:pt x="389" y="303"/>
                        </a:lnTo>
                        <a:lnTo>
                          <a:pt x="231" y="303"/>
                        </a:lnTo>
                        <a:lnTo>
                          <a:pt x="52" y="304"/>
                        </a:lnTo>
                        <a:lnTo>
                          <a:pt x="0" y="29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6115" name="Freeform 66"/>
                  <p:cNvSpPr>
                    <a:spLocks/>
                  </p:cNvSpPr>
                  <p:nvPr/>
                </p:nvSpPr>
                <p:spPr bwMode="auto">
                  <a:xfrm>
                    <a:off x="2095" y="2605"/>
                    <a:ext cx="459" cy="105"/>
                  </a:xfrm>
                  <a:custGeom>
                    <a:avLst/>
                    <a:gdLst>
                      <a:gd name="T0" fmla="*/ 11 w 459"/>
                      <a:gd name="T1" fmla="*/ 19 h 105"/>
                      <a:gd name="T2" fmla="*/ 43 w 459"/>
                      <a:gd name="T3" fmla="*/ 0 h 105"/>
                      <a:gd name="T4" fmla="*/ 59 w 459"/>
                      <a:gd name="T5" fmla="*/ 5 h 105"/>
                      <a:gd name="T6" fmla="*/ 49 w 459"/>
                      <a:gd name="T7" fmla="*/ 29 h 105"/>
                      <a:gd name="T8" fmla="*/ 25 w 459"/>
                      <a:gd name="T9" fmla="*/ 44 h 105"/>
                      <a:gd name="T10" fmla="*/ 71 w 459"/>
                      <a:gd name="T11" fmla="*/ 66 h 105"/>
                      <a:gd name="T12" fmla="*/ 140 w 459"/>
                      <a:gd name="T13" fmla="*/ 69 h 105"/>
                      <a:gd name="T14" fmla="*/ 200 w 459"/>
                      <a:gd name="T15" fmla="*/ 64 h 105"/>
                      <a:gd name="T16" fmla="*/ 243 w 459"/>
                      <a:gd name="T17" fmla="*/ 59 h 105"/>
                      <a:gd name="T18" fmla="*/ 324 w 459"/>
                      <a:gd name="T19" fmla="*/ 51 h 105"/>
                      <a:gd name="T20" fmla="*/ 376 w 459"/>
                      <a:gd name="T21" fmla="*/ 46 h 105"/>
                      <a:gd name="T22" fmla="*/ 410 w 459"/>
                      <a:gd name="T23" fmla="*/ 36 h 105"/>
                      <a:gd name="T24" fmla="*/ 443 w 459"/>
                      <a:gd name="T25" fmla="*/ 15 h 105"/>
                      <a:gd name="T26" fmla="*/ 440 w 459"/>
                      <a:gd name="T27" fmla="*/ 0 h 105"/>
                      <a:gd name="T28" fmla="*/ 459 w 459"/>
                      <a:gd name="T29" fmla="*/ 5 h 105"/>
                      <a:gd name="T30" fmla="*/ 454 w 459"/>
                      <a:gd name="T31" fmla="*/ 56 h 105"/>
                      <a:gd name="T32" fmla="*/ 405 w 459"/>
                      <a:gd name="T33" fmla="*/ 80 h 105"/>
                      <a:gd name="T34" fmla="*/ 297 w 459"/>
                      <a:gd name="T35" fmla="*/ 86 h 105"/>
                      <a:gd name="T36" fmla="*/ 187 w 459"/>
                      <a:gd name="T37" fmla="*/ 97 h 105"/>
                      <a:gd name="T38" fmla="*/ 124 w 459"/>
                      <a:gd name="T39" fmla="*/ 105 h 105"/>
                      <a:gd name="T40" fmla="*/ 48 w 459"/>
                      <a:gd name="T41" fmla="*/ 86 h 105"/>
                      <a:gd name="T42" fmla="*/ 11 w 459"/>
                      <a:gd name="T43" fmla="*/ 75 h 105"/>
                      <a:gd name="T44" fmla="*/ 0 w 459"/>
                      <a:gd name="T45" fmla="*/ 46 h 105"/>
                      <a:gd name="T46" fmla="*/ 11 w 459"/>
                      <a:gd name="T47" fmla="*/ 19 h 105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w 459"/>
                      <a:gd name="T73" fmla="*/ 0 h 105"/>
                      <a:gd name="T74" fmla="*/ 459 w 459"/>
                      <a:gd name="T75" fmla="*/ 105 h 105"/>
                    </a:gdLst>
                    <a:ahLst/>
                    <a:cxnLst>
                      <a:cxn ang="T48">
                        <a:pos x="T0" y="T1"/>
                      </a:cxn>
                      <a:cxn ang="T49">
                        <a:pos x="T2" y="T3"/>
                      </a:cxn>
                      <a:cxn ang="T50">
                        <a:pos x="T4" y="T5"/>
                      </a:cxn>
                      <a:cxn ang="T51">
                        <a:pos x="T6" y="T7"/>
                      </a:cxn>
                      <a:cxn ang="T52">
                        <a:pos x="T8" y="T9"/>
                      </a:cxn>
                      <a:cxn ang="T53">
                        <a:pos x="T10" y="T11"/>
                      </a:cxn>
                      <a:cxn ang="T54">
                        <a:pos x="T12" y="T13"/>
                      </a:cxn>
                      <a:cxn ang="T55">
                        <a:pos x="T14" y="T15"/>
                      </a:cxn>
                      <a:cxn ang="T56">
                        <a:pos x="T16" y="T17"/>
                      </a:cxn>
                      <a:cxn ang="T57">
                        <a:pos x="T18" y="T19"/>
                      </a:cxn>
                      <a:cxn ang="T58">
                        <a:pos x="T20" y="T21"/>
                      </a:cxn>
                      <a:cxn ang="T59">
                        <a:pos x="T22" y="T23"/>
                      </a:cxn>
                      <a:cxn ang="T60">
                        <a:pos x="T24" y="T25"/>
                      </a:cxn>
                      <a:cxn ang="T61">
                        <a:pos x="T26" y="T27"/>
                      </a:cxn>
                      <a:cxn ang="T62">
                        <a:pos x="T28" y="T29"/>
                      </a:cxn>
                      <a:cxn ang="T63">
                        <a:pos x="T30" y="T31"/>
                      </a:cxn>
                      <a:cxn ang="T64">
                        <a:pos x="T32" y="T33"/>
                      </a:cxn>
                      <a:cxn ang="T65">
                        <a:pos x="T34" y="T35"/>
                      </a:cxn>
                      <a:cxn ang="T66">
                        <a:pos x="T36" y="T37"/>
                      </a:cxn>
                      <a:cxn ang="T67">
                        <a:pos x="T38" y="T39"/>
                      </a:cxn>
                      <a:cxn ang="T68">
                        <a:pos x="T40" y="T41"/>
                      </a:cxn>
                      <a:cxn ang="T69">
                        <a:pos x="T42" y="T43"/>
                      </a:cxn>
                      <a:cxn ang="T70">
                        <a:pos x="T44" y="T45"/>
                      </a:cxn>
                      <a:cxn ang="T71">
                        <a:pos x="T46" y="T47"/>
                      </a:cxn>
                    </a:cxnLst>
                    <a:rect l="T72" t="T73" r="T74" b="T75"/>
                    <a:pathLst>
                      <a:path w="459" h="105">
                        <a:moveTo>
                          <a:pt x="11" y="19"/>
                        </a:moveTo>
                        <a:lnTo>
                          <a:pt x="43" y="0"/>
                        </a:lnTo>
                        <a:lnTo>
                          <a:pt x="59" y="5"/>
                        </a:lnTo>
                        <a:lnTo>
                          <a:pt x="49" y="29"/>
                        </a:lnTo>
                        <a:lnTo>
                          <a:pt x="25" y="44"/>
                        </a:lnTo>
                        <a:lnTo>
                          <a:pt x="71" y="66"/>
                        </a:lnTo>
                        <a:lnTo>
                          <a:pt x="140" y="69"/>
                        </a:lnTo>
                        <a:lnTo>
                          <a:pt x="200" y="64"/>
                        </a:lnTo>
                        <a:lnTo>
                          <a:pt x="243" y="59"/>
                        </a:lnTo>
                        <a:lnTo>
                          <a:pt x="324" y="51"/>
                        </a:lnTo>
                        <a:lnTo>
                          <a:pt x="376" y="46"/>
                        </a:lnTo>
                        <a:lnTo>
                          <a:pt x="410" y="36"/>
                        </a:lnTo>
                        <a:lnTo>
                          <a:pt x="443" y="15"/>
                        </a:lnTo>
                        <a:lnTo>
                          <a:pt x="440" y="0"/>
                        </a:lnTo>
                        <a:lnTo>
                          <a:pt x="459" y="5"/>
                        </a:lnTo>
                        <a:lnTo>
                          <a:pt x="454" y="56"/>
                        </a:lnTo>
                        <a:lnTo>
                          <a:pt x="405" y="80"/>
                        </a:lnTo>
                        <a:lnTo>
                          <a:pt x="297" y="86"/>
                        </a:lnTo>
                        <a:lnTo>
                          <a:pt x="187" y="97"/>
                        </a:lnTo>
                        <a:lnTo>
                          <a:pt x="124" y="105"/>
                        </a:lnTo>
                        <a:lnTo>
                          <a:pt x="48" y="86"/>
                        </a:lnTo>
                        <a:lnTo>
                          <a:pt x="11" y="75"/>
                        </a:lnTo>
                        <a:lnTo>
                          <a:pt x="0" y="46"/>
                        </a:lnTo>
                        <a:lnTo>
                          <a:pt x="11" y="1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6116" name="Freeform 67"/>
                  <p:cNvSpPr>
                    <a:spLocks/>
                  </p:cNvSpPr>
                  <p:nvPr/>
                </p:nvSpPr>
                <p:spPr bwMode="auto">
                  <a:xfrm>
                    <a:off x="2024" y="2782"/>
                    <a:ext cx="48" cy="4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6117" name="Freeform 68"/>
                  <p:cNvSpPr>
                    <a:spLocks/>
                  </p:cNvSpPr>
                  <p:nvPr/>
                </p:nvSpPr>
                <p:spPr bwMode="auto">
                  <a:xfrm>
                    <a:off x="2113" y="2777"/>
                    <a:ext cx="48" cy="4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6118" name="Freeform 69"/>
                  <p:cNvSpPr>
                    <a:spLocks/>
                  </p:cNvSpPr>
                  <p:nvPr/>
                </p:nvSpPr>
                <p:spPr bwMode="auto">
                  <a:xfrm>
                    <a:off x="2404" y="2764"/>
                    <a:ext cx="195" cy="49"/>
                  </a:xfrm>
                  <a:custGeom>
                    <a:avLst/>
                    <a:gdLst>
                      <a:gd name="T0" fmla="*/ 0 w 195"/>
                      <a:gd name="T1" fmla="*/ 15 h 49"/>
                      <a:gd name="T2" fmla="*/ 190 w 195"/>
                      <a:gd name="T3" fmla="*/ 0 h 49"/>
                      <a:gd name="T4" fmla="*/ 195 w 195"/>
                      <a:gd name="T5" fmla="*/ 32 h 49"/>
                      <a:gd name="T6" fmla="*/ 0 w 195"/>
                      <a:gd name="T7" fmla="*/ 49 h 49"/>
                      <a:gd name="T8" fmla="*/ 0 w 195"/>
                      <a:gd name="T9" fmla="*/ 15 h 4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95"/>
                      <a:gd name="T16" fmla="*/ 0 h 49"/>
                      <a:gd name="T17" fmla="*/ 195 w 195"/>
                      <a:gd name="T18" fmla="*/ 49 h 4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95" h="49">
                        <a:moveTo>
                          <a:pt x="0" y="15"/>
                        </a:moveTo>
                        <a:lnTo>
                          <a:pt x="190" y="0"/>
                        </a:lnTo>
                        <a:lnTo>
                          <a:pt x="195" y="32"/>
                        </a:lnTo>
                        <a:lnTo>
                          <a:pt x="0" y="49"/>
                        </a:lnTo>
                        <a:lnTo>
                          <a:pt x="0" y="15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6119" name="Freeform 70"/>
                  <p:cNvSpPr>
                    <a:spLocks/>
                  </p:cNvSpPr>
                  <p:nvPr/>
                </p:nvSpPr>
                <p:spPr bwMode="auto">
                  <a:xfrm>
                    <a:off x="1923" y="1953"/>
                    <a:ext cx="821" cy="646"/>
                  </a:xfrm>
                  <a:custGeom>
                    <a:avLst/>
                    <a:gdLst>
                      <a:gd name="T0" fmla="*/ 69 w 821"/>
                      <a:gd name="T1" fmla="*/ 616 h 646"/>
                      <a:gd name="T2" fmla="*/ 46 w 821"/>
                      <a:gd name="T3" fmla="*/ 592 h 646"/>
                      <a:gd name="T4" fmla="*/ 32 w 821"/>
                      <a:gd name="T5" fmla="*/ 551 h 646"/>
                      <a:gd name="T6" fmla="*/ 27 w 821"/>
                      <a:gd name="T7" fmla="*/ 460 h 646"/>
                      <a:gd name="T8" fmla="*/ 27 w 821"/>
                      <a:gd name="T9" fmla="*/ 309 h 646"/>
                      <a:gd name="T10" fmla="*/ 32 w 821"/>
                      <a:gd name="T11" fmla="*/ 195 h 646"/>
                      <a:gd name="T12" fmla="*/ 46 w 821"/>
                      <a:gd name="T13" fmla="*/ 169 h 646"/>
                      <a:gd name="T14" fmla="*/ 71 w 821"/>
                      <a:gd name="T15" fmla="*/ 136 h 646"/>
                      <a:gd name="T16" fmla="*/ 132 w 821"/>
                      <a:gd name="T17" fmla="*/ 112 h 646"/>
                      <a:gd name="T18" fmla="*/ 240 w 821"/>
                      <a:gd name="T19" fmla="*/ 80 h 646"/>
                      <a:gd name="T20" fmla="*/ 329 w 821"/>
                      <a:gd name="T21" fmla="*/ 57 h 646"/>
                      <a:gd name="T22" fmla="*/ 369 w 821"/>
                      <a:gd name="T23" fmla="*/ 33 h 646"/>
                      <a:gd name="T24" fmla="*/ 440 w 821"/>
                      <a:gd name="T25" fmla="*/ 27 h 646"/>
                      <a:gd name="T26" fmla="*/ 566 w 821"/>
                      <a:gd name="T27" fmla="*/ 38 h 646"/>
                      <a:gd name="T28" fmla="*/ 670 w 821"/>
                      <a:gd name="T29" fmla="*/ 32 h 646"/>
                      <a:gd name="T30" fmla="*/ 714 w 821"/>
                      <a:gd name="T31" fmla="*/ 22 h 646"/>
                      <a:gd name="T32" fmla="*/ 750 w 821"/>
                      <a:gd name="T33" fmla="*/ 32 h 646"/>
                      <a:gd name="T34" fmla="*/ 774 w 821"/>
                      <a:gd name="T35" fmla="*/ 95 h 646"/>
                      <a:gd name="T36" fmla="*/ 789 w 821"/>
                      <a:gd name="T37" fmla="*/ 210 h 646"/>
                      <a:gd name="T38" fmla="*/ 804 w 821"/>
                      <a:gd name="T39" fmla="*/ 301 h 646"/>
                      <a:gd name="T40" fmla="*/ 797 w 821"/>
                      <a:gd name="T41" fmla="*/ 343 h 646"/>
                      <a:gd name="T42" fmla="*/ 769 w 821"/>
                      <a:gd name="T43" fmla="*/ 446 h 646"/>
                      <a:gd name="T44" fmla="*/ 733 w 821"/>
                      <a:gd name="T45" fmla="*/ 550 h 646"/>
                      <a:gd name="T46" fmla="*/ 709 w 821"/>
                      <a:gd name="T47" fmla="*/ 589 h 646"/>
                      <a:gd name="T48" fmla="*/ 693 w 821"/>
                      <a:gd name="T49" fmla="*/ 608 h 646"/>
                      <a:gd name="T50" fmla="*/ 717 w 821"/>
                      <a:gd name="T51" fmla="*/ 622 h 646"/>
                      <a:gd name="T52" fmla="*/ 742 w 821"/>
                      <a:gd name="T53" fmla="*/ 578 h 646"/>
                      <a:gd name="T54" fmla="*/ 780 w 821"/>
                      <a:gd name="T55" fmla="*/ 485 h 646"/>
                      <a:gd name="T56" fmla="*/ 808 w 821"/>
                      <a:gd name="T57" fmla="*/ 386 h 646"/>
                      <a:gd name="T58" fmla="*/ 818 w 821"/>
                      <a:gd name="T59" fmla="*/ 337 h 646"/>
                      <a:gd name="T60" fmla="*/ 821 w 821"/>
                      <a:gd name="T61" fmla="*/ 291 h 646"/>
                      <a:gd name="T62" fmla="*/ 812 w 821"/>
                      <a:gd name="T63" fmla="*/ 214 h 646"/>
                      <a:gd name="T64" fmla="*/ 797 w 821"/>
                      <a:gd name="T65" fmla="*/ 99 h 646"/>
                      <a:gd name="T66" fmla="*/ 775 w 821"/>
                      <a:gd name="T67" fmla="*/ 36 h 646"/>
                      <a:gd name="T68" fmla="*/ 755 w 821"/>
                      <a:gd name="T69" fmla="*/ 8 h 646"/>
                      <a:gd name="T70" fmla="*/ 722 w 821"/>
                      <a:gd name="T71" fmla="*/ 0 h 646"/>
                      <a:gd name="T72" fmla="*/ 679 w 821"/>
                      <a:gd name="T73" fmla="*/ 13 h 646"/>
                      <a:gd name="T74" fmla="*/ 615 w 821"/>
                      <a:gd name="T75" fmla="*/ 17 h 646"/>
                      <a:gd name="T76" fmla="*/ 533 w 821"/>
                      <a:gd name="T77" fmla="*/ 17 h 646"/>
                      <a:gd name="T78" fmla="*/ 448 w 821"/>
                      <a:gd name="T79" fmla="*/ 5 h 646"/>
                      <a:gd name="T80" fmla="*/ 391 w 821"/>
                      <a:gd name="T81" fmla="*/ 8 h 646"/>
                      <a:gd name="T82" fmla="*/ 362 w 821"/>
                      <a:gd name="T83" fmla="*/ 19 h 646"/>
                      <a:gd name="T84" fmla="*/ 298 w 821"/>
                      <a:gd name="T85" fmla="*/ 50 h 646"/>
                      <a:gd name="T86" fmla="*/ 175 w 821"/>
                      <a:gd name="T87" fmla="*/ 84 h 646"/>
                      <a:gd name="T88" fmla="*/ 57 w 821"/>
                      <a:gd name="T89" fmla="*/ 123 h 646"/>
                      <a:gd name="T90" fmla="*/ 24 w 821"/>
                      <a:gd name="T91" fmla="*/ 164 h 646"/>
                      <a:gd name="T92" fmla="*/ 3 w 821"/>
                      <a:gd name="T93" fmla="*/ 219 h 646"/>
                      <a:gd name="T94" fmla="*/ 0 w 821"/>
                      <a:gd name="T95" fmla="*/ 329 h 646"/>
                      <a:gd name="T96" fmla="*/ 5 w 821"/>
                      <a:gd name="T97" fmla="*/ 433 h 646"/>
                      <a:gd name="T98" fmla="*/ 9 w 821"/>
                      <a:gd name="T99" fmla="*/ 540 h 646"/>
                      <a:gd name="T100" fmla="*/ 28 w 821"/>
                      <a:gd name="T101" fmla="*/ 602 h 646"/>
                      <a:gd name="T102" fmla="*/ 47 w 821"/>
                      <a:gd name="T103" fmla="*/ 635 h 646"/>
                      <a:gd name="T104" fmla="*/ 80 w 821"/>
                      <a:gd name="T105" fmla="*/ 646 h 646"/>
                      <a:gd name="T106" fmla="*/ 99 w 821"/>
                      <a:gd name="T107" fmla="*/ 640 h 646"/>
                      <a:gd name="T108" fmla="*/ 69 w 821"/>
                      <a:gd name="T109" fmla="*/ 616 h 64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w 821"/>
                      <a:gd name="T166" fmla="*/ 0 h 646"/>
                      <a:gd name="T167" fmla="*/ 821 w 821"/>
                      <a:gd name="T168" fmla="*/ 646 h 646"/>
                    </a:gdLst>
                    <a:ahLst/>
                    <a:cxnLst>
                      <a:cxn ang="T110">
                        <a:pos x="T0" y="T1"/>
                      </a:cxn>
                      <a:cxn ang="T111">
                        <a:pos x="T2" y="T3"/>
                      </a:cxn>
                      <a:cxn ang="T112">
                        <a:pos x="T4" y="T5"/>
                      </a:cxn>
                      <a:cxn ang="T113">
                        <a:pos x="T6" y="T7"/>
                      </a:cxn>
                      <a:cxn ang="T114">
                        <a:pos x="T8" y="T9"/>
                      </a:cxn>
                      <a:cxn ang="T115">
                        <a:pos x="T10" y="T11"/>
                      </a:cxn>
                      <a:cxn ang="T116">
                        <a:pos x="T12" y="T13"/>
                      </a:cxn>
                      <a:cxn ang="T117">
                        <a:pos x="T14" y="T15"/>
                      </a:cxn>
                      <a:cxn ang="T118">
                        <a:pos x="T16" y="T17"/>
                      </a:cxn>
                      <a:cxn ang="T119">
                        <a:pos x="T18" y="T19"/>
                      </a:cxn>
                      <a:cxn ang="T120">
                        <a:pos x="T20" y="T21"/>
                      </a:cxn>
                      <a:cxn ang="T121">
                        <a:pos x="T22" y="T23"/>
                      </a:cxn>
                      <a:cxn ang="T122">
                        <a:pos x="T24" y="T25"/>
                      </a:cxn>
                      <a:cxn ang="T123">
                        <a:pos x="T26" y="T27"/>
                      </a:cxn>
                      <a:cxn ang="T124">
                        <a:pos x="T28" y="T29"/>
                      </a:cxn>
                      <a:cxn ang="T125">
                        <a:pos x="T30" y="T31"/>
                      </a:cxn>
                      <a:cxn ang="T126">
                        <a:pos x="T32" y="T33"/>
                      </a:cxn>
                      <a:cxn ang="T127">
                        <a:pos x="T34" y="T35"/>
                      </a:cxn>
                      <a:cxn ang="T128">
                        <a:pos x="T36" y="T37"/>
                      </a:cxn>
                      <a:cxn ang="T129">
                        <a:pos x="T38" y="T39"/>
                      </a:cxn>
                      <a:cxn ang="T130">
                        <a:pos x="T40" y="T41"/>
                      </a:cxn>
                      <a:cxn ang="T131">
                        <a:pos x="T42" y="T43"/>
                      </a:cxn>
                      <a:cxn ang="T132">
                        <a:pos x="T44" y="T45"/>
                      </a:cxn>
                      <a:cxn ang="T133">
                        <a:pos x="T46" y="T47"/>
                      </a:cxn>
                      <a:cxn ang="T134">
                        <a:pos x="T48" y="T49"/>
                      </a:cxn>
                      <a:cxn ang="T135">
                        <a:pos x="T50" y="T51"/>
                      </a:cxn>
                      <a:cxn ang="T136">
                        <a:pos x="T52" y="T53"/>
                      </a:cxn>
                      <a:cxn ang="T137">
                        <a:pos x="T54" y="T55"/>
                      </a:cxn>
                      <a:cxn ang="T138">
                        <a:pos x="T56" y="T57"/>
                      </a:cxn>
                      <a:cxn ang="T139">
                        <a:pos x="T58" y="T59"/>
                      </a:cxn>
                      <a:cxn ang="T140">
                        <a:pos x="T60" y="T61"/>
                      </a:cxn>
                      <a:cxn ang="T141">
                        <a:pos x="T62" y="T63"/>
                      </a:cxn>
                      <a:cxn ang="T142">
                        <a:pos x="T64" y="T65"/>
                      </a:cxn>
                      <a:cxn ang="T143">
                        <a:pos x="T66" y="T67"/>
                      </a:cxn>
                      <a:cxn ang="T144">
                        <a:pos x="T68" y="T69"/>
                      </a:cxn>
                      <a:cxn ang="T145">
                        <a:pos x="T70" y="T71"/>
                      </a:cxn>
                      <a:cxn ang="T146">
                        <a:pos x="T72" y="T73"/>
                      </a:cxn>
                      <a:cxn ang="T147">
                        <a:pos x="T74" y="T75"/>
                      </a:cxn>
                      <a:cxn ang="T148">
                        <a:pos x="T76" y="T77"/>
                      </a:cxn>
                      <a:cxn ang="T149">
                        <a:pos x="T78" y="T79"/>
                      </a:cxn>
                      <a:cxn ang="T150">
                        <a:pos x="T80" y="T81"/>
                      </a:cxn>
                      <a:cxn ang="T151">
                        <a:pos x="T82" y="T83"/>
                      </a:cxn>
                      <a:cxn ang="T152">
                        <a:pos x="T84" y="T85"/>
                      </a:cxn>
                      <a:cxn ang="T153">
                        <a:pos x="T86" y="T87"/>
                      </a:cxn>
                      <a:cxn ang="T154">
                        <a:pos x="T88" y="T89"/>
                      </a:cxn>
                      <a:cxn ang="T155">
                        <a:pos x="T90" y="T91"/>
                      </a:cxn>
                      <a:cxn ang="T156">
                        <a:pos x="T92" y="T93"/>
                      </a:cxn>
                      <a:cxn ang="T157">
                        <a:pos x="T94" y="T95"/>
                      </a:cxn>
                      <a:cxn ang="T158">
                        <a:pos x="T96" y="T97"/>
                      </a:cxn>
                      <a:cxn ang="T159">
                        <a:pos x="T98" y="T99"/>
                      </a:cxn>
                      <a:cxn ang="T160">
                        <a:pos x="T100" y="T101"/>
                      </a:cxn>
                      <a:cxn ang="T161">
                        <a:pos x="T102" y="T103"/>
                      </a:cxn>
                      <a:cxn ang="T162">
                        <a:pos x="T104" y="T105"/>
                      </a:cxn>
                      <a:cxn ang="T163">
                        <a:pos x="T106" y="T107"/>
                      </a:cxn>
                      <a:cxn ang="T164">
                        <a:pos x="T108" y="T109"/>
                      </a:cxn>
                    </a:cxnLst>
                    <a:rect l="T165" t="T166" r="T167" b="T168"/>
                    <a:pathLst>
                      <a:path w="821" h="646">
                        <a:moveTo>
                          <a:pt x="69" y="616"/>
                        </a:moveTo>
                        <a:lnTo>
                          <a:pt x="46" y="592"/>
                        </a:lnTo>
                        <a:lnTo>
                          <a:pt x="32" y="551"/>
                        </a:lnTo>
                        <a:lnTo>
                          <a:pt x="27" y="460"/>
                        </a:lnTo>
                        <a:lnTo>
                          <a:pt x="27" y="309"/>
                        </a:lnTo>
                        <a:lnTo>
                          <a:pt x="32" y="195"/>
                        </a:lnTo>
                        <a:lnTo>
                          <a:pt x="46" y="169"/>
                        </a:lnTo>
                        <a:lnTo>
                          <a:pt x="71" y="136"/>
                        </a:lnTo>
                        <a:lnTo>
                          <a:pt x="132" y="112"/>
                        </a:lnTo>
                        <a:lnTo>
                          <a:pt x="240" y="80"/>
                        </a:lnTo>
                        <a:lnTo>
                          <a:pt x="329" y="57"/>
                        </a:lnTo>
                        <a:lnTo>
                          <a:pt x="369" y="33"/>
                        </a:lnTo>
                        <a:lnTo>
                          <a:pt x="440" y="27"/>
                        </a:lnTo>
                        <a:lnTo>
                          <a:pt x="566" y="38"/>
                        </a:lnTo>
                        <a:lnTo>
                          <a:pt x="670" y="32"/>
                        </a:lnTo>
                        <a:lnTo>
                          <a:pt x="714" y="22"/>
                        </a:lnTo>
                        <a:lnTo>
                          <a:pt x="750" y="32"/>
                        </a:lnTo>
                        <a:lnTo>
                          <a:pt x="774" y="95"/>
                        </a:lnTo>
                        <a:lnTo>
                          <a:pt x="789" y="210"/>
                        </a:lnTo>
                        <a:lnTo>
                          <a:pt x="804" y="301"/>
                        </a:lnTo>
                        <a:lnTo>
                          <a:pt x="797" y="343"/>
                        </a:lnTo>
                        <a:lnTo>
                          <a:pt x="769" y="446"/>
                        </a:lnTo>
                        <a:lnTo>
                          <a:pt x="733" y="550"/>
                        </a:lnTo>
                        <a:lnTo>
                          <a:pt x="709" y="589"/>
                        </a:lnTo>
                        <a:lnTo>
                          <a:pt x="693" y="608"/>
                        </a:lnTo>
                        <a:lnTo>
                          <a:pt x="717" y="622"/>
                        </a:lnTo>
                        <a:lnTo>
                          <a:pt x="742" y="578"/>
                        </a:lnTo>
                        <a:lnTo>
                          <a:pt x="780" y="485"/>
                        </a:lnTo>
                        <a:lnTo>
                          <a:pt x="808" y="386"/>
                        </a:lnTo>
                        <a:lnTo>
                          <a:pt x="818" y="337"/>
                        </a:lnTo>
                        <a:lnTo>
                          <a:pt x="821" y="291"/>
                        </a:lnTo>
                        <a:lnTo>
                          <a:pt x="812" y="214"/>
                        </a:lnTo>
                        <a:lnTo>
                          <a:pt x="797" y="99"/>
                        </a:lnTo>
                        <a:lnTo>
                          <a:pt x="775" y="36"/>
                        </a:lnTo>
                        <a:lnTo>
                          <a:pt x="755" y="8"/>
                        </a:lnTo>
                        <a:lnTo>
                          <a:pt x="722" y="0"/>
                        </a:lnTo>
                        <a:lnTo>
                          <a:pt x="679" y="13"/>
                        </a:lnTo>
                        <a:lnTo>
                          <a:pt x="615" y="17"/>
                        </a:lnTo>
                        <a:lnTo>
                          <a:pt x="533" y="17"/>
                        </a:lnTo>
                        <a:lnTo>
                          <a:pt x="448" y="5"/>
                        </a:lnTo>
                        <a:lnTo>
                          <a:pt x="391" y="8"/>
                        </a:lnTo>
                        <a:lnTo>
                          <a:pt x="362" y="19"/>
                        </a:lnTo>
                        <a:lnTo>
                          <a:pt x="298" y="50"/>
                        </a:lnTo>
                        <a:lnTo>
                          <a:pt x="175" y="84"/>
                        </a:lnTo>
                        <a:lnTo>
                          <a:pt x="57" y="123"/>
                        </a:lnTo>
                        <a:lnTo>
                          <a:pt x="24" y="164"/>
                        </a:lnTo>
                        <a:lnTo>
                          <a:pt x="3" y="219"/>
                        </a:lnTo>
                        <a:lnTo>
                          <a:pt x="0" y="329"/>
                        </a:lnTo>
                        <a:lnTo>
                          <a:pt x="5" y="433"/>
                        </a:lnTo>
                        <a:lnTo>
                          <a:pt x="9" y="540"/>
                        </a:lnTo>
                        <a:lnTo>
                          <a:pt x="28" y="602"/>
                        </a:lnTo>
                        <a:lnTo>
                          <a:pt x="47" y="635"/>
                        </a:lnTo>
                        <a:lnTo>
                          <a:pt x="80" y="646"/>
                        </a:lnTo>
                        <a:lnTo>
                          <a:pt x="99" y="640"/>
                        </a:lnTo>
                        <a:lnTo>
                          <a:pt x="69" y="616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6120" name="Freeform 71"/>
                  <p:cNvSpPr>
                    <a:spLocks/>
                  </p:cNvSpPr>
                  <p:nvPr/>
                </p:nvSpPr>
                <p:spPr bwMode="auto">
                  <a:xfrm>
                    <a:off x="1978" y="1965"/>
                    <a:ext cx="707" cy="644"/>
                  </a:xfrm>
                  <a:custGeom>
                    <a:avLst/>
                    <a:gdLst>
                      <a:gd name="T0" fmla="*/ 11 w 707"/>
                      <a:gd name="T1" fmla="*/ 611 h 644"/>
                      <a:gd name="T2" fmla="*/ 129 w 707"/>
                      <a:gd name="T3" fmla="*/ 619 h 644"/>
                      <a:gd name="T4" fmla="*/ 294 w 707"/>
                      <a:gd name="T5" fmla="*/ 623 h 644"/>
                      <a:gd name="T6" fmla="*/ 426 w 707"/>
                      <a:gd name="T7" fmla="*/ 623 h 644"/>
                      <a:gd name="T8" fmla="*/ 544 w 707"/>
                      <a:gd name="T9" fmla="*/ 609 h 644"/>
                      <a:gd name="T10" fmla="*/ 622 w 707"/>
                      <a:gd name="T11" fmla="*/ 597 h 644"/>
                      <a:gd name="T12" fmla="*/ 644 w 707"/>
                      <a:gd name="T13" fmla="*/ 586 h 644"/>
                      <a:gd name="T14" fmla="*/ 644 w 707"/>
                      <a:gd name="T15" fmla="*/ 529 h 644"/>
                      <a:gd name="T16" fmla="*/ 615 w 707"/>
                      <a:gd name="T17" fmla="*/ 377 h 644"/>
                      <a:gd name="T18" fmla="*/ 582 w 707"/>
                      <a:gd name="T19" fmla="*/ 193 h 644"/>
                      <a:gd name="T20" fmla="*/ 565 w 707"/>
                      <a:gd name="T21" fmla="*/ 126 h 644"/>
                      <a:gd name="T22" fmla="*/ 549 w 707"/>
                      <a:gd name="T23" fmla="*/ 101 h 644"/>
                      <a:gd name="T24" fmla="*/ 346 w 707"/>
                      <a:gd name="T25" fmla="*/ 123 h 644"/>
                      <a:gd name="T26" fmla="*/ 147 w 707"/>
                      <a:gd name="T27" fmla="*/ 128 h 644"/>
                      <a:gd name="T28" fmla="*/ 38 w 707"/>
                      <a:gd name="T29" fmla="*/ 131 h 644"/>
                      <a:gd name="T30" fmla="*/ 0 w 707"/>
                      <a:gd name="T31" fmla="*/ 136 h 644"/>
                      <a:gd name="T32" fmla="*/ 21 w 707"/>
                      <a:gd name="T33" fmla="*/ 109 h 644"/>
                      <a:gd name="T34" fmla="*/ 68 w 707"/>
                      <a:gd name="T35" fmla="*/ 114 h 644"/>
                      <a:gd name="T36" fmla="*/ 204 w 707"/>
                      <a:gd name="T37" fmla="*/ 109 h 644"/>
                      <a:gd name="T38" fmla="*/ 333 w 707"/>
                      <a:gd name="T39" fmla="*/ 101 h 644"/>
                      <a:gd name="T40" fmla="*/ 447 w 707"/>
                      <a:gd name="T41" fmla="*/ 92 h 644"/>
                      <a:gd name="T42" fmla="*/ 556 w 707"/>
                      <a:gd name="T43" fmla="*/ 82 h 644"/>
                      <a:gd name="T44" fmla="*/ 641 w 707"/>
                      <a:gd name="T45" fmla="*/ 43 h 644"/>
                      <a:gd name="T46" fmla="*/ 688 w 707"/>
                      <a:gd name="T47" fmla="*/ 0 h 644"/>
                      <a:gd name="T48" fmla="*/ 707 w 707"/>
                      <a:gd name="T49" fmla="*/ 21 h 644"/>
                      <a:gd name="T50" fmla="*/ 663 w 707"/>
                      <a:gd name="T51" fmla="*/ 47 h 644"/>
                      <a:gd name="T52" fmla="*/ 598 w 707"/>
                      <a:gd name="T53" fmla="*/ 90 h 644"/>
                      <a:gd name="T54" fmla="*/ 578 w 707"/>
                      <a:gd name="T55" fmla="*/ 104 h 644"/>
                      <a:gd name="T56" fmla="*/ 601 w 707"/>
                      <a:gd name="T57" fmla="*/ 202 h 644"/>
                      <a:gd name="T58" fmla="*/ 620 w 707"/>
                      <a:gd name="T59" fmla="*/ 297 h 644"/>
                      <a:gd name="T60" fmla="*/ 636 w 707"/>
                      <a:gd name="T61" fmla="*/ 384 h 644"/>
                      <a:gd name="T62" fmla="*/ 650 w 707"/>
                      <a:gd name="T63" fmla="*/ 467 h 644"/>
                      <a:gd name="T64" fmla="*/ 663 w 707"/>
                      <a:gd name="T65" fmla="*/ 529 h 644"/>
                      <a:gd name="T66" fmla="*/ 669 w 707"/>
                      <a:gd name="T67" fmla="*/ 582 h 644"/>
                      <a:gd name="T68" fmla="*/ 660 w 707"/>
                      <a:gd name="T69" fmla="*/ 611 h 644"/>
                      <a:gd name="T70" fmla="*/ 570 w 707"/>
                      <a:gd name="T71" fmla="*/ 633 h 644"/>
                      <a:gd name="T72" fmla="*/ 412 w 707"/>
                      <a:gd name="T73" fmla="*/ 644 h 644"/>
                      <a:gd name="T74" fmla="*/ 246 w 707"/>
                      <a:gd name="T75" fmla="*/ 638 h 644"/>
                      <a:gd name="T76" fmla="*/ 125 w 707"/>
                      <a:gd name="T77" fmla="*/ 638 h 644"/>
                      <a:gd name="T78" fmla="*/ 25 w 707"/>
                      <a:gd name="T79" fmla="*/ 635 h 644"/>
                      <a:gd name="T80" fmla="*/ 11 w 707"/>
                      <a:gd name="T81" fmla="*/ 611 h 644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707"/>
                      <a:gd name="T124" fmla="*/ 0 h 644"/>
                      <a:gd name="T125" fmla="*/ 707 w 707"/>
                      <a:gd name="T126" fmla="*/ 644 h 644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707" h="644">
                        <a:moveTo>
                          <a:pt x="11" y="611"/>
                        </a:moveTo>
                        <a:lnTo>
                          <a:pt x="129" y="619"/>
                        </a:lnTo>
                        <a:lnTo>
                          <a:pt x="294" y="623"/>
                        </a:lnTo>
                        <a:lnTo>
                          <a:pt x="426" y="623"/>
                        </a:lnTo>
                        <a:lnTo>
                          <a:pt x="544" y="609"/>
                        </a:lnTo>
                        <a:lnTo>
                          <a:pt x="622" y="597"/>
                        </a:lnTo>
                        <a:lnTo>
                          <a:pt x="644" y="586"/>
                        </a:lnTo>
                        <a:lnTo>
                          <a:pt x="644" y="529"/>
                        </a:lnTo>
                        <a:lnTo>
                          <a:pt x="615" y="377"/>
                        </a:lnTo>
                        <a:lnTo>
                          <a:pt x="582" y="193"/>
                        </a:lnTo>
                        <a:lnTo>
                          <a:pt x="565" y="126"/>
                        </a:lnTo>
                        <a:lnTo>
                          <a:pt x="549" y="101"/>
                        </a:lnTo>
                        <a:lnTo>
                          <a:pt x="346" y="123"/>
                        </a:lnTo>
                        <a:lnTo>
                          <a:pt x="147" y="128"/>
                        </a:lnTo>
                        <a:lnTo>
                          <a:pt x="38" y="131"/>
                        </a:lnTo>
                        <a:lnTo>
                          <a:pt x="0" y="136"/>
                        </a:lnTo>
                        <a:lnTo>
                          <a:pt x="21" y="109"/>
                        </a:lnTo>
                        <a:lnTo>
                          <a:pt x="68" y="114"/>
                        </a:lnTo>
                        <a:lnTo>
                          <a:pt x="204" y="109"/>
                        </a:lnTo>
                        <a:lnTo>
                          <a:pt x="333" y="101"/>
                        </a:lnTo>
                        <a:lnTo>
                          <a:pt x="447" y="92"/>
                        </a:lnTo>
                        <a:lnTo>
                          <a:pt x="556" y="82"/>
                        </a:lnTo>
                        <a:lnTo>
                          <a:pt x="641" y="43"/>
                        </a:lnTo>
                        <a:lnTo>
                          <a:pt x="688" y="0"/>
                        </a:lnTo>
                        <a:lnTo>
                          <a:pt x="707" y="21"/>
                        </a:lnTo>
                        <a:lnTo>
                          <a:pt x="663" y="47"/>
                        </a:lnTo>
                        <a:lnTo>
                          <a:pt x="598" y="90"/>
                        </a:lnTo>
                        <a:lnTo>
                          <a:pt x="578" y="104"/>
                        </a:lnTo>
                        <a:lnTo>
                          <a:pt x="601" y="202"/>
                        </a:lnTo>
                        <a:lnTo>
                          <a:pt x="620" y="297"/>
                        </a:lnTo>
                        <a:lnTo>
                          <a:pt x="636" y="384"/>
                        </a:lnTo>
                        <a:lnTo>
                          <a:pt x="650" y="467"/>
                        </a:lnTo>
                        <a:lnTo>
                          <a:pt x="663" y="529"/>
                        </a:lnTo>
                        <a:lnTo>
                          <a:pt x="669" y="582"/>
                        </a:lnTo>
                        <a:lnTo>
                          <a:pt x="660" y="611"/>
                        </a:lnTo>
                        <a:lnTo>
                          <a:pt x="570" y="633"/>
                        </a:lnTo>
                        <a:lnTo>
                          <a:pt x="412" y="644"/>
                        </a:lnTo>
                        <a:lnTo>
                          <a:pt x="246" y="638"/>
                        </a:lnTo>
                        <a:lnTo>
                          <a:pt x="125" y="638"/>
                        </a:lnTo>
                        <a:lnTo>
                          <a:pt x="25" y="635"/>
                        </a:lnTo>
                        <a:lnTo>
                          <a:pt x="11" y="611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6121" name="Freeform 72"/>
                  <p:cNvSpPr>
                    <a:spLocks/>
                  </p:cNvSpPr>
                  <p:nvPr/>
                </p:nvSpPr>
                <p:spPr bwMode="auto">
                  <a:xfrm>
                    <a:off x="2057" y="2127"/>
                    <a:ext cx="488" cy="412"/>
                  </a:xfrm>
                  <a:custGeom>
                    <a:avLst/>
                    <a:gdLst>
                      <a:gd name="T0" fmla="*/ 0 w 488"/>
                      <a:gd name="T1" fmla="*/ 11 h 412"/>
                      <a:gd name="T2" fmla="*/ 162 w 488"/>
                      <a:gd name="T3" fmla="*/ 5 h 412"/>
                      <a:gd name="T4" fmla="*/ 273 w 488"/>
                      <a:gd name="T5" fmla="*/ 0 h 412"/>
                      <a:gd name="T6" fmla="*/ 397 w 488"/>
                      <a:gd name="T7" fmla="*/ 2 h 412"/>
                      <a:gd name="T8" fmla="*/ 416 w 488"/>
                      <a:gd name="T9" fmla="*/ 16 h 412"/>
                      <a:gd name="T10" fmla="*/ 431 w 488"/>
                      <a:gd name="T11" fmla="*/ 38 h 412"/>
                      <a:gd name="T12" fmla="*/ 458 w 488"/>
                      <a:gd name="T13" fmla="*/ 154 h 412"/>
                      <a:gd name="T14" fmla="*/ 478 w 488"/>
                      <a:gd name="T15" fmla="*/ 286 h 412"/>
                      <a:gd name="T16" fmla="*/ 488 w 488"/>
                      <a:gd name="T17" fmla="*/ 377 h 412"/>
                      <a:gd name="T18" fmla="*/ 478 w 488"/>
                      <a:gd name="T19" fmla="*/ 406 h 412"/>
                      <a:gd name="T20" fmla="*/ 453 w 488"/>
                      <a:gd name="T21" fmla="*/ 412 h 412"/>
                      <a:gd name="T22" fmla="*/ 310 w 488"/>
                      <a:gd name="T23" fmla="*/ 396 h 412"/>
                      <a:gd name="T24" fmla="*/ 459 w 488"/>
                      <a:gd name="T25" fmla="*/ 383 h 412"/>
                      <a:gd name="T26" fmla="*/ 467 w 488"/>
                      <a:gd name="T27" fmla="*/ 379 h 412"/>
                      <a:gd name="T28" fmla="*/ 464 w 488"/>
                      <a:gd name="T29" fmla="*/ 317 h 412"/>
                      <a:gd name="T30" fmla="*/ 453 w 488"/>
                      <a:gd name="T31" fmla="*/ 229 h 412"/>
                      <a:gd name="T32" fmla="*/ 429 w 488"/>
                      <a:gd name="T33" fmla="*/ 110 h 412"/>
                      <a:gd name="T34" fmla="*/ 410 w 488"/>
                      <a:gd name="T35" fmla="*/ 35 h 412"/>
                      <a:gd name="T36" fmla="*/ 391 w 488"/>
                      <a:gd name="T37" fmla="*/ 24 h 412"/>
                      <a:gd name="T38" fmla="*/ 302 w 488"/>
                      <a:gd name="T39" fmla="*/ 19 h 412"/>
                      <a:gd name="T40" fmla="*/ 181 w 488"/>
                      <a:gd name="T41" fmla="*/ 24 h 412"/>
                      <a:gd name="T42" fmla="*/ 81 w 488"/>
                      <a:gd name="T43" fmla="*/ 21 h 412"/>
                      <a:gd name="T44" fmla="*/ 0 w 488"/>
                      <a:gd name="T45" fmla="*/ 11 h 412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w 488"/>
                      <a:gd name="T70" fmla="*/ 0 h 412"/>
                      <a:gd name="T71" fmla="*/ 488 w 488"/>
                      <a:gd name="T72" fmla="*/ 412 h 412"/>
                    </a:gdLst>
                    <a:ahLst/>
                    <a:cxnLst>
                      <a:cxn ang="T46">
                        <a:pos x="T0" y="T1"/>
                      </a:cxn>
                      <a:cxn ang="T47">
                        <a:pos x="T2" y="T3"/>
                      </a:cxn>
                      <a:cxn ang="T48">
                        <a:pos x="T4" y="T5"/>
                      </a:cxn>
                      <a:cxn ang="T49">
                        <a:pos x="T6" y="T7"/>
                      </a:cxn>
                      <a:cxn ang="T50">
                        <a:pos x="T8" y="T9"/>
                      </a:cxn>
                      <a:cxn ang="T51">
                        <a:pos x="T10" y="T11"/>
                      </a:cxn>
                      <a:cxn ang="T52">
                        <a:pos x="T12" y="T13"/>
                      </a:cxn>
                      <a:cxn ang="T53">
                        <a:pos x="T14" y="T15"/>
                      </a:cxn>
                      <a:cxn ang="T54">
                        <a:pos x="T16" y="T17"/>
                      </a:cxn>
                      <a:cxn ang="T55">
                        <a:pos x="T18" y="T19"/>
                      </a:cxn>
                      <a:cxn ang="T56">
                        <a:pos x="T20" y="T21"/>
                      </a:cxn>
                      <a:cxn ang="T57">
                        <a:pos x="T22" y="T23"/>
                      </a:cxn>
                      <a:cxn ang="T58">
                        <a:pos x="T24" y="T25"/>
                      </a:cxn>
                      <a:cxn ang="T59">
                        <a:pos x="T26" y="T27"/>
                      </a:cxn>
                      <a:cxn ang="T60">
                        <a:pos x="T28" y="T29"/>
                      </a:cxn>
                      <a:cxn ang="T61">
                        <a:pos x="T30" y="T31"/>
                      </a:cxn>
                      <a:cxn ang="T62">
                        <a:pos x="T32" y="T33"/>
                      </a:cxn>
                      <a:cxn ang="T63">
                        <a:pos x="T34" y="T35"/>
                      </a:cxn>
                      <a:cxn ang="T64">
                        <a:pos x="T36" y="T37"/>
                      </a:cxn>
                      <a:cxn ang="T65">
                        <a:pos x="T38" y="T39"/>
                      </a:cxn>
                      <a:cxn ang="T66">
                        <a:pos x="T40" y="T41"/>
                      </a:cxn>
                      <a:cxn ang="T67">
                        <a:pos x="T42" y="T43"/>
                      </a:cxn>
                      <a:cxn ang="T68">
                        <a:pos x="T44" y="T45"/>
                      </a:cxn>
                    </a:cxnLst>
                    <a:rect l="T69" t="T70" r="T71" b="T72"/>
                    <a:pathLst>
                      <a:path w="488" h="412">
                        <a:moveTo>
                          <a:pt x="0" y="11"/>
                        </a:moveTo>
                        <a:lnTo>
                          <a:pt x="162" y="5"/>
                        </a:lnTo>
                        <a:lnTo>
                          <a:pt x="273" y="0"/>
                        </a:lnTo>
                        <a:lnTo>
                          <a:pt x="397" y="2"/>
                        </a:lnTo>
                        <a:lnTo>
                          <a:pt x="416" y="16"/>
                        </a:lnTo>
                        <a:lnTo>
                          <a:pt x="431" y="38"/>
                        </a:lnTo>
                        <a:lnTo>
                          <a:pt x="458" y="154"/>
                        </a:lnTo>
                        <a:lnTo>
                          <a:pt x="478" y="286"/>
                        </a:lnTo>
                        <a:lnTo>
                          <a:pt x="488" y="377"/>
                        </a:lnTo>
                        <a:lnTo>
                          <a:pt x="478" y="406"/>
                        </a:lnTo>
                        <a:lnTo>
                          <a:pt x="453" y="412"/>
                        </a:lnTo>
                        <a:lnTo>
                          <a:pt x="310" y="396"/>
                        </a:lnTo>
                        <a:lnTo>
                          <a:pt x="459" y="383"/>
                        </a:lnTo>
                        <a:lnTo>
                          <a:pt x="467" y="379"/>
                        </a:lnTo>
                        <a:lnTo>
                          <a:pt x="464" y="317"/>
                        </a:lnTo>
                        <a:lnTo>
                          <a:pt x="453" y="229"/>
                        </a:lnTo>
                        <a:lnTo>
                          <a:pt x="429" y="110"/>
                        </a:lnTo>
                        <a:lnTo>
                          <a:pt x="410" y="35"/>
                        </a:lnTo>
                        <a:lnTo>
                          <a:pt x="391" y="24"/>
                        </a:lnTo>
                        <a:lnTo>
                          <a:pt x="302" y="19"/>
                        </a:lnTo>
                        <a:lnTo>
                          <a:pt x="181" y="24"/>
                        </a:lnTo>
                        <a:lnTo>
                          <a:pt x="81" y="21"/>
                        </a:lnTo>
                        <a:lnTo>
                          <a:pt x="0" y="11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6122" name="Freeform 73"/>
                  <p:cNvSpPr>
                    <a:spLocks/>
                  </p:cNvSpPr>
                  <p:nvPr/>
                </p:nvSpPr>
                <p:spPr bwMode="auto">
                  <a:xfrm>
                    <a:off x="2007" y="2133"/>
                    <a:ext cx="485" cy="401"/>
                  </a:xfrm>
                  <a:custGeom>
                    <a:avLst/>
                    <a:gdLst>
                      <a:gd name="T0" fmla="*/ 224 w 485"/>
                      <a:gd name="T1" fmla="*/ 0 h 401"/>
                      <a:gd name="T2" fmla="*/ 67 w 485"/>
                      <a:gd name="T3" fmla="*/ 0 h 401"/>
                      <a:gd name="T4" fmla="*/ 22 w 485"/>
                      <a:gd name="T5" fmla="*/ 5 h 401"/>
                      <a:gd name="T6" fmla="*/ 14 w 485"/>
                      <a:gd name="T7" fmla="*/ 22 h 401"/>
                      <a:gd name="T8" fmla="*/ 5 w 485"/>
                      <a:gd name="T9" fmla="*/ 57 h 401"/>
                      <a:gd name="T10" fmla="*/ 0 w 485"/>
                      <a:gd name="T11" fmla="*/ 151 h 401"/>
                      <a:gd name="T12" fmla="*/ 5 w 485"/>
                      <a:gd name="T13" fmla="*/ 243 h 401"/>
                      <a:gd name="T14" fmla="*/ 17 w 485"/>
                      <a:gd name="T15" fmla="*/ 334 h 401"/>
                      <a:gd name="T16" fmla="*/ 37 w 485"/>
                      <a:gd name="T17" fmla="*/ 371 h 401"/>
                      <a:gd name="T18" fmla="*/ 46 w 485"/>
                      <a:gd name="T19" fmla="*/ 380 h 401"/>
                      <a:gd name="T20" fmla="*/ 146 w 485"/>
                      <a:gd name="T21" fmla="*/ 390 h 401"/>
                      <a:gd name="T22" fmla="*/ 275 w 485"/>
                      <a:gd name="T23" fmla="*/ 395 h 401"/>
                      <a:gd name="T24" fmla="*/ 371 w 485"/>
                      <a:gd name="T25" fmla="*/ 396 h 401"/>
                      <a:gd name="T26" fmla="*/ 485 w 485"/>
                      <a:gd name="T27" fmla="*/ 401 h 401"/>
                      <a:gd name="T28" fmla="*/ 480 w 485"/>
                      <a:gd name="T29" fmla="*/ 387 h 401"/>
                      <a:gd name="T30" fmla="*/ 391 w 485"/>
                      <a:gd name="T31" fmla="*/ 380 h 401"/>
                      <a:gd name="T32" fmla="*/ 275 w 485"/>
                      <a:gd name="T33" fmla="*/ 372 h 401"/>
                      <a:gd name="T34" fmla="*/ 114 w 485"/>
                      <a:gd name="T35" fmla="*/ 371 h 401"/>
                      <a:gd name="T36" fmla="*/ 56 w 485"/>
                      <a:gd name="T37" fmla="*/ 353 h 401"/>
                      <a:gd name="T38" fmla="*/ 38 w 485"/>
                      <a:gd name="T39" fmla="*/ 339 h 401"/>
                      <a:gd name="T40" fmla="*/ 32 w 485"/>
                      <a:gd name="T41" fmla="*/ 313 h 401"/>
                      <a:gd name="T42" fmla="*/ 24 w 485"/>
                      <a:gd name="T43" fmla="*/ 237 h 401"/>
                      <a:gd name="T44" fmla="*/ 22 w 485"/>
                      <a:gd name="T45" fmla="*/ 142 h 401"/>
                      <a:gd name="T46" fmla="*/ 29 w 485"/>
                      <a:gd name="T47" fmla="*/ 46 h 401"/>
                      <a:gd name="T48" fmla="*/ 38 w 485"/>
                      <a:gd name="T49" fmla="*/ 24 h 401"/>
                      <a:gd name="T50" fmla="*/ 143 w 485"/>
                      <a:gd name="T51" fmla="*/ 10 h 401"/>
                      <a:gd name="T52" fmla="*/ 224 w 485"/>
                      <a:gd name="T53" fmla="*/ 0 h 401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w 485"/>
                      <a:gd name="T82" fmla="*/ 0 h 401"/>
                      <a:gd name="T83" fmla="*/ 485 w 485"/>
                      <a:gd name="T84" fmla="*/ 401 h 401"/>
                    </a:gdLst>
                    <a:ahLst/>
                    <a:cxnLst>
                      <a:cxn ang="T54">
                        <a:pos x="T0" y="T1"/>
                      </a:cxn>
                      <a:cxn ang="T55">
                        <a:pos x="T2" y="T3"/>
                      </a:cxn>
                      <a:cxn ang="T56">
                        <a:pos x="T4" y="T5"/>
                      </a:cxn>
                      <a:cxn ang="T57">
                        <a:pos x="T6" y="T7"/>
                      </a:cxn>
                      <a:cxn ang="T58">
                        <a:pos x="T8" y="T9"/>
                      </a:cxn>
                      <a:cxn ang="T59">
                        <a:pos x="T10" y="T11"/>
                      </a:cxn>
                      <a:cxn ang="T60">
                        <a:pos x="T12" y="T13"/>
                      </a:cxn>
                      <a:cxn ang="T61">
                        <a:pos x="T14" y="T15"/>
                      </a:cxn>
                      <a:cxn ang="T62">
                        <a:pos x="T16" y="T17"/>
                      </a:cxn>
                      <a:cxn ang="T63">
                        <a:pos x="T18" y="T19"/>
                      </a:cxn>
                      <a:cxn ang="T64">
                        <a:pos x="T20" y="T21"/>
                      </a:cxn>
                      <a:cxn ang="T65">
                        <a:pos x="T22" y="T23"/>
                      </a:cxn>
                      <a:cxn ang="T66">
                        <a:pos x="T24" y="T25"/>
                      </a:cxn>
                      <a:cxn ang="T67">
                        <a:pos x="T26" y="T27"/>
                      </a:cxn>
                      <a:cxn ang="T68">
                        <a:pos x="T28" y="T29"/>
                      </a:cxn>
                      <a:cxn ang="T69">
                        <a:pos x="T30" y="T31"/>
                      </a:cxn>
                      <a:cxn ang="T70">
                        <a:pos x="T32" y="T33"/>
                      </a:cxn>
                      <a:cxn ang="T71">
                        <a:pos x="T34" y="T35"/>
                      </a:cxn>
                      <a:cxn ang="T72">
                        <a:pos x="T36" y="T37"/>
                      </a:cxn>
                      <a:cxn ang="T73">
                        <a:pos x="T38" y="T39"/>
                      </a:cxn>
                      <a:cxn ang="T74">
                        <a:pos x="T40" y="T41"/>
                      </a:cxn>
                      <a:cxn ang="T75">
                        <a:pos x="T42" y="T43"/>
                      </a:cxn>
                      <a:cxn ang="T76">
                        <a:pos x="T44" y="T45"/>
                      </a:cxn>
                      <a:cxn ang="T77">
                        <a:pos x="T46" y="T47"/>
                      </a:cxn>
                      <a:cxn ang="T78">
                        <a:pos x="T48" y="T49"/>
                      </a:cxn>
                      <a:cxn ang="T79">
                        <a:pos x="T50" y="T51"/>
                      </a:cxn>
                      <a:cxn ang="T80">
                        <a:pos x="T52" y="T53"/>
                      </a:cxn>
                    </a:cxnLst>
                    <a:rect l="T81" t="T82" r="T83" b="T84"/>
                    <a:pathLst>
                      <a:path w="485" h="401">
                        <a:moveTo>
                          <a:pt x="224" y="0"/>
                        </a:moveTo>
                        <a:lnTo>
                          <a:pt x="67" y="0"/>
                        </a:lnTo>
                        <a:lnTo>
                          <a:pt x="22" y="5"/>
                        </a:lnTo>
                        <a:lnTo>
                          <a:pt x="14" y="22"/>
                        </a:lnTo>
                        <a:lnTo>
                          <a:pt x="5" y="57"/>
                        </a:lnTo>
                        <a:lnTo>
                          <a:pt x="0" y="151"/>
                        </a:lnTo>
                        <a:lnTo>
                          <a:pt x="5" y="243"/>
                        </a:lnTo>
                        <a:lnTo>
                          <a:pt x="17" y="334"/>
                        </a:lnTo>
                        <a:lnTo>
                          <a:pt x="37" y="371"/>
                        </a:lnTo>
                        <a:lnTo>
                          <a:pt x="46" y="380"/>
                        </a:lnTo>
                        <a:lnTo>
                          <a:pt x="146" y="390"/>
                        </a:lnTo>
                        <a:lnTo>
                          <a:pt x="275" y="395"/>
                        </a:lnTo>
                        <a:lnTo>
                          <a:pt x="371" y="396"/>
                        </a:lnTo>
                        <a:lnTo>
                          <a:pt x="485" y="401"/>
                        </a:lnTo>
                        <a:lnTo>
                          <a:pt x="480" y="387"/>
                        </a:lnTo>
                        <a:lnTo>
                          <a:pt x="391" y="380"/>
                        </a:lnTo>
                        <a:lnTo>
                          <a:pt x="275" y="372"/>
                        </a:lnTo>
                        <a:lnTo>
                          <a:pt x="114" y="371"/>
                        </a:lnTo>
                        <a:lnTo>
                          <a:pt x="56" y="353"/>
                        </a:lnTo>
                        <a:lnTo>
                          <a:pt x="38" y="339"/>
                        </a:lnTo>
                        <a:lnTo>
                          <a:pt x="32" y="313"/>
                        </a:lnTo>
                        <a:lnTo>
                          <a:pt x="24" y="237"/>
                        </a:lnTo>
                        <a:lnTo>
                          <a:pt x="22" y="142"/>
                        </a:lnTo>
                        <a:lnTo>
                          <a:pt x="29" y="46"/>
                        </a:lnTo>
                        <a:lnTo>
                          <a:pt x="38" y="24"/>
                        </a:lnTo>
                        <a:lnTo>
                          <a:pt x="143" y="10"/>
                        </a:lnTo>
                        <a:lnTo>
                          <a:pt x="22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grpSp>
            <p:nvGrpSpPr>
              <p:cNvPr id="46093" name="Group 74"/>
              <p:cNvGrpSpPr>
                <a:grpSpLocks/>
              </p:cNvGrpSpPr>
              <p:nvPr/>
            </p:nvGrpSpPr>
            <p:grpSpPr bwMode="auto">
              <a:xfrm>
                <a:off x="489" y="2894"/>
                <a:ext cx="1022" cy="312"/>
                <a:chOff x="3931" y="712"/>
                <a:chExt cx="1996" cy="537"/>
              </a:xfrm>
            </p:grpSpPr>
            <p:sp>
              <p:nvSpPr>
                <p:cNvPr id="46094" name="Freeform 75"/>
                <p:cNvSpPr>
                  <a:spLocks/>
                </p:cNvSpPr>
                <p:nvPr/>
              </p:nvSpPr>
              <p:spPr bwMode="auto">
                <a:xfrm rot="412926">
                  <a:off x="3931" y="712"/>
                  <a:ext cx="1996" cy="537"/>
                </a:xfrm>
                <a:custGeom>
                  <a:avLst/>
                  <a:gdLst>
                    <a:gd name="T0" fmla="*/ 0 w 888"/>
                    <a:gd name="T1" fmla="*/ 290 h 480"/>
                    <a:gd name="T2" fmla="*/ 110 w 888"/>
                    <a:gd name="T3" fmla="*/ 195 h 480"/>
                    <a:gd name="T4" fmla="*/ 113 w 888"/>
                    <a:gd name="T5" fmla="*/ 217 h 480"/>
                    <a:gd name="T6" fmla="*/ 38 w 888"/>
                    <a:gd name="T7" fmla="*/ 285 h 480"/>
                    <a:gd name="T8" fmla="*/ 170 w 888"/>
                    <a:gd name="T9" fmla="*/ 279 h 480"/>
                    <a:gd name="T10" fmla="*/ 449 w 888"/>
                    <a:gd name="T11" fmla="*/ 280 h 480"/>
                    <a:gd name="T12" fmla="*/ 597 w 888"/>
                    <a:gd name="T13" fmla="*/ 269 h 480"/>
                    <a:gd name="T14" fmla="*/ 690 w 888"/>
                    <a:gd name="T15" fmla="*/ 252 h 480"/>
                    <a:gd name="T16" fmla="*/ 713 w 888"/>
                    <a:gd name="T17" fmla="*/ 246 h 480"/>
                    <a:gd name="T18" fmla="*/ 822 w 888"/>
                    <a:gd name="T19" fmla="*/ 27 h 480"/>
                    <a:gd name="T20" fmla="*/ 771 w 888"/>
                    <a:gd name="T21" fmla="*/ 13 h 480"/>
                    <a:gd name="T22" fmla="*/ 847 w 888"/>
                    <a:gd name="T23" fmla="*/ 0 h 480"/>
                    <a:gd name="T24" fmla="*/ 875 w 888"/>
                    <a:gd name="T25" fmla="*/ 24 h 480"/>
                    <a:gd name="T26" fmla="*/ 888 w 888"/>
                    <a:gd name="T27" fmla="*/ 105 h 480"/>
                    <a:gd name="T28" fmla="*/ 866 w 888"/>
                    <a:gd name="T29" fmla="*/ 171 h 480"/>
                    <a:gd name="T30" fmla="*/ 795 w 888"/>
                    <a:gd name="T31" fmla="*/ 385 h 480"/>
                    <a:gd name="T32" fmla="*/ 762 w 888"/>
                    <a:gd name="T33" fmla="*/ 451 h 480"/>
                    <a:gd name="T34" fmla="*/ 732 w 888"/>
                    <a:gd name="T35" fmla="*/ 459 h 480"/>
                    <a:gd name="T36" fmla="*/ 507 w 888"/>
                    <a:gd name="T37" fmla="*/ 455 h 480"/>
                    <a:gd name="T38" fmla="*/ 271 w 888"/>
                    <a:gd name="T39" fmla="*/ 461 h 480"/>
                    <a:gd name="T40" fmla="*/ 47 w 888"/>
                    <a:gd name="T41" fmla="*/ 478 h 480"/>
                    <a:gd name="T42" fmla="*/ 14 w 888"/>
                    <a:gd name="T43" fmla="*/ 480 h 480"/>
                    <a:gd name="T44" fmla="*/ 11 w 888"/>
                    <a:gd name="T45" fmla="*/ 417 h 480"/>
                    <a:gd name="T46" fmla="*/ 6 w 888"/>
                    <a:gd name="T47" fmla="*/ 355 h 480"/>
                    <a:gd name="T48" fmla="*/ 5 w 888"/>
                    <a:gd name="T49" fmla="*/ 322 h 480"/>
                    <a:gd name="T50" fmla="*/ 24 w 888"/>
                    <a:gd name="T51" fmla="*/ 342 h 480"/>
                    <a:gd name="T52" fmla="*/ 28 w 888"/>
                    <a:gd name="T53" fmla="*/ 393 h 480"/>
                    <a:gd name="T54" fmla="*/ 35 w 888"/>
                    <a:gd name="T55" fmla="*/ 447 h 480"/>
                    <a:gd name="T56" fmla="*/ 99 w 888"/>
                    <a:gd name="T57" fmla="*/ 456 h 480"/>
                    <a:gd name="T58" fmla="*/ 246 w 888"/>
                    <a:gd name="T59" fmla="*/ 442 h 480"/>
                    <a:gd name="T60" fmla="*/ 370 w 888"/>
                    <a:gd name="T61" fmla="*/ 432 h 480"/>
                    <a:gd name="T62" fmla="*/ 474 w 888"/>
                    <a:gd name="T63" fmla="*/ 432 h 480"/>
                    <a:gd name="T64" fmla="*/ 630 w 888"/>
                    <a:gd name="T65" fmla="*/ 432 h 480"/>
                    <a:gd name="T66" fmla="*/ 729 w 888"/>
                    <a:gd name="T67" fmla="*/ 431 h 480"/>
                    <a:gd name="T68" fmla="*/ 732 w 888"/>
                    <a:gd name="T69" fmla="*/ 402 h 480"/>
                    <a:gd name="T70" fmla="*/ 723 w 888"/>
                    <a:gd name="T71" fmla="*/ 341 h 480"/>
                    <a:gd name="T72" fmla="*/ 715 w 888"/>
                    <a:gd name="T73" fmla="*/ 274 h 480"/>
                    <a:gd name="T74" fmla="*/ 729 w 888"/>
                    <a:gd name="T75" fmla="*/ 290 h 480"/>
                    <a:gd name="T76" fmla="*/ 743 w 888"/>
                    <a:gd name="T77" fmla="*/ 364 h 480"/>
                    <a:gd name="T78" fmla="*/ 756 w 888"/>
                    <a:gd name="T79" fmla="*/ 402 h 480"/>
                    <a:gd name="T80" fmla="*/ 771 w 888"/>
                    <a:gd name="T81" fmla="*/ 383 h 480"/>
                    <a:gd name="T82" fmla="*/ 798 w 888"/>
                    <a:gd name="T83" fmla="*/ 309 h 480"/>
                    <a:gd name="T84" fmla="*/ 838 w 888"/>
                    <a:gd name="T85" fmla="*/ 204 h 480"/>
                    <a:gd name="T86" fmla="*/ 866 w 888"/>
                    <a:gd name="T87" fmla="*/ 119 h 480"/>
                    <a:gd name="T88" fmla="*/ 871 w 888"/>
                    <a:gd name="T89" fmla="*/ 93 h 480"/>
                    <a:gd name="T90" fmla="*/ 857 w 888"/>
                    <a:gd name="T91" fmla="*/ 33 h 480"/>
                    <a:gd name="T92" fmla="*/ 842 w 888"/>
                    <a:gd name="T93" fmla="*/ 29 h 480"/>
                    <a:gd name="T94" fmla="*/ 812 w 888"/>
                    <a:gd name="T95" fmla="*/ 100 h 480"/>
                    <a:gd name="T96" fmla="*/ 760 w 888"/>
                    <a:gd name="T97" fmla="*/ 193 h 480"/>
                    <a:gd name="T98" fmla="*/ 723 w 888"/>
                    <a:gd name="T99" fmla="*/ 265 h 480"/>
                    <a:gd name="T100" fmla="*/ 685 w 888"/>
                    <a:gd name="T101" fmla="*/ 276 h 480"/>
                    <a:gd name="T102" fmla="*/ 549 w 888"/>
                    <a:gd name="T103" fmla="*/ 293 h 480"/>
                    <a:gd name="T104" fmla="*/ 389 w 888"/>
                    <a:gd name="T105" fmla="*/ 303 h 480"/>
                    <a:gd name="T106" fmla="*/ 231 w 888"/>
                    <a:gd name="T107" fmla="*/ 303 h 480"/>
                    <a:gd name="T108" fmla="*/ 52 w 888"/>
                    <a:gd name="T109" fmla="*/ 304 h 480"/>
                    <a:gd name="T110" fmla="*/ 0 w 888"/>
                    <a:gd name="T111" fmla="*/ 290 h 480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888"/>
                    <a:gd name="T169" fmla="*/ 0 h 480"/>
                    <a:gd name="T170" fmla="*/ 888 w 888"/>
                    <a:gd name="T171" fmla="*/ 480 h 480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888" h="480">
                      <a:moveTo>
                        <a:pt x="0" y="290"/>
                      </a:moveTo>
                      <a:lnTo>
                        <a:pt x="110" y="195"/>
                      </a:lnTo>
                      <a:lnTo>
                        <a:pt x="113" y="217"/>
                      </a:lnTo>
                      <a:lnTo>
                        <a:pt x="38" y="285"/>
                      </a:lnTo>
                      <a:lnTo>
                        <a:pt x="170" y="279"/>
                      </a:lnTo>
                      <a:lnTo>
                        <a:pt x="449" y="280"/>
                      </a:lnTo>
                      <a:lnTo>
                        <a:pt x="597" y="269"/>
                      </a:lnTo>
                      <a:lnTo>
                        <a:pt x="690" y="252"/>
                      </a:lnTo>
                      <a:lnTo>
                        <a:pt x="713" y="246"/>
                      </a:lnTo>
                      <a:lnTo>
                        <a:pt x="822" y="27"/>
                      </a:lnTo>
                      <a:lnTo>
                        <a:pt x="771" y="13"/>
                      </a:lnTo>
                      <a:lnTo>
                        <a:pt x="847" y="0"/>
                      </a:lnTo>
                      <a:lnTo>
                        <a:pt x="875" y="24"/>
                      </a:lnTo>
                      <a:lnTo>
                        <a:pt x="888" y="105"/>
                      </a:lnTo>
                      <a:lnTo>
                        <a:pt x="866" y="171"/>
                      </a:lnTo>
                      <a:lnTo>
                        <a:pt x="795" y="385"/>
                      </a:lnTo>
                      <a:lnTo>
                        <a:pt x="762" y="451"/>
                      </a:lnTo>
                      <a:lnTo>
                        <a:pt x="732" y="459"/>
                      </a:lnTo>
                      <a:lnTo>
                        <a:pt x="507" y="455"/>
                      </a:lnTo>
                      <a:lnTo>
                        <a:pt x="271" y="461"/>
                      </a:lnTo>
                      <a:lnTo>
                        <a:pt x="47" y="478"/>
                      </a:lnTo>
                      <a:lnTo>
                        <a:pt x="14" y="480"/>
                      </a:lnTo>
                      <a:lnTo>
                        <a:pt x="11" y="417"/>
                      </a:lnTo>
                      <a:lnTo>
                        <a:pt x="6" y="355"/>
                      </a:lnTo>
                      <a:lnTo>
                        <a:pt x="5" y="322"/>
                      </a:lnTo>
                      <a:lnTo>
                        <a:pt x="24" y="342"/>
                      </a:lnTo>
                      <a:lnTo>
                        <a:pt x="28" y="393"/>
                      </a:lnTo>
                      <a:lnTo>
                        <a:pt x="35" y="447"/>
                      </a:lnTo>
                      <a:lnTo>
                        <a:pt x="99" y="456"/>
                      </a:lnTo>
                      <a:lnTo>
                        <a:pt x="246" y="442"/>
                      </a:lnTo>
                      <a:lnTo>
                        <a:pt x="370" y="432"/>
                      </a:lnTo>
                      <a:lnTo>
                        <a:pt x="474" y="432"/>
                      </a:lnTo>
                      <a:lnTo>
                        <a:pt x="630" y="432"/>
                      </a:lnTo>
                      <a:lnTo>
                        <a:pt x="729" y="431"/>
                      </a:lnTo>
                      <a:lnTo>
                        <a:pt x="732" y="402"/>
                      </a:lnTo>
                      <a:lnTo>
                        <a:pt x="723" y="341"/>
                      </a:lnTo>
                      <a:lnTo>
                        <a:pt x="715" y="274"/>
                      </a:lnTo>
                      <a:lnTo>
                        <a:pt x="729" y="290"/>
                      </a:lnTo>
                      <a:lnTo>
                        <a:pt x="743" y="364"/>
                      </a:lnTo>
                      <a:lnTo>
                        <a:pt x="756" y="402"/>
                      </a:lnTo>
                      <a:lnTo>
                        <a:pt x="771" y="383"/>
                      </a:lnTo>
                      <a:lnTo>
                        <a:pt x="798" y="309"/>
                      </a:lnTo>
                      <a:lnTo>
                        <a:pt x="838" y="204"/>
                      </a:lnTo>
                      <a:lnTo>
                        <a:pt x="866" y="119"/>
                      </a:lnTo>
                      <a:lnTo>
                        <a:pt x="871" y="93"/>
                      </a:lnTo>
                      <a:lnTo>
                        <a:pt x="857" y="33"/>
                      </a:lnTo>
                      <a:lnTo>
                        <a:pt x="842" y="29"/>
                      </a:lnTo>
                      <a:lnTo>
                        <a:pt x="812" y="100"/>
                      </a:lnTo>
                      <a:lnTo>
                        <a:pt x="760" y="193"/>
                      </a:lnTo>
                      <a:lnTo>
                        <a:pt x="723" y="265"/>
                      </a:lnTo>
                      <a:lnTo>
                        <a:pt x="685" y="276"/>
                      </a:lnTo>
                      <a:lnTo>
                        <a:pt x="549" y="293"/>
                      </a:lnTo>
                      <a:lnTo>
                        <a:pt x="389" y="303"/>
                      </a:lnTo>
                      <a:lnTo>
                        <a:pt x="231" y="303"/>
                      </a:lnTo>
                      <a:lnTo>
                        <a:pt x="52" y="304"/>
                      </a:lnTo>
                      <a:lnTo>
                        <a:pt x="0" y="29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grpSp>
              <p:nvGrpSpPr>
                <p:cNvPr id="46095" name="Group 76"/>
                <p:cNvGrpSpPr>
                  <a:grpSpLocks/>
                </p:cNvGrpSpPr>
                <p:nvPr/>
              </p:nvGrpSpPr>
              <p:grpSpPr bwMode="auto">
                <a:xfrm rot="199841">
                  <a:off x="4440" y="744"/>
                  <a:ext cx="1100" cy="273"/>
                  <a:chOff x="4440" y="744"/>
                  <a:chExt cx="1100" cy="273"/>
                </a:xfrm>
              </p:grpSpPr>
              <p:sp>
                <p:nvSpPr>
                  <p:cNvPr id="46096" name="Freeform 77"/>
                  <p:cNvSpPr>
                    <a:spLocks/>
                  </p:cNvSpPr>
                  <p:nvPr/>
                </p:nvSpPr>
                <p:spPr bwMode="auto">
                  <a:xfrm rot="412926">
                    <a:off x="5050" y="861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6097" name="Freeform 78"/>
                  <p:cNvSpPr>
                    <a:spLocks/>
                  </p:cNvSpPr>
                  <p:nvPr/>
                </p:nvSpPr>
                <p:spPr bwMode="auto">
                  <a:xfrm rot="412926">
                    <a:off x="5213" y="872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6098" name="Freeform 79"/>
                  <p:cNvSpPr>
                    <a:spLocks/>
                  </p:cNvSpPr>
                  <p:nvPr/>
                </p:nvSpPr>
                <p:spPr bwMode="auto">
                  <a:xfrm rot="412926">
                    <a:off x="4504" y="933"/>
                    <a:ext cx="611" cy="84"/>
                  </a:xfrm>
                  <a:custGeom>
                    <a:avLst/>
                    <a:gdLst>
                      <a:gd name="T0" fmla="*/ 0 w 195"/>
                      <a:gd name="T1" fmla="*/ 15 h 49"/>
                      <a:gd name="T2" fmla="*/ 190 w 195"/>
                      <a:gd name="T3" fmla="*/ 0 h 49"/>
                      <a:gd name="T4" fmla="*/ 195 w 195"/>
                      <a:gd name="T5" fmla="*/ 32 h 49"/>
                      <a:gd name="T6" fmla="*/ 0 w 195"/>
                      <a:gd name="T7" fmla="*/ 49 h 49"/>
                      <a:gd name="T8" fmla="*/ 0 w 195"/>
                      <a:gd name="T9" fmla="*/ 15 h 4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95"/>
                      <a:gd name="T16" fmla="*/ 0 h 49"/>
                      <a:gd name="T17" fmla="*/ 195 w 195"/>
                      <a:gd name="T18" fmla="*/ 49 h 4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95" h="49">
                        <a:moveTo>
                          <a:pt x="0" y="15"/>
                        </a:moveTo>
                        <a:lnTo>
                          <a:pt x="190" y="0"/>
                        </a:lnTo>
                        <a:lnTo>
                          <a:pt x="195" y="32"/>
                        </a:lnTo>
                        <a:lnTo>
                          <a:pt x="0" y="49"/>
                        </a:lnTo>
                        <a:lnTo>
                          <a:pt x="0" y="15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6099" name="Freeform 80"/>
                  <p:cNvSpPr>
                    <a:spLocks/>
                  </p:cNvSpPr>
                  <p:nvPr/>
                </p:nvSpPr>
                <p:spPr bwMode="auto">
                  <a:xfrm rot="412926">
                    <a:off x="4440" y="823"/>
                    <a:ext cx="87" cy="71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6100" name="Freeform 81"/>
                  <p:cNvSpPr>
                    <a:spLocks/>
                  </p:cNvSpPr>
                  <p:nvPr/>
                </p:nvSpPr>
                <p:spPr bwMode="auto">
                  <a:xfrm rot="412926">
                    <a:off x="4603" y="833"/>
                    <a:ext cx="87" cy="73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6101" name="Freeform 82"/>
                  <p:cNvSpPr>
                    <a:spLocks/>
                  </p:cNvSpPr>
                  <p:nvPr/>
                </p:nvSpPr>
                <p:spPr bwMode="auto">
                  <a:xfrm rot="412926">
                    <a:off x="4737" y="845"/>
                    <a:ext cx="88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6102" name="Freeform 83"/>
                  <p:cNvSpPr>
                    <a:spLocks/>
                  </p:cNvSpPr>
                  <p:nvPr/>
                </p:nvSpPr>
                <p:spPr bwMode="auto">
                  <a:xfrm rot="412926">
                    <a:off x="4900" y="856"/>
                    <a:ext cx="88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6103" name="Freeform 84"/>
                  <p:cNvSpPr>
                    <a:spLocks/>
                  </p:cNvSpPr>
                  <p:nvPr/>
                </p:nvSpPr>
                <p:spPr bwMode="auto">
                  <a:xfrm rot="412926">
                    <a:off x="5146" y="782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6104" name="Freeform 85"/>
                  <p:cNvSpPr>
                    <a:spLocks/>
                  </p:cNvSpPr>
                  <p:nvPr/>
                </p:nvSpPr>
                <p:spPr bwMode="auto">
                  <a:xfrm rot="412926">
                    <a:off x="5309" y="793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6105" name="Freeform 86"/>
                  <p:cNvSpPr>
                    <a:spLocks/>
                  </p:cNvSpPr>
                  <p:nvPr/>
                </p:nvSpPr>
                <p:spPr bwMode="auto">
                  <a:xfrm rot="412926">
                    <a:off x="4536" y="744"/>
                    <a:ext cx="87" cy="71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6106" name="Freeform 87"/>
                  <p:cNvSpPr>
                    <a:spLocks/>
                  </p:cNvSpPr>
                  <p:nvPr/>
                </p:nvSpPr>
                <p:spPr bwMode="auto">
                  <a:xfrm rot="412926">
                    <a:off x="4699" y="754"/>
                    <a:ext cx="87" cy="73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6107" name="Freeform 88"/>
                  <p:cNvSpPr>
                    <a:spLocks/>
                  </p:cNvSpPr>
                  <p:nvPr/>
                </p:nvSpPr>
                <p:spPr bwMode="auto">
                  <a:xfrm rot="412926">
                    <a:off x="4833" y="766"/>
                    <a:ext cx="88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6108" name="Freeform 89"/>
                  <p:cNvSpPr>
                    <a:spLocks/>
                  </p:cNvSpPr>
                  <p:nvPr/>
                </p:nvSpPr>
                <p:spPr bwMode="auto">
                  <a:xfrm rot="412926">
                    <a:off x="4996" y="777"/>
                    <a:ext cx="88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6109" name="Freeform 90"/>
                  <p:cNvSpPr>
                    <a:spLocks/>
                  </p:cNvSpPr>
                  <p:nvPr/>
                </p:nvSpPr>
                <p:spPr bwMode="auto">
                  <a:xfrm rot="412926">
                    <a:off x="5357" y="895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46110" name="Freeform 91"/>
                  <p:cNvSpPr>
                    <a:spLocks/>
                  </p:cNvSpPr>
                  <p:nvPr/>
                </p:nvSpPr>
                <p:spPr bwMode="auto">
                  <a:xfrm rot="412926">
                    <a:off x="5453" y="816"/>
                    <a:ext cx="87" cy="72"/>
                  </a:xfrm>
                  <a:custGeom>
                    <a:avLst/>
                    <a:gdLst>
                      <a:gd name="T0" fmla="*/ 2 w 48"/>
                      <a:gd name="T1" fmla="*/ 2 h 42"/>
                      <a:gd name="T2" fmla="*/ 46 w 48"/>
                      <a:gd name="T3" fmla="*/ 0 h 42"/>
                      <a:gd name="T4" fmla="*/ 48 w 48"/>
                      <a:gd name="T5" fmla="*/ 42 h 42"/>
                      <a:gd name="T6" fmla="*/ 0 w 48"/>
                      <a:gd name="T7" fmla="*/ 42 h 42"/>
                      <a:gd name="T8" fmla="*/ 2 w 48"/>
                      <a:gd name="T9" fmla="*/ 2 h 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8"/>
                      <a:gd name="T16" fmla="*/ 0 h 42"/>
                      <a:gd name="T17" fmla="*/ 48 w 48"/>
                      <a:gd name="T18" fmla="*/ 42 h 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8" h="42">
                        <a:moveTo>
                          <a:pt x="2" y="2"/>
                        </a:moveTo>
                        <a:lnTo>
                          <a:pt x="46" y="0"/>
                        </a:lnTo>
                        <a:lnTo>
                          <a:pt x="48" y="42"/>
                        </a:lnTo>
                        <a:lnTo>
                          <a:pt x="0" y="42"/>
                        </a:lnTo>
                        <a:lnTo>
                          <a:pt x="2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Exercise</a:t>
            </a:r>
            <a:endParaRPr lang="en-US" dirty="0"/>
          </a:p>
        </p:txBody>
      </p:sp>
      <p:sp>
        <p:nvSpPr>
          <p:cNvPr id="4710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FA-SU-440</a:t>
            </a:r>
            <a:endParaRPr lang="en-US" dirty="0"/>
          </a:p>
        </p:txBody>
      </p:sp>
      <p:pic>
        <p:nvPicPr>
          <p:cNvPr id="47108" name="Picture 51" descr="h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2188" y="21475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Fixed Asset Setup</a:t>
            </a:r>
          </a:p>
        </p:txBody>
      </p:sp>
      <p:sp>
        <p:nvSpPr>
          <p:cNvPr id="4813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FA-SU-450</a:t>
            </a:r>
            <a:endParaRPr lang="en-US" dirty="0"/>
          </a:p>
        </p:txBody>
      </p:sp>
      <p:sp>
        <p:nvSpPr>
          <p:cNvPr id="48132" name="Rectangle 6"/>
          <p:cNvSpPr>
            <a:spLocks noChangeArrowheads="1"/>
          </p:cNvSpPr>
          <p:nvPr/>
        </p:nvSpPr>
        <p:spPr bwMode="auto">
          <a:xfrm>
            <a:off x="1588171" y="811694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</a:t>
            </a:r>
            <a:r>
              <a:rPr lang="en-US" dirty="0" smtClean="0">
                <a:latin typeface="+mj-lt"/>
              </a:rPr>
              <a:t>Control</a:t>
            </a:r>
            <a:endParaRPr lang="en-US" dirty="0">
              <a:latin typeface="+mj-lt"/>
            </a:endParaRP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Calendar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Books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Depreciation Methods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1" dirty="0">
                <a:latin typeface="+mj-lt"/>
              </a:rPr>
              <a:t>Class Maintenance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Locations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Meters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000" dirty="0"/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000" dirty="0"/>
          </a:p>
        </p:txBody>
      </p:sp>
      <p:sp>
        <p:nvSpPr>
          <p:cNvPr id="193541" name="Line 5"/>
          <p:cNvSpPr>
            <a:spLocks noChangeShapeType="1"/>
          </p:cNvSpPr>
          <p:nvPr/>
        </p:nvSpPr>
        <p:spPr bwMode="auto">
          <a:xfrm>
            <a:off x="1104900" y="754581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Class Maintenance</a:t>
            </a:r>
            <a:endParaRPr lang="en-US" dirty="0"/>
          </a:p>
        </p:txBody>
      </p:sp>
      <p:sp>
        <p:nvSpPr>
          <p:cNvPr id="4915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FA-SU-460</a:t>
            </a:r>
            <a:endParaRPr lang="en-US" dirty="0"/>
          </a:p>
        </p:txBody>
      </p:sp>
      <p:pic>
        <p:nvPicPr>
          <p:cNvPr id="49156" name="Picture 13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5325" y="1211559"/>
            <a:ext cx="7751763" cy="458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Class Account Default Maintenance</a:t>
            </a:r>
          </a:p>
        </p:txBody>
      </p:sp>
      <p:sp>
        <p:nvSpPr>
          <p:cNvPr id="5017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FA-SU-470</a:t>
            </a:r>
            <a:endParaRPr lang="en-US" dirty="0"/>
          </a:p>
        </p:txBody>
      </p:sp>
      <p:pic>
        <p:nvPicPr>
          <p:cNvPr id="50180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2613" y="911072"/>
            <a:ext cx="7970837" cy="508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Exercise</a:t>
            </a:r>
          </a:p>
        </p:txBody>
      </p:sp>
      <p:sp>
        <p:nvSpPr>
          <p:cNvPr id="5120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FA-SU-480</a:t>
            </a:r>
            <a:endParaRPr lang="en-US" dirty="0"/>
          </a:p>
        </p:txBody>
      </p:sp>
      <p:pic>
        <p:nvPicPr>
          <p:cNvPr id="51204" name="Picture 4" descr="h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2127417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Fixed </a:t>
            </a:r>
            <a:r>
              <a:rPr lang="en-US" dirty="0" smtClean="0"/>
              <a:t>Asset </a:t>
            </a:r>
            <a:r>
              <a:rPr lang="en-US" dirty="0" smtClean="0"/>
              <a:t>Record: Class</a:t>
            </a:r>
            <a:endParaRPr lang="en-US" dirty="0" smtClean="0"/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FA-SU-490</a:t>
            </a:r>
            <a:endParaRPr lang="en-US" dirty="0"/>
          </a:p>
        </p:txBody>
      </p:sp>
      <p:grpSp>
        <p:nvGrpSpPr>
          <p:cNvPr id="2" name="Group 29"/>
          <p:cNvGrpSpPr/>
          <p:nvPr/>
        </p:nvGrpSpPr>
        <p:grpSpPr>
          <a:xfrm>
            <a:off x="153494" y="1013700"/>
            <a:ext cx="8863012" cy="5046662"/>
            <a:chOff x="160338" y="983556"/>
            <a:chExt cx="8863012" cy="5046662"/>
          </a:xfrm>
        </p:grpSpPr>
        <p:sp>
          <p:nvSpPr>
            <p:cNvPr id="186372" name="AutoShape 4"/>
            <p:cNvSpPr>
              <a:spLocks noChangeArrowheads="1"/>
            </p:cNvSpPr>
            <p:nvPr/>
          </p:nvSpPr>
          <p:spPr bwMode="auto">
            <a:xfrm>
              <a:off x="2844800" y="983556"/>
              <a:ext cx="3519488" cy="903287"/>
            </a:xfrm>
            <a:prstGeom prst="cube">
              <a:avLst>
                <a:gd name="adj" fmla="val 25000"/>
              </a:avLst>
            </a:prstGeom>
            <a:solidFill>
              <a:srgbClr val="EAEAE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b="1" dirty="0">
                  <a:solidFill>
                    <a:schemeClr val="bg2">
                      <a:lumMod val="85000"/>
                    </a:schemeClr>
                  </a:solidFill>
                  <a:latin typeface="+mj-lt"/>
                </a:rPr>
                <a:t>Fixed Asset</a:t>
              </a:r>
            </a:p>
          </p:txBody>
        </p:sp>
        <p:sp>
          <p:nvSpPr>
            <p:cNvPr id="186373" name="AutoShape 5"/>
            <p:cNvSpPr>
              <a:spLocks noChangeArrowheads="1"/>
            </p:cNvSpPr>
            <p:nvPr/>
          </p:nvSpPr>
          <p:spPr bwMode="auto">
            <a:xfrm>
              <a:off x="3852863" y="2642493"/>
              <a:ext cx="1501775" cy="903288"/>
            </a:xfrm>
            <a:prstGeom prst="cube">
              <a:avLst>
                <a:gd name="adj" fmla="val 25000"/>
              </a:avLst>
            </a:prstGeom>
            <a:solidFill>
              <a:srgbClr val="EAEAEA"/>
            </a:solidFill>
            <a:ln w="12700">
              <a:solidFill>
                <a:schemeClr val="tx1"/>
              </a:solidFill>
              <a:prstDash val="lgDashDotDot"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2400" b="1" dirty="0">
                  <a:solidFill>
                    <a:schemeClr val="bg2">
                      <a:lumMod val="85000"/>
                    </a:schemeClr>
                  </a:solidFill>
                  <a:latin typeface="+mj-lt"/>
                </a:rPr>
                <a:t>Meter</a:t>
              </a:r>
            </a:p>
          </p:txBody>
        </p:sp>
        <p:sp>
          <p:nvSpPr>
            <p:cNvPr id="7174" name="AutoShape 7"/>
            <p:cNvSpPr>
              <a:spLocks noChangeArrowheads="1"/>
            </p:cNvSpPr>
            <p:nvPr/>
          </p:nvSpPr>
          <p:spPr bwMode="auto">
            <a:xfrm>
              <a:off x="160338" y="5466656"/>
              <a:ext cx="1123950" cy="561975"/>
            </a:xfrm>
            <a:prstGeom prst="cube">
              <a:avLst>
                <a:gd name="adj" fmla="val 25000"/>
              </a:avLst>
            </a:prstGeom>
            <a:solidFill>
              <a:schemeClr val="accent2">
                <a:lumMod val="20000"/>
                <a:lumOff val="80000"/>
              </a:schemeClr>
            </a:solidFill>
            <a:ln w="12700">
              <a:solidFill>
                <a:schemeClr val="tx1"/>
              </a:solidFill>
              <a:prstDash val="lgDashDotDot"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600" dirty="0">
                  <a:latin typeface="+mj-lt"/>
                </a:rPr>
                <a:t>Calendar</a:t>
              </a:r>
            </a:p>
          </p:txBody>
        </p:sp>
        <p:sp>
          <p:nvSpPr>
            <p:cNvPr id="7175" name="AutoShape 8"/>
            <p:cNvSpPr>
              <a:spLocks noChangeArrowheads="1"/>
            </p:cNvSpPr>
            <p:nvPr/>
          </p:nvSpPr>
          <p:spPr bwMode="auto">
            <a:xfrm>
              <a:off x="182563" y="4420493"/>
              <a:ext cx="1123950" cy="773113"/>
            </a:xfrm>
            <a:prstGeom prst="cube">
              <a:avLst>
                <a:gd name="adj" fmla="val 25000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2000" b="1" dirty="0">
                  <a:latin typeface="+mj-lt"/>
                </a:rPr>
                <a:t>Book</a:t>
              </a:r>
            </a:p>
          </p:txBody>
        </p:sp>
        <p:cxnSp>
          <p:nvCxnSpPr>
            <p:cNvPr id="7176" name="AutoShape 9"/>
            <p:cNvCxnSpPr>
              <a:cxnSpLocks noChangeShapeType="1"/>
              <a:stCxn id="7174" idx="1"/>
              <a:endCxn id="7175" idx="3"/>
            </p:cNvCxnSpPr>
            <p:nvPr/>
          </p:nvCxnSpPr>
          <p:spPr bwMode="auto">
            <a:xfrm flipH="1" flipV="1">
              <a:off x="647700" y="5193606"/>
              <a:ext cx="4763" cy="414337"/>
            </a:xfrm>
            <a:prstGeom prst="straightConnector1">
              <a:avLst/>
            </a:prstGeom>
            <a:noFill/>
            <a:ln w="38100">
              <a:solidFill>
                <a:schemeClr val="accent1">
                  <a:lumMod val="75000"/>
                </a:schemeClr>
              </a:solidFill>
              <a:round/>
              <a:headEnd/>
              <a:tailEnd type="triangle" w="med" len="med"/>
            </a:ln>
          </p:spPr>
        </p:cxnSp>
        <p:grpSp>
          <p:nvGrpSpPr>
            <p:cNvPr id="3" name="Group 10"/>
            <p:cNvGrpSpPr>
              <a:grpSpLocks/>
            </p:cNvGrpSpPr>
            <p:nvPr/>
          </p:nvGrpSpPr>
          <p:grpSpPr bwMode="auto">
            <a:xfrm>
              <a:off x="1225550" y="4420493"/>
              <a:ext cx="1427163" cy="1609725"/>
              <a:chOff x="772" y="2928"/>
              <a:chExt cx="899" cy="1014"/>
            </a:xfrm>
          </p:grpSpPr>
          <p:sp>
            <p:nvSpPr>
              <p:cNvPr id="7195" name="AutoShape 11"/>
              <p:cNvSpPr>
                <a:spLocks noChangeArrowheads="1"/>
              </p:cNvSpPr>
              <p:nvPr/>
            </p:nvSpPr>
            <p:spPr bwMode="auto">
              <a:xfrm>
                <a:off x="772" y="3597"/>
                <a:ext cx="865" cy="345"/>
              </a:xfrm>
              <a:prstGeom prst="cube">
                <a:avLst>
                  <a:gd name="adj" fmla="val 25000"/>
                </a:avLst>
              </a:prstGeom>
              <a:solidFill>
                <a:schemeClr val="accent2">
                  <a:lumMod val="40000"/>
                  <a:lumOff val="60000"/>
                </a:schemeClr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r>
                  <a:rPr lang="en-US" sz="1600" dirty="0">
                    <a:latin typeface="+mj-lt"/>
                  </a:rPr>
                  <a:t>Convention</a:t>
                </a:r>
              </a:p>
            </p:txBody>
          </p:sp>
          <p:sp>
            <p:nvSpPr>
              <p:cNvPr id="7196" name="AutoShape 12"/>
              <p:cNvSpPr>
                <a:spLocks noChangeArrowheads="1"/>
              </p:cNvSpPr>
              <p:nvPr/>
            </p:nvSpPr>
            <p:spPr bwMode="auto">
              <a:xfrm>
                <a:off x="776" y="2928"/>
                <a:ext cx="895" cy="487"/>
              </a:xfrm>
              <a:prstGeom prst="cube">
                <a:avLst>
                  <a:gd name="adj" fmla="val 25000"/>
                </a:avLst>
              </a:prstGeom>
              <a:solidFill>
                <a:schemeClr val="accent2">
                  <a:lumMod val="40000"/>
                  <a:lumOff val="60000"/>
                </a:schemeClr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r>
                  <a:rPr lang="en-US" sz="2000" b="1" dirty="0">
                    <a:latin typeface="+mj-lt"/>
                  </a:rPr>
                  <a:t>Method</a:t>
                </a:r>
              </a:p>
            </p:txBody>
          </p:sp>
          <p:cxnSp>
            <p:nvCxnSpPr>
              <p:cNvPr id="7197" name="AutoShape 13"/>
              <p:cNvCxnSpPr>
                <a:cxnSpLocks noChangeShapeType="1"/>
                <a:stCxn id="7195" idx="1"/>
                <a:endCxn id="7196" idx="3"/>
              </p:cNvCxnSpPr>
              <p:nvPr/>
            </p:nvCxnSpPr>
            <p:spPr bwMode="auto">
              <a:xfrm flipV="1">
                <a:off x="1161" y="3415"/>
                <a:ext cx="2" cy="268"/>
              </a:xfrm>
              <a:prstGeom prst="straightConnector1">
                <a:avLst/>
              </a:prstGeom>
              <a:noFill/>
              <a:ln w="38100">
                <a:solidFill>
                  <a:schemeClr val="accent1">
                    <a:lumMod val="75000"/>
                  </a:schemeClr>
                </a:solidFill>
                <a:round/>
                <a:headEnd/>
                <a:tailEnd type="triangle" w="med" len="med"/>
              </a:ln>
            </p:spPr>
          </p:cxnSp>
        </p:grpSp>
        <p:sp>
          <p:nvSpPr>
            <p:cNvPr id="186382" name="AutoShape 14"/>
            <p:cNvSpPr>
              <a:spLocks noChangeArrowheads="1"/>
            </p:cNvSpPr>
            <p:nvPr/>
          </p:nvSpPr>
          <p:spPr bwMode="auto">
            <a:xfrm>
              <a:off x="2570163" y="4420493"/>
              <a:ext cx="1874837" cy="769938"/>
            </a:xfrm>
            <a:prstGeom prst="cube">
              <a:avLst>
                <a:gd name="adj" fmla="val 25000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2000" b="1" dirty="0">
                  <a:latin typeface="+mj-lt"/>
                </a:rPr>
                <a:t>GL Accounts</a:t>
              </a:r>
            </a:p>
          </p:txBody>
        </p:sp>
        <p:sp>
          <p:nvSpPr>
            <p:cNvPr id="186383" name="AutoShape 15"/>
            <p:cNvSpPr>
              <a:spLocks noChangeArrowheads="1"/>
            </p:cNvSpPr>
            <p:nvPr/>
          </p:nvSpPr>
          <p:spPr bwMode="auto">
            <a:xfrm>
              <a:off x="944563" y="2648843"/>
              <a:ext cx="2035175" cy="903288"/>
            </a:xfrm>
            <a:prstGeom prst="cube">
              <a:avLst>
                <a:gd name="adj" fmla="val 25000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2400" b="1" dirty="0">
                  <a:latin typeface="+mj-lt"/>
                </a:rPr>
                <a:t>Class</a:t>
              </a:r>
            </a:p>
          </p:txBody>
        </p:sp>
        <p:sp>
          <p:nvSpPr>
            <p:cNvPr id="186384" name="AutoShape 16"/>
            <p:cNvSpPr>
              <a:spLocks noChangeArrowheads="1"/>
            </p:cNvSpPr>
            <p:nvPr/>
          </p:nvSpPr>
          <p:spPr bwMode="auto">
            <a:xfrm>
              <a:off x="4655247" y="4649093"/>
              <a:ext cx="1033463" cy="533400"/>
            </a:xfrm>
            <a:prstGeom prst="cube">
              <a:avLst>
                <a:gd name="adj" fmla="val 25000"/>
              </a:avLst>
            </a:prstGeom>
            <a:solidFill>
              <a:srgbClr val="EAEAE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600" b="1" dirty="0">
                  <a:solidFill>
                    <a:schemeClr val="bg2">
                      <a:lumMod val="85000"/>
                    </a:schemeClr>
                  </a:solidFill>
                  <a:latin typeface="+mj-lt"/>
                </a:rPr>
                <a:t>Entity</a:t>
              </a:r>
            </a:p>
          </p:txBody>
        </p:sp>
        <p:sp>
          <p:nvSpPr>
            <p:cNvPr id="186385" name="AutoShape 17"/>
            <p:cNvSpPr>
              <a:spLocks noChangeArrowheads="1"/>
            </p:cNvSpPr>
            <p:nvPr/>
          </p:nvSpPr>
          <p:spPr bwMode="auto">
            <a:xfrm>
              <a:off x="5855808" y="4649093"/>
              <a:ext cx="1485900" cy="533400"/>
            </a:xfrm>
            <a:prstGeom prst="cube">
              <a:avLst>
                <a:gd name="adj" fmla="val 25000"/>
              </a:avLst>
            </a:prstGeom>
            <a:solidFill>
              <a:srgbClr val="EAEAE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600" b="1" dirty="0">
                  <a:solidFill>
                    <a:schemeClr val="bg2">
                      <a:lumMod val="85000"/>
                    </a:schemeClr>
                  </a:solidFill>
                  <a:latin typeface="+mj-lt"/>
                </a:rPr>
                <a:t>Cost Center</a:t>
              </a:r>
            </a:p>
          </p:txBody>
        </p:sp>
        <p:sp>
          <p:nvSpPr>
            <p:cNvPr id="186386" name="AutoShape 18"/>
            <p:cNvSpPr>
              <a:spLocks noChangeArrowheads="1"/>
            </p:cNvSpPr>
            <p:nvPr/>
          </p:nvSpPr>
          <p:spPr bwMode="auto">
            <a:xfrm>
              <a:off x="7467818" y="4649093"/>
              <a:ext cx="1555532" cy="533400"/>
            </a:xfrm>
            <a:prstGeom prst="cube">
              <a:avLst>
                <a:gd name="adj" fmla="val 25000"/>
              </a:avLst>
            </a:prstGeom>
            <a:solidFill>
              <a:srgbClr val="EAEAE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600" b="1" dirty="0" smtClean="0">
                  <a:solidFill>
                    <a:schemeClr val="bg2">
                      <a:lumMod val="85000"/>
                    </a:schemeClr>
                  </a:solidFill>
                  <a:latin typeface="+mj-lt"/>
                </a:rPr>
                <a:t>Sub-Accounts</a:t>
              </a:r>
              <a:endParaRPr lang="en-US" sz="1600" b="1" dirty="0">
                <a:solidFill>
                  <a:schemeClr val="bg2">
                    <a:lumMod val="85000"/>
                  </a:schemeClr>
                </a:solidFill>
                <a:latin typeface="+mj-lt"/>
              </a:endParaRPr>
            </a:p>
          </p:txBody>
        </p:sp>
        <p:sp>
          <p:nvSpPr>
            <p:cNvPr id="7183" name="AutoShape 20"/>
            <p:cNvSpPr>
              <a:spLocks noChangeArrowheads="1"/>
            </p:cNvSpPr>
            <p:nvPr/>
          </p:nvSpPr>
          <p:spPr bwMode="auto">
            <a:xfrm>
              <a:off x="6313484" y="2591073"/>
              <a:ext cx="1824037" cy="903287"/>
            </a:xfrm>
            <a:prstGeom prst="cube">
              <a:avLst>
                <a:gd name="adj" fmla="val 25000"/>
              </a:avLst>
            </a:prstGeom>
            <a:solidFill>
              <a:srgbClr val="EAEAE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2400" b="1" dirty="0">
                  <a:solidFill>
                    <a:schemeClr val="bg2">
                      <a:lumMod val="85000"/>
                    </a:schemeClr>
                  </a:solidFill>
                  <a:latin typeface="+mj-lt"/>
                </a:rPr>
                <a:t>Location</a:t>
              </a:r>
            </a:p>
          </p:txBody>
        </p:sp>
        <p:cxnSp>
          <p:nvCxnSpPr>
            <p:cNvPr id="7184" name="AutoShape 21"/>
            <p:cNvCxnSpPr>
              <a:cxnSpLocks noChangeShapeType="1"/>
              <a:stCxn id="186385" idx="1"/>
              <a:endCxn id="7183" idx="3"/>
            </p:cNvCxnSpPr>
            <p:nvPr/>
          </p:nvCxnSpPr>
          <p:spPr bwMode="auto">
            <a:xfrm rot="5400000" flipH="1" flipV="1">
              <a:off x="6178296" y="3848148"/>
              <a:ext cx="1288083" cy="580509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EAEAEA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7185" name="AutoShape 22"/>
            <p:cNvCxnSpPr>
              <a:cxnSpLocks noChangeShapeType="1"/>
              <a:stCxn id="186386" idx="1"/>
            </p:cNvCxnSpPr>
            <p:nvPr/>
          </p:nvCxnSpPr>
          <p:spPr bwMode="auto">
            <a:xfrm rot="16200000" flipV="1">
              <a:off x="7173989" y="3777523"/>
              <a:ext cx="1301334" cy="708506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EAEAEA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7186" name="AutoShape 23"/>
            <p:cNvCxnSpPr>
              <a:cxnSpLocks noChangeShapeType="1"/>
            </p:cNvCxnSpPr>
            <p:nvPr/>
          </p:nvCxnSpPr>
          <p:spPr bwMode="auto">
            <a:xfrm rot="5400000" flipH="1" flipV="1">
              <a:off x="5213119" y="3333537"/>
              <a:ext cx="1235075" cy="1503712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EAEAEA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7187" name="AutoShape 25"/>
            <p:cNvCxnSpPr>
              <a:cxnSpLocks noChangeShapeType="1"/>
              <a:stCxn id="7175" idx="1"/>
              <a:endCxn id="7190" idx="2"/>
            </p:cNvCxnSpPr>
            <p:nvPr/>
          </p:nvCxnSpPr>
          <p:spPr bwMode="auto">
            <a:xfrm rot="16200000">
              <a:off x="434976" y="3761680"/>
              <a:ext cx="1065212" cy="639763"/>
            </a:xfrm>
            <a:prstGeom prst="bentConnector3">
              <a:avLst>
                <a:gd name="adj1" fmla="val 59167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7188" name="AutoShape 26"/>
            <p:cNvCxnSpPr>
              <a:cxnSpLocks noChangeShapeType="1"/>
              <a:stCxn id="186382" idx="1"/>
              <a:endCxn id="7191" idx="2"/>
            </p:cNvCxnSpPr>
            <p:nvPr/>
          </p:nvCxnSpPr>
          <p:spPr bwMode="auto">
            <a:xfrm rot="5400000" flipH="1">
              <a:off x="2370932" y="3571974"/>
              <a:ext cx="1062038" cy="1019175"/>
            </a:xfrm>
            <a:prstGeom prst="bentConnector3">
              <a:avLst>
                <a:gd name="adj1" fmla="val 59042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7189" name="AutoShape 27"/>
            <p:cNvCxnSpPr>
              <a:cxnSpLocks noChangeShapeType="1"/>
            </p:cNvCxnSpPr>
            <p:nvPr/>
          </p:nvCxnSpPr>
          <p:spPr bwMode="auto">
            <a:xfrm flipV="1">
              <a:off x="1846263" y="3552131"/>
              <a:ext cx="3175" cy="1062037"/>
            </a:xfrm>
            <a:prstGeom prst="straightConnector1">
              <a:avLst/>
            </a:prstGeom>
            <a:noFill/>
            <a:ln w="38100">
              <a:solidFill>
                <a:srgbClr val="5A87C6"/>
              </a:solidFill>
              <a:round/>
              <a:headEnd/>
              <a:tailEnd type="triangle" w="med" len="med"/>
            </a:ln>
          </p:spPr>
        </p:cxnSp>
        <p:sp>
          <p:nvSpPr>
            <p:cNvPr id="7190" name="Rectangle 28"/>
            <p:cNvSpPr>
              <a:spLocks noChangeArrowheads="1"/>
            </p:cNvSpPr>
            <p:nvPr/>
          </p:nvSpPr>
          <p:spPr bwMode="auto">
            <a:xfrm>
              <a:off x="1190625" y="3321943"/>
              <a:ext cx="193675" cy="227013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191" name="Rectangle 29"/>
            <p:cNvSpPr>
              <a:spLocks noChangeArrowheads="1"/>
            </p:cNvSpPr>
            <p:nvPr/>
          </p:nvSpPr>
          <p:spPr bwMode="auto">
            <a:xfrm>
              <a:off x="2295525" y="3323531"/>
              <a:ext cx="193675" cy="227012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cxnSp>
          <p:nvCxnSpPr>
            <p:cNvPr id="7192" name="AutoShape 30"/>
            <p:cNvCxnSpPr>
              <a:cxnSpLocks noChangeShapeType="1"/>
              <a:stCxn id="186383" idx="1"/>
              <a:endCxn id="186372" idx="3"/>
            </p:cNvCxnSpPr>
            <p:nvPr/>
          </p:nvCxnSpPr>
          <p:spPr bwMode="auto">
            <a:xfrm rot="16200000">
              <a:off x="2676525" y="1059756"/>
              <a:ext cx="987425" cy="2641600"/>
            </a:xfrm>
            <a:prstGeom prst="bentConnector3">
              <a:avLst>
                <a:gd name="adj1" fmla="val 61417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7193" name="AutoShape 31"/>
            <p:cNvCxnSpPr>
              <a:cxnSpLocks noChangeShapeType="1"/>
              <a:stCxn id="186373" idx="1"/>
              <a:endCxn id="186372" idx="3"/>
            </p:cNvCxnSpPr>
            <p:nvPr/>
          </p:nvCxnSpPr>
          <p:spPr bwMode="auto">
            <a:xfrm rot="16200000">
              <a:off x="4000500" y="2377381"/>
              <a:ext cx="981075" cy="0"/>
            </a:xfrm>
            <a:prstGeom prst="straightConnector1">
              <a:avLst/>
            </a:prstGeom>
            <a:noFill/>
            <a:ln w="38100">
              <a:solidFill>
                <a:srgbClr val="5A87C6"/>
              </a:solidFill>
              <a:round/>
              <a:headEnd/>
              <a:tailEnd type="triangle" w="med" len="med"/>
            </a:ln>
          </p:spPr>
        </p:cxnSp>
        <p:cxnSp>
          <p:nvCxnSpPr>
            <p:cNvPr id="7194" name="AutoShape 32"/>
            <p:cNvCxnSpPr>
              <a:cxnSpLocks noChangeShapeType="1"/>
            </p:cNvCxnSpPr>
            <p:nvPr/>
          </p:nvCxnSpPr>
          <p:spPr bwMode="auto">
            <a:xfrm rot="16200000" flipV="1">
              <a:off x="5350339" y="935372"/>
              <a:ext cx="903548" cy="2620959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Components of </a:t>
            </a:r>
            <a:r>
              <a:rPr lang="en-US" dirty="0" smtClean="0"/>
              <a:t>a Fixed </a:t>
            </a:r>
            <a:r>
              <a:rPr lang="en-US" dirty="0" smtClean="0"/>
              <a:t>Asset Record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FA-SU-050</a:t>
            </a:r>
            <a:endParaRPr lang="en-US" dirty="0"/>
          </a:p>
        </p:txBody>
      </p:sp>
      <p:grpSp>
        <p:nvGrpSpPr>
          <p:cNvPr id="30" name="Group 29"/>
          <p:cNvGrpSpPr/>
          <p:nvPr/>
        </p:nvGrpSpPr>
        <p:grpSpPr>
          <a:xfrm>
            <a:off x="153494" y="1013700"/>
            <a:ext cx="8863012" cy="5046662"/>
            <a:chOff x="160338" y="983556"/>
            <a:chExt cx="8863012" cy="5046662"/>
          </a:xfrm>
        </p:grpSpPr>
        <p:sp>
          <p:nvSpPr>
            <p:cNvPr id="186372" name="AutoShape 4"/>
            <p:cNvSpPr>
              <a:spLocks noChangeArrowheads="1"/>
            </p:cNvSpPr>
            <p:nvPr/>
          </p:nvSpPr>
          <p:spPr bwMode="auto">
            <a:xfrm>
              <a:off x="2844800" y="983556"/>
              <a:ext cx="3519488" cy="903287"/>
            </a:xfrm>
            <a:prstGeom prst="cube">
              <a:avLst>
                <a:gd name="adj" fmla="val 25000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b="1" dirty="0">
                  <a:latin typeface="+mj-lt"/>
                </a:rPr>
                <a:t>Fixed Asset</a:t>
              </a:r>
            </a:p>
          </p:txBody>
        </p:sp>
        <p:sp>
          <p:nvSpPr>
            <p:cNvPr id="186373" name="AutoShape 5"/>
            <p:cNvSpPr>
              <a:spLocks noChangeArrowheads="1"/>
            </p:cNvSpPr>
            <p:nvPr/>
          </p:nvSpPr>
          <p:spPr bwMode="auto">
            <a:xfrm>
              <a:off x="3852863" y="2642493"/>
              <a:ext cx="1501775" cy="903288"/>
            </a:xfrm>
            <a:prstGeom prst="cube">
              <a:avLst>
                <a:gd name="adj" fmla="val 25000"/>
              </a:avLst>
            </a:prstGeom>
            <a:solidFill>
              <a:schemeClr val="tx1">
                <a:lumMod val="50000"/>
                <a:lumOff val="50000"/>
              </a:schemeClr>
            </a:solidFill>
            <a:ln w="12700">
              <a:solidFill>
                <a:schemeClr val="tx1"/>
              </a:solidFill>
              <a:prstDash val="lgDashDotDot"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2400" b="1" dirty="0">
                  <a:latin typeface="+mj-lt"/>
                </a:rPr>
                <a:t>Meter</a:t>
              </a:r>
            </a:p>
          </p:txBody>
        </p:sp>
        <p:sp>
          <p:nvSpPr>
            <p:cNvPr id="7174" name="AutoShape 7"/>
            <p:cNvSpPr>
              <a:spLocks noChangeArrowheads="1"/>
            </p:cNvSpPr>
            <p:nvPr/>
          </p:nvSpPr>
          <p:spPr bwMode="auto">
            <a:xfrm>
              <a:off x="160338" y="5466656"/>
              <a:ext cx="1123950" cy="561975"/>
            </a:xfrm>
            <a:prstGeom prst="cube">
              <a:avLst>
                <a:gd name="adj" fmla="val 25000"/>
              </a:avLst>
            </a:prstGeom>
            <a:solidFill>
              <a:schemeClr val="accent2">
                <a:lumMod val="20000"/>
                <a:lumOff val="80000"/>
              </a:schemeClr>
            </a:solidFill>
            <a:ln w="12700">
              <a:solidFill>
                <a:schemeClr val="tx1"/>
              </a:solidFill>
              <a:prstDash val="lgDashDotDot"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600" dirty="0">
                  <a:latin typeface="+mj-lt"/>
                </a:rPr>
                <a:t>Calendar</a:t>
              </a:r>
            </a:p>
          </p:txBody>
        </p:sp>
        <p:sp>
          <p:nvSpPr>
            <p:cNvPr id="7175" name="AutoShape 8"/>
            <p:cNvSpPr>
              <a:spLocks noChangeArrowheads="1"/>
            </p:cNvSpPr>
            <p:nvPr/>
          </p:nvSpPr>
          <p:spPr bwMode="auto">
            <a:xfrm>
              <a:off x="182563" y="4420493"/>
              <a:ext cx="1123950" cy="773113"/>
            </a:xfrm>
            <a:prstGeom prst="cube">
              <a:avLst>
                <a:gd name="adj" fmla="val 25000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2000" b="1" dirty="0">
                  <a:latin typeface="+mj-lt"/>
                </a:rPr>
                <a:t>Book</a:t>
              </a:r>
            </a:p>
          </p:txBody>
        </p:sp>
        <p:cxnSp>
          <p:nvCxnSpPr>
            <p:cNvPr id="7176" name="AutoShape 9"/>
            <p:cNvCxnSpPr>
              <a:cxnSpLocks noChangeShapeType="1"/>
              <a:stCxn id="7174" idx="1"/>
              <a:endCxn id="7175" idx="3"/>
            </p:cNvCxnSpPr>
            <p:nvPr/>
          </p:nvCxnSpPr>
          <p:spPr bwMode="auto">
            <a:xfrm flipH="1" flipV="1">
              <a:off x="647700" y="5193606"/>
              <a:ext cx="4763" cy="414337"/>
            </a:xfrm>
            <a:prstGeom prst="straightConnector1">
              <a:avLst/>
            </a:prstGeom>
            <a:noFill/>
            <a:ln w="38100">
              <a:solidFill>
                <a:schemeClr val="accent1">
                  <a:lumMod val="75000"/>
                </a:schemeClr>
              </a:solidFill>
              <a:round/>
              <a:headEnd/>
              <a:tailEnd type="triangle" w="med" len="med"/>
            </a:ln>
          </p:spPr>
        </p:cxnSp>
        <p:grpSp>
          <p:nvGrpSpPr>
            <p:cNvPr id="2" name="Group 10"/>
            <p:cNvGrpSpPr>
              <a:grpSpLocks/>
            </p:cNvGrpSpPr>
            <p:nvPr/>
          </p:nvGrpSpPr>
          <p:grpSpPr bwMode="auto">
            <a:xfrm>
              <a:off x="1225550" y="4420493"/>
              <a:ext cx="1427163" cy="1609725"/>
              <a:chOff x="772" y="2928"/>
              <a:chExt cx="899" cy="1014"/>
            </a:xfrm>
          </p:grpSpPr>
          <p:sp>
            <p:nvSpPr>
              <p:cNvPr id="7195" name="AutoShape 11"/>
              <p:cNvSpPr>
                <a:spLocks noChangeArrowheads="1"/>
              </p:cNvSpPr>
              <p:nvPr/>
            </p:nvSpPr>
            <p:spPr bwMode="auto">
              <a:xfrm>
                <a:off x="772" y="3597"/>
                <a:ext cx="865" cy="345"/>
              </a:xfrm>
              <a:prstGeom prst="cube">
                <a:avLst>
                  <a:gd name="adj" fmla="val 25000"/>
                </a:avLst>
              </a:prstGeom>
              <a:solidFill>
                <a:schemeClr val="accent2">
                  <a:lumMod val="40000"/>
                  <a:lumOff val="60000"/>
                </a:schemeClr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r>
                  <a:rPr lang="en-US" sz="1600" dirty="0">
                    <a:latin typeface="+mj-lt"/>
                  </a:rPr>
                  <a:t>Convention</a:t>
                </a:r>
              </a:p>
            </p:txBody>
          </p:sp>
          <p:sp>
            <p:nvSpPr>
              <p:cNvPr id="7196" name="AutoShape 12"/>
              <p:cNvSpPr>
                <a:spLocks noChangeArrowheads="1"/>
              </p:cNvSpPr>
              <p:nvPr/>
            </p:nvSpPr>
            <p:spPr bwMode="auto">
              <a:xfrm>
                <a:off x="776" y="2928"/>
                <a:ext cx="895" cy="487"/>
              </a:xfrm>
              <a:prstGeom prst="cube">
                <a:avLst>
                  <a:gd name="adj" fmla="val 25000"/>
                </a:avLst>
              </a:prstGeom>
              <a:solidFill>
                <a:schemeClr val="accent2">
                  <a:lumMod val="40000"/>
                  <a:lumOff val="60000"/>
                </a:schemeClr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r>
                  <a:rPr lang="en-US" sz="2000" b="1" dirty="0">
                    <a:latin typeface="+mj-lt"/>
                  </a:rPr>
                  <a:t>Method</a:t>
                </a:r>
              </a:p>
            </p:txBody>
          </p:sp>
          <p:cxnSp>
            <p:nvCxnSpPr>
              <p:cNvPr id="7197" name="AutoShape 13"/>
              <p:cNvCxnSpPr>
                <a:cxnSpLocks noChangeShapeType="1"/>
                <a:stCxn id="7195" idx="1"/>
                <a:endCxn id="7196" idx="3"/>
              </p:cNvCxnSpPr>
              <p:nvPr/>
            </p:nvCxnSpPr>
            <p:spPr bwMode="auto">
              <a:xfrm flipV="1">
                <a:off x="1161" y="3415"/>
                <a:ext cx="2" cy="268"/>
              </a:xfrm>
              <a:prstGeom prst="straightConnector1">
                <a:avLst/>
              </a:prstGeom>
              <a:noFill/>
              <a:ln w="38100">
                <a:solidFill>
                  <a:schemeClr val="accent1">
                    <a:lumMod val="75000"/>
                  </a:schemeClr>
                </a:solidFill>
                <a:round/>
                <a:headEnd/>
                <a:tailEnd type="triangle" w="med" len="med"/>
              </a:ln>
            </p:spPr>
          </p:cxnSp>
        </p:grpSp>
        <p:sp>
          <p:nvSpPr>
            <p:cNvPr id="186382" name="AutoShape 14"/>
            <p:cNvSpPr>
              <a:spLocks noChangeArrowheads="1"/>
            </p:cNvSpPr>
            <p:nvPr/>
          </p:nvSpPr>
          <p:spPr bwMode="auto">
            <a:xfrm>
              <a:off x="2570163" y="4420493"/>
              <a:ext cx="1874837" cy="769938"/>
            </a:xfrm>
            <a:prstGeom prst="cube">
              <a:avLst>
                <a:gd name="adj" fmla="val 25000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2000" b="1" dirty="0">
                  <a:latin typeface="+mj-lt"/>
                </a:rPr>
                <a:t>GL Accounts</a:t>
              </a:r>
            </a:p>
          </p:txBody>
        </p:sp>
        <p:sp>
          <p:nvSpPr>
            <p:cNvPr id="186383" name="AutoShape 15"/>
            <p:cNvSpPr>
              <a:spLocks noChangeArrowheads="1"/>
            </p:cNvSpPr>
            <p:nvPr/>
          </p:nvSpPr>
          <p:spPr bwMode="auto">
            <a:xfrm>
              <a:off x="944563" y="2648843"/>
              <a:ext cx="2035175" cy="903288"/>
            </a:xfrm>
            <a:prstGeom prst="cube">
              <a:avLst>
                <a:gd name="adj" fmla="val 25000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2400" b="1" dirty="0">
                  <a:latin typeface="+mj-lt"/>
                </a:rPr>
                <a:t>Class</a:t>
              </a:r>
            </a:p>
          </p:txBody>
        </p:sp>
        <p:sp>
          <p:nvSpPr>
            <p:cNvPr id="186384" name="AutoShape 16"/>
            <p:cNvSpPr>
              <a:spLocks noChangeArrowheads="1"/>
            </p:cNvSpPr>
            <p:nvPr/>
          </p:nvSpPr>
          <p:spPr bwMode="auto">
            <a:xfrm>
              <a:off x="4655247" y="4649093"/>
              <a:ext cx="1033463" cy="533400"/>
            </a:xfrm>
            <a:prstGeom prst="cube">
              <a:avLst>
                <a:gd name="adj" fmla="val 25000"/>
              </a:avLst>
            </a:prstGeom>
            <a:solidFill>
              <a:schemeClr val="accent3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600" b="1" dirty="0">
                  <a:latin typeface="+mj-lt"/>
                </a:rPr>
                <a:t>Entity</a:t>
              </a:r>
            </a:p>
          </p:txBody>
        </p:sp>
        <p:sp>
          <p:nvSpPr>
            <p:cNvPr id="186385" name="AutoShape 17"/>
            <p:cNvSpPr>
              <a:spLocks noChangeArrowheads="1"/>
            </p:cNvSpPr>
            <p:nvPr/>
          </p:nvSpPr>
          <p:spPr bwMode="auto">
            <a:xfrm>
              <a:off x="5855808" y="4649093"/>
              <a:ext cx="1485900" cy="533400"/>
            </a:xfrm>
            <a:prstGeom prst="cube">
              <a:avLst>
                <a:gd name="adj" fmla="val 25000"/>
              </a:avLst>
            </a:prstGeom>
            <a:solidFill>
              <a:schemeClr val="accent3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600" b="1" dirty="0">
                  <a:latin typeface="+mj-lt"/>
                </a:rPr>
                <a:t>Cost Center</a:t>
              </a:r>
            </a:p>
          </p:txBody>
        </p:sp>
        <p:sp>
          <p:nvSpPr>
            <p:cNvPr id="186386" name="AutoShape 18"/>
            <p:cNvSpPr>
              <a:spLocks noChangeArrowheads="1"/>
            </p:cNvSpPr>
            <p:nvPr/>
          </p:nvSpPr>
          <p:spPr bwMode="auto">
            <a:xfrm>
              <a:off x="7467818" y="4649093"/>
              <a:ext cx="1555532" cy="533400"/>
            </a:xfrm>
            <a:prstGeom prst="cube">
              <a:avLst>
                <a:gd name="adj" fmla="val 25000"/>
              </a:avLst>
            </a:prstGeom>
            <a:solidFill>
              <a:schemeClr val="accent3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600" b="1" dirty="0" smtClean="0">
                  <a:latin typeface="+mj-lt"/>
                </a:rPr>
                <a:t>Sub-Accounts</a:t>
              </a:r>
              <a:endParaRPr lang="en-US" sz="1600" b="1" dirty="0">
                <a:latin typeface="+mj-lt"/>
              </a:endParaRPr>
            </a:p>
          </p:txBody>
        </p:sp>
        <p:sp>
          <p:nvSpPr>
            <p:cNvPr id="7183" name="AutoShape 20"/>
            <p:cNvSpPr>
              <a:spLocks noChangeArrowheads="1"/>
            </p:cNvSpPr>
            <p:nvPr/>
          </p:nvSpPr>
          <p:spPr bwMode="auto">
            <a:xfrm>
              <a:off x="6313484" y="2591073"/>
              <a:ext cx="1824037" cy="903287"/>
            </a:xfrm>
            <a:prstGeom prst="cube">
              <a:avLst>
                <a:gd name="adj" fmla="val 25000"/>
              </a:avLst>
            </a:prstGeom>
            <a:solidFill>
              <a:schemeClr val="accent3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2400" b="1" dirty="0">
                  <a:latin typeface="+mj-lt"/>
                </a:rPr>
                <a:t>Location</a:t>
              </a:r>
            </a:p>
          </p:txBody>
        </p:sp>
        <p:cxnSp>
          <p:nvCxnSpPr>
            <p:cNvPr id="7184" name="AutoShape 21"/>
            <p:cNvCxnSpPr>
              <a:cxnSpLocks noChangeShapeType="1"/>
              <a:stCxn id="186385" idx="1"/>
              <a:endCxn id="7183" idx="3"/>
            </p:cNvCxnSpPr>
            <p:nvPr/>
          </p:nvCxnSpPr>
          <p:spPr bwMode="auto">
            <a:xfrm rot="5400000" flipH="1" flipV="1">
              <a:off x="6178296" y="3848148"/>
              <a:ext cx="1288083" cy="580509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7185" name="AutoShape 22"/>
            <p:cNvCxnSpPr>
              <a:cxnSpLocks noChangeShapeType="1"/>
              <a:stCxn id="186386" idx="1"/>
            </p:cNvCxnSpPr>
            <p:nvPr/>
          </p:nvCxnSpPr>
          <p:spPr bwMode="auto">
            <a:xfrm rot="16200000" flipV="1">
              <a:off x="7173989" y="3777523"/>
              <a:ext cx="1301334" cy="708506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7186" name="AutoShape 23"/>
            <p:cNvCxnSpPr>
              <a:cxnSpLocks noChangeShapeType="1"/>
            </p:cNvCxnSpPr>
            <p:nvPr/>
          </p:nvCxnSpPr>
          <p:spPr bwMode="auto">
            <a:xfrm rot="5400000" flipH="1" flipV="1">
              <a:off x="5213119" y="3333537"/>
              <a:ext cx="1235075" cy="1503712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7187" name="AutoShape 25"/>
            <p:cNvCxnSpPr>
              <a:cxnSpLocks noChangeShapeType="1"/>
              <a:stCxn id="7175" idx="1"/>
              <a:endCxn id="7190" idx="2"/>
            </p:cNvCxnSpPr>
            <p:nvPr/>
          </p:nvCxnSpPr>
          <p:spPr bwMode="auto">
            <a:xfrm rot="16200000">
              <a:off x="434976" y="3761680"/>
              <a:ext cx="1065212" cy="639763"/>
            </a:xfrm>
            <a:prstGeom prst="bentConnector3">
              <a:avLst>
                <a:gd name="adj1" fmla="val 59167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7188" name="AutoShape 26"/>
            <p:cNvCxnSpPr>
              <a:cxnSpLocks noChangeShapeType="1"/>
              <a:stCxn id="186382" idx="1"/>
              <a:endCxn id="7191" idx="2"/>
            </p:cNvCxnSpPr>
            <p:nvPr/>
          </p:nvCxnSpPr>
          <p:spPr bwMode="auto">
            <a:xfrm rot="5400000" flipH="1">
              <a:off x="2370932" y="3571974"/>
              <a:ext cx="1062038" cy="1019175"/>
            </a:xfrm>
            <a:prstGeom prst="bentConnector3">
              <a:avLst>
                <a:gd name="adj1" fmla="val 59042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7189" name="AutoShape 27"/>
            <p:cNvCxnSpPr>
              <a:cxnSpLocks noChangeShapeType="1"/>
            </p:cNvCxnSpPr>
            <p:nvPr/>
          </p:nvCxnSpPr>
          <p:spPr bwMode="auto">
            <a:xfrm flipV="1">
              <a:off x="1846263" y="3552131"/>
              <a:ext cx="3175" cy="1062037"/>
            </a:xfrm>
            <a:prstGeom prst="straightConnector1">
              <a:avLst/>
            </a:prstGeom>
            <a:noFill/>
            <a:ln w="38100">
              <a:solidFill>
                <a:srgbClr val="5A87C6"/>
              </a:solidFill>
              <a:round/>
              <a:headEnd/>
              <a:tailEnd type="triangle" w="med" len="med"/>
            </a:ln>
          </p:spPr>
        </p:cxnSp>
        <p:sp>
          <p:nvSpPr>
            <p:cNvPr id="7190" name="Rectangle 28"/>
            <p:cNvSpPr>
              <a:spLocks noChangeArrowheads="1"/>
            </p:cNvSpPr>
            <p:nvPr/>
          </p:nvSpPr>
          <p:spPr bwMode="auto">
            <a:xfrm>
              <a:off x="1190625" y="3321943"/>
              <a:ext cx="193675" cy="227013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191" name="Rectangle 29"/>
            <p:cNvSpPr>
              <a:spLocks noChangeArrowheads="1"/>
            </p:cNvSpPr>
            <p:nvPr/>
          </p:nvSpPr>
          <p:spPr bwMode="auto">
            <a:xfrm>
              <a:off x="2295525" y="3323531"/>
              <a:ext cx="193675" cy="227012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cxnSp>
          <p:nvCxnSpPr>
            <p:cNvPr id="7192" name="AutoShape 30"/>
            <p:cNvCxnSpPr>
              <a:cxnSpLocks noChangeShapeType="1"/>
              <a:stCxn id="186383" idx="1"/>
              <a:endCxn id="186372" idx="3"/>
            </p:cNvCxnSpPr>
            <p:nvPr/>
          </p:nvCxnSpPr>
          <p:spPr bwMode="auto">
            <a:xfrm rot="16200000">
              <a:off x="2676525" y="1059756"/>
              <a:ext cx="987425" cy="2641600"/>
            </a:xfrm>
            <a:prstGeom prst="bentConnector3">
              <a:avLst>
                <a:gd name="adj1" fmla="val 61417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7193" name="AutoShape 31"/>
            <p:cNvCxnSpPr>
              <a:cxnSpLocks noChangeShapeType="1"/>
              <a:stCxn id="186373" idx="1"/>
              <a:endCxn id="186372" idx="3"/>
            </p:cNvCxnSpPr>
            <p:nvPr/>
          </p:nvCxnSpPr>
          <p:spPr bwMode="auto">
            <a:xfrm rot="16200000">
              <a:off x="4000500" y="2377381"/>
              <a:ext cx="981075" cy="0"/>
            </a:xfrm>
            <a:prstGeom prst="straightConnector1">
              <a:avLst/>
            </a:prstGeom>
            <a:noFill/>
            <a:ln w="38100">
              <a:solidFill>
                <a:srgbClr val="5A87C6"/>
              </a:solidFill>
              <a:round/>
              <a:headEnd/>
              <a:tailEnd type="triangle" w="med" len="med"/>
            </a:ln>
          </p:spPr>
        </p:cxnSp>
        <p:cxnSp>
          <p:nvCxnSpPr>
            <p:cNvPr id="7194" name="AutoShape 32"/>
            <p:cNvCxnSpPr>
              <a:cxnSpLocks noChangeShapeType="1"/>
            </p:cNvCxnSpPr>
            <p:nvPr/>
          </p:nvCxnSpPr>
          <p:spPr bwMode="auto">
            <a:xfrm rot="16200000" flipV="1">
              <a:off x="5350339" y="935372"/>
              <a:ext cx="903548" cy="2620959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Fixed Asset Setup</a:t>
            </a:r>
          </a:p>
        </p:txBody>
      </p:sp>
      <p:sp>
        <p:nvSpPr>
          <p:cNvPr id="5325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FA-SU-500</a:t>
            </a:r>
            <a:endParaRPr lang="en-US" dirty="0"/>
          </a:p>
        </p:txBody>
      </p:sp>
      <p:sp>
        <p:nvSpPr>
          <p:cNvPr id="53252" name="Rectangle 6"/>
          <p:cNvSpPr>
            <a:spLocks noChangeArrowheads="1"/>
          </p:cNvSpPr>
          <p:nvPr/>
        </p:nvSpPr>
        <p:spPr bwMode="auto">
          <a:xfrm>
            <a:off x="1588171" y="811694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</a:t>
            </a:r>
            <a:r>
              <a:rPr lang="en-US" dirty="0" smtClean="0">
                <a:latin typeface="+mj-lt"/>
              </a:rPr>
              <a:t>Control</a:t>
            </a:r>
            <a:endParaRPr lang="en-US" dirty="0">
              <a:latin typeface="+mj-lt"/>
            </a:endParaRP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Calendar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Books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Depreciation Methods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Classes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1" dirty="0">
                <a:latin typeface="+mj-lt"/>
              </a:rPr>
              <a:t>Location Maintenance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Meters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000" dirty="0"/>
          </a:p>
        </p:txBody>
      </p:sp>
      <p:sp>
        <p:nvSpPr>
          <p:cNvPr id="194565" name="Line 5"/>
          <p:cNvSpPr>
            <a:spLocks noChangeShapeType="1"/>
          </p:cNvSpPr>
          <p:nvPr/>
        </p:nvSpPr>
        <p:spPr bwMode="auto">
          <a:xfrm>
            <a:off x="1104900" y="74453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Location Maintenance</a:t>
            </a:r>
          </a:p>
        </p:txBody>
      </p:sp>
      <p:sp>
        <p:nvSpPr>
          <p:cNvPr id="542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FA-SU-510</a:t>
            </a:r>
            <a:endParaRPr lang="en-US" dirty="0"/>
          </a:p>
        </p:txBody>
      </p:sp>
      <p:pic>
        <p:nvPicPr>
          <p:cNvPr id="54276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5788" y="967121"/>
            <a:ext cx="7970837" cy="508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Exercise</a:t>
            </a:r>
          </a:p>
        </p:txBody>
      </p:sp>
      <p:sp>
        <p:nvSpPr>
          <p:cNvPr id="552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FA-SU-520</a:t>
            </a:r>
            <a:endParaRPr lang="en-US" dirty="0"/>
          </a:p>
        </p:txBody>
      </p:sp>
      <p:pic>
        <p:nvPicPr>
          <p:cNvPr id="55300" name="Picture 4" descr="h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2107321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Fixed </a:t>
            </a:r>
            <a:r>
              <a:rPr lang="en-US" dirty="0" smtClean="0"/>
              <a:t>Asset </a:t>
            </a:r>
            <a:r>
              <a:rPr lang="en-US" dirty="0" smtClean="0"/>
              <a:t>Record: Location</a:t>
            </a:r>
            <a:endParaRPr lang="en-US" dirty="0" smtClean="0"/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FA-SU-530</a:t>
            </a:r>
            <a:endParaRPr lang="en-US" dirty="0"/>
          </a:p>
        </p:txBody>
      </p:sp>
      <p:grpSp>
        <p:nvGrpSpPr>
          <p:cNvPr id="2" name="Group 29"/>
          <p:cNvGrpSpPr/>
          <p:nvPr/>
        </p:nvGrpSpPr>
        <p:grpSpPr>
          <a:xfrm>
            <a:off x="153494" y="1013700"/>
            <a:ext cx="8863012" cy="5046662"/>
            <a:chOff x="160338" y="983556"/>
            <a:chExt cx="8863012" cy="5046662"/>
          </a:xfrm>
        </p:grpSpPr>
        <p:sp>
          <p:nvSpPr>
            <p:cNvPr id="186372" name="AutoShape 4"/>
            <p:cNvSpPr>
              <a:spLocks noChangeArrowheads="1"/>
            </p:cNvSpPr>
            <p:nvPr/>
          </p:nvSpPr>
          <p:spPr bwMode="auto">
            <a:xfrm>
              <a:off x="2844800" y="983556"/>
              <a:ext cx="3519488" cy="903287"/>
            </a:xfrm>
            <a:prstGeom prst="cube">
              <a:avLst>
                <a:gd name="adj" fmla="val 25000"/>
              </a:avLst>
            </a:prstGeom>
            <a:solidFill>
              <a:srgbClr val="EAEAE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b="1" dirty="0">
                  <a:solidFill>
                    <a:schemeClr val="bg1">
                      <a:lumMod val="75000"/>
                    </a:schemeClr>
                  </a:solidFill>
                  <a:latin typeface="+mj-lt"/>
                </a:rPr>
                <a:t>Fixed Asset</a:t>
              </a:r>
            </a:p>
          </p:txBody>
        </p:sp>
        <p:sp>
          <p:nvSpPr>
            <p:cNvPr id="186373" name="AutoShape 5"/>
            <p:cNvSpPr>
              <a:spLocks noChangeArrowheads="1"/>
            </p:cNvSpPr>
            <p:nvPr/>
          </p:nvSpPr>
          <p:spPr bwMode="auto">
            <a:xfrm>
              <a:off x="3852863" y="2642493"/>
              <a:ext cx="1501775" cy="903288"/>
            </a:xfrm>
            <a:prstGeom prst="cube">
              <a:avLst>
                <a:gd name="adj" fmla="val 25000"/>
              </a:avLst>
            </a:prstGeom>
            <a:solidFill>
              <a:schemeClr val="bg2">
                <a:lumMod val="85000"/>
              </a:schemeClr>
            </a:solidFill>
            <a:ln w="12700">
              <a:solidFill>
                <a:schemeClr val="tx1"/>
              </a:solidFill>
              <a:prstDash val="lgDashDotDot"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2400" b="1" dirty="0">
                  <a:solidFill>
                    <a:schemeClr val="bg1">
                      <a:lumMod val="75000"/>
                    </a:schemeClr>
                  </a:solidFill>
                  <a:latin typeface="+mj-lt"/>
                </a:rPr>
                <a:t>Meter</a:t>
              </a:r>
            </a:p>
          </p:txBody>
        </p:sp>
        <p:sp>
          <p:nvSpPr>
            <p:cNvPr id="7174" name="AutoShape 7"/>
            <p:cNvSpPr>
              <a:spLocks noChangeArrowheads="1"/>
            </p:cNvSpPr>
            <p:nvPr/>
          </p:nvSpPr>
          <p:spPr bwMode="auto">
            <a:xfrm>
              <a:off x="160338" y="5466656"/>
              <a:ext cx="1123950" cy="561975"/>
            </a:xfrm>
            <a:prstGeom prst="cube">
              <a:avLst>
                <a:gd name="adj" fmla="val 25000"/>
              </a:avLst>
            </a:prstGeom>
            <a:solidFill>
              <a:srgbClr val="EAEAEA"/>
            </a:solidFill>
            <a:ln w="12700">
              <a:solidFill>
                <a:schemeClr val="tx1"/>
              </a:solidFill>
              <a:prstDash val="lgDashDotDot"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600" dirty="0">
                  <a:solidFill>
                    <a:schemeClr val="bg1">
                      <a:lumMod val="75000"/>
                    </a:schemeClr>
                  </a:solidFill>
                  <a:latin typeface="+mj-lt"/>
                </a:rPr>
                <a:t>Calendar</a:t>
              </a:r>
            </a:p>
          </p:txBody>
        </p:sp>
        <p:sp>
          <p:nvSpPr>
            <p:cNvPr id="7175" name="AutoShape 8"/>
            <p:cNvSpPr>
              <a:spLocks noChangeArrowheads="1"/>
            </p:cNvSpPr>
            <p:nvPr/>
          </p:nvSpPr>
          <p:spPr bwMode="auto">
            <a:xfrm>
              <a:off x="182563" y="4420493"/>
              <a:ext cx="1123950" cy="773113"/>
            </a:xfrm>
            <a:prstGeom prst="cube">
              <a:avLst>
                <a:gd name="adj" fmla="val 25000"/>
              </a:avLst>
            </a:prstGeom>
            <a:solidFill>
              <a:srgbClr val="EAEAE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2000" b="1" dirty="0">
                  <a:solidFill>
                    <a:schemeClr val="bg1">
                      <a:lumMod val="75000"/>
                    </a:schemeClr>
                  </a:solidFill>
                  <a:latin typeface="+mj-lt"/>
                </a:rPr>
                <a:t>Book</a:t>
              </a:r>
            </a:p>
          </p:txBody>
        </p:sp>
        <p:cxnSp>
          <p:nvCxnSpPr>
            <p:cNvPr id="7176" name="AutoShape 9"/>
            <p:cNvCxnSpPr>
              <a:cxnSpLocks noChangeShapeType="1"/>
              <a:stCxn id="7174" idx="1"/>
              <a:endCxn id="7175" idx="3"/>
            </p:cNvCxnSpPr>
            <p:nvPr/>
          </p:nvCxnSpPr>
          <p:spPr bwMode="auto">
            <a:xfrm flipH="1" flipV="1">
              <a:off x="647700" y="5193606"/>
              <a:ext cx="4763" cy="414337"/>
            </a:xfrm>
            <a:prstGeom prst="straightConnector1">
              <a:avLst/>
            </a:prstGeom>
            <a:noFill/>
            <a:ln w="38100">
              <a:solidFill>
                <a:srgbClr val="EAEAEA"/>
              </a:solidFill>
              <a:round/>
              <a:headEnd/>
              <a:tailEnd type="triangle" w="med" len="med"/>
            </a:ln>
          </p:spPr>
        </p:cxnSp>
        <p:grpSp>
          <p:nvGrpSpPr>
            <p:cNvPr id="3" name="Group 10"/>
            <p:cNvGrpSpPr>
              <a:grpSpLocks/>
            </p:cNvGrpSpPr>
            <p:nvPr/>
          </p:nvGrpSpPr>
          <p:grpSpPr bwMode="auto">
            <a:xfrm>
              <a:off x="1225550" y="4420493"/>
              <a:ext cx="1427163" cy="1609725"/>
              <a:chOff x="772" y="2928"/>
              <a:chExt cx="899" cy="1014"/>
            </a:xfrm>
          </p:grpSpPr>
          <p:sp>
            <p:nvSpPr>
              <p:cNvPr id="7195" name="AutoShape 11"/>
              <p:cNvSpPr>
                <a:spLocks noChangeArrowheads="1"/>
              </p:cNvSpPr>
              <p:nvPr/>
            </p:nvSpPr>
            <p:spPr bwMode="auto">
              <a:xfrm>
                <a:off x="772" y="3597"/>
                <a:ext cx="865" cy="345"/>
              </a:xfrm>
              <a:prstGeom prst="cube">
                <a:avLst>
                  <a:gd name="adj" fmla="val 25000"/>
                </a:avLst>
              </a:prstGeom>
              <a:solidFill>
                <a:srgbClr val="EAEAEA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r>
                  <a:rPr lang="en-US" sz="1600" dirty="0">
                    <a:solidFill>
                      <a:schemeClr val="bg1">
                        <a:lumMod val="75000"/>
                      </a:schemeClr>
                    </a:solidFill>
                    <a:latin typeface="+mj-lt"/>
                  </a:rPr>
                  <a:t>Convention</a:t>
                </a:r>
              </a:p>
            </p:txBody>
          </p:sp>
          <p:sp>
            <p:nvSpPr>
              <p:cNvPr id="7196" name="AutoShape 12"/>
              <p:cNvSpPr>
                <a:spLocks noChangeArrowheads="1"/>
              </p:cNvSpPr>
              <p:nvPr/>
            </p:nvSpPr>
            <p:spPr bwMode="auto">
              <a:xfrm>
                <a:off x="776" y="2928"/>
                <a:ext cx="895" cy="487"/>
              </a:xfrm>
              <a:prstGeom prst="cube">
                <a:avLst>
                  <a:gd name="adj" fmla="val 25000"/>
                </a:avLst>
              </a:prstGeom>
              <a:solidFill>
                <a:srgbClr val="EAEAEA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r>
                  <a:rPr lang="en-US" sz="2000" b="1" dirty="0">
                    <a:solidFill>
                      <a:schemeClr val="bg1">
                        <a:lumMod val="75000"/>
                      </a:schemeClr>
                    </a:solidFill>
                    <a:latin typeface="+mj-lt"/>
                  </a:rPr>
                  <a:t>Method</a:t>
                </a:r>
              </a:p>
            </p:txBody>
          </p:sp>
          <p:cxnSp>
            <p:nvCxnSpPr>
              <p:cNvPr id="7197" name="AutoShape 13"/>
              <p:cNvCxnSpPr>
                <a:cxnSpLocks noChangeShapeType="1"/>
                <a:stCxn id="7195" idx="1"/>
                <a:endCxn id="7196" idx="3"/>
              </p:cNvCxnSpPr>
              <p:nvPr/>
            </p:nvCxnSpPr>
            <p:spPr bwMode="auto">
              <a:xfrm flipV="1">
                <a:off x="1161" y="3415"/>
                <a:ext cx="2" cy="268"/>
              </a:xfrm>
              <a:prstGeom prst="straightConnector1">
                <a:avLst/>
              </a:prstGeom>
              <a:noFill/>
              <a:ln w="38100">
                <a:solidFill>
                  <a:srgbClr val="EAEAEA"/>
                </a:solidFill>
                <a:round/>
                <a:headEnd/>
                <a:tailEnd type="triangle" w="med" len="med"/>
              </a:ln>
            </p:spPr>
          </p:cxnSp>
        </p:grpSp>
        <p:sp>
          <p:nvSpPr>
            <p:cNvPr id="186382" name="AutoShape 14"/>
            <p:cNvSpPr>
              <a:spLocks noChangeArrowheads="1"/>
            </p:cNvSpPr>
            <p:nvPr/>
          </p:nvSpPr>
          <p:spPr bwMode="auto">
            <a:xfrm>
              <a:off x="2570163" y="4420493"/>
              <a:ext cx="1874837" cy="769938"/>
            </a:xfrm>
            <a:prstGeom prst="cube">
              <a:avLst>
                <a:gd name="adj" fmla="val 25000"/>
              </a:avLst>
            </a:prstGeom>
            <a:solidFill>
              <a:srgbClr val="EAEAE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2000" b="1" dirty="0">
                  <a:solidFill>
                    <a:schemeClr val="bg1">
                      <a:lumMod val="75000"/>
                    </a:schemeClr>
                  </a:solidFill>
                  <a:latin typeface="+mj-lt"/>
                </a:rPr>
                <a:t>GL Accounts</a:t>
              </a:r>
            </a:p>
          </p:txBody>
        </p:sp>
        <p:sp>
          <p:nvSpPr>
            <p:cNvPr id="186383" name="AutoShape 15"/>
            <p:cNvSpPr>
              <a:spLocks noChangeArrowheads="1"/>
            </p:cNvSpPr>
            <p:nvPr/>
          </p:nvSpPr>
          <p:spPr bwMode="auto">
            <a:xfrm>
              <a:off x="944563" y="2648843"/>
              <a:ext cx="2035175" cy="903288"/>
            </a:xfrm>
            <a:prstGeom prst="cube">
              <a:avLst>
                <a:gd name="adj" fmla="val 25000"/>
              </a:avLst>
            </a:prstGeom>
            <a:solidFill>
              <a:srgbClr val="EAEAE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2400" b="1" dirty="0">
                  <a:solidFill>
                    <a:schemeClr val="bg1">
                      <a:lumMod val="75000"/>
                    </a:schemeClr>
                  </a:solidFill>
                  <a:latin typeface="+mj-lt"/>
                </a:rPr>
                <a:t>Class</a:t>
              </a:r>
            </a:p>
          </p:txBody>
        </p:sp>
        <p:sp>
          <p:nvSpPr>
            <p:cNvPr id="186384" name="AutoShape 16"/>
            <p:cNvSpPr>
              <a:spLocks noChangeArrowheads="1"/>
            </p:cNvSpPr>
            <p:nvPr/>
          </p:nvSpPr>
          <p:spPr bwMode="auto">
            <a:xfrm>
              <a:off x="4655247" y="4649093"/>
              <a:ext cx="1033463" cy="533400"/>
            </a:xfrm>
            <a:prstGeom prst="cube">
              <a:avLst>
                <a:gd name="adj" fmla="val 25000"/>
              </a:avLst>
            </a:prstGeom>
            <a:solidFill>
              <a:schemeClr val="accent3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600" b="1" dirty="0">
                  <a:latin typeface="+mj-lt"/>
                </a:rPr>
                <a:t>Entity</a:t>
              </a:r>
            </a:p>
          </p:txBody>
        </p:sp>
        <p:sp>
          <p:nvSpPr>
            <p:cNvPr id="186385" name="AutoShape 17"/>
            <p:cNvSpPr>
              <a:spLocks noChangeArrowheads="1"/>
            </p:cNvSpPr>
            <p:nvPr/>
          </p:nvSpPr>
          <p:spPr bwMode="auto">
            <a:xfrm>
              <a:off x="5855808" y="4649093"/>
              <a:ext cx="1485900" cy="533400"/>
            </a:xfrm>
            <a:prstGeom prst="cube">
              <a:avLst>
                <a:gd name="adj" fmla="val 25000"/>
              </a:avLst>
            </a:prstGeom>
            <a:solidFill>
              <a:schemeClr val="accent3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600" b="1" dirty="0">
                  <a:latin typeface="+mj-lt"/>
                </a:rPr>
                <a:t>Cost Center</a:t>
              </a:r>
            </a:p>
          </p:txBody>
        </p:sp>
        <p:sp>
          <p:nvSpPr>
            <p:cNvPr id="186386" name="AutoShape 18"/>
            <p:cNvSpPr>
              <a:spLocks noChangeArrowheads="1"/>
            </p:cNvSpPr>
            <p:nvPr/>
          </p:nvSpPr>
          <p:spPr bwMode="auto">
            <a:xfrm>
              <a:off x="7467818" y="4649093"/>
              <a:ext cx="1555532" cy="533400"/>
            </a:xfrm>
            <a:prstGeom prst="cube">
              <a:avLst>
                <a:gd name="adj" fmla="val 25000"/>
              </a:avLst>
            </a:prstGeom>
            <a:solidFill>
              <a:schemeClr val="accent3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600" b="1" dirty="0" smtClean="0">
                  <a:latin typeface="+mj-lt"/>
                </a:rPr>
                <a:t>Sub-Accounts</a:t>
              </a:r>
              <a:endParaRPr lang="en-US" sz="1600" b="1" dirty="0">
                <a:latin typeface="+mj-lt"/>
              </a:endParaRPr>
            </a:p>
          </p:txBody>
        </p:sp>
        <p:sp>
          <p:nvSpPr>
            <p:cNvPr id="7183" name="AutoShape 20"/>
            <p:cNvSpPr>
              <a:spLocks noChangeArrowheads="1"/>
            </p:cNvSpPr>
            <p:nvPr/>
          </p:nvSpPr>
          <p:spPr bwMode="auto">
            <a:xfrm>
              <a:off x="6313484" y="2591073"/>
              <a:ext cx="1824037" cy="903287"/>
            </a:xfrm>
            <a:prstGeom prst="cube">
              <a:avLst>
                <a:gd name="adj" fmla="val 25000"/>
              </a:avLst>
            </a:prstGeom>
            <a:solidFill>
              <a:schemeClr val="accent3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2400" b="1" dirty="0">
                  <a:latin typeface="+mj-lt"/>
                </a:rPr>
                <a:t>Location</a:t>
              </a:r>
            </a:p>
          </p:txBody>
        </p:sp>
        <p:cxnSp>
          <p:nvCxnSpPr>
            <p:cNvPr id="7184" name="AutoShape 21"/>
            <p:cNvCxnSpPr>
              <a:cxnSpLocks noChangeShapeType="1"/>
              <a:stCxn id="186385" idx="1"/>
              <a:endCxn id="7183" idx="3"/>
            </p:cNvCxnSpPr>
            <p:nvPr/>
          </p:nvCxnSpPr>
          <p:spPr bwMode="auto">
            <a:xfrm rot="5400000" flipH="1" flipV="1">
              <a:off x="6178296" y="3848148"/>
              <a:ext cx="1288083" cy="580509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7185" name="AutoShape 22"/>
            <p:cNvCxnSpPr>
              <a:cxnSpLocks noChangeShapeType="1"/>
              <a:stCxn id="186386" idx="1"/>
            </p:cNvCxnSpPr>
            <p:nvPr/>
          </p:nvCxnSpPr>
          <p:spPr bwMode="auto">
            <a:xfrm rot="16200000" flipV="1">
              <a:off x="7173989" y="3777523"/>
              <a:ext cx="1301334" cy="708506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7186" name="AutoShape 23"/>
            <p:cNvCxnSpPr>
              <a:cxnSpLocks noChangeShapeType="1"/>
            </p:cNvCxnSpPr>
            <p:nvPr/>
          </p:nvCxnSpPr>
          <p:spPr bwMode="auto">
            <a:xfrm rot="5400000" flipH="1" flipV="1">
              <a:off x="5213119" y="3333537"/>
              <a:ext cx="1235075" cy="1503712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7187" name="AutoShape 25"/>
            <p:cNvCxnSpPr>
              <a:cxnSpLocks noChangeShapeType="1"/>
              <a:stCxn id="7175" idx="1"/>
              <a:endCxn id="7190" idx="2"/>
            </p:cNvCxnSpPr>
            <p:nvPr/>
          </p:nvCxnSpPr>
          <p:spPr bwMode="auto">
            <a:xfrm rot="16200000">
              <a:off x="434976" y="3761680"/>
              <a:ext cx="1065212" cy="639763"/>
            </a:xfrm>
            <a:prstGeom prst="bentConnector3">
              <a:avLst>
                <a:gd name="adj1" fmla="val 59167"/>
              </a:avLst>
            </a:prstGeom>
            <a:noFill/>
            <a:ln w="38100">
              <a:solidFill>
                <a:srgbClr val="EAEAEA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7188" name="AutoShape 26"/>
            <p:cNvCxnSpPr>
              <a:cxnSpLocks noChangeShapeType="1"/>
              <a:stCxn id="186382" idx="1"/>
              <a:endCxn id="7191" idx="2"/>
            </p:cNvCxnSpPr>
            <p:nvPr/>
          </p:nvCxnSpPr>
          <p:spPr bwMode="auto">
            <a:xfrm rot="5400000" flipH="1">
              <a:off x="2370932" y="3571974"/>
              <a:ext cx="1062038" cy="1019175"/>
            </a:xfrm>
            <a:prstGeom prst="bentConnector3">
              <a:avLst>
                <a:gd name="adj1" fmla="val 59042"/>
              </a:avLst>
            </a:prstGeom>
            <a:noFill/>
            <a:ln w="38100">
              <a:solidFill>
                <a:srgbClr val="EAEAEA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7189" name="AutoShape 27"/>
            <p:cNvCxnSpPr>
              <a:cxnSpLocks noChangeShapeType="1"/>
            </p:cNvCxnSpPr>
            <p:nvPr/>
          </p:nvCxnSpPr>
          <p:spPr bwMode="auto">
            <a:xfrm flipV="1">
              <a:off x="1846263" y="3552131"/>
              <a:ext cx="3175" cy="1062037"/>
            </a:xfrm>
            <a:prstGeom prst="straightConnector1">
              <a:avLst/>
            </a:prstGeom>
            <a:noFill/>
            <a:ln w="38100">
              <a:solidFill>
                <a:srgbClr val="EAEAEA"/>
              </a:solidFill>
              <a:round/>
              <a:headEnd/>
              <a:tailEnd type="triangle" w="med" len="med"/>
            </a:ln>
          </p:spPr>
        </p:cxnSp>
        <p:sp>
          <p:nvSpPr>
            <p:cNvPr id="7190" name="Rectangle 28"/>
            <p:cNvSpPr>
              <a:spLocks noChangeArrowheads="1"/>
            </p:cNvSpPr>
            <p:nvPr/>
          </p:nvSpPr>
          <p:spPr bwMode="auto">
            <a:xfrm>
              <a:off x="1190625" y="3321943"/>
              <a:ext cx="193675" cy="227013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191" name="Rectangle 29"/>
            <p:cNvSpPr>
              <a:spLocks noChangeArrowheads="1"/>
            </p:cNvSpPr>
            <p:nvPr/>
          </p:nvSpPr>
          <p:spPr bwMode="auto">
            <a:xfrm>
              <a:off x="2295525" y="3323531"/>
              <a:ext cx="193675" cy="227012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cxnSp>
          <p:nvCxnSpPr>
            <p:cNvPr id="7192" name="AutoShape 30"/>
            <p:cNvCxnSpPr>
              <a:cxnSpLocks noChangeShapeType="1"/>
              <a:stCxn id="186383" idx="1"/>
              <a:endCxn id="186372" idx="3"/>
            </p:cNvCxnSpPr>
            <p:nvPr/>
          </p:nvCxnSpPr>
          <p:spPr bwMode="auto">
            <a:xfrm rot="16200000">
              <a:off x="2676525" y="1059756"/>
              <a:ext cx="987425" cy="2641600"/>
            </a:xfrm>
            <a:prstGeom prst="bentConnector3">
              <a:avLst>
                <a:gd name="adj1" fmla="val 61417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7193" name="AutoShape 31"/>
            <p:cNvCxnSpPr>
              <a:cxnSpLocks noChangeShapeType="1"/>
              <a:stCxn id="186373" idx="1"/>
              <a:endCxn id="186372" idx="3"/>
            </p:cNvCxnSpPr>
            <p:nvPr/>
          </p:nvCxnSpPr>
          <p:spPr bwMode="auto">
            <a:xfrm rot="16200000">
              <a:off x="4000500" y="2377381"/>
              <a:ext cx="981075" cy="0"/>
            </a:xfrm>
            <a:prstGeom prst="straightConnector1">
              <a:avLst/>
            </a:prstGeom>
            <a:noFill/>
            <a:ln w="38100">
              <a:solidFill>
                <a:srgbClr val="5A87C6"/>
              </a:solidFill>
              <a:round/>
              <a:headEnd/>
              <a:tailEnd type="triangle" w="med" len="med"/>
            </a:ln>
          </p:spPr>
        </p:cxnSp>
        <p:cxnSp>
          <p:nvCxnSpPr>
            <p:cNvPr id="7194" name="AutoShape 32"/>
            <p:cNvCxnSpPr>
              <a:cxnSpLocks noChangeShapeType="1"/>
            </p:cNvCxnSpPr>
            <p:nvPr/>
          </p:nvCxnSpPr>
          <p:spPr bwMode="auto">
            <a:xfrm rot="16200000" flipV="1">
              <a:off x="5350339" y="935372"/>
              <a:ext cx="903548" cy="2620959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Fixed Asset Setup</a:t>
            </a:r>
          </a:p>
        </p:txBody>
      </p:sp>
      <p:sp>
        <p:nvSpPr>
          <p:cNvPr id="573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FA-SU-540</a:t>
            </a:r>
            <a:endParaRPr lang="en-US" dirty="0"/>
          </a:p>
        </p:txBody>
      </p:sp>
      <p:sp>
        <p:nvSpPr>
          <p:cNvPr id="57348" name="Rectangle 6"/>
          <p:cNvSpPr>
            <a:spLocks noChangeArrowheads="1"/>
          </p:cNvSpPr>
          <p:nvPr/>
        </p:nvSpPr>
        <p:spPr bwMode="auto">
          <a:xfrm>
            <a:off x="1588171" y="811694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</a:t>
            </a:r>
            <a:r>
              <a:rPr lang="en-US" dirty="0" smtClean="0">
                <a:latin typeface="+mj-lt"/>
              </a:rPr>
              <a:t>Control</a:t>
            </a:r>
            <a:endParaRPr lang="en-US" dirty="0">
              <a:latin typeface="+mj-lt"/>
            </a:endParaRP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Calendar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Books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Depreciation Methods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Classes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Locations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1" dirty="0">
                <a:latin typeface="+mj-lt"/>
              </a:rPr>
              <a:t>Meter Maintenance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000" dirty="0"/>
          </a:p>
        </p:txBody>
      </p:sp>
      <p:sp>
        <p:nvSpPr>
          <p:cNvPr id="195589" name="Line 5"/>
          <p:cNvSpPr>
            <a:spLocks noChangeShapeType="1"/>
          </p:cNvSpPr>
          <p:nvPr/>
        </p:nvSpPr>
        <p:spPr bwMode="auto">
          <a:xfrm>
            <a:off x="1104900" y="74453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Fixed Asset Meter Maintenance</a:t>
            </a:r>
          </a:p>
        </p:txBody>
      </p:sp>
      <p:sp>
        <p:nvSpPr>
          <p:cNvPr id="583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FA-SU-550</a:t>
            </a:r>
            <a:endParaRPr lang="en-US" dirty="0"/>
          </a:p>
        </p:txBody>
      </p:sp>
      <p:pic>
        <p:nvPicPr>
          <p:cNvPr id="58372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3263" y="1074529"/>
            <a:ext cx="7732712" cy="482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Exercise</a:t>
            </a:r>
          </a:p>
        </p:txBody>
      </p:sp>
      <p:sp>
        <p:nvSpPr>
          <p:cNvPr id="593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FA-SU-560</a:t>
            </a:r>
            <a:endParaRPr lang="en-US" dirty="0"/>
          </a:p>
        </p:txBody>
      </p:sp>
      <p:pic>
        <p:nvPicPr>
          <p:cNvPr id="59396" name="Picture 4" descr="h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2137465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Fixed </a:t>
            </a:r>
            <a:r>
              <a:rPr lang="en-US" dirty="0" smtClean="0"/>
              <a:t>Asset </a:t>
            </a:r>
            <a:r>
              <a:rPr lang="en-US" dirty="0" smtClean="0"/>
              <a:t>Record</a:t>
            </a:r>
            <a:r>
              <a:rPr lang="en-US" dirty="0" smtClean="0"/>
              <a:t>:</a:t>
            </a:r>
            <a:r>
              <a:rPr lang="en-US" dirty="0" smtClean="0"/>
              <a:t> Meter</a:t>
            </a:r>
            <a:endParaRPr lang="en-US" dirty="0" smtClean="0"/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FA-SU-570</a:t>
            </a:r>
            <a:endParaRPr lang="en-US" dirty="0"/>
          </a:p>
        </p:txBody>
      </p:sp>
      <p:sp>
        <p:nvSpPr>
          <p:cNvPr id="186372" name="AutoShape 4"/>
          <p:cNvSpPr>
            <a:spLocks noChangeArrowheads="1"/>
          </p:cNvSpPr>
          <p:nvPr/>
        </p:nvSpPr>
        <p:spPr bwMode="auto">
          <a:xfrm>
            <a:off x="2837956" y="1013700"/>
            <a:ext cx="3519488" cy="903287"/>
          </a:xfrm>
          <a:prstGeom prst="cube">
            <a:avLst>
              <a:gd name="adj" fmla="val 25000"/>
            </a:avLst>
          </a:prstGeom>
          <a:solidFill>
            <a:srgbClr val="EAEAEA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b="1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Fixed Asset</a:t>
            </a:r>
          </a:p>
        </p:txBody>
      </p:sp>
      <p:sp>
        <p:nvSpPr>
          <p:cNvPr id="186373" name="AutoShape 5"/>
          <p:cNvSpPr>
            <a:spLocks noChangeArrowheads="1"/>
          </p:cNvSpPr>
          <p:nvPr/>
        </p:nvSpPr>
        <p:spPr bwMode="auto">
          <a:xfrm>
            <a:off x="3846019" y="2672637"/>
            <a:ext cx="1501775" cy="903288"/>
          </a:xfrm>
          <a:prstGeom prst="cube">
            <a:avLst>
              <a:gd name="adj" fmla="val 25000"/>
            </a:avLst>
          </a:prstGeom>
          <a:solidFill>
            <a:schemeClr val="tx1">
              <a:lumMod val="50000"/>
              <a:lumOff val="50000"/>
            </a:schemeClr>
          </a:solidFill>
          <a:ln w="12700">
            <a:solidFill>
              <a:schemeClr val="tx1"/>
            </a:solidFill>
            <a:prstDash val="lgDashDotDot"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2400" b="1" dirty="0">
                <a:latin typeface="+mj-lt"/>
              </a:rPr>
              <a:t>Meter</a:t>
            </a:r>
          </a:p>
        </p:txBody>
      </p:sp>
      <p:sp>
        <p:nvSpPr>
          <p:cNvPr id="7174" name="AutoShape 7"/>
          <p:cNvSpPr>
            <a:spLocks noChangeArrowheads="1"/>
          </p:cNvSpPr>
          <p:nvPr/>
        </p:nvSpPr>
        <p:spPr bwMode="auto">
          <a:xfrm>
            <a:off x="153494" y="5496800"/>
            <a:ext cx="1123950" cy="561975"/>
          </a:xfrm>
          <a:prstGeom prst="cube">
            <a:avLst>
              <a:gd name="adj" fmla="val 25000"/>
            </a:avLst>
          </a:prstGeom>
          <a:solidFill>
            <a:srgbClr val="EAEAEA"/>
          </a:solidFill>
          <a:ln w="12700">
            <a:solidFill>
              <a:schemeClr val="tx1"/>
            </a:solidFill>
            <a:prstDash val="lgDashDotDot"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16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Calendar</a:t>
            </a:r>
          </a:p>
        </p:txBody>
      </p:sp>
      <p:sp>
        <p:nvSpPr>
          <p:cNvPr id="7175" name="AutoShape 8"/>
          <p:cNvSpPr>
            <a:spLocks noChangeArrowheads="1"/>
          </p:cNvSpPr>
          <p:nvPr/>
        </p:nvSpPr>
        <p:spPr bwMode="auto">
          <a:xfrm>
            <a:off x="175719" y="4450637"/>
            <a:ext cx="1123950" cy="773113"/>
          </a:xfrm>
          <a:prstGeom prst="cube">
            <a:avLst>
              <a:gd name="adj" fmla="val 25000"/>
            </a:avLst>
          </a:prstGeom>
          <a:solidFill>
            <a:srgbClr val="EAEAEA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2000" b="1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Book</a:t>
            </a:r>
          </a:p>
        </p:txBody>
      </p:sp>
      <p:cxnSp>
        <p:nvCxnSpPr>
          <p:cNvPr id="7176" name="AutoShape 9"/>
          <p:cNvCxnSpPr>
            <a:cxnSpLocks noChangeShapeType="1"/>
            <a:stCxn id="7174" idx="1"/>
            <a:endCxn id="7175" idx="3"/>
          </p:cNvCxnSpPr>
          <p:nvPr/>
        </p:nvCxnSpPr>
        <p:spPr bwMode="auto">
          <a:xfrm flipH="1" flipV="1">
            <a:off x="640856" y="5223750"/>
            <a:ext cx="4763" cy="414337"/>
          </a:xfrm>
          <a:prstGeom prst="straightConnector1">
            <a:avLst/>
          </a:prstGeom>
          <a:noFill/>
          <a:ln w="38100">
            <a:solidFill>
              <a:srgbClr val="C0C0C0"/>
            </a:solidFill>
            <a:round/>
            <a:headEnd/>
            <a:tailEnd type="triangle" w="med" len="med"/>
          </a:ln>
        </p:spPr>
      </p:cxnSp>
      <p:grpSp>
        <p:nvGrpSpPr>
          <p:cNvPr id="3" name="Group 10"/>
          <p:cNvGrpSpPr>
            <a:grpSpLocks/>
          </p:cNvGrpSpPr>
          <p:nvPr/>
        </p:nvGrpSpPr>
        <p:grpSpPr bwMode="auto">
          <a:xfrm>
            <a:off x="1218706" y="4450637"/>
            <a:ext cx="1427163" cy="1609725"/>
            <a:chOff x="772" y="2928"/>
            <a:chExt cx="899" cy="1014"/>
          </a:xfrm>
          <a:solidFill>
            <a:srgbClr val="EAEAEA"/>
          </a:solidFill>
        </p:grpSpPr>
        <p:sp>
          <p:nvSpPr>
            <p:cNvPr id="7195" name="AutoShape 11"/>
            <p:cNvSpPr>
              <a:spLocks noChangeArrowheads="1"/>
            </p:cNvSpPr>
            <p:nvPr/>
          </p:nvSpPr>
          <p:spPr bwMode="auto">
            <a:xfrm>
              <a:off x="772" y="3597"/>
              <a:ext cx="865" cy="345"/>
            </a:xfrm>
            <a:prstGeom prst="cube">
              <a:avLst>
                <a:gd name="adj" fmla="val 25000"/>
              </a:avLst>
            </a:prstGeom>
            <a:grp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600" dirty="0">
                  <a:solidFill>
                    <a:schemeClr val="bg1">
                      <a:lumMod val="75000"/>
                    </a:schemeClr>
                  </a:solidFill>
                  <a:latin typeface="+mj-lt"/>
                </a:rPr>
                <a:t>Convention</a:t>
              </a:r>
            </a:p>
          </p:txBody>
        </p:sp>
        <p:sp>
          <p:nvSpPr>
            <p:cNvPr id="7196" name="AutoShape 12"/>
            <p:cNvSpPr>
              <a:spLocks noChangeArrowheads="1"/>
            </p:cNvSpPr>
            <p:nvPr/>
          </p:nvSpPr>
          <p:spPr bwMode="auto">
            <a:xfrm>
              <a:off x="776" y="2928"/>
              <a:ext cx="895" cy="487"/>
            </a:xfrm>
            <a:prstGeom prst="cube">
              <a:avLst>
                <a:gd name="adj" fmla="val 25000"/>
              </a:avLst>
            </a:prstGeom>
            <a:grp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2000" b="1" dirty="0">
                  <a:solidFill>
                    <a:schemeClr val="bg1">
                      <a:lumMod val="75000"/>
                    </a:schemeClr>
                  </a:solidFill>
                  <a:latin typeface="+mj-lt"/>
                </a:rPr>
                <a:t>Method</a:t>
              </a:r>
            </a:p>
          </p:txBody>
        </p:sp>
        <p:cxnSp>
          <p:nvCxnSpPr>
            <p:cNvPr id="7197" name="AutoShape 13"/>
            <p:cNvCxnSpPr>
              <a:cxnSpLocks noChangeShapeType="1"/>
              <a:stCxn id="7195" idx="1"/>
              <a:endCxn id="7196" idx="3"/>
            </p:cNvCxnSpPr>
            <p:nvPr/>
          </p:nvCxnSpPr>
          <p:spPr bwMode="auto">
            <a:xfrm flipV="1">
              <a:off x="1161" y="3415"/>
              <a:ext cx="2" cy="268"/>
            </a:xfrm>
            <a:prstGeom prst="straightConnector1">
              <a:avLst/>
            </a:prstGeom>
            <a:grpFill/>
            <a:ln w="38100">
              <a:solidFill>
                <a:srgbClr val="C0C0C0"/>
              </a:solidFill>
              <a:round/>
              <a:headEnd/>
              <a:tailEnd type="triangle" w="med" len="med"/>
            </a:ln>
          </p:spPr>
        </p:cxnSp>
      </p:grpSp>
      <p:sp>
        <p:nvSpPr>
          <p:cNvPr id="186382" name="AutoShape 14"/>
          <p:cNvSpPr>
            <a:spLocks noChangeArrowheads="1"/>
          </p:cNvSpPr>
          <p:nvPr/>
        </p:nvSpPr>
        <p:spPr bwMode="auto">
          <a:xfrm>
            <a:off x="2563319" y="4450637"/>
            <a:ext cx="1874837" cy="769938"/>
          </a:xfrm>
          <a:prstGeom prst="cube">
            <a:avLst>
              <a:gd name="adj" fmla="val 25000"/>
            </a:avLst>
          </a:prstGeom>
          <a:solidFill>
            <a:srgbClr val="EAEAEA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2000" b="1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GL Accounts</a:t>
            </a:r>
          </a:p>
        </p:txBody>
      </p:sp>
      <p:sp>
        <p:nvSpPr>
          <p:cNvPr id="186383" name="AutoShape 15"/>
          <p:cNvSpPr>
            <a:spLocks noChangeArrowheads="1"/>
          </p:cNvSpPr>
          <p:nvPr/>
        </p:nvSpPr>
        <p:spPr bwMode="auto">
          <a:xfrm>
            <a:off x="937719" y="2678987"/>
            <a:ext cx="2035175" cy="903288"/>
          </a:xfrm>
          <a:prstGeom prst="cube">
            <a:avLst>
              <a:gd name="adj" fmla="val 25000"/>
            </a:avLst>
          </a:prstGeom>
          <a:solidFill>
            <a:srgbClr val="EAEAEA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2400" b="1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Class</a:t>
            </a:r>
          </a:p>
        </p:txBody>
      </p:sp>
      <p:sp>
        <p:nvSpPr>
          <p:cNvPr id="186384" name="AutoShape 16"/>
          <p:cNvSpPr>
            <a:spLocks noChangeArrowheads="1"/>
          </p:cNvSpPr>
          <p:nvPr/>
        </p:nvSpPr>
        <p:spPr bwMode="auto">
          <a:xfrm>
            <a:off x="4648403" y="4679237"/>
            <a:ext cx="1033463" cy="533400"/>
          </a:xfrm>
          <a:prstGeom prst="cube">
            <a:avLst>
              <a:gd name="adj" fmla="val 25000"/>
            </a:avLst>
          </a:prstGeom>
          <a:solidFill>
            <a:srgbClr val="EAEAEA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1600" b="1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Entity</a:t>
            </a:r>
          </a:p>
        </p:txBody>
      </p:sp>
      <p:sp>
        <p:nvSpPr>
          <p:cNvPr id="186385" name="AutoShape 17"/>
          <p:cNvSpPr>
            <a:spLocks noChangeArrowheads="1"/>
          </p:cNvSpPr>
          <p:nvPr/>
        </p:nvSpPr>
        <p:spPr bwMode="auto">
          <a:xfrm>
            <a:off x="5848964" y="4679237"/>
            <a:ext cx="1485900" cy="533400"/>
          </a:xfrm>
          <a:prstGeom prst="cube">
            <a:avLst>
              <a:gd name="adj" fmla="val 25000"/>
            </a:avLst>
          </a:prstGeom>
          <a:solidFill>
            <a:srgbClr val="EAEAEA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1600" b="1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Cost Center</a:t>
            </a:r>
          </a:p>
        </p:txBody>
      </p:sp>
      <p:sp>
        <p:nvSpPr>
          <p:cNvPr id="186386" name="AutoShape 18"/>
          <p:cNvSpPr>
            <a:spLocks noChangeArrowheads="1"/>
          </p:cNvSpPr>
          <p:nvPr/>
        </p:nvSpPr>
        <p:spPr bwMode="auto">
          <a:xfrm>
            <a:off x="7460974" y="4679237"/>
            <a:ext cx="1555532" cy="533400"/>
          </a:xfrm>
          <a:prstGeom prst="cube">
            <a:avLst>
              <a:gd name="adj" fmla="val 25000"/>
            </a:avLst>
          </a:prstGeom>
          <a:solidFill>
            <a:srgbClr val="EAEAEA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1600" b="1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Sub Accounts</a:t>
            </a:r>
          </a:p>
        </p:txBody>
      </p:sp>
      <p:sp>
        <p:nvSpPr>
          <p:cNvPr id="7183" name="AutoShape 20"/>
          <p:cNvSpPr>
            <a:spLocks noChangeArrowheads="1"/>
          </p:cNvSpPr>
          <p:nvPr/>
        </p:nvSpPr>
        <p:spPr bwMode="auto">
          <a:xfrm>
            <a:off x="6306640" y="2621217"/>
            <a:ext cx="1824037" cy="903287"/>
          </a:xfrm>
          <a:prstGeom prst="cube">
            <a:avLst>
              <a:gd name="adj" fmla="val 25000"/>
            </a:avLst>
          </a:prstGeom>
          <a:solidFill>
            <a:srgbClr val="EAEAEA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2400" b="1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Location</a:t>
            </a:r>
          </a:p>
        </p:txBody>
      </p:sp>
      <p:cxnSp>
        <p:nvCxnSpPr>
          <p:cNvPr id="7184" name="AutoShape 21"/>
          <p:cNvCxnSpPr>
            <a:cxnSpLocks noChangeShapeType="1"/>
            <a:stCxn id="186385" idx="1"/>
            <a:endCxn id="7183" idx="3"/>
          </p:cNvCxnSpPr>
          <p:nvPr/>
        </p:nvCxnSpPr>
        <p:spPr bwMode="auto">
          <a:xfrm rot="5400000" flipH="1" flipV="1">
            <a:off x="6171452" y="3878292"/>
            <a:ext cx="1288083" cy="580509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C0C0C0"/>
            </a:solidFill>
            <a:miter lim="800000"/>
            <a:headEnd/>
            <a:tailEnd type="triangle" w="med" len="med"/>
          </a:ln>
        </p:spPr>
      </p:cxnSp>
      <p:cxnSp>
        <p:nvCxnSpPr>
          <p:cNvPr id="7185" name="AutoShape 22"/>
          <p:cNvCxnSpPr>
            <a:cxnSpLocks noChangeShapeType="1"/>
            <a:stCxn id="186386" idx="1"/>
          </p:cNvCxnSpPr>
          <p:nvPr/>
        </p:nvCxnSpPr>
        <p:spPr bwMode="auto">
          <a:xfrm rot="16200000" flipV="1">
            <a:off x="7167145" y="3807667"/>
            <a:ext cx="1301334" cy="708506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C0C0C0"/>
            </a:solidFill>
            <a:miter lim="800000"/>
            <a:headEnd/>
            <a:tailEnd type="triangle" w="med" len="med"/>
          </a:ln>
        </p:spPr>
      </p:cxnSp>
      <p:cxnSp>
        <p:nvCxnSpPr>
          <p:cNvPr id="7186" name="AutoShape 23"/>
          <p:cNvCxnSpPr>
            <a:cxnSpLocks noChangeShapeType="1"/>
          </p:cNvCxnSpPr>
          <p:nvPr/>
        </p:nvCxnSpPr>
        <p:spPr bwMode="auto">
          <a:xfrm rot="5400000" flipH="1" flipV="1">
            <a:off x="5206275" y="3363681"/>
            <a:ext cx="1235075" cy="1503712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C0C0C0"/>
            </a:solidFill>
            <a:miter lim="800000"/>
            <a:headEnd/>
            <a:tailEnd type="triangle" w="med" len="med"/>
          </a:ln>
        </p:spPr>
      </p:cxnSp>
      <p:cxnSp>
        <p:nvCxnSpPr>
          <p:cNvPr id="7187" name="AutoShape 25"/>
          <p:cNvCxnSpPr>
            <a:cxnSpLocks noChangeShapeType="1"/>
            <a:stCxn id="7175" idx="1"/>
            <a:endCxn id="7190" idx="2"/>
          </p:cNvCxnSpPr>
          <p:nvPr/>
        </p:nvCxnSpPr>
        <p:spPr bwMode="auto">
          <a:xfrm rot="16200000">
            <a:off x="428132" y="3791824"/>
            <a:ext cx="1065212" cy="639763"/>
          </a:xfrm>
          <a:prstGeom prst="bentConnector3">
            <a:avLst>
              <a:gd name="adj1" fmla="val 59167"/>
            </a:avLst>
          </a:prstGeom>
          <a:noFill/>
          <a:ln w="38100">
            <a:solidFill>
              <a:srgbClr val="C0C0C0"/>
            </a:solidFill>
            <a:miter lim="800000"/>
            <a:headEnd/>
            <a:tailEnd type="triangle" w="med" len="med"/>
          </a:ln>
        </p:spPr>
      </p:cxnSp>
      <p:cxnSp>
        <p:nvCxnSpPr>
          <p:cNvPr id="7188" name="AutoShape 26"/>
          <p:cNvCxnSpPr>
            <a:cxnSpLocks noChangeShapeType="1"/>
            <a:stCxn id="186382" idx="1"/>
            <a:endCxn id="7191" idx="2"/>
          </p:cNvCxnSpPr>
          <p:nvPr/>
        </p:nvCxnSpPr>
        <p:spPr bwMode="auto">
          <a:xfrm rot="5400000" flipH="1">
            <a:off x="2364088" y="3602118"/>
            <a:ext cx="1062038" cy="1019175"/>
          </a:xfrm>
          <a:prstGeom prst="bentConnector3">
            <a:avLst>
              <a:gd name="adj1" fmla="val 59042"/>
            </a:avLst>
          </a:prstGeom>
          <a:noFill/>
          <a:ln w="38100">
            <a:solidFill>
              <a:srgbClr val="C0C0C0"/>
            </a:solidFill>
            <a:miter lim="800000"/>
            <a:headEnd/>
            <a:tailEnd type="triangle" w="med" len="med"/>
          </a:ln>
        </p:spPr>
      </p:cxnSp>
      <p:cxnSp>
        <p:nvCxnSpPr>
          <p:cNvPr id="7189" name="AutoShape 27"/>
          <p:cNvCxnSpPr>
            <a:cxnSpLocks noChangeShapeType="1"/>
          </p:cNvCxnSpPr>
          <p:nvPr/>
        </p:nvCxnSpPr>
        <p:spPr bwMode="auto">
          <a:xfrm flipV="1">
            <a:off x="1839419" y="3582275"/>
            <a:ext cx="3175" cy="1062037"/>
          </a:xfrm>
          <a:prstGeom prst="straightConnector1">
            <a:avLst/>
          </a:prstGeom>
          <a:noFill/>
          <a:ln w="38100">
            <a:solidFill>
              <a:srgbClr val="C0C0C0"/>
            </a:solidFill>
            <a:round/>
            <a:headEnd/>
            <a:tailEnd type="triangle" w="med" len="med"/>
          </a:ln>
        </p:spPr>
      </p:cxnSp>
      <p:sp>
        <p:nvSpPr>
          <p:cNvPr id="7190" name="Rectangle 28"/>
          <p:cNvSpPr>
            <a:spLocks noChangeArrowheads="1"/>
          </p:cNvSpPr>
          <p:nvPr/>
        </p:nvSpPr>
        <p:spPr bwMode="auto">
          <a:xfrm>
            <a:off x="1183781" y="3352087"/>
            <a:ext cx="193675" cy="227013"/>
          </a:xfrm>
          <a:prstGeom prst="rect">
            <a:avLst/>
          </a:prstGeom>
          <a:solidFill>
            <a:srgbClr val="EAEAEA"/>
          </a:solidFill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7191" name="Rectangle 29"/>
          <p:cNvSpPr>
            <a:spLocks noChangeArrowheads="1"/>
          </p:cNvSpPr>
          <p:nvPr/>
        </p:nvSpPr>
        <p:spPr bwMode="auto">
          <a:xfrm>
            <a:off x="2288681" y="3353675"/>
            <a:ext cx="193675" cy="227012"/>
          </a:xfrm>
          <a:prstGeom prst="rect">
            <a:avLst/>
          </a:prstGeom>
          <a:solidFill>
            <a:srgbClr val="EAEAEA"/>
          </a:solidFill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cxnSp>
        <p:nvCxnSpPr>
          <p:cNvPr id="7192" name="AutoShape 30"/>
          <p:cNvCxnSpPr>
            <a:cxnSpLocks noChangeShapeType="1"/>
            <a:stCxn id="186383" idx="1"/>
            <a:endCxn id="186372" idx="3"/>
          </p:cNvCxnSpPr>
          <p:nvPr/>
        </p:nvCxnSpPr>
        <p:spPr bwMode="auto">
          <a:xfrm rot="16200000">
            <a:off x="2669681" y="1089900"/>
            <a:ext cx="987425" cy="2641600"/>
          </a:xfrm>
          <a:prstGeom prst="bentConnector3">
            <a:avLst>
              <a:gd name="adj1" fmla="val 61417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cxnSp>
        <p:nvCxnSpPr>
          <p:cNvPr id="7193" name="AutoShape 31"/>
          <p:cNvCxnSpPr>
            <a:cxnSpLocks noChangeShapeType="1"/>
            <a:stCxn id="186373" idx="1"/>
            <a:endCxn id="186372" idx="3"/>
          </p:cNvCxnSpPr>
          <p:nvPr/>
        </p:nvCxnSpPr>
        <p:spPr bwMode="auto">
          <a:xfrm rot="16200000">
            <a:off x="3993656" y="2407525"/>
            <a:ext cx="981075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</p:spPr>
      </p:cxnSp>
      <p:cxnSp>
        <p:nvCxnSpPr>
          <p:cNvPr id="7194" name="AutoShape 32"/>
          <p:cNvCxnSpPr>
            <a:cxnSpLocks noChangeShapeType="1"/>
          </p:cNvCxnSpPr>
          <p:nvPr/>
        </p:nvCxnSpPr>
        <p:spPr bwMode="auto">
          <a:xfrm rot="16200000" flipV="1">
            <a:off x="5343495" y="965516"/>
            <a:ext cx="903548" cy="2620959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Fixed Asset Setup</a:t>
            </a:r>
          </a:p>
        </p:txBody>
      </p:sp>
      <p:sp>
        <p:nvSpPr>
          <p:cNvPr id="614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FA-SU-580</a:t>
            </a:r>
            <a:endParaRPr lang="en-US" dirty="0"/>
          </a:p>
        </p:txBody>
      </p:sp>
      <p:sp>
        <p:nvSpPr>
          <p:cNvPr id="61444" name="Rectangle 6"/>
          <p:cNvSpPr>
            <a:spLocks noChangeArrowheads="1"/>
          </p:cNvSpPr>
          <p:nvPr/>
        </p:nvSpPr>
        <p:spPr bwMode="auto">
          <a:xfrm>
            <a:off x="1588171" y="801646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Control 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Calendar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Books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Depreciation Methods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Classes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Locations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Meters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1" dirty="0">
                <a:latin typeface="+mj-lt"/>
              </a:rPr>
              <a:t>Fixed Asset Maintenance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endParaRPr lang="en-US" dirty="0">
              <a:latin typeface="+mj-lt"/>
            </a:endParaRPr>
          </a:p>
        </p:txBody>
      </p:sp>
      <p:sp>
        <p:nvSpPr>
          <p:cNvPr id="196613" name="Line 5"/>
          <p:cNvSpPr>
            <a:spLocks noChangeShapeType="1"/>
          </p:cNvSpPr>
          <p:nvPr/>
        </p:nvSpPr>
        <p:spPr bwMode="auto">
          <a:xfrm>
            <a:off x="1104900" y="754581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587640" y="891610"/>
            <a:ext cx="7099160" cy="5424523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 smtClean="0"/>
              <a:t>Fixed Asset Maintenance</a:t>
            </a:r>
          </a:p>
          <a:p>
            <a:r>
              <a:rPr lang="en-US" dirty="0" smtClean="0"/>
              <a:t>Fixed Asset Options</a:t>
            </a:r>
          </a:p>
          <a:p>
            <a:r>
              <a:rPr lang="en-US" dirty="0" smtClean="0"/>
              <a:t>Asset Accounts</a:t>
            </a:r>
          </a:p>
          <a:p>
            <a:r>
              <a:rPr lang="en-US" dirty="0" smtClean="0"/>
              <a:t>Asset Retirement</a:t>
            </a:r>
          </a:p>
          <a:p>
            <a:r>
              <a:rPr lang="en-US" dirty="0" smtClean="0"/>
              <a:t>Asset Transfers</a:t>
            </a:r>
          </a:p>
          <a:p>
            <a:r>
              <a:rPr lang="en-US" dirty="0" smtClean="0"/>
              <a:t>Asset Data</a:t>
            </a:r>
          </a:p>
          <a:p>
            <a:pPr lvl="1"/>
            <a:r>
              <a:rPr lang="en-US" dirty="0" smtClean="0"/>
              <a:t>Comments</a:t>
            </a:r>
          </a:p>
          <a:p>
            <a:pPr lvl="1"/>
            <a:r>
              <a:rPr lang="en-US" dirty="0" smtClean="0"/>
              <a:t>User Fields</a:t>
            </a:r>
          </a:p>
          <a:p>
            <a:pPr lvl="1"/>
            <a:r>
              <a:rPr lang="en-US" dirty="0" smtClean="0"/>
              <a:t>Insurance Data</a:t>
            </a:r>
          </a:p>
          <a:p>
            <a:r>
              <a:rPr lang="en-US" dirty="0" smtClean="0"/>
              <a:t>Depreciation Books</a:t>
            </a:r>
          </a:p>
          <a:p>
            <a:r>
              <a:rPr lang="en-US" dirty="0" smtClean="0"/>
              <a:t>Asset Components</a:t>
            </a:r>
          </a:p>
          <a:p>
            <a:r>
              <a:rPr lang="en-US" dirty="0" smtClean="0"/>
              <a:t>Batch Maintenance</a:t>
            </a:r>
          </a:p>
          <a:p>
            <a:endParaRPr lang="en-US" dirty="0"/>
          </a:p>
        </p:txBody>
      </p:sp>
      <p:sp>
        <p:nvSpPr>
          <p:cNvPr id="62467" name="Rectangle 7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dirty="0" smtClean="0"/>
              <a:t>Fixed Asset Maintenance</a:t>
            </a:r>
          </a:p>
        </p:txBody>
      </p:sp>
      <p:sp>
        <p:nvSpPr>
          <p:cNvPr id="624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FA-SU-590</a:t>
            </a:r>
            <a:endParaRPr lang="en-US" dirty="0"/>
          </a:p>
        </p:txBody>
      </p:sp>
      <p:sp>
        <p:nvSpPr>
          <p:cNvPr id="230409" name="Line 9"/>
          <p:cNvSpPr>
            <a:spLocks noChangeShapeType="1"/>
          </p:cNvSpPr>
          <p:nvPr/>
        </p:nvSpPr>
        <p:spPr bwMode="auto">
          <a:xfrm>
            <a:off x="1104900" y="754581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Fixed Asset Setup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FA-SU-060</a:t>
            </a:r>
            <a:endParaRPr lang="en-US" dirty="0"/>
          </a:p>
        </p:txBody>
      </p:sp>
      <p:sp>
        <p:nvSpPr>
          <p:cNvPr id="188421" name="Line 5"/>
          <p:cNvSpPr>
            <a:spLocks noChangeShapeType="1"/>
          </p:cNvSpPr>
          <p:nvPr/>
        </p:nvSpPr>
        <p:spPr bwMode="auto">
          <a:xfrm>
            <a:off x="1104900" y="74453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8197" name="Rectangle 6"/>
          <p:cNvSpPr>
            <a:spLocks noChangeArrowheads="1"/>
          </p:cNvSpPr>
          <p:nvPr/>
        </p:nvSpPr>
        <p:spPr bwMode="auto">
          <a:xfrm>
            <a:off x="1588171" y="801646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</a:t>
            </a:r>
            <a:r>
              <a:rPr lang="en-US" dirty="0" smtClean="0">
                <a:latin typeface="+mj-lt"/>
              </a:rPr>
              <a:t>Control</a:t>
            </a:r>
            <a:endParaRPr lang="en-US" dirty="0">
              <a:latin typeface="+mj-lt"/>
            </a:endParaRP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Calendar (Optional)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Books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Depreciation Methods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Classes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Locations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Meters (Optional)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endParaRPr lang="en-US" dirty="0">
              <a:latin typeface="+mj-lt"/>
            </a:endParaRP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endParaRPr lang="en-US" dirty="0">
              <a:latin typeface="+mj-lt"/>
            </a:endParaRP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endParaRPr lang="en-US" dirty="0">
              <a:latin typeface="+mj-lt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Fixed Asset Maintenance Header</a:t>
            </a:r>
            <a:endParaRPr lang="en-US" dirty="0"/>
          </a:p>
        </p:txBody>
      </p:sp>
      <p:sp>
        <p:nvSpPr>
          <p:cNvPr id="6349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FA-SU-600</a:t>
            </a:r>
            <a:endParaRPr lang="en-US" dirty="0"/>
          </a:p>
        </p:txBody>
      </p:sp>
      <p:sp>
        <p:nvSpPr>
          <p:cNvPr id="63492" name="Rectangle 89"/>
          <p:cNvSpPr>
            <a:spLocks noChangeArrowheads="1"/>
          </p:cNvSpPr>
          <p:nvPr/>
        </p:nvSpPr>
        <p:spPr bwMode="auto">
          <a:xfrm>
            <a:off x="231775" y="6329363"/>
            <a:ext cx="12001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grpSp>
        <p:nvGrpSpPr>
          <p:cNvPr id="20" name="Group 19"/>
          <p:cNvGrpSpPr/>
          <p:nvPr/>
        </p:nvGrpSpPr>
        <p:grpSpPr>
          <a:xfrm>
            <a:off x="1380602" y="1677650"/>
            <a:ext cx="6367463" cy="3654425"/>
            <a:chOff x="1390650" y="1989138"/>
            <a:chExt cx="6367463" cy="3654425"/>
          </a:xfrm>
        </p:grpSpPr>
        <p:sp>
          <p:nvSpPr>
            <p:cNvPr id="63493" name="Rectangle 92"/>
            <p:cNvSpPr>
              <a:spLocks noChangeArrowheads="1"/>
            </p:cNvSpPr>
            <p:nvPr/>
          </p:nvSpPr>
          <p:spPr bwMode="auto">
            <a:xfrm>
              <a:off x="5634038" y="3419475"/>
              <a:ext cx="1028700" cy="3889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63494" name="Rectangle 93"/>
            <p:cNvSpPr>
              <a:spLocks noChangeArrowheads="1"/>
            </p:cNvSpPr>
            <p:nvPr/>
          </p:nvSpPr>
          <p:spPr bwMode="auto">
            <a:xfrm>
              <a:off x="5634038" y="3419475"/>
              <a:ext cx="1028700" cy="3889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28094" name="Rectangle 94"/>
            <p:cNvSpPr>
              <a:spLocks noChangeArrowheads="1"/>
            </p:cNvSpPr>
            <p:nvPr/>
          </p:nvSpPr>
          <p:spPr bwMode="auto">
            <a:xfrm>
              <a:off x="3379788" y="1989138"/>
              <a:ext cx="2435225" cy="661987"/>
            </a:xfrm>
            <a:prstGeom prst="rect">
              <a:avLst/>
            </a:prstGeom>
            <a:solidFill>
              <a:srgbClr val="B5C5C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1">
                  <a:lumMod val="7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eaLnBrk="0" hangingPunct="0">
                <a:defRPr/>
              </a:pPr>
              <a:r>
                <a:rPr lang="en-US" sz="1400" b="1" dirty="0">
                  <a:latin typeface="+mj-lt"/>
                </a:rPr>
                <a:t>Fixed Asset Header</a:t>
              </a:r>
            </a:p>
          </p:txBody>
        </p:sp>
        <p:sp>
          <p:nvSpPr>
            <p:cNvPr id="128095" name="Rectangle 95"/>
            <p:cNvSpPr>
              <a:spLocks noChangeArrowheads="1"/>
            </p:cNvSpPr>
            <p:nvPr/>
          </p:nvSpPr>
          <p:spPr bwMode="auto">
            <a:xfrm>
              <a:off x="1390650" y="4718050"/>
              <a:ext cx="1854200" cy="923925"/>
            </a:xfrm>
            <a:prstGeom prst="rect">
              <a:avLst/>
            </a:prstGeom>
            <a:solidFill>
              <a:srgbClr val="B5C5C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1">
                  <a:lumMod val="7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eaLnBrk="0" hangingPunct="0">
                <a:defRPr/>
              </a:pPr>
              <a:r>
                <a:rPr lang="en-US" sz="1400" b="1" dirty="0">
                  <a:latin typeface="+mj-lt"/>
                </a:rPr>
                <a:t>Option</a:t>
              </a:r>
            </a:p>
          </p:txBody>
        </p:sp>
        <p:sp>
          <p:nvSpPr>
            <p:cNvPr id="128096" name="Rectangle 96"/>
            <p:cNvSpPr>
              <a:spLocks noChangeArrowheads="1"/>
            </p:cNvSpPr>
            <p:nvPr/>
          </p:nvSpPr>
          <p:spPr bwMode="auto">
            <a:xfrm>
              <a:off x="3649663" y="4718050"/>
              <a:ext cx="1854200" cy="923925"/>
            </a:xfrm>
            <a:prstGeom prst="rect">
              <a:avLst/>
            </a:prstGeom>
            <a:solidFill>
              <a:srgbClr val="B5C5C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1">
                  <a:lumMod val="7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eaLnBrk="0" hangingPunct="0">
                <a:defRPr/>
              </a:pPr>
              <a:r>
                <a:rPr lang="en-US" sz="1400" b="1" dirty="0">
                  <a:latin typeface="+mj-lt"/>
                </a:rPr>
                <a:t>Depreciation Books</a:t>
              </a:r>
            </a:p>
          </p:txBody>
        </p:sp>
        <p:sp>
          <p:nvSpPr>
            <p:cNvPr id="128097" name="Rectangle 97"/>
            <p:cNvSpPr>
              <a:spLocks noChangeArrowheads="1"/>
            </p:cNvSpPr>
            <p:nvPr/>
          </p:nvSpPr>
          <p:spPr bwMode="auto">
            <a:xfrm>
              <a:off x="5903913" y="4719638"/>
              <a:ext cx="1854200" cy="923925"/>
            </a:xfrm>
            <a:prstGeom prst="rect">
              <a:avLst/>
            </a:prstGeom>
            <a:solidFill>
              <a:srgbClr val="B5C5C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1">
                  <a:lumMod val="7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eaLnBrk="0" hangingPunct="0">
                <a:defRPr/>
              </a:pPr>
              <a:r>
                <a:rPr lang="en-US" sz="1400" b="1" dirty="0">
                  <a:latin typeface="+mj-lt"/>
                </a:rPr>
                <a:t>Asset Component Maintenance</a:t>
              </a:r>
            </a:p>
          </p:txBody>
        </p:sp>
        <p:sp>
          <p:nvSpPr>
            <p:cNvPr id="63499" name="Line 98"/>
            <p:cNvSpPr>
              <a:spLocks noChangeShapeType="1"/>
            </p:cNvSpPr>
            <p:nvPr/>
          </p:nvSpPr>
          <p:spPr bwMode="auto">
            <a:xfrm>
              <a:off x="4586288" y="2659063"/>
              <a:ext cx="0" cy="723900"/>
            </a:xfrm>
            <a:prstGeom prst="line">
              <a:avLst/>
            </a:prstGeom>
            <a:noFill/>
            <a:ln w="38100">
              <a:solidFill>
                <a:srgbClr val="5A87C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63500" name="Line 99"/>
            <p:cNvSpPr>
              <a:spLocks noChangeShapeType="1"/>
            </p:cNvSpPr>
            <p:nvPr/>
          </p:nvSpPr>
          <p:spPr bwMode="auto">
            <a:xfrm>
              <a:off x="2414588" y="3382963"/>
              <a:ext cx="4330700" cy="0"/>
            </a:xfrm>
            <a:prstGeom prst="line">
              <a:avLst/>
            </a:prstGeom>
            <a:noFill/>
            <a:ln w="38100">
              <a:solidFill>
                <a:srgbClr val="5A87C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63501" name="Line 100"/>
            <p:cNvSpPr>
              <a:spLocks noChangeShapeType="1"/>
            </p:cNvSpPr>
            <p:nvPr/>
          </p:nvSpPr>
          <p:spPr bwMode="auto">
            <a:xfrm>
              <a:off x="2414588" y="3382963"/>
              <a:ext cx="0" cy="1333500"/>
            </a:xfrm>
            <a:prstGeom prst="line">
              <a:avLst/>
            </a:prstGeom>
            <a:noFill/>
            <a:ln w="38100">
              <a:solidFill>
                <a:srgbClr val="5A87C6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63502" name="Line 101"/>
            <p:cNvSpPr>
              <a:spLocks noChangeShapeType="1"/>
            </p:cNvSpPr>
            <p:nvPr/>
          </p:nvSpPr>
          <p:spPr bwMode="auto">
            <a:xfrm>
              <a:off x="4586288" y="3395663"/>
              <a:ext cx="0" cy="1333500"/>
            </a:xfrm>
            <a:prstGeom prst="line">
              <a:avLst/>
            </a:prstGeom>
            <a:noFill/>
            <a:ln w="38100">
              <a:solidFill>
                <a:srgbClr val="5A87C6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63503" name="Line 102"/>
            <p:cNvSpPr>
              <a:spLocks noChangeShapeType="1"/>
            </p:cNvSpPr>
            <p:nvPr/>
          </p:nvSpPr>
          <p:spPr bwMode="auto">
            <a:xfrm>
              <a:off x="6745288" y="3382963"/>
              <a:ext cx="0" cy="1333500"/>
            </a:xfrm>
            <a:prstGeom prst="line">
              <a:avLst/>
            </a:prstGeom>
            <a:noFill/>
            <a:ln w="38100">
              <a:solidFill>
                <a:srgbClr val="5A87C6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63504" name="Rectangle 103"/>
            <p:cNvSpPr>
              <a:spLocks noChangeArrowheads="1"/>
            </p:cNvSpPr>
            <p:nvPr/>
          </p:nvSpPr>
          <p:spPr bwMode="auto">
            <a:xfrm>
              <a:off x="1928813" y="3703638"/>
              <a:ext cx="963612" cy="3302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182880" tIns="320040" rIns="182880" bIns="320040" anchor="ctr"/>
            <a:lstStyle/>
            <a:p>
              <a:pPr eaLnBrk="0" hangingPunct="0"/>
              <a:r>
                <a:rPr lang="en-US" sz="1000" b="1" dirty="0">
                  <a:latin typeface="+mj-lt"/>
                </a:rPr>
                <a:t>Option</a:t>
              </a:r>
              <a:endParaRPr lang="en-US" sz="1400" b="1" dirty="0">
                <a:latin typeface="+mj-lt"/>
              </a:endParaRPr>
            </a:p>
          </p:txBody>
        </p:sp>
        <p:sp>
          <p:nvSpPr>
            <p:cNvPr id="63505" name="Rectangle 104"/>
            <p:cNvSpPr>
              <a:spLocks noChangeArrowheads="1"/>
            </p:cNvSpPr>
            <p:nvPr/>
          </p:nvSpPr>
          <p:spPr bwMode="auto">
            <a:xfrm>
              <a:off x="4108450" y="3697288"/>
              <a:ext cx="963613" cy="3302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182880" tIns="320040" rIns="182880" bIns="320040" anchor="ctr"/>
            <a:lstStyle/>
            <a:p>
              <a:pPr eaLnBrk="0" hangingPunct="0"/>
              <a:r>
                <a:rPr lang="en-US" sz="1000" b="1" dirty="0">
                  <a:latin typeface="+mj-lt"/>
                </a:rPr>
                <a:t>Books</a:t>
              </a:r>
              <a:endParaRPr lang="en-US" sz="1400" b="1" dirty="0">
                <a:latin typeface="+mj-lt"/>
              </a:endParaRPr>
            </a:p>
          </p:txBody>
        </p:sp>
        <p:sp>
          <p:nvSpPr>
            <p:cNvPr id="63506" name="Rectangle 105"/>
            <p:cNvSpPr>
              <a:spLocks noChangeArrowheads="1"/>
            </p:cNvSpPr>
            <p:nvPr/>
          </p:nvSpPr>
          <p:spPr bwMode="auto">
            <a:xfrm>
              <a:off x="6264275" y="3703638"/>
              <a:ext cx="963613" cy="3302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182880" tIns="320040" rIns="182880" bIns="320040" anchor="ctr"/>
            <a:lstStyle/>
            <a:p>
              <a:pPr eaLnBrk="0" hangingPunct="0"/>
              <a:r>
                <a:rPr lang="en-US" sz="1000" b="1" dirty="0">
                  <a:latin typeface="+mj-lt"/>
                </a:rPr>
                <a:t>Detail</a:t>
              </a:r>
              <a:endParaRPr lang="en-US" sz="1400" b="1" dirty="0"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Fixed Asset Maintenance</a:t>
            </a:r>
          </a:p>
        </p:txBody>
      </p:sp>
      <p:sp>
        <p:nvSpPr>
          <p:cNvPr id="645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FA-SU-610</a:t>
            </a:r>
            <a:endParaRPr lang="en-US" dirty="0"/>
          </a:p>
        </p:txBody>
      </p:sp>
      <p:pic>
        <p:nvPicPr>
          <p:cNvPr id="64516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75" y="1176148"/>
            <a:ext cx="7713663" cy="459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587640" y="891610"/>
            <a:ext cx="7099160" cy="542452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Fixed Asset Maintenance</a:t>
            </a:r>
          </a:p>
          <a:p>
            <a:r>
              <a:rPr lang="en-US" b="1" dirty="0" smtClean="0"/>
              <a:t>Fixed Asset Options</a:t>
            </a:r>
          </a:p>
          <a:p>
            <a:r>
              <a:rPr lang="en-US" dirty="0" smtClean="0"/>
              <a:t>Asset Accounts</a:t>
            </a:r>
          </a:p>
          <a:p>
            <a:r>
              <a:rPr lang="en-US" dirty="0" smtClean="0"/>
              <a:t>Asset Retirement</a:t>
            </a:r>
          </a:p>
          <a:p>
            <a:r>
              <a:rPr lang="en-US" dirty="0" smtClean="0"/>
              <a:t>Asset Transfers</a:t>
            </a:r>
          </a:p>
          <a:p>
            <a:r>
              <a:rPr lang="en-US" dirty="0" smtClean="0"/>
              <a:t>Asset Data</a:t>
            </a:r>
          </a:p>
          <a:p>
            <a:pPr lvl="1"/>
            <a:r>
              <a:rPr lang="en-US" dirty="0" smtClean="0"/>
              <a:t>Comments</a:t>
            </a:r>
          </a:p>
          <a:p>
            <a:pPr lvl="1"/>
            <a:r>
              <a:rPr lang="en-US" dirty="0" smtClean="0"/>
              <a:t>User Fields</a:t>
            </a:r>
          </a:p>
          <a:p>
            <a:pPr lvl="1"/>
            <a:r>
              <a:rPr lang="en-US" dirty="0" smtClean="0"/>
              <a:t>Insurance Data</a:t>
            </a:r>
          </a:p>
          <a:p>
            <a:r>
              <a:rPr lang="en-US" dirty="0" smtClean="0"/>
              <a:t>Depreciation Books</a:t>
            </a:r>
          </a:p>
          <a:p>
            <a:r>
              <a:rPr lang="en-US" dirty="0" smtClean="0"/>
              <a:t>Asset Components</a:t>
            </a:r>
          </a:p>
          <a:p>
            <a:r>
              <a:rPr lang="en-US" dirty="0" smtClean="0"/>
              <a:t>Batch Maintenance</a:t>
            </a:r>
          </a:p>
          <a:p>
            <a:endParaRPr lang="en-US" dirty="0"/>
          </a:p>
        </p:txBody>
      </p:sp>
      <p:sp>
        <p:nvSpPr>
          <p:cNvPr id="65541" name="Rectangle 6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dirty="0" smtClean="0"/>
              <a:t>Fixed Asset Maintenance</a:t>
            </a:r>
          </a:p>
        </p:txBody>
      </p:sp>
      <p:sp>
        <p:nvSpPr>
          <p:cNvPr id="655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FA-SU-620</a:t>
            </a:r>
            <a:endParaRPr lang="en-US" dirty="0"/>
          </a:p>
        </p:txBody>
      </p:sp>
      <p:sp>
        <p:nvSpPr>
          <p:cNvPr id="231431" name="Line 7"/>
          <p:cNvSpPr>
            <a:spLocks noChangeShapeType="1"/>
          </p:cNvSpPr>
          <p:nvPr/>
        </p:nvSpPr>
        <p:spPr bwMode="auto">
          <a:xfrm>
            <a:off x="1104900" y="74453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le 3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Option</a:t>
            </a:r>
            <a:endParaRPr lang="en-US" dirty="0"/>
          </a:p>
        </p:txBody>
      </p:sp>
      <p:sp>
        <p:nvSpPr>
          <p:cNvPr id="6656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FA-SU-630</a:t>
            </a:r>
            <a:endParaRPr lang="en-US" dirty="0"/>
          </a:p>
        </p:txBody>
      </p:sp>
      <p:sp>
        <p:nvSpPr>
          <p:cNvPr id="66564" name="Rectangle 2051"/>
          <p:cNvSpPr>
            <a:spLocks noChangeArrowheads="1"/>
          </p:cNvSpPr>
          <p:nvPr/>
        </p:nvSpPr>
        <p:spPr bwMode="auto">
          <a:xfrm>
            <a:off x="5405438" y="2393237"/>
            <a:ext cx="1028700" cy="3889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129028" name="Rectangle 2052"/>
          <p:cNvSpPr>
            <a:spLocks noChangeArrowheads="1"/>
          </p:cNvSpPr>
          <p:nvPr/>
        </p:nvSpPr>
        <p:spPr bwMode="auto">
          <a:xfrm>
            <a:off x="3265488" y="1089900"/>
            <a:ext cx="2435225" cy="661987"/>
          </a:xfrm>
          <a:prstGeom prst="rect">
            <a:avLst/>
          </a:prstGeom>
          <a:solidFill>
            <a:srgbClr val="B5C5C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lIns="182880" tIns="320040" rIns="182880" bIns="320040" anchor="ctr"/>
          <a:lstStyle/>
          <a:p>
            <a:pPr eaLnBrk="0" hangingPunct="0">
              <a:defRPr/>
            </a:pPr>
            <a:r>
              <a:rPr lang="en-US" sz="1400" b="1" dirty="0">
                <a:latin typeface="+mj-lt"/>
              </a:rPr>
              <a:t>Option</a:t>
            </a:r>
          </a:p>
        </p:txBody>
      </p:sp>
      <p:sp>
        <p:nvSpPr>
          <p:cNvPr id="66566" name="Rectangle 2059"/>
          <p:cNvSpPr>
            <a:spLocks noChangeArrowheads="1"/>
          </p:cNvSpPr>
          <p:nvPr/>
        </p:nvSpPr>
        <p:spPr bwMode="auto">
          <a:xfrm>
            <a:off x="1819238" y="2439275"/>
            <a:ext cx="963613" cy="330200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182880" tIns="320040" rIns="182880" bIns="320040" anchor="ctr"/>
          <a:lstStyle/>
          <a:p>
            <a:pPr eaLnBrk="0" hangingPunct="0"/>
            <a:r>
              <a:rPr lang="en-US" sz="1000" b="1" dirty="0">
                <a:latin typeface="+mj-lt"/>
              </a:rPr>
              <a:t>Retire</a:t>
            </a:r>
            <a:endParaRPr lang="en-US" sz="1400" b="1" dirty="0">
              <a:latin typeface="+mj-lt"/>
            </a:endParaRPr>
          </a:p>
        </p:txBody>
      </p:sp>
      <p:sp>
        <p:nvSpPr>
          <p:cNvPr id="66567" name="Rectangle 2060"/>
          <p:cNvSpPr>
            <a:spLocks noChangeArrowheads="1"/>
          </p:cNvSpPr>
          <p:nvPr/>
        </p:nvSpPr>
        <p:spPr bwMode="auto">
          <a:xfrm>
            <a:off x="347103" y="2439275"/>
            <a:ext cx="963612" cy="330200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182880" tIns="320040" rIns="182880" bIns="320040" anchor="ctr"/>
          <a:lstStyle/>
          <a:p>
            <a:pPr eaLnBrk="0" hangingPunct="0"/>
            <a:r>
              <a:rPr lang="en-US" sz="1000" b="1" dirty="0">
                <a:latin typeface="+mj-lt"/>
              </a:rPr>
              <a:t>Accts</a:t>
            </a:r>
            <a:endParaRPr lang="en-US" sz="1400" b="1" dirty="0">
              <a:latin typeface="+mj-lt"/>
            </a:endParaRPr>
          </a:p>
        </p:txBody>
      </p:sp>
      <p:sp>
        <p:nvSpPr>
          <p:cNvPr id="66568" name="Rectangle 2061"/>
          <p:cNvSpPr>
            <a:spLocks noChangeArrowheads="1"/>
          </p:cNvSpPr>
          <p:nvPr/>
        </p:nvSpPr>
        <p:spPr bwMode="auto">
          <a:xfrm>
            <a:off x="3263900" y="2444037"/>
            <a:ext cx="963613" cy="330200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182880" tIns="320040" rIns="182880" bIns="320040" anchor="ctr"/>
          <a:lstStyle/>
          <a:p>
            <a:pPr eaLnBrk="0" hangingPunct="0"/>
            <a:r>
              <a:rPr lang="en-US" sz="1000" b="1" dirty="0">
                <a:latin typeface="+mj-lt"/>
              </a:rPr>
              <a:t>Tran</a:t>
            </a:r>
            <a:endParaRPr lang="en-US" sz="1400" b="1" dirty="0">
              <a:latin typeface="+mj-lt"/>
            </a:endParaRPr>
          </a:p>
        </p:txBody>
      </p:sp>
      <p:sp>
        <p:nvSpPr>
          <p:cNvPr id="66569" name="Rectangle 2062"/>
          <p:cNvSpPr>
            <a:spLocks noChangeArrowheads="1"/>
          </p:cNvSpPr>
          <p:nvPr/>
        </p:nvSpPr>
        <p:spPr bwMode="auto">
          <a:xfrm>
            <a:off x="4829175" y="2444037"/>
            <a:ext cx="963613" cy="330200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0" tIns="320040" rIns="0" bIns="320040" anchor="ctr"/>
          <a:lstStyle/>
          <a:p>
            <a:pPr eaLnBrk="0" hangingPunct="0"/>
            <a:r>
              <a:rPr lang="en-US" sz="1000" b="1" dirty="0">
                <a:latin typeface="+mj-lt"/>
              </a:rPr>
              <a:t>Comments</a:t>
            </a:r>
            <a:endParaRPr lang="en-US" sz="1400" b="1" dirty="0">
              <a:latin typeface="+mj-lt"/>
            </a:endParaRPr>
          </a:p>
        </p:txBody>
      </p:sp>
      <p:sp>
        <p:nvSpPr>
          <p:cNvPr id="66570" name="Rectangle 2064"/>
          <p:cNvSpPr>
            <a:spLocks noChangeArrowheads="1"/>
          </p:cNvSpPr>
          <p:nvPr/>
        </p:nvSpPr>
        <p:spPr bwMode="auto">
          <a:xfrm>
            <a:off x="7885113" y="2439275"/>
            <a:ext cx="963612" cy="330200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182880" tIns="320040" rIns="182880" bIns="320040" anchor="ctr"/>
          <a:lstStyle/>
          <a:p>
            <a:pPr eaLnBrk="0" hangingPunct="0"/>
            <a:r>
              <a:rPr lang="en-US" sz="1000" b="1" dirty="0" smtClean="0">
                <a:latin typeface="+mj-lt"/>
              </a:rPr>
              <a:t>Insure</a:t>
            </a:r>
            <a:endParaRPr lang="en-US" sz="1400" b="1" dirty="0">
              <a:latin typeface="+mj-lt"/>
            </a:endParaRPr>
          </a:p>
        </p:txBody>
      </p:sp>
      <p:sp>
        <p:nvSpPr>
          <p:cNvPr id="66571" name="Rectangle 2066"/>
          <p:cNvSpPr>
            <a:spLocks noChangeArrowheads="1"/>
          </p:cNvSpPr>
          <p:nvPr/>
        </p:nvSpPr>
        <p:spPr bwMode="auto">
          <a:xfrm>
            <a:off x="1819238" y="4477625"/>
            <a:ext cx="963613" cy="330200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182880" tIns="320040" rIns="182880" bIns="320040" anchor="ctr"/>
          <a:lstStyle/>
          <a:p>
            <a:pPr eaLnBrk="0" hangingPunct="0"/>
            <a:r>
              <a:rPr lang="en-US" sz="1000" b="1" dirty="0">
                <a:latin typeface="+mj-lt"/>
              </a:rPr>
              <a:t>Books</a:t>
            </a:r>
            <a:endParaRPr lang="en-US" sz="1400" b="1" dirty="0">
              <a:latin typeface="+mj-lt"/>
            </a:endParaRPr>
          </a:p>
        </p:txBody>
      </p:sp>
      <p:sp>
        <p:nvSpPr>
          <p:cNvPr id="129043" name="Rectangle 2067"/>
          <p:cNvSpPr>
            <a:spLocks noChangeArrowheads="1"/>
          </p:cNvSpPr>
          <p:nvPr/>
        </p:nvSpPr>
        <p:spPr bwMode="auto">
          <a:xfrm>
            <a:off x="3113088" y="3407650"/>
            <a:ext cx="1258887" cy="688975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lIns="182880" tIns="320040" rIns="182880" bIns="320040" anchor="ctr"/>
          <a:lstStyle/>
          <a:p>
            <a:pPr eaLnBrk="0" hangingPunct="0">
              <a:defRPr/>
            </a:pPr>
            <a:r>
              <a:rPr lang="en-US" sz="1200" b="1" dirty="0">
                <a:latin typeface="+mj-lt"/>
              </a:rPr>
              <a:t>Asset Transfer</a:t>
            </a:r>
          </a:p>
        </p:txBody>
      </p:sp>
      <p:sp>
        <p:nvSpPr>
          <p:cNvPr id="129044" name="Rectangle 2068"/>
          <p:cNvSpPr>
            <a:spLocks noChangeArrowheads="1"/>
          </p:cNvSpPr>
          <p:nvPr/>
        </p:nvSpPr>
        <p:spPr bwMode="auto">
          <a:xfrm>
            <a:off x="4686300" y="3407650"/>
            <a:ext cx="1258888" cy="688975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lIns="0" tIns="320040" rIns="0" bIns="320040" anchor="ctr"/>
          <a:lstStyle/>
          <a:p>
            <a:pPr eaLnBrk="0" hangingPunct="0">
              <a:defRPr/>
            </a:pPr>
            <a:r>
              <a:rPr lang="en-US" sz="1200" b="1" dirty="0">
                <a:latin typeface="+mj-lt"/>
              </a:rPr>
              <a:t>Transaction Comments</a:t>
            </a:r>
          </a:p>
        </p:txBody>
      </p:sp>
      <p:sp>
        <p:nvSpPr>
          <p:cNvPr id="129045" name="Rectangle 2069"/>
          <p:cNvSpPr>
            <a:spLocks noChangeArrowheads="1"/>
          </p:cNvSpPr>
          <p:nvPr/>
        </p:nvSpPr>
        <p:spPr bwMode="auto">
          <a:xfrm>
            <a:off x="6205538" y="3420350"/>
            <a:ext cx="1339850" cy="688975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lIns="0" tIns="320040" rIns="0" bIns="320040" anchor="ctr"/>
          <a:lstStyle/>
          <a:p>
            <a:pPr eaLnBrk="0" hangingPunct="0">
              <a:defRPr/>
            </a:pPr>
            <a:r>
              <a:rPr lang="en-US" sz="1200" b="1" dirty="0">
                <a:latin typeface="+mj-lt"/>
              </a:rPr>
              <a:t>User Field Maintenance</a:t>
            </a:r>
            <a:endParaRPr lang="en-US" sz="1400" b="1" dirty="0">
              <a:latin typeface="+mj-lt"/>
            </a:endParaRPr>
          </a:p>
        </p:txBody>
      </p:sp>
      <p:sp>
        <p:nvSpPr>
          <p:cNvPr id="129046" name="Rectangle 2070"/>
          <p:cNvSpPr>
            <a:spLocks noChangeArrowheads="1"/>
          </p:cNvSpPr>
          <p:nvPr/>
        </p:nvSpPr>
        <p:spPr bwMode="auto">
          <a:xfrm>
            <a:off x="7740650" y="3431462"/>
            <a:ext cx="1258888" cy="688975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85000"/>
              </a:schemeClr>
            </a:outerShdw>
          </a:effectLst>
        </p:spPr>
        <p:txBody>
          <a:bodyPr lIns="182880" tIns="320040" rIns="182880" bIns="320040" anchor="ctr"/>
          <a:lstStyle/>
          <a:p>
            <a:pPr eaLnBrk="0" hangingPunct="0">
              <a:defRPr/>
            </a:pPr>
            <a:r>
              <a:rPr lang="en-US" sz="1200" b="1" dirty="0">
                <a:latin typeface="+mj-lt"/>
              </a:rPr>
              <a:t>Insurance Data</a:t>
            </a:r>
            <a:endParaRPr lang="en-US" sz="1400" b="1" dirty="0">
              <a:latin typeface="+mj-lt"/>
            </a:endParaRPr>
          </a:p>
        </p:txBody>
      </p:sp>
      <p:sp>
        <p:nvSpPr>
          <p:cNvPr id="129047" name="Rectangle 2071"/>
          <p:cNvSpPr>
            <a:spLocks noChangeArrowheads="1"/>
          </p:cNvSpPr>
          <p:nvPr/>
        </p:nvSpPr>
        <p:spPr bwMode="auto">
          <a:xfrm>
            <a:off x="1557494" y="5315825"/>
            <a:ext cx="1497206" cy="688975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lIns="0" tIns="320040" rIns="0" bIns="320040" anchor="ctr"/>
          <a:lstStyle/>
          <a:p>
            <a:pPr eaLnBrk="0" hangingPunct="0">
              <a:defRPr/>
            </a:pPr>
            <a:r>
              <a:rPr lang="en-US" sz="1200" b="1" dirty="0">
                <a:latin typeface="+mj-lt"/>
              </a:rPr>
              <a:t>Depreciation </a:t>
            </a:r>
            <a:endParaRPr lang="en-US" sz="1200" b="1" dirty="0" smtClean="0">
              <a:latin typeface="+mj-lt"/>
            </a:endParaRPr>
          </a:p>
          <a:p>
            <a:pPr eaLnBrk="0" hangingPunct="0">
              <a:defRPr/>
            </a:pPr>
            <a:r>
              <a:rPr lang="en-US" sz="1200" b="1" dirty="0" smtClean="0">
                <a:latin typeface="+mj-lt"/>
              </a:rPr>
              <a:t>Books</a:t>
            </a:r>
            <a:endParaRPr lang="en-US" sz="1400" b="1" dirty="0">
              <a:latin typeface="+mj-lt"/>
            </a:endParaRPr>
          </a:p>
        </p:txBody>
      </p:sp>
      <p:sp>
        <p:nvSpPr>
          <p:cNvPr id="66577" name="Rectangle 2073"/>
          <p:cNvSpPr>
            <a:spLocks noChangeArrowheads="1"/>
          </p:cNvSpPr>
          <p:nvPr/>
        </p:nvSpPr>
        <p:spPr bwMode="auto">
          <a:xfrm>
            <a:off x="6391275" y="2444037"/>
            <a:ext cx="963613" cy="330200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182880" tIns="320040" rIns="182880" bIns="320040" anchor="ctr"/>
          <a:lstStyle/>
          <a:p>
            <a:pPr eaLnBrk="0" hangingPunct="0"/>
            <a:r>
              <a:rPr lang="en-US" sz="1000" b="1" dirty="0">
                <a:latin typeface="+mj-lt"/>
              </a:rPr>
              <a:t>User</a:t>
            </a:r>
            <a:endParaRPr lang="en-US" sz="1400" b="1" dirty="0">
              <a:latin typeface="+mj-lt"/>
            </a:endParaRPr>
          </a:p>
        </p:txBody>
      </p:sp>
      <p:sp>
        <p:nvSpPr>
          <p:cNvPr id="129050" name="Rectangle 2074"/>
          <p:cNvSpPr>
            <a:spLocks noChangeArrowheads="1"/>
          </p:cNvSpPr>
          <p:nvPr/>
        </p:nvSpPr>
        <p:spPr bwMode="auto">
          <a:xfrm>
            <a:off x="1706526" y="3410825"/>
            <a:ext cx="1189037" cy="688975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lIns="182880" tIns="320040" rIns="182880" bIns="320040" anchor="ctr"/>
          <a:lstStyle/>
          <a:p>
            <a:pPr eaLnBrk="0" hangingPunct="0">
              <a:defRPr/>
            </a:pPr>
            <a:r>
              <a:rPr lang="en-US" sz="1200" b="1" dirty="0">
                <a:latin typeface="+mj-lt"/>
              </a:rPr>
              <a:t>Retire</a:t>
            </a:r>
            <a:endParaRPr lang="en-US" sz="1400" b="1" dirty="0">
              <a:latin typeface="+mj-lt"/>
            </a:endParaRPr>
          </a:p>
        </p:txBody>
      </p:sp>
      <p:sp>
        <p:nvSpPr>
          <p:cNvPr id="129051" name="Rectangle 2075"/>
          <p:cNvSpPr>
            <a:spLocks noChangeArrowheads="1"/>
          </p:cNvSpPr>
          <p:nvPr/>
        </p:nvSpPr>
        <p:spPr bwMode="auto">
          <a:xfrm>
            <a:off x="139700" y="3410825"/>
            <a:ext cx="1367553" cy="688975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1600" dir="2700000" algn="ctr" rotWithShape="0">
              <a:schemeClr val="bg1">
                <a:lumMod val="75000"/>
              </a:schemeClr>
            </a:outerShdw>
          </a:effectLst>
        </p:spPr>
        <p:txBody>
          <a:bodyPr lIns="0" tIns="320040" rIns="0" bIns="320040" anchor="ctr"/>
          <a:lstStyle/>
          <a:p>
            <a:pPr eaLnBrk="0" hangingPunct="0">
              <a:defRPr/>
            </a:pPr>
            <a:r>
              <a:rPr lang="en-US" sz="1200" b="1" dirty="0">
                <a:latin typeface="+mj-lt"/>
              </a:rPr>
              <a:t>Asset </a:t>
            </a:r>
            <a:endParaRPr lang="en-US" sz="1200" b="1" dirty="0" smtClean="0">
              <a:latin typeface="+mj-lt"/>
            </a:endParaRPr>
          </a:p>
          <a:p>
            <a:pPr eaLnBrk="0" hangingPunct="0">
              <a:defRPr/>
            </a:pPr>
            <a:r>
              <a:rPr lang="en-US" sz="1200" b="1" dirty="0" smtClean="0">
                <a:latin typeface="+mj-lt"/>
              </a:rPr>
              <a:t>Account </a:t>
            </a:r>
            <a:r>
              <a:rPr lang="en-US" sz="1200" b="1" dirty="0">
                <a:latin typeface="+mj-lt"/>
              </a:rPr>
              <a:t>Maintenance</a:t>
            </a:r>
            <a:endParaRPr lang="en-US" sz="1400" b="1" dirty="0">
              <a:latin typeface="+mj-lt"/>
            </a:endParaRPr>
          </a:p>
        </p:txBody>
      </p:sp>
      <p:cxnSp>
        <p:nvCxnSpPr>
          <p:cNvPr id="66580" name="AutoShape 2081"/>
          <p:cNvCxnSpPr>
            <a:cxnSpLocks noChangeShapeType="1"/>
            <a:stCxn id="129028" idx="2"/>
            <a:endCxn id="66567" idx="0"/>
          </p:cNvCxnSpPr>
          <p:nvPr/>
        </p:nvCxnSpPr>
        <p:spPr bwMode="auto">
          <a:xfrm rot="5400000">
            <a:off x="2312311" y="268485"/>
            <a:ext cx="687388" cy="3654192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cxnSp>
        <p:nvCxnSpPr>
          <p:cNvPr id="66581" name="AutoShape 2082"/>
          <p:cNvCxnSpPr>
            <a:cxnSpLocks noChangeShapeType="1"/>
            <a:stCxn id="66567" idx="2"/>
            <a:endCxn id="129051" idx="0"/>
          </p:cNvCxnSpPr>
          <p:nvPr/>
        </p:nvCxnSpPr>
        <p:spPr bwMode="auto">
          <a:xfrm rot="5400000">
            <a:off x="505518" y="3087434"/>
            <a:ext cx="641350" cy="5432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</p:spPr>
      </p:cxnSp>
      <p:cxnSp>
        <p:nvCxnSpPr>
          <p:cNvPr id="66582" name="AutoShape 2083"/>
          <p:cNvCxnSpPr>
            <a:cxnSpLocks noChangeShapeType="1"/>
            <a:stCxn id="129028" idx="2"/>
            <a:endCxn id="66566" idx="0"/>
          </p:cNvCxnSpPr>
          <p:nvPr/>
        </p:nvCxnSpPr>
        <p:spPr bwMode="auto">
          <a:xfrm rot="5400000">
            <a:off x="3048379" y="1004553"/>
            <a:ext cx="687388" cy="2182056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cxnSp>
        <p:nvCxnSpPr>
          <p:cNvPr id="66583" name="AutoShape 2084"/>
          <p:cNvCxnSpPr>
            <a:cxnSpLocks noChangeShapeType="1"/>
            <a:stCxn id="66566" idx="2"/>
            <a:endCxn id="129050" idx="0"/>
          </p:cNvCxnSpPr>
          <p:nvPr/>
        </p:nvCxnSpPr>
        <p:spPr bwMode="auto">
          <a:xfrm rot="5400000">
            <a:off x="1981163" y="3090150"/>
            <a:ext cx="641350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</p:spPr>
      </p:cxnSp>
      <p:cxnSp>
        <p:nvCxnSpPr>
          <p:cNvPr id="66584" name="AutoShape 2085"/>
          <p:cNvCxnSpPr>
            <a:cxnSpLocks noChangeShapeType="1"/>
            <a:stCxn id="129028" idx="2"/>
            <a:endCxn id="66568" idx="0"/>
          </p:cNvCxnSpPr>
          <p:nvPr/>
        </p:nvCxnSpPr>
        <p:spPr bwMode="auto">
          <a:xfrm rot="5400000">
            <a:off x="3768725" y="1729662"/>
            <a:ext cx="692150" cy="736600"/>
          </a:xfrm>
          <a:prstGeom prst="bentConnector3">
            <a:avLst>
              <a:gd name="adj1" fmla="val 49769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cxnSp>
        <p:nvCxnSpPr>
          <p:cNvPr id="66585" name="AutoShape 2086"/>
          <p:cNvCxnSpPr>
            <a:cxnSpLocks noChangeShapeType="1"/>
            <a:stCxn id="66568" idx="2"/>
            <a:endCxn id="129043" idx="0"/>
          </p:cNvCxnSpPr>
          <p:nvPr/>
        </p:nvCxnSpPr>
        <p:spPr bwMode="auto">
          <a:xfrm rot="5400000">
            <a:off x="3428206" y="3089356"/>
            <a:ext cx="633413" cy="3175"/>
          </a:xfrm>
          <a:prstGeom prst="bentConnector3">
            <a:avLst>
              <a:gd name="adj1" fmla="val 49875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cxnSp>
        <p:nvCxnSpPr>
          <p:cNvPr id="66586" name="AutoShape 2087"/>
          <p:cNvCxnSpPr>
            <a:cxnSpLocks noChangeShapeType="1"/>
            <a:stCxn id="129028" idx="2"/>
            <a:endCxn id="66569" idx="0"/>
          </p:cNvCxnSpPr>
          <p:nvPr/>
        </p:nvCxnSpPr>
        <p:spPr bwMode="auto">
          <a:xfrm rot="16200000" flipH="1">
            <a:off x="4551363" y="1683624"/>
            <a:ext cx="692150" cy="828675"/>
          </a:xfrm>
          <a:prstGeom prst="bentConnector3">
            <a:avLst>
              <a:gd name="adj1" fmla="val 49769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cxnSp>
        <p:nvCxnSpPr>
          <p:cNvPr id="66587" name="AutoShape 2088"/>
          <p:cNvCxnSpPr>
            <a:cxnSpLocks noChangeShapeType="1"/>
            <a:stCxn id="66569" idx="2"/>
            <a:endCxn id="129044" idx="0"/>
          </p:cNvCxnSpPr>
          <p:nvPr/>
        </p:nvCxnSpPr>
        <p:spPr bwMode="auto">
          <a:xfrm rot="16200000" flipH="1">
            <a:off x="4997450" y="3088562"/>
            <a:ext cx="633413" cy="4763"/>
          </a:xfrm>
          <a:prstGeom prst="bentConnector3">
            <a:avLst>
              <a:gd name="adj1" fmla="val 49875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cxnSp>
        <p:nvCxnSpPr>
          <p:cNvPr id="66588" name="AutoShape 2089"/>
          <p:cNvCxnSpPr>
            <a:cxnSpLocks noChangeShapeType="1"/>
            <a:stCxn id="129028" idx="2"/>
            <a:endCxn id="66577" idx="0"/>
          </p:cNvCxnSpPr>
          <p:nvPr/>
        </p:nvCxnSpPr>
        <p:spPr bwMode="auto">
          <a:xfrm rot="16200000" flipH="1">
            <a:off x="5332413" y="902574"/>
            <a:ext cx="692150" cy="2390775"/>
          </a:xfrm>
          <a:prstGeom prst="bentConnector3">
            <a:avLst>
              <a:gd name="adj1" fmla="val 49769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cxnSp>
        <p:nvCxnSpPr>
          <p:cNvPr id="66589" name="AutoShape 2090"/>
          <p:cNvCxnSpPr>
            <a:cxnSpLocks noChangeShapeType="1"/>
            <a:stCxn id="66577" idx="2"/>
            <a:endCxn id="129045" idx="0"/>
          </p:cNvCxnSpPr>
          <p:nvPr/>
        </p:nvCxnSpPr>
        <p:spPr bwMode="auto">
          <a:xfrm rot="16200000" flipH="1">
            <a:off x="6551612" y="3096500"/>
            <a:ext cx="646113" cy="1588"/>
          </a:xfrm>
          <a:prstGeom prst="bentConnector3">
            <a:avLst>
              <a:gd name="adj1" fmla="val 49875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cxnSp>
        <p:nvCxnSpPr>
          <p:cNvPr id="66590" name="AutoShape 2091"/>
          <p:cNvCxnSpPr>
            <a:cxnSpLocks noChangeShapeType="1"/>
            <a:stCxn id="129028" idx="2"/>
            <a:endCxn id="66570" idx="0"/>
          </p:cNvCxnSpPr>
          <p:nvPr/>
        </p:nvCxnSpPr>
        <p:spPr bwMode="auto">
          <a:xfrm rot="16200000" flipH="1">
            <a:off x="6081713" y="153274"/>
            <a:ext cx="687388" cy="3884613"/>
          </a:xfrm>
          <a:prstGeom prst="bentConnector3">
            <a:avLst>
              <a:gd name="adj1" fmla="val 49884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cxnSp>
        <p:nvCxnSpPr>
          <p:cNvPr id="66591" name="AutoShape 2092"/>
          <p:cNvCxnSpPr>
            <a:cxnSpLocks noChangeShapeType="1"/>
            <a:stCxn id="66570" idx="2"/>
            <a:endCxn id="129046" idx="0"/>
          </p:cNvCxnSpPr>
          <p:nvPr/>
        </p:nvCxnSpPr>
        <p:spPr bwMode="auto">
          <a:xfrm rot="16200000" flipH="1">
            <a:off x="8038307" y="3098881"/>
            <a:ext cx="661987" cy="3175"/>
          </a:xfrm>
          <a:prstGeom prst="bentConnector3">
            <a:avLst>
              <a:gd name="adj1" fmla="val 4988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cxnSp>
        <p:nvCxnSpPr>
          <p:cNvPr id="66592" name="AutoShape 2093"/>
          <p:cNvCxnSpPr>
            <a:cxnSpLocks noChangeShapeType="1"/>
            <a:stCxn id="129050" idx="2"/>
            <a:endCxn id="66571" idx="0"/>
          </p:cNvCxnSpPr>
          <p:nvPr/>
        </p:nvCxnSpPr>
        <p:spPr bwMode="auto">
          <a:xfrm rot="5400000">
            <a:off x="2112925" y="4288713"/>
            <a:ext cx="377825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</p:spPr>
      </p:cxnSp>
      <p:cxnSp>
        <p:nvCxnSpPr>
          <p:cNvPr id="66593" name="AutoShape 2094"/>
          <p:cNvCxnSpPr>
            <a:cxnSpLocks noChangeShapeType="1"/>
            <a:stCxn id="66571" idx="2"/>
            <a:endCxn id="129047" idx="0"/>
          </p:cNvCxnSpPr>
          <p:nvPr/>
        </p:nvCxnSpPr>
        <p:spPr bwMode="auto">
          <a:xfrm rot="16200000" flipH="1">
            <a:off x="2049571" y="5059299"/>
            <a:ext cx="508000" cy="5052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Fixed Asset </a:t>
            </a:r>
            <a:r>
              <a:rPr lang="en-US" dirty="0" smtClean="0"/>
              <a:t>Option</a:t>
            </a:r>
            <a:endParaRPr lang="en-US" dirty="0" smtClean="0"/>
          </a:p>
        </p:txBody>
      </p:sp>
      <p:sp>
        <p:nvSpPr>
          <p:cNvPr id="675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FA-SU-640</a:t>
            </a:r>
            <a:endParaRPr lang="en-US" dirty="0"/>
          </a:p>
        </p:txBody>
      </p:sp>
      <p:pic>
        <p:nvPicPr>
          <p:cNvPr id="67588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0550" y="1299917"/>
            <a:ext cx="7961313" cy="436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587640" y="891610"/>
            <a:ext cx="7099160" cy="542452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Fixed Asset Maintenance</a:t>
            </a:r>
          </a:p>
          <a:p>
            <a:r>
              <a:rPr lang="en-US" dirty="0" smtClean="0"/>
              <a:t>Fixed Asset Options</a:t>
            </a:r>
          </a:p>
          <a:p>
            <a:r>
              <a:rPr lang="en-US" b="1" dirty="0" smtClean="0"/>
              <a:t>Asset Accounts</a:t>
            </a:r>
          </a:p>
          <a:p>
            <a:r>
              <a:rPr lang="en-US" dirty="0" smtClean="0"/>
              <a:t>Asset Retirement</a:t>
            </a:r>
          </a:p>
          <a:p>
            <a:r>
              <a:rPr lang="en-US" dirty="0" smtClean="0"/>
              <a:t>Asset Transfers</a:t>
            </a:r>
          </a:p>
          <a:p>
            <a:r>
              <a:rPr lang="en-US" dirty="0" smtClean="0"/>
              <a:t>Asset Data</a:t>
            </a:r>
          </a:p>
          <a:p>
            <a:pPr lvl="1"/>
            <a:r>
              <a:rPr lang="en-US" dirty="0" smtClean="0"/>
              <a:t>Comments</a:t>
            </a:r>
          </a:p>
          <a:p>
            <a:pPr lvl="1"/>
            <a:r>
              <a:rPr lang="en-US" dirty="0" smtClean="0"/>
              <a:t>User Fields</a:t>
            </a:r>
          </a:p>
          <a:p>
            <a:pPr lvl="1"/>
            <a:r>
              <a:rPr lang="en-US" dirty="0" smtClean="0"/>
              <a:t>Insurance Data</a:t>
            </a:r>
          </a:p>
          <a:p>
            <a:r>
              <a:rPr lang="en-US" dirty="0" smtClean="0"/>
              <a:t>Depreciation Books</a:t>
            </a:r>
          </a:p>
          <a:p>
            <a:r>
              <a:rPr lang="en-US" dirty="0" smtClean="0"/>
              <a:t>Asset Components</a:t>
            </a:r>
          </a:p>
          <a:p>
            <a:r>
              <a:rPr lang="en-US" dirty="0" smtClean="0"/>
              <a:t>Batch Maintenance</a:t>
            </a:r>
            <a:endParaRPr lang="en-US" dirty="0"/>
          </a:p>
        </p:txBody>
      </p:sp>
      <p:sp>
        <p:nvSpPr>
          <p:cNvPr id="68613" name="Rectangle 6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dirty="0" smtClean="0"/>
              <a:t>Fixed Asset Maintenance</a:t>
            </a:r>
          </a:p>
        </p:txBody>
      </p:sp>
      <p:sp>
        <p:nvSpPr>
          <p:cNvPr id="686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FA-SU-650</a:t>
            </a:r>
            <a:endParaRPr lang="en-US" dirty="0"/>
          </a:p>
        </p:txBody>
      </p:sp>
      <p:sp>
        <p:nvSpPr>
          <p:cNvPr id="232455" name="Line 7"/>
          <p:cNvSpPr>
            <a:spLocks noChangeShapeType="1"/>
          </p:cNvSpPr>
          <p:nvPr/>
        </p:nvSpPr>
        <p:spPr bwMode="auto">
          <a:xfrm>
            <a:off x="1104900" y="74453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Asset Account Maintenance</a:t>
            </a:r>
          </a:p>
        </p:txBody>
      </p:sp>
      <p:sp>
        <p:nvSpPr>
          <p:cNvPr id="696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FA-SU-660</a:t>
            </a:r>
            <a:endParaRPr lang="en-US" dirty="0"/>
          </a:p>
        </p:txBody>
      </p:sp>
      <p:pic>
        <p:nvPicPr>
          <p:cNvPr id="69636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8" y="1049634"/>
            <a:ext cx="7847012" cy="458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637" name="Rectangle 5"/>
          <p:cNvSpPr>
            <a:spLocks noChangeArrowheads="1"/>
          </p:cNvSpPr>
          <p:nvPr/>
        </p:nvSpPr>
        <p:spPr bwMode="auto">
          <a:xfrm>
            <a:off x="1423988" y="5215234"/>
            <a:ext cx="895350" cy="385762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  <p:pic>
        <p:nvPicPr>
          <p:cNvPr id="69638" name="Picture 6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86013" y="3870621"/>
            <a:ext cx="6637337" cy="203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587640" y="891610"/>
            <a:ext cx="7099160" cy="542452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Fixed Asset Maintenance</a:t>
            </a:r>
          </a:p>
          <a:p>
            <a:r>
              <a:rPr lang="en-US" dirty="0" smtClean="0"/>
              <a:t>Fixed Asset Options</a:t>
            </a:r>
          </a:p>
          <a:p>
            <a:r>
              <a:rPr lang="en-US" dirty="0" smtClean="0"/>
              <a:t>Asset Accounts</a:t>
            </a:r>
          </a:p>
          <a:p>
            <a:r>
              <a:rPr lang="en-US" b="1" dirty="0" smtClean="0"/>
              <a:t>Asset Retirement</a:t>
            </a:r>
          </a:p>
          <a:p>
            <a:r>
              <a:rPr lang="en-US" dirty="0" smtClean="0"/>
              <a:t>Asset Transfers</a:t>
            </a:r>
          </a:p>
          <a:p>
            <a:r>
              <a:rPr lang="en-US" dirty="0" smtClean="0"/>
              <a:t>Asset Data</a:t>
            </a:r>
          </a:p>
          <a:p>
            <a:pPr lvl="1"/>
            <a:r>
              <a:rPr lang="en-US" dirty="0" smtClean="0"/>
              <a:t>Comments</a:t>
            </a:r>
          </a:p>
          <a:p>
            <a:pPr lvl="1"/>
            <a:r>
              <a:rPr lang="en-US" dirty="0" smtClean="0"/>
              <a:t>User Fields</a:t>
            </a:r>
          </a:p>
          <a:p>
            <a:pPr lvl="1"/>
            <a:r>
              <a:rPr lang="en-US" dirty="0" smtClean="0"/>
              <a:t>Insurance Data</a:t>
            </a:r>
          </a:p>
          <a:p>
            <a:r>
              <a:rPr lang="en-US" dirty="0" smtClean="0"/>
              <a:t>Depreciation Books</a:t>
            </a:r>
          </a:p>
          <a:p>
            <a:r>
              <a:rPr lang="en-US" dirty="0" smtClean="0"/>
              <a:t>Asset Components</a:t>
            </a:r>
          </a:p>
          <a:p>
            <a:r>
              <a:rPr lang="en-US" dirty="0" smtClean="0"/>
              <a:t>Batch Maintenance</a:t>
            </a:r>
          </a:p>
          <a:p>
            <a:endParaRPr lang="en-US" dirty="0"/>
          </a:p>
        </p:txBody>
      </p:sp>
      <p:sp>
        <p:nvSpPr>
          <p:cNvPr id="70661" name="Rectangle 6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dirty="0" smtClean="0"/>
              <a:t>Fixed Asset Maintenance</a:t>
            </a:r>
          </a:p>
        </p:txBody>
      </p:sp>
      <p:sp>
        <p:nvSpPr>
          <p:cNvPr id="706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FA-SU-670</a:t>
            </a:r>
            <a:endParaRPr lang="en-US" dirty="0"/>
          </a:p>
        </p:txBody>
      </p:sp>
      <p:sp>
        <p:nvSpPr>
          <p:cNvPr id="233479" name="Line 7"/>
          <p:cNvSpPr>
            <a:spLocks noChangeShapeType="1"/>
          </p:cNvSpPr>
          <p:nvPr/>
        </p:nvSpPr>
        <p:spPr bwMode="auto">
          <a:xfrm>
            <a:off x="1104900" y="754581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Retire</a:t>
            </a:r>
          </a:p>
        </p:txBody>
      </p:sp>
      <p:sp>
        <p:nvSpPr>
          <p:cNvPr id="716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FA-SU-680</a:t>
            </a:r>
            <a:endParaRPr lang="en-US" dirty="0"/>
          </a:p>
        </p:txBody>
      </p:sp>
      <p:pic>
        <p:nvPicPr>
          <p:cNvPr id="71684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900" y="1191370"/>
            <a:ext cx="7694613" cy="461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685" name="Rectangle 5"/>
          <p:cNvSpPr>
            <a:spLocks noChangeArrowheads="1"/>
          </p:cNvSpPr>
          <p:nvPr/>
        </p:nvSpPr>
        <p:spPr bwMode="auto">
          <a:xfrm>
            <a:off x="2840038" y="5349033"/>
            <a:ext cx="914400" cy="47307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0266" y="3659865"/>
            <a:ext cx="7475537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87640" y="891610"/>
            <a:ext cx="7099160" cy="542452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Fixed Asset Maintenance</a:t>
            </a:r>
          </a:p>
          <a:p>
            <a:r>
              <a:rPr lang="en-US" dirty="0" smtClean="0"/>
              <a:t>Fixed Asset Options</a:t>
            </a:r>
          </a:p>
          <a:p>
            <a:r>
              <a:rPr lang="en-US" dirty="0" smtClean="0"/>
              <a:t>Asset Accounts</a:t>
            </a:r>
          </a:p>
          <a:p>
            <a:r>
              <a:rPr lang="en-US" dirty="0" smtClean="0"/>
              <a:t>Asset Retirement</a:t>
            </a:r>
          </a:p>
          <a:p>
            <a:r>
              <a:rPr lang="en-US" b="1" dirty="0" smtClean="0"/>
              <a:t>Asset Transfers</a:t>
            </a:r>
          </a:p>
          <a:p>
            <a:r>
              <a:rPr lang="en-US" dirty="0" smtClean="0"/>
              <a:t>Asset Data</a:t>
            </a:r>
          </a:p>
          <a:p>
            <a:pPr lvl="1"/>
            <a:r>
              <a:rPr lang="en-US" dirty="0" smtClean="0"/>
              <a:t>Comments</a:t>
            </a:r>
          </a:p>
          <a:p>
            <a:pPr lvl="1"/>
            <a:r>
              <a:rPr lang="en-US" dirty="0" smtClean="0"/>
              <a:t>User Fields</a:t>
            </a:r>
          </a:p>
          <a:p>
            <a:pPr lvl="1"/>
            <a:r>
              <a:rPr lang="en-US" dirty="0" smtClean="0"/>
              <a:t>Insurance Data</a:t>
            </a:r>
          </a:p>
          <a:p>
            <a:r>
              <a:rPr lang="en-US" dirty="0" smtClean="0"/>
              <a:t>Depreciation Books</a:t>
            </a:r>
          </a:p>
          <a:p>
            <a:r>
              <a:rPr lang="en-US" dirty="0" smtClean="0"/>
              <a:t>Asset Components</a:t>
            </a:r>
          </a:p>
          <a:p>
            <a:r>
              <a:rPr lang="en-US" dirty="0" smtClean="0"/>
              <a:t>Batch Maintenance</a:t>
            </a:r>
            <a:endParaRPr lang="en-US" dirty="0"/>
          </a:p>
        </p:txBody>
      </p:sp>
      <p:sp>
        <p:nvSpPr>
          <p:cNvPr id="72709" name="Rectangle 6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dirty="0" smtClean="0"/>
              <a:t>Fixed Asset Maintenance</a:t>
            </a:r>
          </a:p>
        </p:txBody>
      </p:sp>
      <p:sp>
        <p:nvSpPr>
          <p:cNvPr id="727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FA-SU-690</a:t>
            </a:r>
            <a:endParaRPr lang="en-US" dirty="0"/>
          </a:p>
        </p:txBody>
      </p:sp>
      <p:sp>
        <p:nvSpPr>
          <p:cNvPr id="234503" name="Line 7"/>
          <p:cNvSpPr>
            <a:spLocks noChangeShapeType="1"/>
          </p:cNvSpPr>
          <p:nvPr/>
        </p:nvSpPr>
        <p:spPr bwMode="auto">
          <a:xfrm>
            <a:off x="1104900" y="74453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Fixed Asset Setup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FA-SU-070</a:t>
            </a:r>
            <a:endParaRPr lang="en-US" dirty="0"/>
          </a:p>
        </p:txBody>
      </p:sp>
      <p:sp>
        <p:nvSpPr>
          <p:cNvPr id="9220" name="Rectangle 6"/>
          <p:cNvSpPr>
            <a:spLocks noChangeArrowheads="1"/>
          </p:cNvSpPr>
          <p:nvPr/>
        </p:nvSpPr>
        <p:spPr bwMode="auto">
          <a:xfrm>
            <a:off x="1588171" y="79159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1" dirty="0">
                <a:latin typeface="+mj-lt"/>
              </a:rPr>
              <a:t>Fixed Asset </a:t>
            </a:r>
            <a:r>
              <a:rPr lang="en-US" b="1" dirty="0" smtClean="0">
                <a:latin typeface="+mj-lt"/>
              </a:rPr>
              <a:t>Control</a:t>
            </a:r>
            <a:endParaRPr lang="en-US" b="1" dirty="0">
              <a:latin typeface="+mj-lt"/>
            </a:endParaRP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Calendar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Books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Depreciation Methods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Classes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 Locations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Meters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Fixed Assets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dirty="0">
              <a:latin typeface="+mj-lt"/>
            </a:endParaRP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dirty="0">
              <a:latin typeface="+mj-lt"/>
            </a:endParaRP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000" dirty="0"/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000" dirty="0"/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000" dirty="0"/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dirty="0"/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dirty="0"/>
          </a:p>
        </p:txBody>
      </p:sp>
      <p:sp>
        <p:nvSpPr>
          <p:cNvPr id="189445" name="Line 5"/>
          <p:cNvSpPr>
            <a:spLocks noChangeShapeType="1"/>
          </p:cNvSpPr>
          <p:nvPr/>
        </p:nvSpPr>
        <p:spPr bwMode="auto">
          <a:xfrm>
            <a:off x="1104900" y="74453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Transfer</a:t>
            </a:r>
          </a:p>
        </p:txBody>
      </p:sp>
      <p:sp>
        <p:nvSpPr>
          <p:cNvPr id="7373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FA-SU-700</a:t>
            </a:r>
            <a:endParaRPr lang="en-US" dirty="0"/>
          </a:p>
        </p:txBody>
      </p:sp>
      <p:pic>
        <p:nvPicPr>
          <p:cNvPr id="73732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8175" y="1121613"/>
            <a:ext cx="7866063" cy="460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3734" name="Rectangle 6"/>
          <p:cNvSpPr>
            <a:spLocks noChangeArrowheads="1"/>
          </p:cNvSpPr>
          <p:nvPr/>
        </p:nvSpPr>
        <p:spPr bwMode="auto">
          <a:xfrm>
            <a:off x="3667125" y="5291975"/>
            <a:ext cx="912813" cy="433388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2343" y="2770119"/>
            <a:ext cx="7599363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587640" y="891610"/>
            <a:ext cx="7099160" cy="542452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Fixed Asset Maintenance</a:t>
            </a:r>
          </a:p>
          <a:p>
            <a:r>
              <a:rPr lang="en-US" dirty="0" smtClean="0"/>
              <a:t>Fixed Asset Options</a:t>
            </a:r>
          </a:p>
          <a:p>
            <a:r>
              <a:rPr lang="en-US" dirty="0" smtClean="0"/>
              <a:t>Asset Accounts</a:t>
            </a:r>
          </a:p>
          <a:p>
            <a:r>
              <a:rPr lang="en-US" dirty="0" smtClean="0"/>
              <a:t>Asset Retirement</a:t>
            </a:r>
          </a:p>
          <a:p>
            <a:r>
              <a:rPr lang="en-US" dirty="0" smtClean="0"/>
              <a:t>Asset Transfers</a:t>
            </a:r>
          </a:p>
          <a:p>
            <a:r>
              <a:rPr lang="en-US" b="1" dirty="0" smtClean="0"/>
              <a:t>Asset Data</a:t>
            </a:r>
          </a:p>
          <a:p>
            <a:pPr lvl="1"/>
            <a:r>
              <a:rPr lang="en-US" dirty="0" smtClean="0"/>
              <a:t>Comments</a:t>
            </a:r>
          </a:p>
          <a:p>
            <a:pPr lvl="1"/>
            <a:r>
              <a:rPr lang="en-US" dirty="0" smtClean="0"/>
              <a:t>User Fields</a:t>
            </a:r>
          </a:p>
          <a:p>
            <a:pPr lvl="1"/>
            <a:r>
              <a:rPr lang="en-US" dirty="0" smtClean="0"/>
              <a:t>Insurance Data</a:t>
            </a:r>
          </a:p>
          <a:p>
            <a:r>
              <a:rPr lang="en-US" dirty="0" smtClean="0"/>
              <a:t>Depreciation Books</a:t>
            </a:r>
          </a:p>
          <a:p>
            <a:r>
              <a:rPr lang="en-US" dirty="0" smtClean="0"/>
              <a:t>Asset Components</a:t>
            </a:r>
          </a:p>
          <a:p>
            <a:r>
              <a:rPr lang="en-US" dirty="0" smtClean="0"/>
              <a:t>Batch Maintenance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74757" name="Rectangle 6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dirty="0" smtClean="0"/>
              <a:t>Fixed Asset Maintenance</a:t>
            </a:r>
          </a:p>
        </p:txBody>
      </p:sp>
      <p:sp>
        <p:nvSpPr>
          <p:cNvPr id="7475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FA-SU-710</a:t>
            </a:r>
            <a:endParaRPr lang="en-US" dirty="0"/>
          </a:p>
        </p:txBody>
      </p:sp>
      <p:sp>
        <p:nvSpPr>
          <p:cNvPr id="235527" name="Line 7"/>
          <p:cNvSpPr>
            <a:spLocks noChangeShapeType="1"/>
          </p:cNvSpPr>
          <p:nvPr/>
        </p:nvSpPr>
        <p:spPr bwMode="auto">
          <a:xfrm>
            <a:off x="1104900" y="74453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Transaction Comments</a:t>
            </a:r>
          </a:p>
        </p:txBody>
      </p:sp>
      <p:sp>
        <p:nvSpPr>
          <p:cNvPr id="7577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FA-SU-720</a:t>
            </a:r>
            <a:endParaRPr lang="en-US" dirty="0"/>
          </a:p>
        </p:txBody>
      </p:sp>
      <p:pic>
        <p:nvPicPr>
          <p:cNvPr id="75780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350" y="1097222"/>
            <a:ext cx="7866063" cy="460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781" name="Picture 5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76338" y="3864234"/>
            <a:ext cx="7875587" cy="203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User Field Maintenance</a:t>
            </a:r>
          </a:p>
        </p:txBody>
      </p:sp>
      <p:sp>
        <p:nvSpPr>
          <p:cNvPr id="7680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FA-SU-730</a:t>
            </a:r>
            <a:endParaRPr lang="en-US" dirty="0"/>
          </a:p>
        </p:txBody>
      </p:sp>
      <p:pic>
        <p:nvPicPr>
          <p:cNvPr id="76804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153793"/>
            <a:ext cx="7799388" cy="460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5" name="Picture 5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81163" y="2906393"/>
            <a:ext cx="7342187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Insurance Data</a:t>
            </a:r>
          </a:p>
        </p:txBody>
      </p:sp>
      <p:sp>
        <p:nvSpPr>
          <p:cNvPr id="7782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FA-SU-740</a:t>
            </a:r>
            <a:endParaRPr lang="en-US" dirty="0"/>
          </a:p>
        </p:txBody>
      </p:sp>
      <p:pic>
        <p:nvPicPr>
          <p:cNvPr id="77827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50" y="1091413"/>
            <a:ext cx="7799388" cy="460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29" name="Picture 6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66913" y="3472663"/>
            <a:ext cx="6713537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587640" y="891610"/>
            <a:ext cx="7099160" cy="542452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Fixed Asset Maintenance</a:t>
            </a:r>
          </a:p>
          <a:p>
            <a:r>
              <a:rPr lang="en-US" dirty="0" smtClean="0"/>
              <a:t>Fixed Asset Options</a:t>
            </a:r>
          </a:p>
          <a:p>
            <a:r>
              <a:rPr lang="en-US" dirty="0" smtClean="0"/>
              <a:t>Asset Accounts</a:t>
            </a:r>
          </a:p>
          <a:p>
            <a:r>
              <a:rPr lang="en-US" dirty="0" smtClean="0"/>
              <a:t>Asset Retirement</a:t>
            </a:r>
          </a:p>
          <a:p>
            <a:r>
              <a:rPr lang="en-US" dirty="0" smtClean="0"/>
              <a:t>Asset Transfers</a:t>
            </a:r>
          </a:p>
          <a:p>
            <a:r>
              <a:rPr lang="en-US" dirty="0" smtClean="0"/>
              <a:t>Asset Data</a:t>
            </a:r>
          </a:p>
          <a:p>
            <a:pPr lvl="1"/>
            <a:r>
              <a:rPr lang="en-US" dirty="0" smtClean="0"/>
              <a:t>Comments</a:t>
            </a:r>
          </a:p>
          <a:p>
            <a:pPr lvl="1"/>
            <a:r>
              <a:rPr lang="en-US" dirty="0" smtClean="0"/>
              <a:t>User Fields</a:t>
            </a:r>
          </a:p>
          <a:p>
            <a:pPr lvl="1"/>
            <a:r>
              <a:rPr lang="en-US" dirty="0" smtClean="0"/>
              <a:t>Insurance Data</a:t>
            </a:r>
          </a:p>
          <a:p>
            <a:r>
              <a:rPr lang="en-US" b="1" dirty="0" smtClean="0"/>
              <a:t>Depreciation Books</a:t>
            </a:r>
          </a:p>
          <a:p>
            <a:r>
              <a:rPr lang="en-US" dirty="0" smtClean="0"/>
              <a:t>Asset Components</a:t>
            </a:r>
          </a:p>
          <a:p>
            <a:r>
              <a:rPr lang="en-US" dirty="0" smtClean="0"/>
              <a:t>Batch Maintenance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78853" name="Rectangle 6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dirty="0" smtClean="0"/>
              <a:t>Fixed Asset Maintenance</a:t>
            </a:r>
          </a:p>
        </p:txBody>
      </p:sp>
      <p:sp>
        <p:nvSpPr>
          <p:cNvPr id="7885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FA-SU-750</a:t>
            </a:r>
            <a:endParaRPr lang="en-US" dirty="0"/>
          </a:p>
        </p:txBody>
      </p:sp>
      <p:sp>
        <p:nvSpPr>
          <p:cNvPr id="236551" name="Line 7"/>
          <p:cNvSpPr>
            <a:spLocks noChangeShapeType="1"/>
          </p:cNvSpPr>
          <p:nvPr/>
        </p:nvSpPr>
        <p:spPr bwMode="auto">
          <a:xfrm>
            <a:off x="1104900" y="74453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le 3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Depreciation Books</a:t>
            </a:r>
            <a:endParaRPr lang="en-US" dirty="0"/>
          </a:p>
        </p:txBody>
      </p:sp>
      <p:sp>
        <p:nvSpPr>
          <p:cNvPr id="7987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FA-SU-760</a:t>
            </a:r>
            <a:endParaRPr lang="en-US" dirty="0"/>
          </a:p>
        </p:txBody>
      </p:sp>
      <p:grpSp>
        <p:nvGrpSpPr>
          <p:cNvPr id="35" name="Group 34"/>
          <p:cNvGrpSpPr/>
          <p:nvPr/>
        </p:nvGrpSpPr>
        <p:grpSpPr>
          <a:xfrm>
            <a:off x="228059" y="861786"/>
            <a:ext cx="8685212" cy="5251450"/>
            <a:chOff x="207963" y="1354138"/>
            <a:chExt cx="8685212" cy="5251450"/>
          </a:xfrm>
        </p:grpSpPr>
        <p:sp>
          <p:nvSpPr>
            <p:cNvPr id="79876" name="Rectangle 3"/>
            <p:cNvSpPr>
              <a:spLocks noChangeArrowheads="1"/>
            </p:cNvSpPr>
            <p:nvPr/>
          </p:nvSpPr>
          <p:spPr bwMode="auto">
            <a:xfrm>
              <a:off x="5586413" y="2657475"/>
              <a:ext cx="1028700" cy="3889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30052" name="Rectangle 4"/>
            <p:cNvSpPr>
              <a:spLocks noChangeArrowheads="1"/>
            </p:cNvSpPr>
            <p:nvPr/>
          </p:nvSpPr>
          <p:spPr bwMode="auto">
            <a:xfrm>
              <a:off x="5597525" y="3675063"/>
              <a:ext cx="1481138" cy="863600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1">
                  <a:lumMod val="75000"/>
                </a:schemeClr>
              </a:outerShdw>
            </a:effectLst>
          </p:spPr>
          <p:txBody>
            <a:bodyPr lIns="0" tIns="320040" rIns="0" bIns="320040" anchor="ctr"/>
            <a:lstStyle/>
            <a:p>
              <a:pPr eaLnBrk="0" hangingPunct="0">
                <a:defRPr/>
              </a:pPr>
              <a:r>
                <a:rPr lang="en-US" sz="1200" b="1" dirty="0">
                  <a:latin typeface="+mj-lt"/>
                </a:rPr>
                <a:t>Depreciation </a:t>
              </a:r>
              <a:endParaRPr lang="en-US" sz="1200" b="1" dirty="0" smtClean="0">
                <a:latin typeface="+mj-lt"/>
              </a:endParaRPr>
            </a:p>
            <a:p>
              <a:pPr eaLnBrk="0" hangingPunct="0">
                <a:defRPr/>
              </a:pPr>
              <a:r>
                <a:rPr lang="en-US" sz="1200" b="1" dirty="0" smtClean="0">
                  <a:latin typeface="+mj-lt"/>
                </a:rPr>
                <a:t>Query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130053" name="Rectangle 5"/>
            <p:cNvSpPr>
              <a:spLocks noChangeArrowheads="1"/>
            </p:cNvSpPr>
            <p:nvPr/>
          </p:nvSpPr>
          <p:spPr bwMode="auto">
            <a:xfrm>
              <a:off x="7397750" y="3675063"/>
              <a:ext cx="1495425" cy="863600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1">
                  <a:lumMod val="7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eaLnBrk="0" hangingPunct="0">
                <a:defRPr/>
              </a:pPr>
              <a:r>
                <a:rPr lang="en-US" sz="1200" b="1" dirty="0">
                  <a:latin typeface="+mj-lt"/>
                </a:rPr>
                <a:t>Units of Production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130054" name="Rectangle 6"/>
            <p:cNvSpPr>
              <a:spLocks noChangeArrowheads="1"/>
            </p:cNvSpPr>
            <p:nvPr/>
          </p:nvSpPr>
          <p:spPr bwMode="auto">
            <a:xfrm>
              <a:off x="2070100" y="3671888"/>
              <a:ext cx="1495425" cy="863600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1">
                  <a:lumMod val="75000"/>
                </a:schemeClr>
              </a:outerShdw>
            </a:effectLst>
          </p:spPr>
          <p:txBody>
            <a:bodyPr lIns="0" tIns="320040" rIns="0" bIns="320040" anchor="ctr"/>
            <a:lstStyle/>
            <a:p>
              <a:pPr eaLnBrk="0" hangingPunct="0">
                <a:defRPr/>
              </a:pPr>
              <a:r>
                <a:rPr lang="en-US" sz="1200" b="1" dirty="0">
                  <a:latin typeface="+mj-lt"/>
                </a:rPr>
                <a:t>Depreciation Adjustments</a:t>
              </a:r>
            </a:p>
          </p:txBody>
        </p:sp>
        <p:sp>
          <p:nvSpPr>
            <p:cNvPr id="130055" name="Rectangle 7"/>
            <p:cNvSpPr>
              <a:spLocks noChangeArrowheads="1"/>
            </p:cNvSpPr>
            <p:nvPr/>
          </p:nvSpPr>
          <p:spPr bwMode="auto">
            <a:xfrm>
              <a:off x="207963" y="3671888"/>
              <a:ext cx="1495425" cy="863600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1">
                  <a:lumMod val="75000"/>
                </a:schemeClr>
              </a:outerShdw>
            </a:effectLst>
          </p:spPr>
          <p:txBody>
            <a:bodyPr lIns="0" tIns="320040" rIns="0" bIns="320040" anchor="ctr"/>
            <a:lstStyle/>
            <a:p>
              <a:pPr eaLnBrk="0" hangingPunct="0">
                <a:defRPr/>
              </a:pPr>
              <a:r>
                <a:rPr lang="en-US" sz="1200" b="1" dirty="0">
                  <a:latin typeface="+mj-lt"/>
                </a:rPr>
                <a:t>Depreciation </a:t>
              </a:r>
              <a:endParaRPr lang="en-US" sz="1200" b="1" dirty="0" smtClean="0">
                <a:latin typeface="+mj-lt"/>
              </a:endParaRPr>
            </a:p>
            <a:p>
              <a:pPr eaLnBrk="0" hangingPunct="0">
                <a:defRPr/>
              </a:pPr>
              <a:r>
                <a:rPr lang="en-US" sz="1200" b="1" dirty="0" smtClean="0">
                  <a:latin typeface="+mj-lt"/>
                </a:rPr>
                <a:t>Books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130056" name="Rectangle 8"/>
            <p:cNvSpPr>
              <a:spLocks noChangeArrowheads="1"/>
            </p:cNvSpPr>
            <p:nvPr/>
          </p:nvSpPr>
          <p:spPr bwMode="auto">
            <a:xfrm>
              <a:off x="3917950" y="3671888"/>
              <a:ext cx="1495425" cy="863600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1">
                  <a:lumMod val="7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eaLnBrk="0" hangingPunct="0">
                <a:defRPr/>
              </a:pPr>
              <a:r>
                <a:rPr lang="en-US" sz="1200" b="1" dirty="0">
                  <a:latin typeface="+mj-lt"/>
                </a:rPr>
                <a:t>Book Detail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130057" name="Rectangle 9"/>
            <p:cNvSpPr>
              <a:spLocks noChangeArrowheads="1"/>
            </p:cNvSpPr>
            <p:nvPr/>
          </p:nvSpPr>
          <p:spPr bwMode="auto">
            <a:xfrm>
              <a:off x="5588000" y="5741988"/>
              <a:ext cx="1495425" cy="863600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1">
                  <a:lumMod val="75000"/>
                </a:schemeClr>
              </a:outerShdw>
            </a:effectLst>
          </p:spPr>
          <p:txBody>
            <a:bodyPr lIns="0" tIns="320040" rIns="0" bIns="320040" anchor="ctr"/>
            <a:lstStyle/>
            <a:p>
              <a:pPr eaLnBrk="0" hangingPunct="0">
                <a:defRPr/>
              </a:pPr>
              <a:r>
                <a:rPr lang="en-US" sz="1200" b="1" dirty="0">
                  <a:latin typeface="+mj-lt"/>
                </a:rPr>
                <a:t>Depreciation Schedule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130058" name="Rectangle 10"/>
            <p:cNvSpPr>
              <a:spLocks noChangeArrowheads="1"/>
            </p:cNvSpPr>
            <p:nvPr/>
          </p:nvSpPr>
          <p:spPr bwMode="auto">
            <a:xfrm>
              <a:off x="3446463" y="1354138"/>
              <a:ext cx="2435225" cy="661987"/>
            </a:xfrm>
            <a:prstGeom prst="rect">
              <a:avLst/>
            </a:prstGeom>
            <a:solidFill>
              <a:srgbClr val="B5C5C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1">
                  <a:lumMod val="7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eaLnBrk="0" hangingPunct="0">
                <a:defRPr/>
              </a:pPr>
              <a:r>
                <a:rPr lang="en-US" sz="1400" b="1" dirty="0">
                  <a:latin typeface="+mj-lt"/>
                </a:rPr>
                <a:t>Depreciation Books</a:t>
              </a:r>
            </a:p>
          </p:txBody>
        </p:sp>
        <p:sp>
          <p:nvSpPr>
            <p:cNvPr id="79884" name="Rectangle 15"/>
            <p:cNvSpPr>
              <a:spLocks noChangeArrowheads="1"/>
            </p:cNvSpPr>
            <p:nvPr/>
          </p:nvSpPr>
          <p:spPr bwMode="auto">
            <a:xfrm>
              <a:off x="1416050" y="2716213"/>
              <a:ext cx="963613" cy="3302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182880" tIns="320040" rIns="182880" bIns="320040" anchor="ctr"/>
            <a:lstStyle/>
            <a:p>
              <a:pPr eaLnBrk="0" hangingPunct="0"/>
              <a:r>
                <a:rPr lang="en-US" sz="1000" b="1" dirty="0">
                  <a:latin typeface="+mj-lt"/>
                </a:rPr>
                <a:t>Adjust</a:t>
              </a:r>
              <a:endParaRPr lang="en-US" sz="1400" dirty="0">
                <a:latin typeface="+mj-lt"/>
              </a:endParaRPr>
            </a:p>
          </p:txBody>
        </p:sp>
        <p:sp>
          <p:nvSpPr>
            <p:cNvPr id="79885" name="Rectangle 16"/>
            <p:cNvSpPr>
              <a:spLocks noChangeArrowheads="1"/>
            </p:cNvSpPr>
            <p:nvPr/>
          </p:nvSpPr>
          <p:spPr bwMode="auto">
            <a:xfrm>
              <a:off x="4183063" y="2708275"/>
              <a:ext cx="963612" cy="3302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182880" tIns="320040" rIns="182880" bIns="320040" anchor="ctr"/>
            <a:lstStyle/>
            <a:p>
              <a:pPr eaLnBrk="0" hangingPunct="0"/>
              <a:r>
                <a:rPr lang="en-US" sz="1000" b="1" dirty="0">
                  <a:latin typeface="+mj-lt"/>
                </a:rPr>
                <a:t>Detail</a:t>
              </a:r>
              <a:endParaRPr lang="en-US" sz="1400" dirty="0">
                <a:latin typeface="+mj-lt"/>
              </a:endParaRPr>
            </a:p>
          </p:txBody>
        </p:sp>
        <p:sp>
          <p:nvSpPr>
            <p:cNvPr id="79886" name="Rectangle 17"/>
            <p:cNvSpPr>
              <a:spLocks noChangeArrowheads="1"/>
            </p:cNvSpPr>
            <p:nvPr/>
          </p:nvSpPr>
          <p:spPr bwMode="auto">
            <a:xfrm>
              <a:off x="5857875" y="2708275"/>
              <a:ext cx="963613" cy="3302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182880" tIns="320040" rIns="182880" bIns="320040" anchor="ctr"/>
            <a:lstStyle/>
            <a:p>
              <a:pPr eaLnBrk="0" hangingPunct="0"/>
              <a:r>
                <a:rPr lang="en-US" sz="1000" b="1" dirty="0">
                  <a:latin typeface="+mj-lt"/>
                </a:rPr>
                <a:t>Audit</a:t>
              </a:r>
              <a:endParaRPr lang="en-US" sz="1400" dirty="0">
                <a:latin typeface="+mj-lt"/>
              </a:endParaRPr>
            </a:p>
          </p:txBody>
        </p:sp>
        <p:sp>
          <p:nvSpPr>
            <p:cNvPr id="79887" name="Rectangle 19"/>
            <p:cNvSpPr>
              <a:spLocks noChangeArrowheads="1"/>
            </p:cNvSpPr>
            <p:nvPr/>
          </p:nvSpPr>
          <p:spPr bwMode="auto">
            <a:xfrm>
              <a:off x="7659688" y="2703513"/>
              <a:ext cx="963612" cy="3302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182880" tIns="320040" rIns="182880" bIns="320040" anchor="ctr"/>
            <a:lstStyle/>
            <a:p>
              <a:pPr eaLnBrk="0" hangingPunct="0"/>
              <a:r>
                <a:rPr lang="en-US" sz="1000" b="1" dirty="0">
                  <a:latin typeface="+mj-lt"/>
                </a:rPr>
                <a:t>UOP</a:t>
              </a:r>
              <a:endParaRPr lang="en-US" sz="1400" dirty="0">
                <a:latin typeface="+mj-lt"/>
              </a:endParaRPr>
            </a:p>
          </p:txBody>
        </p:sp>
        <p:sp>
          <p:nvSpPr>
            <p:cNvPr id="79888" name="Rectangle 21"/>
            <p:cNvSpPr>
              <a:spLocks noChangeArrowheads="1"/>
            </p:cNvSpPr>
            <p:nvPr/>
          </p:nvSpPr>
          <p:spPr bwMode="auto">
            <a:xfrm>
              <a:off x="5842000" y="5011738"/>
              <a:ext cx="987425" cy="3302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rgbClr val="5A87C6"/>
              </a:solidFill>
              <a:miter lim="800000"/>
              <a:headEnd/>
              <a:tailEnd/>
            </a:ln>
          </p:spPr>
          <p:txBody>
            <a:bodyPr lIns="182880" tIns="320040" rIns="182880" bIns="320040" anchor="ctr"/>
            <a:lstStyle/>
            <a:p>
              <a:pPr eaLnBrk="0" hangingPunct="0"/>
              <a:r>
                <a:rPr lang="en-US" sz="1000" b="1" dirty="0">
                  <a:latin typeface="+mj-lt"/>
                </a:rPr>
                <a:t>Detail</a:t>
              </a:r>
              <a:endParaRPr lang="en-US" sz="1400" dirty="0">
                <a:latin typeface="+mj-lt"/>
              </a:endParaRPr>
            </a:p>
          </p:txBody>
        </p:sp>
        <p:sp>
          <p:nvSpPr>
            <p:cNvPr id="130070" name="Rectangle 22"/>
            <p:cNvSpPr>
              <a:spLocks noChangeArrowheads="1"/>
            </p:cNvSpPr>
            <p:nvPr/>
          </p:nvSpPr>
          <p:spPr bwMode="auto">
            <a:xfrm>
              <a:off x="7397750" y="5741988"/>
              <a:ext cx="1495425" cy="863600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1">
                  <a:lumMod val="75000"/>
                </a:schemeClr>
              </a:outerShdw>
            </a:effectLst>
          </p:spPr>
          <p:txBody>
            <a:bodyPr lIns="0" tIns="320040" rIns="0" bIns="320040" anchor="ctr"/>
            <a:lstStyle/>
            <a:p>
              <a:pPr eaLnBrk="0" hangingPunct="0">
                <a:defRPr/>
              </a:pPr>
              <a:r>
                <a:rPr lang="en-US" sz="1200" b="1" dirty="0">
                  <a:latin typeface="+mj-lt"/>
                </a:rPr>
                <a:t>Depreciation Schedule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79890" name="Rectangle 24"/>
            <p:cNvSpPr>
              <a:spLocks noChangeArrowheads="1"/>
            </p:cNvSpPr>
            <p:nvPr/>
          </p:nvSpPr>
          <p:spPr bwMode="auto">
            <a:xfrm>
              <a:off x="7661275" y="5011738"/>
              <a:ext cx="963613" cy="3302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182880" tIns="320040" rIns="182880" bIns="320040" anchor="ctr"/>
            <a:lstStyle/>
            <a:p>
              <a:pPr eaLnBrk="0" hangingPunct="0"/>
              <a:r>
                <a:rPr lang="en-US" sz="1000" b="1" dirty="0">
                  <a:latin typeface="+mj-lt"/>
                </a:rPr>
                <a:t>Actual</a:t>
              </a:r>
              <a:endParaRPr lang="en-US" sz="1400" dirty="0">
                <a:latin typeface="+mj-lt"/>
              </a:endParaRPr>
            </a:p>
          </p:txBody>
        </p:sp>
        <p:sp>
          <p:nvSpPr>
            <p:cNvPr id="79891" name="Text Box 30"/>
            <p:cNvSpPr txBox="1">
              <a:spLocks noChangeArrowheads="1"/>
            </p:cNvSpPr>
            <p:nvPr/>
          </p:nvSpPr>
          <p:spPr bwMode="auto">
            <a:xfrm>
              <a:off x="2019300" y="3127375"/>
              <a:ext cx="1135063" cy="2444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eaLnBrk="0" hangingPunct="0">
                <a:spcBef>
                  <a:spcPct val="50000"/>
                </a:spcBef>
              </a:pPr>
              <a:r>
                <a:rPr lang="en-US" sz="1000" dirty="0">
                  <a:latin typeface="+mj-lt"/>
                </a:rPr>
                <a:t>Posted Asset </a:t>
              </a:r>
              <a:endParaRPr lang="en-US" sz="2400" dirty="0">
                <a:latin typeface="+mj-lt"/>
              </a:endParaRPr>
            </a:p>
          </p:txBody>
        </p:sp>
        <p:sp>
          <p:nvSpPr>
            <p:cNvPr id="79892" name="Text Box 31"/>
            <p:cNvSpPr txBox="1">
              <a:spLocks noChangeArrowheads="1"/>
            </p:cNvSpPr>
            <p:nvPr/>
          </p:nvSpPr>
          <p:spPr bwMode="auto">
            <a:xfrm>
              <a:off x="284705" y="3132138"/>
              <a:ext cx="1367884" cy="24622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l" eaLnBrk="0" hangingPunct="0">
                <a:spcBef>
                  <a:spcPct val="50000"/>
                </a:spcBef>
              </a:pPr>
              <a:r>
                <a:rPr lang="en-US" sz="1000" dirty="0">
                  <a:latin typeface="+mj-lt"/>
                </a:rPr>
                <a:t>Non-posted Asset </a:t>
              </a:r>
              <a:endParaRPr lang="en-US" sz="2400" dirty="0">
                <a:latin typeface="+mj-lt"/>
              </a:endParaRPr>
            </a:p>
          </p:txBody>
        </p:sp>
        <p:cxnSp>
          <p:nvCxnSpPr>
            <p:cNvPr id="79893" name="AutoShape 40"/>
            <p:cNvCxnSpPr>
              <a:cxnSpLocks noChangeShapeType="1"/>
              <a:stCxn id="130058" idx="2"/>
              <a:endCxn id="79884" idx="0"/>
            </p:cNvCxnSpPr>
            <p:nvPr/>
          </p:nvCxnSpPr>
          <p:spPr bwMode="auto">
            <a:xfrm rot="5400000">
              <a:off x="2931319" y="983456"/>
              <a:ext cx="700088" cy="2765425"/>
            </a:xfrm>
            <a:prstGeom prst="bentConnector3">
              <a:avLst>
                <a:gd name="adj1" fmla="val 49889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79894" name="AutoShape 41"/>
            <p:cNvCxnSpPr>
              <a:cxnSpLocks noChangeShapeType="1"/>
              <a:stCxn id="130058" idx="2"/>
              <a:endCxn id="79885" idx="0"/>
            </p:cNvCxnSpPr>
            <p:nvPr/>
          </p:nvCxnSpPr>
          <p:spPr bwMode="auto">
            <a:xfrm rot="16200000" flipH="1">
              <a:off x="4318794" y="2361406"/>
              <a:ext cx="692150" cy="1588"/>
            </a:xfrm>
            <a:prstGeom prst="bentConnector3">
              <a:avLst>
                <a:gd name="adj1" fmla="val 49769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79895" name="AutoShape 42"/>
            <p:cNvCxnSpPr>
              <a:cxnSpLocks noChangeShapeType="1"/>
              <a:stCxn id="130058" idx="2"/>
              <a:endCxn id="79886" idx="0"/>
            </p:cNvCxnSpPr>
            <p:nvPr/>
          </p:nvCxnSpPr>
          <p:spPr bwMode="auto">
            <a:xfrm rot="16200000" flipH="1">
              <a:off x="5156200" y="1524000"/>
              <a:ext cx="692150" cy="1676400"/>
            </a:xfrm>
            <a:prstGeom prst="bentConnector3">
              <a:avLst>
                <a:gd name="adj1" fmla="val 49769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79896" name="AutoShape 43"/>
            <p:cNvCxnSpPr>
              <a:cxnSpLocks noChangeShapeType="1"/>
              <a:stCxn id="130058" idx="2"/>
              <a:endCxn id="79887" idx="0"/>
            </p:cNvCxnSpPr>
            <p:nvPr/>
          </p:nvCxnSpPr>
          <p:spPr bwMode="auto">
            <a:xfrm rot="16200000" flipH="1">
              <a:off x="6059488" y="620712"/>
              <a:ext cx="687388" cy="3478213"/>
            </a:xfrm>
            <a:prstGeom prst="bentConnector3">
              <a:avLst>
                <a:gd name="adj1" fmla="val 49884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79897" name="AutoShape 44"/>
            <p:cNvCxnSpPr>
              <a:cxnSpLocks noChangeShapeType="1"/>
              <a:stCxn id="79885" idx="2"/>
              <a:endCxn id="130056" idx="0"/>
            </p:cNvCxnSpPr>
            <p:nvPr/>
          </p:nvCxnSpPr>
          <p:spPr bwMode="auto">
            <a:xfrm rot="5400000">
              <a:off x="4348956" y="3355182"/>
              <a:ext cx="633413" cy="0"/>
            </a:xfrm>
            <a:prstGeom prst="straightConnector1">
              <a:avLst/>
            </a:prstGeom>
            <a:noFill/>
            <a:ln w="38100">
              <a:solidFill>
                <a:srgbClr val="5A87C6"/>
              </a:solidFill>
              <a:round/>
              <a:headEnd/>
              <a:tailEnd type="triangle" w="med" len="med"/>
            </a:ln>
          </p:spPr>
        </p:cxnSp>
        <p:cxnSp>
          <p:nvCxnSpPr>
            <p:cNvPr id="79898" name="AutoShape 45"/>
            <p:cNvCxnSpPr>
              <a:cxnSpLocks noChangeShapeType="1"/>
              <a:stCxn id="79886" idx="2"/>
              <a:endCxn id="130052" idx="0"/>
            </p:cNvCxnSpPr>
            <p:nvPr/>
          </p:nvCxnSpPr>
          <p:spPr bwMode="auto">
            <a:xfrm rot="5400000">
              <a:off x="6021388" y="3355975"/>
              <a:ext cx="636588" cy="1587"/>
            </a:xfrm>
            <a:prstGeom prst="bentConnector3">
              <a:avLst>
                <a:gd name="adj1" fmla="val 49875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79899" name="AutoShape 46"/>
            <p:cNvCxnSpPr>
              <a:cxnSpLocks noChangeShapeType="1"/>
              <a:stCxn id="79887" idx="2"/>
              <a:endCxn id="130053" idx="0"/>
            </p:cNvCxnSpPr>
            <p:nvPr/>
          </p:nvCxnSpPr>
          <p:spPr bwMode="auto">
            <a:xfrm rot="16200000" flipH="1">
              <a:off x="7823201" y="3352800"/>
              <a:ext cx="641350" cy="3175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79900" name="AutoShape 47"/>
            <p:cNvCxnSpPr>
              <a:cxnSpLocks noChangeShapeType="1"/>
              <a:stCxn id="79884" idx="2"/>
              <a:endCxn id="130055" idx="0"/>
            </p:cNvCxnSpPr>
            <p:nvPr/>
          </p:nvCxnSpPr>
          <p:spPr bwMode="auto">
            <a:xfrm rot="5400000">
              <a:off x="1114425" y="2887663"/>
              <a:ext cx="625475" cy="942975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79901" name="AutoShape 48"/>
            <p:cNvCxnSpPr>
              <a:cxnSpLocks noChangeShapeType="1"/>
              <a:stCxn id="79884" idx="2"/>
              <a:endCxn id="130054" idx="0"/>
            </p:cNvCxnSpPr>
            <p:nvPr/>
          </p:nvCxnSpPr>
          <p:spPr bwMode="auto">
            <a:xfrm rot="16200000" flipH="1">
              <a:off x="2045494" y="2899569"/>
              <a:ext cx="625475" cy="919163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79902" name="AutoShape 49"/>
            <p:cNvCxnSpPr>
              <a:cxnSpLocks noChangeShapeType="1"/>
              <a:stCxn id="130052" idx="2"/>
              <a:endCxn id="79888" idx="0"/>
            </p:cNvCxnSpPr>
            <p:nvPr/>
          </p:nvCxnSpPr>
          <p:spPr bwMode="auto">
            <a:xfrm rot="5400000">
              <a:off x="6100763" y="4773613"/>
              <a:ext cx="473075" cy="3175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79903" name="AutoShape 50"/>
            <p:cNvCxnSpPr>
              <a:cxnSpLocks noChangeShapeType="1"/>
              <a:stCxn id="130053" idx="2"/>
              <a:endCxn id="79890" idx="0"/>
            </p:cNvCxnSpPr>
            <p:nvPr/>
          </p:nvCxnSpPr>
          <p:spPr bwMode="auto">
            <a:xfrm rot="5400000">
              <a:off x="7908131" y="4774407"/>
              <a:ext cx="473075" cy="1588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79904" name="AutoShape 51"/>
            <p:cNvCxnSpPr>
              <a:cxnSpLocks noChangeShapeType="1"/>
              <a:stCxn id="79888" idx="2"/>
              <a:endCxn id="130057" idx="0"/>
            </p:cNvCxnSpPr>
            <p:nvPr/>
          </p:nvCxnSpPr>
          <p:spPr bwMode="auto">
            <a:xfrm rot="5400000">
              <a:off x="6135688" y="5541963"/>
              <a:ext cx="400050" cy="0"/>
            </a:xfrm>
            <a:prstGeom prst="straightConnector1">
              <a:avLst/>
            </a:prstGeom>
            <a:noFill/>
            <a:ln w="38100">
              <a:solidFill>
                <a:srgbClr val="5A87C6"/>
              </a:solidFill>
              <a:round/>
              <a:headEnd/>
              <a:tailEnd type="triangle" w="med" len="med"/>
            </a:ln>
          </p:spPr>
        </p:cxnSp>
        <p:cxnSp>
          <p:nvCxnSpPr>
            <p:cNvPr id="79905" name="AutoShape 52"/>
            <p:cNvCxnSpPr>
              <a:cxnSpLocks noChangeShapeType="1"/>
              <a:stCxn id="79890" idx="2"/>
              <a:endCxn id="130070" idx="0"/>
            </p:cNvCxnSpPr>
            <p:nvPr/>
          </p:nvCxnSpPr>
          <p:spPr bwMode="auto">
            <a:xfrm rot="16200000" flipH="1">
              <a:off x="7944644" y="5541169"/>
              <a:ext cx="400050" cy="1588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Depreciation Books</a:t>
            </a:r>
          </a:p>
        </p:txBody>
      </p:sp>
      <p:sp>
        <p:nvSpPr>
          <p:cNvPr id="808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FA-SU-770</a:t>
            </a:r>
            <a:endParaRPr lang="en-US" dirty="0"/>
          </a:p>
        </p:txBody>
      </p:sp>
      <p:pic>
        <p:nvPicPr>
          <p:cNvPr id="80900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0088" y="1160759"/>
            <a:ext cx="7742237" cy="461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Depreciation Adjustment</a:t>
            </a:r>
          </a:p>
        </p:txBody>
      </p:sp>
      <p:sp>
        <p:nvSpPr>
          <p:cNvPr id="819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FA-SU-780</a:t>
            </a:r>
            <a:endParaRPr lang="en-US" dirty="0"/>
          </a:p>
        </p:txBody>
      </p:sp>
      <p:pic>
        <p:nvPicPr>
          <p:cNvPr id="81924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" y="1692534"/>
            <a:ext cx="7999413" cy="361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Book Detail</a:t>
            </a:r>
          </a:p>
        </p:txBody>
      </p:sp>
      <p:sp>
        <p:nvSpPr>
          <p:cNvPr id="829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FA-SU-790</a:t>
            </a:r>
            <a:endParaRPr lang="en-US" dirty="0"/>
          </a:p>
        </p:txBody>
      </p:sp>
      <p:pic>
        <p:nvPicPr>
          <p:cNvPr id="82948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613" y="1178763"/>
            <a:ext cx="7723187" cy="461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Fixed Asset </a:t>
            </a:r>
            <a:r>
              <a:rPr lang="en-US" dirty="0" smtClean="0"/>
              <a:t>Control</a:t>
            </a:r>
            <a:endParaRPr lang="en-US" dirty="0" smtClean="0"/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FA-SU-080</a:t>
            </a:r>
            <a:endParaRPr lang="en-US" dirty="0"/>
          </a:p>
        </p:txBody>
      </p:sp>
      <p:pic>
        <p:nvPicPr>
          <p:cNvPr id="10244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4875" y="1237445"/>
            <a:ext cx="7332663" cy="459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Depreciation Query</a:t>
            </a:r>
          </a:p>
        </p:txBody>
      </p:sp>
      <p:sp>
        <p:nvSpPr>
          <p:cNvPr id="839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FA-SU-800</a:t>
            </a:r>
            <a:endParaRPr lang="en-US" dirty="0"/>
          </a:p>
        </p:txBody>
      </p:sp>
      <p:pic>
        <p:nvPicPr>
          <p:cNvPr id="83972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172954"/>
            <a:ext cx="7923213" cy="461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Units of Production</a:t>
            </a:r>
          </a:p>
        </p:txBody>
      </p:sp>
      <p:sp>
        <p:nvSpPr>
          <p:cNvPr id="849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FA-SU-810</a:t>
            </a:r>
            <a:endParaRPr lang="en-US" dirty="0"/>
          </a:p>
        </p:txBody>
      </p:sp>
      <p:pic>
        <p:nvPicPr>
          <p:cNvPr id="84997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" y="1237537"/>
            <a:ext cx="7999413" cy="451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577590" y="891610"/>
            <a:ext cx="7109209" cy="542452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Fixed Asset Maintenance</a:t>
            </a:r>
          </a:p>
          <a:p>
            <a:r>
              <a:rPr lang="en-US" dirty="0" smtClean="0"/>
              <a:t>Fixed Asset Options</a:t>
            </a:r>
          </a:p>
          <a:p>
            <a:r>
              <a:rPr lang="en-US" dirty="0" smtClean="0"/>
              <a:t>Asset Accounts</a:t>
            </a:r>
          </a:p>
          <a:p>
            <a:r>
              <a:rPr lang="en-US" dirty="0" smtClean="0"/>
              <a:t>Asset Retirement</a:t>
            </a:r>
          </a:p>
          <a:p>
            <a:r>
              <a:rPr lang="en-US" dirty="0" smtClean="0"/>
              <a:t>Asset Transfers</a:t>
            </a:r>
          </a:p>
          <a:p>
            <a:r>
              <a:rPr lang="en-US" dirty="0" smtClean="0"/>
              <a:t>Asset Data</a:t>
            </a:r>
          </a:p>
          <a:p>
            <a:pPr lvl="1"/>
            <a:r>
              <a:rPr lang="en-US" dirty="0" smtClean="0"/>
              <a:t>Comments</a:t>
            </a:r>
          </a:p>
          <a:p>
            <a:pPr lvl="1"/>
            <a:r>
              <a:rPr lang="en-US" dirty="0" smtClean="0"/>
              <a:t>User Fields</a:t>
            </a:r>
          </a:p>
          <a:p>
            <a:pPr lvl="1"/>
            <a:r>
              <a:rPr lang="en-US" dirty="0" smtClean="0"/>
              <a:t>Insurance Data</a:t>
            </a:r>
          </a:p>
          <a:p>
            <a:r>
              <a:rPr lang="en-US" dirty="0" smtClean="0"/>
              <a:t>Depreciation Books</a:t>
            </a:r>
          </a:p>
          <a:p>
            <a:r>
              <a:rPr lang="en-US" b="1" dirty="0" smtClean="0"/>
              <a:t>Asset Components</a:t>
            </a:r>
          </a:p>
          <a:p>
            <a:r>
              <a:rPr lang="en-US" dirty="0" smtClean="0"/>
              <a:t>Batch Maintenance</a:t>
            </a:r>
          </a:p>
          <a:p>
            <a:endParaRPr lang="en-US" dirty="0"/>
          </a:p>
        </p:txBody>
      </p:sp>
      <p:sp>
        <p:nvSpPr>
          <p:cNvPr id="86021" name="Rectangle 6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dirty="0" smtClean="0"/>
              <a:t>Fixed Asset Maintenance</a:t>
            </a:r>
          </a:p>
        </p:txBody>
      </p:sp>
      <p:sp>
        <p:nvSpPr>
          <p:cNvPr id="860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FA-SU-820</a:t>
            </a:r>
            <a:endParaRPr lang="en-US" dirty="0"/>
          </a:p>
        </p:txBody>
      </p:sp>
      <p:sp>
        <p:nvSpPr>
          <p:cNvPr id="237575" name="Line 7"/>
          <p:cNvSpPr>
            <a:spLocks noChangeShapeType="1"/>
          </p:cNvSpPr>
          <p:nvPr/>
        </p:nvSpPr>
        <p:spPr bwMode="auto">
          <a:xfrm>
            <a:off x="1104900" y="74453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Asset Component Maintenance</a:t>
            </a:r>
            <a:endParaRPr lang="en-US" dirty="0"/>
          </a:p>
        </p:txBody>
      </p:sp>
      <p:sp>
        <p:nvSpPr>
          <p:cNvPr id="8704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FA-SU-830</a:t>
            </a:r>
            <a:endParaRPr lang="en-US" dirty="0"/>
          </a:p>
        </p:txBody>
      </p:sp>
      <p:grpSp>
        <p:nvGrpSpPr>
          <p:cNvPr id="10" name="Group 9"/>
          <p:cNvGrpSpPr/>
          <p:nvPr/>
        </p:nvGrpSpPr>
        <p:grpSpPr>
          <a:xfrm>
            <a:off x="3350148" y="1932733"/>
            <a:ext cx="2435225" cy="3181350"/>
            <a:chOff x="3340100" y="2284413"/>
            <a:chExt cx="2435225" cy="3181350"/>
          </a:xfrm>
        </p:grpSpPr>
        <p:sp>
          <p:nvSpPr>
            <p:cNvPr id="132100" name="Rectangle 4"/>
            <p:cNvSpPr>
              <a:spLocks noChangeArrowheads="1"/>
            </p:cNvSpPr>
            <p:nvPr/>
          </p:nvSpPr>
          <p:spPr bwMode="auto">
            <a:xfrm>
              <a:off x="3811588" y="4602163"/>
              <a:ext cx="1495425" cy="863600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lIns="182880" tIns="320040" rIns="182880" bIns="320040" anchor="ctr"/>
            <a:lstStyle/>
            <a:p>
              <a:pPr eaLnBrk="0" hangingPunct="0">
                <a:defRPr/>
              </a:pPr>
              <a:r>
                <a:rPr lang="en-US" sz="1400" b="1" dirty="0">
                  <a:latin typeface="+mj-lt"/>
                </a:rPr>
                <a:t>Split</a:t>
              </a:r>
            </a:p>
          </p:txBody>
        </p:sp>
        <p:sp>
          <p:nvSpPr>
            <p:cNvPr id="132101" name="Rectangle 5"/>
            <p:cNvSpPr>
              <a:spLocks noChangeArrowheads="1"/>
            </p:cNvSpPr>
            <p:nvPr/>
          </p:nvSpPr>
          <p:spPr bwMode="auto">
            <a:xfrm>
              <a:off x="3340100" y="2284413"/>
              <a:ext cx="2435225" cy="661987"/>
            </a:xfrm>
            <a:prstGeom prst="rect">
              <a:avLst/>
            </a:prstGeom>
            <a:solidFill>
              <a:srgbClr val="B5C5C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lIns="182880" tIns="320040" rIns="182880" bIns="320040" anchor="ctr"/>
            <a:lstStyle/>
            <a:p>
              <a:pPr eaLnBrk="0" hangingPunct="0">
                <a:defRPr/>
              </a:pPr>
              <a:r>
                <a:rPr lang="en-US" sz="1400" b="1" dirty="0">
                  <a:latin typeface="+mj-lt"/>
                </a:rPr>
                <a:t>Asset Component Maintenance</a:t>
              </a:r>
            </a:p>
          </p:txBody>
        </p:sp>
        <p:sp>
          <p:nvSpPr>
            <p:cNvPr id="87046" name="Rectangle 8"/>
            <p:cNvSpPr>
              <a:spLocks noChangeArrowheads="1"/>
            </p:cNvSpPr>
            <p:nvPr/>
          </p:nvSpPr>
          <p:spPr bwMode="auto">
            <a:xfrm>
              <a:off x="4076700" y="3638550"/>
              <a:ext cx="963613" cy="3302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182880" tIns="320040" rIns="182880" bIns="320040" anchor="ctr"/>
            <a:lstStyle/>
            <a:p>
              <a:pPr eaLnBrk="0" hangingPunct="0"/>
              <a:r>
                <a:rPr lang="en-US" sz="1400" b="1" dirty="0">
                  <a:latin typeface="+mj-lt"/>
                </a:rPr>
                <a:t>Split</a:t>
              </a:r>
            </a:p>
          </p:txBody>
        </p:sp>
        <p:cxnSp>
          <p:nvCxnSpPr>
            <p:cNvPr id="87047" name="AutoShape 16"/>
            <p:cNvCxnSpPr>
              <a:cxnSpLocks noChangeShapeType="1"/>
              <a:stCxn id="132101" idx="2"/>
              <a:endCxn id="87046" idx="0"/>
            </p:cNvCxnSpPr>
            <p:nvPr/>
          </p:nvCxnSpPr>
          <p:spPr bwMode="auto">
            <a:xfrm rot="16200000" flipH="1">
              <a:off x="4212432" y="3291681"/>
              <a:ext cx="692150" cy="1587"/>
            </a:xfrm>
            <a:prstGeom prst="bentConnector3">
              <a:avLst>
                <a:gd name="adj1" fmla="val 49769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87048" name="AutoShape 17"/>
            <p:cNvCxnSpPr>
              <a:cxnSpLocks noChangeShapeType="1"/>
              <a:stCxn id="87046" idx="2"/>
              <a:endCxn id="132100" idx="0"/>
            </p:cNvCxnSpPr>
            <p:nvPr/>
          </p:nvCxnSpPr>
          <p:spPr bwMode="auto">
            <a:xfrm rot="5400000">
              <a:off x="4242593" y="4285457"/>
              <a:ext cx="633413" cy="0"/>
            </a:xfrm>
            <a:prstGeom prst="straightConnector1">
              <a:avLst/>
            </a:prstGeom>
            <a:noFill/>
            <a:ln w="38100">
              <a:solidFill>
                <a:srgbClr val="5A87C6"/>
              </a:solidFill>
              <a:round/>
              <a:headEnd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Asset Component Maintenance</a:t>
            </a:r>
          </a:p>
        </p:txBody>
      </p:sp>
      <p:sp>
        <p:nvSpPr>
          <p:cNvPr id="880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FA-SU-840</a:t>
            </a:r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219617" y="1209374"/>
            <a:ext cx="8683625" cy="4619625"/>
            <a:chOff x="239713" y="1229470"/>
            <a:chExt cx="8683625" cy="4619625"/>
          </a:xfrm>
        </p:grpSpPr>
        <p:pic>
          <p:nvPicPr>
            <p:cNvPr id="88068" name="Picture 5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39713" y="1229470"/>
              <a:ext cx="8370887" cy="4619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8069" name="Picture 4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62000" y="3448795"/>
              <a:ext cx="8161338" cy="1971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8070" name="Rectangle 6"/>
            <p:cNvSpPr>
              <a:spLocks noChangeArrowheads="1"/>
            </p:cNvSpPr>
            <p:nvPr/>
          </p:nvSpPr>
          <p:spPr bwMode="auto">
            <a:xfrm>
              <a:off x="4206875" y="5414120"/>
              <a:ext cx="855663" cy="355600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/>
            </a:p>
          </p:txBody>
        </p:sp>
      </p:grp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Split</a:t>
            </a:r>
          </a:p>
        </p:txBody>
      </p:sp>
      <p:sp>
        <p:nvSpPr>
          <p:cNvPr id="890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FA-SU-850</a:t>
            </a:r>
            <a:endParaRPr lang="en-US" dirty="0"/>
          </a:p>
        </p:txBody>
      </p:sp>
      <p:pic>
        <p:nvPicPr>
          <p:cNvPr id="89091" name="Picture 7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0" y="1198280"/>
            <a:ext cx="7199313" cy="459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093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19300" y="3036605"/>
            <a:ext cx="6789738" cy="229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Exercise</a:t>
            </a:r>
          </a:p>
        </p:txBody>
      </p:sp>
      <p:sp>
        <p:nvSpPr>
          <p:cNvPr id="901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FA-SU-860</a:t>
            </a:r>
            <a:endParaRPr lang="en-US" dirty="0"/>
          </a:p>
        </p:txBody>
      </p:sp>
      <p:pic>
        <p:nvPicPr>
          <p:cNvPr id="90116" name="Picture 4" descr="h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21475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577590" y="891610"/>
            <a:ext cx="7109209" cy="542452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Fixed Asset Maintenance</a:t>
            </a:r>
          </a:p>
          <a:p>
            <a:r>
              <a:rPr lang="en-US" dirty="0" smtClean="0"/>
              <a:t>Fixed Asset Options</a:t>
            </a:r>
          </a:p>
          <a:p>
            <a:r>
              <a:rPr lang="en-US" dirty="0" smtClean="0"/>
              <a:t>Asset Accounts</a:t>
            </a:r>
          </a:p>
          <a:p>
            <a:r>
              <a:rPr lang="en-US" dirty="0" smtClean="0"/>
              <a:t>Asset Retirement</a:t>
            </a:r>
          </a:p>
          <a:p>
            <a:r>
              <a:rPr lang="en-US" dirty="0" smtClean="0"/>
              <a:t>Asset Transfers</a:t>
            </a:r>
          </a:p>
          <a:p>
            <a:r>
              <a:rPr lang="en-US" dirty="0" smtClean="0"/>
              <a:t>Asset Data</a:t>
            </a:r>
          </a:p>
          <a:p>
            <a:pPr lvl="1"/>
            <a:r>
              <a:rPr lang="en-US" dirty="0" smtClean="0"/>
              <a:t>Comments</a:t>
            </a:r>
          </a:p>
          <a:p>
            <a:pPr lvl="1"/>
            <a:r>
              <a:rPr lang="en-US" dirty="0" smtClean="0"/>
              <a:t>User Fields</a:t>
            </a:r>
          </a:p>
          <a:p>
            <a:pPr lvl="1"/>
            <a:r>
              <a:rPr lang="en-US" dirty="0" smtClean="0"/>
              <a:t>Insurance Data</a:t>
            </a:r>
          </a:p>
          <a:p>
            <a:r>
              <a:rPr lang="en-US" dirty="0" smtClean="0"/>
              <a:t>Depreciation Books</a:t>
            </a:r>
          </a:p>
          <a:p>
            <a:r>
              <a:rPr lang="en-US" dirty="0" smtClean="0"/>
              <a:t>Asset Components</a:t>
            </a:r>
          </a:p>
          <a:p>
            <a:r>
              <a:rPr lang="en-US" b="1" dirty="0" smtClean="0"/>
              <a:t>Batch Maintenance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91141" name="Rectangle 6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dirty="0" smtClean="0"/>
              <a:t>Fixed Asset Maintenance</a:t>
            </a:r>
          </a:p>
        </p:txBody>
      </p:sp>
      <p:sp>
        <p:nvSpPr>
          <p:cNvPr id="911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FA-SU-870</a:t>
            </a:r>
            <a:endParaRPr lang="en-US" dirty="0"/>
          </a:p>
        </p:txBody>
      </p:sp>
      <p:sp>
        <p:nvSpPr>
          <p:cNvPr id="238599" name="Line 7"/>
          <p:cNvSpPr>
            <a:spLocks noChangeShapeType="1"/>
          </p:cNvSpPr>
          <p:nvPr/>
        </p:nvSpPr>
        <p:spPr bwMode="auto">
          <a:xfrm>
            <a:off x="1104900" y="74453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Fixed Asset Batch Maintenance</a:t>
            </a:r>
          </a:p>
        </p:txBody>
      </p:sp>
      <p:sp>
        <p:nvSpPr>
          <p:cNvPr id="921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FA-SU-880</a:t>
            </a:r>
            <a:endParaRPr lang="en-US" dirty="0"/>
          </a:p>
        </p:txBody>
      </p:sp>
      <p:pic>
        <p:nvPicPr>
          <p:cNvPr id="92164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225" y="1534849"/>
            <a:ext cx="7827963" cy="399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Fixed </a:t>
            </a:r>
            <a:r>
              <a:rPr lang="en-US" dirty="0" smtClean="0"/>
              <a:t>Asset </a:t>
            </a:r>
            <a:r>
              <a:rPr lang="en-US" dirty="0" smtClean="0"/>
              <a:t>Components Summary</a:t>
            </a:r>
            <a:endParaRPr lang="en-US" dirty="0" smtClean="0"/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FA-SU-890</a:t>
            </a:r>
            <a:endParaRPr lang="en-US" dirty="0"/>
          </a:p>
        </p:txBody>
      </p:sp>
      <p:grpSp>
        <p:nvGrpSpPr>
          <p:cNvPr id="2" name="Group 29"/>
          <p:cNvGrpSpPr/>
          <p:nvPr/>
        </p:nvGrpSpPr>
        <p:grpSpPr>
          <a:xfrm>
            <a:off x="153494" y="1013700"/>
            <a:ext cx="8863012" cy="5046662"/>
            <a:chOff x="160338" y="983556"/>
            <a:chExt cx="8863012" cy="5046662"/>
          </a:xfrm>
        </p:grpSpPr>
        <p:sp>
          <p:nvSpPr>
            <p:cNvPr id="186372" name="AutoShape 4"/>
            <p:cNvSpPr>
              <a:spLocks noChangeArrowheads="1"/>
            </p:cNvSpPr>
            <p:nvPr/>
          </p:nvSpPr>
          <p:spPr bwMode="auto">
            <a:xfrm>
              <a:off x="2844800" y="983556"/>
              <a:ext cx="3519488" cy="903287"/>
            </a:xfrm>
            <a:prstGeom prst="cube">
              <a:avLst>
                <a:gd name="adj" fmla="val 25000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b="1" dirty="0">
                  <a:latin typeface="+mj-lt"/>
                </a:rPr>
                <a:t>Fixed Asset</a:t>
              </a:r>
            </a:p>
          </p:txBody>
        </p:sp>
        <p:sp>
          <p:nvSpPr>
            <p:cNvPr id="186373" name="AutoShape 5"/>
            <p:cNvSpPr>
              <a:spLocks noChangeArrowheads="1"/>
            </p:cNvSpPr>
            <p:nvPr/>
          </p:nvSpPr>
          <p:spPr bwMode="auto">
            <a:xfrm>
              <a:off x="3852863" y="2642493"/>
              <a:ext cx="1501775" cy="903288"/>
            </a:xfrm>
            <a:prstGeom prst="cube">
              <a:avLst>
                <a:gd name="adj" fmla="val 25000"/>
              </a:avLst>
            </a:prstGeom>
            <a:solidFill>
              <a:schemeClr val="tx1">
                <a:lumMod val="50000"/>
                <a:lumOff val="50000"/>
              </a:schemeClr>
            </a:solidFill>
            <a:ln w="12700">
              <a:solidFill>
                <a:schemeClr val="tx1"/>
              </a:solidFill>
              <a:prstDash val="lgDashDotDot"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2400" b="1" dirty="0">
                  <a:latin typeface="+mj-lt"/>
                </a:rPr>
                <a:t>Meter</a:t>
              </a:r>
            </a:p>
          </p:txBody>
        </p:sp>
        <p:sp>
          <p:nvSpPr>
            <p:cNvPr id="7174" name="AutoShape 7"/>
            <p:cNvSpPr>
              <a:spLocks noChangeArrowheads="1"/>
            </p:cNvSpPr>
            <p:nvPr/>
          </p:nvSpPr>
          <p:spPr bwMode="auto">
            <a:xfrm>
              <a:off x="160338" y="5466656"/>
              <a:ext cx="1123950" cy="561975"/>
            </a:xfrm>
            <a:prstGeom prst="cube">
              <a:avLst>
                <a:gd name="adj" fmla="val 25000"/>
              </a:avLst>
            </a:prstGeom>
            <a:solidFill>
              <a:schemeClr val="accent2">
                <a:lumMod val="20000"/>
                <a:lumOff val="80000"/>
              </a:schemeClr>
            </a:solidFill>
            <a:ln w="12700">
              <a:solidFill>
                <a:schemeClr val="tx1"/>
              </a:solidFill>
              <a:prstDash val="lgDashDotDot"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600" dirty="0">
                  <a:latin typeface="+mj-lt"/>
                </a:rPr>
                <a:t>Calendar</a:t>
              </a:r>
            </a:p>
          </p:txBody>
        </p:sp>
        <p:sp>
          <p:nvSpPr>
            <p:cNvPr id="7175" name="AutoShape 8"/>
            <p:cNvSpPr>
              <a:spLocks noChangeArrowheads="1"/>
            </p:cNvSpPr>
            <p:nvPr/>
          </p:nvSpPr>
          <p:spPr bwMode="auto">
            <a:xfrm>
              <a:off x="182563" y="4420493"/>
              <a:ext cx="1123950" cy="773113"/>
            </a:xfrm>
            <a:prstGeom prst="cube">
              <a:avLst>
                <a:gd name="adj" fmla="val 25000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2000" b="1" dirty="0">
                  <a:latin typeface="+mj-lt"/>
                </a:rPr>
                <a:t>Book</a:t>
              </a:r>
            </a:p>
          </p:txBody>
        </p:sp>
        <p:cxnSp>
          <p:nvCxnSpPr>
            <p:cNvPr id="7176" name="AutoShape 9"/>
            <p:cNvCxnSpPr>
              <a:cxnSpLocks noChangeShapeType="1"/>
              <a:stCxn id="7174" idx="1"/>
              <a:endCxn id="7175" idx="3"/>
            </p:cNvCxnSpPr>
            <p:nvPr/>
          </p:nvCxnSpPr>
          <p:spPr bwMode="auto">
            <a:xfrm flipH="1" flipV="1">
              <a:off x="647700" y="5193606"/>
              <a:ext cx="4763" cy="414337"/>
            </a:xfrm>
            <a:prstGeom prst="straightConnector1">
              <a:avLst/>
            </a:prstGeom>
            <a:noFill/>
            <a:ln w="38100">
              <a:solidFill>
                <a:schemeClr val="accent1">
                  <a:lumMod val="75000"/>
                </a:schemeClr>
              </a:solidFill>
              <a:round/>
              <a:headEnd/>
              <a:tailEnd type="triangle" w="med" len="med"/>
            </a:ln>
          </p:spPr>
        </p:cxnSp>
        <p:grpSp>
          <p:nvGrpSpPr>
            <p:cNvPr id="3" name="Group 10"/>
            <p:cNvGrpSpPr>
              <a:grpSpLocks/>
            </p:cNvGrpSpPr>
            <p:nvPr/>
          </p:nvGrpSpPr>
          <p:grpSpPr bwMode="auto">
            <a:xfrm>
              <a:off x="1225550" y="4420493"/>
              <a:ext cx="1427163" cy="1609725"/>
              <a:chOff x="772" y="2928"/>
              <a:chExt cx="899" cy="1014"/>
            </a:xfrm>
          </p:grpSpPr>
          <p:sp>
            <p:nvSpPr>
              <p:cNvPr id="7195" name="AutoShape 11"/>
              <p:cNvSpPr>
                <a:spLocks noChangeArrowheads="1"/>
              </p:cNvSpPr>
              <p:nvPr/>
            </p:nvSpPr>
            <p:spPr bwMode="auto">
              <a:xfrm>
                <a:off x="772" y="3597"/>
                <a:ext cx="865" cy="345"/>
              </a:xfrm>
              <a:prstGeom prst="cube">
                <a:avLst>
                  <a:gd name="adj" fmla="val 25000"/>
                </a:avLst>
              </a:prstGeom>
              <a:solidFill>
                <a:schemeClr val="accent2">
                  <a:lumMod val="40000"/>
                  <a:lumOff val="60000"/>
                </a:schemeClr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r>
                  <a:rPr lang="en-US" sz="1600" dirty="0">
                    <a:latin typeface="+mj-lt"/>
                  </a:rPr>
                  <a:t>Convention</a:t>
                </a:r>
              </a:p>
            </p:txBody>
          </p:sp>
          <p:sp>
            <p:nvSpPr>
              <p:cNvPr id="7196" name="AutoShape 12"/>
              <p:cNvSpPr>
                <a:spLocks noChangeArrowheads="1"/>
              </p:cNvSpPr>
              <p:nvPr/>
            </p:nvSpPr>
            <p:spPr bwMode="auto">
              <a:xfrm>
                <a:off x="776" y="2928"/>
                <a:ext cx="895" cy="487"/>
              </a:xfrm>
              <a:prstGeom prst="cube">
                <a:avLst>
                  <a:gd name="adj" fmla="val 25000"/>
                </a:avLst>
              </a:prstGeom>
              <a:solidFill>
                <a:schemeClr val="accent2">
                  <a:lumMod val="40000"/>
                  <a:lumOff val="60000"/>
                </a:schemeClr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r>
                  <a:rPr lang="en-US" sz="2000" b="1" dirty="0">
                    <a:latin typeface="+mj-lt"/>
                  </a:rPr>
                  <a:t>Method</a:t>
                </a:r>
              </a:p>
            </p:txBody>
          </p:sp>
          <p:cxnSp>
            <p:nvCxnSpPr>
              <p:cNvPr id="7197" name="AutoShape 13"/>
              <p:cNvCxnSpPr>
                <a:cxnSpLocks noChangeShapeType="1"/>
                <a:stCxn id="7195" idx="1"/>
                <a:endCxn id="7196" idx="3"/>
              </p:cNvCxnSpPr>
              <p:nvPr/>
            </p:nvCxnSpPr>
            <p:spPr bwMode="auto">
              <a:xfrm flipV="1">
                <a:off x="1161" y="3415"/>
                <a:ext cx="2" cy="268"/>
              </a:xfrm>
              <a:prstGeom prst="straightConnector1">
                <a:avLst/>
              </a:prstGeom>
              <a:noFill/>
              <a:ln w="38100">
                <a:solidFill>
                  <a:schemeClr val="accent1">
                    <a:lumMod val="75000"/>
                  </a:schemeClr>
                </a:solidFill>
                <a:round/>
                <a:headEnd/>
                <a:tailEnd type="triangle" w="med" len="med"/>
              </a:ln>
            </p:spPr>
          </p:cxnSp>
        </p:grpSp>
        <p:sp>
          <p:nvSpPr>
            <p:cNvPr id="186382" name="AutoShape 14"/>
            <p:cNvSpPr>
              <a:spLocks noChangeArrowheads="1"/>
            </p:cNvSpPr>
            <p:nvPr/>
          </p:nvSpPr>
          <p:spPr bwMode="auto">
            <a:xfrm>
              <a:off x="2570163" y="4420493"/>
              <a:ext cx="1874837" cy="769938"/>
            </a:xfrm>
            <a:prstGeom prst="cube">
              <a:avLst>
                <a:gd name="adj" fmla="val 25000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2000" b="1" dirty="0">
                  <a:latin typeface="+mj-lt"/>
                </a:rPr>
                <a:t>GL Accounts</a:t>
              </a:r>
            </a:p>
          </p:txBody>
        </p:sp>
        <p:sp>
          <p:nvSpPr>
            <p:cNvPr id="186383" name="AutoShape 15"/>
            <p:cNvSpPr>
              <a:spLocks noChangeArrowheads="1"/>
            </p:cNvSpPr>
            <p:nvPr/>
          </p:nvSpPr>
          <p:spPr bwMode="auto">
            <a:xfrm>
              <a:off x="944563" y="2648843"/>
              <a:ext cx="2035175" cy="903288"/>
            </a:xfrm>
            <a:prstGeom prst="cube">
              <a:avLst>
                <a:gd name="adj" fmla="val 25000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2400" b="1" dirty="0">
                  <a:latin typeface="+mj-lt"/>
                </a:rPr>
                <a:t>Class</a:t>
              </a:r>
            </a:p>
          </p:txBody>
        </p:sp>
        <p:sp>
          <p:nvSpPr>
            <p:cNvPr id="186384" name="AutoShape 16"/>
            <p:cNvSpPr>
              <a:spLocks noChangeArrowheads="1"/>
            </p:cNvSpPr>
            <p:nvPr/>
          </p:nvSpPr>
          <p:spPr bwMode="auto">
            <a:xfrm>
              <a:off x="4655247" y="4649093"/>
              <a:ext cx="1033463" cy="533400"/>
            </a:xfrm>
            <a:prstGeom prst="cube">
              <a:avLst>
                <a:gd name="adj" fmla="val 25000"/>
              </a:avLst>
            </a:prstGeom>
            <a:solidFill>
              <a:schemeClr val="accent3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600" b="1" dirty="0">
                  <a:latin typeface="+mj-lt"/>
                </a:rPr>
                <a:t>Entity</a:t>
              </a:r>
            </a:p>
          </p:txBody>
        </p:sp>
        <p:sp>
          <p:nvSpPr>
            <p:cNvPr id="186385" name="AutoShape 17"/>
            <p:cNvSpPr>
              <a:spLocks noChangeArrowheads="1"/>
            </p:cNvSpPr>
            <p:nvPr/>
          </p:nvSpPr>
          <p:spPr bwMode="auto">
            <a:xfrm>
              <a:off x="5855808" y="4649093"/>
              <a:ext cx="1485900" cy="533400"/>
            </a:xfrm>
            <a:prstGeom prst="cube">
              <a:avLst>
                <a:gd name="adj" fmla="val 25000"/>
              </a:avLst>
            </a:prstGeom>
            <a:solidFill>
              <a:schemeClr val="accent3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600" b="1" dirty="0">
                  <a:latin typeface="+mj-lt"/>
                </a:rPr>
                <a:t>Cost Center</a:t>
              </a:r>
            </a:p>
          </p:txBody>
        </p:sp>
        <p:sp>
          <p:nvSpPr>
            <p:cNvPr id="186386" name="AutoShape 18"/>
            <p:cNvSpPr>
              <a:spLocks noChangeArrowheads="1"/>
            </p:cNvSpPr>
            <p:nvPr/>
          </p:nvSpPr>
          <p:spPr bwMode="auto">
            <a:xfrm>
              <a:off x="7467818" y="4649093"/>
              <a:ext cx="1555532" cy="533400"/>
            </a:xfrm>
            <a:prstGeom prst="cube">
              <a:avLst>
                <a:gd name="adj" fmla="val 25000"/>
              </a:avLst>
            </a:prstGeom>
            <a:solidFill>
              <a:schemeClr val="accent3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600" b="1" dirty="0" smtClean="0">
                  <a:latin typeface="+mj-lt"/>
                </a:rPr>
                <a:t>Sub-Accounts</a:t>
              </a:r>
              <a:endParaRPr lang="en-US" sz="1600" b="1" dirty="0">
                <a:latin typeface="+mj-lt"/>
              </a:endParaRPr>
            </a:p>
          </p:txBody>
        </p:sp>
        <p:sp>
          <p:nvSpPr>
            <p:cNvPr id="7183" name="AutoShape 20"/>
            <p:cNvSpPr>
              <a:spLocks noChangeArrowheads="1"/>
            </p:cNvSpPr>
            <p:nvPr/>
          </p:nvSpPr>
          <p:spPr bwMode="auto">
            <a:xfrm>
              <a:off x="6313484" y="2591073"/>
              <a:ext cx="1824037" cy="903287"/>
            </a:xfrm>
            <a:prstGeom prst="cube">
              <a:avLst>
                <a:gd name="adj" fmla="val 25000"/>
              </a:avLst>
            </a:prstGeom>
            <a:solidFill>
              <a:schemeClr val="accent3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2400" b="1" dirty="0">
                  <a:latin typeface="+mj-lt"/>
                </a:rPr>
                <a:t>Location</a:t>
              </a:r>
            </a:p>
          </p:txBody>
        </p:sp>
        <p:cxnSp>
          <p:nvCxnSpPr>
            <p:cNvPr id="7184" name="AutoShape 21"/>
            <p:cNvCxnSpPr>
              <a:cxnSpLocks noChangeShapeType="1"/>
              <a:stCxn id="186385" idx="1"/>
              <a:endCxn id="7183" idx="3"/>
            </p:cNvCxnSpPr>
            <p:nvPr/>
          </p:nvCxnSpPr>
          <p:spPr bwMode="auto">
            <a:xfrm rot="5400000" flipH="1" flipV="1">
              <a:off x="6178296" y="3848148"/>
              <a:ext cx="1288083" cy="580509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7185" name="AutoShape 22"/>
            <p:cNvCxnSpPr>
              <a:cxnSpLocks noChangeShapeType="1"/>
              <a:stCxn id="186386" idx="1"/>
            </p:cNvCxnSpPr>
            <p:nvPr/>
          </p:nvCxnSpPr>
          <p:spPr bwMode="auto">
            <a:xfrm rot="16200000" flipV="1">
              <a:off x="7173989" y="3777523"/>
              <a:ext cx="1301334" cy="708506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7186" name="AutoShape 23"/>
            <p:cNvCxnSpPr>
              <a:cxnSpLocks noChangeShapeType="1"/>
            </p:cNvCxnSpPr>
            <p:nvPr/>
          </p:nvCxnSpPr>
          <p:spPr bwMode="auto">
            <a:xfrm rot="5400000" flipH="1" flipV="1">
              <a:off x="5213119" y="3333537"/>
              <a:ext cx="1235075" cy="1503712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7187" name="AutoShape 25"/>
            <p:cNvCxnSpPr>
              <a:cxnSpLocks noChangeShapeType="1"/>
              <a:stCxn id="7175" idx="1"/>
              <a:endCxn id="7190" idx="2"/>
            </p:cNvCxnSpPr>
            <p:nvPr/>
          </p:nvCxnSpPr>
          <p:spPr bwMode="auto">
            <a:xfrm rot="16200000">
              <a:off x="434976" y="3761680"/>
              <a:ext cx="1065212" cy="639763"/>
            </a:xfrm>
            <a:prstGeom prst="bentConnector3">
              <a:avLst>
                <a:gd name="adj1" fmla="val 59167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7188" name="AutoShape 26"/>
            <p:cNvCxnSpPr>
              <a:cxnSpLocks noChangeShapeType="1"/>
              <a:stCxn id="186382" idx="1"/>
              <a:endCxn id="7191" idx="2"/>
            </p:cNvCxnSpPr>
            <p:nvPr/>
          </p:nvCxnSpPr>
          <p:spPr bwMode="auto">
            <a:xfrm rot="5400000" flipH="1">
              <a:off x="2370932" y="3571974"/>
              <a:ext cx="1062038" cy="1019175"/>
            </a:xfrm>
            <a:prstGeom prst="bentConnector3">
              <a:avLst>
                <a:gd name="adj1" fmla="val 59042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7189" name="AutoShape 27"/>
            <p:cNvCxnSpPr>
              <a:cxnSpLocks noChangeShapeType="1"/>
            </p:cNvCxnSpPr>
            <p:nvPr/>
          </p:nvCxnSpPr>
          <p:spPr bwMode="auto">
            <a:xfrm flipV="1">
              <a:off x="1846263" y="3552131"/>
              <a:ext cx="3175" cy="1062037"/>
            </a:xfrm>
            <a:prstGeom prst="straightConnector1">
              <a:avLst/>
            </a:prstGeom>
            <a:noFill/>
            <a:ln w="38100">
              <a:solidFill>
                <a:srgbClr val="5A87C6"/>
              </a:solidFill>
              <a:round/>
              <a:headEnd/>
              <a:tailEnd type="triangle" w="med" len="med"/>
            </a:ln>
          </p:spPr>
        </p:cxnSp>
        <p:sp>
          <p:nvSpPr>
            <p:cNvPr id="7190" name="Rectangle 28"/>
            <p:cNvSpPr>
              <a:spLocks noChangeArrowheads="1"/>
            </p:cNvSpPr>
            <p:nvPr/>
          </p:nvSpPr>
          <p:spPr bwMode="auto">
            <a:xfrm>
              <a:off x="1190625" y="3321943"/>
              <a:ext cx="193675" cy="227013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7191" name="Rectangle 29"/>
            <p:cNvSpPr>
              <a:spLocks noChangeArrowheads="1"/>
            </p:cNvSpPr>
            <p:nvPr/>
          </p:nvSpPr>
          <p:spPr bwMode="auto">
            <a:xfrm>
              <a:off x="2295525" y="3323531"/>
              <a:ext cx="193675" cy="227012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cxnSp>
          <p:nvCxnSpPr>
            <p:cNvPr id="7192" name="AutoShape 30"/>
            <p:cNvCxnSpPr>
              <a:cxnSpLocks noChangeShapeType="1"/>
              <a:stCxn id="186383" idx="1"/>
              <a:endCxn id="186372" idx="3"/>
            </p:cNvCxnSpPr>
            <p:nvPr/>
          </p:nvCxnSpPr>
          <p:spPr bwMode="auto">
            <a:xfrm rot="16200000">
              <a:off x="2676525" y="1059756"/>
              <a:ext cx="987425" cy="2641600"/>
            </a:xfrm>
            <a:prstGeom prst="bentConnector3">
              <a:avLst>
                <a:gd name="adj1" fmla="val 61417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7193" name="AutoShape 31"/>
            <p:cNvCxnSpPr>
              <a:cxnSpLocks noChangeShapeType="1"/>
              <a:stCxn id="186373" idx="1"/>
              <a:endCxn id="186372" idx="3"/>
            </p:cNvCxnSpPr>
            <p:nvPr/>
          </p:nvCxnSpPr>
          <p:spPr bwMode="auto">
            <a:xfrm rot="16200000">
              <a:off x="4000500" y="2377381"/>
              <a:ext cx="981075" cy="0"/>
            </a:xfrm>
            <a:prstGeom prst="straightConnector1">
              <a:avLst/>
            </a:prstGeom>
            <a:noFill/>
            <a:ln w="38100">
              <a:solidFill>
                <a:srgbClr val="5A87C6"/>
              </a:solidFill>
              <a:round/>
              <a:headEnd/>
              <a:tailEnd type="triangle" w="med" len="med"/>
            </a:ln>
          </p:spPr>
        </p:cxnSp>
        <p:cxnSp>
          <p:nvCxnSpPr>
            <p:cNvPr id="7194" name="AutoShape 32"/>
            <p:cNvCxnSpPr>
              <a:cxnSpLocks noChangeShapeType="1"/>
            </p:cNvCxnSpPr>
            <p:nvPr/>
          </p:nvCxnSpPr>
          <p:spPr bwMode="auto">
            <a:xfrm rot="16200000" flipV="1">
              <a:off x="5350339" y="935372"/>
              <a:ext cx="903548" cy="2620959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Exercise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FA-SU-090</a:t>
            </a:r>
            <a:endParaRPr lang="en-US" dirty="0"/>
          </a:p>
        </p:txBody>
      </p:sp>
      <p:pic>
        <p:nvPicPr>
          <p:cNvPr id="11268" name="Picture 4" descr="h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2188" y="21475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587640" y="891610"/>
            <a:ext cx="7099160" cy="5424523"/>
          </a:xfrm>
        </p:spPr>
        <p:txBody>
          <a:bodyPr/>
          <a:lstStyle/>
          <a:p>
            <a:r>
              <a:rPr lang="en-US" dirty="0" smtClean="0"/>
              <a:t>Fixed Asset Control </a:t>
            </a:r>
          </a:p>
          <a:p>
            <a:r>
              <a:rPr lang="en-US" dirty="0" smtClean="0"/>
              <a:t>Fixed Asset Calendar</a:t>
            </a:r>
          </a:p>
          <a:p>
            <a:r>
              <a:rPr lang="en-US" dirty="0" smtClean="0"/>
              <a:t>Books</a:t>
            </a:r>
          </a:p>
          <a:p>
            <a:r>
              <a:rPr lang="en-US" dirty="0" smtClean="0"/>
              <a:t>Depreciation Methods</a:t>
            </a:r>
          </a:p>
          <a:p>
            <a:r>
              <a:rPr lang="en-US" dirty="0" smtClean="0"/>
              <a:t>Classes</a:t>
            </a:r>
          </a:p>
          <a:p>
            <a:r>
              <a:rPr lang="en-US" dirty="0" smtClean="0"/>
              <a:t>Fixed Asset Locations</a:t>
            </a:r>
          </a:p>
          <a:p>
            <a:r>
              <a:rPr lang="en-US" dirty="0" smtClean="0"/>
              <a:t>Meters</a:t>
            </a:r>
          </a:p>
          <a:p>
            <a:r>
              <a:rPr lang="en-US" dirty="0" smtClean="0"/>
              <a:t>Fixed Assets</a:t>
            </a:r>
          </a:p>
          <a:p>
            <a:endParaRPr lang="en-US" dirty="0"/>
          </a:p>
        </p:txBody>
      </p:sp>
      <p:sp>
        <p:nvSpPr>
          <p:cNvPr id="942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Fixed Asset Setup Summary</a:t>
            </a:r>
          </a:p>
        </p:txBody>
      </p:sp>
      <p:sp>
        <p:nvSpPr>
          <p:cNvPr id="942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FA-SU-900</a:t>
            </a:r>
            <a:endParaRPr lang="en-US" dirty="0"/>
          </a:p>
        </p:txBody>
      </p:sp>
      <p:sp>
        <p:nvSpPr>
          <p:cNvPr id="197636" name="Line 4"/>
          <p:cNvSpPr>
            <a:spLocks noChangeShapeType="1"/>
          </p:cNvSpPr>
          <p:nvPr/>
        </p:nvSpPr>
        <p:spPr bwMode="auto">
          <a:xfrm>
            <a:off x="1104900" y="74453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Clr>
                <a:srgbClr val="FFCC00"/>
              </a:buClr>
              <a:buSzPct val="125000"/>
              <a:buFont typeface="Wingdings" pitchFamily="2" charset="2"/>
              <a:buChar char="ü"/>
            </a:pPr>
            <a:r>
              <a:rPr lang="en-US" dirty="0" smtClean="0"/>
              <a:t>Introduction to Fixed Assets</a:t>
            </a:r>
          </a:p>
          <a:p>
            <a:pPr eaLnBrk="1" hangingPunct="1">
              <a:buClr>
                <a:srgbClr val="FFCC00"/>
              </a:buClr>
              <a:buSzPct val="125000"/>
              <a:buFont typeface="Wingdings" pitchFamily="2" charset="2"/>
              <a:buChar char="ü"/>
            </a:pPr>
            <a:r>
              <a:rPr lang="en-US" dirty="0" smtClean="0"/>
              <a:t>Business Considerations</a:t>
            </a:r>
          </a:p>
          <a:p>
            <a:pPr eaLnBrk="1" hangingPunct="1">
              <a:buClr>
                <a:srgbClr val="FFCC00"/>
              </a:buClr>
              <a:buSzPct val="125000"/>
              <a:buFont typeface="Wingdings" pitchFamily="2" charset="2"/>
              <a:buChar char="ü"/>
            </a:pPr>
            <a:r>
              <a:rPr lang="en-US" dirty="0" smtClean="0"/>
              <a:t>Set </a:t>
            </a:r>
            <a:r>
              <a:rPr lang="en-US" dirty="0" smtClean="0"/>
              <a:t>Up </a:t>
            </a:r>
            <a:r>
              <a:rPr lang="en-US" dirty="0" smtClean="0"/>
              <a:t>Fixed Assets</a:t>
            </a:r>
          </a:p>
          <a:p>
            <a:pPr eaLnBrk="1" hangingPunct="1"/>
            <a:r>
              <a:rPr lang="en-US" dirty="0" smtClean="0"/>
              <a:t>Process Fixed Assets</a:t>
            </a:r>
          </a:p>
        </p:txBody>
      </p:sp>
      <p:sp>
        <p:nvSpPr>
          <p:cNvPr id="952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Course Overview</a:t>
            </a:r>
          </a:p>
        </p:txBody>
      </p:sp>
      <p:sp>
        <p:nvSpPr>
          <p:cNvPr id="952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FA-SU-910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5879</TotalTime>
  <Words>1436</Words>
  <Application>Microsoft Office PowerPoint</Application>
  <PresentationFormat>On-screen Show (4:3)</PresentationFormat>
  <Paragraphs>837</Paragraphs>
  <Slides>91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91</vt:i4>
      </vt:variant>
    </vt:vector>
  </HeadingPairs>
  <TitlesOfParts>
    <vt:vector size="92" baseType="lpstr">
      <vt:lpstr>QAD 2010 Template</vt:lpstr>
      <vt:lpstr>Set Up Fixed Assets</vt:lpstr>
      <vt:lpstr>Navigation within Fixed Assets Module </vt:lpstr>
      <vt:lpstr>Strip Menu: Standard Buttons </vt:lpstr>
      <vt:lpstr>Strip Menu: Navigation Buttons </vt:lpstr>
      <vt:lpstr>Components of a Fixed Asset Record</vt:lpstr>
      <vt:lpstr>Fixed Asset Setup</vt:lpstr>
      <vt:lpstr>Fixed Asset Setup</vt:lpstr>
      <vt:lpstr>Fixed Asset Control</vt:lpstr>
      <vt:lpstr>Exercise</vt:lpstr>
      <vt:lpstr>Fixed Asset Setup</vt:lpstr>
      <vt:lpstr>Fixed Asset Calendar Maintenance</vt:lpstr>
      <vt:lpstr>Exercise</vt:lpstr>
      <vt:lpstr>Fixed Asset Setup</vt:lpstr>
      <vt:lpstr>Book Maintenance</vt:lpstr>
      <vt:lpstr>Exercise</vt:lpstr>
      <vt:lpstr>Fixed Asset Setup</vt:lpstr>
      <vt:lpstr>Method Maintenance</vt:lpstr>
      <vt:lpstr>Method Maintenance</vt:lpstr>
      <vt:lpstr>Depreciation Methods</vt:lpstr>
      <vt:lpstr>Example – Straight-Line  Depreciation Schedule</vt:lpstr>
      <vt:lpstr>Depreciation Methods</vt:lpstr>
      <vt:lpstr>Example – Declining Balance</vt:lpstr>
      <vt:lpstr>Depreciation Methods</vt:lpstr>
      <vt:lpstr>Method Detail</vt:lpstr>
      <vt:lpstr>Declining Balance Switch to Straight-Line</vt:lpstr>
      <vt:lpstr>Depreciation Methods</vt:lpstr>
      <vt:lpstr>Example – Sum-of-the-Years’-Digits</vt:lpstr>
      <vt:lpstr>Depreciation Methods</vt:lpstr>
      <vt:lpstr>Example – Units of Production</vt:lpstr>
      <vt:lpstr>Depreciation Methods</vt:lpstr>
      <vt:lpstr>Example – Flat Rate</vt:lpstr>
      <vt:lpstr>Depreciation Methods</vt:lpstr>
      <vt:lpstr>Example – Custom Table</vt:lpstr>
      <vt:lpstr>Conventions</vt:lpstr>
      <vt:lpstr>Example – Full Period</vt:lpstr>
      <vt:lpstr>Example – Half Period</vt:lpstr>
      <vt:lpstr>Example – Next Period</vt:lpstr>
      <vt:lpstr>Example – Full Quarter</vt:lpstr>
      <vt:lpstr>Example – Half Quarter</vt:lpstr>
      <vt:lpstr>Example – Full Year</vt:lpstr>
      <vt:lpstr>Example – Half Year</vt:lpstr>
      <vt:lpstr>Example – Modified Half Year Version 1</vt:lpstr>
      <vt:lpstr>Example – Modified Half Year Version 2</vt:lpstr>
      <vt:lpstr>Exercise</vt:lpstr>
      <vt:lpstr>Fixed Asset Setup</vt:lpstr>
      <vt:lpstr>Class Maintenance</vt:lpstr>
      <vt:lpstr>Class Account Default Maintenance</vt:lpstr>
      <vt:lpstr>Exercise</vt:lpstr>
      <vt:lpstr>Fixed Asset Record: Class</vt:lpstr>
      <vt:lpstr>Fixed Asset Setup</vt:lpstr>
      <vt:lpstr>Location Maintenance</vt:lpstr>
      <vt:lpstr>Exercise</vt:lpstr>
      <vt:lpstr>Fixed Asset Record: Location</vt:lpstr>
      <vt:lpstr>Fixed Asset Setup</vt:lpstr>
      <vt:lpstr>Fixed Asset Meter Maintenance</vt:lpstr>
      <vt:lpstr>Exercise</vt:lpstr>
      <vt:lpstr>Fixed Asset Record: Meter</vt:lpstr>
      <vt:lpstr>Fixed Asset Setup</vt:lpstr>
      <vt:lpstr>Fixed Asset Maintenance</vt:lpstr>
      <vt:lpstr>Fixed Asset Maintenance Header</vt:lpstr>
      <vt:lpstr>Fixed Asset Maintenance</vt:lpstr>
      <vt:lpstr>Fixed Asset Maintenance</vt:lpstr>
      <vt:lpstr>Option</vt:lpstr>
      <vt:lpstr>Fixed Asset Option</vt:lpstr>
      <vt:lpstr>Fixed Asset Maintenance</vt:lpstr>
      <vt:lpstr>Asset Account Maintenance</vt:lpstr>
      <vt:lpstr>Fixed Asset Maintenance</vt:lpstr>
      <vt:lpstr>Retire</vt:lpstr>
      <vt:lpstr>Fixed Asset Maintenance</vt:lpstr>
      <vt:lpstr>Transfer</vt:lpstr>
      <vt:lpstr>Fixed Asset Maintenance</vt:lpstr>
      <vt:lpstr>Transaction Comments</vt:lpstr>
      <vt:lpstr>User Field Maintenance</vt:lpstr>
      <vt:lpstr>Insurance Data</vt:lpstr>
      <vt:lpstr>Fixed Asset Maintenance</vt:lpstr>
      <vt:lpstr>Depreciation Books</vt:lpstr>
      <vt:lpstr>Depreciation Books</vt:lpstr>
      <vt:lpstr>Depreciation Adjustment</vt:lpstr>
      <vt:lpstr>Book Detail</vt:lpstr>
      <vt:lpstr>Depreciation Query</vt:lpstr>
      <vt:lpstr>Units of Production</vt:lpstr>
      <vt:lpstr>Fixed Asset Maintenance</vt:lpstr>
      <vt:lpstr>Asset Component Maintenance</vt:lpstr>
      <vt:lpstr>Asset Component Maintenance</vt:lpstr>
      <vt:lpstr>Split</vt:lpstr>
      <vt:lpstr>Exercise</vt:lpstr>
      <vt:lpstr>Fixed Asset Maintenance</vt:lpstr>
      <vt:lpstr>Fixed Asset Batch Maintenance</vt:lpstr>
      <vt:lpstr>Fixed Asset Components Summary</vt:lpstr>
      <vt:lpstr>Fixed Asset Setup Summary</vt:lpstr>
      <vt:lpstr>Course Overview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Training Module Development</dc:title>
  <dc:creator>vmg</dc:creator>
  <cp:lastModifiedBy>Helen Ernst</cp:lastModifiedBy>
  <cp:revision>316</cp:revision>
  <cp:lastPrinted>2001-04-04T20:21:22Z</cp:lastPrinted>
  <dcterms:created xsi:type="dcterms:W3CDTF">1998-03-17T23:27:45Z</dcterms:created>
  <dcterms:modified xsi:type="dcterms:W3CDTF">2012-08-31T17:46:50Z</dcterms:modified>
</cp:coreProperties>
</file>