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77" r:id="rId1"/>
    <p:sldMasterId id="2147483701" r:id="rId2"/>
  </p:sldMasterIdLst>
  <p:notesMasterIdLst>
    <p:notesMasterId r:id="rId14"/>
  </p:notesMasterIdLst>
  <p:sldIdLst>
    <p:sldId id="314" r:id="rId3"/>
    <p:sldId id="323" r:id="rId4"/>
    <p:sldId id="297" r:id="rId5"/>
    <p:sldId id="324" r:id="rId6"/>
    <p:sldId id="317" r:id="rId7"/>
    <p:sldId id="318" r:id="rId8"/>
    <p:sldId id="319" r:id="rId9"/>
    <p:sldId id="320" r:id="rId10"/>
    <p:sldId id="321" r:id="rId11"/>
    <p:sldId id="322" r:id="rId12"/>
    <p:sldId id="315" r:id="rId13"/>
  </p:sldIdLst>
  <p:sldSz cx="9144000" cy="6858000" type="screen4x3"/>
  <p:notesSz cx="6858000" cy="9144000"/>
  <p:embeddedFontLst>
    <p:embeddedFont>
      <p:font typeface="Century Gothic" pitchFamily="34" charset="0"/>
      <p:regular r:id="rId15"/>
      <p:bold r:id="rId16"/>
      <p:italic r:id="rId17"/>
      <p:boldItalic r:id="rId18"/>
    </p:embeddedFont>
    <p:embeddedFont>
      <p:font typeface="Tahoma" pitchFamily="34" charset="0"/>
      <p:regular r:id="rId19"/>
      <p:bold r:id="rId20"/>
    </p:embeddedFont>
    <p:embeddedFont>
      <p:font typeface="Webdings" pitchFamily="18" charset="2"/>
      <p:regular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660E78"/>
    <a:srgbClr val="99CCFF"/>
    <a:srgbClr val="7F073D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81" autoAdjust="0"/>
    <p:restoredTop sz="93168" autoAdjust="0"/>
  </p:normalViewPr>
  <p:slideViewPr>
    <p:cSldViewPr snapToGrid="0">
      <p:cViewPr varScale="1">
        <p:scale>
          <a:sx n="94" d="100"/>
          <a:sy n="94" d="100"/>
        </p:scale>
        <p:origin x="-348" y="-96"/>
      </p:cViewPr>
      <p:guideLst>
        <p:guide orient="horz" pos="2160"/>
        <p:guide orient="horz" pos="432"/>
        <p:guide orient="horz" pos="333"/>
        <p:guide pos="2880"/>
        <p:guide pos="1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1B41331-46A3-4380-8CBD-87B365DC31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7B8D0D-DD09-42D8-AC91-A2B9E89FB30D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Char char="•"/>
            </a:pPr>
            <a:r>
              <a:rPr lang="en-US" smtClean="0"/>
              <a:t> Accounts are used for top-level reporting for an entire entity</a:t>
            </a:r>
          </a:p>
          <a:p>
            <a:pPr>
              <a:buFontTx/>
              <a:buChar char="•"/>
            </a:pPr>
            <a:r>
              <a:rPr lang="en-US" smtClean="0"/>
              <a:t> When assigning account codes, it's important  to be consistent with the number of characters used.</a:t>
            </a:r>
          </a:p>
          <a:p>
            <a:pPr>
              <a:buFontTx/>
              <a:buChar char="•"/>
            </a:pPr>
            <a:r>
              <a:rPr lang="en-US" smtClean="0"/>
              <a:t> Accounts are sorted lexically on reports. 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4FB5CF-EFF2-474F-A325-EFD3DC57AA0D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Char char="•"/>
            </a:pPr>
            <a:r>
              <a:rPr lang="en-US" smtClean="0"/>
              <a:t>Sub-accounts are usually used to report account activity for a division of a company.</a:t>
            </a:r>
          </a:p>
          <a:p>
            <a:pPr>
              <a:buFontTx/>
              <a:buChar char="•"/>
            </a:pPr>
            <a:r>
              <a:rPr lang="en-US" smtClean="0"/>
              <a:t> Financial reports may be printed for one or more sub-accounts</a:t>
            </a:r>
          </a:p>
          <a:p>
            <a:pPr>
              <a:buFontTx/>
              <a:buChar char="•"/>
            </a:pPr>
            <a:r>
              <a:rPr lang="en-US" smtClean="0"/>
              <a:t> The account/sub-account cannot exceed eight characters allotted to the account code. The General Ledger module is the only module that accepts an account/sub-account combination of 16 characters. </a:t>
            </a:r>
          </a:p>
          <a:p>
            <a:pPr>
              <a:buFontTx/>
              <a:buChar char="•"/>
            </a:pPr>
            <a:r>
              <a:rPr lang="en-US" smtClean="0"/>
              <a:t> System automatically splits the account in two parts, account and sub-account, inserting dashes for reporting.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GL-BC-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GL-BC-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GL-BC-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GL-BC-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GL-BC-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GL-BC-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GL-BC-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GL-BC-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GL-BC-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GL-BC-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GL-BC-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9" r:id="rId2"/>
    <p:sldLayoutId id="2147483698" r:id="rId3"/>
    <p:sldLayoutId id="2147483697" r:id="rId4"/>
    <p:sldLayoutId id="2147483696" r:id="rId5"/>
    <p:sldLayoutId id="2147483695" r:id="rId6"/>
    <p:sldLayoutId id="2147483694" r:id="rId7"/>
    <p:sldLayoutId id="2147483693" r:id="rId8"/>
    <p:sldLayoutId id="2147483692" r:id="rId9"/>
    <p:sldLayoutId id="2147483691" r:id="rId10"/>
    <p:sldLayoutId id="214748369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GL-BC-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gif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  <a:buClrTx/>
              <a:buFontTx/>
              <a:buNone/>
            </a:pPr>
            <a:r>
              <a:rPr lang="en-US" b="1" smtClean="0"/>
              <a:t>In this section you learn how to:</a:t>
            </a:r>
          </a:p>
          <a:p>
            <a:pPr>
              <a:lnSpc>
                <a:spcPct val="120000"/>
              </a:lnSpc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z="2400" b="1" smtClean="0"/>
              <a:t>Identify </a:t>
            </a:r>
            <a:r>
              <a:rPr kumimoji="1" lang="en-US" sz="2400" b="1" smtClean="0"/>
              <a:t>key business considerations before setting up General Ledger </a:t>
            </a:r>
            <a:endParaRPr lang="en-US" sz="2400" b="1" smtClean="0"/>
          </a:p>
          <a:p>
            <a:pPr>
              <a:lnSpc>
                <a:spcPct val="120000"/>
              </a:lnSpc>
              <a:buClr>
                <a:srgbClr val="C0C0C0"/>
              </a:buClr>
            </a:pPr>
            <a:r>
              <a:rPr lang="en-US" sz="2400" smtClean="0">
                <a:solidFill>
                  <a:srgbClr val="C0C0C0"/>
                </a:solidFill>
              </a:rPr>
              <a:t>Set up General Ledger in QAD Standard Edition</a:t>
            </a:r>
          </a:p>
          <a:p>
            <a:pPr>
              <a:lnSpc>
                <a:spcPct val="120000"/>
              </a:lnSpc>
              <a:buClr>
                <a:srgbClr val="C0C0C0"/>
              </a:buClr>
            </a:pPr>
            <a:r>
              <a:rPr lang="en-US" sz="2400" smtClean="0">
                <a:solidFill>
                  <a:srgbClr val="C0C0C0"/>
                </a:solidFill>
              </a:rPr>
              <a:t>Use General Ledger in QAD Standard Edition</a:t>
            </a:r>
          </a:p>
          <a:p>
            <a:endParaRPr lang="en-US" sz="2400" smtClean="0"/>
          </a:p>
        </p:txBody>
      </p:sp>
      <p:sp>
        <p:nvSpPr>
          <p:cNvPr id="3074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Considerations</a:t>
            </a:r>
          </a:p>
        </p:txBody>
      </p:sp>
      <p:sp>
        <p:nvSpPr>
          <p:cNvPr id="307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GL-BC-010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Group 5"/>
          <p:cNvGrpSpPr>
            <a:grpSpLocks/>
          </p:cNvGrpSpPr>
          <p:nvPr/>
        </p:nvGrpSpPr>
        <p:grpSpPr bwMode="auto">
          <a:xfrm>
            <a:off x="3480517" y="2203340"/>
            <a:ext cx="2025650" cy="569912"/>
            <a:chOff x="2015" y="1833"/>
            <a:chExt cx="1276" cy="359"/>
          </a:xfrm>
        </p:grpSpPr>
        <p:sp>
          <p:nvSpPr>
            <p:cNvPr id="12333" name="Rectangle 6"/>
            <p:cNvSpPr>
              <a:spLocks noChangeArrowheads="1"/>
            </p:cNvSpPr>
            <p:nvPr/>
          </p:nvSpPr>
          <p:spPr bwMode="auto">
            <a:xfrm>
              <a:off x="2015" y="1833"/>
              <a:ext cx="1276" cy="359"/>
            </a:xfrm>
            <a:prstGeom prst="rect">
              <a:avLst/>
            </a:prstGeom>
            <a:noFill/>
            <a:ln w="1587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334" name="Text Box 7"/>
            <p:cNvSpPr txBox="1">
              <a:spLocks noChangeArrowheads="1"/>
            </p:cNvSpPr>
            <p:nvPr/>
          </p:nvSpPr>
          <p:spPr bwMode="auto">
            <a:xfrm>
              <a:off x="2212" y="1898"/>
              <a:ext cx="982" cy="22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GL Account</a:t>
              </a:r>
            </a:p>
          </p:txBody>
        </p:sp>
      </p:grpSp>
      <p:grpSp>
        <p:nvGrpSpPr>
          <p:cNvPr id="12292" name="Group 8"/>
          <p:cNvGrpSpPr>
            <a:grpSpLocks/>
          </p:cNvGrpSpPr>
          <p:nvPr/>
        </p:nvGrpSpPr>
        <p:grpSpPr bwMode="auto">
          <a:xfrm>
            <a:off x="6185617" y="3119326"/>
            <a:ext cx="1974850" cy="655638"/>
            <a:chOff x="3719" y="2410"/>
            <a:chExt cx="1244" cy="413"/>
          </a:xfrm>
        </p:grpSpPr>
        <p:sp>
          <p:nvSpPr>
            <p:cNvPr id="12331" name="AutoShape 9"/>
            <p:cNvSpPr>
              <a:spLocks noChangeArrowheads="1"/>
            </p:cNvSpPr>
            <p:nvPr/>
          </p:nvSpPr>
          <p:spPr bwMode="auto">
            <a:xfrm>
              <a:off x="3719" y="2410"/>
              <a:ext cx="1244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332" name="Text Box 10"/>
            <p:cNvSpPr txBox="1">
              <a:spLocks noChangeArrowheads="1"/>
            </p:cNvSpPr>
            <p:nvPr/>
          </p:nvSpPr>
          <p:spPr bwMode="auto">
            <a:xfrm>
              <a:off x="3894" y="2455"/>
              <a:ext cx="93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865188">
                <a:spcBef>
                  <a:spcPct val="50000"/>
                </a:spcBef>
              </a:pPr>
              <a:r>
                <a:rPr lang="en-US" sz="1600">
                  <a:solidFill>
                    <a:schemeClr val="bg2"/>
                  </a:solidFill>
                  <a:latin typeface="+mj-lt"/>
                </a:rPr>
                <a:t>Sub-Account</a:t>
              </a:r>
            </a:p>
          </p:txBody>
        </p:sp>
      </p:grpSp>
      <p:grpSp>
        <p:nvGrpSpPr>
          <p:cNvPr id="12293" name="Group 11"/>
          <p:cNvGrpSpPr>
            <a:grpSpLocks/>
          </p:cNvGrpSpPr>
          <p:nvPr/>
        </p:nvGrpSpPr>
        <p:grpSpPr bwMode="auto">
          <a:xfrm>
            <a:off x="3486867" y="3143138"/>
            <a:ext cx="1974850" cy="647699"/>
            <a:chOff x="2019" y="2425"/>
            <a:chExt cx="1244" cy="408"/>
          </a:xfrm>
        </p:grpSpPr>
        <p:sp>
          <p:nvSpPr>
            <p:cNvPr id="12329" name="AutoShape 12"/>
            <p:cNvSpPr>
              <a:spLocks noChangeArrowheads="1"/>
            </p:cNvSpPr>
            <p:nvPr/>
          </p:nvSpPr>
          <p:spPr bwMode="auto">
            <a:xfrm>
              <a:off x="2019" y="2425"/>
              <a:ext cx="1244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330" name="Text Box 13"/>
            <p:cNvSpPr txBox="1">
              <a:spLocks noChangeArrowheads="1"/>
            </p:cNvSpPr>
            <p:nvPr/>
          </p:nvSpPr>
          <p:spPr bwMode="auto">
            <a:xfrm>
              <a:off x="2229" y="2465"/>
              <a:ext cx="93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865188">
                <a:spcBef>
                  <a:spcPct val="50000"/>
                </a:spcBef>
              </a:pPr>
              <a:r>
                <a:rPr lang="en-US" sz="1600">
                  <a:solidFill>
                    <a:schemeClr val="bg2"/>
                  </a:solidFill>
                  <a:latin typeface="+mj-lt"/>
                </a:rPr>
                <a:t>Sub-Account</a:t>
              </a:r>
            </a:p>
          </p:txBody>
        </p:sp>
      </p:grpSp>
      <p:sp>
        <p:nvSpPr>
          <p:cNvPr id="12294" name="Oval 14"/>
          <p:cNvSpPr>
            <a:spLocks noChangeArrowheads="1"/>
          </p:cNvSpPr>
          <p:nvPr/>
        </p:nvSpPr>
        <p:spPr bwMode="auto">
          <a:xfrm>
            <a:off x="3409079" y="1174640"/>
            <a:ext cx="2171700" cy="800100"/>
          </a:xfrm>
          <a:prstGeom prst="ellipse">
            <a:avLst/>
          </a:prstGeom>
          <a:noFill/>
          <a:ln w="158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295" name="Text Box 15"/>
          <p:cNvSpPr txBox="1">
            <a:spLocks noChangeArrowheads="1"/>
          </p:cNvSpPr>
          <p:nvPr/>
        </p:nvSpPr>
        <p:spPr bwMode="auto">
          <a:xfrm>
            <a:off x="4105992" y="1401652"/>
            <a:ext cx="862012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65188">
              <a:spcBef>
                <a:spcPct val="50000"/>
              </a:spcBef>
            </a:pPr>
            <a:r>
              <a:rPr lang="en-US" sz="1800">
                <a:solidFill>
                  <a:schemeClr val="bg2"/>
                </a:solidFill>
                <a:latin typeface="+mj-lt"/>
              </a:rPr>
              <a:t>Entity</a:t>
            </a:r>
          </a:p>
        </p:txBody>
      </p:sp>
      <p:grpSp>
        <p:nvGrpSpPr>
          <p:cNvPr id="12296" name="Group 16"/>
          <p:cNvGrpSpPr>
            <a:grpSpLocks/>
          </p:cNvGrpSpPr>
          <p:nvPr/>
        </p:nvGrpSpPr>
        <p:grpSpPr bwMode="auto">
          <a:xfrm>
            <a:off x="1061167" y="3147904"/>
            <a:ext cx="1974850" cy="644526"/>
            <a:chOff x="491" y="2428"/>
            <a:chExt cx="1244" cy="406"/>
          </a:xfrm>
        </p:grpSpPr>
        <p:sp>
          <p:nvSpPr>
            <p:cNvPr id="12327" name="AutoShape 17"/>
            <p:cNvSpPr>
              <a:spLocks noChangeArrowheads="1"/>
            </p:cNvSpPr>
            <p:nvPr/>
          </p:nvSpPr>
          <p:spPr bwMode="auto">
            <a:xfrm>
              <a:off x="491" y="2428"/>
              <a:ext cx="1244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328" name="Text Box 18"/>
            <p:cNvSpPr txBox="1">
              <a:spLocks noChangeArrowheads="1"/>
            </p:cNvSpPr>
            <p:nvPr/>
          </p:nvSpPr>
          <p:spPr bwMode="auto">
            <a:xfrm>
              <a:off x="665" y="2466"/>
              <a:ext cx="93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865188">
                <a:spcBef>
                  <a:spcPct val="50000"/>
                </a:spcBef>
              </a:pPr>
              <a:r>
                <a:rPr lang="en-US" sz="1600">
                  <a:solidFill>
                    <a:schemeClr val="bg2"/>
                  </a:solidFill>
                  <a:latin typeface="+mj-lt"/>
                </a:rPr>
                <a:t>Sub-Account</a:t>
              </a:r>
            </a:p>
          </p:txBody>
        </p:sp>
      </p:grpSp>
      <p:grpSp>
        <p:nvGrpSpPr>
          <p:cNvPr id="12297" name="Group 19"/>
          <p:cNvGrpSpPr>
            <a:grpSpLocks/>
          </p:cNvGrpSpPr>
          <p:nvPr/>
        </p:nvGrpSpPr>
        <p:grpSpPr bwMode="auto">
          <a:xfrm>
            <a:off x="4787029" y="4081354"/>
            <a:ext cx="1716088" cy="657226"/>
            <a:chOff x="2838" y="3016"/>
            <a:chExt cx="1081" cy="414"/>
          </a:xfrm>
        </p:grpSpPr>
        <p:sp>
          <p:nvSpPr>
            <p:cNvPr id="12325" name="AutoShape 20"/>
            <p:cNvSpPr>
              <a:spLocks noChangeArrowheads="1"/>
            </p:cNvSpPr>
            <p:nvPr/>
          </p:nvSpPr>
          <p:spPr bwMode="auto">
            <a:xfrm>
              <a:off x="2838" y="3016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326" name="Text Box 21"/>
            <p:cNvSpPr txBox="1">
              <a:spLocks noChangeArrowheads="1"/>
            </p:cNvSpPr>
            <p:nvPr/>
          </p:nvSpPr>
          <p:spPr bwMode="auto">
            <a:xfrm>
              <a:off x="2971" y="3042"/>
              <a:ext cx="864" cy="3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Cost Center</a:t>
              </a:r>
            </a:p>
          </p:txBody>
        </p:sp>
      </p:grpSp>
      <p:grpSp>
        <p:nvGrpSpPr>
          <p:cNvPr id="12298" name="Group 22"/>
          <p:cNvGrpSpPr>
            <a:grpSpLocks/>
          </p:cNvGrpSpPr>
          <p:nvPr/>
        </p:nvGrpSpPr>
        <p:grpSpPr bwMode="auto">
          <a:xfrm>
            <a:off x="2567704" y="4084529"/>
            <a:ext cx="1716088" cy="669926"/>
            <a:chOff x="1440" y="3018"/>
            <a:chExt cx="1081" cy="422"/>
          </a:xfrm>
        </p:grpSpPr>
        <p:sp>
          <p:nvSpPr>
            <p:cNvPr id="12323" name="AutoShape 23"/>
            <p:cNvSpPr>
              <a:spLocks noChangeArrowheads="1"/>
            </p:cNvSpPr>
            <p:nvPr/>
          </p:nvSpPr>
          <p:spPr bwMode="auto">
            <a:xfrm>
              <a:off x="1440" y="3018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324" name="Text Box 24"/>
            <p:cNvSpPr txBox="1">
              <a:spLocks noChangeArrowheads="1"/>
            </p:cNvSpPr>
            <p:nvPr/>
          </p:nvSpPr>
          <p:spPr bwMode="auto">
            <a:xfrm>
              <a:off x="1588" y="3052"/>
              <a:ext cx="864" cy="3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Cost Center</a:t>
              </a:r>
            </a:p>
          </p:txBody>
        </p:sp>
      </p:grpSp>
      <p:grpSp>
        <p:nvGrpSpPr>
          <p:cNvPr id="12299" name="Group 25"/>
          <p:cNvGrpSpPr>
            <a:grpSpLocks/>
          </p:cNvGrpSpPr>
          <p:nvPr/>
        </p:nvGrpSpPr>
        <p:grpSpPr bwMode="auto">
          <a:xfrm>
            <a:off x="3869454" y="5084652"/>
            <a:ext cx="1827213" cy="468313"/>
            <a:chOff x="2260" y="3648"/>
            <a:chExt cx="1151" cy="295"/>
          </a:xfrm>
        </p:grpSpPr>
        <p:sp>
          <p:nvSpPr>
            <p:cNvPr id="12321" name="AutoShape 26"/>
            <p:cNvSpPr>
              <a:spLocks noChangeArrowheads="1"/>
            </p:cNvSpPr>
            <p:nvPr/>
          </p:nvSpPr>
          <p:spPr bwMode="auto">
            <a:xfrm>
              <a:off x="2260" y="3648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322" name="Text Box 27"/>
            <p:cNvSpPr txBox="1">
              <a:spLocks noChangeArrowheads="1"/>
            </p:cNvSpPr>
            <p:nvPr/>
          </p:nvSpPr>
          <p:spPr bwMode="auto">
            <a:xfrm>
              <a:off x="2501" y="3685"/>
              <a:ext cx="910" cy="22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Project</a:t>
              </a:r>
            </a:p>
          </p:txBody>
        </p:sp>
      </p:grpSp>
      <p:grpSp>
        <p:nvGrpSpPr>
          <p:cNvPr id="12300" name="Group 28"/>
          <p:cNvGrpSpPr>
            <a:grpSpLocks/>
          </p:cNvGrpSpPr>
          <p:nvPr/>
        </p:nvGrpSpPr>
        <p:grpSpPr bwMode="auto">
          <a:xfrm>
            <a:off x="6068142" y="5081477"/>
            <a:ext cx="1847850" cy="468313"/>
            <a:chOff x="3645" y="3646"/>
            <a:chExt cx="1164" cy="295"/>
          </a:xfrm>
        </p:grpSpPr>
        <p:sp>
          <p:nvSpPr>
            <p:cNvPr id="12319" name="AutoShape 29"/>
            <p:cNvSpPr>
              <a:spLocks noChangeArrowheads="1"/>
            </p:cNvSpPr>
            <p:nvPr/>
          </p:nvSpPr>
          <p:spPr bwMode="auto">
            <a:xfrm>
              <a:off x="3645" y="3646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320" name="Text Box 30"/>
            <p:cNvSpPr txBox="1">
              <a:spLocks noChangeArrowheads="1"/>
            </p:cNvSpPr>
            <p:nvPr/>
          </p:nvSpPr>
          <p:spPr bwMode="auto">
            <a:xfrm>
              <a:off x="3899" y="3683"/>
              <a:ext cx="910" cy="22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Project</a:t>
              </a:r>
            </a:p>
          </p:txBody>
        </p:sp>
      </p:grpSp>
      <p:sp>
        <p:nvSpPr>
          <p:cNvPr id="12301" name="Rectangle 31"/>
          <p:cNvSpPr>
            <a:spLocks noChangeArrowheads="1"/>
          </p:cNvSpPr>
          <p:nvPr/>
        </p:nvSpPr>
        <p:spPr bwMode="auto">
          <a:xfrm>
            <a:off x="530942" y="5133865"/>
            <a:ext cx="893762" cy="279400"/>
          </a:xfrm>
          <a:prstGeom prst="rect">
            <a:avLst/>
          </a:prstGeom>
          <a:noFill/>
          <a:ln w="19050">
            <a:solidFill>
              <a:srgbClr val="969696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02" name="Text Box 32"/>
          <p:cNvSpPr txBox="1">
            <a:spLocks noChangeArrowheads="1"/>
          </p:cNvSpPr>
          <p:nvPr/>
        </p:nvSpPr>
        <p:spPr bwMode="auto">
          <a:xfrm>
            <a:off x="1473917" y="5079890"/>
            <a:ext cx="1277937" cy="3508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65188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  <a:latin typeface="+mj-lt"/>
              </a:rPr>
              <a:t>Optional</a:t>
            </a:r>
          </a:p>
        </p:txBody>
      </p:sp>
      <p:sp>
        <p:nvSpPr>
          <p:cNvPr id="12303" name="Line 33"/>
          <p:cNvSpPr>
            <a:spLocks noChangeShapeType="1"/>
          </p:cNvSpPr>
          <p:nvPr/>
        </p:nvSpPr>
        <p:spPr bwMode="auto">
          <a:xfrm>
            <a:off x="4490167" y="1963627"/>
            <a:ext cx="0" cy="239713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04" name="Line 34"/>
          <p:cNvSpPr>
            <a:spLocks noChangeShapeType="1"/>
          </p:cNvSpPr>
          <p:nvPr/>
        </p:nvSpPr>
        <p:spPr bwMode="auto">
          <a:xfrm>
            <a:off x="4490167" y="2774840"/>
            <a:ext cx="0" cy="35242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05" name="Line 35"/>
          <p:cNvSpPr>
            <a:spLocks noChangeShapeType="1"/>
          </p:cNvSpPr>
          <p:nvPr/>
        </p:nvSpPr>
        <p:spPr bwMode="auto">
          <a:xfrm>
            <a:off x="1954929" y="2951052"/>
            <a:ext cx="5226050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06" name="Line 36"/>
          <p:cNvSpPr>
            <a:spLocks noChangeShapeType="1"/>
          </p:cNvSpPr>
          <p:nvPr/>
        </p:nvSpPr>
        <p:spPr bwMode="auto">
          <a:xfrm>
            <a:off x="7171454" y="2962165"/>
            <a:ext cx="0" cy="15557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07" name="Line 37"/>
          <p:cNvSpPr>
            <a:spLocks noChangeShapeType="1"/>
          </p:cNvSpPr>
          <p:nvPr/>
        </p:nvSpPr>
        <p:spPr bwMode="auto">
          <a:xfrm>
            <a:off x="1964454" y="2939940"/>
            <a:ext cx="0" cy="198437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08" name="Line 38"/>
          <p:cNvSpPr>
            <a:spLocks noChangeShapeType="1"/>
          </p:cNvSpPr>
          <p:nvPr/>
        </p:nvSpPr>
        <p:spPr bwMode="auto">
          <a:xfrm>
            <a:off x="4499692" y="3616215"/>
            <a:ext cx="0" cy="23812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09" name="Line 39"/>
          <p:cNvSpPr>
            <a:spLocks noChangeShapeType="1"/>
          </p:cNvSpPr>
          <p:nvPr/>
        </p:nvSpPr>
        <p:spPr bwMode="auto">
          <a:xfrm>
            <a:off x="3355104" y="3855927"/>
            <a:ext cx="2287588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10" name="Line 40"/>
          <p:cNvSpPr>
            <a:spLocks noChangeShapeType="1"/>
          </p:cNvSpPr>
          <p:nvPr/>
        </p:nvSpPr>
        <p:spPr bwMode="auto">
          <a:xfrm>
            <a:off x="5674442" y="4562365"/>
            <a:ext cx="0" cy="26035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11" name="Line 41"/>
          <p:cNvSpPr>
            <a:spLocks noChangeShapeType="1"/>
          </p:cNvSpPr>
          <p:nvPr/>
        </p:nvSpPr>
        <p:spPr bwMode="auto">
          <a:xfrm>
            <a:off x="4666379" y="4832240"/>
            <a:ext cx="2203450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12" name="Line 42"/>
          <p:cNvSpPr>
            <a:spLocks noChangeShapeType="1"/>
          </p:cNvSpPr>
          <p:nvPr/>
        </p:nvSpPr>
        <p:spPr bwMode="auto">
          <a:xfrm>
            <a:off x="3356692" y="3854340"/>
            <a:ext cx="0" cy="22860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13" name="Line 43"/>
          <p:cNvSpPr>
            <a:spLocks noChangeShapeType="1"/>
          </p:cNvSpPr>
          <p:nvPr/>
        </p:nvSpPr>
        <p:spPr bwMode="auto">
          <a:xfrm>
            <a:off x="5642692" y="3844815"/>
            <a:ext cx="0" cy="22860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14" name="Line 44"/>
          <p:cNvSpPr>
            <a:spLocks noChangeShapeType="1"/>
          </p:cNvSpPr>
          <p:nvPr/>
        </p:nvSpPr>
        <p:spPr bwMode="auto">
          <a:xfrm>
            <a:off x="6868242" y="4832240"/>
            <a:ext cx="0" cy="23812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15" name="Line 45"/>
          <p:cNvSpPr>
            <a:spLocks noChangeShapeType="1"/>
          </p:cNvSpPr>
          <p:nvPr/>
        </p:nvSpPr>
        <p:spPr bwMode="auto">
          <a:xfrm>
            <a:off x="4675904" y="4832240"/>
            <a:ext cx="0" cy="249237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16" name="AutoShape 46"/>
          <p:cNvSpPr>
            <a:spLocks noChangeArrowheads="1"/>
          </p:cNvSpPr>
          <p:nvPr/>
        </p:nvSpPr>
        <p:spPr bwMode="auto">
          <a:xfrm>
            <a:off x="4485404" y="4598877"/>
            <a:ext cx="3459163" cy="1257300"/>
          </a:xfrm>
          <a:prstGeom prst="roundRect">
            <a:avLst>
              <a:gd name="adj" fmla="val 16667"/>
            </a:avLst>
          </a:prstGeom>
          <a:solidFill>
            <a:srgbClr val="EBDBAD"/>
          </a:solidFill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317" name="Text Box 47"/>
          <p:cNvSpPr txBox="1">
            <a:spLocks noChangeArrowheads="1"/>
          </p:cNvSpPr>
          <p:nvPr/>
        </p:nvSpPr>
        <p:spPr bwMode="auto">
          <a:xfrm>
            <a:off x="4507345" y="4885059"/>
            <a:ext cx="3398982" cy="641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865188">
              <a:spcBef>
                <a:spcPct val="50000"/>
              </a:spcBef>
            </a:pPr>
            <a:r>
              <a:rPr lang="en-US" sz="3600" dirty="0">
                <a:latin typeface="+mj-lt"/>
              </a:rPr>
              <a:t>Project</a:t>
            </a:r>
          </a:p>
        </p:txBody>
      </p:sp>
      <p:sp>
        <p:nvSpPr>
          <p:cNvPr id="47" name="Title 4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Account Components</a:t>
            </a:r>
            <a:endParaRPr lang="en-US" dirty="0"/>
          </a:p>
        </p:txBody>
      </p:sp>
      <p:sp>
        <p:nvSpPr>
          <p:cNvPr id="12318" name="Footer Placeholder 4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GL-BC-100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General Ledger</a:t>
            </a:r>
          </a:p>
          <a:p>
            <a:pPr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r>
              <a:rPr lang="en-US" smtClean="0"/>
              <a:t>Set up General Ledger</a:t>
            </a:r>
          </a:p>
          <a:p>
            <a:r>
              <a:rPr lang="en-US" smtClean="0"/>
              <a:t>Use General Ledger</a:t>
            </a:r>
          </a:p>
          <a:p>
            <a:pPr>
              <a:buFont typeface="Webdings" pitchFamily="18" charset="2"/>
              <a:buNone/>
            </a:pPr>
            <a:endParaRPr lang="en-US" smtClean="0"/>
          </a:p>
          <a:p>
            <a:endParaRPr lang="en-US" smtClean="0"/>
          </a:p>
        </p:txBody>
      </p:sp>
      <p:sp>
        <p:nvSpPr>
          <p:cNvPr id="13314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1331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GL-BC-110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3" name="Line 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0326" y="891610"/>
            <a:ext cx="6876473" cy="5424523"/>
          </a:xfrm>
        </p:spPr>
        <p:txBody>
          <a:bodyPr/>
          <a:lstStyle/>
          <a:p>
            <a:r>
              <a:rPr lang="en-US" dirty="0" smtClean="0"/>
              <a:t>Multiple Entities/Multiple Databases</a:t>
            </a:r>
          </a:p>
          <a:p>
            <a:r>
              <a:rPr lang="en-US" dirty="0" smtClean="0"/>
              <a:t>Chart of Accounts</a:t>
            </a:r>
          </a:p>
          <a:p>
            <a:r>
              <a:rPr lang="en-US" dirty="0" smtClean="0"/>
              <a:t>GL Report Writer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Considerations</a:t>
            </a:r>
            <a:endParaRPr lang="en-US" dirty="0"/>
          </a:p>
        </p:txBody>
      </p:sp>
      <p:sp>
        <p:nvSpPr>
          <p:cNvPr id="4101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GL-BC-020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1"/>
          <p:cNvSpPr>
            <a:spLocks noChangeArrowheads="1"/>
          </p:cNvSpPr>
          <p:nvPr/>
        </p:nvSpPr>
        <p:spPr bwMode="auto">
          <a:xfrm>
            <a:off x="911799" y="1146053"/>
            <a:ext cx="7302500" cy="4681537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124" name="Rectangle 33"/>
          <p:cNvSpPr>
            <a:spLocks noChangeArrowheads="1"/>
          </p:cNvSpPr>
          <p:nvPr/>
        </p:nvSpPr>
        <p:spPr bwMode="auto">
          <a:xfrm>
            <a:off x="3228966" y="3257428"/>
            <a:ext cx="2090318" cy="835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17462" rIns="46038" bIns="17462">
            <a:spAutoFit/>
          </a:bodyPr>
          <a:lstStyle/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Entity 1000</a:t>
            </a:r>
          </a:p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Los Angeles </a:t>
            </a:r>
            <a:r>
              <a:rPr kumimoji="1" lang="en-US" sz="1800" b="1">
                <a:solidFill>
                  <a:srgbClr val="0033CC"/>
                </a:solidFill>
                <a:latin typeface="+mj-lt"/>
              </a:rPr>
              <a:t>(USA)</a:t>
            </a:r>
          </a:p>
          <a:p>
            <a:pPr algn="ctr" defTabSz="825500" eaLnBrk="0" hangingPunct="0"/>
            <a:r>
              <a:rPr kumimoji="1" lang="en-US" sz="1600">
                <a:solidFill>
                  <a:srgbClr val="7F073D"/>
                </a:solidFill>
                <a:latin typeface="+mj-lt"/>
              </a:rPr>
              <a:t>Corporate</a:t>
            </a:r>
          </a:p>
        </p:txBody>
      </p:sp>
      <p:sp>
        <p:nvSpPr>
          <p:cNvPr id="5125" name="Rectangle 67"/>
          <p:cNvSpPr>
            <a:spLocks noChangeArrowheads="1"/>
          </p:cNvSpPr>
          <p:nvPr/>
        </p:nvSpPr>
        <p:spPr bwMode="auto">
          <a:xfrm>
            <a:off x="1471449" y="4930653"/>
            <a:ext cx="2122377" cy="835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17462" rIns="46038" bIns="17462">
            <a:spAutoFit/>
          </a:bodyPr>
          <a:lstStyle/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Entity 3000</a:t>
            </a:r>
          </a:p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New York </a:t>
            </a:r>
            <a:r>
              <a:rPr kumimoji="1" lang="en-US" sz="1800" b="1">
                <a:solidFill>
                  <a:srgbClr val="0033CC"/>
                </a:solidFill>
                <a:latin typeface="+mj-lt"/>
              </a:rPr>
              <a:t>(USA)</a:t>
            </a:r>
          </a:p>
          <a:p>
            <a:pPr algn="ctr" defTabSz="825500" eaLnBrk="0" hangingPunct="0"/>
            <a:r>
              <a:rPr kumimoji="1" lang="en-US" sz="1600">
                <a:solidFill>
                  <a:srgbClr val="7F073D"/>
                </a:solidFill>
                <a:latin typeface="+mj-lt"/>
              </a:rPr>
              <a:t>Manufacturing Plant</a:t>
            </a:r>
          </a:p>
        </p:txBody>
      </p:sp>
      <p:sp>
        <p:nvSpPr>
          <p:cNvPr id="5126" name="Rectangle 83"/>
          <p:cNvSpPr>
            <a:spLocks noChangeArrowheads="1"/>
          </p:cNvSpPr>
          <p:nvPr/>
        </p:nvSpPr>
        <p:spPr bwMode="auto">
          <a:xfrm>
            <a:off x="1212940" y="2279528"/>
            <a:ext cx="1577356" cy="835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17462" rIns="46038" bIns="17462">
            <a:spAutoFit/>
          </a:bodyPr>
          <a:lstStyle/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Entity 5000</a:t>
            </a:r>
          </a:p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Paris </a:t>
            </a:r>
            <a:r>
              <a:rPr kumimoji="1" lang="en-US" sz="1800" b="1">
                <a:solidFill>
                  <a:srgbClr val="0033CC"/>
                </a:solidFill>
                <a:latin typeface="+mj-lt"/>
              </a:rPr>
              <a:t>(Euro)</a:t>
            </a:r>
          </a:p>
          <a:p>
            <a:pPr algn="ctr" defTabSz="825500" eaLnBrk="0" hangingPunct="0"/>
            <a:r>
              <a:rPr kumimoji="1" lang="en-US" sz="1600">
                <a:solidFill>
                  <a:srgbClr val="7F073D"/>
                </a:solidFill>
                <a:latin typeface="+mj-lt"/>
              </a:rPr>
              <a:t>Distribution Site</a:t>
            </a:r>
          </a:p>
        </p:txBody>
      </p:sp>
      <p:sp>
        <p:nvSpPr>
          <p:cNvPr id="5127" name="Rectangle 115"/>
          <p:cNvSpPr>
            <a:spLocks noChangeArrowheads="1"/>
          </p:cNvSpPr>
          <p:nvPr/>
        </p:nvSpPr>
        <p:spPr bwMode="auto">
          <a:xfrm>
            <a:off x="5521898" y="4622678"/>
            <a:ext cx="1641477" cy="835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17462" rIns="46038" bIns="17462">
            <a:spAutoFit/>
          </a:bodyPr>
          <a:lstStyle/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Entity 4000</a:t>
            </a:r>
          </a:p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London </a:t>
            </a:r>
            <a:r>
              <a:rPr kumimoji="1" lang="en-US" sz="1800" b="1">
                <a:solidFill>
                  <a:srgbClr val="0033CC"/>
                </a:solidFill>
                <a:latin typeface="+mj-lt"/>
              </a:rPr>
              <a:t>(GBP)</a:t>
            </a:r>
          </a:p>
          <a:p>
            <a:pPr algn="ctr" defTabSz="825500" eaLnBrk="0" hangingPunct="0"/>
            <a:r>
              <a:rPr kumimoji="1" lang="en-US" sz="1600">
                <a:solidFill>
                  <a:srgbClr val="7F073D"/>
                </a:solidFill>
                <a:latin typeface="+mj-lt"/>
              </a:rPr>
              <a:t>Customer</a:t>
            </a:r>
          </a:p>
        </p:txBody>
      </p:sp>
      <p:sp>
        <p:nvSpPr>
          <p:cNvPr id="5128" name="Rectangle 131"/>
          <p:cNvSpPr>
            <a:spLocks noChangeArrowheads="1"/>
          </p:cNvSpPr>
          <p:nvPr/>
        </p:nvSpPr>
        <p:spPr bwMode="auto">
          <a:xfrm>
            <a:off x="5879126" y="2327153"/>
            <a:ext cx="2125584" cy="85087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17462" rIns="46038" bIns="17462">
            <a:spAutoFit/>
          </a:bodyPr>
          <a:lstStyle/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Entity 2000</a:t>
            </a:r>
          </a:p>
          <a:p>
            <a:pPr algn="ctr" defTabSz="825500" eaLnBrk="0" hangingPunct="0"/>
            <a:r>
              <a:rPr kumimoji="1" lang="en-US" sz="1800">
                <a:solidFill>
                  <a:srgbClr val="0033CC"/>
                </a:solidFill>
                <a:latin typeface="+mj-lt"/>
              </a:rPr>
              <a:t>Amsterdam </a:t>
            </a:r>
            <a:r>
              <a:rPr kumimoji="1" lang="en-US" sz="1800" b="1">
                <a:solidFill>
                  <a:srgbClr val="0033CC"/>
                </a:solidFill>
                <a:latin typeface="+mj-lt"/>
              </a:rPr>
              <a:t>(Euro</a:t>
            </a:r>
            <a:r>
              <a:rPr kumimoji="1" lang="en-US" sz="1900" b="1">
                <a:solidFill>
                  <a:srgbClr val="0033CC"/>
                </a:solidFill>
                <a:latin typeface="+mj-lt"/>
              </a:rPr>
              <a:t>)</a:t>
            </a:r>
          </a:p>
          <a:p>
            <a:pPr algn="ctr" defTabSz="825500" eaLnBrk="0" hangingPunct="0"/>
            <a:r>
              <a:rPr kumimoji="1" lang="en-US" sz="1600">
                <a:solidFill>
                  <a:srgbClr val="7F073D"/>
                </a:solidFill>
                <a:latin typeface="+mj-lt"/>
              </a:rPr>
              <a:t>Warehouse</a:t>
            </a:r>
          </a:p>
        </p:txBody>
      </p:sp>
      <p:pic>
        <p:nvPicPr>
          <p:cNvPr id="5129" name="Picture 149" descr="MCj0295745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6774" y="1336553"/>
            <a:ext cx="1076325" cy="98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51" descr="j00900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4399" y="1215903"/>
            <a:ext cx="12017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52" descr="j043484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6599" y="2143003"/>
            <a:ext cx="10699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53" descr="j00901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4137" y="4003553"/>
            <a:ext cx="12446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55" descr="MMj01630210000[1]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99699" y="3938465"/>
            <a:ext cx="16002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Multiple Entities/Multiple Databases</a:t>
            </a:r>
            <a:endParaRPr lang="en-US" dirty="0"/>
          </a:p>
        </p:txBody>
      </p:sp>
      <p:sp>
        <p:nvSpPr>
          <p:cNvPr id="5134" name="Footer Placeholder 1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GL-BC-030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930271" y="1330773"/>
            <a:ext cx="7302500" cy="4681537"/>
            <a:chOff x="828675" y="1700213"/>
            <a:chExt cx="7302500" cy="4681537"/>
          </a:xfrm>
        </p:grpSpPr>
        <p:sp>
          <p:nvSpPr>
            <p:cNvPr id="6146" name="Rectangle 4"/>
            <p:cNvSpPr>
              <a:spLocks noChangeArrowheads="1"/>
            </p:cNvSpPr>
            <p:nvPr/>
          </p:nvSpPr>
          <p:spPr bwMode="auto">
            <a:xfrm>
              <a:off x="828675" y="1700213"/>
              <a:ext cx="7302500" cy="4681537"/>
            </a:xfrm>
            <a:prstGeom prst="rect">
              <a:avLst/>
            </a:prstGeom>
            <a:solidFill>
              <a:srgbClr val="FFFF99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7" name="Rectangle 5"/>
            <p:cNvSpPr>
              <a:spLocks noChangeArrowheads="1"/>
            </p:cNvSpPr>
            <p:nvPr/>
          </p:nvSpPr>
          <p:spPr bwMode="auto">
            <a:xfrm>
              <a:off x="4026904" y="4894263"/>
              <a:ext cx="2090318" cy="5584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6038" tIns="17462" rIns="46038" bIns="17462">
              <a:spAutoFit/>
            </a:bodyPr>
            <a:lstStyle/>
            <a:p>
              <a:pPr algn="ctr" defTabSz="825500" eaLnBrk="0" hangingPunct="0"/>
              <a:r>
                <a:rPr kumimoji="1" lang="en-US" sz="1800" dirty="0">
                  <a:solidFill>
                    <a:srgbClr val="0033CC"/>
                  </a:solidFill>
                  <a:latin typeface="+mj-lt"/>
                </a:rPr>
                <a:t>Los Angeles </a:t>
              </a:r>
              <a:r>
                <a:rPr kumimoji="1" lang="en-US" sz="1800" b="1" dirty="0">
                  <a:solidFill>
                    <a:srgbClr val="0033CC"/>
                  </a:solidFill>
                  <a:latin typeface="+mj-lt"/>
                </a:rPr>
                <a:t>(USA)</a:t>
              </a:r>
            </a:p>
            <a:p>
              <a:pPr algn="ctr" defTabSz="825500" eaLnBrk="0" hangingPunct="0"/>
              <a:r>
                <a:rPr kumimoji="1" lang="en-US" sz="1600" dirty="0">
                  <a:solidFill>
                    <a:srgbClr val="7F073D"/>
                  </a:solidFill>
                  <a:latin typeface="+mj-lt"/>
                </a:rPr>
                <a:t>Corporate</a:t>
              </a:r>
            </a:p>
          </p:txBody>
        </p:sp>
        <p:sp>
          <p:nvSpPr>
            <p:cNvPr id="6148" name="Rectangle 6"/>
            <p:cNvSpPr>
              <a:spLocks noChangeArrowheads="1"/>
            </p:cNvSpPr>
            <p:nvPr/>
          </p:nvSpPr>
          <p:spPr bwMode="auto">
            <a:xfrm>
              <a:off x="1227055" y="4922838"/>
              <a:ext cx="1822616" cy="3122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6038" tIns="17462" rIns="46038" bIns="17462">
              <a:spAutoFit/>
            </a:bodyPr>
            <a:lstStyle/>
            <a:p>
              <a:pPr algn="ctr"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New York </a:t>
              </a:r>
              <a:r>
                <a:rPr kumimoji="1" lang="en-US" sz="1800" b="1">
                  <a:solidFill>
                    <a:srgbClr val="0033CC"/>
                  </a:solidFill>
                  <a:latin typeface="+mj-lt"/>
                </a:rPr>
                <a:t>(USA)</a:t>
              </a:r>
            </a:p>
          </p:txBody>
        </p:sp>
        <p:sp>
          <p:nvSpPr>
            <p:cNvPr id="6149" name="Rectangle 7"/>
            <p:cNvSpPr>
              <a:spLocks noChangeArrowheads="1"/>
            </p:cNvSpPr>
            <p:nvPr/>
          </p:nvSpPr>
          <p:spPr bwMode="auto">
            <a:xfrm>
              <a:off x="1243013" y="3165475"/>
              <a:ext cx="1349375" cy="3095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6038" tIns="17462" rIns="46038" bIns="17462">
              <a:spAutoFit/>
            </a:bodyPr>
            <a:lstStyle/>
            <a:p>
              <a:pPr algn="ctr" defTabSz="825500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Paris </a:t>
              </a:r>
              <a:r>
                <a:rPr kumimoji="1" lang="en-US" sz="1800" b="1">
                  <a:solidFill>
                    <a:srgbClr val="0033CC"/>
                  </a:solidFill>
                  <a:latin typeface="+mj-lt"/>
                </a:rPr>
                <a:t>(Euro)</a:t>
              </a:r>
            </a:p>
          </p:txBody>
        </p:sp>
        <p:sp>
          <p:nvSpPr>
            <p:cNvPr id="6150" name="Rectangle 9"/>
            <p:cNvSpPr>
              <a:spLocks noChangeArrowheads="1"/>
            </p:cNvSpPr>
            <p:nvPr/>
          </p:nvSpPr>
          <p:spPr bwMode="auto">
            <a:xfrm>
              <a:off x="5878513" y="2911475"/>
              <a:ext cx="2001837" cy="8970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6038" tIns="17462" rIns="46038" bIns="17462">
              <a:spAutoFit/>
            </a:bodyPr>
            <a:lstStyle/>
            <a:p>
              <a:pPr algn="ctr" defTabSz="825500" eaLnBrk="0" hangingPunct="0"/>
              <a:r>
                <a:rPr kumimoji="1" lang="en-US" sz="1800" dirty="0">
                  <a:solidFill>
                    <a:srgbClr val="0033CC"/>
                  </a:solidFill>
                  <a:latin typeface="+mj-lt"/>
                </a:rPr>
                <a:t>Amsterdam </a:t>
              </a:r>
              <a:r>
                <a:rPr kumimoji="1" lang="en-US" sz="1800" b="1" dirty="0">
                  <a:solidFill>
                    <a:srgbClr val="0033CC"/>
                  </a:solidFill>
                  <a:latin typeface="+mj-lt"/>
                </a:rPr>
                <a:t>(Euro</a:t>
              </a:r>
              <a:r>
                <a:rPr kumimoji="1" lang="en-US" sz="1900" b="1" dirty="0">
                  <a:solidFill>
                    <a:srgbClr val="0033CC"/>
                  </a:solidFill>
                  <a:latin typeface="+mj-lt"/>
                </a:rPr>
                <a:t>)</a:t>
              </a:r>
            </a:p>
            <a:p>
              <a:pPr algn="ctr" defTabSz="825500" eaLnBrk="0" hangingPunct="0"/>
              <a:endParaRPr kumimoji="1" lang="en-US" sz="1900" dirty="0">
                <a:solidFill>
                  <a:srgbClr val="7F073D"/>
                </a:solidFill>
                <a:latin typeface="+mj-lt"/>
              </a:endParaRPr>
            </a:p>
          </p:txBody>
        </p:sp>
        <p:pic>
          <p:nvPicPr>
            <p:cNvPr id="6151" name="Picture 10" descr="MCj0295745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43650" y="1890713"/>
              <a:ext cx="1076325" cy="982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2" name="Picture 11" descr="j009005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11275" y="2101850"/>
              <a:ext cx="1201738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3" name="Picture 12" descr="j043484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54538" y="3779838"/>
              <a:ext cx="1069975" cy="1069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4" name="Picture 13" descr="j009017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39863" y="3995738"/>
              <a:ext cx="1244600" cy="928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5" name="Text Box 15"/>
            <p:cNvSpPr txBox="1">
              <a:spLocks noChangeArrowheads="1"/>
            </p:cNvSpPr>
            <p:nvPr/>
          </p:nvSpPr>
          <p:spPr bwMode="auto">
            <a:xfrm>
              <a:off x="1620838" y="5153970"/>
              <a:ext cx="828701" cy="3489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kumimoji="1" lang="en-US" b="1">
                  <a:solidFill>
                    <a:srgbClr val="7F073D"/>
                  </a:solidFill>
                  <a:latin typeface="+mj-lt"/>
                </a:rPr>
                <a:t>Export</a:t>
              </a:r>
            </a:p>
          </p:txBody>
        </p:sp>
        <p:sp>
          <p:nvSpPr>
            <p:cNvPr id="6156" name="Text Box 16"/>
            <p:cNvSpPr txBox="1">
              <a:spLocks noChangeArrowheads="1"/>
            </p:cNvSpPr>
            <p:nvPr/>
          </p:nvSpPr>
          <p:spPr bwMode="auto">
            <a:xfrm>
              <a:off x="7258050" y="1753545"/>
              <a:ext cx="828701" cy="3489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kumimoji="1" lang="en-US" b="1" dirty="0">
                  <a:solidFill>
                    <a:srgbClr val="7F073D"/>
                  </a:solidFill>
                  <a:latin typeface="+mj-lt"/>
                </a:rPr>
                <a:t>Export</a:t>
              </a:r>
            </a:p>
          </p:txBody>
        </p:sp>
        <p:sp>
          <p:nvSpPr>
            <p:cNvPr id="6157" name="Text Box 17"/>
            <p:cNvSpPr txBox="1">
              <a:spLocks noChangeArrowheads="1"/>
            </p:cNvSpPr>
            <p:nvPr/>
          </p:nvSpPr>
          <p:spPr bwMode="auto">
            <a:xfrm>
              <a:off x="4370388" y="3368032"/>
              <a:ext cx="859158" cy="3489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kumimoji="1" lang="en-US" b="1" dirty="0">
                  <a:solidFill>
                    <a:srgbClr val="660E78"/>
                  </a:solidFill>
                  <a:latin typeface="+mj-lt"/>
                </a:rPr>
                <a:t>Import</a:t>
              </a:r>
            </a:p>
          </p:txBody>
        </p:sp>
        <p:sp>
          <p:nvSpPr>
            <p:cNvPr id="6158" name="Text Box 18"/>
            <p:cNvSpPr txBox="1">
              <a:spLocks noChangeArrowheads="1"/>
            </p:cNvSpPr>
            <p:nvPr/>
          </p:nvSpPr>
          <p:spPr bwMode="auto">
            <a:xfrm>
              <a:off x="1533525" y="1742432"/>
              <a:ext cx="828701" cy="3489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kumimoji="1" lang="en-US" b="1">
                  <a:solidFill>
                    <a:srgbClr val="7F073D"/>
                  </a:solidFill>
                  <a:latin typeface="+mj-lt"/>
                </a:rPr>
                <a:t>Export</a:t>
              </a:r>
            </a:p>
          </p:txBody>
        </p:sp>
        <p:sp>
          <p:nvSpPr>
            <p:cNvPr id="6159" name="AutoShape 21"/>
            <p:cNvSpPr>
              <a:spLocks noChangeArrowheads="1"/>
            </p:cNvSpPr>
            <p:nvPr/>
          </p:nvSpPr>
          <p:spPr bwMode="auto">
            <a:xfrm flipV="1">
              <a:off x="2369028" y="1914110"/>
              <a:ext cx="4041977" cy="1131904"/>
            </a:xfrm>
            <a:prstGeom prst="curvedUpArrow">
              <a:avLst>
                <a:gd name="adj1" fmla="val 46585"/>
                <a:gd name="adj2" fmla="val 93170"/>
                <a:gd name="adj3" fmla="val 33333"/>
              </a:avLst>
            </a:prstGeom>
            <a:solidFill>
              <a:srgbClr val="99CCFF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0" name="AutoShape 22"/>
            <p:cNvSpPr>
              <a:spLocks noChangeArrowheads="1"/>
            </p:cNvSpPr>
            <p:nvPr/>
          </p:nvSpPr>
          <p:spPr bwMode="auto">
            <a:xfrm rot="7250771" flipV="1">
              <a:off x="5864226" y="4048125"/>
              <a:ext cx="2335212" cy="1055687"/>
            </a:xfrm>
            <a:prstGeom prst="curvedUpArrow">
              <a:avLst>
                <a:gd name="adj1" fmla="val 44241"/>
                <a:gd name="adj2" fmla="val 88481"/>
                <a:gd name="adj3" fmla="val 33333"/>
              </a:avLst>
            </a:prstGeom>
            <a:solidFill>
              <a:srgbClr val="99CCFF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1" name="AutoShape 27"/>
            <p:cNvSpPr>
              <a:spLocks noChangeAspect="1" noChangeArrowheads="1"/>
            </p:cNvSpPr>
            <p:nvPr/>
          </p:nvSpPr>
          <p:spPr bwMode="auto">
            <a:xfrm flipH="1" flipV="1">
              <a:off x="2162175" y="5522913"/>
              <a:ext cx="2986088" cy="711200"/>
            </a:xfrm>
            <a:prstGeom prst="curvedDownArrow">
              <a:avLst>
                <a:gd name="adj1" fmla="val 83973"/>
                <a:gd name="adj2" fmla="val 167946"/>
                <a:gd name="adj3" fmla="val 33333"/>
              </a:avLst>
            </a:prstGeom>
            <a:solidFill>
              <a:srgbClr val="99CCFF"/>
            </a:solidFill>
            <a:ln w="38100">
              <a:solidFill>
                <a:srgbClr val="0033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 Consolidation</a:t>
            </a:r>
            <a:endParaRPr lang="en-US" dirty="0"/>
          </a:p>
        </p:txBody>
      </p:sp>
      <p:sp>
        <p:nvSpPr>
          <p:cNvPr id="6163" name="Footer Placeholder 18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GL-BC-040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How much detail is needed?</a:t>
            </a:r>
          </a:p>
          <a:p>
            <a:r>
              <a:rPr lang="en-US" sz="2400" smtClean="0"/>
              <a:t>Company Divisions</a:t>
            </a:r>
          </a:p>
          <a:p>
            <a:r>
              <a:rPr lang="en-US" sz="2400" smtClean="0"/>
              <a:t>Profit Centers</a:t>
            </a:r>
          </a:p>
          <a:p>
            <a:r>
              <a:rPr lang="en-US" sz="2400" smtClean="0"/>
              <a:t>Departments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Chart of Accounts Structure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GL-BC-050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Account Components</a:t>
            </a:r>
          </a:p>
        </p:txBody>
      </p:sp>
      <p:sp>
        <p:nvSpPr>
          <p:cNvPr id="8218" name="Footer Placeholder 4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GL-BC-060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757218" y="1317792"/>
            <a:ext cx="7629525" cy="4378325"/>
            <a:chOff x="249238" y="1881188"/>
            <a:chExt cx="7629525" cy="4378325"/>
          </a:xfrm>
        </p:grpSpPr>
        <p:grpSp>
          <p:nvGrpSpPr>
            <p:cNvPr id="8195" name="Group 28"/>
            <p:cNvGrpSpPr>
              <a:grpSpLocks/>
            </p:cNvGrpSpPr>
            <p:nvPr/>
          </p:nvGrpSpPr>
          <p:grpSpPr bwMode="auto">
            <a:xfrm>
              <a:off x="3198813" y="2909888"/>
              <a:ext cx="2025650" cy="569912"/>
              <a:chOff x="2015" y="1833"/>
              <a:chExt cx="1276" cy="359"/>
            </a:xfrm>
          </p:grpSpPr>
          <p:sp>
            <p:nvSpPr>
              <p:cNvPr id="8236" name="Rectangle 5"/>
              <p:cNvSpPr>
                <a:spLocks noChangeArrowheads="1"/>
              </p:cNvSpPr>
              <p:nvPr/>
            </p:nvSpPr>
            <p:spPr bwMode="auto">
              <a:xfrm>
                <a:off x="2015" y="1833"/>
                <a:ext cx="1276" cy="359"/>
              </a:xfrm>
              <a:prstGeom prst="rect">
                <a:avLst/>
              </a:prstGeom>
              <a:solidFill>
                <a:srgbClr val="CCB5E7"/>
              </a:solidFill>
              <a:ln w="158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37" name="Text Box 15"/>
              <p:cNvSpPr txBox="1">
                <a:spLocks noChangeArrowheads="1"/>
              </p:cNvSpPr>
              <p:nvPr/>
            </p:nvSpPr>
            <p:spPr bwMode="auto">
              <a:xfrm>
                <a:off x="2212" y="1898"/>
                <a:ext cx="982" cy="22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latin typeface="+mj-lt"/>
                  </a:rPr>
                  <a:t>GL Account</a:t>
                </a:r>
              </a:p>
            </p:txBody>
          </p:sp>
        </p:grpSp>
        <p:grpSp>
          <p:nvGrpSpPr>
            <p:cNvPr id="8196" name="Group 24"/>
            <p:cNvGrpSpPr>
              <a:grpSpLocks/>
            </p:cNvGrpSpPr>
            <p:nvPr/>
          </p:nvGrpSpPr>
          <p:grpSpPr bwMode="auto">
            <a:xfrm>
              <a:off x="5903913" y="3825875"/>
              <a:ext cx="1974850" cy="468313"/>
              <a:chOff x="3719" y="2410"/>
              <a:chExt cx="1244" cy="295"/>
            </a:xfrm>
          </p:grpSpPr>
          <p:sp>
            <p:nvSpPr>
              <p:cNvPr id="8234" name="AutoShape 8"/>
              <p:cNvSpPr>
                <a:spLocks noChangeArrowheads="1"/>
              </p:cNvSpPr>
              <p:nvPr/>
            </p:nvSpPr>
            <p:spPr bwMode="auto">
              <a:xfrm>
                <a:off x="3719" y="2410"/>
                <a:ext cx="1244" cy="295"/>
              </a:xfrm>
              <a:prstGeom prst="roundRect">
                <a:avLst>
                  <a:gd name="adj" fmla="val 16667"/>
                </a:avLst>
              </a:prstGeom>
              <a:solidFill>
                <a:srgbClr val="E0B19C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35" name="Text Box 16"/>
              <p:cNvSpPr txBox="1">
                <a:spLocks noChangeArrowheads="1"/>
              </p:cNvSpPr>
              <p:nvPr/>
            </p:nvSpPr>
            <p:spPr bwMode="auto">
              <a:xfrm>
                <a:off x="3741" y="2455"/>
                <a:ext cx="1199" cy="21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defTabSz="865188"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Sub-Account</a:t>
                </a:r>
              </a:p>
            </p:txBody>
          </p:sp>
        </p:grpSp>
        <p:grpSp>
          <p:nvGrpSpPr>
            <p:cNvPr id="8197" name="Group 25"/>
            <p:cNvGrpSpPr>
              <a:grpSpLocks/>
            </p:cNvGrpSpPr>
            <p:nvPr/>
          </p:nvGrpSpPr>
          <p:grpSpPr bwMode="auto">
            <a:xfrm>
              <a:off x="3205163" y="3849688"/>
              <a:ext cx="1974850" cy="468312"/>
              <a:chOff x="2019" y="2425"/>
              <a:chExt cx="1244" cy="295"/>
            </a:xfrm>
          </p:grpSpPr>
          <p:sp>
            <p:nvSpPr>
              <p:cNvPr id="8232" name="AutoShape 7"/>
              <p:cNvSpPr>
                <a:spLocks noChangeArrowheads="1"/>
              </p:cNvSpPr>
              <p:nvPr/>
            </p:nvSpPr>
            <p:spPr bwMode="auto">
              <a:xfrm>
                <a:off x="2019" y="2425"/>
                <a:ext cx="1244" cy="295"/>
              </a:xfrm>
              <a:prstGeom prst="roundRect">
                <a:avLst>
                  <a:gd name="adj" fmla="val 16667"/>
                </a:avLst>
              </a:prstGeom>
              <a:solidFill>
                <a:srgbClr val="E0B19C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33" name="Text Box 17"/>
              <p:cNvSpPr txBox="1">
                <a:spLocks noChangeArrowheads="1"/>
              </p:cNvSpPr>
              <p:nvPr/>
            </p:nvSpPr>
            <p:spPr bwMode="auto">
              <a:xfrm>
                <a:off x="2031" y="2465"/>
                <a:ext cx="1222" cy="21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defTabSz="865188">
                  <a:spcBef>
                    <a:spcPct val="50000"/>
                  </a:spcBef>
                </a:pPr>
                <a:r>
                  <a:rPr lang="en-US" sz="1600" dirty="0">
                    <a:latin typeface="+mj-lt"/>
                  </a:rPr>
                  <a:t>Sub-Account</a:t>
                </a:r>
              </a:p>
            </p:txBody>
          </p:sp>
        </p:grpSp>
        <p:grpSp>
          <p:nvGrpSpPr>
            <p:cNvPr id="8198" name="Group 27"/>
            <p:cNvGrpSpPr>
              <a:grpSpLocks/>
            </p:cNvGrpSpPr>
            <p:nvPr/>
          </p:nvGrpSpPr>
          <p:grpSpPr bwMode="auto">
            <a:xfrm>
              <a:off x="779463" y="1881188"/>
              <a:ext cx="4519612" cy="2441575"/>
              <a:chOff x="491" y="1185"/>
              <a:chExt cx="2847" cy="1538"/>
            </a:xfrm>
          </p:grpSpPr>
          <p:sp>
            <p:nvSpPr>
              <p:cNvPr id="8227" name="Oval 13"/>
              <p:cNvSpPr>
                <a:spLocks noChangeArrowheads="1"/>
              </p:cNvSpPr>
              <p:nvPr/>
            </p:nvSpPr>
            <p:spPr bwMode="auto">
              <a:xfrm>
                <a:off x="1970" y="1185"/>
                <a:ext cx="1368" cy="50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58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28" name="Text Box 14"/>
              <p:cNvSpPr txBox="1">
                <a:spLocks noChangeArrowheads="1"/>
              </p:cNvSpPr>
              <p:nvPr/>
            </p:nvSpPr>
            <p:spPr bwMode="auto">
              <a:xfrm>
                <a:off x="2409" y="1328"/>
                <a:ext cx="543" cy="23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 sz="1800">
                    <a:latin typeface="+mj-lt"/>
                  </a:rPr>
                  <a:t>Entity</a:t>
                </a:r>
              </a:p>
            </p:txBody>
          </p:sp>
          <p:grpSp>
            <p:nvGrpSpPr>
              <p:cNvPr id="8229" name="Group 26"/>
              <p:cNvGrpSpPr>
                <a:grpSpLocks/>
              </p:cNvGrpSpPr>
              <p:nvPr/>
            </p:nvGrpSpPr>
            <p:grpSpPr bwMode="auto">
              <a:xfrm>
                <a:off x="491" y="2428"/>
                <a:ext cx="1244" cy="295"/>
                <a:chOff x="491" y="2428"/>
                <a:chExt cx="1244" cy="295"/>
              </a:xfrm>
            </p:grpSpPr>
            <p:sp>
              <p:nvSpPr>
                <p:cNvPr id="8230" name="AutoShape 6"/>
                <p:cNvSpPr>
                  <a:spLocks noChangeArrowheads="1"/>
                </p:cNvSpPr>
                <p:nvPr/>
              </p:nvSpPr>
              <p:spPr bwMode="auto">
                <a:xfrm>
                  <a:off x="491" y="2428"/>
                  <a:ext cx="1244" cy="295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0B19C"/>
                </a:solidFill>
                <a:ln w="190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8231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529" y="2466"/>
                  <a:ext cx="1169" cy="213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 defTabSz="865188">
                    <a:spcBef>
                      <a:spcPct val="50000"/>
                    </a:spcBef>
                  </a:pPr>
                  <a:r>
                    <a:rPr lang="en-US" sz="1600" dirty="0">
                      <a:latin typeface="+mj-lt"/>
                    </a:rPr>
                    <a:t>Sub-Account</a:t>
                  </a:r>
                </a:p>
              </p:txBody>
            </p:sp>
          </p:grpSp>
        </p:grpSp>
        <p:grpSp>
          <p:nvGrpSpPr>
            <p:cNvPr id="8199" name="Group 23"/>
            <p:cNvGrpSpPr>
              <a:grpSpLocks/>
            </p:cNvGrpSpPr>
            <p:nvPr/>
          </p:nvGrpSpPr>
          <p:grpSpPr bwMode="auto">
            <a:xfrm>
              <a:off x="4505325" y="4787900"/>
              <a:ext cx="1716088" cy="468313"/>
              <a:chOff x="2838" y="3016"/>
              <a:chExt cx="1081" cy="295"/>
            </a:xfrm>
          </p:grpSpPr>
          <p:sp>
            <p:nvSpPr>
              <p:cNvPr id="8225" name="AutoShape 10"/>
              <p:cNvSpPr>
                <a:spLocks noChangeArrowheads="1"/>
              </p:cNvSpPr>
              <p:nvPr/>
            </p:nvSpPr>
            <p:spPr bwMode="auto">
              <a:xfrm>
                <a:off x="2838" y="3016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B7E9A7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26" name="Text Box 19"/>
              <p:cNvSpPr txBox="1">
                <a:spLocks noChangeArrowheads="1"/>
              </p:cNvSpPr>
              <p:nvPr/>
            </p:nvSpPr>
            <p:spPr bwMode="auto">
              <a:xfrm>
                <a:off x="2874" y="3042"/>
                <a:ext cx="1024" cy="22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defTabSz="865188">
                  <a:spcBef>
                    <a:spcPct val="50000"/>
                  </a:spcBef>
                </a:pPr>
                <a:r>
                  <a:rPr lang="en-US" dirty="0">
                    <a:latin typeface="+mj-lt"/>
                  </a:rPr>
                  <a:t>Cost Center</a:t>
                </a:r>
              </a:p>
            </p:txBody>
          </p:sp>
        </p:grpSp>
        <p:grpSp>
          <p:nvGrpSpPr>
            <p:cNvPr id="8200" name="Group 29"/>
            <p:cNvGrpSpPr>
              <a:grpSpLocks/>
            </p:cNvGrpSpPr>
            <p:nvPr/>
          </p:nvGrpSpPr>
          <p:grpSpPr bwMode="auto">
            <a:xfrm>
              <a:off x="2286000" y="4791075"/>
              <a:ext cx="1716088" cy="468313"/>
              <a:chOff x="1440" y="3018"/>
              <a:chExt cx="1081" cy="295"/>
            </a:xfrm>
          </p:grpSpPr>
          <p:sp>
            <p:nvSpPr>
              <p:cNvPr id="8223" name="AutoShape 9"/>
              <p:cNvSpPr>
                <a:spLocks noChangeArrowheads="1"/>
              </p:cNvSpPr>
              <p:nvPr/>
            </p:nvSpPr>
            <p:spPr bwMode="auto">
              <a:xfrm>
                <a:off x="1440" y="3018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B7E9A7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24" name="Text Box 20"/>
              <p:cNvSpPr txBox="1">
                <a:spLocks noChangeArrowheads="1"/>
              </p:cNvSpPr>
              <p:nvPr/>
            </p:nvSpPr>
            <p:spPr bwMode="auto">
              <a:xfrm>
                <a:off x="1478" y="3052"/>
                <a:ext cx="1012" cy="22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defTabSz="865188">
                  <a:spcBef>
                    <a:spcPct val="50000"/>
                  </a:spcBef>
                </a:pPr>
                <a:r>
                  <a:rPr lang="en-US" dirty="0">
                    <a:latin typeface="+mj-lt"/>
                  </a:rPr>
                  <a:t>Cost Center</a:t>
                </a:r>
              </a:p>
            </p:txBody>
          </p:sp>
        </p:grpSp>
        <p:grpSp>
          <p:nvGrpSpPr>
            <p:cNvPr id="8201" name="Group 32"/>
            <p:cNvGrpSpPr>
              <a:grpSpLocks/>
            </p:cNvGrpSpPr>
            <p:nvPr/>
          </p:nvGrpSpPr>
          <p:grpSpPr bwMode="auto">
            <a:xfrm>
              <a:off x="3587750" y="5791200"/>
              <a:ext cx="1827213" cy="468313"/>
              <a:chOff x="2260" y="3648"/>
              <a:chExt cx="1151" cy="295"/>
            </a:xfrm>
          </p:grpSpPr>
          <p:sp>
            <p:nvSpPr>
              <p:cNvPr id="8221" name="AutoShape 11"/>
              <p:cNvSpPr>
                <a:spLocks noChangeArrowheads="1"/>
              </p:cNvSpPr>
              <p:nvPr/>
            </p:nvSpPr>
            <p:spPr bwMode="auto">
              <a:xfrm>
                <a:off x="2260" y="3648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EBDBAD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22" name="Text Box 21"/>
              <p:cNvSpPr txBox="1">
                <a:spLocks noChangeArrowheads="1"/>
              </p:cNvSpPr>
              <p:nvPr/>
            </p:nvSpPr>
            <p:spPr bwMode="auto">
              <a:xfrm>
                <a:off x="2501" y="3685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latin typeface="+mj-lt"/>
                  </a:rPr>
                  <a:t>Project</a:t>
                </a:r>
              </a:p>
            </p:txBody>
          </p:sp>
        </p:grpSp>
        <p:grpSp>
          <p:nvGrpSpPr>
            <p:cNvPr id="8202" name="Group 30"/>
            <p:cNvGrpSpPr>
              <a:grpSpLocks/>
            </p:cNvGrpSpPr>
            <p:nvPr/>
          </p:nvGrpSpPr>
          <p:grpSpPr bwMode="auto">
            <a:xfrm>
              <a:off x="5786438" y="5788025"/>
              <a:ext cx="1847850" cy="468313"/>
              <a:chOff x="3645" y="3646"/>
              <a:chExt cx="1164" cy="295"/>
            </a:xfrm>
          </p:grpSpPr>
          <p:sp>
            <p:nvSpPr>
              <p:cNvPr id="8219" name="AutoShape 12"/>
              <p:cNvSpPr>
                <a:spLocks noChangeArrowheads="1"/>
              </p:cNvSpPr>
              <p:nvPr/>
            </p:nvSpPr>
            <p:spPr bwMode="auto">
              <a:xfrm>
                <a:off x="3645" y="3646"/>
                <a:ext cx="1081" cy="295"/>
              </a:xfrm>
              <a:prstGeom prst="roundRect">
                <a:avLst>
                  <a:gd name="adj" fmla="val 16667"/>
                </a:avLst>
              </a:prstGeom>
              <a:solidFill>
                <a:srgbClr val="EBDBAD"/>
              </a:solidFill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20" name="Text Box 22"/>
              <p:cNvSpPr txBox="1">
                <a:spLocks noChangeArrowheads="1"/>
              </p:cNvSpPr>
              <p:nvPr/>
            </p:nvSpPr>
            <p:spPr bwMode="auto">
              <a:xfrm>
                <a:off x="3899" y="3683"/>
                <a:ext cx="910" cy="22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865188">
                  <a:spcBef>
                    <a:spcPct val="50000"/>
                  </a:spcBef>
                </a:pPr>
                <a:r>
                  <a:rPr lang="en-US">
                    <a:latin typeface="+mj-lt"/>
                  </a:rPr>
                  <a:t>Project</a:t>
                </a:r>
              </a:p>
            </p:txBody>
          </p:sp>
        </p:grpSp>
        <p:sp>
          <p:nvSpPr>
            <p:cNvPr id="8203" name="Rectangle 33"/>
            <p:cNvSpPr>
              <a:spLocks noChangeArrowheads="1"/>
            </p:cNvSpPr>
            <p:nvPr/>
          </p:nvSpPr>
          <p:spPr bwMode="auto">
            <a:xfrm>
              <a:off x="249238" y="5840413"/>
              <a:ext cx="893762" cy="2794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4" name="Text Box 34"/>
            <p:cNvSpPr txBox="1">
              <a:spLocks noChangeArrowheads="1"/>
            </p:cNvSpPr>
            <p:nvPr/>
          </p:nvSpPr>
          <p:spPr bwMode="auto">
            <a:xfrm>
              <a:off x="1192213" y="5786438"/>
              <a:ext cx="1277937" cy="35083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latin typeface="+mj-lt"/>
                </a:rPr>
                <a:t>Optional</a:t>
              </a:r>
            </a:p>
          </p:txBody>
        </p:sp>
        <p:sp>
          <p:nvSpPr>
            <p:cNvPr id="8205" name="Line 35"/>
            <p:cNvSpPr>
              <a:spLocks noChangeShapeType="1"/>
            </p:cNvSpPr>
            <p:nvPr/>
          </p:nvSpPr>
          <p:spPr bwMode="auto">
            <a:xfrm>
              <a:off x="4208463" y="2670175"/>
              <a:ext cx="0" cy="2397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6" name="Line 36"/>
            <p:cNvSpPr>
              <a:spLocks noChangeShapeType="1"/>
            </p:cNvSpPr>
            <p:nvPr/>
          </p:nvSpPr>
          <p:spPr bwMode="auto">
            <a:xfrm>
              <a:off x="4208463" y="3481388"/>
              <a:ext cx="0" cy="3524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7" name="Line 37"/>
            <p:cNvSpPr>
              <a:spLocks noChangeShapeType="1"/>
            </p:cNvSpPr>
            <p:nvPr/>
          </p:nvSpPr>
          <p:spPr bwMode="auto">
            <a:xfrm>
              <a:off x="1673225" y="3657600"/>
              <a:ext cx="52260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8" name="Line 38"/>
            <p:cNvSpPr>
              <a:spLocks noChangeShapeType="1"/>
            </p:cNvSpPr>
            <p:nvPr/>
          </p:nvSpPr>
          <p:spPr bwMode="auto">
            <a:xfrm>
              <a:off x="6889750" y="3668713"/>
              <a:ext cx="0" cy="1555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09" name="Line 39"/>
            <p:cNvSpPr>
              <a:spLocks noChangeShapeType="1"/>
            </p:cNvSpPr>
            <p:nvPr/>
          </p:nvSpPr>
          <p:spPr bwMode="auto">
            <a:xfrm>
              <a:off x="1682750" y="3646488"/>
              <a:ext cx="0" cy="1984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0" name="Line 40"/>
            <p:cNvSpPr>
              <a:spLocks noChangeShapeType="1"/>
            </p:cNvSpPr>
            <p:nvPr/>
          </p:nvSpPr>
          <p:spPr bwMode="auto">
            <a:xfrm>
              <a:off x="4217988" y="4322763"/>
              <a:ext cx="0" cy="2381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1" name="Line 41"/>
            <p:cNvSpPr>
              <a:spLocks noChangeShapeType="1"/>
            </p:cNvSpPr>
            <p:nvPr/>
          </p:nvSpPr>
          <p:spPr bwMode="auto">
            <a:xfrm>
              <a:off x="3073400" y="4562475"/>
              <a:ext cx="22875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2" name="Line 42"/>
            <p:cNvSpPr>
              <a:spLocks noChangeShapeType="1"/>
            </p:cNvSpPr>
            <p:nvPr/>
          </p:nvSpPr>
          <p:spPr bwMode="auto">
            <a:xfrm>
              <a:off x="5392738" y="5268913"/>
              <a:ext cx="0" cy="2603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3" name="Line 43"/>
            <p:cNvSpPr>
              <a:spLocks noChangeShapeType="1"/>
            </p:cNvSpPr>
            <p:nvPr/>
          </p:nvSpPr>
          <p:spPr bwMode="auto">
            <a:xfrm>
              <a:off x="4384675" y="5538788"/>
              <a:ext cx="2203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4" name="Line 44"/>
            <p:cNvSpPr>
              <a:spLocks noChangeShapeType="1"/>
            </p:cNvSpPr>
            <p:nvPr/>
          </p:nvSpPr>
          <p:spPr bwMode="auto">
            <a:xfrm>
              <a:off x="3074988" y="4560888"/>
              <a:ext cx="0" cy="228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5" name="Line 45"/>
            <p:cNvSpPr>
              <a:spLocks noChangeShapeType="1"/>
            </p:cNvSpPr>
            <p:nvPr/>
          </p:nvSpPr>
          <p:spPr bwMode="auto">
            <a:xfrm>
              <a:off x="5360988" y="4551363"/>
              <a:ext cx="0" cy="228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6" name="Line 46"/>
            <p:cNvSpPr>
              <a:spLocks noChangeShapeType="1"/>
            </p:cNvSpPr>
            <p:nvPr/>
          </p:nvSpPr>
          <p:spPr bwMode="auto">
            <a:xfrm>
              <a:off x="6586538" y="5538788"/>
              <a:ext cx="0" cy="2381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7" name="Line 47"/>
            <p:cNvSpPr>
              <a:spLocks noChangeShapeType="1"/>
            </p:cNvSpPr>
            <p:nvPr/>
          </p:nvSpPr>
          <p:spPr bwMode="auto">
            <a:xfrm>
              <a:off x="4394200" y="5538788"/>
              <a:ext cx="0" cy="2492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Account Components</a:t>
            </a:r>
          </a:p>
        </p:txBody>
      </p:sp>
      <p:sp>
        <p:nvSpPr>
          <p:cNvPr id="9246" name="Footer Placeholder 4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GL-BC-070</a:t>
            </a:r>
          </a:p>
        </p:txBody>
      </p:sp>
      <p:grpSp>
        <p:nvGrpSpPr>
          <p:cNvPr id="9219" name="Group 4"/>
          <p:cNvGrpSpPr>
            <a:grpSpLocks/>
          </p:cNvGrpSpPr>
          <p:nvPr/>
        </p:nvGrpSpPr>
        <p:grpSpPr bwMode="auto">
          <a:xfrm>
            <a:off x="3554405" y="2415768"/>
            <a:ext cx="2025650" cy="569912"/>
            <a:chOff x="2015" y="1833"/>
            <a:chExt cx="1276" cy="359"/>
          </a:xfrm>
        </p:grpSpPr>
        <p:sp>
          <p:nvSpPr>
            <p:cNvPr id="9261" name="Rectangle 5"/>
            <p:cNvSpPr>
              <a:spLocks noChangeArrowheads="1"/>
            </p:cNvSpPr>
            <p:nvPr/>
          </p:nvSpPr>
          <p:spPr bwMode="auto">
            <a:xfrm>
              <a:off x="2015" y="1833"/>
              <a:ext cx="1276" cy="359"/>
            </a:xfrm>
            <a:prstGeom prst="rect">
              <a:avLst/>
            </a:prstGeom>
            <a:noFill/>
            <a:ln w="1587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62" name="Text Box 6"/>
            <p:cNvSpPr txBox="1">
              <a:spLocks noChangeArrowheads="1"/>
            </p:cNvSpPr>
            <p:nvPr/>
          </p:nvSpPr>
          <p:spPr bwMode="auto">
            <a:xfrm>
              <a:off x="2212" y="1898"/>
              <a:ext cx="982" cy="22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GL Account</a:t>
              </a:r>
            </a:p>
          </p:txBody>
        </p:sp>
      </p:grpSp>
      <p:grpSp>
        <p:nvGrpSpPr>
          <p:cNvPr id="9220" name="Group 7"/>
          <p:cNvGrpSpPr>
            <a:grpSpLocks/>
          </p:cNvGrpSpPr>
          <p:nvPr/>
        </p:nvGrpSpPr>
        <p:grpSpPr bwMode="auto">
          <a:xfrm>
            <a:off x="6259505" y="3331754"/>
            <a:ext cx="1974850" cy="655638"/>
            <a:chOff x="3719" y="2410"/>
            <a:chExt cx="1244" cy="413"/>
          </a:xfrm>
        </p:grpSpPr>
        <p:sp>
          <p:nvSpPr>
            <p:cNvPr id="9259" name="AutoShape 8"/>
            <p:cNvSpPr>
              <a:spLocks noChangeArrowheads="1"/>
            </p:cNvSpPr>
            <p:nvPr/>
          </p:nvSpPr>
          <p:spPr bwMode="auto">
            <a:xfrm>
              <a:off x="3719" y="2410"/>
              <a:ext cx="1244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60" name="Text Box 9"/>
            <p:cNvSpPr txBox="1">
              <a:spLocks noChangeArrowheads="1"/>
            </p:cNvSpPr>
            <p:nvPr/>
          </p:nvSpPr>
          <p:spPr bwMode="auto">
            <a:xfrm>
              <a:off x="3894" y="2455"/>
              <a:ext cx="93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600">
                  <a:solidFill>
                    <a:schemeClr val="bg2"/>
                  </a:solidFill>
                  <a:latin typeface="+mj-lt"/>
                </a:rPr>
                <a:t>Sub-Account</a:t>
              </a:r>
            </a:p>
          </p:txBody>
        </p:sp>
      </p:grpSp>
      <p:grpSp>
        <p:nvGrpSpPr>
          <p:cNvPr id="9221" name="Group 10"/>
          <p:cNvGrpSpPr>
            <a:grpSpLocks/>
          </p:cNvGrpSpPr>
          <p:nvPr/>
        </p:nvGrpSpPr>
        <p:grpSpPr bwMode="auto">
          <a:xfrm>
            <a:off x="3560755" y="3355566"/>
            <a:ext cx="1974850" cy="647699"/>
            <a:chOff x="2019" y="2425"/>
            <a:chExt cx="1244" cy="408"/>
          </a:xfrm>
        </p:grpSpPr>
        <p:sp>
          <p:nvSpPr>
            <p:cNvPr id="9257" name="AutoShape 11"/>
            <p:cNvSpPr>
              <a:spLocks noChangeArrowheads="1"/>
            </p:cNvSpPr>
            <p:nvPr/>
          </p:nvSpPr>
          <p:spPr bwMode="auto">
            <a:xfrm>
              <a:off x="2019" y="2425"/>
              <a:ext cx="1244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8" name="Text Box 12"/>
            <p:cNvSpPr txBox="1">
              <a:spLocks noChangeArrowheads="1"/>
            </p:cNvSpPr>
            <p:nvPr/>
          </p:nvSpPr>
          <p:spPr bwMode="auto">
            <a:xfrm>
              <a:off x="2229" y="2465"/>
              <a:ext cx="93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600">
                  <a:solidFill>
                    <a:schemeClr val="bg2"/>
                  </a:solidFill>
                  <a:latin typeface="+mj-lt"/>
                </a:rPr>
                <a:t>Sub-Account</a:t>
              </a:r>
            </a:p>
          </p:txBody>
        </p:sp>
      </p:grpSp>
      <p:sp>
        <p:nvSpPr>
          <p:cNvPr id="9222" name="Oval 14"/>
          <p:cNvSpPr>
            <a:spLocks noChangeArrowheads="1"/>
          </p:cNvSpPr>
          <p:nvPr/>
        </p:nvSpPr>
        <p:spPr bwMode="auto">
          <a:xfrm>
            <a:off x="3482967" y="1387068"/>
            <a:ext cx="2171700" cy="800100"/>
          </a:xfrm>
          <a:prstGeom prst="ellipse">
            <a:avLst/>
          </a:prstGeom>
          <a:noFill/>
          <a:ln w="158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23" name="Text Box 15"/>
          <p:cNvSpPr txBox="1">
            <a:spLocks noChangeArrowheads="1"/>
          </p:cNvSpPr>
          <p:nvPr/>
        </p:nvSpPr>
        <p:spPr bwMode="auto">
          <a:xfrm>
            <a:off x="4179880" y="1614080"/>
            <a:ext cx="862012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1800">
                <a:solidFill>
                  <a:schemeClr val="bg2"/>
                </a:solidFill>
                <a:latin typeface="+mj-lt"/>
              </a:rPr>
              <a:t>Entity</a:t>
            </a:r>
          </a:p>
        </p:txBody>
      </p:sp>
      <p:grpSp>
        <p:nvGrpSpPr>
          <p:cNvPr id="9224" name="Group 16"/>
          <p:cNvGrpSpPr>
            <a:grpSpLocks/>
          </p:cNvGrpSpPr>
          <p:nvPr/>
        </p:nvGrpSpPr>
        <p:grpSpPr bwMode="auto">
          <a:xfrm>
            <a:off x="1135055" y="3360332"/>
            <a:ext cx="1974850" cy="644526"/>
            <a:chOff x="491" y="2428"/>
            <a:chExt cx="1244" cy="406"/>
          </a:xfrm>
        </p:grpSpPr>
        <p:sp>
          <p:nvSpPr>
            <p:cNvPr id="9255" name="AutoShape 17"/>
            <p:cNvSpPr>
              <a:spLocks noChangeArrowheads="1"/>
            </p:cNvSpPr>
            <p:nvPr/>
          </p:nvSpPr>
          <p:spPr bwMode="auto">
            <a:xfrm>
              <a:off x="491" y="2428"/>
              <a:ext cx="1244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6" name="Text Box 18"/>
            <p:cNvSpPr txBox="1">
              <a:spLocks noChangeArrowheads="1"/>
            </p:cNvSpPr>
            <p:nvPr/>
          </p:nvSpPr>
          <p:spPr bwMode="auto">
            <a:xfrm>
              <a:off x="665" y="2466"/>
              <a:ext cx="93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600">
                  <a:solidFill>
                    <a:schemeClr val="bg2"/>
                  </a:solidFill>
                  <a:latin typeface="+mj-lt"/>
                </a:rPr>
                <a:t>Sub-Account</a:t>
              </a:r>
            </a:p>
          </p:txBody>
        </p:sp>
      </p:grpSp>
      <p:grpSp>
        <p:nvGrpSpPr>
          <p:cNvPr id="9225" name="Group 19"/>
          <p:cNvGrpSpPr>
            <a:grpSpLocks/>
          </p:cNvGrpSpPr>
          <p:nvPr/>
        </p:nvGrpSpPr>
        <p:grpSpPr bwMode="auto">
          <a:xfrm>
            <a:off x="4860917" y="4293782"/>
            <a:ext cx="1716088" cy="657226"/>
            <a:chOff x="2838" y="3016"/>
            <a:chExt cx="1081" cy="414"/>
          </a:xfrm>
        </p:grpSpPr>
        <p:sp>
          <p:nvSpPr>
            <p:cNvPr id="9253" name="AutoShape 20"/>
            <p:cNvSpPr>
              <a:spLocks noChangeArrowheads="1"/>
            </p:cNvSpPr>
            <p:nvPr/>
          </p:nvSpPr>
          <p:spPr bwMode="auto">
            <a:xfrm>
              <a:off x="2838" y="3016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4" name="Text Box 21"/>
            <p:cNvSpPr txBox="1">
              <a:spLocks noChangeArrowheads="1"/>
            </p:cNvSpPr>
            <p:nvPr/>
          </p:nvSpPr>
          <p:spPr bwMode="auto">
            <a:xfrm>
              <a:off x="2971" y="3042"/>
              <a:ext cx="864" cy="3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Cost Center</a:t>
              </a:r>
            </a:p>
          </p:txBody>
        </p:sp>
      </p:grpSp>
      <p:grpSp>
        <p:nvGrpSpPr>
          <p:cNvPr id="9226" name="Group 22"/>
          <p:cNvGrpSpPr>
            <a:grpSpLocks/>
          </p:cNvGrpSpPr>
          <p:nvPr/>
        </p:nvGrpSpPr>
        <p:grpSpPr bwMode="auto">
          <a:xfrm>
            <a:off x="2641592" y="4296957"/>
            <a:ext cx="1716088" cy="669926"/>
            <a:chOff x="1440" y="3018"/>
            <a:chExt cx="1081" cy="422"/>
          </a:xfrm>
        </p:grpSpPr>
        <p:sp>
          <p:nvSpPr>
            <p:cNvPr id="9251" name="AutoShape 23"/>
            <p:cNvSpPr>
              <a:spLocks noChangeArrowheads="1"/>
            </p:cNvSpPr>
            <p:nvPr/>
          </p:nvSpPr>
          <p:spPr bwMode="auto">
            <a:xfrm>
              <a:off x="1440" y="3018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2" name="Text Box 24"/>
            <p:cNvSpPr txBox="1">
              <a:spLocks noChangeArrowheads="1"/>
            </p:cNvSpPr>
            <p:nvPr/>
          </p:nvSpPr>
          <p:spPr bwMode="auto">
            <a:xfrm>
              <a:off x="1588" y="3052"/>
              <a:ext cx="864" cy="3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Cost Center</a:t>
              </a:r>
            </a:p>
          </p:txBody>
        </p:sp>
      </p:grpSp>
      <p:grpSp>
        <p:nvGrpSpPr>
          <p:cNvPr id="9227" name="Group 25"/>
          <p:cNvGrpSpPr>
            <a:grpSpLocks/>
          </p:cNvGrpSpPr>
          <p:nvPr/>
        </p:nvGrpSpPr>
        <p:grpSpPr bwMode="auto">
          <a:xfrm>
            <a:off x="3943342" y="5307240"/>
            <a:ext cx="1827213" cy="468313"/>
            <a:chOff x="2260" y="3648"/>
            <a:chExt cx="1151" cy="295"/>
          </a:xfrm>
        </p:grpSpPr>
        <p:sp>
          <p:nvSpPr>
            <p:cNvPr id="9249" name="AutoShape 26"/>
            <p:cNvSpPr>
              <a:spLocks noChangeArrowheads="1"/>
            </p:cNvSpPr>
            <p:nvPr/>
          </p:nvSpPr>
          <p:spPr bwMode="auto">
            <a:xfrm>
              <a:off x="2260" y="3648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0" name="Text Box 27"/>
            <p:cNvSpPr txBox="1">
              <a:spLocks noChangeArrowheads="1"/>
            </p:cNvSpPr>
            <p:nvPr/>
          </p:nvSpPr>
          <p:spPr bwMode="auto">
            <a:xfrm>
              <a:off x="2501" y="3685"/>
              <a:ext cx="910" cy="22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Project</a:t>
              </a:r>
            </a:p>
          </p:txBody>
        </p:sp>
      </p:grpSp>
      <p:grpSp>
        <p:nvGrpSpPr>
          <p:cNvPr id="9228" name="Group 28"/>
          <p:cNvGrpSpPr>
            <a:grpSpLocks/>
          </p:cNvGrpSpPr>
          <p:nvPr/>
        </p:nvGrpSpPr>
        <p:grpSpPr bwMode="auto">
          <a:xfrm>
            <a:off x="6142030" y="5293905"/>
            <a:ext cx="1847850" cy="468313"/>
            <a:chOff x="3645" y="3646"/>
            <a:chExt cx="1164" cy="295"/>
          </a:xfrm>
        </p:grpSpPr>
        <p:sp>
          <p:nvSpPr>
            <p:cNvPr id="9247" name="AutoShape 29"/>
            <p:cNvSpPr>
              <a:spLocks noChangeArrowheads="1"/>
            </p:cNvSpPr>
            <p:nvPr/>
          </p:nvSpPr>
          <p:spPr bwMode="auto">
            <a:xfrm>
              <a:off x="3645" y="3646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8" name="Text Box 30"/>
            <p:cNvSpPr txBox="1">
              <a:spLocks noChangeArrowheads="1"/>
            </p:cNvSpPr>
            <p:nvPr/>
          </p:nvSpPr>
          <p:spPr bwMode="auto">
            <a:xfrm>
              <a:off x="3899" y="3683"/>
              <a:ext cx="910" cy="22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Project</a:t>
              </a:r>
            </a:p>
          </p:txBody>
        </p:sp>
      </p:grpSp>
      <p:sp>
        <p:nvSpPr>
          <p:cNvPr id="9229" name="Rectangle 31"/>
          <p:cNvSpPr>
            <a:spLocks noChangeArrowheads="1"/>
          </p:cNvSpPr>
          <p:nvPr/>
        </p:nvSpPr>
        <p:spPr bwMode="auto">
          <a:xfrm>
            <a:off x="604830" y="5346293"/>
            <a:ext cx="893762" cy="279400"/>
          </a:xfrm>
          <a:prstGeom prst="rect">
            <a:avLst/>
          </a:prstGeom>
          <a:noFill/>
          <a:ln w="19050">
            <a:solidFill>
              <a:srgbClr val="969696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30" name="Text Box 32"/>
          <p:cNvSpPr txBox="1">
            <a:spLocks noChangeArrowheads="1"/>
          </p:cNvSpPr>
          <p:nvPr/>
        </p:nvSpPr>
        <p:spPr bwMode="auto">
          <a:xfrm>
            <a:off x="1547805" y="5292318"/>
            <a:ext cx="1277937" cy="3508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  <a:latin typeface="+mj-lt"/>
              </a:rPr>
              <a:t>Optional</a:t>
            </a:r>
          </a:p>
        </p:txBody>
      </p:sp>
      <p:sp>
        <p:nvSpPr>
          <p:cNvPr id="9231" name="Line 33"/>
          <p:cNvSpPr>
            <a:spLocks noChangeShapeType="1"/>
          </p:cNvSpPr>
          <p:nvPr/>
        </p:nvSpPr>
        <p:spPr bwMode="auto">
          <a:xfrm>
            <a:off x="4564055" y="2176055"/>
            <a:ext cx="0" cy="239713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32" name="Line 34"/>
          <p:cNvSpPr>
            <a:spLocks noChangeShapeType="1"/>
          </p:cNvSpPr>
          <p:nvPr/>
        </p:nvSpPr>
        <p:spPr bwMode="auto">
          <a:xfrm>
            <a:off x="4564055" y="2987268"/>
            <a:ext cx="0" cy="35242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33" name="Line 35"/>
          <p:cNvSpPr>
            <a:spLocks noChangeShapeType="1"/>
          </p:cNvSpPr>
          <p:nvPr/>
        </p:nvSpPr>
        <p:spPr bwMode="auto">
          <a:xfrm>
            <a:off x="2028817" y="3163480"/>
            <a:ext cx="5226050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34" name="Line 36"/>
          <p:cNvSpPr>
            <a:spLocks noChangeShapeType="1"/>
          </p:cNvSpPr>
          <p:nvPr/>
        </p:nvSpPr>
        <p:spPr bwMode="auto">
          <a:xfrm>
            <a:off x="7245342" y="3174593"/>
            <a:ext cx="0" cy="15557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35" name="Line 37"/>
          <p:cNvSpPr>
            <a:spLocks noChangeShapeType="1"/>
          </p:cNvSpPr>
          <p:nvPr/>
        </p:nvSpPr>
        <p:spPr bwMode="auto">
          <a:xfrm>
            <a:off x="2038342" y="3152368"/>
            <a:ext cx="0" cy="198437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36" name="Line 38"/>
          <p:cNvSpPr>
            <a:spLocks noChangeShapeType="1"/>
          </p:cNvSpPr>
          <p:nvPr/>
        </p:nvSpPr>
        <p:spPr bwMode="auto">
          <a:xfrm>
            <a:off x="4573580" y="3828643"/>
            <a:ext cx="0" cy="23812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37" name="Line 39"/>
          <p:cNvSpPr>
            <a:spLocks noChangeShapeType="1"/>
          </p:cNvSpPr>
          <p:nvPr/>
        </p:nvSpPr>
        <p:spPr bwMode="auto">
          <a:xfrm>
            <a:off x="3428992" y="4068355"/>
            <a:ext cx="2287588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38" name="Line 40"/>
          <p:cNvSpPr>
            <a:spLocks noChangeShapeType="1"/>
          </p:cNvSpPr>
          <p:nvPr/>
        </p:nvSpPr>
        <p:spPr bwMode="auto">
          <a:xfrm>
            <a:off x="5748330" y="4774793"/>
            <a:ext cx="0" cy="26035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39" name="Line 41"/>
          <p:cNvSpPr>
            <a:spLocks noChangeShapeType="1"/>
          </p:cNvSpPr>
          <p:nvPr/>
        </p:nvSpPr>
        <p:spPr bwMode="auto">
          <a:xfrm>
            <a:off x="4740267" y="5044668"/>
            <a:ext cx="2203450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40" name="Line 42"/>
          <p:cNvSpPr>
            <a:spLocks noChangeShapeType="1"/>
          </p:cNvSpPr>
          <p:nvPr/>
        </p:nvSpPr>
        <p:spPr bwMode="auto">
          <a:xfrm>
            <a:off x="3430580" y="4066768"/>
            <a:ext cx="0" cy="22860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41" name="Line 43"/>
          <p:cNvSpPr>
            <a:spLocks noChangeShapeType="1"/>
          </p:cNvSpPr>
          <p:nvPr/>
        </p:nvSpPr>
        <p:spPr bwMode="auto">
          <a:xfrm>
            <a:off x="5716580" y="4057243"/>
            <a:ext cx="0" cy="22860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42" name="Line 44"/>
          <p:cNvSpPr>
            <a:spLocks noChangeShapeType="1"/>
          </p:cNvSpPr>
          <p:nvPr/>
        </p:nvSpPr>
        <p:spPr bwMode="auto">
          <a:xfrm>
            <a:off x="6942130" y="5044668"/>
            <a:ext cx="0" cy="23812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43" name="Line 45"/>
          <p:cNvSpPr>
            <a:spLocks noChangeShapeType="1"/>
          </p:cNvSpPr>
          <p:nvPr/>
        </p:nvSpPr>
        <p:spPr bwMode="auto">
          <a:xfrm>
            <a:off x="4749792" y="5044668"/>
            <a:ext cx="0" cy="249237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44" name="Rectangle 46"/>
          <p:cNvSpPr>
            <a:spLocks noChangeArrowheads="1"/>
          </p:cNvSpPr>
          <p:nvPr/>
        </p:nvSpPr>
        <p:spPr bwMode="auto">
          <a:xfrm>
            <a:off x="2738430" y="2096680"/>
            <a:ext cx="4156075" cy="1725613"/>
          </a:xfrm>
          <a:prstGeom prst="rect">
            <a:avLst/>
          </a:prstGeom>
          <a:solidFill>
            <a:srgbClr val="CCB5E7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245" name="Text Box 47"/>
          <p:cNvSpPr txBox="1">
            <a:spLocks noChangeArrowheads="1"/>
          </p:cNvSpPr>
          <p:nvPr/>
        </p:nvSpPr>
        <p:spPr bwMode="auto">
          <a:xfrm>
            <a:off x="3422642" y="2574518"/>
            <a:ext cx="3438525" cy="641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600" dirty="0">
                <a:latin typeface="+mj-lt"/>
              </a:rPr>
              <a:t>GL Account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Group 5"/>
          <p:cNvGrpSpPr>
            <a:grpSpLocks/>
          </p:cNvGrpSpPr>
          <p:nvPr/>
        </p:nvGrpSpPr>
        <p:grpSpPr bwMode="auto">
          <a:xfrm>
            <a:off x="3498989" y="2249520"/>
            <a:ext cx="2025650" cy="569912"/>
            <a:chOff x="2015" y="1833"/>
            <a:chExt cx="1276" cy="359"/>
          </a:xfrm>
        </p:grpSpPr>
        <p:sp>
          <p:nvSpPr>
            <p:cNvPr id="10285" name="Rectangle 6"/>
            <p:cNvSpPr>
              <a:spLocks noChangeArrowheads="1"/>
            </p:cNvSpPr>
            <p:nvPr/>
          </p:nvSpPr>
          <p:spPr bwMode="auto">
            <a:xfrm>
              <a:off x="2015" y="1833"/>
              <a:ext cx="1276" cy="359"/>
            </a:xfrm>
            <a:prstGeom prst="rect">
              <a:avLst/>
            </a:prstGeom>
            <a:noFill/>
            <a:ln w="1587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86" name="Text Box 7"/>
            <p:cNvSpPr txBox="1">
              <a:spLocks noChangeArrowheads="1"/>
            </p:cNvSpPr>
            <p:nvPr/>
          </p:nvSpPr>
          <p:spPr bwMode="auto">
            <a:xfrm>
              <a:off x="2212" y="1898"/>
              <a:ext cx="982" cy="22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GL Account</a:t>
              </a:r>
            </a:p>
          </p:txBody>
        </p:sp>
      </p:grpSp>
      <p:grpSp>
        <p:nvGrpSpPr>
          <p:cNvPr id="10244" name="Group 8"/>
          <p:cNvGrpSpPr>
            <a:grpSpLocks/>
          </p:cNvGrpSpPr>
          <p:nvPr/>
        </p:nvGrpSpPr>
        <p:grpSpPr bwMode="auto">
          <a:xfrm>
            <a:off x="6204089" y="3165506"/>
            <a:ext cx="1974850" cy="655638"/>
            <a:chOff x="3719" y="2410"/>
            <a:chExt cx="1244" cy="413"/>
          </a:xfrm>
        </p:grpSpPr>
        <p:sp>
          <p:nvSpPr>
            <p:cNvPr id="10283" name="AutoShape 9"/>
            <p:cNvSpPr>
              <a:spLocks noChangeArrowheads="1"/>
            </p:cNvSpPr>
            <p:nvPr/>
          </p:nvSpPr>
          <p:spPr bwMode="auto">
            <a:xfrm>
              <a:off x="3719" y="2410"/>
              <a:ext cx="1244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84" name="Text Box 10"/>
            <p:cNvSpPr txBox="1">
              <a:spLocks noChangeArrowheads="1"/>
            </p:cNvSpPr>
            <p:nvPr/>
          </p:nvSpPr>
          <p:spPr bwMode="auto">
            <a:xfrm>
              <a:off x="3894" y="2455"/>
              <a:ext cx="93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600">
                  <a:solidFill>
                    <a:schemeClr val="bg2"/>
                  </a:solidFill>
                  <a:latin typeface="+mj-lt"/>
                </a:rPr>
                <a:t>Sub-Account</a:t>
              </a:r>
            </a:p>
          </p:txBody>
        </p:sp>
      </p:grpSp>
      <p:grpSp>
        <p:nvGrpSpPr>
          <p:cNvPr id="10245" name="Group 11"/>
          <p:cNvGrpSpPr>
            <a:grpSpLocks/>
          </p:cNvGrpSpPr>
          <p:nvPr/>
        </p:nvGrpSpPr>
        <p:grpSpPr bwMode="auto">
          <a:xfrm>
            <a:off x="3505339" y="3189318"/>
            <a:ext cx="1974850" cy="647699"/>
            <a:chOff x="2019" y="2425"/>
            <a:chExt cx="1244" cy="408"/>
          </a:xfrm>
        </p:grpSpPr>
        <p:sp>
          <p:nvSpPr>
            <p:cNvPr id="10281" name="AutoShape 12"/>
            <p:cNvSpPr>
              <a:spLocks noChangeArrowheads="1"/>
            </p:cNvSpPr>
            <p:nvPr/>
          </p:nvSpPr>
          <p:spPr bwMode="auto">
            <a:xfrm>
              <a:off x="2019" y="2425"/>
              <a:ext cx="1244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82" name="Text Box 13"/>
            <p:cNvSpPr txBox="1">
              <a:spLocks noChangeArrowheads="1"/>
            </p:cNvSpPr>
            <p:nvPr/>
          </p:nvSpPr>
          <p:spPr bwMode="auto">
            <a:xfrm>
              <a:off x="2229" y="2465"/>
              <a:ext cx="93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600">
                  <a:solidFill>
                    <a:schemeClr val="bg2"/>
                  </a:solidFill>
                  <a:latin typeface="+mj-lt"/>
                </a:rPr>
                <a:t>Sub-Account</a:t>
              </a:r>
            </a:p>
          </p:txBody>
        </p:sp>
      </p:grpSp>
      <p:sp>
        <p:nvSpPr>
          <p:cNvPr id="10246" name="Oval 14"/>
          <p:cNvSpPr>
            <a:spLocks noChangeArrowheads="1"/>
          </p:cNvSpPr>
          <p:nvPr/>
        </p:nvSpPr>
        <p:spPr bwMode="auto">
          <a:xfrm>
            <a:off x="3427551" y="1220820"/>
            <a:ext cx="2171700" cy="800100"/>
          </a:xfrm>
          <a:prstGeom prst="ellipse">
            <a:avLst/>
          </a:prstGeom>
          <a:noFill/>
          <a:ln w="158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47" name="Text Box 15"/>
          <p:cNvSpPr txBox="1">
            <a:spLocks noChangeArrowheads="1"/>
          </p:cNvSpPr>
          <p:nvPr/>
        </p:nvSpPr>
        <p:spPr bwMode="auto">
          <a:xfrm>
            <a:off x="4124464" y="1447832"/>
            <a:ext cx="862012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1800">
                <a:solidFill>
                  <a:schemeClr val="bg2"/>
                </a:solidFill>
                <a:latin typeface="+mj-lt"/>
              </a:rPr>
              <a:t>Entity</a:t>
            </a:r>
          </a:p>
        </p:txBody>
      </p:sp>
      <p:grpSp>
        <p:nvGrpSpPr>
          <p:cNvPr id="10248" name="Group 16"/>
          <p:cNvGrpSpPr>
            <a:grpSpLocks/>
          </p:cNvGrpSpPr>
          <p:nvPr/>
        </p:nvGrpSpPr>
        <p:grpSpPr bwMode="auto">
          <a:xfrm>
            <a:off x="1079639" y="3194084"/>
            <a:ext cx="1974850" cy="644526"/>
            <a:chOff x="491" y="2428"/>
            <a:chExt cx="1244" cy="406"/>
          </a:xfrm>
        </p:grpSpPr>
        <p:sp>
          <p:nvSpPr>
            <p:cNvPr id="10279" name="AutoShape 17"/>
            <p:cNvSpPr>
              <a:spLocks noChangeArrowheads="1"/>
            </p:cNvSpPr>
            <p:nvPr/>
          </p:nvSpPr>
          <p:spPr bwMode="auto">
            <a:xfrm>
              <a:off x="491" y="2428"/>
              <a:ext cx="1244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80" name="Text Box 18"/>
            <p:cNvSpPr txBox="1">
              <a:spLocks noChangeArrowheads="1"/>
            </p:cNvSpPr>
            <p:nvPr/>
          </p:nvSpPr>
          <p:spPr bwMode="auto">
            <a:xfrm>
              <a:off x="665" y="2466"/>
              <a:ext cx="93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600">
                  <a:solidFill>
                    <a:schemeClr val="bg2"/>
                  </a:solidFill>
                  <a:latin typeface="+mj-lt"/>
                </a:rPr>
                <a:t>Sub-Account</a:t>
              </a:r>
            </a:p>
          </p:txBody>
        </p:sp>
      </p:grpSp>
      <p:grpSp>
        <p:nvGrpSpPr>
          <p:cNvPr id="10249" name="Group 19"/>
          <p:cNvGrpSpPr>
            <a:grpSpLocks/>
          </p:cNvGrpSpPr>
          <p:nvPr/>
        </p:nvGrpSpPr>
        <p:grpSpPr bwMode="auto">
          <a:xfrm>
            <a:off x="4805501" y="4127534"/>
            <a:ext cx="1716088" cy="657226"/>
            <a:chOff x="2838" y="3016"/>
            <a:chExt cx="1081" cy="414"/>
          </a:xfrm>
        </p:grpSpPr>
        <p:sp>
          <p:nvSpPr>
            <p:cNvPr id="10277" name="AutoShape 20"/>
            <p:cNvSpPr>
              <a:spLocks noChangeArrowheads="1"/>
            </p:cNvSpPr>
            <p:nvPr/>
          </p:nvSpPr>
          <p:spPr bwMode="auto">
            <a:xfrm>
              <a:off x="2838" y="3016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78" name="Text Box 21"/>
            <p:cNvSpPr txBox="1">
              <a:spLocks noChangeArrowheads="1"/>
            </p:cNvSpPr>
            <p:nvPr/>
          </p:nvSpPr>
          <p:spPr bwMode="auto">
            <a:xfrm>
              <a:off x="2971" y="3042"/>
              <a:ext cx="864" cy="3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Cost Center</a:t>
              </a:r>
            </a:p>
          </p:txBody>
        </p:sp>
      </p:grpSp>
      <p:grpSp>
        <p:nvGrpSpPr>
          <p:cNvPr id="10250" name="Group 22"/>
          <p:cNvGrpSpPr>
            <a:grpSpLocks/>
          </p:cNvGrpSpPr>
          <p:nvPr/>
        </p:nvGrpSpPr>
        <p:grpSpPr bwMode="auto">
          <a:xfrm>
            <a:off x="2586176" y="4130709"/>
            <a:ext cx="1716088" cy="669926"/>
            <a:chOff x="1440" y="3018"/>
            <a:chExt cx="1081" cy="422"/>
          </a:xfrm>
        </p:grpSpPr>
        <p:sp>
          <p:nvSpPr>
            <p:cNvPr id="10275" name="AutoShape 23"/>
            <p:cNvSpPr>
              <a:spLocks noChangeArrowheads="1"/>
            </p:cNvSpPr>
            <p:nvPr/>
          </p:nvSpPr>
          <p:spPr bwMode="auto">
            <a:xfrm>
              <a:off x="1440" y="3018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76" name="Text Box 24"/>
            <p:cNvSpPr txBox="1">
              <a:spLocks noChangeArrowheads="1"/>
            </p:cNvSpPr>
            <p:nvPr/>
          </p:nvSpPr>
          <p:spPr bwMode="auto">
            <a:xfrm>
              <a:off x="1588" y="3052"/>
              <a:ext cx="864" cy="3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Cost Center</a:t>
              </a:r>
            </a:p>
          </p:txBody>
        </p:sp>
      </p:grpSp>
      <p:grpSp>
        <p:nvGrpSpPr>
          <p:cNvPr id="10251" name="Group 25"/>
          <p:cNvGrpSpPr>
            <a:grpSpLocks/>
          </p:cNvGrpSpPr>
          <p:nvPr/>
        </p:nvGrpSpPr>
        <p:grpSpPr bwMode="auto">
          <a:xfrm>
            <a:off x="3887926" y="5130832"/>
            <a:ext cx="1827213" cy="468313"/>
            <a:chOff x="2260" y="3648"/>
            <a:chExt cx="1151" cy="295"/>
          </a:xfrm>
        </p:grpSpPr>
        <p:sp>
          <p:nvSpPr>
            <p:cNvPr id="10273" name="AutoShape 26"/>
            <p:cNvSpPr>
              <a:spLocks noChangeArrowheads="1"/>
            </p:cNvSpPr>
            <p:nvPr/>
          </p:nvSpPr>
          <p:spPr bwMode="auto">
            <a:xfrm>
              <a:off x="2260" y="3648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74" name="Text Box 27"/>
            <p:cNvSpPr txBox="1">
              <a:spLocks noChangeArrowheads="1"/>
            </p:cNvSpPr>
            <p:nvPr/>
          </p:nvSpPr>
          <p:spPr bwMode="auto">
            <a:xfrm>
              <a:off x="2501" y="3685"/>
              <a:ext cx="910" cy="22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Project</a:t>
              </a:r>
            </a:p>
          </p:txBody>
        </p:sp>
      </p:grpSp>
      <p:grpSp>
        <p:nvGrpSpPr>
          <p:cNvPr id="10252" name="Group 28"/>
          <p:cNvGrpSpPr>
            <a:grpSpLocks/>
          </p:cNvGrpSpPr>
          <p:nvPr/>
        </p:nvGrpSpPr>
        <p:grpSpPr bwMode="auto">
          <a:xfrm>
            <a:off x="6086614" y="5127657"/>
            <a:ext cx="1847850" cy="468313"/>
            <a:chOff x="3645" y="3646"/>
            <a:chExt cx="1164" cy="295"/>
          </a:xfrm>
        </p:grpSpPr>
        <p:sp>
          <p:nvSpPr>
            <p:cNvPr id="10271" name="AutoShape 29"/>
            <p:cNvSpPr>
              <a:spLocks noChangeArrowheads="1"/>
            </p:cNvSpPr>
            <p:nvPr/>
          </p:nvSpPr>
          <p:spPr bwMode="auto">
            <a:xfrm>
              <a:off x="3645" y="3646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72" name="Text Box 30"/>
            <p:cNvSpPr txBox="1">
              <a:spLocks noChangeArrowheads="1"/>
            </p:cNvSpPr>
            <p:nvPr/>
          </p:nvSpPr>
          <p:spPr bwMode="auto">
            <a:xfrm>
              <a:off x="3899" y="3683"/>
              <a:ext cx="910" cy="22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Project</a:t>
              </a:r>
            </a:p>
          </p:txBody>
        </p:sp>
      </p:grpSp>
      <p:sp>
        <p:nvSpPr>
          <p:cNvPr id="10253" name="Rectangle 31"/>
          <p:cNvSpPr>
            <a:spLocks noChangeArrowheads="1"/>
          </p:cNvSpPr>
          <p:nvPr/>
        </p:nvSpPr>
        <p:spPr bwMode="auto">
          <a:xfrm>
            <a:off x="549414" y="5180045"/>
            <a:ext cx="893762" cy="279400"/>
          </a:xfrm>
          <a:prstGeom prst="rect">
            <a:avLst/>
          </a:prstGeom>
          <a:noFill/>
          <a:ln w="19050">
            <a:solidFill>
              <a:srgbClr val="969696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4" name="Text Box 32"/>
          <p:cNvSpPr txBox="1">
            <a:spLocks noChangeArrowheads="1"/>
          </p:cNvSpPr>
          <p:nvPr/>
        </p:nvSpPr>
        <p:spPr bwMode="auto">
          <a:xfrm>
            <a:off x="1492389" y="5126070"/>
            <a:ext cx="1277937" cy="3508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  <a:latin typeface="+mj-lt"/>
              </a:rPr>
              <a:t>Optional</a:t>
            </a:r>
          </a:p>
        </p:txBody>
      </p:sp>
      <p:sp>
        <p:nvSpPr>
          <p:cNvPr id="10255" name="Line 33"/>
          <p:cNvSpPr>
            <a:spLocks noChangeShapeType="1"/>
          </p:cNvSpPr>
          <p:nvPr/>
        </p:nvSpPr>
        <p:spPr bwMode="auto">
          <a:xfrm>
            <a:off x="4508639" y="2009807"/>
            <a:ext cx="0" cy="239713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6" name="Line 34"/>
          <p:cNvSpPr>
            <a:spLocks noChangeShapeType="1"/>
          </p:cNvSpPr>
          <p:nvPr/>
        </p:nvSpPr>
        <p:spPr bwMode="auto">
          <a:xfrm>
            <a:off x="4508639" y="2821020"/>
            <a:ext cx="0" cy="35242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7" name="Line 35"/>
          <p:cNvSpPr>
            <a:spLocks noChangeShapeType="1"/>
          </p:cNvSpPr>
          <p:nvPr/>
        </p:nvSpPr>
        <p:spPr bwMode="auto">
          <a:xfrm>
            <a:off x="1973401" y="2997232"/>
            <a:ext cx="5226050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8" name="Line 36"/>
          <p:cNvSpPr>
            <a:spLocks noChangeShapeType="1"/>
          </p:cNvSpPr>
          <p:nvPr/>
        </p:nvSpPr>
        <p:spPr bwMode="auto">
          <a:xfrm>
            <a:off x="7189926" y="3008345"/>
            <a:ext cx="0" cy="15557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9" name="Line 37"/>
          <p:cNvSpPr>
            <a:spLocks noChangeShapeType="1"/>
          </p:cNvSpPr>
          <p:nvPr/>
        </p:nvSpPr>
        <p:spPr bwMode="auto">
          <a:xfrm>
            <a:off x="1982926" y="2986120"/>
            <a:ext cx="0" cy="198437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60" name="Line 38"/>
          <p:cNvSpPr>
            <a:spLocks noChangeShapeType="1"/>
          </p:cNvSpPr>
          <p:nvPr/>
        </p:nvSpPr>
        <p:spPr bwMode="auto">
          <a:xfrm>
            <a:off x="4518164" y="3662395"/>
            <a:ext cx="0" cy="23812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61" name="Line 39"/>
          <p:cNvSpPr>
            <a:spLocks noChangeShapeType="1"/>
          </p:cNvSpPr>
          <p:nvPr/>
        </p:nvSpPr>
        <p:spPr bwMode="auto">
          <a:xfrm>
            <a:off x="3373576" y="3902107"/>
            <a:ext cx="2287588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62" name="Line 40"/>
          <p:cNvSpPr>
            <a:spLocks noChangeShapeType="1"/>
          </p:cNvSpPr>
          <p:nvPr/>
        </p:nvSpPr>
        <p:spPr bwMode="auto">
          <a:xfrm>
            <a:off x="5692914" y="4608545"/>
            <a:ext cx="0" cy="26035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63" name="Line 41"/>
          <p:cNvSpPr>
            <a:spLocks noChangeShapeType="1"/>
          </p:cNvSpPr>
          <p:nvPr/>
        </p:nvSpPr>
        <p:spPr bwMode="auto">
          <a:xfrm>
            <a:off x="4684851" y="4878420"/>
            <a:ext cx="2203450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64" name="Line 42"/>
          <p:cNvSpPr>
            <a:spLocks noChangeShapeType="1"/>
          </p:cNvSpPr>
          <p:nvPr/>
        </p:nvSpPr>
        <p:spPr bwMode="auto">
          <a:xfrm>
            <a:off x="3375164" y="3900520"/>
            <a:ext cx="0" cy="22860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65" name="Line 43"/>
          <p:cNvSpPr>
            <a:spLocks noChangeShapeType="1"/>
          </p:cNvSpPr>
          <p:nvPr/>
        </p:nvSpPr>
        <p:spPr bwMode="auto">
          <a:xfrm>
            <a:off x="5661164" y="3890995"/>
            <a:ext cx="0" cy="22860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66" name="Line 44"/>
          <p:cNvSpPr>
            <a:spLocks noChangeShapeType="1"/>
          </p:cNvSpPr>
          <p:nvPr/>
        </p:nvSpPr>
        <p:spPr bwMode="auto">
          <a:xfrm>
            <a:off x="6886714" y="4878420"/>
            <a:ext cx="0" cy="23812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67" name="Line 45"/>
          <p:cNvSpPr>
            <a:spLocks noChangeShapeType="1"/>
          </p:cNvSpPr>
          <p:nvPr/>
        </p:nvSpPr>
        <p:spPr bwMode="auto">
          <a:xfrm>
            <a:off x="4694376" y="4878420"/>
            <a:ext cx="0" cy="249237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68" name="AutoShape 48"/>
          <p:cNvSpPr>
            <a:spLocks noChangeArrowheads="1"/>
          </p:cNvSpPr>
          <p:nvPr/>
        </p:nvSpPr>
        <p:spPr bwMode="auto">
          <a:xfrm>
            <a:off x="1852751" y="2752757"/>
            <a:ext cx="5475288" cy="1257300"/>
          </a:xfrm>
          <a:prstGeom prst="roundRect">
            <a:avLst>
              <a:gd name="adj" fmla="val 16667"/>
            </a:avLst>
          </a:prstGeom>
          <a:solidFill>
            <a:srgbClr val="E0B19C"/>
          </a:solidFill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69" name="Text Box 49"/>
          <p:cNvSpPr txBox="1">
            <a:spLocks noChangeArrowheads="1"/>
          </p:cNvSpPr>
          <p:nvPr/>
        </p:nvSpPr>
        <p:spPr bwMode="auto">
          <a:xfrm>
            <a:off x="3200539" y="3011520"/>
            <a:ext cx="3438525" cy="641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3600">
                <a:latin typeface="+mj-lt"/>
              </a:rPr>
              <a:t>Sub- Account</a:t>
            </a:r>
          </a:p>
        </p:txBody>
      </p:sp>
      <p:sp>
        <p:nvSpPr>
          <p:cNvPr id="47" name="Title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 Components</a:t>
            </a:r>
            <a:endParaRPr lang="en-US" dirty="0"/>
          </a:p>
        </p:txBody>
      </p:sp>
      <p:sp>
        <p:nvSpPr>
          <p:cNvPr id="10270" name="Footer Placeholder 4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GL-BC-080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7" name="Group 5"/>
          <p:cNvGrpSpPr>
            <a:grpSpLocks/>
          </p:cNvGrpSpPr>
          <p:nvPr/>
        </p:nvGrpSpPr>
        <p:grpSpPr bwMode="auto">
          <a:xfrm>
            <a:off x="3508224" y="2184867"/>
            <a:ext cx="2025650" cy="569912"/>
            <a:chOff x="2015" y="1833"/>
            <a:chExt cx="1276" cy="359"/>
          </a:xfrm>
        </p:grpSpPr>
        <p:sp>
          <p:nvSpPr>
            <p:cNvPr id="11309" name="Rectangle 6"/>
            <p:cNvSpPr>
              <a:spLocks noChangeArrowheads="1"/>
            </p:cNvSpPr>
            <p:nvPr/>
          </p:nvSpPr>
          <p:spPr bwMode="auto">
            <a:xfrm>
              <a:off x="2015" y="1833"/>
              <a:ext cx="1276" cy="359"/>
            </a:xfrm>
            <a:prstGeom prst="rect">
              <a:avLst/>
            </a:prstGeom>
            <a:noFill/>
            <a:ln w="15875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310" name="Text Box 7"/>
            <p:cNvSpPr txBox="1">
              <a:spLocks noChangeArrowheads="1"/>
            </p:cNvSpPr>
            <p:nvPr/>
          </p:nvSpPr>
          <p:spPr bwMode="auto">
            <a:xfrm>
              <a:off x="2212" y="1898"/>
              <a:ext cx="982" cy="22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GL Account</a:t>
              </a:r>
            </a:p>
          </p:txBody>
        </p:sp>
      </p:grpSp>
      <p:grpSp>
        <p:nvGrpSpPr>
          <p:cNvPr id="11268" name="Group 8"/>
          <p:cNvGrpSpPr>
            <a:grpSpLocks/>
          </p:cNvGrpSpPr>
          <p:nvPr/>
        </p:nvGrpSpPr>
        <p:grpSpPr bwMode="auto">
          <a:xfrm>
            <a:off x="6213324" y="3100853"/>
            <a:ext cx="1974850" cy="655638"/>
            <a:chOff x="3719" y="2410"/>
            <a:chExt cx="1244" cy="413"/>
          </a:xfrm>
        </p:grpSpPr>
        <p:sp>
          <p:nvSpPr>
            <p:cNvPr id="11307" name="AutoShape 9"/>
            <p:cNvSpPr>
              <a:spLocks noChangeArrowheads="1"/>
            </p:cNvSpPr>
            <p:nvPr/>
          </p:nvSpPr>
          <p:spPr bwMode="auto">
            <a:xfrm>
              <a:off x="3719" y="2410"/>
              <a:ext cx="1244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308" name="Text Box 10"/>
            <p:cNvSpPr txBox="1">
              <a:spLocks noChangeArrowheads="1"/>
            </p:cNvSpPr>
            <p:nvPr/>
          </p:nvSpPr>
          <p:spPr bwMode="auto">
            <a:xfrm>
              <a:off x="3894" y="2455"/>
              <a:ext cx="93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600">
                  <a:solidFill>
                    <a:schemeClr val="bg2"/>
                  </a:solidFill>
                  <a:latin typeface="+mj-lt"/>
                </a:rPr>
                <a:t>Sub-Account</a:t>
              </a:r>
            </a:p>
          </p:txBody>
        </p:sp>
      </p:grpSp>
      <p:grpSp>
        <p:nvGrpSpPr>
          <p:cNvPr id="11269" name="Group 11"/>
          <p:cNvGrpSpPr>
            <a:grpSpLocks/>
          </p:cNvGrpSpPr>
          <p:nvPr/>
        </p:nvGrpSpPr>
        <p:grpSpPr bwMode="auto">
          <a:xfrm>
            <a:off x="3514574" y="3124665"/>
            <a:ext cx="1974850" cy="647699"/>
            <a:chOff x="2019" y="2425"/>
            <a:chExt cx="1244" cy="408"/>
          </a:xfrm>
        </p:grpSpPr>
        <p:sp>
          <p:nvSpPr>
            <p:cNvPr id="11305" name="AutoShape 12"/>
            <p:cNvSpPr>
              <a:spLocks noChangeArrowheads="1"/>
            </p:cNvSpPr>
            <p:nvPr/>
          </p:nvSpPr>
          <p:spPr bwMode="auto">
            <a:xfrm>
              <a:off x="2019" y="2425"/>
              <a:ext cx="1244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306" name="Text Box 13"/>
            <p:cNvSpPr txBox="1">
              <a:spLocks noChangeArrowheads="1"/>
            </p:cNvSpPr>
            <p:nvPr/>
          </p:nvSpPr>
          <p:spPr bwMode="auto">
            <a:xfrm>
              <a:off x="2229" y="2465"/>
              <a:ext cx="93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600">
                  <a:solidFill>
                    <a:schemeClr val="bg2"/>
                  </a:solidFill>
                  <a:latin typeface="+mj-lt"/>
                </a:rPr>
                <a:t>Sub-Account</a:t>
              </a:r>
            </a:p>
          </p:txBody>
        </p:sp>
      </p:grpSp>
      <p:sp>
        <p:nvSpPr>
          <p:cNvPr id="11270" name="Oval 14"/>
          <p:cNvSpPr>
            <a:spLocks noChangeArrowheads="1"/>
          </p:cNvSpPr>
          <p:nvPr/>
        </p:nvSpPr>
        <p:spPr bwMode="auto">
          <a:xfrm>
            <a:off x="3436786" y="1156167"/>
            <a:ext cx="2171700" cy="800100"/>
          </a:xfrm>
          <a:prstGeom prst="ellipse">
            <a:avLst/>
          </a:prstGeom>
          <a:noFill/>
          <a:ln w="158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71" name="Text Box 15"/>
          <p:cNvSpPr txBox="1">
            <a:spLocks noChangeArrowheads="1"/>
          </p:cNvSpPr>
          <p:nvPr/>
        </p:nvSpPr>
        <p:spPr bwMode="auto">
          <a:xfrm>
            <a:off x="4133699" y="1383179"/>
            <a:ext cx="862012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 sz="1800">
                <a:solidFill>
                  <a:schemeClr val="bg2"/>
                </a:solidFill>
                <a:latin typeface="+mj-lt"/>
              </a:rPr>
              <a:t>Entity</a:t>
            </a:r>
          </a:p>
        </p:txBody>
      </p:sp>
      <p:grpSp>
        <p:nvGrpSpPr>
          <p:cNvPr id="11272" name="Group 16"/>
          <p:cNvGrpSpPr>
            <a:grpSpLocks/>
          </p:cNvGrpSpPr>
          <p:nvPr/>
        </p:nvGrpSpPr>
        <p:grpSpPr bwMode="auto">
          <a:xfrm>
            <a:off x="1088874" y="3129431"/>
            <a:ext cx="1974850" cy="644526"/>
            <a:chOff x="491" y="2428"/>
            <a:chExt cx="1244" cy="406"/>
          </a:xfrm>
        </p:grpSpPr>
        <p:sp>
          <p:nvSpPr>
            <p:cNvPr id="11303" name="AutoShape 17"/>
            <p:cNvSpPr>
              <a:spLocks noChangeArrowheads="1"/>
            </p:cNvSpPr>
            <p:nvPr/>
          </p:nvSpPr>
          <p:spPr bwMode="auto">
            <a:xfrm>
              <a:off x="491" y="2428"/>
              <a:ext cx="1244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304" name="Text Box 18"/>
            <p:cNvSpPr txBox="1">
              <a:spLocks noChangeArrowheads="1"/>
            </p:cNvSpPr>
            <p:nvPr/>
          </p:nvSpPr>
          <p:spPr bwMode="auto">
            <a:xfrm>
              <a:off x="665" y="2466"/>
              <a:ext cx="930" cy="36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 sz="1600">
                  <a:solidFill>
                    <a:schemeClr val="bg2"/>
                  </a:solidFill>
                  <a:latin typeface="+mj-lt"/>
                </a:rPr>
                <a:t>Sub-Account</a:t>
              </a:r>
            </a:p>
          </p:txBody>
        </p:sp>
      </p:grpSp>
      <p:grpSp>
        <p:nvGrpSpPr>
          <p:cNvPr id="11273" name="Group 19"/>
          <p:cNvGrpSpPr>
            <a:grpSpLocks/>
          </p:cNvGrpSpPr>
          <p:nvPr/>
        </p:nvGrpSpPr>
        <p:grpSpPr bwMode="auto">
          <a:xfrm>
            <a:off x="4814736" y="4062881"/>
            <a:ext cx="1716088" cy="657226"/>
            <a:chOff x="2838" y="3016"/>
            <a:chExt cx="1081" cy="414"/>
          </a:xfrm>
        </p:grpSpPr>
        <p:sp>
          <p:nvSpPr>
            <p:cNvPr id="11301" name="AutoShape 20"/>
            <p:cNvSpPr>
              <a:spLocks noChangeArrowheads="1"/>
            </p:cNvSpPr>
            <p:nvPr/>
          </p:nvSpPr>
          <p:spPr bwMode="auto">
            <a:xfrm>
              <a:off x="2838" y="3016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302" name="Text Box 21"/>
            <p:cNvSpPr txBox="1">
              <a:spLocks noChangeArrowheads="1"/>
            </p:cNvSpPr>
            <p:nvPr/>
          </p:nvSpPr>
          <p:spPr bwMode="auto">
            <a:xfrm>
              <a:off x="2971" y="3042"/>
              <a:ext cx="864" cy="3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Cost Center</a:t>
              </a:r>
            </a:p>
          </p:txBody>
        </p:sp>
      </p:grpSp>
      <p:grpSp>
        <p:nvGrpSpPr>
          <p:cNvPr id="11274" name="Group 22"/>
          <p:cNvGrpSpPr>
            <a:grpSpLocks/>
          </p:cNvGrpSpPr>
          <p:nvPr/>
        </p:nvGrpSpPr>
        <p:grpSpPr bwMode="auto">
          <a:xfrm>
            <a:off x="2595411" y="4066056"/>
            <a:ext cx="1716088" cy="669926"/>
            <a:chOff x="1440" y="3018"/>
            <a:chExt cx="1081" cy="422"/>
          </a:xfrm>
        </p:grpSpPr>
        <p:sp>
          <p:nvSpPr>
            <p:cNvPr id="11299" name="AutoShape 23"/>
            <p:cNvSpPr>
              <a:spLocks noChangeArrowheads="1"/>
            </p:cNvSpPr>
            <p:nvPr/>
          </p:nvSpPr>
          <p:spPr bwMode="auto">
            <a:xfrm>
              <a:off x="1440" y="3018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300" name="Text Box 24"/>
            <p:cNvSpPr txBox="1">
              <a:spLocks noChangeArrowheads="1"/>
            </p:cNvSpPr>
            <p:nvPr/>
          </p:nvSpPr>
          <p:spPr bwMode="auto">
            <a:xfrm>
              <a:off x="1588" y="3052"/>
              <a:ext cx="864" cy="3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Cost Center</a:t>
              </a:r>
            </a:p>
          </p:txBody>
        </p:sp>
      </p:grpSp>
      <p:grpSp>
        <p:nvGrpSpPr>
          <p:cNvPr id="11275" name="Group 25"/>
          <p:cNvGrpSpPr>
            <a:grpSpLocks/>
          </p:cNvGrpSpPr>
          <p:nvPr/>
        </p:nvGrpSpPr>
        <p:grpSpPr bwMode="auto">
          <a:xfrm>
            <a:off x="3897161" y="5066179"/>
            <a:ext cx="1827213" cy="468313"/>
            <a:chOff x="2260" y="3648"/>
            <a:chExt cx="1151" cy="295"/>
          </a:xfrm>
        </p:grpSpPr>
        <p:sp>
          <p:nvSpPr>
            <p:cNvPr id="11297" name="AutoShape 26"/>
            <p:cNvSpPr>
              <a:spLocks noChangeArrowheads="1"/>
            </p:cNvSpPr>
            <p:nvPr/>
          </p:nvSpPr>
          <p:spPr bwMode="auto">
            <a:xfrm>
              <a:off x="2260" y="3648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98" name="Text Box 27"/>
            <p:cNvSpPr txBox="1">
              <a:spLocks noChangeArrowheads="1"/>
            </p:cNvSpPr>
            <p:nvPr/>
          </p:nvSpPr>
          <p:spPr bwMode="auto">
            <a:xfrm>
              <a:off x="2501" y="3685"/>
              <a:ext cx="910" cy="22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Project</a:t>
              </a:r>
            </a:p>
          </p:txBody>
        </p:sp>
      </p:grpSp>
      <p:grpSp>
        <p:nvGrpSpPr>
          <p:cNvPr id="11276" name="Group 28"/>
          <p:cNvGrpSpPr>
            <a:grpSpLocks/>
          </p:cNvGrpSpPr>
          <p:nvPr/>
        </p:nvGrpSpPr>
        <p:grpSpPr bwMode="auto">
          <a:xfrm>
            <a:off x="6095849" y="5063004"/>
            <a:ext cx="1847850" cy="468313"/>
            <a:chOff x="3645" y="3646"/>
            <a:chExt cx="1164" cy="295"/>
          </a:xfrm>
        </p:grpSpPr>
        <p:sp>
          <p:nvSpPr>
            <p:cNvPr id="11295" name="AutoShape 29"/>
            <p:cNvSpPr>
              <a:spLocks noChangeArrowheads="1"/>
            </p:cNvSpPr>
            <p:nvPr/>
          </p:nvSpPr>
          <p:spPr bwMode="auto">
            <a:xfrm>
              <a:off x="3645" y="3646"/>
              <a:ext cx="1081" cy="295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96969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96" name="Text Box 30"/>
            <p:cNvSpPr txBox="1">
              <a:spLocks noChangeArrowheads="1"/>
            </p:cNvSpPr>
            <p:nvPr/>
          </p:nvSpPr>
          <p:spPr bwMode="auto">
            <a:xfrm>
              <a:off x="3899" y="3683"/>
              <a:ext cx="910" cy="22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65188">
                <a:spcBef>
                  <a:spcPct val="50000"/>
                </a:spcBef>
              </a:pPr>
              <a:r>
                <a:rPr lang="en-US">
                  <a:solidFill>
                    <a:schemeClr val="bg2"/>
                  </a:solidFill>
                  <a:latin typeface="+mj-lt"/>
                </a:rPr>
                <a:t>Project</a:t>
              </a:r>
            </a:p>
          </p:txBody>
        </p:sp>
      </p:grpSp>
      <p:sp>
        <p:nvSpPr>
          <p:cNvPr id="11277" name="Rectangle 31"/>
          <p:cNvSpPr>
            <a:spLocks noChangeArrowheads="1"/>
          </p:cNvSpPr>
          <p:nvPr/>
        </p:nvSpPr>
        <p:spPr bwMode="auto">
          <a:xfrm>
            <a:off x="558649" y="5115392"/>
            <a:ext cx="893762" cy="279400"/>
          </a:xfrm>
          <a:prstGeom prst="rect">
            <a:avLst/>
          </a:prstGeom>
          <a:noFill/>
          <a:ln w="19050">
            <a:solidFill>
              <a:srgbClr val="969696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78" name="Text Box 32"/>
          <p:cNvSpPr txBox="1">
            <a:spLocks noChangeArrowheads="1"/>
          </p:cNvSpPr>
          <p:nvPr/>
        </p:nvSpPr>
        <p:spPr bwMode="auto">
          <a:xfrm>
            <a:off x="1501624" y="5061417"/>
            <a:ext cx="1277937" cy="3508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65188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  <a:latin typeface="+mj-lt"/>
              </a:rPr>
              <a:t>Optional</a:t>
            </a:r>
          </a:p>
        </p:txBody>
      </p:sp>
      <p:sp>
        <p:nvSpPr>
          <p:cNvPr id="11279" name="Line 33"/>
          <p:cNvSpPr>
            <a:spLocks noChangeShapeType="1"/>
          </p:cNvSpPr>
          <p:nvPr/>
        </p:nvSpPr>
        <p:spPr bwMode="auto">
          <a:xfrm>
            <a:off x="4517874" y="1945154"/>
            <a:ext cx="0" cy="239713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80" name="Line 34"/>
          <p:cNvSpPr>
            <a:spLocks noChangeShapeType="1"/>
          </p:cNvSpPr>
          <p:nvPr/>
        </p:nvSpPr>
        <p:spPr bwMode="auto">
          <a:xfrm>
            <a:off x="4517874" y="2756367"/>
            <a:ext cx="0" cy="35242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81" name="Line 35"/>
          <p:cNvSpPr>
            <a:spLocks noChangeShapeType="1"/>
          </p:cNvSpPr>
          <p:nvPr/>
        </p:nvSpPr>
        <p:spPr bwMode="auto">
          <a:xfrm>
            <a:off x="1982636" y="2932579"/>
            <a:ext cx="5226050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82" name="Line 36"/>
          <p:cNvSpPr>
            <a:spLocks noChangeShapeType="1"/>
          </p:cNvSpPr>
          <p:nvPr/>
        </p:nvSpPr>
        <p:spPr bwMode="auto">
          <a:xfrm>
            <a:off x="7199161" y="2943692"/>
            <a:ext cx="0" cy="15557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83" name="Line 37"/>
          <p:cNvSpPr>
            <a:spLocks noChangeShapeType="1"/>
          </p:cNvSpPr>
          <p:nvPr/>
        </p:nvSpPr>
        <p:spPr bwMode="auto">
          <a:xfrm>
            <a:off x="1992161" y="2921467"/>
            <a:ext cx="0" cy="198437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84" name="Line 38"/>
          <p:cNvSpPr>
            <a:spLocks noChangeShapeType="1"/>
          </p:cNvSpPr>
          <p:nvPr/>
        </p:nvSpPr>
        <p:spPr bwMode="auto">
          <a:xfrm>
            <a:off x="4527399" y="3597742"/>
            <a:ext cx="0" cy="23812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85" name="Line 39"/>
          <p:cNvSpPr>
            <a:spLocks noChangeShapeType="1"/>
          </p:cNvSpPr>
          <p:nvPr/>
        </p:nvSpPr>
        <p:spPr bwMode="auto">
          <a:xfrm>
            <a:off x="3382811" y="3837454"/>
            <a:ext cx="2287588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86" name="Line 40"/>
          <p:cNvSpPr>
            <a:spLocks noChangeShapeType="1"/>
          </p:cNvSpPr>
          <p:nvPr/>
        </p:nvSpPr>
        <p:spPr bwMode="auto">
          <a:xfrm>
            <a:off x="5702149" y="4543892"/>
            <a:ext cx="0" cy="26035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87" name="Line 41"/>
          <p:cNvSpPr>
            <a:spLocks noChangeShapeType="1"/>
          </p:cNvSpPr>
          <p:nvPr/>
        </p:nvSpPr>
        <p:spPr bwMode="auto">
          <a:xfrm>
            <a:off x="4694086" y="4813767"/>
            <a:ext cx="2203450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88" name="Line 42"/>
          <p:cNvSpPr>
            <a:spLocks noChangeShapeType="1"/>
          </p:cNvSpPr>
          <p:nvPr/>
        </p:nvSpPr>
        <p:spPr bwMode="auto">
          <a:xfrm>
            <a:off x="3384399" y="3835867"/>
            <a:ext cx="0" cy="22860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89" name="Line 43"/>
          <p:cNvSpPr>
            <a:spLocks noChangeShapeType="1"/>
          </p:cNvSpPr>
          <p:nvPr/>
        </p:nvSpPr>
        <p:spPr bwMode="auto">
          <a:xfrm>
            <a:off x="5670399" y="3826342"/>
            <a:ext cx="0" cy="22860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90" name="Line 44"/>
          <p:cNvSpPr>
            <a:spLocks noChangeShapeType="1"/>
          </p:cNvSpPr>
          <p:nvPr/>
        </p:nvSpPr>
        <p:spPr bwMode="auto">
          <a:xfrm>
            <a:off x="6895949" y="4813767"/>
            <a:ext cx="0" cy="238125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91" name="Line 45"/>
          <p:cNvSpPr>
            <a:spLocks noChangeShapeType="1"/>
          </p:cNvSpPr>
          <p:nvPr/>
        </p:nvSpPr>
        <p:spPr bwMode="auto">
          <a:xfrm>
            <a:off x="4703611" y="4813767"/>
            <a:ext cx="0" cy="249237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92" name="AutoShape 46"/>
          <p:cNvSpPr>
            <a:spLocks noChangeArrowheads="1"/>
          </p:cNvSpPr>
          <p:nvPr/>
        </p:nvSpPr>
        <p:spPr bwMode="auto">
          <a:xfrm>
            <a:off x="2735111" y="3654892"/>
            <a:ext cx="4071938" cy="1257300"/>
          </a:xfrm>
          <a:prstGeom prst="roundRect">
            <a:avLst>
              <a:gd name="adj" fmla="val 16667"/>
            </a:avLst>
          </a:prstGeom>
          <a:solidFill>
            <a:srgbClr val="B7E9A7"/>
          </a:solidFill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93" name="Text Box 47"/>
          <p:cNvSpPr txBox="1">
            <a:spLocks noChangeArrowheads="1"/>
          </p:cNvSpPr>
          <p:nvPr/>
        </p:nvSpPr>
        <p:spPr bwMode="auto">
          <a:xfrm>
            <a:off x="2761674" y="3913654"/>
            <a:ext cx="4027053" cy="641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865188">
              <a:spcBef>
                <a:spcPct val="50000"/>
              </a:spcBef>
            </a:pPr>
            <a:r>
              <a:rPr lang="en-US" sz="3600" dirty="0">
                <a:latin typeface="+mj-lt"/>
              </a:rPr>
              <a:t>Cost Center</a:t>
            </a:r>
          </a:p>
        </p:txBody>
      </p:sp>
      <p:sp>
        <p:nvSpPr>
          <p:cNvPr id="47" name="Title 4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Account Components</a:t>
            </a:r>
            <a:endParaRPr lang="en-US" dirty="0"/>
          </a:p>
        </p:txBody>
      </p:sp>
      <p:sp>
        <p:nvSpPr>
          <p:cNvPr id="11294" name="Footer Placeholder 4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GL-BC-090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_corporate_presentation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5060</TotalTime>
  <Words>349</Words>
  <Application>Microsoft Office PowerPoint</Application>
  <PresentationFormat>On-screen Show (4:3)</PresentationFormat>
  <Paragraphs>124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Century Gothic</vt:lpstr>
      <vt:lpstr>Wingdings</vt:lpstr>
      <vt:lpstr>Tahoma</vt:lpstr>
      <vt:lpstr>Webdings</vt:lpstr>
      <vt:lpstr>Times New Roman</vt:lpstr>
      <vt:lpstr>Lucida Grande</vt:lpstr>
      <vt:lpstr>QAD_corporate_presentation_template</vt:lpstr>
      <vt:lpstr>QAD 2010 Template</vt:lpstr>
      <vt:lpstr>Business Considerations</vt:lpstr>
      <vt:lpstr>Business Considerations</vt:lpstr>
      <vt:lpstr>Multiple Entities/Multiple Databases</vt:lpstr>
      <vt:lpstr>Transaction Consolidation</vt:lpstr>
      <vt:lpstr>Chart of Accounts Structure</vt:lpstr>
      <vt:lpstr>Account Components</vt:lpstr>
      <vt:lpstr>Account Components</vt:lpstr>
      <vt:lpstr>Account Components</vt:lpstr>
      <vt:lpstr>Account Components</vt:lpstr>
      <vt:lpstr>Account Components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249</cp:revision>
  <cp:lastPrinted>1998-06-30T16:38:30Z</cp:lastPrinted>
  <dcterms:created xsi:type="dcterms:W3CDTF">1998-02-18T21:36:34Z</dcterms:created>
  <dcterms:modified xsi:type="dcterms:W3CDTF">2011-02-18T17:45:30Z</dcterms:modified>
</cp:coreProperties>
</file>