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68" r:id="rId2"/>
    <p:sldMasterId id="2147483691" r:id="rId3"/>
    <p:sldMasterId id="2147483739" r:id="rId4"/>
  </p:sldMasterIdLst>
  <p:notesMasterIdLst>
    <p:notesMasterId r:id="rId16"/>
  </p:notesMasterIdLst>
  <p:sldIdLst>
    <p:sldId id="328" r:id="rId5"/>
    <p:sldId id="335" r:id="rId6"/>
    <p:sldId id="336" r:id="rId7"/>
    <p:sldId id="337" r:id="rId8"/>
    <p:sldId id="338" r:id="rId9"/>
    <p:sldId id="339" r:id="rId10"/>
    <p:sldId id="340" r:id="rId11"/>
    <p:sldId id="341" r:id="rId12"/>
    <p:sldId id="342" r:id="rId13"/>
    <p:sldId id="343" r:id="rId14"/>
    <p:sldId id="344" r:id="rId15"/>
  </p:sldIdLst>
  <p:sldSz cx="9144000" cy="6858000" type="screen4x3"/>
  <p:notesSz cx="6858000" cy="9144000"/>
  <p:embeddedFontLst>
    <p:embeddedFont>
      <p:font typeface="Tahoma" pitchFamily="34" charset="0"/>
      <p:regular r:id="rId17"/>
      <p:bold r:id="rId18"/>
    </p:embeddedFont>
    <p:embeddedFont>
      <p:font typeface="Webdings" pitchFamily="18" charset="2"/>
      <p:regular r:id="rId19"/>
    </p:embeddedFont>
    <p:embeddedFont>
      <p:font typeface="Century Gothic" pitchFamily="34" charset="0"/>
      <p:regular r:id="rId20"/>
      <p:bold r:id="rId21"/>
      <p:italic r:id="rId22"/>
      <p:boldItalic r:id="rId23"/>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DBAD"/>
    <a:srgbClr val="B7E9A7"/>
    <a:srgbClr val="E0B19C"/>
    <a:srgbClr val="CCB5E7"/>
    <a:srgbClr val="F9FFA5"/>
    <a:srgbClr val="DEF5FA"/>
    <a:srgbClr val="BFD5CF"/>
    <a:srgbClr val="A3A9F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3" autoAdjust="0"/>
    <p:restoredTop sz="54638" autoAdjust="0"/>
  </p:normalViewPr>
  <p:slideViewPr>
    <p:cSldViewPr snapToGrid="0">
      <p:cViewPr varScale="1">
        <p:scale>
          <a:sx n="105" d="100"/>
          <a:sy n="105" d="100"/>
        </p:scale>
        <p:origin x="-96" y="-270"/>
      </p:cViewPr>
      <p:guideLst>
        <p:guide orient="horz" pos="2158"/>
        <p:guide orient="horz" pos="332"/>
        <p:guide orient="horz" pos="330"/>
        <p:guide orient="horz" pos="3848"/>
        <p:guide pos="2855"/>
        <p:guide pos="1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18436"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pPr>
              <a:defRPr/>
            </a:pPr>
            <a:fld id="{E5FFEC10-BE68-48D1-AD7D-684DE62B1C9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75518A00-5BC6-4839-B518-F9924FB7AF6B}" type="slidenum">
              <a:rPr lang="en-US" smtClean="0"/>
              <a:pPr/>
              <a:t>2</a:t>
            </a:fld>
            <a:endParaRPr lang="en-US" smtClean="0"/>
          </a:p>
        </p:txBody>
      </p:sp>
      <p:sp>
        <p:nvSpPr>
          <p:cNvPr id="19459" name="Rectangle 2"/>
          <p:cNvSpPr>
            <a:spLocks noChangeArrowheads="1" noTextEdit="1"/>
          </p:cNvSpPr>
          <p:nvPr>
            <p:ph type="sldImg"/>
          </p:nvPr>
        </p:nvSpPr>
        <p:spPr>
          <a:ln/>
        </p:spPr>
      </p:sp>
      <p:sp>
        <p:nvSpPr>
          <p:cNvPr id="19460"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1FA2872-9C20-4444-9714-CB9AB306C4E5}" type="slidenum">
              <a:rPr lang="en-US" smtClean="0"/>
              <a:pPr/>
              <a:t>7</a:t>
            </a:fld>
            <a:endParaRPr lang="en-US" smtClean="0"/>
          </a:p>
        </p:txBody>
      </p:sp>
      <p:sp>
        <p:nvSpPr>
          <p:cNvPr id="20483" name="Rectangle 2"/>
          <p:cNvSpPr>
            <a:spLocks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r>
              <a:rPr lang="en-US" smtClean="0"/>
              <a:t>Companies need a system to record transactions quickly and organize them so that they can be easily retrieved for different kinds of financial statements and reports. </a:t>
            </a:r>
          </a:p>
          <a:p>
            <a:endParaRPr lang="en-US" smtClean="0"/>
          </a:p>
          <a:p>
            <a:r>
              <a:rPr lang="en-US" smtClean="0"/>
              <a:t>The GL Reference is assigned to the transaction. </a:t>
            </a:r>
          </a:p>
          <a:p>
            <a:endParaRPr lang="en-US" smtClean="0"/>
          </a:p>
          <a:p>
            <a:r>
              <a:rPr lang="en-US" smtClean="0"/>
              <a:t>It is made up of:</a:t>
            </a:r>
          </a:p>
          <a:p>
            <a:pPr lvl="1">
              <a:buFontTx/>
              <a:buChar char="•"/>
            </a:pPr>
            <a:r>
              <a:rPr lang="en-US" smtClean="0"/>
              <a:t> Transaction type (AP, AR, SO) to indicate which module generated the transaction</a:t>
            </a:r>
          </a:p>
          <a:p>
            <a:pPr lvl="1">
              <a:buFontTx/>
              <a:buChar char="•"/>
            </a:pPr>
            <a:r>
              <a:rPr lang="en-US" smtClean="0"/>
              <a:t> Effective date (only pertains to transactions generated from the submodules)</a:t>
            </a:r>
          </a:p>
          <a:p>
            <a:pPr lvl="1">
              <a:buFontTx/>
              <a:buChar char="•"/>
            </a:pPr>
            <a:r>
              <a:rPr lang="en-US" smtClean="0"/>
              <a:t> Transaction number</a:t>
            </a:r>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2639AA15-9316-4CA7-83ED-C76C5E2FA705}" type="slidenum">
              <a:rPr lang="en-US" smtClean="0"/>
              <a:pPr/>
              <a:t>8</a:t>
            </a:fld>
            <a:endParaRPr lang="en-US" smtClean="0"/>
          </a:p>
        </p:txBody>
      </p:sp>
      <p:sp>
        <p:nvSpPr>
          <p:cNvPr id="21507" name="Rectangle 2"/>
          <p:cNvSpPr>
            <a:spLocks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a:buFontTx/>
              <a:buChar char="•"/>
            </a:pPr>
            <a:r>
              <a:rPr lang="en-US" smtClean="0"/>
              <a:t>Transactions generated by other MFG/PRO modules are reviewed and posted</a:t>
            </a:r>
          </a:p>
          <a:p>
            <a:pPr>
              <a:buFontTx/>
              <a:buChar char="•"/>
            </a:pPr>
            <a:r>
              <a:rPr lang="en-US" smtClean="0"/>
              <a:t> As posting is completed, you can close the GL to specific transaction types</a:t>
            </a:r>
          </a:p>
          <a:p>
            <a:pPr>
              <a:buFontTx/>
              <a:buChar char="•"/>
            </a:pPr>
            <a:r>
              <a:rPr lang="en-US" smtClean="0"/>
              <a:t> Adjusting transactions are created and posted</a:t>
            </a:r>
          </a:p>
          <a:p>
            <a:pPr>
              <a:buFontTx/>
              <a:buChar char="•"/>
            </a:pPr>
            <a:r>
              <a:rPr lang="en-US" smtClean="0"/>
              <a:t> Financial reports are printed</a:t>
            </a:r>
          </a:p>
          <a:p>
            <a:pPr>
              <a:buFontTx/>
              <a:buChar char="•"/>
            </a:pPr>
            <a:r>
              <a:rPr lang="en-US" smtClean="0"/>
              <a:t> The period is closed to the GL</a:t>
            </a:r>
          </a:p>
          <a:p>
            <a:pPr>
              <a:buFontTx/>
              <a:buChar char="•"/>
            </a:pPr>
            <a:r>
              <a:rPr lang="en-US" smtClean="0"/>
              <a:t> Final reports are printed </a:t>
            </a:r>
          </a:p>
          <a:p>
            <a:pPr>
              <a:buFontTx/>
              <a:buChar char="•"/>
            </a:pPr>
            <a:r>
              <a:rPr lang="en-US" smtClean="0"/>
              <a:t> At the end of the fiscal year, the year is closed, updating net profit/loss to retained earnings</a:t>
            </a:r>
          </a:p>
          <a:p>
            <a:pPr>
              <a:buFontTx/>
              <a:buChar char="•"/>
            </a:pPr>
            <a:r>
              <a:rPr lang="en-US" smtClean="0"/>
              <a:t> Previous years' transactions an be consolidated to free up database file space.</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27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327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GL-IN-</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GL-IN-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6" r:id="rId1"/>
    <p:sldLayoutId id="2147483715" r:id="rId2"/>
    <p:sldLayoutId id="2147483714" r:id="rId3"/>
    <p:sldLayoutId id="2147483713" r:id="rId4"/>
    <p:sldLayoutId id="2147483712" r:id="rId5"/>
    <p:sldLayoutId id="2147483711" r:id="rId6"/>
    <p:sldLayoutId id="2147483710" r:id="rId7"/>
    <p:sldLayoutId id="2147483709" r:id="rId8"/>
    <p:sldLayoutId id="2147483708" r:id="rId9"/>
    <p:sldLayoutId id="2147483707" r:id="rId10"/>
    <p:sldLayoutId id="214748370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748" name="Text Box 4"/>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31750" name="Rectangle 6"/>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r>
              <a:rPr lang="en-US"/>
              <a:t>GL-IN-</a:t>
            </a:r>
          </a:p>
        </p:txBody>
      </p:sp>
    </p:spTree>
  </p:cSld>
  <p:clrMap bg1="lt1" tx1="dk1" bg2="lt2" tx2="dk2" accent1="accent1" accent2="accent2" accent3="accent3" accent4="accent4" accent5="accent5" accent6="accent6" hlink="hlink" folHlink="folHlink"/>
  <p:sldLayoutIdLst>
    <p:sldLayoutId id="2147483737" r:id="rId1"/>
    <p:sldLayoutId id="2147483725" r:id="rId2"/>
    <p:sldLayoutId id="2147483724" r:id="rId3"/>
    <p:sldLayoutId id="2147483723" r:id="rId4"/>
    <p:sldLayoutId id="2147483722" r:id="rId5"/>
    <p:sldLayoutId id="2147483721" r:id="rId6"/>
    <p:sldLayoutId id="2147483720" r:id="rId7"/>
    <p:sldLayoutId id="2147483719" r:id="rId8"/>
    <p:sldLayoutId id="2147483718" r:id="rId9"/>
    <p:sldLayoutId id="2147483717" r:id="rId10"/>
    <p:sldLayoutId id="214748371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r>
              <a:rPr lang="en-US"/>
              <a:t>GL-IN-</a:t>
            </a:r>
          </a:p>
        </p:txBody>
      </p:sp>
    </p:spTree>
  </p:cSld>
  <p:clrMap bg1="lt1" tx1="dk1" bg2="lt2" tx2="dk2" accent1="accent1" accent2="accent2" accent3="accent3" accent4="accent4" accent5="accent5" accent6="accent6" hlink="hlink" folHlink="folHlink"/>
  <p:sldLayoutIdLst>
    <p:sldLayoutId id="2147483738" r:id="rId1"/>
    <p:sldLayoutId id="2147483735" r:id="rId2"/>
    <p:sldLayoutId id="2147483734" r:id="rId3"/>
    <p:sldLayoutId id="2147483733" r:id="rId4"/>
    <p:sldLayoutId id="2147483732" r:id="rId5"/>
    <p:sldLayoutId id="2147483731" r:id="rId6"/>
    <p:sldLayoutId id="2147483730" r:id="rId7"/>
    <p:sldLayoutId id="2147483729" r:id="rId8"/>
    <p:sldLayoutId id="2147483728" r:id="rId9"/>
    <p:sldLayoutId id="2147483727" r:id="rId10"/>
    <p:sldLayoutId id="2147483726"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p:spPr>
        <p:txBody>
          <a:bodyPr lIns="91432" tIns="45716" rIns="91432" bIns="45716" anchor="t">
            <a:normAutofit fontScale="90000"/>
          </a:bodyPr>
          <a:lstStyle/>
          <a:p>
            <a:r>
              <a:rPr lang="en-US" dirty="0" smtClean="0"/>
              <a:t>QAD Enterprise Applications </a:t>
            </a:r>
            <a:r>
              <a:rPr lang="en-US" dirty="0" smtClean="0"/>
              <a:t>Standard </a:t>
            </a:r>
            <a:r>
              <a:rPr lang="en-US" dirty="0" smtClean="0"/>
              <a:t>Edition</a:t>
            </a:r>
          </a:p>
        </p:txBody>
      </p:sp>
      <p:sp>
        <p:nvSpPr>
          <p:cNvPr id="7171" name="Rectangle 3"/>
          <p:cNvSpPr>
            <a:spLocks noGrp="1" noChangeArrowheads="1"/>
          </p:cNvSpPr>
          <p:nvPr>
            <p:ph type="body" sz="quarter" idx="10"/>
          </p:nvPr>
        </p:nvSpPr>
        <p:spPr/>
        <p:txBody>
          <a:bodyPr lIns="91432" tIns="45716" rIns="91432" bIns="45716"/>
          <a:lstStyle/>
          <a:p>
            <a:r>
              <a:rPr lang="en-US" smtClean="0"/>
              <a:t>Introduction to General Ledger</a:t>
            </a:r>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2" name="Rectangle 6" descr="Small grid"/>
          <p:cNvSpPr>
            <a:spLocks noChangeArrowheads="1"/>
          </p:cNvSpPr>
          <p:nvPr/>
        </p:nvSpPr>
        <p:spPr bwMode="auto">
          <a:xfrm>
            <a:off x="371475" y="5113341"/>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en-US" sz="1600" b="1">
              <a:latin typeface="+mj-lt"/>
            </a:endParaRPr>
          </a:p>
        </p:txBody>
      </p:sp>
      <p:sp>
        <p:nvSpPr>
          <p:cNvPr id="16387" name="Rectangle 7"/>
          <p:cNvSpPr>
            <a:spLocks noChangeArrowheads="1"/>
          </p:cNvSpPr>
          <p:nvPr/>
        </p:nvSpPr>
        <p:spPr bwMode="auto">
          <a:xfrm>
            <a:off x="922338" y="5068146"/>
            <a:ext cx="2834850" cy="338554"/>
          </a:xfrm>
          <a:prstGeom prst="rect">
            <a:avLst/>
          </a:prstGeom>
          <a:noFill/>
          <a:ln w="38100">
            <a:noFill/>
            <a:miter lim="800000"/>
            <a:headEnd/>
            <a:tailEnd/>
          </a:ln>
        </p:spPr>
        <p:txBody>
          <a:bodyPr wrap="square" anchor="ctr">
            <a:spAutoFit/>
          </a:bodyPr>
          <a:lstStyle/>
          <a:p>
            <a:pPr algn="l" eaLnBrk="0" hangingPunct="0"/>
            <a:r>
              <a:rPr lang="en-US" sz="1600" b="1" dirty="0">
                <a:solidFill>
                  <a:schemeClr val="hlink"/>
                </a:solidFill>
                <a:latin typeface="+mj-lt"/>
              </a:rPr>
              <a:t>= </a:t>
            </a:r>
            <a:r>
              <a:rPr lang="en-US" sz="1600" b="1" dirty="0" smtClean="0">
                <a:solidFill>
                  <a:schemeClr val="hlink"/>
                </a:solidFill>
                <a:latin typeface="+mj-lt"/>
              </a:rPr>
              <a:t>Prerequisite </a:t>
            </a:r>
            <a:r>
              <a:rPr lang="en-US" sz="1600" b="1" dirty="0">
                <a:solidFill>
                  <a:schemeClr val="hlink"/>
                </a:solidFill>
                <a:latin typeface="+mj-lt"/>
              </a:rPr>
              <a:t>Courses</a:t>
            </a:r>
            <a:endParaRPr lang="en-US" sz="3400" b="1" dirty="0">
              <a:solidFill>
                <a:schemeClr val="hlink"/>
              </a:solidFill>
              <a:latin typeface="+mj-lt"/>
            </a:endParaRPr>
          </a:p>
        </p:txBody>
      </p:sp>
      <p:sp>
        <p:nvSpPr>
          <p:cNvPr id="203784" name="Rectangle 8"/>
          <p:cNvSpPr>
            <a:spLocks noChangeArrowheads="1"/>
          </p:cNvSpPr>
          <p:nvPr/>
        </p:nvSpPr>
        <p:spPr bwMode="auto">
          <a:xfrm>
            <a:off x="2962275" y="2416178"/>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General Ledger Fundamentals</a:t>
            </a:r>
          </a:p>
        </p:txBody>
      </p:sp>
      <p:sp>
        <p:nvSpPr>
          <p:cNvPr id="203785" name="Rectangle 9"/>
          <p:cNvSpPr>
            <a:spLocks noChangeArrowheads="1"/>
          </p:cNvSpPr>
          <p:nvPr/>
        </p:nvSpPr>
        <p:spPr bwMode="auto">
          <a:xfrm>
            <a:off x="6772275" y="337502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MRP/CRP</a:t>
            </a:r>
          </a:p>
        </p:txBody>
      </p:sp>
      <p:sp>
        <p:nvSpPr>
          <p:cNvPr id="203786" name="Rectangle 10"/>
          <p:cNvSpPr>
            <a:spLocks noChangeArrowheads="1"/>
          </p:cNvSpPr>
          <p:nvPr/>
        </p:nvSpPr>
        <p:spPr bwMode="auto">
          <a:xfrm>
            <a:off x="6772275" y="244157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Product Costing and Cost Management</a:t>
            </a:r>
          </a:p>
        </p:txBody>
      </p:sp>
      <p:sp>
        <p:nvSpPr>
          <p:cNvPr id="203787" name="Rectangle 11"/>
          <p:cNvSpPr>
            <a:spLocks noChangeArrowheads="1"/>
          </p:cNvSpPr>
          <p:nvPr/>
        </p:nvSpPr>
        <p:spPr bwMode="auto">
          <a:xfrm>
            <a:off x="6772275" y="150812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Security and Controls</a:t>
            </a:r>
          </a:p>
        </p:txBody>
      </p:sp>
      <p:cxnSp>
        <p:nvCxnSpPr>
          <p:cNvPr id="16392" name="AutoShape 13"/>
          <p:cNvCxnSpPr>
            <a:cxnSpLocks noChangeShapeType="1"/>
            <a:stCxn id="203784" idx="3"/>
            <a:endCxn id="203787" idx="1"/>
          </p:cNvCxnSpPr>
          <p:nvPr/>
        </p:nvCxnSpPr>
        <p:spPr bwMode="auto">
          <a:xfrm flipV="1">
            <a:off x="6135688" y="1889128"/>
            <a:ext cx="636587" cy="984250"/>
          </a:xfrm>
          <a:prstGeom prst="bentConnector3">
            <a:avLst>
              <a:gd name="adj1" fmla="val 49875"/>
            </a:avLst>
          </a:prstGeom>
          <a:noFill/>
          <a:ln w="38100">
            <a:solidFill>
              <a:schemeClr val="tx1"/>
            </a:solidFill>
            <a:miter lim="800000"/>
            <a:headEnd/>
            <a:tailEnd type="triangle" w="med" len="med"/>
          </a:ln>
        </p:spPr>
      </p:cxnSp>
      <p:cxnSp>
        <p:nvCxnSpPr>
          <p:cNvPr id="16393" name="AutoShape 15"/>
          <p:cNvCxnSpPr>
            <a:cxnSpLocks noChangeShapeType="1"/>
            <a:stCxn id="203784" idx="3"/>
            <a:endCxn id="203785" idx="1"/>
          </p:cNvCxnSpPr>
          <p:nvPr/>
        </p:nvCxnSpPr>
        <p:spPr bwMode="auto">
          <a:xfrm>
            <a:off x="6135688" y="2873378"/>
            <a:ext cx="636587" cy="882650"/>
          </a:xfrm>
          <a:prstGeom prst="bentConnector3">
            <a:avLst>
              <a:gd name="adj1" fmla="val 49875"/>
            </a:avLst>
          </a:prstGeom>
          <a:noFill/>
          <a:ln w="38100">
            <a:solidFill>
              <a:schemeClr val="tx1"/>
            </a:solidFill>
            <a:miter lim="800000"/>
            <a:headEnd/>
            <a:tailEnd type="triangle" w="med" len="med"/>
          </a:ln>
        </p:spPr>
      </p:cxnSp>
      <p:sp>
        <p:nvSpPr>
          <p:cNvPr id="203793" name="Rectangle 17" descr="Small grid"/>
          <p:cNvSpPr>
            <a:spLocks noChangeArrowheads="1"/>
          </p:cNvSpPr>
          <p:nvPr/>
        </p:nvSpPr>
        <p:spPr bwMode="auto">
          <a:xfrm>
            <a:off x="371475" y="204470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Quick Start</a:t>
            </a:r>
          </a:p>
        </p:txBody>
      </p:sp>
      <p:sp>
        <p:nvSpPr>
          <p:cNvPr id="203795" name="Rectangle 19" descr="Small grid"/>
          <p:cNvSpPr>
            <a:spLocks noChangeArrowheads="1"/>
          </p:cNvSpPr>
          <p:nvPr/>
        </p:nvSpPr>
        <p:spPr bwMode="auto">
          <a:xfrm>
            <a:off x="371475" y="2947991"/>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Financials</a:t>
            </a:r>
          </a:p>
        </p:txBody>
      </p:sp>
      <p:cxnSp>
        <p:nvCxnSpPr>
          <p:cNvPr id="16396" name="AutoShape 22"/>
          <p:cNvCxnSpPr>
            <a:cxnSpLocks noChangeShapeType="1"/>
            <a:stCxn id="203795" idx="3"/>
            <a:endCxn id="203784" idx="1"/>
          </p:cNvCxnSpPr>
          <p:nvPr/>
        </p:nvCxnSpPr>
        <p:spPr bwMode="auto">
          <a:xfrm flipV="1">
            <a:off x="2428875" y="2873378"/>
            <a:ext cx="533400" cy="455613"/>
          </a:xfrm>
          <a:prstGeom prst="bentConnector3">
            <a:avLst>
              <a:gd name="adj1" fmla="val 50000"/>
            </a:avLst>
          </a:prstGeom>
          <a:noFill/>
          <a:ln w="38100">
            <a:solidFill>
              <a:schemeClr val="tx1"/>
            </a:solidFill>
            <a:miter lim="800000"/>
            <a:headEnd/>
            <a:tailEnd type="triangle" w="med" len="med"/>
          </a:ln>
        </p:spPr>
      </p:cxnSp>
      <p:cxnSp>
        <p:nvCxnSpPr>
          <p:cNvPr id="16398" name="AutoShape 26"/>
          <p:cNvCxnSpPr>
            <a:cxnSpLocks noChangeShapeType="1"/>
            <a:stCxn id="203793" idx="3"/>
            <a:endCxn id="203784" idx="1"/>
          </p:cNvCxnSpPr>
          <p:nvPr/>
        </p:nvCxnSpPr>
        <p:spPr bwMode="auto">
          <a:xfrm>
            <a:off x="2428875" y="2425703"/>
            <a:ext cx="533400" cy="447675"/>
          </a:xfrm>
          <a:prstGeom prst="bentConnector3">
            <a:avLst>
              <a:gd name="adj1" fmla="val 50000"/>
            </a:avLst>
          </a:prstGeom>
          <a:noFill/>
          <a:ln w="38100">
            <a:solidFill>
              <a:schemeClr val="tx1"/>
            </a:solidFill>
            <a:miter lim="800000"/>
            <a:headEnd/>
            <a:tailEnd type="triangle" w="med" len="med"/>
          </a:ln>
        </p:spPr>
      </p:cxnSp>
      <p:sp>
        <p:nvSpPr>
          <p:cNvPr id="16399" name="Line 28"/>
          <p:cNvSpPr>
            <a:spLocks noChangeShapeType="1"/>
          </p:cNvSpPr>
          <p:nvPr/>
        </p:nvSpPr>
        <p:spPr bwMode="auto">
          <a:xfrm>
            <a:off x="6167438" y="2876553"/>
            <a:ext cx="588962" cy="0"/>
          </a:xfrm>
          <a:prstGeom prst="line">
            <a:avLst/>
          </a:prstGeom>
          <a:noFill/>
          <a:ln w="38100">
            <a:solidFill>
              <a:schemeClr val="tx1"/>
            </a:solidFill>
            <a:round/>
            <a:headEnd/>
            <a:tailEnd type="triangle" w="med" len="med"/>
          </a:ln>
        </p:spPr>
        <p:txBody>
          <a:bodyPr wrap="none" tIns="91440" bIns="91440" anchor="ctr"/>
          <a:lstStyle/>
          <a:p>
            <a:endParaRPr lang="en-US">
              <a:latin typeface="+mj-lt"/>
            </a:endParaRPr>
          </a:p>
        </p:txBody>
      </p:sp>
      <p:sp>
        <p:nvSpPr>
          <p:cNvPr id="19" name="Title 18"/>
          <p:cNvSpPr>
            <a:spLocks noGrp="1"/>
          </p:cNvSpPr>
          <p:nvPr>
            <p:ph type="title"/>
          </p:nvPr>
        </p:nvSpPr>
        <p:spPr/>
        <p:txBody>
          <a:bodyPr>
            <a:normAutofit/>
          </a:bodyPr>
          <a:lstStyle/>
          <a:p>
            <a:r>
              <a:rPr lang="en-US" dirty="0" smtClean="0"/>
              <a:t>Related </a:t>
            </a:r>
            <a:r>
              <a:rPr lang="en-US" dirty="0" smtClean="0"/>
              <a:t>Courses</a:t>
            </a:r>
            <a:endParaRPr lang="en-US" dirty="0"/>
          </a:p>
        </p:txBody>
      </p:sp>
      <p:sp>
        <p:nvSpPr>
          <p:cNvPr id="16400" name="Footer Placeholder 15"/>
          <p:cNvSpPr>
            <a:spLocks noGrp="1"/>
          </p:cNvSpPr>
          <p:nvPr>
            <p:ph type="ftr" sz="quarter" idx="10"/>
          </p:nvPr>
        </p:nvSpPr>
        <p:spPr>
          <a:noFill/>
        </p:spPr>
        <p:txBody>
          <a:bodyPr/>
          <a:lstStyle/>
          <a:p>
            <a:pPr defTabSz="865188"/>
            <a:r>
              <a:rPr lang="en-US"/>
              <a:t>GL-IN-100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a:buClr>
                <a:schemeClr val="folHlink"/>
              </a:buClr>
              <a:buSzPct val="125000"/>
              <a:buFont typeface="Wingdings" pitchFamily="2" charset="2"/>
              <a:buChar char="ü"/>
            </a:pPr>
            <a:r>
              <a:rPr lang="en-US" smtClean="0"/>
              <a:t>Introduction to General Ledger</a:t>
            </a:r>
          </a:p>
          <a:p>
            <a:r>
              <a:rPr lang="en-US" smtClean="0"/>
              <a:t>Business Considerations</a:t>
            </a:r>
          </a:p>
          <a:p>
            <a:r>
              <a:rPr lang="en-US" smtClean="0"/>
              <a:t>Set up General Ledger</a:t>
            </a:r>
          </a:p>
          <a:p>
            <a:r>
              <a:rPr lang="en-US" smtClean="0"/>
              <a:t>Process GL Transactions</a:t>
            </a:r>
          </a:p>
          <a:p>
            <a:pPr>
              <a:buClr>
                <a:schemeClr val="folHlink"/>
              </a:buClr>
              <a:buSzPct val="125000"/>
              <a:buFont typeface="Wingdings" pitchFamily="2" charset="2"/>
              <a:buNone/>
            </a:pPr>
            <a:endParaRPr lang="en-US" smtClean="0"/>
          </a:p>
          <a:p>
            <a:endParaRPr lang="en-US" smtClean="0"/>
          </a:p>
        </p:txBody>
      </p:sp>
      <p:sp>
        <p:nvSpPr>
          <p:cNvPr id="17410" name="Rectangle 2"/>
          <p:cNvSpPr>
            <a:spLocks noGrp="1" noChangeArrowheads="1"/>
          </p:cNvSpPr>
          <p:nvPr>
            <p:ph type="title"/>
          </p:nvPr>
        </p:nvSpPr>
        <p:spPr/>
        <p:txBody>
          <a:bodyPr/>
          <a:lstStyle/>
          <a:p>
            <a:r>
              <a:rPr lang="en-US" smtClean="0"/>
              <a:t>Course Overview</a:t>
            </a:r>
          </a:p>
        </p:txBody>
      </p:sp>
      <p:sp>
        <p:nvSpPr>
          <p:cNvPr id="17412" name="Footer Placeholder 3"/>
          <p:cNvSpPr>
            <a:spLocks noGrp="1"/>
          </p:cNvSpPr>
          <p:nvPr>
            <p:ph type="ftr" sz="quarter" idx="10"/>
          </p:nvPr>
        </p:nvSpPr>
        <p:spPr>
          <a:noFill/>
        </p:spPr>
        <p:txBody>
          <a:bodyPr/>
          <a:lstStyle/>
          <a:p>
            <a:pPr defTabSz="865188"/>
            <a:r>
              <a:rPr lang="en-US"/>
              <a:t>GL-IN-110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457200" y="762000"/>
            <a:ext cx="8153400" cy="5053013"/>
          </a:xfrm>
        </p:spPr>
        <p:txBody>
          <a:bodyPr/>
          <a:lstStyle/>
          <a:p>
            <a:pPr>
              <a:lnSpc>
                <a:spcPct val="70000"/>
              </a:lnSpc>
            </a:pPr>
            <a:endParaRPr lang="en-US" sz="1600" dirty="0" smtClean="0"/>
          </a:p>
          <a:p>
            <a:pPr>
              <a:lnSpc>
                <a:spcPct val="70000"/>
              </a:lnSpc>
            </a:pPr>
            <a:r>
              <a:rPr lang="en-US" sz="16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nSpc>
                <a:spcPct val="70000"/>
              </a:lnSpc>
            </a:pPr>
            <a:r>
              <a:rPr lang="en-US" sz="16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nSpc>
                <a:spcPct val="70000"/>
              </a:lnSpc>
            </a:pPr>
            <a:r>
              <a:rPr lang="en-US" sz="1600" dirty="0" smtClean="0"/>
              <a:t>QAD and MFG/PRO are registered trademarks of QAD Inc. The QAD logo is a trademark of QAD Inc.</a:t>
            </a:r>
          </a:p>
          <a:p>
            <a:pPr>
              <a:lnSpc>
                <a:spcPct val="70000"/>
              </a:lnSpc>
            </a:pPr>
            <a:r>
              <a:rPr lang="en-US" sz="16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nSpc>
                <a:spcPct val="70000"/>
              </a:lnSpc>
            </a:pPr>
            <a:r>
              <a:rPr lang="en-US" sz="1600" dirty="0" smtClean="0"/>
              <a:t>Copyright © 2008 by QAD Inc.</a:t>
            </a:r>
          </a:p>
          <a:p>
            <a:pPr>
              <a:lnSpc>
                <a:spcPct val="70000"/>
              </a:lnSpc>
              <a:buFont typeface="Webdings" pitchFamily="18" charset="2"/>
              <a:buNone/>
            </a:pPr>
            <a:endParaRPr lang="en-US" sz="1600" b="1" dirty="0" smtClean="0"/>
          </a:p>
          <a:p>
            <a:pPr>
              <a:lnSpc>
                <a:spcPct val="70000"/>
              </a:lnSpc>
            </a:pPr>
            <a:r>
              <a:rPr lang="en-US" sz="1600" b="1" dirty="0" smtClean="0"/>
              <a:t>QAD Inc.</a:t>
            </a:r>
            <a:br>
              <a:rPr lang="en-US" sz="1600" b="1" dirty="0" smtClean="0"/>
            </a:br>
            <a:r>
              <a:rPr lang="en-US" sz="1600" dirty="0" smtClean="0"/>
              <a:t>100 Innovation Place</a:t>
            </a:r>
            <a:br>
              <a:rPr lang="en-US" sz="1600" dirty="0" smtClean="0"/>
            </a:br>
            <a:r>
              <a:rPr lang="en-US" sz="1600" dirty="0" smtClean="0"/>
              <a:t>Santa Barbara, California 93108</a:t>
            </a:r>
            <a:br>
              <a:rPr lang="en-US" sz="1600" dirty="0" smtClean="0"/>
            </a:br>
            <a:r>
              <a:rPr lang="en-US" sz="1600" dirty="0" smtClean="0"/>
              <a:t>Phone (805) 684-6614</a:t>
            </a:r>
            <a:br>
              <a:rPr lang="en-US" sz="1600" dirty="0" smtClean="0"/>
            </a:br>
            <a:r>
              <a:rPr lang="en-US" sz="1600" dirty="0" smtClean="0"/>
              <a:t>Fax (805) 684-1890</a:t>
            </a:r>
            <a:br>
              <a:rPr lang="en-US" sz="1600" dirty="0" smtClean="0"/>
            </a:br>
            <a:r>
              <a:rPr lang="en-US" sz="1600" dirty="0" smtClean="0"/>
              <a:t>http://www.qad.com</a:t>
            </a:r>
          </a:p>
        </p:txBody>
      </p:sp>
      <p:sp>
        <p:nvSpPr>
          <p:cNvPr id="8195" name="Footer Placeholder 2"/>
          <p:cNvSpPr>
            <a:spLocks noGrp="1"/>
          </p:cNvSpPr>
          <p:nvPr>
            <p:ph type="ftr" sz="quarter" idx="10"/>
          </p:nvPr>
        </p:nvSpPr>
        <p:spPr>
          <a:noFill/>
        </p:spPr>
        <p:txBody>
          <a:bodyPr/>
          <a:lstStyle/>
          <a:p>
            <a:pPr defTabSz="865188"/>
            <a:r>
              <a:rPr lang="en-US"/>
              <a:t>GL-IN-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Facilities</a:t>
            </a:r>
          </a:p>
        </p:txBody>
      </p:sp>
      <p:sp>
        <p:nvSpPr>
          <p:cNvPr id="9220" name="Footer Placeholder 61"/>
          <p:cNvSpPr>
            <a:spLocks noGrp="1"/>
          </p:cNvSpPr>
          <p:nvPr>
            <p:ph type="ftr" sz="quarter" idx="10"/>
          </p:nvPr>
        </p:nvSpPr>
        <p:spPr>
          <a:noFill/>
        </p:spPr>
        <p:txBody>
          <a:bodyPr/>
          <a:lstStyle/>
          <a:p>
            <a:pPr defTabSz="865188"/>
            <a:r>
              <a:rPr lang="en-US"/>
              <a:t>GL-IN-</a:t>
            </a:r>
          </a:p>
        </p:txBody>
      </p:sp>
      <p:grpSp>
        <p:nvGrpSpPr>
          <p:cNvPr id="9219" name="Group 4"/>
          <p:cNvGrpSpPr>
            <a:grpSpLocks/>
          </p:cNvGrpSpPr>
          <p:nvPr/>
        </p:nvGrpSpPr>
        <p:grpSpPr bwMode="auto">
          <a:xfrm>
            <a:off x="791175" y="1073625"/>
            <a:ext cx="7535133" cy="4740157"/>
            <a:chOff x="275" y="729"/>
            <a:chExt cx="5066" cy="3226"/>
          </a:xfrm>
        </p:grpSpPr>
        <p:grpSp>
          <p:nvGrpSpPr>
            <p:cNvPr id="9221" name="Group 5"/>
            <p:cNvGrpSpPr>
              <a:grpSpLocks/>
            </p:cNvGrpSpPr>
            <p:nvPr/>
          </p:nvGrpSpPr>
          <p:grpSpPr bwMode="auto">
            <a:xfrm>
              <a:off x="275" y="729"/>
              <a:ext cx="1246" cy="1018"/>
              <a:chOff x="275" y="912"/>
              <a:chExt cx="1246" cy="1018"/>
            </a:xfrm>
          </p:grpSpPr>
          <p:pic>
            <p:nvPicPr>
              <p:cNvPr id="9277" name="Picture 6"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9278" name="Text Box 7"/>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9222" name="Group 8"/>
            <p:cNvGrpSpPr>
              <a:grpSpLocks/>
            </p:cNvGrpSpPr>
            <p:nvPr/>
          </p:nvGrpSpPr>
          <p:grpSpPr bwMode="auto">
            <a:xfrm>
              <a:off x="2409" y="767"/>
              <a:ext cx="979" cy="980"/>
              <a:chOff x="2409" y="950"/>
              <a:chExt cx="979" cy="980"/>
            </a:xfrm>
          </p:grpSpPr>
          <p:pic>
            <p:nvPicPr>
              <p:cNvPr id="9275" name="Picture 9"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9276" name="Text Box 10"/>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9223"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mj-lt"/>
                </a:rPr>
                <a:t>EXIT</a:t>
              </a:r>
            </a:p>
          </p:txBody>
        </p:sp>
        <p:grpSp>
          <p:nvGrpSpPr>
            <p:cNvPr id="9224" name="Group 12"/>
            <p:cNvGrpSpPr>
              <a:grpSpLocks/>
            </p:cNvGrpSpPr>
            <p:nvPr/>
          </p:nvGrpSpPr>
          <p:grpSpPr bwMode="auto">
            <a:xfrm>
              <a:off x="463" y="1872"/>
              <a:ext cx="871" cy="931"/>
              <a:chOff x="463" y="1872"/>
              <a:chExt cx="871" cy="931"/>
            </a:xfrm>
          </p:grpSpPr>
          <p:sp>
            <p:nvSpPr>
              <p:cNvPr id="9268" name="Text Box 13"/>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9269" name="Group 14"/>
              <p:cNvGrpSpPr>
                <a:grpSpLocks/>
              </p:cNvGrpSpPr>
              <p:nvPr/>
            </p:nvGrpSpPr>
            <p:grpSpPr bwMode="auto">
              <a:xfrm>
                <a:off x="567" y="1872"/>
                <a:ext cx="681" cy="679"/>
                <a:chOff x="567" y="1891"/>
                <a:chExt cx="681" cy="679"/>
              </a:xfrm>
            </p:grpSpPr>
            <p:sp>
              <p:nvSpPr>
                <p:cNvPr id="9270"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71" name="Group 16"/>
                <p:cNvGrpSpPr>
                  <a:grpSpLocks/>
                </p:cNvGrpSpPr>
                <p:nvPr/>
              </p:nvGrpSpPr>
              <p:grpSpPr bwMode="auto">
                <a:xfrm>
                  <a:off x="658" y="2064"/>
                  <a:ext cx="494" cy="366"/>
                  <a:chOff x="1581" y="2706"/>
                  <a:chExt cx="494" cy="366"/>
                </a:xfrm>
              </p:grpSpPr>
              <p:sp>
                <p:nvSpPr>
                  <p:cNvPr id="9272"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9273"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9274" name="Freeform 19"/>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9225" name="Group 20"/>
            <p:cNvGrpSpPr>
              <a:grpSpLocks/>
            </p:cNvGrpSpPr>
            <p:nvPr/>
          </p:nvGrpSpPr>
          <p:grpSpPr bwMode="auto">
            <a:xfrm>
              <a:off x="2535" y="1872"/>
              <a:ext cx="681" cy="926"/>
              <a:chOff x="2535" y="1872"/>
              <a:chExt cx="681" cy="926"/>
            </a:xfrm>
          </p:grpSpPr>
          <p:sp>
            <p:nvSpPr>
              <p:cNvPr id="9260" name="Text Box 21"/>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261" name="Group 22"/>
              <p:cNvGrpSpPr>
                <a:grpSpLocks/>
              </p:cNvGrpSpPr>
              <p:nvPr/>
            </p:nvGrpSpPr>
            <p:grpSpPr bwMode="auto">
              <a:xfrm>
                <a:off x="2535" y="1872"/>
                <a:ext cx="681" cy="679"/>
                <a:chOff x="2535" y="1872"/>
                <a:chExt cx="681" cy="679"/>
              </a:xfrm>
            </p:grpSpPr>
            <p:sp>
              <p:nvSpPr>
                <p:cNvPr id="9262"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63" name="Group 24"/>
                <p:cNvGrpSpPr>
                  <a:grpSpLocks/>
                </p:cNvGrpSpPr>
                <p:nvPr/>
              </p:nvGrpSpPr>
              <p:grpSpPr bwMode="auto">
                <a:xfrm>
                  <a:off x="2615" y="2064"/>
                  <a:ext cx="505" cy="295"/>
                  <a:chOff x="2643" y="2080"/>
                  <a:chExt cx="505" cy="295"/>
                </a:xfrm>
              </p:grpSpPr>
              <p:sp>
                <p:nvSpPr>
                  <p:cNvPr id="9264" name="Freeform 25"/>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9265" name="Group 26"/>
                  <p:cNvGrpSpPr>
                    <a:grpSpLocks/>
                  </p:cNvGrpSpPr>
                  <p:nvPr/>
                </p:nvGrpSpPr>
                <p:grpSpPr bwMode="auto">
                  <a:xfrm>
                    <a:off x="2754" y="2080"/>
                    <a:ext cx="373" cy="234"/>
                    <a:chOff x="2754" y="2080"/>
                    <a:chExt cx="373" cy="234"/>
                  </a:xfrm>
                </p:grpSpPr>
                <p:sp>
                  <p:nvSpPr>
                    <p:cNvPr id="9266" name="Freeform 27"/>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9267" name="Freeform 28"/>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9226" name="Group 29"/>
            <p:cNvGrpSpPr>
              <a:grpSpLocks/>
            </p:cNvGrpSpPr>
            <p:nvPr/>
          </p:nvGrpSpPr>
          <p:grpSpPr bwMode="auto">
            <a:xfrm>
              <a:off x="4358" y="768"/>
              <a:ext cx="983" cy="979"/>
              <a:chOff x="4358" y="768"/>
              <a:chExt cx="983" cy="979"/>
            </a:xfrm>
          </p:grpSpPr>
          <p:sp>
            <p:nvSpPr>
              <p:cNvPr id="9256" name="Text Box 30"/>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9257" name="Group 31"/>
              <p:cNvGrpSpPr>
                <a:grpSpLocks/>
              </p:cNvGrpSpPr>
              <p:nvPr/>
            </p:nvGrpSpPr>
            <p:grpSpPr bwMode="auto">
              <a:xfrm>
                <a:off x="4503" y="768"/>
                <a:ext cx="681" cy="679"/>
                <a:chOff x="3639" y="768"/>
                <a:chExt cx="681" cy="679"/>
              </a:xfrm>
            </p:grpSpPr>
            <p:sp>
              <p:nvSpPr>
                <p:cNvPr id="9258"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9259" name="Freeform 33"/>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9227" name="Text Box 34"/>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9228"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29" name="Group 36"/>
            <p:cNvGrpSpPr>
              <a:grpSpLocks/>
            </p:cNvGrpSpPr>
            <p:nvPr/>
          </p:nvGrpSpPr>
          <p:grpSpPr bwMode="auto">
            <a:xfrm>
              <a:off x="4699" y="3207"/>
              <a:ext cx="337" cy="213"/>
              <a:chOff x="4682" y="3171"/>
              <a:chExt cx="337" cy="213"/>
            </a:xfrm>
          </p:grpSpPr>
          <p:grpSp>
            <p:nvGrpSpPr>
              <p:cNvPr id="9249" name="Group 37"/>
              <p:cNvGrpSpPr>
                <a:grpSpLocks/>
              </p:cNvGrpSpPr>
              <p:nvPr/>
            </p:nvGrpSpPr>
            <p:grpSpPr bwMode="auto">
              <a:xfrm>
                <a:off x="4682" y="3335"/>
                <a:ext cx="337" cy="49"/>
                <a:chOff x="4682" y="3335"/>
                <a:chExt cx="337" cy="49"/>
              </a:xfrm>
            </p:grpSpPr>
            <p:sp>
              <p:nvSpPr>
                <p:cNvPr id="9253" name="Rectangle 38"/>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9254" name="Rectangle 39"/>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9255" name="Rectangle 40"/>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9250" name="Group 41"/>
              <p:cNvGrpSpPr>
                <a:grpSpLocks/>
              </p:cNvGrpSpPr>
              <p:nvPr/>
            </p:nvGrpSpPr>
            <p:grpSpPr bwMode="auto">
              <a:xfrm>
                <a:off x="4822" y="3171"/>
                <a:ext cx="197" cy="158"/>
                <a:chOff x="4822" y="3171"/>
                <a:chExt cx="197" cy="158"/>
              </a:xfrm>
            </p:grpSpPr>
            <p:sp>
              <p:nvSpPr>
                <p:cNvPr id="9251" name="Freeform 42"/>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9252" name="Freeform 43"/>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9230" name="Group 44"/>
            <p:cNvGrpSpPr>
              <a:grpSpLocks/>
            </p:cNvGrpSpPr>
            <p:nvPr/>
          </p:nvGrpSpPr>
          <p:grpSpPr bwMode="auto">
            <a:xfrm>
              <a:off x="2544" y="3017"/>
              <a:ext cx="698" cy="936"/>
              <a:chOff x="2544" y="3017"/>
              <a:chExt cx="698" cy="936"/>
            </a:xfrm>
          </p:grpSpPr>
          <p:sp>
            <p:nvSpPr>
              <p:cNvPr id="9243" name="Text Box 45"/>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9244" name="Group 46"/>
              <p:cNvGrpSpPr>
                <a:grpSpLocks/>
              </p:cNvGrpSpPr>
              <p:nvPr/>
            </p:nvGrpSpPr>
            <p:grpSpPr bwMode="auto">
              <a:xfrm>
                <a:off x="2544" y="3017"/>
                <a:ext cx="681" cy="679"/>
                <a:chOff x="2544" y="3017"/>
                <a:chExt cx="681" cy="679"/>
              </a:xfrm>
            </p:grpSpPr>
            <p:sp>
              <p:nvSpPr>
                <p:cNvPr id="9245" name="AutoShape 47"/>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46" name="Group 48"/>
                <p:cNvGrpSpPr>
                  <a:grpSpLocks/>
                </p:cNvGrpSpPr>
                <p:nvPr/>
              </p:nvGrpSpPr>
              <p:grpSpPr bwMode="auto">
                <a:xfrm>
                  <a:off x="2697" y="3120"/>
                  <a:ext cx="375" cy="497"/>
                  <a:chOff x="2712" y="3093"/>
                  <a:chExt cx="375" cy="497"/>
                </a:xfrm>
              </p:grpSpPr>
              <p:sp>
                <p:nvSpPr>
                  <p:cNvPr id="9247" name="Freeform 49"/>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9248" name="Freeform 50"/>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9231" name="Group 51"/>
            <p:cNvGrpSpPr>
              <a:grpSpLocks/>
            </p:cNvGrpSpPr>
            <p:nvPr/>
          </p:nvGrpSpPr>
          <p:grpSpPr bwMode="auto">
            <a:xfrm>
              <a:off x="454" y="3024"/>
              <a:ext cx="889" cy="931"/>
              <a:chOff x="454" y="3024"/>
              <a:chExt cx="889" cy="931"/>
            </a:xfrm>
          </p:grpSpPr>
          <p:sp>
            <p:nvSpPr>
              <p:cNvPr id="9232" name="Text Box 52"/>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9233" name="Group 53"/>
              <p:cNvGrpSpPr>
                <a:grpSpLocks/>
              </p:cNvGrpSpPr>
              <p:nvPr/>
            </p:nvGrpSpPr>
            <p:grpSpPr bwMode="auto">
              <a:xfrm>
                <a:off x="567" y="3024"/>
                <a:ext cx="681" cy="679"/>
                <a:chOff x="1440" y="3024"/>
                <a:chExt cx="681" cy="679"/>
              </a:xfrm>
            </p:grpSpPr>
            <p:sp>
              <p:nvSpPr>
                <p:cNvPr id="9234" name="AutoShape 54"/>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235" name="Group 55"/>
                <p:cNvGrpSpPr>
                  <a:grpSpLocks/>
                </p:cNvGrpSpPr>
                <p:nvPr/>
              </p:nvGrpSpPr>
              <p:grpSpPr bwMode="auto">
                <a:xfrm>
                  <a:off x="1505" y="3103"/>
                  <a:ext cx="559" cy="545"/>
                  <a:chOff x="625" y="3069"/>
                  <a:chExt cx="559" cy="545"/>
                </a:xfrm>
              </p:grpSpPr>
              <p:grpSp>
                <p:nvGrpSpPr>
                  <p:cNvPr id="9236" name="Group 56"/>
                  <p:cNvGrpSpPr>
                    <a:grpSpLocks/>
                  </p:cNvGrpSpPr>
                  <p:nvPr/>
                </p:nvGrpSpPr>
                <p:grpSpPr bwMode="auto">
                  <a:xfrm>
                    <a:off x="625" y="3075"/>
                    <a:ext cx="209" cy="539"/>
                    <a:chOff x="625" y="3075"/>
                    <a:chExt cx="209" cy="539"/>
                  </a:xfrm>
                </p:grpSpPr>
                <p:sp>
                  <p:nvSpPr>
                    <p:cNvPr id="9241" name="Freeform 57"/>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9242" name="Oval 58"/>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9237" name="Group 59"/>
                  <p:cNvGrpSpPr>
                    <a:grpSpLocks/>
                  </p:cNvGrpSpPr>
                  <p:nvPr/>
                </p:nvGrpSpPr>
                <p:grpSpPr bwMode="auto">
                  <a:xfrm>
                    <a:off x="934" y="3075"/>
                    <a:ext cx="250" cy="538"/>
                    <a:chOff x="934" y="3075"/>
                    <a:chExt cx="250" cy="538"/>
                  </a:xfrm>
                </p:grpSpPr>
                <p:sp>
                  <p:nvSpPr>
                    <p:cNvPr id="9239" name="Freeform 60"/>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9240" name="Oval 61"/>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9238" name="Rectangle 62"/>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r>
              <a:rPr lang="en-US" smtClean="0"/>
              <a:t>Introduction to General Ledger</a:t>
            </a:r>
          </a:p>
          <a:p>
            <a:r>
              <a:rPr lang="en-US" smtClean="0"/>
              <a:t>Business Considerations</a:t>
            </a:r>
          </a:p>
          <a:p>
            <a:r>
              <a:rPr lang="en-US" smtClean="0"/>
              <a:t>Set up General Ledger</a:t>
            </a:r>
          </a:p>
          <a:p>
            <a:r>
              <a:rPr lang="en-US" smtClean="0"/>
              <a:t>Process GL Transactions</a:t>
            </a:r>
          </a:p>
        </p:txBody>
      </p:sp>
      <p:sp>
        <p:nvSpPr>
          <p:cNvPr id="10242" name="Rectangle 2"/>
          <p:cNvSpPr>
            <a:spLocks noGrp="1" noChangeArrowheads="1"/>
          </p:cNvSpPr>
          <p:nvPr>
            <p:ph type="title"/>
          </p:nvPr>
        </p:nvSpPr>
        <p:spPr/>
        <p:txBody>
          <a:bodyPr/>
          <a:lstStyle/>
          <a:p>
            <a:r>
              <a:rPr lang="en-US" smtClean="0"/>
              <a:t>Course Overview</a:t>
            </a:r>
          </a:p>
        </p:txBody>
      </p:sp>
      <p:sp>
        <p:nvSpPr>
          <p:cNvPr id="10244" name="Footer Placeholder 3"/>
          <p:cNvSpPr>
            <a:spLocks noGrp="1"/>
          </p:cNvSpPr>
          <p:nvPr>
            <p:ph type="ftr" sz="quarter" idx="10"/>
          </p:nvPr>
        </p:nvSpPr>
        <p:spPr>
          <a:noFill/>
        </p:spPr>
        <p:txBody>
          <a:bodyPr/>
          <a:lstStyle/>
          <a:p>
            <a:pPr defTabSz="865188"/>
            <a:r>
              <a:rPr lang="en-US"/>
              <a:t>GL-IN-040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General Ledger Flow</a:t>
            </a:r>
          </a:p>
        </p:txBody>
      </p:sp>
      <p:sp>
        <p:nvSpPr>
          <p:cNvPr id="11291" name="Footer Placeholder 44"/>
          <p:cNvSpPr>
            <a:spLocks noGrp="1"/>
          </p:cNvSpPr>
          <p:nvPr>
            <p:ph type="ftr" sz="quarter" idx="10"/>
          </p:nvPr>
        </p:nvSpPr>
        <p:spPr>
          <a:noFill/>
        </p:spPr>
        <p:txBody>
          <a:bodyPr/>
          <a:lstStyle/>
          <a:p>
            <a:pPr defTabSz="865188"/>
            <a:r>
              <a:rPr lang="en-US"/>
              <a:t>GL-IN-050</a:t>
            </a:r>
          </a:p>
        </p:txBody>
      </p:sp>
      <p:sp>
        <p:nvSpPr>
          <p:cNvPr id="198664" name="AutoShape 8"/>
          <p:cNvSpPr>
            <a:spLocks noChangeArrowheads="1"/>
          </p:cNvSpPr>
          <p:nvPr/>
        </p:nvSpPr>
        <p:spPr bwMode="auto">
          <a:xfrm>
            <a:off x="718751" y="1254471"/>
            <a:ext cx="2940050" cy="4343400"/>
          </a:xfrm>
          <a:prstGeom prst="roundRect">
            <a:avLst>
              <a:gd name="adj" fmla="val 16667"/>
            </a:avLst>
          </a:prstGeom>
          <a:solidFill>
            <a:schemeClr val="accent1">
              <a:lumMod val="20000"/>
              <a:lumOff val="80000"/>
            </a:schemeClr>
          </a:solidFill>
          <a:ln w="9525" algn="ctr">
            <a:solidFill>
              <a:schemeClr val="tx1"/>
            </a:solidFill>
            <a:round/>
            <a:headEnd/>
            <a:tailEnd/>
          </a:ln>
          <a:effectLst>
            <a:outerShdw dist="107763" dir="2700000" algn="ctr" rotWithShape="0">
              <a:schemeClr val="bg2">
                <a:alpha val="50000"/>
              </a:schemeClr>
            </a:outerShdw>
          </a:effectLst>
        </p:spPr>
        <p:txBody>
          <a:bodyPr wrap="none" tIns="91440" bIns="91440" anchor="ctr"/>
          <a:lstStyle/>
          <a:p>
            <a:pPr>
              <a:defRPr/>
            </a:pPr>
            <a:endParaRPr lang="en-US">
              <a:latin typeface="+mj-lt"/>
            </a:endParaRPr>
          </a:p>
        </p:txBody>
      </p:sp>
      <p:grpSp>
        <p:nvGrpSpPr>
          <p:cNvPr id="11268" name="Group 10"/>
          <p:cNvGrpSpPr>
            <a:grpSpLocks/>
          </p:cNvGrpSpPr>
          <p:nvPr/>
        </p:nvGrpSpPr>
        <p:grpSpPr bwMode="auto">
          <a:xfrm>
            <a:off x="575876" y="1473546"/>
            <a:ext cx="1401762" cy="706438"/>
            <a:chOff x="250" y="1316"/>
            <a:chExt cx="883" cy="445"/>
          </a:xfrm>
          <a:effectLst>
            <a:outerShdw blurRad="50800" dist="38100" dir="2700000" algn="tl" rotWithShape="0">
              <a:prstClr val="black"/>
            </a:outerShdw>
          </a:effectLst>
        </p:grpSpPr>
        <p:sp>
          <p:nvSpPr>
            <p:cNvPr id="198663" name="AutoShape 7"/>
            <p:cNvSpPr>
              <a:spLocks noChangeArrowheads="1"/>
            </p:cNvSpPr>
            <p:nvPr/>
          </p:nvSpPr>
          <p:spPr bwMode="auto">
            <a:xfrm>
              <a:off x="250" y="1316"/>
              <a:ext cx="883" cy="445"/>
            </a:xfrm>
            <a:prstGeom prst="roundRect">
              <a:avLst>
                <a:gd name="adj" fmla="val 16667"/>
              </a:avLst>
            </a:prstGeom>
            <a:solidFill>
              <a:srgbClr val="DEF5FA"/>
            </a:solidFill>
            <a:ln w="9525"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309" name="Text Box 9"/>
            <p:cNvSpPr txBox="1">
              <a:spLocks noChangeArrowheads="1"/>
            </p:cNvSpPr>
            <p:nvPr/>
          </p:nvSpPr>
          <p:spPr bwMode="auto">
            <a:xfrm>
              <a:off x="327" y="1426"/>
              <a:ext cx="720" cy="250"/>
            </a:xfrm>
            <a:prstGeom prst="rect">
              <a:avLst/>
            </a:prstGeom>
            <a:noFill/>
            <a:ln w="9525" algn="ctr">
              <a:noFill/>
              <a:miter lim="800000"/>
              <a:headEnd/>
              <a:tailEnd/>
            </a:ln>
          </p:spPr>
          <p:txBody>
            <a:bodyPr tIns="91440" bIns="91440">
              <a:spAutoFit/>
            </a:bodyPr>
            <a:lstStyle/>
            <a:p>
              <a:pPr>
                <a:spcBef>
                  <a:spcPct val="50000"/>
                </a:spcBef>
              </a:pPr>
              <a:r>
                <a:rPr lang="en-US" sz="1400">
                  <a:latin typeface="+mj-lt"/>
                </a:rPr>
                <a:t>Sales</a:t>
              </a:r>
            </a:p>
          </p:txBody>
        </p:sp>
      </p:grpSp>
      <p:grpSp>
        <p:nvGrpSpPr>
          <p:cNvPr id="11269" name="Group 11"/>
          <p:cNvGrpSpPr>
            <a:grpSpLocks/>
          </p:cNvGrpSpPr>
          <p:nvPr/>
        </p:nvGrpSpPr>
        <p:grpSpPr bwMode="auto">
          <a:xfrm>
            <a:off x="574288" y="2467321"/>
            <a:ext cx="1401763" cy="706438"/>
            <a:chOff x="250" y="1316"/>
            <a:chExt cx="883" cy="445"/>
          </a:xfrm>
          <a:effectLst>
            <a:outerShdw blurRad="50800" dist="38100" dir="2700000" algn="tl" rotWithShape="0">
              <a:prstClr val="black"/>
            </a:outerShdw>
          </a:effectLst>
        </p:grpSpPr>
        <p:sp>
          <p:nvSpPr>
            <p:cNvPr id="198668" name="AutoShape 12"/>
            <p:cNvSpPr>
              <a:spLocks noChangeArrowheads="1"/>
            </p:cNvSpPr>
            <p:nvPr/>
          </p:nvSpPr>
          <p:spPr bwMode="auto">
            <a:xfrm>
              <a:off x="250" y="1316"/>
              <a:ext cx="883" cy="445"/>
            </a:xfrm>
            <a:prstGeom prst="roundRect">
              <a:avLst>
                <a:gd name="adj" fmla="val 16667"/>
              </a:avLst>
            </a:prstGeom>
            <a:solidFill>
              <a:srgbClr val="DEF5FA"/>
            </a:solidFill>
            <a:ln w="12700"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307" name="Text Box 13"/>
            <p:cNvSpPr txBox="1">
              <a:spLocks noChangeArrowheads="1"/>
            </p:cNvSpPr>
            <p:nvPr/>
          </p:nvSpPr>
          <p:spPr bwMode="auto">
            <a:xfrm>
              <a:off x="327" y="1426"/>
              <a:ext cx="720" cy="250"/>
            </a:xfrm>
            <a:prstGeom prst="rect">
              <a:avLst/>
            </a:prstGeom>
            <a:noFill/>
            <a:ln w="12700" algn="ctr">
              <a:noFill/>
              <a:miter lim="800000"/>
              <a:headEnd/>
              <a:tailEnd/>
            </a:ln>
          </p:spPr>
          <p:txBody>
            <a:bodyPr tIns="91440" bIns="91440">
              <a:spAutoFit/>
            </a:bodyPr>
            <a:lstStyle/>
            <a:p>
              <a:pPr>
                <a:spcBef>
                  <a:spcPct val="50000"/>
                </a:spcBef>
              </a:pPr>
              <a:r>
                <a:rPr lang="en-US" sz="1400">
                  <a:latin typeface="+mj-lt"/>
                </a:rPr>
                <a:t>Inventory</a:t>
              </a:r>
            </a:p>
          </p:txBody>
        </p:sp>
      </p:grpSp>
      <p:grpSp>
        <p:nvGrpSpPr>
          <p:cNvPr id="11270" name="Group 17"/>
          <p:cNvGrpSpPr>
            <a:grpSpLocks/>
          </p:cNvGrpSpPr>
          <p:nvPr/>
        </p:nvGrpSpPr>
        <p:grpSpPr bwMode="auto">
          <a:xfrm>
            <a:off x="575876" y="3476971"/>
            <a:ext cx="1401762" cy="706438"/>
            <a:chOff x="248" y="2486"/>
            <a:chExt cx="883" cy="445"/>
          </a:xfrm>
          <a:effectLst>
            <a:outerShdw blurRad="50800" dist="38100" dir="2700000" algn="tl" rotWithShape="0">
              <a:prstClr val="black"/>
            </a:outerShdw>
          </a:effectLst>
        </p:grpSpPr>
        <p:sp>
          <p:nvSpPr>
            <p:cNvPr id="198671" name="AutoShape 15"/>
            <p:cNvSpPr>
              <a:spLocks noChangeArrowheads="1"/>
            </p:cNvSpPr>
            <p:nvPr/>
          </p:nvSpPr>
          <p:spPr bwMode="auto">
            <a:xfrm>
              <a:off x="248" y="2486"/>
              <a:ext cx="883" cy="445"/>
            </a:xfrm>
            <a:prstGeom prst="roundRect">
              <a:avLst>
                <a:gd name="adj" fmla="val 16667"/>
              </a:avLst>
            </a:prstGeom>
            <a:solidFill>
              <a:srgbClr val="DEF5FA"/>
            </a:solidFill>
            <a:ln w="12700"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305" name="Text Box 16"/>
            <p:cNvSpPr txBox="1">
              <a:spLocks noChangeArrowheads="1"/>
            </p:cNvSpPr>
            <p:nvPr/>
          </p:nvSpPr>
          <p:spPr bwMode="auto">
            <a:xfrm>
              <a:off x="296" y="2517"/>
              <a:ext cx="786" cy="388"/>
            </a:xfrm>
            <a:prstGeom prst="rect">
              <a:avLst/>
            </a:prstGeom>
            <a:noFill/>
            <a:ln w="12700" algn="ctr">
              <a:noFill/>
              <a:miter lim="800000"/>
              <a:headEnd/>
              <a:tailEnd/>
            </a:ln>
          </p:spPr>
          <p:txBody>
            <a:bodyPr wrap="square" tIns="91440" bIns="91440">
              <a:spAutoFit/>
            </a:bodyPr>
            <a:lstStyle/>
            <a:p>
              <a:pPr>
                <a:spcBef>
                  <a:spcPct val="50000"/>
                </a:spcBef>
              </a:pPr>
              <a:r>
                <a:rPr lang="en-US" sz="1400" dirty="0">
                  <a:latin typeface="+mj-lt"/>
                </a:rPr>
                <a:t>Accounts Receivable</a:t>
              </a:r>
            </a:p>
          </p:txBody>
        </p:sp>
      </p:grpSp>
      <p:grpSp>
        <p:nvGrpSpPr>
          <p:cNvPr id="11271" name="Group 21"/>
          <p:cNvGrpSpPr>
            <a:grpSpLocks/>
          </p:cNvGrpSpPr>
          <p:nvPr/>
        </p:nvGrpSpPr>
        <p:grpSpPr bwMode="auto">
          <a:xfrm>
            <a:off x="413951" y="4512021"/>
            <a:ext cx="1724025" cy="706438"/>
            <a:chOff x="114" y="3033"/>
            <a:chExt cx="1086" cy="445"/>
          </a:xfrm>
          <a:effectLst>
            <a:outerShdw blurRad="50800" dist="38100" dir="2700000" algn="tl" rotWithShape="0">
              <a:prstClr val="black"/>
            </a:outerShdw>
          </a:effectLst>
        </p:grpSpPr>
        <p:sp>
          <p:nvSpPr>
            <p:cNvPr id="198675" name="AutoShape 19"/>
            <p:cNvSpPr>
              <a:spLocks noChangeArrowheads="1"/>
            </p:cNvSpPr>
            <p:nvPr/>
          </p:nvSpPr>
          <p:spPr bwMode="auto">
            <a:xfrm>
              <a:off x="220" y="3033"/>
              <a:ext cx="883" cy="445"/>
            </a:xfrm>
            <a:prstGeom prst="roundRect">
              <a:avLst>
                <a:gd name="adj" fmla="val 16667"/>
              </a:avLst>
            </a:prstGeom>
            <a:solidFill>
              <a:srgbClr val="DEF5FA"/>
            </a:solidFill>
            <a:ln w="12700"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303" name="Text Box 20"/>
            <p:cNvSpPr txBox="1">
              <a:spLocks noChangeArrowheads="1"/>
            </p:cNvSpPr>
            <p:nvPr/>
          </p:nvSpPr>
          <p:spPr bwMode="auto">
            <a:xfrm>
              <a:off x="114" y="3118"/>
              <a:ext cx="1086" cy="250"/>
            </a:xfrm>
            <a:prstGeom prst="rect">
              <a:avLst/>
            </a:prstGeom>
            <a:noFill/>
            <a:ln w="12700" algn="ctr">
              <a:noFill/>
              <a:miter lim="800000"/>
              <a:headEnd/>
              <a:tailEnd/>
            </a:ln>
          </p:spPr>
          <p:txBody>
            <a:bodyPr tIns="91440" bIns="91440">
              <a:spAutoFit/>
            </a:bodyPr>
            <a:lstStyle/>
            <a:p>
              <a:pPr>
                <a:spcBef>
                  <a:spcPct val="50000"/>
                </a:spcBef>
              </a:pPr>
              <a:r>
                <a:rPr lang="en-US" sz="1400">
                  <a:latin typeface="+mj-lt"/>
                </a:rPr>
                <a:t>Manufacturing</a:t>
              </a:r>
            </a:p>
          </p:txBody>
        </p:sp>
      </p:grpSp>
      <p:grpSp>
        <p:nvGrpSpPr>
          <p:cNvPr id="11272" name="Group 25"/>
          <p:cNvGrpSpPr>
            <a:grpSpLocks/>
          </p:cNvGrpSpPr>
          <p:nvPr/>
        </p:nvGrpSpPr>
        <p:grpSpPr bwMode="auto">
          <a:xfrm>
            <a:off x="2471351" y="4065934"/>
            <a:ext cx="1401762" cy="706437"/>
            <a:chOff x="248" y="2486"/>
            <a:chExt cx="883" cy="445"/>
          </a:xfrm>
          <a:effectLst>
            <a:outerShdw blurRad="50800" dist="38100" dir="2700000" algn="tl" rotWithShape="0">
              <a:prstClr val="black"/>
            </a:outerShdw>
          </a:effectLst>
        </p:grpSpPr>
        <p:sp>
          <p:nvSpPr>
            <p:cNvPr id="198682" name="AutoShape 26"/>
            <p:cNvSpPr>
              <a:spLocks noChangeArrowheads="1"/>
            </p:cNvSpPr>
            <p:nvPr/>
          </p:nvSpPr>
          <p:spPr bwMode="auto">
            <a:xfrm>
              <a:off x="248" y="2486"/>
              <a:ext cx="883" cy="445"/>
            </a:xfrm>
            <a:prstGeom prst="roundRect">
              <a:avLst>
                <a:gd name="adj" fmla="val 16667"/>
              </a:avLst>
            </a:prstGeom>
            <a:solidFill>
              <a:srgbClr val="DEF5FA"/>
            </a:solidFill>
            <a:ln w="12700"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301" name="Text Box 27"/>
            <p:cNvSpPr txBox="1">
              <a:spLocks noChangeArrowheads="1"/>
            </p:cNvSpPr>
            <p:nvPr/>
          </p:nvSpPr>
          <p:spPr bwMode="auto">
            <a:xfrm>
              <a:off x="325" y="2517"/>
              <a:ext cx="720" cy="384"/>
            </a:xfrm>
            <a:prstGeom prst="rect">
              <a:avLst/>
            </a:prstGeom>
            <a:noFill/>
            <a:ln w="12700" algn="ctr">
              <a:noFill/>
              <a:miter lim="800000"/>
              <a:headEnd/>
              <a:tailEnd/>
            </a:ln>
          </p:spPr>
          <p:txBody>
            <a:bodyPr tIns="91440" bIns="91440">
              <a:spAutoFit/>
            </a:bodyPr>
            <a:lstStyle/>
            <a:p>
              <a:pPr>
                <a:spcBef>
                  <a:spcPct val="50000"/>
                </a:spcBef>
              </a:pPr>
              <a:r>
                <a:rPr lang="en-US" sz="1400">
                  <a:latin typeface="+mj-lt"/>
                </a:rPr>
                <a:t>Accounts Payable</a:t>
              </a:r>
            </a:p>
          </p:txBody>
        </p:sp>
      </p:grpSp>
      <p:grpSp>
        <p:nvGrpSpPr>
          <p:cNvPr id="11273" name="Group 31"/>
          <p:cNvGrpSpPr>
            <a:grpSpLocks/>
          </p:cNvGrpSpPr>
          <p:nvPr/>
        </p:nvGrpSpPr>
        <p:grpSpPr bwMode="auto">
          <a:xfrm>
            <a:off x="2471351" y="2068859"/>
            <a:ext cx="1401762" cy="706437"/>
            <a:chOff x="250" y="1316"/>
            <a:chExt cx="883" cy="445"/>
          </a:xfrm>
          <a:effectLst>
            <a:outerShdw blurRad="50800" dist="38100" dir="2700000" algn="tl" rotWithShape="0">
              <a:prstClr val="black"/>
            </a:outerShdw>
          </a:effectLst>
        </p:grpSpPr>
        <p:sp>
          <p:nvSpPr>
            <p:cNvPr id="198688" name="AutoShape 32"/>
            <p:cNvSpPr>
              <a:spLocks noChangeArrowheads="1"/>
            </p:cNvSpPr>
            <p:nvPr/>
          </p:nvSpPr>
          <p:spPr bwMode="auto">
            <a:xfrm>
              <a:off x="250" y="1316"/>
              <a:ext cx="883" cy="445"/>
            </a:xfrm>
            <a:prstGeom prst="roundRect">
              <a:avLst>
                <a:gd name="adj" fmla="val 16667"/>
              </a:avLst>
            </a:prstGeom>
            <a:solidFill>
              <a:srgbClr val="DEF5FA"/>
            </a:solidFill>
            <a:ln w="12700" algn="ctr">
              <a:solidFill>
                <a:schemeClr val="tx1"/>
              </a:solidFill>
              <a:round/>
              <a:headEnd/>
              <a:tailEnd/>
            </a:ln>
            <a:effectLst>
              <a:outerShdw dist="107763" dir="2700000" algn="ctr" rotWithShape="0">
                <a:schemeClr val="tx1">
                  <a:lumMod val="50000"/>
                  <a:lumOff val="50000"/>
                </a:schemeClr>
              </a:outerShdw>
            </a:effectLst>
          </p:spPr>
          <p:txBody>
            <a:bodyPr wrap="none" tIns="91440" bIns="91440" anchor="ctr"/>
            <a:lstStyle/>
            <a:p>
              <a:pPr>
                <a:defRPr/>
              </a:pPr>
              <a:endParaRPr lang="en-US">
                <a:latin typeface="+mj-lt"/>
              </a:endParaRPr>
            </a:p>
          </p:txBody>
        </p:sp>
        <p:sp>
          <p:nvSpPr>
            <p:cNvPr id="11299" name="Text Box 33"/>
            <p:cNvSpPr txBox="1">
              <a:spLocks noChangeArrowheads="1"/>
            </p:cNvSpPr>
            <p:nvPr/>
          </p:nvSpPr>
          <p:spPr bwMode="auto">
            <a:xfrm>
              <a:off x="327" y="1426"/>
              <a:ext cx="720" cy="250"/>
            </a:xfrm>
            <a:prstGeom prst="rect">
              <a:avLst/>
            </a:prstGeom>
            <a:noFill/>
            <a:ln w="12700" algn="ctr">
              <a:noFill/>
              <a:miter lim="800000"/>
              <a:headEnd/>
              <a:tailEnd/>
            </a:ln>
          </p:spPr>
          <p:txBody>
            <a:bodyPr tIns="91440" bIns="91440">
              <a:spAutoFit/>
            </a:bodyPr>
            <a:lstStyle/>
            <a:p>
              <a:pPr>
                <a:spcBef>
                  <a:spcPct val="50000"/>
                </a:spcBef>
              </a:pPr>
              <a:r>
                <a:rPr lang="en-US" sz="1400">
                  <a:latin typeface="+mj-lt"/>
                </a:rPr>
                <a:t>Purchasing</a:t>
              </a:r>
            </a:p>
          </p:txBody>
        </p:sp>
      </p:grpSp>
      <p:sp>
        <p:nvSpPr>
          <p:cNvPr id="11274" name="Line 34"/>
          <p:cNvSpPr>
            <a:spLocks noChangeShapeType="1"/>
          </p:cNvSpPr>
          <p:nvPr/>
        </p:nvSpPr>
        <p:spPr bwMode="auto">
          <a:xfrm>
            <a:off x="1980813" y="1846609"/>
            <a:ext cx="221773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75" name="Line 35"/>
          <p:cNvSpPr>
            <a:spLocks noChangeShapeType="1"/>
          </p:cNvSpPr>
          <p:nvPr/>
        </p:nvSpPr>
        <p:spPr bwMode="auto">
          <a:xfrm>
            <a:off x="1974463" y="2865784"/>
            <a:ext cx="2212975"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76" name="Line 36"/>
          <p:cNvSpPr>
            <a:spLocks noChangeShapeType="1"/>
          </p:cNvSpPr>
          <p:nvPr/>
        </p:nvSpPr>
        <p:spPr bwMode="auto">
          <a:xfrm>
            <a:off x="1974463" y="3830984"/>
            <a:ext cx="2222500"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77" name="Line 37"/>
          <p:cNvSpPr>
            <a:spLocks noChangeShapeType="1"/>
          </p:cNvSpPr>
          <p:nvPr/>
        </p:nvSpPr>
        <p:spPr bwMode="auto">
          <a:xfrm>
            <a:off x="1987163" y="4923184"/>
            <a:ext cx="2211388"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78" name="Line 38"/>
          <p:cNvSpPr>
            <a:spLocks noChangeShapeType="1"/>
          </p:cNvSpPr>
          <p:nvPr/>
        </p:nvSpPr>
        <p:spPr bwMode="auto">
          <a:xfrm>
            <a:off x="3866763" y="2441921"/>
            <a:ext cx="314325"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79" name="Line 39"/>
          <p:cNvSpPr>
            <a:spLocks noChangeShapeType="1"/>
          </p:cNvSpPr>
          <p:nvPr/>
        </p:nvSpPr>
        <p:spPr bwMode="auto">
          <a:xfrm>
            <a:off x="3879463" y="4424709"/>
            <a:ext cx="315913"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98696" name="AutoShape 40"/>
          <p:cNvSpPr>
            <a:spLocks noChangeArrowheads="1"/>
          </p:cNvSpPr>
          <p:nvPr/>
        </p:nvSpPr>
        <p:spPr bwMode="auto">
          <a:xfrm>
            <a:off x="4908163" y="2179984"/>
            <a:ext cx="1371600" cy="2222500"/>
          </a:xfrm>
          <a:prstGeom prst="roundRect">
            <a:avLst>
              <a:gd name="adj" fmla="val 16667"/>
            </a:avLst>
          </a:prstGeom>
          <a:solidFill>
            <a:srgbClr val="F9FFA5"/>
          </a:solidFill>
          <a:ln w="15875" algn="ctr">
            <a:solidFill>
              <a:schemeClr val="tx1"/>
            </a:solidFill>
            <a:round/>
            <a:headEnd/>
            <a:tailEnd/>
          </a:ln>
          <a:effectLst>
            <a:outerShdw dist="107763" dir="2700000" algn="ctr" rotWithShape="0">
              <a:schemeClr val="bg2">
                <a:alpha val="50000"/>
              </a:schemeClr>
            </a:outerShdw>
          </a:effectLst>
        </p:spPr>
        <p:txBody>
          <a:bodyPr wrap="none" tIns="91440" bIns="91440" anchor="ctr"/>
          <a:lstStyle/>
          <a:p>
            <a:pPr>
              <a:defRPr/>
            </a:pPr>
            <a:endParaRPr lang="en-US">
              <a:latin typeface="+mj-lt"/>
            </a:endParaRPr>
          </a:p>
        </p:txBody>
      </p:sp>
      <p:sp>
        <p:nvSpPr>
          <p:cNvPr id="11281" name="Text Box 41"/>
          <p:cNvSpPr txBox="1">
            <a:spLocks noChangeArrowheads="1"/>
          </p:cNvSpPr>
          <p:nvPr/>
        </p:nvSpPr>
        <p:spPr bwMode="auto">
          <a:xfrm>
            <a:off x="4958963" y="2772121"/>
            <a:ext cx="1247775" cy="793750"/>
          </a:xfrm>
          <a:prstGeom prst="rect">
            <a:avLst/>
          </a:prstGeom>
          <a:noFill/>
          <a:ln w="9525" algn="ctr">
            <a:noFill/>
            <a:miter lim="800000"/>
            <a:headEnd/>
            <a:tailEnd/>
          </a:ln>
        </p:spPr>
        <p:txBody>
          <a:bodyPr tIns="91440" bIns="91440">
            <a:spAutoFit/>
          </a:bodyPr>
          <a:lstStyle/>
          <a:p>
            <a:pPr>
              <a:spcBef>
                <a:spcPct val="50000"/>
              </a:spcBef>
            </a:pPr>
            <a:r>
              <a:rPr lang="en-US" sz="2000">
                <a:latin typeface="+mj-lt"/>
              </a:rPr>
              <a:t>General Ledger</a:t>
            </a:r>
          </a:p>
        </p:txBody>
      </p:sp>
      <p:sp>
        <p:nvSpPr>
          <p:cNvPr id="11282" name="Line 42"/>
          <p:cNvSpPr>
            <a:spLocks noChangeShapeType="1"/>
          </p:cNvSpPr>
          <p:nvPr/>
        </p:nvSpPr>
        <p:spPr bwMode="auto">
          <a:xfrm>
            <a:off x="4190613" y="1846609"/>
            <a:ext cx="0" cy="3076575"/>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83" name="Line 43"/>
          <p:cNvSpPr>
            <a:spLocks noChangeShapeType="1"/>
          </p:cNvSpPr>
          <p:nvPr/>
        </p:nvSpPr>
        <p:spPr bwMode="auto">
          <a:xfrm>
            <a:off x="4193788" y="3367434"/>
            <a:ext cx="711200" cy="0"/>
          </a:xfrm>
          <a:prstGeom prst="line">
            <a:avLst/>
          </a:prstGeom>
          <a:noFill/>
          <a:ln w="19050">
            <a:solidFill>
              <a:schemeClr val="tx1"/>
            </a:solidFill>
            <a:round/>
            <a:headEnd/>
            <a:tailEnd type="triangle" w="med" len="med"/>
          </a:ln>
        </p:spPr>
        <p:txBody>
          <a:bodyPr wrap="none" tIns="91440" bIns="91440" anchor="ctr"/>
          <a:lstStyle/>
          <a:p>
            <a:endParaRPr lang="en-US">
              <a:latin typeface="+mj-lt"/>
            </a:endParaRPr>
          </a:p>
        </p:txBody>
      </p:sp>
      <p:grpSp>
        <p:nvGrpSpPr>
          <p:cNvPr id="11284" name="Group 45"/>
          <p:cNvGrpSpPr>
            <a:grpSpLocks/>
          </p:cNvGrpSpPr>
          <p:nvPr/>
        </p:nvGrpSpPr>
        <p:grpSpPr bwMode="auto">
          <a:xfrm>
            <a:off x="7424351" y="1367184"/>
            <a:ext cx="1270000" cy="949325"/>
            <a:chOff x="4518" y="1364"/>
            <a:chExt cx="800" cy="598"/>
          </a:xfrm>
        </p:grpSpPr>
        <p:sp>
          <p:nvSpPr>
            <p:cNvPr id="198661" name="Document"/>
            <p:cNvSpPr>
              <a:spLocks noEditPoints="1" noChangeArrowheads="1"/>
            </p:cNvSpPr>
            <p:nvPr/>
          </p:nvSpPr>
          <p:spPr bwMode="auto">
            <a:xfrm rot="16200000">
              <a:off x="4619" y="1263"/>
              <a:ext cx="598" cy="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E9EFF7"/>
            </a:solidFill>
            <a:ln w="12700">
              <a:solidFill>
                <a:srgbClr val="000000"/>
              </a:solidFill>
              <a:miter lim="800000"/>
              <a:headEnd/>
              <a:tailEnd/>
            </a:ln>
            <a:effectLst>
              <a:outerShdw dist="107763" dir="2700000" algn="ctr" rotWithShape="0">
                <a:srgbClr val="808080"/>
              </a:outerShdw>
            </a:effectLst>
          </p:spPr>
          <p:txBody>
            <a:bodyPr vert="eaVert"/>
            <a:lstStyle/>
            <a:p>
              <a:pPr>
                <a:defRPr/>
              </a:pPr>
              <a:endParaRPr lang="en-US">
                <a:latin typeface="+mj-lt"/>
              </a:endParaRPr>
            </a:p>
          </p:txBody>
        </p:sp>
        <p:sp>
          <p:nvSpPr>
            <p:cNvPr id="11297" name="Text Box 44"/>
            <p:cNvSpPr txBox="1">
              <a:spLocks noChangeArrowheads="1"/>
            </p:cNvSpPr>
            <p:nvPr/>
          </p:nvSpPr>
          <p:spPr bwMode="auto">
            <a:xfrm>
              <a:off x="4595" y="1453"/>
              <a:ext cx="640" cy="424"/>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Balance Sheet</a:t>
              </a:r>
            </a:p>
          </p:txBody>
        </p:sp>
      </p:grpSp>
      <p:grpSp>
        <p:nvGrpSpPr>
          <p:cNvPr id="11285" name="Group 49"/>
          <p:cNvGrpSpPr>
            <a:grpSpLocks/>
          </p:cNvGrpSpPr>
          <p:nvPr/>
        </p:nvGrpSpPr>
        <p:grpSpPr bwMode="auto">
          <a:xfrm>
            <a:off x="7443401" y="2810223"/>
            <a:ext cx="1270000" cy="1023938"/>
            <a:chOff x="4569" y="2228"/>
            <a:chExt cx="800" cy="645"/>
          </a:xfrm>
        </p:grpSpPr>
        <p:sp>
          <p:nvSpPr>
            <p:cNvPr id="198703" name="Document"/>
            <p:cNvSpPr>
              <a:spLocks noEditPoints="1" noChangeArrowheads="1"/>
            </p:cNvSpPr>
            <p:nvPr/>
          </p:nvSpPr>
          <p:spPr bwMode="auto">
            <a:xfrm rot="16200000">
              <a:off x="4670" y="2127"/>
              <a:ext cx="598" cy="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E9EFF7"/>
            </a:solidFill>
            <a:ln w="12700">
              <a:solidFill>
                <a:srgbClr val="000000"/>
              </a:solidFill>
              <a:miter lim="800000"/>
              <a:headEnd/>
              <a:tailEnd/>
            </a:ln>
            <a:effectLst>
              <a:outerShdw dist="107763" dir="2700000" algn="ctr" rotWithShape="0">
                <a:srgbClr val="808080"/>
              </a:outerShdw>
            </a:effectLst>
          </p:spPr>
          <p:txBody>
            <a:bodyPr vert="eaVert"/>
            <a:lstStyle/>
            <a:p>
              <a:pPr>
                <a:defRPr/>
              </a:pPr>
              <a:endParaRPr lang="en-US">
                <a:latin typeface="+mj-lt"/>
              </a:endParaRPr>
            </a:p>
          </p:txBody>
        </p:sp>
        <p:sp>
          <p:nvSpPr>
            <p:cNvPr id="11295" name="Text Box 48"/>
            <p:cNvSpPr txBox="1">
              <a:spLocks noChangeArrowheads="1"/>
            </p:cNvSpPr>
            <p:nvPr/>
          </p:nvSpPr>
          <p:spPr bwMode="auto">
            <a:xfrm>
              <a:off x="4614" y="2291"/>
              <a:ext cx="729" cy="582"/>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Income Statement</a:t>
              </a:r>
            </a:p>
          </p:txBody>
        </p:sp>
      </p:grpSp>
      <p:grpSp>
        <p:nvGrpSpPr>
          <p:cNvPr id="11286" name="Group 50"/>
          <p:cNvGrpSpPr>
            <a:grpSpLocks/>
          </p:cNvGrpSpPr>
          <p:nvPr/>
        </p:nvGrpSpPr>
        <p:grpSpPr bwMode="auto">
          <a:xfrm>
            <a:off x="7433876" y="4253259"/>
            <a:ext cx="1270000" cy="949325"/>
            <a:chOff x="4569" y="2228"/>
            <a:chExt cx="800" cy="598"/>
          </a:xfrm>
        </p:grpSpPr>
        <p:sp>
          <p:nvSpPr>
            <p:cNvPr id="198707" name="Document"/>
            <p:cNvSpPr>
              <a:spLocks noEditPoints="1" noChangeArrowheads="1"/>
            </p:cNvSpPr>
            <p:nvPr/>
          </p:nvSpPr>
          <p:spPr bwMode="auto">
            <a:xfrm rot="16200000">
              <a:off x="4670" y="2127"/>
              <a:ext cx="598" cy="8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E9EFF7"/>
            </a:solidFill>
            <a:ln w="9525">
              <a:solidFill>
                <a:srgbClr val="000000"/>
              </a:solidFill>
              <a:miter lim="800000"/>
              <a:headEnd/>
              <a:tailEnd/>
            </a:ln>
            <a:effectLst>
              <a:outerShdw dist="107763" dir="2700000" algn="ctr" rotWithShape="0">
                <a:srgbClr val="808080"/>
              </a:outerShdw>
            </a:effectLst>
          </p:spPr>
          <p:txBody>
            <a:bodyPr vert="eaVert"/>
            <a:lstStyle/>
            <a:p>
              <a:pPr>
                <a:defRPr/>
              </a:pPr>
              <a:endParaRPr lang="en-US">
                <a:latin typeface="+mj-lt"/>
              </a:endParaRPr>
            </a:p>
          </p:txBody>
        </p:sp>
        <p:sp>
          <p:nvSpPr>
            <p:cNvPr id="11293" name="Text Box 52"/>
            <p:cNvSpPr txBox="1">
              <a:spLocks noChangeArrowheads="1"/>
            </p:cNvSpPr>
            <p:nvPr/>
          </p:nvSpPr>
          <p:spPr bwMode="auto">
            <a:xfrm>
              <a:off x="4614" y="2291"/>
              <a:ext cx="729" cy="424"/>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Internal Reports</a:t>
              </a:r>
            </a:p>
          </p:txBody>
        </p:sp>
      </p:grpSp>
      <p:sp>
        <p:nvSpPr>
          <p:cNvPr id="11287" name="Line 53"/>
          <p:cNvSpPr>
            <a:spLocks noChangeShapeType="1"/>
          </p:cNvSpPr>
          <p:nvPr/>
        </p:nvSpPr>
        <p:spPr bwMode="auto">
          <a:xfrm>
            <a:off x="6286113" y="3337271"/>
            <a:ext cx="1147763" cy="0"/>
          </a:xfrm>
          <a:prstGeom prst="line">
            <a:avLst/>
          </a:prstGeom>
          <a:noFill/>
          <a:ln w="19050">
            <a:solidFill>
              <a:schemeClr val="tx1"/>
            </a:solidFill>
            <a:round/>
            <a:headEnd/>
            <a:tailEnd type="triangle" w="med" len="med"/>
          </a:ln>
        </p:spPr>
        <p:txBody>
          <a:bodyPr wrap="none" tIns="91440" bIns="91440" anchor="ctr"/>
          <a:lstStyle/>
          <a:p>
            <a:endParaRPr lang="en-US">
              <a:latin typeface="+mj-lt"/>
            </a:endParaRPr>
          </a:p>
        </p:txBody>
      </p:sp>
      <p:sp>
        <p:nvSpPr>
          <p:cNvPr id="11288" name="Line 54"/>
          <p:cNvSpPr>
            <a:spLocks noChangeShapeType="1"/>
          </p:cNvSpPr>
          <p:nvPr/>
        </p:nvSpPr>
        <p:spPr bwMode="auto">
          <a:xfrm flipV="1">
            <a:off x="6925876" y="1883121"/>
            <a:ext cx="0" cy="2897188"/>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1289" name="Line 55"/>
          <p:cNvSpPr>
            <a:spLocks noChangeShapeType="1"/>
          </p:cNvSpPr>
          <p:nvPr/>
        </p:nvSpPr>
        <p:spPr bwMode="auto">
          <a:xfrm>
            <a:off x="6925876" y="4769196"/>
            <a:ext cx="519112" cy="0"/>
          </a:xfrm>
          <a:prstGeom prst="line">
            <a:avLst/>
          </a:prstGeom>
          <a:noFill/>
          <a:ln w="19050">
            <a:solidFill>
              <a:schemeClr val="tx1"/>
            </a:solidFill>
            <a:round/>
            <a:headEnd/>
            <a:tailEnd type="triangle" w="med" len="med"/>
          </a:ln>
        </p:spPr>
        <p:txBody>
          <a:bodyPr wrap="none" tIns="91440" bIns="91440" anchor="ctr"/>
          <a:lstStyle/>
          <a:p>
            <a:endParaRPr lang="en-US">
              <a:latin typeface="+mj-lt"/>
            </a:endParaRPr>
          </a:p>
        </p:txBody>
      </p:sp>
      <p:sp>
        <p:nvSpPr>
          <p:cNvPr id="11290" name="Line 56"/>
          <p:cNvSpPr>
            <a:spLocks noChangeShapeType="1"/>
          </p:cNvSpPr>
          <p:nvPr/>
        </p:nvSpPr>
        <p:spPr bwMode="auto">
          <a:xfrm>
            <a:off x="6925876" y="1883121"/>
            <a:ext cx="498475" cy="0"/>
          </a:xfrm>
          <a:prstGeom prst="line">
            <a:avLst/>
          </a:prstGeom>
          <a:noFill/>
          <a:ln w="19050">
            <a:solidFill>
              <a:schemeClr val="tx1"/>
            </a:solidFill>
            <a:round/>
            <a:headEnd/>
            <a:tailEnd type="triangle" w="med" len="med"/>
          </a:ln>
        </p:spPr>
        <p:txBody>
          <a:bodyPr wrap="none" tIns="91440" bIns="91440" anchor="ctr"/>
          <a:lstStyle/>
          <a:p>
            <a:endParaRPr lang="en-US">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Module Transactions</a:t>
            </a:r>
          </a:p>
        </p:txBody>
      </p:sp>
      <p:sp>
        <p:nvSpPr>
          <p:cNvPr id="12323" name="Footer Placeholder 46"/>
          <p:cNvSpPr>
            <a:spLocks noGrp="1"/>
          </p:cNvSpPr>
          <p:nvPr>
            <p:ph type="ftr" sz="quarter" idx="10"/>
          </p:nvPr>
        </p:nvSpPr>
        <p:spPr>
          <a:xfrm>
            <a:off x="8229600" y="6638544"/>
            <a:ext cx="914400" cy="219456"/>
          </a:xfrm>
          <a:noFill/>
        </p:spPr>
        <p:txBody>
          <a:bodyPr/>
          <a:lstStyle/>
          <a:p>
            <a:pPr defTabSz="865188"/>
            <a:r>
              <a:rPr lang="en-US"/>
              <a:t>GL-IN-060</a:t>
            </a:r>
          </a:p>
        </p:txBody>
      </p:sp>
      <p:grpSp>
        <p:nvGrpSpPr>
          <p:cNvPr id="48" name="Group 47"/>
          <p:cNvGrpSpPr/>
          <p:nvPr/>
        </p:nvGrpSpPr>
        <p:grpSpPr>
          <a:xfrm>
            <a:off x="436648" y="1168446"/>
            <a:ext cx="8196262" cy="4662487"/>
            <a:chOff x="255588" y="1340453"/>
            <a:chExt cx="8196262" cy="4662487"/>
          </a:xfrm>
        </p:grpSpPr>
        <p:sp>
          <p:nvSpPr>
            <p:cNvPr id="12291" name="AutoShape 5"/>
            <p:cNvSpPr>
              <a:spLocks noChangeArrowheads="1"/>
            </p:cNvSpPr>
            <p:nvPr/>
          </p:nvSpPr>
          <p:spPr bwMode="auto">
            <a:xfrm>
              <a:off x="346075" y="2527903"/>
              <a:ext cx="1778000"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12292" name="AutoShape 6"/>
            <p:cNvSpPr>
              <a:spLocks noChangeArrowheads="1"/>
            </p:cNvSpPr>
            <p:nvPr/>
          </p:nvSpPr>
          <p:spPr bwMode="auto">
            <a:xfrm>
              <a:off x="346075" y="3423253"/>
              <a:ext cx="1778000"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12293" name="AutoShape 7"/>
            <p:cNvSpPr>
              <a:spLocks noChangeArrowheads="1"/>
            </p:cNvSpPr>
            <p:nvPr/>
          </p:nvSpPr>
          <p:spPr bwMode="auto">
            <a:xfrm>
              <a:off x="346075" y="4324953"/>
              <a:ext cx="1798638" cy="569912"/>
            </a:xfrm>
            <a:prstGeom prst="roundRect">
              <a:avLst>
                <a:gd name="adj" fmla="val 16667"/>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12294" name="AutoShape 8"/>
            <p:cNvSpPr>
              <a:spLocks noChangeArrowheads="1"/>
            </p:cNvSpPr>
            <p:nvPr/>
          </p:nvSpPr>
          <p:spPr bwMode="auto">
            <a:xfrm>
              <a:off x="344488" y="5280628"/>
              <a:ext cx="1808162" cy="569912"/>
            </a:xfrm>
            <a:prstGeom prst="roundRect">
              <a:avLst>
                <a:gd name="adj" fmla="val 16667"/>
              </a:avLst>
            </a:prstGeom>
            <a:solidFill>
              <a:srgbClr val="BFD5CF"/>
            </a:solidFill>
            <a:ln w="9525" algn="ctr">
              <a:solidFill>
                <a:schemeClr val="tx1"/>
              </a:solidFill>
              <a:round/>
              <a:headEnd/>
              <a:tailEnd/>
            </a:ln>
          </p:spPr>
          <p:txBody>
            <a:bodyPr wrap="none" tIns="91440" bIns="91440" anchor="ctr"/>
            <a:lstStyle/>
            <a:p>
              <a:endParaRPr lang="en-US">
                <a:latin typeface="+mj-lt"/>
              </a:endParaRPr>
            </a:p>
          </p:txBody>
        </p:sp>
        <p:sp>
          <p:nvSpPr>
            <p:cNvPr id="12295" name="AutoShape 26"/>
            <p:cNvSpPr>
              <a:spLocks noChangeArrowheads="1"/>
            </p:cNvSpPr>
            <p:nvPr/>
          </p:nvSpPr>
          <p:spPr bwMode="auto">
            <a:xfrm>
              <a:off x="6492875" y="2527903"/>
              <a:ext cx="1778000"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12296" name="AutoShape 27"/>
            <p:cNvSpPr>
              <a:spLocks noChangeArrowheads="1"/>
            </p:cNvSpPr>
            <p:nvPr/>
          </p:nvSpPr>
          <p:spPr bwMode="auto">
            <a:xfrm>
              <a:off x="6492875" y="3423253"/>
              <a:ext cx="1778000"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12297" name="AutoShape 28"/>
            <p:cNvSpPr>
              <a:spLocks noChangeArrowheads="1"/>
            </p:cNvSpPr>
            <p:nvPr/>
          </p:nvSpPr>
          <p:spPr bwMode="auto">
            <a:xfrm>
              <a:off x="6492875" y="4324953"/>
              <a:ext cx="1798638" cy="569912"/>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grpSp>
          <p:nvGrpSpPr>
            <p:cNvPr id="12298" name="Group 31"/>
            <p:cNvGrpSpPr>
              <a:grpSpLocks/>
            </p:cNvGrpSpPr>
            <p:nvPr/>
          </p:nvGrpSpPr>
          <p:grpSpPr bwMode="auto">
            <a:xfrm>
              <a:off x="3138488" y="3188303"/>
              <a:ext cx="2468562" cy="1177925"/>
              <a:chOff x="1977" y="2265"/>
              <a:chExt cx="1555" cy="742"/>
            </a:xfrm>
          </p:grpSpPr>
          <p:sp>
            <p:nvSpPr>
              <p:cNvPr id="12334" name="Oval 25"/>
              <p:cNvSpPr>
                <a:spLocks noChangeArrowheads="1"/>
              </p:cNvSpPr>
              <p:nvPr/>
            </p:nvSpPr>
            <p:spPr bwMode="auto">
              <a:xfrm>
                <a:off x="1977" y="2265"/>
                <a:ext cx="1555" cy="742"/>
              </a:xfrm>
              <a:prstGeom prst="ellipse">
                <a:avLst/>
              </a:prstGeom>
              <a:solidFill>
                <a:srgbClr val="EBDBAD"/>
              </a:solidFill>
              <a:ln w="19050" algn="ctr">
                <a:solidFill>
                  <a:schemeClr val="tx1"/>
                </a:solidFill>
                <a:round/>
                <a:headEnd/>
                <a:tailEnd/>
              </a:ln>
            </p:spPr>
            <p:txBody>
              <a:bodyPr wrap="none" tIns="91440" bIns="91440" anchor="ctr"/>
              <a:lstStyle/>
              <a:p>
                <a:endParaRPr lang="en-US">
                  <a:latin typeface="+mj-lt"/>
                </a:endParaRPr>
              </a:p>
            </p:txBody>
          </p:sp>
          <p:sp>
            <p:nvSpPr>
              <p:cNvPr id="12335" name="Text Box 30"/>
              <p:cNvSpPr txBox="1">
                <a:spLocks noChangeArrowheads="1"/>
              </p:cNvSpPr>
              <p:nvPr/>
            </p:nvSpPr>
            <p:spPr bwMode="auto">
              <a:xfrm>
                <a:off x="2170" y="2387"/>
                <a:ext cx="1177" cy="538"/>
              </a:xfrm>
              <a:prstGeom prst="rect">
                <a:avLst/>
              </a:prstGeom>
              <a:noFill/>
              <a:ln w="19050" algn="ctr">
                <a:noFill/>
                <a:miter lim="800000"/>
                <a:headEnd/>
                <a:tailEnd/>
              </a:ln>
            </p:spPr>
            <p:txBody>
              <a:bodyPr tIns="91440" bIns="91440">
                <a:spAutoFit/>
              </a:bodyPr>
              <a:lstStyle/>
              <a:p>
                <a:pPr>
                  <a:spcBef>
                    <a:spcPct val="50000"/>
                  </a:spcBef>
                </a:pPr>
                <a:r>
                  <a:rPr lang="en-US" sz="2200">
                    <a:latin typeface="+mj-lt"/>
                  </a:rPr>
                  <a:t>General Ledger</a:t>
                </a:r>
              </a:p>
            </p:txBody>
          </p:sp>
        </p:grpSp>
        <p:grpSp>
          <p:nvGrpSpPr>
            <p:cNvPr id="12299" name="Group 36"/>
            <p:cNvGrpSpPr>
              <a:grpSpLocks/>
            </p:cNvGrpSpPr>
            <p:nvPr/>
          </p:nvGrpSpPr>
          <p:grpSpPr bwMode="auto">
            <a:xfrm>
              <a:off x="3403600" y="5242528"/>
              <a:ext cx="1954213" cy="760412"/>
              <a:chOff x="2125" y="3559"/>
              <a:chExt cx="1231" cy="479"/>
            </a:xfrm>
          </p:grpSpPr>
          <p:sp>
            <p:nvSpPr>
              <p:cNvPr id="12332" name="Oval 21"/>
              <p:cNvSpPr>
                <a:spLocks noChangeArrowheads="1"/>
              </p:cNvSpPr>
              <p:nvPr/>
            </p:nvSpPr>
            <p:spPr bwMode="auto">
              <a:xfrm>
                <a:off x="2125" y="3559"/>
                <a:ext cx="1231" cy="479"/>
              </a:xfrm>
              <a:prstGeom prst="ellipse">
                <a:avLst/>
              </a:prstGeom>
              <a:solidFill>
                <a:srgbClr val="E0B19C"/>
              </a:solidFill>
              <a:ln w="12700" algn="ctr">
                <a:solidFill>
                  <a:schemeClr val="tx1"/>
                </a:solidFill>
                <a:round/>
                <a:headEnd/>
                <a:tailEnd/>
              </a:ln>
            </p:spPr>
            <p:txBody>
              <a:bodyPr wrap="none" tIns="91440" bIns="91440" anchor="ctr"/>
              <a:lstStyle/>
              <a:p>
                <a:endParaRPr lang="en-US">
                  <a:latin typeface="+mj-lt"/>
                </a:endParaRPr>
              </a:p>
            </p:txBody>
          </p:sp>
          <p:sp>
            <p:nvSpPr>
              <p:cNvPr id="12333" name="Text Box 32"/>
              <p:cNvSpPr txBox="1">
                <a:spLocks noChangeArrowheads="1"/>
              </p:cNvSpPr>
              <p:nvPr/>
            </p:nvSpPr>
            <p:spPr bwMode="auto">
              <a:xfrm>
                <a:off x="2208" y="3597"/>
                <a:ext cx="1082" cy="404"/>
              </a:xfrm>
              <a:prstGeom prst="rect">
                <a:avLst/>
              </a:prstGeom>
              <a:noFill/>
              <a:ln w="12700" algn="ctr">
                <a:noFill/>
                <a:miter lim="800000"/>
                <a:headEnd/>
                <a:tailEnd/>
              </a:ln>
            </p:spPr>
            <p:txBody>
              <a:bodyPr tIns="91440" bIns="91440">
                <a:spAutoFit/>
              </a:bodyPr>
              <a:lstStyle/>
              <a:p>
                <a:pPr>
                  <a:spcBef>
                    <a:spcPct val="50000"/>
                  </a:spcBef>
                </a:pPr>
                <a:r>
                  <a:rPr lang="en-US" sz="1500">
                    <a:latin typeface="+mj-lt"/>
                  </a:rPr>
                  <a:t>Multi-Company Consolidation</a:t>
                </a:r>
              </a:p>
            </p:txBody>
          </p:sp>
        </p:grpSp>
        <p:grpSp>
          <p:nvGrpSpPr>
            <p:cNvPr id="12300" name="Group 35"/>
            <p:cNvGrpSpPr>
              <a:grpSpLocks/>
            </p:cNvGrpSpPr>
            <p:nvPr/>
          </p:nvGrpSpPr>
          <p:grpSpPr bwMode="auto">
            <a:xfrm>
              <a:off x="3424238" y="1381728"/>
              <a:ext cx="1954212" cy="760412"/>
              <a:chOff x="2157" y="1127"/>
              <a:chExt cx="1231" cy="479"/>
            </a:xfrm>
          </p:grpSpPr>
          <p:sp>
            <p:nvSpPr>
              <p:cNvPr id="12330" name="Oval 22"/>
              <p:cNvSpPr>
                <a:spLocks noChangeArrowheads="1"/>
              </p:cNvSpPr>
              <p:nvPr/>
            </p:nvSpPr>
            <p:spPr bwMode="auto">
              <a:xfrm>
                <a:off x="2157" y="1127"/>
                <a:ext cx="1231" cy="479"/>
              </a:xfrm>
              <a:prstGeom prst="ellipse">
                <a:avLst/>
              </a:prstGeom>
              <a:solidFill>
                <a:srgbClr val="B7E9A7"/>
              </a:solidFill>
              <a:ln w="9525" algn="ctr">
                <a:solidFill>
                  <a:schemeClr val="tx1"/>
                </a:solidFill>
                <a:round/>
                <a:headEnd/>
                <a:tailEnd/>
              </a:ln>
            </p:spPr>
            <p:txBody>
              <a:bodyPr wrap="none" tIns="91440" bIns="91440" anchor="ctr"/>
              <a:lstStyle/>
              <a:p>
                <a:endParaRPr lang="en-US">
                  <a:latin typeface="+mj-lt"/>
                </a:endParaRPr>
              </a:p>
            </p:txBody>
          </p:sp>
          <p:sp>
            <p:nvSpPr>
              <p:cNvPr id="12331" name="Text Box 34"/>
              <p:cNvSpPr txBox="1">
                <a:spLocks noChangeArrowheads="1"/>
              </p:cNvSpPr>
              <p:nvPr/>
            </p:nvSpPr>
            <p:spPr bwMode="auto">
              <a:xfrm>
                <a:off x="2254" y="1222"/>
                <a:ext cx="1049" cy="27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Fixed Assets</a:t>
                </a:r>
              </a:p>
            </p:txBody>
          </p:sp>
        </p:grpSp>
        <p:grpSp>
          <p:nvGrpSpPr>
            <p:cNvPr id="12301" name="Group 38"/>
            <p:cNvGrpSpPr>
              <a:grpSpLocks/>
            </p:cNvGrpSpPr>
            <p:nvPr/>
          </p:nvGrpSpPr>
          <p:grpSpPr bwMode="auto">
            <a:xfrm>
              <a:off x="6370638" y="1340453"/>
              <a:ext cx="1954212" cy="760412"/>
              <a:chOff x="4013" y="1101"/>
              <a:chExt cx="1231" cy="479"/>
            </a:xfrm>
          </p:grpSpPr>
          <p:sp>
            <p:nvSpPr>
              <p:cNvPr id="12328" name="Oval 19"/>
              <p:cNvSpPr>
                <a:spLocks noChangeArrowheads="1"/>
              </p:cNvSpPr>
              <p:nvPr/>
            </p:nvSpPr>
            <p:spPr bwMode="auto">
              <a:xfrm>
                <a:off x="4013" y="1101"/>
                <a:ext cx="1231" cy="479"/>
              </a:xfrm>
              <a:prstGeom prst="ellipse">
                <a:avLst/>
              </a:prstGeom>
              <a:solidFill>
                <a:srgbClr val="CC99FF"/>
              </a:solidFill>
              <a:ln w="9525" algn="ctr">
                <a:solidFill>
                  <a:schemeClr val="tx1"/>
                </a:solidFill>
                <a:round/>
                <a:headEnd/>
                <a:tailEnd/>
              </a:ln>
            </p:spPr>
            <p:txBody>
              <a:bodyPr wrap="none" tIns="91440" bIns="91440" anchor="ctr"/>
              <a:lstStyle/>
              <a:p>
                <a:endParaRPr lang="en-US">
                  <a:latin typeface="+mj-lt"/>
                </a:endParaRPr>
              </a:p>
            </p:txBody>
          </p:sp>
          <p:sp>
            <p:nvSpPr>
              <p:cNvPr id="12329" name="Text Box 37"/>
              <p:cNvSpPr txBox="1">
                <a:spLocks noChangeArrowheads="1"/>
              </p:cNvSpPr>
              <p:nvPr/>
            </p:nvSpPr>
            <p:spPr bwMode="auto">
              <a:xfrm>
                <a:off x="4122" y="1113"/>
                <a:ext cx="1024" cy="424"/>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Accounts Payable</a:t>
                </a:r>
              </a:p>
            </p:txBody>
          </p:sp>
        </p:grpSp>
        <p:grpSp>
          <p:nvGrpSpPr>
            <p:cNvPr id="12302" name="Group 40"/>
            <p:cNvGrpSpPr>
              <a:grpSpLocks/>
            </p:cNvGrpSpPr>
            <p:nvPr/>
          </p:nvGrpSpPr>
          <p:grpSpPr bwMode="auto">
            <a:xfrm>
              <a:off x="255588" y="1423003"/>
              <a:ext cx="1954212" cy="760412"/>
              <a:chOff x="161" y="1153"/>
              <a:chExt cx="1231" cy="479"/>
            </a:xfrm>
          </p:grpSpPr>
          <p:sp>
            <p:nvSpPr>
              <p:cNvPr id="12326" name="Oval 20"/>
              <p:cNvSpPr>
                <a:spLocks noChangeArrowheads="1"/>
              </p:cNvSpPr>
              <p:nvPr/>
            </p:nvSpPr>
            <p:spPr bwMode="auto">
              <a:xfrm>
                <a:off x="161" y="1153"/>
                <a:ext cx="1231" cy="479"/>
              </a:xfrm>
              <a:prstGeom prst="ellipse">
                <a:avLst/>
              </a:prstGeom>
              <a:solidFill>
                <a:srgbClr val="BFD5CF"/>
              </a:solidFill>
              <a:ln w="12700" algn="ctr">
                <a:solidFill>
                  <a:schemeClr val="tx1"/>
                </a:solidFill>
                <a:round/>
                <a:headEnd/>
                <a:tailEnd/>
              </a:ln>
            </p:spPr>
            <p:txBody>
              <a:bodyPr wrap="none" tIns="91440" bIns="91440" anchor="ctr"/>
              <a:lstStyle/>
              <a:p>
                <a:endParaRPr lang="en-US">
                  <a:latin typeface="+mj-lt"/>
                </a:endParaRPr>
              </a:p>
            </p:txBody>
          </p:sp>
          <p:sp>
            <p:nvSpPr>
              <p:cNvPr id="12327" name="Text Box 39"/>
              <p:cNvSpPr txBox="1">
                <a:spLocks noChangeArrowheads="1"/>
              </p:cNvSpPr>
              <p:nvPr/>
            </p:nvSpPr>
            <p:spPr bwMode="auto">
              <a:xfrm>
                <a:off x="262" y="1172"/>
                <a:ext cx="1037" cy="424"/>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Accounts Receivable</a:t>
                </a:r>
              </a:p>
            </p:txBody>
          </p:sp>
        </p:grpSp>
        <p:sp>
          <p:nvSpPr>
            <p:cNvPr id="12303" name="Text Box 41"/>
            <p:cNvSpPr txBox="1">
              <a:spLocks noChangeArrowheads="1"/>
            </p:cNvSpPr>
            <p:nvPr/>
          </p:nvSpPr>
          <p:spPr bwMode="auto">
            <a:xfrm>
              <a:off x="396875" y="2558065"/>
              <a:ext cx="1706563"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Invoice Post</a:t>
              </a:r>
            </a:p>
          </p:txBody>
        </p:sp>
        <p:sp>
          <p:nvSpPr>
            <p:cNvPr id="12304" name="Line 42"/>
            <p:cNvSpPr>
              <a:spLocks noChangeShapeType="1"/>
            </p:cNvSpPr>
            <p:nvPr/>
          </p:nvSpPr>
          <p:spPr bwMode="auto">
            <a:xfrm>
              <a:off x="2152650" y="1951640"/>
              <a:ext cx="1657350" cy="1277938"/>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12305" name="Line 43"/>
            <p:cNvSpPr>
              <a:spLocks noChangeShapeType="1"/>
            </p:cNvSpPr>
            <p:nvPr/>
          </p:nvSpPr>
          <p:spPr bwMode="auto">
            <a:xfrm>
              <a:off x="2124075" y="2813653"/>
              <a:ext cx="1177925" cy="669925"/>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12306" name="Text Box 44"/>
            <p:cNvSpPr txBox="1">
              <a:spLocks noChangeArrowheads="1"/>
            </p:cNvSpPr>
            <p:nvPr/>
          </p:nvSpPr>
          <p:spPr bwMode="auto">
            <a:xfrm>
              <a:off x="284163" y="3502628"/>
              <a:ext cx="1919287"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Sales Shipments</a:t>
              </a:r>
            </a:p>
          </p:txBody>
        </p:sp>
        <p:sp>
          <p:nvSpPr>
            <p:cNvPr id="12307" name="Line 45"/>
            <p:cNvSpPr>
              <a:spLocks noChangeShapeType="1"/>
            </p:cNvSpPr>
            <p:nvPr/>
          </p:nvSpPr>
          <p:spPr bwMode="auto">
            <a:xfrm>
              <a:off x="2143125" y="3728053"/>
              <a:ext cx="996950" cy="0"/>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12308" name="Line 46"/>
            <p:cNvSpPr>
              <a:spLocks noChangeShapeType="1"/>
            </p:cNvSpPr>
            <p:nvPr/>
          </p:nvSpPr>
          <p:spPr bwMode="auto">
            <a:xfrm>
              <a:off x="4429125" y="2153253"/>
              <a:ext cx="0" cy="1004887"/>
            </a:xfrm>
            <a:prstGeom prst="line">
              <a:avLst/>
            </a:prstGeom>
            <a:noFill/>
            <a:ln w="44450">
              <a:solidFill>
                <a:srgbClr val="B7E9A7"/>
              </a:solidFill>
              <a:round/>
              <a:headEnd/>
              <a:tailEnd type="triangle" w="med" len="med"/>
            </a:ln>
          </p:spPr>
          <p:txBody>
            <a:bodyPr wrap="none" tIns="91440" bIns="91440" anchor="ctr"/>
            <a:lstStyle/>
            <a:p>
              <a:endParaRPr lang="en-US">
                <a:latin typeface="+mj-lt"/>
              </a:endParaRPr>
            </a:p>
          </p:txBody>
        </p:sp>
        <p:sp>
          <p:nvSpPr>
            <p:cNvPr id="12309" name="Line 47"/>
            <p:cNvSpPr>
              <a:spLocks noChangeShapeType="1"/>
            </p:cNvSpPr>
            <p:nvPr/>
          </p:nvSpPr>
          <p:spPr bwMode="auto">
            <a:xfrm flipH="1">
              <a:off x="5160963" y="1908778"/>
              <a:ext cx="1311275" cy="1382712"/>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12310" name="Line 48"/>
            <p:cNvSpPr>
              <a:spLocks noChangeShapeType="1"/>
            </p:cNvSpPr>
            <p:nvPr/>
          </p:nvSpPr>
          <p:spPr bwMode="auto">
            <a:xfrm flipH="1">
              <a:off x="5537200" y="2802540"/>
              <a:ext cx="955675" cy="711200"/>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12311" name="Text Box 49"/>
            <p:cNvSpPr txBox="1">
              <a:spLocks noChangeArrowheads="1"/>
            </p:cNvSpPr>
            <p:nvPr/>
          </p:nvSpPr>
          <p:spPr bwMode="auto">
            <a:xfrm>
              <a:off x="6762750" y="2488215"/>
              <a:ext cx="1343025"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Purchases Receipts</a:t>
              </a:r>
            </a:p>
          </p:txBody>
        </p:sp>
        <p:sp>
          <p:nvSpPr>
            <p:cNvPr id="12312" name="Line 50"/>
            <p:cNvSpPr>
              <a:spLocks noChangeShapeType="1"/>
            </p:cNvSpPr>
            <p:nvPr/>
          </p:nvSpPr>
          <p:spPr bwMode="auto">
            <a:xfrm flipV="1">
              <a:off x="4389438" y="4428140"/>
              <a:ext cx="0" cy="803275"/>
            </a:xfrm>
            <a:prstGeom prst="line">
              <a:avLst/>
            </a:prstGeom>
            <a:noFill/>
            <a:ln w="44450">
              <a:solidFill>
                <a:srgbClr val="E0B19C"/>
              </a:solidFill>
              <a:round/>
              <a:headEnd/>
              <a:tailEnd type="triangle" w="med" len="med"/>
            </a:ln>
          </p:spPr>
          <p:txBody>
            <a:bodyPr wrap="none" tIns="91440" bIns="91440" anchor="ctr"/>
            <a:lstStyle/>
            <a:p>
              <a:endParaRPr lang="en-US">
                <a:latin typeface="+mj-lt"/>
              </a:endParaRPr>
            </a:p>
          </p:txBody>
        </p:sp>
        <p:sp>
          <p:nvSpPr>
            <p:cNvPr id="12313" name="Line 51"/>
            <p:cNvSpPr>
              <a:spLocks noChangeShapeType="1"/>
            </p:cNvSpPr>
            <p:nvPr/>
          </p:nvSpPr>
          <p:spPr bwMode="auto">
            <a:xfrm flipH="1" flipV="1">
              <a:off x="5140325" y="4317015"/>
              <a:ext cx="1331913" cy="1228725"/>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12314" name="Line 52"/>
            <p:cNvSpPr>
              <a:spLocks noChangeShapeType="1"/>
            </p:cNvSpPr>
            <p:nvPr/>
          </p:nvSpPr>
          <p:spPr bwMode="auto">
            <a:xfrm flipV="1">
              <a:off x="2163763" y="4358290"/>
              <a:ext cx="1493837" cy="1219200"/>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12315" name="Line 53"/>
            <p:cNvSpPr>
              <a:spLocks noChangeShapeType="1"/>
            </p:cNvSpPr>
            <p:nvPr/>
          </p:nvSpPr>
          <p:spPr bwMode="auto">
            <a:xfrm flipH="1">
              <a:off x="5629275" y="3697890"/>
              <a:ext cx="852488" cy="0"/>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12316" name="Text Box 54"/>
            <p:cNvSpPr txBox="1">
              <a:spLocks noChangeArrowheads="1"/>
            </p:cNvSpPr>
            <p:nvPr/>
          </p:nvSpPr>
          <p:spPr bwMode="auto">
            <a:xfrm>
              <a:off x="346075" y="4266215"/>
              <a:ext cx="1798638"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Inventory Adjustments</a:t>
              </a:r>
            </a:p>
          </p:txBody>
        </p:sp>
        <p:sp>
          <p:nvSpPr>
            <p:cNvPr id="12317" name="Text Box 55"/>
            <p:cNvSpPr txBox="1">
              <a:spLocks noChangeArrowheads="1"/>
            </p:cNvSpPr>
            <p:nvPr/>
          </p:nvSpPr>
          <p:spPr bwMode="auto">
            <a:xfrm>
              <a:off x="6318250" y="3493103"/>
              <a:ext cx="2133600" cy="428625"/>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Repetitive</a:t>
              </a:r>
            </a:p>
          </p:txBody>
        </p:sp>
        <p:grpSp>
          <p:nvGrpSpPr>
            <p:cNvPr id="12318" name="Group 57"/>
            <p:cNvGrpSpPr>
              <a:grpSpLocks/>
            </p:cNvGrpSpPr>
            <p:nvPr/>
          </p:nvGrpSpPr>
          <p:grpSpPr bwMode="auto">
            <a:xfrm>
              <a:off x="6491288" y="5280628"/>
              <a:ext cx="1808162" cy="569912"/>
              <a:chOff x="4089" y="3583"/>
              <a:chExt cx="1139" cy="359"/>
            </a:xfrm>
          </p:grpSpPr>
          <p:sp>
            <p:nvSpPr>
              <p:cNvPr id="12324" name="AutoShape 29"/>
              <p:cNvSpPr>
                <a:spLocks noChangeArrowheads="1"/>
              </p:cNvSpPr>
              <p:nvPr/>
            </p:nvSpPr>
            <p:spPr bwMode="auto">
              <a:xfrm>
                <a:off x="4089" y="3583"/>
                <a:ext cx="1139" cy="359"/>
              </a:xfrm>
              <a:prstGeom prst="roundRect">
                <a:avLst>
                  <a:gd name="adj" fmla="val 16667"/>
                </a:avLst>
              </a:prstGeom>
              <a:solidFill>
                <a:srgbClr val="CCB5E7"/>
              </a:solidFill>
              <a:ln w="12700" algn="ctr">
                <a:solidFill>
                  <a:schemeClr val="tx1"/>
                </a:solidFill>
                <a:round/>
                <a:headEnd/>
                <a:tailEnd/>
              </a:ln>
            </p:spPr>
            <p:txBody>
              <a:bodyPr wrap="none" tIns="91440" bIns="91440" anchor="ctr"/>
              <a:lstStyle/>
              <a:p>
                <a:endParaRPr lang="en-US">
                  <a:latin typeface="+mj-lt"/>
                </a:endParaRPr>
              </a:p>
            </p:txBody>
          </p:sp>
          <p:sp>
            <p:nvSpPr>
              <p:cNvPr id="12325" name="Text Box 56"/>
              <p:cNvSpPr txBox="1">
                <a:spLocks noChangeArrowheads="1"/>
              </p:cNvSpPr>
              <p:nvPr/>
            </p:nvSpPr>
            <p:spPr bwMode="auto">
              <a:xfrm>
                <a:off x="4128" y="3629"/>
                <a:ext cx="1095" cy="270"/>
              </a:xfrm>
              <a:prstGeom prst="rect">
                <a:avLst/>
              </a:prstGeom>
              <a:noFill/>
              <a:ln w="12700" algn="ctr">
                <a:noFill/>
                <a:miter lim="800000"/>
                <a:headEnd/>
                <a:tailEnd/>
              </a:ln>
            </p:spPr>
            <p:txBody>
              <a:bodyPr tIns="91440" bIns="91440">
                <a:spAutoFit/>
              </a:bodyPr>
              <a:lstStyle/>
              <a:p>
                <a:pPr>
                  <a:spcBef>
                    <a:spcPct val="50000"/>
                  </a:spcBef>
                </a:pPr>
                <a:r>
                  <a:rPr lang="en-US" sz="1600">
                    <a:latin typeface="+mj-lt"/>
                  </a:rPr>
                  <a:t>Work Orders</a:t>
                </a:r>
              </a:p>
            </p:txBody>
          </p:sp>
        </p:grpSp>
        <p:sp>
          <p:nvSpPr>
            <p:cNvPr id="12319" name="Text Box 58"/>
            <p:cNvSpPr txBox="1">
              <a:spLocks noChangeArrowheads="1"/>
            </p:cNvSpPr>
            <p:nvPr/>
          </p:nvSpPr>
          <p:spPr bwMode="auto">
            <a:xfrm>
              <a:off x="6583363" y="4275740"/>
              <a:ext cx="1655762"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Shop Floor Control</a:t>
              </a:r>
            </a:p>
          </p:txBody>
        </p:sp>
        <p:sp>
          <p:nvSpPr>
            <p:cNvPr id="12320" name="Line 59"/>
            <p:cNvSpPr>
              <a:spLocks noChangeShapeType="1"/>
            </p:cNvSpPr>
            <p:nvPr/>
          </p:nvSpPr>
          <p:spPr bwMode="auto">
            <a:xfrm flipH="1" flipV="1">
              <a:off x="5546725" y="4063015"/>
              <a:ext cx="935038" cy="538163"/>
            </a:xfrm>
            <a:prstGeom prst="line">
              <a:avLst/>
            </a:prstGeom>
            <a:noFill/>
            <a:ln w="44450">
              <a:solidFill>
                <a:srgbClr val="CCB5E7"/>
              </a:solidFill>
              <a:round/>
              <a:headEnd/>
              <a:tailEnd type="triangle" w="med" len="med"/>
            </a:ln>
          </p:spPr>
          <p:txBody>
            <a:bodyPr wrap="none" tIns="91440" bIns="91440" anchor="ctr"/>
            <a:lstStyle/>
            <a:p>
              <a:endParaRPr lang="en-US">
                <a:latin typeface="+mj-lt"/>
              </a:endParaRPr>
            </a:p>
          </p:txBody>
        </p:sp>
        <p:sp>
          <p:nvSpPr>
            <p:cNvPr id="12321" name="Line 60"/>
            <p:cNvSpPr>
              <a:spLocks noChangeShapeType="1"/>
            </p:cNvSpPr>
            <p:nvPr/>
          </p:nvSpPr>
          <p:spPr bwMode="auto">
            <a:xfrm flipV="1">
              <a:off x="2163763" y="4072540"/>
              <a:ext cx="1036637" cy="538163"/>
            </a:xfrm>
            <a:prstGeom prst="line">
              <a:avLst/>
            </a:prstGeom>
            <a:noFill/>
            <a:ln w="44450">
              <a:solidFill>
                <a:srgbClr val="BFD5CF"/>
              </a:solidFill>
              <a:round/>
              <a:headEnd/>
              <a:tailEnd type="triangle" w="med" len="med"/>
            </a:ln>
          </p:spPr>
          <p:txBody>
            <a:bodyPr wrap="none" tIns="91440" bIns="91440" anchor="ctr"/>
            <a:lstStyle/>
            <a:p>
              <a:endParaRPr lang="en-US">
                <a:latin typeface="+mj-lt"/>
              </a:endParaRPr>
            </a:p>
          </p:txBody>
        </p:sp>
        <p:sp>
          <p:nvSpPr>
            <p:cNvPr id="12322" name="Text Box 61"/>
            <p:cNvSpPr txBox="1">
              <a:spLocks noChangeArrowheads="1"/>
            </p:cNvSpPr>
            <p:nvPr/>
          </p:nvSpPr>
          <p:spPr bwMode="auto">
            <a:xfrm>
              <a:off x="415925" y="5242528"/>
              <a:ext cx="1657350" cy="673100"/>
            </a:xfrm>
            <a:prstGeom prst="rect">
              <a:avLst/>
            </a:prstGeom>
            <a:noFill/>
            <a:ln w="9525" algn="ctr">
              <a:noFill/>
              <a:miter lim="800000"/>
              <a:headEnd/>
              <a:tailEnd/>
            </a:ln>
          </p:spPr>
          <p:txBody>
            <a:bodyPr tIns="91440" bIns="91440">
              <a:spAutoFit/>
            </a:bodyPr>
            <a:lstStyle/>
            <a:p>
              <a:pPr>
                <a:spcBef>
                  <a:spcPct val="50000"/>
                </a:spcBef>
              </a:pPr>
              <a:r>
                <a:rPr lang="en-US" sz="1600">
                  <a:latin typeface="+mj-lt"/>
                </a:rPr>
                <a:t>Standard Cost Changes</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General Ledger Transactions</a:t>
            </a:r>
          </a:p>
        </p:txBody>
      </p:sp>
      <p:sp>
        <p:nvSpPr>
          <p:cNvPr id="13324" name="Footer Placeholder 17"/>
          <p:cNvSpPr>
            <a:spLocks noGrp="1"/>
          </p:cNvSpPr>
          <p:nvPr>
            <p:ph type="ftr" sz="quarter" idx="10"/>
          </p:nvPr>
        </p:nvSpPr>
        <p:spPr>
          <a:noFill/>
        </p:spPr>
        <p:txBody>
          <a:bodyPr/>
          <a:lstStyle/>
          <a:p>
            <a:pPr defTabSz="865188"/>
            <a:r>
              <a:rPr lang="en-US"/>
              <a:t>GL-IN-070</a:t>
            </a:r>
          </a:p>
        </p:txBody>
      </p:sp>
      <p:sp>
        <p:nvSpPr>
          <p:cNvPr id="200708" name="Rectangle 4"/>
          <p:cNvSpPr>
            <a:spLocks noChangeArrowheads="1"/>
          </p:cNvSpPr>
          <p:nvPr/>
        </p:nvSpPr>
        <p:spPr bwMode="auto">
          <a:xfrm>
            <a:off x="498475" y="1379069"/>
            <a:ext cx="8445500" cy="17843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p>
            <a:pPr algn="l" eaLnBrk="0" hangingPunct="0">
              <a:defRPr/>
            </a:pPr>
            <a:r>
              <a:rPr kumimoji="1" lang="en-US" sz="1100" b="1">
                <a:latin typeface="Arial" charset="0"/>
              </a:rPr>
              <a:t>glutrrp.p 1                          25.13.14 Unposted Transaction Register                     Date: 03/03/96</a:t>
            </a:r>
          </a:p>
          <a:p>
            <a:pPr algn="l" eaLnBrk="0" hangingPunct="0">
              <a:defRPr/>
            </a:pPr>
            <a:r>
              <a:rPr kumimoji="1" lang="en-US" sz="1100" b="1">
                <a:latin typeface="Arial" charset="0"/>
              </a:rPr>
              <a:t>Page: 2                                       Quality Products Corp.                            Time: 13:28:21</a:t>
            </a:r>
          </a:p>
          <a:p>
            <a:pPr algn="l" eaLnBrk="0" hangingPunct="0">
              <a:defRPr/>
            </a:pPr>
            <a:endParaRPr kumimoji="1" lang="en-US" sz="1100" b="1">
              <a:latin typeface="Arial" charset="0"/>
            </a:endParaRPr>
          </a:p>
          <a:p>
            <a:pPr algn="l" eaLnBrk="0" hangingPunct="0">
              <a:defRPr/>
            </a:pPr>
            <a:r>
              <a:rPr kumimoji="1" lang="en-US" sz="1100" b="1">
                <a:latin typeface="Arial" charset="0"/>
              </a:rPr>
              <a:t>GL Reference        Entered    EffDate    User ID   Line   Account           Project    Enty   Description                             Amount Cur</a:t>
            </a:r>
          </a:p>
          <a:p>
            <a:pPr algn="l" eaLnBrk="0" hangingPunct="0">
              <a:defRPr/>
            </a:pPr>
            <a:r>
              <a:rPr kumimoji="1" lang="en-US" sz="1100" b="1">
                <a:latin typeface="Arial" charset="0"/>
              </a:rPr>
              <a:t>-------------- -------- -------- -------- ---- -------------- -------- ---- ---------------------  ------- ---</a:t>
            </a:r>
          </a:p>
          <a:p>
            <a:pPr algn="l" eaLnBrk="0" hangingPunct="0">
              <a:defRPr/>
            </a:pPr>
            <a:r>
              <a:rPr kumimoji="1" lang="en-US" sz="1100" b="1">
                <a:latin typeface="Arial" charset="0"/>
              </a:rPr>
              <a:t>AP990303000004   03/03/99   03/03/96   ABM         1      2100-10-1000   ADV94    1000   AP Voucher                             -100.00 USD</a:t>
            </a:r>
          </a:p>
          <a:p>
            <a:pPr algn="l" eaLnBrk="0" hangingPunct="0">
              <a:defRPr/>
            </a:pPr>
            <a:r>
              <a:rPr kumimoji="1" lang="en-US" sz="1100" b="1">
                <a:latin typeface="Arial" charset="0"/>
              </a:rPr>
              <a:t>                                                                                     2     5100-10-1000   ADV94    1000    PURCHASES (EXPENSED)    100.00 USD</a:t>
            </a:r>
          </a:p>
          <a:p>
            <a:pPr algn="l" eaLnBrk="0" hangingPunct="0">
              <a:defRPr/>
            </a:pPr>
            <a:r>
              <a:rPr kumimoji="1" lang="en-US" sz="1100" b="1">
                <a:latin typeface="Arial" charset="0"/>
              </a:rPr>
              <a:t>                                                                                                   -----------</a:t>
            </a:r>
          </a:p>
          <a:p>
            <a:pPr algn="l" eaLnBrk="0" hangingPunct="0">
              <a:defRPr/>
            </a:pPr>
            <a:r>
              <a:rPr kumimoji="1" lang="en-US" sz="1100" b="1">
                <a:latin typeface="Arial" charset="0"/>
              </a:rPr>
              <a:t>                                                                                                      0.00 USD</a:t>
            </a:r>
          </a:p>
          <a:p>
            <a:pPr algn="l" eaLnBrk="0" latinLnBrk="1" hangingPunct="0">
              <a:defRPr/>
            </a:pPr>
            <a:endParaRPr kumimoji="1" lang="en-US" sz="1100" b="1">
              <a:latin typeface="Arial" charset="0"/>
            </a:endParaRPr>
          </a:p>
        </p:txBody>
      </p:sp>
      <p:sp>
        <p:nvSpPr>
          <p:cNvPr id="200709" name="Rectangle 5"/>
          <p:cNvSpPr>
            <a:spLocks noChangeArrowheads="1"/>
          </p:cNvSpPr>
          <p:nvPr/>
        </p:nvSpPr>
        <p:spPr bwMode="auto">
          <a:xfrm>
            <a:off x="427038" y="3052294"/>
            <a:ext cx="2809875" cy="119697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0488" tIns="44450" rIns="90488" bIns="44450">
            <a:spAutoFit/>
          </a:bodyPr>
          <a:lstStyle/>
          <a:p>
            <a:pPr algn="l" eaLnBrk="0" hangingPunct="0">
              <a:defRPr/>
            </a:pPr>
            <a:r>
              <a:rPr kumimoji="1" lang="en-US" sz="2400" b="1" dirty="0">
                <a:latin typeface="+mj-lt"/>
              </a:rPr>
              <a:t>GL Reference  </a:t>
            </a:r>
          </a:p>
          <a:p>
            <a:pPr algn="l" eaLnBrk="0" hangingPunct="0">
              <a:defRPr/>
            </a:pPr>
            <a:r>
              <a:rPr kumimoji="1" lang="en-US" sz="2400" b="1" dirty="0">
                <a:latin typeface="+mj-lt"/>
              </a:rPr>
              <a:t>-------------- </a:t>
            </a:r>
          </a:p>
          <a:p>
            <a:pPr algn="l" eaLnBrk="0" hangingPunct="0">
              <a:defRPr/>
            </a:pPr>
            <a:r>
              <a:rPr kumimoji="1" lang="en-US" sz="2400" b="1" dirty="0">
                <a:latin typeface="+mj-lt"/>
              </a:rPr>
              <a:t>AP990303000004 </a:t>
            </a:r>
          </a:p>
        </p:txBody>
      </p:sp>
      <p:sp>
        <p:nvSpPr>
          <p:cNvPr id="13317" name="Rectangle 6"/>
          <p:cNvSpPr>
            <a:spLocks noChangeArrowheads="1"/>
          </p:cNvSpPr>
          <p:nvPr/>
        </p:nvSpPr>
        <p:spPr bwMode="auto">
          <a:xfrm>
            <a:off x="460375" y="3863506"/>
            <a:ext cx="2630488" cy="279400"/>
          </a:xfrm>
          <a:prstGeom prst="rect">
            <a:avLst/>
          </a:prstGeom>
          <a:noFill/>
          <a:ln w="28575">
            <a:solidFill>
              <a:schemeClr val="accent1"/>
            </a:solidFill>
            <a:miter lim="800000"/>
            <a:headEnd/>
            <a:tailEnd/>
          </a:ln>
        </p:spPr>
        <p:txBody>
          <a:bodyPr wrap="none" anchor="ctr"/>
          <a:lstStyle/>
          <a:p>
            <a:endParaRPr lang="en-US">
              <a:latin typeface="+mj-lt"/>
            </a:endParaRPr>
          </a:p>
        </p:txBody>
      </p:sp>
      <p:grpSp>
        <p:nvGrpSpPr>
          <p:cNvPr id="13318" name="Group 7"/>
          <p:cNvGrpSpPr>
            <a:grpSpLocks/>
          </p:cNvGrpSpPr>
          <p:nvPr/>
        </p:nvGrpSpPr>
        <p:grpSpPr bwMode="auto">
          <a:xfrm>
            <a:off x="304800" y="4781081"/>
            <a:ext cx="762000" cy="533400"/>
            <a:chOff x="96" y="3198"/>
            <a:chExt cx="480" cy="336"/>
          </a:xfrm>
        </p:grpSpPr>
        <p:sp>
          <p:nvSpPr>
            <p:cNvPr id="13329" name="Text Box 8"/>
            <p:cNvSpPr txBox="1">
              <a:spLocks noChangeArrowheads="1"/>
            </p:cNvSpPr>
            <p:nvPr/>
          </p:nvSpPr>
          <p:spPr bwMode="auto">
            <a:xfrm>
              <a:off x="110" y="3245"/>
              <a:ext cx="452" cy="231"/>
            </a:xfrm>
            <a:prstGeom prst="rect">
              <a:avLst/>
            </a:prstGeom>
            <a:noFill/>
            <a:ln w="38100">
              <a:noFill/>
              <a:miter lim="800000"/>
              <a:headEnd/>
              <a:tailEnd/>
            </a:ln>
          </p:spPr>
          <p:txBody>
            <a:bodyPr wrap="none" anchor="ctr">
              <a:spAutoFit/>
            </a:bodyPr>
            <a:lstStyle/>
            <a:p>
              <a:pPr eaLnBrk="0" hangingPunct="0"/>
              <a:r>
                <a:rPr kumimoji="1" lang="en-US" sz="1800" b="1">
                  <a:latin typeface="+mj-lt"/>
                </a:rPr>
                <a:t>Type</a:t>
              </a:r>
              <a:endParaRPr kumimoji="1" lang="en-US" sz="1800">
                <a:latin typeface="+mj-lt"/>
              </a:endParaRPr>
            </a:p>
          </p:txBody>
        </p:sp>
        <p:sp>
          <p:nvSpPr>
            <p:cNvPr id="13330" name="Rectangle 9"/>
            <p:cNvSpPr>
              <a:spLocks noChangeArrowheads="1"/>
            </p:cNvSpPr>
            <p:nvPr/>
          </p:nvSpPr>
          <p:spPr bwMode="auto">
            <a:xfrm>
              <a:off x="96" y="3198"/>
              <a:ext cx="480" cy="336"/>
            </a:xfrm>
            <a:prstGeom prst="rect">
              <a:avLst/>
            </a:prstGeom>
            <a:noFill/>
            <a:ln w="38100">
              <a:solidFill>
                <a:schemeClr val="accent1"/>
              </a:solidFill>
              <a:miter lim="800000"/>
              <a:headEnd/>
              <a:tailEnd/>
            </a:ln>
          </p:spPr>
          <p:txBody>
            <a:bodyPr wrap="none" anchor="ctr"/>
            <a:lstStyle/>
            <a:p>
              <a:endParaRPr lang="en-US">
                <a:latin typeface="+mj-lt"/>
              </a:endParaRPr>
            </a:p>
          </p:txBody>
        </p:sp>
      </p:grpSp>
      <p:grpSp>
        <p:nvGrpSpPr>
          <p:cNvPr id="13319" name="Group 10"/>
          <p:cNvGrpSpPr>
            <a:grpSpLocks/>
          </p:cNvGrpSpPr>
          <p:nvPr/>
        </p:nvGrpSpPr>
        <p:grpSpPr bwMode="auto">
          <a:xfrm>
            <a:off x="1441450" y="5190656"/>
            <a:ext cx="1149350" cy="641350"/>
            <a:chOff x="794" y="3159"/>
            <a:chExt cx="724" cy="404"/>
          </a:xfrm>
        </p:grpSpPr>
        <p:sp>
          <p:nvSpPr>
            <p:cNvPr id="13327" name="Text Box 11"/>
            <p:cNvSpPr txBox="1">
              <a:spLocks noChangeArrowheads="1"/>
            </p:cNvSpPr>
            <p:nvPr/>
          </p:nvSpPr>
          <p:spPr bwMode="auto">
            <a:xfrm>
              <a:off x="794" y="3159"/>
              <a:ext cx="716" cy="404"/>
            </a:xfrm>
            <a:prstGeom prst="rect">
              <a:avLst/>
            </a:prstGeom>
            <a:noFill/>
            <a:ln w="38100">
              <a:solidFill>
                <a:schemeClr val="accent1"/>
              </a:solidFill>
              <a:miter lim="800000"/>
              <a:headEnd/>
              <a:tailEnd/>
            </a:ln>
          </p:spPr>
          <p:txBody>
            <a:bodyPr wrap="none" anchor="ctr">
              <a:spAutoFit/>
            </a:bodyPr>
            <a:lstStyle/>
            <a:p>
              <a:pPr eaLnBrk="0" hangingPunct="0"/>
              <a:r>
                <a:rPr kumimoji="1" lang="en-US" sz="1800" b="1">
                  <a:latin typeface="+mj-lt"/>
                </a:rPr>
                <a:t>Effective</a:t>
              </a:r>
            </a:p>
            <a:p>
              <a:pPr eaLnBrk="0" hangingPunct="0"/>
              <a:r>
                <a:rPr kumimoji="1" lang="en-US" sz="1800" b="1">
                  <a:latin typeface="+mj-lt"/>
                </a:rPr>
                <a:t>Date</a:t>
              </a:r>
            </a:p>
          </p:txBody>
        </p:sp>
        <p:sp>
          <p:nvSpPr>
            <p:cNvPr id="13328" name="Rectangle 12"/>
            <p:cNvSpPr>
              <a:spLocks noChangeArrowheads="1"/>
            </p:cNvSpPr>
            <p:nvPr/>
          </p:nvSpPr>
          <p:spPr bwMode="auto">
            <a:xfrm>
              <a:off x="798" y="3168"/>
              <a:ext cx="720" cy="384"/>
            </a:xfrm>
            <a:prstGeom prst="rect">
              <a:avLst/>
            </a:prstGeom>
            <a:noFill/>
            <a:ln w="38100">
              <a:solidFill>
                <a:schemeClr val="accent1"/>
              </a:solidFill>
              <a:miter lim="800000"/>
              <a:headEnd/>
              <a:tailEnd/>
            </a:ln>
          </p:spPr>
          <p:txBody>
            <a:bodyPr wrap="none" anchor="ctr"/>
            <a:lstStyle/>
            <a:p>
              <a:endParaRPr lang="en-US">
                <a:latin typeface="+mj-lt"/>
              </a:endParaRPr>
            </a:p>
          </p:txBody>
        </p:sp>
      </p:grpSp>
      <p:grpSp>
        <p:nvGrpSpPr>
          <p:cNvPr id="13320" name="Group 13"/>
          <p:cNvGrpSpPr>
            <a:grpSpLocks/>
          </p:cNvGrpSpPr>
          <p:nvPr/>
        </p:nvGrpSpPr>
        <p:grpSpPr bwMode="auto">
          <a:xfrm>
            <a:off x="3825968" y="3971455"/>
            <a:ext cx="1923606" cy="928599"/>
            <a:chOff x="1683" y="3207"/>
            <a:chExt cx="1146" cy="596"/>
          </a:xfrm>
        </p:grpSpPr>
        <p:sp>
          <p:nvSpPr>
            <p:cNvPr id="13325" name="Text Box 14"/>
            <p:cNvSpPr txBox="1">
              <a:spLocks noChangeArrowheads="1"/>
            </p:cNvSpPr>
            <p:nvPr/>
          </p:nvSpPr>
          <p:spPr bwMode="auto">
            <a:xfrm>
              <a:off x="1683" y="3210"/>
              <a:ext cx="1146" cy="593"/>
            </a:xfrm>
            <a:prstGeom prst="rect">
              <a:avLst/>
            </a:prstGeom>
            <a:noFill/>
            <a:ln w="38100">
              <a:solidFill>
                <a:schemeClr val="accent1"/>
              </a:solidFill>
              <a:miter lim="800000"/>
              <a:headEnd/>
              <a:tailEnd/>
            </a:ln>
          </p:spPr>
          <p:txBody>
            <a:bodyPr wrap="none" anchor="ctr">
              <a:spAutoFit/>
            </a:bodyPr>
            <a:lstStyle/>
            <a:p>
              <a:pPr eaLnBrk="0" hangingPunct="0"/>
              <a:r>
                <a:rPr kumimoji="1" lang="en-US" sz="1800" b="1">
                  <a:latin typeface="+mj-lt"/>
                </a:rPr>
                <a:t>Next sequential</a:t>
              </a:r>
            </a:p>
            <a:p>
              <a:pPr eaLnBrk="0" hangingPunct="0"/>
              <a:r>
                <a:rPr kumimoji="1" lang="en-US" sz="1800" b="1">
                  <a:latin typeface="+mj-lt"/>
                </a:rPr>
                <a:t>transaction</a:t>
              </a:r>
            </a:p>
            <a:p>
              <a:pPr eaLnBrk="0" hangingPunct="0"/>
              <a:r>
                <a:rPr kumimoji="1" lang="en-US" sz="1800" b="1">
                  <a:latin typeface="+mj-lt"/>
                </a:rPr>
                <a:t>number</a:t>
              </a:r>
              <a:endParaRPr kumimoji="1" lang="en-US" sz="1800">
                <a:latin typeface="+mj-lt"/>
              </a:endParaRPr>
            </a:p>
          </p:txBody>
        </p:sp>
        <p:sp>
          <p:nvSpPr>
            <p:cNvPr id="13326" name="Rectangle 15"/>
            <p:cNvSpPr>
              <a:spLocks noChangeArrowheads="1"/>
            </p:cNvSpPr>
            <p:nvPr/>
          </p:nvSpPr>
          <p:spPr bwMode="auto">
            <a:xfrm>
              <a:off x="1728" y="3207"/>
              <a:ext cx="1056" cy="576"/>
            </a:xfrm>
            <a:prstGeom prst="rect">
              <a:avLst/>
            </a:prstGeom>
            <a:noFill/>
            <a:ln w="38100">
              <a:noFill/>
              <a:miter lim="800000"/>
              <a:headEnd/>
              <a:tailEnd/>
            </a:ln>
          </p:spPr>
          <p:txBody>
            <a:bodyPr wrap="none" anchor="ctr"/>
            <a:lstStyle/>
            <a:p>
              <a:endParaRPr lang="en-US">
                <a:latin typeface="+mj-lt"/>
              </a:endParaRPr>
            </a:p>
          </p:txBody>
        </p:sp>
      </p:grpSp>
      <p:cxnSp>
        <p:nvCxnSpPr>
          <p:cNvPr id="13321" name="AutoShape 16"/>
          <p:cNvCxnSpPr>
            <a:cxnSpLocks noChangeShapeType="1"/>
            <a:stCxn id="13317" idx="1"/>
          </p:cNvCxnSpPr>
          <p:nvPr/>
        </p:nvCxnSpPr>
        <p:spPr bwMode="auto">
          <a:xfrm rot="10800000" flipH="1" flipV="1">
            <a:off x="446088" y="4003206"/>
            <a:ext cx="239712" cy="758825"/>
          </a:xfrm>
          <a:prstGeom prst="bentConnector4">
            <a:avLst>
              <a:gd name="adj1" fmla="val -89403"/>
              <a:gd name="adj2" fmla="val 60458"/>
            </a:avLst>
          </a:prstGeom>
          <a:noFill/>
          <a:ln w="38100">
            <a:solidFill>
              <a:schemeClr val="accent1"/>
            </a:solidFill>
            <a:miter lim="800000"/>
            <a:headEnd/>
            <a:tailEnd type="triangle" w="med" len="med"/>
          </a:ln>
        </p:spPr>
      </p:cxnSp>
      <p:cxnSp>
        <p:nvCxnSpPr>
          <p:cNvPr id="13322" name="AutoShape 17"/>
          <p:cNvCxnSpPr>
            <a:cxnSpLocks noChangeShapeType="1"/>
            <a:stCxn id="13317" idx="2"/>
          </p:cNvCxnSpPr>
          <p:nvPr/>
        </p:nvCxnSpPr>
        <p:spPr bwMode="auto">
          <a:xfrm rot="16200000" flipH="1">
            <a:off x="1383507" y="4550100"/>
            <a:ext cx="1028700" cy="242887"/>
          </a:xfrm>
          <a:prstGeom prst="bentConnector3">
            <a:avLst>
              <a:gd name="adj1" fmla="val 50153"/>
            </a:avLst>
          </a:prstGeom>
          <a:noFill/>
          <a:ln w="38100">
            <a:solidFill>
              <a:schemeClr val="accent1"/>
            </a:solidFill>
            <a:miter lim="800000"/>
            <a:headEnd/>
            <a:tailEnd type="triangle" w="med" len="med"/>
          </a:ln>
        </p:spPr>
      </p:cxnSp>
      <p:cxnSp>
        <p:nvCxnSpPr>
          <p:cNvPr id="13323" name="AutoShape 18"/>
          <p:cNvCxnSpPr>
            <a:cxnSpLocks noChangeShapeType="1"/>
            <a:stCxn id="13317" idx="3"/>
          </p:cNvCxnSpPr>
          <p:nvPr/>
        </p:nvCxnSpPr>
        <p:spPr bwMode="auto">
          <a:xfrm>
            <a:off x="3105150" y="4003206"/>
            <a:ext cx="714375" cy="417513"/>
          </a:xfrm>
          <a:prstGeom prst="bentConnector3">
            <a:avLst>
              <a:gd name="adj1" fmla="val 50222"/>
            </a:avLst>
          </a:prstGeom>
          <a:noFill/>
          <a:ln w="38100">
            <a:solidFill>
              <a:schemeClr val="accent1"/>
            </a:solidFill>
            <a:miter lim="800000"/>
            <a:headEnd/>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6"/>
          <p:cNvSpPr txBox="1">
            <a:spLocks noChangeArrowheads="1"/>
          </p:cNvSpPr>
          <p:nvPr/>
        </p:nvSpPr>
        <p:spPr bwMode="auto">
          <a:xfrm rot="4145">
            <a:off x="1319213" y="1814857"/>
            <a:ext cx="1608137" cy="777875"/>
          </a:xfrm>
          <a:prstGeom prst="rect">
            <a:avLst/>
          </a:prstGeom>
          <a:noFill/>
          <a:ln w="38100">
            <a:noFill/>
            <a:miter lim="800000"/>
            <a:headEnd/>
            <a:tailEnd/>
          </a:ln>
        </p:spPr>
        <p:txBody>
          <a:bodyPr wrap="none" anchor="ctr">
            <a:spAutoFit/>
          </a:bodyPr>
          <a:lstStyle/>
          <a:p>
            <a:pPr eaLnBrk="0" hangingPunct="0"/>
            <a:r>
              <a:rPr kumimoji="1" lang="en-US" sz="1500" b="1">
                <a:latin typeface="+mj-lt"/>
              </a:rPr>
              <a:t>Consolidate</a:t>
            </a:r>
          </a:p>
          <a:p>
            <a:pPr eaLnBrk="0" hangingPunct="0"/>
            <a:r>
              <a:rPr kumimoji="1" lang="en-US" sz="1500" b="1">
                <a:latin typeface="+mj-lt"/>
              </a:rPr>
              <a:t>Previous Year's</a:t>
            </a:r>
          </a:p>
          <a:p>
            <a:pPr eaLnBrk="0" hangingPunct="0"/>
            <a:r>
              <a:rPr kumimoji="1" lang="en-US" sz="1500" b="1">
                <a:latin typeface="+mj-lt"/>
              </a:rPr>
              <a:t>Transactions</a:t>
            </a:r>
          </a:p>
        </p:txBody>
      </p:sp>
      <p:sp>
        <p:nvSpPr>
          <p:cNvPr id="14339" name="Text Box 9"/>
          <p:cNvSpPr txBox="1">
            <a:spLocks noChangeArrowheads="1"/>
          </p:cNvSpPr>
          <p:nvPr/>
        </p:nvSpPr>
        <p:spPr bwMode="auto">
          <a:xfrm>
            <a:off x="632409" y="3145351"/>
            <a:ext cx="1487908" cy="1015663"/>
          </a:xfrm>
          <a:prstGeom prst="rect">
            <a:avLst/>
          </a:prstGeom>
          <a:noFill/>
          <a:ln w="38100">
            <a:noFill/>
            <a:miter lim="800000"/>
            <a:headEnd/>
            <a:tailEnd/>
          </a:ln>
        </p:spPr>
        <p:txBody>
          <a:bodyPr wrap="none" anchor="ctr">
            <a:spAutoFit/>
          </a:bodyPr>
          <a:lstStyle/>
          <a:p>
            <a:pPr eaLnBrk="0" hangingPunct="0"/>
            <a:r>
              <a:rPr kumimoji="1" lang="en-US" sz="1500" b="1">
                <a:latin typeface="+mj-lt"/>
              </a:rPr>
              <a:t>Close Year to </a:t>
            </a:r>
          </a:p>
          <a:p>
            <a:pPr eaLnBrk="0" hangingPunct="0"/>
            <a:r>
              <a:rPr kumimoji="1" lang="en-US" sz="1500" b="1">
                <a:latin typeface="+mj-lt"/>
              </a:rPr>
              <a:t>GL/Update</a:t>
            </a:r>
          </a:p>
          <a:p>
            <a:pPr eaLnBrk="0" hangingPunct="0"/>
            <a:r>
              <a:rPr kumimoji="1" lang="en-US" sz="1500" b="1">
                <a:latin typeface="+mj-lt"/>
              </a:rPr>
              <a:t>Retained </a:t>
            </a:r>
          </a:p>
          <a:p>
            <a:pPr eaLnBrk="0" hangingPunct="0"/>
            <a:r>
              <a:rPr kumimoji="1" lang="en-US" sz="1500" b="1">
                <a:latin typeface="+mj-lt"/>
              </a:rPr>
              <a:t>Earnings</a:t>
            </a:r>
          </a:p>
        </p:txBody>
      </p:sp>
      <p:sp>
        <p:nvSpPr>
          <p:cNvPr id="14340" name="Text Box 12"/>
          <p:cNvSpPr txBox="1">
            <a:spLocks noChangeArrowheads="1"/>
          </p:cNvSpPr>
          <p:nvPr/>
        </p:nvSpPr>
        <p:spPr bwMode="auto">
          <a:xfrm>
            <a:off x="1522708" y="5106559"/>
            <a:ext cx="1055096" cy="553998"/>
          </a:xfrm>
          <a:prstGeom prst="rect">
            <a:avLst/>
          </a:prstGeom>
          <a:noFill/>
          <a:ln w="38100">
            <a:noFill/>
            <a:miter lim="800000"/>
            <a:headEnd/>
            <a:tailEnd/>
          </a:ln>
        </p:spPr>
        <p:txBody>
          <a:bodyPr wrap="none" anchor="ctr">
            <a:spAutoFit/>
          </a:bodyPr>
          <a:lstStyle/>
          <a:p>
            <a:pPr eaLnBrk="0" hangingPunct="0"/>
            <a:r>
              <a:rPr kumimoji="1" lang="en-US" sz="1500" b="1">
                <a:latin typeface="+mj-lt"/>
              </a:rPr>
              <a:t>Print Final</a:t>
            </a:r>
          </a:p>
          <a:p>
            <a:pPr eaLnBrk="0" hangingPunct="0"/>
            <a:r>
              <a:rPr kumimoji="1" lang="en-US" sz="1500" b="1">
                <a:latin typeface="+mj-lt"/>
              </a:rPr>
              <a:t>Reports</a:t>
            </a:r>
          </a:p>
        </p:txBody>
      </p:sp>
      <p:sp>
        <p:nvSpPr>
          <p:cNvPr id="14341" name="Text Box 15"/>
          <p:cNvSpPr txBox="1">
            <a:spLocks noChangeArrowheads="1"/>
          </p:cNvSpPr>
          <p:nvPr/>
        </p:nvSpPr>
        <p:spPr bwMode="auto">
          <a:xfrm>
            <a:off x="3584575" y="5880445"/>
            <a:ext cx="1347788" cy="549275"/>
          </a:xfrm>
          <a:prstGeom prst="rect">
            <a:avLst/>
          </a:prstGeom>
          <a:noFill/>
          <a:ln w="28575">
            <a:noFill/>
            <a:miter lim="800000"/>
            <a:headEnd/>
            <a:tailEnd/>
          </a:ln>
        </p:spPr>
        <p:txBody>
          <a:bodyPr wrap="none" anchor="ctr">
            <a:spAutoFit/>
          </a:bodyPr>
          <a:lstStyle/>
          <a:p>
            <a:pPr eaLnBrk="0" hangingPunct="0"/>
            <a:r>
              <a:rPr kumimoji="1" lang="en-US" sz="1500" b="1">
                <a:latin typeface="+mj-lt"/>
              </a:rPr>
              <a:t>Close Period</a:t>
            </a:r>
          </a:p>
          <a:p>
            <a:pPr eaLnBrk="0" hangingPunct="0"/>
            <a:r>
              <a:rPr kumimoji="1" lang="en-US" sz="1500" b="1">
                <a:latin typeface="+mj-lt"/>
              </a:rPr>
              <a:t>to GL</a:t>
            </a:r>
          </a:p>
        </p:txBody>
      </p:sp>
      <p:sp>
        <p:nvSpPr>
          <p:cNvPr id="14342" name="Text Box 18"/>
          <p:cNvSpPr txBox="1">
            <a:spLocks noChangeArrowheads="1"/>
          </p:cNvSpPr>
          <p:nvPr/>
        </p:nvSpPr>
        <p:spPr bwMode="auto">
          <a:xfrm>
            <a:off x="5421313" y="5175595"/>
            <a:ext cx="1262062" cy="549275"/>
          </a:xfrm>
          <a:prstGeom prst="rect">
            <a:avLst/>
          </a:prstGeom>
          <a:noFill/>
          <a:ln w="38100">
            <a:noFill/>
            <a:miter lim="800000"/>
            <a:headEnd/>
            <a:tailEnd/>
          </a:ln>
        </p:spPr>
        <p:txBody>
          <a:bodyPr anchor="ctr">
            <a:spAutoFit/>
          </a:bodyPr>
          <a:lstStyle/>
          <a:p>
            <a:pPr eaLnBrk="0" hangingPunct="0"/>
            <a:r>
              <a:rPr kumimoji="1" lang="en-US" sz="1500" b="1">
                <a:latin typeface="+mj-lt"/>
              </a:rPr>
              <a:t>Print Period</a:t>
            </a:r>
          </a:p>
          <a:p>
            <a:pPr eaLnBrk="0" hangingPunct="0"/>
            <a:r>
              <a:rPr kumimoji="1" lang="en-US" sz="1500" b="1">
                <a:latin typeface="+mj-lt"/>
              </a:rPr>
              <a:t>Reports</a:t>
            </a:r>
          </a:p>
        </p:txBody>
      </p:sp>
      <p:sp>
        <p:nvSpPr>
          <p:cNvPr id="14343" name="Text Box 21"/>
          <p:cNvSpPr txBox="1">
            <a:spLocks noChangeArrowheads="1"/>
          </p:cNvSpPr>
          <p:nvPr/>
        </p:nvSpPr>
        <p:spPr bwMode="auto">
          <a:xfrm>
            <a:off x="5884863" y="3526182"/>
            <a:ext cx="1370012" cy="777875"/>
          </a:xfrm>
          <a:prstGeom prst="rect">
            <a:avLst/>
          </a:prstGeom>
          <a:noFill/>
          <a:ln w="38100">
            <a:noFill/>
            <a:miter lim="800000"/>
            <a:headEnd/>
            <a:tailEnd/>
          </a:ln>
        </p:spPr>
        <p:txBody>
          <a:bodyPr wrap="none" anchor="ctr">
            <a:spAutoFit/>
          </a:bodyPr>
          <a:lstStyle/>
          <a:p>
            <a:pPr eaLnBrk="0" hangingPunct="0"/>
            <a:r>
              <a:rPr kumimoji="1" lang="en-US" sz="1500" b="1">
                <a:latin typeface="+mj-lt"/>
              </a:rPr>
              <a:t>Process GL</a:t>
            </a:r>
          </a:p>
          <a:p>
            <a:pPr eaLnBrk="0" hangingPunct="0"/>
            <a:r>
              <a:rPr kumimoji="1" lang="en-US" sz="1500" b="1">
                <a:latin typeface="+mj-lt"/>
              </a:rPr>
              <a:t>Adjusting</a:t>
            </a:r>
          </a:p>
          <a:p>
            <a:pPr eaLnBrk="0" hangingPunct="0"/>
            <a:r>
              <a:rPr kumimoji="1" lang="en-US" sz="1500" b="1">
                <a:latin typeface="+mj-lt"/>
              </a:rPr>
              <a:t>Transactions</a:t>
            </a:r>
          </a:p>
        </p:txBody>
      </p:sp>
      <p:sp>
        <p:nvSpPr>
          <p:cNvPr id="14344" name="Text Box 24"/>
          <p:cNvSpPr txBox="1">
            <a:spLocks noChangeArrowheads="1"/>
          </p:cNvSpPr>
          <p:nvPr/>
        </p:nvSpPr>
        <p:spPr bwMode="auto">
          <a:xfrm>
            <a:off x="5287963" y="2233957"/>
            <a:ext cx="2063750" cy="549275"/>
          </a:xfrm>
          <a:prstGeom prst="rect">
            <a:avLst/>
          </a:prstGeom>
          <a:noFill/>
          <a:ln w="38100">
            <a:noFill/>
            <a:miter lim="800000"/>
            <a:headEnd/>
            <a:tailEnd/>
          </a:ln>
        </p:spPr>
        <p:txBody>
          <a:bodyPr anchor="ctr">
            <a:spAutoFit/>
          </a:bodyPr>
          <a:lstStyle/>
          <a:p>
            <a:pPr eaLnBrk="0" hangingPunct="0"/>
            <a:r>
              <a:rPr kumimoji="1" lang="en-US" sz="1500" b="1">
                <a:latin typeface="+mj-lt"/>
              </a:rPr>
              <a:t>Close Period</a:t>
            </a:r>
          </a:p>
          <a:p>
            <a:pPr eaLnBrk="0" hangingPunct="0"/>
            <a:r>
              <a:rPr kumimoji="1" lang="en-US" sz="1500" b="1">
                <a:latin typeface="+mj-lt"/>
              </a:rPr>
              <a:t>to Other Modules</a:t>
            </a:r>
          </a:p>
        </p:txBody>
      </p:sp>
      <p:sp>
        <p:nvSpPr>
          <p:cNvPr id="14345" name="Text Box 26"/>
          <p:cNvSpPr txBox="1">
            <a:spLocks noChangeArrowheads="1"/>
          </p:cNvSpPr>
          <p:nvPr/>
        </p:nvSpPr>
        <p:spPr bwMode="auto">
          <a:xfrm>
            <a:off x="3295650" y="1452907"/>
            <a:ext cx="1644650" cy="549275"/>
          </a:xfrm>
          <a:prstGeom prst="rect">
            <a:avLst/>
          </a:prstGeom>
          <a:noFill/>
          <a:ln w="38100">
            <a:noFill/>
            <a:miter lim="800000"/>
            <a:headEnd/>
            <a:tailEnd/>
          </a:ln>
        </p:spPr>
        <p:txBody>
          <a:bodyPr wrap="none" anchor="ctr">
            <a:spAutoFit/>
          </a:bodyPr>
          <a:lstStyle/>
          <a:p>
            <a:pPr eaLnBrk="0" hangingPunct="0"/>
            <a:r>
              <a:rPr kumimoji="1" lang="en-US" sz="1500" b="1">
                <a:latin typeface="+mj-lt"/>
              </a:rPr>
              <a:t>Process Module</a:t>
            </a:r>
          </a:p>
          <a:p>
            <a:pPr eaLnBrk="0" hangingPunct="0"/>
            <a:r>
              <a:rPr kumimoji="1" lang="en-US" sz="1500" b="1">
                <a:latin typeface="+mj-lt"/>
              </a:rPr>
              <a:t>Transactions</a:t>
            </a:r>
          </a:p>
        </p:txBody>
      </p:sp>
      <p:grpSp>
        <p:nvGrpSpPr>
          <p:cNvPr id="14346" name="Group 39"/>
          <p:cNvGrpSpPr>
            <a:grpSpLocks/>
          </p:cNvGrpSpPr>
          <p:nvPr/>
        </p:nvGrpSpPr>
        <p:grpSpPr bwMode="auto">
          <a:xfrm>
            <a:off x="2028825" y="2027582"/>
            <a:ext cx="3951288" cy="3959225"/>
            <a:chOff x="1438" y="1013"/>
            <a:chExt cx="2930" cy="2935"/>
          </a:xfrm>
        </p:grpSpPr>
        <p:sp>
          <p:nvSpPr>
            <p:cNvPr id="14357" name="Freeform 5"/>
            <p:cNvSpPr>
              <a:spLocks/>
            </p:cNvSpPr>
            <p:nvPr/>
          </p:nvSpPr>
          <p:spPr bwMode="auto">
            <a:xfrm>
              <a:off x="1700" y="1075"/>
              <a:ext cx="1061" cy="1059"/>
            </a:xfrm>
            <a:custGeom>
              <a:avLst/>
              <a:gdLst>
                <a:gd name="T0" fmla="*/ 0 w 1061"/>
                <a:gd name="T1" fmla="*/ 839 h 1059"/>
                <a:gd name="T2" fmla="*/ 11 w 1061"/>
                <a:gd name="T3" fmla="*/ 817 h 1059"/>
                <a:gd name="T4" fmla="*/ 20 w 1061"/>
                <a:gd name="T5" fmla="*/ 799 h 1059"/>
                <a:gd name="T6" fmla="*/ 30 w 1061"/>
                <a:gd name="T7" fmla="*/ 780 h 1059"/>
                <a:gd name="T8" fmla="*/ 39 w 1061"/>
                <a:gd name="T9" fmla="*/ 763 h 1059"/>
                <a:gd name="T10" fmla="*/ 50 w 1061"/>
                <a:gd name="T11" fmla="*/ 743 h 1059"/>
                <a:gd name="T12" fmla="*/ 63 w 1061"/>
                <a:gd name="T13" fmla="*/ 724 h 1059"/>
                <a:gd name="T14" fmla="*/ 74 w 1061"/>
                <a:gd name="T15" fmla="*/ 707 h 1059"/>
                <a:gd name="T16" fmla="*/ 84 w 1061"/>
                <a:gd name="T17" fmla="*/ 687 h 1059"/>
                <a:gd name="T18" fmla="*/ 100 w 1061"/>
                <a:gd name="T19" fmla="*/ 666 h 1059"/>
                <a:gd name="T20" fmla="*/ 116 w 1061"/>
                <a:gd name="T21" fmla="*/ 644 h 1059"/>
                <a:gd name="T22" fmla="*/ 128 w 1061"/>
                <a:gd name="T23" fmla="*/ 626 h 1059"/>
                <a:gd name="T24" fmla="*/ 143 w 1061"/>
                <a:gd name="T25" fmla="*/ 608 h 1059"/>
                <a:gd name="T26" fmla="*/ 158 w 1061"/>
                <a:gd name="T27" fmla="*/ 588 h 1059"/>
                <a:gd name="T28" fmla="*/ 175 w 1061"/>
                <a:gd name="T29" fmla="*/ 566 h 1059"/>
                <a:gd name="T30" fmla="*/ 191 w 1061"/>
                <a:gd name="T31" fmla="*/ 547 h 1059"/>
                <a:gd name="T32" fmla="*/ 209 w 1061"/>
                <a:gd name="T33" fmla="*/ 526 h 1059"/>
                <a:gd name="T34" fmla="*/ 225 w 1061"/>
                <a:gd name="T35" fmla="*/ 510 h 1059"/>
                <a:gd name="T36" fmla="*/ 246 w 1061"/>
                <a:gd name="T37" fmla="*/ 487 h 1059"/>
                <a:gd name="T38" fmla="*/ 263 w 1061"/>
                <a:gd name="T39" fmla="*/ 468 h 1059"/>
                <a:gd name="T40" fmla="*/ 281 w 1061"/>
                <a:gd name="T41" fmla="*/ 451 h 1059"/>
                <a:gd name="T42" fmla="*/ 302 w 1061"/>
                <a:gd name="T43" fmla="*/ 432 h 1059"/>
                <a:gd name="T44" fmla="*/ 317 w 1061"/>
                <a:gd name="T45" fmla="*/ 418 h 1059"/>
                <a:gd name="T46" fmla="*/ 336 w 1061"/>
                <a:gd name="T47" fmla="*/ 402 h 1059"/>
                <a:gd name="T48" fmla="*/ 355 w 1061"/>
                <a:gd name="T49" fmla="*/ 386 h 1059"/>
                <a:gd name="T50" fmla="*/ 378 w 1061"/>
                <a:gd name="T51" fmla="*/ 368 h 1059"/>
                <a:gd name="T52" fmla="*/ 397 w 1061"/>
                <a:gd name="T53" fmla="*/ 353 h 1059"/>
                <a:gd name="T54" fmla="*/ 419 w 1061"/>
                <a:gd name="T55" fmla="*/ 335 h 1059"/>
                <a:gd name="T56" fmla="*/ 445 w 1061"/>
                <a:gd name="T57" fmla="*/ 317 h 1059"/>
                <a:gd name="T58" fmla="*/ 468 w 1061"/>
                <a:gd name="T59" fmla="*/ 300 h 1059"/>
                <a:gd name="T60" fmla="*/ 494 w 1061"/>
                <a:gd name="T61" fmla="*/ 282 h 1059"/>
                <a:gd name="T62" fmla="*/ 520 w 1061"/>
                <a:gd name="T63" fmla="*/ 265 h 1059"/>
                <a:gd name="T64" fmla="*/ 547 w 1061"/>
                <a:gd name="T65" fmla="*/ 250 h 1059"/>
                <a:gd name="T66" fmla="*/ 576 w 1061"/>
                <a:gd name="T67" fmla="*/ 234 h 1059"/>
                <a:gd name="T68" fmla="*/ 601 w 1061"/>
                <a:gd name="T69" fmla="*/ 223 h 1059"/>
                <a:gd name="T70" fmla="*/ 624 w 1061"/>
                <a:gd name="T71" fmla="*/ 209 h 1059"/>
                <a:gd name="T72" fmla="*/ 651 w 1061"/>
                <a:gd name="T73" fmla="*/ 199 h 1059"/>
                <a:gd name="T74" fmla="*/ 670 w 1061"/>
                <a:gd name="T75" fmla="*/ 190 h 1059"/>
                <a:gd name="T76" fmla="*/ 588 w 1061"/>
                <a:gd name="T77" fmla="*/ 0 h 1059"/>
                <a:gd name="T78" fmla="*/ 1061 w 1061"/>
                <a:gd name="T79" fmla="*/ 271 h 1059"/>
                <a:gd name="T80" fmla="*/ 938 w 1061"/>
                <a:gd name="T81" fmla="*/ 832 h 1059"/>
                <a:gd name="T82" fmla="*/ 861 w 1061"/>
                <a:gd name="T83" fmla="*/ 666 h 1059"/>
                <a:gd name="T84" fmla="*/ 830 w 1061"/>
                <a:gd name="T85" fmla="*/ 681 h 1059"/>
                <a:gd name="T86" fmla="*/ 800 w 1061"/>
                <a:gd name="T87" fmla="*/ 697 h 1059"/>
                <a:gd name="T88" fmla="*/ 767 w 1061"/>
                <a:gd name="T89" fmla="*/ 718 h 1059"/>
                <a:gd name="T90" fmla="*/ 732 w 1061"/>
                <a:gd name="T91" fmla="*/ 741 h 1059"/>
                <a:gd name="T92" fmla="*/ 704 w 1061"/>
                <a:gd name="T93" fmla="*/ 761 h 1059"/>
                <a:gd name="T94" fmla="*/ 677 w 1061"/>
                <a:gd name="T95" fmla="*/ 784 h 1059"/>
                <a:gd name="T96" fmla="*/ 650 w 1061"/>
                <a:gd name="T97" fmla="*/ 806 h 1059"/>
                <a:gd name="T98" fmla="*/ 627 w 1061"/>
                <a:gd name="T99" fmla="*/ 830 h 1059"/>
                <a:gd name="T100" fmla="*/ 605 w 1061"/>
                <a:gd name="T101" fmla="*/ 854 h 1059"/>
                <a:gd name="T102" fmla="*/ 580 w 1061"/>
                <a:gd name="T103" fmla="*/ 880 h 1059"/>
                <a:gd name="T104" fmla="*/ 560 w 1061"/>
                <a:gd name="T105" fmla="*/ 906 h 1059"/>
                <a:gd name="T106" fmla="*/ 539 w 1061"/>
                <a:gd name="T107" fmla="*/ 932 h 1059"/>
                <a:gd name="T108" fmla="*/ 521 w 1061"/>
                <a:gd name="T109" fmla="*/ 955 h 1059"/>
                <a:gd name="T110" fmla="*/ 502 w 1061"/>
                <a:gd name="T111" fmla="*/ 987 h 1059"/>
                <a:gd name="T112" fmla="*/ 485 w 1061"/>
                <a:gd name="T113" fmla="*/ 1015 h 1059"/>
                <a:gd name="T114" fmla="*/ 475 w 1061"/>
                <a:gd name="T115" fmla="*/ 1037 h 1059"/>
                <a:gd name="T116" fmla="*/ 463 w 1061"/>
                <a:gd name="T117" fmla="*/ 1059 h 1059"/>
                <a:gd name="T118" fmla="*/ 0 w 1061"/>
                <a:gd name="T119" fmla="*/ 839 h 105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1"/>
                <a:gd name="T181" fmla="*/ 0 h 1059"/>
                <a:gd name="T182" fmla="*/ 1061 w 1061"/>
                <a:gd name="T183" fmla="*/ 1059 h 105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1" h="1059">
                  <a:moveTo>
                    <a:pt x="0" y="839"/>
                  </a:moveTo>
                  <a:lnTo>
                    <a:pt x="11" y="817"/>
                  </a:lnTo>
                  <a:lnTo>
                    <a:pt x="20" y="799"/>
                  </a:lnTo>
                  <a:lnTo>
                    <a:pt x="30" y="780"/>
                  </a:lnTo>
                  <a:lnTo>
                    <a:pt x="39" y="763"/>
                  </a:lnTo>
                  <a:lnTo>
                    <a:pt x="50" y="743"/>
                  </a:lnTo>
                  <a:lnTo>
                    <a:pt x="63" y="724"/>
                  </a:lnTo>
                  <a:lnTo>
                    <a:pt x="74" y="707"/>
                  </a:lnTo>
                  <a:lnTo>
                    <a:pt x="84" y="687"/>
                  </a:lnTo>
                  <a:lnTo>
                    <a:pt x="100" y="666"/>
                  </a:lnTo>
                  <a:lnTo>
                    <a:pt x="116" y="644"/>
                  </a:lnTo>
                  <a:lnTo>
                    <a:pt x="128" y="626"/>
                  </a:lnTo>
                  <a:lnTo>
                    <a:pt x="143" y="608"/>
                  </a:lnTo>
                  <a:lnTo>
                    <a:pt x="158" y="588"/>
                  </a:lnTo>
                  <a:lnTo>
                    <a:pt x="175" y="566"/>
                  </a:lnTo>
                  <a:lnTo>
                    <a:pt x="191" y="547"/>
                  </a:lnTo>
                  <a:lnTo>
                    <a:pt x="209" y="526"/>
                  </a:lnTo>
                  <a:lnTo>
                    <a:pt x="225" y="510"/>
                  </a:lnTo>
                  <a:lnTo>
                    <a:pt x="246" y="487"/>
                  </a:lnTo>
                  <a:lnTo>
                    <a:pt x="263" y="468"/>
                  </a:lnTo>
                  <a:lnTo>
                    <a:pt x="281" y="451"/>
                  </a:lnTo>
                  <a:lnTo>
                    <a:pt x="302" y="432"/>
                  </a:lnTo>
                  <a:lnTo>
                    <a:pt x="317" y="418"/>
                  </a:lnTo>
                  <a:lnTo>
                    <a:pt x="336" y="402"/>
                  </a:lnTo>
                  <a:lnTo>
                    <a:pt x="355" y="386"/>
                  </a:lnTo>
                  <a:lnTo>
                    <a:pt x="378" y="368"/>
                  </a:lnTo>
                  <a:lnTo>
                    <a:pt x="397" y="353"/>
                  </a:lnTo>
                  <a:lnTo>
                    <a:pt x="419" y="335"/>
                  </a:lnTo>
                  <a:lnTo>
                    <a:pt x="445" y="317"/>
                  </a:lnTo>
                  <a:lnTo>
                    <a:pt x="468" y="300"/>
                  </a:lnTo>
                  <a:lnTo>
                    <a:pt x="494" y="282"/>
                  </a:lnTo>
                  <a:lnTo>
                    <a:pt x="520" y="265"/>
                  </a:lnTo>
                  <a:lnTo>
                    <a:pt x="547" y="250"/>
                  </a:lnTo>
                  <a:lnTo>
                    <a:pt x="576" y="234"/>
                  </a:lnTo>
                  <a:lnTo>
                    <a:pt x="601" y="223"/>
                  </a:lnTo>
                  <a:lnTo>
                    <a:pt x="624" y="209"/>
                  </a:lnTo>
                  <a:lnTo>
                    <a:pt x="651" y="199"/>
                  </a:lnTo>
                  <a:lnTo>
                    <a:pt x="670" y="190"/>
                  </a:lnTo>
                  <a:lnTo>
                    <a:pt x="588" y="0"/>
                  </a:lnTo>
                  <a:lnTo>
                    <a:pt x="1061" y="271"/>
                  </a:lnTo>
                  <a:lnTo>
                    <a:pt x="938" y="832"/>
                  </a:lnTo>
                  <a:lnTo>
                    <a:pt x="861" y="666"/>
                  </a:lnTo>
                  <a:lnTo>
                    <a:pt x="830" y="681"/>
                  </a:lnTo>
                  <a:lnTo>
                    <a:pt x="800" y="697"/>
                  </a:lnTo>
                  <a:lnTo>
                    <a:pt x="767" y="718"/>
                  </a:lnTo>
                  <a:lnTo>
                    <a:pt x="732" y="741"/>
                  </a:lnTo>
                  <a:lnTo>
                    <a:pt x="704" y="761"/>
                  </a:lnTo>
                  <a:lnTo>
                    <a:pt x="677" y="784"/>
                  </a:lnTo>
                  <a:lnTo>
                    <a:pt x="650" y="806"/>
                  </a:lnTo>
                  <a:lnTo>
                    <a:pt x="627" y="830"/>
                  </a:lnTo>
                  <a:lnTo>
                    <a:pt x="605" y="854"/>
                  </a:lnTo>
                  <a:lnTo>
                    <a:pt x="580" y="880"/>
                  </a:lnTo>
                  <a:lnTo>
                    <a:pt x="560" y="906"/>
                  </a:lnTo>
                  <a:lnTo>
                    <a:pt x="539" y="932"/>
                  </a:lnTo>
                  <a:lnTo>
                    <a:pt x="521" y="955"/>
                  </a:lnTo>
                  <a:lnTo>
                    <a:pt x="502" y="987"/>
                  </a:lnTo>
                  <a:lnTo>
                    <a:pt x="485" y="1015"/>
                  </a:lnTo>
                  <a:lnTo>
                    <a:pt x="475" y="1037"/>
                  </a:lnTo>
                  <a:lnTo>
                    <a:pt x="463" y="1059"/>
                  </a:lnTo>
                  <a:lnTo>
                    <a:pt x="0" y="839"/>
                  </a:lnTo>
                  <a:close/>
                </a:path>
              </a:pathLst>
            </a:custGeom>
            <a:solidFill>
              <a:schemeClr val="accent2"/>
            </a:solidFill>
            <a:ln w="28575">
              <a:solidFill>
                <a:srgbClr val="000000"/>
              </a:solidFill>
              <a:round/>
              <a:headEnd/>
              <a:tailEnd/>
            </a:ln>
          </p:spPr>
          <p:txBody>
            <a:bodyPr/>
            <a:lstStyle/>
            <a:p>
              <a:endParaRPr lang="en-US">
                <a:latin typeface="+mj-lt"/>
              </a:endParaRPr>
            </a:p>
          </p:txBody>
        </p:sp>
        <p:sp>
          <p:nvSpPr>
            <p:cNvPr id="14358" name="Freeform 8"/>
            <p:cNvSpPr>
              <a:spLocks/>
            </p:cNvSpPr>
            <p:nvPr/>
          </p:nvSpPr>
          <p:spPr bwMode="auto">
            <a:xfrm>
              <a:off x="1438" y="1821"/>
              <a:ext cx="934" cy="1179"/>
            </a:xfrm>
            <a:custGeom>
              <a:avLst/>
              <a:gdLst>
                <a:gd name="T0" fmla="*/ 934 w 934"/>
                <a:gd name="T1" fmla="*/ 488 h 1179"/>
                <a:gd name="T2" fmla="*/ 696 w 934"/>
                <a:gd name="T3" fmla="*/ 391 h 1179"/>
                <a:gd name="T4" fmla="*/ 687 w 934"/>
                <a:gd name="T5" fmla="*/ 413 h 1179"/>
                <a:gd name="T6" fmla="*/ 681 w 934"/>
                <a:gd name="T7" fmla="*/ 435 h 1179"/>
                <a:gd name="T8" fmla="*/ 674 w 934"/>
                <a:gd name="T9" fmla="*/ 458 h 1179"/>
                <a:gd name="T10" fmla="*/ 669 w 934"/>
                <a:gd name="T11" fmla="*/ 482 h 1179"/>
                <a:gd name="T12" fmla="*/ 662 w 934"/>
                <a:gd name="T13" fmla="*/ 514 h 1179"/>
                <a:gd name="T14" fmla="*/ 658 w 934"/>
                <a:gd name="T15" fmla="*/ 540 h 1179"/>
                <a:gd name="T16" fmla="*/ 654 w 934"/>
                <a:gd name="T17" fmla="*/ 568 h 1179"/>
                <a:gd name="T18" fmla="*/ 651 w 934"/>
                <a:gd name="T19" fmla="*/ 600 h 1179"/>
                <a:gd name="T20" fmla="*/ 648 w 934"/>
                <a:gd name="T21" fmla="*/ 633 h 1179"/>
                <a:gd name="T22" fmla="*/ 648 w 934"/>
                <a:gd name="T23" fmla="*/ 691 h 1179"/>
                <a:gd name="T24" fmla="*/ 650 w 934"/>
                <a:gd name="T25" fmla="*/ 721 h 1179"/>
                <a:gd name="T26" fmla="*/ 651 w 934"/>
                <a:gd name="T27" fmla="*/ 750 h 1179"/>
                <a:gd name="T28" fmla="*/ 655 w 934"/>
                <a:gd name="T29" fmla="*/ 779 h 1179"/>
                <a:gd name="T30" fmla="*/ 661 w 934"/>
                <a:gd name="T31" fmla="*/ 807 h 1179"/>
                <a:gd name="T32" fmla="*/ 666 w 934"/>
                <a:gd name="T33" fmla="*/ 835 h 1179"/>
                <a:gd name="T34" fmla="*/ 673 w 934"/>
                <a:gd name="T35" fmla="*/ 867 h 1179"/>
                <a:gd name="T36" fmla="*/ 682 w 934"/>
                <a:gd name="T37" fmla="*/ 897 h 1179"/>
                <a:gd name="T38" fmla="*/ 236 w 934"/>
                <a:gd name="T39" fmla="*/ 1179 h 1179"/>
                <a:gd name="T40" fmla="*/ 226 w 934"/>
                <a:gd name="T41" fmla="*/ 1150 h 1179"/>
                <a:gd name="T42" fmla="*/ 217 w 934"/>
                <a:gd name="T43" fmla="*/ 1126 h 1179"/>
                <a:gd name="T44" fmla="*/ 209 w 934"/>
                <a:gd name="T45" fmla="*/ 1102 h 1179"/>
                <a:gd name="T46" fmla="*/ 200 w 934"/>
                <a:gd name="T47" fmla="*/ 1076 h 1179"/>
                <a:gd name="T48" fmla="*/ 194 w 934"/>
                <a:gd name="T49" fmla="*/ 1055 h 1179"/>
                <a:gd name="T50" fmla="*/ 185 w 934"/>
                <a:gd name="T51" fmla="*/ 1030 h 1179"/>
                <a:gd name="T52" fmla="*/ 180 w 934"/>
                <a:gd name="T53" fmla="*/ 1007 h 1179"/>
                <a:gd name="T54" fmla="*/ 174 w 934"/>
                <a:gd name="T55" fmla="*/ 985 h 1179"/>
                <a:gd name="T56" fmla="*/ 169 w 934"/>
                <a:gd name="T57" fmla="*/ 962 h 1179"/>
                <a:gd name="T58" fmla="*/ 162 w 934"/>
                <a:gd name="T59" fmla="*/ 934 h 1179"/>
                <a:gd name="T60" fmla="*/ 158 w 934"/>
                <a:gd name="T61" fmla="*/ 906 h 1179"/>
                <a:gd name="T62" fmla="*/ 153 w 934"/>
                <a:gd name="T63" fmla="*/ 880 h 1179"/>
                <a:gd name="T64" fmla="*/ 147 w 934"/>
                <a:gd name="T65" fmla="*/ 854 h 1179"/>
                <a:gd name="T66" fmla="*/ 144 w 934"/>
                <a:gd name="T67" fmla="*/ 824 h 1179"/>
                <a:gd name="T68" fmla="*/ 142 w 934"/>
                <a:gd name="T69" fmla="*/ 795 h 1179"/>
                <a:gd name="T70" fmla="*/ 139 w 934"/>
                <a:gd name="T71" fmla="*/ 762 h 1179"/>
                <a:gd name="T72" fmla="*/ 136 w 934"/>
                <a:gd name="T73" fmla="*/ 731 h 1179"/>
                <a:gd name="T74" fmla="*/ 136 w 934"/>
                <a:gd name="T75" fmla="*/ 699 h 1179"/>
                <a:gd name="T76" fmla="*/ 136 w 934"/>
                <a:gd name="T77" fmla="*/ 667 h 1179"/>
                <a:gd name="T78" fmla="*/ 136 w 934"/>
                <a:gd name="T79" fmla="*/ 626 h 1179"/>
                <a:gd name="T80" fmla="*/ 138 w 934"/>
                <a:gd name="T81" fmla="*/ 589 h 1179"/>
                <a:gd name="T82" fmla="*/ 139 w 934"/>
                <a:gd name="T83" fmla="*/ 564 h 1179"/>
                <a:gd name="T84" fmla="*/ 142 w 934"/>
                <a:gd name="T85" fmla="*/ 534 h 1179"/>
                <a:gd name="T86" fmla="*/ 144 w 934"/>
                <a:gd name="T87" fmla="*/ 506 h 1179"/>
                <a:gd name="T88" fmla="*/ 148 w 934"/>
                <a:gd name="T89" fmla="*/ 471 h 1179"/>
                <a:gd name="T90" fmla="*/ 154 w 934"/>
                <a:gd name="T91" fmla="*/ 441 h 1179"/>
                <a:gd name="T92" fmla="*/ 159 w 934"/>
                <a:gd name="T93" fmla="*/ 414 h 1179"/>
                <a:gd name="T94" fmla="*/ 166 w 934"/>
                <a:gd name="T95" fmla="*/ 380 h 1179"/>
                <a:gd name="T96" fmla="*/ 173 w 934"/>
                <a:gd name="T97" fmla="*/ 353 h 1179"/>
                <a:gd name="T98" fmla="*/ 180 w 934"/>
                <a:gd name="T99" fmla="*/ 320 h 1179"/>
                <a:gd name="T100" fmla="*/ 188 w 934"/>
                <a:gd name="T101" fmla="*/ 292 h 1179"/>
                <a:gd name="T102" fmla="*/ 198 w 934"/>
                <a:gd name="T103" fmla="*/ 262 h 1179"/>
                <a:gd name="T104" fmla="*/ 207 w 934"/>
                <a:gd name="T105" fmla="*/ 232 h 1179"/>
                <a:gd name="T106" fmla="*/ 221 w 934"/>
                <a:gd name="T107" fmla="*/ 195 h 1179"/>
                <a:gd name="T108" fmla="*/ 0 w 934"/>
                <a:gd name="T109" fmla="*/ 103 h 1179"/>
                <a:gd name="T110" fmla="*/ 581 w 934"/>
                <a:gd name="T111" fmla="*/ 0 h 1179"/>
                <a:gd name="T112" fmla="*/ 934 w 934"/>
                <a:gd name="T113" fmla="*/ 488 h 11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34"/>
                <a:gd name="T172" fmla="*/ 0 h 1179"/>
                <a:gd name="T173" fmla="*/ 934 w 934"/>
                <a:gd name="T174" fmla="*/ 1179 h 11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34" h="1179">
                  <a:moveTo>
                    <a:pt x="934" y="488"/>
                  </a:moveTo>
                  <a:lnTo>
                    <a:pt x="696" y="391"/>
                  </a:lnTo>
                  <a:lnTo>
                    <a:pt x="687" y="413"/>
                  </a:lnTo>
                  <a:lnTo>
                    <a:pt x="681" y="435"/>
                  </a:lnTo>
                  <a:lnTo>
                    <a:pt x="674" y="458"/>
                  </a:lnTo>
                  <a:lnTo>
                    <a:pt x="669" y="482"/>
                  </a:lnTo>
                  <a:lnTo>
                    <a:pt x="662" y="514"/>
                  </a:lnTo>
                  <a:lnTo>
                    <a:pt x="658" y="540"/>
                  </a:lnTo>
                  <a:lnTo>
                    <a:pt x="654" y="568"/>
                  </a:lnTo>
                  <a:lnTo>
                    <a:pt x="651" y="600"/>
                  </a:lnTo>
                  <a:lnTo>
                    <a:pt x="648" y="633"/>
                  </a:lnTo>
                  <a:lnTo>
                    <a:pt x="648" y="691"/>
                  </a:lnTo>
                  <a:lnTo>
                    <a:pt x="650" y="721"/>
                  </a:lnTo>
                  <a:lnTo>
                    <a:pt x="651" y="750"/>
                  </a:lnTo>
                  <a:lnTo>
                    <a:pt x="655" y="779"/>
                  </a:lnTo>
                  <a:lnTo>
                    <a:pt x="661" y="807"/>
                  </a:lnTo>
                  <a:lnTo>
                    <a:pt x="666" y="835"/>
                  </a:lnTo>
                  <a:lnTo>
                    <a:pt x="673" y="867"/>
                  </a:lnTo>
                  <a:lnTo>
                    <a:pt x="682" y="897"/>
                  </a:lnTo>
                  <a:lnTo>
                    <a:pt x="236" y="1179"/>
                  </a:lnTo>
                  <a:lnTo>
                    <a:pt x="226" y="1150"/>
                  </a:lnTo>
                  <a:lnTo>
                    <a:pt x="217" y="1126"/>
                  </a:lnTo>
                  <a:lnTo>
                    <a:pt x="209" y="1102"/>
                  </a:lnTo>
                  <a:lnTo>
                    <a:pt x="200" y="1076"/>
                  </a:lnTo>
                  <a:lnTo>
                    <a:pt x="194" y="1055"/>
                  </a:lnTo>
                  <a:lnTo>
                    <a:pt x="185" y="1030"/>
                  </a:lnTo>
                  <a:lnTo>
                    <a:pt x="180" y="1007"/>
                  </a:lnTo>
                  <a:lnTo>
                    <a:pt x="174" y="985"/>
                  </a:lnTo>
                  <a:lnTo>
                    <a:pt x="169" y="962"/>
                  </a:lnTo>
                  <a:lnTo>
                    <a:pt x="162" y="934"/>
                  </a:lnTo>
                  <a:lnTo>
                    <a:pt x="158" y="906"/>
                  </a:lnTo>
                  <a:lnTo>
                    <a:pt x="153" y="880"/>
                  </a:lnTo>
                  <a:lnTo>
                    <a:pt x="147" y="854"/>
                  </a:lnTo>
                  <a:lnTo>
                    <a:pt x="144" y="824"/>
                  </a:lnTo>
                  <a:lnTo>
                    <a:pt x="142" y="795"/>
                  </a:lnTo>
                  <a:lnTo>
                    <a:pt x="139" y="762"/>
                  </a:lnTo>
                  <a:lnTo>
                    <a:pt x="136" y="731"/>
                  </a:lnTo>
                  <a:lnTo>
                    <a:pt x="136" y="699"/>
                  </a:lnTo>
                  <a:lnTo>
                    <a:pt x="136" y="667"/>
                  </a:lnTo>
                  <a:lnTo>
                    <a:pt x="136" y="626"/>
                  </a:lnTo>
                  <a:lnTo>
                    <a:pt x="138" y="589"/>
                  </a:lnTo>
                  <a:lnTo>
                    <a:pt x="139" y="564"/>
                  </a:lnTo>
                  <a:lnTo>
                    <a:pt x="142" y="534"/>
                  </a:lnTo>
                  <a:lnTo>
                    <a:pt x="144" y="506"/>
                  </a:lnTo>
                  <a:lnTo>
                    <a:pt x="148" y="471"/>
                  </a:lnTo>
                  <a:lnTo>
                    <a:pt x="154" y="441"/>
                  </a:lnTo>
                  <a:lnTo>
                    <a:pt x="159" y="414"/>
                  </a:lnTo>
                  <a:lnTo>
                    <a:pt x="166" y="380"/>
                  </a:lnTo>
                  <a:lnTo>
                    <a:pt x="173" y="353"/>
                  </a:lnTo>
                  <a:lnTo>
                    <a:pt x="180" y="320"/>
                  </a:lnTo>
                  <a:lnTo>
                    <a:pt x="188" y="292"/>
                  </a:lnTo>
                  <a:lnTo>
                    <a:pt x="198" y="262"/>
                  </a:lnTo>
                  <a:lnTo>
                    <a:pt x="207" y="232"/>
                  </a:lnTo>
                  <a:lnTo>
                    <a:pt x="221" y="195"/>
                  </a:lnTo>
                  <a:lnTo>
                    <a:pt x="0" y="103"/>
                  </a:lnTo>
                  <a:lnTo>
                    <a:pt x="581" y="0"/>
                  </a:lnTo>
                  <a:lnTo>
                    <a:pt x="934" y="488"/>
                  </a:lnTo>
                  <a:close/>
                </a:path>
              </a:pathLst>
            </a:custGeom>
            <a:solidFill>
              <a:schemeClr val="accent2"/>
            </a:solidFill>
            <a:ln w="28575">
              <a:solidFill>
                <a:srgbClr val="000000"/>
              </a:solidFill>
              <a:round/>
              <a:headEnd/>
              <a:tailEnd/>
            </a:ln>
          </p:spPr>
          <p:txBody>
            <a:bodyPr/>
            <a:lstStyle/>
            <a:p>
              <a:endParaRPr lang="en-US">
                <a:latin typeface="+mj-lt"/>
              </a:endParaRPr>
            </a:p>
          </p:txBody>
        </p:sp>
        <p:sp>
          <p:nvSpPr>
            <p:cNvPr id="14359" name="Freeform 11"/>
            <p:cNvSpPr>
              <a:spLocks/>
            </p:cNvSpPr>
            <p:nvPr/>
          </p:nvSpPr>
          <p:spPr bwMode="auto">
            <a:xfrm>
              <a:off x="1480" y="2673"/>
              <a:ext cx="1061" cy="1010"/>
            </a:xfrm>
            <a:custGeom>
              <a:avLst/>
              <a:gdLst>
                <a:gd name="T0" fmla="*/ 843 w 1061"/>
                <a:gd name="T1" fmla="*/ 1010 h 1010"/>
                <a:gd name="T2" fmla="*/ 821 w 1061"/>
                <a:gd name="T3" fmla="*/ 999 h 1010"/>
                <a:gd name="T4" fmla="*/ 803 w 1061"/>
                <a:gd name="T5" fmla="*/ 989 h 1010"/>
                <a:gd name="T6" fmla="*/ 784 w 1061"/>
                <a:gd name="T7" fmla="*/ 980 h 1010"/>
                <a:gd name="T8" fmla="*/ 766 w 1061"/>
                <a:gd name="T9" fmla="*/ 970 h 1010"/>
                <a:gd name="T10" fmla="*/ 747 w 1061"/>
                <a:gd name="T11" fmla="*/ 959 h 1010"/>
                <a:gd name="T12" fmla="*/ 728 w 1061"/>
                <a:gd name="T13" fmla="*/ 948 h 1010"/>
                <a:gd name="T14" fmla="*/ 710 w 1061"/>
                <a:gd name="T15" fmla="*/ 936 h 1010"/>
                <a:gd name="T16" fmla="*/ 691 w 1061"/>
                <a:gd name="T17" fmla="*/ 925 h 1010"/>
                <a:gd name="T18" fmla="*/ 670 w 1061"/>
                <a:gd name="T19" fmla="*/ 910 h 1010"/>
                <a:gd name="T20" fmla="*/ 647 w 1061"/>
                <a:gd name="T21" fmla="*/ 895 h 1010"/>
                <a:gd name="T22" fmla="*/ 629 w 1061"/>
                <a:gd name="T23" fmla="*/ 881 h 1010"/>
                <a:gd name="T24" fmla="*/ 612 w 1061"/>
                <a:gd name="T25" fmla="*/ 866 h 1010"/>
                <a:gd name="T26" fmla="*/ 591 w 1061"/>
                <a:gd name="T27" fmla="*/ 851 h 1010"/>
                <a:gd name="T28" fmla="*/ 569 w 1061"/>
                <a:gd name="T29" fmla="*/ 835 h 1010"/>
                <a:gd name="T30" fmla="*/ 550 w 1061"/>
                <a:gd name="T31" fmla="*/ 819 h 1010"/>
                <a:gd name="T32" fmla="*/ 530 w 1061"/>
                <a:gd name="T33" fmla="*/ 801 h 1010"/>
                <a:gd name="T34" fmla="*/ 513 w 1061"/>
                <a:gd name="T35" fmla="*/ 786 h 1010"/>
                <a:gd name="T36" fmla="*/ 490 w 1061"/>
                <a:gd name="T37" fmla="*/ 764 h 1010"/>
                <a:gd name="T38" fmla="*/ 471 w 1061"/>
                <a:gd name="T39" fmla="*/ 746 h 1010"/>
                <a:gd name="T40" fmla="*/ 455 w 1061"/>
                <a:gd name="T41" fmla="*/ 728 h 1010"/>
                <a:gd name="T42" fmla="*/ 436 w 1061"/>
                <a:gd name="T43" fmla="*/ 708 h 1010"/>
                <a:gd name="T44" fmla="*/ 422 w 1061"/>
                <a:gd name="T45" fmla="*/ 693 h 1010"/>
                <a:gd name="T46" fmla="*/ 406 w 1061"/>
                <a:gd name="T47" fmla="*/ 674 h 1010"/>
                <a:gd name="T48" fmla="*/ 389 w 1061"/>
                <a:gd name="T49" fmla="*/ 655 h 1010"/>
                <a:gd name="T50" fmla="*/ 371 w 1061"/>
                <a:gd name="T51" fmla="*/ 631 h 1010"/>
                <a:gd name="T52" fmla="*/ 355 w 1061"/>
                <a:gd name="T53" fmla="*/ 612 h 1010"/>
                <a:gd name="T54" fmla="*/ 339 w 1061"/>
                <a:gd name="T55" fmla="*/ 590 h 1010"/>
                <a:gd name="T56" fmla="*/ 320 w 1061"/>
                <a:gd name="T57" fmla="*/ 564 h 1010"/>
                <a:gd name="T58" fmla="*/ 303 w 1061"/>
                <a:gd name="T59" fmla="*/ 541 h 1010"/>
                <a:gd name="T60" fmla="*/ 285 w 1061"/>
                <a:gd name="T61" fmla="*/ 515 h 1010"/>
                <a:gd name="T62" fmla="*/ 269 w 1061"/>
                <a:gd name="T63" fmla="*/ 489 h 1010"/>
                <a:gd name="T64" fmla="*/ 254 w 1061"/>
                <a:gd name="T65" fmla="*/ 462 h 1010"/>
                <a:gd name="T66" fmla="*/ 238 w 1061"/>
                <a:gd name="T67" fmla="*/ 433 h 1010"/>
                <a:gd name="T68" fmla="*/ 227 w 1061"/>
                <a:gd name="T69" fmla="*/ 409 h 1010"/>
                <a:gd name="T70" fmla="*/ 213 w 1061"/>
                <a:gd name="T71" fmla="*/ 386 h 1010"/>
                <a:gd name="T72" fmla="*/ 202 w 1061"/>
                <a:gd name="T73" fmla="*/ 360 h 1010"/>
                <a:gd name="T74" fmla="*/ 0 w 1061"/>
                <a:gd name="T75" fmla="*/ 455 h 1010"/>
                <a:gd name="T76" fmla="*/ 333 w 1061"/>
                <a:gd name="T77" fmla="*/ 0 h 1010"/>
                <a:gd name="T78" fmla="*/ 897 w 1061"/>
                <a:gd name="T79" fmla="*/ 50 h 1010"/>
                <a:gd name="T80" fmla="*/ 670 w 1061"/>
                <a:gd name="T81" fmla="*/ 151 h 1010"/>
                <a:gd name="T82" fmla="*/ 684 w 1061"/>
                <a:gd name="T83" fmla="*/ 179 h 1010"/>
                <a:gd name="T84" fmla="*/ 700 w 1061"/>
                <a:gd name="T85" fmla="*/ 209 h 1010"/>
                <a:gd name="T86" fmla="*/ 721 w 1061"/>
                <a:gd name="T87" fmla="*/ 242 h 1010"/>
                <a:gd name="T88" fmla="*/ 744 w 1061"/>
                <a:gd name="T89" fmla="*/ 278 h 1010"/>
                <a:gd name="T90" fmla="*/ 765 w 1061"/>
                <a:gd name="T91" fmla="*/ 305 h 1010"/>
                <a:gd name="T92" fmla="*/ 788 w 1061"/>
                <a:gd name="T93" fmla="*/ 332 h 1010"/>
                <a:gd name="T94" fmla="*/ 810 w 1061"/>
                <a:gd name="T95" fmla="*/ 360 h 1010"/>
                <a:gd name="T96" fmla="*/ 833 w 1061"/>
                <a:gd name="T97" fmla="*/ 383 h 1010"/>
                <a:gd name="T98" fmla="*/ 858 w 1061"/>
                <a:gd name="T99" fmla="*/ 405 h 1010"/>
                <a:gd name="T100" fmla="*/ 883 w 1061"/>
                <a:gd name="T101" fmla="*/ 429 h 1010"/>
                <a:gd name="T102" fmla="*/ 909 w 1061"/>
                <a:gd name="T103" fmla="*/ 450 h 1010"/>
                <a:gd name="T104" fmla="*/ 934 w 1061"/>
                <a:gd name="T105" fmla="*/ 470 h 1010"/>
                <a:gd name="T106" fmla="*/ 959 w 1061"/>
                <a:gd name="T107" fmla="*/ 488 h 1010"/>
                <a:gd name="T108" fmla="*/ 989 w 1061"/>
                <a:gd name="T109" fmla="*/ 507 h 1010"/>
                <a:gd name="T110" fmla="*/ 1019 w 1061"/>
                <a:gd name="T111" fmla="*/ 525 h 1010"/>
                <a:gd name="T112" fmla="*/ 1041 w 1061"/>
                <a:gd name="T113" fmla="*/ 534 h 1010"/>
                <a:gd name="T114" fmla="*/ 1061 w 1061"/>
                <a:gd name="T115" fmla="*/ 545 h 1010"/>
                <a:gd name="T116" fmla="*/ 843 w 1061"/>
                <a:gd name="T117" fmla="*/ 1010 h 10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61"/>
                <a:gd name="T178" fmla="*/ 0 h 1010"/>
                <a:gd name="T179" fmla="*/ 1061 w 1061"/>
                <a:gd name="T180" fmla="*/ 1010 h 10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61" h="1010">
                  <a:moveTo>
                    <a:pt x="843" y="1010"/>
                  </a:moveTo>
                  <a:lnTo>
                    <a:pt x="821" y="999"/>
                  </a:lnTo>
                  <a:lnTo>
                    <a:pt x="803" y="989"/>
                  </a:lnTo>
                  <a:lnTo>
                    <a:pt x="784" y="980"/>
                  </a:lnTo>
                  <a:lnTo>
                    <a:pt x="766" y="970"/>
                  </a:lnTo>
                  <a:lnTo>
                    <a:pt x="747" y="959"/>
                  </a:lnTo>
                  <a:lnTo>
                    <a:pt x="728" y="948"/>
                  </a:lnTo>
                  <a:lnTo>
                    <a:pt x="710" y="936"/>
                  </a:lnTo>
                  <a:lnTo>
                    <a:pt x="691" y="925"/>
                  </a:lnTo>
                  <a:lnTo>
                    <a:pt x="670" y="910"/>
                  </a:lnTo>
                  <a:lnTo>
                    <a:pt x="647" y="895"/>
                  </a:lnTo>
                  <a:lnTo>
                    <a:pt x="629" y="881"/>
                  </a:lnTo>
                  <a:lnTo>
                    <a:pt x="612" y="866"/>
                  </a:lnTo>
                  <a:lnTo>
                    <a:pt x="591" y="851"/>
                  </a:lnTo>
                  <a:lnTo>
                    <a:pt x="569" y="835"/>
                  </a:lnTo>
                  <a:lnTo>
                    <a:pt x="550" y="819"/>
                  </a:lnTo>
                  <a:lnTo>
                    <a:pt x="530" y="801"/>
                  </a:lnTo>
                  <a:lnTo>
                    <a:pt x="513" y="786"/>
                  </a:lnTo>
                  <a:lnTo>
                    <a:pt x="490" y="764"/>
                  </a:lnTo>
                  <a:lnTo>
                    <a:pt x="471" y="746"/>
                  </a:lnTo>
                  <a:lnTo>
                    <a:pt x="455" y="728"/>
                  </a:lnTo>
                  <a:lnTo>
                    <a:pt x="436" y="708"/>
                  </a:lnTo>
                  <a:lnTo>
                    <a:pt x="422" y="693"/>
                  </a:lnTo>
                  <a:lnTo>
                    <a:pt x="406" y="674"/>
                  </a:lnTo>
                  <a:lnTo>
                    <a:pt x="389" y="655"/>
                  </a:lnTo>
                  <a:lnTo>
                    <a:pt x="371" y="631"/>
                  </a:lnTo>
                  <a:lnTo>
                    <a:pt x="355" y="612"/>
                  </a:lnTo>
                  <a:lnTo>
                    <a:pt x="339" y="590"/>
                  </a:lnTo>
                  <a:lnTo>
                    <a:pt x="320" y="564"/>
                  </a:lnTo>
                  <a:lnTo>
                    <a:pt x="303" y="541"/>
                  </a:lnTo>
                  <a:lnTo>
                    <a:pt x="285" y="515"/>
                  </a:lnTo>
                  <a:lnTo>
                    <a:pt x="269" y="489"/>
                  </a:lnTo>
                  <a:lnTo>
                    <a:pt x="254" y="462"/>
                  </a:lnTo>
                  <a:lnTo>
                    <a:pt x="238" y="433"/>
                  </a:lnTo>
                  <a:lnTo>
                    <a:pt x="227" y="409"/>
                  </a:lnTo>
                  <a:lnTo>
                    <a:pt x="213" y="386"/>
                  </a:lnTo>
                  <a:lnTo>
                    <a:pt x="202" y="360"/>
                  </a:lnTo>
                  <a:lnTo>
                    <a:pt x="0" y="455"/>
                  </a:lnTo>
                  <a:lnTo>
                    <a:pt x="333" y="0"/>
                  </a:lnTo>
                  <a:lnTo>
                    <a:pt x="897" y="50"/>
                  </a:lnTo>
                  <a:lnTo>
                    <a:pt x="670" y="151"/>
                  </a:lnTo>
                  <a:lnTo>
                    <a:pt x="684" y="179"/>
                  </a:lnTo>
                  <a:lnTo>
                    <a:pt x="700" y="209"/>
                  </a:lnTo>
                  <a:lnTo>
                    <a:pt x="721" y="242"/>
                  </a:lnTo>
                  <a:lnTo>
                    <a:pt x="744" y="278"/>
                  </a:lnTo>
                  <a:lnTo>
                    <a:pt x="765" y="305"/>
                  </a:lnTo>
                  <a:lnTo>
                    <a:pt x="788" y="332"/>
                  </a:lnTo>
                  <a:lnTo>
                    <a:pt x="810" y="360"/>
                  </a:lnTo>
                  <a:lnTo>
                    <a:pt x="833" y="383"/>
                  </a:lnTo>
                  <a:lnTo>
                    <a:pt x="858" y="405"/>
                  </a:lnTo>
                  <a:lnTo>
                    <a:pt x="883" y="429"/>
                  </a:lnTo>
                  <a:lnTo>
                    <a:pt x="909" y="450"/>
                  </a:lnTo>
                  <a:lnTo>
                    <a:pt x="934" y="470"/>
                  </a:lnTo>
                  <a:lnTo>
                    <a:pt x="959" y="488"/>
                  </a:lnTo>
                  <a:lnTo>
                    <a:pt x="989" y="507"/>
                  </a:lnTo>
                  <a:lnTo>
                    <a:pt x="1019" y="525"/>
                  </a:lnTo>
                  <a:lnTo>
                    <a:pt x="1041" y="534"/>
                  </a:lnTo>
                  <a:lnTo>
                    <a:pt x="1061" y="545"/>
                  </a:lnTo>
                  <a:lnTo>
                    <a:pt x="843" y="1010"/>
                  </a:lnTo>
                  <a:close/>
                </a:path>
              </a:pathLst>
            </a:custGeom>
            <a:solidFill>
              <a:schemeClr val="accent2"/>
            </a:solidFill>
            <a:ln w="28575">
              <a:solidFill>
                <a:srgbClr val="000000"/>
              </a:solidFill>
              <a:round/>
              <a:headEnd/>
              <a:tailEnd/>
            </a:ln>
          </p:spPr>
          <p:txBody>
            <a:bodyPr/>
            <a:lstStyle/>
            <a:p>
              <a:endParaRPr lang="en-US">
                <a:latin typeface="+mj-lt"/>
              </a:endParaRPr>
            </a:p>
          </p:txBody>
        </p:sp>
        <p:sp>
          <p:nvSpPr>
            <p:cNvPr id="14360" name="Freeform 14"/>
            <p:cNvSpPr>
              <a:spLocks/>
            </p:cNvSpPr>
            <p:nvPr/>
          </p:nvSpPr>
          <p:spPr bwMode="auto">
            <a:xfrm>
              <a:off x="2279" y="3026"/>
              <a:ext cx="1152" cy="922"/>
            </a:xfrm>
            <a:custGeom>
              <a:avLst/>
              <a:gdLst>
                <a:gd name="T0" fmla="*/ 461 w 1152"/>
                <a:gd name="T1" fmla="*/ 0 h 922"/>
                <a:gd name="T2" fmla="*/ 366 w 1152"/>
                <a:gd name="T3" fmla="*/ 237 h 922"/>
                <a:gd name="T4" fmla="*/ 388 w 1152"/>
                <a:gd name="T5" fmla="*/ 247 h 922"/>
                <a:gd name="T6" fmla="*/ 408 w 1152"/>
                <a:gd name="T7" fmla="*/ 252 h 922"/>
                <a:gd name="T8" fmla="*/ 431 w 1152"/>
                <a:gd name="T9" fmla="*/ 259 h 922"/>
                <a:gd name="T10" fmla="*/ 457 w 1152"/>
                <a:gd name="T11" fmla="*/ 266 h 922"/>
                <a:gd name="T12" fmla="*/ 487 w 1152"/>
                <a:gd name="T13" fmla="*/ 272 h 922"/>
                <a:gd name="T14" fmla="*/ 515 w 1152"/>
                <a:gd name="T15" fmla="*/ 276 h 922"/>
                <a:gd name="T16" fmla="*/ 542 w 1152"/>
                <a:gd name="T17" fmla="*/ 280 h 922"/>
                <a:gd name="T18" fmla="*/ 573 w 1152"/>
                <a:gd name="T19" fmla="*/ 284 h 922"/>
                <a:gd name="T20" fmla="*/ 606 w 1152"/>
                <a:gd name="T21" fmla="*/ 287 h 922"/>
                <a:gd name="T22" fmla="*/ 665 w 1152"/>
                <a:gd name="T23" fmla="*/ 287 h 922"/>
                <a:gd name="T24" fmla="*/ 696 w 1152"/>
                <a:gd name="T25" fmla="*/ 285 h 922"/>
                <a:gd name="T26" fmla="*/ 724 w 1152"/>
                <a:gd name="T27" fmla="*/ 283 h 922"/>
                <a:gd name="T28" fmla="*/ 752 w 1152"/>
                <a:gd name="T29" fmla="*/ 278 h 922"/>
                <a:gd name="T30" fmla="*/ 782 w 1152"/>
                <a:gd name="T31" fmla="*/ 273 h 922"/>
                <a:gd name="T32" fmla="*/ 808 w 1152"/>
                <a:gd name="T33" fmla="*/ 269 h 922"/>
                <a:gd name="T34" fmla="*/ 841 w 1152"/>
                <a:gd name="T35" fmla="*/ 261 h 922"/>
                <a:gd name="T36" fmla="*/ 871 w 1152"/>
                <a:gd name="T37" fmla="*/ 251 h 922"/>
                <a:gd name="T38" fmla="*/ 1152 w 1152"/>
                <a:gd name="T39" fmla="*/ 696 h 922"/>
                <a:gd name="T40" fmla="*/ 1125 w 1152"/>
                <a:gd name="T41" fmla="*/ 707 h 922"/>
                <a:gd name="T42" fmla="*/ 1099 w 1152"/>
                <a:gd name="T43" fmla="*/ 717 h 922"/>
                <a:gd name="T44" fmla="*/ 1076 w 1152"/>
                <a:gd name="T45" fmla="*/ 725 h 922"/>
                <a:gd name="T46" fmla="*/ 1051 w 1152"/>
                <a:gd name="T47" fmla="*/ 733 h 922"/>
                <a:gd name="T48" fmla="*/ 1028 w 1152"/>
                <a:gd name="T49" fmla="*/ 740 h 922"/>
                <a:gd name="T50" fmla="*/ 1003 w 1152"/>
                <a:gd name="T51" fmla="*/ 748 h 922"/>
                <a:gd name="T52" fmla="*/ 982 w 1152"/>
                <a:gd name="T53" fmla="*/ 754 h 922"/>
                <a:gd name="T54" fmla="*/ 958 w 1152"/>
                <a:gd name="T55" fmla="*/ 759 h 922"/>
                <a:gd name="T56" fmla="*/ 935 w 1152"/>
                <a:gd name="T57" fmla="*/ 765 h 922"/>
                <a:gd name="T58" fmla="*/ 909 w 1152"/>
                <a:gd name="T59" fmla="*/ 771 h 922"/>
                <a:gd name="T60" fmla="*/ 879 w 1152"/>
                <a:gd name="T61" fmla="*/ 776 h 922"/>
                <a:gd name="T62" fmla="*/ 855 w 1152"/>
                <a:gd name="T63" fmla="*/ 781 h 922"/>
                <a:gd name="T64" fmla="*/ 827 w 1152"/>
                <a:gd name="T65" fmla="*/ 786 h 922"/>
                <a:gd name="T66" fmla="*/ 799 w 1152"/>
                <a:gd name="T67" fmla="*/ 791 h 922"/>
                <a:gd name="T68" fmla="*/ 769 w 1152"/>
                <a:gd name="T69" fmla="*/ 793 h 922"/>
                <a:gd name="T70" fmla="*/ 736 w 1152"/>
                <a:gd name="T71" fmla="*/ 795 h 922"/>
                <a:gd name="T72" fmla="*/ 704 w 1152"/>
                <a:gd name="T73" fmla="*/ 797 h 922"/>
                <a:gd name="T74" fmla="*/ 674 w 1152"/>
                <a:gd name="T75" fmla="*/ 797 h 922"/>
                <a:gd name="T76" fmla="*/ 642 w 1152"/>
                <a:gd name="T77" fmla="*/ 797 h 922"/>
                <a:gd name="T78" fmla="*/ 601 w 1152"/>
                <a:gd name="T79" fmla="*/ 797 h 922"/>
                <a:gd name="T80" fmla="*/ 564 w 1152"/>
                <a:gd name="T81" fmla="*/ 796 h 922"/>
                <a:gd name="T82" fmla="*/ 538 w 1152"/>
                <a:gd name="T83" fmla="*/ 795 h 922"/>
                <a:gd name="T84" fmla="*/ 509 w 1152"/>
                <a:gd name="T85" fmla="*/ 793 h 922"/>
                <a:gd name="T86" fmla="*/ 479 w 1152"/>
                <a:gd name="T87" fmla="*/ 791 h 922"/>
                <a:gd name="T88" fmla="*/ 445 w 1152"/>
                <a:gd name="T89" fmla="*/ 785 h 922"/>
                <a:gd name="T90" fmla="*/ 416 w 1152"/>
                <a:gd name="T91" fmla="*/ 780 h 922"/>
                <a:gd name="T92" fmla="*/ 388 w 1152"/>
                <a:gd name="T93" fmla="*/ 776 h 922"/>
                <a:gd name="T94" fmla="*/ 353 w 1152"/>
                <a:gd name="T95" fmla="*/ 767 h 922"/>
                <a:gd name="T96" fmla="*/ 328 w 1152"/>
                <a:gd name="T97" fmla="*/ 761 h 922"/>
                <a:gd name="T98" fmla="*/ 295 w 1152"/>
                <a:gd name="T99" fmla="*/ 754 h 922"/>
                <a:gd name="T100" fmla="*/ 266 w 1152"/>
                <a:gd name="T101" fmla="*/ 746 h 922"/>
                <a:gd name="T102" fmla="*/ 237 w 1152"/>
                <a:gd name="T103" fmla="*/ 737 h 922"/>
                <a:gd name="T104" fmla="*/ 207 w 1152"/>
                <a:gd name="T105" fmla="*/ 726 h 922"/>
                <a:gd name="T106" fmla="*/ 171 w 1152"/>
                <a:gd name="T107" fmla="*/ 713 h 922"/>
                <a:gd name="T108" fmla="*/ 83 w 1152"/>
                <a:gd name="T109" fmla="*/ 922 h 922"/>
                <a:gd name="T110" fmla="*/ 0 w 1152"/>
                <a:gd name="T111" fmla="*/ 330 h 922"/>
                <a:gd name="T112" fmla="*/ 461 w 1152"/>
                <a:gd name="T113" fmla="*/ 0 h 92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52"/>
                <a:gd name="T172" fmla="*/ 0 h 922"/>
                <a:gd name="T173" fmla="*/ 1152 w 1152"/>
                <a:gd name="T174" fmla="*/ 922 h 92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52" h="922">
                  <a:moveTo>
                    <a:pt x="461" y="0"/>
                  </a:moveTo>
                  <a:lnTo>
                    <a:pt x="366" y="237"/>
                  </a:lnTo>
                  <a:lnTo>
                    <a:pt x="388" y="247"/>
                  </a:lnTo>
                  <a:lnTo>
                    <a:pt x="408" y="252"/>
                  </a:lnTo>
                  <a:lnTo>
                    <a:pt x="431" y="259"/>
                  </a:lnTo>
                  <a:lnTo>
                    <a:pt x="457" y="266"/>
                  </a:lnTo>
                  <a:lnTo>
                    <a:pt x="487" y="272"/>
                  </a:lnTo>
                  <a:lnTo>
                    <a:pt x="515" y="276"/>
                  </a:lnTo>
                  <a:lnTo>
                    <a:pt x="542" y="280"/>
                  </a:lnTo>
                  <a:lnTo>
                    <a:pt x="573" y="284"/>
                  </a:lnTo>
                  <a:lnTo>
                    <a:pt x="606" y="287"/>
                  </a:lnTo>
                  <a:lnTo>
                    <a:pt x="665" y="287"/>
                  </a:lnTo>
                  <a:lnTo>
                    <a:pt x="696" y="285"/>
                  </a:lnTo>
                  <a:lnTo>
                    <a:pt x="724" y="283"/>
                  </a:lnTo>
                  <a:lnTo>
                    <a:pt x="752" y="278"/>
                  </a:lnTo>
                  <a:lnTo>
                    <a:pt x="782" y="273"/>
                  </a:lnTo>
                  <a:lnTo>
                    <a:pt x="808" y="269"/>
                  </a:lnTo>
                  <a:lnTo>
                    <a:pt x="841" y="261"/>
                  </a:lnTo>
                  <a:lnTo>
                    <a:pt x="871" y="251"/>
                  </a:lnTo>
                  <a:lnTo>
                    <a:pt x="1152" y="696"/>
                  </a:lnTo>
                  <a:lnTo>
                    <a:pt x="1125" y="707"/>
                  </a:lnTo>
                  <a:lnTo>
                    <a:pt x="1099" y="717"/>
                  </a:lnTo>
                  <a:lnTo>
                    <a:pt x="1076" y="725"/>
                  </a:lnTo>
                  <a:lnTo>
                    <a:pt x="1051" y="733"/>
                  </a:lnTo>
                  <a:lnTo>
                    <a:pt x="1028" y="740"/>
                  </a:lnTo>
                  <a:lnTo>
                    <a:pt x="1003" y="748"/>
                  </a:lnTo>
                  <a:lnTo>
                    <a:pt x="982" y="754"/>
                  </a:lnTo>
                  <a:lnTo>
                    <a:pt x="958" y="759"/>
                  </a:lnTo>
                  <a:lnTo>
                    <a:pt x="935" y="765"/>
                  </a:lnTo>
                  <a:lnTo>
                    <a:pt x="909" y="771"/>
                  </a:lnTo>
                  <a:lnTo>
                    <a:pt x="879" y="776"/>
                  </a:lnTo>
                  <a:lnTo>
                    <a:pt x="855" y="781"/>
                  </a:lnTo>
                  <a:lnTo>
                    <a:pt x="827" y="786"/>
                  </a:lnTo>
                  <a:lnTo>
                    <a:pt x="799" y="791"/>
                  </a:lnTo>
                  <a:lnTo>
                    <a:pt x="769" y="793"/>
                  </a:lnTo>
                  <a:lnTo>
                    <a:pt x="736" y="795"/>
                  </a:lnTo>
                  <a:lnTo>
                    <a:pt x="704" y="797"/>
                  </a:lnTo>
                  <a:lnTo>
                    <a:pt x="674" y="797"/>
                  </a:lnTo>
                  <a:lnTo>
                    <a:pt x="642" y="797"/>
                  </a:lnTo>
                  <a:lnTo>
                    <a:pt x="601" y="797"/>
                  </a:lnTo>
                  <a:lnTo>
                    <a:pt x="564" y="796"/>
                  </a:lnTo>
                  <a:lnTo>
                    <a:pt x="538" y="795"/>
                  </a:lnTo>
                  <a:lnTo>
                    <a:pt x="509" y="793"/>
                  </a:lnTo>
                  <a:lnTo>
                    <a:pt x="479" y="791"/>
                  </a:lnTo>
                  <a:lnTo>
                    <a:pt x="445" y="785"/>
                  </a:lnTo>
                  <a:lnTo>
                    <a:pt x="416" y="780"/>
                  </a:lnTo>
                  <a:lnTo>
                    <a:pt x="388" y="776"/>
                  </a:lnTo>
                  <a:lnTo>
                    <a:pt x="353" y="767"/>
                  </a:lnTo>
                  <a:lnTo>
                    <a:pt x="328" y="761"/>
                  </a:lnTo>
                  <a:lnTo>
                    <a:pt x="295" y="754"/>
                  </a:lnTo>
                  <a:lnTo>
                    <a:pt x="266" y="746"/>
                  </a:lnTo>
                  <a:lnTo>
                    <a:pt x="237" y="737"/>
                  </a:lnTo>
                  <a:lnTo>
                    <a:pt x="207" y="726"/>
                  </a:lnTo>
                  <a:lnTo>
                    <a:pt x="171" y="713"/>
                  </a:lnTo>
                  <a:lnTo>
                    <a:pt x="83" y="922"/>
                  </a:lnTo>
                  <a:lnTo>
                    <a:pt x="0" y="330"/>
                  </a:lnTo>
                  <a:lnTo>
                    <a:pt x="461" y="0"/>
                  </a:lnTo>
                  <a:close/>
                </a:path>
              </a:pathLst>
            </a:custGeom>
            <a:solidFill>
              <a:srgbClr val="FFFF00"/>
            </a:solidFill>
            <a:ln w="28575">
              <a:solidFill>
                <a:srgbClr val="000000"/>
              </a:solidFill>
              <a:round/>
              <a:headEnd/>
              <a:tailEnd/>
            </a:ln>
          </p:spPr>
          <p:txBody>
            <a:bodyPr/>
            <a:lstStyle/>
            <a:p>
              <a:endParaRPr lang="en-US">
                <a:latin typeface="+mj-lt"/>
              </a:endParaRPr>
            </a:p>
          </p:txBody>
        </p:sp>
        <p:sp>
          <p:nvSpPr>
            <p:cNvPr id="14361" name="Freeform 17"/>
            <p:cNvSpPr>
              <a:spLocks/>
            </p:cNvSpPr>
            <p:nvPr/>
          </p:nvSpPr>
          <p:spPr bwMode="auto">
            <a:xfrm>
              <a:off x="3110" y="2846"/>
              <a:ext cx="1001" cy="1001"/>
            </a:xfrm>
            <a:custGeom>
              <a:avLst/>
              <a:gdLst>
                <a:gd name="T0" fmla="*/ 1001 w 1001"/>
                <a:gd name="T1" fmla="*/ 219 h 1001"/>
                <a:gd name="T2" fmla="*/ 989 w 1001"/>
                <a:gd name="T3" fmla="*/ 241 h 1001"/>
                <a:gd name="T4" fmla="*/ 981 w 1001"/>
                <a:gd name="T5" fmla="*/ 259 h 1001"/>
                <a:gd name="T6" fmla="*/ 970 w 1001"/>
                <a:gd name="T7" fmla="*/ 278 h 1001"/>
                <a:gd name="T8" fmla="*/ 962 w 1001"/>
                <a:gd name="T9" fmla="*/ 296 h 1001"/>
                <a:gd name="T10" fmla="*/ 951 w 1001"/>
                <a:gd name="T11" fmla="*/ 315 h 1001"/>
                <a:gd name="T12" fmla="*/ 939 w 1001"/>
                <a:gd name="T13" fmla="*/ 334 h 1001"/>
                <a:gd name="T14" fmla="*/ 928 w 1001"/>
                <a:gd name="T15" fmla="*/ 352 h 1001"/>
                <a:gd name="T16" fmla="*/ 915 w 1001"/>
                <a:gd name="T17" fmla="*/ 371 h 1001"/>
                <a:gd name="T18" fmla="*/ 900 w 1001"/>
                <a:gd name="T19" fmla="*/ 391 h 1001"/>
                <a:gd name="T20" fmla="*/ 885 w 1001"/>
                <a:gd name="T21" fmla="*/ 413 h 1001"/>
                <a:gd name="T22" fmla="*/ 873 w 1001"/>
                <a:gd name="T23" fmla="*/ 431 h 1001"/>
                <a:gd name="T24" fmla="*/ 858 w 1001"/>
                <a:gd name="T25" fmla="*/ 449 h 1001"/>
                <a:gd name="T26" fmla="*/ 842 w 1001"/>
                <a:gd name="T27" fmla="*/ 471 h 1001"/>
                <a:gd name="T28" fmla="*/ 825 w 1001"/>
                <a:gd name="T29" fmla="*/ 493 h 1001"/>
                <a:gd name="T30" fmla="*/ 809 w 1001"/>
                <a:gd name="T31" fmla="*/ 512 h 1001"/>
                <a:gd name="T32" fmla="*/ 791 w 1001"/>
                <a:gd name="T33" fmla="*/ 532 h 1001"/>
                <a:gd name="T34" fmla="*/ 776 w 1001"/>
                <a:gd name="T35" fmla="*/ 549 h 1001"/>
                <a:gd name="T36" fmla="*/ 754 w 1001"/>
                <a:gd name="T37" fmla="*/ 572 h 1001"/>
                <a:gd name="T38" fmla="*/ 736 w 1001"/>
                <a:gd name="T39" fmla="*/ 591 h 1001"/>
                <a:gd name="T40" fmla="*/ 719 w 1001"/>
                <a:gd name="T41" fmla="*/ 607 h 1001"/>
                <a:gd name="T42" fmla="*/ 698 w 1001"/>
                <a:gd name="T43" fmla="*/ 626 h 1001"/>
                <a:gd name="T44" fmla="*/ 683 w 1001"/>
                <a:gd name="T45" fmla="*/ 640 h 1001"/>
                <a:gd name="T46" fmla="*/ 664 w 1001"/>
                <a:gd name="T47" fmla="*/ 656 h 1001"/>
                <a:gd name="T48" fmla="*/ 645 w 1001"/>
                <a:gd name="T49" fmla="*/ 673 h 1001"/>
                <a:gd name="T50" fmla="*/ 623 w 1001"/>
                <a:gd name="T51" fmla="*/ 691 h 1001"/>
                <a:gd name="T52" fmla="*/ 604 w 1001"/>
                <a:gd name="T53" fmla="*/ 706 h 1001"/>
                <a:gd name="T54" fmla="*/ 582 w 1001"/>
                <a:gd name="T55" fmla="*/ 722 h 1001"/>
                <a:gd name="T56" fmla="*/ 555 w 1001"/>
                <a:gd name="T57" fmla="*/ 741 h 1001"/>
                <a:gd name="T58" fmla="*/ 532 w 1001"/>
                <a:gd name="T59" fmla="*/ 758 h 1001"/>
                <a:gd name="T60" fmla="*/ 507 w 1001"/>
                <a:gd name="T61" fmla="*/ 775 h 1001"/>
                <a:gd name="T62" fmla="*/ 481 w 1001"/>
                <a:gd name="T63" fmla="*/ 793 h 1001"/>
                <a:gd name="T64" fmla="*/ 454 w 1001"/>
                <a:gd name="T65" fmla="*/ 808 h 1001"/>
                <a:gd name="T66" fmla="*/ 592 w 1001"/>
                <a:gd name="T67" fmla="*/ 1001 h 1001"/>
                <a:gd name="T68" fmla="*/ 41 w 1001"/>
                <a:gd name="T69" fmla="*/ 753 h 1001"/>
                <a:gd name="T70" fmla="*/ 0 w 1001"/>
                <a:gd name="T71" fmla="*/ 264 h 1001"/>
                <a:gd name="T72" fmla="*/ 115 w 1001"/>
                <a:gd name="T73" fmla="*/ 402 h 1001"/>
                <a:gd name="T74" fmla="*/ 141 w 1001"/>
                <a:gd name="T75" fmla="*/ 390 h 1001"/>
                <a:gd name="T76" fmla="*/ 167 w 1001"/>
                <a:gd name="T77" fmla="*/ 376 h 1001"/>
                <a:gd name="T78" fmla="*/ 201 w 1001"/>
                <a:gd name="T79" fmla="*/ 360 h 1001"/>
                <a:gd name="T80" fmla="*/ 234 w 1001"/>
                <a:gd name="T81" fmla="*/ 341 h 1001"/>
                <a:gd name="T82" fmla="*/ 268 w 1001"/>
                <a:gd name="T83" fmla="*/ 318 h 1001"/>
                <a:gd name="T84" fmla="*/ 297 w 1001"/>
                <a:gd name="T85" fmla="*/ 297 h 1001"/>
                <a:gd name="T86" fmla="*/ 324 w 1001"/>
                <a:gd name="T87" fmla="*/ 274 h 1001"/>
                <a:gd name="T88" fmla="*/ 351 w 1001"/>
                <a:gd name="T89" fmla="*/ 251 h 1001"/>
                <a:gd name="T90" fmla="*/ 373 w 1001"/>
                <a:gd name="T91" fmla="*/ 229 h 1001"/>
                <a:gd name="T92" fmla="*/ 396 w 1001"/>
                <a:gd name="T93" fmla="*/ 204 h 1001"/>
                <a:gd name="T94" fmla="*/ 421 w 1001"/>
                <a:gd name="T95" fmla="*/ 177 h 1001"/>
                <a:gd name="T96" fmla="*/ 441 w 1001"/>
                <a:gd name="T97" fmla="*/ 152 h 1001"/>
                <a:gd name="T98" fmla="*/ 462 w 1001"/>
                <a:gd name="T99" fmla="*/ 127 h 1001"/>
                <a:gd name="T100" fmla="*/ 480 w 1001"/>
                <a:gd name="T101" fmla="*/ 103 h 1001"/>
                <a:gd name="T102" fmla="*/ 499 w 1001"/>
                <a:gd name="T103" fmla="*/ 72 h 1001"/>
                <a:gd name="T104" fmla="*/ 517 w 1001"/>
                <a:gd name="T105" fmla="*/ 43 h 1001"/>
                <a:gd name="T106" fmla="*/ 526 w 1001"/>
                <a:gd name="T107" fmla="*/ 21 h 1001"/>
                <a:gd name="T108" fmla="*/ 536 w 1001"/>
                <a:gd name="T109" fmla="*/ 0 h 1001"/>
                <a:gd name="T110" fmla="*/ 1001 w 1001"/>
                <a:gd name="T111" fmla="*/ 219 h 10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01"/>
                <a:gd name="T169" fmla="*/ 0 h 1001"/>
                <a:gd name="T170" fmla="*/ 1001 w 1001"/>
                <a:gd name="T171" fmla="*/ 1001 h 10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01" h="1001">
                  <a:moveTo>
                    <a:pt x="1001" y="219"/>
                  </a:moveTo>
                  <a:lnTo>
                    <a:pt x="989" y="241"/>
                  </a:lnTo>
                  <a:lnTo>
                    <a:pt x="981" y="259"/>
                  </a:lnTo>
                  <a:lnTo>
                    <a:pt x="970" y="278"/>
                  </a:lnTo>
                  <a:lnTo>
                    <a:pt x="962" y="296"/>
                  </a:lnTo>
                  <a:lnTo>
                    <a:pt x="951" y="315"/>
                  </a:lnTo>
                  <a:lnTo>
                    <a:pt x="939" y="334"/>
                  </a:lnTo>
                  <a:lnTo>
                    <a:pt x="928" y="352"/>
                  </a:lnTo>
                  <a:lnTo>
                    <a:pt x="915" y="371"/>
                  </a:lnTo>
                  <a:lnTo>
                    <a:pt x="900" y="391"/>
                  </a:lnTo>
                  <a:lnTo>
                    <a:pt x="885" y="413"/>
                  </a:lnTo>
                  <a:lnTo>
                    <a:pt x="873" y="431"/>
                  </a:lnTo>
                  <a:lnTo>
                    <a:pt x="858" y="449"/>
                  </a:lnTo>
                  <a:lnTo>
                    <a:pt x="842" y="471"/>
                  </a:lnTo>
                  <a:lnTo>
                    <a:pt x="825" y="493"/>
                  </a:lnTo>
                  <a:lnTo>
                    <a:pt x="809" y="512"/>
                  </a:lnTo>
                  <a:lnTo>
                    <a:pt x="791" y="532"/>
                  </a:lnTo>
                  <a:lnTo>
                    <a:pt x="776" y="549"/>
                  </a:lnTo>
                  <a:lnTo>
                    <a:pt x="754" y="572"/>
                  </a:lnTo>
                  <a:lnTo>
                    <a:pt x="736" y="591"/>
                  </a:lnTo>
                  <a:lnTo>
                    <a:pt x="719" y="607"/>
                  </a:lnTo>
                  <a:lnTo>
                    <a:pt x="698" y="626"/>
                  </a:lnTo>
                  <a:lnTo>
                    <a:pt x="683" y="640"/>
                  </a:lnTo>
                  <a:lnTo>
                    <a:pt x="664" y="656"/>
                  </a:lnTo>
                  <a:lnTo>
                    <a:pt x="645" y="673"/>
                  </a:lnTo>
                  <a:lnTo>
                    <a:pt x="623" y="691"/>
                  </a:lnTo>
                  <a:lnTo>
                    <a:pt x="604" y="706"/>
                  </a:lnTo>
                  <a:lnTo>
                    <a:pt x="582" y="722"/>
                  </a:lnTo>
                  <a:lnTo>
                    <a:pt x="555" y="741"/>
                  </a:lnTo>
                  <a:lnTo>
                    <a:pt x="532" y="758"/>
                  </a:lnTo>
                  <a:lnTo>
                    <a:pt x="507" y="775"/>
                  </a:lnTo>
                  <a:lnTo>
                    <a:pt x="481" y="793"/>
                  </a:lnTo>
                  <a:lnTo>
                    <a:pt x="454" y="808"/>
                  </a:lnTo>
                  <a:lnTo>
                    <a:pt x="592" y="1001"/>
                  </a:lnTo>
                  <a:lnTo>
                    <a:pt x="41" y="753"/>
                  </a:lnTo>
                  <a:lnTo>
                    <a:pt x="0" y="264"/>
                  </a:lnTo>
                  <a:lnTo>
                    <a:pt x="115" y="402"/>
                  </a:lnTo>
                  <a:lnTo>
                    <a:pt x="141" y="390"/>
                  </a:lnTo>
                  <a:lnTo>
                    <a:pt x="167" y="376"/>
                  </a:lnTo>
                  <a:lnTo>
                    <a:pt x="201" y="360"/>
                  </a:lnTo>
                  <a:lnTo>
                    <a:pt x="234" y="341"/>
                  </a:lnTo>
                  <a:lnTo>
                    <a:pt x="268" y="318"/>
                  </a:lnTo>
                  <a:lnTo>
                    <a:pt x="297" y="297"/>
                  </a:lnTo>
                  <a:lnTo>
                    <a:pt x="324" y="274"/>
                  </a:lnTo>
                  <a:lnTo>
                    <a:pt x="351" y="251"/>
                  </a:lnTo>
                  <a:lnTo>
                    <a:pt x="373" y="229"/>
                  </a:lnTo>
                  <a:lnTo>
                    <a:pt x="396" y="204"/>
                  </a:lnTo>
                  <a:lnTo>
                    <a:pt x="421" y="177"/>
                  </a:lnTo>
                  <a:lnTo>
                    <a:pt x="441" y="152"/>
                  </a:lnTo>
                  <a:lnTo>
                    <a:pt x="462" y="127"/>
                  </a:lnTo>
                  <a:lnTo>
                    <a:pt x="480" y="103"/>
                  </a:lnTo>
                  <a:lnTo>
                    <a:pt x="499" y="72"/>
                  </a:lnTo>
                  <a:lnTo>
                    <a:pt x="517" y="43"/>
                  </a:lnTo>
                  <a:lnTo>
                    <a:pt x="526" y="21"/>
                  </a:lnTo>
                  <a:lnTo>
                    <a:pt x="536" y="0"/>
                  </a:lnTo>
                  <a:lnTo>
                    <a:pt x="1001" y="219"/>
                  </a:lnTo>
                  <a:close/>
                </a:path>
              </a:pathLst>
            </a:custGeom>
            <a:solidFill>
              <a:srgbClr val="FFFF00"/>
            </a:solidFill>
            <a:ln w="28575">
              <a:solidFill>
                <a:srgbClr val="000000"/>
              </a:solidFill>
              <a:round/>
              <a:headEnd/>
              <a:tailEnd/>
            </a:ln>
          </p:spPr>
          <p:txBody>
            <a:bodyPr/>
            <a:lstStyle/>
            <a:p>
              <a:endParaRPr lang="en-US">
                <a:latin typeface="+mj-lt"/>
              </a:endParaRPr>
            </a:p>
          </p:txBody>
        </p:sp>
        <p:sp>
          <p:nvSpPr>
            <p:cNvPr id="14362" name="Freeform 20"/>
            <p:cNvSpPr>
              <a:spLocks/>
            </p:cNvSpPr>
            <p:nvPr/>
          </p:nvSpPr>
          <p:spPr bwMode="auto">
            <a:xfrm>
              <a:off x="3445" y="1951"/>
              <a:ext cx="923" cy="1165"/>
            </a:xfrm>
            <a:custGeom>
              <a:avLst/>
              <a:gdLst>
                <a:gd name="T0" fmla="*/ 0 w 923"/>
                <a:gd name="T1" fmla="*/ 740 h 1165"/>
                <a:gd name="T2" fmla="*/ 229 w 923"/>
                <a:gd name="T3" fmla="*/ 826 h 1165"/>
                <a:gd name="T4" fmla="*/ 242 w 923"/>
                <a:gd name="T5" fmla="*/ 798 h 1165"/>
                <a:gd name="T6" fmla="*/ 251 w 923"/>
                <a:gd name="T7" fmla="*/ 770 h 1165"/>
                <a:gd name="T8" fmla="*/ 258 w 923"/>
                <a:gd name="T9" fmla="*/ 744 h 1165"/>
                <a:gd name="T10" fmla="*/ 265 w 923"/>
                <a:gd name="T11" fmla="*/ 721 h 1165"/>
                <a:gd name="T12" fmla="*/ 272 w 923"/>
                <a:gd name="T13" fmla="*/ 695 h 1165"/>
                <a:gd name="T14" fmla="*/ 277 w 923"/>
                <a:gd name="T15" fmla="*/ 665 h 1165"/>
                <a:gd name="T16" fmla="*/ 281 w 923"/>
                <a:gd name="T17" fmla="*/ 638 h 1165"/>
                <a:gd name="T18" fmla="*/ 285 w 923"/>
                <a:gd name="T19" fmla="*/ 610 h 1165"/>
                <a:gd name="T20" fmla="*/ 289 w 923"/>
                <a:gd name="T21" fmla="*/ 579 h 1165"/>
                <a:gd name="T22" fmla="*/ 291 w 923"/>
                <a:gd name="T23" fmla="*/ 546 h 1165"/>
                <a:gd name="T24" fmla="*/ 291 w 923"/>
                <a:gd name="T25" fmla="*/ 488 h 1165"/>
                <a:gd name="T26" fmla="*/ 289 w 923"/>
                <a:gd name="T27" fmla="*/ 456 h 1165"/>
                <a:gd name="T28" fmla="*/ 288 w 923"/>
                <a:gd name="T29" fmla="*/ 429 h 1165"/>
                <a:gd name="T30" fmla="*/ 284 w 923"/>
                <a:gd name="T31" fmla="*/ 400 h 1165"/>
                <a:gd name="T32" fmla="*/ 279 w 923"/>
                <a:gd name="T33" fmla="*/ 370 h 1165"/>
                <a:gd name="T34" fmla="*/ 273 w 923"/>
                <a:gd name="T35" fmla="*/ 344 h 1165"/>
                <a:gd name="T36" fmla="*/ 266 w 923"/>
                <a:gd name="T37" fmla="*/ 311 h 1165"/>
                <a:gd name="T38" fmla="*/ 257 w 923"/>
                <a:gd name="T39" fmla="*/ 280 h 1165"/>
                <a:gd name="T40" fmla="*/ 702 w 923"/>
                <a:gd name="T41" fmla="*/ 0 h 1165"/>
                <a:gd name="T42" fmla="*/ 713 w 923"/>
                <a:gd name="T43" fmla="*/ 27 h 1165"/>
                <a:gd name="T44" fmla="*/ 722 w 923"/>
                <a:gd name="T45" fmla="*/ 53 h 1165"/>
                <a:gd name="T46" fmla="*/ 731 w 923"/>
                <a:gd name="T47" fmla="*/ 76 h 1165"/>
                <a:gd name="T48" fmla="*/ 739 w 923"/>
                <a:gd name="T49" fmla="*/ 101 h 1165"/>
                <a:gd name="T50" fmla="*/ 746 w 923"/>
                <a:gd name="T51" fmla="*/ 124 h 1165"/>
                <a:gd name="T52" fmla="*/ 754 w 923"/>
                <a:gd name="T53" fmla="*/ 149 h 1165"/>
                <a:gd name="T54" fmla="*/ 759 w 923"/>
                <a:gd name="T55" fmla="*/ 171 h 1165"/>
                <a:gd name="T56" fmla="*/ 765 w 923"/>
                <a:gd name="T57" fmla="*/ 194 h 1165"/>
                <a:gd name="T58" fmla="*/ 770 w 923"/>
                <a:gd name="T59" fmla="*/ 217 h 1165"/>
                <a:gd name="T60" fmla="*/ 777 w 923"/>
                <a:gd name="T61" fmla="*/ 243 h 1165"/>
                <a:gd name="T62" fmla="*/ 781 w 923"/>
                <a:gd name="T63" fmla="*/ 273 h 1165"/>
                <a:gd name="T64" fmla="*/ 787 w 923"/>
                <a:gd name="T65" fmla="*/ 298 h 1165"/>
                <a:gd name="T66" fmla="*/ 792 w 923"/>
                <a:gd name="T67" fmla="*/ 325 h 1165"/>
                <a:gd name="T68" fmla="*/ 796 w 923"/>
                <a:gd name="T69" fmla="*/ 354 h 1165"/>
                <a:gd name="T70" fmla="*/ 797 w 923"/>
                <a:gd name="T71" fmla="*/ 384 h 1165"/>
                <a:gd name="T72" fmla="*/ 800 w 923"/>
                <a:gd name="T73" fmla="*/ 416 h 1165"/>
                <a:gd name="T74" fmla="*/ 803 w 923"/>
                <a:gd name="T75" fmla="*/ 448 h 1165"/>
                <a:gd name="T76" fmla="*/ 803 w 923"/>
                <a:gd name="T77" fmla="*/ 478 h 1165"/>
                <a:gd name="T78" fmla="*/ 803 w 923"/>
                <a:gd name="T79" fmla="*/ 511 h 1165"/>
                <a:gd name="T80" fmla="*/ 803 w 923"/>
                <a:gd name="T81" fmla="*/ 552 h 1165"/>
                <a:gd name="T82" fmla="*/ 802 w 923"/>
                <a:gd name="T83" fmla="*/ 589 h 1165"/>
                <a:gd name="T84" fmla="*/ 800 w 923"/>
                <a:gd name="T85" fmla="*/ 615 h 1165"/>
                <a:gd name="T86" fmla="*/ 797 w 923"/>
                <a:gd name="T87" fmla="*/ 643 h 1165"/>
                <a:gd name="T88" fmla="*/ 796 w 923"/>
                <a:gd name="T89" fmla="*/ 673 h 1165"/>
                <a:gd name="T90" fmla="*/ 791 w 923"/>
                <a:gd name="T91" fmla="*/ 707 h 1165"/>
                <a:gd name="T92" fmla="*/ 785 w 923"/>
                <a:gd name="T93" fmla="*/ 736 h 1165"/>
                <a:gd name="T94" fmla="*/ 780 w 923"/>
                <a:gd name="T95" fmla="*/ 765 h 1165"/>
                <a:gd name="T96" fmla="*/ 773 w 923"/>
                <a:gd name="T97" fmla="*/ 799 h 1165"/>
                <a:gd name="T98" fmla="*/ 766 w 923"/>
                <a:gd name="T99" fmla="*/ 825 h 1165"/>
                <a:gd name="T100" fmla="*/ 759 w 923"/>
                <a:gd name="T101" fmla="*/ 858 h 1165"/>
                <a:gd name="T102" fmla="*/ 751 w 923"/>
                <a:gd name="T103" fmla="*/ 886 h 1165"/>
                <a:gd name="T104" fmla="*/ 741 w 923"/>
                <a:gd name="T105" fmla="*/ 915 h 1165"/>
                <a:gd name="T106" fmla="*/ 732 w 923"/>
                <a:gd name="T107" fmla="*/ 945 h 1165"/>
                <a:gd name="T108" fmla="*/ 720 w 923"/>
                <a:gd name="T109" fmla="*/ 982 h 1165"/>
                <a:gd name="T110" fmla="*/ 706 w 923"/>
                <a:gd name="T111" fmla="*/ 1019 h 1165"/>
                <a:gd name="T112" fmla="*/ 923 w 923"/>
                <a:gd name="T113" fmla="*/ 1108 h 1165"/>
                <a:gd name="T114" fmla="*/ 378 w 923"/>
                <a:gd name="T115" fmla="*/ 1165 h 1165"/>
                <a:gd name="T116" fmla="*/ 0 w 923"/>
                <a:gd name="T117" fmla="*/ 740 h 1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23"/>
                <a:gd name="T178" fmla="*/ 0 h 1165"/>
                <a:gd name="T179" fmla="*/ 923 w 923"/>
                <a:gd name="T180" fmla="*/ 1165 h 1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23" h="1165">
                  <a:moveTo>
                    <a:pt x="0" y="740"/>
                  </a:moveTo>
                  <a:lnTo>
                    <a:pt x="229" y="826"/>
                  </a:lnTo>
                  <a:lnTo>
                    <a:pt x="242" y="798"/>
                  </a:lnTo>
                  <a:lnTo>
                    <a:pt x="251" y="770"/>
                  </a:lnTo>
                  <a:lnTo>
                    <a:pt x="258" y="744"/>
                  </a:lnTo>
                  <a:lnTo>
                    <a:pt x="265" y="721"/>
                  </a:lnTo>
                  <a:lnTo>
                    <a:pt x="272" y="695"/>
                  </a:lnTo>
                  <a:lnTo>
                    <a:pt x="277" y="665"/>
                  </a:lnTo>
                  <a:lnTo>
                    <a:pt x="281" y="638"/>
                  </a:lnTo>
                  <a:lnTo>
                    <a:pt x="285" y="610"/>
                  </a:lnTo>
                  <a:lnTo>
                    <a:pt x="289" y="579"/>
                  </a:lnTo>
                  <a:lnTo>
                    <a:pt x="291" y="546"/>
                  </a:lnTo>
                  <a:lnTo>
                    <a:pt x="291" y="488"/>
                  </a:lnTo>
                  <a:lnTo>
                    <a:pt x="289" y="456"/>
                  </a:lnTo>
                  <a:lnTo>
                    <a:pt x="288" y="429"/>
                  </a:lnTo>
                  <a:lnTo>
                    <a:pt x="284" y="400"/>
                  </a:lnTo>
                  <a:lnTo>
                    <a:pt x="279" y="370"/>
                  </a:lnTo>
                  <a:lnTo>
                    <a:pt x="273" y="344"/>
                  </a:lnTo>
                  <a:lnTo>
                    <a:pt x="266" y="311"/>
                  </a:lnTo>
                  <a:lnTo>
                    <a:pt x="257" y="280"/>
                  </a:lnTo>
                  <a:lnTo>
                    <a:pt x="702" y="0"/>
                  </a:lnTo>
                  <a:lnTo>
                    <a:pt x="713" y="27"/>
                  </a:lnTo>
                  <a:lnTo>
                    <a:pt x="722" y="53"/>
                  </a:lnTo>
                  <a:lnTo>
                    <a:pt x="731" y="76"/>
                  </a:lnTo>
                  <a:lnTo>
                    <a:pt x="739" y="101"/>
                  </a:lnTo>
                  <a:lnTo>
                    <a:pt x="746" y="124"/>
                  </a:lnTo>
                  <a:lnTo>
                    <a:pt x="754" y="149"/>
                  </a:lnTo>
                  <a:lnTo>
                    <a:pt x="759" y="171"/>
                  </a:lnTo>
                  <a:lnTo>
                    <a:pt x="765" y="194"/>
                  </a:lnTo>
                  <a:lnTo>
                    <a:pt x="770" y="217"/>
                  </a:lnTo>
                  <a:lnTo>
                    <a:pt x="777" y="243"/>
                  </a:lnTo>
                  <a:lnTo>
                    <a:pt x="781" y="273"/>
                  </a:lnTo>
                  <a:lnTo>
                    <a:pt x="787" y="298"/>
                  </a:lnTo>
                  <a:lnTo>
                    <a:pt x="792" y="325"/>
                  </a:lnTo>
                  <a:lnTo>
                    <a:pt x="796" y="354"/>
                  </a:lnTo>
                  <a:lnTo>
                    <a:pt x="797" y="384"/>
                  </a:lnTo>
                  <a:lnTo>
                    <a:pt x="800" y="416"/>
                  </a:lnTo>
                  <a:lnTo>
                    <a:pt x="803" y="448"/>
                  </a:lnTo>
                  <a:lnTo>
                    <a:pt x="803" y="478"/>
                  </a:lnTo>
                  <a:lnTo>
                    <a:pt x="803" y="511"/>
                  </a:lnTo>
                  <a:lnTo>
                    <a:pt x="803" y="552"/>
                  </a:lnTo>
                  <a:lnTo>
                    <a:pt x="802" y="589"/>
                  </a:lnTo>
                  <a:lnTo>
                    <a:pt x="800" y="615"/>
                  </a:lnTo>
                  <a:lnTo>
                    <a:pt x="797" y="643"/>
                  </a:lnTo>
                  <a:lnTo>
                    <a:pt x="796" y="673"/>
                  </a:lnTo>
                  <a:lnTo>
                    <a:pt x="791" y="707"/>
                  </a:lnTo>
                  <a:lnTo>
                    <a:pt x="785" y="736"/>
                  </a:lnTo>
                  <a:lnTo>
                    <a:pt x="780" y="765"/>
                  </a:lnTo>
                  <a:lnTo>
                    <a:pt x="773" y="799"/>
                  </a:lnTo>
                  <a:lnTo>
                    <a:pt x="766" y="825"/>
                  </a:lnTo>
                  <a:lnTo>
                    <a:pt x="759" y="858"/>
                  </a:lnTo>
                  <a:lnTo>
                    <a:pt x="751" y="886"/>
                  </a:lnTo>
                  <a:lnTo>
                    <a:pt x="741" y="915"/>
                  </a:lnTo>
                  <a:lnTo>
                    <a:pt x="732" y="945"/>
                  </a:lnTo>
                  <a:lnTo>
                    <a:pt x="720" y="982"/>
                  </a:lnTo>
                  <a:lnTo>
                    <a:pt x="706" y="1019"/>
                  </a:lnTo>
                  <a:lnTo>
                    <a:pt x="923" y="1108"/>
                  </a:lnTo>
                  <a:lnTo>
                    <a:pt x="378" y="1165"/>
                  </a:lnTo>
                  <a:lnTo>
                    <a:pt x="0" y="740"/>
                  </a:lnTo>
                  <a:close/>
                </a:path>
              </a:pathLst>
            </a:custGeom>
            <a:solidFill>
              <a:srgbClr val="FF7C80"/>
            </a:solidFill>
            <a:ln w="28575">
              <a:solidFill>
                <a:srgbClr val="000000"/>
              </a:solidFill>
              <a:round/>
              <a:headEnd/>
              <a:tailEnd/>
            </a:ln>
          </p:spPr>
          <p:txBody>
            <a:bodyPr/>
            <a:lstStyle/>
            <a:p>
              <a:endParaRPr lang="en-US">
                <a:latin typeface="+mj-lt"/>
              </a:endParaRPr>
            </a:p>
          </p:txBody>
        </p:sp>
        <p:sp>
          <p:nvSpPr>
            <p:cNvPr id="14363" name="Freeform 23"/>
            <p:cNvSpPr>
              <a:spLocks/>
            </p:cNvSpPr>
            <p:nvPr/>
          </p:nvSpPr>
          <p:spPr bwMode="auto">
            <a:xfrm>
              <a:off x="3268" y="1275"/>
              <a:ext cx="1080" cy="1028"/>
            </a:xfrm>
            <a:custGeom>
              <a:avLst/>
              <a:gdLst>
                <a:gd name="T0" fmla="*/ 219 w 1080"/>
                <a:gd name="T1" fmla="*/ 0 h 1028"/>
                <a:gd name="T2" fmla="*/ 241 w 1080"/>
                <a:gd name="T3" fmla="*/ 11 h 1028"/>
                <a:gd name="T4" fmla="*/ 259 w 1080"/>
                <a:gd name="T5" fmla="*/ 20 h 1028"/>
                <a:gd name="T6" fmla="*/ 278 w 1080"/>
                <a:gd name="T7" fmla="*/ 30 h 1028"/>
                <a:gd name="T8" fmla="*/ 296 w 1080"/>
                <a:gd name="T9" fmla="*/ 39 h 1028"/>
                <a:gd name="T10" fmla="*/ 315 w 1080"/>
                <a:gd name="T11" fmla="*/ 50 h 1028"/>
                <a:gd name="T12" fmla="*/ 333 w 1080"/>
                <a:gd name="T13" fmla="*/ 63 h 1028"/>
                <a:gd name="T14" fmla="*/ 351 w 1080"/>
                <a:gd name="T15" fmla="*/ 74 h 1028"/>
                <a:gd name="T16" fmla="*/ 368 w 1080"/>
                <a:gd name="T17" fmla="*/ 85 h 1028"/>
                <a:gd name="T18" fmla="*/ 390 w 1080"/>
                <a:gd name="T19" fmla="*/ 100 h 1028"/>
                <a:gd name="T20" fmla="*/ 413 w 1080"/>
                <a:gd name="T21" fmla="*/ 116 h 1028"/>
                <a:gd name="T22" fmla="*/ 431 w 1080"/>
                <a:gd name="T23" fmla="*/ 128 h 1028"/>
                <a:gd name="T24" fmla="*/ 449 w 1080"/>
                <a:gd name="T25" fmla="*/ 143 h 1028"/>
                <a:gd name="T26" fmla="*/ 471 w 1080"/>
                <a:gd name="T27" fmla="*/ 158 h 1028"/>
                <a:gd name="T28" fmla="*/ 493 w 1080"/>
                <a:gd name="T29" fmla="*/ 175 h 1028"/>
                <a:gd name="T30" fmla="*/ 512 w 1080"/>
                <a:gd name="T31" fmla="*/ 191 h 1028"/>
                <a:gd name="T32" fmla="*/ 531 w 1080"/>
                <a:gd name="T33" fmla="*/ 209 h 1028"/>
                <a:gd name="T34" fmla="*/ 549 w 1080"/>
                <a:gd name="T35" fmla="*/ 225 h 1028"/>
                <a:gd name="T36" fmla="*/ 570 w 1080"/>
                <a:gd name="T37" fmla="*/ 246 h 1028"/>
                <a:gd name="T38" fmla="*/ 590 w 1080"/>
                <a:gd name="T39" fmla="*/ 263 h 1028"/>
                <a:gd name="T40" fmla="*/ 606 w 1080"/>
                <a:gd name="T41" fmla="*/ 281 h 1028"/>
                <a:gd name="T42" fmla="*/ 625 w 1080"/>
                <a:gd name="T43" fmla="*/ 302 h 1028"/>
                <a:gd name="T44" fmla="*/ 640 w 1080"/>
                <a:gd name="T45" fmla="*/ 317 h 1028"/>
                <a:gd name="T46" fmla="*/ 656 w 1080"/>
                <a:gd name="T47" fmla="*/ 336 h 1028"/>
                <a:gd name="T48" fmla="*/ 673 w 1080"/>
                <a:gd name="T49" fmla="*/ 355 h 1028"/>
                <a:gd name="T50" fmla="*/ 691 w 1080"/>
                <a:gd name="T51" fmla="*/ 378 h 1028"/>
                <a:gd name="T52" fmla="*/ 706 w 1080"/>
                <a:gd name="T53" fmla="*/ 397 h 1028"/>
                <a:gd name="T54" fmla="*/ 722 w 1080"/>
                <a:gd name="T55" fmla="*/ 419 h 1028"/>
                <a:gd name="T56" fmla="*/ 741 w 1080"/>
                <a:gd name="T57" fmla="*/ 445 h 1028"/>
                <a:gd name="T58" fmla="*/ 758 w 1080"/>
                <a:gd name="T59" fmla="*/ 468 h 1028"/>
                <a:gd name="T60" fmla="*/ 775 w 1080"/>
                <a:gd name="T61" fmla="*/ 494 h 1028"/>
                <a:gd name="T62" fmla="*/ 792 w 1080"/>
                <a:gd name="T63" fmla="*/ 520 h 1028"/>
                <a:gd name="T64" fmla="*/ 807 w 1080"/>
                <a:gd name="T65" fmla="*/ 548 h 1028"/>
                <a:gd name="T66" fmla="*/ 823 w 1080"/>
                <a:gd name="T67" fmla="*/ 576 h 1028"/>
                <a:gd name="T68" fmla="*/ 835 w 1080"/>
                <a:gd name="T69" fmla="*/ 601 h 1028"/>
                <a:gd name="T70" fmla="*/ 848 w 1080"/>
                <a:gd name="T71" fmla="*/ 624 h 1028"/>
                <a:gd name="T72" fmla="*/ 859 w 1080"/>
                <a:gd name="T73" fmla="*/ 651 h 1028"/>
                <a:gd name="T74" fmla="*/ 865 w 1080"/>
                <a:gd name="T75" fmla="*/ 670 h 1028"/>
                <a:gd name="T76" fmla="*/ 1080 w 1080"/>
                <a:gd name="T77" fmla="*/ 586 h 1028"/>
                <a:gd name="T78" fmla="*/ 747 w 1080"/>
                <a:gd name="T79" fmla="*/ 1028 h 1028"/>
                <a:gd name="T80" fmla="*/ 157 w 1080"/>
                <a:gd name="T81" fmla="*/ 956 h 1028"/>
                <a:gd name="T82" fmla="*/ 390 w 1080"/>
                <a:gd name="T83" fmla="*/ 862 h 1028"/>
                <a:gd name="T84" fmla="*/ 375 w 1080"/>
                <a:gd name="T85" fmla="*/ 830 h 1028"/>
                <a:gd name="T86" fmla="*/ 360 w 1080"/>
                <a:gd name="T87" fmla="*/ 800 h 1028"/>
                <a:gd name="T88" fmla="*/ 340 w 1080"/>
                <a:gd name="T89" fmla="*/ 767 h 1028"/>
                <a:gd name="T90" fmla="*/ 316 w 1080"/>
                <a:gd name="T91" fmla="*/ 733 h 1028"/>
                <a:gd name="T92" fmla="*/ 296 w 1080"/>
                <a:gd name="T93" fmla="*/ 705 h 1028"/>
                <a:gd name="T94" fmla="*/ 274 w 1080"/>
                <a:gd name="T95" fmla="*/ 677 h 1028"/>
                <a:gd name="T96" fmla="*/ 251 w 1080"/>
                <a:gd name="T97" fmla="*/ 650 h 1028"/>
                <a:gd name="T98" fmla="*/ 228 w 1080"/>
                <a:gd name="T99" fmla="*/ 627 h 1028"/>
                <a:gd name="T100" fmla="*/ 204 w 1080"/>
                <a:gd name="T101" fmla="*/ 605 h 1028"/>
                <a:gd name="T102" fmla="*/ 177 w 1080"/>
                <a:gd name="T103" fmla="*/ 580 h 1028"/>
                <a:gd name="T104" fmla="*/ 151 w 1080"/>
                <a:gd name="T105" fmla="*/ 560 h 1028"/>
                <a:gd name="T106" fmla="*/ 127 w 1080"/>
                <a:gd name="T107" fmla="*/ 539 h 1028"/>
                <a:gd name="T108" fmla="*/ 102 w 1080"/>
                <a:gd name="T109" fmla="*/ 522 h 1028"/>
                <a:gd name="T110" fmla="*/ 72 w 1080"/>
                <a:gd name="T111" fmla="*/ 502 h 1028"/>
                <a:gd name="T112" fmla="*/ 42 w 1080"/>
                <a:gd name="T113" fmla="*/ 485 h 1028"/>
                <a:gd name="T114" fmla="*/ 21 w 1080"/>
                <a:gd name="T115" fmla="*/ 475 h 1028"/>
                <a:gd name="T116" fmla="*/ 0 w 1080"/>
                <a:gd name="T117" fmla="*/ 463 h 1028"/>
                <a:gd name="T118" fmla="*/ 219 w 1080"/>
                <a:gd name="T119" fmla="*/ 0 h 102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0"/>
                <a:gd name="T181" fmla="*/ 0 h 1028"/>
                <a:gd name="T182" fmla="*/ 1080 w 1080"/>
                <a:gd name="T183" fmla="*/ 1028 h 102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0" h="1028">
                  <a:moveTo>
                    <a:pt x="219" y="0"/>
                  </a:moveTo>
                  <a:lnTo>
                    <a:pt x="241" y="11"/>
                  </a:lnTo>
                  <a:lnTo>
                    <a:pt x="259" y="20"/>
                  </a:lnTo>
                  <a:lnTo>
                    <a:pt x="278" y="30"/>
                  </a:lnTo>
                  <a:lnTo>
                    <a:pt x="296" y="39"/>
                  </a:lnTo>
                  <a:lnTo>
                    <a:pt x="315" y="50"/>
                  </a:lnTo>
                  <a:lnTo>
                    <a:pt x="333" y="63"/>
                  </a:lnTo>
                  <a:lnTo>
                    <a:pt x="351" y="74"/>
                  </a:lnTo>
                  <a:lnTo>
                    <a:pt x="368" y="85"/>
                  </a:lnTo>
                  <a:lnTo>
                    <a:pt x="390" y="100"/>
                  </a:lnTo>
                  <a:lnTo>
                    <a:pt x="413" y="116"/>
                  </a:lnTo>
                  <a:lnTo>
                    <a:pt x="431" y="128"/>
                  </a:lnTo>
                  <a:lnTo>
                    <a:pt x="449" y="143"/>
                  </a:lnTo>
                  <a:lnTo>
                    <a:pt x="471" y="158"/>
                  </a:lnTo>
                  <a:lnTo>
                    <a:pt x="493" y="175"/>
                  </a:lnTo>
                  <a:lnTo>
                    <a:pt x="512" y="191"/>
                  </a:lnTo>
                  <a:lnTo>
                    <a:pt x="531" y="209"/>
                  </a:lnTo>
                  <a:lnTo>
                    <a:pt x="549" y="225"/>
                  </a:lnTo>
                  <a:lnTo>
                    <a:pt x="570" y="246"/>
                  </a:lnTo>
                  <a:lnTo>
                    <a:pt x="590" y="263"/>
                  </a:lnTo>
                  <a:lnTo>
                    <a:pt x="606" y="281"/>
                  </a:lnTo>
                  <a:lnTo>
                    <a:pt x="625" y="302"/>
                  </a:lnTo>
                  <a:lnTo>
                    <a:pt x="640" y="317"/>
                  </a:lnTo>
                  <a:lnTo>
                    <a:pt x="656" y="336"/>
                  </a:lnTo>
                  <a:lnTo>
                    <a:pt x="673" y="355"/>
                  </a:lnTo>
                  <a:lnTo>
                    <a:pt x="691" y="378"/>
                  </a:lnTo>
                  <a:lnTo>
                    <a:pt x="706" y="397"/>
                  </a:lnTo>
                  <a:lnTo>
                    <a:pt x="722" y="419"/>
                  </a:lnTo>
                  <a:lnTo>
                    <a:pt x="741" y="445"/>
                  </a:lnTo>
                  <a:lnTo>
                    <a:pt x="758" y="468"/>
                  </a:lnTo>
                  <a:lnTo>
                    <a:pt x="775" y="494"/>
                  </a:lnTo>
                  <a:lnTo>
                    <a:pt x="792" y="520"/>
                  </a:lnTo>
                  <a:lnTo>
                    <a:pt x="807" y="548"/>
                  </a:lnTo>
                  <a:lnTo>
                    <a:pt x="823" y="576"/>
                  </a:lnTo>
                  <a:lnTo>
                    <a:pt x="835" y="601"/>
                  </a:lnTo>
                  <a:lnTo>
                    <a:pt x="848" y="624"/>
                  </a:lnTo>
                  <a:lnTo>
                    <a:pt x="859" y="651"/>
                  </a:lnTo>
                  <a:lnTo>
                    <a:pt x="865" y="670"/>
                  </a:lnTo>
                  <a:lnTo>
                    <a:pt x="1080" y="586"/>
                  </a:lnTo>
                  <a:lnTo>
                    <a:pt x="747" y="1028"/>
                  </a:lnTo>
                  <a:lnTo>
                    <a:pt x="157" y="956"/>
                  </a:lnTo>
                  <a:lnTo>
                    <a:pt x="390" y="862"/>
                  </a:lnTo>
                  <a:lnTo>
                    <a:pt x="375" y="830"/>
                  </a:lnTo>
                  <a:lnTo>
                    <a:pt x="360" y="800"/>
                  </a:lnTo>
                  <a:lnTo>
                    <a:pt x="340" y="767"/>
                  </a:lnTo>
                  <a:lnTo>
                    <a:pt x="316" y="733"/>
                  </a:lnTo>
                  <a:lnTo>
                    <a:pt x="296" y="705"/>
                  </a:lnTo>
                  <a:lnTo>
                    <a:pt x="274" y="677"/>
                  </a:lnTo>
                  <a:lnTo>
                    <a:pt x="251" y="650"/>
                  </a:lnTo>
                  <a:lnTo>
                    <a:pt x="228" y="627"/>
                  </a:lnTo>
                  <a:lnTo>
                    <a:pt x="204" y="605"/>
                  </a:lnTo>
                  <a:lnTo>
                    <a:pt x="177" y="580"/>
                  </a:lnTo>
                  <a:lnTo>
                    <a:pt x="151" y="560"/>
                  </a:lnTo>
                  <a:lnTo>
                    <a:pt x="127" y="539"/>
                  </a:lnTo>
                  <a:lnTo>
                    <a:pt x="102" y="522"/>
                  </a:lnTo>
                  <a:lnTo>
                    <a:pt x="72" y="502"/>
                  </a:lnTo>
                  <a:lnTo>
                    <a:pt x="42" y="485"/>
                  </a:lnTo>
                  <a:lnTo>
                    <a:pt x="21" y="475"/>
                  </a:lnTo>
                  <a:lnTo>
                    <a:pt x="0" y="463"/>
                  </a:lnTo>
                  <a:lnTo>
                    <a:pt x="219" y="0"/>
                  </a:lnTo>
                  <a:close/>
                </a:path>
              </a:pathLst>
            </a:custGeom>
            <a:solidFill>
              <a:srgbClr val="FF7C80"/>
            </a:solidFill>
            <a:ln w="28575">
              <a:solidFill>
                <a:srgbClr val="000000"/>
              </a:solidFill>
              <a:round/>
              <a:headEnd/>
              <a:tailEnd/>
            </a:ln>
          </p:spPr>
          <p:txBody>
            <a:bodyPr/>
            <a:lstStyle/>
            <a:p>
              <a:endParaRPr lang="en-US">
                <a:latin typeface="+mj-lt"/>
              </a:endParaRPr>
            </a:p>
          </p:txBody>
        </p:sp>
        <p:sp>
          <p:nvSpPr>
            <p:cNvPr id="14364" name="Freeform 27"/>
            <p:cNvSpPr>
              <a:spLocks/>
            </p:cNvSpPr>
            <p:nvPr/>
          </p:nvSpPr>
          <p:spPr bwMode="auto">
            <a:xfrm>
              <a:off x="2519" y="1013"/>
              <a:ext cx="1045" cy="842"/>
            </a:xfrm>
            <a:custGeom>
              <a:avLst/>
              <a:gdLst>
                <a:gd name="T0" fmla="*/ 557 w 1045"/>
                <a:gd name="T1" fmla="*/ 842 h 842"/>
                <a:gd name="T2" fmla="*/ 626 w 1045"/>
                <a:gd name="T3" fmla="*/ 678 h 842"/>
                <a:gd name="T4" fmla="*/ 604 w 1045"/>
                <a:gd name="T5" fmla="*/ 672 h 842"/>
                <a:gd name="T6" fmla="*/ 579 w 1045"/>
                <a:gd name="T7" fmla="*/ 666 h 842"/>
                <a:gd name="T8" fmla="*/ 548 w 1045"/>
                <a:gd name="T9" fmla="*/ 659 h 842"/>
                <a:gd name="T10" fmla="*/ 522 w 1045"/>
                <a:gd name="T11" fmla="*/ 655 h 842"/>
                <a:gd name="T12" fmla="*/ 493 w 1045"/>
                <a:gd name="T13" fmla="*/ 651 h 842"/>
                <a:gd name="T14" fmla="*/ 462 w 1045"/>
                <a:gd name="T15" fmla="*/ 648 h 842"/>
                <a:gd name="T16" fmla="*/ 429 w 1045"/>
                <a:gd name="T17" fmla="*/ 646 h 842"/>
                <a:gd name="T18" fmla="*/ 370 w 1045"/>
                <a:gd name="T19" fmla="*/ 646 h 842"/>
                <a:gd name="T20" fmla="*/ 340 w 1045"/>
                <a:gd name="T21" fmla="*/ 647 h 842"/>
                <a:gd name="T22" fmla="*/ 311 w 1045"/>
                <a:gd name="T23" fmla="*/ 650 h 842"/>
                <a:gd name="T24" fmla="*/ 283 w 1045"/>
                <a:gd name="T25" fmla="*/ 652 h 842"/>
                <a:gd name="T26" fmla="*/ 254 w 1045"/>
                <a:gd name="T27" fmla="*/ 658 h 842"/>
                <a:gd name="T28" fmla="*/ 227 w 1045"/>
                <a:gd name="T29" fmla="*/ 663 h 842"/>
                <a:gd name="T30" fmla="*/ 194 w 1045"/>
                <a:gd name="T31" fmla="*/ 670 h 842"/>
                <a:gd name="T32" fmla="*/ 165 w 1045"/>
                <a:gd name="T33" fmla="*/ 680 h 842"/>
                <a:gd name="T34" fmla="*/ 240 w 1045"/>
                <a:gd name="T35" fmla="*/ 333 h 842"/>
                <a:gd name="T36" fmla="*/ 0 w 1045"/>
                <a:gd name="T37" fmla="*/ 195 h 842"/>
                <a:gd name="T38" fmla="*/ 12 w 1045"/>
                <a:gd name="T39" fmla="*/ 191 h 842"/>
                <a:gd name="T40" fmla="*/ 37 w 1045"/>
                <a:gd name="T41" fmla="*/ 183 h 842"/>
                <a:gd name="T42" fmla="*/ 56 w 1045"/>
                <a:gd name="T43" fmla="*/ 177 h 842"/>
                <a:gd name="T44" fmla="*/ 78 w 1045"/>
                <a:gd name="T45" fmla="*/ 170 h 842"/>
                <a:gd name="T46" fmla="*/ 104 w 1045"/>
                <a:gd name="T47" fmla="*/ 165 h 842"/>
                <a:gd name="T48" fmla="*/ 126 w 1045"/>
                <a:gd name="T49" fmla="*/ 159 h 842"/>
                <a:gd name="T50" fmla="*/ 154 w 1045"/>
                <a:gd name="T51" fmla="*/ 153 h 842"/>
                <a:gd name="T52" fmla="*/ 179 w 1045"/>
                <a:gd name="T53" fmla="*/ 149 h 842"/>
                <a:gd name="T54" fmla="*/ 208 w 1045"/>
                <a:gd name="T55" fmla="*/ 144 h 842"/>
                <a:gd name="T56" fmla="*/ 238 w 1045"/>
                <a:gd name="T57" fmla="*/ 140 h 842"/>
                <a:gd name="T58" fmla="*/ 266 w 1045"/>
                <a:gd name="T59" fmla="*/ 138 h 842"/>
                <a:gd name="T60" fmla="*/ 299 w 1045"/>
                <a:gd name="T61" fmla="*/ 136 h 842"/>
                <a:gd name="T62" fmla="*/ 331 w 1045"/>
                <a:gd name="T63" fmla="*/ 134 h 842"/>
                <a:gd name="T64" fmla="*/ 362 w 1045"/>
                <a:gd name="T65" fmla="*/ 134 h 842"/>
                <a:gd name="T66" fmla="*/ 395 w 1045"/>
                <a:gd name="T67" fmla="*/ 134 h 842"/>
                <a:gd name="T68" fmla="*/ 436 w 1045"/>
                <a:gd name="T69" fmla="*/ 134 h 842"/>
                <a:gd name="T70" fmla="*/ 473 w 1045"/>
                <a:gd name="T71" fmla="*/ 135 h 842"/>
                <a:gd name="T72" fmla="*/ 497 w 1045"/>
                <a:gd name="T73" fmla="*/ 136 h 842"/>
                <a:gd name="T74" fmla="*/ 527 w 1045"/>
                <a:gd name="T75" fmla="*/ 139 h 842"/>
                <a:gd name="T76" fmla="*/ 556 w 1045"/>
                <a:gd name="T77" fmla="*/ 142 h 842"/>
                <a:gd name="T78" fmla="*/ 590 w 1045"/>
                <a:gd name="T79" fmla="*/ 146 h 842"/>
                <a:gd name="T80" fmla="*/ 619 w 1045"/>
                <a:gd name="T81" fmla="*/ 151 h 842"/>
                <a:gd name="T82" fmla="*/ 646 w 1045"/>
                <a:gd name="T83" fmla="*/ 157 h 842"/>
                <a:gd name="T84" fmla="*/ 682 w 1045"/>
                <a:gd name="T85" fmla="*/ 164 h 842"/>
                <a:gd name="T86" fmla="*/ 709 w 1045"/>
                <a:gd name="T87" fmla="*/ 170 h 842"/>
                <a:gd name="T88" fmla="*/ 742 w 1045"/>
                <a:gd name="T89" fmla="*/ 179 h 842"/>
                <a:gd name="T90" fmla="*/ 769 w 1045"/>
                <a:gd name="T91" fmla="*/ 185 h 842"/>
                <a:gd name="T92" fmla="*/ 799 w 1045"/>
                <a:gd name="T93" fmla="*/ 195 h 842"/>
                <a:gd name="T94" fmla="*/ 829 w 1045"/>
                <a:gd name="T95" fmla="*/ 205 h 842"/>
                <a:gd name="T96" fmla="*/ 918 w 1045"/>
                <a:gd name="T97" fmla="*/ 0 h 842"/>
                <a:gd name="T98" fmla="*/ 1045 w 1045"/>
                <a:gd name="T99" fmla="*/ 571 h 842"/>
                <a:gd name="T100" fmla="*/ 557 w 1045"/>
                <a:gd name="T101" fmla="*/ 842 h 8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5"/>
                <a:gd name="T154" fmla="*/ 0 h 842"/>
                <a:gd name="T155" fmla="*/ 1045 w 1045"/>
                <a:gd name="T156" fmla="*/ 842 h 8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5" h="842">
                  <a:moveTo>
                    <a:pt x="557" y="842"/>
                  </a:moveTo>
                  <a:lnTo>
                    <a:pt x="626" y="678"/>
                  </a:lnTo>
                  <a:lnTo>
                    <a:pt x="604" y="672"/>
                  </a:lnTo>
                  <a:lnTo>
                    <a:pt x="579" y="666"/>
                  </a:lnTo>
                  <a:lnTo>
                    <a:pt x="548" y="659"/>
                  </a:lnTo>
                  <a:lnTo>
                    <a:pt x="522" y="655"/>
                  </a:lnTo>
                  <a:lnTo>
                    <a:pt x="493" y="651"/>
                  </a:lnTo>
                  <a:lnTo>
                    <a:pt x="462" y="648"/>
                  </a:lnTo>
                  <a:lnTo>
                    <a:pt x="429" y="646"/>
                  </a:lnTo>
                  <a:lnTo>
                    <a:pt x="370" y="646"/>
                  </a:lnTo>
                  <a:lnTo>
                    <a:pt x="340" y="647"/>
                  </a:lnTo>
                  <a:lnTo>
                    <a:pt x="311" y="650"/>
                  </a:lnTo>
                  <a:lnTo>
                    <a:pt x="283" y="652"/>
                  </a:lnTo>
                  <a:lnTo>
                    <a:pt x="254" y="658"/>
                  </a:lnTo>
                  <a:lnTo>
                    <a:pt x="227" y="663"/>
                  </a:lnTo>
                  <a:lnTo>
                    <a:pt x="194" y="670"/>
                  </a:lnTo>
                  <a:lnTo>
                    <a:pt x="165" y="680"/>
                  </a:lnTo>
                  <a:lnTo>
                    <a:pt x="240" y="333"/>
                  </a:lnTo>
                  <a:lnTo>
                    <a:pt x="0" y="195"/>
                  </a:lnTo>
                  <a:lnTo>
                    <a:pt x="12" y="191"/>
                  </a:lnTo>
                  <a:lnTo>
                    <a:pt x="37" y="183"/>
                  </a:lnTo>
                  <a:lnTo>
                    <a:pt x="56" y="177"/>
                  </a:lnTo>
                  <a:lnTo>
                    <a:pt x="78" y="170"/>
                  </a:lnTo>
                  <a:lnTo>
                    <a:pt x="104" y="165"/>
                  </a:lnTo>
                  <a:lnTo>
                    <a:pt x="126" y="159"/>
                  </a:lnTo>
                  <a:lnTo>
                    <a:pt x="154" y="153"/>
                  </a:lnTo>
                  <a:lnTo>
                    <a:pt x="179" y="149"/>
                  </a:lnTo>
                  <a:lnTo>
                    <a:pt x="208" y="144"/>
                  </a:lnTo>
                  <a:lnTo>
                    <a:pt x="238" y="140"/>
                  </a:lnTo>
                  <a:lnTo>
                    <a:pt x="266" y="138"/>
                  </a:lnTo>
                  <a:lnTo>
                    <a:pt x="299" y="136"/>
                  </a:lnTo>
                  <a:lnTo>
                    <a:pt x="331" y="134"/>
                  </a:lnTo>
                  <a:lnTo>
                    <a:pt x="362" y="134"/>
                  </a:lnTo>
                  <a:lnTo>
                    <a:pt x="395" y="134"/>
                  </a:lnTo>
                  <a:lnTo>
                    <a:pt x="436" y="134"/>
                  </a:lnTo>
                  <a:lnTo>
                    <a:pt x="473" y="135"/>
                  </a:lnTo>
                  <a:lnTo>
                    <a:pt x="497" y="136"/>
                  </a:lnTo>
                  <a:lnTo>
                    <a:pt x="527" y="139"/>
                  </a:lnTo>
                  <a:lnTo>
                    <a:pt x="556" y="142"/>
                  </a:lnTo>
                  <a:lnTo>
                    <a:pt x="590" y="146"/>
                  </a:lnTo>
                  <a:lnTo>
                    <a:pt x="619" y="151"/>
                  </a:lnTo>
                  <a:lnTo>
                    <a:pt x="646" y="157"/>
                  </a:lnTo>
                  <a:lnTo>
                    <a:pt x="682" y="164"/>
                  </a:lnTo>
                  <a:lnTo>
                    <a:pt x="709" y="170"/>
                  </a:lnTo>
                  <a:lnTo>
                    <a:pt x="742" y="179"/>
                  </a:lnTo>
                  <a:lnTo>
                    <a:pt x="769" y="185"/>
                  </a:lnTo>
                  <a:lnTo>
                    <a:pt x="799" y="195"/>
                  </a:lnTo>
                  <a:lnTo>
                    <a:pt x="829" y="205"/>
                  </a:lnTo>
                  <a:lnTo>
                    <a:pt x="918" y="0"/>
                  </a:lnTo>
                  <a:lnTo>
                    <a:pt x="1045" y="571"/>
                  </a:lnTo>
                  <a:lnTo>
                    <a:pt x="557" y="842"/>
                  </a:lnTo>
                  <a:close/>
                </a:path>
              </a:pathLst>
            </a:custGeom>
            <a:solidFill>
              <a:srgbClr val="FF7C80"/>
            </a:solidFill>
            <a:ln w="28575">
              <a:solidFill>
                <a:srgbClr val="000000"/>
              </a:solidFill>
              <a:round/>
              <a:headEnd/>
              <a:tailEnd/>
            </a:ln>
          </p:spPr>
          <p:txBody>
            <a:bodyPr/>
            <a:lstStyle/>
            <a:p>
              <a:endParaRPr lang="en-US">
                <a:latin typeface="+mj-lt"/>
              </a:endParaRPr>
            </a:p>
          </p:txBody>
        </p:sp>
      </p:grpSp>
      <p:grpSp>
        <p:nvGrpSpPr>
          <p:cNvPr id="14347" name="Group 28"/>
          <p:cNvGrpSpPr>
            <a:grpSpLocks/>
          </p:cNvGrpSpPr>
          <p:nvPr/>
        </p:nvGrpSpPr>
        <p:grpSpPr bwMode="auto">
          <a:xfrm>
            <a:off x="5994400" y="644870"/>
            <a:ext cx="2895600" cy="1295400"/>
            <a:chOff x="3792" y="192"/>
            <a:chExt cx="1824" cy="816"/>
          </a:xfrm>
        </p:grpSpPr>
        <p:sp>
          <p:nvSpPr>
            <p:cNvPr id="14350" name="Rectangle 29"/>
            <p:cNvSpPr>
              <a:spLocks noChangeArrowheads="1"/>
            </p:cNvSpPr>
            <p:nvPr/>
          </p:nvSpPr>
          <p:spPr bwMode="auto">
            <a:xfrm>
              <a:off x="3840" y="768"/>
              <a:ext cx="336" cy="192"/>
            </a:xfrm>
            <a:prstGeom prst="rect">
              <a:avLst/>
            </a:prstGeom>
            <a:solidFill>
              <a:schemeClr val="accent2"/>
            </a:solidFill>
            <a:ln w="9525">
              <a:solidFill>
                <a:srgbClr val="000000"/>
              </a:solidFill>
              <a:miter lim="800000"/>
              <a:headEnd/>
              <a:tailEnd/>
            </a:ln>
          </p:spPr>
          <p:txBody>
            <a:bodyPr wrap="none" anchor="ctr"/>
            <a:lstStyle/>
            <a:p>
              <a:endParaRPr lang="en-US">
                <a:latin typeface="+mj-lt"/>
              </a:endParaRPr>
            </a:p>
          </p:txBody>
        </p:sp>
        <p:sp>
          <p:nvSpPr>
            <p:cNvPr id="14351" name="Rectangle 30"/>
            <p:cNvSpPr>
              <a:spLocks noChangeArrowheads="1"/>
            </p:cNvSpPr>
            <p:nvPr/>
          </p:nvSpPr>
          <p:spPr bwMode="auto">
            <a:xfrm>
              <a:off x="3840" y="528"/>
              <a:ext cx="336" cy="192"/>
            </a:xfrm>
            <a:prstGeom prst="rect">
              <a:avLst/>
            </a:prstGeom>
            <a:solidFill>
              <a:srgbClr val="FFFF00"/>
            </a:solidFill>
            <a:ln w="9525">
              <a:solidFill>
                <a:srgbClr val="000000"/>
              </a:solidFill>
              <a:miter lim="800000"/>
              <a:headEnd/>
              <a:tailEnd/>
            </a:ln>
          </p:spPr>
          <p:txBody>
            <a:bodyPr wrap="none" anchor="ctr"/>
            <a:lstStyle/>
            <a:p>
              <a:endParaRPr lang="en-US">
                <a:latin typeface="+mj-lt"/>
              </a:endParaRPr>
            </a:p>
          </p:txBody>
        </p:sp>
        <p:sp>
          <p:nvSpPr>
            <p:cNvPr id="14352" name="Rectangle 31"/>
            <p:cNvSpPr>
              <a:spLocks noChangeArrowheads="1"/>
            </p:cNvSpPr>
            <p:nvPr/>
          </p:nvSpPr>
          <p:spPr bwMode="auto">
            <a:xfrm>
              <a:off x="3840" y="288"/>
              <a:ext cx="336" cy="192"/>
            </a:xfrm>
            <a:prstGeom prst="rect">
              <a:avLst/>
            </a:prstGeom>
            <a:solidFill>
              <a:srgbClr val="FF7C80"/>
            </a:solidFill>
            <a:ln w="9525">
              <a:solidFill>
                <a:srgbClr val="000000"/>
              </a:solidFill>
              <a:miter lim="800000"/>
              <a:headEnd/>
              <a:tailEnd/>
            </a:ln>
          </p:spPr>
          <p:txBody>
            <a:bodyPr wrap="none" anchor="ctr"/>
            <a:lstStyle/>
            <a:p>
              <a:endParaRPr lang="en-US">
                <a:latin typeface="+mj-lt"/>
              </a:endParaRPr>
            </a:p>
          </p:txBody>
        </p:sp>
        <p:sp>
          <p:nvSpPr>
            <p:cNvPr id="14353" name="Text Box 32"/>
            <p:cNvSpPr txBox="1">
              <a:spLocks noChangeArrowheads="1"/>
            </p:cNvSpPr>
            <p:nvPr/>
          </p:nvSpPr>
          <p:spPr bwMode="auto">
            <a:xfrm>
              <a:off x="4214" y="307"/>
              <a:ext cx="1204" cy="173"/>
            </a:xfrm>
            <a:prstGeom prst="rect">
              <a:avLst/>
            </a:prstGeom>
            <a:noFill/>
            <a:ln w="9525">
              <a:noFill/>
              <a:miter lim="800000"/>
              <a:headEnd/>
              <a:tailEnd/>
            </a:ln>
          </p:spPr>
          <p:txBody>
            <a:bodyPr wrap="none">
              <a:spAutoFit/>
            </a:bodyPr>
            <a:lstStyle/>
            <a:p>
              <a:pPr algn="l" eaLnBrk="0" hangingPunct="0"/>
              <a:r>
                <a:rPr kumimoji="1" lang="en-US" sz="1200" b="1">
                  <a:latin typeface="+mj-lt"/>
                </a:rPr>
                <a:t>Transaction Processing</a:t>
              </a:r>
            </a:p>
          </p:txBody>
        </p:sp>
        <p:sp>
          <p:nvSpPr>
            <p:cNvPr id="14354" name="Text Box 33"/>
            <p:cNvSpPr txBox="1">
              <a:spLocks noChangeArrowheads="1"/>
            </p:cNvSpPr>
            <p:nvPr/>
          </p:nvSpPr>
          <p:spPr bwMode="auto">
            <a:xfrm>
              <a:off x="4224" y="526"/>
              <a:ext cx="629" cy="173"/>
            </a:xfrm>
            <a:prstGeom prst="rect">
              <a:avLst/>
            </a:prstGeom>
            <a:noFill/>
            <a:ln w="9525">
              <a:noFill/>
              <a:miter lim="800000"/>
              <a:headEnd/>
              <a:tailEnd/>
            </a:ln>
          </p:spPr>
          <p:txBody>
            <a:bodyPr wrap="none">
              <a:spAutoFit/>
            </a:bodyPr>
            <a:lstStyle/>
            <a:p>
              <a:pPr algn="l" eaLnBrk="0" hangingPunct="0"/>
              <a:r>
                <a:rPr kumimoji="1" lang="en-US" sz="1200" b="1">
                  <a:latin typeface="+mj-lt"/>
                </a:rPr>
                <a:t>Period-End</a:t>
              </a:r>
            </a:p>
          </p:txBody>
        </p:sp>
        <p:sp>
          <p:nvSpPr>
            <p:cNvPr id="14355" name="Text Box 34"/>
            <p:cNvSpPr txBox="1">
              <a:spLocks noChangeArrowheads="1"/>
            </p:cNvSpPr>
            <p:nvPr/>
          </p:nvSpPr>
          <p:spPr bwMode="auto">
            <a:xfrm>
              <a:off x="4224" y="785"/>
              <a:ext cx="546" cy="174"/>
            </a:xfrm>
            <a:prstGeom prst="rect">
              <a:avLst/>
            </a:prstGeom>
            <a:noFill/>
            <a:ln w="9525">
              <a:noFill/>
              <a:miter lim="800000"/>
              <a:headEnd/>
              <a:tailEnd/>
            </a:ln>
          </p:spPr>
          <p:txBody>
            <a:bodyPr wrap="none">
              <a:spAutoFit/>
            </a:bodyPr>
            <a:lstStyle/>
            <a:p>
              <a:pPr algn="l" eaLnBrk="0" hangingPunct="0"/>
              <a:r>
                <a:rPr kumimoji="1" lang="en-US" sz="1200" b="1">
                  <a:latin typeface="+mj-lt"/>
                </a:rPr>
                <a:t>Year-End</a:t>
              </a:r>
            </a:p>
          </p:txBody>
        </p:sp>
        <p:sp>
          <p:nvSpPr>
            <p:cNvPr id="14356" name="Rectangle 35"/>
            <p:cNvSpPr>
              <a:spLocks noChangeArrowheads="1"/>
            </p:cNvSpPr>
            <p:nvPr/>
          </p:nvSpPr>
          <p:spPr bwMode="auto">
            <a:xfrm>
              <a:off x="3792" y="192"/>
              <a:ext cx="1824" cy="816"/>
            </a:xfrm>
            <a:prstGeom prst="rect">
              <a:avLst/>
            </a:prstGeom>
            <a:noFill/>
            <a:ln w="28575">
              <a:solidFill>
                <a:schemeClr val="accent2"/>
              </a:solidFill>
              <a:miter lim="800000"/>
              <a:headEnd/>
              <a:tailEnd/>
            </a:ln>
          </p:spPr>
          <p:txBody>
            <a:bodyPr wrap="none" anchor="ctr"/>
            <a:lstStyle/>
            <a:p>
              <a:endParaRPr lang="en-US">
                <a:latin typeface="+mj-lt"/>
              </a:endParaRPr>
            </a:p>
          </p:txBody>
        </p:sp>
      </p:grpSp>
      <p:sp>
        <p:nvSpPr>
          <p:cNvPr id="14348" name="Rectangle 41"/>
          <p:cNvSpPr>
            <a:spLocks noGrp="1" noChangeArrowheads="1"/>
          </p:cNvSpPr>
          <p:nvPr>
            <p:ph type="title"/>
          </p:nvPr>
        </p:nvSpPr>
        <p:spPr>
          <a:noFill/>
        </p:spPr>
        <p:txBody>
          <a:bodyPr/>
          <a:lstStyle/>
          <a:p>
            <a:r>
              <a:rPr lang="en-US" smtClean="0"/>
              <a:t>General Processing Flow</a:t>
            </a:r>
          </a:p>
        </p:txBody>
      </p:sp>
      <p:sp>
        <p:nvSpPr>
          <p:cNvPr id="14349" name="Footer Placeholder 27"/>
          <p:cNvSpPr>
            <a:spLocks noGrp="1"/>
          </p:cNvSpPr>
          <p:nvPr>
            <p:ph type="ftr" sz="quarter" idx="10"/>
          </p:nvPr>
        </p:nvSpPr>
        <p:spPr>
          <a:noFill/>
        </p:spPr>
        <p:txBody>
          <a:bodyPr/>
          <a:lstStyle/>
          <a:p>
            <a:pPr defTabSz="865188"/>
            <a:r>
              <a:rPr lang="en-US"/>
              <a:t>GL-IN-080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r>
              <a:rPr lang="en-US" smtClean="0"/>
              <a:t>Identify some key business considerations before setting up General Ledger </a:t>
            </a:r>
          </a:p>
          <a:p>
            <a:r>
              <a:rPr lang="en-US" smtClean="0"/>
              <a:t>Set up General Ledger in QAD</a:t>
            </a:r>
          </a:p>
          <a:p>
            <a:r>
              <a:rPr lang="en-US" smtClean="0"/>
              <a:t>Process GL Transactions in QAD</a:t>
            </a:r>
          </a:p>
        </p:txBody>
      </p:sp>
      <p:sp>
        <p:nvSpPr>
          <p:cNvPr id="15362" name="Rectangle 2"/>
          <p:cNvSpPr>
            <a:spLocks noGrp="1" noChangeArrowheads="1"/>
          </p:cNvSpPr>
          <p:nvPr>
            <p:ph type="title"/>
          </p:nvPr>
        </p:nvSpPr>
        <p:spPr/>
        <p:txBody>
          <a:bodyPr/>
          <a:lstStyle/>
          <a:p>
            <a:r>
              <a:rPr lang="en-US" smtClean="0"/>
              <a:t>Course Objectives</a:t>
            </a:r>
          </a:p>
        </p:txBody>
      </p:sp>
      <p:sp>
        <p:nvSpPr>
          <p:cNvPr id="15364" name="Footer Placeholder 3"/>
          <p:cNvSpPr>
            <a:spLocks noGrp="1"/>
          </p:cNvSpPr>
          <p:nvPr>
            <p:ph type="ftr" sz="quarter" idx="10"/>
          </p:nvPr>
        </p:nvSpPr>
        <p:spPr>
          <a:noFill/>
        </p:spPr>
        <p:txBody>
          <a:bodyPr/>
          <a:lstStyle/>
          <a:p>
            <a:pPr defTabSz="865188"/>
            <a:r>
              <a:rPr lang="en-US"/>
              <a:t>GL-IN-090</a:t>
            </a:r>
          </a:p>
        </p:txBody>
      </p:sp>
    </p:spTree>
  </p:cSld>
  <p:clrMapOvr>
    <a:masterClrMapping/>
  </p:clrMapOvr>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8067</TotalTime>
  <Words>646</Words>
  <Application>Microsoft Office PowerPoint</Application>
  <PresentationFormat>On-screen Show (4:3)</PresentationFormat>
  <Paragraphs>140</Paragraphs>
  <Slides>11</Slides>
  <Notes>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11</vt:i4>
      </vt:variant>
    </vt:vector>
  </HeadingPairs>
  <TitlesOfParts>
    <vt:vector size="22" baseType="lpstr">
      <vt:lpstr>Tahoma</vt:lpstr>
      <vt:lpstr>Arial</vt:lpstr>
      <vt:lpstr>Webdings</vt:lpstr>
      <vt:lpstr>Times New Roman</vt:lpstr>
      <vt:lpstr>Century Gothic</vt:lpstr>
      <vt:lpstr>Wingdings</vt:lpstr>
      <vt:lpstr>Lucida Grande</vt:lpstr>
      <vt:lpstr>2_EX06PP_template</vt:lpstr>
      <vt:lpstr>1_EX06PP_template</vt:lpstr>
      <vt:lpstr>QAD_corporate_presentation_template</vt:lpstr>
      <vt:lpstr>QAD 2010 Template</vt:lpstr>
      <vt:lpstr>QAD Enterprise Applications Standard Edition</vt:lpstr>
      <vt:lpstr>Slide 2</vt:lpstr>
      <vt:lpstr>Facilities</vt:lpstr>
      <vt:lpstr>Course Overview</vt:lpstr>
      <vt:lpstr>General Ledger Flow</vt:lpstr>
      <vt:lpstr>Module Transactions</vt:lpstr>
      <vt:lpstr>General Ledger Transactions</vt:lpstr>
      <vt:lpstr>General Processing Flow</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392</cp:revision>
  <cp:lastPrinted>1999-10-04T21:04:47Z</cp:lastPrinted>
  <dcterms:created xsi:type="dcterms:W3CDTF">1998-02-18T21:36:34Z</dcterms:created>
  <dcterms:modified xsi:type="dcterms:W3CDTF">2010-12-16T19:04:09Z</dcterms:modified>
</cp:coreProperties>
</file>