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655" r:id="rId2"/>
    <p:sldMasterId id="2147483678" r:id="rId3"/>
  </p:sldMasterIdLst>
  <p:notesMasterIdLst>
    <p:notesMasterId r:id="rId23"/>
  </p:notesMasterIdLst>
  <p:handoutMasterIdLst>
    <p:handoutMasterId r:id="rId24"/>
  </p:handoutMasterIdLst>
  <p:sldIdLst>
    <p:sldId id="361" r:id="rId4"/>
    <p:sldId id="364" r:id="rId5"/>
    <p:sldId id="365" r:id="rId6"/>
    <p:sldId id="366" r:id="rId7"/>
    <p:sldId id="370" r:id="rId8"/>
    <p:sldId id="369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63" r:id="rId22"/>
  </p:sldIdLst>
  <p:sldSz cx="9144000" cy="6858000" type="screen4x3"/>
  <p:notesSz cx="6991350" cy="928211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F8F8F8"/>
    <a:srgbClr val="C0C0C0"/>
    <a:srgbClr val="B2B2B2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72" autoAdjust="0"/>
    <p:restoredTop sz="86377" autoAdjust="0"/>
  </p:normalViewPr>
  <p:slideViewPr>
    <p:cSldViewPr snapToGrid="0">
      <p:cViewPr>
        <p:scale>
          <a:sx n="100" d="100"/>
          <a:sy n="100" d="100"/>
        </p:scale>
        <p:origin x="-480" y="-384"/>
      </p:cViewPr>
      <p:guideLst>
        <p:guide orient="horz" pos="2154"/>
        <p:guide orient="horz" pos="302"/>
        <p:guide pos="141"/>
        <p:guide pos="5660"/>
        <p:guide pos="2856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-2237" y="-67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1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1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fld id="{46F50712-BE81-42E0-9D57-5CB2245332A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37088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fld id="{8487EA3C-C508-45A5-8494-3DD66FB8B1D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E7E6C6-F9D5-454A-94B6-1C0846EEB3FF}" type="slidenum">
              <a:rPr lang="en-US"/>
              <a:pPr/>
              <a:t>1</a:t>
            </a:fld>
            <a:endParaRPr lang="en-US"/>
          </a:p>
        </p:txBody>
      </p:sp>
      <p:sp>
        <p:nvSpPr>
          <p:cNvPr id="2539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28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3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3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7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6420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1642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164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2008-MRP-PR-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52260" name="Text Box 4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</a:pPr>
            <a:r>
              <a:rPr lang="en-US" sz="8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52261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522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2008-MRP-PR-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49" name="Rectangle 1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b="1" dirty="0"/>
              <a:t>In this section you learn how to:</a:t>
            </a:r>
          </a:p>
          <a:p>
            <a:pPr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ü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Identify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key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business considerations before setting up General Ledger</a:t>
            </a:r>
          </a:p>
          <a:p>
            <a:pPr eaLnBrk="0" hangingPunct="0">
              <a:lnSpc>
                <a:spcPct val="120000"/>
              </a:lnSpc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z="2400" b="1" dirty="0"/>
              <a:t>Set Up General Ledger in QAD Enterprise Applications </a:t>
            </a:r>
            <a:r>
              <a:rPr lang="en-US" sz="2400" b="1" dirty="0" smtClean="0"/>
              <a:t>Standard </a:t>
            </a:r>
            <a:r>
              <a:rPr lang="en-US" sz="2400" b="1" dirty="0"/>
              <a:t>Edition</a:t>
            </a:r>
            <a:endParaRPr lang="en-US" sz="2400" dirty="0">
              <a:solidFill>
                <a:srgbClr val="808080"/>
              </a:solidFill>
            </a:endParaRPr>
          </a:p>
          <a:p>
            <a:pPr>
              <a:lnSpc>
                <a:spcPct val="120000"/>
              </a:lnSpc>
              <a:buClr>
                <a:schemeClr val="bg2"/>
              </a:buClr>
            </a:pPr>
            <a:r>
              <a:rPr lang="en-US" sz="2400" dirty="0">
                <a:solidFill>
                  <a:srgbClr val="808080"/>
                </a:solidFill>
              </a:rPr>
              <a:t>Use General Ledger in QAD </a:t>
            </a:r>
            <a:r>
              <a:rPr lang="en-US" sz="2400" dirty="0" smtClean="0">
                <a:solidFill>
                  <a:srgbClr val="808080"/>
                </a:solidFill>
              </a:rPr>
              <a:t>SE</a:t>
            </a:r>
            <a:endParaRPr lang="en-US" sz="2400" dirty="0">
              <a:solidFill>
                <a:srgbClr val="808080"/>
              </a:solidFill>
            </a:endParaRPr>
          </a:p>
        </p:txBody>
      </p:sp>
      <p:sp>
        <p:nvSpPr>
          <p:cNvPr id="248855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General Ledger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 Transactions Types (AR, AP, CS, FX, IC) - </a:t>
            </a:r>
            <a:r>
              <a:rPr lang="en-US" dirty="0" smtClean="0"/>
              <a:t>Continued</a:t>
            </a:r>
            <a:endParaRPr lang="en-US" dirty="0"/>
          </a:p>
        </p:txBody>
      </p:sp>
      <p:sp>
        <p:nvSpPr>
          <p:cNvPr id="2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graphicFrame>
        <p:nvGraphicFramePr>
          <p:cNvPr id="338986" name="Group 42"/>
          <p:cNvGraphicFramePr>
            <a:graphicFrameLocks noGrp="1"/>
          </p:cNvGraphicFramePr>
          <p:nvPr/>
        </p:nvGraphicFramePr>
        <p:xfrm>
          <a:off x="495300" y="2114550"/>
          <a:ext cx="8153400" cy="2693543"/>
        </p:xfrm>
        <a:graphic>
          <a:graphicData uri="http://schemas.openxmlformats.org/drawingml/2006/table">
            <a:tbl>
              <a:tblPr/>
              <a:tblGrid>
                <a:gridCol w="741363"/>
                <a:gridCol w="2246312"/>
                <a:gridCol w="2692400"/>
                <a:gridCol w="2473325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Module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Activity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Menu Function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FX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General Ledger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Foreign Exchange Revaluations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25.13.9 or 25.29.13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IC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Items/Sites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 Control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 Cost Revaluation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Transfers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Issues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Receipts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Cycle Counts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1.4 (menu)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3.4 (menu)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3.7, 3.8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3.9 – 3.13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3.14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 Transactions Types (RA, RV, SO, WO, XX, XY, YR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graphicFrame>
        <p:nvGraphicFramePr>
          <p:cNvPr id="340050" name="Group 82"/>
          <p:cNvGraphicFramePr>
            <a:graphicFrameLocks noGrp="1"/>
          </p:cNvGraphicFramePr>
          <p:nvPr/>
        </p:nvGraphicFramePr>
        <p:xfrm>
          <a:off x="552450" y="1057275"/>
          <a:ext cx="8005763" cy="5205794"/>
        </p:xfrm>
        <a:graphic>
          <a:graphicData uri="http://schemas.openxmlformats.org/drawingml/2006/table">
            <a:tbl>
              <a:tblPr/>
              <a:tblGrid>
                <a:gridCol w="741363"/>
                <a:gridCol w="2392362"/>
                <a:gridCol w="2982913"/>
                <a:gridCol w="1889125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Module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Activity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Menu Function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RA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General Ledger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Retroactive Transactions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25.13.2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RV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General Ledger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Reversing Transactions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25.13.3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 Orders/Invoices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Posted Invoices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7.13.4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WO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Works Orders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Shop Floor Control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Repetitive/Advanced Repetitive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Quality Management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Component Issues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Receipt Backflush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Accounting Close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Labor Feedback Transactions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Non-production Labor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Operation completions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Setup, Labor, rework, reject, scrap, and downtime reporting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Cum order accounting close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Quality Orders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Quality Orders results entry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16.10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16.12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16.21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17.1 – 17.3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17.4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18.13 – 18.19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18.22 (menu)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18.12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19.7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19.11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 Transactions Types (RA, RV, SO, WO, XX, XY, YR) - </a:t>
            </a:r>
            <a:r>
              <a:rPr lang="en-US" dirty="0" smtClean="0"/>
              <a:t>Continued</a:t>
            </a:r>
            <a:endParaRPr lang="en-US" dirty="0"/>
          </a:p>
        </p:txBody>
      </p:sp>
      <p:sp>
        <p:nvSpPr>
          <p:cNvPr id="3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graphicFrame>
        <p:nvGraphicFramePr>
          <p:cNvPr id="341032" name="Group 40"/>
          <p:cNvGraphicFramePr>
            <a:graphicFrameLocks noGrp="1"/>
          </p:cNvGraphicFramePr>
          <p:nvPr/>
        </p:nvGraphicFramePr>
        <p:xfrm>
          <a:off x="561975" y="2500313"/>
          <a:ext cx="8005763" cy="1950530"/>
        </p:xfrm>
        <a:graphic>
          <a:graphicData uri="http://schemas.openxmlformats.org/drawingml/2006/table">
            <a:tbl>
              <a:tblPr/>
              <a:tblGrid>
                <a:gridCol w="741363"/>
                <a:gridCol w="2246312"/>
                <a:gridCol w="3128963"/>
                <a:gridCol w="1889125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Module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Activity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Menu Function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XX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General Ledger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Transaction Import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25.19.15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XY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General Ledger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Imported Transaction Revaluation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25.19.17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YR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General Ledger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Transaction Year-End Close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25.13.12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25.13.1 – Standard Transaction Maintenance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pic>
        <p:nvPicPr>
          <p:cNvPr id="342021" name="Picture 5" descr="Stan-Trans-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773238"/>
            <a:ext cx="7886700" cy="3781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Reversing Transaction Maintenance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Copy</a:t>
            </a:r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Unposted Transaction Inquiry</a:t>
            </a:r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Causes of Unbalance Transactions</a:t>
            </a:r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Correcting Unbalance Transactions</a:t>
            </a:r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85750" y="1557338"/>
            <a:ext cx="8551863" cy="3789362"/>
            <a:chOff x="381000" y="1585913"/>
            <a:chExt cx="8551863" cy="378936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49189" name="AutoShape 5"/>
            <p:cNvSpPr>
              <a:spLocks noChangeArrowheads="1"/>
            </p:cNvSpPr>
            <p:nvPr/>
          </p:nvSpPr>
          <p:spPr bwMode="auto">
            <a:xfrm>
              <a:off x="3124199" y="2957513"/>
              <a:ext cx="1876425" cy="990600"/>
            </a:xfrm>
            <a:prstGeom prst="roundRect">
              <a:avLst>
                <a:gd name="adj" fmla="val 16667"/>
              </a:avLst>
            </a:prstGeom>
            <a:grpFill/>
            <a:ln w="28575">
              <a:solidFill>
                <a:schemeClr val="hlink"/>
              </a:solidFill>
              <a:round/>
              <a:headEnd/>
              <a:tailEnd/>
            </a:ln>
            <a:effectLst>
              <a:outerShdw dist="107763" dir="2700000" algn="ctr" rotWithShape="0">
                <a:schemeClr val="hlink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95000"/>
                </a:lnSpc>
                <a:spcBef>
                  <a:spcPct val="50000"/>
                </a:spcBef>
              </a:pPr>
              <a:r>
                <a:rPr kumimoji="1" lang="en-US" sz="1800">
                  <a:latin typeface="+mj-lt"/>
                </a:rPr>
                <a:t>Transaction OK?</a:t>
              </a:r>
            </a:p>
          </p:txBody>
        </p:sp>
        <p:grpSp>
          <p:nvGrpSpPr>
            <p:cNvPr id="349190" name="Group 6"/>
            <p:cNvGrpSpPr>
              <a:grpSpLocks/>
            </p:cNvGrpSpPr>
            <p:nvPr/>
          </p:nvGrpSpPr>
          <p:grpSpPr bwMode="auto">
            <a:xfrm>
              <a:off x="6781800" y="1585913"/>
              <a:ext cx="2151063" cy="3789362"/>
              <a:chOff x="4272" y="1056"/>
              <a:chExt cx="1355" cy="2387"/>
            </a:xfrm>
            <a:grpFill/>
          </p:grpSpPr>
          <p:sp>
            <p:nvSpPr>
              <p:cNvPr id="349191" name="AutoShape 7"/>
              <p:cNvSpPr>
                <a:spLocks noChangeArrowheads="1"/>
              </p:cNvSpPr>
              <p:nvPr/>
            </p:nvSpPr>
            <p:spPr bwMode="auto">
              <a:xfrm>
                <a:off x="4272" y="2784"/>
                <a:ext cx="1355" cy="659"/>
              </a:xfrm>
              <a:prstGeom prst="roundRect">
                <a:avLst>
                  <a:gd name="adj" fmla="val 16667"/>
                </a:avLst>
              </a:prstGeom>
              <a:grpFill/>
              <a:ln w="28575">
                <a:solidFill>
                  <a:schemeClr val="hlink"/>
                </a:solidFill>
                <a:round/>
                <a:headEnd/>
                <a:tailEnd/>
              </a:ln>
              <a:effectLst>
                <a:outerShdw dist="107763" dir="2700000" algn="ctr" rotWithShape="0">
                  <a:schemeClr val="accent1"/>
                </a:outerShdw>
              </a:effectLst>
            </p:spPr>
            <p:txBody>
              <a:bodyPr anchor="ctr" anchorCtr="1"/>
              <a:lstStyle/>
              <a:p>
                <a:pPr eaLnBrk="0" hangingPunct="0">
                  <a:lnSpc>
                    <a:spcPct val="95000"/>
                  </a:lnSpc>
                  <a:spcBef>
                    <a:spcPct val="50000"/>
                  </a:spcBef>
                </a:pPr>
                <a:r>
                  <a:rPr kumimoji="1" lang="en-US" sz="1800">
                    <a:latin typeface="+mj-lt"/>
                  </a:rPr>
                  <a:t>Correct Transaction in Sub-Module</a:t>
                </a:r>
              </a:p>
            </p:txBody>
          </p:sp>
          <p:sp>
            <p:nvSpPr>
              <p:cNvPr id="349192" name="AutoShape 8"/>
              <p:cNvSpPr>
                <a:spLocks noChangeArrowheads="1"/>
              </p:cNvSpPr>
              <p:nvPr/>
            </p:nvSpPr>
            <p:spPr bwMode="auto">
              <a:xfrm>
                <a:off x="4272" y="1056"/>
                <a:ext cx="1296" cy="624"/>
              </a:xfrm>
              <a:prstGeom prst="roundRect">
                <a:avLst>
                  <a:gd name="adj" fmla="val 16667"/>
                </a:avLst>
              </a:prstGeom>
              <a:grpFill/>
              <a:ln w="28575">
                <a:solidFill>
                  <a:schemeClr val="hlink"/>
                </a:solidFill>
                <a:round/>
                <a:headEnd/>
                <a:tailEnd/>
              </a:ln>
              <a:effectLst>
                <a:outerShdw dist="107763" dir="2700000" algn="ctr" rotWithShape="0">
                  <a:schemeClr val="accent1"/>
                </a:outerShdw>
              </a:effectLst>
            </p:spPr>
            <p:txBody>
              <a:bodyPr anchor="ctr"/>
              <a:lstStyle/>
              <a:p>
                <a:pPr eaLnBrk="0" hangingPunct="0">
                  <a:lnSpc>
                    <a:spcPct val="95000"/>
                  </a:lnSpc>
                  <a:spcBef>
                    <a:spcPct val="50000"/>
                  </a:spcBef>
                </a:pPr>
                <a:r>
                  <a:rPr kumimoji="1" lang="en-US" sz="1800">
                    <a:latin typeface="+mj-lt"/>
                  </a:rPr>
                  <a:t>Post Transaction</a:t>
                </a:r>
              </a:p>
            </p:txBody>
          </p:sp>
        </p:grpSp>
        <p:sp>
          <p:nvSpPr>
            <p:cNvPr id="349194" name="AutoShape 10"/>
            <p:cNvSpPr>
              <a:spLocks noChangeArrowheads="1"/>
            </p:cNvSpPr>
            <p:nvPr/>
          </p:nvSpPr>
          <p:spPr bwMode="auto">
            <a:xfrm>
              <a:off x="381000" y="2957513"/>
              <a:ext cx="1676400" cy="990600"/>
            </a:xfrm>
            <a:prstGeom prst="roundRect">
              <a:avLst>
                <a:gd name="adj" fmla="val 16667"/>
              </a:avLst>
            </a:prstGeom>
            <a:grpFill/>
            <a:ln w="28575">
              <a:solidFill>
                <a:schemeClr val="hlink"/>
              </a:solidFill>
              <a:round/>
              <a:headEnd/>
              <a:tailEnd/>
            </a:ln>
            <a:effectLst>
              <a:outerShdw dist="107763" dir="2700000" algn="ctr" rotWithShape="0">
                <a:schemeClr val="hlink"/>
              </a:outerShdw>
            </a:effectLst>
          </p:spPr>
          <p:txBody>
            <a:bodyPr anchor="ctr" anchorCtr="1"/>
            <a:lstStyle/>
            <a:p>
              <a:pPr eaLnBrk="0" hangingPunct="0">
                <a:lnSpc>
                  <a:spcPct val="95000"/>
                </a:lnSpc>
                <a:spcBef>
                  <a:spcPct val="50000"/>
                </a:spcBef>
              </a:pPr>
              <a:r>
                <a:rPr kumimoji="1" lang="en-US" sz="1800">
                  <a:latin typeface="+mj-lt"/>
                </a:rPr>
                <a:t>Review Unposted Transactions</a:t>
              </a:r>
            </a:p>
          </p:txBody>
        </p:sp>
        <p:cxnSp>
          <p:nvCxnSpPr>
            <p:cNvPr id="349195" name="AutoShape 11"/>
            <p:cNvCxnSpPr>
              <a:cxnSpLocks noChangeShapeType="1"/>
              <a:stCxn id="349194" idx="3"/>
              <a:endCxn id="349189" idx="1"/>
            </p:cNvCxnSpPr>
            <p:nvPr/>
          </p:nvCxnSpPr>
          <p:spPr bwMode="auto">
            <a:xfrm>
              <a:off x="2057400" y="3452813"/>
              <a:ext cx="1066799" cy="1588"/>
            </a:xfrm>
            <a:prstGeom prst="straightConnector1">
              <a:avLst/>
            </a:prstGeom>
            <a:grp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</p:cxnSp>
        <p:grpSp>
          <p:nvGrpSpPr>
            <p:cNvPr id="349196" name="Group 12"/>
            <p:cNvGrpSpPr>
              <a:grpSpLocks/>
            </p:cNvGrpSpPr>
            <p:nvPr/>
          </p:nvGrpSpPr>
          <p:grpSpPr bwMode="auto">
            <a:xfrm>
              <a:off x="5000626" y="1736726"/>
              <a:ext cx="1781175" cy="3114676"/>
              <a:chOff x="3150" y="1151"/>
              <a:chExt cx="1122" cy="1962"/>
            </a:xfrm>
            <a:grpFill/>
          </p:grpSpPr>
          <p:grpSp>
            <p:nvGrpSpPr>
              <p:cNvPr id="349197" name="Group 13"/>
              <p:cNvGrpSpPr>
                <a:grpSpLocks/>
              </p:cNvGrpSpPr>
              <p:nvPr/>
            </p:nvGrpSpPr>
            <p:grpSpPr bwMode="auto">
              <a:xfrm>
                <a:off x="3150" y="1368"/>
                <a:ext cx="1122" cy="1745"/>
                <a:chOff x="3150" y="1368"/>
                <a:chExt cx="1122" cy="1745"/>
              </a:xfrm>
              <a:grpFill/>
            </p:grpSpPr>
            <p:cxnSp>
              <p:nvCxnSpPr>
                <p:cNvPr id="349198" name="AutoShape 14"/>
                <p:cNvCxnSpPr>
                  <a:cxnSpLocks noChangeShapeType="1"/>
                  <a:stCxn id="349189" idx="3"/>
                  <a:endCxn id="349192" idx="1"/>
                </p:cNvCxnSpPr>
                <p:nvPr/>
              </p:nvCxnSpPr>
              <p:spPr bwMode="auto">
                <a:xfrm flipV="1">
                  <a:off x="3150" y="1368"/>
                  <a:ext cx="1122" cy="864"/>
                </a:xfrm>
                <a:prstGeom prst="bentConnector3">
                  <a:avLst>
                    <a:gd name="adj1" fmla="val 50000"/>
                  </a:avLst>
                </a:prstGeom>
                <a:grpFill/>
                <a:ln w="28575">
                  <a:solidFill>
                    <a:schemeClr val="hlink"/>
                  </a:solidFill>
                  <a:miter lim="800000"/>
                  <a:headEnd/>
                  <a:tailEnd type="triangle" w="med" len="med"/>
                </a:ln>
                <a:effectLst/>
              </p:spPr>
            </p:cxnSp>
            <p:cxnSp>
              <p:nvCxnSpPr>
                <p:cNvPr id="349199" name="AutoShape 15"/>
                <p:cNvCxnSpPr>
                  <a:cxnSpLocks noChangeShapeType="1"/>
                  <a:stCxn id="349189" idx="3"/>
                  <a:endCxn id="349191" idx="1"/>
                </p:cNvCxnSpPr>
                <p:nvPr/>
              </p:nvCxnSpPr>
              <p:spPr bwMode="auto">
                <a:xfrm>
                  <a:off x="3150" y="2232"/>
                  <a:ext cx="1122" cy="881"/>
                </a:xfrm>
                <a:prstGeom prst="bentConnector3">
                  <a:avLst>
                    <a:gd name="adj1" fmla="val 50000"/>
                  </a:avLst>
                </a:prstGeom>
                <a:grpFill/>
                <a:ln w="28575">
                  <a:solidFill>
                    <a:schemeClr val="hlink"/>
                  </a:solidFill>
                  <a:miter lim="800000"/>
                  <a:headEnd/>
                  <a:tailEnd type="triangle" w="med" len="med"/>
                </a:ln>
                <a:effectLst/>
              </p:spPr>
            </p:cxnSp>
          </p:grpSp>
          <p:sp>
            <p:nvSpPr>
              <p:cNvPr id="349200" name="Text Box 16"/>
              <p:cNvSpPr txBox="1">
                <a:spLocks noChangeArrowheads="1"/>
              </p:cNvSpPr>
              <p:nvPr/>
            </p:nvSpPr>
            <p:spPr bwMode="auto">
              <a:xfrm>
                <a:off x="3744" y="1151"/>
                <a:ext cx="308" cy="1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l" eaLnBrk="0" hangingPunct="0">
                  <a:lnSpc>
                    <a:spcPct val="95000"/>
                  </a:lnSpc>
                  <a:spcBef>
                    <a:spcPct val="50000"/>
                  </a:spcBef>
                </a:pPr>
                <a:r>
                  <a:rPr kumimoji="1" lang="en-US" sz="1400" b="1">
                    <a:latin typeface="+mj-lt"/>
                  </a:rPr>
                  <a:t>Yes</a:t>
                </a:r>
              </a:p>
            </p:txBody>
          </p:sp>
          <p:sp>
            <p:nvSpPr>
              <p:cNvPr id="349201" name="Text Box 17"/>
              <p:cNvSpPr txBox="1">
                <a:spLocks noChangeArrowheads="1"/>
              </p:cNvSpPr>
              <p:nvPr/>
            </p:nvSpPr>
            <p:spPr bwMode="auto">
              <a:xfrm>
                <a:off x="3740" y="2831"/>
                <a:ext cx="273" cy="1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0" hangingPunct="0">
                  <a:lnSpc>
                    <a:spcPct val="95000"/>
                  </a:lnSpc>
                  <a:spcBef>
                    <a:spcPct val="50000"/>
                  </a:spcBef>
                </a:pPr>
                <a:r>
                  <a:rPr kumimoji="1" lang="en-US" sz="1400" b="1" dirty="0">
                    <a:latin typeface="+mj-lt"/>
                  </a:rPr>
                  <a:t>No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93" name="Rectangle 1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/>
              <a:t>Introduction to MRP and CRP</a:t>
            </a:r>
          </a:p>
          <a:p>
            <a:pPr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/>
              <a:t>Business Considerations</a:t>
            </a:r>
          </a:p>
          <a:p>
            <a:pPr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/>
              <a:t>Set up MRP and CRP</a:t>
            </a:r>
          </a:p>
          <a:p>
            <a:pPr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/>
              <a:t>Use MRP and CRP</a:t>
            </a:r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25089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2008-MRP-PR-610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Ledger Processing</a:t>
            </a: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376363" y="2035177"/>
            <a:ext cx="6378575" cy="3073398"/>
            <a:chOff x="1252538" y="2768602"/>
            <a:chExt cx="6378575" cy="3073398"/>
          </a:xfrm>
        </p:grpSpPr>
        <p:grpSp>
          <p:nvGrpSpPr>
            <p:cNvPr id="325638" name="Group 6"/>
            <p:cNvGrpSpPr>
              <a:grpSpLocks/>
            </p:cNvGrpSpPr>
            <p:nvPr/>
          </p:nvGrpSpPr>
          <p:grpSpPr bwMode="auto">
            <a:xfrm>
              <a:off x="1252538" y="2768602"/>
              <a:ext cx="1808163" cy="954088"/>
              <a:chOff x="224" y="1252"/>
              <a:chExt cx="1139" cy="601"/>
            </a:xfrm>
          </p:grpSpPr>
          <p:sp>
            <p:nvSpPr>
              <p:cNvPr id="325636" name="AutoShape 4"/>
              <p:cNvSpPr>
                <a:spLocks noChangeArrowheads="1"/>
              </p:cNvSpPr>
              <p:nvPr/>
            </p:nvSpPr>
            <p:spPr bwMode="auto">
              <a:xfrm>
                <a:off x="224" y="1267"/>
                <a:ext cx="1139" cy="36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5637" name="Text Box 5"/>
              <p:cNvSpPr txBox="1">
                <a:spLocks noChangeArrowheads="1"/>
              </p:cNvSpPr>
              <p:nvPr/>
            </p:nvSpPr>
            <p:spPr bwMode="auto">
              <a:xfrm>
                <a:off x="233" y="1252"/>
                <a:ext cx="1122" cy="60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Process Module Transactions</a:t>
                </a:r>
              </a:p>
              <a:p>
                <a:pPr defTabSz="865188">
                  <a:spcBef>
                    <a:spcPct val="50000"/>
                  </a:spcBef>
                </a:pPr>
                <a:endParaRPr lang="en-US" sz="1600" dirty="0">
                  <a:latin typeface="+mj-lt"/>
                </a:endParaRPr>
              </a:p>
            </p:txBody>
          </p:sp>
        </p:grpSp>
        <p:grpSp>
          <p:nvGrpSpPr>
            <p:cNvPr id="325647" name="Group 15"/>
            <p:cNvGrpSpPr>
              <a:grpSpLocks/>
            </p:cNvGrpSpPr>
            <p:nvPr/>
          </p:nvGrpSpPr>
          <p:grpSpPr bwMode="auto">
            <a:xfrm>
              <a:off x="5822950" y="2792413"/>
              <a:ext cx="1808163" cy="806450"/>
              <a:chOff x="1735" y="1778"/>
              <a:chExt cx="1139" cy="508"/>
            </a:xfrm>
          </p:grpSpPr>
          <p:sp>
            <p:nvSpPr>
              <p:cNvPr id="325640" name="AutoShape 8"/>
              <p:cNvSpPr>
                <a:spLocks noChangeArrowheads="1"/>
              </p:cNvSpPr>
              <p:nvPr/>
            </p:nvSpPr>
            <p:spPr bwMode="auto">
              <a:xfrm>
                <a:off x="1735" y="1778"/>
                <a:ext cx="1139" cy="36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5641" name="Text Box 9"/>
              <p:cNvSpPr txBox="1">
                <a:spLocks noChangeArrowheads="1"/>
              </p:cNvSpPr>
              <p:nvPr/>
            </p:nvSpPr>
            <p:spPr bwMode="auto">
              <a:xfrm>
                <a:off x="1751" y="1840"/>
                <a:ext cx="1110" cy="44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GL Daybooks</a:t>
                </a:r>
              </a:p>
              <a:p>
                <a:pPr defTabSz="865188">
                  <a:spcBef>
                    <a:spcPct val="50000"/>
                  </a:spcBef>
                </a:pPr>
                <a:endParaRPr lang="en-US" sz="1600" dirty="0">
                  <a:latin typeface="+mj-lt"/>
                </a:endParaRPr>
              </a:p>
            </p:txBody>
          </p:sp>
        </p:grpSp>
        <p:grpSp>
          <p:nvGrpSpPr>
            <p:cNvPr id="325645" name="Group 13"/>
            <p:cNvGrpSpPr>
              <a:grpSpLocks/>
            </p:cNvGrpSpPr>
            <p:nvPr/>
          </p:nvGrpSpPr>
          <p:grpSpPr bwMode="auto">
            <a:xfrm>
              <a:off x="1252538" y="4894263"/>
              <a:ext cx="1808163" cy="947737"/>
              <a:chOff x="417" y="2878"/>
              <a:chExt cx="1139" cy="597"/>
            </a:xfrm>
          </p:grpSpPr>
          <p:sp>
            <p:nvSpPr>
              <p:cNvPr id="325643" name="AutoShape 11"/>
              <p:cNvSpPr>
                <a:spLocks noChangeArrowheads="1"/>
              </p:cNvSpPr>
              <p:nvPr/>
            </p:nvSpPr>
            <p:spPr bwMode="auto">
              <a:xfrm>
                <a:off x="417" y="2892"/>
                <a:ext cx="1139" cy="36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5644" name="Text Box 12"/>
              <p:cNvSpPr txBox="1">
                <a:spLocks noChangeArrowheads="1"/>
              </p:cNvSpPr>
              <p:nvPr/>
            </p:nvSpPr>
            <p:spPr bwMode="auto">
              <a:xfrm>
                <a:off x="420" y="2878"/>
                <a:ext cx="1134" cy="59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Reports and Inquiries</a:t>
                </a:r>
              </a:p>
              <a:p>
                <a:pPr defTabSz="865188">
                  <a:spcBef>
                    <a:spcPct val="50000"/>
                  </a:spcBef>
                </a:pPr>
                <a:endParaRPr lang="en-US" sz="1600" dirty="0">
                  <a:latin typeface="+mj-lt"/>
                </a:endParaRPr>
              </a:p>
            </p:txBody>
          </p:sp>
        </p:grpSp>
        <p:grpSp>
          <p:nvGrpSpPr>
            <p:cNvPr id="325651" name="Group 19"/>
            <p:cNvGrpSpPr>
              <a:grpSpLocks/>
            </p:cNvGrpSpPr>
            <p:nvPr/>
          </p:nvGrpSpPr>
          <p:grpSpPr bwMode="auto">
            <a:xfrm>
              <a:off x="5822950" y="4916490"/>
              <a:ext cx="1808163" cy="809625"/>
              <a:chOff x="2413" y="2649"/>
              <a:chExt cx="1139" cy="510"/>
            </a:xfrm>
          </p:grpSpPr>
          <p:sp>
            <p:nvSpPr>
              <p:cNvPr id="325649" name="AutoShape 17"/>
              <p:cNvSpPr>
                <a:spLocks noChangeArrowheads="1"/>
              </p:cNvSpPr>
              <p:nvPr/>
            </p:nvSpPr>
            <p:spPr bwMode="auto">
              <a:xfrm>
                <a:off x="2413" y="2649"/>
                <a:ext cx="1139" cy="365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25650" name="Text Box 18"/>
              <p:cNvSpPr txBox="1">
                <a:spLocks noChangeArrowheads="1"/>
              </p:cNvSpPr>
              <p:nvPr/>
            </p:nvSpPr>
            <p:spPr bwMode="auto">
              <a:xfrm>
                <a:off x="2429" y="2716"/>
                <a:ext cx="1093" cy="44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Close GL</a:t>
                </a:r>
              </a:p>
              <a:p>
                <a:pPr defTabSz="865188">
                  <a:spcBef>
                    <a:spcPct val="50000"/>
                  </a:spcBef>
                </a:pPr>
                <a:endParaRPr lang="en-US" sz="1600" dirty="0">
                  <a:latin typeface="+mj-lt"/>
                </a:endParaRPr>
              </a:p>
            </p:txBody>
          </p:sp>
        </p:grpSp>
        <p:sp>
          <p:nvSpPr>
            <p:cNvPr id="325652" name="Line 20"/>
            <p:cNvSpPr>
              <a:spLocks noChangeShapeType="1"/>
            </p:cNvSpPr>
            <p:nvPr/>
          </p:nvSpPr>
          <p:spPr bwMode="auto">
            <a:xfrm>
              <a:off x="3059113" y="3057525"/>
              <a:ext cx="275431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25653" name="AutoShape 21"/>
            <p:cNvCxnSpPr>
              <a:cxnSpLocks noChangeShapeType="1"/>
              <a:stCxn id="325640" idx="2"/>
              <a:endCxn id="325644" idx="0"/>
            </p:cNvCxnSpPr>
            <p:nvPr/>
          </p:nvCxnSpPr>
          <p:spPr bwMode="auto">
            <a:xfrm rot="5400000">
              <a:off x="3680878" y="1848108"/>
              <a:ext cx="1522691" cy="4569619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325654" name="Line 22"/>
            <p:cNvSpPr>
              <a:spLocks noChangeShapeType="1"/>
            </p:cNvSpPr>
            <p:nvPr/>
          </p:nvSpPr>
          <p:spPr bwMode="auto">
            <a:xfrm>
              <a:off x="3059113" y="5222875"/>
              <a:ext cx="274320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General Ledger </a:t>
            </a:r>
            <a:r>
              <a:rPr lang="en-US" dirty="0" smtClean="0"/>
              <a:t>Processing</a:t>
            </a:r>
            <a:endParaRPr lang="en-US" dirty="0"/>
          </a:p>
        </p:txBody>
      </p:sp>
      <p:sp>
        <p:nvSpPr>
          <p:cNvPr id="21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grpSp>
        <p:nvGrpSpPr>
          <p:cNvPr id="326661" name="Group 5"/>
          <p:cNvGrpSpPr>
            <a:grpSpLocks/>
          </p:cNvGrpSpPr>
          <p:nvPr/>
        </p:nvGrpSpPr>
        <p:grpSpPr bwMode="auto">
          <a:xfrm>
            <a:off x="1252538" y="2159002"/>
            <a:ext cx="2225675" cy="947738"/>
            <a:chOff x="224" y="1216"/>
            <a:chExt cx="1402" cy="597"/>
          </a:xfrm>
        </p:grpSpPr>
        <p:sp>
          <p:nvSpPr>
            <p:cNvPr id="326662" name="AutoShape 6"/>
            <p:cNvSpPr>
              <a:spLocks noChangeArrowheads="1"/>
            </p:cNvSpPr>
            <p:nvPr/>
          </p:nvSpPr>
          <p:spPr bwMode="auto">
            <a:xfrm>
              <a:off x="224" y="1267"/>
              <a:ext cx="1139" cy="365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6663" name="Text Box 7"/>
            <p:cNvSpPr txBox="1">
              <a:spLocks noChangeArrowheads="1"/>
            </p:cNvSpPr>
            <p:nvPr/>
          </p:nvSpPr>
          <p:spPr bwMode="auto">
            <a:xfrm>
              <a:off x="282" y="1216"/>
              <a:ext cx="1344" cy="5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defTabSz="865188">
                <a:spcBef>
                  <a:spcPct val="50000"/>
                </a:spcBef>
              </a:pPr>
              <a:r>
                <a:rPr lang="en-US" sz="1600">
                  <a:solidFill>
                    <a:srgbClr val="B2B2B2"/>
                  </a:solidFill>
                  <a:latin typeface="+mj-lt"/>
                </a:rPr>
                <a:t>Process Module Transactions</a:t>
              </a:r>
            </a:p>
            <a:p>
              <a:pPr algn="l" defTabSz="865188">
                <a:spcBef>
                  <a:spcPct val="50000"/>
                </a:spcBef>
              </a:pPr>
              <a:endParaRPr lang="en-US" sz="1600">
                <a:solidFill>
                  <a:srgbClr val="B2B2B2"/>
                </a:solidFill>
                <a:latin typeface="+mj-lt"/>
              </a:endParaRPr>
            </a:p>
          </p:txBody>
        </p:sp>
      </p:grpSp>
      <p:grpSp>
        <p:nvGrpSpPr>
          <p:cNvPr id="326664" name="Group 8"/>
          <p:cNvGrpSpPr>
            <a:grpSpLocks/>
          </p:cNvGrpSpPr>
          <p:nvPr/>
        </p:nvGrpSpPr>
        <p:grpSpPr bwMode="auto">
          <a:xfrm>
            <a:off x="5822950" y="2239962"/>
            <a:ext cx="1808163" cy="579437"/>
            <a:chOff x="1735" y="1778"/>
            <a:chExt cx="1139" cy="365"/>
          </a:xfrm>
        </p:grpSpPr>
        <p:sp>
          <p:nvSpPr>
            <p:cNvPr id="326665" name="AutoShape 9"/>
            <p:cNvSpPr>
              <a:spLocks noChangeArrowheads="1"/>
            </p:cNvSpPr>
            <p:nvPr/>
          </p:nvSpPr>
          <p:spPr bwMode="auto">
            <a:xfrm>
              <a:off x="1735" y="1778"/>
              <a:ext cx="1139" cy="365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6666" name="Text Box 10"/>
            <p:cNvSpPr txBox="1">
              <a:spLocks noChangeArrowheads="1"/>
            </p:cNvSpPr>
            <p:nvPr/>
          </p:nvSpPr>
          <p:spPr bwMode="auto">
            <a:xfrm>
              <a:off x="1763" y="1852"/>
              <a:ext cx="1092" cy="2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 dirty="0">
                  <a:solidFill>
                    <a:srgbClr val="B2B2B2"/>
                  </a:solidFill>
                  <a:latin typeface="+mj-lt"/>
                </a:rPr>
                <a:t>GL </a:t>
              </a:r>
              <a:r>
                <a:rPr lang="en-US" sz="1600" dirty="0" smtClean="0">
                  <a:solidFill>
                    <a:srgbClr val="B2B2B2"/>
                  </a:solidFill>
                  <a:latin typeface="+mj-lt"/>
                </a:rPr>
                <a:t>Daybooks</a:t>
              </a:r>
              <a:endParaRPr lang="en-US" sz="1600" dirty="0">
                <a:solidFill>
                  <a:srgbClr val="B2B2B2"/>
                </a:solidFill>
                <a:latin typeface="+mj-lt"/>
              </a:endParaRPr>
            </a:p>
          </p:txBody>
        </p:sp>
      </p:grpSp>
      <p:grpSp>
        <p:nvGrpSpPr>
          <p:cNvPr id="326667" name="Group 11"/>
          <p:cNvGrpSpPr>
            <a:grpSpLocks/>
          </p:cNvGrpSpPr>
          <p:nvPr/>
        </p:nvGrpSpPr>
        <p:grpSpPr bwMode="auto">
          <a:xfrm>
            <a:off x="1228726" y="4313237"/>
            <a:ext cx="1831975" cy="630237"/>
            <a:chOff x="402" y="2860"/>
            <a:chExt cx="1154" cy="397"/>
          </a:xfrm>
        </p:grpSpPr>
        <p:sp>
          <p:nvSpPr>
            <p:cNvPr id="326668" name="AutoShape 12"/>
            <p:cNvSpPr>
              <a:spLocks noChangeArrowheads="1"/>
            </p:cNvSpPr>
            <p:nvPr/>
          </p:nvSpPr>
          <p:spPr bwMode="auto">
            <a:xfrm>
              <a:off x="417" y="2892"/>
              <a:ext cx="1139" cy="365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6669" name="Text Box 13"/>
            <p:cNvSpPr txBox="1">
              <a:spLocks noChangeArrowheads="1"/>
            </p:cNvSpPr>
            <p:nvPr/>
          </p:nvSpPr>
          <p:spPr bwMode="auto">
            <a:xfrm>
              <a:off x="402" y="2860"/>
              <a:ext cx="1128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 dirty="0">
                  <a:solidFill>
                    <a:srgbClr val="B2B2B2"/>
                  </a:solidFill>
                  <a:latin typeface="+mj-lt"/>
                </a:rPr>
                <a:t>Reports and </a:t>
              </a:r>
              <a:r>
                <a:rPr lang="en-US" sz="1600" dirty="0" smtClean="0">
                  <a:solidFill>
                    <a:srgbClr val="B2B2B2"/>
                  </a:solidFill>
                  <a:latin typeface="+mj-lt"/>
                </a:rPr>
                <a:t>Inquiries</a:t>
              </a:r>
              <a:endParaRPr lang="en-US" sz="1600" dirty="0">
                <a:solidFill>
                  <a:srgbClr val="B2B2B2"/>
                </a:solidFill>
                <a:latin typeface="+mj-lt"/>
              </a:endParaRPr>
            </a:p>
          </p:txBody>
        </p:sp>
      </p:grpSp>
      <p:grpSp>
        <p:nvGrpSpPr>
          <p:cNvPr id="326670" name="Group 14"/>
          <p:cNvGrpSpPr>
            <a:grpSpLocks/>
          </p:cNvGrpSpPr>
          <p:nvPr/>
        </p:nvGrpSpPr>
        <p:grpSpPr bwMode="auto">
          <a:xfrm>
            <a:off x="5822950" y="4364036"/>
            <a:ext cx="1808163" cy="579437"/>
            <a:chOff x="2413" y="2649"/>
            <a:chExt cx="1139" cy="365"/>
          </a:xfrm>
        </p:grpSpPr>
        <p:sp>
          <p:nvSpPr>
            <p:cNvPr id="326671" name="AutoShape 15"/>
            <p:cNvSpPr>
              <a:spLocks noChangeArrowheads="1"/>
            </p:cNvSpPr>
            <p:nvPr/>
          </p:nvSpPr>
          <p:spPr bwMode="auto">
            <a:xfrm>
              <a:off x="2413" y="2649"/>
              <a:ext cx="1139" cy="365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6672" name="Text Box 16"/>
            <p:cNvSpPr txBox="1">
              <a:spLocks noChangeArrowheads="1"/>
            </p:cNvSpPr>
            <p:nvPr/>
          </p:nvSpPr>
          <p:spPr bwMode="auto">
            <a:xfrm>
              <a:off x="2542" y="2740"/>
              <a:ext cx="890" cy="2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 dirty="0">
                  <a:solidFill>
                    <a:srgbClr val="B2B2B2"/>
                  </a:solidFill>
                  <a:latin typeface="+mj-lt"/>
                </a:rPr>
                <a:t>Close </a:t>
              </a:r>
              <a:r>
                <a:rPr lang="en-US" sz="1600" dirty="0" smtClean="0">
                  <a:solidFill>
                    <a:srgbClr val="B2B2B2"/>
                  </a:solidFill>
                  <a:latin typeface="+mj-lt"/>
                </a:rPr>
                <a:t>GL</a:t>
              </a:r>
              <a:endParaRPr lang="en-US" sz="1600" dirty="0">
                <a:solidFill>
                  <a:srgbClr val="B2B2B2"/>
                </a:solidFill>
                <a:latin typeface="+mj-lt"/>
              </a:endParaRPr>
            </a:p>
          </p:txBody>
        </p:sp>
      </p:grpSp>
      <p:sp>
        <p:nvSpPr>
          <p:cNvPr id="326673" name="Line 17"/>
          <p:cNvSpPr>
            <a:spLocks noChangeShapeType="1"/>
          </p:cNvSpPr>
          <p:nvPr/>
        </p:nvSpPr>
        <p:spPr bwMode="auto">
          <a:xfrm>
            <a:off x="3059113" y="2505075"/>
            <a:ext cx="2754312" cy="0"/>
          </a:xfrm>
          <a:prstGeom prst="line">
            <a:avLst/>
          </a:prstGeom>
          <a:noFill/>
          <a:ln w="22225">
            <a:solidFill>
              <a:srgbClr val="969696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26674" name="AutoShape 18"/>
          <p:cNvCxnSpPr>
            <a:cxnSpLocks noChangeShapeType="1"/>
          </p:cNvCxnSpPr>
          <p:nvPr/>
        </p:nvCxnSpPr>
        <p:spPr bwMode="auto">
          <a:xfrm rot="5400000">
            <a:off x="3878263" y="1303338"/>
            <a:ext cx="1135062" cy="4576762"/>
          </a:xfrm>
          <a:prstGeom prst="bentConnector3">
            <a:avLst>
              <a:gd name="adj1" fmla="val 50491"/>
            </a:avLst>
          </a:prstGeom>
          <a:noFill/>
          <a:ln w="19050">
            <a:solidFill>
              <a:srgbClr val="96969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26675" name="Line 19"/>
          <p:cNvSpPr>
            <a:spLocks noChangeShapeType="1"/>
          </p:cNvSpPr>
          <p:nvPr/>
        </p:nvSpPr>
        <p:spPr bwMode="auto">
          <a:xfrm>
            <a:off x="3059113" y="4670425"/>
            <a:ext cx="2743200" cy="0"/>
          </a:xfrm>
          <a:prstGeom prst="line">
            <a:avLst/>
          </a:prstGeom>
          <a:noFill/>
          <a:ln w="22225">
            <a:solidFill>
              <a:srgbClr val="969696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26676" name="AutoShape 20"/>
          <p:cNvSpPr>
            <a:spLocks noChangeArrowheads="1"/>
          </p:cNvSpPr>
          <p:nvPr/>
        </p:nvSpPr>
        <p:spPr bwMode="auto">
          <a:xfrm>
            <a:off x="995363" y="1835150"/>
            <a:ext cx="2357437" cy="139223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hlink"/>
            </a:outerShdw>
          </a:effectLst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326677" name="Text Box 21"/>
          <p:cNvSpPr txBox="1">
            <a:spLocks noChangeArrowheads="1"/>
          </p:cNvSpPr>
          <p:nvPr/>
        </p:nvSpPr>
        <p:spPr bwMode="auto">
          <a:xfrm>
            <a:off x="1147763" y="1906588"/>
            <a:ext cx="2032000" cy="1008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latin typeface="+mj-lt"/>
              </a:rPr>
              <a:t>General Ledger Transactions Menu</a:t>
            </a:r>
          </a:p>
        </p:txBody>
      </p:sp>
      <p:sp>
        <p:nvSpPr>
          <p:cNvPr id="326678" name="Text Box 22"/>
          <p:cNvSpPr txBox="1">
            <a:spLocks noChangeArrowheads="1"/>
          </p:cNvSpPr>
          <p:nvPr/>
        </p:nvSpPr>
        <p:spPr bwMode="auto">
          <a:xfrm>
            <a:off x="1181100" y="2809875"/>
            <a:ext cx="194310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chemeClr val="hlink"/>
                </a:solidFill>
                <a:latin typeface="+mj-lt"/>
              </a:rPr>
              <a:t>25.13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Module </a:t>
            </a:r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4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465138" y="1147763"/>
            <a:ext cx="8196262" cy="4662487"/>
            <a:chOff x="255588" y="1747838"/>
            <a:chExt cx="8196262" cy="4662487"/>
          </a:xfrm>
        </p:grpSpPr>
        <p:sp>
          <p:nvSpPr>
            <p:cNvPr id="327685" name="AutoShape 5"/>
            <p:cNvSpPr>
              <a:spLocks noChangeArrowheads="1"/>
            </p:cNvSpPr>
            <p:nvPr/>
          </p:nvSpPr>
          <p:spPr bwMode="auto">
            <a:xfrm>
              <a:off x="346075" y="2935288"/>
              <a:ext cx="1778000" cy="569912"/>
            </a:xfrm>
            <a:prstGeom prst="roundRect">
              <a:avLst>
                <a:gd name="adj" fmla="val 16667"/>
              </a:avLst>
            </a:prstGeom>
            <a:solidFill>
              <a:srgbClr val="BFD5CF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686" name="AutoShape 6"/>
            <p:cNvSpPr>
              <a:spLocks noChangeArrowheads="1"/>
            </p:cNvSpPr>
            <p:nvPr/>
          </p:nvSpPr>
          <p:spPr bwMode="auto">
            <a:xfrm>
              <a:off x="346075" y="3830638"/>
              <a:ext cx="1778000" cy="569912"/>
            </a:xfrm>
            <a:prstGeom prst="roundRect">
              <a:avLst>
                <a:gd name="adj" fmla="val 16667"/>
              </a:avLst>
            </a:prstGeom>
            <a:solidFill>
              <a:srgbClr val="BFD5CF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687" name="AutoShape 7"/>
            <p:cNvSpPr>
              <a:spLocks noChangeArrowheads="1"/>
            </p:cNvSpPr>
            <p:nvPr/>
          </p:nvSpPr>
          <p:spPr bwMode="auto">
            <a:xfrm>
              <a:off x="346075" y="4732338"/>
              <a:ext cx="1798638" cy="569912"/>
            </a:xfrm>
            <a:prstGeom prst="roundRect">
              <a:avLst>
                <a:gd name="adj" fmla="val 16667"/>
              </a:avLst>
            </a:prstGeom>
            <a:solidFill>
              <a:srgbClr val="BFD5CF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689" name="AutoShape 9"/>
            <p:cNvSpPr>
              <a:spLocks noChangeArrowheads="1"/>
            </p:cNvSpPr>
            <p:nvPr/>
          </p:nvSpPr>
          <p:spPr bwMode="auto">
            <a:xfrm>
              <a:off x="6492875" y="2935288"/>
              <a:ext cx="1778000" cy="569912"/>
            </a:xfrm>
            <a:prstGeom prst="roundRect">
              <a:avLst>
                <a:gd name="adj" fmla="val 16667"/>
              </a:avLst>
            </a:prstGeom>
            <a:solidFill>
              <a:srgbClr val="CCB5E7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690" name="AutoShape 10"/>
            <p:cNvSpPr>
              <a:spLocks noChangeArrowheads="1"/>
            </p:cNvSpPr>
            <p:nvPr/>
          </p:nvSpPr>
          <p:spPr bwMode="auto">
            <a:xfrm>
              <a:off x="6492875" y="3830638"/>
              <a:ext cx="1778000" cy="569912"/>
            </a:xfrm>
            <a:prstGeom prst="roundRect">
              <a:avLst>
                <a:gd name="adj" fmla="val 16667"/>
              </a:avLst>
            </a:prstGeom>
            <a:solidFill>
              <a:srgbClr val="CCB5E7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691" name="AutoShape 11"/>
            <p:cNvSpPr>
              <a:spLocks noChangeArrowheads="1"/>
            </p:cNvSpPr>
            <p:nvPr/>
          </p:nvSpPr>
          <p:spPr bwMode="auto">
            <a:xfrm>
              <a:off x="6492875" y="4732338"/>
              <a:ext cx="1798638" cy="569912"/>
            </a:xfrm>
            <a:prstGeom prst="roundRect">
              <a:avLst>
                <a:gd name="adj" fmla="val 16667"/>
              </a:avLst>
            </a:prstGeom>
            <a:solidFill>
              <a:srgbClr val="CCB5E7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27692" name="Group 12"/>
            <p:cNvGrpSpPr>
              <a:grpSpLocks/>
            </p:cNvGrpSpPr>
            <p:nvPr/>
          </p:nvGrpSpPr>
          <p:grpSpPr bwMode="auto">
            <a:xfrm>
              <a:off x="3138488" y="3595688"/>
              <a:ext cx="2468562" cy="1177925"/>
              <a:chOff x="1977" y="2265"/>
              <a:chExt cx="1555" cy="742"/>
            </a:xfrm>
          </p:grpSpPr>
          <p:sp>
            <p:nvSpPr>
              <p:cNvPr id="327693" name="Oval 13"/>
              <p:cNvSpPr>
                <a:spLocks noChangeArrowheads="1"/>
              </p:cNvSpPr>
              <p:nvPr/>
            </p:nvSpPr>
            <p:spPr bwMode="auto">
              <a:xfrm>
                <a:off x="1977" y="2265"/>
                <a:ext cx="1555" cy="742"/>
              </a:xfrm>
              <a:prstGeom prst="ellipse">
                <a:avLst/>
              </a:prstGeom>
              <a:solidFill>
                <a:srgbClr val="EBDBAD"/>
              </a:solidFill>
              <a:ln w="1905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7694" name="Text Box 14"/>
              <p:cNvSpPr txBox="1">
                <a:spLocks noChangeArrowheads="1"/>
              </p:cNvSpPr>
              <p:nvPr/>
            </p:nvSpPr>
            <p:spPr bwMode="auto">
              <a:xfrm>
                <a:off x="2170" y="2387"/>
                <a:ext cx="1177" cy="538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200">
                    <a:latin typeface="+mj-lt"/>
                  </a:rPr>
                  <a:t>General Ledger</a:t>
                </a:r>
              </a:p>
            </p:txBody>
          </p:sp>
        </p:grpSp>
        <p:grpSp>
          <p:nvGrpSpPr>
            <p:cNvPr id="327695" name="Group 15"/>
            <p:cNvGrpSpPr>
              <a:grpSpLocks/>
            </p:cNvGrpSpPr>
            <p:nvPr/>
          </p:nvGrpSpPr>
          <p:grpSpPr bwMode="auto">
            <a:xfrm>
              <a:off x="3403600" y="5649913"/>
              <a:ext cx="1954213" cy="760412"/>
              <a:chOff x="2125" y="3559"/>
              <a:chExt cx="1231" cy="479"/>
            </a:xfrm>
          </p:grpSpPr>
          <p:sp>
            <p:nvSpPr>
              <p:cNvPr id="327696" name="Oval 16"/>
              <p:cNvSpPr>
                <a:spLocks noChangeArrowheads="1"/>
              </p:cNvSpPr>
              <p:nvPr/>
            </p:nvSpPr>
            <p:spPr bwMode="auto">
              <a:xfrm>
                <a:off x="2125" y="3559"/>
                <a:ext cx="1231" cy="479"/>
              </a:xfrm>
              <a:prstGeom prst="ellipse">
                <a:avLst/>
              </a:prstGeom>
              <a:solidFill>
                <a:srgbClr val="E0B19C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7697" name="Text Box 17"/>
              <p:cNvSpPr txBox="1">
                <a:spLocks noChangeArrowheads="1"/>
              </p:cNvSpPr>
              <p:nvPr/>
            </p:nvSpPr>
            <p:spPr bwMode="auto">
              <a:xfrm>
                <a:off x="2208" y="3597"/>
                <a:ext cx="1082" cy="404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500">
                    <a:latin typeface="+mj-lt"/>
                  </a:rPr>
                  <a:t>Multi-Company Consolidation</a:t>
                </a:r>
              </a:p>
            </p:txBody>
          </p:sp>
        </p:grpSp>
        <p:grpSp>
          <p:nvGrpSpPr>
            <p:cNvPr id="327698" name="Group 18"/>
            <p:cNvGrpSpPr>
              <a:grpSpLocks/>
            </p:cNvGrpSpPr>
            <p:nvPr/>
          </p:nvGrpSpPr>
          <p:grpSpPr bwMode="auto">
            <a:xfrm>
              <a:off x="3424238" y="1789113"/>
              <a:ext cx="1954212" cy="760412"/>
              <a:chOff x="2157" y="1127"/>
              <a:chExt cx="1231" cy="479"/>
            </a:xfrm>
          </p:grpSpPr>
          <p:sp>
            <p:nvSpPr>
              <p:cNvPr id="327699" name="Oval 19"/>
              <p:cNvSpPr>
                <a:spLocks noChangeArrowheads="1"/>
              </p:cNvSpPr>
              <p:nvPr/>
            </p:nvSpPr>
            <p:spPr bwMode="auto">
              <a:xfrm>
                <a:off x="2157" y="1127"/>
                <a:ext cx="1231" cy="479"/>
              </a:xfrm>
              <a:prstGeom prst="ellipse">
                <a:avLst/>
              </a:prstGeom>
              <a:solidFill>
                <a:srgbClr val="B7E9A7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7700" name="Text Box 20"/>
              <p:cNvSpPr txBox="1">
                <a:spLocks noChangeArrowheads="1"/>
              </p:cNvSpPr>
              <p:nvPr/>
            </p:nvSpPr>
            <p:spPr bwMode="auto">
              <a:xfrm>
                <a:off x="2254" y="1222"/>
                <a:ext cx="1049" cy="2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Fixed Assets</a:t>
                </a:r>
              </a:p>
            </p:txBody>
          </p:sp>
        </p:grpSp>
        <p:grpSp>
          <p:nvGrpSpPr>
            <p:cNvPr id="327701" name="Group 21"/>
            <p:cNvGrpSpPr>
              <a:grpSpLocks/>
            </p:cNvGrpSpPr>
            <p:nvPr/>
          </p:nvGrpSpPr>
          <p:grpSpPr bwMode="auto">
            <a:xfrm>
              <a:off x="6370638" y="1747838"/>
              <a:ext cx="1954212" cy="760412"/>
              <a:chOff x="4013" y="1101"/>
              <a:chExt cx="1231" cy="479"/>
            </a:xfrm>
          </p:grpSpPr>
          <p:sp>
            <p:nvSpPr>
              <p:cNvPr id="327702" name="Oval 22"/>
              <p:cNvSpPr>
                <a:spLocks noChangeArrowheads="1"/>
              </p:cNvSpPr>
              <p:nvPr/>
            </p:nvSpPr>
            <p:spPr bwMode="auto">
              <a:xfrm>
                <a:off x="4013" y="1101"/>
                <a:ext cx="1231" cy="479"/>
              </a:xfrm>
              <a:prstGeom prst="ellipse">
                <a:avLst/>
              </a:prstGeom>
              <a:solidFill>
                <a:srgbClr val="CC99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7703" name="Text Box 23"/>
              <p:cNvSpPr txBox="1">
                <a:spLocks noChangeArrowheads="1"/>
              </p:cNvSpPr>
              <p:nvPr/>
            </p:nvSpPr>
            <p:spPr bwMode="auto">
              <a:xfrm>
                <a:off x="4122" y="1113"/>
                <a:ext cx="1024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Accounts Payable</a:t>
                </a:r>
              </a:p>
            </p:txBody>
          </p:sp>
        </p:grpSp>
        <p:grpSp>
          <p:nvGrpSpPr>
            <p:cNvPr id="327704" name="Group 24"/>
            <p:cNvGrpSpPr>
              <a:grpSpLocks/>
            </p:cNvGrpSpPr>
            <p:nvPr/>
          </p:nvGrpSpPr>
          <p:grpSpPr bwMode="auto">
            <a:xfrm>
              <a:off x="255588" y="1827213"/>
              <a:ext cx="1955800" cy="758825"/>
              <a:chOff x="161" y="1153"/>
              <a:chExt cx="1231" cy="479"/>
            </a:xfrm>
          </p:grpSpPr>
          <p:sp>
            <p:nvSpPr>
              <p:cNvPr id="327705" name="Oval 25"/>
              <p:cNvSpPr>
                <a:spLocks noChangeArrowheads="1"/>
              </p:cNvSpPr>
              <p:nvPr/>
            </p:nvSpPr>
            <p:spPr bwMode="auto">
              <a:xfrm>
                <a:off x="161" y="1153"/>
                <a:ext cx="1231" cy="479"/>
              </a:xfrm>
              <a:prstGeom prst="ellipse">
                <a:avLst/>
              </a:prstGeom>
              <a:solidFill>
                <a:srgbClr val="BFD5CF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7706" name="Text Box 26"/>
              <p:cNvSpPr txBox="1">
                <a:spLocks noChangeArrowheads="1"/>
              </p:cNvSpPr>
              <p:nvPr/>
            </p:nvSpPr>
            <p:spPr bwMode="auto">
              <a:xfrm>
                <a:off x="262" y="1172"/>
                <a:ext cx="1037" cy="43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Accounts Receivable</a:t>
                </a:r>
              </a:p>
            </p:txBody>
          </p:sp>
        </p:grpSp>
        <p:sp>
          <p:nvSpPr>
            <p:cNvPr id="327707" name="Text Box 27"/>
            <p:cNvSpPr txBox="1">
              <a:spLocks noChangeArrowheads="1"/>
            </p:cNvSpPr>
            <p:nvPr/>
          </p:nvSpPr>
          <p:spPr bwMode="auto">
            <a:xfrm>
              <a:off x="396875" y="2965450"/>
              <a:ext cx="1706563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Invoice Post</a:t>
              </a:r>
            </a:p>
          </p:txBody>
        </p:sp>
        <p:sp>
          <p:nvSpPr>
            <p:cNvPr id="327708" name="Line 28"/>
            <p:cNvSpPr>
              <a:spLocks noChangeShapeType="1"/>
            </p:cNvSpPr>
            <p:nvPr/>
          </p:nvSpPr>
          <p:spPr bwMode="auto">
            <a:xfrm>
              <a:off x="2152650" y="2359025"/>
              <a:ext cx="1657350" cy="1277938"/>
            </a:xfrm>
            <a:prstGeom prst="line">
              <a:avLst/>
            </a:prstGeom>
            <a:noFill/>
            <a:ln w="44450">
              <a:solidFill>
                <a:srgbClr val="BFD5C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709" name="Line 29"/>
            <p:cNvSpPr>
              <a:spLocks noChangeShapeType="1"/>
            </p:cNvSpPr>
            <p:nvPr/>
          </p:nvSpPr>
          <p:spPr bwMode="auto">
            <a:xfrm>
              <a:off x="2124075" y="3221038"/>
              <a:ext cx="1177925" cy="669925"/>
            </a:xfrm>
            <a:prstGeom prst="line">
              <a:avLst/>
            </a:prstGeom>
            <a:noFill/>
            <a:ln w="44450">
              <a:solidFill>
                <a:srgbClr val="BFD5C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710" name="Text Box 30"/>
            <p:cNvSpPr txBox="1">
              <a:spLocks noChangeArrowheads="1"/>
            </p:cNvSpPr>
            <p:nvPr/>
          </p:nvSpPr>
          <p:spPr bwMode="auto">
            <a:xfrm>
              <a:off x="284163" y="3910013"/>
              <a:ext cx="1919287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Sales Shipments</a:t>
              </a:r>
            </a:p>
          </p:txBody>
        </p:sp>
        <p:sp>
          <p:nvSpPr>
            <p:cNvPr id="327711" name="Line 31"/>
            <p:cNvSpPr>
              <a:spLocks noChangeShapeType="1"/>
            </p:cNvSpPr>
            <p:nvPr/>
          </p:nvSpPr>
          <p:spPr bwMode="auto">
            <a:xfrm>
              <a:off x="2143125" y="4135438"/>
              <a:ext cx="996950" cy="0"/>
            </a:xfrm>
            <a:prstGeom prst="line">
              <a:avLst/>
            </a:prstGeom>
            <a:noFill/>
            <a:ln w="44450">
              <a:solidFill>
                <a:srgbClr val="BFD5C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712" name="Line 32"/>
            <p:cNvSpPr>
              <a:spLocks noChangeShapeType="1"/>
            </p:cNvSpPr>
            <p:nvPr/>
          </p:nvSpPr>
          <p:spPr bwMode="auto">
            <a:xfrm>
              <a:off x="4429125" y="2560638"/>
              <a:ext cx="0" cy="1004887"/>
            </a:xfrm>
            <a:prstGeom prst="line">
              <a:avLst/>
            </a:prstGeom>
            <a:noFill/>
            <a:ln w="44450">
              <a:solidFill>
                <a:srgbClr val="B7E9A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713" name="Line 33"/>
            <p:cNvSpPr>
              <a:spLocks noChangeShapeType="1"/>
            </p:cNvSpPr>
            <p:nvPr/>
          </p:nvSpPr>
          <p:spPr bwMode="auto">
            <a:xfrm flipH="1">
              <a:off x="5160963" y="2316163"/>
              <a:ext cx="1311275" cy="1382712"/>
            </a:xfrm>
            <a:prstGeom prst="line">
              <a:avLst/>
            </a:prstGeom>
            <a:noFill/>
            <a:ln w="44450">
              <a:solidFill>
                <a:srgbClr val="CCB5E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714" name="Line 34"/>
            <p:cNvSpPr>
              <a:spLocks noChangeShapeType="1"/>
            </p:cNvSpPr>
            <p:nvPr/>
          </p:nvSpPr>
          <p:spPr bwMode="auto">
            <a:xfrm flipH="1">
              <a:off x="5537200" y="3209925"/>
              <a:ext cx="955675" cy="711200"/>
            </a:xfrm>
            <a:prstGeom prst="line">
              <a:avLst/>
            </a:prstGeom>
            <a:noFill/>
            <a:ln w="44450">
              <a:solidFill>
                <a:srgbClr val="CCB5E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715" name="Text Box 35"/>
            <p:cNvSpPr txBox="1">
              <a:spLocks noChangeArrowheads="1"/>
            </p:cNvSpPr>
            <p:nvPr/>
          </p:nvSpPr>
          <p:spPr bwMode="auto">
            <a:xfrm>
              <a:off x="6762750" y="2895600"/>
              <a:ext cx="1343025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Purchases Receipts</a:t>
              </a:r>
            </a:p>
          </p:txBody>
        </p:sp>
        <p:sp>
          <p:nvSpPr>
            <p:cNvPr id="327716" name="Line 36"/>
            <p:cNvSpPr>
              <a:spLocks noChangeShapeType="1"/>
            </p:cNvSpPr>
            <p:nvPr/>
          </p:nvSpPr>
          <p:spPr bwMode="auto">
            <a:xfrm flipV="1">
              <a:off x="4389438" y="4835525"/>
              <a:ext cx="0" cy="803275"/>
            </a:xfrm>
            <a:prstGeom prst="line">
              <a:avLst/>
            </a:prstGeom>
            <a:noFill/>
            <a:ln w="44450">
              <a:solidFill>
                <a:srgbClr val="E0B19C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717" name="Line 37"/>
            <p:cNvSpPr>
              <a:spLocks noChangeShapeType="1"/>
            </p:cNvSpPr>
            <p:nvPr/>
          </p:nvSpPr>
          <p:spPr bwMode="auto">
            <a:xfrm flipH="1" flipV="1">
              <a:off x="5140325" y="4724400"/>
              <a:ext cx="1331913" cy="1228725"/>
            </a:xfrm>
            <a:prstGeom prst="line">
              <a:avLst/>
            </a:prstGeom>
            <a:noFill/>
            <a:ln w="44450">
              <a:solidFill>
                <a:srgbClr val="CCB5E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718" name="Line 38"/>
            <p:cNvSpPr>
              <a:spLocks noChangeShapeType="1"/>
            </p:cNvSpPr>
            <p:nvPr/>
          </p:nvSpPr>
          <p:spPr bwMode="auto">
            <a:xfrm flipV="1">
              <a:off x="2163763" y="4724400"/>
              <a:ext cx="1544637" cy="1260475"/>
            </a:xfrm>
            <a:prstGeom prst="line">
              <a:avLst/>
            </a:prstGeom>
            <a:noFill/>
            <a:ln w="44450">
              <a:solidFill>
                <a:srgbClr val="BFD5C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719" name="Line 39"/>
            <p:cNvSpPr>
              <a:spLocks noChangeShapeType="1"/>
            </p:cNvSpPr>
            <p:nvPr/>
          </p:nvSpPr>
          <p:spPr bwMode="auto">
            <a:xfrm flipH="1">
              <a:off x="5629275" y="4105275"/>
              <a:ext cx="852488" cy="0"/>
            </a:xfrm>
            <a:prstGeom prst="line">
              <a:avLst/>
            </a:prstGeom>
            <a:noFill/>
            <a:ln w="44450">
              <a:solidFill>
                <a:srgbClr val="CCB5E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720" name="Text Box 40"/>
            <p:cNvSpPr txBox="1">
              <a:spLocks noChangeArrowheads="1"/>
            </p:cNvSpPr>
            <p:nvPr/>
          </p:nvSpPr>
          <p:spPr bwMode="auto">
            <a:xfrm>
              <a:off x="346075" y="4673600"/>
              <a:ext cx="1798638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Inventory Adjustments</a:t>
              </a:r>
            </a:p>
          </p:txBody>
        </p:sp>
        <p:sp>
          <p:nvSpPr>
            <p:cNvPr id="327721" name="Text Box 41"/>
            <p:cNvSpPr txBox="1">
              <a:spLocks noChangeArrowheads="1"/>
            </p:cNvSpPr>
            <p:nvPr/>
          </p:nvSpPr>
          <p:spPr bwMode="auto">
            <a:xfrm>
              <a:off x="6318250" y="3900488"/>
              <a:ext cx="213360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Repetitive</a:t>
              </a:r>
            </a:p>
          </p:txBody>
        </p:sp>
        <p:grpSp>
          <p:nvGrpSpPr>
            <p:cNvPr id="327722" name="Group 42"/>
            <p:cNvGrpSpPr>
              <a:grpSpLocks/>
            </p:cNvGrpSpPr>
            <p:nvPr/>
          </p:nvGrpSpPr>
          <p:grpSpPr bwMode="auto">
            <a:xfrm>
              <a:off x="6491288" y="5688013"/>
              <a:ext cx="1808162" cy="569912"/>
              <a:chOff x="4089" y="3583"/>
              <a:chExt cx="1139" cy="359"/>
            </a:xfrm>
          </p:grpSpPr>
          <p:sp>
            <p:nvSpPr>
              <p:cNvPr id="327723" name="AutoShape 43"/>
              <p:cNvSpPr>
                <a:spLocks noChangeArrowheads="1"/>
              </p:cNvSpPr>
              <p:nvPr/>
            </p:nvSpPr>
            <p:spPr bwMode="auto">
              <a:xfrm>
                <a:off x="4089" y="3583"/>
                <a:ext cx="1139" cy="359"/>
              </a:xfrm>
              <a:prstGeom prst="roundRect">
                <a:avLst>
                  <a:gd name="adj" fmla="val 16667"/>
                </a:avLst>
              </a:prstGeom>
              <a:solidFill>
                <a:srgbClr val="CCB5E7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7724" name="Text Box 44"/>
              <p:cNvSpPr txBox="1">
                <a:spLocks noChangeArrowheads="1"/>
              </p:cNvSpPr>
              <p:nvPr/>
            </p:nvSpPr>
            <p:spPr bwMode="auto">
              <a:xfrm>
                <a:off x="4128" y="3629"/>
                <a:ext cx="1095" cy="270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Work Orders</a:t>
                </a:r>
              </a:p>
            </p:txBody>
          </p:sp>
        </p:grpSp>
        <p:sp>
          <p:nvSpPr>
            <p:cNvPr id="327725" name="Text Box 45"/>
            <p:cNvSpPr txBox="1">
              <a:spLocks noChangeArrowheads="1"/>
            </p:cNvSpPr>
            <p:nvPr/>
          </p:nvSpPr>
          <p:spPr bwMode="auto">
            <a:xfrm>
              <a:off x="6583363" y="4683125"/>
              <a:ext cx="1655762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Shop Floor Control</a:t>
              </a:r>
            </a:p>
          </p:txBody>
        </p:sp>
        <p:sp>
          <p:nvSpPr>
            <p:cNvPr id="327726" name="Line 46"/>
            <p:cNvSpPr>
              <a:spLocks noChangeShapeType="1"/>
            </p:cNvSpPr>
            <p:nvPr/>
          </p:nvSpPr>
          <p:spPr bwMode="auto">
            <a:xfrm flipH="1" flipV="1">
              <a:off x="5546725" y="4470400"/>
              <a:ext cx="935038" cy="538163"/>
            </a:xfrm>
            <a:prstGeom prst="line">
              <a:avLst/>
            </a:prstGeom>
            <a:noFill/>
            <a:ln w="44450">
              <a:solidFill>
                <a:srgbClr val="CCB5E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727" name="Line 47"/>
            <p:cNvSpPr>
              <a:spLocks noChangeShapeType="1"/>
            </p:cNvSpPr>
            <p:nvPr/>
          </p:nvSpPr>
          <p:spPr bwMode="auto">
            <a:xfrm flipV="1">
              <a:off x="2143125" y="4459288"/>
              <a:ext cx="1096963" cy="549275"/>
            </a:xfrm>
            <a:prstGeom prst="line">
              <a:avLst/>
            </a:prstGeom>
            <a:noFill/>
            <a:ln w="44450">
              <a:solidFill>
                <a:srgbClr val="BFD5C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27729" name="Group 49"/>
            <p:cNvGrpSpPr>
              <a:grpSpLocks/>
            </p:cNvGrpSpPr>
            <p:nvPr/>
          </p:nvGrpSpPr>
          <p:grpSpPr bwMode="auto">
            <a:xfrm>
              <a:off x="344488" y="5638804"/>
              <a:ext cx="1817687" cy="677863"/>
              <a:chOff x="217" y="3552"/>
              <a:chExt cx="1145" cy="427"/>
            </a:xfrm>
          </p:grpSpPr>
          <p:sp>
            <p:nvSpPr>
              <p:cNvPr id="327688" name="AutoShape 8"/>
              <p:cNvSpPr>
                <a:spLocks noChangeArrowheads="1"/>
              </p:cNvSpPr>
              <p:nvPr/>
            </p:nvSpPr>
            <p:spPr bwMode="auto">
              <a:xfrm>
                <a:off x="217" y="3583"/>
                <a:ext cx="1139" cy="359"/>
              </a:xfrm>
              <a:prstGeom prst="roundRect">
                <a:avLst>
                  <a:gd name="adj" fmla="val 16667"/>
                </a:avLst>
              </a:prstGeom>
              <a:solidFill>
                <a:srgbClr val="BFD5C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7728" name="Text Box 48"/>
              <p:cNvSpPr txBox="1">
                <a:spLocks noChangeArrowheads="1"/>
              </p:cNvSpPr>
              <p:nvPr/>
            </p:nvSpPr>
            <p:spPr bwMode="auto">
              <a:xfrm>
                <a:off x="228" y="3552"/>
                <a:ext cx="1134" cy="42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Standard Cost Changes</a:t>
                </a: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Elements of a Transaction – GL </a:t>
            </a:r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sp>
        <p:nvSpPr>
          <p:cNvPr id="332805" name="Rectangle 5"/>
          <p:cNvSpPr>
            <a:spLocks noChangeArrowheads="1"/>
          </p:cNvSpPr>
          <p:nvPr/>
        </p:nvSpPr>
        <p:spPr bwMode="auto">
          <a:xfrm>
            <a:off x="498475" y="1439863"/>
            <a:ext cx="8445500" cy="17843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100" b="1">
                <a:latin typeface="Arial" charset="0"/>
              </a:rPr>
              <a:t>glutrrp.p 1                          25.13.14 Unposted Transaction Register                     Date: 03/03/96</a:t>
            </a:r>
          </a:p>
          <a:p>
            <a:pPr algn="l" eaLnBrk="0" hangingPunct="0"/>
            <a:r>
              <a:rPr kumimoji="1" lang="en-US" sz="1100" b="1">
                <a:latin typeface="Arial" charset="0"/>
              </a:rPr>
              <a:t>Page: 2                                       Quality Products Corp.                            Time: 13:28:21</a:t>
            </a:r>
          </a:p>
          <a:p>
            <a:pPr algn="l" eaLnBrk="0" hangingPunct="0"/>
            <a:endParaRPr kumimoji="1" lang="en-US" sz="1100" b="1">
              <a:latin typeface="Arial" charset="0"/>
            </a:endParaRPr>
          </a:p>
          <a:p>
            <a:pPr algn="l" eaLnBrk="0" hangingPunct="0"/>
            <a:r>
              <a:rPr kumimoji="1" lang="en-US" sz="1100" b="1">
                <a:latin typeface="Arial" charset="0"/>
              </a:rPr>
              <a:t>GL Reference        Entered    EffDate    User ID   Line   Account           Project    Enty   Description                             Amount Cur</a:t>
            </a:r>
          </a:p>
          <a:p>
            <a:pPr algn="l" eaLnBrk="0" hangingPunct="0"/>
            <a:r>
              <a:rPr kumimoji="1" lang="en-US" sz="1100" b="1">
                <a:latin typeface="Arial" charset="0"/>
              </a:rPr>
              <a:t>-------------- -------- -------- -------- ---- -------------- -------- ---- ---------------------  ------- ---</a:t>
            </a:r>
          </a:p>
          <a:p>
            <a:pPr algn="l" eaLnBrk="0" hangingPunct="0"/>
            <a:r>
              <a:rPr kumimoji="1" lang="en-US" sz="1100" b="1">
                <a:latin typeface="Arial" charset="0"/>
              </a:rPr>
              <a:t>AP990303000004   03/03/99   03/03/96   ABM         1      2100-10-1000   ADV94    1000   AP Voucher                             -100.00 USD</a:t>
            </a:r>
          </a:p>
          <a:p>
            <a:pPr algn="l" eaLnBrk="0" hangingPunct="0"/>
            <a:r>
              <a:rPr kumimoji="1" lang="en-US" sz="1100" b="1">
                <a:latin typeface="Arial" charset="0"/>
              </a:rPr>
              <a:t>                                                                                     2     5100-10-1000   ADV94    1000    PURCHASES (EXPENSED)    100.00 USD</a:t>
            </a:r>
          </a:p>
          <a:p>
            <a:pPr algn="l" eaLnBrk="0" hangingPunct="0"/>
            <a:r>
              <a:rPr kumimoji="1" lang="en-US" sz="1100" b="1">
                <a:latin typeface="Arial" charset="0"/>
              </a:rPr>
              <a:t>                                                                                                   -----------</a:t>
            </a:r>
          </a:p>
          <a:p>
            <a:pPr algn="l" eaLnBrk="0" hangingPunct="0"/>
            <a:r>
              <a:rPr kumimoji="1" lang="en-US" sz="1100" b="1">
                <a:latin typeface="Arial" charset="0"/>
              </a:rPr>
              <a:t>                                                                                                      0.00 USD</a:t>
            </a:r>
          </a:p>
          <a:p>
            <a:pPr algn="l" eaLnBrk="0" latinLnBrk="1" hangingPunct="0"/>
            <a:endParaRPr kumimoji="1" lang="en-US" sz="1100" b="1">
              <a:latin typeface="Arial" charset="0"/>
            </a:endParaRPr>
          </a:p>
        </p:txBody>
      </p:sp>
      <p:sp>
        <p:nvSpPr>
          <p:cNvPr id="332806" name="Rectangle 6"/>
          <p:cNvSpPr>
            <a:spLocks noChangeArrowheads="1"/>
          </p:cNvSpPr>
          <p:nvPr/>
        </p:nvSpPr>
        <p:spPr bwMode="auto">
          <a:xfrm>
            <a:off x="427038" y="3113088"/>
            <a:ext cx="2809875" cy="1196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kumimoji="1" lang="en-US" sz="2400" b="1">
                <a:latin typeface="Arial" charset="0"/>
              </a:rPr>
              <a:t>GL Reference  </a:t>
            </a:r>
          </a:p>
          <a:p>
            <a:pPr algn="l" eaLnBrk="0" hangingPunct="0"/>
            <a:r>
              <a:rPr kumimoji="1" lang="en-US" sz="2400" b="1">
                <a:latin typeface="Arial" charset="0"/>
              </a:rPr>
              <a:t>-------------- </a:t>
            </a:r>
          </a:p>
          <a:p>
            <a:pPr algn="l" eaLnBrk="0" hangingPunct="0"/>
            <a:r>
              <a:rPr kumimoji="1" lang="en-US" sz="2400" b="1">
                <a:latin typeface="Arial" charset="0"/>
              </a:rPr>
              <a:t>AP990303000004 </a:t>
            </a:r>
          </a:p>
        </p:txBody>
      </p:sp>
      <p:sp>
        <p:nvSpPr>
          <p:cNvPr id="332807" name="Rectangle 7"/>
          <p:cNvSpPr>
            <a:spLocks noChangeArrowheads="1"/>
          </p:cNvSpPr>
          <p:nvPr/>
        </p:nvSpPr>
        <p:spPr bwMode="auto">
          <a:xfrm>
            <a:off x="460375" y="3924300"/>
            <a:ext cx="2630488" cy="27940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2809" name="Text Box 9"/>
          <p:cNvSpPr txBox="1">
            <a:spLocks noChangeArrowheads="1"/>
          </p:cNvSpPr>
          <p:nvPr/>
        </p:nvSpPr>
        <p:spPr bwMode="auto">
          <a:xfrm>
            <a:off x="327025" y="4916488"/>
            <a:ext cx="717550" cy="366713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1800" b="1">
                <a:latin typeface="Arial" charset="0"/>
              </a:rPr>
              <a:t>Type</a:t>
            </a:r>
            <a:endParaRPr kumimoji="1" lang="en-US" sz="1800">
              <a:latin typeface="Arial" charset="0"/>
            </a:endParaRPr>
          </a:p>
        </p:txBody>
      </p:sp>
      <p:grpSp>
        <p:nvGrpSpPr>
          <p:cNvPr id="332811" name="Group 11"/>
          <p:cNvGrpSpPr>
            <a:grpSpLocks/>
          </p:cNvGrpSpPr>
          <p:nvPr/>
        </p:nvGrpSpPr>
        <p:grpSpPr bwMode="auto">
          <a:xfrm>
            <a:off x="1441450" y="5251451"/>
            <a:ext cx="1149350" cy="641350"/>
            <a:chOff x="794" y="3159"/>
            <a:chExt cx="724" cy="404"/>
          </a:xfrm>
        </p:grpSpPr>
        <p:sp>
          <p:nvSpPr>
            <p:cNvPr id="332812" name="Text Box 12"/>
            <p:cNvSpPr txBox="1">
              <a:spLocks noChangeArrowheads="1"/>
            </p:cNvSpPr>
            <p:nvPr/>
          </p:nvSpPr>
          <p:spPr bwMode="auto">
            <a:xfrm>
              <a:off x="794" y="3159"/>
              <a:ext cx="716" cy="404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1800" b="1">
                  <a:latin typeface="Arial" charset="0"/>
                </a:rPr>
                <a:t>Effective</a:t>
              </a:r>
            </a:p>
            <a:p>
              <a:pPr eaLnBrk="0" hangingPunct="0"/>
              <a:r>
                <a:rPr kumimoji="1" lang="en-US" sz="1800" b="1">
                  <a:latin typeface="Arial" charset="0"/>
                </a:rPr>
                <a:t>Date</a:t>
              </a:r>
            </a:p>
          </p:txBody>
        </p:sp>
        <p:sp>
          <p:nvSpPr>
            <p:cNvPr id="332813" name="Rectangle 13"/>
            <p:cNvSpPr>
              <a:spLocks noChangeArrowheads="1"/>
            </p:cNvSpPr>
            <p:nvPr/>
          </p:nvSpPr>
          <p:spPr bwMode="auto">
            <a:xfrm>
              <a:off x="798" y="3168"/>
              <a:ext cx="720" cy="384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32815" name="Text Box 15"/>
          <p:cNvSpPr txBox="1">
            <a:spLocks noChangeArrowheads="1"/>
          </p:cNvSpPr>
          <p:nvPr/>
        </p:nvSpPr>
        <p:spPr bwMode="auto">
          <a:xfrm>
            <a:off x="3787775" y="4040040"/>
            <a:ext cx="1873250" cy="91613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Next sequential</a:t>
            </a:r>
          </a:p>
          <a:p>
            <a:pPr eaLnBrk="0" hangingPunct="0"/>
            <a:r>
              <a:rPr kumimoji="1"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transaction</a:t>
            </a:r>
          </a:p>
          <a:p>
            <a:pPr eaLnBrk="0" hangingPunct="0"/>
            <a:r>
              <a:rPr kumimoji="1"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number</a:t>
            </a:r>
            <a:endParaRPr kumimoji="1"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cxnSp>
        <p:nvCxnSpPr>
          <p:cNvPr id="332817" name="AutoShape 17"/>
          <p:cNvCxnSpPr>
            <a:cxnSpLocks noChangeShapeType="1"/>
            <a:stCxn id="332807" idx="1"/>
          </p:cNvCxnSpPr>
          <p:nvPr/>
        </p:nvCxnSpPr>
        <p:spPr bwMode="auto">
          <a:xfrm rot="10800000" flipH="1" flipV="1">
            <a:off x="446088" y="4064000"/>
            <a:ext cx="239712" cy="758825"/>
          </a:xfrm>
          <a:prstGeom prst="bentConnector4">
            <a:avLst>
              <a:gd name="adj1" fmla="val -89403"/>
              <a:gd name="adj2" fmla="val 60458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32818" name="AutoShape 18"/>
          <p:cNvCxnSpPr>
            <a:cxnSpLocks noChangeShapeType="1"/>
            <a:stCxn id="332807" idx="2"/>
          </p:cNvCxnSpPr>
          <p:nvPr/>
        </p:nvCxnSpPr>
        <p:spPr bwMode="auto">
          <a:xfrm rot="16200000" flipH="1">
            <a:off x="1383507" y="4610894"/>
            <a:ext cx="1028700" cy="242887"/>
          </a:xfrm>
          <a:prstGeom prst="bentConnector3">
            <a:avLst>
              <a:gd name="adj1" fmla="val 50153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32819" name="AutoShape 19"/>
          <p:cNvCxnSpPr>
            <a:cxnSpLocks noChangeShapeType="1"/>
            <a:stCxn id="332807" idx="3"/>
          </p:cNvCxnSpPr>
          <p:nvPr/>
        </p:nvCxnSpPr>
        <p:spPr bwMode="auto">
          <a:xfrm>
            <a:off x="3105150" y="4064000"/>
            <a:ext cx="714375" cy="417513"/>
          </a:xfrm>
          <a:prstGeom prst="bentConnector3">
            <a:avLst>
              <a:gd name="adj1" fmla="val 50222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Elements of a Transaction – Distribution Lines</a:t>
            </a:r>
          </a:p>
        </p:txBody>
      </p:sp>
      <p:sp>
        <p:nvSpPr>
          <p:cNvPr id="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pic>
        <p:nvPicPr>
          <p:cNvPr id="330758" name="Picture 6" descr="GLR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625" y="1190625"/>
            <a:ext cx="7258050" cy="4614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0760" name="Line 8"/>
          <p:cNvSpPr>
            <a:spLocks noChangeShapeType="1"/>
          </p:cNvSpPr>
          <p:nvPr/>
        </p:nvSpPr>
        <p:spPr bwMode="auto">
          <a:xfrm>
            <a:off x="1357313" y="2708275"/>
            <a:ext cx="1152525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0761" name="Line 9"/>
          <p:cNvSpPr>
            <a:spLocks noChangeShapeType="1"/>
          </p:cNvSpPr>
          <p:nvPr/>
        </p:nvSpPr>
        <p:spPr bwMode="auto">
          <a:xfrm>
            <a:off x="1357313" y="2451100"/>
            <a:ext cx="0" cy="25717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0762" name="Line 10"/>
          <p:cNvSpPr>
            <a:spLocks noChangeShapeType="1"/>
          </p:cNvSpPr>
          <p:nvPr/>
        </p:nvSpPr>
        <p:spPr bwMode="auto">
          <a:xfrm>
            <a:off x="2509838" y="2451100"/>
            <a:ext cx="0" cy="25717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0763" name="Text Box 11"/>
          <p:cNvSpPr txBox="1">
            <a:spLocks noChangeArrowheads="1"/>
          </p:cNvSpPr>
          <p:nvPr/>
        </p:nvSpPr>
        <p:spPr bwMode="auto">
          <a:xfrm>
            <a:off x="1109952" y="3232577"/>
            <a:ext cx="1548822" cy="83099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1600">
                <a:latin typeface="+mj-lt"/>
              </a:rPr>
              <a:t>Account,</a:t>
            </a:r>
          </a:p>
          <a:p>
            <a:pPr eaLnBrk="0" hangingPunct="0"/>
            <a:r>
              <a:rPr kumimoji="1" lang="en-US" sz="1600">
                <a:latin typeface="+mj-lt"/>
              </a:rPr>
              <a:t>Sub-Account,</a:t>
            </a:r>
          </a:p>
          <a:p>
            <a:pPr eaLnBrk="0" hangingPunct="0"/>
            <a:r>
              <a:rPr kumimoji="1" lang="en-US" sz="1600">
                <a:latin typeface="+mj-lt"/>
              </a:rPr>
              <a:t>Cost Center</a:t>
            </a:r>
            <a:endParaRPr kumimoji="1" lang="en-US" sz="1400">
              <a:latin typeface="+mj-lt"/>
            </a:endParaRPr>
          </a:p>
        </p:txBody>
      </p:sp>
      <p:sp>
        <p:nvSpPr>
          <p:cNvPr id="330764" name="Line 12"/>
          <p:cNvSpPr>
            <a:spLocks noChangeShapeType="1"/>
          </p:cNvSpPr>
          <p:nvPr/>
        </p:nvSpPr>
        <p:spPr bwMode="auto">
          <a:xfrm flipH="1">
            <a:off x="1885950" y="2703513"/>
            <a:ext cx="0" cy="53022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0766" name="Line 14"/>
          <p:cNvSpPr>
            <a:spLocks noChangeShapeType="1"/>
          </p:cNvSpPr>
          <p:nvPr/>
        </p:nvSpPr>
        <p:spPr bwMode="auto">
          <a:xfrm>
            <a:off x="2825750" y="2627313"/>
            <a:ext cx="5842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0767" name="Line 15"/>
          <p:cNvSpPr>
            <a:spLocks noChangeShapeType="1"/>
          </p:cNvSpPr>
          <p:nvPr/>
        </p:nvSpPr>
        <p:spPr bwMode="auto">
          <a:xfrm>
            <a:off x="2825750" y="2368550"/>
            <a:ext cx="0" cy="258763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0768" name="Line 16"/>
          <p:cNvSpPr>
            <a:spLocks noChangeShapeType="1"/>
          </p:cNvSpPr>
          <p:nvPr/>
        </p:nvSpPr>
        <p:spPr bwMode="auto">
          <a:xfrm>
            <a:off x="3409950" y="2368550"/>
            <a:ext cx="0" cy="258763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0769" name="Text Box 17"/>
          <p:cNvSpPr txBox="1">
            <a:spLocks noChangeArrowheads="1"/>
          </p:cNvSpPr>
          <p:nvPr/>
        </p:nvSpPr>
        <p:spPr bwMode="auto">
          <a:xfrm>
            <a:off x="2690366" y="4232861"/>
            <a:ext cx="880369" cy="338554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1600">
                <a:latin typeface="+mj-lt"/>
              </a:rPr>
              <a:t>Project</a:t>
            </a:r>
            <a:endParaRPr kumimoji="1" lang="en-US" sz="1400">
              <a:latin typeface="+mj-lt"/>
            </a:endParaRPr>
          </a:p>
        </p:txBody>
      </p:sp>
      <p:sp>
        <p:nvSpPr>
          <p:cNvPr id="330770" name="Line 18"/>
          <p:cNvSpPr>
            <a:spLocks noChangeShapeType="1"/>
          </p:cNvSpPr>
          <p:nvPr/>
        </p:nvSpPr>
        <p:spPr bwMode="auto">
          <a:xfrm flipH="1">
            <a:off x="3130550" y="2625725"/>
            <a:ext cx="0" cy="162242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0772" name="Line 20"/>
          <p:cNvSpPr>
            <a:spLocks noChangeShapeType="1"/>
          </p:cNvSpPr>
          <p:nvPr/>
        </p:nvSpPr>
        <p:spPr bwMode="auto">
          <a:xfrm>
            <a:off x="3516313" y="2627313"/>
            <a:ext cx="454025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0773" name="Line 21"/>
          <p:cNvSpPr>
            <a:spLocks noChangeShapeType="1"/>
          </p:cNvSpPr>
          <p:nvPr/>
        </p:nvSpPr>
        <p:spPr bwMode="auto">
          <a:xfrm>
            <a:off x="3516313" y="2382838"/>
            <a:ext cx="0" cy="258762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0774" name="Line 22"/>
          <p:cNvSpPr>
            <a:spLocks noChangeShapeType="1"/>
          </p:cNvSpPr>
          <p:nvPr/>
        </p:nvSpPr>
        <p:spPr bwMode="auto">
          <a:xfrm>
            <a:off x="3970338" y="2382838"/>
            <a:ext cx="0" cy="258762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0775" name="Text Box 23"/>
          <p:cNvSpPr txBox="1">
            <a:spLocks noChangeArrowheads="1"/>
          </p:cNvSpPr>
          <p:nvPr/>
        </p:nvSpPr>
        <p:spPr bwMode="auto">
          <a:xfrm>
            <a:off x="3405563" y="3715336"/>
            <a:ext cx="710451" cy="338554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1600">
                <a:latin typeface="+mj-lt"/>
              </a:rPr>
              <a:t>Entity</a:t>
            </a:r>
            <a:endParaRPr kumimoji="1" lang="en-US" sz="1400">
              <a:latin typeface="+mj-lt"/>
            </a:endParaRPr>
          </a:p>
        </p:txBody>
      </p:sp>
      <p:sp>
        <p:nvSpPr>
          <p:cNvPr id="330776" name="Line 24"/>
          <p:cNvSpPr>
            <a:spLocks noChangeShapeType="1"/>
          </p:cNvSpPr>
          <p:nvPr/>
        </p:nvSpPr>
        <p:spPr bwMode="auto">
          <a:xfrm>
            <a:off x="3759200" y="2624138"/>
            <a:ext cx="0" cy="107632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0777" name="Text Box 25"/>
          <p:cNvSpPr txBox="1">
            <a:spLocks noChangeArrowheads="1"/>
          </p:cNvSpPr>
          <p:nvPr/>
        </p:nvSpPr>
        <p:spPr bwMode="auto">
          <a:xfrm>
            <a:off x="4884738" y="4110038"/>
            <a:ext cx="184150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endParaRPr lang="en-US" sz="1200">
              <a:latin typeface="+mj-lt"/>
            </a:endParaRPr>
          </a:p>
        </p:txBody>
      </p:sp>
      <p:sp>
        <p:nvSpPr>
          <p:cNvPr id="330778" name="Rectangle 26"/>
          <p:cNvSpPr>
            <a:spLocks noChangeArrowheads="1"/>
          </p:cNvSpPr>
          <p:nvPr/>
        </p:nvSpPr>
        <p:spPr bwMode="auto">
          <a:xfrm>
            <a:off x="2749550" y="2135188"/>
            <a:ext cx="760413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latin typeface="Arial" charset="0"/>
              </a:rPr>
              <a:t>PROMO</a:t>
            </a:r>
          </a:p>
        </p:txBody>
      </p:sp>
      <p:sp>
        <p:nvSpPr>
          <p:cNvPr id="330779" name="Rectangle 27"/>
          <p:cNvSpPr>
            <a:spLocks noChangeArrowheads="1"/>
          </p:cNvSpPr>
          <p:nvPr/>
        </p:nvSpPr>
        <p:spPr bwMode="auto">
          <a:xfrm>
            <a:off x="2738438" y="2297113"/>
            <a:ext cx="760412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latin typeface="Arial" charset="0"/>
              </a:rPr>
              <a:t>PROMO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Transactions Types (IC, JL, YA)</a:t>
            </a:r>
          </a:p>
        </p:txBody>
      </p:sp>
      <p:sp>
        <p:nvSpPr>
          <p:cNvPr id="2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graphicFrame>
        <p:nvGraphicFramePr>
          <p:cNvPr id="333909" name="Group 85"/>
          <p:cNvGraphicFramePr>
            <a:graphicFrameLocks noGrp="1"/>
          </p:cNvGraphicFramePr>
          <p:nvPr>
            <p:ph type="tbl" idx="4294967295"/>
          </p:nvPr>
        </p:nvGraphicFramePr>
        <p:xfrm>
          <a:off x="412750" y="1438275"/>
          <a:ext cx="8321675" cy="4007676"/>
        </p:xfrm>
        <a:graphic>
          <a:graphicData uri="http://schemas.openxmlformats.org/drawingml/2006/table">
            <a:tbl>
              <a:tblPr/>
              <a:tblGrid>
                <a:gridCol w="762000"/>
                <a:gridCol w="2519363"/>
                <a:gridCol w="2946400"/>
                <a:gridCol w="2093912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Module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Activity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Menu Function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7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IC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Physical Inventory Purchasing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 Orders/Invoices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Service Support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 balance updates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Receipts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Returns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Shipments and returns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Pending Invoices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RTS Receipts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RTS Shipments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RMA Receipts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RMA Shipments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4.21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5.13.1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5.13.7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7.9.25, 7.9.12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7.13.1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11.7.3.1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11.7.3.16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11.7.1.13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11.7.3.16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2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JL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Distribution Plan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Product Structures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Distribution Order Shipments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Distribution Order Receipts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Product Structure Cost Roll-Up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12.17.22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12.15.20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13.12.13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90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2800"/>
              <a:t>GL Transactions Types (IC, JL, YA) - Continued</a:t>
            </a:r>
          </a:p>
        </p:txBody>
      </p:sp>
      <p:sp>
        <p:nvSpPr>
          <p:cNvPr id="2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graphicFrame>
        <p:nvGraphicFramePr>
          <p:cNvPr id="336950" name="Group 54"/>
          <p:cNvGraphicFramePr>
            <a:graphicFrameLocks noGrp="1"/>
          </p:cNvGraphicFramePr>
          <p:nvPr/>
        </p:nvGraphicFramePr>
        <p:xfrm>
          <a:off x="447675" y="1781175"/>
          <a:ext cx="8229600" cy="3287903"/>
        </p:xfrm>
        <a:graphic>
          <a:graphicData uri="http://schemas.openxmlformats.org/drawingml/2006/table">
            <a:tbl>
              <a:tblPr/>
              <a:tblGrid>
                <a:gridCol w="771525"/>
                <a:gridCol w="2533650"/>
                <a:gridCol w="2933700"/>
                <a:gridCol w="1990725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Module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Activity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Menu Function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7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JL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Routings/Work Centers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Cost Management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General Ledger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 Management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Routing Cost Roll-Ups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Cost Set Copy to Cost Set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Updates to site cost plans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Updates to item element costs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Standard Transactions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Standard Transactions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14.13.13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30.3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30.15.3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30.17.5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25.13.1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31.13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YA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General Ledger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Year-End Adjustment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25.13.5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GL Transactions Types (AR, AP, CS, FX, IC</a:t>
            </a:r>
            <a:r>
              <a:rPr lang="fr-FR" dirty="0" smtClean="0"/>
              <a:t>)</a:t>
            </a:r>
            <a:endParaRPr lang="en-US" dirty="0"/>
          </a:p>
        </p:txBody>
      </p:sp>
      <p:sp>
        <p:nvSpPr>
          <p:cNvPr id="3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2008-MRP-PR-</a:t>
            </a:r>
          </a:p>
        </p:txBody>
      </p:sp>
      <p:graphicFrame>
        <p:nvGraphicFramePr>
          <p:cNvPr id="337999" name="Group 79"/>
          <p:cNvGraphicFramePr>
            <a:graphicFrameLocks noGrp="1"/>
          </p:cNvGraphicFramePr>
          <p:nvPr/>
        </p:nvGraphicFramePr>
        <p:xfrm>
          <a:off x="485775" y="1533525"/>
          <a:ext cx="8153400" cy="3949256"/>
        </p:xfrm>
        <a:graphic>
          <a:graphicData uri="http://schemas.openxmlformats.org/drawingml/2006/table">
            <a:tbl>
              <a:tblPr/>
              <a:tblGrid>
                <a:gridCol w="741363"/>
                <a:gridCol w="2373312"/>
                <a:gridCol w="2565400"/>
                <a:gridCol w="2473325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Module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Activity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Menu Function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7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AR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Receivable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 Management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 Management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 memos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Payments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Returned Checks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Finance Charges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Payments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27.1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27.6.4, 27.6.9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27.1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27.6.20, 27.6.22, 27.6.24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27.12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31.13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2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Payable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 Management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Confirmed Vouchers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Payments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Voided Checks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Reconciliations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28.1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28.9.9, 29.9.10</a:t>
                      </a:r>
                      <a:b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28.9.15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31.13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General Ledger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Transaction Consolidation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25.13.11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8791</TotalTime>
  <Words>519</Words>
  <Application>Microsoft Office PowerPoint</Application>
  <PresentationFormat>On-screen Show (4:3)</PresentationFormat>
  <Paragraphs>225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Tahoma</vt:lpstr>
      <vt:lpstr>Times New Roman</vt:lpstr>
      <vt:lpstr>Webdings</vt:lpstr>
      <vt:lpstr>Wingdings</vt:lpstr>
      <vt:lpstr>2_EX06PP_template</vt:lpstr>
      <vt:lpstr>1_EX06PP_template</vt:lpstr>
      <vt:lpstr>QAD 2010 Template</vt:lpstr>
      <vt:lpstr>Use General Ledger</vt:lpstr>
      <vt:lpstr>General Ledger Processing</vt:lpstr>
      <vt:lpstr>General Ledger Processing</vt:lpstr>
      <vt:lpstr>Module Transactions</vt:lpstr>
      <vt:lpstr>Elements of a Transaction – GL Reference</vt:lpstr>
      <vt:lpstr>Elements of a Transaction – Distribution Lines</vt:lpstr>
      <vt:lpstr>GL Transactions Types (IC, JL, YA)</vt:lpstr>
      <vt:lpstr>GL Transactions Types (IC, JL, YA) - Continued</vt:lpstr>
      <vt:lpstr>GL Transactions Types (AR, AP, CS, FX, IC)</vt:lpstr>
      <vt:lpstr>GL Transactions Types (AR, AP, CS, FX, IC) - Continued</vt:lpstr>
      <vt:lpstr>GL Transactions Types (RA, RV, SO, WO, XX, XY, YR)</vt:lpstr>
      <vt:lpstr>GL Transactions Types (RA, RV, SO, WO, XX, XY, YR) - Continued</vt:lpstr>
      <vt:lpstr>25.13.1 – Standard Transaction Maintenance</vt:lpstr>
      <vt:lpstr>Reversing Transaction Maintenance</vt:lpstr>
      <vt:lpstr>Transaction Copy</vt:lpstr>
      <vt:lpstr>Unposted Transaction Inquiry</vt:lpstr>
      <vt:lpstr>Causes of Unbalance Transactions</vt:lpstr>
      <vt:lpstr>Correcting Unbalance Transactions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MRP and CRP</dc:title>
  <dc:creator>Tom Mueller</dc:creator>
  <cp:lastModifiedBy>mdf</cp:lastModifiedBy>
  <cp:revision>413</cp:revision>
  <cp:lastPrinted>1999-04-19T11:55:15Z</cp:lastPrinted>
  <dcterms:created xsi:type="dcterms:W3CDTF">1998-02-18T21:36:34Z</dcterms:created>
  <dcterms:modified xsi:type="dcterms:W3CDTF">2010-12-16T23:18:08Z</dcterms:modified>
</cp:coreProperties>
</file>