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75" r:id="rId1"/>
    <p:sldMasterId id="2147483699" r:id="rId2"/>
  </p:sldMasterIdLst>
  <p:notesMasterIdLst>
    <p:notesMasterId r:id="rId80"/>
  </p:notesMasterIdLst>
  <p:handoutMasterIdLst>
    <p:handoutMasterId r:id="rId81"/>
  </p:handoutMasterIdLst>
  <p:sldIdLst>
    <p:sldId id="318" r:id="rId3"/>
    <p:sldId id="391" r:id="rId4"/>
    <p:sldId id="392" r:id="rId5"/>
    <p:sldId id="393" r:id="rId6"/>
    <p:sldId id="322" r:id="rId7"/>
    <p:sldId id="323" r:id="rId8"/>
    <p:sldId id="324" r:id="rId9"/>
    <p:sldId id="325" r:id="rId10"/>
    <p:sldId id="326" r:id="rId11"/>
    <p:sldId id="394" r:id="rId12"/>
    <p:sldId id="327" r:id="rId13"/>
    <p:sldId id="329" r:id="rId14"/>
    <p:sldId id="395" r:id="rId15"/>
    <p:sldId id="332" r:id="rId16"/>
    <p:sldId id="418" r:id="rId17"/>
    <p:sldId id="333" r:id="rId18"/>
    <p:sldId id="396" r:id="rId19"/>
    <p:sldId id="335" r:id="rId20"/>
    <p:sldId id="336" r:id="rId21"/>
    <p:sldId id="337" r:id="rId22"/>
    <p:sldId id="338" r:id="rId23"/>
    <p:sldId id="340" r:id="rId24"/>
    <p:sldId id="341" r:id="rId25"/>
    <p:sldId id="339" r:id="rId26"/>
    <p:sldId id="397" r:id="rId27"/>
    <p:sldId id="412" r:id="rId28"/>
    <p:sldId id="343" r:id="rId29"/>
    <p:sldId id="398" r:id="rId30"/>
    <p:sldId id="413" r:id="rId31"/>
    <p:sldId id="346" r:id="rId32"/>
    <p:sldId id="399" r:id="rId33"/>
    <p:sldId id="414" r:id="rId34"/>
    <p:sldId id="349" r:id="rId35"/>
    <p:sldId id="351" r:id="rId36"/>
    <p:sldId id="400" r:id="rId37"/>
    <p:sldId id="415" r:id="rId38"/>
    <p:sldId id="416" r:id="rId39"/>
    <p:sldId id="417" r:id="rId40"/>
    <p:sldId id="353" r:id="rId41"/>
    <p:sldId id="354" r:id="rId42"/>
    <p:sldId id="358" r:id="rId43"/>
    <p:sldId id="359" r:id="rId44"/>
    <p:sldId id="402" r:id="rId45"/>
    <p:sldId id="361" r:id="rId46"/>
    <p:sldId id="362" r:id="rId47"/>
    <p:sldId id="403" r:id="rId48"/>
    <p:sldId id="364" r:id="rId49"/>
    <p:sldId id="404" r:id="rId50"/>
    <p:sldId id="366" r:id="rId51"/>
    <p:sldId id="405" r:id="rId52"/>
    <p:sldId id="368" r:id="rId53"/>
    <p:sldId id="406" r:id="rId54"/>
    <p:sldId id="370" r:id="rId55"/>
    <p:sldId id="407" r:id="rId56"/>
    <p:sldId id="369" r:id="rId57"/>
    <p:sldId id="408" r:id="rId58"/>
    <p:sldId id="371" r:id="rId59"/>
    <p:sldId id="409" r:id="rId60"/>
    <p:sldId id="372" r:id="rId61"/>
    <p:sldId id="373" r:id="rId62"/>
    <p:sldId id="374" r:id="rId63"/>
    <p:sldId id="410" r:id="rId64"/>
    <p:sldId id="376" r:id="rId65"/>
    <p:sldId id="377" r:id="rId66"/>
    <p:sldId id="378" r:id="rId67"/>
    <p:sldId id="379" r:id="rId68"/>
    <p:sldId id="380" r:id="rId69"/>
    <p:sldId id="381" r:id="rId70"/>
    <p:sldId id="382" r:id="rId71"/>
    <p:sldId id="411" r:id="rId72"/>
    <p:sldId id="384" r:id="rId73"/>
    <p:sldId id="385" r:id="rId74"/>
    <p:sldId id="386" r:id="rId75"/>
    <p:sldId id="387" r:id="rId76"/>
    <p:sldId id="388" r:id="rId77"/>
    <p:sldId id="389" r:id="rId78"/>
    <p:sldId id="319" r:id="rId79"/>
  </p:sldIdLst>
  <p:sldSz cx="9144000" cy="6858000" type="screen4x3"/>
  <p:notesSz cx="6991350" cy="9282113"/>
  <p:embeddedFontLst>
    <p:embeddedFont>
      <p:font typeface="Century Gothic" pitchFamily="34" charset="0"/>
      <p:regular r:id="rId82"/>
      <p:bold r:id="rId83"/>
      <p:italic r:id="rId84"/>
      <p:boldItalic r:id="rId85"/>
    </p:embeddedFont>
    <p:embeddedFont>
      <p:font typeface="Tahoma" pitchFamily="34" charset="0"/>
      <p:regular r:id="rId86"/>
      <p:bold r:id="rId87"/>
    </p:embeddedFont>
    <p:embeddedFont>
      <p:font typeface="Webdings" pitchFamily="18" charset="2"/>
      <p:regular r:id="rId88"/>
    </p:embeddedFont>
  </p:embeddedFontLst>
  <p:defaultTextStyle>
    <a:defPPr>
      <a:defRPr lang="en-US"/>
    </a:defPPr>
    <a:lvl1pPr algn="l" rtl="0" fontAlgn="base">
      <a:spcBef>
        <a:spcPct val="0"/>
      </a:spcBef>
      <a:spcAft>
        <a:spcPct val="0"/>
      </a:spcAft>
      <a:defRPr sz="800" kern="1200">
        <a:solidFill>
          <a:schemeClr val="tx1"/>
        </a:solidFill>
        <a:latin typeface="Arial" charset="0"/>
        <a:ea typeface="+mn-ea"/>
        <a:cs typeface="+mn-cs"/>
      </a:defRPr>
    </a:lvl1pPr>
    <a:lvl2pPr marL="457200" algn="l" rtl="0" fontAlgn="base">
      <a:spcBef>
        <a:spcPct val="0"/>
      </a:spcBef>
      <a:spcAft>
        <a:spcPct val="0"/>
      </a:spcAft>
      <a:defRPr sz="800" kern="1200">
        <a:solidFill>
          <a:schemeClr val="tx1"/>
        </a:solidFill>
        <a:latin typeface="Arial" charset="0"/>
        <a:ea typeface="+mn-ea"/>
        <a:cs typeface="+mn-cs"/>
      </a:defRPr>
    </a:lvl2pPr>
    <a:lvl3pPr marL="914400" algn="l" rtl="0" fontAlgn="base">
      <a:spcBef>
        <a:spcPct val="0"/>
      </a:spcBef>
      <a:spcAft>
        <a:spcPct val="0"/>
      </a:spcAft>
      <a:defRPr sz="800" kern="1200">
        <a:solidFill>
          <a:schemeClr val="tx1"/>
        </a:solidFill>
        <a:latin typeface="Arial" charset="0"/>
        <a:ea typeface="+mn-ea"/>
        <a:cs typeface="+mn-cs"/>
      </a:defRPr>
    </a:lvl3pPr>
    <a:lvl4pPr marL="1371600" algn="l" rtl="0" fontAlgn="base">
      <a:spcBef>
        <a:spcPct val="0"/>
      </a:spcBef>
      <a:spcAft>
        <a:spcPct val="0"/>
      </a:spcAft>
      <a:defRPr sz="800" kern="1200">
        <a:solidFill>
          <a:schemeClr val="tx1"/>
        </a:solidFill>
        <a:latin typeface="Arial" charset="0"/>
        <a:ea typeface="+mn-ea"/>
        <a:cs typeface="+mn-cs"/>
      </a:defRPr>
    </a:lvl4pPr>
    <a:lvl5pPr marL="1828800" algn="l" rtl="0" fontAlgn="base">
      <a:spcBef>
        <a:spcPct val="0"/>
      </a:spcBef>
      <a:spcAft>
        <a:spcPct val="0"/>
      </a:spcAft>
      <a:defRPr sz="800" kern="1200">
        <a:solidFill>
          <a:schemeClr val="tx1"/>
        </a:solidFill>
        <a:latin typeface="Arial" charset="0"/>
        <a:ea typeface="+mn-ea"/>
        <a:cs typeface="+mn-cs"/>
      </a:defRPr>
    </a:lvl5pPr>
    <a:lvl6pPr marL="2286000" algn="l" defTabSz="914400" rtl="0" eaLnBrk="1" latinLnBrk="0" hangingPunct="1">
      <a:defRPr sz="800" kern="1200">
        <a:solidFill>
          <a:schemeClr val="tx1"/>
        </a:solidFill>
        <a:latin typeface="Arial" charset="0"/>
        <a:ea typeface="+mn-ea"/>
        <a:cs typeface="+mn-cs"/>
      </a:defRPr>
    </a:lvl6pPr>
    <a:lvl7pPr marL="2743200" algn="l" defTabSz="914400" rtl="0" eaLnBrk="1" latinLnBrk="0" hangingPunct="1">
      <a:defRPr sz="800" kern="1200">
        <a:solidFill>
          <a:schemeClr val="tx1"/>
        </a:solidFill>
        <a:latin typeface="Arial" charset="0"/>
        <a:ea typeface="+mn-ea"/>
        <a:cs typeface="+mn-cs"/>
      </a:defRPr>
    </a:lvl7pPr>
    <a:lvl8pPr marL="3200400" algn="l" defTabSz="914400" rtl="0" eaLnBrk="1" latinLnBrk="0" hangingPunct="1">
      <a:defRPr sz="800" kern="1200">
        <a:solidFill>
          <a:schemeClr val="tx1"/>
        </a:solidFill>
        <a:latin typeface="Arial" charset="0"/>
        <a:ea typeface="+mn-ea"/>
        <a:cs typeface="+mn-cs"/>
      </a:defRPr>
    </a:lvl8pPr>
    <a:lvl9pPr marL="3657600" algn="l" defTabSz="914400" rtl="0" eaLnBrk="1" latinLnBrk="0" hangingPunct="1">
      <a:defRPr sz="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336600"/>
    <a:srgbClr val="339933"/>
    <a:srgbClr val="008000"/>
    <a:srgbClr val="0000CC"/>
    <a:srgbClr val="3333FF"/>
    <a:srgbClr val="E8E8E8"/>
    <a:srgbClr val="EED4C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48" autoAdjust="0"/>
    <p:restoredTop sz="98841" autoAdjust="0"/>
  </p:normalViewPr>
  <p:slideViewPr>
    <p:cSldViewPr snapToGrid="0">
      <p:cViewPr varScale="1">
        <p:scale>
          <a:sx n="100" d="100"/>
          <a:sy n="100" d="100"/>
        </p:scale>
        <p:origin x="-264" y="-84"/>
      </p:cViewPr>
      <p:guideLst>
        <p:guide orient="horz" pos="2160"/>
        <p:guide orient="horz" pos="288"/>
        <p:guide pos="129"/>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font" Target="fonts/font3.fntdata"/><Relationship Id="rId89"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font" Target="fonts/font6.fntdata"/><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font" Target="fonts/font1.fntdata"/><Relationship Id="rId90"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notesMaster" Target="notesMasters/notesMaster1.xml"/><Relationship Id="rId85" Type="http://schemas.openxmlformats.org/officeDocument/2006/relationships/font" Target="fonts/font4.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font" Target="fonts/font2.fntdata"/><Relationship Id="rId88" Type="http://schemas.openxmlformats.org/officeDocument/2006/relationships/font" Target="fonts/font7.fntdata"/><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handoutMaster" Target="handoutMasters/handoutMaster1.xml"/><Relationship Id="rId86"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8482" name="Rectangle 2"/>
          <p:cNvSpPr>
            <a:spLocks noGrp="1" noChangeArrowheads="1"/>
          </p:cNvSpPr>
          <p:nvPr>
            <p:ph type="hdr" sz="quarter"/>
          </p:nvPr>
        </p:nvSpPr>
        <p:spPr bwMode="auto">
          <a:xfrm>
            <a:off x="0" y="0"/>
            <a:ext cx="3048000" cy="457200"/>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bodyPr>
          <a:lstStyle>
            <a:lvl1pPr eaLnBrk="0" hangingPunct="0">
              <a:defRPr sz="1200" b="1"/>
            </a:lvl1pPr>
          </a:lstStyle>
          <a:p>
            <a:pPr>
              <a:defRPr/>
            </a:pPr>
            <a:endParaRPr lang="en-US"/>
          </a:p>
        </p:txBody>
      </p:sp>
      <p:sp>
        <p:nvSpPr>
          <p:cNvPr id="148483" name="Rectangle 3"/>
          <p:cNvSpPr>
            <a:spLocks noGrp="1" noChangeArrowheads="1"/>
          </p:cNvSpPr>
          <p:nvPr>
            <p:ph type="dt" sz="quarter" idx="1"/>
          </p:nvPr>
        </p:nvSpPr>
        <p:spPr bwMode="auto">
          <a:xfrm>
            <a:off x="3962400" y="0"/>
            <a:ext cx="3048000" cy="457200"/>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bodyPr>
          <a:lstStyle>
            <a:lvl1pPr algn="r" eaLnBrk="0" hangingPunct="0">
              <a:defRPr sz="1200" b="1"/>
            </a:lvl1pPr>
          </a:lstStyle>
          <a:p>
            <a:pPr>
              <a:defRPr/>
            </a:pPr>
            <a:endParaRPr lang="en-US"/>
          </a:p>
        </p:txBody>
      </p:sp>
      <p:sp>
        <p:nvSpPr>
          <p:cNvPr id="148484" name="Rectangle 4"/>
          <p:cNvSpPr>
            <a:spLocks noGrp="1" noChangeArrowheads="1"/>
          </p:cNvSpPr>
          <p:nvPr>
            <p:ph type="ftr" sz="quarter" idx="2"/>
          </p:nvPr>
        </p:nvSpPr>
        <p:spPr bwMode="auto">
          <a:xfrm>
            <a:off x="0" y="8839200"/>
            <a:ext cx="3048000" cy="457200"/>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bodyPr>
          <a:lstStyle>
            <a:lvl1pPr eaLnBrk="0" hangingPunct="0">
              <a:defRPr sz="1200" b="1"/>
            </a:lvl1pPr>
          </a:lstStyle>
          <a:p>
            <a:pPr>
              <a:defRPr/>
            </a:pPr>
            <a:endParaRPr lang="en-US"/>
          </a:p>
        </p:txBody>
      </p:sp>
      <p:sp>
        <p:nvSpPr>
          <p:cNvPr id="148485" name="Rectangle 5"/>
          <p:cNvSpPr>
            <a:spLocks noGrp="1" noChangeArrowheads="1"/>
          </p:cNvSpPr>
          <p:nvPr>
            <p:ph type="sldNum" sz="quarter" idx="3"/>
          </p:nvPr>
        </p:nvSpPr>
        <p:spPr bwMode="auto">
          <a:xfrm>
            <a:off x="3962400" y="8839200"/>
            <a:ext cx="3048000" cy="457200"/>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bodyPr>
          <a:lstStyle>
            <a:lvl1pPr algn="r" eaLnBrk="0" hangingPunct="0">
              <a:defRPr sz="1200" b="1"/>
            </a:lvl1pPr>
          </a:lstStyle>
          <a:p>
            <a:pPr>
              <a:defRPr/>
            </a:pPr>
            <a:fld id="{C27E5D58-78F2-4176-9076-D0723F6D130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200"/>
            </a:lvl1pPr>
          </a:lstStyle>
          <a:p>
            <a:pPr>
              <a:defRPr/>
            </a:pPr>
            <a:endParaRPr lang="en-US"/>
          </a:p>
        </p:txBody>
      </p:sp>
      <p:sp>
        <p:nvSpPr>
          <p:cNvPr id="3075"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a:lvl1pPr>
          </a:lstStyle>
          <a:p>
            <a:pPr>
              <a:defRPr/>
            </a:pPr>
            <a:endParaRPr lang="en-US"/>
          </a:p>
        </p:txBody>
      </p:sp>
      <p:sp>
        <p:nvSpPr>
          <p:cNvPr id="81924" name="Rectangle 4"/>
          <p:cNvSpPr>
            <a:spLocks noGrp="1" noRot="1" noChangeAspect="1" noChangeArrowheads="1" noTextEdit="1"/>
          </p:cNvSpPr>
          <p:nvPr>
            <p:ph type="sldImg" idx="2"/>
          </p:nvPr>
        </p:nvSpPr>
        <p:spPr bwMode="auto">
          <a:xfrm>
            <a:off x="1177925" y="696913"/>
            <a:ext cx="4637088" cy="34798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1200"/>
            </a:lvl1pPr>
          </a:lstStyle>
          <a:p>
            <a:pPr>
              <a:defRPr/>
            </a:pPr>
            <a:endParaRPr lang="en-US"/>
          </a:p>
        </p:txBody>
      </p:sp>
      <p:sp>
        <p:nvSpPr>
          <p:cNvPr id="3079"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a:lvl1pPr>
          </a:lstStyle>
          <a:p>
            <a:pPr>
              <a:defRPr/>
            </a:pPr>
            <a:fld id="{DE0343C1-7F64-4D20-A641-E11E91577DA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72E8CA4A-8952-4CB2-81B0-A404F9BFF199}" type="slidenum">
              <a:rPr lang="en-US" smtClean="0"/>
              <a:pPr/>
              <a:t>11</a:t>
            </a:fld>
            <a:endParaRPr 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r>
              <a:rPr lang="en-US" smtClean="0"/>
              <a:t>Before you can maintain account balances and produce financial statements, you must define the GL Control File (25.24). The control file specifies the accounts for profit and loss, retained earnings, and unrealized exchange gain/loss. It also activates sub-account and cost center reporting. </a:t>
            </a:r>
          </a:p>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95A51EB1-8B19-4C3A-9376-1F4F55FD2212}" type="slidenum">
              <a:rPr lang="en-US" smtClean="0"/>
              <a:pPr/>
              <a:t>29</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r>
              <a:rPr lang="en-US" b="1" smtClean="0"/>
              <a:t>Sub-Accounts</a:t>
            </a:r>
          </a:p>
          <a:p>
            <a:endParaRPr lang="en-US" smtClean="0"/>
          </a:p>
          <a:p>
            <a:pPr lvl="1">
              <a:buFontTx/>
              <a:buChar char="•"/>
            </a:pPr>
            <a:r>
              <a:rPr lang="en-US" smtClean="0"/>
              <a:t> Usually used to report account activity for a division of a company.</a:t>
            </a:r>
          </a:p>
          <a:p>
            <a:pPr lvl="1">
              <a:buFontTx/>
              <a:buChar char="•"/>
            </a:pPr>
            <a:r>
              <a:rPr lang="en-US" smtClean="0"/>
              <a:t> Amounts can be listed in detail on reports and summarized by sub-account</a:t>
            </a:r>
          </a:p>
          <a:p>
            <a:pPr lvl="1">
              <a:buFontTx/>
              <a:buChar char="•"/>
            </a:pPr>
            <a:r>
              <a:rPr lang="en-US" smtClean="0"/>
              <a:t> Sub-accounts can be associated with multiple ranges of accounts</a:t>
            </a:r>
          </a:p>
          <a:p>
            <a:pPr lvl="1">
              <a:buFontTx/>
              <a:buChar char="•"/>
            </a:pPr>
            <a:endParaRPr lang="en-US" smtClean="0"/>
          </a:p>
          <a:p>
            <a:r>
              <a:rPr lang="en-US" smtClean="0"/>
              <a:t>NOTE: Currently, GL is the only module that accepts an account and a sub-account code combination totaling 16 characters. Elsewhere in the MFG/PRO, the account/sub-account cannot exceed the eight characters allotted to the account code. The length of the sub-account code is determined in the System/Account Control File (36.1). When a GL transaction is created in another module, the system automatically splits the account into two parts, account and sub-account, inserting dashes for reporting.</a:t>
            </a:r>
          </a:p>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143C4A06-ADE3-41D5-83A7-47B8B141EACA}" type="slidenum">
              <a:rPr lang="en-US" smtClean="0"/>
              <a:pPr/>
              <a:t>32</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a:buFontTx/>
              <a:buChar char="•"/>
            </a:pPr>
            <a:r>
              <a:rPr lang="en-US" smtClean="0"/>
              <a:t> Usually used to report account or sub-account activity by department</a:t>
            </a:r>
          </a:p>
          <a:p>
            <a:pPr>
              <a:buFontTx/>
              <a:buChar char="•"/>
            </a:pPr>
            <a:r>
              <a:rPr lang="en-US" smtClean="0"/>
              <a:t> Amounts can be listed in detail or summarized by cost center on financial reports.</a:t>
            </a:r>
          </a:p>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F5F96E24-C029-4208-95FC-805F75E1A660}" type="slidenum">
              <a:rPr lang="en-US" smtClean="0"/>
              <a:pPr/>
              <a:t>36</a:t>
            </a:fld>
            <a:endParaRPr 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r>
              <a:rPr lang="en-US" smtClean="0"/>
              <a:t>Projects can be used to tracked unique activities that incur expenses and can or cannot generated revenue. </a:t>
            </a:r>
          </a:p>
          <a:p>
            <a:endParaRPr lang="en-US" smtClean="0"/>
          </a:p>
          <a:p>
            <a:r>
              <a:rPr lang="en-US" smtClean="0"/>
              <a:t>Project codes are:</a:t>
            </a:r>
          </a:p>
          <a:p>
            <a:pPr lvl="1">
              <a:buFontTx/>
              <a:buChar char="•"/>
            </a:pPr>
            <a:r>
              <a:rPr lang="en-US" smtClean="0"/>
              <a:t> Entered on transactions (sales, purchasing, manufacturing, etc.) so that these amounts can be tracked by the GL.</a:t>
            </a:r>
          </a:p>
          <a:p>
            <a:pPr lvl="1">
              <a:buFontTx/>
              <a:buChar char="•"/>
            </a:pPr>
            <a:r>
              <a:rPr lang="en-US" smtClean="0"/>
              <a:t> Independent of accounts, sub-accounts, and cost centers. </a:t>
            </a:r>
          </a:p>
          <a:p>
            <a:pPr lvl="1">
              <a:buFontTx/>
              <a:buChar char="•"/>
            </a:pPr>
            <a:r>
              <a:rPr lang="en-US" smtClean="0"/>
              <a:t> Active or inactive</a:t>
            </a:r>
          </a:p>
          <a:p>
            <a:pPr lvl="1">
              <a:buFontTx/>
              <a:buChar char="•"/>
            </a:pPr>
            <a:r>
              <a:rPr lang="en-US" smtClean="0"/>
              <a:t> Reviewed on project activity inquiries and reports. (Project amounts do not appear on standard financial reports.)</a:t>
            </a:r>
          </a:p>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79F83504-F8FE-4BB2-B13B-182E24ADE1CA}" type="slidenum">
              <a:rPr lang="en-US" smtClean="0"/>
              <a:pPr/>
              <a:t>39</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r>
              <a:rPr lang="en-US" smtClean="0"/>
              <a:t>Transactions involving allocation of an amount among several accounts can reference an allocation code rather than individual accounts, sub-accounts, and cost centers, in order to simplify data entry.</a:t>
            </a:r>
          </a:p>
          <a:p>
            <a:endParaRPr lang="en-US" smtClean="0"/>
          </a:p>
          <a:p>
            <a:r>
              <a:rPr lang="en-US" smtClean="0"/>
              <a:t>Allocation codes are set up in Allocation Code Maintenance (25.3.23).</a:t>
            </a:r>
          </a:p>
          <a:p>
            <a:endParaRPr lang="en-US" smtClean="0"/>
          </a:p>
          <a:p>
            <a:r>
              <a:rPr lang="en-US" smtClean="0"/>
              <a:t>Define the specific accounts/sub-accounts/cost centers that the transaction is split among, and the percentages to allocate to each. The percentages must total 100%.</a:t>
            </a:r>
          </a:p>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0C1698B9-1FFF-4438-A97A-CE7D8DF44C6C}" type="slidenum">
              <a:rPr lang="en-US" smtClean="0"/>
              <a:pPr/>
              <a:t>44</a:t>
            </a:fld>
            <a:endParaRPr lang="en-US"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r>
              <a:rPr lang="en-US" smtClean="0"/>
              <a:t>Transaction effective dates determine the fiscal period to which transactions are applied. </a:t>
            </a:r>
          </a:p>
          <a:p>
            <a:endParaRPr lang="en-US" smtClean="0"/>
          </a:p>
          <a:p>
            <a:r>
              <a:rPr lang="en-US" smtClean="0"/>
              <a:t>To be posted to the GL, a transaction's effective date must fall in a valid, open GL calendar period.</a:t>
            </a:r>
          </a:p>
          <a:p>
            <a:endParaRPr lang="en-US" smtClean="0"/>
          </a:p>
          <a:p>
            <a:pPr lvl="1">
              <a:buFontTx/>
              <a:buChar char="•"/>
            </a:pPr>
            <a:r>
              <a:rPr lang="en-US" smtClean="0"/>
              <a:t> Define fiscal reporting using GL Calendar Maintenance</a:t>
            </a:r>
          </a:p>
          <a:p>
            <a:pPr lvl="1">
              <a:buFontTx/>
              <a:buChar char="•"/>
            </a:pPr>
            <a:r>
              <a:rPr lang="en-US" smtClean="0"/>
              <a:t> Up to 999 calendar periods can be entered for each year.</a:t>
            </a:r>
          </a:p>
          <a:p>
            <a:pPr lvl="1">
              <a:buFontTx/>
              <a:buChar char="•"/>
            </a:pPr>
            <a:r>
              <a:rPr lang="en-US" smtClean="0"/>
              <a:t> The Period is defined with a start and end date.</a:t>
            </a:r>
          </a:p>
          <a:p>
            <a:pPr lvl="1">
              <a:buFontTx/>
              <a:buChar char="•"/>
            </a:pPr>
            <a:r>
              <a:rPr lang="en-US" smtClean="0"/>
              <a:t> A calendar day cannot be shared by two periods.</a:t>
            </a:r>
          </a:p>
          <a:p>
            <a:pPr lvl="1">
              <a:buFontTx/>
              <a:buChar char="•"/>
            </a:pPr>
            <a:r>
              <a:rPr lang="en-US" smtClean="0"/>
              <a:t> Can open and close periods for specific transaction types</a:t>
            </a:r>
          </a:p>
          <a:p>
            <a:pPr lvl="1">
              <a:buFontTx/>
              <a:buChar char="•"/>
            </a:pPr>
            <a:r>
              <a:rPr lang="en-US" smtClean="0"/>
              <a:t> Can close GL accounting periods by GL transaction type (period and year-end closing are covered in more detail in another module.)</a:t>
            </a:r>
          </a:p>
          <a:p>
            <a:endParaRPr lang="en-US" smtClean="0"/>
          </a:p>
          <a:p>
            <a:r>
              <a:rPr lang="en-US" smtClean="0"/>
              <a:t>NOTE: To prevent transactions being inadvertently created for future periods, set up the GL calendar for the entire year with all periods closed to activity except the current one. </a:t>
            </a:r>
          </a:p>
          <a:p>
            <a:endParaRPr lang="en-US" smtClean="0"/>
          </a:p>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12D8604A-4600-45BD-93FA-BD4540EF0B36}" type="slidenum">
              <a:rPr lang="en-US" smtClean="0"/>
              <a:pPr/>
              <a:t>47</a:t>
            </a:fld>
            <a:endParaRPr lang="en-US"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r>
              <a:rPr lang="en-US" smtClean="0"/>
              <a:t>Account level security is security over and above Entity Security. </a:t>
            </a:r>
          </a:p>
          <a:p>
            <a:endParaRPr lang="en-US" smtClean="0"/>
          </a:p>
          <a:p>
            <a:r>
              <a:rPr lang="en-US" smtClean="0"/>
              <a:t>To use account security:</a:t>
            </a:r>
          </a:p>
          <a:p>
            <a:pPr lvl="1">
              <a:buFontTx/>
              <a:buChar char="•"/>
            </a:pPr>
            <a:r>
              <a:rPr lang="en-US" smtClean="0"/>
              <a:t> Verify GL Accounts flag in System/Account Control File (36.1) must be set to Yes</a:t>
            </a:r>
          </a:p>
          <a:p>
            <a:pPr lvl="1">
              <a:buFontTx/>
              <a:buChar char="•"/>
            </a:pPr>
            <a:r>
              <a:rPr lang="en-US" smtClean="0"/>
              <a:t> User security option in Security Control Field (36.3.24) must be set to U or B</a:t>
            </a:r>
          </a:p>
          <a:p>
            <a:pPr lvl="1">
              <a:buFontTx/>
              <a:buChar char="•"/>
            </a:pPr>
            <a:r>
              <a:rPr lang="en-US" smtClean="0"/>
              <a:t> Create security groups in User Maintenance (36.3.18)</a:t>
            </a:r>
          </a:p>
          <a:p>
            <a:pPr lvl="1">
              <a:buFontTx/>
              <a:buChar char="•"/>
            </a:pPr>
            <a:r>
              <a:rPr lang="en-US" smtClean="0"/>
              <a:t> Add authorized groups to account in GL Account Security (36.3.9).</a:t>
            </a:r>
          </a:p>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2D3CD02E-B084-437B-BC49-2267BC08E4CD}" type="slidenum">
              <a:rPr lang="en-US" smtClean="0"/>
              <a:pPr/>
              <a:t>49</a:t>
            </a:fld>
            <a:endParaRPr lang="en-US" smtClean="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r>
              <a:rPr lang="en-US" smtClean="0"/>
              <a:t>Daybooks are used to:</a:t>
            </a:r>
          </a:p>
          <a:p>
            <a:pPr lvl="1">
              <a:buFontTx/>
              <a:buChar char="•"/>
            </a:pPr>
            <a:r>
              <a:rPr lang="en-US" smtClean="0"/>
              <a:t> Group sub-module and GL transactions in user-defined way</a:t>
            </a:r>
          </a:p>
          <a:p>
            <a:pPr lvl="1">
              <a:buFontTx/>
              <a:buChar char="•"/>
            </a:pPr>
            <a:r>
              <a:rPr lang="en-US" smtClean="0"/>
              <a:t> Support common business and legal reporting requirements for grouping transactions</a:t>
            </a:r>
          </a:p>
          <a:p>
            <a:pPr lvl="1">
              <a:buFontTx/>
              <a:buChar char="•"/>
            </a:pPr>
            <a:r>
              <a:rPr lang="en-US" smtClean="0"/>
              <a:t> Create additional sub-ledgers for audit purposes</a:t>
            </a:r>
          </a:p>
          <a:p>
            <a:endParaRPr lang="en-US" smtClean="0"/>
          </a:p>
          <a:p>
            <a:r>
              <a:rPr lang="en-US" smtClean="0"/>
              <a:t>Daybooks can be:</a:t>
            </a:r>
          </a:p>
          <a:p>
            <a:pPr lvl="1">
              <a:buFontTx/>
              <a:buChar char="•"/>
            </a:pPr>
            <a:r>
              <a:rPr lang="en-US" smtClean="0"/>
              <a:t> Assigned to subledger/ledger transactions by default</a:t>
            </a:r>
          </a:p>
          <a:p>
            <a:pPr lvl="1">
              <a:buFontTx/>
              <a:buChar char="•"/>
            </a:pPr>
            <a:r>
              <a:rPr lang="en-US" smtClean="0"/>
              <a:t> Used to print trial and official reports with transactions grouped according to legal requirements</a:t>
            </a:r>
          </a:p>
          <a:p>
            <a:pPr lvl="1">
              <a:buFontTx/>
              <a:buChar char="•"/>
            </a:pPr>
            <a:r>
              <a:rPr lang="en-US" smtClean="0"/>
              <a:t> Implemented any time, but fiscal period beginning is recommended</a:t>
            </a:r>
          </a:p>
          <a:p>
            <a:endParaRPr lang="en-US" smtClean="0"/>
          </a:p>
          <a:p>
            <a:r>
              <a:rPr lang="en-US" smtClean="0"/>
              <a:t>Transactions can be grouped in daybooks in several ways:</a:t>
            </a:r>
          </a:p>
          <a:p>
            <a:pPr lvl="1">
              <a:buFontTx/>
              <a:buChar char="•"/>
            </a:pPr>
            <a:r>
              <a:rPr lang="en-US" smtClean="0"/>
              <a:t> Transaction-Document Type</a:t>
            </a:r>
          </a:p>
          <a:p>
            <a:pPr lvl="1">
              <a:buFontTx/>
              <a:buChar char="•"/>
            </a:pPr>
            <a:r>
              <a:rPr lang="en-US" smtClean="0"/>
              <a:t> Transaction Type Daybook</a:t>
            </a:r>
          </a:p>
          <a:p>
            <a:pPr lvl="1">
              <a:buFontTx/>
              <a:buChar char="•"/>
            </a:pPr>
            <a:r>
              <a:rPr lang="en-US" smtClean="0"/>
              <a:t> System Daybook</a:t>
            </a:r>
          </a:p>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8FB2BB7F-A7C3-4CC4-BF1A-F7E47578AE31}" type="slidenum">
              <a:rPr lang="en-US" smtClean="0"/>
              <a:pPr/>
              <a:t>55</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r>
              <a:rPr lang="en-US" smtClean="0"/>
              <a:t>Use Generalized Codes Maintenance (36.2.13)  to set up daybook types. </a:t>
            </a:r>
          </a:p>
          <a:p>
            <a:r>
              <a:rPr lang="en-US" smtClean="0"/>
              <a:t>Several daybooks can have the same daybook type, such as a daybook type for all daybooks with Sales-type transactions. </a:t>
            </a:r>
          </a:p>
          <a:p>
            <a:r>
              <a:rPr lang="en-US" smtClean="0"/>
              <a:t>The field name is dy_type.</a:t>
            </a:r>
          </a:p>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DF7BB948-5531-4948-9512-C72F92F757A1}" type="slidenum">
              <a:rPr lang="en-US" smtClean="0"/>
              <a:pPr/>
              <a:t>57</a:t>
            </a:fld>
            <a:endParaRPr lang="en-US" smtClean="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r>
              <a:rPr lang="en-US" b="1" smtClean="0"/>
              <a:t>Create</a:t>
            </a:r>
            <a:endParaRPr lang="en-US" smtClean="0"/>
          </a:p>
          <a:p>
            <a:r>
              <a:rPr lang="en-US" smtClean="0"/>
              <a:t>Use Daybook Maintenance to create as many daybooks as needed. It is recommended that you create a system daybook that serves as a default daybook for GL transactions that are not assigned to a daybook.</a:t>
            </a:r>
          </a:p>
          <a:p>
            <a:endParaRPr lang="en-US" smtClean="0"/>
          </a:p>
          <a:p>
            <a:r>
              <a:rPr lang="en-US" sz="1400" b="1" smtClean="0"/>
              <a:t>Modify</a:t>
            </a:r>
            <a:endParaRPr lang="en-US" smtClean="0"/>
          </a:p>
          <a:p>
            <a:r>
              <a:rPr lang="en-US" smtClean="0"/>
              <a:t>You can modify certain characteristics of a specified daybook. Be cautious when modifying the daybook type, daybook next page, and central next page. These changes could seriously affect the results of daybook reports.</a:t>
            </a:r>
          </a:p>
          <a:p>
            <a:endParaRPr lang="en-US" smtClean="0"/>
          </a:p>
          <a:p>
            <a:r>
              <a:rPr lang="en-US" sz="1400" b="1" smtClean="0"/>
              <a:t>Delete</a:t>
            </a:r>
            <a:endParaRPr lang="en-US" smtClean="0"/>
          </a:p>
          <a:p>
            <a:r>
              <a:rPr lang="en-US" smtClean="0"/>
              <a:t>Daybooks can be deleted, in Daybook Maintenance, only when no unposted or posted general ledger transactions have been assigned to the specified daybook, and if the daybook is not a default for transaction and/or document types. </a:t>
            </a:r>
          </a:p>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CFF11258-DBE6-420F-A4BF-DB7FD8760963}" type="slidenum">
              <a:rPr lang="en-US" smtClean="0"/>
              <a:pPr/>
              <a:t>59</a:t>
            </a:fld>
            <a:endParaRPr lang="en-US"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a:lnSpc>
                <a:spcPct val="90000"/>
              </a:lnSpc>
            </a:pPr>
            <a:r>
              <a:rPr lang="en-US" smtClean="0"/>
              <a:t>Default Daybook Maintenance has two effects. </a:t>
            </a:r>
          </a:p>
          <a:p>
            <a:pPr>
              <a:lnSpc>
                <a:spcPct val="90000"/>
              </a:lnSpc>
              <a:buFontTx/>
              <a:buChar char="•"/>
            </a:pPr>
            <a:r>
              <a:rPr lang="en-US" smtClean="0"/>
              <a:t> Use this program to define the default daybook for menu options that enable you to specify a daybook code when generating GL transactions. </a:t>
            </a:r>
          </a:p>
          <a:p>
            <a:pPr>
              <a:lnSpc>
                <a:spcPct val="90000"/>
              </a:lnSpc>
              <a:buFontTx/>
              <a:buChar char="•"/>
            </a:pPr>
            <a:r>
              <a:rPr lang="en-US" smtClean="0"/>
              <a:t> For menu options generating all other GL transactions, use this program to control the assignment of the GL transactions to daybooks.</a:t>
            </a:r>
          </a:p>
          <a:p>
            <a:pPr>
              <a:lnSpc>
                <a:spcPct val="90000"/>
              </a:lnSpc>
            </a:pPr>
            <a:endParaRPr lang="en-US" smtClean="0"/>
          </a:p>
          <a:p>
            <a:pPr>
              <a:lnSpc>
                <a:spcPct val="90000"/>
              </a:lnSpc>
            </a:pPr>
            <a:r>
              <a:rPr lang="en-US" smtClean="0"/>
              <a:t>GL transactions are assigned to daybooks according to a hierarchy. </a:t>
            </a:r>
          </a:p>
          <a:p>
            <a:pPr>
              <a:lnSpc>
                <a:spcPct val="90000"/>
              </a:lnSpc>
              <a:buFontTx/>
              <a:buChar char="•"/>
            </a:pPr>
            <a:r>
              <a:rPr lang="en-US" smtClean="0"/>
              <a:t> MFG/PRO assigns the transaction to a Daybook by searching for a daybook that has a matching GL transaction type or transaction-document type. </a:t>
            </a:r>
          </a:p>
          <a:p>
            <a:pPr>
              <a:lnSpc>
                <a:spcPct val="90000"/>
              </a:lnSpc>
              <a:buFontTx/>
              <a:buChar char="•"/>
            </a:pPr>
            <a:r>
              <a:rPr lang="en-US" smtClean="0"/>
              <a:t> MFG/PRO searches from the lowest level of the hierarchy (matching transaction type-document type) to the highest level (System Daybook).</a:t>
            </a:r>
          </a:p>
          <a:p>
            <a:pPr>
              <a:lnSpc>
                <a:spcPct val="90000"/>
              </a:lnSpc>
            </a:pPr>
            <a:endParaRPr lang="en-US" smtClean="0"/>
          </a:p>
          <a:p>
            <a:pPr>
              <a:lnSpc>
                <a:spcPct val="90000"/>
              </a:lnSpc>
            </a:pPr>
            <a:r>
              <a:rPr lang="en-US" smtClean="0"/>
              <a:t>The levels of the hierarchy are defined as follows:</a:t>
            </a:r>
          </a:p>
          <a:p>
            <a:pPr>
              <a:lnSpc>
                <a:spcPct val="90000"/>
              </a:lnSpc>
              <a:buFontTx/>
              <a:buChar char="•"/>
            </a:pPr>
            <a:r>
              <a:rPr lang="en-US" smtClean="0"/>
              <a:t> Transaction-Document Type: All GL transactions for a given transaction type and a corresponding document type.</a:t>
            </a:r>
          </a:p>
          <a:p>
            <a:pPr>
              <a:lnSpc>
                <a:spcPct val="90000"/>
              </a:lnSpc>
              <a:buFontTx/>
              <a:buChar char="•"/>
            </a:pPr>
            <a:r>
              <a:rPr lang="en-US" smtClean="0"/>
              <a:t> Transaction Type: All GL transactions for a given GL transaction type.</a:t>
            </a:r>
          </a:p>
          <a:p>
            <a:pPr>
              <a:lnSpc>
                <a:spcPct val="90000"/>
              </a:lnSpc>
              <a:buFontTx/>
              <a:buChar char="•"/>
            </a:pPr>
            <a:r>
              <a:rPr lang="en-US" smtClean="0"/>
              <a:t> System Daybook: All GL transactions not assigned to a lower-level daybook. This daybook has a transaction type blank and document type blank</a:t>
            </a:r>
          </a:p>
          <a:p>
            <a:pPr>
              <a:lnSpc>
                <a:spcPct val="90000"/>
              </a:lnSpc>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B2AAEE20-6B6F-4859-8119-DEA898BFB845}" type="slidenum">
              <a:rPr lang="en-US" smtClean="0"/>
              <a:pPr/>
              <a:t>14</a:t>
            </a:fld>
            <a:endParaRPr lang="en-US"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a:buFontTx/>
              <a:buChar char="•"/>
            </a:pPr>
            <a:r>
              <a:rPr lang="en-US" smtClean="0"/>
              <a:t> Entity is an independent unit for financial reporting purposes</a:t>
            </a:r>
          </a:p>
          <a:p>
            <a:pPr>
              <a:buFontTx/>
              <a:buChar char="•"/>
            </a:pPr>
            <a:r>
              <a:rPr lang="en-US" smtClean="0"/>
              <a:t> Generates a separate balance sheet and income statement, plans budgets and is assessed for taxes</a:t>
            </a:r>
          </a:p>
          <a:p>
            <a:pPr>
              <a:buFontTx/>
              <a:buChar char="•"/>
            </a:pPr>
            <a:r>
              <a:rPr lang="en-US" smtClean="0"/>
              <a:t> All transactions are posted by entity</a:t>
            </a:r>
          </a:p>
          <a:p>
            <a:pPr>
              <a:buFontTx/>
              <a:buChar char="•"/>
            </a:pPr>
            <a:r>
              <a:rPr lang="en-US" smtClean="0"/>
              <a:t> Need at least ONE entity code</a:t>
            </a:r>
          </a:p>
          <a:p>
            <a:pPr>
              <a:buFontTx/>
              <a:buChar char="•"/>
            </a:pPr>
            <a:r>
              <a:rPr lang="en-US" smtClean="0"/>
              <a:t> Data can be printed for a range of entity codes, if they are in the same database</a:t>
            </a:r>
          </a:p>
          <a:p>
            <a:pPr>
              <a:buFontTx/>
              <a:buChar char="•"/>
            </a:pPr>
            <a:r>
              <a:rPr lang="en-US" smtClean="0"/>
              <a:t> Multiple entities can be maintained in one database if they share the same base currency and tax structure. (Multiple entites and transaction consolidation is covered in another module.)</a:t>
            </a:r>
          </a:p>
          <a:p>
            <a:pPr>
              <a:buFontTx/>
              <a:buChar char="•"/>
            </a:pPr>
            <a:r>
              <a:rPr lang="en-US" smtClean="0"/>
              <a:t> Setup intercompany accounts if processing for more than one entity (AR, AP and Inventory).</a:t>
            </a:r>
          </a:p>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127A062A-EC44-42B7-B4B2-01E5457B320B}" type="slidenum">
              <a:rPr lang="en-US" smtClean="0"/>
              <a:pPr/>
              <a:t>64</a:t>
            </a:fld>
            <a:endParaRPr lang="en-US"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r>
              <a:rPr lang="en-US" b="1" smtClean="0"/>
              <a:t>Budgets with Fixed Amounts</a:t>
            </a:r>
          </a:p>
          <a:p>
            <a:endParaRPr lang="en-US" smtClean="0"/>
          </a:p>
          <a:p>
            <a:r>
              <a:rPr lang="en-US" smtClean="0"/>
              <a:t>If the normal balance for an account or format position is a credit balance, the budget should be entered with negative values.</a:t>
            </a:r>
          </a:p>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44319AF1-2CF9-4BE8-B6CE-BC3556D4506E}" type="slidenum">
              <a:rPr lang="en-US" smtClean="0"/>
              <a:pPr/>
              <a:t>65</a:t>
            </a:fld>
            <a:endParaRPr lang="en-US"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r>
              <a:rPr lang="en-US" b="1" smtClean="0"/>
              <a:t>Budgets Based on Percentage</a:t>
            </a:r>
          </a:p>
          <a:p>
            <a:endParaRPr lang="en-US" smtClean="0"/>
          </a:p>
          <a:p>
            <a:r>
              <a:rPr lang="en-US" smtClean="0"/>
              <a:t>Budgets maintained in this way must be recalculated (25.5.7) after you post transactions, but before you print financial reports that include budget information.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496DA2F0-9C31-4578-A102-689FEB2C8BC4}" type="slidenum">
              <a:rPr lang="en-US" smtClean="0"/>
              <a:pPr/>
              <a:t>66</a:t>
            </a:fld>
            <a:endParaRPr lang="en-US"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b="1" smtClean="0"/>
              <a:t>Budgets Distributed Evenly</a:t>
            </a:r>
          </a:p>
          <a:p>
            <a:endParaRPr lang="en-US" smtClean="0"/>
          </a:p>
          <a:p>
            <a:r>
              <a:rPr lang="en-US" smtClean="0"/>
              <a:t>To distribute budgets evenly over every fiscal period, set the Auto Spread flag to Yes ad the By Percentage flag to No.</a:t>
            </a:r>
          </a:p>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305BC8CF-49B4-4BE8-86EC-D58D532FB8C7}" type="slidenum">
              <a:rPr lang="en-US" smtClean="0"/>
              <a:pPr/>
              <a:t>67</a:t>
            </a:fld>
            <a:endParaRPr lang="en-US"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r>
              <a:rPr lang="en-US" b="1" smtClean="0"/>
              <a:t>Budgets Allocated Differently by Period</a:t>
            </a:r>
          </a:p>
          <a:p>
            <a:endParaRPr lang="en-US" smtClean="0"/>
          </a:p>
          <a:p>
            <a:r>
              <a:rPr lang="en-US" smtClean="0"/>
              <a:t>To allocate budgets differently by in each fiscal period, set Auto Spread to Yes and By Percentage to Yes, then enter the percentages for each period.</a:t>
            </a:r>
          </a:p>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E7D04B5C-8584-44B4-AC59-F14E83EE904C}" type="slidenum">
              <a:rPr lang="en-US" smtClean="0"/>
              <a:pPr/>
              <a:t>71</a:t>
            </a:fld>
            <a:endParaRPr lang="en-US"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r>
              <a:rPr lang="en-US" smtClean="0"/>
              <a:t>If your company requires specialized reporting, you can create custom reports using functions in the Custom Reports Menu (25.17). You can set up an unlimited number of custom reports. To create a report, all you do is set up format positions and then assign accounts, sub-accounts, and cost centers to these format positions. </a:t>
            </a:r>
          </a:p>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851893C7-B6D0-4574-9598-BD17BC0AAFD3}" type="slidenum">
              <a:rPr lang="en-US" smtClean="0"/>
              <a:pPr/>
              <a:t>72</a:t>
            </a:fld>
            <a:endParaRPr lang="en-US"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a:buFontTx/>
              <a:buChar char="•"/>
            </a:pPr>
            <a:r>
              <a:rPr lang="en-US" smtClean="0"/>
              <a:t>Like financial reports, these will have a hierarchical structure that is defined by setting up format positions--headings for grouping and totaling account balances.</a:t>
            </a:r>
          </a:p>
          <a:p>
            <a:pPr>
              <a:buFontTx/>
              <a:buChar char="•"/>
            </a:pPr>
            <a:r>
              <a:rPr lang="en-US" smtClean="0"/>
              <a:t> Format positions control where and how account information is sequenced and totaled, and the level of detail to be printed on reports.</a:t>
            </a:r>
          </a:p>
          <a:p>
            <a:pPr>
              <a:buFontTx/>
              <a:buChar char="•"/>
            </a:pPr>
            <a:r>
              <a:rPr lang="en-US" smtClean="0"/>
              <a:t> Each General Ledger account, sub-account, and cost center to appear on the custom report is assigned to a Format Position, which determines the subheading it sums into and where it prints. Accounts are listed in alphabetical order under a subheading, and subheadings are listed in numerical order by Format Position underneath a heading.</a:t>
            </a:r>
          </a:p>
          <a:p>
            <a:pPr>
              <a:buFontTx/>
              <a:buChar char="•"/>
            </a:pPr>
            <a:r>
              <a:rPr lang="en-US" smtClean="0"/>
              <a:t> The account balance is included in both the total for the subheading and the total for the heading that subheading belongs to.</a:t>
            </a:r>
          </a:p>
          <a:p>
            <a:pPr>
              <a:buFontTx/>
              <a:buChar char="•"/>
            </a:pPr>
            <a:r>
              <a:rPr lang="en-US" smtClean="0"/>
              <a:t> Format positions can control the level of detail that appears on a custom report. Internal reports can include all the details and external reports can be summarized at a higher level. Each format position (subheading) has a Level number signifying the number of format positions (or headings) that print above it.</a:t>
            </a:r>
          </a:p>
          <a:p>
            <a:pPr>
              <a:buFontTx/>
              <a:buChar char="•"/>
            </a:pPr>
            <a:r>
              <a:rPr lang="en-US" smtClean="0"/>
              <a:t> Although they operate similarly, format positions used for custom reports are entirely independent from those set up in Format Position Maintenance.</a:t>
            </a:r>
          </a:p>
          <a:p>
            <a:endParaRPr lang="en-US" smtClean="0"/>
          </a:p>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B84503CD-728E-4398-A29B-49094A231F9F}" type="slidenum">
              <a:rPr lang="en-US" smtClean="0"/>
              <a:pPr/>
              <a:t>73</a:t>
            </a:fld>
            <a:endParaRPr lang="en-US"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r>
              <a:rPr lang="en-US" smtClean="0"/>
              <a:t>Each General Ledger account, sub-account, and cost center to appear on the custom report is assigned to a Format Position, which determines the subheading it sums into and where it prints. Accounts are listed in alphabetical order under a subheading, and subheadings are listed in numerical order by Format Position under a heading.</a:t>
            </a:r>
          </a:p>
          <a:p>
            <a:r>
              <a:rPr lang="en-US" smtClean="0"/>
              <a:t>The account balance is included in both the total for the subheading and the total for the heading that subheading belongs to.</a:t>
            </a:r>
          </a:p>
          <a:p>
            <a:r>
              <a:rPr lang="en-US" smtClean="0"/>
              <a:t>Although they operate similarly, format positions used for custom reports are entirely independent from those set up in Format Position Maintenance.</a:t>
            </a:r>
          </a:p>
          <a:p>
            <a:r>
              <a:rPr lang="en-US" smtClean="0"/>
              <a:t>To simplify setting up custom reports, assign ranges of account, sub-account, and cost center codes to any Format Position. If all sub-accounts and cost centers for an Account are to be listed in the same Format Position, they can be left &lt;blank&gt;.</a:t>
            </a:r>
          </a:p>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C38D2029-C9A0-4433-BE0C-4E36FB484B85}" type="slidenum">
              <a:rPr lang="en-US" smtClean="0"/>
              <a:pPr/>
              <a:t>74</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r>
              <a:rPr lang="en-US" smtClean="0"/>
              <a:t>Custom Report Copy lets you quickly create a new custom report by copying the layout of an existing report.</a:t>
            </a:r>
          </a:p>
          <a:p>
            <a:r>
              <a:rPr lang="en-US" smtClean="0"/>
              <a:t>This creates a new report, stored under the new Custom Code you specified, with the same format position and account information as in the original custom report. Use Custom Report Format Maintenance and Custom Report Account Maintenance to modify this new report.</a:t>
            </a:r>
          </a:p>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5C6FF2B7-4D00-4C2A-BF5B-5A09C7E7CA52}" type="slidenum">
              <a:rPr lang="en-US" smtClean="0"/>
              <a:pPr/>
              <a:t>75</a:t>
            </a:fld>
            <a:endParaRPr lang="en-US"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54E7906C-F5DA-4855-BBCF-47F6A283F6FA}" type="slidenum">
              <a:rPr lang="en-US" smtClean="0"/>
              <a:pPr/>
              <a:t>18</a:t>
            </a:fld>
            <a:endParaRPr 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r>
              <a:rPr lang="en-US" smtClean="0"/>
              <a:t>When transactions appear on financial statements, they are summarized by account/sub-account/cost center. Similar accounts are grouped together. For example, several types of cash accounts in different currencies could be grouped together as Cash. Account groups can also be added together to form larger groups such as Current Assets. </a:t>
            </a:r>
          </a:p>
          <a:p>
            <a:endParaRPr lang="en-US" smtClean="0"/>
          </a:p>
          <a:p>
            <a:r>
              <a:rPr lang="en-US" smtClean="0"/>
              <a:t>Groupings are called format positions.  </a:t>
            </a:r>
          </a:p>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AF7435E7-9516-40FD-9663-2162194CE714}" type="slidenum">
              <a:rPr lang="en-US" smtClean="0"/>
              <a:pPr/>
              <a:t>19</a:t>
            </a:fld>
            <a:endParaRPr 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r>
              <a:rPr lang="en-US" smtClean="0"/>
              <a:t>Format positions:</a:t>
            </a:r>
          </a:p>
          <a:p>
            <a:pPr lvl="1">
              <a:buFontTx/>
              <a:buChar char="•"/>
            </a:pPr>
            <a:r>
              <a:rPr lang="en-US" smtClean="0"/>
              <a:t> Define the structure of financial statements.</a:t>
            </a:r>
          </a:p>
          <a:p>
            <a:pPr lvl="1">
              <a:buFontTx/>
              <a:buChar char="•"/>
            </a:pPr>
            <a:r>
              <a:rPr lang="en-US" smtClean="0"/>
              <a:t> Are headings for grouping and summarizing account balances. For example, a format position for Current Assets might summarize account balances for Cash, Accounts Receivable, and Inventory.</a:t>
            </a:r>
          </a:p>
          <a:p>
            <a:pPr lvl="1">
              <a:buFontTx/>
              <a:buChar char="•"/>
            </a:pPr>
            <a:r>
              <a:rPr lang="en-US" smtClean="0"/>
              <a:t> Specify the level of detail appearing on financial statements.</a:t>
            </a:r>
          </a:p>
          <a:p>
            <a:pPr lvl="1">
              <a:buFontTx/>
              <a:buChar char="•"/>
            </a:pPr>
            <a:r>
              <a:rPr lang="en-US" smtClean="0"/>
              <a:t> Specify whether information appears on balance sheet or an income statement</a:t>
            </a:r>
          </a:p>
          <a:p>
            <a:pPr lvl="1">
              <a:buFontTx/>
              <a:buChar char="•"/>
            </a:pPr>
            <a:r>
              <a:rPr lang="en-US" smtClean="0"/>
              <a:t> Specify what order information should appear on financial reports.</a:t>
            </a:r>
          </a:p>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70589C2C-BADD-400D-92F2-19997C47AC6E}" type="slidenum">
              <a:rPr lang="en-US" smtClean="0"/>
              <a:pPr/>
              <a:t>20</a:t>
            </a:fld>
            <a:endParaRPr lang="en-US"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r>
              <a:rPr lang="en-US" smtClean="0"/>
              <a:t>A straight forward way to create new reports is to go through printed copies of your existing balance sheet or income statement with three highlighter pens.</a:t>
            </a:r>
          </a:p>
          <a:p>
            <a:endParaRPr lang="en-US" smtClean="0"/>
          </a:p>
          <a:p>
            <a:r>
              <a:rPr lang="en-US" smtClean="0"/>
              <a:t>First, highlight the headers and totals for each section of the report that has both a header and a total line. For example, highlight Current Assets and Total Current Assets.</a:t>
            </a:r>
          </a:p>
          <a:p>
            <a:endParaRPr lang="en-US" smtClean="0"/>
          </a:p>
          <a:p>
            <a:r>
              <a:rPr lang="en-US" smtClean="0"/>
              <a:t>Second (using another color), highlight the headers with no corresponding total.  These are subtitles used to group accounts and to promote clarity, but do not require subtotals. In these format positions, set Suppress Total to Yes in Format Position Maintenance.</a:t>
            </a:r>
          </a:p>
          <a:p>
            <a:endParaRPr lang="en-US" smtClean="0"/>
          </a:p>
          <a:p>
            <a:r>
              <a:rPr lang="en-US" smtClean="0"/>
              <a:t>Third (using a third color), highlight the totals with no corresponding header. These sub-totals are used to print intermediate totals, and do not need a heading In these format positions, set Suppress Header to Yes. </a:t>
            </a:r>
          </a:p>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DA59E704-04CE-45DF-955C-B22100D1F67F}" type="slidenum">
              <a:rPr lang="en-US" smtClean="0"/>
              <a:pPr/>
              <a:t>21</a:t>
            </a:fld>
            <a:endParaRPr lang="en-US"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r>
              <a:rPr lang="en-US" smtClean="0"/>
              <a:t>The above illustration shows some typical balance sheet format positions. Since Assets is the top level for financial reporting, it sums into 0, as does format position 15000 for Liabilities &amp; Equity.</a:t>
            </a:r>
          </a:p>
          <a:p>
            <a:endParaRPr lang="en-US" smtClean="0"/>
          </a:p>
          <a:p>
            <a:r>
              <a:rPr lang="en-US" smtClean="0"/>
              <a:t>When you assign an account to a format position in Account Code Maintenance, you also see the higher-level format positions into which the account is summed. </a:t>
            </a:r>
          </a:p>
          <a:p>
            <a:endParaRPr lang="en-US" smtClean="0"/>
          </a:p>
          <a:p>
            <a:r>
              <a:rPr lang="en-US" smtClean="0"/>
              <a:t>You can specify up to 99 levels of detail on an income statement and balance sheet. Five are shown above, and the norm for most financial reporting is about eight.</a:t>
            </a:r>
          </a:p>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77B266F0-D691-482C-BC0F-1F05EB4BE32E}" type="slidenum">
              <a:rPr lang="en-US" smtClean="0"/>
              <a:pPr/>
              <a:t>22</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r>
              <a:rPr lang="en-US" smtClean="0"/>
              <a:t>Notice that in comparison to the Balance Sheet, the income statement is upside-down. Total Net Profit/Loss is the highest-level format position, but it is at the bottom of the report. Also, there is less indenting as you go toward the bottom.</a:t>
            </a:r>
          </a:p>
          <a:p>
            <a:endParaRPr lang="en-US" smtClean="0"/>
          </a:p>
          <a:p>
            <a:r>
              <a:rPr lang="en-US" smtClean="0"/>
              <a:t>NOTE: On income statement format positions, lower format position numbers sum into higher ones; on balance sheets, higher format position numbers sum into lower ones. However, account numbers do not have to be assigned sequentially to format positions.</a:t>
            </a:r>
          </a:p>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D92B4F23-542C-4EF7-89F2-5660ECC40966}" type="slidenum">
              <a:rPr lang="en-US" smtClean="0"/>
              <a:pPr/>
              <a:t>23</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r>
              <a:rPr lang="en-US" smtClean="0"/>
              <a:t>Another thing to consider when setting up format positions is how sub-account and cost center amounts will e represented on the GL reports. </a:t>
            </a:r>
          </a:p>
          <a:p>
            <a:endParaRPr lang="en-US" smtClean="0"/>
          </a:p>
          <a:p>
            <a:r>
              <a:rPr lang="en-US" smtClean="0"/>
              <a:t>Two settings in Format Position Maintenance determine the sort priority of sub-accounts and cost centers.</a:t>
            </a:r>
          </a:p>
          <a:p>
            <a:pPr lvl="2">
              <a:buFontTx/>
              <a:buChar char="•"/>
            </a:pPr>
            <a:r>
              <a:rPr lang="en-US" smtClean="0"/>
              <a:t> </a:t>
            </a:r>
            <a:r>
              <a:rPr lang="en-US" b="1" smtClean="0"/>
              <a:t>Sort Sub-Acct Before Acct</a:t>
            </a:r>
            <a:r>
              <a:rPr lang="en-US" smtClean="0"/>
              <a:t> - determines whether sub-accounts should take precedence over accounts when you print an sort the format position.</a:t>
            </a:r>
          </a:p>
          <a:p>
            <a:pPr lvl="2">
              <a:buFontTx/>
              <a:buChar char="•"/>
            </a:pPr>
            <a:r>
              <a:rPr lang="en-US" smtClean="0"/>
              <a:t> </a:t>
            </a:r>
            <a:r>
              <a:rPr lang="en-US" b="1" smtClean="0"/>
              <a:t>Sort Cost Center Before Acct</a:t>
            </a:r>
            <a:r>
              <a:rPr lang="en-US" smtClean="0"/>
              <a:t> - determines whether cost centers should take precedence over accounts when you print and sort the format position.</a:t>
            </a:r>
          </a:p>
          <a:p>
            <a:r>
              <a:rPr lang="en-US" smtClean="0"/>
              <a:t>These two settings work in conjunction with two criteria on the GL reports:</a:t>
            </a:r>
          </a:p>
          <a:p>
            <a:pPr lvl="2">
              <a:buFontTx/>
              <a:buChar char="•"/>
            </a:pPr>
            <a:r>
              <a:rPr lang="en-US" smtClean="0"/>
              <a:t> Summarize Sub-Accounts</a:t>
            </a:r>
          </a:p>
          <a:p>
            <a:pPr lvl="2">
              <a:buFontTx/>
              <a:buChar char="•"/>
            </a:pPr>
            <a:r>
              <a:rPr lang="en-US" smtClean="0"/>
              <a:t> Summarize Cost Centers	</a:t>
            </a:r>
          </a:p>
          <a:p>
            <a:pPr lvl="1"/>
            <a:endParaRPr lang="en-US" smtClean="0"/>
          </a:p>
          <a:p>
            <a:r>
              <a:rPr lang="en-US" smtClean="0"/>
              <a:t>The above chart shows all the possible interactions between the sort and summary flags and the information and sort order that will appear on the report output.	</a:t>
            </a:r>
            <a:endParaRPr lang="en-US" sz="1400" smtClean="0"/>
          </a:p>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E37AFD15-55DC-49C2-A2D2-A1AA10EAE062}" type="slidenum">
              <a:rPr lang="en-US" smtClean="0"/>
              <a:pPr/>
              <a:t>26</a:t>
            </a:fld>
            <a:endParaRPr lang="en-US"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r>
              <a:rPr lang="en-US" smtClean="0"/>
              <a:t>Account codes are:</a:t>
            </a:r>
          </a:p>
          <a:p>
            <a:pPr lvl="1">
              <a:buFontTx/>
              <a:buChar char="•"/>
            </a:pPr>
            <a:r>
              <a:rPr lang="en-US" smtClean="0"/>
              <a:t> Used for top level reporting</a:t>
            </a:r>
          </a:p>
          <a:p>
            <a:pPr lvl="1">
              <a:buFontTx/>
              <a:buChar char="•"/>
            </a:pPr>
            <a:r>
              <a:rPr lang="en-US" smtClean="0"/>
              <a:t> assigned to format positions</a:t>
            </a:r>
          </a:p>
          <a:p>
            <a:pPr lvl="1">
              <a:buFontTx/>
              <a:buChar char="•"/>
            </a:pPr>
            <a:r>
              <a:rPr lang="en-US" smtClean="0"/>
              <a:t> Used for transaction posting</a:t>
            </a:r>
          </a:p>
          <a:p>
            <a:pPr lvl="1">
              <a:buFontTx/>
              <a:buChar char="•"/>
            </a:pPr>
            <a:r>
              <a:rPr lang="en-US" smtClean="0"/>
              <a:t> Classified by function on financial statements</a:t>
            </a:r>
          </a:p>
          <a:p>
            <a:pPr lvl="1">
              <a:buFontTx/>
              <a:buChar char="•"/>
            </a:pPr>
            <a:endParaRPr lang="en-US" smtClean="0"/>
          </a:p>
          <a:p>
            <a:r>
              <a:rPr lang="en-US" smtClean="0"/>
              <a:t>Be consistent with the number of characters used in account codes. </a:t>
            </a:r>
          </a:p>
          <a:p>
            <a:endParaRPr lang="en-US" smtClean="0"/>
          </a:p>
          <a:p>
            <a:r>
              <a:rPr lang="en-US" smtClean="0"/>
              <a:t>Account codes shouldn't be deleted one MFG/PRO has been implemented. Inactive accounts cannot be deleted if they have any transaction history associated with them.</a:t>
            </a:r>
          </a:p>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a:t>GL-SU-</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a:t>GL-SU-</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GL-SU-</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GL-SU-</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GL-SU-</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GL-SU-</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GL-SU-</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GL-SU-</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a:t>GL-SU-</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r>
              <a:rPr lang="en-US"/>
              <a:t>GL-SU-</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r>
              <a:rPr lang="en-US"/>
              <a:t>GL-SU-</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r>
              <a:rPr lang="en-US"/>
              <a:t>GL-SU-</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r>
              <a:rPr lang="en-US"/>
              <a:t>GL-SU-</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r>
              <a:rPr lang="en-US"/>
              <a:t>GL-SU-</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r>
              <a:rPr lang="en-US"/>
              <a:t>GL-SU-</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r>
              <a:rPr lang="en-US"/>
              <a:t>GL-SU-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spcBef>
                <a:spcPct val="50000"/>
              </a:spcBef>
              <a:defRPr/>
            </a:pPr>
            <a:r>
              <a:rPr lang="en-US" sz="1000">
                <a:solidFill>
                  <a:schemeClr val="bg2"/>
                </a:solidFill>
              </a:rPr>
              <a:t>QAD Proprietary</a:t>
            </a:r>
          </a:p>
        </p:txBody>
      </p:sp>
      <p:pic>
        <p:nvPicPr>
          <p:cNvPr id="1029" name="Picture 13"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a:lvl1pPr>
          </a:lstStyle>
          <a:p>
            <a:r>
              <a:rPr lang="en-US"/>
              <a:t>GL-SU-</a:t>
            </a:r>
          </a:p>
        </p:txBody>
      </p:sp>
    </p:spTree>
  </p:cSld>
  <p:clrMap bg1="lt1" tx1="dk1" bg2="lt2" tx2="dk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pitchFamily="34" charset="0"/>
        </a:defRPr>
      </a:lvl2pPr>
      <a:lvl3pPr algn="l" rtl="0" fontAlgn="base">
        <a:lnSpc>
          <a:spcPct val="90000"/>
        </a:lnSpc>
        <a:spcBef>
          <a:spcPct val="0"/>
        </a:spcBef>
        <a:spcAft>
          <a:spcPct val="0"/>
        </a:spcAft>
        <a:defRPr sz="3200" b="1">
          <a:solidFill>
            <a:srgbClr val="5A87C6"/>
          </a:solidFill>
          <a:latin typeface="Tahoma" pitchFamily="34" charset="0"/>
        </a:defRPr>
      </a:lvl3pPr>
      <a:lvl4pPr algn="l" rtl="0" fontAlgn="base">
        <a:lnSpc>
          <a:spcPct val="90000"/>
        </a:lnSpc>
        <a:spcBef>
          <a:spcPct val="0"/>
        </a:spcBef>
        <a:spcAft>
          <a:spcPct val="0"/>
        </a:spcAft>
        <a:defRPr sz="3200" b="1">
          <a:solidFill>
            <a:srgbClr val="5A87C6"/>
          </a:solidFill>
          <a:latin typeface="Tahoma" pitchFamily="34" charset="0"/>
        </a:defRPr>
      </a:lvl4pPr>
      <a:lvl5pPr algn="l" rtl="0" fontAlgn="base">
        <a:lnSpc>
          <a:spcPct val="90000"/>
        </a:lnSpc>
        <a:spcBef>
          <a:spcPct val="0"/>
        </a:spcBef>
        <a:spcAft>
          <a:spcPct val="0"/>
        </a:spcAft>
        <a:defRPr sz="3200" b="1">
          <a:solidFill>
            <a:srgbClr val="5A87C6"/>
          </a:solidFill>
          <a:latin typeface="Tahoma" pitchFamily="34" charset="0"/>
        </a:defRPr>
      </a:lvl5pPr>
      <a:lvl6pPr marL="457200" algn="l" rtl="0" eaLnBrk="1" fontAlgn="base" hangingPunct="1">
        <a:lnSpc>
          <a:spcPct val="90000"/>
        </a:lnSpc>
        <a:spcBef>
          <a:spcPct val="0"/>
        </a:spcBef>
        <a:spcAft>
          <a:spcPct val="0"/>
        </a:spcAft>
        <a:defRPr sz="3200" b="1">
          <a:solidFill>
            <a:srgbClr val="5A87C6"/>
          </a:solidFill>
          <a:latin typeface="Tahoma" pitchFamily="34" charset="0"/>
        </a:defRPr>
      </a:lvl6pPr>
      <a:lvl7pPr marL="914400" algn="l" rtl="0" eaLnBrk="1" fontAlgn="base" hangingPunct="1">
        <a:lnSpc>
          <a:spcPct val="90000"/>
        </a:lnSpc>
        <a:spcBef>
          <a:spcPct val="0"/>
        </a:spcBef>
        <a:spcAft>
          <a:spcPct val="0"/>
        </a:spcAft>
        <a:defRPr sz="3200" b="1">
          <a:solidFill>
            <a:srgbClr val="5A87C6"/>
          </a:solidFill>
          <a:latin typeface="Tahoma" pitchFamily="34" charset="0"/>
        </a:defRPr>
      </a:lvl7pPr>
      <a:lvl8pPr marL="1371600" algn="l" rtl="0" eaLnBrk="1" fontAlgn="base" hangingPunct="1">
        <a:lnSpc>
          <a:spcPct val="90000"/>
        </a:lnSpc>
        <a:spcBef>
          <a:spcPct val="0"/>
        </a:spcBef>
        <a:spcAft>
          <a:spcPct val="0"/>
        </a:spcAft>
        <a:defRPr sz="3200" b="1">
          <a:solidFill>
            <a:srgbClr val="5A87C6"/>
          </a:solidFill>
          <a:latin typeface="Tahoma" pitchFamily="34" charset="0"/>
        </a:defRPr>
      </a:lvl8pPr>
      <a:lvl9pPr marL="1828800" algn="l" rtl="0" eaLnBrk="1" fontAlgn="base" hangingPunct="1">
        <a:lnSpc>
          <a:spcPct val="90000"/>
        </a:lnSpc>
        <a:spcBef>
          <a:spcPct val="0"/>
        </a:spcBef>
        <a:spcAft>
          <a:spcPct val="0"/>
        </a:spcAft>
        <a:defRPr sz="3200" b="1">
          <a:solidFill>
            <a:srgbClr val="5A87C6"/>
          </a:solidFill>
          <a:latin typeface="Tahoma" pitchFamily="34" charset="0"/>
        </a:defRPr>
      </a:lvl9pPr>
    </p:titleStyle>
    <p:bodyStyle>
      <a:lvl1pPr marL="342900" indent="-342900" algn="l" rtl="0" fontAlgn="base">
        <a:lnSpc>
          <a:spcPct val="90000"/>
        </a:lnSpc>
        <a:spcBef>
          <a:spcPct val="30000"/>
        </a:spcBef>
        <a:spcAft>
          <a:spcPct val="0"/>
        </a:spcAft>
        <a:buClr>
          <a:srgbClr val="890C4C"/>
        </a:buClr>
        <a:buFont typeface="Times New Roman" pitchFamily="18" charset="0"/>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Wingdings" pitchFamily="2" charset="2"/>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Wingdings" pitchFamily="2" charset="2"/>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Wingdings" pitchFamily="2" charset="2"/>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GL-SU-</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3.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15"/>
          <p:cNvSpPr>
            <a:spLocks noGrp="1" noChangeArrowheads="1"/>
          </p:cNvSpPr>
          <p:nvPr>
            <p:ph idx="1"/>
          </p:nvPr>
        </p:nvSpPr>
        <p:spPr/>
        <p:txBody>
          <a:bodyPr/>
          <a:lstStyle/>
          <a:p>
            <a:pPr>
              <a:spcBef>
                <a:spcPct val="0"/>
              </a:spcBef>
              <a:buClrTx/>
              <a:buFontTx/>
              <a:buNone/>
            </a:pPr>
            <a:r>
              <a:rPr lang="en-US" b="1" dirty="0" smtClean="0"/>
              <a:t>In this section you learn how to:</a:t>
            </a:r>
          </a:p>
          <a:p>
            <a:pPr>
              <a:lnSpc>
                <a:spcPct val="150000"/>
              </a:lnSpc>
              <a:buClr>
                <a:schemeClr val="bg2"/>
              </a:buClr>
              <a:buSzPct val="125000"/>
              <a:buFont typeface="Wingdings" pitchFamily="2" charset="2"/>
              <a:buChar char="ü"/>
            </a:pPr>
            <a:r>
              <a:rPr lang="en-US" sz="2400" dirty="0" smtClean="0">
                <a:solidFill>
                  <a:schemeClr val="bg1">
                    <a:lumMod val="50000"/>
                  </a:schemeClr>
                </a:solidFill>
              </a:rPr>
              <a:t>Identify key business considerations before setting up General Ledger</a:t>
            </a:r>
          </a:p>
          <a:p>
            <a:pPr>
              <a:lnSpc>
                <a:spcPct val="150000"/>
              </a:lnSpc>
              <a:buClr>
                <a:srgbClr val="FFCC00"/>
              </a:buClr>
              <a:buSzPct val="125000"/>
              <a:buFont typeface="Wingdings" pitchFamily="2" charset="2"/>
              <a:buChar char="ü"/>
            </a:pPr>
            <a:r>
              <a:rPr lang="en-US" sz="2400" b="1" dirty="0" smtClean="0"/>
              <a:t>Set Up General Ledger in QAD Standard Edition</a:t>
            </a:r>
            <a:endParaRPr lang="en-US" sz="2400" dirty="0" smtClean="0">
              <a:solidFill>
                <a:srgbClr val="808080"/>
              </a:solidFill>
            </a:endParaRPr>
          </a:p>
          <a:p>
            <a:pPr>
              <a:lnSpc>
                <a:spcPct val="150000"/>
              </a:lnSpc>
              <a:buClr>
                <a:schemeClr val="bg2"/>
              </a:buClr>
            </a:pPr>
            <a:r>
              <a:rPr lang="en-US" sz="2400" dirty="0" smtClean="0">
                <a:solidFill>
                  <a:srgbClr val="808080"/>
                </a:solidFill>
              </a:rPr>
              <a:t>Use General Ledger in QAD Standard Edition</a:t>
            </a:r>
          </a:p>
        </p:txBody>
      </p:sp>
      <p:sp>
        <p:nvSpPr>
          <p:cNvPr id="3074" name="Rectangle 13"/>
          <p:cNvSpPr>
            <a:spLocks noGrp="1" noChangeArrowheads="1"/>
          </p:cNvSpPr>
          <p:nvPr>
            <p:ph type="title"/>
          </p:nvPr>
        </p:nvSpPr>
        <p:spPr/>
        <p:txBody>
          <a:bodyPr/>
          <a:lstStyle/>
          <a:p>
            <a:r>
              <a:rPr lang="en-US" sz="3000" smtClean="0"/>
              <a:t>Set up General Ledger</a:t>
            </a:r>
          </a:p>
        </p:txBody>
      </p:sp>
      <p:sp>
        <p:nvSpPr>
          <p:cNvPr id="3076" name="Footer Placeholder 3"/>
          <p:cNvSpPr>
            <a:spLocks noGrp="1"/>
          </p:cNvSpPr>
          <p:nvPr>
            <p:ph type="ftr" sz="quarter" idx="10"/>
          </p:nvPr>
        </p:nvSpPr>
        <p:spPr>
          <a:noFill/>
        </p:spPr>
        <p:txBody>
          <a:bodyPr/>
          <a:lstStyle/>
          <a:p>
            <a:pPr defTabSz="865188"/>
            <a:r>
              <a:rPr lang="en-US"/>
              <a:t>GL-SU-010</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676400" y="891610"/>
            <a:ext cx="7010400" cy="5424523"/>
          </a:xfrm>
        </p:spPr>
        <p:txBody>
          <a:bodyPr/>
          <a:lstStyle/>
          <a:p>
            <a:r>
              <a:rPr lang="en-US" dirty="0" smtClean="0"/>
              <a:t>Set Up Control Files</a:t>
            </a:r>
          </a:p>
          <a:p>
            <a:pPr lvl="1"/>
            <a:r>
              <a:rPr lang="en-US" dirty="0" smtClean="0"/>
              <a:t>Domain/Account Control</a:t>
            </a:r>
          </a:p>
          <a:p>
            <a:pPr lvl="1"/>
            <a:r>
              <a:rPr lang="en-US" b="1" dirty="0" smtClean="0"/>
              <a:t>General Ledger Control</a:t>
            </a:r>
          </a:p>
          <a:p>
            <a:r>
              <a:rPr lang="en-US" dirty="0" smtClean="0"/>
              <a:t>Define Entity Codes</a:t>
            </a:r>
          </a:p>
          <a:p>
            <a:r>
              <a:rPr lang="en-US" dirty="0" smtClean="0"/>
              <a:t>Set Up Format Positions</a:t>
            </a:r>
          </a:p>
          <a:p>
            <a:r>
              <a:rPr lang="en-US" dirty="0" smtClean="0"/>
              <a:t>Define the Chart of Accounts</a:t>
            </a:r>
          </a:p>
          <a:p>
            <a:r>
              <a:rPr lang="en-US" dirty="0" smtClean="0"/>
              <a:t>Set Up Sub-Accounts</a:t>
            </a:r>
          </a:p>
          <a:p>
            <a:r>
              <a:rPr lang="en-US" dirty="0" smtClean="0"/>
              <a:t>Set Up Cost Centers</a:t>
            </a:r>
          </a:p>
          <a:p>
            <a:endParaRPr lang="en-US" dirty="0"/>
          </a:p>
        </p:txBody>
      </p:sp>
      <p:sp>
        <p:nvSpPr>
          <p:cNvPr id="12291" name="Rectangle 5"/>
          <p:cNvSpPr>
            <a:spLocks noGrp="1" noChangeArrowheads="1"/>
          </p:cNvSpPr>
          <p:nvPr>
            <p:ph type="title"/>
          </p:nvPr>
        </p:nvSpPr>
        <p:spPr>
          <a:noFill/>
        </p:spPr>
        <p:txBody>
          <a:bodyPr/>
          <a:lstStyle/>
          <a:p>
            <a:r>
              <a:rPr lang="en-US" dirty="0" smtClean="0"/>
              <a:t>General Ledger Setup</a:t>
            </a:r>
          </a:p>
        </p:txBody>
      </p:sp>
      <p:sp>
        <p:nvSpPr>
          <p:cNvPr id="12294" name="Footer Placeholder 5"/>
          <p:cNvSpPr>
            <a:spLocks noGrp="1"/>
          </p:cNvSpPr>
          <p:nvPr>
            <p:ph type="ftr" sz="quarter" idx="10"/>
          </p:nvPr>
        </p:nvSpPr>
        <p:spPr>
          <a:noFill/>
        </p:spPr>
        <p:txBody>
          <a:bodyPr/>
          <a:lstStyle/>
          <a:p>
            <a:pPr defTabSz="865188"/>
            <a:r>
              <a:rPr lang="en-US"/>
              <a:t>GL-SU-100</a:t>
            </a:r>
          </a:p>
        </p:txBody>
      </p:sp>
      <p:sp>
        <p:nvSpPr>
          <p:cNvPr id="321542" name="Line 6"/>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p:txBody>
          <a:bodyPr/>
          <a:lstStyle/>
          <a:p>
            <a:r>
              <a:rPr lang="en-US" smtClean="0"/>
              <a:t>25.24 ― General Ledger Control</a:t>
            </a:r>
          </a:p>
        </p:txBody>
      </p:sp>
      <p:sp>
        <p:nvSpPr>
          <p:cNvPr id="13316" name="Footer Placeholder 3"/>
          <p:cNvSpPr>
            <a:spLocks noGrp="1"/>
          </p:cNvSpPr>
          <p:nvPr>
            <p:ph type="ftr" sz="quarter" idx="10"/>
          </p:nvPr>
        </p:nvSpPr>
        <p:spPr>
          <a:noFill/>
        </p:spPr>
        <p:txBody>
          <a:bodyPr/>
          <a:lstStyle/>
          <a:p>
            <a:pPr defTabSz="865188"/>
            <a:r>
              <a:rPr lang="en-US"/>
              <a:t>GL-SU-110</a:t>
            </a:r>
          </a:p>
        </p:txBody>
      </p:sp>
      <p:pic>
        <p:nvPicPr>
          <p:cNvPr id="13315" name="Picture 5" descr="GL-Control"/>
          <p:cNvPicPr>
            <a:picLocks noChangeAspect="1" noChangeArrowheads="1"/>
          </p:cNvPicPr>
          <p:nvPr/>
        </p:nvPicPr>
        <p:blipFill>
          <a:blip r:embed="rId3" cstate="print"/>
          <a:srcRect/>
          <a:stretch>
            <a:fillRect/>
          </a:stretch>
        </p:blipFill>
        <p:spPr bwMode="auto">
          <a:xfrm>
            <a:off x="2088040" y="1316583"/>
            <a:ext cx="4962525" cy="439102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mtClean="0"/>
              <a:t>GL Reference</a:t>
            </a:r>
          </a:p>
        </p:txBody>
      </p:sp>
      <p:sp>
        <p:nvSpPr>
          <p:cNvPr id="14350" name="Footer Placeholder 16"/>
          <p:cNvSpPr>
            <a:spLocks noGrp="1"/>
          </p:cNvSpPr>
          <p:nvPr>
            <p:ph type="ftr" sz="quarter" idx="10"/>
          </p:nvPr>
        </p:nvSpPr>
        <p:spPr>
          <a:noFill/>
        </p:spPr>
        <p:txBody>
          <a:bodyPr/>
          <a:lstStyle/>
          <a:p>
            <a:pPr defTabSz="865188"/>
            <a:r>
              <a:rPr lang="en-US"/>
              <a:t>GL-SU-120</a:t>
            </a:r>
          </a:p>
        </p:txBody>
      </p:sp>
      <p:pic>
        <p:nvPicPr>
          <p:cNvPr id="14339" name="Picture 4" descr="GLRef"/>
          <p:cNvPicPr>
            <a:picLocks noChangeAspect="1" noChangeArrowheads="1"/>
          </p:cNvPicPr>
          <p:nvPr/>
        </p:nvPicPr>
        <p:blipFill>
          <a:blip r:embed="rId2" cstate="print"/>
          <a:srcRect/>
          <a:stretch>
            <a:fillRect/>
          </a:stretch>
        </p:blipFill>
        <p:spPr bwMode="auto">
          <a:xfrm>
            <a:off x="1181948" y="1282028"/>
            <a:ext cx="7040562" cy="4475162"/>
          </a:xfrm>
          <a:prstGeom prst="rect">
            <a:avLst/>
          </a:prstGeom>
          <a:noFill/>
          <a:ln w="9525">
            <a:solidFill>
              <a:schemeClr val="tx1"/>
            </a:solidFill>
            <a:miter lim="800000"/>
            <a:headEnd/>
            <a:tailEnd/>
          </a:ln>
        </p:spPr>
      </p:pic>
      <p:sp>
        <p:nvSpPr>
          <p:cNvPr id="14340" name="Rectangle 5"/>
          <p:cNvSpPr>
            <a:spLocks noChangeArrowheads="1"/>
          </p:cNvSpPr>
          <p:nvPr/>
        </p:nvSpPr>
        <p:spPr bwMode="auto">
          <a:xfrm>
            <a:off x="1137498" y="1269328"/>
            <a:ext cx="1311275" cy="592137"/>
          </a:xfrm>
          <a:prstGeom prst="rect">
            <a:avLst/>
          </a:prstGeom>
          <a:noFill/>
          <a:ln w="38100">
            <a:solidFill>
              <a:schemeClr val="accent1"/>
            </a:solidFill>
            <a:miter lim="800000"/>
            <a:headEnd/>
            <a:tailEnd/>
          </a:ln>
        </p:spPr>
        <p:txBody>
          <a:bodyPr wrap="none" anchor="ctr"/>
          <a:lstStyle/>
          <a:p>
            <a:endParaRPr lang="en-US">
              <a:latin typeface="+mj-lt"/>
            </a:endParaRPr>
          </a:p>
        </p:txBody>
      </p:sp>
      <p:sp>
        <p:nvSpPr>
          <p:cNvPr id="14341" name="Text Box 7"/>
          <p:cNvSpPr txBox="1">
            <a:spLocks noChangeArrowheads="1"/>
          </p:cNvSpPr>
          <p:nvPr/>
        </p:nvSpPr>
        <p:spPr bwMode="auto">
          <a:xfrm>
            <a:off x="2010623" y="3234653"/>
            <a:ext cx="2582862" cy="1225550"/>
          </a:xfrm>
          <a:prstGeom prst="rect">
            <a:avLst/>
          </a:prstGeom>
          <a:noFill/>
          <a:ln w="38100">
            <a:solidFill>
              <a:srgbClr val="0000CC"/>
            </a:solidFill>
            <a:miter lim="800000"/>
            <a:headEnd/>
            <a:tailEnd/>
          </a:ln>
        </p:spPr>
        <p:txBody>
          <a:bodyPr wrap="none">
            <a:spAutoFit/>
          </a:bodyPr>
          <a:lstStyle/>
          <a:p>
            <a:pPr eaLnBrk="0" hangingPunct="0"/>
            <a:r>
              <a:rPr lang="en-US" sz="2400">
                <a:latin typeface="+mj-lt"/>
              </a:rPr>
              <a:t>GL Reference</a:t>
            </a:r>
          </a:p>
          <a:p>
            <a:pPr eaLnBrk="0" hangingPunct="0"/>
            <a:r>
              <a:rPr lang="en-US" sz="2400">
                <a:latin typeface="+mj-lt"/>
              </a:rPr>
              <a:t>---------------------</a:t>
            </a:r>
          </a:p>
          <a:p>
            <a:pPr eaLnBrk="0" hangingPunct="0"/>
            <a:r>
              <a:rPr lang="en-US" sz="2400">
                <a:latin typeface="+mj-lt"/>
              </a:rPr>
              <a:t>JL010410000001</a:t>
            </a:r>
          </a:p>
        </p:txBody>
      </p:sp>
      <p:sp>
        <p:nvSpPr>
          <p:cNvPr id="14351" name="Rectangle 9"/>
          <p:cNvSpPr>
            <a:spLocks noChangeArrowheads="1"/>
          </p:cNvSpPr>
          <p:nvPr/>
        </p:nvSpPr>
        <p:spPr bwMode="auto">
          <a:xfrm>
            <a:off x="2039943" y="4001415"/>
            <a:ext cx="333375" cy="407988"/>
          </a:xfrm>
          <a:prstGeom prst="rect">
            <a:avLst/>
          </a:prstGeom>
          <a:noFill/>
          <a:ln w="9525">
            <a:solidFill>
              <a:schemeClr val="tx1"/>
            </a:solidFill>
            <a:miter lim="800000"/>
            <a:headEnd/>
            <a:tailEnd/>
          </a:ln>
        </p:spPr>
        <p:txBody>
          <a:bodyPr wrap="none" anchor="ctr"/>
          <a:lstStyle/>
          <a:p>
            <a:endParaRPr lang="en-US">
              <a:latin typeface="+mj-lt"/>
            </a:endParaRPr>
          </a:p>
        </p:txBody>
      </p:sp>
      <p:sp>
        <p:nvSpPr>
          <p:cNvPr id="14352" name="Rectangle 10"/>
          <p:cNvSpPr>
            <a:spLocks noChangeArrowheads="1"/>
          </p:cNvSpPr>
          <p:nvPr/>
        </p:nvSpPr>
        <p:spPr bwMode="auto">
          <a:xfrm>
            <a:off x="2379108" y="4001415"/>
            <a:ext cx="1038225" cy="407988"/>
          </a:xfrm>
          <a:prstGeom prst="rect">
            <a:avLst/>
          </a:prstGeom>
          <a:noFill/>
          <a:ln w="9525">
            <a:solidFill>
              <a:schemeClr val="tx1"/>
            </a:solidFill>
            <a:miter lim="800000"/>
            <a:headEnd/>
            <a:tailEnd/>
          </a:ln>
        </p:spPr>
        <p:txBody>
          <a:bodyPr wrap="none" anchor="ctr"/>
          <a:lstStyle/>
          <a:p>
            <a:endParaRPr lang="en-US">
              <a:latin typeface="+mj-lt"/>
            </a:endParaRPr>
          </a:p>
        </p:txBody>
      </p:sp>
      <p:sp>
        <p:nvSpPr>
          <p:cNvPr id="14353" name="Rectangle 11"/>
          <p:cNvSpPr>
            <a:spLocks noChangeArrowheads="1"/>
          </p:cNvSpPr>
          <p:nvPr/>
        </p:nvSpPr>
        <p:spPr bwMode="auto">
          <a:xfrm>
            <a:off x="3411543" y="4001415"/>
            <a:ext cx="1038225" cy="407988"/>
          </a:xfrm>
          <a:prstGeom prst="rect">
            <a:avLst/>
          </a:prstGeom>
          <a:noFill/>
          <a:ln w="9525">
            <a:solidFill>
              <a:schemeClr val="tx1"/>
            </a:solidFill>
            <a:miter lim="800000"/>
            <a:headEnd/>
            <a:tailEnd/>
          </a:ln>
        </p:spPr>
        <p:txBody>
          <a:bodyPr wrap="none" anchor="ctr"/>
          <a:lstStyle/>
          <a:p>
            <a:endParaRPr lang="en-US">
              <a:latin typeface="+mj-lt"/>
            </a:endParaRPr>
          </a:p>
        </p:txBody>
      </p:sp>
      <p:sp>
        <p:nvSpPr>
          <p:cNvPr id="14343" name="Text Box 12"/>
          <p:cNvSpPr txBox="1">
            <a:spLocks noChangeArrowheads="1"/>
          </p:cNvSpPr>
          <p:nvPr/>
        </p:nvSpPr>
        <p:spPr bwMode="auto">
          <a:xfrm>
            <a:off x="694585" y="4958678"/>
            <a:ext cx="1628775" cy="600075"/>
          </a:xfrm>
          <a:prstGeom prst="rect">
            <a:avLst/>
          </a:prstGeom>
          <a:solidFill>
            <a:srgbClr val="FFFF99"/>
          </a:solidFill>
          <a:ln w="19050">
            <a:solidFill>
              <a:schemeClr val="tx1"/>
            </a:solidFill>
            <a:miter lim="800000"/>
            <a:headEnd/>
            <a:tailEnd/>
          </a:ln>
        </p:spPr>
        <p:txBody>
          <a:bodyPr>
            <a:spAutoFit/>
          </a:bodyPr>
          <a:lstStyle/>
          <a:p>
            <a:pPr algn="ctr" eaLnBrk="0" hangingPunct="0"/>
            <a:r>
              <a:rPr lang="en-US" sz="1600">
                <a:latin typeface="+mj-lt"/>
              </a:rPr>
              <a:t>Transaction</a:t>
            </a:r>
          </a:p>
          <a:p>
            <a:pPr algn="ctr" eaLnBrk="0" hangingPunct="0"/>
            <a:r>
              <a:rPr lang="en-US" sz="1600">
                <a:latin typeface="+mj-lt"/>
              </a:rPr>
              <a:t>Type</a:t>
            </a:r>
          </a:p>
        </p:txBody>
      </p:sp>
      <p:sp>
        <p:nvSpPr>
          <p:cNvPr id="14344" name="Text Box 13"/>
          <p:cNvSpPr txBox="1">
            <a:spLocks noChangeArrowheads="1"/>
          </p:cNvSpPr>
          <p:nvPr/>
        </p:nvSpPr>
        <p:spPr bwMode="auto">
          <a:xfrm>
            <a:off x="3159973" y="5085678"/>
            <a:ext cx="1492250" cy="844550"/>
          </a:xfrm>
          <a:prstGeom prst="rect">
            <a:avLst/>
          </a:prstGeom>
          <a:solidFill>
            <a:srgbClr val="CC99FF"/>
          </a:solidFill>
          <a:ln w="19050">
            <a:solidFill>
              <a:schemeClr val="tx1"/>
            </a:solidFill>
            <a:miter lim="800000"/>
            <a:headEnd/>
            <a:tailEnd/>
          </a:ln>
        </p:spPr>
        <p:txBody>
          <a:bodyPr>
            <a:spAutoFit/>
          </a:bodyPr>
          <a:lstStyle/>
          <a:p>
            <a:pPr algn="ctr" eaLnBrk="0" hangingPunct="0"/>
            <a:r>
              <a:rPr lang="en-US" sz="1600">
                <a:latin typeface="+mj-lt"/>
              </a:rPr>
              <a:t>Effective</a:t>
            </a:r>
          </a:p>
          <a:p>
            <a:pPr algn="ctr" eaLnBrk="0" hangingPunct="0"/>
            <a:r>
              <a:rPr lang="en-US" sz="1600">
                <a:latin typeface="+mj-lt"/>
              </a:rPr>
              <a:t>Date</a:t>
            </a:r>
          </a:p>
          <a:p>
            <a:pPr algn="ctr" eaLnBrk="0" hangingPunct="0"/>
            <a:r>
              <a:rPr lang="en-US" sz="1600">
                <a:latin typeface="+mj-lt"/>
              </a:rPr>
              <a:t>YYMMDD</a:t>
            </a:r>
          </a:p>
        </p:txBody>
      </p:sp>
      <p:sp>
        <p:nvSpPr>
          <p:cNvPr id="14345" name="Text Box 14"/>
          <p:cNvSpPr txBox="1">
            <a:spLocks noChangeArrowheads="1"/>
          </p:cNvSpPr>
          <p:nvPr/>
        </p:nvSpPr>
        <p:spPr bwMode="auto">
          <a:xfrm>
            <a:off x="5479310" y="4609428"/>
            <a:ext cx="1533525" cy="606425"/>
          </a:xfrm>
          <a:prstGeom prst="rect">
            <a:avLst/>
          </a:prstGeom>
          <a:solidFill>
            <a:srgbClr val="B7E9A7"/>
          </a:solidFill>
          <a:ln w="25400">
            <a:solidFill>
              <a:schemeClr val="tx1"/>
            </a:solidFill>
            <a:miter lim="800000"/>
            <a:headEnd/>
            <a:tailEnd/>
          </a:ln>
        </p:spPr>
        <p:txBody>
          <a:bodyPr>
            <a:spAutoFit/>
          </a:bodyPr>
          <a:lstStyle/>
          <a:p>
            <a:pPr algn="ctr" eaLnBrk="0" hangingPunct="0"/>
            <a:r>
              <a:rPr lang="en-US" sz="1600">
                <a:latin typeface="+mj-lt"/>
              </a:rPr>
              <a:t>Transaction</a:t>
            </a:r>
          </a:p>
          <a:p>
            <a:pPr algn="ctr" eaLnBrk="0" hangingPunct="0"/>
            <a:r>
              <a:rPr lang="en-US" sz="1600">
                <a:latin typeface="+mj-lt"/>
              </a:rPr>
              <a:t>Number</a:t>
            </a:r>
          </a:p>
        </p:txBody>
      </p:sp>
      <p:cxnSp>
        <p:nvCxnSpPr>
          <p:cNvPr id="14346" name="AutoShape 15"/>
          <p:cNvCxnSpPr>
            <a:cxnSpLocks noChangeShapeType="1"/>
            <a:endCxn id="14343" idx="0"/>
          </p:cNvCxnSpPr>
          <p:nvPr/>
        </p:nvCxnSpPr>
        <p:spPr bwMode="auto">
          <a:xfrm rot="10800000" flipV="1">
            <a:off x="1508973" y="4206203"/>
            <a:ext cx="593725" cy="742950"/>
          </a:xfrm>
          <a:prstGeom prst="bentConnector2">
            <a:avLst/>
          </a:prstGeom>
          <a:noFill/>
          <a:ln w="28575">
            <a:solidFill>
              <a:schemeClr val="tx1"/>
            </a:solidFill>
            <a:miter lim="800000"/>
            <a:headEnd/>
            <a:tailEnd type="triangle" w="med" len="med"/>
          </a:ln>
        </p:spPr>
      </p:cxnSp>
      <p:cxnSp>
        <p:nvCxnSpPr>
          <p:cNvPr id="14347" name="AutoShape 16"/>
          <p:cNvCxnSpPr>
            <a:cxnSpLocks noChangeShapeType="1"/>
            <a:endCxn id="14344" idx="0"/>
          </p:cNvCxnSpPr>
          <p:nvPr/>
        </p:nvCxnSpPr>
        <p:spPr bwMode="auto">
          <a:xfrm rot="16200000" flipH="1">
            <a:off x="3095679" y="4265734"/>
            <a:ext cx="666750" cy="954088"/>
          </a:xfrm>
          <a:prstGeom prst="bentConnector3">
            <a:avLst>
              <a:gd name="adj1" fmla="val 50477"/>
            </a:avLst>
          </a:prstGeom>
          <a:noFill/>
          <a:ln w="19050">
            <a:solidFill>
              <a:schemeClr val="tx1"/>
            </a:solidFill>
            <a:miter lim="800000"/>
            <a:headEnd/>
            <a:tailEnd type="triangle" w="med" len="med"/>
          </a:ln>
        </p:spPr>
      </p:cxnSp>
      <p:cxnSp>
        <p:nvCxnSpPr>
          <p:cNvPr id="14348" name="AutoShape 17"/>
          <p:cNvCxnSpPr>
            <a:cxnSpLocks noChangeShapeType="1"/>
            <a:endCxn id="14345" idx="0"/>
          </p:cNvCxnSpPr>
          <p:nvPr/>
        </p:nvCxnSpPr>
        <p:spPr bwMode="auto">
          <a:xfrm>
            <a:off x="4512523" y="4206203"/>
            <a:ext cx="1733550" cy="390525"/>
          </a:xfrm>
          <a:prstGeom prst="bentConnector2">
            <a:avLst/>
          </a:prstGeom>
          <a:noFill/>
          <a:ln w="19050">
            <a:solidFill>
              <a:schemeClr val="tx1"/>
            </a:solidFill>
            <a:miter lim="800000"/>
            <a:headEnd/>
            <a:tailEnd type="triangle" w="med" len="med"/>
          </a:ln>
        </p:spPr>
      </p:cxnSp>
      <p:cxnSp>
        <p:nvCxnSpPr>
          <p:cNvPr id="14349" name="AutoShape 18"/>
          <p:cNvCxnSpPr>
            <a:cxnSpLocks noChangeShapeType="1"/>
            <a:stCxn id="14340" idx="2"/>
            <a:endCxn id="14341" idx="0"/>
          </p:cNvCxnSpPr>
          <p:nvPr/>
        </p:nvCxnSpPr>
        <p:spPr bwMode="auto">
          <a:xfrm rot="16200000" flipH="1">
            <a:off x="1880448" y="1793202"/>
            <a:ext cx="1335088" cy="1509713"/>
          </a:xfrm>
          <a:prstGeom prst="bentConnector3">
            <a:avLst>
              <a:gd name="adj1" fmla="val 49940"/>
            </a:avLst>
          </a:prstGeom>
          <a:noFill/>
          <a:ln w="28575">
            <a:solidFill>
              <a:schemeClr val="accent1"/>
            </a:solidFill>
            <a:miter lim="800000"/>
            <a:headEnd/>
            <a:tailEnd type="triangle" w="med" len="med"/>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67434" y="891610"/>
            <a:ext cx="7019365" cy="5424523"/>
          </a:xfrm>
        </p:spPr>
        <p:txBody>
          <a:bodyPr/>
          <a:lstStyle/>
          <a:p>
            <a:r>
              <a:rPr lang="en-US" dirty="0" smtClean="0"/>
              <a:t>Set Up Control Files</a:t>
            </a:r>
          </a:p>
          <a:p>
            <a:r>
              <a:rPr lang="en-US" b="1" dirty="0" smtClean="0"/>
              <a:t>Define Entity Codes</a:t>
            </a:r>
          </a:p>
          <a:p>
            <a:r>
              <a:rPr lang="en-US" dirty="0" smtClean="0"/>
              <a:t>Set Up Format Positions</a:t>
            </a:r>
          </a:p>
          <a:p>
            <a:r>
              <a:rPr lang="en-US" dirty="0" smtClean="0"/>
              <a:t>Define the Chart of Accounts</a:t>
            </a:r>
          </a:p>
          <a:p>
            <a:r>
              <a:rPr lang="en-US" dirty="0" smtClean="0"/>
              <a:t>Set Up Sub-Accounts</a:t>
            </a:r>
          </a:p>
          <a:p>
            <a:r>
              <a:rPr lang="en-US" dirty="0" smtClean="0"/>
              <a:t>Set Up Cost Centers</a:t>
            </a:r>
          </a:p>
          <a:p>
            <a:endParaRPr lang="en-US" dirty="0"/>
          </a:p>
        </p:txBody>
      </p:sp>
      <p:sp>
        <p:nvSpPr>
          <p:cNvPr id="322566" name="Line 6"/>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15366" name="Footer Placeholder 5"/>
          <p:cNvSpPr>
            <a:spLocks noGrp="1"/>
          </p:cNvSpPr>
          <p:nvPr>
            <p:ph type="ftr" sz="quarter" idx="10"/>
          </p:nvPr>
        </p:nvSpPr>
        <p:spPr>
          <a:noFill/>
        </p:spPr>
        <p:txBody>
          <a:bodyPr/>
          <a:lstStyle/>
          <a:p>
            <a:pPr defTabSz="865188"/>
            <a:r>
              <a:rPr lang="en-US"/>
              <a:t>GL-SU-130</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US" smtClean="0"/>
              <a:t>Entity Code Maintenance</a:t>
            </a:r>
          </a:p>
        </p:txBody>
      </p:sp>
      <p:sp>
        <p:nvSpPr>
          <p:cNvPr id="16391" name="Footer Placeholder 6"/>
          <p:cNvSpPr>
            <a:spLocks noGrp="1"/>
          </p:cNvSpPr>
          <p:nvPr>
            <p:ph type="ftr" sz="quarter" idx="10"/>
          </p:nvPr>
        </p:nvSpPr>
        <p:spPr>
          <a:noFill/>
        </p:spPr>
        <p:txBody>
          <a:bodyPr/>
          <a:lstStyle/>
          <a:p>
            <a:pPr defTabSz="865188"/>
            <a:r>
              <a:rPr lang="en-US"/>
              <a:t>GL-SU-140</a:t>
            </a:r>
          </a:p>
        </p:txBody>
      </p:sp>
      <p:pic>
        <p:nvPicPr>
          <p:cNvPr id="16387" name="Picture 5" descr="Entity-Code"/>
          <p:cNvPicPr>
            <a:picLocks noChangeAspect="1" noChangeArrowheads="1"/>
          </p:cNvPicPr>
          <p:nvPr/>
        </p:nvPicPr>
        <p:blipFill>
          <a:blip r:embed="rId3" cstate="print"/>
          <a:srcRect/>
          <a:stretch>
            <a:fillRect/>
          </a:stretch>
        </p:blipFill>
        <p:spPr bwMode="auto">
          <a:xfrm>
            <a:off x="1731963" y="1765300"/>
            <a:ext cx="5067300" cy="3409950"/>
          </a:xfrm>
          <a:prstGeom prst="rect">
            <a:avLst/>
          </a:prstGeom>
          <a:noFill/>
          <a:ln w="9525">
            <a:solidFill>
              <a:schemeClr val="accent1"/>
            </a:solidFill>
            <a:miter lim="800000"/>
            <a:headEnd/>
            <a:tailEnd/>
          </a:ln>
        </p:spPr>
      </p:pic>
      <p:sp>
        <p:nvSpPr>
          <p:cNvPr id="225286" name="Oval 6"/>
          <p:cNvSpPr>
            <a:spLocks noChangeArrowheads="1"/>
          </p:cNvSpPr>
          <p:nvPr/>
        </p:nvSpPr>
        <p:spPr bwMode="auto">
          <a:xfrm>
            <a:off x="3179763" y="2427288"/>
            <a:ext cx="898525" cy="325437"/>
          </a:xfrm>
          <a:prstGeom prst="ellipse">
            <a:avLst/>
          </a:prstGeom>
          <a:noFill/>
          <a:ln w="28575">
            <a:solidFill>
              <a:schemeClr val="accent1"/>
            </a:solidFill>
            <a:round/>
            <a:headEnd/>
            <a:tailEnd/>
          </a:ln>
        </p:spPr>
        <p:txBody>
          <a:bodyPr wrap="none" anchor="ctr"/>
          <a:lstStyle/>
          <a:p>
            <a:endParaRPr lang="en-US">
              <a:latin typeface="+mj-lt"/>
            </a:endParaRPr>
          </a:p>
        </p:txBody>
      </p:sp>
      <p:sp>
        <p:nvSpPr>
          <p:cNvPr id="225287" name="Text Box 7"/>
          <p:cNvSpPr txBox="1">
            <a:spLocks noChangeArrowheads="1"/>
          </p:cNvSpPr>
          <p:nvPr/>
        </p:nvSpPr>
        <p:spPr bwMode="auto">
          <a:xfrm>
            <a:off x="4038600" y="4152900"/>
            <a:ext cx="2881313" cy="758825"/>
          </a:xfrm>
          <a:prstGeom prst="rect">
            <a:avLst/>
          </a:prstGeom>
          <a:solidFill>
            <a:srgbClr val="E8E8E8"/>
          </a:solidFill>
          <a:ln w="28575">
            <a:solidFill>
              <a:schemeClr val="accent1"/>
            </a:solidFill>
            <a:miter lim="800000"/>
            <a:headEnd/>
            <a:tailEnd/>
          </a:ln>
        </p:spPr>
        <p:txBody>
          <a:bodyPr>
            <a:spAutoFit/>
          </a:bodyPr>
          <a:lstStyle/>
          <a:p>
            <a:pPr algn="ctr" eaLnBrk="0" hangingPunct="0"/>
            <a:r>
              <a:rPr kumimoji="1" lang="en-US" sz="1400" b="1">
                <a:latin typeface="+mj-lt"/>
              </a:rPr>
              <a:t>You must identify one entity alone as the </a:t>
            </a:r>
          </a:p>
          <a:p>
            <a:pPr algn="ctr" eaLnBrk="0" hangingPunct="0"/>
            <a:r>
              <a:rPr kumimoji="1" lang="en-US" sz="1400" b="1">
                <a:latin typeface="+mj-lt"/>
              </a:rPr>
              <a:t>primary entity</a:t>
            </a:r>
          </a:p>
        </p:txBody>
      </p:sp>
      <p:cxnSp>
        <p:nvCxnSpPr>
          <p:cNvPr id="225288" name="AutoShape 8"/>
          <p:cNvCxnSpPr>
            <a:cxnSpLocks noChangeShapeType="1"/>
          </p:cNvCxnSpPr>
          <p:nvPr/>
        </p:nvCxnSpPr>
        <p:spPr bwMode="auto">
          <a:xfrm>
            <a:off x="4032250" y="2590800"/>
            <a:ext cx="22225" cy="1835150"/>
          </a:xfrm>
          <a:prstGeom prst="bentConnector3">
            <a:avLst>
              <a:gd name="adj1" fmla="val 42856"/>
            </a:avLst>
          </a:prstGeom>
          <a:noFill/>
          <a:ln w="28575">
            <a:solidFill>
              <a:schemeClr val="accent1"/>
            </a:solidFill>
            <a:miter lim="800000"/>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25286"/>
                                        </p:tgtEl>
                                        <p:attrNameLst>
                                          <p:attrName>style.visibility</p:attrName>
                                        </p:attrNameLst>
                                      </p:cBhvr>
                                      <p:to>
                                        <p:strVal val="visible"/>
                                      </p:to>
                                    </p:set>
                                    <p:animEffect transition="in" filter="box(in)">
                                      <p:cBhvr>
                                        <p:cTn id="7" dur="500"/>
                                        <p:tgtEl>
                                          <p:spTgt spid="225286"/>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25288"/>
                                        </p:tgtEl>
                                        <p:attrNameLst>
                                          <p:attrName>style.visibility</p:attrName>
                                        </p:attrNameLst>
                                      </p:cBhvr>
                                      <p:to>
                                        <p:strVal val="visible"/>
                                      </p:to>
                                    </p:set>
                                    <p:animEffect transition="in" filter="dissolve">
                                      <p:cBhvr>
                                        <p:cTn id="11" dur="500"/>
                                        <p:tgtEl>
                                          <p:spTgt spid="225288"/>
                                        </p:tgtEl>
                                      </p:cBhvr>
                                    </p:animEffect>
                                  </p:childTnLst>
                                </p:cTn>
                              </p:par>
                            </p:childTnLst>
                          </p:cTn>
                        </p:par>
                        <p:par>
                          <p:cTn id="12" fill="hold">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225287"/>
                                        </p:tgtEl>
                                        <p:attrNameLst>
                                          <p:attrName>style.visibility</p:attrName>
                                        </p:attrNameLst>
                                      </p:cBhvr>
                                      <p:to>
                                        <p:strVal val="visible"/>
                                      </p:to>
                                    </p:set>
                                    <p:animEffect transition="in" filter="box(out)">
                                      <p:cBhvr>
                                        <p:cTn id="15" dur="500"/>
                                        <p:tgtEl>
                                          <p:spTgt spid="225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6" grpId="0" animBg="1"/>
      <p:bldP spid="225287"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19125" y="1361875"/>
            <a:ext cx="7931150" cy="4214813"/>
            <a:chOff x="619125" y="1765300"/>
            <a:chExt cx="7931150" cy="4214813"/>
          </a:xfrm>
        </p:grpSpPr>
        <p:pic>
          <p:nvPicPr>
            <p:cNvPr id="17410" name="Picture 4" descr="Entity-Code"/>
            <p:cNvPicPr>
              <a:picLocks noChangeAspect="1" noChangeArrowheads="1"/>
            </p:cNvPicPr>
            <p:nvPr/>
          </p:nvPicPr>
          <p:blipFill>
            <a:blip r:embed="rId2" cstate="print"/>
            <a:srcRect/>
            <a:stretch>
              <a:fillRect/>
            </a:stretch>
          </p:blipFill>
          <p:spPr bwMode="auto">
            <a:xfrm>
              <a:off x="1731963" y="1765300"/>
              <a:ext cx="5067300" cy="3409950"/>
            </a:xfrm>
            <a:prstGeom prst="rect">
              <a:avLst/>
            </a:prstGeom>
            <a:noFill/>
            <a:ln w="9525">
              <a:noFill/>
              <a:miter lim="800000"/>
              <a:headEnd/>
              <a:tailEnd/>
            </a:ln>
          </p:spPr>
        </p:pic>
        <p:pic>
          <p:nvPicPr>
            <p:cNvPr id="17412" name="Picture 6" descr="GLRefa"/>
            <p:cNvPicPr>
              <a:picLocks noChangeAspect="1" noChangeArrowheads="1"/>
            </p:cNvPicPr>
            <p:nvPr/>
          </p:nvPicPr>
          <p:blipFill>
            <a:blip r:embed="rId3" cstate="print"/>
            <a:srcRect/>
            <a:stretch>
              <a:fillRect/>
            </a:stretch>
          </p:blipFill>
          <p:spPr bwMode="auto">
            <a:xfrm>
              <a:off x="619125" y="5073650"/>
              <a:ext cx="7931150" cy="906463"/>
            </a:xfrm>
            <a:prstGeom prst="rect">
              <a:avLst/>
            </a:prstGeom>
            <a:noFill/>
            <a:ln w="19050">
              <a:solidFill>
                <a:schemeClr val="tx1"/>
              </a:solidFill>
              <a:miter lim="800000"/>
              <a:headEnd/>
              <a:tailEnd/>
            </a:ln>
          </p:spPr>
        </p:pic>
        <p:sp>
          <p:nvSpPr>
            <p:cNvPr id="17413" name="AutoShape 7"/>
            <p:cNvSpPr>
              <a:spLocks noChangeArrowheads="1"/>
            </p:cNvSpPr>
            <p:nvPr/>
          </p:nvSpPr>
          <p:spPr bwMode="auto">
            <a:xfrm>
              <a:off x="2955925" y="2343150"/>
              <a:ext cx="1704975" cy="446088"/>
            </a:xfrm>
            <a:prstGeom prst="roundRect">
              <a:avLst>
                <a:gd name="adj" fmla="val 16667"/>
              </a:avLst>
            </a:prstGeom>
            <a:noFill/>
            <a:ln w="38100">
              <a:solidFill>
                <a:schemeClr val="accent1"/>
              </a:solidFill>
              <a:round/>
              <a:headEnd/>
              <a:tailEnd/>
            </a:ln>
          </p:spPr>
          <p:txBody>
            <a:bodyPr wrap="none" anchor="ctr"/>
            <a:lstStyle/>
            <a:p>
              <a:endParaRPr lang="en-US"/>
            </a:p>
          </p:txBody>
        </p:sp>
        <p:sp>
          <p:nvSpPr>
            <p:cNvPr id="17414" name="AutoShape 8"/>
            <p:cNvSpPr>
              <a:spLocks noChangeArrowheads="1"/>
            </p:cNvSpPr>
            <p:nvPr/>
          </p:nvSpPr>
          <p:spPr bwMode="auto">
            <a:xfrm>
              <a:off x="3336925" y="5067300"/>
              <a:ext cx="668338" cy="892175"/>
            </a:xfrm>
            <a:prstGeom prst="roundRect">
              <a:avLst>
                <a:gd name="adj" fmla="val 16667"/>
              </a:avLst>
            </a:prstGeom>
            <a:noFill/>
            <a:ln w="38100">
              <a:solidFill>
                <a:schemeClr val="accent1"/>
              </a:solidFill>
              <a:round/>
              <a:headEnd/>
              <a:tailEnd/>
            </a:ln>
          </p:spPr>
          <p:txBody>
            <a:bodyPr wrap="none" anchor="ctr"/>
            <a:lstStyle/>
            <a:p>
              <a:endParaRPr lang="en-US"/>
            </a:p>
          </p:txBody>
        </p:sp>
        <p:sp>
          <p:nvSpPr>
            <p:cNvPr id="17415" name="Text Box 9"/>
            <p:cNvSpPr txBox="1">
              <a:spLocks noChangeArrowheads="1"/>
            </p:cNvSpPr>
            <p:nvPr/>
          </p:nvSpPr>
          <p:spPr bwMode="auto">
            <a:xfrm>
              <a:off x="3654425" y="3833813"/>
              <a:ext cx="730250" cy="374650"/>
            </a:xfrm>
            <a:prstGeom prst="rect">
              <a:avLst/>
            </a:prstGeom>
            <a:solidFill>
              <a:schemeClr val="bg1"/>
            </a:solidFill>
            <a:ln w="38100">
              <a:solidFill>
                <a:schemeClr val="accent1"/>
              </a:solidFill>
              <a:miter lim="800000"/>
              <a:headEnd/>
              <a:tailEnd/>
            </a:ln>
          </p:spPr>
          <p:txBody>
            <a:bodyPr wrap="none">
              <a:spAutoFit/>
            </a:bodyPr>
            <a:lstStyle/>
            <a:p>
              <a:pPr algn="ctr" eaLnBrk="0" hangingPunct="0"/>
              <a:r>
                <a:rPr lang="en-US" sz="1600"/>
                <a:t>Entity</a:t>
              </a:r>
            </a:p>
          </p:txBody>
        </p:sp>
        <p:cxnSp>
          <p:nvCxnSpPr>
            <p:cNvPr id="17416" name="AutoShape 10"/>
            <p:cNvCxnSpPr>
              <a:cxnSpLocks noChangeShapeType="1"/>
              <a:stCxn id="17413" idx="2"/>
              <a:endCxn id="17415" idx="0"/>
            </p:cNvCxnSpPr>
            <p:nvPr/>
          </p:nvCxnSpPr>
          <p:spPr bwMode="auto">
            <a:xfrm rot="16200000" flipH="1">
              <a:off x="3410744" y="3205957"/>
              <a:ext cx="1006475" cy="211137"/>
            </a:xfrm>
            <a:prstGeom prst="bentConnector3">
              <a:avLst>
                <a:gd name="adj1" fmla="val 49843"/>
              </a:avLst>
            </a:prstGeom>
            <a:noFill/>
            <a:ln w="28575">
              <a:solidFill>
                <a:schemeClr val="accent1"/>
              </a:solidFill>
              <a:miter lim="800000"/>
              <a:headEnd/>
              <a:tailEnd type="triangle" w="med" len="med"/>
            </a:ln>
          </p:spPr>
        </p:cxnSp>
        <p:cxnSp>
          <p:nvCxnSpPr>
            <p:cNvPr id="17417" name="AutoShape 11"/>
            <p:cNvCxnSpPr>
              <a:cxnSpLocks noChangeShapeType="1"/>
              <a:stCxn id="17414" idx="0"/>
              <a:endCxn id="17415" idx="2"/>
            </p:cNvCxnSpPr>
            <p:nvPr/>
          </p:nvCxnSpPr>
          <p:spPr bwMode="auto">
            <a:xfrm rot="16200000">
              <a:off x="3435350" y="4464051"/>
              <a:ext cx="820737" cy="347662"/>
            </a:xfrm>
            <a:prstGeom prst="bentConnector3">
              <a:avLst>
                <a:gd name="adj1" fmla="val 49903"/>
              </a:avLst>
            </a:prstGeom>
            <a:noFill/>
            <a:ln w="28575">
              <a:solidFill>
                <a:schemeClr val="accent1"/>
              </a:solidFill>
              <a:miter lim="800000"/>
              <a:headEnd/>
              <a:tailEnd type="triangle" w="med" len="med"/>
            </a:ln>
          </p:spPr>
        </p:cxnSp>
      </p:grpSp>
      <p:sp>
        <p:nvSpPr>
          <p:cNvPr id="11" name="Title 10"/>
          <p:cNvSpPr>
            <a:spLocks noGrp="1"/>
          </p:cNvSpPr>
          <p:nvPr>
            <p:ph type="title"/>
          </p:nvPr>
        </p:nvSpPr>
        <p:spPr/>
        <p:txBody>
          <a:bodyPr>
            <a:normAutofit/>
          </a:bodyPr>
          <a:lstStyle/>
          <a:p>
            <a:r>
              <a:rPr lang="en-US" dirty="0" smtClean="0"/>
              <a:t>Entity Code within a Transaction</a:t>
            </a:r>
            <a:endParaRPr lang="en-US" dirty="0"/>
          </a:p>
        </p:txBody>
      </p:sp>
      <p:sp>
        <p:nvSpPr>
          <p:cNvPr id="17418" name="Footer Placeholder 9"/>
          <p:cNvSpPr>
            <a:spLocks noGrp="1"/>
          </p:cNvSpPr>
          <p:nvPr>
            <p:ph type="ftr" sz="quarter" idx="10"/>
          </p:nvPr>
        </p:nvSpPr>
        <p:spPr>
          <a:noFill/>
        </p:spPr>
        <p:txBody>
          <a:bodyPr/>
          <a:lstStyle/>
          <a:p>
            <a:pPr defTabSz="865188"/>
            <a:r>
              <a:rPr lang="en-US"/>
              <a:t>GL-SU-150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447925" y="2630488"/>
            <a:ext cx="4027488" cy="881062"/>
          </a:xfrm>
        </p:spPr>
        <p:txBody>
          <a:bodyPr/>
          <a:lstStyle/>
          <a:p>
            <a:r>
              <a:rPr lang="en-US" sz="4000" smtClean="0"/>
              <a:t>Setup Exercise</a:t>
            </a:r>
          </a:p>
        </p:txBody>
      </p:sp>
      <p:sp>
        <p:nvSpPr>
          <p:cNvPr id="18435" name="Footer Placeholder 2"/>
          <p:cNvSpPr>
            <a:spLocks noGrp="1"/>
          </p:cNvSpPr>
          <p:nvPr>
            <p:ph type="ftr" sz="quarter" idx="10"/>
          </p:nvPr>
        </p:nvSpPr>
        <p:spPr>
          <a:noFill/>
        </p:spPr>
        <p:txBody>
          <a:bodyPr/>
          <a:lstStyle/>
          <a:p>
            <a:pPr defTabSz="865188"/>
            <a:r>
              <a:rPr lang="en-US"/>
              <a:t>GL-SU-160</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58470" y="891610"/>
            <a:ext cx="7028329" cy="5424523"/>
          </a:xfrm>
        </p:spPr>
        <p:txBody>
          <a:bodyPr/>
          <a:lstStyle/>
          <a:p>
            <a:r>
              <a:rPr lang="en-US" dirty="0" smtClean="0"/>
              <a:t>Set Up Control Files</a:t>
            </a:r>
          </a:p>
          <a:p>
            <a:r>
              <a:rPr lang="en-US" dirty="0" smtClean="0"/>
              <a:t>Define Entity Codes</a:t>
            </a:r>
          </a:p>
          <a:p>
            <a:r>
              <a:rPr lang="en-US" b="1" dirty="0" smtClean="0"/>
              <a:t>Set Up Format Positions</a:t>
            </a:r>
          </a:p>
          <a:p>
            <a:r>
              <a:rPr lang="en-US" dirty="0" smtClean="0"/>
              <a:t>Define the Chart of Accounts</a:t>
            </a:r>
          </a:p>
          <a:p>
            <a:r>
              <a:rPr lang="en-US" dirty="0" smtClean="0"/>
              <a:t>Set Up Sub-Accounts</a:t>
            </a:r>
          </a:p>
          <a:p>
            <a:r>
              <a:rPr lang="en-US" dirty="0" smtClean="0"/>
              <a:t>Set Up Cost Centers</a:t>
            </a:r>
          </a:p>
          <a:p>
            <a:endParaRPr lang="en-US" dirty="0"/>
          </a:p>
        </p:txBody>
      </p:sp>
      <p:sp>
        <p:nvSpPr>
          <p:cNvPr id="323590"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19462" name="Footer Placeholder 5"/>
          <p:cNvSpPr>
            <a:spLocks noGrp="1"/>
          </p:cNvSpPr>
          <p:nvPr>
            <p:ph type="ftr" sz="quarter" idx="10"/>
          </p:nvPr>
        </p:nvSpPr>
        <p:spPr>
          <a:noFill/>
        </p:spPr>
        <p:txBody>
          <a:bodyPr/>
          <a:lstStyle/>
          <a:p>
            <a:pPr defTabSz="865188"/>
            <a:r>
              <a:rPr lang="en-US"/>
              <a:t>GL-SU-170</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lstStyle/>
          <a:p>
            <a:r>
              <a:rPr lang="en-US" smtClean="0"/>
              <a:t>Grouping Transactions on Reports</a:t>
            </a:r>
          </a:p>
        </p:txBody>
      </p:sp>
      <p:sp>
        <p:nvSpPr>
          <p:cNvPr id="20488" name="Footer Placeholder 7"/>
          <p:cNvSpPr>
            <a:spLocks noGrp="1"/>
          </p:cNvSpPr>
          <p:nvPr>
            <p:ph type="ftr" sz="quarter" idx="10"/>
          </p:nvPr>
        </p:nvSpPr>
        <p:spPr>
          <a:noFill/>
        </p:spPr>
        <p:txBody>
          <a:bodyPr/>
          <a:lstStyle/>
          <a:p>
            <a:pPr defTabSz="865188"/>
            <a:r>
              <a:rPr lang="en-US"/>
              <a:t>GL-SU-180</a:t>
            </a:r>
          </a:p>
        </p:txBody>
      </p:sp>
      <p:sp>
        <p:nvSpPr>
          <p:cNvPr id="229381" name="Rectangle 5"/>
          <p:cNvSpPr>
            <a:spLocks noChangeArrowheads="1"/>
          </p:cNvSpPr>
          <p:nvPr/>
        </p:nvSpPr>
        <p:spPr bwMode="auto">
          <a:xfrm>
            <a:off x="898803" y="1512878"/>
            <a:ext cx="7007225" cy="1446212"/>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lIns="90488" tIns="44450" rIns="90488" bIns="44450">
            <a:spAutoFit/>
          </a:bodyPr>
          <a:lstStyle/>
          <a:p>
            <a:pPr eaLnBrk="0" hangingPunct="0">
              <a:spcBef>
                <a:spcPct val="50000"/>
              </a:spcBef>
              <a:tabLst>
                <a:tab pos="914400" algn="l"/>
                <a:tab pos="1371600" algn="l"/>
                <a:tab pos="1828800" algn="l"/>
                <a:tab pos="2286000" algn="l"/>
                <a:tab pos="6400800" algn="r"/>
              </a:tabLst>
              <a:defRPr/>
            </a:pPr>
            <a:r>
              <a:rPr kumimoji="1" lang="en-US" sz="1600" b="1">
                <a:latin typeface="+mj-lt"/>
              </a:rPr>
              <a:t>Balance Sheet</a:t>
            </a:r>
            <a:endParaRPr kumimoji="1" lang="en-US" sz="1600">
              <a:latin typeface="+mj-lt"/>
            </a:endParaRPr>
          </a:p>
          <a:p>
            <a:pPr eaLnBrk="0" hangingPunct="0">
              <a:spcBef>
                <a:spcPct val="50000"/>
              </a:spcBef>
              <a:tabLst>
                <a:tab pos="914400" algn="l"/>
                <a:tab pos="1371600" algn="l"/>
                <a:tab pos="1828800" algn="l"/>
                <a:tab pos="2286000" algn="l"/>
                <a:tab pos="6400800" algn="r"/>
              </a:tabLst>
              <a:defRPr/>
            </a:pPr>
            <a:r>
              <a:rPr kumimoji="1" lang="en-US" sz="1600">
                <a:latin typeface="+mj-lt"/>
              </a:rPr>
              <a:t>	Liabilities and Equity	200,000.00</a:t>
            </a:r>
          </a:p>
          <a:p>
            <a:pPr eaLnBrk="0" hangingPunct="0">
              <a:spcBef>
                <a:spcPct val="50000"/>
              </a:spcBef>
              <a:tabLst>
                <a:tab pos="914400" algn="l"/>
                <a:tab pos="1371600" algn="l"/>
                <a:tab pos="1828800" algn="l"/>
                <a:tab pos="2286000" algn="l"/>
                <a:tab pos="6400800" algn="r"/>
              </a:tabLst>
              <a:defRPr/>
            </a:pPr>
            <a:r>
              <a:rPr kumimoji="1" lang="en-US" sz="1600">
                <a:latin typeface="+mj-lt"/>
              </a:rPr>
              <a:t>		Liabilities		50,000.00</a:t>
            </a:r>
          </a:p>
          <a:p>
            <a:pPr eaLnBrk="0" hangingPunct="0">
              <a:spcBef>
                <a:spcPct val="50000"/>
              </a:spcBef>
              <a:tabLst>
                <a:tab pos="914400" algn="l"/>
                <a:tab pos="1371600" algn="l"/>
                <a:tab pos="1828800" algn="l"/>
                <a:tab pos="2286000" algn="l"/>
                <a:tab pos="6400800" algn="r"/>
              </a:tabLst>
              <a:defRPr/>
            </a:pPr>
            <a:r>
              <a:rPr kumimoji="1" lang="en-US" sz="1600">
                <a:latin typeface="+mj-lt"/>
              </a:rPr>
              <a:t>			Current Liabilities	25,000.00</a:t>
            </a:r>
          </a:p>
        </p:txBody>
      </p:sp>
      <p:sp>
        <p:nvSpPr>
          <p:cNvPr id="229382" name="Rectangle 6"/>
          <p:cNvSpPr>
            <a:spLocks noChangeArrowheads="1"/>
          </p:cNvSpPr>
          <p:nvPr/>
        </p:nvSpPr>
        <p:spPr bwMode="auto">
          <a:xfrm>
            <a:off x="479703" y="3917940"/>
            <a:ext cx="8358058" cy="184409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spAutoFit/>
          </a:bodyPr>
          <a:lstStyle/>
          <a:p>
            <a:pPr eaLnBrk="0" hangingPunct="0">
              <a:defRPr/>
            </a:pPr>
            <a:r>
              <a:rPr kumimoji="1" lang="en-US" sz="1600" dirty="0">
                <a:latin typeface="+mj-lt"/>
              </a:rPr>
              <a:t>Line      Account              Project    </a:t>
            </a:r>
            <a:r>
              <a:rPr kumimoji="1" lang="en-US" sz="1600" dirty="0" smtClean="0">
                <a:latin typeface="+mj-lt"/>
              </a:rPr>
              <a:t>Entity    Description                            Amount </a:t>
            </a:r>
            <a:r>
              <a:rPr kumimoji="1" lang="en-US" sz="1600" dirty="0">
                <a:latin typeface="+mj-lt"/>
              </a:rPr>
              <a:t>Cur</a:t>
            </a:r>
            <a:endParaRPr kumimoji="1" lang="en-US" sz="1600" b="1" dirty="0">
              <a:latin typeface="+mj-lt"/>
            </a:endParaRPr>
          </a:p>
          <a:p>
            <a:pPr eaLnBrk="0" hangingPunct="0">
              <a:defRPr/>
            </a:pPr>
            <a:r>
              <a:rPr kumimoji="1" lang="en-US" sz="1600" b="1" dirty="0" smtClean="0">
                <a:latin typeface="+mj-lt"/>
              </a:rPr>
              <a:t>---------------------------------------------------------------------------------------------</a:t>
            </a:r>
            <a:endParaRPr kumimoji="1" lang="en-US" sz="1600" b="1" dirty="0">
              <a:latin typeface="+mj-lt"/>
            </a:endParaRPr>
          </a:p>
          <a:p>
            <a:pPr eaLnBrk="0" hangingPunct="0">
              <a:defRPr/>
            </a:pPr>
            <a:r>
              <a:rPr kumimoji="1" lang="en-US" sz="1600" b="1" dirty="0">
                <a:latin typeface="+mj-lt"/>
              </a:rPr>
              <a:t>   </a:t>
            </a:r>
            <a:r>
              <a:rPr kumimoji="1" lang="en-US" sz="1600" dirty="0">
                <a:latin typeface="+mj-lt"/>
              </a:rPr>
              <a:t>1         2100-10-1000   ADV96       2000     AP Voucher                          </a:t>
            </a:r>
            <a:r>
              <a:rPr kumimoji="1" lang="en-US" sz="1600" dirty="0" smtClean="0">
                <a:latin typeface="+mj-lt"/>
              </a:rPr>
              <a:t>-</a:t>
            </a:r>
            <a:r>
              <a:rPr kumimoji="1" lang="en-US" sz="1600" dirty="0">
                <a:latin typeface="+mj-lt"/>
              </a:rPr>
              <a:t>100.00 USD</a:t>
            </a:r>
            <a:endParaRPr kumimoji="1" lang="en-US" sz="1600" b="1" dirty="0">
              <a:latin typeface="+mj-lt"/>
            </a:endParaRPr>
          </a:p>
          <a:p>
            <a:pPr eaLnBrk="0" hangingPunct="0">
              <a:defRPr/>
            </a:pPr>
            <a:r>
              <a:rPr kumimoji="1" lang="en-US" sz="1600" dirty="0">
                <a:latin typeface="+mj-lt"/>
              </a:rPr>
              <a:t>   2         5100-10-1000   ADV96       1000     PURCHASES (EXPENSED)       100.00 USD</a:t>
            </a:r>
            <a:endParaRPr kumimoji="1" lang="en-US" sz="1600" b="1" dirty="0">
              <a:latin typeface="+mj-lt"/>
            </a:endParaRPr>
          </a:p>
          <a:p>
            <a:pPr eaLnBrk="0" hangingPunct="0">
              <a:defRPr/>
            </a:pPr>
            <a:r>
              <a:rPr kumimoji="1" lang="en-US" sz="1600" b="1" dirty="0">
                <a:latin typeface="+mj-lt"/>
              </a:rPr>
              <a:t>                                                                                                                      </a:t>
            </a:r>
            <a:r>
              <a:rPr kumimoji="1" lang="en-US" sz="1600" b="1" dirty="0" smtClean="0">
                <a:latin typeface="+mj-lt"/>
              </a:rPr>
              <a:t>-------------</a:t>
            </a:r>
          </a:p>
          <a:p>
            <a:pPr eaLnBrk="0" hangingPunct="0">
              <a:defRPr/>
            </a:pPr>
            <a:r>
              <a:rPr kumimoji="1" lang="en-US" sz="1600" b="1" dirty="0">
                <a:latin typeface="+mj-lt"/>
              </a:rPr>
              <a:t>	</a:t>
            </a:r>
            <a:r>
              <a:rPr kumimoji="1" lang="en-US" sz="1600" b="1" dirty="0" smtClean="0">
                <a:latin typeface="+mj-lt"/>
              </a:rPr>
              <a:t>						          </a:t>
            </a:r>
            <a:r>
              <a:rPr kumimoji="1" lang="en-US" sz="1600" dirty="0" smtClean="0">
                <a:latin typeface="+mj-lt"/>
              </a:rPr>
              <a:t>0.00 </a:t>
            </a:r>
            <a:r>
              <a:rPr kumimoji="1" lang="en-US" sz="1600" dirty="0">
                <a:latin typeface="+mj-lt"/>
              </a:rPr>
              <a:t>USD</a:t>
            </a:r>
            <a:endParaRPr kumimoji="1" lang="en-US" sz="1800" b="1" dirty="0">
              <a:latin typeface="+mj-lt"/>
            </a:endParaRPr>
          </a:p>
          <a:p>
            <a:pPr eaLnBrk="0" latinLnBrk="1" hangingPunct="0">
              <a:defRPr/>
            </a:pPr>
            <a:endParaRPr kumimoji="1" lang="en-US" sz="1800" b="1" dirty="0">
              <a:latin typeface="+mj-lt"/>
            </a:endParaRPr>
          </a:p>
        </p:txBody>
      </p:sp>
      <p:sp>
        <p:nvSpPr>
          <p:cNvPr id="20485" name="Rectangle 7"/>
          <p:cNvSpPr>
            <a:spLocks noChangeArrowheads="1"/>
          </p:cNvSpPr>
          <p:nvPr/>
        </p:nvSpPr>
        <p:spPr bwMode="auto">
          <a:xfrm>
            <a:off x="1195665" y="4452928"/>
            <a:ext cx="7537450" cy="239712"/>
          </a:xfrm>
          <a:prstGeom prst="rect">
            <a:avLst/>
          </a:prstGeom>
          <a:noFill/>
          <a:ln w="38100">
            <a:solidFill>
              <a:schemeClr val="accent1"/>
            </a:solidFill>
            <a:miter lim="800000"/>
            <a:headEnd/>
            <a:tailEnd/>
          </a:ln>
        </p:spPr>
        <p:txBody>
          <a:bodyPr wrap="none" anchor="ctr"/>
          <a:lstStyle/>
          <a:p>
            <a:endParaRPr lang="en-US">
              <a:latin typeface="+mj-lt"/>
            </a:endParaRPr>
          </a:p>
        </p:txBody>
      </p:sp>
      <p:sp>
        <p:nvSpPr>
          <p:cNvPr id="20486" name="Rectangle 8"/>
          <p:cNvSpPr>
            <a:spLocks noChangeArrowheads="1"/>
          </p:cNvSpPr>
          <p:nvPr/>
        </p:nvSpPr>
        <p:spPr bwMode="auto">
          <a:xfrm>
            <a:off x="2759353" y="2660640"/>
            <a:ext cx="4675187" cy="282575"/>
          </a:xfrm>
          <a:prstGeom prst="rect">
            <a:avLst/>
          </a:prstGeom>
          <a:noFill/>
          <a:ln w="19050">
            <a:solidFill>
              <a:schemeClr val="accent1"/>
            </a:solidFill>
            <a:miter lim="800000"/>
            <a:headEnd/>
            <a:tailEnd/>
          </a:ln>
        </p:spPr>
        <p:txBody>
          <a:bodyPr wrap="none" anchor="ctr"/>
          <a:lstStyle/>
          <a:p>
            <a:endParaRPr lang="en-US">
              <a:latin typeface="+mj-lt"/>
            </a:endParaRPr>
          </a:p>
        </p:txBody>
      </p:sp>
      <p:sp>
        <p:nvSpPr>
          <p:cNvPr id="20487" name="Line 9"/>
          <p:cNvSpPr>
            <a:spLocks noChangeShapeType="1"/>
          </p:cNvSpPr>
          <p:nvPr/>
        </p:nvSpPr>
        <p:spPr bwMode="auto">
          <a:xfrm flipV="1">
            <a:off x="5156478" y="3032115"/>
            <a:ext cx="0" cy="1409700"/>
          </a:xfrm>
          <a:prstGeom prst="line">
            <a:avLst/>
          </a:prstGeom>
          <a:noFill/>
          <a:ln w="28575">
            <a:solidFill>
              <a:schemeClr val="accent1"/>
            </a:solidFill>
            <a:round/>
            <a:headEnd/>
            <a:tailEnd type="triangle" w="med" len="med"/>
          </a:ln>
        </p:spPr>
        <p:txBody>
          <a:bodyPr wrap="none" anchor="ctr"/>
          <a:lstStyle/>
          <a:p>
            <a:endParaRPr lang="en-US">
              <a:latin typeface="+mj-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mtClean="0"/>
              <a:t>25.3.7 – Format Position Maintenance</a:t>
            </a:r>
          </a:p>
        </p:txBody>
      </p:sp>
      <p:sp>
        <p:nvSpPr>
          <p:cNvPr id="21508" name="Footer Placeholder 3"/>
          <p:cNvSpPr>
            <a:spLocks noGrp="1"/>
          </p:cNvSpPr>
          <p:nvPr>
            <p:ph type="ftr" sz="quarter" idx="10"/>
          </p:nvPr>
        </p:nvSpPr>
        <p:spPr>
          <a:noFill/>
        </p:spPr>
        <p:txBody>
          <a:bodyPr/>
          <a:lstStyle/>
          <a:p>
            <a:pPr defTabSz="865188"/>
            <a:r>
              <a:rPr lang="en-US"/>
              <a:t>GL-SU-190</a:t>
            </a:r>
          </a:p>
        </p:txBody>
      </p:sp>
      <p:pic>
        <p:nvPicPr>
          <p:cNvPr id="21507" name="Picture 4" descr="Form-Pos-Maint"/>
          <p:cNvPicPr>
            <a:picLocks noChangeAspect="1" noChangeArrowheads="1"/>
          </p:cNvPicPr>
          <p:nvPr/>
        </p:nvPicPr>
        <p:blipFill>
          <a:blip r:embed="rId3" cstate="print"/>
          <a:srcRect/>
          <a:stretch>
            <a:fillRect/>
          </a:stretch>
        </p:blipFill>
        <p:spPr bwMode="auto">
          <a:xfrm>
            <a:off x="1441548" y="1558823"/>
            <a:ext cx="6253162" cy="40005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613646" y="891610"/>
            <a:ext cx="7073153" cy="5424523"/>
          </a:xfrm>
        </p:spPr>
        <p:txBody>
          <a:bodyPr/>
          <a:lstStyle/>
          <a:p>
            <a:r>
              <a:rPr lang="en-US" dirty="0" smtClean="0"/>
              <a:t>Set Up Control Files</a:t>
            </a:r>
          </a:p>
          <a:p>
            <a:r>
              <a:rPr lang="en-US" dirty="0" smtClean="0"/>
              <a:t>Define Entity Codes</a:t>
            </a:r>
          </a:p>
          <a:p>
            <a:r>
              <a:rPr lang="en-US" dirty="0" smtClean="0"/>
              <a:t>Set Up Format Positions</a:t>
            </a:r>
          </a:p>
          <a:p>
            <a:r>
              <a:rPr lang="en-US" dirty="0" smtClean="0"/>
              <a:t>Define the Chart of Accounts</a:t>
            </a:r>
          </a:p>
          <a:p>
            <a:r>
              <a:rPr lang="en-US" dirty="0" smtClean="0"/>
              <a:t>Set Up Sub-Accounts</a:t>
            </a:r>
          </a:p>
          <a:p>
            <a:r>
              <a:rPr lang="en-US" dirty="0" smtClean="0"/>
              <a:t>Set Up Cost Centers</a:t>
            </a:r>
          </a:p>
          <a:p>
            <a:endParaRPr lang="en-US" dirty="0"/>
          </a:p>
        </p:txBody>
      </p:sp>
      <p:sp>
        <p:nvSpPr>
          <p:cNvPr id="6" name="Title 5"/>
          <p:cNvSpPr>
            <a:spLocks noGrp="1"/>
          </p:cNvSpPr>
          <p:nvPr>
            <p:ph type="title"/>
          </p:nvPr>
        </p:nvSpPr>
        <p:spPr/>
        <p:txBody>
          <a:bodyPr/>
          <a:lstStyle/>
          <a:p>
            <a:r>
              <a:rPr lang="en-US" dirty="0" smtClean="0"/>
              <a:t>General Ledger Setup</a:t>
            </a:r>
            <a:endParaRPr lang="en-US" dirty="0"/>
          </a:p>
        </p:txBody>
      </p:sp>
      <p:sp>
        <p:nvSpPr>
          <p:cNvPr id="4101" name="Footer Placeholder 4"/>
          <p:cNvSpPr>
            <a:spLocks noGrp="1"/>
          </p:cNvSpPr>
          <p:nvPr>
            <p:ph type="ftr" sz="quarter" idx="10"/>
          </p:nvPr>
        </p:nvSpPr>
        <p:spPr>
          <a:noFill/>
        </p:spPr>
        <p:txBody>
          <a:bodyPr/>
          <a:lstStyle/>
          <a:p>
            <a:pPr defTabSz="865188"/>
            <a:r>
              <a:rPr lang="en-US"/>
              <a:t>GL-SU-020</a:t>
            </a:r>
          </a:p>
        </p:txBody>
      </p:sp>
      <p:sp>
        <p:nvSpPr>
          <p:cNvPr id="318468" name="Line 4"/>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mtClean="0"/>
              <a:t>Report Formatting</a:t>
            </a:r>
          </a:p>
        </p:txBody>
      </p:sp>
      <p:sp>
        <p:nvSpPr>
          <p:cNvPr id="22545" name="Footer Placeholder 16"/>
          <p:cNvSpPr>
            <a:spLocks noGrp="1"/>
          </p:cNvSpPr>
          <p:nvPr>
            <p:ph type="ftr" sz="quarter" idx="10"/>
          </p:nvPr>
        </p:nvSpPr>
        <p:spPr>
          <a:noFill/>
        </p:spPr>
        <p:txBody>
          <a:bodyPr/>
          <a:lstStyle/>
          <a:p>
            <a:pPr defTabSz="865188"/>
            <a:r>
              <a:rPr lang="en-US"/>
              <a:t>GL-SU-200</a:t>
            </a:r>
          </a:p>
        </p:txBody>
      </p:sp>
      <p:grpSp>
        <p:nvGrpSpPr>
          <p:cNvPr id="18" name="Group 17"/>
          <p:cNvGrpSpPr/>
          <p:nvPr/>
        </p:nvGrpSpPr>
        <p:grpSpPr>
          <a:xfrm>
            <a:off x="638623" y="1068558"/>
            <a:ext cx="7853876" cy="4908550"/>
            <a:chOff x="1230313" y="1579563"/>
            <a:chExt cx="7853876" cy="4908550"/>
          </a:xfrm>
        </p:grpSpPr>
        <p:sp>
          <p:nvSpPr>
            <p:cNvPr id="22531" name="Line 4"/>
            <p:cNvSpPr>
              <a:spLocks noChangeShapeType="1"/>
            </p:cNvSpPr>
            <p:nvPr/>
          </p:nvSpPr>
          <p:spPr bwMode="auto">
            <a:xfrm>
              <a:off x="1765300" y="2071688"/>
              <a:ext cx="1588" cy="4381500"/>
            </a:xfrm>
            <a:prstGeom prst="line">
              <a:avLst/>
            </a:prstGeom>
            <a:noFill/>
            <a:ln w="127000">
              <a:solidFill>
                <a:srgbClr val="E2E2E2"/>
              </a:solidFill>
              <a:round/>
              <a:headEnd/>
              <a:tailEnd/>
            </a:ln>
          </p:spPr>
          <p:txBody>
            <a:bodyPr wrap="none" anchor="ctr"/>
            <a:lstStyle/>
            <a:p>
              <a:endParaRPr lang="en-US">
                <a:latin typeface="+mj-lt"/>
              </a:endParaRPr>
            </a:p>
          </p:txBody>
        </p:sp>
        <p:sp>
          <p:nvSpPr>
            <p:cNvPr id="22532" name="Line 5"/>
            <p:cNvSpPr>
              <a:spLocks noChangeShapeType="1"/>
            </p:cNvSpPr>
            <p:nvPr/>
          </p:nvSpPr>
          <p:spPr bwMode="auto">
            <a:xfrm>
              <a:off x="2173288" y="2068513"/>
              <a:ext cx="0" cy="4405312"/>
            </a:xfrm>
            <a:prstGeom prst="line">
              <a:avLst/>
            </a:prstGeom>
            <a:noFill/>
            <a:ln w="127000">
              <a:solidFill>
                <a:srgbClr val="E2E2E2"/>
              </a:solidFill>
              <a:round/>
              <a:headEnd/>
              <a:tailEnd/>
            </a:ln>
          </p:spPr>
          <p:txBody>
            <a:bodyPr wrap="none" anchor="ctr"/>
            <a:lstStyle/>
            <a:p>
              <a:endParaRPr lang="en-US">
                <a:latin typeface="+mj-lt"/>
              </a:endParaRPr>
            </a:p>
          </p:txBody>
        </p:sp>
        <p:sp>
          <p:nvSpPr>
            <p:cNvPr id="22533" name="Line 6"/>
            <p:cNvSpPr>
              <a:spLocks noChangeShapeType="1"/>
            </p:cNvSpPr>
            <p:nvPr/>
          </p:nvSpPr>
          <p:spPr bwMode="auto">
            <a:xfrm>
              <a:off x="2565400" y="2078038"/>
              <a:ext cx="33338" cy="4405312"/>
            </a:xfrm>
            <a:prstGeom prst="line">
              <a:avLst/>
            </a:prstGeom>
            <a:noFill/>
            <a:ln w="127000">
              <a:solidFill>
                <a:srgbClr val="E2E2E2"/>
              </a:solidFill>
              <a:round/>
              <a:headEnd/>
              <a:tailEnd/>
            </a:ln>
          </p:spPr>
          <p:txBody>
            <a:bodyPr wrap="none" anchor="ctr"/>
            <a:lstStyle/>
            <a:p>
              <a:endParaRPr lang="en-US">
                <a:latin typeface="+mj-lt"/>
              </a:endParaRPr>
            </a:p>
          </p:txBody>
        </p:sp>
        <p:sp>
          <p:nvSpPr>
            <p:cNvPr id="22534" name="Line 7"/>
            <p:cNvSpPr>
              <a:spLocks noChangeShapeType="1"/>
            </p:cNvSpPr>
            <p:nvPr/>
          </p:nvSpPr>
          <p:spPr bwMode="auto">
            <a:xfrm>
              <a:off x="2976563" y="2073275"/>
              <a:ext cx="0" cy="4391025"/>
            </a:xfrm>
            <a:prstGeom prst="line">
              <a:avLst/>
            </a:prstGeom>
            <a:noFill/>
            <a:ln w="127000">
              <a:solidFill>
                <a:srgbClr val="E2E2E2"/>
              </a:solidFill>
              <a:round/>
              <a:headEnd/>
              <a:tailEnd/>
            </a:ln>
          </p:spPr>
          <p:txBody>
            <a:bodyPr wrap="none" anchor="ctr"/>
            <a:lstStyle/>
            <a:p>
              <a:endParaRPr lang="en-US">
                <a:latin typeface="+mj-lt"/>
              </a:endParaRPr>
            </a:p>
          </p:txBody>
        </p:sp>
        <p:sp>
          <p:nvSpPr>
            <p:cNvPr id="22535" name="Line 8"/>
            <p:cNvSpPr>
              <a:spLocks noChangeShapeType="1"/>
            </p:cNvSpPr>
            <p:nvPr/>
          </p:nvSpPr>
          <p:spPr bwMode="auto">
            <a:xfrm>
              <a:off x="1387475" y="2090738"/>
              <a:ext cx="0" cy="4392612"/>
            </a:xfrm>
            <a:prstGeom prst="line">
              <a:avLst/>
            </a:prstGeom>
            <a:noFill/>
            <a:ln w="127000">
              <a:solidFill>
                <a:srgbClr val="E2E2E2"/>
              </a:solidFill>
              <a:round/>
              <a:headEnd/>
              <a:tailEnd/>
            </a:ln>
          </p:spPr>
          <p:txBody>
            <a:bodyPr wrap="none" anchor="ctr"/>
            <a:lstStyle/>
            <a:p>
              <a:endParaRPr lang="en-US">
                <a:latin typeface="+mj-lt"/>
              </a:endParaRPr>
            </a:p>
          </p:txBody>
        </p:sp>
        <p:sp>
          <p:nvSpPr>
            <p:cNvPr id="22536" name="Line 9"/>
            <p:cNvSpPr>
              <a:spLocks noChangeShapeType="1"/>
            </p:cNvSpPr>
            <p:nvPr/>
          </p:nvSpPr>
          <p:spPr bwMode="auto">
            <a:xfrm flipV="1">
              <a:off x="1235075" y="2052638"/>
              <a:ext cx="4054475" cy="1587"/>
            </a:xfrm>
            <a:prstGeom prst="line">
              <a:avLst/>
            </a:prstGeom>
            <a:noFill/>
            <a:ln w="12700">
              <a:solidFill>
                <a:schemeClr val="tx1"/>
              </a:solidFill>
              <a:round/>
              <a:headEnd/>
              <a:tailEnd/>
            </a:ln>
          </p:spPr>
          <p:txBody>
            <a:bodyPr wrap="none" anchor="ctr"/>
            <a:lstStyle/>
            <a:p>
              <a:endParaRPr lang="en-US">
                <a:latin typeface="+mj-lt"/>
              </a:endParaRPr>
            </a:p>
          </p:txBody>
        </p:sp>
        <p:sp>
          <p:nvSpPr>
            <p:cNvPr id="22537" name="Rectangle 10"/>
            <p:cNvSpPr>
              <a:spLocks noChangeArrowheads="1"/>
            </p:cNvSpPr>
            <p:nvPr/>
          </p:nvSpPr>
          <p:spPr bwMode="auto">
            <a:xfrm>
              <a:off x="1235075" y="1579563"/>
              <a:ext cx="4067175" cy="4908550"/>
            </a:xfrm>
            <a:prstGeom prst="rect">
              <a:avLst/>
            </a:prstGeom>
            <a:noFill/>
            <a:ln w="12700">
              <a:solidFill>
                <a:schemeClr val="tx1"/>
              </a:solidFill>
              <a:miter lim="800000"/>
              <a:headEnd/>
              <a:tailEnd/>
            </a:ln>
          </p:spPr>
          <p:txBody>
            <a:bodyPr wrap="none" anchor="ctr"/>
            <a:lstStyle/>
            <a:p>
              <a:endParaRPr lang="en-US">
                <a:latin typeface="+mj-lt"/>
              </a:endParaRPr>
            </a:p>
          </p:txBody>
        </p:sp>
        <p:sp>
          <p:nvSpPr>
            <p:cNvPr id="22538" name="Rectangle 11"/>
            <p:cNvSpPr>
              <a:spLocks noChangeArrowheads="1"/>
            </p:cNvSpPr>
            <p:nvPr/>
          </p:nvSpPr>
          <p:spPr bwMode="auto">
            <a:xfrm>
              <a:off x="5748338" y="5400675"/>
              <a:ext cx="2704267" cy="366767"/>
            </a:xfrm>
            <a:prstGeom prst="rect">
              <a:avLst/>
            </a:prstGeom>
            <a:solidFill>
              <a:schemeClr val="accent3"/>
            </a:solidFill>
            <a:ln w="12700">
              <a:solidFill>
                <a:schemeClr val="tx1"/>
              </a:solidFill>
              <a:miter lim="800000"/>
              <a:headEnd/>
              <a:tailEnd/>
            </a:ln>
          </p:spPr>
          <p:txBody>
            <a:bodyPr wrap="none" lIns="90488" tIns="44450" rIns="90488" bIns="44450">
              <a:spAutoFit/>
            </a:bodyPr>
            <a:lstStyle/>
            <a:p>
              <a:pPr eaLnBrk="0" hangingPunct="0"/>
              <a:r>
                <a:rPr kumimoji="1" lang="en-US" sz="1800">
                  <a:latin typeface="+mj-lt"/>
                </a:rPr>
                <a:t>Suppress Header = Yes</a:t>
              </a:r>
            </a:p>
          </p:txBody>
        </p:sp>
        <p:sp>
          <p:nvSpPr>
            <p:cNvPr id="22539" name="Rectangle 12"/>
            <p:cNvSpPr>
              <a:spLocks noChangeArrowheads="1"/>
            </p:cNvSpPr>
            <p:nvPr/>
          </p:nvSpPr>
          <p:spPr bwMode="auto">
            <a:xfrm>
              <a:off x="5738813" y="2886075"/>
              <a:ext cx="2384425" cy="376238"/>
            </a:xfrm>
            <a:prstGeom prst="rect">
              <a:avLst/>
            </a:prstGeom>
            <a:solidFill>
              <a:schemeClr val="accent4"/>
            </a:solidFill>
            <a:ln w="12700">
              <a:solidFill>
                <a:schemeClr val="tx1"/>
              </a:solidFill>
              <a:miter lim="800000"/>
              <a:headEnd/>
              <a:tailEnd/>
            </a:ln>
          </p:spPr>
          <p:txBody>
            <a:bodyPr wrap="none" lIns="90488" tIns="44450" rIns="90488" bIns="44450">
              <a:spAutoFit/>
            </a:bodyPr>
            <a:lstStyle/>
            <a:p>
              <a:pPr eaLnBrk="0" hangingPunct="0"/>
              <a:r>
                <a:rPr kumimoji="1" lang="en-US" sz="1800">
                  <a:latin typeface="+mj-lt"/>
                </a:rPr>
                <a:t>Suppress Total = Yes</a:t>
              </a:r>
            </a:p>
          </p:txBody>
        </p:sp>
        <p:sp>
          <p:nvSpPr>
            <p:cNvPr id="22540" name="Rectangle 13"/>
            <p:cNvSpPr>
              <a:spLocks noChangeArrowheads="1"/>
            </p:cNvSpPr>
            <p:nvPr/>
          </p:nvSpPr>
          <p:spPr bwMode="auto">
            <a:xfrm>
              <a:off x="5748338" y="2200275"/>
              <a:ext cx="3335851" cy="366767"/>
            </a:xfrm>
            <a:prstGeom prst="rect">
              <a:avLst/>
            </a:prstGeom>
            <a:solidFill>
              <a:schemeClr val="accent6"/>
            </a:solidFill>
            <a:ln w="12700">
              <a:solidFill>
                <a:schemeClr val="tx1"/>
              </a:solidFill>
              <a:miter lim="800000"/>
              <a:headEnd/>
              <a:tailEnd/>
            </a:ln>
          </p:spPr>
          <p:txBody>
            <a:bodyPr wrap="none" lIns="90488" tIns="44450" rIns="90488" bIns="44450">
              <a:spAutoFit/>
            </a:bodyPr>
            <a:lstStyle/>
            <a:p>
              <a:pPr eaLnBrk="0" hangingPunct="0"/>
              <a:r>
                <a:rPr kumimoji="1" lang="en-US" sz="1800">
                  <a:latin typeface="+mj-lt"/>
                </a:rPr>
                <a:t>Suppress Header/Total = Yes</a:t>
              </a:r>
            </a:p>
          </p:txBody>
        </p:sp>
        <p:sp>
          <p:nvSpPr>
            <p:cNvPr id="22541" name="Line 14"/>
            <p:cNvSpPr>
              <a:spLocks noChangeShapeType="1"/>
            </p:cNvSpPr>
            <p:nvPr/>
          </p:nvSpPr>
          <p:spPr bwMode="auto">
            <a:xfrm flipH="1">
              <a:off x="2395538" y="2355850"/>
              <a:ext cx="3363912" cy="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22542" name="Line 15"/>
            <p:cNvSpPr>
              <a:spLocks noChangeShapeType="1"/>
            </p:cNvSpPr>
            <p:nvPr/>
          </p:nvSpPr>
          <p:spPr bwMode="auto">
            <a:xfrm flipH="1">
              <a:off x="3976688" y="3074988"/>
              <a:ext cx="1773237" cy="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22543" name="Line 16"/>
            <p:cNvSpPr>
              <a:spLocks noChangeShapeType="1"/>
            </p:cNvSpPr>
            <p:nvPr/>
          </p:nvSpPr>
          <p:spPr bwMode="auto">
            <a:xfrm flipH="1">
              <a:off x="3160713" y="5565775"/>
              <a:ext cx="2598737" cy="3175"/>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22544" name="Rectangle 17"/>
            <p:cNvSpPr>
              <a:spLocks noChangeArrowheads="1"/>
            </p:cNvSpPr>
            <p:nvPr/>
          </p:nvSpPr>
          <p:spPr bwMode="auto">
            <a:xfrm>
              <a:off x="1230313" y="1600200"/>
              <a:ext cx="4537075" cy="4341813"/>
            </a:xfrm>
            <a:prstGeom prst="rect">
              <a:avLst/>
            </a:prstGeom>
            <a:noFill/>
            <a:ln w="12700">
              <a:noFill/>
              <a:miter lim="800000"/>
              <a:headEnd/>
              <a:tailEnd/>
            </a:ln>
          </p:spPr>
          <p:txBody>
            <a:bodyPr lIns="90488" tIns="44450" rIns="90488" bIns="44450">
              <a:spAutoFit/>
            </a:bodyPr>
            <a:lstStyle/>
            <a:p>
              <a:pPr defTabSz="400050" eaLnBrk="0" hangingPunct="0">
                <a:lnSpc>
                  <a:spcPct val="105000"/>
                </a:lnSpc>
                <a:tabLst>
                  <a:tab pos="400050" algn="l"/>
                </a:tabLst>
              </a:pPr>
              <a:r>
                <a:rPr kumimoji="1" lang="en-US" sz="1400">
                  <a:latin typeface="+mj-lt"/>
                </a:rPr>
                <a:t>Level</a:t>
              </a:r>
            </a:p>
            <a:p>
              <a:pPr defTabSz="400050" eaLnBrk="0" hangingPunct="0">
                <a:lnSpc>
                  <a:spcPct val="105000"/>
                </a:lnSpc>
                <a:tabLst>
                  <a:tab pos="400050" algn="l"/>
                </a:tabLst>
              </a:pPr>
              <a:r>
                <a:rPr kumimoji="1" lang="en-US" sz="1400">
                  <a:latin typeface="+mj-lt"/>
                </a:rPr>
                <a:t>1	2	3	4	5</a:t>
              </a:r>
            </a:p>
            <a:p>
              <a:pPr defTabSz="400050" eaLnBrk="0" hangingPunct="0">
                <a:lnSpc>
                  <a:spcPct val="105000"/>
                </a:lnSpc>
                <a:tabLst>
                  <a:tab pos="400050" algn="l"/>
                </a:tabLst>
              </a:pPr>
              <a:r>
                <a:rPr kumimoji="1" lang="en-US" sz="1400">
                  <a:latin typeface="+mj-lt"/>
                </a:rPr>
                <a:t> ASSETS</a:t>
              </a:r>
            </a:p>
            <a:p>
              <a:pPr defTabSz="400050" eaLnBrk="0" hangingPunct="0">
                <a:lnSpc>
                  <a:spcPct val="105000"/>
                </a:lnSpc>
                <a:tabLst>
                  <a:tab pos="400050" algn="l"/>
                </a:tabLst>
              </a:pPr>
              <a:r>
                <a:rPr kumimoji="1" lang="en-US" sz="1400">
                  <a:latin typeface="+mj-lt"/>
                </a:rPr>
                <a:t> 	</a:t>
              </a:r>
            </a:p>
            <a:p>
              <a:pPr defTabSz="400050" eaLnBrk="0" hangingPunct="0">
                <a:lnSpc>
                  <a:spcPct val="105000"/>
                </a:lnSpc>
                <a:tabLst>
                  <a:tab pos="400050" algn="l"/>
                </a:tabLst>
              </a:pPr>
              <a:r>
                <a:rPr kumimoji="1" lang="en-US" sz="1400">
                  <a:latin typeface="+mj-lt"/>
                </a:rPr>
                <a:t> 		CURRENT ASSETS</a:t>
              </a:r>
            </a:p>
            <a:p>
              <a:pPr defTabSz="400050" eaLnBrk="0" hangingPunct="0">
                <a:lnSpc>
                  <a:spcPct val="105000"/>
                </a:lnSpc>
                <a:tabLst>
                  <a:tab pos="400050" algn="l"/>
                </a:tabLst>
              </a:pPr>
              <a:r>
                <a:rPr kumimoji="1" lang="en-US" sz="1400">
                  <a:latin typeface="+mj-lt"/>
                </a:rPr>
                <a:t> 			CASH	</a:t>
              </a:r>
            </a:p>
            <a:p>
              <a:pPr defTabSz="400050" eaLnBrk="0" hangingPunct="0">
                <a:lnSpc>
                  <a:spcPct val="105000"/>
                </a:lnSpc>
                <a:tabLst>
                  <a:tab pos="400050" algn="l"/>
                </a:tabLst>
              </a:pPr>
              <a:r>
                <a:rPr kumimoji="1" lang="en-US" sz="1400">
                  <a:latin typeface="+mj-lt"/>
                </a:rPr>
                <a:t> 				CASH-USD</a:t>
              </a:r>
            </a:p>
            <a:p>
              <a:pPr defTabSz="400050" eaLnBrk="0" hangingPunct="0">
                <a:lnSpc>
                  <a:spcPct val="105000"/>
                </a:lnSpc>
                <a:tabLst>
                  <a:tab pos="400050" algn="l"/>
                </a:tabLst>
              </a:pPr>
              <a:r>
                <a:rPr kumimoji="1" lang="en-US" sz="1400">
                  <a:latin typeface="+mj-lt"/>
                </a:rPr>
                <a:t> 			TOTAL CASH</a:t>
              </a:r>
            </a:p>
            <a:p>
              <a:pPr defTabSz="400050" eaLnBrk="0" hangingPunct="0">
                <a:lnSpc>
                  <a:spcPct val="105000"/>
                </a:lnSpc>
                <a:tabLst>
                  <a:tab pos="400050" algn="l"/>
                </a:tabLst>
              </a:pPr>
              <a:r>
                <a:rPr kumimoji="1" lang="en-US" sz="1400">
                  <a:latin typeface="+mj-lt"/>
                </a:rPr>
                <a:t> 			ACCOUNTS RECEIVABLE</a:t>
              </a:r>
            </a:p>
            <a:p>
              <a:pPr defTabSz="400050" eaLnBrk="0" hangingPunct="0">
                <a:lnSpc>
                  <a:spcPct val="105000"/>
                </a:lnSpc>
                <a:tabLst>
                  <a:tab pos="400050" algn="l"/>
                </a:tabLst>
              </a:pPr>
              <a:r>
                <a:rPr kumimoji="1" lang="en-US" sz="1400">
                  <a:latin typeface="+mj-lt"/>
                </a:rPr>
                <a:t> 			INVENTORY</a:t>
              </a:r>
            </a:p>
            <a:p>
              <a:pPr defTabSz="400050" eaLnBrk="0" hangingPunct="0">
                <a:lnSpc>
                  <a:spcPct val="105000"/>
                </a:lnSpc>
                <a:tabLst>
                  <a:tab pos="400050" algn="l"/>
                </a:tabLst>
              </a:pPr>
              <a:r>
                <a:rPr kumimoji="1" lang="en-US" sz="1400">
                  <a:latin typeface="+mj-lt"/>
                </a:rPr>
                <a:t> 		TOTAL CURRENT ASSETS</a:t>
              </a:r>
            </a:p>
            <a:p>
              <a:pPr defTabSz="400050" eaLnBrk="0" hangingPunct="0">
                <a:lnSpc>
                  <a:spcPct val="105000"/>
                </a:lnSpc>
                <a:tabLst>
                  <a:tab pos="400050" algn="l"/>
                </a:tabLst>
              </a:pPr>
              <a:r>
                <a:rPr kumimoji="1" lang="en-US" sz="1400">
                  <a:latin typeface="+mj-lt"/>
                </a:rPr>
                <a:t>TOTAL ASSETS</a:t>
              </a:r>
            </a:p>
            <a:p>
              <a:pPr defTabSz="400050" eaLnBrk="0" hangingPunct="0">
                <a:lnSpc>
                  <a:spcPct val="105000"/>
                </a:lnSpc>
                <a:tabLst>
                  <a:tab pos="400050" algn="l"/>
                </a:tabLst>
              </a:pPr>
              <a:r>
                <a:rPr kumimoji="1" lang="en-US" sz="1400">
                  <a:latin typeface="+mj-lt"/>
                </a:rPr>
                <a:t>LIABILITIES &amp; EQUITY</a:t>
              </a:r>
            </a:p>
            <a:p>
              <a:pPr defTabSz="400050" eaLnBrk="0" hangingPunct="0">
                <a:lnSpc>
                  <a:spcPct val="105000"/>
                </a:lnSpc>
                <a:tabLst>
                  <a:tab pos="400050" algn="l"/>
                </a:tabLst>
              </a:pPr>
              <a:r>
                <a:rPr kumimoji="1" lang="en-US" sz="1400">
                  <a:latin typeface="+mj-lt"/>
                </a:rPr>
                <a:t> 	LIABILITIES</a:t>
              </a:r>
            </a:p>
            <a:p>
              <a:pPr defTabSz="400050" eaLnBrk="0" hangingPunct="0">
                <a:lnSpc>
                  <a:spcPct val="105000"/>
                </a:lnSpc>
                <a:tabLst>
                  <a:tab pos="400050" algn="l"/>
                </a:tabLst>
              </a:pPr>
              <a:r>
                <a:rPr kumimoji="1" lang="en-US" sz="1400">
                  <a:latin typeface="+mj-lt"/>
                </a:rPr>
                <a:t> 		CURRENT LIABILITIES</a:t>
              </a:r>
            </a:p>
            <a:p>
              <a:pPr defTabSz="400050" eaLnBrk="0" hangingPunct="0">
                <a:lnSpc>
                  <a:spcPct val="105000"/>
                </a:lnSpc>
                <a:tabLst>
                  <a:tab pos="400050" algn="l"/>
                </a:tabLst>
              </a:pPr>
              <a:r>
                <a:rPr kumimoji="1" lang="en-US" sz="1400">
                  <a:latin typeface="+mj-lt"/>
                </a:rPr>
                <a:t> 		TOTAL CURRENT LIABILITIES</a:t>
              </a:r>
            </a:p>
            <a:p>
              <a:pPr defTabSz="400050" eaLnBrk="0" hangingPunct="0">
                <a:lnSpc>
                  <a:spcPct val="105000"/>
                </a:lnSpc>
                <a:tabLst>
                  <a:tab pos="400050" algn="l"/>
                </a:tabLst>
              </a:pPr>
              <a:r>
                <a:rPr kumimoji="1" lang="en-US" sz="1400">
                  <a:latin typeface="+mj-lt"/>
                </a:rPr>
                <a:t> 	TOTAL LIABILITIES</a:t>
              </a:r>
            </a:p>
            <a:p>
              <a:pPr defTabSz="400050" eaLnBrk="0" hangingPunct="0">
                <a:lnSpc>
                  <a:spcPct val="105000"/>
                </a:lnSpc>
                <a:tabLst>
                  <a:tab pos="400050" algn="l"/>
                </a:tabLst>
              </a:pPr>
              <a:r>
                <a:rPr kumimoji="1" lang="en-US" sz="1400">
                  <a:latin typeface="+mj-lt"/>
                </a:rPr>
                <a:t> 	TOTAL EQUITY </a:t>
              </a:r>
            </a:p>
            <a:p>
              <a:pPr defTabSz="400050" eaLnBrk="0" hangingPunct="0">
                <a:lnSpc>
                  <a:spcPct val="105000"/>
                </a:lnSpc>
                <a:tabLst>
                  <a:tab pos="400050" algn="l"/>
                </a:tabLst>
              </a:pPr>
              <a:r>
                <a:rPr kumimoji="1" lang="en-US" sz="1400">
                  <a:latin typeface="+mj-lt"/>
                </a:rPr>
                <a:t> TOTAL LIABILITIES &amp; EQUITY</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mtClean="0"/>
              <a:t>Balance Sheet Format Positions</a:t>
            </a:r>
          </a:p>
        </p:txBody>
      </p:sp>
      <p:sp>
        <p:nvSpPr>
          <p:cNvPr id="23571" name="Footer Placeholder 18"/>
          <p:cNvSpPr>
            <a:spLocks noGrp="1"/>
          </p:cNvSpPr>
          <p:nvPr>
            <p:ph type="ftr" sz="quarter" idx="10"/>
          </p:nvPr>
        </p:nvSpPr>
        <p:spPr>
          <a:noFill/>
        </p:spPr>
        <p:txBody>
          <a:bodyPr/>
          <a:lstStyle/>
          <a:p>
            <a:pPr defTabSz="865188"/>
            <a:r>
              <a:rPr lang="en-US"/>
              <a:t>GL-SU-210</a:t>
            </a:r>
          </a:p>
        </p:txBody>
      </p:sp>
      <p:sp>
        <p:nvSpPr>
          <p:cNvPr id="23555" name="Rectangle 10"/>
          <p:cNvSpPr>
            <a:spLocks noChangeArrowheads="1"/>
          </p:cNvSpPr>
          <p:nvPr/>
        </p:nvSpPr>
        <p:spPr bwMode="auto">
          <a:xfrm>
            <a:off x="884238" y="5682393"/>
            <a:ext cx="3343275" cy="409575"/>
          </a:xfrm>
          <a:prstGeom prst="rect">
            <a:avLst/>
          </a:prstGeom>
          <a:noFill/>
          <a:ln w="12700">
            <a:noFill/>
            <a:miter lim="800000"/>
            <a:headEnd/>
            <a:tailEnd/>
          </a:ln>
        </p:spPr>
        <p:txBody>
          <a:bodyPr lIns="90488" tIns="44450" rIns="90488" bIns="44450">
            <a:spAutoFit/>
          </a:bodyPr>
          <a:lstStyle/>
          <a:p>
            <a:pPr eaLnBrk="0" hangingPunct="0">
              <a:lnSpc>
                <a:spcPct val="105000"/>
              </a:lnSpc>
            </a:pPr>
            <a:r>
              <a:rPr kumimoji="1" lang="en-US" sz="1000">
                <a:latin typeface="+mj-lt"/>
              </a:rPr>
              <a:t>*Blank format positions for spacing: </a:t>
            </a:r>
          </a:p>
          <a:p>
            <a:pPr eaLnBrk="0" hangingPunct="0">
              <a:lnSpc>
                <a:spcPct val="105000"/>
              </a:lnSpc>
            </a:pPr>
            <a:r>
              <a:rPr kumimoji="1" lang="en-US" sz="1000">
                <a:latin typeface="+mj-lt"/>
              </a:rPr>
              <a:t>Suppress Header/Total = Yes in 25.3.7</a:t>
            </a:r>
          </a:p>
        </p:txBody>
      </p:sp>
      <p:sp>
        <p:nvSpPr>
          <p:cNvPr id="23556" name="Line 4"/>
          <p:cNvSpPr>
            <a:spLocks noChangeShapeType="1"/>
          </p:cNvSpPr>
          <p:nvPr/>
        </p:nvSpPr>
        <p:spPr bwMode="auto">
          <a:xfrm flipH="1">
            <a:off x="974725" y="1550130"/>
            <a:ext cx="7938" cy="3843338"/>
          </a:xfrm>
          <a:prstGeom prst="line">
            <a:avLst/>
          </a:prstGeom>
          <a:noFill/>
          <a:ln w="127000">
            <a:solidFill>
              <a:srgbClr val="DADADA"/>
            </a:solidFill>
            <a:round/>
            <a:headEnd/>
            <a:tailEnd/>
          </a:ln>
        </p:spPr>
        <p:txBody>
          <a:bodyPr wrap="none" anchor="ctr"/>
          <a:lstStyle/>
          <a:p>
            <a:endParaRPr lang="en-US">
              <a:latin typeface="+mj-lt"/>
            </a:endParaRPr>
          </a:p>
        </p:txBody>
      </p:sp>
      <p:sp>
        <p:nvSpPr>
          <p:cNvPr id="23557" name="Line 5"/>
          <p:cNvSpPr>
            <a:spLocks noChangeShapeType="1"/>
          </p:cNvSpPr>
          <p:nvPr/>
        </p:nvSpPr>
        <p:spPr bwMode="auto">
          <a:xfrm>
            <a:off x="1371600" y="1535843"/>
            <a:ext cx="20638" cy="3867150"/>
          </a:xfrm>
          <a:prstGeom prst="line">
            <a:avLst/>
          </a:prstGeom>
          <a:noFill/>
          <a:ln w="127000">
            <a:solidFill>
              <a:srgbClr val="DADADA"/>
            </a:solidFill>
            <a:round/>
            <a:headEnd/>
            <a:tailEnd/>
          </a:ln>
        </p:spPr>
        <p:txBody>
          <a:bodyPr wrap="none" anchor="ctr"/>
          <a:lstStyle/>
          <a:p>
            <a:endParaRPr lang="en-US">
              <a:latin typeface="+mj-lt"/>
            </a:endParaRPr>
          </a:p>
        </p:txBody>
      </p:sp>
      <p:sp>
        <p:nvSpPr>
          <p:cNvPr id="23558" name="Line 6"/>
          <p:cNvSpPr>
            <a:spLocks noChangeShapeType="1"/>
          </p:cNvSpPr>
          <p:nvPr/>
        </p:nvSpPr>
        <p:spPr bwMode="auto">
          <a:xfrm>
            <a:off x="1768475" y="1535843"/>
            <a:ext cx="30163" cy="3848100"/>
          </a:xfrm>
          <a:prstGeom prst="line">
            <a:avLst/>
          </a:prstGeom>
          <a:noFill/>
          <a:ln w="127000">
            <a:solidFill>
              <a:srgbClr val="DADADA"/>
            </a:solidFill>
            <a:round/>
            <a:headEnd/>
            <a:tailEnd/>
          </a:ln>
        </p:spPr>
        <p:txBody>
          <a:bodyPr wrap="none" anchor="ctr"/>
          <a:lstStyle/>
          <a:p>
            <a:endParaRPr lang="en-US">
              <a:latin typeface="+mj-lt"/>
            </a:endParaRPr>
          </a:p>
        </p:txBody>
      </p:sp>
      <p:sp>
        <p:nvSpPr>
          <p:cNvPr id="23559" name="Line 7"/>
          <p:cNvSpPr>
            <a:spLocks noChangeShapeType="1"/>
          </p:cNvSpPr>
          <p:nvPr/>
        </p:nvSpPr>
        <p:spPr bwMode="auto">
          <a:xfrm>
            <a:off x="2151063" y="1550130"/>
            <a:ext cx="0" cy="3833813"/>
          </a:xfrm>
          <a:prstGeom prst="line">
            <a:avLst/>
          </a:prstGeom>
          <a:noFill/>
          <a:ln w="127000">
            <a:solidFill>
              <a:srgbClr val="DADADA"/>
            </a:solidFill>
            <a:round/>
            <a:headEnd/>
            <a:tailEnd/>
          </a:ln>
        </p:spPr>
        <p:txBody>
          <a:bodyPr wrap="none" anchor="ctr"/>
          <a:lstStyle/>
          <a:p>
            <a:endParaRPr lang="en-US">
              <a:latin typeface="+mj-lt"/>
            </a:endParaRPr>
          </a:p>
        </p:txBody>
      </p:sp>
      <p:sp>
        <p:nvSpPr>
          <p:cNvPr id="23560" name="Line 8"/>
          <p:cNvSpPr>
            <a:spLocks noChangeShapeType="1"/>
          </p:cNvSpPr>
          <p:nvPr/>
        </p:nvSpPr>
        <p:spPr bwMode="auto">
          <a:xfrm>
            <a:off x="612775" y="1527905"/>
            <a:ext cx="0" cy="3856038"/>
          </a:xfrm>
          <a:prstGeom prst="line">
            <a:avLst/>
          </a:prstGeom>
          <a:noFill/>
          <a:ln w="127000">
            <a:solidFill>
              <a:srgbClr val="DADADA"/>
            </a:solidFill>
            <a:round/>
            <a:headEnd/>
            <a:tailEnd/>
          </a:ln>
        </p:spPr>
        <p:txBody>
          <a:bodyPr wrap="none" anchor="ctr"/>
          <a:lstStyle/>
          <a:p>
            <a:endParaRPr lang="en-US">
              <a:latin typeface="+mj-lt"/>
            </a:endParaRPr>
          </a:p>
        </p:txBody>
      </p:sp>
      <p:sp>
        <p:nvSpPr>
          <p:cNvPr id="23561" name="Rectangle 9"/>
          <p:cNvSpPr>
            <a:spLocks noChangeArrowheads="1"/>
          </p:cNvSpPr>
          <p:nvPr/>
        </p:nvSpPr>
        <p:spPr bwMode="auto">
          <a:xfrm>
            <a:off x="458788" y="1016730"/>
            <a:ext cx="4443412" cy="4186238"/>
          </a:xfrm>
          <a:prstGeom prst="rect">
            <a:avLst/>
          </a:prstGeom>
          <a:noFill/>
          <a:ln w="12700">
            <a:noFill/>
            <a:miter lim="800000"/>
            <a:headEnd/>
            <a:tailEnd/>
          </a:ln>
        </p:spPr>
        <p:txBody>
          <a:bodyPr lIns="90488" tIns="44450" rIns="90488" bIns="44450">
            <a:spAutoFit/>
          </a:bodyPr>
          <a:lstStyle/>
          <a:p>
            <a:pPr defTabSz="400050" eaLnBrk="0" hangingPunct="0">
              <a:lnSpc>
                <a:spcPct val="105000"/>
              </a:lnSpc>
              <a:tabLst>
                <a:tab pos="400050" algn="l"/>
              </a:tabLst>
            </a:pPr>
            <a:r>
              <a:rPr kumimoji="1" lang="en-US" sz="1400" b="1">
                <a:latin typeface="+mj-lt"/>
              </a:rPr>
              <a:t>Level</a:t>
            </a:r>
          </a:p>
          <a:p>
            <a:pPr defTabSz="400050" eaLnBrk="0" hangingPunct="0">
              <a:lnSpc>
                <a:spcPct val="105000"/>
              </a:lnSpc>
              <a:tabLst>
                <a:tab pos="400050" algn="l"/>
              </a:tabLst>
            </a:pPr>
            <a:r>
              <a:rPr kumimoji="1" lang="en-US" sz="1400" b="1">
                <a:latin typeface="+mj-lt"/>
              </a:rPr>
              <a:t>1	2	3	4	5</a:t>
            </a:r>
          </a:p>
          <a:p>
            <a:pPr defTabSz="400050" eaLnBrk="0" hangingPunct="0">
              <a:lnSpc>
                <a:spcPct val="105000"/>
              </a:lnSpc>
              <a:tabLst>
                <a:tab pos="400050" algn="l"/>
              </a:tabLst>
            </a:pPr>
            <a:r>
              <a:rPr kumimoji="1" lang="en-US" sz="1200" b="1">
                <a:latin typeface="+mj-lt"/>
              </a:rPr>
              <a:t> </a:t>
            </a:r>
            <a:r>
              <a:rPr kumimoji="1" lang="en-US" sz="1200">
                <a:latin typeface="+mj-lt"/>
              </a:rPr>
              <a:t>ASSETS</a:t>
            </a:r>
          </a:p>
          <a:p>
            <a:pPr defTabSz="400050" eaLnBrk="0" hangingPunct="0">
              <a:lnSpc>
                <a:spcPct val="105000"/>
              </a:lnSpc>
              <a:tabLst>
                <a:tab pos="400050" algn="l"/>
              </a:tabLst>
            </a:pPr>
            <a:r>
              <a:rPr kumimoji="1" lang="en-US" sz="1200">
                <a:latin typeface="+mj-lt"/>
              </a:rPr>
              <a:t> 	*</a:t>
            </a:r>
          </a:p>
          <a:p>
            <a:pPr defTabSz="400050" eaLnBrk="0" hangingPunct="0">
              <a:lnSpc>
                <a:spcPct val="105000"/>
              </a:lnSpc>
              <a:tabLst>
                <a:tab pos="400050" algn="l"/>
              </a:tabLst>
            </a:pPr>
            <a:r>
              <a:rPr kumimoji="1" lang="en-US" sz="1200">
                <a:latin typeface="+mj-lt"/>
              </a:rPr>
              <a:t> 		CURRENT ASSETS</a:t>
            </a:r>
          </a:p>
          <a:p>
            <a:pPr defTabSz="400050" eaLnBrk="0" hangingPunct="0">
              <a:lnSpc>
                <a:spcPct val="105000"/>
              </a:lnSpc>
              <a:tabLst>
                <a:tab pos="400050" algn="l"/>
              </a:tabLst>
            </a:pPr>
            <a:r>
              <a:rPr kumimoji="1" lang="en-US" sz="1200">
                <a:latin typeface="+mj-lt"/>
              </a:rPr>
              <a:t> 			CASH	</a:t>
            </a:r>
          </a:p>
          <a:p>
            <a:pPr defTabSz="400050" eaLnBrk="0" hangingPunct="0">
              <a:lnSpc>
                <a:spcPct val="105000"/>
              </a:lnSpc>
              <a:tabLst>
                <a:tab pos="400050" algn="l"/>
              </a:tabLst>
            </a:pPr>
            <a:r>
              <a:rPr kumimoji="1" lang="en-US" sz="1200">
                <a:latin typeface="+mj-lt"/>
              </a:rPr>
              <a:t> 				CASH-FOREIGN</a:t>
            </a:r>
          </a:p>
          <a:p>
            <a:pPr defTabSz="400050" eaLnBrk="0" hangingPunct="0">
              <a:lnSpc>
                <a:spcPct val="105000"/>
              </a:lnSpc>
              <a:tabLst>
                <a:tab pos="400050" algn="l"/>
              </a:tabLst>
            </a:pPr>
            <a:r>
              <a:rPr kumimoji="1" lang="en-US" sz="1200">
                <a:latin typeface="+mj-lt"/>
              </a:rPr>
              <a:t> 			TOTAL CASH</a:t>
            </a:r>
          </a:p>
          <a:p>
            <a:pPr defTabSz="400050" eaLnBrk="0" hangingPunct="0">
              <a:lnSpc>
                <a:spcPct val="105000"/>
              </a:lnSpc>
              <a:tabLst>
                <a:tab pos="400050" algn="l"/>
              </a:tabLst>
            </a:pPr>
            <a:r>
              <a:rPr kumimoji="1" lang="en-US" sz="1200">
                <a:latin typeface="+mj-lt"/>
              </a:rPr>
              <a:t> 			ACCOUNTS RECEIVABLE</a:t>
            </a:r>
          </a:p>
          <a:p>
            <a:pPr defTabSz="400050" eaLnBrk="0" hangingPunct="0">
              <a:lnSpc>
                <a:spcPct val="105000"/>
              </a:lnSpc>
              <a:tabLst>
                <a:tab pos="400050" algn="l"/>
              </a:tabLst>
            </a:pPr>
            <a:r>
              <a:rPr kumimoji="1" lang="en-US" sz="1200">
                <a:latin typeface="+mj-lt"/>
              </a:rPr>
              <a:t> 			INVENTORY</a:t>
            </a:r>
          </a:p>
          <a:p>
            <a:pPr defTabSz="400050" eaLnBrk="0" hangingPunct="0">
              <a:lnSpc>
                <a:spcPct val="105000"/>
              </a:lnSpc>
              <a:tabLst>
                <a:tab pos="400050" algn="l"/>
              </a:tabLst>
            </a:pPr>
            <a:r>
              <a:rPr kumimoji="1" lang="en-US" sz="1200">
                <a:latin typeface="+mj-lt"/>
              </a:rPr>
              <a:t> 		TOTAL CURRENT ASSETS</a:t>
            </a:r>
          </a:p>
          <a:p>
            <a:pPr defTabSz="400050" eaLnBrk="0" hangingPunct="0">
              <a:lnSpc>
                <a:spcPct val="105000"/>
              </a:lnSpc>
              <a:tabLst>
                <a:tab pos="400050" algn="l"/>
              </a:tabLst>
            </a:pPr>
            <a:r>
              <a:rPr kumimoji="1" lang="en-US" sz="1200">
                <a:latin typeface="+mj-lt"/>
              </a:rPr>
              <a:t>TOTAL ASSETS</a:t>
            </a:r>
          </a:p>
          <a:p>
            <a:pPr defTabSz="400050" eaLnBrk="0" hangingPunct="0">
              <a:lnSpc>
                <a:spcPct val="105000"/>
              </a:lnSpc>
              <a:tabLst>
                <a:tab pos="400050" algn="l"/>
              </a:tabLst>
            </a:pPr>
            <a:r>
              <a:rPr kumimoji="1" lang="en-US" sz="1200">
                <a:latin typeface="+mj-lt"/>
              </a:rPr>
              <a:t>LIABILITIES &amp; EQUITY</a:t>
            </a:r>
          </a:p>
          <a:p>
            <a:pPr defTabSz="400050" eaLnBrk="0" hangingPunct="0">
              <a:lnSpc>
                <a:spcPct val="105000"/>
              </a:lnSpc>
              <a:tabLst>
                <a:tab pos="400050" algn="l"/>
              </a:tabLst>
            </a:pPr>
            <a:r>
              <a:rPr kumimoji="1" lang="en-US" sz="1200">
                <a:latin typeface="+mj-lt"/>
              </a:rPr>
              <a:t> 	LIABILITIES</a:t>
            </a:r>
          </a:p>
          <a:p>
            <a:pPr defTabSz="400050" eaLnBrk="0" hangingPunct="0">
              <a:lnSpc>
                <a:spcPct val="105000"/>
              </a:lnSpc>
              <a:tabLst>
                <a:tab pos="400050" algn="l"/>
              </a:tabLst>
            </a:pPr>
            <a:r>
              <a:rPr kumimoji="1" lang="en-US" sz="1200">
                <a:latin typeface="+mj-lt"/>
              </a:rPr>
              <a:t> 		CURRENT LIABILITIES</a:t>
            </a:r>
          </a:p>
          <a:p>
            <a:pPr defTabSz="400050" eaLnBrk="0" hangingPunct="0">
              <a:lnSpc>
                <a:spcPct val="105000"/>
              </a:lnSpc>
              <a:tabLst>
                <a:tab pos="400050" algn="l"/>
              </a:tabLst>
            </a:pPr>
            <a:r>
              <a:rPr kumimoji="1" lang="en-US" sz="1200">
                <a:latin typeface="+mj-lt"/>
              </a:rPr>
              <a:t> 		TOTAL CURRENT LIABILITIES</a:t>
            </a:r>
          </a:p>
          <a:p>
            <a:pPr defTabSz="400050" eaLnBrk="0" hangingPunct="0">
              <a:lnSpc>
                <a:spcPct val="105000"/>
              </a:lnSpc>
              <a:tabLst>
                <a:tab pos="400050" algn="l"/>
              </a:tabLst>
            </a:pPr>
            <a:r>
              <a:rPr kumimoji="1" lang="en-US" sz="1200">
                <a:latin typeface="+mj-lt"/>
              </a:rPr>
              <a:t> 	TOTAL LIABILITIES</a:t>
            </a:r>
          </a:p>
          <a:p>
            <a:pPr defTabSz="400050" eaLnBrk="0" hangingPunct="0">
              <a:lnSpc>
                <a:spcPct val="105000"/>
              </a:lnSpc>
              <a:tabLst>
                <a:tab pos="400050" algn="l"/>
              </a:tabLst>
            </a:pPr>
            <a:r>
              <a:rPr kumimoji="1" lang="en-US" sz="1200">
                <a:latin typeface="+mj-lt"/>
              </a:rPr>
              <a:t> 	*</a:t>
            </a:r>
          </a:p>
          <a:p>
            <a:pPr defTabSz="400050" eaLnBrk="0" hangingPunct="0">
              <a:lnSpc>
                <a:spcPct val="105000"/>
              </a:lnSpc>
              <a:tabLst>
                <a:tab pos="400050" algn="l"/>
              </a:tabLst>
            </a:pPr>
            <a:r>
              <a:rPr kumimoji="1" lang="en-US" sz="1200">
                <a:latin typeface="+mj-lt"/>
              </a:rPr>
              <a:t> 	EQUITY</a:t>
            </a:r>
          </a:p>
          <a:p>
            <a:pPr defTabSz="400050" eaLnBrk="0" hangingPunct="0">
              <a:lnSpc>
                <a:spcPct val="105000"/>
              </a:lnSpc>
              <a:tabLst>
                <a:tab pos="400050" algn="l"/>
              </a:tabLst>
            </a:pPr>
            <a:r>
              <a:rPr kumimoji="1" lang="en-US" sz="1200">
                <a:latin typeface="+mj-lt"/>
              </a:rPr>
              <a:t> 	TOTAL EQUITY</a:t>
            </a:r>
          </a:p>
          <a:p>
            <a:pPr defTabSz="400050" eaLnBrk="0" hangingPunct="0">
              <a:lnSpc>
                <a:spcPct val="105000"/>
              </a:lnSpc>
              <a:tabLst>
                <a:tab pos="400050" algn="l"/>
              </a:tabLst>
            </a:pPr>
            <a:r>
              <a:rPr kumimoji="1" lang="en-US" sz="1200">
                <a:latin typeface="+mj-lt"/>
              </a:rPr>
              <a:t> TOTAL LIABILITIES &amp; EQUITY</a:t>
            </a:r>
          </a:p>
        </p:txBody>
      </p:sp>
      <p:sp>
        <p:nvSpPr>
          <p:cNvPr id="23562" name="Rectangle 11"/>
          <p:cNvSpPr>
            <a:spLocks noChangeArrowheads="1"/>
          </p:cNvSpPr>
          <p:nvPr/>
        </p:nvSpPr>
        <p:spPr bwMode="auto">
          <a:xfrm>
            <a:off x="463550" y="1045305"/>
            <a:ext cx="8059738" cy="4362450"/>
          </a:xfrm>
          <a:prstGeom prst="rect">
            <a:avLst/>
          </a:prstGeom>
          <a:noFill/>
          <a:ln w="12700">
            <a:solidFill>
              <a:schemeClr val="tx1"/>
            </a:solidFill>
            <a:miter lim="800000"/>
            <a:headEnd/>
            <a:tailEnd/>
          </a:ln>
        </p:spPr>
        <p:txBody>
          <a:bodyPr wrap="none" anchor="ctr"/>
          <a:lstStyle/>
          <a:p>
            <a:endParaRPr lang="en-US">
              <a:latin typeface="+mj-lt"/>
            </a:endParaRPr>
          </a:p>
        </p:txBody>
      </p:sp>
      <p:sp>
        <p:nvSpPr>
          <p:cNvPr id="23563" name="Line 14"/>
          <p:cNvSpPr>
            <a:spLocks noChangeShapeType="1"/>
          </p:cNvSpPr>
          <p:nvPr/>
        </p:nvSpPr>
        <p:spPr bwMode="auto">
          <a:xfrm>
            <a:off x="463550" y="1542193"/>
            <a:ext cx="8058150" cy="9525"/>
          </a:xfrm>
          <a:prstGeom prst="line">
            <a:avLst/>
          </a:prstGeom>
          <a:noFill/>
          <a:ln w="12700">
            <a:solidFill>
              <a:schemeClr val="tx1"/>
            </a:solidFill>
            <a:round/>
            <a:headEnd/>
            <a:tailEnd/>
          </a:ln>
        </p:spPr>
        <p:txBody>
          <a:bodyPr wrap="none" anchor="ctr"/>
          <a:lstStyle/>
          <a:p>
            <a:endParaRPr lang="en-US">
              <a:latin typeface="+mj-lt"/>
            </a:endParaRPr>
          </a:p>
        </p:txBody>
      </p:sp>
      <p:sp>
        <p:nvSpPr>
          <p:cNvPr id="23564" name="Rectangle 17"/>
          <p:cNvSpPr>
            <a:spLocks noChangeArrowheads="1"/>
          </p:cNvSpPr>
          <p:nvPr/>
        </p:nvSpPr>
        <p:spPr bwMode="auto">
          <a:xfrm>
            <a:off x="7427913" y="2351818"/>
            <a:ext cx="566737" cy="93662"/>
          </a:xfrm>
          <a:prstGeom prst="rect">
            <a:avLst/>
          </a:prstGeom>
          <a:solidFill>
            <a:schemeClr val="bg1"/>
          </a:solidFill>
          <a:ln w="12700">
            <a:solidFill>
              <a:schemeClr val="bg1"/>
            </a:solidFill>
            <a:miter lim="800000"/>
            <a:headEnd/>
            <a:tailEnd/>
          </a:ln>
        </p:spPr>
        <p:txBody>
          <a:bodyPr wrap="none" anchor="ctr"/>
          <a:lstStyle/>
          <a:p>
            <a:endParaRPr lang="en-US">
              <a:latin typeface="+mj-lt"/>
            </a:endParaRPr>
          </a:p>
        </p:txBody>
      </p:sp>
      <p:sp>
        <p:nvSpPr>
          <p:cNvPr id="23565" name="Line 20"/>
          <p:cNvSpPr>
            <a:spLocks noChangeShapeType="1"/>
          </p:cNvSpPr>
          <p:nvPr/>
        </p:nvSpPr>
        <p:spPr bwMode="auto">
          <a:xfrm>
            <a:off x="4757738" y="7686675"/>
            <a:ext cx="3322637" cy="3175"/>
          </a:xfrm>
          <a:prstGeom prst="line">
            <a:avLst/>
          </a:prstGeom>
          <a:noFill/>
          <a:ln w="12700">
            <a:solidFill>
              <a:schemeClr val="tx1"/>
            </a:solidFill>
            <a:round/>
            <a:headEnd/>
            <a:tailEnd/>
          </a:ln>
        </p:spPr>
        <p:txBody>
          <a:bodyPr wrap="none" anchor="ctr"/>
          <a:lstStyle/>
          <a:p>
            <a:endParaRPr lang="en-US"/>
          </a:p>
        </p:txBody>
      </p:sp>
      <p:sp>
        <p:nvSpPr>
          <p:cNvPr id="23566" name="Rectangle 28"/>
          <p:cNvSpPr>
            <a:spLocks noChangeArrowheads="1"/>
          </p:cNvSpPr>
          <p:nvPr/>
        </p:nvSpPr>
        <p:spPr bwMode="auto">
          <a:xfrm>
            <a:off x="3819525" y="1067530"/>
            <a:ext cx="5376473" cy="4657237"/>
          </a:xfrm>
          <a:prstGeom prst="rect">
            <a:avLst/>
          </a:prstGeom>
          <a:noFill/>
          <a:ln w="12700">
            <a:noFill/>
            <a:miter lim="800000"/>
            <a:headEnd/>
            <a:tailEnd/>
          </a:ln>
        </p:spPr>
        <p:txBody>
          <a:bodyPr wrap="none" lIns="90488" tIns="44450" rIns="90488" bIns="44450">
            <a:spAutoFit/>
          </a:bodyPr>
          <a:lstStyle/>
          <a:p>
            <a:pPr defTabSz="514350" eaLnBrk="0" hangingPunct="0">
              <a:lnSpc>
                <a:spcPct val="105000"/>
              </a:lnSpc>
              <a:tabLst>
                <a:tab pos="457200" algn="ctr"/>
                <a:tab pos="2057400" algn="ctr"/>
                <a:tab pos="3771900" algn="ctr"/>
              </a:tabLst>
            </a:pPr>
            <a:endParaRPr kumimoji="1" lang="en-US" sz="1400" b="1" dirty="0">
              <a:latin typeface="+mj-lt"/>
            </a:endParaRPr>
          </a:p>
          <a:p>
            <a:pPr defTabSz="514350" eaLnBrk="0" hangingPunct="0">
              <a:lnSpc>
                <a:spcPct val="105000"/>
              </a:lnSpc>
              <a:tabLst>
                <a:tab pos="457200" algn="ctr"/>
                <a:tab pos="2057400" algn="ctr"/>
                <a:tab pos="3771900" algn="ctr"/>
              </a:tabLst>
            </a:pPr>
            <a:r>
              <a:rPr kumimoji="1" lang="en-US" sz="1400" b="1" dirty="0">
                <a:latin typeface="+mj-lt"/>
              </a:rPr>
              <a:t>Account	Format Position	Sums Into		</a:t>
            </a:r>
          </a:p>
          <a:p>
            <a:pPr defTabSz="514350" eaLnBrk="0" hangingPunct="0">
              <a:lnSpc>
                <a:spcPct val="105000"/>
              </a:lnSpc>
              <a:tabLst>
                <a:tab pos="457200" algn="ctr"/>
                <a:tab pos="2057400" algn="ctr"/>
                <a:tab pos="3771900" algn="ctr"/>
              </a:tabLst>
            </a:pPr>
            <a:r>
              <a:rPr kumimoji="1" lang="en-US" sz="1400" b="1" dirty="0">
                <a:latin typeface="+mj-lt"/>
              </a:rPr>
              <a:t> 		</a:t>
            </a:r>
            <a:r>
              <a:rPr kumimoji="1" lang="en-US" sz="1400" dirty="0">
                <a:latin typeface="+mj-lt"/>
              </a:rPr>
              <a:t>10000	0</a:t>
            </a:r>
          </a:p>
          <a:p>
            <a:pPr defTabSz="514350" eaLnBrk="0" hangingPunct="0">
              <a:lnSpc>
                <a:spcPct val="105000"/>
              </a:lnSpc>
              <a:tabLst>
                <a:tab pos="457200" algn="ctr"/>
                <a:tab pos="2057400" algn="ctr"/>
                <a:tab pos="3771900" algn="ctr"/>
              </a:tabLst>
            </a:pPr>
            <a:r>
              <a:rPr kumimoji="1" lang="en-US" sz="1400" dirty="0">
                <a:latin typeface="+mj-lt"/>
              </a:rPr>
              <a:t> 		10100	10000</a:t>
            </a:r>
          </a:p>
          <a:p>
            <a:pPr defTabSz="514350" eaLnBrk="0" hangingPunct="0">
              <a:lnSpc>
                <a:spcPct val="105000"/>
              </a:lnSpc>
              <a:tabLst>
                <a:tab pos="457200" algn="ctr"/>
                <a:tab pos="2057400" algn="ctr"/>
                <a:tab pos="3771900" algn="ctr"/>
              </a:tabLst>
            </a:pPr>
            <a:r>
              <a:rPr kumimoji="1" lang="en-US" sz="1400" dirty="0">
                <a:latin typeface="+mj-lt"/>
              </a:rPr>
              <a:t>  		11000	10100</a:t>
            </a:r>
          </a:p>
          <a:p>
            <a:pPr defTabSz="514350" eaLnBrk="0" hangingPunct="0">
              <a:lnSpc>
                <a:spcPct val="105000"/>
              </a:lnSpc>
              <a:tabLst>
                <a:tab pos="457200" algn="ctr"/>
                <a:tab pos="2057400" algn="ctr"/>
                <a:tab pos="3771900" algn="ctr"/>
              </a:tabLst>
            </a:pPr>
            <a:r>
              <a:rPr kumimoji="1" lang="en-US" sz="1400" dirty="0">
                <a:latin typeface="+mj-lt"/>
              </a:rPr>
              <a:t> 		11100	11000</a:t>
            </a:r>
          </a:p>
          <a:p>
            <a:pPr defTabSz="514350" eaLnBrk="0" hangingPunct="0">
              <a:lnSpc>
                <a:spcPct val="105000"/>
              </a:lnSpc>
              <a:tabLst>
                <a:tab pos="457200" algn="ctr"/>
                <a:tab pos="2057400" algn="ctr"/>
                <a:tab pos="3771900" algn="ctr"/>
              </a:tabLst>
            </a:pPr>
            <a:r>
              <a:rPr kumimoji="1" lang="en-US" sz="1400" dirty="0">
                <a:latin typeface="+mj-lt"/>
              </a:rPr>
              <a:t> 	1042	11110	11100</a:t>
            </a:r>
          </a:p>
          <a:p>
            <a:pPr defTabSz="514350" eaLnBrk="0" hangingPunct="0">
              <a:lnSpc>
                <a:spcPct val="105000"/>
              </a:lnSpc>
              <a:tabLst>
                <a:tab pos="457200" algn="ctr"/>
                <a:tab pos="2057400" algn="ctr"/>
                <a:tab pos="3771900" algn="ctr"/>
              </a:tabLst>
            </a:pPr>
            <a:endParaRPr kumimoji="1" lang="en-US" sz="1400" dirty="0">
              <a:latin typeface="+mj-lt"/>
            </a:endParaRPr>
          </a:p>
          <a:p>
            <a:pPr defTabSz="514350" eaLnBrk="0" hangingPunct="0">
              <a:lnSpc>
                <a:spcPct val="105000"/>
              </a:lnSpc>
              <a:tabLst>
                <a:tab pos="457200" algn="ctr"/>
                <a:tab pos="2057400" algn="ctr"/>
                <a:tab pos="3771900" algn="ctr"/>
              </a:tabLst>
            </a:pPr>
            <a:r>
              <a:rPr kumimoji="1" lang="en-US" sz="1400" dirty="0">
                <a:latin typeface="+mj-lt"/>
              </a:rPr>
              <a:t> 	1200	11100	11000</a:t>
            </a:r>
          </a:p>
          <a:p>
            <a:pPr defTabSz="514350" eaLnBrk="0" hangingPunct="0">
              <a:lnSpc>
                <a:spcPct val="105000"/>
              </a:lnSpc>
              <a:tabLst>
                <a:tab pos="457200" algn="ctr"/>
                <a:tab pos="2057400" algn="ctr"/>
                <a:tab pos="3771900" algn="ctr"/>
              </a:tabLst>
            </a:pPr>
            <a:r>
              <a:rPr kumimoji="1" lang="en-US" sz="1400" dirty="0">
                <a:latin typeface="+mj-lt"/>
              </a:rPr>
              <a:t> 	1500	11100	11000</a:t>
            </a:r>
          </a:p>
          <a:p>
            <a:pPr defTabSz="514350" eaLnBrk="0" hangingPunct="0">
              <a:lnSpc>
                <a:spcPct val="105000"/>
              </a:lnSpc>
              <a:tabLst>
                <a:tab pos="457200" algn="ctr"/>
                <a:tab pos="2057400" algn="ctr"/>
                <a:tab pos="3771900" algn="ctr"/>
              </a:tabLst>
            </a:pPr>
            <a:endParaRPr kumimoji="1" lang="en-US" sz="1400" dirty="0">
              <a:latin typeface="+mj-lt"/>
            </a:endParaRPr>
          </a:p>
          <a:p>
            <a:pPr defTabSz="514350" eaLnBrk="0" hangingPunct="0">
              <a:lnSpc>
                <a:spcPct val="105000"/>
              </a:lnSpc>
              <a:tabLst>
                <a:tab pos="457200" algn="ctr"/>
                <a:tab pos="2057400" algn="ctr"/>
                <a:tab pos="3771900" algn="ctr"/>
              </a:tabLst>
            </a:pPr>
            <a:endParaRPr kumimoji="1" lang="en-US" sz="1400" dirty="0">
              <a:latin typeface="+mj-lt"/>
            </a:endParaRPr>
          </a:p>
          <a:p>
            <a:pPr defTabSz="514350" eaLnBrk="0" hangingPunct="0">
              <a:lnSpc>
                <a:spcPct val="105000"/>
              </a:lnSpc>
              <a:tabLst>
                <a:tab pos="457200" algn="ctr"/>
                <a:tab pos="2057400" algn="ctr"/>
                <a:tab pos="3771900" algn="ctr"/>
              </a:tabLst>
            </a:pPr>
            <a:r>
              <a:rPr kumimoji="1" lang="en-US" sz="1400" dirty="0">
                <a:latin typeface="+mj-lt"/>
              </a:rPr>
              <a:t> 		15000	0</a:t>
            </a:r>
          </a:p>
          <a:p>
            <a:pPr defTabSz="514350" eaLnBrk="0" hangingPunct="0">
              <a:lnSpc>
                <a:spcPct val="105000"/>
              </a:lnSpc>
              <a:tabLst>
                <a:tab pos="457200" algn="ctr"/>
                <a:tab pos="2057400" algn="ctr"/>
                <a:tab pos="3771900" algn="ctr"/>
              </a:tabLst>
            </a:pPr>
            <a:r>
              <a:rPr kumimoji="1" lang="en-US" sz="1400" dirty="0">
                <a:latin typeface="+mj-lt"/>
              </a:rPr>
              <a:t> 		20000	15000</a:t>
            </a:r>
          </a:p>
          <a:p>
            <a:pPr defTabSz="514350" eaLnBrk="0" hangingPunct="0">
              <a:lnSpc>
                <a:spcPct val="105000"/>
              </a:lnSpc>
              <a:tabLst>
                <a:tab pos="457200" algn="ctr"/>
                <a:tab pos="2057400" algn="ctr"/>
                <a:tab pos="3771900" algn="ctr"/>
              </a:tabLst>
            </a:pPr>
            <a:r>
              <a:rPr kumimoji="1" lang="en-US" sz="1400" dirty="0">
                <a:latin typeface="+mj-lt"/>
              </a:rPr>
              <a:t> 		21000	20000</a:t>
            </a:r>
          </a:p>
          <a:p>
            <a:pPr defTabSz="514350" eaLnBrk="0" hangingPunct="0">
              <a:lnSpc>
                <a:spcPct val="105000"/>
              </a:lnSpc>
              <a:tabLst>
                <a:tab pos="457200" algn="ctr"/>
                <a:tab pos="2057400" algn="ctr"/>
                <a:tab pos="3771900" algn="ctr"/>
              </a:tabLst>
            </a:pPr>
            <a:endParaRPr kumimoji="1" lang="en-US" sz="1400" dirty="0">
              <a:latin typeface="+mj-lt"/>
            </a:endParaRPr>
          </a:p>
          <a:p>
            <a:pPr defTabSz="514350" eaLnBrk="0" hangingPunct="0">
              <a:lnSpc>
                <a:spcPct val="105000"/>
              </a:lnSpc>
              <a:tabLst>
                <a:tab pos="457200" algn="ctr"/>
                <a:tab pos="2057400" algn="ctr"/>
                <a:tab pos="3771900" algn="ctr"/>
              </a:tabLst>
            </a:pPr>
            <a:endParaRPr kumimoji="1" lang="en-US" sz="1400" dirty="0">
              <a:latin typeface="+mj-lt"/>
            </a:endParaRPr>
          </a:p>
          <a:p>
            <a:pPr defTabSz="514350" eaLnBrk="0" hangingPunct="0">
              <a:lnSpc>
                <a:spcPct val="105000"/>
              </a:lnSpc>
              <a:tabLst>
                <a:tab pos="457200" algn="ctr"/>
                <a:tab pos="2057400" algn="ctr"/>
                <a:tab pos="3771900" algn="ctr"/>
              </a:tabLst>
            </a:pPr>
            <a:r>
              <a:rPr kumimoji="1" lang="en-US" sz="1400" dirty="0">
                <a:latin typeface="+mj-lt"/>
              </a:rPr>
              <a:t> 		30000	15000</a:t>
            </a:r>
          </a:p>
          <a:p>
            <a:pPr defTabSz="514350" eaLnBrk="0" hangingPunct="0">
              <a:lnSpc>
                <a:spcPct val="105000"/>
              </a:lnSpc>
              <a:tabLst>
                <a:tab pos="457200" algn="ctr"/>
                <a:tab pos="2057400" algn="ctr"/>
                <a:tab pos="3771900" algn="ctr"/>
              </a:tabLst>
            </a:pPr>
            <a:r>
              <a:rPr kumimoji="1" lang="en-US" sz="1400" dirty="0">
                <a:latin typeface="+mj-lt"/>
              </a:rPr>
              <a:t> 		31000	30000</a:t>
            </a:r>
            <a:endParaRPr kumimoji="1" lang="en-US" sz="1800" dirty="0">
              <a:latin typeface="+mj-lt"/>
            </a:endParaRPr>
          </a:p>
          <a:p>
            <a:pPr defTabSz="514350" eaLnBrk="0" latinLnBrk="1" hangingPunct="0">
              <a:lnSpc>
                <a:spcPct val="105000"/>
              </a:lnSpc>
              <a:tabLst>
                <a:tab pos="457200" algn="ctr"/>
                <a:tab pos="2057400" algn="ctr"/>
                <a:tab pos="3771900" algn="ctr"/>
              </a:tabLst>
            </a:pPr>
            <a:endParaRPr kumimoji="1" lang="en-US" sz="1800" dirty="0">
              <a:latin typeface="+mj-lt"/>
            </a:endParaRPr>
          </a:p>
        </p:txBody>
      </p:sp>
      <p:sp>
        <p:nvSpPr>
          <p:cNvPr id="23567" name="Rectangle 29"/>
          <p:cNvSpPr>
            <a:spLocks noChangeArrowheads="1"/>
          </p:cNvSpPr>
          <p:nvPr/>
        </p:nvSpPr>
        <p:spPr bwMode="auto">
          <a:xfrm>
            <a:off x="2112963" y="2226633"/>
            <a:ext cx="6015037" cy="215444"/>
          </a:xfrm>
          <a:prstGeom prst="rect">
            <a:avLst/>
          </a:prstGeom>
          <a:noFill/>
          <a:ln w="22225">
            <a:solidFill>
              <a:schemeClr val="accent1"/>
            </a:solidFill>
            <a:miter lim="800000"/>
            <a:headEnd/>
            <a:tailEnd/>
          </a:ln>
        </p:spPr>
        <p:txBody>
          <a:bodyPr anchor="ctr">
            <a:spAutoFit/>
          </a:bodyPr>
          <a:lstStyle/>
          <a:p>
            <a:endParaRPr lang="en-US">
              <a:latin typeface="+mj-lt"/>
            </a:endParaRPr>
          </a:p>
        </p:txBody>
      </p:sp>
      <p:sp>
        <p:nvSpPr>
          <p:cNvPr id="23568" name="Rectangle 30"/>
          <p:cNvSpPr>
            <a:spLocks noChangeArrowheads="1"/>
          </p:cNvSpPr>
          <p:nvPr/>
        </p:nvSpPr>
        <p:spPr bwMode="auto">
          <a:xfrm>
            <a:off x="7269815" y="1065545"/>
            <a:ext cx="861173" cy="1371600"/>
          </a:xfrm>
          <a:prstGeom prst="rect">
            <a:avLst/>
          </a:prstGeom>
          <a:noFill/>
          <a:ln w="22225">
            <a:solidFill>
              <a:schemeClr val="accent1"/>
            </a:solidFill>
            <a:miter lim="800000"/>
            <a:headEnd/>
            <a:tailEnd/>
          </a:ln>
        </p:spPr>
        <p:txBody>
          <a:bodyPr wrap="square" anchor="ctr">
            <a:spAutoFit/>
          </a:bodyPr>
          <a:lstStyle/>
          <a:p>
            <a:endParaRPr lang="en-US">
              <a:latin typeface="+mj-lt"/>
            </a:endParaRPr>
          </a:p>
        </p:txBody>
      </p:sp>
      <p:pic>
        <p:nvPicPr>
          <p:cNvPr id="23569" name="Picture 31" descr="Alloc-Code-Maint"/>
          <p:cNvPicPr>
            <a:picLocks noChangeAspect="1" noChangeArrowheads="1"/>
          </p:cNvPicPr>
          <p:nvPr/>
        </p:nvPicPr>
        <p:blipFill>
          <a:blip r:embed="rId3" cstate="print"/>
          <a:srcRect/>
          <a:stretch>
            <a:fillRect/>
          </a:stretch>
        </p:blipFill>
        <p:spPr bwMode="auto">
          <a:xfrm>
            <a:off x="3703638" y="3424968"/>
            <a:ext cx="4840287" cy="2482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sz="2800" smtClean="0"/>
              <a:t>Income Statement Format Maintenance</a:t>
            </a:r>
          </a:p>
        </p:txBody>
      </p:sp>
      <p:sp>
        <p:nvSpPr>
          <p:cNvPr id="24583" name="Footer Placeholder 20"/>
          <p:cNvSpPr>
            <a:spLocks noGrp="1"/>
          </p:cNvSpPr>
          <p:nvPr>
            <p:ph type="ftr" sz="quarter" idx="10"/>
          </p:nvPr>
        </p:nvSpPr>
        <p:spPr>
          <a:noFill/>
        </p:spPr>
        <p:txBody>
          <a:bodyPr/>
          <a:lstStyle/>
          <a:p>
            <a:pPr defTabSz="865188"/>
            <a:r>
              <a:rPr lang="en-US"/>
              <a:t>GL-SU-220</a:t>
            </a:r>
          </a:p>
        </p:txBody>
      </p:sp>
      <p:sp>
        <p:nvSpPr>
          <p:cNvPr id="24579" name="Rectangle 5"/>
          <p:cNvSpPr>
            <a:spLocks noChangeArrowheads="1"/>
          </p:cNvSpPr>
          <p:nvPr/>
        </p:nvSpPr>
        <p:spPr bwMode="auto">
          <a:xfrm>
            <a:off x="4341813" y="936230"/>
            <a:ext cx="4533900" cy="4406900"/>
          </a:xfrm>
          <a:prstGeom prst="rect">
            <a:avLst/>
          </a:prstGeom>
          <a:noFill/>
          <a:ln w="12700">
            <a:noFill/>
            <a:miter lim="800000"/>
            <a:headEnd/>
            <a:tailEnd/>
          </a:ln>
        </p:spPr>
        <p:txBody>
          <a:bodyPr lIns="90488" tIns="44450" rIns="90488" bIns="44450">
            <a:spAutoFit/>
          </a:bodyPr>
          <a:lstStyle/>
          <a:p>
            <a:pPr defTabSz="514350" eaLnBrk="0" hangingPunct="0">
              <a:lnSpc>
                <a:spcPct val="105000"/>
              </a:lnSpc>
              <a:tabLst>
                <a:tab pos="800100" algn="ctr"/>
                <a:tab pos="2228850" algn="ctr"/>
                <a:tab pos="3771900" algn="ctr"/>
              </a:tabLst>
            </a:pPr>
            <a:endParaRPr kumimoji="1" lang="en-US" sz="1400" b="1"/>
          </a:p>
          <a:p>
            <a:pPr defTabSz="514350" eaLnBrk="0" hangingPunct="0">
              <a:lnSpc>
                <a:spcPct val="105000"/>
              </a:lnSpc>
              <a:tabLst>
                <a:tab pos="800100" algn="ctr"/>
                <a:tab pos="2228850" algn="ctr"/>
                <a:tab pos="3771900" algn="ctr"/>
              </a:tabLst>
            </a:pPr>
            <a:r>
              <a:rPr kumimoji="1" lang="en-US" sz="1400" b="1"/>
              <a:t>         Account	Format Position	Sums Into</a:t>
            </a:r>
          </a:p>
          <a:p>
            <a:pPr defTabSz="514350" eaLnBrk="0" hangingPunct="0">
              <a:lnSpc>
                <a:spcPct val="105000"/>
              </a:lnSpc>
              <a:tabLst>
                <a:tab pos="800100" algn="ctr"/>
                <a:tab pos="2228850" algn="ctr"/>
                <a:tab pos="3771900" algn="ctr"/>
              </a:tabLst>
            </a:pPr>
            <a:r>
              <a:rPr kumimoji="1" lang="en-US" sz="1400" b="1"/>
              <a:t> 		</a:t>
            </a:r>
            <a:r>
              <a:rPr kumimoji="1" lang="en-US" sz="1400"/>
              <a:t>50000	60000</a:t>
            </a:r>
          </a:p>
          <a:p>
            <a:pPr defTabSz="514350" eaLnBrk="0" hangingPunct="0">
              <a:lnSpc>
                <a:spcPct val="105000"/>
              </a:lnSpc>
              <a:tabLst>
                <a:tab pos="800100" algn="ctr"/>
                <a:tab pos="2228850" algn="ctr"/>
                <a:tab pos="3771900" algn="ctr"/>
              </a:tabLst>
            </a:pPr>
            <a:r>
              <a:rPr kumimoji="1" lang="en-US" sz="1400"/>
              <a:t> 	3000	50000	60000</a:t>
            </a:r>
          </a:p>
          <a:p>
            <a:pPr defTabSz="514350" eaLnBrk="0" hangingPunct="0">
              <a:lnSpc>
                <a:spcPct val="105000"/>
              </a:lnSpc>
              <a:tabLst>
                <a:tab pos="800100" algn="ctr"/>
                <a:tab pos="2228850" algn="ctr"/>
                <a:tab pos="3771900" algn="ctr"/>
              </a:tabLst>
            </a:pPr>
            <a:r>
              <a:rPr kumimoji="1" lang="en-US" sz="1400"/>
              <a:t>  	3900	50000	60000</a:t>
            </a:r>
          </a:p>
          <a:p>
            <a:pPr defTabSz="514350" eaLnBrk="0" hangingPunct="0">
              <a:lnSpc>
                <a:spcPct val="105000"/>
              </a:lnSpc>
              <a:tabLst>
                <a:tab pos="800100" algn="ctr"/>
                <a:tab pos="2228850" algn="ctr"/>
                <a:tab pos="3771900" algn="ctr"/>
              </a:tabLst>
            </a:pPr>
            <a:r>
              <a:rPr kumimoji="1" lang="en-US" sz="1400"/>
              <a:t> 			</a:t>
            </a:r>
          </a:p>
          <a:p>
            <a:pPr defTabSz="514350" eaLnBrk="0" hangingPunct="0">
              <a:lnSpc>
                <a:spcPct val="105000"/>
              </a:lnSpc>
              <a:tabLst>
                <a:tab pos="800100" algn="ctr"/>
                <a:tab pos="2228850" algn="ctr"/>
                <a:tab pos="3771900" algn="ctr"/>
              </a:tabLst>
            </a:pPr>
            <a:r>
              <a:rPr kumimoji="1" lang="en-US" sz="1400"/>
              <a:t> 		55000	60000</a:t>
            </a:r>
          </a:p>
          <a:p>
            <a:pPr defTabSz="514350" eaLnBrk="0" hangingPunct="0">
              <a:lnSpc>
                <a:spcPct val="105000"/>
              </a:lnSpc>
              <a:tabLst>
                <a:tab pos="800100" algn="ctr"/>
                <a:tab pos="2228850" algn="ctr"/>
                <a:tab pos="3771900" algn="ctr"/>
              </a:tabLst>
            </a:pPr>
            <a:r>
              <a:rPr kumimoji="1" lang="en-US" sz="1400"/>
              <a:t> 	3910	55000	60000</a:t>
            </a:r>
          </a:p>
          <a:p>
            <a:pPr defTabSz="514350" eaLnBrk="0" hangingPunct="0">
              <a:lnSpc>
                <a:spcPct val="105000"/>
              </a:lnSpc>
              <a:tabLst>
                <a:tab pos="800100" algn="ctr"/>
                <a:tab pos="2228850" algn="ctr"/>
                <a:tab pos="3771900" algn="ctr"/>
              </a:tabLst>
            </a:pPr>
            <a:r>
              <a:rPr kumimoji="1" lang="en-US" sz="1400"/>
              <a:t> 	</a:t>
            </a:r>
          </a:p>
          <a:p>
            <a:pPr defTabSz="514350" eaLnBrk="0" hangingPunct="0">
              <a:lnSpc>
                <a:spcPct val="105000"/>
              </a:lnSpc>
              <a:tabLst>
                <a:tab pos="800100" algn="ctr"/>
                <a:tab pos="2228850" algn="ctr"/>
                <a:tab pos="3771900" algn="ctr"/>
              </a:tabLst>
            </a:pPr>
            <a:r>
              <a:rPr kumimoji="1" lang="en-US" sz="1400"/>
              <a:t> 		60000	80000</a:t>
            </a:r>
          </a:p>
          <a:p>
            <a:pPr defTabSz="514350" eaLnBrk="0" hangingPunct="0">
              <a:lnSpc>
                <a:spcPct val="105000"/>
              </a:lnSpc>
              <a:tabLst>
                <a:tab pos="800100" algn="ctr"/>
                <a:tab pos="2228850" algn="ctr"/>
                <a:tab pos="3771900" algn="ctr"/>
              </a:tabLst>
            </a:pPr>
            <a:r>
              <a:rPr kumimoji="1" lang="en-US" sz="1400"/>
              <a:t> 		70000	80000</a:t>
            </a:r>
          </a:p>
          <a:p>
            <a:pPr defTabSz="514350" eaLnBrk="0" hangingPunct="0">
              <a:lnSpc>
                <a:spcPct val="105000"/>
              </a:lnSpc>
              <a:tabLst>
                <a:tab pos="800100" algn="ctr"/>
                <a:tab pos="2228850" algn="ctr"/>
                <a:tab pos="3771900" algn="ctr"/>
              </a:tabLst>
            </a:pPr>
            <a:r>
              <a:rPr kumimoji="1" lang="en-US" sz="1400"/>
              <a:t> 	5100	70000	80000</a:t>
            </a:r>
          </a:p>
          <a:p>
            <a:pPr defTabSz="514350" eaLnBrk="0" hangingPunct="0">
              <a:lnSpc>
                <a:spcPct val="105000"/>
              </a:lnSpc>
              <a:tabLst>
                <a:tab pos="800100" algn="ctr"/>
                <a:tab pos="2228850" algn="ctr"/>
                <a:tab pos="3771900" algn="ctr"/>
              </a:tabLst>
            </a:pPr>
            <a:r>
              <a:rPr kumimoji="1" lang="en-US" sz="1400"/>
              <a:t> 		</a:t>
            </a:r>
          </a:p>
          <a:p>
            <a:pPr defTabSz="514350" eaLnBrk="0" hangingPunct="0">
              <a:lnSpc>
                <a:spcPct val="105000"/>
              </a:lnSpc>
              <a:tabLst>
                <a:tab pos="800100" algn="ctr"/>
                <a:tab pos="2228850" algn="ctr"/>
                <a:tab pos="3771900" algn="ctr"/>
              </a:tabLst>
            </a:pPr>
            <a:r>
              <a:rPr kumimoji="1" lang="en-US" sz="1400"/>
              <a:t> 		80000	82000</a:t>
            </a:r>
          </a:p>
          <a:p>
            <a:pPr defTabSz="514350" eaLnBrk="0" hangingPunct="0">
              <a:lnSpc>
                <a:spcPct val="105000"/>
              </a:lnSpc>
              <a:tabLst>
                <a:tab pos="800100" algn="ctr"/>
                <a:tab pos="2228850" algn="ctr"/>
                <a:tab pos="3771900" algn="ctr"/>
              </a:tabLst>
            </a:pPr>
            <a:r>
              <a:rPr kumimoji="1" lang="en-US" sz="1400"/>
              <a:t> 		81000	82000</a:t>
            </a:r>
          </a:p>
          <a:p>
            <a:pPr defTabSz="514350" eaLnBrk="0" hangingPunct="0">
              <a:lnSpc>
                <a:spcPct val="105000"/>
              </a:lnSpc>
              <a:tabLst>
                <a:tab pos="800100" algn="ctr"/>
                <a:tab pos="2228850" algn="ctr"/>
                <a:tab pos="3771900" algn="ctr"/>
              </a:tabLst>
            </a:pPr>
            <a:r>
              <a:rPr kumimoji="1" lang="en-US" sz="1400"/>
              <a:t> 		82000	90000</a:t>
            </a:r>
          </a:p>
          <a:p>
            <a:pPr defTabSz="514350" eaLnBrk="0" hangingPunct="0">
              <a:lnSpc>
                <a:spcPct val="105000"/>
              </a:lnSpc>
              <a:tabLst>
                <a:tab pos="800100" algn="ctr"/>
                <a:tab pos="2228850" algn="ctr"/>
                <a:tab pos="3771900" algn="ctr"/>
              </a:tabLst>
            </a:pPr>
            <a:r>
              <a:rPr kumimoji="1" lang="en-US" sz="1400"/>
              <a:t> 		90000	0</a:t>
            </a:r>
          </a:p>
          <a:p>
            <a:pPr defTabSz="514350" eaLnBrk="0" hangingPunct="0">
              <a:lnSpc>
                <a:spcPct val="105000"/>
              </a:lnSpc>
              <a:tabLst>
                <a:tab pos="800100" algn="ctr"/>
                <a:tab pos="2228850" algn="ctr"/>
                <a:tab pos="3771900" algn="ctr"/>
              </a:tabLst>
            </a:pPr>
            <a:r>
              <a:rPr kumimoji="1" lang="en-US" sz="1400"/>
              <a:t> 	</a:t>
            </a:r>
            <a:endParaRPr kumimoji="1" lang="en-US" sz="1800"/>
          </a:p>
          <a:p>
            <a:pPr defTabSz="514350" eaLnBrk="0" latinLnBrk="1" hangingPunct="0">
              <a:lnSpc>
                <a:spcPct val="105000"/>
              </a:lnSpc>
              <a:tabLst>
                <a:tab pos="800100" algn="ctr"/>
                <a:tab pos="2228850" algn="ctr"/>
                <a:tab pos="3771900" algn="ctr"/>
              </a:tabLst>
            </a:pPr>
            <a:endParaRPr kumimoji="1" lang="en-US" sz="1800"/>
          </a:p>
        </p:txBody>
      </p:sp>
      <p:grpSp>
        <p:nvGrpSpPr>
          <p:cNvPr id="24580" name="Group 6"/>
          <p:cNvGrpSpPr>
            <a:grpSpLocks/>
          </p:cNvGrpSpPr>
          <p:nvPr/>
        </p:nvGrpSpPr>
        <p:grpSpPr bwMode="auto">
          <a:xfrm>
            <a:off x="195263" y="926705"/>
            <a:ext cx="8782050" cy="4160838"/>
            <a:chOff x="123" y="522"/>
            <a:chExt cx="5532" cy="2621"/>
          </a:xfrm>
        </p:grpSpPr>
        <p:sp>
          <p:nvSpPr>
            <p:cNvPr id="24584" name="Line 7"/>
            <p:cNvSpPr>
              <a:spLocks noChangeShapeType="1"/>
            </p:cNvSpPr>
            <p:nvPr/>
          </p:nvSpPr>
          <p:spPr bwMode="auto">
            <a:xfrm>
              <a:off x="718" y="763"/>
              <a:ext cx="1" cy="2182"/>
            </a:xfrm>
            <a:prstGeom prst="line">
              <a:avLst/>
            </a:prstGeom>
            <a:noFill/>
            <a:ln w="127000">
              <a:solidFill>
                <a:srgbClr val="DADADA"/>
              </a:solidFill>
              <a:round/>
              <a:headEnd/>
              <a:tailEnd/>
            </a:ln>
          </p:spPr>
          <p:txBody>
            <a:bodyPr wrap="none" anchor="ctr"/>
            <a:lstStyle/>
            <a:p>
              <a:endParaRPr lang="en-US"/>
            </a:p>
          </p:txBody>
        </p:sp>
        <p:sp>
          <p:nvSpPr>
            <p:cNvPr id="24585" name="Line 8"/>
            <p:cNvSpPr>
              <a:spLocks noChangeShapeType="1"/>
            </p:cNvSpPr>
            <p:nvPr/>
          </p:nvSpPr>
          <p:spPr bwMode="auto">
            <a:xfrm>
              <a:off x="1475" y="768"/>
              <a:ext cx="9" cy="2177"/>
            </a:xfrm>
            <a:prstGeom prst="line">
              <a:avLst/>
            </a:prstGeom>
            <a:noFill/>
            <a:ln w="127000">
              <a:solidFill>
                <a:srgbClr val="DADADA"/>
              </a:solidFill>
              <a:round/>
              <a:headEnd/>
              <a:tailEnd/>
            </a:ln>
          </p:spPr>
          <p:txBody>
            <a:bodyPr wrap="none" anchor="ctr"/>
            <a:lstStyle/>
            <a:p>
              <a:endParaRPr lang="en-US"/>
            </a:p>
          </p:txBody>
        </p:sp>
        <p:sp>
          <p:nvSpPr>
            <p:cNvPr id="24586" name="Line 9"/>
            <p:cNvSpPr>
              <a:spLocks noChangeShapeType="1"/>
            </p:cNvSpPr>
            <p:nvPr/>
          </p:nvSpPr>
          <p:spPr bwMode="auto">
            <a:xfrm>
              <a:off x="965" y="768"/>
              <a:ext cx="9" cy="2177"/>
            </a:xfrm>
            <a:prstGeom prst="line">
              <a:avLst/>
            </a:prstGeom>
            <a:noFill/>
            <a:ln w="127000">
              <a:solidFill>
                <a:srgbClr val="DADADA"/>
              </a:solidFill>
              <a:round/>
              <a:headEnd/>
              <a:tailEnd/>
            </a:ln>
          </p:spPr>
          <p:txBody>
            <a:bodyPr wrap="none" anchor="ctr"/>
            <a:lstStyle/>
            <a:p>
              <a:endParaRPr lang="en-US"/>
            </a:p>
          </p:txBody>
        </p:sp>
        <p:sp>
          <p:nvSpPr>
            <p:cNvPr id="24587" name="Line 10"/>
            <p:cNvSpPr>
              <a:spLocks noChangeShapeType="1"/>
            </p:cNvSpPr>
            <p:nvPr/>
          </p:nvSpPr>
          <p:spPr bwMode="auto">
            <a:xfrm>
              <a:off x="470" y="768"/>
              <a:ext cx="1" cy="2177"/>
            </a:xfrm>
            <a:prstGeom prst="line">
              <a:avLst/>
            </a:prstGeom>
            <a:noFill/>
            <a:ln w="127000">
              <a:solidFill>
                <a:srgbClr val="DADADA"/>
              </a:solidFill>
              <a:round/>
              <a:headEnd/>
              <a:tailEnd/>
            </a:ln>
          </p:spPr>
          <p:txBody>
            <a:bodyPr wrap="none" anchor="ctr"/>
            <a:lstStyle/>
            <a:p>
              <a:endParaRPr lang="en-US"/>
            </a:p>
          </p:txBody>
        </p:sp>
        <p:sp>
          <p:nvSpPr>
            <p:cNvPr id="24588" name="Line 11"/>
            <p:cNvSpPr>
              <a:spLocks noChangeShapeType="1"/>
            </p:cNvSpPr>
            <p:nvPr/>
          </p:nvSpPr>
          <p:spPr bwMode="auto">
            <a:xfrm>
              <a:off x="1221" y="762"/>
              <a:ext cx="0" cy="2183"/>
            </a:xfrm>
            <a:prstGeom prst="line">
              <a:avLst/>
            </a:prstGeom>
            <a:noFill/>
            <a:ln w="127000">
              <a:solidFill>
                <a:srgbClr val="DADADA"/>
              </a:solidFill>
              <a:round/>
              <a:headEnd/>
              <a:tailEnd/>
            </a:ln>
          </p:spPr>
          <p:txBody>
            <a:bodyPr wrap="none" anchor="ctr"/>
            <a:lstStyle/>
            <a:p>
              <a:endParaRPr lang="en-US"/>
            </a:p>
          </p:txBody>
        </p:sp>
        <p:sp>
          <p:nvSpPr>
            <p:cNvPr id="24589" name="Line 12"/>
            <p:cNvSpPr>
              <a:spLocks noChangeShapeType="1"/>
            </p:cNvSpPr>
            <p:nvPr/>
          </p:nvSpPr>
          <p:spPr bwMode="auto">
            <a:xfrm>
              <a:off x="232" y="761"/>
              <a:ext cx="0" cy="2184"/>
            </a:xfrm>
            <a:prstGeom prst="line">
              <a:avLst/>
            </a:prstGeom>
            <a:noFill/>
            <a:ln w="127000">
              <a:solidFill>
                <a:srgbClr val="DADADA"/>
              </a:solidFill>
              <a:round/>
              <a:headEnd/>
              <a:tailEnd/>
            </a:ln>
          </p:spPr>
          <p:txBody>
            <a:bodyPr wrap="none" anchor="ctr"/>
            <a:lstStyle/>
            <a:p>
              <a:endParaRPr lang="en-US"/>
            </a:p>
          </p:txBody>
        </p:sp>
        <p:sp>
          <p:nvSpPr>
            <p:cNvPr id="24590" name="Rectangle 13"/>
            <p:cNvSpPr>
              <a:spLocks noChangeArrowheads="1"/>
            </p:cNvSpPr>
            <p:nvPr/>
          </p:nvSpPr>
          <p:spPr bwMode="auto">
            <a:xfrm>
              <a:off x="133" y="535"/>
              <a:ext cx="2850" cy="2594"/>
            </a:xfrm>
            <a:prstGeom prst="rect">
              <a:avLst/>
            </a:prstGeom>
            <a:noFill/>
            <a:ln w="12700">
              <a:noFill/>
              <a:miter lim="800000"/>
              <a:headEnd/>
              <a:tailEnd/>
            </a:ln>
          </p:spPr>
          <p:txBody>
            <a:bodyPr wrap="none" lIns="90488" tIns="44450" rIns="90488" bIns="44450">
              <a:spAutoFit/>
            </a:bodyPr>
            <a:lstStyle/>
            <a:p>
              <a:pPr defTabSz="400050" eaLnBrk="0" hangingPunct="0">
                <a:lnSpc>
                  <a:spcPct val="105000"/>
                </a:lnSpc>
                <a:tabLst>
                  <a:tab pos="400050" algn="l"/>
                </a:tabLst>
              </a:pPr>
              <a:r>
                <a:rPr kumimoji="1" lang="en-US" sz="1400" b="1"/>
                <a:t>Level</a:t>
              </a:r>
            </a:p>
            <a:p>
              <a:pPr defTabSz="400050" eaLnBrk="0" hangingPunct="0">
                <a:lnSpc>
                  <a:spcPct val="105000"/>
                </a:lnSpc>
                <a:tabLst>
                  <a:tab pos="400050" algn="l"/>
                </a:tabLst>
              </a:pPr>
              <a:r>
                <a:rPr kumimoji="1" lang="en-US" sz="1400" b="1"/>
                <a:t>1	2	3	4	5	6</a:t>
              </a:r>
            </a:p>
            <a:p>
              <a:pPr defTabSz="400050" eaLnBrk="0" hangingPunct="0">
                <a:lnSpc>
                  <a:spcPct val="105000"/>
                </a:lnSpc>
                <a:tabLst>
                  <a:tab pos="400050" algn="l"/>
                </a:tabLst>
              </a:pPr>
              <a:r>
                <a:rPr kumimoji="1" lang="en-US" sz="1400" b="1"/>
                <a:t> </a:t>
              </a:r>
              <a:r>
                <a:rPr kumimoji="1" lang="en-US" sz="1400"/>
                <a:t> 				SALES</a:t>
              </a:r>
            </a:p>
            <a:p>
              <a:pPr defTabSz="400050" eaLnBrk="0" hangingPunct="0">
                <a:lnSpc>
                  <a:spcPct val="105000"/>
                </a:lnSpc>
                <a:tabLst>
                  <a:tab pos="400050" algn="l"/>
                </a:tabLst>
              </a:pPr>
              <a:r>
                <a:rPr kumimoji="1" lang="en-US" sz="1400"/>
                <a:t> 					SALES</a:t>
              </a:r>
            </a:p>
            <a:p>
              <a:pPr defTabSz="400050" eaLnBrk="0" hangingPunct="0">
                <a:lnSpc>
                  <a:spcPct val="105000"/>
                </a:lnSpc>
                <a:tabLst>
                  <a:tab pos="400050" algn="l"/>
                </a:tabLst>
              </a:pPr>
              <a:r>
                <a:rPr kumimoji="1" lang="en-US" sz="1400"/>
                <a:t> 					SALES DISCOUNTS</a:t>
              </a:r>
            </a:p>
            <a:p>
              <a:pPr defTabSz="400050" eaLnBrk="0" hangingPunct="0">
                <a:lnSpc>
                  <a:spcPct val="105000"/>
                </a:lnSpc>
                <a:tabLst>
                  <a:tab pos="400050" algn="l"/>
                </a:tabLst>
              </a:pPr>
              <a:r>
                <a:rPr kumimoji="1" lang="en-US" sz="1400"/>
                <a:t> 				TOTAL SALES	</a:t>
              </a:r>
            </a:p>
            <a:p>
              <a:pPr defTabSz="400050" eaLnBrk="0" hangingPunct="0">
                <a:lnSpc>
                  <a:spcPct val="105000"/>
                </a:lnSpc>
                <a:tabLst>
                  <a:tab pos="400050" algn="l"/>
                </a:tabLst>
              </a:pPr>
              <a:r>
                <a:rPr kumimoji="1" lang="en-US" sz="1400"/>
                <a:t> 				COST OF GOODS SOLD</a:t>
              </a:r>
            </a:p>
            <a:p>
              <a:pPr defTabSz="400050" eaLnBrk="0" hangingPunct="0">
                <a:lnSpc>
                  <a:spcPct val="105000"/>
                </a:lnSpc>
                <a:tabLst>
                  <a:tab pos="400050" algn="l"/>
                </a:tabLst>
              </a:pPr>
              <a:r>
                <a:rPr kumimoji="1" lang="en-US" sz="1400"/>
                <a:t> 					SALES TERMS DISCOUNTS</a:t>
              </a:r>
            </a:p>
            <a:p>
              <a:pPr defTabSz="400050" eaLnBrk="0" hangingPunct="0">
                <a:lnSpc>
                  <a:spcPct val="105000"/>
                </a:lnSpc>
                <a:tabLst>
                  <a:tab pos="400050" algn="l"/>
                </a:tabLst>
              </a:pPr>
              <a:r>
                <a:rPr kumimoji="1" lang="en-US" sz="1400"/>
                <a:t> 				TOTAL COST OF GOODS SOLD</a:t>
              </a:r>
            </a:p>
            <a:p>
              <a:pPr defTabSz="400050" eaLnBrk="0" hangingPunct="0">
                <a:lnSpc>
                  <a:spcPct val="105000"/>
                </a:lnSpc>
                <a:tabLst>
                  <a:tab pos="400050" algn="l"/>
                </a:tabLst>
              </a:pPr>
              <a:r>
                <a:rPr kumimoji="1" lang="en-US" sz="1400"/>
                <a:t> 			TOTAL GROSS MARGIN*</a:t>
              </a:r>
            </a:p>
            <a:p>
              <a:pPr defTabSz="400050" eaLnBrk="0" hangingPunct="0">
                <a:lnSpc>
                  <a:spcPct val="105000"/>
                </a:lnSpc>
                <a:tabLst>
                  <a:tab pos="400050" algn="l"/>
                </a:tabLst>
              </a:pPr>
              <a:r>
                <a:rPr kumimoji="1" lang="en-US" sz="1400"/>
                <a:t> 			OPERATING EXPENSES</a:t>
              </a:r>
            </a:p>
            <a:p>
              <a:pPr defTabSz="400050" eaLnBrk="0" hangingPunct="0">
                <a:lnSpc>
                  <a:spcPct val="105000"/>
                </a:lnSpc>
                <a:tabLst>
                  <a:tab pos="400050" algn="l"/>
                </a:tabLst>
              </a:pPr>
              <a:r>
                <a:rPr kumimoji="1" lang="en-US" sz="1400"/>
                <a:t>  				PURCHASES</a:t>
              </a:r>
            </a:p>
            <a:p>
              <a:pPr defTabSz="400050" eaLnBrk="0" hangingPunct="0">
                <a:lnSpc>
                  <a:spcPct val="105000"/>
                </a:lnSpc>
                <a:tabLst>
                  <a:tab pos="400050" algn="l"/>
                </a:tabLst>
              </a:pPr>
              <a:r>
                <a:rPr kumimoji="1" lang="en-US" sz="1400"/>
                <a:t>  			TOTAL OPERATING EXPENSES</a:t>
              </a:r>
            </a:p>
            <a:p>
              <a:pPr defTabSz="400050" eaLnBrk="0" hangingPunct="0">
                <a:lnSpc>
                  <a:spcPct val="105000"/>
                </a:lnSpc>
                <a:tabLst>
                  <a:tab pos="400050" algn="l"/>
                </a:tabLst>
              </a:pPr>
              <a:r>
                <a:rPr kumimoji="1" lang="en-US" sz="1400"/>
                <a:t> 		TOTAL INCOME FROM OPERATIONS*</a:t>
              </a:r>
            </a:p>
            <a:p>
              <a:pPr defTabSz="400050" eaLnBrk="0" hangingPunct="0">
                <a:lnSpc>
                  <a:spcPct val="105000"/>
                </a:lnSpc>
                <a:tabLst>
                  <a:tab pos="400050" algn="l"/>
                </a:tabLst>
              </a:pPr>
              <a:r>
                <a:rPr kumimoji="1" lang="en-US" sz="1400"/>
                <a:t> 		OTHER INCOME &amp; EXPENSES*</a:t>
              </a:r>
            </a:p>
            <a:p>
              <a:pPr defTabSz="400050" eaLnBrk="0" hangingPunct="0">
                <a:lnSpc>
                  <a:spcPct val="105000"/>
                </a:lnSpc>
                <a:tabLst>
                  <a:tab pos="400050" algn="l"/>
                </a:tabLst>
              </a:pPr>
              <a:r>
                <a:rPr kumimoji="1" lang="en-US" sz="1400"/>
                <a:t> 	PROFIT (LOSS) BEFORE TAX</a:t>
              </a:r>
            </a:p>
            <a:p>
              <a:pPr defTabSz="400050" eaLnBrk="0" hangingPunct="0">
                <a:lnSpc>
                  <a:spcPct val="105000"/>
                </a:lnSpc>
                <a:tabLst>
                  <a:tab pos="400050" algn="l"/>
                </a:tabLst>
              </a:pPr>
              <a:r>
                <a:rPr kumimoji="1" lang="en-US" sz="1400"/>
                <a:t> TOTAL NET PROFIT/LOSS*</a:t>
              </a:r>
            </a:p>
            <a:p>
              <a:pPr defTabSz="400050" eaLnBrk="0" hangingPunct="0">
                <a:lnSpc>
                  <a:spcPct val="105000"/>
                </a:lnSpc>
                <a:tabLst>
                  <a:tab pos="400050" algn="l"/>
                </a:tabLst>
              </a:pPr>
              <a:r>
                <a:rPr kumimoji="1" lang="en-US" sz="1400"/>
                <a:t> </a:t>
              </a:r>
            </a:p>
          </p:txBody>
        </p:sp>
        <p:sp>
          <p:nvSpPr>
            <p:cNvPr id="24591" name="Rectangle 14"/>
            <p:cNvSpPr>
              <a:spLocks noChangeArrowheads="1"/>
            </p:cNvSpPr>
            <p:nvPr/>
          </p:nvSpPr>
          <p:spPr bwMode="auto">
            <a:xfrm>
              <a:off x="123" y="2986"/>
              <a:ext cx="2106" cy="157"/>
            </a:xfrm>
            <a:prstGeom prst="rect">
              <a:avLst/>
            </a:prstGeom>
            <a:noFill/>
            <a:ln w="12700">
              <a:noFill/>
              <a:miter lim="800000"/>
              <a:headEnd/>
              <a:tailEnd/>
            </a:ln>
          </p:spPr>
          <p:txBody>
            <a:bodyPr lIns="90488" tIns="44450" rIns="90488" bIns="44450">
              <a:spAutoFit/>
            </a:bodyPr>
            <a:lstStyle/>
            <a:p>
              <a:pPr eaLnBrk="0" hangingPunct="0">
                <a:lnSpc>
                  <a:spcPct val="105000"/>
                </a:lnSpc>
              </a:pPr>
              <a:r>
                <a:rPr kumimoji="1" lang="en-US" sz="1000"/>
                <a:t>*Suppress Header = Yes, Suppress Total = No.</a:t>
              </a:r>
            </a:p>
          </p:txBody>
        </p:sp>
        <p:sp>
          <p:nvSpPr>
            <p:cNvPr id="24592" name="Line 15"/>
            <p:cNvSpPr>
              <a:spLocks noChangeShapeType="1"/>
            </p:cNvSpPr>
            <p:nvPr/>
          </p:nvSpPr>
          <p:spPr bwMode="auto">
            <a:xfrm flipV="1">
              <a:off x="136" y="830"/>
              <a:ext cx="5496" cy="9"/>
            </a:xfrm>
            <a:prstGeom prst="line">
              <a:avLst/>
            </a:prstGeom>
            <a:noFill/>
            <a:ln w="12700">
              <a:solidFill>
                <a:schemeClr val="tx1"/>
              </a:solidFill>
              <a:round/>
              <a:headEnd/>
              <a:tailEnd/>
            </a:ln>
          </p:spPr>
          <p:txBody>
            <a:bodyPr wrap="none" anchor="ctr"/>
            <a:lstStyle/>
            <a:p>
              <a:endParaRPr lang="en-US"/>
            </a:p>
          </p:txBody>
        </p:sp>
        <p:sp>
          <p:nvSpPr>
            <p:cNvPr id="24593" name="Rectangle 16"/>
            <p:cNvSpPr>
              <a:spLocks noChangeArrowheads="1"/>
            </p:cNvSpPr>
            <p:nvPr/>
          </p:nvSpPr>
          <p:spPr bwMode="auto">
            <a:xfrm>
              <a:off x="136" y="522"/>
              <a:ext cx="5519" cy="2459"/>
            </a:xfrm>
            <a:prstGeom prst="rect">
              <a:avLst/>
            </a:prstGeom>
            <a:noFill/>
            <a:ln w="12700">
              <a:solidFill>
                <a:schemeClr val="tx1"/>
              </a:solidFill>
              <a:miter lim="800000"/>
              <a:headEnd/>
              <a:tailEnd/>
            </a:ln>
          </p:spPr>
          <p:txBody>
            <a:bodyPr wrap="none" anchor="ctr"/>
            <a:lstStyle/>
            <a:p>
              <a:endParaRPr lang="en-US"/>
            </a:p>
          </p:txBody>
        </p:sp>
        <p:sp>
          <p:nvSpPr>
            <p:cNvPr id="24594" name="AutoShape 17"/>
            <p:cNvSpPr>
              <a:spLocks noChangeArrowheads="1"/>
            </p:cNvSpPr>
            <p:nvPr/>
          </p:nvSpPr>
          <p:spPr bwMode="auto">
            <a:xfrm>
              <a:off x="1149" y="848"/>
              <a:ext cx="4244" cy="121"/>
            </a:xfrm>
            <a:prstGeom prst="roundRect">
              <a:avLst>
                <a:gd name="adj" fmla="val 12495"/>
              </a:avLst>
            </a:prstGeom>
            <a:noFill/>
            <a:ln w="28575">
              <a:solidFill>
                <a:schemeClr val="accent1"/>
              </a:solidFill>
              <a:round/>
              <a:headEnd/>
              <a:tailEnd/>
            </a:ln>
          </p:spPr>
          <p:txBody>
            <a:bodyPr wrap="none" anchor="ctr"/>
            <a:lstStyle/>
            <a:p>
              <a:endParaRPr lang="en-US"/>
            </a:p>
          </p:txBody>
        </p:sp>
        <p:sp>
          <p:nvSpPr>
            <p:cNvPr id="24595" name="Rectangle 18"/>
            <p:cNvSpPr>
              <a:spLocks noChangeArrowheads="1"/>
            </p:cNvSpPr>
            <p:nvPr/>
          </p:nvSpPr>
          <p:spPr bwMode="auto">
            <a:xfrm>
              <a:off x="4978" y="966"/>
              <a:ext cx="415" cy="2015"/>
            </a:xfrm>
            <a:prstGeom prst="rect">
              <a:avLst/>
            </a:prstGeom>
            <a:noFill/>
            <a:ln w="19050">
              <a:solidFill>
                <a:schemeClr val="accent1"/>
              </a:solidFill>
              <a:miter lim="800000"/>
              <a:headEnd/>
              <a:tailEnd/>
            </a:ln>
          </p:spPr>
          <p:txBody>
            <a:bodyPr wrap="none" anchor="ctr"/>
            <a:lstStyle/>
            <a:p>
              <a:endParaRPr lang="en-US"/>
            </a:p>
          </p:txBody>
        </p:sp>
        <p:sp>
          <p:nvSpPr>
            <p:cNvPr id="24596" name="Rectangle 19"/>
            <p:cNvSpPr>
              <a:spLocks noChangeArrowheads="1"/>
            </p:cNvSpPr>
            <p:nvPr/>
          </p:nvSpPr>
          <p:spPr bwMode="auto">
            <a:xfrm>
              <a:off x="4982" y="955"/>
              <a:ext cx="399" cy="16"/>
            </a:xfrm>
            <a:prstGeom prst="rect">
              <a:avLst/>
            </a:prstGeom>
            <a:solidFill>
              <a:schemeClr val="bg1"/>
            </a:solidFill>
            <a:ln w="12700">
              <a:noFill/>
              <a:miter lim="800000"/>
              <a:headEnd/>
              <a:tailEnd/>
            </a:ln>
          </p:spPr>
          <p:txBody>
            <a:bodyPr wrap="none" anchor="ctr"/>
            <a:lstStyle/>
            <a:p>
              <a:endParaRPr lang="en-US"/>
            </a:p>
          </p:txBody>
        </p:sp>
        <p:sp>
          <p:nvSpPr>
            <p:cNvPr id="24597" name="Line 20"/>
            <p:cNvSpPr>
              <a:spLocks noChangeShapeType="1"/>
            </p:cNvSpPr>
            <p:nvPr/>
          </p:nvSpPr>
          <p:spPr bwMode="auto">
            <a:xfrm>
              <a:off x="4608" y="960"/>
              <a:ext cx="0" cy="2110"/>
            </a:xfrm>
            <a:prstGeom prst="line">
              <a:avLst/>
            </a:prstGeom>
            <a:noFill/>
            <a:ln w="19050">
              <a:solidFill>
                <a:srgbClr val="0000CC"/>
              </a:solidFill>
              <a:round/>
              <a:headEnd/>
              <a:tailEnd type="triangle" w="med" len="med"/>
            </a:ln>
          </p:spPr>
          <p:txBody>
            <a:bodyPr wrap="none" anchor="ctr"/>
            <a:lstStyle/>
            <a:p>
              <a:endParaRPr lang="en-US"/>
            </a:p>
          </p:txBody>
        </p:sp>
      </p:grpSp>
      <p:pic>
        <p:nvPicPr>
          <p:cNvPr id="24581" name="Picture 25" descr="Account-Code-Maint-IS"/>
          <p:cNvPicPr>
            <a:picLocks noChangeAspect="1" noChangeArrowheads="1"/>
          </p:cNvPicPr>
          <p:nvPr/>
        </p:nvPicPr>
        <p:blipFill>
          <a:blip r:embed="rId3" cstate="print"/>
          <a:srcRect/>
          <a:stretch>
            <a:fillRect/>
          </a:stretch>
        </p:blipFill>
        <p:spPr bwMode="auto">
          <a:xfrm>
            <a:off x="4743450" y="3331768"/>
            <a:ext cx="3946525" cy="2738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r>
              <a:rPr lang="en-US" smtClean="0"/>
              <a:t>Sub-Account and Cost Center Options</a:t>
            </a:r>
          </a:p>
        </p:txBody>
      </p:sp>
      <p:sp>
        <p:nvSpPr>
          <p:cNvPr id="25613" name="Footer Placeholder 12"/>
          <p:cNvSpPr>
            <a:spLocks noGrp="1"/>
          </p:cNvSpPr>
          <p:nvPr>
            <p:ph type="ftr" sz="quarter" idx="10"/>
          </p:nvPr>
        </p:nvSpPr>
        <p:spPr>
          <a:noFill/>
        </p:spPr>
        <p:txBody>
          <a:bodyPr/>
          <a:lstStyle/>
          <a:p>
            <a:pPr defTabSz="865188"/>
            <a:r>
              <a:rPr lang="en-US"/>
              <a:t>GL-SU-230</a:t>
            </a:r>
          </a:p>
        </p:txBody>
      </p:sp>
      <p:sp>
        <p:nvSpPr>
          <p:cNvPr id="25603" name="Rectangle 5"/>
          <p:cNvSpPr>
            <a:spLocks noChangeArrowheads="1"/>
          </p:cNvSpPr>
          <p:nvPr/>
        </p:nvSpPr>
        <p:spPr bwMode="auto">
          <a:xfrm>
            <a:off x="744538" y="2709745"/>
            <a:ext cx="7826375" cy="215444"/>
          </a:xfrm>
          <a:prstGeom prst="rect">
            <a:avLst/>
          </a:prstGeom>
          <a:solidFill>
            <a:srgbClr val="CCFFFF"/>
          </a:solidFill>
          <a:ln w="38100">
            <a:noFill/>
            <a:miter lim="800000"/>
            <a:headEnd/>
            <a:tailEnd/>
          </a:ln>
        </p:spPr>
        <p:txBody>
          <a:bodyPr anchor="ctr">
            <a:spAutoFit/>
          </a:bodyPr>
          <a:lstStyle/>
          <a:p>
            <a:endParaRPr lang="en-US">
              <a:latin typeface="+mj-lt"/>
            </a:endParaRPr>
          </a:p>
        </p:txBody>
      </p:sp>
      <p:sp>
        <p:nvSpPr>
          <p:cNvPr id="25604" name="Rectangle 6"/>
          <p:cNvSpPr>
            <a:spLocks noChangeArrowheads="1"/>
          </p:cNvSpPr>
          <p:nvPr/>
        </p:nvSpPr>
        <p:spPr bwMode="auto">
          <a:xfrm>
            <a:off x="754063" y="3109795"/>
            <a:ext cx="7824787" cy="215444"/>
          </a:xfrm>
          <a:prstGeom prst="rect">
            <a:avLst/>
          </a:prstGeom>
          <a:solidFill>
            <a:srgbClr val="CCFFFF"/>
          </a:solidFill>
          <a:ln w="38100">
            <a:noFill/>
            <a:miter lim="800000"/>
            <a:headEnd/>
            <a:tailEnd/>
          </a:ln>
        </p:spPr>
        <p:txBody>
          <a:bodyPr anchor="ctr">
            <a:spAutoFit/>
          </a:bodyPr>
          <a:lstStyle/>
          <a:p>
            <a:endParaRPr lang="en-US">
              <a:latin typeface="+mj-lt"/>
            </a:endParaRPr>
          </a:p>
        </p:txBody>
      </p:sp>
      <p:sp>
        <p:nvSpPr>
          <p:cNvPr id="25605" name="Rectangle 7"/>
          <p:cNvSpPr>
            <a:spLocks noChangeArrowheads="1"/>
          </p:cNvSpPr>
          <p:nvPr/>
        </p:nvSpPr>
        <p:spPr bwMode="auto">
          <a:xfrm>
            <a:off x="735013" y="3524926"/>
            <a:ext cx="7827962" cy="215444"/>
          </a:xfrm>
          <a:prstGeom prst="rect">
            <a:avLst/>
          </a:prstGeom>
          <a:solidFill>
            <a:srgbClr val="CCFFFF"/>
          </a:solidFill>
          <a:ln w="38100">
            <a:noFill/>
            <a:miter lim="800000"/>
            <a:headEnd/>
            <a:tailEnd/>
          </a:ln>
        </p:spPr>
        <p:txBody>
          <a:bodyPr anchor="ctr">
            <a:spAutoFit/>
          </a:bodyPr>
          <a:lstStyle/>
          <a:p>
            <a:endParaRPr lang="en-US">
              <a:latin typeface="+mj-lt"/>
            </a:endParaRPr>
          </a:p>
        </p:txBody>
      </p:sp>
      <p:sp>
        <p:nvSpPr>
          <p:cNvPr id="25606" name="Rectangle 8"/>
          <p:cNvSpPr>
            <a:spLocks noChangeArrowheads="1"/>
          </p:cNvSpPr>
          <p:nvPr/>
        </p:nvSpPr>
        <p:spPr bwMode="auto">
          <a:xfrm>
            <a:off x="723900" y="3909895"/>
            <a:ext cx="7827963" cy="215444"/>
          </a:xfrm>
          <a:prstGeom prst="rect">
            <a:avLst/>
          </a:prstGeom>
          <a:solidFill>
            <a:srgbClr val="CCFFFF"/>
          </a:solidFill>
          <a:ln w="38100">
            <a:noFill/>
            <a:miter lim="800000"/>
            <a:headEnd/>
            <a:tailEnd/>
          </a:ln>
        </p:spPr>
        <p:txBody>
          <a:bodyPr anchor="ctr">
            <a:spAutoFit/>
          </a:bodyPr>
          <a:lstStyle/>
          <a:p>
            <a:endParaRPr lang="en-US">
              <a:latin typeface="+mj-lt"/>
            </a:endParaRPr>
          </a:p>
        </p:txBody>
      </p:sp>
      <p:sp>
        <p:nvSpPr>
          <p:cNvPr id="25607" name="Rectangle 9"/>
          <p:cNvSpPr>
            <a:spLocks noChangeArrowheads="1"/>
          </p:cNvSpPr>
          <p:nvPr/>
        </p:nvSpPr>
        <p:spPr bwMode="auto">
          <a:xfrm>
            <a:off x="754063" y="4297245"/>
            <a:ext cx="7827962" cy="215444"/>
          </a:xfrm>
          <a:prstGeom prst="rect">
            <a:avLst/>
          </a:prstGeom>
          <a:solidFill>
            <a:srgbClr val="CCFFFF"/>
          </a:solidFill>
          <a:ln w="38100">
            <a:noFill/>
            <a:miter lim="800000"/>
            <a:headEnd/>
            <a:tailEnd/>
          </a:ln>
        </p:spPr>
        <p:txBody>
          <a:bodyPr anchor="ctr">
            <a:spAutoFit/>
          </a:bodyPr>
          <a:lstStyle/>
          <a:p>
            <a:endParaRPr lang="en-US">
              <a:latin typeface="+mj-lt"/>
            </a:endParaRPr>
          </a:p>
        </p:txBody>
      </p:sp>
      <p:sp>
        <p:nvSpPr>
          <p:cNvPr id="25608" name="Rectangle 10"/>
          <p:cNvSpPr>
            <a:spLocks noChangeArrowheads="1"/>
          </p:cNvSpPr>
          <p:nvPr/>
        </p:nvSpPr>
        <p:spPr bwMode="auto">
          <a:xfrm>
            <a:off x="746125" y="4722695"/>
            <a:ext cx="7827963" cy="215444"/>
          </a:xfrm>
          <a:prstGeom prst="rect">
            <a:avLst/>
          </a:prstGeom>
          <a:solidFill>
            <a:srgbClr val="CCFFFF"/>
          </a:solidFill>
          <a:ln w="38100">
            <a:noFill/>
            <a:miter lim="800000"/>
            <a:headEnd/>
            <a:tailEnd/>
          </a:ln>
        </p:spPr>
        <p:txBody>
          <a:bodyPr anchor="ctr">
            <a:spAutoFit/>
          </a:bodyPr>
          <a:lstStyle/>
          <a:p>
            <a:endParaRPr lang="en-US">
              <a:latin typeface="+mj-lt"/>
            </a:endParaRPr>
          </a:p>
        </p:txBody>
      </p:sp>
      <p:sp>
        <p:nvSpPr>
          <p:cNvPr id="25609" name="Rectangle 11"/>
          <p:cNvSpPr>
            <a:spLocks noChangeArrowheads="1"/>
          </p:cNvSpPr>
          <p:nvPr/>
        </p:nvSpPr>
        <p:spPr bwMode="auto">
          <a:xfrm>
            <a:off x="755650" y="5106870"/>
            <a:ext cx="7827963" cy="215444"/>
          </a:xfrm>
          <a:prstGeom prst="rect">
            <a:avLst/>
          </a:prstGeom>
          <a:solidFill>
            <a:srgbClr val="CCFFFF"/>
          </a:solidFill>
          <a:ln w="38100">
            <a:noFill/>
            <a:miter lim="800000"/>
            <a:headEnd/>
            <a:tailEnd/>
          </a:ln>
        </p:spPr>
        <p:txBody>
          <a:bodyPr anchor="ctr">
            <a:spAutoFit/>
          </a:bodyPr>
          <a:lstStyle/>
          <a:p>
            <a:endParaRPr lang="en-US">
              <a:latin typeface="+mj-lt"/>
            </a:endParaRPr>
          </a:p>
        </p:txBody>
      </p:sp>
      <p:sp>
        <p:nvSpPr>
          <p:cNvPr id="25610" name="Rectangle 12"/>
          <p:cNvSpPr>
            <a:spLocks noChangeArrowheads="1"/>
          </p:cNvSpPr>
          <p:nvPr/>
        </p:nvSpPr>
        <p:spPr bwMode="auto">
          <a:xfrm>
            <a:off x="741363" y="2308107"/>
            <a:ext cx="184731" cy="215444"/>
          </a:xfrm>
          <a:prstGeom prst="rect">
            <a:avLst/>
          </a:prstGeom>
          <a:solidFill>
            <a:srgbClr val="CCFFFF"/>
          </a:solidFill>
          <a:ln w="38100">
            <a:noFill/>
            <a:miter lim="800000"/>
            <a:headEnd/>
            <a:tailEnd/>
          </a:ln>
        </p:spPr>
        <p:txBody>
          <a:bodyPr wrap="none" anchor="ctr">
            <a:spAutoFit/>
          </a:bodyPr>
          <a:lstStyle/>
          <a:p>
            <a:endParaRPr lang="en-US">
              <a:latin typeface="+mj-lt"/>
            </a:endParaRPr>
          </a:p>
        </p:txBody>
      </p:sp>
      <p:sp>
        <p:nvSpPr>
          <p:cNvPr id="25611" name="Rectangle 13"/>
          <p:cNvSpPr>
            <a:spLocks noChangeArrowheads="1"/>
          </p:cNvSpPr>
          <p:nvPr/>
        </p:nvSpPr>
        <p:spPr bwMode="auto">
          <a:xfrm>
            <a:off x="709613" y="1329185"/>
            <a:ext cx="7708900" cy="4453527"/>
          </a:xfrm>
          <a:prstGeom prst="rect">
            <a:avLst/>
          </a:prstGeom>
          <a:noFill/>
          <a:ln w="12700">
            <a:noFill/>
            <a:miter lim="800000"/>
            <a:headEnd/>
            <a:tailEnd/>
          </a:ln>
        </p:spPr>
        <p:txBody>
          <a:bodyPr lIns="47625" tIns="19050" rIns="47625" bIns="19050">
            <a:spAutoFit/>
          </a:bodyPr>
          <a:lstStyle/>
          <a:p>
            <a:pPr eaLnBrk="0" hangingPunct="0">
              <a:lnSpc>
                <a:spcPct val="95000"/>
              </a:lnSpc>
              <a:tabLst>
                <a:tab pos="1835150" algn="l"/>
                <a:tab pos="3549650" algn="l"/>
                <a:tab pos="5367338" algn="l"/>
                <a:tab pos="6961188" algn="l"/>
              </a:tabLst>
            </a:pPr>
            <a:r>
              <a:rPr kumimoji="1" lang="en-US" sz="1600" b="1">
                <a:latin typeface="+mj-lt"/>
              </a:rPr>
              <a:t>Sort-	Sort	Summarize	Summarize</a:t>
            </a:r>
            <a:endParaRPr kumimoji="1" lang="en-US" sz="1600" b="1" u="sng">
              <a:latin typeface="+mj-lt"/>
            </a:endParaRPr>
          </a:p>
          <a:p>
            <a:pPr eaLnBrk="0" hangingPunct="0">
              <a:lnSpc>
                <a:spcPct val="95000"/>
              </a:lnSpc>
              <a:tabLst>
                <a:tab pos="1835150" algn="l"/>
                <a:tab pos="3549650" algn="l"/>
                <a:tab pos="5367338" algn="l"/>
                <a:tab pos="6961188" algn="l"/>
              </a:tabLst>
            </a:pPr>
            <a:r>
              <a:rPr kumimoji="1" lang="en-US" sz="1600" b="1" u="sng">
                <a:latin typeface="+mj-lt"/>
              </a:rPr>
              <a:t>Sub-Account	Cost Center	Sub-Account	Cost Center</a:t>
            </a:r>
            <a:r>
              <a:rPr kumimoji="1" lang="en-US" sz="1800" b="1" u="sng">
                <a:latin typeface="+mj-lt"/>
              </a:rPr>
              <a:t>	</a:t>
            </a:r>
            <a:r>
              <a:rPr kumimoji="1" lang="en-US" sz="1600" b="1" u="sng">
                <a:latin typeface="+mj-lt"/>
              </a:rPr>
              <a:t>Output</a:t>
            </a:r>
            <a:r>
              <a:rPr kumimoji="1" lang="en-US" sz="1800" b="1" u="sng">
                <a:latin typeface="+mj-lt"/>
              </a:rPr>
              <a:t> *</a:t>
            </a:r>
            <a:endParaRPr kumimoji="1" lang="en-US" sz="1800" b="1">
              <a:latin typeface="+mj-lt"/>
            </a:endParaRPr>
          </a:p>
          <a:p>
            <a:pPr eaLnBrk="0" hangingPunct="0">
              <a:lnSpc>
                <a:spcPct val="95000"/>
              </a:lnSpc>
              <a:tabLst>
                <a:tab pos="1835150" algn="l"/>
                <a:tab pos="3549650" algn="l"/>
                <a:tab pos="5367338" algn="l"/>
                <a:tab pos="6961188" algn="l"/>
              </a:tabLst>
            </a:pPr>
            <a:r>
              <a:rPr kumimoji="1" lang="en-US" sz="1400">
                <a:latin typeface="+mj-lt"/>
              </a:rPr>
              <a:t>No	No	No	No	ASC</a:t>
            </a:r>
          </a:p>
          <a:p>
            <a:pPr eaLnBrk="0" hangingPunct="0">
              <a:lnSpc>
                <a:spcPct val="95000"/>
              </a:lnSpc>
              <a:tabLst>
                <a:tab pos="1835150" algn="l"/>
                <a:tab pos="3549650" algn="l"/>
                <a:tab pos="5367338" algn="l"/>
                <a:tab pos="6961188" algn="l"/>
              </a:tabLst>
            </a:pPr>
            <a:r>
              <a:rPr kumimoji="1" lang="en-US" sz="1400">
                <a:latin typeface="+mj-lt"/>
              </a:rPr>
              <a:t>No	No	No	Yes	AS</a:t>
            </a:r>
          </a:p>
          <a:p>
            <a:pPr eaLnBrk="0" hangingPunct="0">
              <a:lnSpc>
                <a:spcPct val="95000"/>
              </a:lnSpc>
              <a:tabLst>
                <a:tab pos="1835150" algn="l"/>
                <a:tab pos="3549650" algn="l"/>
                <a:tab pos="5367338" algn="l"/>
                <a:tab pos="6961188" algn="l"/>
              </a:tabLst>
            </a:pPr>
            <a:r>
              <a:rPr kumimoji="1" lang="en-US" sz="1400">
                <a:latin typeface="+mj-lt"/>
              </a:rPr>
              <a:t>No	No	Yes	No	AC</a:t>
            </a:r>
          </a:p>
          <a:p>
            <a:pPr eaLnBrk="0" hangingPunct="0">
              <a:lnSpc>
                <a:spcPct val="95000"/>
              </a:lnSpc>
              <a:tabLst>
                <a:tab pos="1835150" algn="l"/>
                <a:tab pos="3549650" algn="l"/>
                <a:tab pos="5367338" algn="l"/>
                <a:tab pos="6961188" algn="l"/>
              </a:tabLst>
            </a:pPr>
            <a:r>
              <a:rPr kumimoji="1" lang="en-US" sz="1400">
                <a:latin typeface="+mj-lt"/>
              </a:rPr>
              <a:t>No	No	Yes	Yes	A</a:t>
            </a:r>
          </a:p>
          <a:p>
            <a:pPr eaLnBrk="0" hangingPunct="0">
              <a:lnSpc>
                <a:spcPct val="95000"/>
              </a:lnSpc>
              <a:tabLst>
                <a:tab pos="1835150" algn="l"/>
                <a:tab pos="3549650" algn="l"/>
                <a:tab pos="5367338" algn="l"/>
                <a:tab pos="6961188" algn="l"/>
              </a:tabLst>
            </a:pPr>
            <a:r>
              <a:rPr kumimoji="1" lang="en-US" sz="1400">
                <a:latin typeface="+mj-lt"/>
              </a:rPr>
              <a:t>No	Yes	No	No	CAS</a:t>
            </a:r>
          </a:p>
          <a:p>
            <a:pPr eaLnBrk="0" hangingPunct="0">
              <a:lnSpc>
                <a:spcPct val="95000"/>
              </a:lnSpc>
              <a:tabLst>
                <a:tab pos="1835150" algn="l"/>
                <a:tab pos="3549650" algn="l"/>
                <a:tab pos="5367338" algn="l"/>
                <a:tab pos="6961188" algn="l"/>
              </a:tabLst>
            </a:pPr>
            <a:r>
              <a:rPr kumimoji="1" lang="en-US" sz="1400">
                <a:latin typeface="+mj-lt"/>
              </a:rPr>
              <a:t>No	Yes	No	Yes	AS</a:t>
            </a:r>
          </a:p>
          <a:p>
            <a:pPr eaLnBrk="0" hangingPunct="0">
              <a:lnSpc>
                <a:spcPct val="95000"/>
              </a:lnSpc>
              <a:tabLst>
                <a:tab pos="1835150" algn="l"/>
                <a:tab pos="3549650" algn="l"/>
                <a:tab pos="5367338" algn="l"/>
                <a:tab pos="6961188" algn="l"/>
              </a:tabLst>
            </a:pPr>
            <a:r>
              <a:rPr kumimoji="1" lang="en-US" sz="1400">
                <a:latin typeface="+mj-lt"/>
              </a:rPr>
              <a:t>No	Yes	Yes	No	CA</a:t>
            </a:r>
          </a:p>
          <a:p>
            <a:pPr eaLnBrk="0" hangingPunct="0">
              <a:lnSpc>
                <a:spcPct val="95000"/>
              </a:lnSpc>
              <a:tabLst>
                <a:tab pos="1835150" algn="l"/>
                <a:tab pos="3549650" algn="l"/>
                <a:tab pos="5367338" algn="l"/>
                <a:tab pos="6961188" algn="l"/>
              </a:tabLst>
            </a:pPr>
            <a:r>
              <a:rPr kumimoji="1" lang="en-US" sz="1400">
                <a:latin typeface="+mj-lt"/>
              </a:rPr>
              <a:t>No	Yes	Yes	Yes	A</a:t>
            </a:r>
          </a:p>
          <a:p>
            <a:pPr eaLnBrk="0" hangingPunct="0">
              <a:lnSpc>
                <a:spcPct val="95000"/>
              </a:lnSpc>
              <a:tabLst>
                <a:tab pos="1835150" algn="l"/>
                <a:tab pos="3549650" algn="l"/>
                <a:tab pos="5367338" algn="l"/>
                <a:tab pos="6961188" algn="l"/>
              </a:tabLst>
            </a:pPr>
            <a:r>
              <a:rPr kumimoji="1" lang="en-US" sz="1400">
                <a:latin typeface="+mj-lt"/>
              </a:rPr>
              <a:t>Yes	No	No	No	SAC</a:t>
            </a:r>
          </a:p>
          <a:p>
            <a:pPr eaLnBrk="0" hangingPunct="0">
              <a:lnSpc>
                <a:spcPct val="95000"/>
              </a:lnSpc>
              <a:tabLst>
                <a:tab pos="1835150" algn="l"/>
                <a:tab pos="3549650" algn="l"/>
                <a:tab pos="5367338" algn="l"/>
                <a:tab pos="6961188" algn="l"/>
              </a:tabLst>
            </a:pPr>
            <a:r>
              <a:rPr kumimoji="1" lang="en-US" sz="1400">
                <a:latin typeface="+mj-lt"/>
              </a:rPr>
              <a:t>Yes	No	No	Yes	SA</a:t>
            </a:r>
          </a:p>
          <a:p>
            <a:pPr eaLnBrk="0" hangingPunct="0">
              <a:lnSpc>
                <a:spcPct val="95000"/>
              </a:lnSpc>
              <a:tabLst>
                <a:tab pos="1835150" algn="l"/>
                <a:tab pos="3549650" algn="l"/>
                <a:tab pos="5367338" algn="l"/>
                <a:tab pos="6961188" algn="l"/>
              </a:tabLst>
            </a:pPr>
            <a:r>
              <a:rPr kumimoji="1" lang="en-US" sz="1400">
                <a:latin typeface="+mj-lt"/>
              </a:rPr>
              <a:t>Yes	No	Yes	No	AC</a:t>
            </a:r>
          </a:p>
          <a:p>
            <a:pPr eaLnBrk="0" hangingPunct="0">
              <a:lnSpc>
                <a:spcPct val="95000"/>
              </a:lnSpc>
              <a:tabLst>
                <a:tab pos="1835150" algn="l"/>
                <a:tab pos="3549650" algn="l"/>
                <a:tab pos="5367338" algn="l"/>
                <a:tab pos="6961188" algn="l"/>
              </a:tabLst>
            </a:pPr>
            <a:r>
              <a:rPr kumimoji="1" lang="en-US" sz="1400">
                <a:latin typeface="+mj-lt"/>
              </a:rPr>
              <a:t>Yes	No	Yes	Yes	A</a:t>
            </a:r>
          </a:p>
          <a:p>
            <a:pPr eaLnBrk="0" hangingPunct="0">
              <a:lnSpc>
                <a:spcPct val="95000"/>
              </a:lnSpc>
              <a:tabLst>
                <a:tab pos="1835150" algn="l"/>
                <a:tab pos="3549650" algn="l"/>
                <a:tab pos="5367338" algn="l"/>
                <a:tab pos="6961188" algn="l"/>
              </a:tabLst>
            </a:pPr>
            <a:r>
              <a:rPr kumimoji="1" lang="en-US" sz="1400">
                <a:latin typeface="+mj-lt"/>
              </a:rPr>
              <a:t>Yes	Yes	No	No	SCA</a:t>
            </a:r>
          </a:p>
          <a:p>
            <a:pPr eaLnBrk="0" hangingPunct="0">
              <a:lnSpc>
                <a:spcPct val="95000"/>
              </a:lnSpc>
              <a:tabLst>
                <a:tab pos="1835150" algn="l"/>
                <a:tab pos="3549650" algn="l"/>
                <a:tab pos="5367338" algn="l"/>
                <a:tab pos="6961188" algn="l"/>
              </a:tabLst>
            </a:pPr>
            <a:r>
              <a:rPr kumimoji="1" lang="en-US" sz="1400">
                <a:latin typeface="+mj-lt"/>
              </a:rPr>
              <a:t>Yes	Yes	No	Yes	SA</a:t>
            </a:r>
          </a:p>
          <a:p>
            <a:pPr eaLnBrk="0" hangingPunct="0">
              <a:lnSpc>
                <a:spcPct val="95000"/>
              </a:lnSpc>
              <a:tabLst>
                <a:tab pos="1835150" algn="l"/>
                <a:tab pos="3549650" algn="l"/>
                <a:tab pos="5367338" algn="l"/>
                <a:tab pos="6961188" algn="l"/>
              </a:tabLst>
            </a:pPr>
            <a:r>
              <a:rPr kumimoji="1" lang="en-US" sz="1400">
                <a:latin typeface="+mj-lt"/>
              </a:rPr>
              <a:t>Yes	Yes	Yes	No	CA</a:t>
            </a:r>
          </a:p>
          <a:p>
            <a:pPr eaLnBrk="0" hangingPunct="0">
              <a:lnSpc>
                <a:spcPct val="95000"/>
              </a:lnSpc>
              <a:tabLst>
                <a:tab pos="1835150" algn="l"/>
                <a:tab pos="3549650" algn="l"/>
                <a:tab pos="5367338" algn="l"/>
                <a:tab pos="6961188" algn="l"/>
              </a:tabLst>
            </a:pPr>
            <a:r>
              <a:rPr kumimoji="1" lang="en-US" sz="1400">
                <a:latin typeface="+mj-lt"/>
              </a:rPr>
              <a:t>Yes	Yes	Yes	Yes	A</a:t>
            </a:r>
          </a:p>
          <a:p>
            <a:pPr eaLnBrk="0" hangingPunct="0">
              <a:lnSpc>
                <a:spcPct val="95000"/>
              </a:lnSpc>
              <a:tabLst>
                <a:tab pos="1835150" algn="l"/>
                <a:tab pos="3549650" algn="l"/>
                <a:tab pos="5367338" algn="l"/>
                <a:tab pos="6961188" algn="l"/>
              </a:tabLst>
            </a:pPr>
            <a:endParaRPr kumimoji="1" lang="en-US" sz="1400">
              <a:latin typeface="+mj-lt"/>
            </a:endParaRPr>
          </a:p>
          <a:p>
            <a:pPr eaLnBrk="0" hangingPunct="0">
              <a:lnSpc>
                <a:spcPct val="95000"/>
              </a:lnSpc>
              <a:tabLst>
                <a:tab pos="1835150" algn="l"/>
                <a:tab pos="3549650" algn="l"/>
                <a:tab pos="5367338" algn="l"/>
                <a:tab pos="6961188" algn="l"/>
              </a:tabLst>
            </a:pPr>
            <a:r>
              <a:rPr kumimoji="1" lang="en-US" sz="1400" b="1">
                <a:latin typeface="+mj-lt"/>
              </a:rPr>
              <a:t>* [A] Account    [S] Sub-Account    [C] Cost Center </a:t>
            </a:r>
          </a:p>
        </p:txBody>
      </p:sp>
      <p:sp>
        <p:nvSpPr>
          <p:cNvPr id="25612" name="Rectangle 14"/>
          <p:cNvSpPr>
            <a:spLocks noChangeArrowheads="1"/>
          </p:cNvSpPr>
          <p:nvPr/>
        </p:nvSpPr>
        <p:spPr bwMode="auto">
          <a:xfrm>
            <a:off x="746125" y="1283148"/>
            <a:ext cx="7843838" cy="4090987"/>
          </a:xfrm>
          <a:prstGeom prst="rect">
            <a:avLst/>
          </a:prstGeom>
          <a:noFill/>
          <a:ln w="12700">
            <a:solidFill>
              <a:schemeClr val="tx1"/>
            </a:solidFill>
            <a:miter lim="800000"/>
            <a:headEnd/>
            <a:tailEnd/>
          </a:ln>
        </p:spPr>
        <p:txBody>
          <a:bodyPr wrap="none" anchor="ctr"/>
          <a:lstStyle/>
          <a:p>
            <a:endParaRPr lang="en-US">
              <a:latin typeface="+mj-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a:spLocks noChangeArrowheads="1"/>
          </p:cNvSpPr>
          <p:nvPr/>
        </p:nvSpPr>
        <p:spPr bwMode="auto">
          <a:xfrm>
            <a:off x="2447925" y="2630488"/>
            <a:ext cx="4027488" cy="881062"/>
          </a:xfrm>
          <a:prstGeom prst="rect">
            <a:avLst/>
          </a:prstGeom>
          <a:noFill/>
          <a:ln w="9525">
            <a:noFill/>
            <a:miter lim="800000"/>
            <a:headEnd/>
            <a:tailEnd/>
          </a:ln>
        </p:spPr>
        <p:txBody>
          <a:bodyPr lIns="91432" tIns="45716" rIns="91432" bIns="45716" anchor="b"/>
          <a:lstStyle/>
          <a:p>
            <a:pPr>
              <a:lnSpc>
                <a:spcPct val="90000"/>
              </a:lnSpc>
            </a:pPr>
            <a:r>
              <a:rPr lang="en-US" sz="4000" b="1">
                <a:solidFill>
                  <a:srgbClr val="5A87C6"/>
                </a:solidFill>
                <a:latin typeface="Tahoma" pitchFamily="34" charset="0"/>
              </a:rPr>
              <a:t>Setup Exercise</a:t>
            </a:r>
          </a:p>
        </p:txBody>
      </p:sp>
      <p:sp>
        <p:nvSpPr>
          <p:cNvPr id="26627" name="Footer Placeholder 2"/>
          <p:cNvSpPr>
            <a:spLocks noGrp="1"/>
          </p:cNvSpPr>
          <p:nvPr>
            <p:ph type="ftr" sz="quarter" idx="10"/>
          </p:nvPr>
        </p:nvSpPr>
        <p:spPr>
          <a:noFill/>
        </p:spPr>
        <p:txBody>
          <a:bodyPr/>
          <a:lstStyle/>
          <a:p>
            <a:pPr defTabSz="865188"/>
            <a:r>
              <a:rPr lang="en-US"/>
              <a:t>GL-SU-240</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67434" y="891610"/>
            <a:ext cx="7019365" cy="5424523"/>
          </a:xfrm>
        </p:spPr>
        <p:txBody>
          <a:bodyPr/>
          <a:lstStyle/>
          <a:p>
            <a:r>
              <a:rPr lang="en-US" dirty="0" smtClean="0"/>
              <a:t>Set Up Control Files</a:t>
            </a:r>
          </a:p>
          <a:p>
            <a:r>
              <a:rPr lang="en-US" dirty="0" smtClean="0"/>
              <a:t>Define Entity Codes</a:t>
            </a:r>
          </a:p>
          <a:p>
            <a:r>
              <a:rPr lang="en-US" dirty="0" smtClean="0"/>
              <a:t>Set Up Format Positions</a:t>
            </a:r>
          </a:p>
          <a:p>
            <a:r>
              <a:rPr lang="en-US" b="1" dirty="0" smtClean="0"/>
              <a:t>Define the Chart of Accounts</a:t>
            </a:r>
          </a:p>
          <a:p>
            <a:r>
              <a:rPr lang="en-US" dirty="0" smtClean="0"/>
              <a:t>Set Up Sub-Accounts</a:t>
            </a:r>
          </a:p>
          <a:p>
            <a:r>
              <a:rPr lang="en-US" dirty="0" smtClean="0"/>
              <a:t>Set Up Cost Centers</a:t>
            </a:r>
          </a:p>
          <a:p>
            <a:endParaRPr lang="en-US" dirty="0"/>
          </a:p>
        </p:txBody>
      </p:sp>
      <p:sp>
        <p:nvSpPr>
          <p:cNvPr id="324614"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27654" name="Footer Placeholder 5"/>
          <p:cNvSpPr>
            <a:spLocks noGrp="1"/>
          </p:cNvSpPr>
          <p:nvPr>
            <p:ph type="ftr" sz="quarter" idx="10"/>
          </p:nvPr>
        </p:nvSpPr>
        <p:spPr>
          <a:noFill/>
        </p:spPr>
        <p:txBody>
          <a:bodyPr/>
          <a:lstStyle/>
          <a:p>
            <a:pPr defTabSz="865188"/>
            <a:r>
              <a:rPr lang="en-US"/>
              <a:t>GL-SU-250</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522885" y="1254578"/>
            <a:ext cx="6092825" cy="4476095"/>
            <a:chOff x="1352550" y="1693863"/>
            <a:chExt cx="6092825" cy="4476095"/>
          </a:xfrm>
        </p:grpSpPr>
        <p:pic>
          <p:nvPicPr>
            <p:cNvPr id="28675" name="Picture 5" descr="Acct-Code-Maint-Cash"/>
            <p:cNvPicPr>
              <a:picLocks noChangeAspect="1" noChangeArrowheads="1"/>
            </p:cNvPicPr>
            <p:nvPr/>
          </p:nvPicPr>
          <p:blipFill>
            <a:blip r:embed="rId3" cstate="print"/>
            <a:srcRect/>
            <a:stretch>
              <a:fillRect/>
            </a:stretch>
          </p:blipFill>
          <p:spPr bwMode="auto">
            <a:xfrm>
              <a:off x="1352550" y="1693863"/>
              <a:ext cx="6092825" cy="4181475"/>
            </a:xfrm>
            <a:prstGeom prst="rect">
              <a:avLst/>
            </a:prstGeom>
            <a:noFill/>
            <a:ln w="9525">
              <a:noFill/>
              <a:miter lim="800000"/>
              <a:headEnd/>
              <a:tailEnd/>
            </a:ln>
          </p:spPr>
        </p:pic>
        <p:sp>
          <p:nvSpPr>
            <p:cNvPr id="339974" name="Rectangle 6"/>
            <p:cNvSpPr>
              <a:spLocks noChangeArrowheads="1"/>
            </p:cNvSpPr>
            <p:nvPr/>
          </p:nvSpPr>
          <p:spPr bwMode="auto">
            <a:xfrm>
              <a:off x="2806700" y="3311525"/>
              <a:ext cx="727075" cy="254000"/>
            </a:xfrm>
            <a:prstGeom prst="rect">
              <a:avLst/>
            </a:prstGeom>
            <a:noFill/>
            <a:ln w="28575">
              <a:solidFill>
                <a:srgbClr val="CC0099"/>
              </a:solidFill>
              <a:miter lim="800000"/>
              <a:headEnd/>
              <a:tailEnd/>
            </a:ln>
          </p:spPr>
          <p:txBody>
            <a:bodyPr wrap="none" anchor="ctr"/>
            <a:lstStyle/>
            <a:p>
              <a:endParaRPr lang="en-US">
                <a:latin typeface="+mj-lt"/>
              </a:endParaRPr>
            </a:p>
          </p:txBody>
        </p:sp>
        <p:sp>
          <p:nvSpPr>
            <p:cNvPr id="339975" name="Text Box 7"/>
            <p:cNvSpPr txBox="1">
              <a:spLocks noChangeArrowheads="1"/>
            </p:cNvSpPr>
            <p:nvPr/>
          </p:nvSpPr>
          <p:spPr bwMode="auto">
            <a:xfrm>
              <a:off x="4910138" y="3378200"/>
              <a:ext cx="2068195" cy="523220"/>
            </a:xfrm>
            <a:prstGeom prst="rect">
              <a:avLst/>
            </a:prstGeom>
            <a:solidFill>
              <a:srgbClr val="EED4C8"/>
            </a:solidFill>
            <a:ln w="28575">
              <a:solidFill>
                <a:srgbClr val="CC0099"/>
              </a:solidFill>
              <a:miter lim="800000"/>
              <a:headEnd/>
              <a:tailEnd/>
            </a:ln>
          </p:spPr>
          <p:txBody>
            <a:bodyPr wrap="none">
              <a:spAutoFit/>
            </a:bodyPr>
            <a:lstStyle/>
            <a:p>
              <a:pPr eaLnBrk="0" hangingPunct="0"/>
              <a:r>
                <a:rPr kumimoji="1" lang="en-US" sz="1400">
                  <a:latin typeface="+mj-lt"/>
                </a:rPr>
                <a:t>From 25.3.7 Format</a:t>
              </a:r>
            </a:p>
            <a:p>
              <a:pPr eaLnBrk="0" hangingPunct="0"/>
              <a:r>
                <a:rPr kumimoji="1" lang="en-US" sz="1400">
                  <a:latin typeface="+mj-lt"/>
                </a:rPr>
                <a:t>Position Maintenance</a:t>
              </a:r>
              <a:endParaRPr kumimoji="1" lang="en-US" sz="1000" b="1">
                <a:latin typeface="+mj-lt"/>
              </a:endParaRPr>
            </a:p>
          </p:txBody>
        </p:sp>
        <p:cxnSp>
          <p:nvCxnSpPr>
            <p:cNvPr id="339976" name="AutoShape 8"/>
            <p:cNvCxnSpPr>
              <a:cxnSpLocks noChangeShapeType="1"/>
              <a:stCxn id="339974" idx="3"/>
              <a:endCxn id="339975" idx="1"/>
            </p:cNvCxnSpPr>
            <p:nvPr/>
          </p:nvCxnSpPr>
          <p:spPr bwMode="auto">
            <a:xfrm>
              <a:off x="3533775" y="3438525"/>
              <a:ext cx="1376363" cy="201285"/>
            </a:xfrm>
            <a:prstGeom prst="bentConnector3">
              <a:avLst>
                <a:gd name="adj1" fmla="val 50000"/>
              </a:avLst>
            </a:prstGeom>
            <a:noFill/>
            <a:ln w="28575">
              <a:solidFill>
                <a:srgbClr val="CC0099"/>
              </a:solidFill>
              <a:miter lim="800000"/>
              <a:headEnd/>
              <a:tailEnd type="triangle" w="med" len="med"/>
            </a:ln>
          </p:spPr>
        </p:cxnSp>
        <p:sp>
          <p:nvSpPr>
            <p:cNvPr id="339977" name="Rectangle 9"/>
            <p:cNvSpPr>
              <a:spLocks noChangeArrowheads="1"/>
            </p:cNvSpPr>
            <p:nvPr/>
          </p:nvSpPr>
          <p:spPr bwMode="auto">
            <a:xfrm>
              <a:off x="2747963" y="5089525"/>
              <a:ext cx="304800" cy="304800"/>
            </a:xfrm>
            <a:prstGeom prst="rect">
              <a:avLst/>
            </a:prstGeom>
            <a:noFill/>
            <a:ln w="28575">
              <a:solidFill>
                <a:schemeClr val="accent1"/>
              </a:solidFill>
              <a:miter lim="800000"/>
              <a:headEnd/>
              <a:tailEnd/>
            </a:ln>
          </p:spPr>
          <p:txBody>
            <a:bodyPr wrap="none" anchor="ctr"/>
            <a:lstStyle/>
            <a:p>
              <a:endParaRPr lang="en-US">
                <a:latin typeface="+mj-lt"/>
              </a:endParaRPr>
            </a:p>
          </p:txBody>
        </p:sp>
        <p:sp>
          <p:nvSpPr>
            <p:cNvPr id="339979" name="Text Box 11"/>
            <p:cNvSpPr txBox="1">
              <a:spLocks noChangeArrowheads="1"/>
            </p:cNvSpPr>
            <p:nvPr/>
          </p:nvSpPr>
          <p:spPr bwMode="auto">
            <a:xfrm>
              <a:off x="4114800" y="5646738"/>
              <a:ext cx="2173993" cy="523220"/>
            </a:xfrm>
            <a:prstGeom prst="rect">
              <a:avLst/>
            </a:prstGeom>
            <a:solidFill>
              <a:srgbClr val="E8E8E8"/>
            </a:solidFill>
            <a:ln w="28575">
              <a:solidFill>
                <a:schemeClr val="accent1"/>
              </a:solidFill>
              <a:miter lim="800000"/>
              <a:headEnd/>
              <a:tailEnd/>
            </a:ln>
          </p:spPr>
          <p:txBody>
            <a:bodyPr wrap="none">
              <a:spAutoFit/>
            </a:bodyPr>
            <a:lstStyle/>
            <a:p>
              <a:pPr eaLnBrk="0" hangingPunct="0"/>
              <a:r>
                <a:rPr kumimoji="1" lang="en-US" sz="1400">
                  <a:latin typeface="+mj-lt"/>
                </a:rPr>
                <a:t>Must be active to post </a:t>
              </a:r>
            </a:p>
            <a:p>
              <a:pPr eaLnBrk="0" hangingPunct="0"/>
              <a:r>
                <a:rPr kumimoji="1" lang="en-US" sz="1400">
                  <a:latin typeface="+mj-lt"/>
                </a:rPr>
                <a:t>to Accounts</a:t>
              </a:r>
            </a:p>
          </p:txBody>
        </p:sp>
        <p:cxnSp>
          <p:nvCxnSpPr>
            <p:cNvPr id="339980" name="AutoShape 12"/>
            <p:cNvCxnSpPr>
              <a:cxnSpLocks noChangeShapeType="1"/>
              <a:stCxn id="339977" idx="3"/>
              <a:endCxn id="339979" idx="1"/>
            </p:cNvCxnSpPr>
            <p:nvPr/>
          </p:nvCxnSpPr>
          <p:spPr bwMode="auto">
            <a:xfrm>
              <a:off x="3052763" y="5241925"/>
              <a:ext cx="1062037" cy="666423"/>
            </a:xfrm>
            <a:prstGeom prst="bentConnector3">
              <a:avLst>
                <a:gd name="adj1" fmla="val 50000"/>
              </a:avLst>
            </a:prstGeom>
            <a:noFill/>
            <a:ln w="28575">
              <a:solidFill>
                <a:schemeClr val="accent1"/>
              </a:solidFill>
              <a:miter lim="800000"/>
              <a:headEnd/>
              <a:tailEnd type="triangle" w="med" len="med"/>
            </a:ln>
          </p:spPr>
        </p:cxnSp>
      </p:grpSp>
      <p:sp>
        <p:nvSpPr>
          <p:cNvPr id="12" name="Title 11"/>
          <p:cNvSpPr>
            <a:spLocks noGrp="1"/>
          </p:cNvSpPr>
          <p:nvPr>
            <p:ph type="title"/>
          </p:nvPr>
        </p:nvSpPr>
        <p:spPr/>
        <p:txBody>
          <a:bodyPr>
            <a:normAutofit/>
          </a:bodyPr>
          <a:lstStyle/>
          <a:p>
            <a:r>
              <a:rPr lang="en-US" dirty="0" smtClean="0"/>
              <a:t>25.3.13 – Account Code Maintenance</a:t>
            </a:r>
            <a:endParaRPr lang="en-US" dirty="0"/>
          </a:p>
        </p:txBody>
      </p:sp>
      <p:sp>
        <p:nvSpPr>
          <p:cNvPr id="28683" name="Footer Placeholder 10"/>
          <p:cNvSpPr>
            <a:spLocks noGrp="1"/>
          </p:cNvSpPr>
          <p:nvPr>
            <p:ph type="ftr" sz="quarter" idx="10"/>
          </p:nvPr>
        </p:nvSpPr>
        <p:spPr>
          <a:noFill/>
        </p:spPr>
        <p:txBody>
          <a:bodyPr/>
          <a:lstStyle/>
          <a:p>
            <a:pPr defTabSz="865188"/>
            <a:r>
              <a:rPr lang="en-US"/>
              <a:t>GL-SU-260</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title"/>
          </p:nvPr>
        </p:nvSpPr>
        <p:spPr/>
        <p:txBody>
          <a:bodyPr/>
          <a:lstStyle/>
          <a:p>
            <a:r>
              <a:rPr lang="en-US" smtClean="0"/>
              <a:t>Account Code within a Transaction</a:t>
            </a:r>
          </a:p>
        </p:txBody>
      </p:sp>
      <p:sp>
        <p:nvSpPr>
          <p:cNvPr id="29704" name="Footer Placeholder 7"/>
          <p:cNvSpPr>
            <a:spLocks noGrp="1"/>
          </p:cNvSpPr>
          <p:nvPr>
            <p:ph type="ftr" sz="quarter" idx="10"/>
          </p:nvPr>
        </p:nvSpPr>
        <p:spPr>
          <a:noFill/>
        </p:spPr>
        <p:txBody>
          <a:bodyPr/>
          <a:lstStyle/>
          <a:p>
            <a:pPr defTabSz="865188"/>
            <a:r>
              <a:rPr lang="en-US"/>
              <a:t>GL-SU-270</a:t>
            </a:r>
          </a:p>
        </p:txBody>
      </p:sp>
      <p:pic>
        <p:nvPicPr>
          <p:cNvPr id="29699" name="Picture 5" descr="Acct-Code-Maint"/>
          <p:cNvPicPr>
            <a:picLocks noChangeAspect="1" noChangeArrowheads="1"/>
          </p:cNvPicPr>
          <p:nvPr/>
        </p:nvPicPr>
        <p:blipFill>
          <a:blip r:embed="rId2" cstate="print"/>
          <a:srcRect/>
          <a:stretch>
            <a:fillRect/>
          </a:stretch>
        </p:blipFill>
        <p:spPr bwMode="auto">
          <a:xfrm>
            <a:off x="1494028" y="1170060"/>
            <a:ext cx="6153150" cy="3914775"/>
          </a:xfrm>
          <a:prstGeom prst="rect">
            <a:avLst/>
          </a:prstGeom>
          <a:noFill/>
          <a:ln w="9525">
            <a:noFill/>
            <a:miter lim="800000"/>
            <a:headEnd/>
            <a:tailEnd/>
          </a:ln>
        </p:spPr>
      </p:pic>
      <p:sp>
        <p:nvSpPr>
          <p:cNvPr id="29700" name="Rectangle 6"/>
          <p:cNvSpPr>
            <a:spLocks noChangeArrowheads="1"/>
          </p:cNvSpPr>
          <p:nvPr/>
        </p:nvSpPr>
        <p:spPr bwMode="auto">
          <a:xfrm>
            <a:off x="698690" y="3567185"/>
            <a:ext cx="7791450" cy="1905650"/>
          </a:xfrm>
          <a:prstGeom prst="rect">
            <a:avLst/>
          </a:prstGeom>
          <a:solidFill>
            <a:srgbClr val="DDDDDD"/>
          </a:solidFill>
          <a:ln w="25400">
            <a:solidFill>
              <a:srgbClr val="0000CC"/>
            </a:solidFill>
            <a:miter lim="800000"/>
            <a:headEnd/>
            <a:tailEnd/>
          </a:ln>
        </p:spPr>
        <p:txBody>
          <a:bodyPr lIns="90488" tIns="44450" rIns="90488" bIns="44450">
            <a:spAutoFit/>
          </a:bodyPr>
          <a:lstStyle/>
          <a:p>
            <a:pPr eaLnBrk="0" hangingPunct="0"/>
            <a:r>
              <a:rPr kumimoji="1" lang="en-US" sz="1600" dirty="0">
                <a:latin typeface="+mj-lt"/>
              </a:rPr>
              <a:t>Line</a:t>
            </a:r>
            <a:r>
              <a:rPr kumimoji="1" lang="en-US" sz="1800" dirty="0">
                <a:latin typeface="+mj-lt"/>
              </a:rPr>
              <a:t>   </a:t>
            </a:r>
            <a:r>
              <a:rPr kumimoji="1" lang="en-US" sz="1600" dirty="0">
                <a:latin typeface="+mj-lt"/>
              </a:rPr>
              <a:t>Account</a:t>
            </a:r>
            <a:r>
              <a:rPr kumimoji="1" lang="en-US" sz="1800" dirty="0">
                <a:latin typeface="+mj-lt"/>
              </a:rPr>
              <a:t>            </a:t>
            </a:r>
            <a:r>
              <a:rPr kumimoji="1" lang="en-US" sz="1600" dirty="0">
                <a:latin typeface="+mj-lt"/>
              </a:rPr>
              <a:t>Project</a:t>
            </a:r>
            <a:r>
              <a:rPr kumimoji="1" lang="en-US" sz="1800" dirty="0">
                <a:latin typeface="+mj-lt"/>
              </a:rPr>
              <a:t>   </a:t>
            </a:r>
            <a:r>
              <a:rPr kumimoji="1" lang="en-US" sz="1600" dirty="0" smtClean="0">
                <a:latin typeface="+mj-lt"/>
              </a:rPr>
              <a:t>Entity</a:t>
            </a:r>
            <a:r>
              <a:rPr kumimoji="1" lang="en-US" sz="1800" dirty="0" smtClean="0">
                <a:latin typeface="+mj-lt"/>
              </a:rPr>
              <a:t>   </a:t>
            </a:r>
            <a:r>
              <a:rPr kumimoji="1" lang="en-US" sz="1600" dirty="0" smtClean="0">
                <a:latin typeface="+mj-lt"/>
              </a:rPr>
              <a:t>Description</a:t>
            </a:r>
            <a:r>
              <a:rPr kumimoji="1" lang="en-US" sz="1800" dirty="0" smtClean="0">
                <a:latin typeface="+mj-lt"/>
              </a:rPr>
              <a:t>                   </a:t>
            </a:r>
            <a:r>
              <a:rPr kumimoji="1" lang="en-US" sz="1600" dirty="0" smtClean="0">
                <a:latin typeface="+mj-lt"/>
              </a:rPr>
              <a:t>Amount </a:t>
            </a:r>
            <a:r>
              <a:rPr kumimoji="1" lang="en-US" sz="1600" dirty="0">
                <a:latin typeface="+mj-lt"/>
              </a:rPr>
              <a:t>Cur</a:t>
            </a:r>
          </a:p>
          <a:p>
            <a:pPr eaLnBrk="0" hangingPunct="0"/>
            <a:r>
              <a:rPr kumimoji="1" lang="en-US" sz="1800" b="1" dirty="0" smtClean="0">
                <a:latin typeface="+mj-lt"/>
              </a:rPr>
              <a:t>-------------------------------------------------------------------------------</a:t>
            </a:r>
            <a:endParaRPr kumimoji="1" lang="en-US" sz="1800" b="1" dirty="0">
              <a:latin typeface="+mj-lt"/>
            </a:endParaRPr>
          </a:p>
          <a:p>
            <a:pPr eaLnBrk="0" hangingPunct="0"/>
            <a:r>
              <a:rPr kumimoji="1" lang="en-US" sz="1600" dirty="0">
                <a:latin typeface="+mj-lt"/>
              </a:rPr>
              <a:t>  1      2100-116-1000     ADV01    2000    AP Voucher                 </a:t>
            </a:r>
            <a:r>
              <a:rPr kumimoji="1" lang="en-US" sz="1600" dirty="0" smtClean="0">
                <a:latin typeface="+mj-lt"/>
              </a:rPr>
              <a:t> </a:t>
            </a:r>
            <a:r>
              <a:rPr kumimoji="1" lang="en-US" sz="1600" dirty="0">
                <a:latin typeface="+mj-lt"/>
              </a:rPr>
              <a:t>-100.00 USD</a:t>
            </a:r>
            <a:endParaRPr kumimoji="1" lang="en-US" sz="1600" b="1" dirty="0">
              <a:latin typeface="+mj-lt"/>
            </a:endParaRPr>
          </a:p>
          <a:p>
            <a:pPr eaLnBrk="0" hangingPunct="0"/>
            <a:r>
              <a:rPr kumimoji="1" lang="en-US" sz="1600" b="1" dirty="0">
                <a:latin typeface="+mj-lt"/>
              </a:rPr>
              <a:t>  </a:t>
            </a:r>
            <a:r>
              <a:rPr kumimoji="1" lang="en-US" sz="1600" dirty="0">
                <a:latin typeface="+mj-lt"/>
              </a:rPr>
              <a:t>2      5100-116-1000     ADV01    1000    PURCHASES </a:t>
            </a:r>
            <a:r>
              <a:rPr kumimoji="1" lang="en-US" sz="1200" dirty="0">
                <a:latin typeface="+mj-lt"/>
              </a:rPr>
              <a:t>(Expensed)</a:t>
            </a:r>
            <a:r>
              <a:rPr kumimoji="1" lang="en-US" sz="1600" dirty="0">
                <a:latin typeface="+mj-lt"/>
              </a:rPr>
              <a:t>    100.00 USD</a:t>
            </a:r>
            <a:endParaRPr kumimoji="1" lang="en-US" sz="1600" b="1" dirty="0">
              <a:latin typeface="+mj-lt"/>
            </a:endParaRPr>
          </a:p>
          <a:p>
            <a:pPr eaLnBrk="0" hangingPunct="0"/>
            <a:r>
              <a:rPr kumimoji="1" lang="en-US" sz="1600" b="1" dirty="0">
                <a:latin typeface="+mj-lt"/>
              </a:rPr>
              <a:t>                                                                                                         -----------</a:t>
            </a:r>
          </a:p>
          <a:p>
            <a:pPr eaLnBrk="0" hangingPunct="0"/>
            <a:r>
              <a:rPr kumimoji="1" lang="en-US" sz="1600" b="1" dirty="0">
                <a:latin typeface="+mj-lt"/>
              </a:rPr>
              <a:t>                                                                                                              </a:t>
            </a:r>
            <a:r>
              <a:rPr kumimoji="1" lang="en-US" sz="1600" dirty="0" smtClean="0">
                <a:latin typeface="+mj-lt"/>
              </a:rPr>
              <a:t>0.00 </a:t>
            </a:r>
            <a:r>
              <a:rPr kumimoji="1" lang="en-US" sz="1600" dirty="0">
                <a:latin typeface="+mj-lt"/>
              </a:rPr>
              <a:t>USD</a:t>
            </a:r>
            <a:endParaRPr kumimoji="1" lang="en-US" sz="1800" b="1" dirty="0">
              <a:latin typeface="+mj-lt"/>
            </a:endParaRPr>
          </a:p>
          <a:p>
            <a:pPr eaLnBrk="0" latinLnBrk="1" hangingPunct="0"/>
            <a:endParaRPr kumimoji="1" lang="en-US" sz="1800" b="1" dirty="0">
              <a:latin typeface="+mj-lt"/>
            </a:endParaRPr>
          </a:p>
        </p:txBody>
      </p:sp>
      <p:sp>
        <p:nvSpPr>
          <p:cNvPr id="29701" name="Rectangle 7"/>
          <p:cNvSpPr>
            <a:spLocks noChangeArrowheads="1"/>
          </p:cNvSpPr>
          <p:nvPr/>
        </p:nvSpPr>
        <p:spPr bwMode="auto">
          <a:xfrm>
            <a:off x="1072475" y="5551560"/>
            <a:ext cx="1163781" cy="366767"/>
          </a:xfrm>
          <a:prstGeom prst="rect">
            <a:avLst/>
          </a:prstGeom>
          <a:solidFill>
            <a:schemeClr val="bg1"/>
          </a:solidFill>
          <a:ln w="12700">
            <a:noFill/>
            <a:miter lim="800000"/>
            <a:headEnd/>
            <a:tailEnd/>
          </a:ln>
        </p:spPr>
        <p:txBody>
          <a:bodyPr wrap="none" lIns="90488" tIns="44450" rIns="90488" bIns="44450">
            <a:spAutoFit/>
          </a:bodyPr>
          <a:lstStyle/>
          <a:p>
            <a:pPr algn="ctr" eaLnBrk="0" hangingPunct="0"/>
            <a:r>
              <a:rPr kumimoji="1" lang="en-US" sz="1800" dirty="0">
                <a:solidFill>
                  <a:schemeClr val="bg1">
                    <a:lumMod val="50000"/>
                  </a:schemeClr>
                </a:solidFill>
                <a:latin typeface="+mj-lt"/>
              </a:rPr>
              <a:t>Account</a:t>
            </a:r>
          </a:p>
        </p:txBody>
      </p:sp>
      <p:sp>
        <p:nvSpPr>
          <p:cNvPr id="29702" name="Line 8"/>
          <p:cNvSpPr>
            <a:spLocks noChangeShapeType="1"/>
          </p:cNvSpPr>
          <p:nvPr/>
        </p:nvSpPr>
        <p:spPr bwMode="auto">
          <a:xfrm flipV="1">
            <a:off x="1648015" y="4553023"/>
            <a:ext cx="0" cy="1019175"/>
          </a:xfrm>
          <a:prstGeom prst="line">
            <a:avLst/>
          </a:prstGeom>
          <a:noFill/>
          <a:ln w="12700">
            <a:solidFill>
              <a:schemeClr val="tx1"/>
            </a:solidFill>
            <a:round/>
            <a:headEnd/>
            <a:tailEnd/>
          </a:ln>
        </p:spPr>
        <p:txBody>
          <a:bodyPr wrap="none" anchor="ctr"/>
          <a:lstStyle/>
          <a:p>
            <a:endParaRPr lang="en-US">
              <a:latin typeface="+mj-lt"/>
            </a:endParaRPr>
          </a:p>
        </p:txBody>
      </p:sp>
      <p:sp>
        <p:nvSpPr>
          <p:cNvPr id="29703" name="Freeform 9"/>
          <p:cNvSpPr>
            <a:spLocks/>
          </p:cNvSpPr>
          <p:nvPr/>
        </p:nvSpPr>
        <p:spPr bwMode="auto">
          <a:xfrm>
            <a:off x="1313053" y="4348235"/>
            <a:ext cx="544512" cy="306388"/>
          </a:xfrm>
          <a:custGeom>
            <a:avLst/>
            <a:gdLst>
              <a:gd name="T0" fmla="*/ 0 w 385"/>
              <a:gd name="T1" fmla="*/ 0 h 193"/>
              <a:gd name="T2" fmla="*/ 0 w 385"/>
              <a:gd name="T3" fmla="*/ 304800 h 193"/>
              <a:gd name="T4" fmla="*/ 543098 w 385"/>
              <a:gd name="T5" fmla="*/ 304800 h 193"/>
              <a:gd name="T6" fmla="*/ 543098 w 385"/>
              <a:gd name="T7" fmla="*/ 0 h 193"/>
              <a:gd name="T8" fmla="*/ 0 60000 65536"/>
              <a:gd name="T9" fmla="*/ 0 60000 65536"/>
              <a:gd name="T10" fmla="*/ 0 60000 65536"/>
              <a:gd name="T11" fmla="*/ 0 60000 65536"/>
              <a:gd name="T12" fmla="*/ 0 w 385"/>
              <a:gd name="T13" fmla="*/ 0 h 193"/>
              <a:gd name="T14" fmla="*/ 385 w 385"/>
              <a:gd name="T15" fmla="*/ 193 h 193"/>
            </a:gdLst>
            <a:ahLst/>
            <a:cxnLst>
              <a:cxn ang="T8">
                <a:pos x="T0" y="T1"/>
              </a:cxn>
              <a:cxn ang="T9">
                <a:pos x="T2" y="T3"/>
              </a:cxn>
              <a:cxn ang="T10">
                <a:pos x="T4" y="T5"/>
              </a:cxn>
              <a:cxn ang="T11">
                <a:pos x="T6" y="T7"/>
              </a:cxn>
            </a:cxnLst>
            <a:rect l="T12" t="T13" r="T14" b="T15"/>
            <a:pathLst>
              <a:path w="385" h="193">
                <a:moveTo>
                  <a:pt x="0" y="0"/>
                </a:moveTo>
                <a:lnTo>
                  <a:pt x="0" y="192"/>
                </a:lnTo>
                <a:lnTo>
                  <a:pt x="384" y="192"/>
                </a:lnTo>
                <a:lnTo>
                  <a:pt x="384" y="0"/>
                </a:lnTo>
              </a:path>
            </a:pathLst>
          </a:custGeom>
          <a:noFill/>
          <a:ln w="12700" cap="rnd">
            <a:solidFill>
              <a:schemeClr val="tx1"/>
            </a:solidFill>
            <a:round/>
            <a:headEnd/>
            <a:tailEnd/>
          </a:ln>
        </p:spPr>
        <p:txBody>
          <a:bodyPr/>
          <a:lstStyle/>
          <a:p>
            <a:endParaRPr lang="en-US">
              <a:latin typeface="+mj-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67434" y="891610"/>
            <a:ext cx="7019365" cy="5424523"/>
          </a:xfrm>
        </p:spPr>
        <p:txBody>
          <a:bodyPr/>
          <a:lstStyle/>
          <a:p>
            <a:r>
              <a:rPr lang="en-US" dirty="0" smtClean="0"/>
              <a:t>Set Up Control Files</a:t>
            </a:r>
          </a:p>
          <a:p>
            <a:r>
              <a:rPr lang="en-US" dirty="0" smtClean="0"/>
              <a:t>Define Entity Codes</a:t>
            </a:r>
          </a:p>
          <a:p>
            <a:r>
              <a:rPr lang="en-US" dirty="0" smtClean="0"/>
              <a:t>Set Up Format Positions</a:t>
            </a:r>
          </a:p>
          <a:p>
            <a:r>
              <a:rPr lang="en-US" dirty="0" smtClean="0"/>
              <a:t>Define the Chart of Accounts</a:t>
            </a:r>
          </a:p>
          <a:p>
            <a:r>
              <a:rPr lang="en-US" b="1" dirty="0" smtClean="0"/>
              <a:t>Set Up Sub-Accounts</a:t>
            </a:r>
          </a:p>
          <a:p>
            <a:r>
              <a:rPr lang="en-US" dirty="0" smtClean="0"/>
              <a:t>Set Up Cost Centers</a:t>
            </a:r>
          </a:p>
          <a:p>
            <a:endParaRPr lang="en-US" dirty="0"/>
          </a:p>
        </p:txBody>
      </p:sp>
      <p:sp>
        <p:nvSpPr>
          <p:cNvPr id="325638"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fontScale="90000"/>
          </a:bodyPr>
          <a:lstStyle/>
          <a:p>
            <a:r>
              <a:rPr lang="en-US" dirty="0" smtClean="0"/>
              <a:t>General Ledger Setup</a:t>
            </a:r>
            <a:br>
              <a:rPr lang="en-US" dirty="0" smtClean="0"/>
            </a:br>
            <a:endParaRPr lang="en-US" dirty="0"/>
          </a:p>
        </p:txBody>
      </p:sp>
      <p:sp>
        <p:nvSpPr>
          <p:cNvPr id="30726" name="Footer Placeholder 5"/>
          <p:cNvSpPr>
            <a:spLocks noGrp="1"/>
          </p:cNvSpPr>
          <p:nvPr>
            <p:ph type="ftr" sz="quarter" idx="10"/>
          </p:nvPr>
        </p:nvSpPr>
        <p:spPr>
          <a:noFill/>
        </p:spPr>
        <p:txBody>
          <a:bodyPr/>
          <a:lstStyle/>
          <a:p>
            <a:pPr defTabSz="865188"/>
            <a:r>
              <a:rPr lang="en-US"/>
              <a:t>GL-SU-280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Picture 5" descr="Sub-Acct-Maint"/>
          <p:cNvPicPr>
            <a:picLocks noChangeAspect="1" noChangeArrowheads="1"/>
          </p:cNvPicPr>
          <p:nvPr/>
        </p:nvPicPr>
        <p:blipFill>
          <a:blip r:embed="rId3" cstate="print"/>
          <a:srcRect/>
          <a:stretch>
            <a:fillRect/>
          </a:stretch>
        </p:blipFill>
        <p:spPr bwMode="auto">
          <a:xfrm>
            <a:off x="1813865" y="2028825"/>
            <a:ext cx="5514975" cy="3117850"/>
          </a:xfrm>
          <a:prstGeom prst="rect">
            <a:avLst/>
          </a:prstGeom>
          <a:noFill/>
          <a:ln w="9525">
            <a:noFill/>
            <a:miter lim="800000"/>
            <a:headEnd/>
            <a:tailEnd/>
          </a:ln>
        </p:spPr>
      </p:pic>
      <p:sp>
        <p:nvSpPr>
          <p:cNvPr id="6" name="Title 5"/>
          <p:cNvSpPr>
            <a:spLocks noGrp="1"/>
          </p:cNvSpPr>
          <p:nvPr>
            <p:ph type="title"/>
          </p:nvPr>
        </p:nvSpPr>
        <p:spPr/>
        <p:txBody>
          <a:bodyPr>
            <a:normAutofit fontScale="90000"/>
          </a:bodyPr>
          <a:lstStyle/>
          <a:p>
            <a:r>
              <a:rPr lang="en-US" dirty="0" smtClean="0"/>
              <a:t>25.3.17 – Sub-Account Code Maintenance</a:t>
            </a:r>
            <a:endParaRPr lang="en-US" dirty="0"/>
          </a:p>
        </p:txBody>
      </p:sp>
      <p:sp>
        <p:nvSpPr>
          <p:cNvPr id="31749" name="Footer Placeholder 4"/>
          <p:cNvSpPr>
            <a:spLocks noGrp="1"/>
          </p:cNvSpPr>
          <p:nvPr>
            <p:ph type="ftr" sz="quarter" idx="10"/>
          </p:nvPr>
        </p:nvSpPr>
        <p:spPr>
          <a:noFill/>
        </p:spPr>
        <p:txBody>
          <a:bodyPr/>
          <a:lstStyle/>
          <a:p>
            <a:pPr defTabSz="865188"/>
            <a:r>
              <a:rPr lang="en-US"/>
              <a:t>GL-SU-290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685365" y="891610"/>
            <a:ext cx="7001435" cy="5424523"/>
          </a:xfrm>
        </p:spPr>
        <p:txBody>
          <a:bodyPr/>
          <a:lstStyle/>
          <a:p>
            <a:r>
              <a:rPr lang="en-US" dirty="0" smtClean="0"/>
              <a:t>Set Up Project Codes</a:t>
            </a:r>
          </a:p>
          <a:p>
            <a:r>
              <a:rPr lang="en-US" dirty="0" smtClean="0"/>
              <a:t>Set Up Allocation Codes</a:t>
            </a:r>
          </a:p>
          <a:p>
            <a:r>
              <a:rPr lang="en-US" dirty="0" smtClean="0"/>
              <a:t>Define the Fiscal Year</a:t>
            </a:r>
          </a:p>
          <a:p>
            <a:r>
              <a:rPr lang="en-US" dirty="0" smtClean="0"/>
              <a:t>Implement Security</a:t>
            </a:r>
          </a:p>
          <a:p>
            <a:r>
              <a:rPr lang="en-US" dirty="0" smtClean="0"/>
              <a:t>Create GL Daybooks</a:t>
            </a:r>
          </a:p>
          <a:p>
            <a:r>
              <a:rPr lang="en-US" dirty="0" smtClean="0"/>
              <a:t>Set Up Budgets and Custom Reports</a:t>
            </a:r>
          </a:p>
          <a:p>
            <a:endParaRPr lang="en-US" dirty="0"/>
          </a:p>
        </p:txBody>
      </p:sp>
      <p:sp>
        <p:nvSpPr>
          <p:cNvPr id="319493" name="Line 5"/>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6" name="Title 5"/>
          <p:cNvSpPr>
            <a:spLocks noGrp="1"/>
          </p:cNvSpPr>
          <p:nvPr>
            <p:ph type="title"/>
          </p:nvPr>
        </p:nvSpPr>
        <p:spPr/>
        <p:txBody>
          <a:bodyPr>
            <a:normAutofit/>
          </a:bodyPr>
          <a:lstStyle/>
          <a:p>
            <a:r>
              <a:rPr lang="en-US" dirty="0" smtClean="0"/>
              <a:t>General Ledger Setup - Continued</a:t>
            </a:r>
            <a:endParaRPr lang="en-US" dirty="0"/>
          </a:p>
        </p:txBody>
      </p:sp>
      <p:sp>
        <p:nvSpPr>
          <p:cNvPr id="5125" name="Footer Placeholder 4"/>
          <p:cNvSpPr>
            <a:spLocks noGrp="1"/>
          </p:cNvSpPr>
          <p:nvPr>
            <p:ph type="ftr" sz="quarter" idx="10"/>
          </p:nvPr>
        </p:nvSpPr>
        <p:spPr>
          <a:noFill/>
        </p:spPr>
        <p:txBody>
          <a:bodyPr/>
          <a:lstStyle/>
          <a:p>
            <a:pPr defTabSz="865188"/>
            <a:r>
              <a:rPr lang="en-US"/>
              <a:t>GL-SU-030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lstStyle/>
          <a:p>
            <a:r>
              <a:rPr lang="en-US" smtClean="0"/>
              <a:t>Sub-Accounts</a:t>
            </a:r>
          </a:p>
        </p:txBody>
      </p:sp>
      <p:sp>
        <p:nvSpPr>
          <p:cNvPr id="32777" name="Footer Placeholder 13"/>
          <p:cNvSpPr>
            <a:spLocks noGrp="1"/>
          </p:cNvSpPr>
          <p:nvPr>
            <p:ph type="ftr" sz="quarter" idx="10"/>
          </p:nvPr>
        </p:nvSpPr>
        <p:spPr>
          <a:noFill/>
        </p:spPr>
        <p:txBody>
          <a:bodyPr/>
          <a:lstStyle/>
          <a:p>
            <a:pPr defTabSz="865188"/>
            <a:r>
              <a:rPr lang="en-US"/>
              <a:t>GL-SU-300</a:t>
            </a:r>
          </a:p>
        </p:txBody>
      </p:sp>
      <p:pic>
        <p:nvPicPr>
          <p:cNvPr id="32771" name="Picture 5" descr="Sub-Acct-Maint"/>
          <p:cNvPicPr>
            <a:picLocks noChangeAspect="1" noChangeArrowheads="1"/>
          </p:cNvPicPr>
          <p:nvPr/>
        </p:nvPicPr>
        <p:blipFill>
          <a:blip r:embed="rId2" cstate="print"/>
          <a:srcRect/>
          <a:stretch>
            <a:fillRect/>
          </a:stretch>
        </p:blipFill>
        <p:spPr bwMode="auto">
          <a:xfrm>
            <a:off x="1652773" y="1230668"/>
            <a:ext cx="5210175" cy="2944812"/>
          </a:xfrm>
          <a:prstGeom prst="rect">
            <a:avLst/>
          </a:prstGeom>
          <a:noFill/>
          <a:ln w="9525">
            <a:noFill/>
            <a:miter lim="800000"/>
            <a:headEnd/>
            <a:tailEnd/>
          </a:ln>
        </p:spPr>
      </p:pic>
      <p:sp>
        <p:nvSpPr>
          <p:cNvPr id="32772" name="Rectangle 8"/>
          <p:cNvSpPr>
            <a:spLocks noChangeArrowheads="1"/>
          </p:cNvSpPr>
          <p:nvPr/>
        </p:nvSpPr>
        <p:spPr bwMode="auto">
          <a:xfrm>
            <a:off x="576448" y="3767493"/>
            <a:ext cx="8189912" cy="1919287"/>
          </a:xfrm>
          <a:prstGeom prst="rect">
            <a:avLst/>
          </a:prstGeom>
          <a:solidFill>
            <a:srgbClr val="DDDDDD"/>
          </a:solidFill>
          <a:ln w="28575">
            <a:solidFill>
              <a:schemeClr val="accent1"/>
            </a:solidFill>
            <a:miter lim="800000"/>
            <a:headEnd/>
            <a:tailEnd/>
          </a:ln>
        </p:spPr>
        <p:txBody>
          <a:bodyPr lIns="90488" tIns="44450" rIns="90488" bIns="44450">
            <a:spAutoFit/>
          </a:bodyPr>
          <a:lstStyle/>
          <a:p>
            <a:pPr eaLnBrk="0" hangingPunct="0"/>
            <a:r>
              <a:rPr kumimoji="1" lang="en-US" sz="1800"/>
              <a:t>Line  Account             Project    Enty    Description                     Amount Cur</a:t>
            </a:r>
          </a:p>
          <a:p>
            <a:pPr eaLnBrk="0" hangingPunct="0"/>
            <a:r>
              <a:rPr kumimoji="1" lang="en-US" sz="1800"/>
              <a:t>-----------------------------------------------------------------------------------------------------</a:t>
            </a:r>
          </a:p>
          <a:p>
            <a:pPr eaLnBrk="0" hangingPunct="0"/>
            <a:r>
              <a:rPr kumimoji="1" lang="en-US" sz="1600"/>
              <a:t> 1     2100-116-1000   ADV01      2000     AP Voucher                         -100.00 USD</a:t>
            </a:r>
          </a:p>
          <a:p>
            <a:pPr eaLnBrk="0" hangingPunct="0"/>
            <a:r>
              <a:rPr kumimoji="1" lang="en-US" sz="1600"/>
              <a:t> 2     5100-116-1000   ADV01      1000     PURCHASES (Expensed)    100.00 USD</a:t>
            </a:r>
          </a:p>
          <a:p>
            <a:pPr eaLnBrk="0" hangingPunct="0"/>
            <a:r>
              <a:rPr kumimoji="1" lang="en-US" sz="1600"/>
              <a:t>                                                                                                               ----------------</a:t>
            </a:r>
          </a:p>
          <a:p>
            <a:pPr eaLnBrk="0" hangingPunct="0"/>
            <a:r>
              <a:rPr kumimoji="1" lang="en-US" sz="1600"/>
              <a:t>                                                                                                                   0.00 USD</a:t>
            </a:r>
            <a:endParaRPr kumimoji="1" lang="en-US" sz="1800"/>
          </a:p>
          <a:p>
            <a:pPr eaLnBrk="0" latinLnBrk="1" hangingPunct="0"/>
            <a:endParaRPr kumimoji="1" lang="en-US" sz="1800"/>
          </a:p>
        </p:txBody>
      </p:sp>
      <p:grpSp>
        <p:nvGrpSpPr>
          <p:cNvPr id="32773" name="Group 9"/>
          <p:cNvGrpSpPr>
            <a:grpSpLocks/>
          </p:cNvGrpSpPr>
          <p:nvPr/>
        </p:nvGrpSpPr>
        <p:grpSpPr bwMode="auto">
          <a:xfrm>
            <a:off x="1643433" y="4588235"/>
            <a:ext cx="363537" cy="899326"/>
            <a:chOff x="1078" y="3123"/>
            <a:chExt cx="229" cy="646"/>
          </a:xfrm>
        </p:grpSpPr>
        <p:sp>
          <p:nvSpPr>
            <p:cNvPr id="32780" name="Freeform 10"/>
            <p:cNvSpPr>
              <a:spLocks/>
            </p:cNvSpPr>
            <p:nvPr/>
          </p:nvSpPr>
          <p:spPr bwMode="auto">
            <a:xfrm>
              <a:off x="1078" y="3123"/>
              <a:ext cx="229" cy="200"/>
            </a:xfrm>
            <a:custGeom>
              <a:avLst/>
              <a:gdLst>
                <a:gd name="T0" fmla="*/ 0 w 229"/>
                <a:gd name="T1" fmla="*/ 9 h 200"/>
                <a:gd name="T2" fmla="*/ 0 w 229"/>
                <a:gd name="T3" fmla="*/ 199 h 200"/>
                <a:gd name="T4" fmla="*/ 228 w 229"/>
                <a:gd name="T5" fmla="*/ 199 h 200"/>
                <a:gd name="T6" fmla="*/ 228 w 229"/>
                <a:gd name="T7" fmla="*/ 0 h 200"/>
                <a:gd name="T8" fmla="*/ 0 60000 65536"/>
                <a:gd name="T9" fmla="*/ 0 60000 65536"/>
                <a:gd name="T10" fmla="*/ 0 60000 65536"/>
                <a:gd name="T11" fmla="*/ 0 60000 65536"/>
                <a:gd name="T12" fmla="*/ 0 w 229"/>
                <a:gd name="T13" fmla="*/ 0 h 200"/>
                <a:gd name="T14" fmla="*/ 229 w 229"/>
                <a:gd name="T15" fmla="*/ 200 h 200"/>
              </a:gdLst>
              <a:ahLst/>
              <a:cxnLst>
                <a:cxn ang="T8">
                  <a:pos x="T0" y="T1"/>
                </a:cxn>
                <a:cxn ang="T9">
                  <a:pos x="T2" y="T3"/>
                </a:cxn>
                <a:cxn ang="T10">
                  <a:pos x="T4" y="T5"/>
                </a:cxn>
                <a:cxn ang="T11">
                  <a:pos x="T6" y="T7"/>
                </a:cxn>
              </a:cxnLst>
              <a:rect l="T12" t="T13" r="T14" b="T15"/>
              <a:pathLst>
                <a:path w="229" h="200">
                  <a:moveTo>
                    <a:pt x="0" y="9"/>
                  </a:moveTo>
                  <a:lnTo>
                    <a:pt x="0" y="199"/>
                  </a:lnTo>
                  <a:lnTo>
                    <a:pt x="228" y="199"/>
                  </a:lnTo>
                  <a:lnTo>
                    <a:pt x="228" y="0"/>
                  </a:lnTo>
                </a:path>
              </a:pathLst>
            </a:custGeom>
            <a:noFill/>
            <a:ln w="15875" cap="rnd">
              <a:solidFill>
                <a:schemeClr val="tx1"/>
              </a:solidFill>
              <a:round/>
              <a:headEnd/>
              <a:tailEnd/>
            </a:ln>
          </p:spPr>
          <p:txBody>
            <a:bodyPr/>
            <a:lstStyle/>
            <a:p>
              <a:endParaRPr lang="en-US"/>
            </a:p>
          </p:txBody>
        </p:sp>
        <p:cxnSp>
          <p:nvCxnSpPr>
            <p:cNvPr id="32781" name="AutoShape 11"/>
            <p:cNvCxnSpPr>
              <a:cxnSpLocks noChangeShapeType="1"/>
              <a:stCxn id="32782" idx="2"/>
              <a:endCxn id="32779" idx="0"/>
            </p:cNvCxnSpPr>
            <p:nvPr/>
          </p:nvCxnSpPr>
          <p:spPr bwMode="auto">
            <a:xfrm rot="16200000" flipH="1">
              <a:off x="1002" y="3513"/>
              <a:ext cx="446" cy="66"/>
            </a:xfrm>
            <a:prstGeom prst="straightConnector1">
              <a:avLst/>
            </a:prstGeom>
            <a:noFill/>
            <a:ln w="19050">
              <a:solidFill>
                <a:schemeClr val="tx1"/>
              </a:solidFill>
              <a:round/>
              <a:headEnd/>
              <a:tailEnd/>
            </a:ln>
          </p:spPr>
        </p:cxnSp>
        <p:sp>
          <p:nvSpPr>
            <p:cNvPr id="32782" name="Rectangle 12"/>
            <p:cNvSpPr>
              <a:spLocks noChangeArrowheads="1"/>
            </p:cNvSpPr>
            <p:nvPr/>
          </p:nvSpPr>
          <p:spPr bwMode="auto">
            <a:xfrm>
              <a:off x="1169" y="3276"/>
              <a:ext cx="47" cy="47"/>
            </a:xfrm>
            <a:prstGeom prst="rect">
              <a:avLst/>
            </a:prstGeom>
            <a:noFill/>
            <a:ln w="38100">
              <a:noFill/>
              <a:miter lim="800000"/>
              <a:headEnd/>
              <a:tailEnd/>
            </a:ln>
          </p:spPr>
          <p:txBody>
            <a:bodyPr wrap="none" anchor="ctr">
              <a:spAutoFit/>
            </a:bodyPr>
            <a:lstStyle/>
            <a:p>
              <a:endParaRPr lang="en-US"/>
            </a:p>
          </p:txBody>
        </p:sp>
      </p:grpSp>
      <p:grpSp>
        <p:nvGrpSpPr>
          <p:cNvPr id="32776" name="Group 16"/>
          <p:cNvGrpSpPr>
            <a:grpSpLocks/>
          </p:cNvGrpSpPr>
          <p:nvPr/>
        </p:nvGrpSpPr>
        <p:grpSpPr bwMode="auto">
          <a:xfrm>
            <a:off x="1105085" y="5365168"/>
            <a:ext cx="1570038" cy="775825"/>
            <a:chOff x="1632" y="3745"/>
            <a:chExt cx="989" cy="252"/>
          </a:xfrm>
        </p:grpSpPr>
        <p:sp>
          <p:nvSpPr>
            <p:cNvPr id="32778" name="Oval 15"/>
            <p:cNvSpPr>
              <a:spLocks noChangeArrowheads="1"/>
            </p:cNvSpPr>
            <p:nvPr/>
          </p:nvSpPr>
          <p:spPr bwMode="auto">
            <a:xfrm>
              <a:off x="1632" y="3745"/>
              <a:ext cx="979" cy="191"/>
            </a:xfrm>
            <a:prstGeom prst="ellipse">
              <a:avLst/>
            </a:prstGeom>
            <a:solidFill>
              <a:srgbClr val="FFFF99"/>
            </a:solidFill>
            <a:ln w="19050">
              <a:solidFill>
                <a:schemeClr val="tx1"/>
              </a:solidFill>
              <a:round/>
              <a:headEnd/>
              <a:tailEnd/>
            </a:ln>
          </p:spPr>
          <p:txBody>
            <a:bodyPr anchor="ctr">
              <a:spAutoFit/>
            </a:bodyPr>
            <a:lstStyle/>
            <a:p>
              <a:endParaRPr lang="en-US">
                <a:latin typeface="+mj-lt"/>
              </a:endParaRPr>
            </a:p>
          </p:txBody>
        </p:sp>
        <p:sp>
          <p:nvSpPr>
            <p:cNvPr id="32779" name="Rectangle 7"/>
            <p:cNvSpPr>
              <a:spLocks noChangeArrowheads="1"/>
            </p:cNvSpPr>
            <p:nvPr/>
          </p:nvSpPr>
          <p:spPr bwMode="auto">
            <a:xfrm>
              <a:off x="1682" y="3785"/>
              <a:ext cx="939" cy="212"/>
            </a:xfrm>
            <a:prstGeom prst="rect">
              <a:avLst/>
            </a:prstGeom>
            <a:noFill/>
            <a:ln w="12700">
              <a:noFill/>
              <a:miter lim="800000"/>
              <a:headEnd/>
              <a:tailEnd/>
            </a:ln>
          </p:spPr>
          <p:txBody>
            <a:bodyPr wrap="none" lIns="90488" tIns="44450" rIns="90488" bIns="44450">
              <a:spAutoFit/>
            </a:bodyPr>
            <a:lstStyle/>
            <a:p>
              <a:pPr algn="ctr" eaLnBrk="0" hangingPunct="0"/>
              <a:r>
                <a:rPr kumimoji="1" lang="en-US" sz="1600" dirty="0">
                  <a:latin typeface="+mj-lt"/>
                </a:rPr>
                <a:t>Sub-Account</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58470" y="891610"/>
            <a:ext cx="7028329" cy="5424523"/>
          </a:xfrm>
        </p:spPr>
        <p:txBody>
          <a:bodyPr/>
          <a:lstStyle/>
          <a:p>
            <a:r>
              <a:rPr lang="en-US" dirty="0" smtClean="0"/>
              <a:t>Set Up Control Files</a:t>
            </a:r>
          </a:p>
          <a:p>
            <a:r>
              <a:rPr lang="en-US" dirty="0" smtClean="0"/>
              <a:t>Define Entity Codes</a:t>
            </a:r>
          </a:p>
          <a:p>
            <a:r>
              <a:rPr lang="en-US" dirty="0" smtClean="0"/>
              <a:t>Set Up Format Positions</a:t>
            </a:r>
          </a:p>
          <a:p>
            <a:r>
              <a:rPr lang="en-US" dirty="0" smtClean="0"/>
              <a:t>Define the Chart of Accounts</a:t>
            </a:r>
          </a:p>
          <a:p>
            <a:r>
              <a:rPr lang="en-US" dirty="0" smtClean="0"/>
              <a:t>Set Up Sub-Accounts</a:t>
            </a:r>
          </a:p>
          <a:p>
            <a:r>
              <a:rPr lang="en-US" b="1" dirty="0" smtClean="0"/>
              <a:t>Set Up Cost Centers</a:t>
            </a:r>
          </a:p>
          <a:p>
            <a:endParaRPr lang="en-US" dirty="0"/>
          </a:p>
        </p:txBody>
      </p:sp>
      <p:sp>
        <p:nvSpPr>
          <p:cNvPr id="326662"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33798" name="Footer Placeholder 5"/>
          <p:cNvSpPr>
            <a:spLocks noGrp="1"/>
          </p:cNvSpPr>
          <p:nvPr>
            <p:ph type="ftr" sz="quarter" idx="10"/>
          </p:nvPr>
        </p:nvSpPr>
        <p:spPr>
          <a:noFill/>
        </p:spPr>
        <p:txBody>
          <a:bodyPr/>
          <a:lstStyle/>
          <a:p>
            <a:pPr defTabSz="865188"/>
            <a:r>
              <a:rPr lang="en-US"/>
              <a:t>GL-SU-310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5" descr="Cost-Center-Maint"/>
          <p:cNvPicPr>
            <a:picLocks noChangeAspect="1" noChangeArrowheads="1"/>
          </p:cNvPicPr>
          <p:nvPr/>
        </p:nvPicPr>
        <p:blipFill>
          <a:blip r:embed="rId3" cstate="print"/>
          <a:srcRect/>
          <a:stretch>
            <a:fillRect/>
          </a:stretch>
        </p:blipFill>
        <p:spPr bwMode="auto">
          <a:xfrm>
            <a:off x="1023938" y="1996145"/>
            <a:ext cx="7086600" cy="3016250"/>
          </a:xfrm>
          <a:prstGeom prst="rect">
            <a:avLst/>
          </a:prstGeom>
          <a:noFill/>
          <a:ln w="9525">
            <a:noFill/>
            <a:miter lim="800000"/>
            <a:headEnd/>
            <a:tailEnd/>
          </a:ln>
        </p:spPr>
      </p:pic>
      <p:sp>
        <p:nvSpPr>
          <p:cNvPr id="5" name="Title 4"/>
          <p:cNvSpPr>
            <a:spLocks noGrp="1"/>
          </p:cNvSpPr>
          <p:nvPr>
            <p:ph type="title"/>
          </p:nvPr>
        </p:nvSpPr>
        <p:spPr/>
        <p:txBody>
          <a:bodyPr>
            <a:normAutofit/>
          </a:bodyPr>
          <a:lstStyle/>
          <a:p>
            <a:r>
              <a:rPr lang="en-US" dirty="0" smtClean="0"/>
              <a:t>25.3.20 – Cost Center Maintenance</a:t>
            </a:r>
            <a:endParaRPr lang="en-US" dirty="0"/>
          </a:p>
        </p:txBody>
      </p:sp>
      <p:sp>
        <p:nvSpPr>
          <p:cNvPr id="34820" name="Footer Placeholder 3"/>
          <p:cNvSpPr>
            <a:spLocks noGrp="1"/>
          </p:cNvSpPr>
          <p:nvPr>
            <p:ph type="ftr" sz="quarter" idx="10"/>
          </p:nvPr>
        </p:nvSpPr>
        <p:spPr>
          <a:noFill/>
        </p:spPr>
        <p:txBody>
          <a:bodyPr/>
          <a:lstStyle/>
          <a:p>
            <a:pPr defTabSz="865188"/>
            <a:r>
              <a:rPr lang="en-US"/>
              <a:t>GL-SU-320</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p:txBody>
          <a:bodyPr/>
          <a:lstStyle/>
          <a:p>
            <a:r>
              <a:rPr lang="en-US" smtClean="0"/>
              <a:t>Cost Center within a Transaction</a:t>
            </a:r>
          </a:p>
        </p:txBody>
      </p:sp>
      <p:sp>
        <p:nvSpPr>
          <p:cNvPr id="35850" name="Footer Placeholder 9"/>
          <p:cNvSpPr>
            <a:spLocks noGrp="1"/>
          </p:cNvSpPr>
          <p:nvPr>
            <p:ph type="ftr" sz="quarter" idx="10"/>
          </p:nvPr>
        </p:nvSpPr>
        <p:spPr>
          <a:noFill/>
        </p:spPr>
        <p:txBody>
          <a:bodyPr/>
          <a:lstStyle/>
          <a:p>
            <a:pPr defTabSz="865188"/>
            <a:r>
              <a:rPr lang="en-US"/>
              <a:t>GL-SU-330</a:t>
            </a:r>
          </a:p>
        </p:txBody>
      </p:sp>
      <p:grpSp>
        <p:nvGrpSpPr>
          <p:cNvPr id="11" name="Group 10"/>
          <p:cNvGrpSpPr/>
          <p:nvPr/>
        </p:nvGrpSpPr>
        <p:grpSpPr>
          <a:xfrm>
            <a:off x="684680" y="1269420"/>
            <a:ext cx="7772400" cy="4548753"/>
            <a:chOff x="666750" y="1610090"/>
            <a:chExt cx="7772400" cy="4548753"/>
          </a:xfrm>
        </p:grpSpPr>
        <p:sp>
          <p:nvSpPr>
            <p:cNvPr id="35842" name="Rectangle 13"/>
            <p:cNvSpPr>
              <a:spLocks noChangeArrowheads="1"/>
            </p:cNvSpPr>
            <p:nvPr/>
          </p:nvSpPr>
          <p:spPr bwMode="auto">
            <a:xfrm>
              <a:off x="1270000" y="1610090"/>
              <a:ext cx="6451600" cy="3636963"/>
            </a:xfrm>
            <a:prstGeom prst="rect">
              <a:avLst/>
            </a:prstGeom>
            <a:noFill/>
            <a:ln w="47625">
              <a:solidFill>
                <a:srgbClr val="C0C0C0"/>
              </a:solidFill>
              <a:miter lim="800000"/>
              <a:headEnd/>
              <a:tailEnd/>
            </a:ln>
          </p:spPr>
          <p:txBody>
            <a:bodyPr anchor="ctr">
              <a:spAutoFit/>
            </a:bodyPr>
            <a:lstStyle/>
            <a:p>
              <a:endParaRPr lang="en-US"/>
            </a:p>
          </p:txBody>
        </p:sp>
        <p:pic>
          <p:nvPicPr>
            <p:cNvPr id="35844" name="Picture 4" descr="Cost-Center-Maint"/>
            <p:cNvPicPr>
              <a:picLocks noChangeAspect="1" noChangeArrowheads="1"/>
            </p:cNvPicPr>
            <p:nvPr/>
          </p:nvPicPr>
          <p:blipFill>
            <a:blip r:embed="rId2" cstate="print"/>
            <a:srcRect/>
            <a:stretch>
              <a:fillRect/>
            </a:stretch>
          </p:blipFill>
          <p:spPr bwMode="auto">
            <a:xfrm>
              <a:off x="1298575" y="1619615"/>
              <a:ext cx="6467475" cy="2752725"/>
            </a:xfrm>
            <a:prstGeom prst="rect">
              <a:avLst/>
            </a:prstGeom>
            <a:noFill/>
            <a:ln w="9525">
              <a:noFill/>
              <a:miter lim="800000"/>
              <a:headEnd/>
              <a:tailEnd/>
            </a:ln>
          </p:spPr>
        </p:pic>
        <p:sp>
          <p:nvSpPr>
            <p:cNvPr id="35845" name="Rectangle 5"/>
            <p:cNvSpPr>
              <a:spLocks noChangeArrowheads="1"/>
            </p:cNvSpPr>
            <p:nvPr/>
          </p:nvSpPr>
          <p:spPr bwMode="auto">
            <a:xfrm>
              <a:off x="666750" y="3862753"/>
              <a:ext cx="7772400" cy="1916112"/>
            </a:xfrm>
            <a:prstGeom prst="rect">
              <a:avLst/>
            </a:prstGeom>
            <a:solidFill>
              <a:srgbClr val="DDDDDD"/>
            </a:solidFill>
            <a:ln w="25400">
              <a:solidFill>
                <a:schemeClr val="accent1"/>
              </a:solidFill>
              <a:miter lim="800000"/>
              <a:headEnd/>
              <a:tailEnd/>
            </a:ln>
          </p:spPr>
          <p:txBody>
            <a:bodyPr wrap="none" lIns="90488" tIns="44450" rIns="90488" bIns="44450">
              <a:spAutoFit/>
            </a:bodyPr>
            <a:lstStyle/>
            <a:p>
              <a:pPr eaLnBrk="0" hangingPunct="0"/>
              <a:r>
                <a:rPr kumimoji="1" lang="en-US" sz="1600"/>
                <a:t>Line  Account               Project   Enty   Description                                Amount Cur</a:t>
              </a:r>
            </a:p>
            <a:p>
              <a:pPr eaLnBrk="0" hangingPunct="0"/>
              <a:r>
                <a:rPr kumimoji="1" lang="en-US" sz="1800"/>
                <a:t>------------------------------------------------------------------------------------------</a:t>
              </a:r>
            </a:p>
            <a:p>
              <a:pPr eaLnBrk="0" hangingPunct="0"/>
              <a:r>
                <a:rPr kumimoji="1" lang="en-US" sz="1800"/>
                <a:t>  </a:t>
              </a:r>
              <a:r>
                <a:rPr kumimoji="1" lang="en-US" sz="1600"/>
                <a:t>1     2100-10-1000     ADV01   2000   AP Voucher                              -100.00 USD</a:t>
              </a:r>
            </a:p>
            <a:p>
              <a:pPr eaLnBrk="0" hangingPunct="0"/>
              <a:r>
                <a:rPr kumimoji="1" lang="en-US" sz="1600"/>
                <a:t>  2     5100-10-1000     ADV01   1000   PURCHASES (Expensed)         100.00 USD</a:t>
              </a:r>
            </a:p>
            <a:p>
              <a:pPr eaLnBrk="0" hangingPunct="0"/>
              <a:r>
                <a:rPr kumimoji="1" lang="en-US" sz="1800"/>
                <a:t>                                                                                                     </a:t>
              </a:r>
              <a:r>
                <a:rPr kumimoji="1" lang="en-US" sz="1600"/>
                <a:t>-----------</a:t>
              </a:r>
            </a:p>
            <a:p>
              <a:pPr eaLnBrk="0" hangingPunct="0"/>
              <a:r>
                <a:rPr kumimoji="1" lang="en-US" sz="1600"/>
                <a:t>                                                                                                                     0.00 USD</a:t>
              </a:r>
            </a:p>
            <a:p>
              <a:pPr eaLnBrk="0" latinLnBrk="1" hangingPunct="0"/>
              <a:endParaRPr kumimoji="1" lang="en-US" sz="1600"/>
            </a:p>
          </p:txBody>
        </p:sp>
        <p:sp>
          <p:nvSpPr>
            <p:cNvPr id="35846" name="Line 8"/>
            <p:cNvSpPr>
              <a:spLocks noChangeShapeType="1"/>
            </p:cNvSpPr>
            <p:nvPr/>
          </p:nvSpPr>
          <p:spPr bwMode="auto">
            <a:xfrm flipV="1">
              <a:off x="2428875" y="5047028"/>
              <a:ext cx="0" cy="1046162"/>
            </a:xfrm>
            <a:prstGeom prst="line">
              <a:avLst/>
            </a:prstGeom>
            <a:noFill/>
            <a:ln w="12700">
              <a:solidFill>
                <a:schemeClr val="tx1"/>
              </a:solidFill>
              <a:round/>
              <a:headEnd/>
              <a:tailEnd/>
            </a:ln>
          </p:spPr>
          <p:txBody>
            <a:bodyPr wrap="none" anchor="ctr"/>
            <a:lstStyle/>
            <a:p>
              <a:endParaRPr lang="en-US"/>
            </a:p>
          </p:txBody>
        </p:sp>
        <p:sp>
          <p:nvSpPr>
            <p:cNvPr id="35847" name="Freeform 9"/>
            <p:cNvSpPr>
              <a:spLocks/>
            </p:cNvSpPr>
            <p:nvPr/>
          </p:nvSpPr>
          <p:spPr bwMode="auto">
            <a:xfrm>
              <a:off x="2108200" y="4770803"/>
              <a:ext cx="641350" cy="276225"/>
            </a:xfrm>
            <a:custGeom>
              <a:avLst/>
              <a:gdLst>
                <a:gd name="T0" fmla="*/ 0 w 404"/>
                <a:gd name="T1" fmla="*/ 0 h 174"/>
                <a:gd name="T2" fmla="*/ 0 w 404"/>
                <a:gd name="T3" fmla="*/ 274638 h 174"/>
                <a:gd name="T4" fmla="*/ 639763 w 404"/>
                <a:gd name="T5" fmla="*/ 274638 h 174"/>
                <a:gd name="T6" fmla="*/ 639763 w 404"/>
                <a:gd name="T7" fmla="*/ 0 h 174"/>
                <a:gd name="T8" fmla="*/ 0 60000 65536"/>
                <a:gd name="T9" fmla="*/ 0 60000 65536"/>
                <a:gd name="T10" fmla="*/ 0 60000 65536"/>
                <a:gd name="T11" fmla="*/ 0 60000 65536"/>
                <a:gd name="T12" fmla="*/ 0 w 404"/>
                <a:gd name="T13" fmla="*/ 0 h 174"/>
                <a:gd name="T14" fmla="*/ 404 w 404"/>
                <a:gd name="T15" fmla="*/ 174 h 174"/>
              </a:gdLst>
              <a:ahLst/>
              <a:cxnLst>
                <a:cxn ang="T8">
                  <a:pos x="T0" y="T1"/>
                </a:cxn>
                <a:cxn ang="T9">
                  <a:pos x="T2" y="T3"/>
                </a:cxn>
                <a:cxn ang="T10">
                  <a:pos x="T4" y="T5"/>
                </a:cxn>
                <a:cxn ang="T11">
                  <a:pos x="T6" y="T7"/>
                </a:cxn>
              </a:cxnLst>
              <a:rect l="T12" t="T13" r="T14" b="T15"/>
              <a:pathLst>
                <a:path w="404" h="174">
                  <a:moveTo>
                    <a:pt x="0" y="0"/>
                  </a:moveTo>
                  <a:lnTo>
                    <a:pt x="0" y="173"/>
                  </a:lnTo>
                  <a:lnTo>
                    <a:pt x="403" y="173"/>
                  </a:lnTo>
                  <a:lnTo>
                    <a:pt x="403" y="0"/>
                  </a:lnTo>
                </a:path>
              </a:pathLst>
            </a:custGeom>
            <a:noFill/>
            <a:ln w="12700" cap="rnd">
              <a:solidFill>
                <a:schemeClr val="tx1"/>
              </a:solidFill>
              <a:round/>
              <a:headEnd/>
              <a:tailEnd/>
            </a:ln>
          </p:spPr>
          <p:txBody>
            <a:bodyPr/>
            <a:lstStyle/>
            <a:p>
              <a:endParaRPr lang="en-US"/>
            </a:p>
          </p:txBody>
        </p:sp>
        <p:sp>
          <p:nvSpPr>
            <p:cNvPr id="35848" name="Oval 11"/>
            <p:cNvSpPr>
              <a:spLocks noChangeArrowheads="1"/>
            </p:cNvSpPr>
            <p:nvPr/>
          </p:nvSpPr>
          <p:spPr bwMode="auto">
            <a:xfrm>
              <a:off x="1636713" y="5849048"/>
              <a:ext cx="1554162" cy="302955"/>
            </a:xfrm>
            <a:prstGeom prst="ellipse">
              <a:avLst/>
            </a:prstGeom>
            <a:solidFill>
              <a:srgbClr val="FFFF99"/>
            </a:solidFill>
            <a:ln w="19050">
              <a:solidFill>
                <a:schemeClr val="tx1"/>
              </a:solidFill>
              <a:round/>
              <a:headEnd/>
              <a:tailEnd/>
            </a:ln>
          </p:spPr>
          <p:txBody>
            <a:bodyPr wrap="square" anchor="ctr">
              <a:spAutoFit/>
            </a:bodyPr>
            <a:lstStyle/>
            <a:p>
              <a:endParaRPr lang="en-US" dirty="0">
                <a:latin typeface="+mj-lt"/>
              </a:endParaRPr>
            </a:p>
          </p:txBody>
        </p:sp>
        <p:sp>
          <p:nvSpPr>
            <p:cNvPr id="35849" name="Rectangle 12"/>
            <p:cNvSpPr>
              <a:spLocks noChangeArrowheads="1"/>
            </p:cNvSpPr>
            <p:nvPr/>
          </p:nvSpPr>
          <p:spPr bwMode="auto">
            <a:xfrm>
              <a:off x="1822450" y="5825468"/>
              <a:ext cx="1265238" cy="333375"/>
            </a:xfrm>
            <a:prstGeom prst="rect">
              <a:avLst/>
            </a:prstGeom>
            <a:noFill/>
            <a:ln w="12700">
              <a:noFill/>
              <a:miter lim="800000"/>
              <a:headEnd/>
              <a:tailEnd/>
            </a:ln>
          </p:spPr>
          <p:txBody>
            <a:bodyPr wrap="none" lIns="90488" tIns="44450" rIns="90488" bIns="44450">
              <a:spAutoFit/>
            </a:bodyPr>
            <a:lstStyle/>
            <a:p>
              <a:pPr algn="ctr" eaLnBrk="0" hangingPunct="0"/>
              <a:r>
                <a:rPr kumimoji="1" lang="en-US" sz="1600" dirty="0"/>
                <a:t>Cost Center</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r>
              <a:rPr lang="en-US" smtClean="0"/>
              <a:t>Sub-Account and Cost Center Defaults</a:t>
            </a:r>
          </a:p>
        </p:txBody>
      </p:sp>
      <p:sp>
        <p:nvSpPr>
          <p:cNvPr id="36870" name="Footer Placeholder 5"/>
          <p:cNvSpPr>
            <a:spLocks noGrp="1"/>
          </p:cNvSpPr>
          <p:nvPr>
            <p:ph type="ftr" sz="quarter" idx="10"/>
          </p:nvPr>
        </p:nvSpPr>
        <p:spPr>
          <a:noFill/>
        </p:spPr>
        <p:txBody>
          <a:bodyPr/>
          <a:lstStyle/>
          <a:p>
            <a:pPr defTabSz="865188"/>
            <a:r>
              <a:rPr lang="en-US"/>
              <a:t>GL-SU-340</a:t>
            </a:r>
          </a:p>
        </p:txBody>
      </p:sp>
      <p:pic>
        <p:nvPicPr>
          <p:cNvPr id="36867" name="Picture 5" descr="Prod-Line-Maint"/>
          <p:cNvPicPr>
            <a:picLocks noChangeAspect="1" noChangeArrowheads="1"/>
          </p:cNvPicPr>
          <p:nvPr/>
        </p:nvPicPr>
        <p:blipFill>
          <a:blip r:embed="rId2" cstate="print"/>
          <a:srcRect/>
          <a:stretch>
            <a:fillRect/>
          </a:stretch>
        </p:blipFill>
        <p:spPr bwMode="auto">
          <a:xfrm>
            <a:off x="1805178" y="1731023"/>
            <a:ext cx="5548312" cy="3767137"/>
          </a:xfrm>
          <a:prstGeom prst="rect">
            <a:avLst/>
          </a:prstGeom>
          <a:noFill/>
          <a:ln w="9525">
            <a:noFill/>
            <a:miter lim="800000"/>
            <a:headEnd/>
            <a:tailEnd/>
          </a:ln>
        </p:spPr>
      </p:pic>
      <p:sp>
        <p:nvSpPr>
          <p:cNvPr id="36869" name="Rectangle 7"/>
          <p:cNvSpPr>
            <a:spLocks noChangeArrowheads="1"/>
          </p:cNvSpPr>
          <p:nvPr/>
        </p:nvSpPr>
        <p:spPr bwMode="auto">
          <a:xfrm>
            <a:off x="1978215" y="3612210"/>
            <a:ext cx="4257675" cy="476250"/>
          </a:xfrm>
          <a:prstGeom prst="rect">
            <a:avLst/>
          </a:prstGeom>
          <a:noFill/>
          <a:ln w="38100">
            <a:solidFill>
              <a:schemeClr val="accent1"/>
            </a:solidFill>
            <a:miter lim="800000"/>
            <a:headEnd/>
            <a:tailEnd/>
          </a:ln>
        </p:spPr>
        <p:txBody>
          <a:bodyPr wrap="none" anchor="ctr">
            <a:spAutoFit/>
          </a:bodyPr>
          <a:lstStyle/>
          <a:p>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703294" y="891610"/>
            <a:ext cx="6983506" cy="5424523"/>
          </a:xfrm>
        </p:spPr>
        <p:txBody>
          <a:bodyPr/>
          <a:lstStyle/>
          <a:p>
            <a:r>
              <a:rPr lang="en-US" b="1" dirty="0" smtClean="0"/>
              <a:t>Set Up Project Codes</a:t>
            </a:r>
          </a:p>
          <a:p>
            <a:r>
              <a:rPr lang="en-US" dirty="0" smtClean="0"/>
              <a:t>Set Up Allocation Codes</a:t>
            </a:r>
          </a:p>
          <a:p>
            <a:r>
              <a:rPr lang="en-US" dirty="0" smtClean="0"/>
              <a:t>Define the Fiscal Year</a:t>
            </a:r>
          </a:p>
          <a:p>
            <a:r>
              <a:rPr lang="en-US" dirty="0" smtClean="0"/>
              <a:t>Implement Security</a:t>
            </a:r>
          </a:p>
          <a:p>
            <a:r>
              <a:rPr lang="en-US" dirty="0" smtClean="0"/>
              <a:t>Create GL Daybooks</a:t>
            </a:r>
          </a:p>
          <a:p>
            <a:r>
              <a:rPr lang="en-US" dirty="0" smtClean="0"/>
              <a:t>Set Up Budgets and Custom Reports</a:t>
            </a:r>
          </a:p>
          <a:p>
            <a:endParaRPr lang="en-US" dirty="0"/>
          </a:p>
        </p:txBody>
      </p:sp>
      <p:sp>
        <p:nvSpPr>
          <p:cNvPr id="327685" name="Line 5"/>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37894" name="Footer Placeholder 5"/>
          <p:cNvSpPr>
            <a:spLocks noGrp="1"/>
          </p:cNvSpPr>
          <p:nvPr>
            <p:ph type="ftr" sz="quarter" idx="10"/>
          </p:nvPr>
        </p:nvSpPr>
        <p:spPr>
          <a:noFill/>
        </p:spPr>
        <p:txBody>
          <a:bodyPr/>
          <a:lstStyle/>
          <a:p>
            <a:pPr defTabSz="865188"/>
            <a:r>
              <a:rPr lang="en-US"/>
              <a:t>GL-SU-350</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6" descr="Proj-Code-Maint"/>
          <p:cNvPicPr>
            <a:picLocks noChangeAspect="1" noChangeArrowheads="1"/>
          </p:cNvPicPr>
          <p:nvPr/>
        </p:nvPicPr>
        <p:blipFill>
          <a:blip r:embed="rId3" cstate="print"/>
          <a:srcRect/>
          <a:stretch>
            <a:fillRect/>
          </a:stretch>
        </p:blipFill>
        <p:spPr bwMode="auto">
          <a:xfrm>
            <a:off x="775630" y="1604490"/>
            <a:ext cx="7581900" cy="3838575"/>
          </a:xfrm>
          <a:prstGeom prst="rect">
            <a:avLst/>
          </a:prstGeom>
          <a:noFill/>
          <a:ln w="9525">
            <a:noFill/>
            <a:miter lim="800000"/>
            <a:headEnd/>
            <a:tailEnd/>
          </a:ln>
        </p:spPr>
      </p:pic>
      <p:sp>
        <p:nvSpPr>
          <p:cNvPr id="6" name="Title 5"/>
          <p:cNvSpPr>
            <a:spLocks noGrp="1"/>
          </p:cNvSpPr>
          <p:nvPr>
            <p:ph type="title"/>
          </p:nvPr>
        </p:nvSpPr>
        <p:spPr/>
        <p:txBody>
          <a:bodyPr>
            <a:normAutofit/>
          </a:bodyPr>
          <a:lstStyle/>
          <a:p>
            <a:r>
              <a:rPr lang="en-US" dirty="0" smtClean="0"/>
              <a:t>25.3.11 – Project Code Maintenance</a:t>
            </a:r>
            <a:endParaRPr lang="en-US" dirty="0"/>
          </a:p>
        </p:txBody>
      </p:sp>
      <p:sp>
        <p:nvSpPr>
          <p:cNvPr id="38917" name="Footer Placeholder 4"/>
          <p:cNvSpPr>
            <a:spLocks noGrp="1"/>
          </p:cNvSpPr>
          <p:nvPr>
            <p:ph type="ftr" sz="quarter" idx="10"/>
          </p:nvPr>
        </p:nvSpPr>
        <p:spPr>
          <a:noFill/>
        </p:spPr>
        <p:txBody>
          <a:bodyPr/>
          <a:lstStyle/>
          <a:p>
            <a:pPr defTabSz="865188"/>
            <a:r>
              <a:rPr lang="en-US"/>
              <a:t>GL-SU-360</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0" name="Picture 6" descr="Proj-Code-Maint"/>
          <p:cNvPicPr>
            <a:picLocks noChangeAspect="1" noChangeArrowheads="1"/>
          </p:cNvPicPr>
          <p:nvPr/>
        </p:nvPicPr>
        <p:blipFill>
          <a:blip r:embed="rId2" cstate="print"/>
          <a:srcRect/>
          <a:stretch>
            <a:fillRect/>
          </a:stretch>
        </p:blipFill>
        <p:spPr bwMode="auto">
          <a:xfrm>
            <a:off x="892175" y="1335540"/>
            <a:ext cx="7581900" cy="3838575"/>
          </a:xfrm>
          <a:prstGeom prst="rect">
            <a:avLst/>
          </a:prstGeom>
          <a:noFill/>
          <a:ln w="9525">
            <a:noFill/>
            <a:miter lim="800000"/>
            <a:headEnd/>
            <a:tailEnd/>
          </a:ln>
        </p:spPr>
      </p:pic>
      <p:sp>
        <p:nvSpPr>
          <p:cNvPr id="39941" name="Rectangle 7"/>
          <p:cNvSpPr>
            <a:spLocks noChangeArrowheads="1"/>
          </p:cNvSpPr>
          <p:nvPr/>
        </p:nvSpPr>
        <p:spPr bwMode="auto">
          <a:xfrm>
            <a:off x="906463" y="3819978"/>
            <a:ext cx="7572587" cy="1813317"/>
          </a:xfrm>
          <a:prstGeom prst="rect">
            <a:avLst/>
          </a:prstGeom>
          <a:solidFill>
            <a:srgbClr val="DDDDDD"/>
          </a:solidFill>
          <a:ln w="25400">
            <a:solidFill>
              <a:schemeClr val="accent1"/>
            </a:solidFill>
            <a:miter lim="800000"/>
            <a:headEnd/>
            <a:tailEnd/>
          </a:ln>
        </p:spPr>
        <p:txBody>
          <a:bodyPr wrap="none" lIns="90488" tIns="44450" rIns="90488" bIns="44450">
            <a:spAutoFit/>
          </a:bodyPr>
          <a:lstStyle/>
          <a:p>
            <a:pPr eaLnBrk="0" hangingPunct="0"/>
            <a:r>
              <a:rPr kumimoji="1" lang="en-US" sz="1600" dirty="0">
                <a:latin typeface="+mj-lt"/>
              </a:rPr>
              <a:t>Line  Account              </a:t>
            </a:r>
            <a:r>
              <a:rPr kumimoji="1" lang="en-US" sz="1600" dirty="0" smtClean="0">
                <a:latin typeface="+mj-lt"/>
              </a:rPr>
              <a:t>Project   Entity  Description                         </a:t>
            </a:r>
            <a:r>
              <a:rPr kumimoji="1" lang="en-US" sz="1600" dirty="0">
                <a:latin typeface="+mj-lt"/>
              </a:rPr>
              <a:t>Amount Cur</a:t>
            </a:r>
          </a:p>
          <a:p>
            <a:pPr eaLnBrk="0" hangingPunct="0"/>
            <a:r>
              <a:rPr kumimoji="1" lang="en-US" sz="1600" dirty="0"/>
              <a:t>---------------------------------------------------------------------------------------</a:t>
            </a:r>
          </a:p>
          <a:p>
            <a:pPr eaLnBrk="0" hangingPunct="0"/>
            <a:r>
              <a:rPr kumimoji="1" lang="en-US" sz="1600" dirty="0"/>
              <a:t>  </a:t>
            </a:r>
            <a:r>
              <a:rPr kumimoji="1" lang="en-US" sz="1600" dirty="0">
                <a:latin typeface="+mj-lt"/>
              </a:rPr>
              <a:t>1     2100-10-1000      ADV01   2000   AP Voucher                       -100.00 USD</a:t>
            </a:r>
          </a:p>
          <a:p>
            <a:pPr eaLnBrk="0" hangingPunct="0"/>
            <a:r>
              <a:rPr kumimoji="1" lang="en-US" sz="1600" dirty="0">
                <a:latin typeface="+mj-lt"/>
              </a:rPr>
              <a:t>  2     5100-10-1000      ADV01   1000   PURCHASES (Expensed)  </a:t>
            </a:r>
            <a:r>
              <a:rPr kumimoji="1" lang="en-US" sz="1600" dirty="0" smtClean="0">
                <a:latin typeface="+mj-lt"/>
              </a:rPr>
              <a:t>  100.00 </a:t>
            </a:r>
            <a:r>
              <a:rPr kumimoji="1" lang="en-US" sz="1600" dirty="0">
                <a:latin typeface="+mj-lt"/>
              </a:rPr>
              <a:t>USD</a:t>
            </a:r>
          </a:p>
          <a:p>
            <a:pPr eaLnBrk="0" hangingPunct="0"/>
            <a:r>
              <a:rPr kumimoji="1" lang="en-US" sz="1600" dirty="0"/>
              <a:t>                                                                                                         </a:t>
            </a:r>
            <a:r>
              <a:rPr kumimoji="1" lang="en-US" sz="1600" dirty="0" smtClean="0"/>
              <a:t>   -----------</a:t>
            </a:r>
            <a:endParaRPr kumimoji="1" lang="en-US" sz="1600" dirty="0"/>
          </a:p>
          <a:p>
            <a:pPr eaLnBrk="0" hangingPunct="0"/>
            <a:r>
              <a:rPr kumimoji="1" lang="en-US" sz="1600" dirty="0"/>
              <a:t>                                                                                                            </a:t>
            </a:r>
            <a:r>
              <a:rPr kumimoji="1" lang="en-US" sz="1600" dirty="0" smtClean="0"/>
              <a:t>  0.00 </a:t>
            </a:r>
            <a:r>
              <a:rPr kumimoji="1" lang="en-US" sz="1600" dirty="0"/>
              <a:t>USD</a:t>
            </a:r>
          </a:p>
          <a:p>
            <a:pPr eaLnBrk="0" latinLnBrk="1" hangingPunct="0"/>
            <a:endParaRPr kumimoji="1" lang="en-US" sz="1600" dirty="0"/>
          </a:p>
        </p:txBody>
      </p:sp>
      <p:sp>
        <p:nvSpPr>
          <p:cNvPr id="39942" name="Line 8"/>
          <p:cNvSpPr>
            <a:spLocks noChangeShapeType="1"/>
          </p:cNvSpPr>
          <p:nvPr/>
        </p:nvSpPr>
        <p:spPr bwMode="auto">
          <a:xfrm flipV="1">
            <a:off x="3460750" y="4885190"/>
            <a:ext cx="0" cy="750888"/>
          </a:xfrm>
          <a:prstGeom prst="line">
            <a:avLst/>
          </a:prstGeom>
          <a:noFill/>
          <a:ln w="12700">
            <a:solidFill>
              <a:schemeClr val="tx1"/>
            </a:solidFill>
            <a:round/>
            <a:headEnd/>
            <a:tailEnd/>
          </a:ln>
        </p:spPr>
        <p:txBody>
          <a:bodyPr wrap="none" anchor="ctr"/>
          <a:lstStyle/>
          <a:p>
            <a:endParaRPr lang="en-US"/>
          </a:p>
        </p:txBody>
      </p:sp>
      <p:sp>
        <p:nvSpPr>
          <p:cNvPr id="39943" name="Freeform 9"/>
          <p:cNvSpPr>
            <a:spLocks/>
          </p:cNvSpPr>
          <p:nvPr/>
        </p:nvSpPr>
        <p:spPr bwMode="auto">
          <a:xfrm>
            <a:off x="2981325" y="4610553"/>
            <a:ext cx="854075" cy="274637"/>
          </a:xfrm>
          <a:custGeom>
            <a:avLst/>
            <a:gdLst>
              <a:gd name="T0" fmla="*/ 0 w 538"/>
              <a:gd name="T1" fmla="*/ 30162 h 173"/>
              <a:gd name="T2" fmla="*/ 0 w 538"/>
              <a:gd name="T3" fmla="*/ 273050 h 173"/>
              <a:gd name="T4" fmla="*/ 852488 w 538"/>
              <a:gd name="T5" fmla="*/ 273050 h 173"/>
              <a:gd name="T6" fmla="*/ 852488 w 538"/>
              <a:gd name="T7" fmla="*/ 0 h 173"/>
              <a:gd name="T8" fmla="*/ 0 60000 65536"/>
              <a:gd name="T9" fmla="*/ 0 60000 65536"/>
              <a:gd name="T10" fmla="*/ 0 60000 65536"/>
              <a:gd name="T11" fmla="*/ 0 60000 65536"/>
              <a:gd name="T12" fmla="*/ 0 w 538"/>
              <a:gd name="T13" fmla="*/ 0 h 173"/>
              <a:gd name="T14" fmla="*/ 538 w 538"/>
              <a:gd name="T15" fmla="*/ 173 h 173"/>
            </a:gdLst>
            <a:ahLst/>
            <a:cxnLst>
              <a:cxn ang="T8">
                <a:pos x="T0" y="T1"/>
              </a:cxn>
              <a:cxn ang="T9">
                <a:pos x="T2" y="T3"/>
              </a:cxn>
              <a:cxn ang="T10">
                <a:pos x="T4" y="T5"/>
              </a:cxn>
              <a:cxn ang="T11">
                <a:pos x="T6" y="T7"/>
              </a:cxn>
            </a:cxnLst>
            <a:rect l="T12" t="T13" r="T14" b="T15"/>
            <a:pathLst>
              <a:path w="538" h="173">
                <a:moveTo>
                  <a:pt x="0" y="19"/>
                </a:moveTo>
                <a:lnTo>
                  <a:pt x="0" y="172"/>
                </a:lnTo>
                <a:lnTo>
                  <a:pt x="537" y="172"/>
                </a:lnTo>
                <a:lnTo>
                  <a:pt x="537" y="0"/>
                </a:lnTo>
              </a:path>
            </a:pathLst>
          </a:custGeom>
          <a:noFill/>
          <a:ln w="12700" cap="rnd">
            <a:solidFill>
              <a:schemeClr val="tx1"/>
            </a:solidFill>
            <a:round/>
            <a:headEnd/>
            <a:tailEnd/>
          </a:ln>
        </p:spPr>
        <p:txBody>
          <a:bodyPr/>
          <a:lstStyle/>
          <a:p>
            <a:endParaRPr lang="en-US"/>
          </a:p>
        </p:txBody>
      </p:sp>
      <p:sp>
        <p:nvSpPr>
          <p:cNvPr id="39944" name="Oval 10"/>
          <p:cNvSpPr>
            <a:spLocks noChangeArrowheads="1"/>
          </p:cNvSpPr>
          <p:nvPr/>
        </p:nvSpPr>
        <p:spPr bwMode="auto">
          <a:xfrm>
            <a:off x="2835275" y="5383665"/>
            <a:ext cx="1230313" cy="588963"/>
          </a:xfrm>
          <a:prstGeom prst="ellipse">
            <a:avLst/>
          </a:prstGeom>
          <a:solidFill>
            <a:srgbClr val="FFFF99"/>
          </a:solidFill>
          <a:ln w="19050">
            <a:solidFill>
              <a:schemeClr val="tx1"/>
            </a:solidFill>
            <a:round/>
            <a:headEnd/>
            <a:tailEnd/>
          </a:ln>
        </p:spPr>
        <p:txBody>
          <a:bodyPr anchor="ctr">
            <a:spAutoFit/>
          </a:bodyPr>
          <a:lstStyle/>
          <a:p>
            <a:endParaRPr lang="en-US"/>
          </a:p>
        </p:txBody>
      </p:sp>
      <p:sp>
        <p:nvSpPr>
          <p:cNvPr id="39945" name="Rectangle 11"/>
          <p:cNvSpPr>
            <a:spLocks noChangeArrowheads="1"/>
          </p:cNvSpPr>
          <p:nvPr/>
        </p:nvSpPr>
        <p:spPr bwMode="auto">
          <a:xfrm>
            <a:off x="3005652" y="5523365"/>
            <a:ext cx="878447" cy="335989"/>
          </a:xfrm>
          <a:prstGeom prst="rect">
            <a:avLst/>
          </a:prstGeom>
          <a:noFill/>
          <a:ln w="12700">
            <a:noFill/>
            <a:miter lim="800000"/>
            <a:headEnd/>
            <a:tailEnd/>
          </a:ln>
        </p:spPr>
        <p:txBody>
          <a:bodyPr wrap="none" lIns="90488" tIns="44450" rIns="90488" bIns="44450">
            <a:spAutoFit/>
          </a:bodyPr>
          <a:lstStyle/>
          <a:p>
            <a:pPr algn="ctr" eaLnBrk="0" hangingPunct="0"/>
            <a:r>
              <a:rPr kumimoji="1" lang="en-US" sz="1600" dirty="0">
                <a:latin typeface="+mj-lt"/>
              </a:rPr>
              <a:t>Project</a:t>
            </a:r>
          </a:p>
        </p:txBody>
      </p:sp>
      <p:sp>
        <p:nvSpPr>
          <p:cNvPr id="11" name="Title 10"/>
          <p:cNvSpPr>
            <a:spLocks noGrp="1"/>
          </p:cNvSpPr>
          <p:nvPr>
            <p:ph type="title"/>
          </p:nvPr>
        </p:nvSpPr>
        <p:spPr/>
        <p:txBody>
          <a:bodyPr>
            <a:normAutofit/>
          </a:bodyPr>
          <a:lstStyle/>
          <a:p>
            <a:r>
              <a:rPr lang="en-US" dirty="0" smtClean="0"/>
              <a:t>Project Code within a Transaction</a:t>
            </a:r>
            <a:endParaRPr lang="en-US" dirty="0"/>
          </a:p>
        </p:txBody>
      </p:sp>
      <p:sp>
        <p:nvSpPr>
          <p:cNvPr id="39946" name="Footer Placeholder 9"/>
          <p:cNvSpPr>
            <a:spLocks noGrp="1"/>
          </p:cNvSpPr>
          <p:nvPr>
            <p:ph type="ftr" sz="quarter" idx="10"/>
          </p:nvPr>
        </p:nvSpPr>
        <p:spPr>
          <a:noFill/>
        </p:spPr>
        <p:txBody>
          <a:bodyPr/>
          <a:lstStyle/>
          <a:p>
            <a:pPr defTabSz="865188"/>
            <a:r>
              <a:rPr lang="en-US"/>
              <a:t>GL-SU-370</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67434" y="891610"/>
            <a:ext cx="7019365" cy="5424523"/>
          </a:xfrm>
        </p:spPr>
        <p:txBody>
          <a:bodyPr/>
          <a:lstStyle/>
          <a:p>
            <a:r>
              <a:rPr lang="en-US" dirty="0" smtClean="0"/>
              <a:t>Set Up Project Codes</a:t>
            </a:r>
          </a:p>
          <a:p>
            <a:r>
              <a:rPr lang="en-US" b="1" dirty="0" smtClean="0"/>
              <a:t>Set Up Allocation Codes</a:t>
            </a:r>
          </a:p>
          <a:p>
            <a:r>
              <a:rPr lang="en-US" dirty="0" smtClean="0"/>
              <a:t>Define the Fiscal Year</a:t>
            </a:r>
          </a:p>
          <a:p>
            <a:r>
              <a:rPr lang="en-US" dirty="0" smtClean="0"/>
              <a:t>Implement Security</a:t>
            </a:r>
          </a:p>
          <a:p>
            <a:r>
              <a:rPr lang="en-US" dirty="0" smtClean="0"/>
              <a:t>Create GL Daybooks</a:t>
            </a:r>
          </a:p>
          <a:p>
            <a:r>
              <a:rPr lang="en-US" dirty="0" smtClean="0"/>
              <a:t>Set Up Budgets and Custom Reports</a:t>
            </a:r>
          </a:p>
          <a:p>
            <a:endParaRPr lang="en-US" dirty="0"/>
          </a:p>
        </p:txBody>
      </p:sp>
      <p:sp>
        <p:nvSpPr>
          <p:cNvPr id="345094"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40966" name="Footer Placeholder 5"/>
          <p:cNvSpPr>
            <a:spLocks noGrp="1"/>
          </p:cNvSpPr>
          <p:nvPr>
            <p:ph type="ftr" sz="quarter" idx="10"/>
          </p:nvPr>
        </p:nvSpPr>
        <p:spPr>
          <a:noFill/>
        </p:spPr>
        <p:txBody>
          <a:bodyPr/>
          <a:lstStyle/>
          <a:p>
            <a:pPr defTabSz="865188"/>
            <a:r>
              <a:rPr lang="en-US"/>
              <a:t>GL-SU-380</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r>
              <a:rPr lang="en-US" smtClean="0"/>
              <a:t>25.3.23 – Allocation Code Maintenance</a:t>
            </a:r>
          </a:p>
        </p:txBody>
      </p:sp>
      <p:sp>
        <p:nvSpPr>
          <p:cNvPr id="41992" name="Footer Placeholder 7"/>
          <p:cNvSpPr>
            <a:spLocks noGrp="1"/>
          </p:cNvSpPr>
          <p:nvPr>
            <p:ph type="ftr" sz="quarter" idx="10"/>
          </p:nvPr>
        </p:nvSpPr>
        <p:spPr>
          <a:noFill/>
        </p:spPr>
        <p:txBody>
          <a:bodyPr/>
          <a:lstStyle/>
          <a:p>
            <a:pPr defTabSz="865188"/>
            <a:r>
              <a:rPr lang="en-US"/>
              <a:t>GL-SU-390</a:t>
            </a:r>
          </a:p>
        </p:txBody>
      </p:sp>
      <p:grpSp>
        <p:nvGrpSpPr>
          <p:cNvPr id="9" name="Group 8"/>
          <p:cNvGrpSpPr/>
          <p:nvPr/>
        </p:nvGrpSpPr>
        <p:grpSpPr>
          <a:xfrm>
            <a:off x="1171293" y="1329653"/>
            <a:ext cx="6830897" cy="4374495"/>
            <a:chOff x="1243013" y="1903413"/>
            <a:chExt cx="6830897" cy="4374495"/>
          </a:xfrm>
        </p:grpSpPr>
        <p:pic>
          <p:nvPicPr>
            <p:cNvPr id="41987" name="Picture 5" descr="Alloc-Code-Maint"/>
            <p:cNvPicPr>
              <a:picLocks noChangeAspect="1" noChangeArrowheads="1"/>
            </p:cNvPicPr>
            <p:nvPr/>
          </p:nvPicPr>
          <p:blipFill>
            <a:blip r:embed="rId3" cstate="print"/>
            <a:srcRect/>
            <a:stretch>
              <a:fillRect/>
            </a:stretch>
          </p:blipFill>
          <p:spPr bwMode="auto">
            <a:xfrm>
              <a:off x="1243013" y="1903413"/>
              <a:ext cx="6600825" cy="3386137"/>
            </a:xfrm>
            <a:prstGeom prst="rect">
              <a:avLst/>
            </a:prstGeom>
            <a:noFill/>
            <a:ln w="9525">
              <a:noFill/>
              <a:miter lim="800000"/>
              <a:headEnd/>
              <a:tailEnd/>
            </a:ln>
          </p:spPr>
        </p:pic>
        <p:sp>
          <p:nvSpPr>
            <p:cNvPr id="256006" name="Oval 6"/>
            <p:cNvSpPr>
              <a:spLocks noChangeArrowheads="1"/>
            </p:cNvSpPr>
            <p:nvPr/>
          </p:nvSpPr>
          <p:spPr bwMode="auto">
            <a:xfrm>
              <a:off x="6324600" y="3549650"/>
              <a:ext cx="884238" cy="1447800"/>
            </a:xfrm>
            <a:prstGeom prst="ellipse">
              <a:avLst/>
            </a:prstGeom>
            <a:noFill/>
            <a:ln w="28575">
              <a:solidFill>
                <a:schemeClr val="accent1"/>
              </a:solidFill>
              <a:round/>
              <a:headEnd/>
              <a:tailEnd/>
            </a:ln>
          </p:spPr>
          <p:txBody>
            <a:bodyPr wrap="none" anchor="ctr"/>
            <a:lstStyle/>
            <a:p>
              <a:endParaRPr lang="en-US">
                <a:latin typeface="+mj-lt"/>
              </a:endParaRPr>
            </a:p>
          </p:txBody>
        </p:sp>
        <p:sp>
          <p:nvSpPr>
            <p:cNvPr id="256007" name="Text Box 7"/>
            <p:cNvSpPr txBox="1">
              <a:spLocks noChangeArrowheads="1"/>
            </p:cNvSpPr>
            <p:nvPr/>
          </p:nvSpPr>
          <p:spPr bwMode="auto">
            <a:xfrm>
              <a:off x="5832591" y="5754688"/>
              <a:ext cx="2241319" cy="523220"/>
            </a:xfrm>
            <a:prstGeom prst="rect">
              <a:avLst/>
            </a:prstGeom>
            <a:solidFill>
              <a:srgbClr val="EAEAEA"/>
            </a:solidFill>
            <a:ln w="28575">
              <a:solidFill>
                <a:schemeClr val="accent1"/>
              </a:solidFill>
              <a:miter lim="800000"/>
              <a:headEnd/>
              <a:tailEnd/>
            </a:ln>
          </p:spPr>
          <p:txBody>
            <a:bodyPr wrap="none">
              <a:spAutoFit/>
            </a:bodyPr>
            <a:lstStyle/>
            <a:p>
              <a:pPr algn="ctr" eaLnBrk="0" hangingPunct="0"/>
              <a:r>
                <a:rPr kumimoji="1" lang="en-US" sz="1400">
                  <a:latin typeface="+mj-lt"/>
                </a:rPr>
                <a:t>Allocation percentages</a:t>
              </a:r>
            </a:p>
            <a:p>
              <a:pPr algn="ctr" eaLnBrk="0" hangingPunct="0"/>
              <a:r>
                <a:rPr kumimoji="1" lang="en-US" sz="1400">
                  <a:latin typeface="+mj-lt"/>
                </a:rPr>
                <a:t>must equal 100%</a:t>
              </a:r>
            </a:p>
          </p:txBody>
        </p:sp>
        <p:sp>
          <p:nvSpPr>
            <p:cNvPr id="41990" name="Line 9"/>
            <p:cNvSpPr>
              <a:spLocks noChangeShapeType="1"/>
            </p:cNvSpPr>
            <p:nvPr/>
          </p:nvSpPr>
          <p:spPr bwMode="auto">
            <a:xfrm>
              <a:off x="6765925" y="4978400"/>
              <a:ext cx="0" cy="782638"/>
            </a:xfrm>
            <a:prstGeom prst="line">
              <a:avLst/>
            </a:prstGeom>
            <a:noFill/>
            <a:ln w="25400">
              <a:solidFill>
                <a:schemeClr val="accent1"/>
              </a:solidFill>
              <a:round/>
              <a:headEnd/>
              <a:tailEnd type="triangle" w="med" len="med"/>
            </a:ln>
          </p:spPr>
          <p:txBody>
            <a:bodyPr>
              <a:spAutoFit/>
            </a:bodyPr>
            <a:lstStyle/>
            <a:p>
              <a:endParaRPr lang="en-US">
                <a:latin typeface="+mj-lt"/>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67434" y="891610"/>
            <a:ext cx="7019365" cy="5424523"/>
          </a:xfrm>
        </p:spPr>
        <p:txBody>
          <a:bodyPr/>
          <a:lstStyle/>
          <a:p>
            <a:r>
              <a:rPr lang="en-US" dirty="0" smtClean="0"/>
              <a:t>Set Up Control Files</a:t>
            </a:r>
          </a:p>
          <a:p>
            <a:pPr lvl="1"/>
            <a:r>
              <a:rPr lang="en-US" b="1" dirty="0" smtClean="0"/>
              <a:t>Domain/Account Control</a:t>
            </a:r>
          </a:p>
          <a:p>
            <a:pPr lvl="1"/>
            <a:r>
              <a:rPr lang="en-US" dirty="0" smtClean="0"/>
              <a:t>General Ledger Control</a:t>
            </a:r>
          </a:p>
          <a:p>
            <a:r>
              <a:rPr lang="en-US" dirty="0" smtClean="0"/>
              <a:t>Define Entity Codes</a:t>
            </a:r>
          </a:p>
          <a:p>
            <a:r>
              <a:rPr lang="en-US" dirty="0" smtClean="0"/>
              <a:t>Set Up Format Positions</a:t>
            </a:r>
          </a:p>
          <a:p>
            <a:r>
              <a:rPr lang="en-US" dirty="0" smtClean="0"/>
              <a:t>Define the Chart of Accounts</a:t>
            </a:r>
          </a:p>
          <a:p>
            <a:r>
              <a:rPr lang="en-US" dirty="0" smtClean="0"/>
              <a:t>Set Up Sub-Accounts</a:t>
            </a:r>
          </a:p>
          <a:p>
            <a:r>
              <a:rPr lang="en-US" dirty="0" smtClean="0"/>
              <a:t>Set Up Cost Centers</a:t>
            </a:r>
          </a:p>
          <a:p>
            <a:endParaRPr lang="en-US" dirty="0"/>
          </a:p>
        </p:txBody>
      </p:sp>
      <p:sp>
        <p:nvSpPr>
          <p:cNvPr id="7" name="Title 6"/>
          <p:cNvSpPr>
            <a:spLocks noGrp="1"/>
          </p:cNvSpPr>
          <p:nvPr>
            <p:ph type="title"/>
          </p:nvPr>
        </p:nvSpPr>
        <p:spPr/>
        <p:txBody>
          <a:bodyPr/>
          <a:lstStyle/>
          <a:p>
            <a:r>
              <a:rPr lang="en-US" dirty="0" smtClean="0"/>
              <a:t>General Ledger Setup</a:t>
            </a:r>
            <a:endParaRPr lang="en-US" dirty="0"/>
          </a:p>
        </p:txBody>
      </p:sp>
      <p:sp>
        <p:nvSpPr>
          <p:cNvPr id="6150" name="Footer Placeholder 5"/>
          <p:cNvSpPr>
            <a:spLocks noGrp="1"/>
          </p:cNvSpPr>
          <p:nvPr>
            <p:ph type="ftr" sz="quarter" idx="10"/>
          </p:nvPr>
        </p:nvSpPr>
        <p:spPr>
          <a:noFill/>
        </p:spPr>
        <p:txBody>
          <a:bodyPr/>
          <a:lstStyle/>
          <a:p>
            <a:pPr defTabSz="865188"/>
            <a:r>
              <a:rPr lang="en-US"/>
              <a:t>GL-SU-040</a:t>
            </a:r>
          </a:p>
        </p:txBody>
      </p:sp>
      <p:sp>
        <p:nvSpPr>
          <p:cNvPr id="320517" name="Line 5"/>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Oval 20"/>
          <p:cNvSpPr>
            <a:spLocks noChangeArrowheads="1"/>
          </p:cNvSpPr>
          <p:nvPr/>
        </p:nvSpPr>
        <p:spPr bwMode="auto">
          <a:xfrm>
            <a:off x="6980613" y="4667975"/>
            <a:ext cx="654050" cy="320675"/>
          </a:xfrm>
          <a:prstGeom prst="ellipse">
            <a:avLst/>
          </a:prstGeom>
          <a:solidFill>
            <a:srgbClr val="B7E9A7"/>
          </a:solidFill>
          <a:ln w="12700">
            <a:solidFill>
              <a:schemeClr val="tx1"/>
            </a:solidFill>
            <a:round/>
            <a:headEnd/>
            <a:tailEnd/>
          </a:ln>
        </p:spPr>
        <p:txBody>
          <a:bodyPr wrap="none" anchor="ctr"/>
          <a:lstStyle/>
          <a:p>
            <a:endParaRPr lang="en-US"/>
          </a:p>
        </p:txBody>
      </p:sp>
      <p:sp>
        <p:nvSpPr>
          <p:cNvPr id="43011" name="Oval 19"/>
          <p:cNvSpPr>
            <a:spLocks noChangeArrowheads="1"/>
          </p:cNvSpPr>
          <p:nvPr/>
        </p:nvSpPr>
        <p:spPr bwMode="auto">
          <a:xfrm>
            <a:off x="5231188" y="4660038"/>
            <a:ext cx="654050" cy="320675"/>
          </a:xfrm>
          <a:prstGeom prst="ellipse">
            <a:avLst/>
          </a:prstGeom>
          <a:solidFill>
            <a:srgbClr val="B7E9A7"/>
          </a:solidFill>
          <a:ln w="12700">
            <a:solidFill>
              <a:schemeClr val="tx1"/>
            </a:solidFill>
            <a:round/>
            <a:headEnd/>
            <a:tailEnd/>
          </a:ln>
        </p:spPr>
        <p:txBody>
          <a:bodyPr wrap="none" anchor="ctr"/>
          <a:lstStyle/>
          <a:p>
            <a:endParaRPr lang="en-US"/>
          </a:p>
        </p:txBody>
      </p:sp>
      <p:sp>
        <p:nvSpPr>
          <p:cNvPr id="43012" name="Oval 22"/>
          <p:cNvSpPr>
            <a:spLocks noChangeArrowheads="1"/>
          </p:cNvSpPr>
          <p:nvPr/>
        </p:nvSpPr>
        <p:spPr bwMode="auto">
          <a:xfrm>
            <a:off x="6123363" y="2821713"/>
            <a:ext cx="654050" cy="320675"/>
          </a:xfrm>
          <a:prstGeom prst="ellipse">
            <a:avLst/>
          </a:prstGeom>
          <a:solidFill>
            <a:srgbClr val="B7E9A7"/>
          </a:solidFill>
          <a:ln w="12700">
            <a:solidFill>
              <a:schemeClr val="tx1"/>
            </a:solidFill>
            <a:round/>
            <a:headEnd/>
            <a:tailEnd/>
          </a:ln>
        </p:spPr>
        <p:txBody>
          <a:bodyPr wrap="none" anchor="ctr"/>
          <a:lstStyle/>
          <a:p>
            <a:endParaRPr lang="en-US"/>
          </a:p>
        </p:txBody>
      </p:sp>
      <p:sp>
        <p:nvSpPr>
          <p:cNvPr id="43013" name="Oval 18"/>
          <p:cNvSpPr>
            <a:spLocks noChangeArrowheads="1"/>
          </p:cNvSpPr>
          <p:nvPr/>
        </p:nvSpPr>
        <p:spPr bwMode="auto">
          <a:xfrm>
            <a:off x="3078538" y="2861400"/>
            <a:ext cx="654050" cy="320675"/>
          </a:xfrm>
          <a:prstGeom prst="ellipse">
            <a:avLst/>
          </a:prstGeom>
          <a:solidFill>
            <a:srgbClr val="B7E9A7"/>
          </a:solidFill>
          <a:ln w="12700">
            <a:solidFill>
              <a:schemeClr val="tx1"/>
            </a:solidFill>
            <a:round/>
            <a:headEnd/>
            <a:tailEnd/>
          </a:ln>
        </p:spPr>
        <p:txBody>
          <a:bodyPr wrap="none" anchor="ctr"/>
          <a:lstStyle/>
          <a:p>
            <a:endParaRPr lang="en-US"/>
          </a:p>
        </p:txBody>
      </p:sp>
      <p:sp>
        <p:nvSpPr>
          <p:cNvPr id="43014" name="Oval 17"/>
          <p:cNvSpPr>
            <a:spLocks noChangeArrowheads="1"/>
          </p:cNvSpPr>
          <p:nvPr/>
        </p:nvSpPr>
        <p:spPr bwMode="auto">
          <a:xfrm>
            <a:off x="1122738" y="2861400"/>
            <a:ext cx="654050" cy="320675"/>
          </a:xfrm>
          <a:prstGeom prst="ellipse">
            <a:avLst/>
          </a:prstGeom>
          <a:solidFill>
            <a:srgbClr val="B7E9A7"/>
          </a:solidFill>
          <a:ln w="12700">
            <a:solidFill>
              <a:schemeClr val="tx1"/>
            </a:solidFill>
            <a:round/>
            <a:headEnd/>
            <a:tailEnd/>
          </a:ln>
        </p:spPr>
        <p:txBody>
          <a:bodyPr wrap="none" anchor="ctr"/>
          <a:lstStyle/>
          <a:p>
            <a:endParaRPr lang="en-US"/>
          </a:p>
        </p:txBody>
      </p:sp>
      <p:sp>
        <p:nvSpPr>
          <p:cNvPr id="43015" name="Rectangle 4"/>
          <p:cNvSpPr>
            <a:spLocks noGrp="1" noChangeArrowheads="1"/>
          </p:cNvSpPr>
          <p:nvPr>
            <p:ph type="title"/>
          </p:nvPr>
        </p:nvSpPr>
        <p:spPr/>
        <p:txBody>
          <a:bodyPr/>
          <a:lstStyle/>
          <a:p>
            <a:r>
              <a:rPr lang="en-US" smtClean="0"/>
              <a:t>Nested Allocation Codes</a:t>
            </a:r>
          </a:p>
        </p:txBody>
      </p:sp>
      <p:sp>
        <p:nvSpPr>
          <p:cNvPr id="43041" name="Footer Placeholder 32"/>
          <p:cNvSpPr>
            <a:spLocks noGrp="1"/>
          </p:cNvSpPr>
          <p:nvPr>
            <p:ph type="ftr" sz="quarter" idx="10"/>
          </p:nvPr>
        </p:nvSpPr>
        <p:spPr>
          <a:noFill/>
        </p:spPr>
        <p:txBody>
          <a:bodyPr/>
          <a:lstStyle/>
          <a:p>
            <a:pPr defTabSz="865188"/>
            <a:r>
              <a:rPr lang="en-US"/>
              <a:t>GL-SU-400</a:t>
            </a:r>
          </a:p>
        </p:txBody>
      </p:sp>
      <p:sp>
        <p:nvSpPr>
          <p:cNvPr id="43016" name="Rectangle 9"/>
          <p:cNvSpPr>
            <a:spLocks noChangeArrowheads="1"/>
          </p:cNvSpPr>
          <p:nvPr/>
        </p:nvSpPr>
        <p:spPr bwMode="auto">
          <a:xfrm>
            <a:off x="1222750" y="2877275"/>
            <a:ext cx="501650" cy="282575"/>
          </a:xfrm>
          <a:prstGeom prst="rect">
            <a:avLst/>
          </a:prstGeom>
          <a:noFill/>
          <a:ln w="12700">
            <a:noFill/>
            <a:miter lim="800000"/>
            <a:headEnd/>
            <a:tailEnd/>
          </a:ln>
        </p:spPr>
        <p:txBody>
          <a:bodyPr wrap="none" lIns="47625" tIns="19050" rIns="47625" bIns="19050">
            <a:spAutoFit/>
          </a:bodyPr>
          <a:lstStyle/>
          <a:p>
            <a:pPr algn="ctr" eaLnBrk="0" hangingPunct="0"/>
            <a:r>
              <a:rPr kumimoji="1" lang="en-US" sz="1600"/>
              <a:t>40%</a:t>
            </a:r>
            <a:endParaRPr kumimoji="1" lang="en-US" sz="1600">
              <a:latin typeface="Tahoma" pitchFamily="34" charset="0"/>
            </a:endParaRPr>
          </a:p>
        </p:txBody>
      </p:sp>
      <p:sp>
        <p:nvSpPr>
          <p:cNvPr id="43017" name="Rectangle 10"/>
          <p:cNvSpPr>
            <a:spLocks noChangeArrowheads="1"/>
          </p:cNvSpPr>
          <p:nvPr/>
        </p:nvSpPr>
        <p:spPr bwMode="auto">
          <a:xfrm>
            <a:off x="3178550" y="2848700"/>
            <a:ext cx="501650" cy="527050"/>
          </a:xfrm>
          <a:prstGeom prst="rect">
            <a:avLst/>
          </a:prstGeom>
          <a:noFill/>
          <a:ln w="12700">
            <a:noFill/>
            <a:miter lim="800000"/>
            <a:headEnd/>
            <a:tailEnd/>
          </a:ln>
        </p:spPr>
        <p:txBody>
          <a:bodyPr wrap="none" lIns="47625" tIns="19050" rIns="47625" bIns="19050">
            <a:spAutoFit/>
          </a:bodyPr>
          <a:lstStyle/>
          <a:p>
            <a:pPr algn="ctr" eaLnBrk="0" hangingPunct="0"/>
            <a:r>
              <a:rPr kumimoji="1" lang="en-US" sz="1600"/>
              <a:t>50%</a:t>
            </a:r>
          </a:p>
          <a:p>
            <a:pPr algn="ctr" eaLnBrk="0" hangingPunct="0"/>
            <a:endParaRPr kumimoji="1" lang="en-US" sz="1600"/>
          </a:p>
        </p:txBody>
      </p:sp>
      <p:sp>
        <p:nvSpPr>
          <p:cNvPr id="43018" name="Rectangle 12"/>
          <p:cNvSpPr>
            <a:spLocks noChangeArrowheads="1"/>
          </p:cNvSpPr>
          <p:nvPr/>
        </p:nvSpPr>
        <p:spPr bwMode="auto">
          <a:xfrm>
            <a:off x="5366125" y="4674325"/>
            <a:ext cx="388938" cy="527050"/>
          </a:xfrm>
          <a:prstGeom prst="rect">
            <a:avLst/>
          </a:prstGeom>
          <a:noFill/>
          <a:ln w="12700">
            <a:noFill/>
            <a:miter lim="800000"/>
            <a:headEnd/>
            <a:tailEnd/>
          </a:ln>
        </p:spPr>
        <p:txBody>
          <a:bodyPr wrap="none" lIns="47625" tIns="19050" rIns="47625" bIns="19050">
            <a:spAutoFit/>
          </a:bodyPr>
          <a:lstStyle/>
          <a:p>
            <a:pPr algn="ctr" eaLnBrk="0" hangingPunct="0"/>
            <a:r>
              <a:rPr kumimoji="1" lang="en-US" sz="1600"/>
              <a:t>5%</a:t>
            </a:r>
          </a:p>
          <a:p>
            <a:pPr algn="ctr" eaLnBrk="0" hangingPunct="0"/>
            <a:endParaRPr kumimoji="1" lang="en-US" sz="1600"/>
          </a:p>
        </p:txBody>
      </p:sp>
      <p:sp>
        <p:nvSpPr>
          <p:cNvPr id="43019" name="Rectangle 13"/>
          <p:cNvSpPr>
            <a:spLocks noChangeArrowheads="1"/>
          </p:cNvSpPr>
          <p:nvPr/>
        </p:nvSpPr>
        <p:spPr bwMode="auto">
          <a:xfrm>
            <a:off x="7153650" y="4679088"/>
            <a:ext cx="388938" cy="282575"/>
          </a:xfrm>
          <a:prstGeom prst="rect">
            <a:avLst/>
          </a:prstGeom>
          <a:noFill/>
          <a:ln w="12700">
            <a:noFill/>
            <a:miter lim="800000"/>
            <a:headEnd/>
            <a:tailEnd/>
          </a:ln>
        </p:spPr>
        <p:txBody>
          <a:bodyPr wrap="none" lIns="47625" tIns="19050" rIns="47625" bIns="19050">
            <a:spAutoFit/>
          </a:bodyPr>
          <a:lstStyle/>
          <a:p>
            <a:pPr algn="ctr" eaLnBrk="0" hangingPunct="0"/>
            <a:r>
              <a:rPr kumimoji="1" lang="en-US" sz="1600"/>
              <a:t>5%</a:t>
            </a:r>
          </a:p>
        </p:txBody>
      </p:sp>
      <p:sp>
        <p:nvSpPr>
          <p:cNvPr id="43020" name="Line 14"/>
          <p:cNvSpPr>
            <a:spLocks noChangeShapeType="1"/>
          </p:cNvSpPr>
          <p:nvPr/>
        </p:nvSpPr>
        <p:spPr bwMode="auto">
          <a:xfrm>
            <a:off x="1397375" y="2516913"/>
            <a:ext cx="5016500" cy="0"/>
          </a:xfrm>
          <a:prstGeom prst="line">
            <a:avLst/>
          </a:prstGeom>
          <a:noFill/>
          <a:ln w="22225">
            <a:solidFill>
              <a:schemeClr val="tx1"/>
            </a:solidFill>
            <a:round/>
            <a:headEnd/>
            <a:tailEnd/>
          </a:ln>
        </p:spPr>
        <p:txBody>
          <a:bodyPr wrap="none" anchor="ctr"/>
          <a:lstStyle/>
          <a:p>
            <a:endParaRPr lang="en-US"/>
          </a:p>
        </p:txBody>
      </p:sp>
      <p:sp>
        <p:nvSpPr>
          <p:cNvPr id="43021" name="Line 16"/>
          <p:cNvSpPr>
            <a:spLocks noChangeShapeType="1"/>
          </p:cNvSpPr>
          <p:nvPr/>
        </p:nvSpPr>
        <p:spPr bwMode="auto">
          <a:xfrm>
            <a:off x="2430838" y="1999388"/>
            <a:ext cx="0" cy="527050"/>
          </a:xfrm>
          <a:prstGeom prst="line">
            <a:avLst/>
          </a:prstGeom>
          <a:noFill/>
          <a:ln w="22225">
            <a:solidFill>
              <a:schemeClr val="tx1"/>
            </a:solidFill>
            <a:round/>
            <a:headEnd/>
            <a:tailEnd/>
          </a:ln>
        </p:spPr>
        <p:txBody>
          <a:bodyPr wrap="none" anchor="ctr"/>
          <a:lstStyle/>
          <a:p>
            <a:endParaRPr lang="en-US"/>
          </a:p>
        </p:txBody>
      </p:sp>
      <p:sp>
        <p:nvSpPr>
          <p:cNvPr id="43022" name="Rectangle 21"/>
          <p:cNvSpPr>
            <a:spLocks noChangeArrowheads="1"/>
          </p:cNvSpPr>
          <p:nvPr/>
        </p:nvSpPr>
        <p:spPr bwMode="auto">
          <a:xfrm>
            <a:off x="6226550" y="2843938"/>
            <a:ext cx="501650" cy="274637"/>
          </a:xfrm>
          <a:prstGeom prst="rect">
            <a:avLst/>
          </a:prstGeom>
          <a:noFill/>
          <a:ln w="12700">
            <a:noFill/>
            <a:miter lim="800000"/>
            <a:headEnd/>
            <a:tailEnd/>
          </a:ln>
        </p:spPr>
        <p:txBody>
          <a:bodyPr wrap="none" lIns="47625" tIns="19050" rIns="47625" bIns="19050">
            <a:spAutoFit/>
          </a:bodyPr>
          <a:lstStyle/>
          <a:p>
            <a:pPr eaLnBrk="0" hangingPunct="0">
              <a:lnSpc>
                <a:spcPct val="97000"/>
              </a:lnSpc>
            </a:pPr>
            <a:r>
              <a:rPr kumimoji="1" lang="en-US" sz="1600"/>
              <a:t>10%</a:t>
            </a:r>
          </a:p>
        </p:txBody>
      </p:sp>
      <p:sp>
        <p:nvSpPr>
          <p:cNvPr id="43023" name="Line 27"/>
          <p:cNvSpPr>
            <a:spLocks noChangeShapeType="1"/>
          </p:cNvSpPr>
          <p:nvPr/>
        </p:nvSpPr>
        <p:spPr bwMode="auto">
          <a:xfrm>
            <a:off x="6409113" y="2513738"/>
            <a:ext cx="0" cy="312737"/>
          </a:xfrm>
          <a:prstGeom prst="line">
            <a:avLst/>
          </a:prstGeom>
          <a:noFill/>
          <a:ln w="22225">
            <a:solidFill>
              <a:schemeClr val="tx1"/>
            </a:solidFill>
            <a:round/>
            <a:headEnd/>
            <a:tailEnd/>
          </a:ln>
        </p:spPr>
        <p:txBody>
          <a:bodyPr wrap="none" anchor="ctr"/>
          <a:lstStyle/>
          <a:p>
            <a:endParaRPr lang="en-US"/>
          </a:p>
        </p:txBody>
      </p:sp>
      <p:sp>
        <p:nvSpPr>
          <p:cNvPr id="43024" name="Line 28"/>
          <p:cNvSpPr>
            <a:spLocks noChangeShapeType="1"/>
          </p:cNvSpPr>
          <p:nvPr/>
        </p:nvSpPr>
        <p:spPr bwMode="auto">
          <a:xfrm>
            <a:off x="3419850" y="2526438"/>
            <a:ext cx="0" cy="334962"/>
          </a:xfrm>
          <a:prstGeom prst="line">
            <a:avLst/>
          </a:prstGeom>
          <a:noFill/>
          <a:ln w="22225">
            <a:solidFill>
              <a:schemeClr val="tx1"/>
            </a:solidFill>
            <a:round/>
            <a:headEnd/>
            <a:tailEnd/>
          </a:ln>
        </p:spPr>
        <p:txBody>
          <a:bodyPr wrap="none" anchor="ctr"/>
          <a:lstStyle/>
          <a:p>
            <a:endParaRPr lang="en-US"/>
          </a:p>
        </p:txBody>
      </p:sp>
      <p:sp>
        <p:nvSpPr>
          <p:cNvPr id="43025" name="Line 29"/>
          <p:cNvSpPr>
            <a:spLocks noChangeShapeType="1"/>
          </p:cNvSpPr>
          <p:nvPr/>
        </p:nvSpPr>
        <p:spPr bwMode="auto">
          <a:xfrm>
            <a:off x="1411663" y="2524850"/>
            <a:ext cx="0" cy="334963"/>
          </a:xfrm>
          <a:prstGeom prst="line">
            <a:avLst/>
          </a:prstGeom>
          <a:noFill/>
          <a:ln w="22225">
            <a:solidFill>
              <a:schemeClr val="tx1"/>
            </a:solidFill>
            <a:round/>
            <a:headEnd/>
            <a:tailEnd/>
          </a:ln>
        </p:spPr>
        <p:txBody>
          <a:bodyPr wrap="none" anchor="ctr"/>
          <a:lstStyle/>
          <a:p>
            <a:endParaRPr lang="en-US"/>
          </a:p>
        </p:txBody>
      </p:sp>
      <p:sp>
        <p:nvSpPr>
          <p:cNvPr id="43026" name="Oval 30"/>
          <p:cNvSpPr>
            <a:spLocks noChangeArrowheads="1"/>
          </p:cNvSpPr>
          <p:nvPr/>
        </p:nvSpPr>
        <p:spPr bwMode="auto">
          <a:xfrm>
            <a:off x="1324350" y="1338988"/>
            <a:ext cx="2316163" cy="700087"/>
          </a:xfrm>
          <a:prstGeom prst="ellipse">
            <a:avLst/>
          </a:prstGeom>
          <a:solidFill>
            <a:srgbClr val="FFFF99"/>
          </a:solidFill>
          <a:ln w="15875">
            <a:solidFill>
              <a:schemeClr val="tx1"/>
            </a:solidFill>
            <a:round/>
            <a:headEnd/>
            <a:tailEnd/>
          </a:ln>
        </p:spPr>
        <p:txBody>
          <a:bodyPr anchor="ctr">
            <a:spAutoFit/>
          </a:bodyPr>
          <a:lstStyle/>
          <a:p>
            <a:endParaRPr lang="en-US"/>
          </a:p>
        </p:txBody>
      </p:sp>
      <p:sp>
        <p:nvSpPr>
          <p:cNvPr id="43027" name="Text Box 31"/>
          <p:cNvSpPr txBox="1">
            <a:spLocks noChangeArrowheads="1"/>
          </p:cNvSpPr>
          <p:nvPr/>
        </p:nvSpPr>
        <p:spPr bwMode="auto">
          <a:xfrm>
            <a:off x="1547623" y="1410425"/>
            <a:ext cx="1847850" cy="336550"/>
          </a:xfrm>
          <a:prstGeom prst="rect">
            <a:avLst/>
          </a:prstGeom>
          <a:noFill/>
          <a:ln w="38100">
            <a:noFill/>
            <a:miter lim="800000"/>
            <a:headEnd/>
            <a:tailEnd/>
          </a:ln>
        </p:spPr>
        <p:txBody>
          <a:bodyPr>
            <a:spAutoFit/>
          </a:bodyPr>
          <a:lstStyle/>
          <a:p>
            <a:pPr algn="ctr" defTabSz="865188">
              <a:spcBef>
                <a:spcPct val="50000"/>
              </a:spcBef>
            </a:pPr>
            <a:r>
              <a:rPr lang="en-US" sz="1600" dirty="0">
                <a:latin typeface="+mj-lt"/>
              </a:rPr>
              <a:t>Allocation Code</a:t>
            </a:r>
          </a:p>
        </p:txBody>
      </p:sp>
      <p:sp>
        <p:nvSpPr>
          <p:cNvPr id="43028" name="Text Box 32"/>
          <p:cNvSpPr txBox="1">
            <a:spLocks noChangeArrowheads="1"/>
          </p:cNvSpPr>
          <p:nvPr/>
        </p:nvSpPr>
        <p:spPr bwMode="auto">
          <a:xfrm>
            <a:off x="1792935" y="1654900"/>
            <a:ext cx="1473200" cy="336550"/>
          </a:xfrm>
          <a:prstGeom prst="rect">
            <a:avLst/>
          </a:prstGeom>
          <a:noFill/>
          <a:ln w="38100">
            <a:noFill/>
            <a:miter lim="800000"/>
            <a:headEnd/>
            <a:tailEnd/>
          </a:ln>
        </p:spPr>
        <p:txBody>
          <a:bodyPr>
            <a:spAutoFit/>
          </a:bodyPr>
          <a:lstStyle/>
          <a:p>
            <a:pPr algn="ctr" defTabSz="865188">
              <a:spcBef>
                <a:spcPct val="50000"/>
              </a:spcBef>
            </a:pPr>
            <a:r>
              <a:rPr lang="en-US" sz="1600" dirty="0">
                <a:latin typeface="+mj-lt"/>
              </a:rPr>
              <a:t>CLEAN</a:t>
            </a:r>
          </a:p>
        </p:txBody>
      </p:sp>
      <p:sp>
        <p:nvSpPr>
          <p:cNvPr id="43029" name="Line 33"/>
          <p:cNvSpPr>
            <a:spLocks noChangeShapeType="1"/>
          </p:cNvSpPr>
          <p:nvPr/>
        </p:nvSpPr>
        <p:spPr bwMode="auto">
          <a:xfrm>
            <a:off x="6420225" y="3143975"/>
            <a:ext cx="0" cy="312738"/>
          </a:xfrm>
          <a:prstGeom prst="line">
            <a:avLst/>
          </a:prstGeom>
          <a:noFill/>
          <a:ln w="22225">
            <a:solidFill>
              <a:schemeClr val="tx1"/>
            </a:solidFill>
            <a:round/>
            <a:headEnd/>
            <a:tailEnd/>
          </a:ln>
        </p:spPr>
        <p:txBody>
          <a:bodyPr wrap="none" anchor="ctr"/>
          <a:lstStyle/>
          <a:p>
            <a:endParaRPr lang="en-US"/>
          </a:p>
        </p:txBody>
      </p:sp>
      <p:sp>
        <p:nvSpPr>
          <p:cNvPr id="43030" name="Oval 34"/>
          <p:cNvSpPr>
            <a:spLocks noChangeArrowheads="1"/>
          </p:cNvSpPr>
          <p:nvPr/>
        </p:nvSpPr>
        <p:spPr bwMode="auto">
          <a:xfrm>
            <a:off x="5266113" y="3412263"/>
            <a:ext cx="2316162" cy="700087"/>
          </a:xfrm>
          <a:prstGeom prst="ellipse">
            <a:avLst/>
          </a:prstGeom>
          <a:solidFill>
            <a:srgbClr val="FFFF99"/>
          </a:solidFill>
          <a:ln w="15875">
            <a:solidFill>
              <a:schemeClr val="tx1"/>
            </a:solidFill>
            <a:round/>
            <a:headEnd/>
            <a:tailEnd/>
          </a:ln>
        </p:spPr>
        <p:txBody>
          <a:bodyPr anchor="ctr">
            <a:spAutoFit/>
          </a:bodyPr>
          <a:lstStyle/>
          <a:p>
            <a:endParaRPr lang="en-US"/>
          </a:p>
        </p:txBody>
      </p:sp>
      <p:sp>
        <p:nvSpPr>
          <p:cNvPr id="43031" name="Text Box 35"/>
          <p:cNvSpPr txBox="1">
            <a:spLocks noChangeArrowheads="1"/>
          </p:cNvSpPr>
          <p:nvPr/>
        </p:nvSpPr>
        <p:spPr bwMode="auto">
          <a:xfrm>
            <a:off x="5507315" y="3483700"/>
            <a:ext cx="1847850" cy="336550"/>
          </a:xfrm>
          <a:prstGeom prst="rect">
            <a:avLst/>
          </a:prstGeom>
          <a:noFill/>
          <a:ln w="38100">
            <a:noFill/>
            <a:miter lim="800000"/>
            <a:headEnd/>
            <a:tailEnd/>
          </a:ln>
        </p:spPr>
        <p:txBody>
          <a:bodyPr>
            <a:spAutoFit/>
          </a:bodyPr>
          <a:lstStyle/>
          <a:p>
            <a:pPr defTabSz="865188">
              <a:spcBef>
                <a:spcPct val="50000"/>
              </a:spcBef>
            </a:pPr>
            <a:r>
              <a:rPr lang="en-US" sz="1600" dirty="0">
                <a:latin typeface="+mj-lt"/>
              </a:rPr>
              <a:t>Allocation Code</a:t>
            </a:r>
          </a:p>
        </p:txBody>
      </p:sp>
      <p:sp>
        <p:nvSpPr>
          <p:cNvPr id="43032" name="Text Box 36"/>
          <p:cNvSpPr txBox="1">
            <a:spLocks noChangeArrowheads="1"/>
          </p:cNvSpPr>
          <p:nvPr/>
        </p:nvSpPr>
        <p:spPr bwMode="auto">
          <a:xfrm>
            <a:off x="5707803" y="3728175"/>
            <a:ext cx="1473200" cy="336550"/>
          </a:xfrm>
          <a:prstGeom prst="rect">
            <a:avLst/>
          </a:prstGeom>
          <a:noFill/>
          <a:ln w="38100">
            <a:noFill/>
            <a:miter lim="800000"/>
            <a:headEnd/>
            <a:tailEnd/>
          </a:ln>
        </p:spPr>
        <p:txBody>
          <a:bodyPr>
            <a:spAutoFit/>
          </a:bodyPr>
          <a:lstStyle/>
          <a:p>
            <a:pPr algn="ctr" defTabSz="865188">
              <a:spcBef>
                <a:spcPct val="50000"/>
              </a:spcBef>
            </a:pPr>
            <a:r>
              <a:rPr lang="en-US" sz="1600" dirty="0">
                <a:latin typeface="Tahoma" pitchFamily="34" charset="0"/>
              </a:rPr>
              <a:t>CAPITAL</a:t>
            </a:r>
          </a:p>
        </p:txBody>
      </p:sp>
      <p:sp>
        <p:nvSpPr>
          <p:cNvPr id="43033" name="Line 37"/>
          <p:cNvSpPr>
            <a:spLocks noChangeShapeType="1"/>
          </p:cNvSpPr>
          <p:nvPr/>
        </p:nvSpPr>
        <p:spPr bwMode="auto">
          <a:xfrm>
            <a:off x="6385300" y="4112350"/>
            <a:ext cx="0" cy="304800"/>
          </a:xfrm>
          <a:prstGeom prst="line">
            <a:avLst/>
          </a:prstGeom>
          <a:noFill/>
          <a:ln w="22225">
            <a:solidFill>
              <a:schemeClr val="tx1"/>
            </a:solidFill>
            <a:round/>
            <a:headEnd/>
            <a:tailEnd/>
          </a:ln>
        </p:spPr>
        <p:txBody>
          <a:bodyPr>
            <a:spAutoFit/>
          </a:bodyPr>
          <a:lstStyle/>
          <a:p>
            <a:endParaRPr lang="en-US"/>
          </a:p>
        </p:txBody>
      </p:sp>
      <p:sp>
        <p:nvSpPr>
          <p:cNvPr id="43034" name="Line 38"/>
          <p:cNvSpPr>
            <a:spLocks noChangeShapeType="1"/>
          </p:cNvSpPr>
          <p:nvPr/>
        </p:nvSpPr>
        <p:spPr bwMode="auto">
          <a:xfrm>
            <a:off x="5582025" y="4409213"/>
            <a:ext cx="1738313" cy="0"/>
          </a:xfrm>
          <a:prstGeom prst="line">
            <a:avLst/>
          </a:prstGeom>
          <a:noFill/>
          <a:ln w="22225">
            <a:solidFill>
              <a:schemeClr val="tx1"/>
            </a:solidFill>
            <a:round/>
            <a:headEnd/>
            <a:tailEnd/>
          </a:ln>
        </p:spPr>
        <p:txBody>
          <a:bodyPr>
            <a:spAutoFit/>
          </a:bodyPr>
          <a:lstStyle/>
          <a:p>
            <a:endParaRPr lang="en-US"/>
          </a:p>
        </p:txBody>
      </p:sp>
      <p:sp>
        <p:nvSpPr>
          <p:cNvPr id="43035" name="Text Box 40"/>
          <p:cNvSpPr txBox="1">
            <a:spLocks noChangeArrowheads="1"/>
          </p:cNvSpPr>
          <p:nvPr/>
        </p:nvSpPr>
        <p:spPr bwMode="auto">
          <a:xfrm>
            <a:off x="836145" y="3197950"/>
            <a:ext cx="1524000" cy="336550"/>
          </a:xfrm>
          <a:prstGeom prst="rect">
            <a:avLst/>
          </a:prstGeom>
          <a:noFill/>
          <a:ln w="38100">
            <a:noFill/>
            <a:miter lim="800000"/>
            <a:headEnd/>
            <a:tailEnd/>
          </a:ln>
        </p:spPr>
        <p:txBody>
          <a:bodyPr>
            <a:spAutoFit/>
          </a:bodyPr>
          <a:lstStyle/>
          <a:p>
            <a:pPr defTabSz="865188">
              <a:spcBef>
                <a:spcPct val="50000"/>
              </a:spcBef>
            </a:pPr>
            <a:r>
              <a:rPr lang="en-US" sz="1600" dirty="0">
                <a:latin typeface="+mj-lt"/>
              </a:rPr>
              <a:t>Production</a:t>
            </a:r>
          </a:p>
        </p:txBody>
      </p:sp>
      <p:sp>
        <p:nvSpPr>
          <p:cNvPr id="43036" name="Text Box 41"/>
          <p:cNvSpPr txBox="1">
            <a:spLocks noChangeArrowheads="1"/>
          </p:cNvSpPr>
          <p:nvPr/>
        </p:nvSpPr>
        <p:spPr bwMode="auto">
          <a:xfrm>
            <a:off x="2431578" y="3182728"/>
            <a:ext cx="1971675" cy="336550"/>
          </a:xfrm>
          <a:prstGeom prst="rect">
            <a:avLst/>
          </a:prstGeom>
          <a:noFill/>
          <a:ln w="38100">
            <a:noFill/>
            <a:miter lim="800000"/>
            <a:headEnd/>
            <a:tailEnd/>
          </a:ln>
        </p:spPr>
        <p:txBody>
          <a:bodyPr>
            <a:spAutoFit/>
          </a:bodyPr>
          <a:lstStyle/>
          <a:p>
            <a:pPr defTabSz="865188">
              <a:spcBef>
                <a:spcPct val="50000"/>
              </a:spcBef>
            </a:pPr>
            <a:r>
              <a:rPr kumimoji="1" lang="en-US" sz="1600" dirty="0">
                <a:latin typeface="+mj-lt"/>
              </a:rPr>
              <a:t>General Expense</a:t>
            </a:r>
          </a:p>
        </p:txBody>
      </p:sp>
      <p:sp>
        <p:nvSpPr>
          <p:cNvPr id="43037" name="Line 42"/>
          <p:cNvSpPr>
            <a:spLocks noChangeShapeType="1"/>
          </p:cNvSpPr>
          <p:nvPr/>
        </p:nvSpPr>
        <p:spPr bwMode="auto">
          <a:xfrm>
            <a:off x="5582025" y="4398100"/>
            <a:ext cx="0" cy="263525"/>
          </a:xfrm>
          <a:prstGeom prst="line">
            <a:avLst/>
          </a:prstGeom>
          <a:noFill/>
          <a:ln w="22225">
            <a:solidFill>
              <a:schemeClr val="tx1"/>
            </a:solidFill>
            <a:round/>
            <a:headEnd/>
            <a:tailEnd/>
          </a:ln>
        </p:spPr>
        <p:txBody>
          <a:bodyPr>
            <a:spAutoFit/>
          </a:bodyPr>
          <a:lstStyle/>
          <a:p>
            <a:endParaRPr lang="en-US"/>
          </a:p>
        </p:txBody>
      </p:sp>
      <p:sp>
        <p:nvSpPr>
          <p:cNvPr id="43038" name="Line 43"/>
          <p:cNvSpPr>
            <a:spLocks noChangeShapeType="1"/>
          </p:cNvSpPr>
          <p:nvPr/>
        </p:nvSpPr>
        <p:spPr bwMode="auto">
          <a:xfrm>
            <a:off x="7307638" y="4407625"/>
            <a:ext cx="0" cy="274638"/>
          </a:xfrm>
          <a:prstGeom prst="line">
            <a:avLst/>
          </a:prstGeom>
          <a:noFill/>
          <a:ln w="22225">
            <a:solidFill>
              <a:schemeClr val="tx1"/>
            </a:solidFill>
            <a:round/>
            <a:headEnd/>
            <a:tailEnd/>
          </a:ln>
        </p:spPr>
        <p:txBody>
          <a:bodyPr>
            <a:spAutoFit/>
          </a:bodyPr>
          <a:lstStyle/>
          <a:p>
            <a:endParaRPr lang="en-US"/>
          </a:p>
        </p:txBody>
      </p:sp>
      <p:sp>
        <p:nvSpPr>
          <p:cNvPr id="43039" name="Rectangle 45"/>
          <p:cNvSpPr>
            <a:spLocks noChangeArrowheads="1"/>
          </p:cNvSpPr>
          <p:nvPr/>
        </p:nvSpPr>
        <p:spPr bwMode="auto">
          <a:xfrm>
            <a:off x="4780141" y="5060088"/>
            <a:ext cx="1518044" cy="777136"/>
          </a:xfrm>
          <a:prstGeom prst="rect">
            <a:avLst/>
          </a:prstGeom>
          <a:noFill/>
          <a:ln w="12700">
            <a:noFill/>
            <a:miter lim="800000"/>
            <a:headEnd/>
            <a:tailEnd/>
          </a:ln>
        </p:spPr>
        <p:txBody>
          <a:bodyPr wrap="none" lIns="47625" tIns="19050" rIns="47625" bIns="19050">
            <a:spAutoFit/>
          </a:bodyPr>
          <a:lstStyle/>
          <a:p>
            <a:pPr algn="ctr" eaLnBrk="0" hangingPunct="0"/>
            <a:r>
              <a:rPr kumimoji="1" lang="en-US" sz="1600" dirty="0">
                <a:latin typeface="+mj-lt"/>
              </a:rPr>
              <a:t>General</a:t>
            </a:r>
          </a:p>
          <a:p>
            <a:pPr algn="ctr" eaLnBrk="0" hangingPunct="0"/>
            <a:r>
              <a:rPr kumimoji="1" lang="en-US" sz="1600" dirty="0">
                <a:latin typeface="+mj-lt"/>
              </a:rPr>
              <a:t>Improvements</a:t>
            </a:r>
          </a:p>
          <a:p>
            <a:pPr algn="ctr" eaLnBrk="0" hangingPunct="0"/>
            <a:r>
              <a:rPr kumimoji="1" lang="en-US" sz="1600" dirty="0">
                <a:latin typeface="+mj-lt"/>
              </a:rPr>
              <a:t>(50% of 10%)</a:t>
            </a:r>
          </a:p>
        </p:txBody>
      </p:sp>
      <p:sp>
        <p:nvSpPr>
          <p:cNvPr id="43040" name="Rectangle 46"/>
          <p:cNvSpPr>
            <a:spLocks noChangeArrowheads="1"/>
          </p:cNvSpPr>
          <p:nvPr/>
        </p:nvSpPr>
        <p:spPr bwMode="auto">
          <a:xfrm>
            <a:off x="6655311" y="5072788"/>
            <a:ext cx="1449116" cy="777136"/>
          </a:xfrm>
          <a:prstGeom prst="rect">
            <a:avLst/>
          </a:prstGeom>
          <a:noFill/>
          <a:ln w="12700">
            <a:noFill/>
            <a:miter lim="800000"/>
            <a:headEnd/>
            <a:tailEnd/>
          </a:ln>
        </p:spPr>
        <p:txBody>
          <a:bodyPr wrap="none" lIns="47625" tIns="19050" rIns="47625" bIns="19050">
            <a:spAutoFit/>
          </a:bodyPr>
          <a:lstStyle/>
          <a:p>
            <a:pPr algn="ctr" eaLnBrk="0" hangingPunct="0"/>
            <a:r>
              <a:rPr kumimoji="1" lang="en-US" sz="1600" dirty="0">
                <a:latin typeface="+mj-lt"/>
              </a:rPr>
              <a:t>Preventive</a:t>
            </a:r>
          </a:p>
          <a:p>
            <a:pPr algn="ctr" eaLnBrk="0" hangingPunct="0"/>
            <a:r>
              <a:rPr kumimoji="1" lang="en-US" sz="1600" dirty="0">
                <a:latin typeface="+mj-lt"/>
              </a:rPr>
              <a:t>Maintenance</a:t>
            </a:r>
          </a:p>
          <a:p>
            <a:pPr algn="ctr" eaLnBrk="0" hangingPunct="0"/>
            <a:r>
              <a:rPr kumimoji="1" lang="en-US" sz="1600" dirty="0">
                <a:latin typeface="+mj-lt"/>
              </a:rPr>
              <a:t>(50% of 10%)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smtClean="0"/>
              <a:t>Smart Browses</a:t>
            </a:r>
          </a:p>
        </p:txBody>
      </p:sp>
      <p:sp>
        <p:nvSpPr>
          <p:cNvPr id="44044" name="Footer Placeholder 11"/>
          <p:cNvSpPr>
            <a:spLocks noGrp="1"/>
          </p:cNvSpPr>
          <p:nvPr>
            <p:ph type="ftr" sz="quarter" idx="10"/>
          </p:nvPr>
        </p:nvSpPr>
        <p:spPr>
          <a:noFill/>
        </p:spPr>
        <p:txBody>
          <a:bodyPr/>
          <a:lstStyle/>
          <a:p>
            <a:pPr defTabSz="865188"/>
            <a:r>
              <a:rPr lang="en-US"/>
              <a:t>GL-SU-410</a:t>
            </a:r>
          </a:p>
        </p:txBody>
      </p:sp>
      <p:grpSp>
        <p:nvGrpSpPr>
          <p:cNvPr id="13" name="Group 12"/>
          <p:cNvGrpSpPr/>
          <p:nvPr/>
        </p:nvGrpSpPr>
        <p:grpSpPr>
          <a:xfrm>
            <a:off x="728365" y="1147183"/>
            <a:ext cx="7678738" cy="4772025"/>
            <a:chOff x="1257300" y="1747838"/>
            <a:chExt cx="7678738" cy="4772025"/>
          </a:xfrm>
        </p:grpSpPr>
        <p:pic>
          <p:nvPicPr>
            <p:cNvPr id="44035" name="Picture 6" descr="Prod-Line-Maint-Brow"/>
            <p:cNvPicPr>
              <a:picLocks noChangeAspect="1" noChangeArrowheads="1"/>
            </p:cNvPicPr>
            <p:nvPr/>
          </p:nvPicPr>
          <p:blipFill>
            <a:blip r:embed="rId2" cstate="print"/>
            <a:srcRect/>
            <a:stretch>
              <a:fillRect/>
            </a:stretch>
          </p:blipFill>
          <p:spPr bwMode="auto">
            <a:xfrm>
              <a:off x="1257300" y="1747838"/>
              <a:ext cx="6000750" cy="3810000"/>
            </a:xfrm>
            <a:prstGeom prst="rect">
              <a:avLst/>
            </a:prstGeom>
            <a:noFill/>
            <a:ln w="9525">
              <a:noFill/>
              <a:miter lim="800000"/>
              <a:headEnd/>
              <a:tailEnd/>
            </a:ln>
          </p:spPr>
        </p:pic>
        <p:sp>
          <p:nvSpPr>
            <p:cNvPr id="44036" name="Rectangle 7"/>
            <p:cNvSpPr>
              <a:spLocks noChangeArrowheads="1"/>
            </p:cNvSpPr>
            <p:nvPr/>
          </p:nvSpPr>
          <p:spPr bwMode="auto">
            <a:xfrm>
              <a:off x="3514725" y="4206875"/>
              <a:ext cx="1219200" cy="273050"/>
            </a:xfrm>
            <a:prstGeom prst="rect">
              <a:avLst/>
            </a:prstGeom>
            <a:noFill/>
            <a:ln w="38100">
              <a:solidFill>
                <a:srgbClr val="0000CC"/>
              </a:solidFill>
              <a:miter lim="800000"/>
              <a:headEnd/>
              <a:tailEnd/>
            </a:ln>
          </p:spPr>
          <p:txBody>
            <a:bodyPr wrap="none" anchor="ctr">
              <a:spAutoFit/>
            </a:bodyPr>
            <a:lstStyle/>
            <a:p>
              <a:endParaRPr lang="en-US"/>
            </a:p>
          </p:txBody>
        </p:sp>
        <p:pic>
          <p:nvPicPr>
            <p:cNvPr id="44038" name="Picture 9" descr="Sub-Acct-Browse"/>
            <p:cNvPicPr>
              <a:picLocks noChangeAspect="1" noChangeArrowheads="1"/>
            </p:cNvPicPr>
            <p:nvPr/>
          </p:nvPicPr>
          <p:blipFill>
            <a:blip r:embed="rId3" cstate="print"/>
            <a:srcRect/>
            <a:stretch>
              <a:fillRect/>
            </a:stretch>
          </p:blipFill>
          <p:spPr bwMode="auto">
            <a:xfrm>
              <a:off x="5556250" y="2335213"/>
              <a:ext cx="3379788" cy="2471737"/>
            </a:xfrm>
            <a:prstGeom prst="rect">
              <a:avLst/>
            </a:prstGeom>
            <a:noFill/>
            <a:ln w="9525">
              <a:noFill/>
              <a:miter lim="800000"/>
              <a:headEnd/>
              <a:tailEnd/>
            </a:ln>
          </p:spPr>
        </p:pic>
        <p:sp>
          <p:nvSpPr>
            <p:cNvPr id="44040" name="AutoShape 11"/>
            <p:cNvSpPr>
              <a:spLocks noChangeArrowheads="1"/>
            </p:cNvSpPr>
            <p:nvPr/>
          </p:nvSpPr>
          <p:spPr bwMode="auto">
            <a:xfrm>
              <a:off x="2708275" y="5402263"/>
              <a:ext cx="2665413" cy="1117600"/>
            </a:xfrm>
            <a:prstGeom prst="roundRect">
              <a:avLst>
                <a:gd name="adj" fmla="val 16667"/>
              </a:avLst>
            </a:prstGeom>
            <a:solidFill>
              <a:schemeClr val="accent1">
                <a:lumMod val="20000"/>
                <a:lumOff val="80000"/>
              </a:schemeClr>
            </a:solidFill>
            <a:ln w="15875">
              <a:solidFill>
                <a:srgbClr val="0000CC"/>
              </a:solidFill>
              <a:round/>
              <a:headEnd/>
              <a:tailEnd/>
            </a:ln>
          </p:spPr>
          <p:txBody>
            <a:bodyPr anchor="ctr">
              <a:spAutoFit/>
            </a:bodyPr>
            <a:lstStyle/>
            <a:p>
              <a:pPr algn="ctr" eaLnBrk="0" hangingPunct="0"/>
              <a:r>
                <a:rPr kumimoji="1" lang="en-US" sz="2000"/>
                <a:t>Click on the Look-up Browse for </a:t>
              </a:r>
              <a:br>
                <a:rPr kumimoji="1" lang="en-US" sz="2000"/>
              </a:br>
              <a:r>
                <a:rPr kumimoji="1" lang="en-US" sz="2000"/>
                <a:t>Sub-account...</a:t>
              </a:r>
            </a:p>
          </p:txBody>
        </p:sp>
        <p:sp>
          <p:nvSpPr>
            <p:cNvPr id="44041" name="Line 12"/>
            <p:cNvSpPr>
              <a:spLocks noChangeShapeType="1"/>
            </p:cNvSpPr>
            <p:nvPr/>
          </p:nvSpPr>
          <p:spPr bwMode="auto">
            <a:xfrm flipV="1">
              <a:off x="4022725" y="4491038"/>
              <a:ext cx="0" cy="903287"/>
            </a:xfrm>
            <a:prstGeom prst="line">
              <a:avLst/>
            </a:prstGeom>
            <a:noFill/>
            <a:ln w="25400">
              <a:solidFill>
                <a:srgbClr val="0000CC"/>
              </a:solidFill>
              <a:round/>
              <a:headEnd/>
              <a:tailEnd type="triangle" w="med" len="med"/>
            </a:ln>
          </p:spPr>
          <p:txBody>
            <a:bodyPr>
              <a:spAutoFit/>
            </a:bodyPr>
            <a:lstStyle/>
            <a:p>
              <a:endParaRPr lang="en-US"/>
            </a:p>
          </p:txBody>
        </p:sp>
        <p:sp>
          <p:nvSpPr>
            <p:cNvPr id="44042" name="AutoShape 14"/>
            <p:cNvSpPr>
              <a:spLocks noChangeArrowheads="1"/>
            </p:cNvSpPr>
            <p:nvPr/>
          </p:nvSpPr>
          <p:spPr bwMode="auto">
            <a:xfrm>
              <a:off x="6211888" y="5089525"/>
              <a:ext cx="2665412" cy="1117600"/>
            </a:xfrm>
            <a:prstGeom prst="roundRect">
              <a:avLst>
                <a:gd name="adj" fmla="val 16667"/>
              </a:avLst>
            </a:prstGeom>
            <a:solidFill>
              <a:srgbClr val="E0B19C"/>
            </a:solidFill>
            <a:ln w="15875">
              <a:solidFill>
                <a:srgbClr val="CC0099"/>
              </a:solidFill>
              <a:round/>
              <a:headEnd/>
              <a:tailEnd/>
            </a:ln>
          </p:spPr>
          <p:txBody>
            <a:bodyPr anchor="ctr">
              <a:spAutoFit/>
            </a:bodyPr>
            <a:lstStyle/>
            <a:p>
              <a:pPr algn="ctr" eaLnBrk="0" hangingPunct="0"/>
              <a:r>
                <a:rPr kumimoji="1" lang="en-US" sz="2000"/>
                <a:t>…and only the Valid </a:t>
              </a:r>
              <a:br>
                <a:rPr kumimoji="1" lang="en-US" sz="2000"/>
              </a:br>
              <a:r>
                <a:rPr kumimoji="1" lang="en-US" sz="2000"/>
                <a:t>Sub-accounts for this Account show</a:t>
              </a:r>
            </a:p>
          </p:txBody>
        </p:sp>
        <p:sp>
          <p:nvSpPr>
            <p:cNvPr id="44043" name="Line 15"/>
            <p:cNvSpPr>
              <a:spLocks noChangeShapeType="1"/>
            </p:cNvSpPr>
            <p:nvPr/>
          </p:nvSpPr>
          <p:spPr bwMode="auto">
            <a:xfrm flipV="1">
              <a:off x="4643438" y="3352800"/>
              <a:ext cx="884237" cy="935038"/>
            </a:xfrm>
            <a:prstGeom prst="line">
              <a:avLst/>
            </a:prstGeom>
            <a:noFill/>
            <a:ln w="38100">
              <a:solidFill>
                <a:srgbClr val="CC0099"/>
              </a:solidFill>
              <a:round/>
              <a:headEnd/>
              <a:tailEnd type="triangle" w="med" len="med"/>
            </a:ln>
          </p:spPr>
          <p:txBody>
            <a:bodyPr>
              <a:spAutoFit/>
            </a:bodyPr>
            <a:lstStyle/>
            <a:p>
              <a:endParaRPr lang="en-US"/>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ChangeArrowheads="1"/>
          </p:cNvSpPr>
          <p:nvPr/>
        </p:nvSpPr>
        <p:spPr bwMode="auto">
          <a:xfrm>
            <a:off x="2284413" y="2794000"/>
            <a:ext cx="5216525" cy="881063"/>
          </a:xfrm>
          <a:prstGeom prst="rect">
            <a:avLst/>
          </a:prstGeom>
          <a:noFill/>
          <a:ln w="9525">
            <a:noFill/>
            <a:miter lim="800000"/>
            <a:headEnd/>
            <a:tailEnd/>
          </a:ln>
        </p:spPr>
        <p:txBody>
          <a:bodyPr lIns="91432" tIns="45716" rIns="91432" bIns="45716" anchor="b"/>
          <a:lstStyle/>
          <a:p>
            <a:pPr>
              <a:lnSpc>
                <a:spcPct val="90000"/>
              </a:lnSpc>
            </a:pPr>
            <a:r>
              <a:rPr lang="en-US" sz="4400" b="1">
                <a:solidFill>
                  <a:srgbClr val="5A87C6"/>
                </a:solidFill>
                <a:latin typeface="Tahoma" pitchFamily="34" charset="0"/>
              </a:rPr>
              <a:t>Setup Exercise</a:t>
            </a:r>
          </a:p>
        </p:txBody>
      </p:sp>
      <p:sp>
        <p:nvSpPr>
          <p:cNvPr id="45059" name="Footer Placeholder 2"/>
          <p:cNvSpPr>
            <a:spLocks noGrp="1"/>
          </p:cNvSpPr>
          <p:nvPr>
            <p:ph type="ftr" sz="quarter" idx="10"/>
          </p:nvPr>
        </p:nvSpPr>
        <p:spPr>
          <a:noFill/>
        </p:spPr>
        <p:txBody>
          <a:bodyPr/>
          <a:lstStyle/>
          <a:p>
            <a:pPr defTabSz="865188"/>
            <a:r>
              <a:rPr lang="en-US"/>
              <a:t>GL-SU-420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49506" y="891610"/>
            <a:ext cx="7037294" cy="5424523"/>
          </a:xfrm>
        </p:spPr>
        <p:txBody>
          <a:bodyPr/>
          <a:lstStyle/>
          <a:p>
            <a:r>
              <a:rPr lang="en-US" dirty="0" smtClean="0"/>
              <a:t>Set Up Project Codes</a:t>
            </a:r>
          </a:p>
          <a:p>
            <a:r>
              <a:rPr lang="en-US" dirty="0" smtClean="0"/>
              <a:t>Set Up Allocation Codes</a:t>
            </a:r>
          </a:p>
          <a:p>
            <a:r>
              <a:rPr lang="en-US" b="1" dirty="0" smtClean="0"/>
              <a:t>Define the Fiscal Year</a:t>
            </a:r>
          </a:p>
          <a:p>
            <a:r>
              <a:rPr lang="en-US" dirty="0" smtClean="0"/>
              <a:t>Implement Security</a:t>
            </a:r>
          </a:p>
          <a:p>
            <a:r>
              <a:rPr lang="en-US" dirty="0" smtClean="0"/>
              <a:t>Create GL Daybooks</a:t>
            </a:r>
          </a:p>
          <a:p>
            <a:r>
              <a:rPr lang="en-US" dirty="0" smtClean="0"/>
              <a:t>Set Up Budgets and Custom Reports</a:t>
            </a:r>
          </a:p>
          <a:p>
            <a:endParaRPr lang="en-US" dirty="0"/>
          </a:p>
        </p:txBody>
      </p:sp>
      <p:sp>
        <p:nvSpPr>
          <p:cNvPr id="329734"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46086" name="Footer Placeholder 5"/>
          <p:cNvSpPr>
            <a:spLocks noGrp="1"/>
          </p:cNvSpPr>
          <p:nvPr>
            <p:ph type="ftr" sz="quarter" idx="10"/>
          </p:nvPr>
        </p:nvSpPr>
        <p:spPr>
          <a:noFill/>
        </p:spPr>
        <p:txBody>
          <a:bodyPr/>
          <a:lstStyle/>
          <a:p>
            <a:pPr defTabSz="865188"/>
            <a:r>
              <a:rPr lang="en-US"/>
              <a:t>GL-SU-430</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p:txBody>
          <a:bodyPr/>
          <a:lstStyle/>
          <a:p>
            <a:r>
              <a:rPr lang="en-US" smtClean="0"/>
              <a:t>25.3.4 – GL Calendar Maintenance</a:t>
            </a:r>
          </a:p>
        </p:txBody>
      </p:sp>
      <p:sp>
        <p:nvSpPr>
          <p:cNvPr id="47115" name="Footer Placeholder 10"/>
          <p:cNvSpPr>
            <a:spLocks noGrp="1"/>
          </p:cNvSpPr>
          <p:nvPr>
            <p:ph type="ftr" sz="quarter" idx="10"/>
          </p:nvPr>
        </p:nvSpPr>
        <p:spPr>
          <a:noFill/>
        </p:spPr>
        <p:txBody>
          <a:bodyPr/>
          <a:lstStyle/>
          <a:p>
            <a:pPr defTabSz="865188"/>
            <a:r>
              <a:rPr lang="en-US"/>
              <a:t>GL-SU-440</a:t>
            </a:r>
          </a:p>
        </p:txBody>
      </p:sp>
      <p:pic>
        <p:nvPicPr>
          <p:cNvPr id="47107" name="Picture 5" descr="GL-Cal-Maint"/>
          <p:cNvPicPr>
            <a:picLocks noChangeAspect="1" noChangeArrowheads="1"/>
          </p:cNvPicPr>
          <p:nvPr/>
        </p:nvPicPr>
        <p:blipFill>
          <a:blip r:embed="rId3" cstate="print"/>
          <a:srcRect/>
          <a:stretch>
            <a:fillRect/>
          </a:stretch>
        </p:blipFill>
        <p:spPr bwMode="auto">
          <a:xfrm>
            <a:off x="1085850" y="1818243"/>
            <a:ext cx="6972300" cy="3609975"/>
          </a:xfrm>
          <a:prstGeom prst="rect">
            <a:avLst/>
          </a:prstGeom>
          <a:noFill/>
          <a:ln w="9525">
            <a:noFill/>
            <a:miter lim="800000"/>
            <a:headEnd/>
            <a:tailEnd/>
          </a:ln>
        </p:spPr>
      </p:pic>
      <p:sp>
        <p:nvSpPr>
          <p:cNvPr id="270342" name="Text Box 6"/>
          <p:cNvSpPr txBox="1">
            <a:spLocks noChangeArrowheads="1"/>
          </p:cNvSpPr>
          <p:nvPr/>
        </p:nvSpPr>
        <p:spPr bwMode="auto">
          <a:xfrm>
            <a:off x="4060825" y="2397680"/>
            <a:ext cx="1912938" cy="971550"/>
          </a:xfrm>
          <a:prstGeom prst="rect">
            <a:avLst/>
          </a:prstGeom>
          <a:solidFill>
            <a:schemeClr val="accent1">
              <a:lumMod val="20000"/>
              <a:lumOff val="80000"/>
            </a:schemeClr>
          </a:solidFill>
          <a:ln w="28575">
            <a:solidFill>
              <a:srgbClr val="0000CC"/>
            </a:solidFill>
            <a:miter lim="800000"/>
            <a:headEnd/>
            <a:tailEnd/>
          </a:ln>
        </p:spPr>
        <p:txBody>
          <a:bodyPr>
            <a:spAutoFit/>
          </a:bodyPr>
          <a:lstStyle/>
          <a:p>
            <a:pPr algn="ctr" eaLnBrk="0" hangingPunct="0"/>
            <a:r>
              <a:rPr kumimoji="1" lang="en-US" sz="1400" dirty="0">
                <a:latin typeface="+mj-lt"/>
              </a:rPr>
              <a:t>Calendar periods can be monthly,</a:t>
            </a:r>
          </a:p>
          <a:p>
            <a:pPr algn="ctr" eaLnBrk="0" hangingPunct="0"/>
            <a:r>
              <a:rPr kumimoji="1" lang="en-US" sz="1400" dirty="0">
                <a:latin typeface="+mj-lt"/>
              </a:rPr>
              <a:t>quarterly, or any combination</a:t>
            </a:r>
            <a:endParaRPr kumimoji="1" lang="en-US" sz="1000" dirty="0">
              <a:latin typeface="+mj-lt"/>
            </a:endParaRPr>
          </a:p>
        </p:txBody>
      </p:sp>
      <p:sp>
        <p:nvSpPr>
          <p:cNvPr id="47109" name="Rectangle 7"/>
          <p:cNvSpPr>
            <a:spLocks noChangeArrowheads="1"/>
          </p:cNvSpPr>
          <p:nvPr/>
        </p:nvSpPr>
        <p:spPr bwMode="auto">
          <a:xfrm>
            <a:off x="1493838" y="2754868"/>
            <a:ext cx="822325" cy="222250"/>
          </a:xfrm>
          <a:prstGeom prst="rect">
            <a:avLst/>
          </a:prstGeom>
          <a:noFill/>
          <a:ln w="31750">
            <a:solidFill>
              <a:srgbClr val="0000CC"/>
            </a:solidFill>
            <a:miter lim="800000"/>
            <a:headEnd/>
            <a:tailEnd/>
          </a:ln>
        </p:spPr>
        <p:txBody>
          <a:bodyPr anchor="ctr">
            <a:spAutoFit/>
          </a:bodyPr>
          <a:lstStyle/>
          <a:p>
            <a:endParaRPr lang="en-US"/>
          </a:p>
        </p:txBody>
      </p:sp>
      <p:sp>
        <p:nvSpPr>
          <p:cNvPr id="47110" name="Line 8"/>
          <p:cNvSpPr>
            <a:spLocks noChangeShapeType="1"/>
          </p:cNvSpPr>
          <p:nvPr/>
        </p:nvSpPr>
        <p:spPr bwMode="auto">
          <a:xfrm>
            <a:off x="2306638" y="2856468"/>
            <a:ext cx="1747837" cy="0"/>
          </a:xfrm>
          <a:prstGeom prst="line">
            <a:avLst/>
          </a:prstGeom>
          <a:noFill/>
          <a:ln w="31750">
            <a:solidFill>
              <a:srgbClr val="0000CC"/>
            </a:solidFill>
            <a:round/>
            <a:headEnd/>
            <a:tailEnd/>
          </a:ln>
        </p:spPr>
        <p:txBody>
          <a:bodyPr>
            <a:spAutoFit/>
          </a:bodyPr>
          <a:lstStyle/>
          <a:p>
            <a:endParaRPr lang="en-US"/>
          </a:p>
        </p:txBody>
      </p:sp>
      <p:sp>
        <p:nvSpPr>
          <p:cNvPr id="47112" name="Rectangle 10"/>
          <p:cNvSpPr>
            <a:spLocks noChangeArrowheads="1"/>
          </p:cNvSpPr>
          <p:nvPr/>
        </p:nvSpPr>
        <p:spPr bwMode="auto">
          <a:xfrm>
            <a:off x="1260475" y="2997755"/>
            <a:ext cx="1219200" cy="376238"/>
          </a:xfrm>
          <a:prstGeom prst="rect">
            <a:avLst/>
          </a:prstGeom>
          <a:noFill/>
          <a:ln w="38100">
            <a:solidFill>
              <a:srgbClr val="CC0099"/>
            </a:solidFill>
            <a:miter lim="800000"/>
            <a:headEnd/>
            <a:tailEnd/>
          </a:ln>
        </p:spPr>
        <p:txBody>
          <a:bodyPr wrap="none" anchor="ctr">
            <a:spAutoFit/>
          </a:bodyPr>
          <a:lstStyle/>
          <a:p>
            <a:endParaRPr lang="en-US"/>
          </a:p>
        </p:txBody>
      </p:sp>
      <p:sp>
        <p:nvSpPr>
          <p:cNvPr id="270347" name="Text Box 11"/>
          <p:cNvSpPr txBox="1">
            <a:spLocks noChangeArrowheads="1"/>
          </p:cNvSpPr>
          <p:nvPr/>
        </p:nvSpPr>
        <p:spPr bwMode="auto">
          <a:xfrm>
            <a:off x="2619375" y="4405868"/>
            <a:ext cx="1606550" cy="758825"/>
          </a:xfrm>
          <a:prstGeom prst="rect">
            <a:avLst/>
          </a:prstGeom>
          <a:solidFill>
            <a:srgbClr val="E0B19C"/>
          </a:solidFill>
          <a:ln w="28575">
            <a:solidFill>
              <a:srgbClr val="CC0099"/>
            </a:solidFill>
            <a:miter lim="800000"/>
            <a:headEnd/>
            <a:tailEnd/>
          </a:ln>
        </p:spPr>
        <p:txBody>
          <a:bodyPr>
            <a:spAutoFit/>
          </a:bodyPr>
          <a:lstStyle/>
          <a:p>
            <a:pPr algn="ctr" eaLnBrk="0" hangingPunct="0"/>
            <a:r>
              <a:rPr kumimoji="1" lang="en-US" sz="1400">
                <a:latin typeface="+mj-lt"/>
              </a:rPr>
              <a:t>Start and end date define the fiscal period</a:t>
            </a:r>
          </a:p>
        </p:txBody>
      </p:sp>
      <p:cxnSp>
        <p:nvCxnSpPr>
          <p:cNvPr id="47114" name="AutoShape 14"/>
          <p:cNvCxnSpPr>
            <a:cxnSpLocks noChangeShapeType="1"/>
            <a:stCxn id="47112" idx="2"/>
            <a:endCxn id="270347" idx="0"/>
          </p:cNvCxnSpPr>
          <p:nvPr/>
        </p:nvCxnSpPr>
        <p:spPr bwMode="auto">
          <a:xfrm rot="16200000" flipH="1">
            <a:off x="2147094" y="3116024"/>
            <a:ext cx="998537" cy="1552575"/>
          </a:xfrm>
          <a:prstGeom prst="bentConnector3">
            <a:avLst>
              <a:gd name="adj1" fmla="val 49602"/>
            </a:avLst>
          </a:prstGeom>
          <a:noFill/>
          <a:ln w="25400">
            <a:solidFill>
              <a:srgbClr val="CC0099"/>
            </a:solidFill>
            <a:miter lim="800000"/>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70342"/>
                                        </p:tgtEl>
                                        <p:attrNameLst>
                                          <p:attrName>style.visibility</p:attrName>
                                        </p:attrNameLst>
                                      </p:cBhvr>
                                      <p:to>
                                        <p:strVal val="visible"/>
                                      </p:to>
                                    </p:set>
                                    <p:animEffect transition="in" filter="box(in)">
                                      <p:cBhvr>
                                        <p:cTn id="7" dur="500"/>
                                        <p:tgtEl>
                                          <p:spTgt spid="270342"/>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270347"/>
                                        </p:tgtEl>
                                        <p:attrNameLst>
                                          <p:attrName>style.visibility</p:attrName>
                                        </p:attrNameLst>
                                      </p:cBhvr>
                                      <p:to>
                                        <p:strVal val="visible"/>
                                      </p:to>
                                    </p:set>
                                    <p:animEffect transition="in" filter="box(in)">
                                      <p:cBhvr>
                                        <p:cTn id="11" dur="500"/>
                                        <p:tgtEl>
                                          <p:spTgt spid="270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2" grpId="0" animBg="1" autoUpdateAnimBg="0"/>
      <p:bldP spid="270347"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ChangeArrowheads="1"/>
          </p:cNvSpPr>
          <p:nvPr/>
        </p:nvSpPr>
        <p:spPr bwMode="auto">
          <a:xfrm>
            <a:off x="2284413" y="2794000"/>
            <a:ext cx="5216525" cy="881063"/>
          </a:xfrm>
          <a:prstGeom prst="rect">
            <a:avLst/>
          </a:prstGeom>
          <a:noFill/>
          <a:ln w="9525">
            <a:noFill/>
            <a:miter lim="800000"/>
            <a:headEnd/>
            <a:tailEnd/>
          </a:ln>
        </p:spPr>
        <p:txBody>
          <a:bodyPr lIns="91432" tIns="45716" rIns="91432" bIns="45716" anchor="b"/>
          <a:lstStyle/>
          <a:p>
            <a:pPr>
              <a:lnSpc>
                <a:spcPct val="90000"/>
              </a:lnSpc>
            </a:pPr>
            <a:r>
              <a:rPr lang="en-US" sz="4400" b="1">
                <a:solidFill>
                  <a:srgbClr val="5A87C6"/>
                </a:solidFill>
                <a:latin typeface="Tahoma" pitchFamily="34" charset="0"/>
              </a:rPr>
              <a:t>Setup Exercise</a:t>
            </a:r>
          </a:p>
        </p:txBody>
      </p:sp>
      <p:sp>
        <p:nvSpPr>
          <p:cNvPr id="48131" name="Footer Placeholder 2"/>
          <p:cNvSpPr>
            <a:spLocks noGrp="1"/>
          </p:cNvSpPr>
          <p:nvPr>
            <p:ph type="ftr" sz="quarter" idx="10"/>
          </p:nvPr>
        </p:nvSpPr>
        <p:spPr>
          <a:noFill/>
        </p:spPr>
        <p:txBody>
          <a:bodyPr/>
          <a:lstStyle/>
          <a:p>
            <a:pPr defTabSz="865188"/>
            <a:r>
              <a:rPr lang="en-US"/>
              <a:t>GL-SU-450</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67434" y="891610"/>
            <a:ext cx="7019365" cy="5424523"/>
          </a:xfrm>
        </p:spPr>
        <p:txBody>
          <a:bodyPr/>
          <a:lstStyle/>
          <a:p>
            <a:r>
              <a:rPr lang="en-US" dirty="0" smtClean="0"/>
              <a:t>Set Up Project Codes</a:t>
            </a:r>
          </a:p>
          <a:p>
            <a:r>
              <a:rPr lang="en-US" dirty="0" smtClean="0"/>
              <a:t>Set Up Allocation Codes</a:t>
            </a:r>
          </a:p>
          <a:p>
            <a:r>
              <a:rPr lang="en-US" dirty="0" smtClean="0"/>
              <a:t>Define the Fiscal Year</a:t>
            </a:r>
          </a:p>
          <a:p>
            <a:r>
              <a:rPr lang="en-US" b="1" dirty="0" smtClean="0"/>
              <a:t>Implement Security</a:t>
            </a:r>
          </a:p>
          <a:p>
            <a:r>
              <a:rPr lang="en-US" dirty="0" smtClean="0"/>
              <a:t>Create GL Daybooks</a:t>
            </a:r>
          </a:p>
          <a:p>
            <a:r>
              <a:rPr lang="en-US" dirty="0" smtClean="0"/>
              <a:t>Set Up Budgets and Custom Reports</a:t>
            </a:r>
          </a:p>
          <a:p>
            <a:endParaRPr lang="en-US" dirty="0"/>
          </a:p>
        </p:txBody>
      </p:sp>
      <p:sp>
        <p:nvSpPr>
          <p:cNvPr id="330758"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49158" name="Footer Placeholder 5"/>
          <p:cNvSpPr>
            <a:spLocks noGrp="1"/>
          </p:cNvSpPr>
          <p:nvPr>
            <p:ph type="ftr" sz="quarter" idx="10"/>
          </p:nvPr>
        </p:nvSpPr>
        <p:spPr>
          <a:noFill/>
        </p:spPr>
        <p:txBody>
          <a:bodyPr/>
          <a:lstStyle/>
          <a:p>
            <a:pPr defTabSz="865188"/>
            <a:r>
              <a:rPr lang="en-US"/>
              <a:t>GL-SU-460</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Grp="1" noChangeArrowheads="1"/>
          </p:cNvSpPr>
          <p:nvPr>
            <p:ph type="title"/>
          </p:nvPr>
        </p:nvSpPr>
        <p:spPr/>
        <p:txBody>
          <a:bodyPr/>
          <a:lstStyle/>
          <a:p>
            <a:r>
              <a:rPr lang="en-US" smtClean="0"/>
              <a:t>36.3.9 – GL Account Security</a:t>
            </a:r>
          </a:p>
        </p:txBody>
      </p:sp>
      <p:sp>
        <p:nvSpPr>
          <p:cNvPr id="50181" name="Footer Placeholder 4"/>
          <p:cNvSpPr>
            <a:spLocks noGrp="1"/>
          </p:cNvSpPr>
          <p:nvPr>
            <p:ph type="ftr" sz="quarter" idx="10"/>
          </p:nvPr>
        </p:nvSpPr>
        <p:spPr>
          <a:noFill/>
        </p:spPr>
        <p:txBody>
          <a:bodyPr/>
          <a:lstStyle/>
          <a:p>
            <a:pPr defTabSz="865188"/>
            <a:r>
              <a:rPr lang="en-US"/>
              <a:t>GL-SU-470</a:t>
            </a:r>
          </a:p>
        </p:txBody>
      </p:sp>
      <p:pic>
        <p:nvPicPr>
          <p:cNvPr id="50179" name="Picture 5" descr="GL-Acct-Security"/>
          <p:cNvPicPr>
            <a:picLocks noChangeAspect="1" noChangeArrowheads="1"/>
          </p:cNvPicPr>
          <p:nvPr/>
        </p:nvPicPr>
        <p:blipFill>
          <a:blip r:embed="rId3" cstate="print"/>
          <a:srcRect/>
          <a:stretch>
            <a:fillRect/>
          </a:stretch>
        </p:blipFill>
        <p:spPr bwMode="auto">
          <a:xfrm>
            <a:off x="600075" y="2100263"/>
            <a:ext cx="7943850" cy="2657475"/>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67434" y="891610"/>
            <a:ext cx="7019365" cy="5424523"/>
          </a:xfrm>
        </p:spPr>
        <p:txBody>
          <a:bodyPr/>
          <a:lstStyle/>
          <a:p>
            <a:r>
              <a:rPr lang="en-US" dirty="0" smtClean="0"/>
              <a:t>Set Up Project Codes</a:t>
            </a:r>
          </a:p>
          <a:p>
            <a:r>
              <a:rPr lang="en-US" dirty="0" smtClean="0"/>
              <a:t>Set Up Allocation Codes</a:t>
            </a:r>
          </a:p>
          <a:p>
            <a:r>
              <a:rPr lang="en-US" dirty="0" smtClean="0"/>
              <a:t>Define the Fiscal Year</a:t>
            </a:r>
          </a:p>
          <a:p>
            <a:r>
              <a:rPr lang="en-US" dirty="0" smtClean="0"/>
              <a:t>Implement Security</a:t>
            </a:r>
          </a:p>
          <a:p>
            <a:r>
              <a:rPr lang="en-US" b="1" dirty="0" smtClean="0"/>
              <a:t>Create GL Daybooks</a:t>
            </a:r>
          </a:p>
          <a:p>
            <a:r>
              <a:rPr lang="en-US" dirty="0" smtClean="0"/>
              <a:t>Set Up Budgets and Custom Reports</a:t>
            </a:r>
          </a:p>
          <a:p>
            <a:endParaRPr lang="en-US" dirty="0"/>
          </a:p>
        </p:txBody>
      </p:sp>
      <p:sp>
        <p:nvSpPr>
          <p:cNvPr id="331782"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51206" name="Footer Placeholder 5"/>
          <p:cNvSpPr>
            <a:spLocks noGrp="1"/>
          </p:cNvSpPr>
          <p:nvPr>
            <p:ph type="ftr" sz="quarter" idx="10"/>
          </p:nvPr>
        </p:nvSpPr>
        <p:spPr>
          <a:noFill/>
        </p:spPr>
        <p:txBody>
          <a:bodyPr/>
          <a:lstStyle/>
          <a:p>
            <a:pPr defTabSz="865188"/>
            <a:r>
              <a:rPr lang="en-US"/>
              <a:t>GL-SU-480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title"/>
          </p:nvPr>
        </p:nvSpPr>
        <p:spPr/>
        <p:txBody>
          <a:bodyPr/>
          <a:lstStyle/>
          <a:p>
            <a:r>
              <a:rPr lang="en-US" smtClean="0"/>
              <a:t>GL Daybooks Menu</a:t>
            </a:r>
          </a:p>
        </p:txBody>
      </p:sp>
      <p:sp>
        <p:nvSpPr>
          <p:cNvPr id="52229" name="Footer Placeholder 4"/>
          <p:cNvSpPr>
            <a:spLocks noGrp="1"/>
          </p:cNvSpPr>
          <p:nvPr>
            <p:ph type="ftr" sz="quarter" idx="10"/>
          </p:nvPr>
        </p:nvSpPr>
        <p:spPr>
          <a:noFill/>
        </p:spPr>
        <p:txBody>
          <a:bodyPr/>
          <a:lstStyle/>
          <a:p>
            <a:pPr defTabSz="865188"/>
            <a:r>
              <a:rPr lang="en-US"/>
              <a:t>GL-SU-490</a:t>
            </a:r>
          </a:p>
        </p:txBody>
      </p:sp>
      <p:pic>
        <p:nvPicPr>
          <p:cNvPr id="52227" name="Picture 5" descr="Daybook-Menu"/>
          <p:cNvPicPr>
            <a:picLocks noChangeAspect="1" noChangeArrowheads="1"/>
          </p:cNvPicPr>
          <p:nvPr/>
        </p:nvPicPr>
        <p:blipFill>
          <a:blip r:embed="rId3" cstate="print"/>
          <a:srcRect/>
          <a:stretch>
            <a:fillRect/>
          </a:stretch>
        </p:blipFill>
        <p:spPr bwMode="auto">
          <a:xfrm>
            <a:off x="2677285" y="1791723"/>
            <a:ext cx="3778250" cy="33655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t>36.1 – Domain/Account Control</a:t>
            </a:r>
          </a:p>
        </p:txBody>
      </p:sp>
      <p:sp>
        <p:nvSpPr>
          <p:cNvPr id="7172" name="Footer Placeholder 3"/>
          <p:cNvSpPr>
            <a:spLocks noGrp="1"/>
          </p:cNvSpPr>
          <p:nvPr>
            <p:ph type="ftr" sz="quarter" idx="10"/>
          </p:nvPr>
        </p:nvSpPr>
        <p:spPr>
          <a:noFill/>
        </p:spPr>
        <p:txBody>
          <a:bodyPr/>
          <a:lstStyle/>
          <a:p>
            <a:pPr defTabSz="865188"/>
            <a:r>
              <a:rPr lang="en-US"/>
              <a:t>GL-SU-050</a:t>
            </a:r>
          </a:p>
        </p:txBody>
      </p:sp>
      <p:pic>
        <p:nvPicPr>
          <p:cNvPr id="7171" name="Picture 4" descr="Domain-Acct-Ctrl"/>
          <p:cNvPicPr>
            <a:picLocks noChangeAspect="1" noChangeArrowheads="1"/>
          </p:cNvPicPr>
          <p:nvPr/>
        </p:nvPicPr>
        <p:blipFill>
          <a:blip r:embed="rId2" cstate="print"/>
          <a:srcRect/>
          <a:stretch>
            <a:fillRect/>
          </a:stretch>
        </p:blipFill>
        <p:spPr bwMode="auto">
          <a:xfrm>
            <a:off x="1443330" y="1724673"/>
            <a:ext cx="6248400" cy="3560762"/>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76400" y="891610"/>
            <a:ext cx="7010400" cy="5424523"/>
          </a:xfrm>
        </p:spPr>
        <p:txBody>
          <a:bodyPr>
            <a:normAutofit/>
          </a:bodyPr>
          <a:lstStyle/>
          <a:p>
            <a:r>
              <a:rPr lang="en-US" dirty="0" smtClean="0"/>
              <a:t>Set Up Project Codes</a:t>
            </a:r>
          </a:p>
          <a:p>
            <a:r>
              <a:rPr lang="en-US" dirty="0" smtClean="0"/>
              <a:t>Set Up Allocation Codes</a:t>
            </a:r>
          </a:p>
          <a:p>
            <a:r>
              <a:rPr lang="en-US" dirty="0" smtClean="0"/>
              <a:t>Define the Fiscal Year</a:t>
            </a:r>
          </a:p>
          <a:p>
            <a:r>
              <a:rPr lang="en-US" dirty="0" smtClean="0"/>
              <a:t>Implement Security</a:t>
            </a:r>
          </a:p>
          <a:p>
            <a:r>
              <a:rPr lang="en-US" dirty="0" smtClean="0"/>
              <a:t>Create GL Daybooks</a:t>
            </a:r>
          </a:p>
          <a:p>
            <a:pPr lvl="1"/>
            <a:r>
              <a:rPr lang="en-US" b="1" dirty="0" smtClean="0"/>
              <a:t>Transaction Post</a:t>
            </a:r>
          </a:p>
          <a:p>
            <a:pPr lvl="1"/>
            <a:r>
              <a:rPr lang="en-US" dirty="0" smtClean="0"/>
              <a:t>Year-End Close</a:t>
            </a:r>
          </a:p>
          <a:p>
            <a:pPr lvl="1"/>
            <a:r>
              <a:rPr lang="en-US" dirty="0" smtClean="0"/>
              <a:t>Create Daybook Types</a:t>
            </a:r>
          </a:p>
          <a:p>
            <a:pPr lvl="1"/>
            <a:r>
              <a:rPr lang="en-US" dirty="0" smtClean="0"/>
              <a:t>Define Daybooks</a:t>
            </a:r>
          </a:p>
          <a:p>
            <a:pPr lvl="1"/>
            <a:r>
              <a:rPr lang="en-US" dirty="0" smtClean="0"/>
              <a:t>Define Daybook Parameters</a:t>
            </a:r>
          </a:p>
          <a:p>
            <a:r>
              <a:rPr lang="en-US" dirty="0" smtClean="0"/>
              <a:t>Set Up Budgets and Custom Reports</a:t>
            </a:r>
          </a:p>
          <a:p>
            <a:endParaRPr lang="en-US" dirty="0"/>
          </a:p>
        </p:txBody>
      </p:sp>
      <p:sp>
        <p:nvSpPr>
          <p:cNvPr id="332811" name="Line 11"/>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53254" name="Footer Placeholder 5"/>
          <p:cNvSpPr>
            <a:spLocks noGrp="1"/>
          </p:cNvSpPr>
          <p:nvPr>
            <p:ph type="ftr" sz="quarter" idx="10"/>
          </p:nvPr>
        </p:nvSpPr>
        <p:spPr>
          <a:noFill/>
        </p:spPr>
        <p:txBody>
          <a:bodyPr/>
          <a:lstStyle/>
          <a:p>
            <a:pPr defTabSz="865188"/>
            <a:r>
              <a:rPr lang="en-US"/>
              <a:t>GL-SU-500</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Grp="1" noChangeArrowheads="1"/>
          </p:cNvSpPr>
          <p:nvPr>
            <p:ph type="title"/>
          </p:nvPr>
        </p:nvSpPr>
        <p:spPr/>
        <p:txBody>
          <a:bodyPr/>
          <a:lstStyle/>
          <a:p>
            <a:r>
              <a:rPr lang="en-US" smtClean="0"/>
              <a:t>Daybook Setup – Transaction Post</a:t>
            </a:r>
          </a:p>
        </p:txBody>
      </p:sp>
      <p:sp>
        <p:nvSpPr>
          <p:cNvPr id="54277" name="Footer Placeholder 4"/>
          <p:cNvSpPr>
            <a:spLocks noGrp="1"/>
          </p:cNvSpPr>
          <p:nvPr>
            <p:ph type="ftr" sz="quarter" idx="10"/>
          </p:nvPr>
        </p:nvSpPr>
        <p:spPr>
          <a:noFill/>
        </p:spPr>
        <p:txBody>
          <a:bodyPr/>
          <a:lstStyle/>
          <a:p>
            <a:pPr defTabSz="865188"/>
            <a:r>
              <a:rPr lang="en-US"/>
              <a:t>GL-SU-510</a:t>
            </a:r>
          </a:p>
        </p:txBody>
      </p:sp>
      <p:pic>
        <p:nvPicPr>
          <p:cNvPr id="54275" name="Picture 44" descr="Trans-Post"/>
          <p:cNvPicPr>
            <a:picLocks noChangeAspect="1" noChangeArrowheads="1"/>
          </p:cNvPicPr>
          <p:nvPr/>
        </p:nvPicPr>
        <p:blipFill>
          <a:blip r:embed="rId2" cstate="print"/>
          <a:srcRect/>
          <a:stretch>
            <a:fillRect/>
          </a:stretch>
        </p:blipFill>
        <p:spPr bwMode="auto">
          <a:xfrm>
            <a:off x="1800235" y="2289078"/>
            <a:ext cx="5543550" cy="2457450"/>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normAutofit/>
          </a:bodyPr>
          <a:lstStyle/>
          <a:p>
            <a:r>
              <a:rPr lang="en-US" dirty="0" smtClean="0"/>
              <a:t>Set Up Project Codes</a:t>
            </a:r>
          </a:p>
          <a:p>
            <a:r>
              <a:rPr lang="en-US" dirty="0" smtClean="0"/>
              <a:t>Set Up Allocation Codes</a:t>
            </a:r>
          </a:p>
          <a:p>
            <a:r>
              <a:rPr lang="en-US" dirty="0" smtClean="0"/>
              <a:t>Define the Fiscal Year</a:t>
            </a:r>
          </a:p>
          <a:p>
            <a:r>
              <a:rPr lang="en-US" dirty="0" smtClean="0"/>
              <a:t>Implement Security</a:t>
            </a:r>
          </a:p>
          <a:p>
            <a:r>
              <a:rPr lang="en-US" dirty="0" smtClean="0"/>
              <a:t>Create GL Daybooks</a:t>
            </a:r>
          </a:p>
          <a:p>
            <a:pPr lvl="1"/>
            <a:r>
              <a:rPr lang="en-US" dirty="0" smtClean="0"/>
              <a:t>Transaction Post</a:t>
            </a:r>
          </a:p>
          <a:p>
            <a:pPr lvl="1"/>
            <a:r>
              <a:rPr lang="en-US" b="1" dirty="0" smtClean="0"/>
              <a:t>Year-End Close</a:t>
            </a:r>
          </a:p>
          <a:p>
            <a:pPr lvl="1"/>
            <a:r>
              <a:rPr lang="en-US" dirty="0" smtClean="0"/>
              <a:t>Create Daybook Types</a:t>
            </a:r>
          </a:p>
          <a:p>
            <a:pPr lvl="1"/>
            <a:r>
              <a:rPr lang="en-US" dirty="0" smtClean="0"/>
              <a:t>Define Daybooks</a:t>
            </a:r>
          </a:p>
          <a:p>
            <a:pPr lvl="1"/>
            <a:r>
              <a:rPr lang="en-US" dirty="0" smtClean="0"/>
              <a:t>Define Daybook Parameters</a:t>
            </a:r>
          </a:p>
          <a:p>
            <a:r>
              <a:rPr lang="en-US" dirty="0" smtClean="0"/>
              <a:t>Set Up Budgets and Custom Reports</a:t>
            </a:r>
          </a:p>
          <a:p>
            <a:endParaRPr lang="en-US" dirty="0"/>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4" name="Footer Placeholder 3"/>
          <p:cNvSpPr>
            <a:spLocks noGrp="1"/>
          </p:cNvSpPr>
          <p:nvPr>
            <p:ph type="ftr" sz="quarter" idx="10"/>
          </p:nvPr>
        </p:nvSpPr>
        <p:spPr/>
        <p:txBody>
          <a:bodyPr/>
          <a:lstStyle/>
          <a:p>
            <a:r>
              <a:rPr lang="en-US" smtClean="0"/>
              <a:t>GL-SU-520</a:t>
            </a:r>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smtClean="0"/>
              <a:t>Daybook Setup – Year End Close</a:t>
            </a:r>
          </a:p>
        </p:txBody>
      </p:sp>
      <p:sp>
        <p:nvSpPr>
          <p:cNvPr id="56325" name="Footer Placeholder 4"/>
          <p:cNvSpPr>
            <a:spLocks noGrp="1"/>
          </p:cNvSpPr>
          <p:nvPr>
            <p:ph type="ftr" sz="quarter" idx="10"/>
          </p:nvPr>
        </p:nvSpPr>
        <p:spPr>
          <a:noFill/>
        </p:spPr>
        <p:txBody>
          <a:bodyPr/>
          <a:lstStyle/>
          <a:p>
            <a:pPr defTabSz="865188"/>
            <a:r>
              <a:rPr lang="en-US"/>
              <a:t>GL-SU-530</a:t>
            </a:r>
          </a:p>
        </p:txBody>
      </p:sp>
      <p:pic>
        <p:nvPicPr>
          <p:cNvPr id="56323" name="Picture 26" descr="Trans-Year-End-Cls"/>
          <p:cNvPicPr>
            <a:picLocks noChangeAspect="1" noChangeArrowheads="1"/>
          </p:cNvPicPr>
          <p:nvPr/>
        </p:nvPicPr>
        <p:blipFill>
          <a:blip r:embed="rId2" cstate="print"/>
          <a:srcRect/>
          <a:stretch>
            <a:fillRect/>
          </a:stretch>
        </p:blipFill>
        <p:spPr bwMode="auto">
          <a:xfrm>
            <a:off x="1980933" y="2365190"/>
            <a:ext cx="5168900" cy="2290763"/>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58471" y="891610"/>
            <a:ext cx="7028328" cy="5424523"/>
          </a:xfrm>
        </p:spPr>
        <p:txBody>
          <a:bodyPr>
            <a:normAutofit/>
          </a:bodyPr>
          <a:lstStyle/>
          <a:p>
            <a:r>
              <a:rPr lang="en-US" dirty="0" smtClean="0"/>
              <a:t>Set Up Project Codes</a:t>
            </a:r>
          </a:p>
          <a:p>
            <a:r>
              <a:rPr lang="en-US" dirty="0" smtClean="0"/>
              <a:t>Set Up Allocation Codes</a:t>
            </a:r>
          </a:p>
          <a:p>
            <a:r>
              <a:rPr lang="en-US" dirty="0" smtClean="0"/>
              <a:t>Define the Fiscal Year</a:t>
            </a:r>
          </a:p>
          <a:p>
            <a:r>
              <a:rPr lang="en-US" dirty="0" smtClean="0"/>
              <a:t>Implement Security</a:t>
            </a:r>
          </a:p>
          <a:p>
            <a:r>
              <a:rPr lang="en-US" dirty="0" smtClean="0"/>
              <a:t>Create GL Daybooks</a:t>
            </a:r>
          </a:p>
          <a:p>
            <a:pPr lvl="1"/>
            <a:r>
              <a:rPr lang="en-US" dirty="0" smtClean="0"/>
              <a:t>Transaction Post</a:t>
            </a:r>
          </a:p>
          <a:p>
            <a:pPr lvl="1"/>
            <a:r>
              <a:rPr lang="en-US" dirty="0" smtClean="0"/>
              <a:t>Year-End Close</a:t>
            </a:r>
          </a:p>
          <a:p>
            <a:pPr lvl="1"/>
            <a:r>
              <a:rPr lang="en-US" b="1" dirty="0" smtClean="0"/>
              <a:t>Create Daybook Types</a:t>
            </a:r>
          </a:p>
          <a:p>
            <a:pPr lvl="1"/>
            <a:r>
              <a:rPr lang="en-US" dirty="0" smtClean="0"/>
              <a:t>Define Daybooks</a:t>
            </a:r>
          </a:p>
          <a:p>
            <a:pPr lvl="1"/>
            <a:r>
              <a:rPr lang="en-US" dirty="0" smtClean="0"/>
              <a:t>Define Daybook Parameters</a:t>
            </a:r>
          </a:p>
          <a:p>
            <a:r>
              <a:rPr lang="en-US" dirty="0" smtClean="0"/>
              <a:t>Set Up Budgets and Custom Reports</a:t>
            </a:r>
          </a:p>
          <a:p>
            <a:endParaRPr lang="en-US" dirty="0"/>
          </a:p>
        </p:txBody>
      </p:sp>
      <p:sp>
        <p:nvSpPr>
          <p:cNvPr id="57347" name="Rectangle 5"/>
          <p:cNvSpPr>
            <a:spLocks noChangeArrowheads="1"/>
          </p:cNvSpPr>
          <p:nvPr/>
        </p:nvSpPr>
        <p:spPr bwMode="auto">
          <a:xfrm>
            <a:off x="457200" y="609600"/>
            <a:ext cx="8153400" cy="881063"/>
          </a:xfrm>
          <a:prstGeom prst="rect">
            <a:avLst/>
          </a:prstGeom>
          <a:noFill/>
          <a:ln w="9525">
            <a:noFill/>
            <a:miter lim="800000"/>
            <a:headEnd/>
            <a:tailEnd/>
          </a:ln>
        </p:spPr>
        <p:txBody>
          <a:bodyPr lIns="91432" tIns="45716" rIns="91432" bIns="45716" anchor="b"/>
          <a:lstStyle/>
          <a:p>
            <a:pPr>
              <a:lnSpc>
                <a:spcPct val="90000"/>
              </a:lnSpc>
            </a:pPr>
            <a:endParaRPr lang="en-US" sz="3200" b="1" dirty="0">
              <a:solidFill>
                <a:srgbClr val="5A87C6"/>
              </a:solidFill>
              <a:latin typeface="Tahoma" pitchFamily="34" charset="0"/>
            </a:endParaRPr>
          </a:p>
        </p:txBody>
      </p:sp>
      <p:sp>
        <p:nvSpPr>
          <p:cNvPr id="334854"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57350" name="Footer Placeholder 5"/>
          <p:cNvSpPr>
            <a:spLocks noGrp="1"/>
          </p:cNvSpPr>
          <p:nvPr>
            <p:ph type="ftr" sz="quarter" idx="10"/>
          </p:nvPr>
        </p:nvSpPr>
        <p:spPr>
          <a:noFill/>
        </p:spPr>
        <p:txBody>
          <a:bodyPr/>
          <a:lstStyle/>
          <a:p>
            <a:pPr defTabSz="865188"/>
            <a:r>
              <a:rPr lang="en-US"/>
              <a:t>GL-SU-540</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1" name="Picture 67" descr="Generalized-Cde-Maint"/>
          <p:cNvPicPr>
            <a:picLocks noChangeAspect="1" noChangeArrowheads="1"/>
          </p:cNvPicPr>
          <p:nvPr/>
        </p:nvPicPr>
        <p:blipFill>
          <a:blip r:embed="rId3" cstate="print"/>
          <a:srcRect/>
          <a:stretch>
            <a:fillRect/>
          </a:stretch>
        </p:blipFill>
        <p:spPr bwMode="auto">
          <a:xfrm>
            <a:off x="1864845" y="2268538"/>
            <a:ext cx="5400675" cy="2543175"/>
          </a:xfrm>
          <a:prstGeom prst="rect">
            <a:avLst/>
          </a:prstGeom>
          <a:noFill/>
          <a:ln w="9525">
            <a:noFill/>
            <a:miter lim="800000"/>
            <a:headEnd/>
            <a:tailEnd/>
          </a:ln>
        </p:spPr>
      </p:pic>
      <p:sp>
        <p:nvSpPr>
          <p:cNvPr id="6" name="Title 5"/>
          <p:cNvSpPr>
            <a:spLocks noGrp="1"/>
          </p:cNvSpPr>
          <p:nvPr>
            <p:ph type="title"/>
          </p:nvPr>
        </p:nvSpPr>
        <p:spPr/>
        <p:txBody>
          <a:bodyPr>
            <a:normAutofit/>
          </a:bodyPr>
          <a:lstStyle/>
          <a:p>
            <a:r>
              <a:rPr lang="en-US" dirty="0" smtClean="0"/>
              <a:t>Daybook Setup – Daybook Types </a:t>
            </a:r>
            <a:endParaRPr lang="en-US" dirty="0"/>
          </a:p>
        </p:txBody>
      </p:sp>
      <p:sp>
        <p:nvSpPr>
          <p:cNvPr id="58373" name="Footer Placeholder 4"/>
          <p:cNvSpPr>
            <a:spLocks noGrp="1"/>
          </p:cNvSpPr>
          <p:nvPr>
            <p:ph type="ftr" sz="quarter" idx="10"/>
          </p:nvPr>
        </p:nvSpPr>
        <p:spPr>
          <a:noFill/>
        </p:spPr>
        <p:txBody>
          <a:bodyPr/>
          <a:lstStyle/>
          <a:p>
            <a:pPr defTabSz="865188"/>
            <a:r>
              <a:rPr lang="en-US"/>
              <a:t>GL-SU-550</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67434" y="891610"/>
            <a:ext cx="7019365" cy="5424523"/>
          </a:xfrm>
        </p:spPr>
        <p:txBody>
          <a:bodyPr>
            <a:normAutofit/>
          </a:bodyPr>
          <a:lstStyle/>
          <a:p>
            <a:r>
              <a:rPr lang="en-US" dirty="0" smtClean="0"/>
              <a:t>Set Up Project Codes</a:t>
            </a:r>
          </a:p>
          <a:p>
            <a:r>
              <a:rPr lang="en-US" dirty="0" smtClean="0"/>
              <a:t>Set Up Allocation Codes</a:t>
            </a:r>
          </a:p>
          <a:p>
            <a:r>
              <a:rPr lang="en-US" dirty="0" smtClean="0"/>
              <a:t>Define the Fiscal Year</a:t>
            </a:r>
          </a:p>
          <a:p>
            <a:r>
              <a:rPr lang="en-US" dirty="0" smtClean="0"/>
              <a:t>Implement Security</a:t>
            </a:r>
          </a:p>
          <a:p>
            <a:r>
              <a:rPr lang="en-US" dirty="0" smtClean="0"/>
              <a:t>Create GL Daybooks</a:t>
            </a:r>
          </a:p>
          <a:p>
            <a:pPr lvl="1"/>
            <a:r>
              <a:rPr lang="en-US" dirty="0" smtClean="0"/>
              <a:t>Transaction Post</a:t>
            </a:r>
          </a:p>
          <a:p>
            <a:pPr lvl="1"/>
            <a:r>
              <a:rPr lang="en-US" dirty="0" smtClean="0"/>
              <a:t>Year-End Close</a:t>
            </a:r>
          </a:p>
          <a:p>
            <a:pPr lvl="1"/>
            <a:r>
              <a:rPr lang="en-US" dirty="0" smtClean="0"/>
              <a:t>Create Daybook Types</a:t>
            </a:r>
          </a:p>
          <a:p>
            <a:pPr lvl="1"/>
            <a:r>
              <a:rPr lang="en-US" b="1" dirty="0" smtClean="0"/>
              <a:t>Define Daybooks</a:t>
            </a:r>
          </a:p>
          <a:p>
            <a:pPr lvl="1"/>
            <a:r>
              <a:rPr lang="en-US" dirty="0" smtClean="0"/>
              <a:t>Define Daybook Parameters</a:t>
            </a:r>
          </a:p>
          <a:p>
            <a:r>
              <a:rPr lang="en-US" dirty="0" smtClean="0"/>
              <a:t>Set Up Budgets and Custom Reports</a:t>
            </a:r>
          </a:p>
          <a:p>
            <a:endParaRPr lang="en-US" dirty="0"/>
          </a:p>
        </p:txBody>
      </p:sp>
      <p:sp>
        <p:nvSpPr>
          <p:cNvPr id="335878"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59398" name="Footer Placeholder 5"/>
          <p:cNvSpPr>
            <a:spLocks noGrp="1"/>
          </p:cNvSpPr>
          <p:nvPr>
            <p:ph type="ftr" sz="quarter" idx="10"/>
          </p:nvPr>
        </p:nvSpPr>
        <p:spPr>
          <a:noFill/>
        </p:spPr>
        <p:txBody>
          <a:bodyPr/>
          <a:lstStyle/>
          <a:p>
            <a:pPr defTabSz="865188"/>
            <a:r>
              <a:rPr lang="en-US"/>
              <a:t>GL-SU-560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9" name="Picture 28" descr="Daybook-Maint"/>
          <p:cNvPicPr>
            <a:picLocks noChangeAspect="1" noChangeArrowheads="1"/>
          </p:cNvPicPr>
          <p:nvPr/>
        </p:nvPicPr>
        <p:blipFill>
          <a:blip r:embed="rId3" cstate="print"/>
          <a:srcRect/>
          <a:stretch>
            <a:fillRect/>
          </a:stretch>
        </p:blipFill>
        <p:spPr bwMode="auto">
          <a:xfrm>
            <a:off x="2191038" y="2233613"/>
            <a:ext cx="4743450" cy="2676525"/>
          </a:xfrm>
          <a:prstGeom prst="rect">
            <a:avLst/>
          </a:prstGeom>
          <a:noFill/>
          <a:ln w="9525">
            <a:noFill/>
            <a:miter lim="800000"/>
            <a:headEnd/>
            <a:tailEnd/>
          </a:ln>
        </p:spPr>
      </p:pic>
      <p:sp>
        <p:nvSpPr>
          <p:cNvPr id="8" name="Title 7"/>
          <p:cNvSpPr>
            <a:spLocks noGrp="1"/>
          </p:cNvSpPr>
          <p:nvPr>
            <p:ph type="title"/>
          </p:nvPr>
        </p:nvSpPr>
        <p:spPr/>
        <p:txBody>
          <a:bodyPr>
            <a:normAutofit/>
          </a:bodyPr>
          <a:lstStyle/>
          <a:p>
            <a:r>
              <a:rPr lang="en-US" dirty="0" smtClean="0"/>
              <a:t>Daybook Setup – Define Daybooks</a:t>
            </a:r>
            <a:endParaRPr lang="en-US" dirty="0"/>
          </a:p>
        </p:txBody>
      </p:sp>
      <p:sp>
        <p:nvSpPr>
          <p:cNvPr id="60421" name="Footer Placeholder 4"/>
          <p:cNvSpPr>
            <a:spLocks noGrp="1"/>
          </p:cNvSpPr>
          <p:nvPr>
            <p:ph type="ftr" sz="quarter" idx="10"/>
          </p:nvPr>
        </p:nvSpPr>
        <p:spPr>
          <a:noFill/>
        </p:spPr>
        <p:txBody>
          <a:bodyPr/>
          <a:lstStyle/>
          <a:p>
            <a:pPr defTabSz="865188"/>
            <a:r>
              <a:rPr lang="en-US"/>
              <a:t>GL-SU-570</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902"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8" name="Content Placeholder 7"/>
          <p:cNvSpPr>
            <a:spLocks noGrp="1"/>
          </p:cNvSpPr>
          <p:nvPr>
            <p:ph idx="1"/>
          </p:nvPr>
        </p:nvSpPr>
        <p:spPr>
          <a:xfrm>
            <a:off x="1649506" y="891610"/>
            <a:ext cx="7037294" cy="5424523"/>
          </a:xfrm>
        </p:spPr>
        <p:txBody>
          <a:bodyPr>
            <a:normAutofit/>
          </a:bodyPr>
          <a:lstStyle/>
          <a:p>
            <a:r>
              <a:rPr lang="en-US" dirty="0" smtClean="0"/>
              <a:t>Set Up Project Codes</a:t>
            </a:r>
          </a:p>
          <a:p>
            <a:r>
              <a:rPr lang="en-US" dirty="0" smtClean="0"/>
              <a:t>Set Up Allocation Codes</a:t>
            </a:r>
          </a:p>
          <a:p>
            <a:r>
              <a:rPr lang="en-US" dirty="0" smtClean="0"/>
              <a:t>Define the Fiscal Year</a:t>
            </a:r>
          </a:p>
          <a:p>
            <a:r>
              <a:rPr lang="en-US" dirty="0" smtClean="0"/>
              <a:t>Implement Security</a:t>
            </a:r>
          </a:p>
          <a:p>
            <a:r>
              <a:rPr lang="en-US" dirty="0" smtClean="0"/>
              <a:t>Create GL Daybooks</a:t>
            </a:r>
          </a:p>
          <a:p>
            <a:pPr lvl="1"/>
            <a:r>
              <a:rPr lang="en-US" dirty="0" smtClean="0"/>
              <a:t>Transaction Post</a:t>
            </a:r>
          </a:p>
          <a:p>
            <a:pPr lvl="1"/>
            <a:r>
              <a:rPr lang="en-US" dirty="0" smtClean="0"/>
              <a:t>Year-End Close</a:t>
            </a:r>
          </a:p>
          <a:p>
            <a:pPr lvl="1"/>
            <a:r>
              <a:rPr lang="en-US" dirty="0" smtClean="0"/>
              <a:t>Create Daybook Types</a:t>
            </a:r>
          </a:p>
          <a:p>
            <a:pPr lvl="1"/>
            <a:r>
              <a:rPr lang="en-US" dirty="0" smtClean="0"/>
              <a:t>Define Daybooks</a:t>
            </a:r>
          </a:p>
          <a:p>
            <a:pPr lvl="1"/>
            <a:r>
              <a:rPr lang="en-US" b="1" dirty="0" smtClean="0"/>
              <a:t>Define Daybook Parameters</a:t>
            </a:r>
          </a:p>
          <a:p>
            <a:r>
              <a:rPr lang="en-US" dirty="0" smtClean="0"/>
              <a:t>Set Up Budgets and Custom Reports</a:t>
            </a:r>
          </a:p>
          <a:p>
            <a:endParaRPr lang="en-US" dirty="0"/>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61446" name="Footer Placeholder 5"/>
          <p:cNvSpPr>
            <a:spLocks noGrp="1"/>
          </p:cNvSpPr>
          <p:nvPr>
            <p:ph type="ftr" sz="quarter" idx="10"/>
          </p:nvPr>
        </p:nvSpPr>
        <p:spPr>
          <a:noFill/>
        </p:spPr>
        <p:txBody>
          <a:bodyPr/>
          <a:lstStyle/>
          <a:p>
            <a:pPr defTabSz="865188"/>
            <a:r>
              <a:rPr lang="en-US"/>
              <a:t>GL-SU-580</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7" name="Picture 28" descr="Def-Daybook-Maint"/>
          <p:cNvPicPr>
            <a:picLocks noChangeAspect="1" noChangeArrowheads="1"/>
          </p:cNvPicPr>
          <p:nvPr/>
        </p:nvPicPr>
        <p:blipFill>
          <a:blip r:embed="rId3" cstate="print"/>
          <a:srcRect/>
          <a:stretch>
            <a:fillRect/>
          </a:stretch>
        </p:blipFill>
        <p:spPr bwMode="auto">
          <a:xfrm>
            <a:off x="1789493" y="2185988"/>
            <a:ext cx="5553075" cy="2828925"/>
          </a:xfrm>
          <a:prstGeom prst="rect">
            <a:avLst/>
          </a:prstGeom>
          <a:noFill/>
          <a:ln w="9525">
            <a:noFill/>
            <a:miter lim="800000"/>
            <a:headEnd/>
            <a:tailEnd/>
          </a:ln>
        </p:spPr>
      </p:pic>
      <p:sp>
        <p:nvSpPr>
          <p:cNvPr id="5" name="Title 4"/>
          <p:cNvSpPr>
            <a:spLocks noGrp="1"/>
          </p:cNvSpPr>
          <p:nvPr>
            <p:ph type="title"/>
          </p:nvPr>
        </p:nvSpPr>
        <p:spPr/>
        <p:txBody>
          <a:bodyPr>
            <a:normAutofit/>
          </a:bodyPr>
          <a:lstStyle/>
          <a:p>
            <a:r>
              <a:rPr lang="en-US" dirty="0" smtClean="0"/>
              <a:t>Daybook Setup – Daybook Parameters</a:t>
            </a:r>
            <a:endParaRPr lang="en-US" dirty="0"/>
          </a:p>
        </p:txBody>
      </p:sp>
      <p:sp>
        <p:nvSpPr>
          <p:cNvPr id="62468" name="Footer Placeholder 3"/>
          <p:cNvSpPr>
            <a:spLocks noGrp="1"/>
          </p:cNvSpPr>
          <p:nvPr>
            <p:ph type="ftr" sz="quarter" idx="10"/>
          </p:nvPr>
        </p:nvSpPr>
        <p:spPr>
          <a:noFill/>
        </p:spPr>
        <p:txBody>
          <a:bodyPr/>
          <a:lstStyle/>
          <a:p>
            <a:pPr defTabSz="865188"/>
            <a:r>
              <a:rPr lang="en-US"/>
              <a:t>GL-SU-590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mtClean="0"/>
              <a:t>Multiple Currency Accounts</a:t>
            </a:r>
          </a:p>
        </p:txBody>
      </p:sp>
      <p:sp>
        <p:nvSpPr>
          <p:cNvPr id="8196" name="Footer Placeholder 3"/>
          <p:cNvSpPr>
            <a:spLocks noGrp="1"/>
          </p:cNvSpPr>
          <p:nvPr>
            <p:ph type="ftr" sz="quarter" idx="10"/>
          </p:nvPr>
        </p:nvSpPr>
        <p:spPr>
          <a:noFill/>
        </p:spPr>
        <p:txBody>
          <a:bodyPr/>
          <a:lstStyle/>
          <a:p>
            <a:pPr defTabSz="865188"/>
            <a:r>
              <a:rPr lang="en-US"/>
              <a:t>GL-SU-060</a:t>
            </a:r>
          </a:p>
        </p:txBody>
      </p:sp>
      <p:pic>
        <p:nvPicPr>
          <p:cNvPr id="8195" name="Picture 4" descr="Domain-Acct-Ctrl-Mult-Curr"/>
          <p:cNvPicPr>
            <a:picLocks noChangeAspect="1" noChangeArrowheads="1"/>
          </p:cNvPicPr>
          <p:nvPr/>
        </p:nvPicPr>
        <p:blipFill>
          <a:blip r:embed="rId2" cstate="print"/>
          <a:srcRect/>
          <a:stretch>
            <a:fillRect/>
          </a:stretch>
        </p:blipFill>
        <p:spPr bwMode="auto">
          <a:xfrm>
            <a:off x="1103975" y="1996793"/>
            <a:ext cx="6915150" cy="3057525"/>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4"/>
          <p:cNvSpPr>
            <a:spLocks noGrp="1" noChangeArrowheads="1"/>
          </p:cNvSpPr>
          <p:nvPr>
            <p:ph type="title"/>
          </p:nvPr>
        </p:nvSpPr>
        <p:spPr/>
        <p:txBody>
          <a:bodyPr/>
          <a:lstStyle/>
          <a:p>
            <a:r>
              <a:rPr lang="en-US" smtClean="0"/>
              <a:t>Transaction Assignment Hierarchy</a:t>
            </a:r>
          </a:p>
        </p:txBody>
      </p:sp>
      <p:sp>
        <p:nvSpPr>
          <p:cNvPr id="63493" name="Footer Placeholder 32"/>
          <p:cNvSpPr>
            <a:spLocks noGrp="1"/>
          </p:cNvSpPr>
          <p:nvPr>
            <p:ph type="ftr" sz="quarter" idx="10"/>
          </p:nvPr>
        </p:nvSpPr>
        <p:spPr>
          <a:noFill/>
        </p:spPr>
        <p:txBody>
          <a:bodyPr/>
          <a:lstStyle/>
          <a:p>
            <a:pPr defTabSz="865188"/>
            <a:r>
              <a:rPr lang="en-US"/>
              <a:t>GL-SU-600</a:t>
            </a:r>
          </a:p>
        </p:txBody>
      </p:sp>
      <p:grpSp>
        <p:nvGrpSpPr>
          <p:cNvPr id="34" name="Group 33"/>
          <p:cNvGrpSpPr/>
          <p:nvPr/>
        </p:nvGrpSpPr>
        <p:grpSpPr>
          <a:xfrm>
            <a:off x="160898" y="1387465"/>
            <a:ext cx="8820150" cy="4475163"/>
            <a:chOff x="169863" y="1692275"/>
            <a:chExt cx="8820150" cy="4475163"/>
          </a:xfrm>
        </p:grpSpPr>
        <p:grpSp>
          <p:nvGrpSpPr>
            <p:cNvPr id="63491" name="Group 5"/>
            <p:cNvGrpSpPr>
              <a:grpSpLocks/>
            </p:cNvGrpSpPr>
            <p:nvPr/>
          </p:nvGrpSpPr>
          <p:grpSpPr bwMode="auto">
            <a:xfrm>
              <a:off x="4905375" y="1692275"/>
              <a:ext cx="3597275" cy="1674813"/>
              <a:chOff x="3090" y="721"/>
              <a:chExt cx="2266" cy="1055"/>
            </a:xfrm>
          </p:grpSpPr>
          <p:sp>
            <p:nvSpPr>
              <p:cNvPr id="63517" name="Text Box 6"/>
              <p:cNvSpPr txBox="1">
                <a:spLocks noChangeArrowheads="1"/>
              </p:cNvSpPr>
              <p:nvPr/>
            </p:nvSpPr>
            <p:spPr bwMode="auto">
              <a:xfrm>
                <a:off x="3550" y="721"/>
                <a:ext cx="1296" cy="415"/>
              </a:xfrm>
              <a:prstGeom prst="rect">
                <a:avLst/>
              </a:prstGeom>
              <a:noFill/>
              <a:ln w="19050">
                <a:solidFill>
                  <a:schemeClr val="bg2"/>
                </a:solidFill>
                <a:miter lim="800000"/>
                <a:headEnd/>
                <a:tailEnd/>
              </a:ln>
              <a:effectLst>
                <a:prstShdw prst="shdw17" dist="17961" dir="2700000">
                  <a:schemeClr val="tx1"/>
                </a:prstShdw>
              </a:effectLst>
            </p:spPr>
            <p:txBody>
              <a:bodyPr wrap="none">
                <a:spAutoFit/>
              </a:bodyPr>
              <a:lstStyle/>
              <a:p>
                <a:pPr algn="ctr" eaLnBrk="0" hangingPunct="0"/>
                <a:r>
                  <a:rPr lang="en-US" sz="1200" b="1">
                    <a:latin typeface="+mj-lt"/>
                  </a:rPr>
                  <a:t>System Daybook</a:t>
                </a:r>
              </a:p>
              <a:p>
                <a:pPr algn="ctr" eaLnBrk="0" hangingPunct="0"/>
                <a:r>
                  <a:rPr lang="en-US" sz="1200" b="1">
                    <a:latin typeface="+mj-lt"/>
                  </a:rPr>
                  <a:t>Unassigned Transactions</a:t>
                </a:r>
              </a:p>
              <a:p>
                <a:pPr algn="ctr" eaLnBrk="0" hangingPunct="0"/>
                <a:r>
                  <a:rPr lang="en-US" sz="1200" b="1">
                    <a:latin typeface="+mj-lt"/>
                  </a:rPr>
                  <a:t>Daybook Type SC</a:t>
                </a:r>
              </a:p>
            </p:txBody>
          </p:sp>
          <p:sp>
            <p:nvSpPr>
              <p:cNvPr id="63518" name="Text Box 7"/>
              <p:cNvSpPr txBox="1">
                <a:spLocks noChangeArrowheads="1"/>
              </p:cNvSpPr>
              <p:nvPr/>
            </p:nvSpPr>
            <p:spPr bwMode="auto">
              <a:xfrm>
                <a:off x="3090" y="1476"/>
                <a:ext cx="975" cy="300"/>
              </a:xfrm>
              <a:prstGeom prst="rect">
                <a:avLst/>
              </a:prstGeom>
              <a:noFill/>
              <a:ln w="19050">
                <a:solidFill>
                  <a:schemeClr val="bg2"/>
                </a:solidFill>
                <a:miter lim="800000"/>
                <a:headEnd/>
                <a:tailEnd/>
              </a:ln>
              <a:effectLst>
                <a:prstShdw prst="shdw17" dist="17961" dir="2700000">
                  <a:schemeClr val="tx1"/>
                </a:prstShdw>
              </a:effectLst>
            </p:spPr>
            <p:txBody>
              <a:bodyPr wrap="none">
                <a:spAutoFit/>
              </a:bodyPr>
              <a:lstStyle/>
              <a:p>
                <a:pPr algn="ctr" eaLnBrk="0" hangingPunct="0"/>
                <a:r>
                  <a:rPr lang="en-US" sz="1200" b="1">
                    <a:latin typeface="+mj-lt"/>
                  </a:rPr>
                  <a:t>All non-IC SO AR</a:t>
                </a:r>
              </a:p>
              <a:p>
                <a:pPr algn="ctr" eaLnBrk="0" hangingPunct="0"/>
                <a:r>
                  <a:rPr lang="en-US" sz="1200" b="1">
                    <a:latin typeface="+mj-lt"/>
                  </a:rPr>
                  <a:t>transactions types</a:t>
                </a:r>
              </a:p>
            </p:txBody>
          </p:sp>
          <p:sp>
            <p:nvSpPr>
              <p:cNvPr id="63519" name="Text Box 8"/>
              <p:cNvSpPr txBox="1">
                <a:spLocks noChangeArrowheads="1"/>
              </p:cNvSpPr>
              <p:nvPr/>
            </p:nvSpPr>
            <p:spPr bwMode="auto">
              <a:xfrm>
                <a:off x="4455" y="1476"/>
                <a:ext cx="901" cy="300"/>
              </a:xfrm>
              <a:prstGeom prst="rect">
                <a:avLst/>
              </a:prstGeom>
              <a:noFill/>
              <a:ln w="19050">
                <a:solidFill>
                  <a:schemeClr val="bg2"/>
                </a:solidFill>
                <a:miter lim="800000"/>
                <a:headEnd/>
                <a:tailEnd/>
              </a:ln>
              <a:effectLst>
                <a:prstShdw prst="shdw17" dist="17961" dir="2700000">
                  <a:schemeClr val="tx1"/>
                </a:prstShdw>
              </a:effectLst>
            </p:spPr>
            <p:txBody>
              <a:bodyPr wrap="none">
                <a:spAutoFit/>
              </a:bodyPr>
              <a:lstStyle/>
              <a:p>
                <a:pPr algn="ctr" eaLnBrk="0" hangingPunct="0"/>
                <a:r>
                  <a:rPr lang="en-US" sz="1200" b="1">
                    <a:latin typeface="+mj-lt"/>
                  </a:rPr>
                  <a:t>Document Types</a:t>
                </a:r>
              </a:p>
              <a:p>
                <a:pPr algn="ctr" eaLnBrk="0" hangingPunct="0"/>
                <a:r>
                  <a:rPr lang="en-US" sz="1200" b="1">
                    <a:latin typeface="+mj-lt"/>
                  </a:rPr>
                  <a:t>except ISS-SO</a:t>
                </a:r>
              </a:p>
            </p:txBody>
          </p:sp>
          <p:cxnSp>
            <p:nvCxnSpPr>
              <p:cNvPr id="63520" name="AutoShape 9"/>
              <p:cNvCxnSpPr>
                <a:cxnSpLocks noChangeShapeType="1"/>
                <a:stCxn id="63518" idx="0"/>
                <a:endCxn id="63517" idx="2"/>
              </p:cNvCxnSpPr>
              <p:nvPr/>
            </p:nvCxnSpPr>
            <p:spPr bwMode="auto">
              <a:xfrm rot="-5400000">
                <a:off x="3724" y="996"/>
                <a:ext cx="328" cy="620"/>
              </a:xfrm>
              <a:prstGeom prst="bentConnector3">
                <a:avLst>
                  <a:gd name="adj1" fmla="val 50000"/>
                </a:avLst>
              </a:prstGeom>
              <a:noFill/>
              <a:ln w="19050">
                <a:solidFill>
                  <a:schemeClr val="tx1"/>
                </a:solidFill>
                <a:prstDash val="dash"/>
                <a:miter lim="800000"/>
                <a:headEnd/>
                <a:tailEnd/>
              </a:ln>
            </p:spPr>
          </p:cxnSp>
          <p:cxnSp>
            <p:nvCxnSpPr>
              <p:cNvPr id="63521" name="AutoShape 10"/>
              <p:cNvCxnSpPr>
                <a:cxnSpLocks noChangeShapeType="1"/>
                <a:stCxn id="63519" idx="0"/>
                <a:endCxn id="63517" idx="2"/>
              </p:cNvCxnSpPr>
              <p:nvPr/>
            </p:nvCxnSpPr>
            <p:spPr bwMode="auto">
              <a:xfrm rot="5400000" flipH="1">
                <a:off x="4388" y="952"/>
                <a:ext cx="328" cy="708"/>
              </a:xfrm>
              <a:prstGeom prst="bentConnector3">
                <a:avLst>
                  <a:gd name="adj1" fmla="val 50000"/>
                </a:avLst>
              </a:prstGeom>
              <a:noFill/>
              <a:ln w="19050">
                <a:solidFill>
                  <a:schemeClr val="tx1"/>
                </a:solidFill>
                <a:prstDash val="dash"/>
                <a:miter lim="800000"/>
                <a:headEnd/>
                <a:tailEnd/>
              </a:ln>
            </p:spPr>
          </p:cxnSp>
        </p:grpSp>
        <p:grpSp>
          <p:nvGrpSpPr>
            <p:cNvPr id="63492" name="Group 11"/>
            <p:cNvGrpSpPr>
              <a:grpSpLocks/>
            </p:cNvGrpSpPr>
            <p:nvPr/>
          </p:nvGrpSpPr>
          <p:grpSpPr bwMode="auto">
            <a:xfrm>
              <a:off x="169863" y="2994025"/>
              <a:ext cx="8820150" cy="3173413"/>
              <a:chOff x="107" y="1541"/>
              <a:chExt cx="5556" cy="1999"/>
            </a:xfrm>
          </p:grpSpPr>
          <p:sp>
            <p:nvSpPr>
              <p:cNvPr id="63494" name="Text Box 12"/>
              <p:cNvSpPr txBox="1">
                <a:spLocks noChangeArrowheads="1"/>
              </p:cNvSpPr>
              <p:nvPr/>
            </p:nvSpPr>
            <p:spPr bwMode="auto">
              <a:xfrm>
                <a:off x="696" y="1541"/>
                <a:ext cx="935" cy="291"/>
              </a:xfrm>
              <a:prstGeom prst="rect">
                <a:avLst/>
              </a:prstGeom>
              <a:solidFill>
                <a:srgbClr val="CCFFFF"/>
              </a:solidFill>
              <a:ln w="19050">
                <a:solidFill>
                  <a:schemeClr val="bg2"/>
                </a:solidFill>
                <a:miter lim="800000"/>
                <a:headEnd/>
                <a:tailEnd/>
              </a:ln>
              <a:effectLst>
                <a:prstShdw prst="shdw17" dist="17961" dir="2700000">
                  <a:schemeClr val="tx1"/>
                </a:prstShdw>
              </a:effectLst>
            </p:spPr>
            <p:txBody>
              <a:bodyPr wrap="none">
                <a:spAutoFit/>
              </a:bodyPr>
              <a:lstStyle/>
              <a:p>
                <a:pPr algn="ctr" eaLnBrk="0" hangingPunct="0"/>
                <a:r>
                  <a:rPr lang="en-US" sz="1200" b="1">
                    <a:latin typeface="+mj-lt"/>
                  </a:rPr>
                  <a:t>Total Sales</a:t>
                </a:r>
              </a:p>
              <a:p>
                <a:pPr algn="ctr" eaLnBrk="0" hangingPunct="0"/>
                <a:r>
                  <a:rPr lang="en-US" sz="1200" b="1">
                    <a:latin typeface="+mj-lt"/>
                  </a:rPr>
                  <a:t>Daybook type SA</a:t>
                </a:r>
              </a:p>
            </p:txBody>
          </p:sp>
          <p:sp>
            <p:nvSpPr>
              <p:cNvPr id="63495" name="Text Box 13"/>
              <p:cNvSpPr txBox="1">
                <a:spLocks noChangeArrowheads="1"/>
              </p:cNvSpPr>
              <p:nvPr/>
            </p:nvSpPr>
            <p:spPr bwMode="auto">
              <a:xfrm>
                <a:off x="130" y="2628"/>
                <a:ext cx="923" cy="300"/>
              </a:xfrm>
              <a:prstGeom prst="rect">
                <a:avLst/>
              </a:prstGeom>
              <a:noFill/>
              <a:ln w="19050">
                <a:solidFill>
                  <a:schemeClr val="bg2"/>
                </a:solidFill>
                <a:miter lim="800000"/>
                <a:headEnd/>
                <a:tailEnd/>
              </a:ln>
              <a:effectLst>
                <a:prstShdw prst="shdw17" dist="17961" dir="2700000">
                  <a:schemeClr val="tx1"/>
                </a:prstShdw>
              </a:effectLst>
            </p:spPr>
            <p:txBody>
              <a:bodyPr wrap="none">
                <a:spAutoFit/>
              </a:bodyPr>
              <a:lstStyle/>
              <a:p>
                <a:pPr algn="ctr" eaLnBrk="0" hangingPunct="0"/>
                <a:r>
                  <a:rPr lang="en-US" sz="1200" b="1">
                    <a:latin typeface="+mj-lt"/>
                  </a:rPr>
                  <a:t>Transaction Type</a:t>
                </a:r>
              </a:p>
              <a:p>
                <a:pPr algn="ctr" eaLnBrk="0" hangingPunct="0"/>
                <a:r>
                  <a:rPr lang="en-US" sz="1200" b="1">
                    <a:latin typeface="+mj-lt"/>
                  </a:rPr>
                  <a:t>SO</a:t>
                </a:r>
              </a:p>
            </p:txBody>
          </p:sp>
          <p:sp>
            <p:nvSpPr>
              <p:cNvPr id="63496" name="Text Box 14"/>
              <p:cNvSpPr txBox="1">
                <a:spLocks noChangeArrowheads="1"/>
              </p:cNvSpPr>
              <p:nvPr/>
            </p:nvSpPr>
            <p:spPr bwMode="auto">
              <a:xfrm>
                <a:off x="1180" y="2628"/>
                <a:ext cx="923" cy="300"/>
              </a:xfrm>
              <a:prstGeom prst="rect">
                <a:avLst/>
              </a:prstGeom>
              <a:noFill/>
              <a:ln w="19050">
                <a:solidFill>
                  <a:schemeClr val="bg2"/>
                </a:solidFill>
                <a:miter lim="800000"/>
                <a:headEnd/>
                <a:tailEnd/>
              </a:ln>
              <a:effectLst>
                <a:prstShdw prst="shdw17" dist="17961" dir="2700000">
                  <a:schemeClr val="tx1"/>
                </a:prstShdw>
              </a:effectLst>
            </p:spPr>
            <p:txBody>
              <a:bodyPr wrap="none">
                <a:spAutoFit/>
              </a:bodyPr>
              <a:lstStyle/>
              <a:p>
                <a:pPr algn="ctr" eaLnBrk="0" hangingPunct="0"/>
                <a:r>
                  <a:rPr lang="en-US" sz="1200" b="1">
                    <a:latin typeface="+mj-lt"/>
                  </a:rPr>
                  <a:t>Transaction Type</a:t>
                </a:r>
              </a:p>
              <a:p>
                <a:pPr algn="ctr" eaLnBrk="0" hangingPunct="0"/>
                <a:r>
                  <a:rPr lang="en-US" sz="1200" b="1">
                    <a:latin typeface="+mj-lt"/>
                  </a:rPr>
                  <a:t>AR</a:t>
                </a:r>
              </a:p>
            </p:txBody>
          </p:sp>
          <p:sp>
            <p:nvSpPr>
              <p:cNvPr id="63497" name="Text Box 15"/>
              <p:cNvSpPr txBox="1">
                <a:spLocks noChangeArrowheads="1"/>
              </p:cNvSpPr>
              <p:nvPr/>
            </p:nvSpPr>
            <p:spPr bwMode="auto">
              <a:xfrm>
                <a:off x="107" y="3122"/>
                <a:ext cx="972" cy="415"/>
              </a:xfrm>
              <a:prstGeom prst="rect">
                <a:avLst/>
              </a:prstGeom>
              <a:noFill/>
              <a:ln w="19050">
                <a:solidFill>
                  <a:schemeClr val="bg2"/>
                </a:solidFill>
                <a:miter lim="800000"/>
                <a:headEnd/>
                <a:tailEnd/>
              </a:ln>
              <a:effectLst>
                <a:prstShdw prst="shdw17" dist="17961" dir="2700000">
                  <a:schemeClr val="tx1"/>
                </a:prstShdw>
              </a:effectLst>
            </p:spPr>
            <p:txBody>
              <a:bodyPr wrap="none">
                <a:spAutoFit/>
              </a:bodyPr>
              <a:lstStyle/>
              <a:p>
                <a:pPr algn="ctr" eaLnBrk="0" hangingPunct="0"/>
                <a:r>
                  <a:rPr lang="en-US" sz="1200" b="1">
                    <a:latin typeface="+mj-lt"/>
                  </a:rPr>
                  <a:t>Document Type I</a:t>
                </a:r>
              </a:p>
              <a:p>
                <a:pPr algn="ctr" eaLnBrk="0" hangingPunct="0"/>
                <a:endParaRPr lang="en-US" sz="1200" b="1">
                  <a:latin typeface="+mj-lt"/>
                </a:endParaRPr>
              </a:p>
              <a:p>
                <a:pPr algn="ctr" eaLnBrk="0" hangingPunct="0"/>
                <a:r>
                  <a:rPr lang="en-US" sz="1200" b="1">
                    <a:latin typeface="+mj-lt"/>
                  </a:rPr>
                  <a:t>SO Posted Invoice</a:t>
                </a:r>
              </a:p>
            </p:txBody>
          </p:sp>
          <p:sp>
            <p:nvSpPr>
              <p:cNvPr id="63498" name="Text Box 16"/>
              <p:cNvSpPr txBox="1">
                <a:spLocks noChangeArrowheads="1"/>
              </p:cNvSpPr>
              <p:nvPr/>
            </p:nvSpPr>
            <p:spPr bwMode="auto">
              <a:xfrm>
                <a:off x="1159" y="3123"/>
                <a:ext cx="970" cy="407"/>
              </a:xfrm>
              <a:prstGeom prst="rect">
                <a:avLst/>
              </a:prstGeom>
              <a:noFill/>
              <a:ln w="19050">
                <a:solidFill>
                  <a:schemeClr val="bg2"/>
                </a:solidFill>
                <a:miter lim="800000"/>
                <a:headEnd/>
                <a:tailEnd/>
              </a:ln>
              <a:effectLst>
                <a:prstShdw prst="shdw17" dist="17961" dir="2700000">
                  <a:schemeClr val="tx1"/>
                </a:prstShdw>
              </a:effectLst>
            </p:spPr>
            <p:txBody>
              <a:bodyPr wrap="none">
                <a:spAutoFit/>
              </a:bodyPr>
              <a:lstStyle/>
              <a:p>
                <a:pPr algn="ctr" eaLnBrk="0" hangingPunct="0"/>
                <a:r>
                  <a:rPr lang="en-US" sz="1200" b="1">
                    <a:latin typeface="+mj-lt"/>
                  </a:rPr>
                  <a:t>Document Type M</a:t>
                </a:r>
              </a:p>
              <a:p>
                <a:pPr algn="ctr" eaLnBrk="0" hangingPunct="0"/>
                <a:endParaRPr lang="en-US" sz="1200" b="1">
                  <a:latin typeface="+mj-lt"/>
                </a:endParaRPr>
              </a:p>
              <a:p>
                <a:pPr algn="ctr" eaLnBrk="0" hangingPunct="0"/>
                <a:r>
                  <a:rPr lang="en-US" sz="1200" b="1">
                    <a:latin typeface="+mj-lt"/>
                  </a:rPr>
                  <a:t>AR Dr/Cr Memo</a:t>
                </a:r>
              </a:p>
            </p:txBody>
          </p:sp>
          <p:sp>
            <p:nvSpPr>
              <p:cNvPr id="63499" name="Text Box 17"/>
              <p:cNvSpPr txBox="1">
                <a:spLocks noChangeArrowheads="1"/>
              </p:cNvSpPr>
              <p:nvPr/>
            </p:nvSpPr>
            <p:spPr bwMode="auto">
              <a:xfrm>
                <a:off x="2343" y="1972"/>
                <a:ext cx="1014" cy="291"/>
              </a:xfrm>
              <a:prstGeom prst="rect">
                <a:avLst/>
              </a:prstGeom>
              <a:noFill/>
              <a:ln w="19050">
                <a:solidFill>
                  <a:schemeClr val="bg2"/>
                </a:solidFill>
                <a:miter lim="800000"/>
                <a:headEnd/>
                <a:tailEnd/>
              </a:ln>
              <a:effectLst>
                <a:prstShdw prst="shdw17" dist="17961" dir="2700000">
                  <a:schemeClr val="tx1"/>
                </a:prstShdw>
              </a:effectLst>
            </p:spPr>
            <p:txBody>
              <a:bodyPr wrap="none">
                <a:spAutoFit/>
              </a:bodyPr>
              <a:lstStyle/>
              <a:p>
                <a:pPr algn="ctr" eaLnBrk="0" hangingPunct="0"/>
                <a:r>
                  <a:rPr lang="en-US" sz="1200" b="1">
                    <a:latin typeface="+mj-lt"/>
                  </a:rPr>
                  <a:t>Inventory Daybook</a:t>
                </a:r>
              </a:p>
              <a:p>
                <a:pPr algn="ctr" eaLnBrk="0" hangingPunct="0"/>
                <a:r>
                  <a:rPr lang="en-US" sz="1200" b="1">
                    <a:latin typeface="+mj-lt"/>
                  </a:rPr>
                  <a:t>Type IC</a:t>
                </a:r>
              </a:p>
            </p:txBody>
          </p:sp>
          <p:sp>
            <p:nvSpPr>
              <p:cNvPr id="63500" name="Text Box 18"/>
              <p:cNvSpPr txBox="1">
                <a:spLocks noChangeArrowheads="1"/>
              </p:cNvSpPr>
              <p:nvPr/>
            </p:nvSpPr>
            <p:spPr bwMode="auto">
              <a:xfrm>
                <a:off x="3550" y="2628"/>
                <a:ext cx="923" cy="300"/>
              </a:xfrm>
              <a:prstGeom prst="rect">
                <a:avLst/>
              </a:prstGeom>
              <a:noFill/>
              <a:ln w="19050">
                <a:solidFill>
                  <a:schemeClr val="bg2"/>
                </a:solidFill>
                <a:miter lim="800000"/>
                <a:headEnd/>
                <a:tailEnd/>
              </a:ln>
              <a:effectLst>
                <a:prstShdw prst="shdw17" dist="17961" dir="2700000">
                  <a:schemeClr val="tx1"/>
                </a:prstShdw>
              </a:effectLst>
            </p:spPr>
            <p:txBody>
              <a:bodyPr wrap="none">
                <a:spAutoFit/>
              </a:bodyPr>
              <a:lstStyle/>
              <a:p>
                <a:pPr algn="ctr" eaLnBrk="0" hangingPunct="0"/>
                <a:r>
                  <a:rPr lang="en-US" sz="1200" b="1">
                    <a:latin typeface="+mj-lt"/>
                  </a:rPr>
                  <a:t>Transaction Type</a:t>
                </a:r>
              </a:p>
              <a:p>
                <a:pPr algn="ctr" eaLnBrk="0" hangingPunct="0"/>
                <a:r>
                  <a:rPr lang="en-US" sz="1200" b="1">
                    <a:latin typeface="+mj-lt"/>
                  </a:rPr>
                  <a:t>IC</a:t>
                </a:r>
              </a:p>
            </p:txBody>
          </p:sp>
          <p:sp>
            <p:nvSpPr>
              <p:cNvPr id="63501" name="Text Box 19"/>
              <p:cNvSpPr txBox="1">
                <a:spLocks noChangeArrowheads="1"/>
              </p:cNvSpPr>
              <p:nvPr/>
            </p:nvSpPr>
            <p:spPr bwMode="auto">
              <a:xfrm>
                <a:off x="2208" y="3122"/>
                <a:ext cx="1191" cy="415"/>
              </a:xfrm>
              <a:prstGeom prst="rect">
                <a:avLst/>
              </a:prstGeom>
              <a:noFill/>
              <a:ln w="19050">
                <a:solidFill>
                  <a:schemeClr val="bg2"/>
                </a:solidFill>
                <a:miter lim="800000"/>
                <a:headEnd/>
                <a:tailEnd/>
              </a:ln>
              <a:effectLst>
                <a:prstShdw prst="shdw17" dist="17961" dir="2700000">
                  <a:schemeClr val="tx1"/>
                </a:prstShdw>
              </a:effectLst>
            </p:spPr>
            <p:txBody>
              <a:bodyPr wrap="none">
                <a:spAutoFit/>
              </a:bodyPr>
              <a:lstStyle/>
              <a:p>
                <a:pPr algn="ctr" eaLnBrk="0" hangingPunct="0"/>
                <a:r>
                  <a:rPr lang="en-US" sz="1200" b="1">
                    <a:latin typeface="+mj-lt"/>
                  </a:rPr>
                  <a:t>Transaction Type</a:t>
                </a:r>
              </a:p>
              <a:p>
                <a:pPr algn="ctr" eaLnBrk="0" hangingPunct="0"/>
                <a:r>
                  <a:rPr lang="en-US" sz="1200" b="1">
                    <a:latin typeface="+mj-lt"/>
                  </a:rPr>
                  <a:t>ISS-SO</a:t>
                </a:r>
              </a:p>
              <a:p>
                <a:pPr algn="ctr" eaLnBrk="0" hangingPunct="0"/>
                <a:r>
                  <a:rPr lang="en-US" sz="1200" b="1">
                    <a:latin typeface="+mj-lt"/>
                  </a:rPr>
                  <a:t>Inventory SO Shipment</a:t>
                </a:r>
              </a:p>
            </p:txBody>
          </p:sp>
          <p:sp>
            <p:nvSpPr>
              <p:cNvPr id="63502" name="Text Box 20"/>
              <p:cNvSpPr txBox="1">
                <a:spLocks noChangeArrowheads="1"/>
              </p:cNvSpPr>
              <p:nvPr/>
            </p:nvSpPr>
            <p:spPr bwMode="auto">
              <a:xfrm>
                <a:off x="3464" y="3123"/>
                <a:ext cx="1099" cy="415"/>
              </a:xfrm>
              <a:prstGeom prst="rect">
                <a:avLst/>
              </a:prstGeom>
              <a:noFill/>
              <a:ln w="19050">
                <a:solidFill>
                  <a:schemeClr val="bg2"/>
                </a:solidFill>
                <a:miter lim="800000"/>
                <a:headEnd/>
                <a:tailEnd/>
              </a:ln>
              <a:effectLst>
                <a:prstShdw prst="shdw17" dist="17961" dir="2700000">
                  <a:schemeClr val="tx1"/>
                </a:prstShdw>
              </a:effectLst>
            </p:spPr>
            <p:txBody>
              <a:bodyPr wrap="none">
                <a:spAutoFit/>
              </a:bodyPr>
              <a:lstStyle/>
              <a:p>
                <a:pPr algn="ctr" eaLnBrk="0" hangingPunct="0"/>
                <a:r>
                  <a:rPr lang="en-US" sz="1200" b="1">
                    <a:latin typeface="+mj-lt"/>
                  </a:rPr>
                  <a:t>Transaction Type</a:t>
                </a:r>
              </a:p>
              <a:p>
                <a:pPr algn="ctr" eaLnBrk="0" hangingPunct="0"/>
                <a:r>
                  <a:rPr lang="en-US" sz="1200" b="1">
                    <a:latin typeface="+mj-lt"/>
                  </a:rPr>
                  <a:t>RCT-PO</a:t>
                </a:r>
              </a:p>
              <a:p>
                <a:pPr algn="ctr" eaLnBrk="0" hangingPunct="0"/>
                <a:r>
                  <a:rPr lang="en-US" sz="1200" b="1">
                    <a:latin typeface="+mj-lt"/>
                  </a:rPr>
                  <a:t>Inventory PO Receipt</a:t>
                </a:r>
              </a:p>
            </p:txBody>
          </p:sp>
          <p:sp>
            <p:nvSpPr>
              <p:cNvPr id="63503" name="Text Box 21"/>
              <p:cNvSpPr txBox="1">
                <a:spLocks noChangeArrowheads="1"/>
              </p:cNvSpPr>
              <p:nvPr/>
            </p:nvSpPr>
            <p:spPr bwMode="auto">
              <a:xfrm>
                <a:off x="4628" y="3125"/>
                <a:ext cx="1035" cy="415"/>
              </a:xfrm>
              <a:prstGeom prst="rect">
                <a:avLst/>
              </a:prstGeom>
              <a:noFill/>
              <a:ln w="19050">
                <a:solidFill>
                  <a:schemeClr val="bg2"/>
                </a:solidFill>
                <a:miter lim="800000"/>
                <a:headEnd/>
                <a:tailEnd/>
              </a:ln>
              <a:effectLst>
                <a:prstShdw prst="shdw17" dist="17961" dir="2700000">
                  <a:schemeClr val="tx1"/>
                </a:prstShdw>
              </a:effectLst>
            </p:spPr>
            <p:txBody>
              <a:bodyPr wrap="none">
                <a:spAutoFit/>
              </a:bodyPr>
              <a:lstStyle/>
              <a:p>
                <a:pPr algn="ctr" eaLnBrk="0" hangingPunct="0"/>
                <a:r>
                  <a:rPr lang="en-US" sz="1200" b="1">
                    <a:latin typeface="+mj-lt"/>
                  </a:rPr>
                  <a:t>Transaction Type</a:t>
                </a:r>
              </a:p>
              <a:p>
                <a:pPr algn="ctr" eaLnBrk="0" hangingPunct="0"/>
                <a:r>
                  <a:rPr lang="en-US" sz="1200" b="1">
                    <a:latin typeface="+mj-lt"/>
                  </a:rPr>
                  <a:t>TAG-CNT</a:t>
                </a:r>
              </a:p>
              <a:p>
                <a:pPr algn="ctr" eaLnBrk="0" hangingPunct="0"/>
                <a:r>
                  <a:rPr lang="en-US" sz="1200" b="1">
                    <a:latin typeface="+mj-lt"/>
                  </a:rPr>
                  <a:t>Physical Inv Update</a:t>
                </a:r>
              </a:p>
            </p:txBody>
          </p:sp>
          <p:cxnSp>
            <p:nvCxnSpPr>
              <p:cNvPr id="63504" name="AutoShape 22"/>
              <p:cNvCxnSpPr>
                <a:cxnSpLocks noChangeShapeType="1"/>
                <a:stCxn id="63499" idx="3"/>
                <a:endCxn id="63500" idx="0"/>
              </p:cNvCxnSpPr>
              <p:nvPr/>
            </p:nvCxnSpPr>
            <p:spPr bwMode="auto">
              <a:xfrm>
                <a:off x="3357" y="2118"/>
                <a:ext cx="654" cy="510"/>
              </a:xfrm>
              <a:prstGeom prst="bentConnector2">
                <a:avLst/>
              </a:prstGeom>
              <a:noFill/>
              <a:ln w="19050">
                <a:solidFill>
                  <a:schemeClr val="tx1"/>
                </a:solidFill>
                <a:prstDash val="sysDot"/>
                <a:miter lim="800000"/>
                <a:headEnd/>
                <a:tailEnd/>
              </a:ln>
            </p:spPr>
          </p:cxnSp>
          <p:cxnSp>
            <p:nvCxnSpPr>
              <p:cNvPr id="63505" name="AutoShape 23"/>
              <p:cNvCxnSpPr>
                <a:cxnSpLocks noChangeShapeType="1"/>
                <a:stCxn id="63494" idx="2"/>
                <a:endCxn id="63495" idx="0"/>
              </p:cNvCxnSpPr>
              <p:nvPr/>
            </p:nvCxnSpPr>
            <p:spPr bwMode="auto">
              <a:xfrm rot="5400000">
                <a:off x="479" y="1944"/>
                <a:ext cx="796" cy="572"/>
              </a:xfrm>
              <a:prstGeom prst="straightConnector1">
                <a:avLst/>
              </a:prstGeom>
              <a:noFill/>
              <a:ln w="38100">
                <a:solidFill>
                  <a:srgbClr val="FF0000"/>
                </a:solidFill>
                <a:prstDash val="dash"/>
                <a:round/>
                <a:headEnd/>
                <a:tailEnd/>
              </a:ln>
            </p:spPr>
          </p:cxnSp>
          <p:cxnSp>
            <p:nvCxnSpPr>
              <p:cNvPr id="63506" name="AutoShape 24"/>
              <p:cNvCxnSpPr>
                <a:cxnSpLocks noChangeShapeType="1"/>
                <a:stCxn id="63494" idx="2"/>
                <a:endCxn id="63496" idx="0"/>
              </p:cNvCxnSpPr>
              <p:nvPr/>
            </p:nvCxnSpPr>
            <p:spPr bwMode="auto">
              <a:xfrm rot="16200000" flipH="1">
                <a:off x="1004" y="1991"/>
                <a:ext cx="796" cy="478"/>
              </a:xfrm>
              <a:prstGeom prst="straightConnector1">
                <a:avLst/>
              </a:prstGeom>
              <a:noFill/>
              <a:ln w="38100">
                <a:solidFill>
                  <a:srgbClr val="FF0000"/>
                </a:solidFill>
                <a:prstDash val="dash"/>
                <a:round/>
                <a:headEnd/>
                <a:tailEnd/>
              </a:ln>
            </p:spPr>
          </p:cxnSp>
          <p:cxnSp>
            <p:nvCxnSpPr>
              <p:cNvPr id="63507" name="AutoShape 25"/>
              <p:cNvCxnSpPr>
                <a:cxnSpLocks noChangeShapeType="1"/>
                <a:stCxn id="63512" idx="0"/>
                <a:endCxn id="63513" idx="0"/>
              </p:cNvCxnSpPr>
              <p:nvPr/>
            </p:nvCxnSpPr>
            <p:spPr bwMode="auto">
              <a:xfrm rot="5400000" flipH="1" flipV="1">
                <a:off x="1336" y="2026"/>
                <a:ext cx="1" cy="1097"/>
              </a:xfrm>
              <a:prstGeom prst="bentConnector3">
                <a:avLst>
                  <a:gd name="adj1" fmla="val 14395466"/>
                </a:avLst>
              </a:prstGeom>
              <a:noFill/>
              <a:ln w="28575">
                <a:solidFill>
                  <a:schemeClr val="tx1"/>
                </a:solidFill>
                <a:miter lim="800000"/>
                <a:headEnd/>
                <a:tailEnd/>
              </a:ln>
            </p:spPr>
          </p:cxnSp>
          <p:cxnSp>
            <p:nvCxnSpPr>
              <p:cNvPr id="63508" name="AutoShape 26"/>
              <p:cNvCxnSpPr>
                <a:cxnSpLocks noChangeShapeType="1"/>
                <a:stCxn id="63513" idx="0"/>
                <a:endCxn id="63514" idx="0"/>
              </p:cNvCxnSpPr>
              <p:nvPr/>
            </p:nvCxnSpPr>
            <p:spPr bwMode="auto">
              <a:xfrm rot="5400000" flipH="1" flipV="1">
                <a:off x="2848" y="1607"/>
                <a:ext cx="3" cy="1931"/>
              </a:xfrm>
              <a:prstGeom prst="bentConnector3">
                <a:avLst>
                  <a:gd name="adj1" fmla="val 4214471"/>
                </a:avLst>
              </a:prstGeom>
              <a:noFill/>
              <a:ln w="28575">
                <a:solidFill>
                  <a:schemeClr val="tx1"/>
                </a:solidFill>
                <a:prstDash val="dash"/>
                <a:miter lim="800000"/>
                <a:headEnd/>
                <a:tailEnd/>
              </a:ln>
            </p:spPr>
          </p:cxnSp>
          <p:cxnSp>
            <p:nvCxnSpPr>
              <p:cNvPr id="63509" name="AutoShape 27"/>
              <p:cNvCxnSpPr>
                <a:cxnSpLocks noChangeShapeType="1"/>
                <a:stCxn id="63495" idx="2"/>
                <a:endCxn id="63497" idx="0"/>
              </p:cNvCxnSpPr>
              <p:nvPr/>
            </p:nvCxnSpPr>
            <p:spPr bwMode="auto">
              <a:xfrm>
                <a:off x="592" y="2934"/>
                <a:ext cx="1" cy="182"/>
              </a:xfrm>
              <a:prstGeom prst="straightConnector1">
                <a:avLst/>
              </a:prstGeom>
              <a:noFill/>
              <a:ln w="28575">
                <a:solidFill>
                  <a:schemeClr val="tx1"/>
                </a:solidFill>
                <a:prstDash val="dash"/>
                <a:round/>
                <a:headEnd/>
                <a:tailEnd/>
              </a:ln>
            </p:spPr>
          </p:cxnSp>
          <p:cxnSp>
            <p:nvCxnSpPr>
              <p:cNvPr id="63510" name="AutoShape 28"/>
              <p:cNvCxnSpPr>
                <a:cxnSpLocks noChangeShapeType="1"/>
                <a:stCxn id="63496" idx="2"/>
                <a:endCxn id="63498" idx="0"/>
              </p:cNvCxnSpPr>
              <p:nvPr/>
            </p:nvCxnSpPr>
            <p:spPr bwMode="auto">
              <a:xfrm rot="16200000" flipH="1">
                <a:off x="1545" y="3024"/>
                <a:ext cx="195" cy="2"/>
              </a:xfrm>
              <a:prstGeom prst="straightConnector1">
                <a:avLst/>
              </a:prstGeom>
              <a:noFill/>
              <a:ln w="28575">
                <a:solidFill>
                  <a:schemeClr val="tx1"/>
                </a:solidFill>
                <a:prstDash val="dash"/>
                <a:round/>
                <a:headEnd/>
                <a:tailEnd/>
              </a:ln>
            </p:spPr>
          </p:cxnSp>
          <p:cxnSp>
            <p:nvCxnSpPr>
              <p:cNvPr id="63511" name="AutoShape 29"/>
              <p:cNvCxnSpPr>
                <a:cxnSpLocks noChangeShapeType="1"/>
                <a:stCxn id="63501" idx="0"/>
                <a:endCxn id="63500" idx="2"/>
              </p:cNvCxnSpPr>
              <p:nvPr/>
            </p:nvCxnSpPr>
            <p:spPr bwMode="auto">
              <a:xfrm rot="-5400000">
                <a:off x="3317" y="2421"/>
                <a:ext cx="182" cy="1208"/>
              </a:xfrm>
              <a:prstGeom prst="bentConnector3">
                <a:avLst>
                  <a:gd name="adj1" fmla="val 50000"/>
                </a:avLst>
              </a:prstGeom>
              <a:noFill/>
              <a:ln w="28575">
                <a:solidFill>
                  <a:schemeClr val="tx1"/>
                </a:solidFill>
                <a:miter lim="800000"/>
                <a:headEnd/>
                <a:tailEnd/>
              </a:ln>
            </p:spPr>
          </p:cxnSp>
          <p:sp>
            <p:nvSpPr>
              <p:cNvPr id="63512" name="Rectangle 30"/>
              <p:cNvSpPr>
                <a:spLocks noChangeArrowheads="1"/>
              </p:cNvSpPr>
              <p:nvPr/>
            </p:nvSpPr>
            <p:spPr bwMode="auto">
              <a:xfrm>
                <a:off x="729" y="2574"/>
                <a:ext cx="116" cy="136"/>
              </a:xfrm>
              <a:prstGeom prst="rect">
                <a:avLst/>
              </a:prstGeom>
              <a:noFill/>
              <a:ln w="38100">
                <a:noFill/>
                <a:miter lim="800000"/>
                <a:headEnd/>
                <a:tailEnd/>
              </a:ln>
            </p:spPr>
            <p:txBody>
              <a:bodyPr wrap="none" anchor="ctr">
                <a:spAutoFit/>
              </a:bodyPr>
              <a:lstStyle/>
              <a:p>
                <a:endParaRPr lang="en-US">
                  <a:latin typeface="+mj-lt"/>
                </a:endParaRPr>
              </a:p>
            </p:txBody>
          </p:sp>
          <p:sp>
            <p:nvSpPr>
              <p:cNvPr id="63513" name="Rectangle 31"/>
              <p:cNvSpPr>
                <a:spLocks noChangeArrowheads="1"/>
              </p:cNvSpPr>
              <p:nvPr/>
            </p:nvSpPr>
            <p:spPr bwMode="auto">
              <a:xfrm>
                <a:off x="1826" y="2574"/>
                <a:ext cx="116" cy="136"/>
              </a:xfrm>
              <a:prstGeom prst="rect">
                <a:avLst/>
              </a:prstGeom>
              <a:noFill/>
              <a:ln w="38100">
                <a:noFill/>
                <a:miter lim="800000"/>
                <a:headEnd/>
                <a:tailEnd/>
              </a:ln>
            </p:spPr>
            <p:txBody>
              <a:bodyPr wrap="none" anchor="ctr">
                <a:spAutoFit/>
              </a:bodyPr>
              <a:lstStyle/>
              <a:p>
                <a:endParaRPr lang="en-US">
                  <a:latin typeface="+mj-lt"/>
                </a:endParaRPr>
              </a:p>
            </p:txBody>
          </p:sp>
          <p:sp>
            <p:nvSpPr>
              <p:cNvPr id="63514" name="Rectangle 32"/>
              <p:cNvSpPr>
                <a:spLocks noChangeArrowheads="1"/>
              </p:cNvSpPr>
              <p:nvPr/>
            </p:nvSpPr>
            <p:spPr bwMode="auto">
              <a:xfrm>
                <a:off x="3792" y="2571"/>
                <a:ext cx="47" cy="136"/>
              </a:xfrm>
              <a:prstGeom prst="rect">
                <a:avLst/>
              </a:prstGeom>
              <a:noFill/>
              <a:ln w="38100">
                <a:noFill/>
                <a:miter lim="800000"/>
                <a:headEnd/>
                <a:tailEnd/>
              </a:ln>
            </p:spPr>
            <p:txBody>
              <a:bodyPr anchor="ctr">
                <a:spAutoFit/>
              </a:bodyPr>
              <a:lstStyle/>
              <a:p>
                <a:endParaRPr lang="en-US">
                  <a:latin typeface="+mj-lt"/>
                </a:endParaRPr>
              </a:p>
            </p:txBody>
          </p:sp>
          <p:cxnSp>
            <p:nvCxnSpPr>
              <p:cNvPr id="63515" name="AutoShape 33"/>
              <p:cNvCxnSpPr>
                <a:cxnSpLocks noChangeShapeType="1"/>
                <a:stCxn id="63503" idx="0"/>
                <a:endCxn id="63500" idx="2"/>
              </p:cNvCxnSpPr>
              <p:nvPr/>
            </p:nvCxnSpPr>
            <p:spPr bwMode="auto">
              <a:xfrm rot="5400000" flipH="1">
                <a:off x="4486" y="2460"/>
                <a:ext cx="185" cy="1134"/>
              </a:xfrm>
              <a:prstGeom prst="bentConnector3">
                <a:avLst>
                  <a:gd name="adj1" fmla="val 49731"/>
                </a:avLst>
              </a:prstGeom>
              <a:noFill/>
              <a:ln w="28575">
                <a:solidFill>
                  <a:schemeClr val="tx1"/>
                </a:solidFill>
                <a:miter lim="800000"/>
                <a:headEnd/>
                <a:tailEnd/>
              </a:ln>
            </p:spPr>
          </p:cxnSp>
          <p:cxnSp>
            <p:nvCxnSpPr>
              <p:cNvPr id="63516" name="AutoShape 34"/>
              <p:cNvCxnSpPr>
                <a:cxnSpLocks noChangeShapeType="1"/>
                <a:stCxn id="63500" idx="2"/>
                <a:endCxn id="63502" idx="0"/>
              </p:cNvCxnSpPr>
              <p:nvPr/>
            </p:nvCxnSpPr>
            <p:spPr bwMode="auto">
              <a:xfrm>
                <a:off x="4012" y="2934"/>
                <a:ext cx="2" cy="183"/>
              </a:xfrm>
              <a:prstGeom prst="straightConnector1">
                <a:avLst/>
              </a:prstGeom>
              <a:noFill/>
              <a:ln w="28575">
                <a:solidFill>
                  <a:schemeClr val="tx1"/>
                </a:solidFill>
                <a:round/>
                <a:headEnd/>
                <a:tailEnd/>
              </a:ln>
            </p:spPr>
          </p:cxnSp>
        </p:grp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ChangeArrowheads="1"/>
          </p:cNvSpPr>
          <p:nvPr/>
        </p:nvSpPr>
        <p:spPr bwMode="auto">
          <a:xfrm>
            <a:off x="2284413" y="2794000"/>
            <a:ext cx="5216525" cy="881063"/>
          </a:xfrm>
          <a:prstGeom prst="rect">
            <a:avLst/>
          </a:prstGeom>
          <a:noFill/>
          <a:ln w="9525">
            <a:noFill/>
            <a:miter lim="800000"/>
            <a:headEnd/>
            <a:tailEnd/>
          </a:ln>
        </p:spPr>
        <p:txBody>
          <a:bodyPr lIns="91432" tIns="45716" rIns="91432" bIns="45716" anchor="b"/>
          <a:lstStyle/>
          <a:p>
            <a:pPr>
              <a:lnSpc>
                <a:spcPct val="90000"/>
              </a:lnSpc>
            </a:pPr>
            <a:r>
              <a:rPr lang="en-US" sz="4400" b="1">
                <a:solidFill>
                  <a:srgbClr val="5A87C6"/>
                </a:solidFill>
                <a:latin typeface="Tahoma" pitchFamily="34" charset="0"/>
              </a:rPr>
              <a:t>Setup Exercise</a:t>
            </a:r>
          </a:p>
        </p:txBody>
      </p:sp>
      <p:sp>
        <p:nvSpPr>
          <p:cNvPr id="64515" name="Footer Placeholder 2"/>
          <p:cNvSpPr>
            <a:spLocks noGrp="1"/>
          </p:cNvSpPr>
          <p:nvPr>
            <p:ph type="ftr" sz="quarter" idx="10"/>
          </p:nvPr>
        </p:nvSpPr>
        <p:spPr>
          <a:noFill/>
        </p:spPr>
        <p:txBody>
          <a:bodyPr/>
          <a:lstStyle/>
          <a:p>
            <a:pPr defTabSz="865188"/>
            <a:r>
              <a:rPr lang="en-US"/>
              <a:t>GL-SU-610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67434" y="891610"/>
            <a:ext cx="7019365" cy="5424523"/>
          </a:xfrm>
        </p:spPr>
        <p:txBody>
          <a:bodyPr/>
          <a:lstStyle/>
          <a:p>
            <a:r>
              <a:rPr lang="en-US" dirty="0" smtClean="0"/>
              <a:t>Set Up Project Codes</a:t>
            </a:r>
          </a:p>
          <a:p>
            <a:r>
              <a:rPr lang="en-US" dirty="0" smtClean="0"/>
              <a:t>Set Up Allocation Codes</a:t>
            </a:r>
          </a:p>
          <a:p>
            <a:r>
              <a:rPr lang="en-US" dirty="0" smtClean="0"/>
              <a:t>Define the Fiscal Year</a:t>
            </a:r>
          </a:p>
          <a:p>
            <a:r>
              <a:rPr lang="en-US" dirty="0" smtClean="0"/>
              <a:t>Implement Security</a:t>
            </a:r>
          </a:p>
          <a:p>
            <a:r>
              <a:rPr lang="en-US" dirty="0" smtClean="0"/>
              <a:t>Create GL Daybooks</a:t>
            </a:r>
          </a:p>
          <a:p>
            <a:r>
              <a:rPr lang="en-US" dirty="0" smtClean="0"/>
              <a:t>Set Up Budgets and Custom Reports</a:t>
            </a:r>
          </a:p>
          <a:p>
            <a:pPr lvl="1"/>
            <a:r>
              <a:rPr lang="en-US" b="1" dirty="0" smtClean="0"/>
              <a:t>Create Budgets</a:t>
            </a:r>
          </a:p>
          <a:p>
            <a:pPr lvl="1"/>
            <a:r>
              <a:rPr lang="en-US" dirty="0" smtClean="0"/>
              <a:t>Create Custom Reports</a:t>
            </a:r>
          </a:p>
          <a:p>
            <a:endParaRPr lang="en-US" dirty="0" smtClean="0"/>
          </a:p>
          <a:p>
            <a:endParaRPr lang="en-US" dirty="0"/>
          </a:p>
        </p:txBody>
      </p:sp>
      <p:sp>
        <p:nvSpPr>
          <p:cNvPr id="337926"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65542" name="Footer Placeholder 5"/>
          <p:cNvSpPr>
            <a:spLocks noGrp="1"/>
          </p:cNvSpPr>
          <p:nvPr>
            <p:ph type="ftr" sz="quarter" idx="10"/>
          </p:nvPr>
        </p:nvSpPr>
        <p:spPr>
          <a:noFill/>
        </p:spPr>
        <p:txBody>
          <a:bodyPr/>
          <a:lstStyle/>
          <a:p>
            <a:pPr defTabSz="865188"/>
            <a:r>
              <a:rPr lang="en-US"/>
              <a:t>GL-SU-620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Grp="1" noChangeArrowheads="1"/>
          </p:cNvSpPr>
          <p:nvPr>
            <p:ph type="title"/>
          </p:nvPr>
        </p:nvSpPr>
        <p:spPr/>
        <p:txBody>
          <a:bodyPr/>
          <a:lstStyle/>
          <a:p>
            <a:r>
              <a:rPr lang="en-US" smtClean="0"/>
              <a:t>25.5.1 – Budget Maintenance</a:t>
            </a:r>
          </a:p>
        </p:txBody>
      </p:sp>
      <p:sp>
        <p:nvSpPr>
          <p:cNvPr id="66565" name="Footer Placeholder 4"/>
          <p:cNvSpPr>
            <a:spLocks noGrp="1"/>
          </p:cNvSpPr>
          <p:nvPr>
            <p:ph type="ftr" sz="quarter" idx="10"/>
          </p:nvPr>
        </p:nvSpPr>
        <p:spPr>
          <a:noFill/>
        </p:spPr>
        <p:txBody>
          <a:bodyPr/>
          <a:lstStyle/>
          <a:p>
            <a:pPr defTabSz="865188"/>
            <a:r>
              <a:rPr lang="en-US"/>
              <a:t>GL-SU-630</a:t>
            </a:r>
          </a:p>
        </p:txBody>
      </p:sp>
      <p:pic>
        <p:nvPicPr>
          <p:cNvPr id="66563" name="Picture 5" descr="Budget-Maint"/>
          <p:cNvPicPr>
            <a:picLocks noChangeAspect="1" noChangeArrowheads="1"/>
          </p:cNvPicPr>
          <p:nvPr/>
        </p:nvPicPr>
        <p:blipFill>
          <a:blip r:embed="rId2" cstate="print"/>
          <a:srcRect/>
          <a:stretch>
            <a:fillRect/>
          </a:stretch>
        </p:blipFill>
        <p:spPr bwMode="auto">
          <a:xfrm>
            <a:off x="604838" y="1774825"/>
            <a:ext cx="7934325" cy="3552825"/>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4"/>
          <p:cNvSpPr>
            <a:spLocks noGrp="1" noChangeArrowheads="1"/>
          </p:cNvSpPr>
          <p:nvPr>
            <p:ph type="title"/>
          </p:nvPr>
        </p:nvSpPr>
        <p:spPr/>
        <p:txBody>
          <a:bodyPr/>
          <a:lstStyle/>
          <a:p>
            <a:r>
              <a:rPr lang="en-US" smtClean="0"/>
              <a:t>Budgets with Fixed Amounts</a:t>
            </a:r>
          </a:p>
        </p:txBody>
      </p:sp>
      <p:sp>
        <p:nvSpPr>
          <p:cNvPr id="67589" name="Footer Placeholder 4"/>
          <p:cNvSpPr>
            <a:spLocks noGrp="1"/>
          </p:cNvSpPr>
          <p:nvPr>
            <p:ph type="ftr" sz="quarter" idx="10"/>
          </p:nvPr>
        </p:nvSpPr>
        <p:spPr>
          <a:noFill/>
        </p:spPr>
        <p:txBody>
          <a:bodyPr/>
          <a:lstStyle/>
          <a:p>
            <a:pPr defTabSz="865188"/>
            <a:r>
              <a:rPr lang="en-US"/>
              <a:t>GL-SU-640</a:t>
            </a:r>
          </a:p>
        </p:txBody>
      </p:sp>
      <p:pic>
        <p:nvPicPr>
          <p:cNvPr id="67587" name="Picture 5" descr="Budget-Maint-Fixed"/>
          <p:cNvPicPr>
            <a:picLocks noChangeAspect="1" noChangeArrowheads="1"/>
          </p:cNvPicPr>
          <p:nvPr/>
        </p:nvPicPr>
        <p:blipFill>
          <a:blip r:embed="rId3" cstate="print"/>
          <a:srcRect/>
          <a:stretch>
            <a:fillRect/>
          </a:stretch>
        </p:blipFill>
        <p:spPr bwMode="auto">
          <a:xfrm>
            <a:off x="1187918" y="1415198"/>
            <a:ext cx="6743700" cy="4410075"/>
          </a:xfrm>
          <a:prstGeom prst="rect">
            <a:avLst/>
          </a:prstGeom>
          <a:noFill/>
          <a:ln w="9525">
            <a:noFill/>
            <a:miter lim="800000"/>
            <a:headEnd/>
            <a:tailEnd/>
          </a:ln>
        </p:spPr>
      </p:pic>
      <p:sp>
        <p:nvSpPr>
          <p:cNvPr id="67588" name="AutoShape 6"/>
          <p:cNvSpPr>
            <a:spLocks noChangeArrowheads="1"/>
          </p:cNvSpPr>
          <p:nvPr/>
        </p:nvSpPr>
        <p:spPr bwMode="auto">
          <a:xfrm>
            <a:off x="1318093" y="4499710"/>
            <a:ext cx="5059362" cy="1127125"/>
          </a:xfrm>
          <a:prstGeom prst="roundRect">
            <a:avLst>
              <a:gd name="adj" fmla="val 16667"/>
            </a:avLst>
          </a:prstGeom>
          <a:noFill/>
          <a:ln w="25400">
            <a:solidFill>
              <a:schemeClr val="accent1"/>
            </a:solidFill>
            <a:round/>
            <a:headEnd/>
            <a:tailEnd/>
          </a:ln>
        </p:spPr>
        <p:txBody>
          <a:bodyPr wrap="none" anchor="ctr">
            <a:spAutoFit/>
          </a:bodyPr>
          <a:lstStyle/>
          <a:p>
            <a:endParaRPr 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4"/>
          <p:cNvSpPr>
            <a:spLocks noGrp="1" noChangeArrowheads="1"/>
          </p:cNvSpPr>
          <p:nvPr>
            <p:ph type="title"/>
          </p:nvPr>
        </p:nvSpPr>
        <p:spPr/>
        <p:txBody>
          <a:bodyPr/>
          <a:lstStyle/>
          <a:p>
            <a:r>
              <a:rPr lang="en-US" smtClean="0"/>
              <a:t>Budget Based on Percentage</a:t>
            </a:r>
          </a:p>
        </p:txBody>
      </p:sp>
      <p:sp>
        <p:nvSpPr>
          <p:cNvPr id="68613" name="Footer Placeholder 4"/>
          <p:cNvSpPr>
            <a:spLocks noGrp="1"/>
          </p:cNvSpPr>
          <p:nvPr>
            <p:ph type="ftr" sz="quarter" idx="10"/>
          </p:nvPr>
        </p:nvSpPr>
        <p:spPr>
          <a:noFill/>
        </p:spPr>
        <p:txBody>
          <a:bodyPr/>
          <a:lstStyle/>
          <a:p>
            <a:pPr defTabSz="865188"/>
            <a:r>
              <a:rPr lang="en-US"/>
              <a:t>GL-SU-650</a:t>
            </a:r>
          </a:p>
        </p:txBody>
      </p:sp>
      <p:pic>
        <p:nvPicPr>
          <p:cNvPr id="68611" name="Picture 5" descr="Budget-Maint-percent"/>
          <p:cNvPicPr>
            <a:picLocks noChangeAspect="1" noChangeArrowheads="1"/>
          </p:cNvPicPr>
          <p:nvPr/>
        </p:nvPicPr>
        <p:blipFill>
          <a:blip r:embed="rId3" cstate="print"/>
          <a:srcRect/>
          <a:stretch>
            <a:fillRect/>
          </a:stretch>
        </p:blipFill>
        <p:spPr bwMode="auto">
          <a:xfrm>
            <a:off x="1253940" y="1354590"/>
            <a:ext cx="6619875" cy="4324350"/>
          </a:xfrm>
          <a:prstGeom prst="rect">
            <a:avLst/>
          </a:prstGeom>
          <a:noFill/>
          <a:ln w="9525">
            <a:noFill/>
            <a:miter lim="800000"/>
            <a:headEnd/>
            <a:tailEnd/>
          </a:ln>
        </p:spPr>
      </p:pic>
      <p:sp>
        <p:nvSpPr>
          <p:cNvPr id="68612" name="AutoShape 6"/>
          <p:cNvSpPr>
            <a:spLocks noChangeArrowheads="1"/>
          </p:cNvSpPr>
          <p:nvPr/>
        </p:nvSpPr>
        <p:spPr bwMode="auto">
          <a:xfrm>
            <a:off x="1384115" y="4478790"/>
            <a:ext cx="5130800" cy="1035050"/>
          </a:xfrm>
          <a:prstGeom prst="roundRect">
            <a:avLst>
              <a:gd name="adj" fmla="val 16667"/>
            </a:avLst>
          </a:prstGeom>
          <a:noFill/>
          <a:ln w="22225">
            <a:solidFill>
              <a:schemeClr val="accent1"/>
            </a:solidFill>
            <a:round/>
            <a:headEnd/>
            <a:tailEnd/>
          </a:ln>
        </p:spPr>
        <p:txBody>
          <a:bodyPr wrap="none" anchor="ctr">
            <a:spAutoFit/>
          </a:bodyPr>
          <a:lstStyle/>
          <a:p>
            <a:endParaRPr 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p:cNvSpPr>
            <a:spLocks noGrp="1" noChangeArrowheads="1"/>
          </p:cNvSpPr>
          <p:nvPr>
            <p:ph type="title"/>
          </p:nvPr>
        </p:nvSpPr>
        <p:spPr/>
        <p:txBody>
          <a:bodyPr/>
          <a:lstStyle/>
          <a:p>
            <a:r>
              <a:rPr lang="en-US" smtClean="0"/>
              <a:t>Budgets Distributed Evenly</a:t>
            </a:r>
          </a:p>
        </p:txBody>
      </p:sp>
      <p:sp>
        <p:nvSpPr>
          <p:cNvPr id="69637" name="Footer Placeholder 4"/>
          <p:cNvSpPr>
            <a:spLocks noGrp="1"/>
          </p:cNvSpPr>
          <p:nvPr>
            <p:ph type="ftr" sz="quarter" idx="10"/>
          </p:nvPr>
        </p:nvSpPr>
        <p:spPr>
          <a:noFill/>
        </p:spPr>
        <p:txBody>
          <a:bodyPr/>
          <a:lstStyle/>
          <a:p>
            <a:pPr defTabSz="865188"/>
            <a:r>
              <a:rPr lang="en-US"/>
              <a:t>GL-SU-660</a:t>
            </a:r>
          </a:p>
        </p:txBody>
      </p:sp>
      <p:pic>
        <p:nvPicPr>
          <p:cNvPr id="69635" name="Picture 5" descr="Budget-Maint-Auto"/>
          <p:cNvPicPr>
            <a:picLocks noChangeAspect="1" noChangeArrowheads="1"/>
          </p:cNvPicPr>
          <p:nvPr/>
        </p:nvPicPr>
        <p:blipFill>
          <a:blip r:embed="rId3" cstate="print"/>
          <a:srcRect/>
          <a:stretch>
            <a:fillRect/>
          </a:stretch>
        </p:blipFill>
        <p:spPr bwMode="auto">
          <a:xfrm>
            <a:off x="1212850" y="1481498"/>
            <a:ext cx="6696075" cy="4229100"/>
          </a:xfrm>
          <a:prstGeom prst="rect">
            <a:avLst/>
          </a:prstGeom>
          <a:noFill/>
          <a:ln w="9525">
            <a:noFill/>
            <a:miter lim="800000"/>
            <a:headEnd/>
            <a:tailEnd/>
          </a:ln>
        </p:spPr>
      </p:pic>
      <p:sp>
        <p:nvSpPr>
          <p:cNvPr id="69636" name="AutoShape 6"/>
          <p:cNvSpPr>
            <a:spLocks noChangeArrowheads="1"/>
          </p:cNvSpPr>
          <p:nvPr/>
        </p:nvSpPr>
        <p:spPr bwMode="auto">
          <a:xfrm>
            <a:off x="1239838" y="4646973"/>
            <a:ext cx="5100637" cy="833437"/>
          </a:xfrm>
          <a:prstGeom prst="roundRect">
            <a:avLst>
              <a:gd name="adj" fmla="val 16667"/>
            </a:avLst>
          </a:prstGeom>
          <a:noFill/>
          <a:ln w="22225">
            <a:solidFill>
              <a:schemeClr val="accent1"/>
            </a:solidFill>
            <a:round/>
            <a:headEnd/>
            <a:tailEnd/>
          </a:ln>
        </p:spPr>
        <p:txBody>
          <a:bodyPr wrap="none" anchor="ctr">
            <a:spAutoFit/>
          </a:bodyPr>
          <a:lstStyle/>
          <a:p>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4"/>
          <p:cNvSpPr>
            <a:spLocks noGrp="1" noChangeArrowheads="1"/>
          </p:cNvSpPr>
          <p:nvPr>
            <p:ph type="title"/>
          </p:nvPr>
        </p:nvSpPr>
        <p:spPr/>
        <p:txBody>
          <a:bodyPr/>
          <a:lstStyle/>
          <a:p>
            <a:r>
              <a:rPr lang="en-US" smtClean="0"/>
              <a:t>Budget Allocation Varied by Period</a:t>
            </a:r>
          </a:p>
        </p:txBody>
      </p:sp>
      <p:sp>
        <p:nvSpPr>
          <p:cNvPr id="70661" name="Footer Placeholder 4"/>
          <p:cNvSpPr>
            <a:spLocks noGrp="1"/>
          </p:cNvSpPr>
          <p:nvPr>
            <p:ph type="ftr" sz="quarter" idx="10"/>
          </p:nvPr>
        </p:nvSpPr>
        <p:spPr>
          <a:noFill/>
        </p:spPr>
        <p:txBody>
          <a:bodyPr/>
          <a:lstStyle/>
          <a:p>
            <a:pPr defTabSz="865188"/>
            <a:r>
              <a:rPr lang="en-US"/>
              <a:t>GL-SU-670</a:t>
            </a:r>
          </a:p>
        </p:txBody>
      </p:sp>
      <p:pic>
        <p:nvPicPr>
          <p:cNvPr id="70659" name="Picture 5" descr="Budget-Maint-Vary-Pd"/>
          <p:cNvPicPr>
            <a:picLocks noChangeAspect="1" noChangeArrowheads="1"/>
          </p:cNvPicPr>
          <p:nvPr/>
        </p:nvPicPr>
        <p:blipFill>
          <a:blip r:embed="rId3" cstate="print"/>
          <a:srcRect/>
          <a:stretch>
            <a:fillRect/>
          </a:stretch>
        </p:blipFill>
        <p:spPr bwMode="auto">
          <a:xfrm>
            <a:off x="1097049" y="1270265"/>
            <a:ext cx="6934200" cy="4438650"/>
          </a:xfrm>
          <a:prstGeom prst="rect">
            <a:avLst/>
          </a:prstGeom>
          <a:noFill/>
          <a:ln w="9525">
            <a:noFill/>
            <a:miter lim="800000"/>
            <a:headEnd/>
            <a:tailEnd/>
          </a:ln>
        </p:spPr>
      </p:pic>
      <p:sp>
        <p:nvSpPr>
          <p:cNvPr id="70660" name="AutoShape 6"/>
          <p:cNvSpPr>
            <a:spLocks noChangeArrowheads="1"/>
          </p:cNvSpPr>
          <p:nvPr/>
        </p:nvSpPr>
        <p:spPr bwMode="auto">
          <a:xfrm>
            <a:off x="1210790" y="4535565"/>
            <a:ext cx="5040313" cy="954088"/>
          </a:xfrm>
          <a:prstGeom prst="roundRect">
            <a:avLst>
              <a:gd name="adj" fmla="val 16667"/>
            </a:avLst>
          </a:prstGeom>
          <a:noFill/>
          <a:ln w="22225">
            <a:solidFill>
              <a:schemeClr val="accent1"/>
            </a:solidFill>
            <a:round/>
            <a:headEnd/>
            <a:tailEnd/>
          </a:ln>
        </p:spPr>
        <p:txBody>
          <a:bodyPr wrap="none" anchor="ctr">
            <a:spAutoFit/>
          </a:bodyPr>
          <a:lstStyle/>
          <a:p>
            <a:endParaRPr 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4"/>
          <p:cNvSpPr>
            <a:spLocks noChangeArrowheads="1"/>
          </p:cNvSpPr>
          <p:nvPr/>
        </p:nvSpPr>
        <p:spPr bwMode="auto">
          <a:xfrm>
            <a:off x="2284413" y="2794000"/>
            <a:ext cx="5216525" cy="881063"/>
          </a:xfrm>
          <a:prstGeom prst="rect">
            <a:avLst/>
          </a:prstGeom>
          <a:noFill/>
          <a:ln w="9525">
            <a:noFill/>
            <a:miter lim="800000"/>
            <a:headEnd/>
            <a:tailEnd/>
          </a:ln>
        </p:spPr>
        <p:txBody>
          <a:bodyPr lIns="91432" tIns="45716" rIns="91432" bIns="45716" anchor="b"/>
          <a:lstStyle/>
          <a:p>
            <a:pPr>
              <a:lnSpc>
                <a:spcPct val="90000"/>
              </a:lnSpc>
            </a:pPr>
            <a:r>
              <a:rPr lang="en-US" sz="4400" b="1">
                <a:solidFill>
                  <a:srgbClr val="5A87C6"/>
                </a:solidFill>
                <a:latin typeface="Tahoma" pitchFamily="34" charset="0"/>
              </a:rPr>
              <a:t>Setup Exercise</a:t>
            </a:r>
          </a:p>
        </p:txBody>
      </p:sp>
      <p:sp>
        <p:nvSpPr>
          <p:cNvPr id="71683" name="Footer Placeholder 2"/>
          <p:cNvSpPr>
            <a:spLocks noGrp="1"/>
          </p:cNvSpPr>
          <p:nvPr>
            <p:ph type="ftr" sz="quarter" idx="10"/>
          </p:nvPr>
        </p:nvSpPr>
        <p:spPr>
          <a:noFill/>
        </p:spPr>
        <p:txBody>
          <a:bodyPr/>
          <a:lstStyle/>
          <a:p>
            <a:pPr defTabSz="865188"/>
            <a:r>
              <a:rPr lang="en-US"/>
              <a:t>GL-SU-680</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4"/>
          <p:cNvSpPr>
            <a:spLocks noGrp="1" noChangeArrowheads="1"/>
          </p:cNvSpPr>
          <p:nvPr>
            <p:ph type="title"/>
          </p:nvPr>
        </p:nvSpPr>
        <p:spPr/>
        <p:txBody>
          <a:bodyPr/>
          <a:lstStyle/>
          <a:p>
            <a:r>
              <a:rPr lang="en-US" smtClean="0"/>
              <a:t>25.5.7 – Budget Calculation</a:t>
            </a:r>
          </a:p>
        </p:txBody>
      </p:sp>
      <p:sp>
        <p:nvSpPr>
          <p:cNvPr id="72709" name="Footer Placeholder 4"/>
          <p:cNvSpPr>
            <a:spLocks noGrp="1"/>
          </p:cNvSpPr>
          <p:nvPr>
            <p:ph type="ftr" sz="quarter" idx="10"/>
          </p:nvPr>
        </p:nvSpPr>
        <p:spPr>
          <a:noFill/>
        </p:spPr>
        <p:txBody>
          <a:bodyPr/>
          <a:lstStyle/>
          <a:p>
            <a:pPr defTabSz="865188"/>
            <a:r>
              <a:rPr lang="en-US"/>
              <a:t>GL-SU-690</a:t>
            </a:r>
          </a:p>
        </p:txBody>
      </p:sp>
      <p:pic>
        <p:nvPicPr>
          <p:cNvPr id="72707" name="Picture 5" descr="Budget-Calc"/>
          <p:cNvPicPr>
            <a:picLocks noChangeAspect="1" noChangeArrowheads="1"/>
          </p:cNvPicPr>
          <p:nvPr/>
        </p:nvPicPr>
        <p:blipFill>
          <a:blip r:embed="rId2" cstate="print"/>
          <a:srcRect/>
          <a:stretch>
            <a:fillRect/>
          </a:stretch>
        </p:blipFill>
        <p:spPr bwMode="auto">
          <a:xfrm>
            <a:off x="1709095" y="1768655"/>
            <a:ext cx="5715000" cy="34575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mtClean="0"/>
              <a:t>Intercompany Accounts</a:t>
            </a:r>
          </a:p>
        </p:txBody>
      </p:sp>
      <p:sp>
        <p:nvSpPr>
          <p:cNvPr id="9220" name="Footer Placeholder 3"/>
          <p:cNvSpPr>
            <a:spLocks noGrp="1"/>
          </p:cNvSpPr>
          <p:nvPr>
            <p:ph type="ftr" sz="quarter" idx="10"/>
          </p:nvPr>
        </p:nvSpPr>
        <p:spPr>
          <a:noFill/>
        </p:spPr>
        <p:txBody>
          <a:bodyPr/>
          <a:lstStyle/>
          <a:p>
            <a:pPr defTabSz="865188"/>
            <a:r>
              <a:rPr lang="en-US"/>
              <a:t>GL-SU-070</a:t>
            </a:r>
          </a:p>
        </p:txBody>
      </p:sp>
      <p:pic>
        <p:nvPicPr>
          <p:cNvPr id="9219" name="Picture 4" descr="Domain-Acct-Ctrl-IC-Accts"/>
          <p:cNvPicPr>
            <a:picLocks noChangeAspect="1" noChangeArrowheads="1"/>
          </p:cNvPicPr>
          <p:nvPr/>
        </p:nvPicPr>
        <p:blipFill>
          <a:blip r:embed="rId2" cstate="print"/>
          <a:srcRect/>
          <a:stretch>
            <a:fillRect/>
          </a:stretch>
        </p:blipFill>
        <p:spPr bwMode="auto">
          <a:xfrm>
            <a:off x="1254603" y="1900238"/>
            <a:ext cx="6632575" cy="3359150"/>
          </a:xfrm>
          <a:prstGeom prst="rect">
            <a:avLst/>
          </a:prstGeom>
          <a:noFill/>
          <a:ln w="9525">
            <a:no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667434" y="891610"/>
            <a:ext cx="7019365" cy="5424523"/>
          </a:xfrm>
        </p:spPr>
        <p:txBody>
          <a:bodyPr/>
          <a:lstStyle/>
          <a:p>
            <a:r>
              <a:rPr lang="en-US" dirty="0" smtClean="0"/>
              <a:t>Set Up Project Codes</a:t>
            </a:r>
          </a:p>
          <a:p>
            <a:r>
              <a:rPr lang="en-US" dirty="0" smtClean="0"/>
              <a:t>Set Up Allocation Codes</a:t>
            </a:r>
          </a:p>
          <a:p>
            <a:r>
              <a:rPr lang="en-US" dirty="0" smtClean="0"/>
              <a:t>Define the Fiscal Year</a:t>
            </a:r>
          </a:p>
          <a:p>
            <a:r>
              <a:rPr lang="en-US" dirty="0" smtClean="0"/>
              <a:t>Implement Security</a:t>
            </a:r>
          </a:p>
          <a:p>
            <a:r>
              <a:rPr lang="en-US" dirty="0" smtClean="0"/>
              <a:t>Create GL Daybooks</a:t>
            </a:r>
          </a:p>
          <a:p>
            <a:r>
              <a:rPr lang="en-US" dirty="0" smtClean="0"/>
              <a:t>Set Up Budgets and Custom Reports</a:t>
            </a:r>
          </a:p>
          <a:p>
            <a:pPr lvl="1"/>
            <a:r>
              <a:rPr lang="en-US" dirty="0" smtClean="0"/>
              <a:t>Create Budgets</a:t>
            </a:r>
          </a:p>
          <a:p>
            <a:pPr lvl="1"/>
            <a:r>
              <a:rPr lang="en-US" b="1" dirty="0" smtClean="0"/>
              <a:t>Create Custom Reports</a:t>
            </a:r>
          </a:p>
          <a:p>
            <a:endParaRPr lang="en-US" dirty="0" smtClean="0"/>
          </a:p>
          <a:p>
            <a:endParaRPr lang="en-US" dirty="0"/>
          </a:p>
        </p:txBody>
      </p:sp>
      <p:sp>
        <p:nvSpPr>
          <p:cNvPr id="338950" name="Line 6"/>
          <p:cNvSpPr>
            <a:spLocks noChangeShapeType="1"/>
          </p:cNvSpPr>
          <p:nvPr/>
        </p:nvSpPr>
        <p:spPr bwMode="auto">
          <a:xfrm>
            <a:off x="1104900" y="914400"/>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 name="Title 6"/>
          <p:cNvSpPr>
            <a:spLocks noGrp="1"/>
          </p:cNvSpPr>
          <p:nvPr>
            <p:ph type="title"/>
          </p:nvPr>
        </p:nvSpPr>
        <p:spPr/>
        <p:txBody>
          <a:bodyPr>
            <a:normAutofit/>
          </a:bodyPr>
          <a:lstStyle/>
          <a:p>
            <a:r>
              <a:rPr lang="en-US" dirty="0" smtClean="0"/>
              <a:t>General Ledger Setup</a:t>
            </a:r>
            <a:endParaRPr lang="en-US" dirty="0"/>
          </a:p>
        </p:txBody>
      </p:sp>
      <p:sp>
        <p:nvSpPr>
          <p:cNvPr id="73734" name="Footer Placeholder 5"/>
          <p:cNvSpPr>
            <a:spLocks noGrp="1"/>
          </p:cNvSpPr>
          <p:nvPr>
            <p:ph type="ftr" sz="quarter" idx="10"/>
          </p:nvPr>
        </p:nvSpPr>
        <p:spPr>
          <a:noFill/>
        </p:spPr>
        <p:txBody>
          <a:bodyPr/>
          <a:lstStyle/>
          <a:p>
            <a:pPr defTabSz="865188"/>
            <a:r>
              <a:rPr lang="en-US"/>
              <a:t>GL-SU-700</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5"/>
          <p:cNvSpPr>
            <a:spLocks noChangeArrowheads="1"/>
          </p:cNvSpPr>
          <p:nvPr/>
        </p:nvSpPr>
        <p:spPr bwMode="auto">
          <a:xfrm>
            <a:off x="696733" y="1016633"/>
            <a:ext cx="7742237" cy="5075748"/>
          </a:xfrm>
          <a:prstGeom prst="rect">
            <a:avLst/>
          </a:prstGeom>
          <a:solidFill>
            <a:schemeClr val="bg1"/>
          </a:solidFill>
          <a:ln w="12700">
            <a:solidFill>
              <a:schemeClr val="tx1"/>
            </a:solidFill>
            <a:miter lim="800000"/>
            <a:headEnd/>
            <a:tailEnd/>
          </a:ln>
        </p:spPr>
        <p:txBody>
          <a:bodyPr lIns="90488" tIns="44450" rIns="90488" bIns="44450">
            <a:spAutoFit/>
          </a:bodyPr>
          <a:lstStyle/>
          <a:p>
            <a:pPr eaLnBrk="0" hangingPunct="0">
              <a:lnSpc>
                <a:spcPct val="90000"/>
              </a:lnSpc>
            </a:pPr>
            <a:r>
              <a:rPr kumimoji="1" lang="en-US" sz="1200" b="1" dirty="0" err="1">
                <a:latin typeface="+mj-lt"/>
              </a:rPr>
              <a:t>glcrrp.p</a:t>
            </a:r>
            <a:r>
              <a:rPr kumimoji="1" lang="en-US" sz="1200" b="1" dirty="0">
                <a:latin typeface="+mj-lt"/>
              </a:rPr>
              <a:t> a                                            25.17.13 Custom Report Print                                     Date: 12/06/00</a:t>
            </a:r>
          </a:p>
          <a:p>
            <a:pPr eaLnBrk="0" hangingPunct="0">
              <a:lnSpc>
                <a:spcPct val="90000"/>
              </a:lnSpc>
            </a:pPr>
            <a:r>
              <a:rPr kumimoji="1" lang="en-US" sz="1200" b="1" dirty="0">
                <a:latin typeface="+mj-lt"/>
              </a:rPr>
              <a:t>Page: 1                                                QUALITY PENCIL COMPANY                                     Time: 17:27:03</a:t>
            </a:r>
          </a:p>
          <a:p>
            <a:pPr eaLnBrk="0" hangingPunct="0">
              <a:lnSpc>
                <a:spcPct val="90000"/>
              </a:lnSpc>
            </a:pPr>
            <a:endParaRPr kumimoji="1" lang="en-US" sz="1200" b="1" dirty="0">
              <a:latin typeface="+mj-lt"/>
            </a:endParaRPr>
          </a:p>
          <a:p>
            <a:pPr eaLnBrk="0" hangingPunct="0">
              <a:lnSpc>
                <a:spcPct val="90000"/>
              </a:lnSpc>
            </a:pPr>
            <a:r>
              <a:rPr kumimoji="1" lang="en-US" sz="1200" b="1" dirty="0">
                <a:latin typeface="+mj-lt"/>
              </a:rPr>
              <a:t>QUALITY PENCIL COMPANY</a:t>
            </a:r>
          </a:p>
          <a:p>
            <a:pPr eaLnBrk="0" hangingPunct="0">
              <a:lnSpc>
                <a:spcPct val="90000"/>
              </a:lnSpc>
            </a:pPr>
            <a:endParaRPr kumimoji="1" lang="en-US" sz="1200" b="1" dirty="0">
              <a:latin typeface="+mj-lt"/>
            </a:endParaRPr>
          </a:p>
          <a:p>
            <a:pPr eaLnBrk="0" hangingPunct="0">
              <a:lnSpc>
                <a:spcPct val="90000"/>
              </a:lnSpc>
            </a:pPr>
            <a:r>
              <a:rPr kumimoji="1" lang="en-US" sz="1200" b="1" dirty="0">
                <a:latin typeface="+mj-lt"/>
              </a:rPr>
              <a:t>TRAVEL &amp; ENTERTAINMENT                  </a:t>
            </a:r>
          </a:p>
          <a:p>
            <a:pPr eaLnBrk="0" hangingPunct="0">
              <a:lnSpc>
                <a:spcPct val="90000"/>
              </a:lnSpc>
            </a:pPr>
            <a:r>
              <a:rPr kumimoji="1" lang="en-US" sz="1200" b="1" dirty="0">
                <a:latin typeface="+mj-lt"/>
              </a:rPr>
              <a:t>  			                Activity                       </a:t>
            </a:r>
            <a:r>
              <a:rPr kumimoji="1" lang="en-US" sz="1200" b="1" dirty="0" err="1">
                <a:latin typeface="+mj-lt"/>
              </a:rPr>
              <a:t>Activity</a:t>
            </a:r>
            <a:endParaRPr kumimoji="1" lang="en-US" sz="1200" b="1" dirty="0">
              <a:latin typeface="+mj-lt"/>
            </a:endParaRPr>
          </a:p>
          <a:p>
            <a:pPr eaLnBrk="0" hangingPunct="0">
              <a:lnSpc>
                <a:spcPct val="90000"/>
              </a:lnSpc>
            </a:pPr>
            <a:r>
              <a:rPr kumimoji="1" lang="en-US" sz="1200" b="1" dirty="0">
                <a:latin typeface="+mj-lt"/>
              </a:rPr>
              <a:t>                                                                      10/01/00 to                  11/01/00 to</a:t>
            </a:r>
          </a:p>
          <a:p>
            <a:pPr eaLnBrk="0" hangingPunct="0">
              <a:lnSpc>
                <a:spcPct val="90000"/>
              </a:lnSpc>
            </a:pPr>
            <a:r>
              <a:rPr kumimoji="1" lang="en-US" sz="1200" b="1" dirty="0">
                <a:latin typeface="+mj-lt"/>
              </a:rPr>
              <a:t>                                                                       10/31/00                       11/30/00                     Variance</a:t>
            </a:r>
          </a:p>
          <a:p>
            <a:pPr eaLnBrk="0" hangingPunct="0">
              <a:lnSpc>
                <a:spcPct val="90000"/>
              </a:lnSpc>
            </a:pPr>
            <a:r>
              <a:rPr kumimoji="1" lang="en-US" sz="1200" b="1" dirty="0">
                <a:latin typeface="+mj-lt"/>
              </a:rPr>
              <a:t>                                                                    -------------------- 	--------------------            -------------</a:t>
            </a:r>
          </a:p>
          <a:p>
            <a:pPr eaLnBrk="0" hangingPunct="0">
              <a:lnSpc>
                <a:spcPct val="90000"/>
              </a:lnSpc>
            </a:pPr>
            <a:endParaRPr kumimoji="1" lang="en-US" sz="1200" b="1" dirty="0">
              <a:latin typeface="+mj-lt"/>
            </a:endParaRPr>
          </a:p>
          <a:p>
            <a:pPr eaLnBrk="0" hangingPunct="0">
              <a:lnSpc>
                <a:spcPct val="90000"/>
              </a:lnSpc>
            </a:pPr>
            <a:r>
              <a:rPr kumimoji="1" lang="en-US" sz="1200" b="1" dirty="0">
                <a:latin typeface="+mj-lt"/>
              </a:rPr>
              <a:t>     TRAVEL                  </a:t>
            </a:r>
          </a:p>
          <a:p>
            <a:pPr eaLnBrk="0" hangingPunct="0">
              <a:lnSpc>
                <a:spcPct val="90000"/>
              </a:lnSpc>
            </a:pPr>
            <a:r>
              <a:rPr kumimoji="1" lang="en-US" sz="1200" b="1" dirty="0">
                <a:latin typeface="+mj-lt"/>
              </a:rPr>
              <a:t>            7200                   Travel                             1,000.00                      1,500.00                           500.00 </a:t>
            </a:r>
          </a:p>
          <a:p>
            <a:pPr eaLnBrk="0" hangingPunct="0">
              <a:lnSpc>
                <a:spcPct val="90000"/>
              </a:lnSpc>
            </a:pPr>
            <a:r>
              <a:rPr kumimoji="1" lang="en-US" sz="1200" b="1" dirty="0">
                <a:latin typeface="+mj-lt"/>
              </a:rPr>
              <a:t>            7200--2000        </a:t>
            </a:r>
            <a:r>
              <a:rPr kumimoji="1" lang="en-US" sz="1200" b="1" dirty="0" smtClean="0">
                <a:latin typeface="+mj-lt"/>
              </a:rPr>
              <a:t>Travel                                </a:t>
            </a:r>
            <a:r>
              <a:rPr kumimoji="1" lang="en-US" sz="1200" b="1" dirty="0">
                <a:latin typeface="+mj-lt"/>
              </a:rPr>
              <a:t>300.00                        350.00                             </a:t>
            </a:r>
            <a:r>
              <a:rPr kumimoji="1" lang="en-US" sz="1200" b="1" dirty="0" smtClean="0">
                <a:latin typeface="+mj-lt"/>
              </a:rPr>
              <a:t> 50.00 </a:t>
            </a:r>
            <a:endParaRPr kumimoji="1" lang="en-US" sz="1200" b="1" dirty="0">
              <a:latin typeface="+mj-lt"/>
            </a:endParaRPr>
          </a:p>
          <a:p>
            <a:pPr eaLnBrk="0" hangingPunct="0">
              <a:lnSpc>
                <a:spcPct val="90000"/>
              </a:lnSpc>
            </a:pPr>
            <a:r>
              <a:rPr kumimoji="1" lang="en-US" sz="1200" b="1" dirty="0">
                <a:latin typeface="+mj-lt"/>
              </a:rPr>
              <a:t>                                                                   --------------------             --------------------             </a:t>
            </a:r>
            <a:r>
              <a:rPr kumimoji="1" lang="en-US" sz="1200" b="1" dirty="0" smtClean="0">
                <a:latin typeface="+mj-lt"/>
              </a:rPr>
              <a:t>------------</a:t>
            </a:r>
            <a:endParaRPr kumimoji="1" lang="en-US" sz="1200" b="1" dirty="0">
              <a:latin typeface="+mj-lt"/>
            </a:endParaRPr>
          </a:p>
          <a:p>
            <a:pPr eaLnBrk="0" hangingPunct="0">
              <a:lnSpc>
                <a:spcPct val="90000"/>
              </a:lnSpc>
            </a:pPr>
            <a:r>
              <a:rPr kumimoji="1" lang="en-US" sz="1200" b="1" dirty="0">
                <a:latin typeface="+mj-lt"/>
              </a:rPr>
              <a:t>     TOTAL TRAVEL                                              </a:t>
            </a:r>
            <a:r>
              <a:rPr kumimoji="1" lang="en-US" sz="1200" b="1" dirty="0" smtClean="0">
                <a:latin typeface="+mj-lt"/>
              </a:rPr>
              <a:t>    </a:t>
            </a:r>
            <a:r>
              <a:rPr kumimoji="1" lang="en-US" sz="1200" b="1" dirty="0">
                <a:latin typeface="+mj-lt"/>
              </a:rPr>
              <a:t>1,300.00                     1,800.00                          </a:t>
            </a:r>
            <a:r>
              <a:rPr kumimoji="1" lang="en-US" sz="1200" b="1" dirty="0" smtClean="0">
                <a:latin typeface="+mj-lt"/>
              </a:rPr>
              <a:t>  550.00 </a:t>
            </a:r>
            <a:endParaRPr kumimoji="1" lang="en-US" sz="1200" b="1" dirty="0">
              <a:latin typeface="+mj-lt"/>
            </a:endParaRPr>
          </a:p>
          <a:p>
            <a:pPr eaLnBrk="0" hangingPunct="0">
              <a:lnSpc>
                <a:spcPct val="90000"/>
              </a:lnSpc>
            </a:pPr>
            <a:r>
              <a:rPr kumimoji="1" lang="en-US" sz="1200" b="1" dirty="0">
                <a:latin typeface="+mj-lt"/>
              </a:rPr>
              <a:t>  </a:t>
            </a:r>
          </a:p>
          <a:p>
            <a:pPr eaLnBrk="0" hangingPunct="0">
              <a:lnSpc>
                <a:spcPct val="90000"/>
              </a:lnSpc>
            </a:pPr>
            <a:r>
              <a:rPr kumimoji="1" lang="en-US" sz="1200" b="1" dirty="0">
                <a:latin typeface="+mj-lt"/>
              </a:rPr>
              <a:t>     ENTERTAINMENT           </a:t>
            </a:r>
          </a:p>
          <a:p>
            <a:pPr eaLnBrk="0" hangingPunct="0">
              <a:lnSpc>
                <a:spcPct val="90000"/>
              </a:lnSpc>
            </a:pPr>
            <a:r>
              <a:rPr kumimoji="1" lang="en-US" sz="1200" b="1" dirty="0">
                <a:latin typeface="+mj-lt"/>
              </a:rPr>
              <a:t>           7300                    Entertainment                   500.00                     1,000.00                           500.00 </a:t>
            </a:r>
          </a:p>
          <a:p>
            <a:pPr eaLnBrk="0" hangingPunct="0">
              <a:lnSpc>
                <a:spcPct val="90000"/>
              </a:lnSpc>
            </a:pPr>
            <a:r>
              <a:rPr kumimoji="1" lang="en-US" sz="1200" b="1" dirty="0">
                <a:latin typeface="+mj-lt"/>
              </a:rPr>
              <a:t>                                                                    --------------------           --------------------              	</a:t>
            </a:r>
          </a:p>
          <a:p>
            <a:pPr eaLnBrk="0" hangingPunct="0">
              <a:lnSpc>
                <a:spcPct val="90000"/>
              </a:lnSpc>
            </a:pPr>
            <a:r>
              <a:rPr kumimoji="1" lang="en-US" sz="1200" b="1" dirty="0">
                <a:latin typeface="+mj-lt"/>
              </a:rPr>
              <a:t>     TOTAL ENTERTAINMENT                                 </a:t>
            </a:r>
            <a:r>
              <a:rPr kumimoji="1" lang="en-US" sz="1200" b="1" dirty="0" smtClean="0">
                <a:latin typeface="+mj-lt"/>
              </a:rPr>
              <a:t>     500.00                     </a:t>
            </a:r>
            <a:r>
              <a:rPr kumimoji="1" lang="en-US" sz="1200" b="1" dirty="0">
                <a:latin typeface="+mj-lt"/>
              </a:rPr>
              <a:t>1,000.00                           </a:t>
            </a:r>
            <a:r>
              <a:rPr kumimoji="1" lang="en-US" sz="1200" b="1" dirty="0" smtClean="0">
                <a:latin typeface="+mj-lt"/>
              </a:rPr>
              <a:t> 500.00 </a:t>
            </a:r>
            <a:endParaRPr kumimoji="1" lang="en-US" sz="1200" b="1" dirty="0">
              <a:latin typeface="+mj-lt"/>
            </a:endParaRPr>
          </a:p>
          <a:p>
            <a:pPr eaLnBrk="0" hangingPunct="0">
              <a:lnSpc>
                <a:spcPct val="90000"/>
              </a:lnSpc>
            </a:pPr>
            <a:r>
              <a:rPr kumimoji="1" lang="en-US" sz="1200" b="1" dirty="0">
                <a:latin typeface="+mj-lt"/>
              </a:rPr>
              <a:t>  </a:t>
            </a:r>
          </a:p>
          <a:p>
            <a:pPr eaLnBrk="0" hangingPunct="0">
              <a:lnSpc>
                <a:spcPct val="90000"/>
              </a:lnSpc>
            </a:pPr>
            <a:r>
              <a:rPr kumimoji="1" lang="en-US" sz="1200" b="1" dirty="0">
                <a:latin typeface="+mj-lt"/>
              </a:rPr>
              <a:t>                                                                    --------------------          --------------------              </a:t>
            </a:r>
            <a:r>
              <a:rPr kumimoji="1" lang="en-US" sz="1200" b="1" dirty="0" smtClean="0">
                <a:latin typeface="+mj-lt"/>
              </a:rPr>
              <a:t>----------</a:t>
            </a:r>
            <a:endParaRPr kumimoji="1" lang="en-US" sz="1200" b="1" dirty="0">
              <a:latin typeface="+mj-lt"/>
            </a:endParaRPr>
          </a:p>
          <a:p>
            <a:pPr eaLnBrk="0" hangingPunct="0">
              <a:lnSpc>
                <a:spcPct val="90000"/>
              </a:lnSpc>
            </a:pPr>
            <a:r>
              <a:rPr kumimoji="1" lang="en-US" sz="1200" b="1" dirty="0">
                <a:latin typeface="+mj-lt"/>
              </a:rPr>
              <a:t>TOTAL TRAVEL &amp; ENTERTAINMENT               </a:t>
            </a:r>
            <a:r>
              <a:rPr kumimoji="1" lang="en-US" sz="1200" b="1" dirty="0" smtClean="0">
                <a:latin typeface="+mj-lt"/>
              </a:rPr>
              <a:t>         </a:t>
            </a:r>
            <a:r>
              <a:rPr kumimoji="1" lang="en-US" sz="1200" b="1" dirty="0">
                <a:latin typeface="+mj-lt"/>
              </a:rPr>
              <a:t>1,800.00                     2,800.00                         1,050.00 </a:t>
            </a:r>
          </a:p>
          <a:p>
            <a:pPr eaLnBrk="0" hangingPunct="0">
              <a:lnSpc>
                <a:spcPct val="90000"/>
              </a:lnSpc>
            </a:pPr>
            <a:endParaRPr kumimoji="1" lang="en-US" sz="1200" b="1" dirty="0">
              <a:latin typeface="+mj-lt"/>
            </a:endParaRPr>
          </a:p>
          <a:p>
            <a:pPr eaLnBrk="0" hangingPunct="0">
              <a:lnSpc>
                <a:spcPct val="90000"/>
              </a:lnSpc>
            </a:pPr>
            <a:endParaRPr kumimoji="1" lang="en-US" sz="1200" b="1" dirty="0">
              <a:latin typeface="+mj-lt"/>
            </a:endParaRPr>
          </a:p>
          <a:p>
            <a:pPr eaLnBrk="0" hangingPunct="0">
              <a:lnSpc>
                <a:spcPct val="90000"/>
              </a:lnSpc>
            </a:pPr>
            <a:endParaRPr kumimoji="1" lang="en-US" sz="1200" b="1" dirty="0">
              <a:latin typeface="+mj-lt"/>
            </a:endParaRPr>
          </a:p>
          <a:p>
            <a:pPr eaLnBrk="0" hangingPunct="0">
              <a:lnSpc>
                <a:spcPct val="90000"/>
              </a:lnSpc>
            </a:pPr>
            <a:r>
              <a:rPr kumimoji="1" lang="en-US" sz="1200" b="1" dirty="0">
                <a:latin typeface="+mj-lt"/>
              </a:rPr>
              <a:t>                                                                           End of Report</a:t>
            </a:r>
          </a:p>
          <a:p>
            <a:pPr eaLnBrk="0" latinLnBrk="1" hangingPunct="0">
              <a:lnSpc>
                <a:spcPct val="90000"/>
              </a:lnSpc>
            </a:pPr>
            <a:endParaRPr kumimoji="1" lang="en-US" sz="1200" b="1" dirty="0">
              <a:latin typeface="+mj-lt"/>
            </a:endParaRPr>
          </a:p>
        </p:txBody>
      </p:sp>
      <p:sp>
        <p:nvSpPr>
          <p:cNvPr id="5" name="Title 4"/>
          <p:cNvSpPr>
            <a:spLocks noGrp="1"/>
          </p:cNvSpPr>
          <p:nvPr>
            <p:ph type="title"/>
          </p:nvPr>
        </p:nvSpPr>
        <p:spPr/>
        <p:txBody>
          <a:bodyPr>
            <a:normAutofit/>
          </a:bodyPr>
          <a:lstStyle/>
          <a:p>
            <a:r>
              <a:rPr lang="en-US" dirty="0" smtClean="0"/>
              <a:t>Custom Reports</a:t>
            </a:r>
            <a:endParaRPr lang="en-US" dirty="0"/>
          </a:p>
        </p:txBody>
      </p:sp>
      <p:sp>
        <p:nvSpPr>
          <p:cNvPr id="74756" name="Footer Placeholder 3"/>
          <p:cNvSpPr>
            <a:spLocks noGrp="1"/>
          </p:cNvSpPr>
          <p:nvPr>
            <p:ph type="ftr" sz="quarter" idx="10"/>
          </p:nvPr>
        </p:nvSpPr>
        <p:spPr>
          <a:noFill/>
        </p:spPr>
        <p:txBody>
          <a:bodyPr/>
          <a:lstStyle/>
          <a:p>
            <a:pPr defTabSz="865188"/>
            <a:r>
              <a:rPr lang="en-US"/>
              <a:t>GL-SU-710</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4"/>
          <p:cNvSpPr>
            <a:spLocks noGrp="1" noChangeArrowheads="1"/>
          </p:cNvSpPr>
          <p:nvPr>
            <p:ph type="title"/>
          </p:nvPr>
        </p:nvSpPr>
        <p:spPr/>
        <p:txBody>
          <a:bodyPr/>
          <a:lstStyle/>
          <a:p>
            <a:r>
              <a:rPr lang="en-US" sz="2800" smtClean="0"/>
              <a:t>25.17.1 – Custom Report Format Maintenance</a:t>
            </a:r>
          </a:p>
        </p:txBody>
      </p:sp>
      <p:sp>
        <p:nvSpPr>
          <p:cNvPr id="75781" name="Footer Placeholder 4"/>
          <p:cNvSpPr>
            <a:spLocks noGrp="1"/>
          </p:cNvSpPr>
          <p:nvPr>
            <p:ph type="ftr" sz="quarter" idx="10"/>
          </p:nvPr>
        </p:nvSpPr>
        <p:spPr>
          <a:noFill/>
        </p:spPr>
        <p:txBody>
          <a:bodyPr/>
          <a:lstStyle/>
          <a:p>
            <a:pPr defTabSz="865188"/>
            <a:r>
              <a:rPr lang="en-US"/>
              <a:t>GL-SU-720</a:t>
            </a:r>
          </a:p>
        </p:txBody>
      </p:sp>
      <p:pic>
        <p:nvPicPr>
          <p:cNvPr id="75779" name="Picture 5" descr="Cust-Form-Rep-Maint"/>
          <p:cNvPicPr>
            <a:picLocks noChangeAspect="1" noChangeArrowheads="1"/>
          </p:cNvPicPr>
          <p:nvPr/>
        </p:nvPicPr>
        <p:blipFill>
          <a:blip r:embed="rId3" cstate="print"/>
          <a:srcRect/>
          <a:stretch>
            <a:fillRect/>
          </a:stretch>
        </p:blipFill>
        <p:spPr bwMode="auto">
          <a:xfrm>
            <a:off x="2159755" y="1793875"/>
            <a:ext cx="4819650" cy="3800475"/>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3" name="Picture 5" descr="Cust-Form-Acct-Maint"/>
          <p:cNvPicPr>
            <a:picLocks noChangeAspect="1" noChangeArrowheads="1"/>
          </p:cNvPicPr>
          <p:nvPr/>
        </p:nvPicPr>
        <p:blipFill>
          <a:blip r:embed="rId3" cstate="print"/>
          <a:srcRect/>
          <a:stretch>
            <a:fillRect/>
          </a:stretch>
        </p:blipFill>
        <p:spPr bwMode="auto">
          <a:xfrm>
            <a:off x="1812930" y="1796957"/>
            <a:ext cx="5508625" cy="3765550"/>
          </a:xfrm>
          <a:prstGeom prst="rect">
            <a:avLst/>
          </a:prstGeom>
          <a:noFill/>
          <a:ln w="9525">
            <a:noFill/>
            <a:miter lim="800000"/>
            <a:headEnd/>
            <a:tailEnd/>
          </a:ln>
        </p:spPr>
      </p:pic>
      <p:sp>
        <p:nvSpPr>
          <p:cNvPr id="6" name="Title 5"/>
          <p:cNvSpPr>
            <a:spLocks noGrp="1"/>
          </p:cNvSpPr>
          <p:nvPr>
            <p:ph type="title"/>
          </p:nvPr>
        </p:nvSpPr>
        <p:spPr/>
        <p:txBody>
          <a:bodyPr>
            <a:normAutofit fontScale="90000"/>
          </a:bodyPr>
          <a:lstStyle/>
          <a:p>
            <a:r>
              <a:rPr lang="en-US" dirty="0" smtClean="0"/>
              <a:t>25.17.4 – Custom Report Account Maintenance</a:t>
            </a:r>
            <a:endParaRPr lang="en-US" dirty="0"/>
          </a:p>
        </p:txBody>
      </p:sp>
      <p:sp>
        <p:nvSpPr>
          <p:cNvPr id="76805" name="Footer Placeholder 4"/>
          <p:cNvSpPr>
            <a:spLocks noGrp="1"/>
          </p:cNvSpPr>
          <p:nvPr>
            <p:ph type="ftr" sz="quarter" idx="10"/>
          </p:nvPr>
        </p:nvSpPr>
        <p:spPr>
          <a:noFill/>
        </p:spPr>
        <p:txBody>
          <a:bodyPr/>
          <a:lstStyle/>
          <a:p>
            <a:pPr defTabSz="865188"/>
            <a:r>
              <a:rPr lang="en-US"/>
              <a:t>GL-SU-730</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4"/>
          <p:cNvSpPr>
            <a:spLocks noGrp="1" noChangeArrowheads="1"/>
          </p:cNvSpPr>
          <p:nvPr>
            <p:ph type="title"/>
          </p:nvPr>
        </p:nvSpPr>
        <p:spPr/>
        <p:txBody>
          <a:bodyPr/>
          <a:lstStyle/>
          <a:p>
            <a:r>
              <a:rPr lang="en-US" smtClean="0"/>
              <a:t>25.17.8 – Custom Report Copy</a:t>
            </a:r>
          </a:p>
        </p:txBody>
      </p:sp>
      <p:sp>
        <p:nvSpPr>
          <p:cNvPr id="77829" name="Footer Placeholder 4"/>
          <p:cNvSpPr>
            <a:spLocks noGrp="1"/>
          </p:cNvSpPr>
          <p:nvPr>
            <p:ph type="ftr" sz="quarter" idx="10"/>
          </p:nvPr>
        </p:nvSpPr>
        <p:spPr>
          <a:noFill/>
        </p:spPr>
        <p:txBody>
          <a:bodyPr/>
          <a:lstStyle/>
          <a:p>
            <a:pPr defTabSz="865188"/>
            <a:r>
              <a:rPr lang="en-US"/>
              <a:t>GL-SU-740</a:t>
            </a:r>
          </a:p>
        </p:txBody>
      </p:sp>
      <p:pic>
        <p:nvPicPr>
          <p:cNvPr id="77827" name="Picture 5" descr="Cust-Rep-Copy"/>
          <p:cNvPicPr>
            <a:picLocks noChangeAspect="1" noChangeArrowheads="1"/>
          </p:cNvPicPr>
          <p:nvPr/>
        </p:nvPicPr>
        <p:blipFill>
          <a:blip r:embed="rId3" cstate="print"/>
          <a:srcRect/>
          <a:stretch>
            <a:fillRect/>
          </a:stretch>
        </p:blipFill>
        <p:spPr bwMode="auto">
          <a:xfrm>
            <a:off x="1708248" y="2036763"/>
            <a:ext cx="5734050" cy="2965450"/>
          </a:xfrm>
          <a:prstGeom prst="rect">
            <a:avLst/>
          </a:prstGeom>
          <a:noFill/>
          <a:ln w="9525">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4"/>
          <p:cNvSpPr>
            <a:spLocks noGrp="1" noChangeArrowheads="1"/>
          </p:cNvSpPr>
          <p:nvPr>
            <p:ph type="title"/>
          </p:nvPr>
        </p:nvSpPr>
        <p:spPr/>
        <p:txBody>
          <a:bodyPr/>
          <a:lstStyle/>
          <a:p>
            <a:r>
              <a:rPr lang="en-US" smtClean="0"/>
              <a:t>25.17.13 – Custom Report Print</a:t>
            </a:r>
          </a:p>
        </p:txBody>
      </p:sp>
      <p:sp>
        <p:nvSpPr>
          <p:cNvPr id="78853" name="Footer Placeholder 4"/>
          <p:cNvSpPr>
            <a:spLocks noGrp="1"/>
          </p:cNvSpPr>
          <p:nvPr>
            <p:ph type="ftr" sz="quarter" idx="10"/>
          </p:nvPr>
        </p:nvSpPr>
        <p:spPr>
          <a:noFill/>
        </p:spPr>
        <p:txBody>
          <a:bodyPr/>
          <a:lstStyle/>
          <a:p>
            <a:pPr defTabSz="865188"/>
            <a:r>
              <a:rPr lang="en-US"/>
              <a:t>GL-SU-750</a:t>
            </a:r>
          </a:p>
        </p:txBody>
      </p:sp>
      <p:pic>
        <p:nvPicPr>
          <p:cNvPr id="78851" name="Picture 5" descr="Cust-Rep-Print"/>
          <p:cNvPicPr>
            <a:picLocks noChangeAspect="1" noChangeArrowheads="1"/>
          </p:cNvPicPr>
          <p:nvPr/>
        </p:nvPicPr>
        <p:blipFill>
          <a:blip r:embed="rId3" cstate="print"/>
          <a:srcRect/>
          <a:stretch>
            <a:fillRect/>
          </a:stretch>
        </p:blipFill>
        <p:spPr bwMode="auto">
          <a:xfrm>
            <a:off x="1030195" y="1409783"/>
            <a:ext cx="7077075" cy="4371975"/>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4"/>
          <p:cNvSpPr>
            <a:spLocks noChangeArrowheads="1"/>
          </p:cNvSpPr>
          <p:nvPr/>
        </p:nvSpPr>
        <p:spPr bwMode="auto">
          <a:xfrm>
            <a:off x="2284413" y="2794000"/>
            <a:ext cx="5216525" cy="881063"/>
          </a:xfrm>
          <a:prstGeom prst="rect">
            <a:avLst/>
          </a:prstGeom>
          <a:noFill/>
          <a:ln w="9525">
            <a:noFill/>
            <a:miter lim="800000"/>
            <a:headEnd/>
            <a:tailEnd/>
          </a:ln>
        </p:spPr>
        <p:txBody>
          <a:bodyPr lIns="91432" tIns="45716" rIns="91432" bIns="45716" anchor="b"/>
          <a:lstStyle/>
          <a:p>
            <a:pPr>
              <a:lnSpc>
                <a:spcPct val="90000"/>
              </a:lnSpc>
            </a:pPr>
            <a:r>
              <a:rPr lang="en-US" sz="4400" b="1">
                <a:solidFill>
                  <a:srgbClr val="5A87C6"/>
                </a:solidFill>
                <a:latin typeface="Tahoma" pitchFamily="34" charset="0"/>
              </a:rPr>
              <a:t>Setup Exercise</a:t>
            </a:r>
          </a:p>
        </p:txBody>
      </p:sp>
      <p:sp>
        <p:nvSpPr>
          <p:cNvPr id="79875" name="Footer Placeholder 2"/>
          <p:cNvSpPr>
            <a:spLocks noGrp="1"/>
          </p:cNvSpPr>
          <p:nvPr>
            <p:ph type="ftr" sz="quarter" idx="10"/>
          </p:nvPr>
        </p:nvSpPr>
        <p:spPr>
          <a:noFill/>
        </p:spPr>
        <p:txBody>
          <a:bodyPr/>
          <a:lstStyle/>
          <a:p>
            <a:pPr defTabSz="865188"/>
            <a:r>
              <a:rPr lang="en-US"/>
              <a:t>GL-SU-760</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14"/>
          <p:cNvSpPr>
            <a:spLocks noGrp="1" noChangeArrowheads="1"/>
          </p:cNvSpPr>
          <p:nvPr>
            <p:ph idx="1"/>
          </p:nvPr>
        </p:nvSpPr>
        <p:spPr/>
        <p:txBody>
          <a:bodyPr/>
          <a:lstStyle/>
          <a:p>
            <a:pPr>
              <a:buClr>
                <a:srgbClr val="FFCC00"/>
              </a:buClr>
              <a:buSzPct val="125000"/>
              <a:buFont typeface="Wingdings" pitchFamily="2" charset="2"/>
              <a:buChar char="ü"/>
            </a:pPr>
            <a:r>
              <a:rPr lang="en-US" smtClean="0"/>
              <a:t>Introduction to General Ledger</a:t>
            </a:r>
          </a:p>
          <a:p>
            <a:pPr>
              <a:buClr>
                <a:srgbClr val="FFCC00"/>
              </a:buClr>
              <a:buSzPct val="125000"/>
              <a:buFont typeface="Wingdings" pitchFamily="2" charset="2"/>
              <a:buChar char="ü"/>
            </a:pPr>
            <a:r>
              <a:rPr lang="en-US" smtClean="0"/>
              <a:t>Business Considerations</a:t>
            </a:r>
          </a:p>
          <a:p>
            <a:pPr>
              <a:buClr>
                <a:srgbClr val="FFCC00"/>
              </a:buClr>
              <a:buSzPct val="125000"/>
              <a:buFont typeface="Wingdings" pitchFamily="2" charset="2"/>
              <a:buChar char="ü"/>
            </a:pPr>
            <a:r>
              <a:rPr lang="en-US" smtClean="0"/>
              <a:t>Set up General Ledger</a:t>
            </a:r>
          </a:p>
          <a:p>
            <a:r>
              <a:rPr lang="en-US" smtClean="0"/>
              <a:t>Use General Ledger</a:t>
            </a:r>
          </a:p>
          <a:p>
            <a:endParaRPr lang="en-US" smtClean="0"/>
          </a:p>
        </p:txBody>
      </p:sp>
      <p:sp>
        <p:nvSpPr>
          <p:cNvPr id="80898" name="Rectangle 13"/>
          <p:cNvSpPr>
            <a:spLocks noGrp="1" noChangeArrowheads="1"/>
          </p:cNvSpPr>
          <p:nvPr>
            <p:ph type="title"/>
          </p:nvPr>
        </p:nvSpPr>
        <p:spPr/>
        <p:txBody>
          <a:bodyPr/>
          <a:lstStyle/>
          <a:p>
            <a:r>
              <a:rPr lang="en-US" sz="3000" smtClean="0"/>
              <a:t>Course Overview</a:t>
            </a:r>
          </a:p>
        </p:txBody>
      </p:sp>
      <p:sp>
        <p:nvSpPr>
          <p:cNvPr id="80900" name="Footer Placeholder 3"/>
          <p:cNvSpPr>
            <a:spLocks noGrp="1"/>
          </p:cNvSpPr>
          <p:nvPr>
            <p:ph type="ftr" sz="quarter" idx="10"/>
          </p:nvPr>
        </p:nvSpPr>
        <p:spPr>
          <a:noFill/>
        </p:spPr>
        <p:txBody>
          <a:bodyPr/>
          <a:lstStyle/>
          <a:p>
            <a:pPr defTabSz="865188"/>
            <a:r>
              <a:rPr lang="en-US"/>
              <a:t>GL-SU-770</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p:txBody>
          <a:bodyPr/>
          <a:lstStyle/>
          <a:p>
            <a:r>
              <a:rPr lang="en-US" sz="2800" smtClean="0"/>
              <a:t>Sales, Purchasing, and Department Accounts</a:t>
            </a:r>
          </a:p>
        </p:txBody>
      </p:sp>
      <p:sp>
        <p:nvSpPr>
          <p:cNvPr id="10247" name="Footer Placeholder 6"/>
          <p:cNvSpPr>
            <a:spLocks noGrp="1"/>
          </p:cNvSpPr>
          <p:nvPr>
            <p:ph type="ftr" sz="quarter" idx="10"/>
          </p:nvPr>
        </p:nvSpPr>
        <p:spPr>
          <a:noFill/>
        </p:spPr>
        <p:txBody>
          <a:bodyPr/>
          <a:lstStyle/>
          <a:p>
            <a:pPr defTabSz="865188"/>
            <a:r>
              <a:rPr lang="en-US"/>
              <a:t>GL-SU-080</a:t>
            </a:r>
          </a:p>
        </p:txBody>
      </p:sp>
      <p:grpSp>
        <p:nvGrpSpPr>
          <p:cNvPr id="8" name="Group 7"/>
          <p:cNvGrpSpPr/>
          <p:nvPr/>
        </p:nvGrpSpPr>
        <p:grpSpPr>
          <a:xfrm>
            <a:off x="158093" y="1164368"/>
            <a:ext cx="8815387" cy="4775200"/>
            <a:chOff x="274638" y="1514003"/>
            <a:chExt cx="8815387" cy="4775200"/>
          </a:xfrm>
        </p:grpSpPr>
        <p:pic>
          <p:nvPicPr>
            <p:cNvPr id="10243" name="Picture 5" descr="Domain-Acct-Ctrl-Sales"/>
            <p:cNvPicPr>
              <a:picLocks noChangeAspect="1" noChangeArrowheads="1"/>
            </p:cNvPicPr>
            <p:nvPr/>
          </p:nvPicPr>
          <p:blipFill>
            <a:blip r:embed="rId2" cstate="print"/>
            <a:srcRect/>
            <a:stretch>
              <a:fillRect/>
            </a:stretch>
          </p:blipFill>
          <p:spPr bwMode="auto">
            <a:xfrm>
              <a:off x="274638" y="1514003"/>
              <a:ext cx="4895850" cy="4148137"/>
            </a:xfrm>
            <a:prstGeom prst="rect">
              <a:avLst/>
            </a:prstGeom>
            <a:noFill/>
            <a:ln w="9525">
              <a:noFill/>
              <a:miter lim="800000"/>
              <a:headEnd/>
              <a:tailEnd/>
            </a:ln>
          </p:spPr>
        </p:pic>
        <p:pic>
          <p:nvPicPr>
            <p:cNvPr id="10246" name="Picture 7" descr="Domain-Acct-Ctrl-AP-Accts"/>
            <p:cNvPicPr>
              <a:picLocks noChangeAspect="1" noChangeArrowheads="1"/>
            </p:cNvPicPr>
            <p:nvPr/>
          </p:nvPicPr>
          <p:blipFill>
            <a:blip r:embed="rId3" cstate="print"/>
            <a:srcRect/>
            <a:stretch>
              <a:fillRect/>
            </a:stretch>
          </p:blipFill>
          <p:spPr bwMode="auto">
            <a:xfrm>
              <a:off x="4394200" y="2888778"/>
              <a:ext cx="4695825" cy="3400425"/>
            </a:xfrm>
            <a:prstGeom prst="rect">
              <a:avLst/>
            </a:prstGeom>
            <a:noFill/>
            <a:ln w="9525">
              <a:noFill/>
              <a:miter lim="800000"/>
              <a:headEnd/>
              <a:tailEnd/>
            </a:ln>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z="2800" smtClean="0"/>
              <a:t>Product Line, Variances, and Sales Accounts</a:t>
            </a:r>
          </a:p>
        </p:txBody>
      </p:sp>
      <p:sp>
        <p:nvSpPr>
          <p:cNvPr id="11273" name="Footer Placeholder 8"/>
          <p:cNvSpPr>
            <a:spLocks noGrp="1"/>
          </p:cNvSpPr>
          <p:nvPr>
            <p:ph type="ftr" sz="quarter" idx="10"/>
          </p:nvPr>
        </p:nvSpPr>
        <p:spPr>
          <a:noFill/>
        </p:spPr>
        <p:txBody>
          <a:bodyPr/>
          <a:lstStyle/>
          <a:p>
            <a:pPr defTabSz="865188"/>
            <a:r>
              <a:rPr lang="en-US"/>
              <a:t>GL-SU-090</a:t>
            </a:r>
          </a:p>
        </p:txBody>
      </p:sp>
      <p:grpSp>
        <p:nvGrpSpPr>
          <p:cNvPr id="10" name="Group 9"/>
          <p:cNvGrpSpPr/>
          <p:nvPr/>
        </p:nvGrpSpPr>
        <p:grpSpPr>
          <a:xfrm>
            <a:off x="124755" y="1005895"/>
            <a:ext cx="8902700" cy="5078413"/>
            <a:chOff x="241300" y="1606550"/>
            <a:chExt cx="8902700" cy="5078413"/>
          </a:xfrm>
        </p:grpSpPr>
        <p:pic>
          <p:nvPicPr>
            <p:cNvPr id="11267" name="Picture 4" descr="Domain-Acct-Ctrl-Prod-Line"/>
            <p:cNvPicPr>
              <a:picLocks noChangeAspect="1" noChangeArrowheads="1"/>
            </p:cNvPicPr>
            <p:nvPr/>
          </p:nvPicPr>
          <p:blipFill>
            <a:blip r:embed="rId2" cstate="print"/>
            <a:srcRect/>
            <a:stretch>
              <a:fillRect/>
            </a:stretch>
          </p:blipFill>
          <p:spPr bwMode="auto">
            <a:xfrm>
              <a:off x="241300" y="1606550"/>
              <a:ext cx="4819650" cy="2933700"/>
            </a:xfrm>
            <a:prstGeom prst="rect">
              <a:avLst/>
            </a:prstGeom>
            <a:noFill/>
            <a:ln w="9525">
              <a:noFill/>
              <a:miter lim="800000"/>
              <a:headEnd/>
              <a:tailEnd/>
            </a:ln>
          </p:spPr>
        </p:pic>
        <p:pic>
          <p:nvPicPr>
            <p:cNvPr id="11269" name="Picture 5" descr="Domain-Acct-Ctrl-Vars"/>
            <p:cNvPicPr>
              <a:picLocks noChangeAspect="1" noChangeArrowheads="1"/>
            </p:cNvPicPr>
            <p:nvPr/>
          </p:nvPicPr>
          <p:blipFill>
            <a:blip r:embed="rId3" cstate="print"/>
            <a:srcRect/>
            <a:stretch>
              <a:fillRect/>
            </a:stretch>
          </p:blipFill>
          <p:spPr bwMode="auto">
            <a:xfrm>
              <a:off x="4248150" y="1828800"/>
              <a:ext cx="4895850" cy="3790950"/>
            </a:xfrm>
            <a:prstGeom prst="rect">
              <a:avLst/>
            </a:prstGeom>
            <a:noFill/>
            <a:ln w="9525">
              <a:noFill/>
              <a:miter lim="800000"/>
              <a:headEnd/>
              <a:tailEnd/>
            </a:ln>
          </p:spPr>
        </p:pic>
        <p:pic>
          <p:nvPicPr>
            <p:cNvPr id="11271" name="Picture 8" descr="Domain-Acct-Ctrl-Serv-Accts"/>
            <p:cNvPicPr>
              <a:picLocks noChangeAspect="1" noChangeArrowheads="1"/>
            </p:cNvPicPr>
            <p:nvPr/>
          </p:nvPicPr>
          <p:blipFill>
            <a:blip r:embed="rId4" cstate="print"/>
            <a:srcRect/>
            <a:stretch>
              <a:fillRect/>
            </a:stretch>
          </p:blipFill>
          <p:spPr bwMode="auto">
            <a:xfrm>
              <a:off x="455613" y="4198938"/>
              <a:ext cx="4714875" cy="248602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theme/theme1.xml><?xml version="1.0" encoding="utf-8"?>
<a:theme xmlns:a="http://schemas.openxmlformats.org/drawingml/2006/main" name="QAD_corporate_presentation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6774</TotalTime>
  <Words>3794</Words>
  <Application>Microsoft Office PowerPoint</Application>
  <PresentationFormat>On-screen Show (4:3)</PresentationFormat>
  <Paragraphs>762</Paragraphs>
  <Slides>77</Slides>
  <Notes>28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77</vt:i4>
      </vt:variant>
    </vt:vector>
  </HeadingPairs>
  <TitlesOfParts>
    <vt:vector size="86" baseType="lpstr">
      <vt:lpstr>Arial</vt:lpstr>
      <vt:lpstr>Century Gothic</vt:lpstr>
      <vt:lpstr>Wingdings</vt:lpstr>
      <vt:lpstr>Lucida Grande</vt:lpstr>
      <vt:lpstr>Tahoma</vt:lpstr>
      <vt:lpstr>Times New Roman</vt:lpstr>
      <vt:lpstr>Webdings</vt:lpstr>
      <vt:lpstr>QAD_corporate_presentation_template</vt:lpstr>
      <vt:lpstr>QAD 2010 Template</vt:lpstr>
      <vt:lpstr>Set up General Ledger</vt:lpstr>
      <vt:lpstr>General Ledger Setup</vt:lpstr>
      <vt:lpstr>General Ledger Setup - Continued</vt:lpstr>
      <vt:lpstr>General Ledger Setup</vt:lpstr>
      <vt:lpstr>36.1 – Domain/Account Control</vt:lpstr>
      <vt:lpstr>Multiple Currency Accounts</vt:lpstr>
      <vt:lpstr>Intercompany Accounts</vt:lpstr>
      <vt:lpstr>Sales, Purchasing, and Department Accounts</vt:lpstr>
      <vt:lpstr>Product Line, Variances, and Sales Accounts</vt:lpstr>
      <vt:lpstr>General Ledger Setup</vt:lpstr>
      <vt:lpstr>25.24 ― General Ledger Control</vt:lpstr>
      <vt:lpstr>GL Reference</vt:lpstr>
      <vt:lpstr>General Ledger Setup</vt:lpstr>
      <vt:lpstr>Entity Code Maintenance</vt:lpstr>
      <vt:lpstr>Entity Code within a Transaction</vt:lpstr>
      <vt:lpstr>Setup Exercise</vt:lpstr>
      <vt:lpstr>General Ledger Setup</vt:lpstr>
      <vt:lpstr>Grouping Transactions on Reports</vt:lpstr>
      <vt:lpstr>25.3.7 – Format Position Maintenance</vt:lpstr>
      <vt:lpstr>Report Formatting</vt:lpstr>
      <vt:lpstr>Balance Sheet Format Positions</vt:lpstr>
      <vt:lpstr>Income Statement Format Maintenance</vt:lpstr>
      <vt:lpstr>Sub-Account and Cost Center Options</vt:lpstr>
      <vt:lpstr>Slide 24</vt:lpstr>
      <vt:lpstr>General Ledger Setup</vt:lpstr>
      <vt:lpstr>25.3.13 – Account Code Maintenance</vt:lpstr>
      <vt:lpstr>Account Code within a Transaction</vt:lpstr>
      <vt:lpstr>General Ledger Setup </vt:lpstr>
      <vt:lpstr>25.3.17 – Sub-Account Code Maintenance</vt:lpstr>
      <vt:lpstr>Sub-Accounts</vt:lpstr>
      <vt:lpstr>General Ledger Setup</vt:lpstr>
      <vt:lpstr>25.3.20 – Cost Center Maintenance</vt:lpstr>
      <vt:lpstr>Cost Center within a Transaction</vt:lpstr>
      <vt:lpstr>Sub-Account and Cost Center Defaults</vt:lpstr>
      <vt:lpstr>General Ledger Setup</vt:lpstr>
      <vt:lpstr>25.3.11 – Project Code Maintenance</vt:lpstr>
      <vt:lpstr>Project Code within a Transaction</vt:lpstr>
      <vt:lpstr>General Ledger Setup</vt:lpstr>
      <vt:lpstr>25.3.23 – Allocation Code Maintenance</vt:lpstr>
      <vt:lpstr>Nested Allocation Codes</vt:lpstr>
      <vt:lpstr>Smart Browses</vt:lpstr>
      <vt:lpstr>Slide 42</vt:lpstr>
      <vt:lpstr>General Ledger Setup</vt:lpstr>
      <vt:lpstr>25.3.4 – GL Calendar Maintenance</vt:lpstr>
      <vt:lpstr>Slide 45</vt:lpstr>
      <vt:lpstr>General Ledger Setup</vt:lpstr>
      <vt:lpstr>36.3.9 – GL Account Security</vt:lpstr>
      <vt:lpstr>General Ledger Setup</vt:lpstr>
      <vt:lpstr>GL Daybooks Menu</vt:lpstr>
      <vt:lpstr>General Ledger Setup</vt:lpstr>
      <vt:lpstr>Daybook Setup – Transaction Post</vt:lpstr>
      <vt:lpstr>General Ledger Setup</vt:lpstr>
      <vt:lpstr>Daybook Setup – Year End Close</vt:lpstr>
      <vt:lpstr>General Ledger Setup</vt:lpstr>
      <vt:lpstr>Daybook Setup – Daybook Types </vt:lpstr>
      <vt:lpstr>General Ledger Setup</vt:lpstr>
      <vt:lpstr>Daybook Setup – Define Daybooks</vt:lpstr>
      <vt:lpstr>General Ledger Setup</vt:lpstr>
      <vt:lpstr>Daybook Setup – Daybook Parameters</vt:lpstr>
      <vt:lpstr>Transaction Assignment Hierarchy</vt:lpstr>
      <vt:lpstr>Slide 61</vt:lpstr>
      <vt:lpstr>General Ledger Setup</vt:lpstr>
      <vt:lpstr>25.5.1 – Budget Maintenance</vt:lpstr>
      <vt:lpstr>Budgets with Fixed Amounts</vt:lpstr>
      <vt:lpstr>Budget Based on Percentage</vt:lpstr>
      <vt:lpstr>Budgets Distributed Evenly</vt:lpstr>
      <vt:lpstr>Budget Allocation Varied by Period</vt:lpstr>
      <vt:lpstr>Slide 68</vt:lpstr>
      <vt:lpstr>25.5.7 – Budget Calculation</vt:lpstr>
      <vt:lpstr>General Ledger Setup</vt:lpstr>
      <vt:lpstr>Custom Reports</vt:lpstr>
      <vt:lpstr>25.17.1 – Custom Report Format Maintenance</vt:lpstr>
      <vt:lpstr>25.17.4 – Custom Report Account Maintenance</vt:lpstr>
      <vt:lpstr>25.17.8 – Custom Report Copy</vt:lpstr>
      <vt:lpstr>25.17.13 – Custom Report Print</vt:lpstr>
      <vt:lpstr>Slide 76</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mdf</cp:lastModifiedBy>
  <cp:revision>355</cp:revision>
  <cp:lastPrinted>2001-04-02T23:30:07Z</cp:lastPrinted>
  <dcterms:created xsi:type="dcterms:W3CDTF">1998-02-18T21:36:34Z</dcterms:created>
  <dcterms:modified xsi:type="dcterms:W3CDTF">2011-02-18T19:16:56Z</dcterms:modified>
</cp:coreProperties>
</file>